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4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7.xml" ContentType="application/vnd.openxmlformats-officedocument.drawingml.chartshapes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8.xml" ContentType="application/vnd.openxmlformats-officedocument.drawingml.chartshape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8.xml" ContentType="application/vnd.openxmlformats-officedocument.presentationml.notesSlide+xml"/>
  <Override PartName="/ppt/charts/chart18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49.xml" ContentType="application/vnd.openxmlformats-officedocument.presentationml.notesSlide+xml"/>
  <Override PartName="/ppt/charts/chart19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0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0.xml" ContentType="application/vnd.openxmlformats-officedocument.presentationml.notesSlide+xml"/>
  <Override PartName="/ppt/charts/chart21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51.xml" ContentType="application/vnd.openxmlformats-officedocument.presentationml.notesSlid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52.xml" ContentType="application/vnd.openxmlformats-officedocument.presentationml.notesSlide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55.xml" ContentType="application/vnd.openxmlformats-officedocument.presentationml.notesSlide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56.xml" ContentType="application/vnd.openxmlformats-officedocument.presentationml.notesSlide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57.xml" ContentType="application/vnd.openxmlformats-officedocument.presentationml.notesSlide+xml"/>
  <Override PartName="/ppt/charts/chart3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chart37.xml" ContentType="application/vnd.openxmlformats-officedocument.drawingml.chart+xml"/>
  <Override PartName="/ppt/notesSlides/notesSlide60.xml" ContentType="application/vnd.openxmlformats-officedocument.presentationml.notesSlide+xml"/>
  <Override PartName="/ppt/charts/chart38.xml" ContentType="application/vnd.openxmlformats-officedocument.drawingml.chart+xml"/>
  <Override PartName="/ppt/notesSlides/notesSlide61.xml" ContentType="application/vnd.openxmlformats-officedocument.presentationml.notesSlide+xml"/>
  <Override PartName="/ppt/charts/chart39.xml" ContentType="application/vnd.openxmlformats-officedocument.drawingml.chart+xml"/>
  <Override PartName="/ppt/notesSlides/notesSlide62.xml" ContentType="application/vnd.openxmlformats-officedocument.presentationml.notesSlide+xml"/>
  <Override PartName="/ppt/charts/chart40.xml" ContentType="application/vnd.openxmlformats-officedocument.drawingml.chart+xml"/>
  <Override PartName="/ppt/notesSlides/notesSlide63.xml" ContentType="application/vnd.openxmlformats-officedocument.presentationml.notesSlide+xml"/>
  <Override PartName="/ppt/charts/chart41.xml" ContentType="application/vnd.openxmlformats-officedocument.drawingml.chart+xml"/>
  <Override PartName="/ppt/notesSlides/notesSlide64.xml" ContentType="application/vnd.openxmlformats-officedocument.presentationml.notesSlide+xml"/>
  <Override PartName="/ppt/charts/chart42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65.xml" ContentType="application/vnd.openxmlformats-officedocument.presentationml.notesSlide+xml"/>
  <Override PartName="/ppt/charts/chart43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9.xml" ContentType="application/vnd.openxmlformats-officedocument.drawingml.chartshapes+xml"/>
  <Override PartName="/ppt/notesSlides/notesSlide66.xml" ContentType="application/vnd.openxmlformats-officedocument.presentationml.notesSlide+xml"/>
  <Override PartName="/ppt/charts/chart44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notesSlides/notesSlide67.xml" ContentType="application/vnd.openxmlformats-officedocument.presentationml.notesSlide+xml"/>
  <Override PartName="/ppt/charts/chart45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68.xml" ContentType="application/vnd.openxmlformats-officedocument.presentationml.notesSlide+xml"/>
  <Override PartName="/ppt/charts/chart46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7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8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69.xml" ContentType="application/vnd.openxmlformats-officedocument.presentationml.notesSlide+xml"/>
  <Override PartName="/ppt/charts/chart49.xml" ContentType="application/vnd.openxmlformats-officedocument.drawingml.chart+xml"/>
  <Override PartName="/ppt/notesSlides/notesSlide70.xml" ContentType="application/vnd.openxmlformats-officedocument.presentationml.notesSlide+xml"/>
  <Override PartName="/ppt/charts/chart50.xml" ContentType="application/vnd.openxmlformats-officedocument.drawingml.chart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25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26.xml" ContentType="application/vnd.openxmlformats-officedocument.presentationml.notesSlide+xml"/>
  <Override PartName="/ppt/charts/chart51.xml" ContentType="application/vnd.openxmlformats-officedocument.drawingml.chart+xml"/>
  <Override PartName="/ppt/notesSlides/notesSlide127.xml" ContentType="application/vnd.openxmlformats-officedocument.presentationml.notesSlide+xml"/>
  <Override PartName="/ppt/charts/chart52.xml" ContentType="application/vnd.openxmlformats-officedocument.drawingml.chart+xml"/>
  <Override PartName="/ppt/notesSlides/notesSlide128.xml" ContentType="application/vnd.openxmlformats-officedocument.presentationml.notesSlide+xml"/>
  <Override PartName="/ppt/charts/chart53.xml" ContentType="application/vnd.openxmlformats-officedocument.drawingml.chart+xml"/>
  <Override PartName="/ppt/notesSlides/notesSlide129.xml" ContentType="application/vnd.openxmlformats-officedocument.presentationml.notesSlide+xml"/>
  <Override PartName="/ppt/charts/chart54.xml" ContentType="application/vnd.openxmlformats-officedocument.drawingml.chart+xml"/>
  <Override PartName="/ppt/notesSlides/notesSlide130.xml" ContentType="application/vnd.openxmlformats-officedocument.presentationml.notesSlide+xml"/>
  <Override PartName="/ppt/charts/chart55.xml" ContentType="application/vnd.openxmlformats-officedocument.drawingml.chart+xml"/>
  <Override PartName="/ppt/notesSlides/notesSlide131.xml" ContentType="application/vnd.openxmlformats-officedocument.presentationml.notesSlide+xml"/>
  <Override PartName="/ppt/charts/chart56.xml" ContentType="application/vnd.openxmlformats-officedocument.drawingml.chart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  <p:sldMasterId id="2147483699" r:id="rId2"/>
    <p:sldMasterId id="2147483718" r:id="rId3"/>
    <p:sldMasterId id="2147483730" r:id="rId4"/>
    <p:sldMasterId id="2147483733" r:id="rId5"/>
    <p:sldMasterId id="2147483736" r:id="rId6"/>
    <p:sldMasterId id="2147483742" r:id="rId7"/>
    <p:sldMasterId id="2147483748" r:id="rId8"/>
  </p:sldMasterIdLst>
  <p:notesMasterIdLst>
    <p:notesMasterId r:id="rId268"/>
  </p:notesMasterIdLst>
  <p:sldIdLst>
    <p:sldId id="6035" r:id="rId9"/>
    <p:sldId id="7260" r:id="rId10"/>
    <p:sldId id="7321" r:id="rId11"/>
    <p:sldId id="273" r:id="rId12"/>
    <p:sldId id="5968" r:id="rId13"/>
    <p:sldId id="5969" r:id="rId14"/>
    <p:sldId id="5967" r:id="rId15"/>
    <p:sldId id="5976" r:id="rId16"/>
    <p:sldId id="6042" r:id="rId17"/>
    <p:sldId id="6020" r:id="rId18"/>
    <p:sldId id="5973" r:id="rId19"/>
    <p:sldId id="5990" r:id="rId20"/>
    <p:sldId id="7322" r:id="rId21"/>
    <p:sldId id="5903" r:id="rId22"/>
    <p:sldId id="289" r:id="rId23"/>
    <p:sldId id="5977" r:id="rId24"/>
    <p:sldId id="5987" r:id="rId25"/>
    <p:sldId id="5992" r:id="rId26"/>
    <p:sldId id="5988" r:id="rId27"/>
    <p:sldId id="5993" r:id="rId28"/>
    <p:sldId id="6043" r:id="rId29"/>
    <p:sldId id="5994" r:id="rId30"/>
    <p:sldId id="5995" r:id="rId31"/>
    <p:sldId id="5996" r:id="rId32"/>
    <p:sldId id="6044" r:id="rId33"/>
    <p:sldId id="6045" r:id="rId34"/>
    <p:sldId id="6022" r:id="rId35"/>
    <p:sldId id="6024" r:id="rId36"/>
    <p:sldId id="6046" r:id="rId37"/>
    <p:sldId id="6003" r:id="rId38"/>
    <p:sldId id="292" r:id="rId39"/>
    <p:sldId id="6004" r:id="rId40"/>
    <p:sldId id="6005" r:id="rId41"/>
    <p:sldId id="6006" r:id="rId42"/>
    <p:sldId id="6047" r:id="rId43"/>
    <p:sldId id="6021" r:id="rId44"/>
    <p:sldId id="5877" r:id="rId45"/>
    <p:sldId id="6008" r:id="rId46"/>
    <p:sldId id="6011" r:id="rId47"/>
    <p:sldId id="7286" r:id="rId48"/>
    <p:sldId id="7166" r:id="rId49"/>
    <p:sldId id="6558" r:id="rId50"/>
    <p:sldId id="6879" r:id="rId51"/>
    <p:sldId id="5952" r:id="rId52"/>
    <p:sldId id="7325" r:id="rId53"/>
    <p:sldId id="261" r:id="rId54"/>
    <p:sldId id="741" r:id="rId55"/>
    <p:sldId id="830" r:id="rId56"/>
    <p:sldId id="825" r:id="rId57"/>
    <p:sldId id="832" r:id="rId58"/>
    <p:sldId id="743" r:id="rId59"/>
    <p:sldId id="717" r:id="rId60"/>
    <p:sldId id="746" r:id="rId61"/>
    <p:sldId id="747" r:id="rId62"/>
    <p:sldId id="769" r:id="rId63"/>
    <p:sldId id="839" r:id="rId64"/>
    <p:sldId id="840" r:id="rId65"/>
    <p:sldId id="749" r:id="rId66"/>
    <p:sldId id="750" r:id="rId67"/>
    <p:sldId id="837" r:id="rId68"/>
    <p:sldId id="838" r:id="rId69"/>
    <p:sldId id="835" r:id="rId70"/>
    <p:sldId id="812" r:id="rId71"/>
    <p:sldId id="804" r:id="rId72"/>
    <p:sldId id="745" r:id="rId73"/>
    <p:sldId id="759" r:id="rId74"/>
    <p:sldId id="846" r:id="rId75"/>
    <p:sldId id="768" r:id="rId76"/>
    <p:sldId id="863" r:id="rId77"/>
    <p:sldId id="763" r:id="rId78"/>
    <p:sldId id="866" r:id="rId79"/>
    <p:sldId id="875" r:id="rId80"/>
    <p:sldId id="876" r:id="rId81"/>
    <p:sldId id="810" r:id="rId82"/>
    <p:sldId id="855" r:id="rId83"/>
    <p:sldId id="856" r:id="rId84"/>
    <p:sldId id="774" r:id="rId85"/>
    <p:sldId id="857" r:id="rId86"/>
    <p:sldId id="811" r:id="rId87"/>
    <p:sldId id="782" r:id="rId88"/>
    <p:sldId id="858" r:id="rId89"/>
    <p:sldId id="827" r:id="rId90"/>
    <p:sldId id="828" r:id="rId91"/>
    <p:sldId id="859" r:id="rId92"/>
    <p:sldId id="871" r:id="rId93"/>
    <p:sldId id="872" r:id="rId94"/>
    <p:sldId id="873" r:id="rId95"/>
    <p:sldId id="874" r:id="rId96"/>
    <p:sldId id="784" r:id="rId97"/>
    <p:sldId id="786" r:id="rId98"/>
    <p:sldId id="824" r:id="rId99"/>
    <p:sldId id="854" r:id="rId100"/>
    <p:sldId id="850" r:id="rId101"/>
    <p:sldId id="852" r:id="rId102"/>
    <p:sldId id="851" r:id="rId103"/>
    <p:sldId id="860" r:id="rId104"/>
    <p:sldId id="869" r:id="rId105"/>
    <p:sldId id="806" r:id="rId106"/>
    <p:sldId id="802" r:id="rId107"/>
    <p:sldId id="7172" r:id="rId108"/>
    <p:sldId id="6768" r:id="rId109"/>
    <p:sldId id="7326" r:id="rId110"/>
    <p:sldId id="7395" r:id="rId111"/>
    <p:sldId id="7410" r:id="rId112"/>
    <p:sldId id="282" r:id="rId113"/>
    <p:sldId id="6759" r:id="rId114"/>
    <p:sldId id="6733" r:id="rId115"/>
    <p:sldId id="6746" r:id="rId116"/>
    <p:sldId id="7355" r:id="rId117"/>
    <p:sldId id="6735" r:id="rId118"/>
    <p:sldId id="6747" r:id="rId119"/>
    <p:sldId id="7356" r:id="rId120"/>
    <p:sldId id="7357" r:id="rId121"/>
    <p:sldId id="6748" r:id="rId122"/>
    <p:sldId id="6736" r:id="rId123"/>
    <p:sldId id="7408" r:id="rId124"/>
    <p:sldId id="6749" r:id="rId125"/>
    <p:sldId id="7400" r:id="rId126"/>
    <p:sldId id="6738" r:id="rId127"/>
    <p:sldId id="6739" r:id="rId128"/>
    <p:sldId id="7358" r:id="rId129"/>
    <p:sldId id="6740" r:id="rId130"/>
    <p:sldId id="5900" r:id="rId131"/>
    <p:sldId id="7359" r:id="rId132"/>
    <p:sldId id="7405" r:id="rId133"/>
    <p:sldId id="7409" r:id="rId134"/>
    <p:sldId id="6741" r:id="rId135"/>
    <p:sldId id="7360" r:id="rId136"/>
    <p:sldId id="6742" r:id="rId137"/>
    <p:sldId id="7344" r:id="rId138"/>
    <p:sldId id="6757" r:id="rId139"/>
    <p:sldId id="7347" r:id="rId140"/>
    <p:sldId id="7348" r:id="rId141"/>
    <p:sldId id="7361" r:id="rId142"/>
    <p:sldId id="7407" r:id="rId143"/>
    <p:sldId id="6755" r:id="rId144"/>
    <p:sldId id="7349" r:id="rId145"/>
    <p:sldId id="7362" r:id="rId146"/>
    <p:sldId id="7336" r:id="rId147"/>
    <p:sldId id="7337" r:id="rId148"/>
    <p:sldId id="7339" r:id="rId149"/>
    <p:sldId id="7338" r:id="rId150"/>
    <p:sldId id="7341" r:id="rId151"/>
    <p:sldId id="7363" r:id="rId152"/>
    <p:sldId id="7402" r:id="rId153"/>
    <p:sldId id="7403" r:id="rId154"/>
    <p:sldId id="7364" r:id="rId155"/>
    <p:sldId id="7365" r:id="rId156"/>
    <p:sldId id="7455" r:id="rId157"/>
    <p:sldId id="7401" r:id="rId158"/>
    <p:sldId id="7327" r:id="rId159"/>
    <p:sldId id="7413" r:id="rId160"/>
    <p:sldId id="6056" r:id="rId161"/>
    <p:sldId id="7428" r:id="rId162"/>
    <p:sldId id="7440" r:id="rId163"/>
    <p:sldId id="6751" r:id="rId164"/>
    <p:sldId id="7441" r:id="rId165"/>
    <p:sldId id="6763" r:id="rId166"/>
    <p:sldId id="6764" r:id="rId167"/>
    <p:sldId id="7442" r:id="rId168"/>
    <p:sldId id="7443" r:id="rId169"/>
    <p:sldId id="7444" r:id="rId170"/>
    <p:sldId id="7445" r:id="rId171"/>
    <p:sldId id="7422" r:id="rId172"/>
    <p:sldId id="7446" r:id="rId173"/>
    <p:sldId id="7447" r:id="rId174"/>
    <p:sldId id="7448" r:id="rId175"/>
    <p:sldId id="7423" r:id="rId176"/>
    <p:sldId id="7430" r:id="rId177"/>
    <p:sldId id="7449" r:id="rId178"/>
    <p:sldId id="7415" r:id="rId179"/>
    <p:sldId id="7416" r:id="rId180"/>
    <p:sldId id="7417" r:id="rId181"/>
    <p:sldId id="7418" r:id="rId182"/>
    <p:sldId id="7419" r:id="rId183"/>
    <p:sldId id="7420" r:id="rId184"/>
    <p:sldId id="7421" r:id="rId185"/>
    <p:sldId id="7431" r:id="rId186"/>
    <p:sldId id="7432" r:id="rId187"/>
    <p:sldId id="7450" r:id="rId188"/>
    <p:sldId id="7424" r:id="rId189"/>
    <p:sldId id="7451" r:id="rId190"/>
    <p:sldId id="7433" r:id="rId191"/>
    <p:sldId id="7434" r:id="rId192"/>
    <p:sldId id="7435" r:id="rId193"/>
    <p:sldId id="7452" r:id="rId194"/>
    <p:sldId id="7436" r:id="rId195"/>
    <p:sldId id="7437" r:id="rId196"/>
    <p:sldId id="7453" r:id="rId197"/>
    <p:sldId id="7438" r:id="rId198"/>
    <p:sldId id="7439" r:id="rId199"/>
    <p:sldId id="7425" r:id="rId200"/>
    <p:sldId id="7426" r:id="rId201"/>
    <p:sldId id="7454" r:id="rId202"/>
    <p:sldId id="7456" r:id="rId203"/>
    <p:sldId id="7427" r:id="rId204"/>
    <p:sldId id="7330" r:id="rId205"/>
    <p:sldId id="7366" r:id="rId206"/>
    <p:sldId id="7411" r:id="rId207"/>
    <p:sldId id="7372" r:id="rId208"/>
    <p:sldId id="7373" r:id="rId209"/>
    <p:sldId id="7374" r:id="rId210"/>
    <p:sldId id="7375" r:id="rId211"/>
    <p:sldId id="7376" r:id="rId212"/>
    <p:sldId id="7377" r:id="rId213"/>
    <p:sldId id="7378" r:id="rId214"/>
    <p:sldId id="7379" r:id="rId215"/>
    <p:sldId id="7342" r:id="rId216"/>
    <p:sldId id="7343" r:id="rId217"/>
    <p:sldId id="7380" r:id="rId218"/>
    <p:sldId id="7381" r:id="rId219"/>
    <p:sldId id="7382" r:id="rId220"/>
    <p:sldId id="7383" r:id="rId221"/>
    <p:sldId id="7346" r:id="rId222"/>
    <p:sldId id="7384" r:id="rId223"/>
    <p:sldId id="7385" r:id="rId224"/>
    <p:sldId id="7351" r:id="rId225"/>
    <p:sldId id="7386" r:id="rId226"/>
    <p:sldId id="7350" r:id="rId227"/>
    <p:sldId id="7387" r:id="rId228"/>
    <p:sldId id="7412" r:id="rId229"/>
    <p:sldId id="7406" r:id="rId230"/>
    <p:sldId id="7352" r:id="rId231"/>
    <p:sldId id="7389" r:id="rId232"/>
    <p:sldId id="7388" r:id="rId233"/>
    <p:sldId id="7390" r:id="rId234"/>
    <p:sldId id="7404" r:id="rId235"/>
    <p:sldId id="7391" r:id="rId236"/>
    <p:sldId id="7392" r:id="rId237"/>
    <p:sldId id="7457" r:id="rId238"/>
    <p:sldId id="7394" r:id="rId239"/>
    <p:sldId id="7459" r:id="rId240"/>
    <p:sldId id="256" r:id="rId241"/>
    <p:sldId id="297" r:id="rId242"/>
    <p:sldId id="295" r:id="rId243"/>
    <p:sldId id="296" r:id="rId244"/>
    <p:sldId id="7460" r:id="rId245"/>
    <p:sldId id="276" r:id="rId246"/>
    <p:sldId id="259" r:id="rId247"/>
    <p:sldId id="271" r:id="rId248"/>
    <p:sldId id="287" r:id="rId249"/>
    <p:sldId id="7461" r:id="rId250"/>
    <p:sldId id="272" r:id="rId251"/>
    <p:sldId id="7462" r:id="rId252"/>
    <p:sldId id="280" r:id="rId253"/>
    <p:sldId id="288" r:id="rId254"/>
    <p:sldId id="7463" r:id="rId255"/>
    <p:sldId id="290" r:id="rId256"/>
    <p:sldId id="291" r:id="rId257"/>
    <p:sldId id="7464" r:id="rId258"/>
    <p:sldId id="293" r:id="rId259"/>
    <p:sldId id="279" r:id="rId260"/>
    <p:sldId id="294" r:id="rId261"/>
    <p:sldId id="285" r:id="rId262"/>
    <p:sldId id="286" r:id="rId263"/>
    <p:sldId id="270" r:id="rId264"/>
    <p:sldId id="284" r:id="rId265"/>
    <p:sldId id="7465" r:id="rId266"/>
    <p:sldId id="7458" r:id="rId2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" initials="" lastIdx="39" clrIdx="0"/>
  <p:cmAuthor id="2" name="Harshita Gupta" initials="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EAD5"/>
    <a:srgbClr val="1B587C"/>
    <a:srgbClr val="FF40FF"/>
    <a:srgbClr val="8B3FC6"/>
    <a:srgbClr val="9F2936"/>
    <a:srgbClr val="E6D6BD"/>
    <a:srgbClr val="8EC182"/>
    <a:srgbClr val="4E8542"/>
    <a:srgbClr val="144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10"/>
    <p:restoredTop sz="86166"/>
  </p:normalViewPr>
  <p:slideViewPr>
    <p:cSldViewPr snapToGrid="0" snapToObjects="1">
      <p:cViewPr varScale="1">
        <p:scale>
          <a:sx n="139" d="100"/>
          <a:sy n="139" d="100"/>
        </p:scale>
        <p:origin x="1656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63" Type="http://schemas.openxmlformats.org/officeDocument/2006/relationships/slide" Target="slides/slide55.xml"/><Relationship Id="rId159" Type="http://schemas.openxmlformats.org/officeDocument/2006/relationships/slide" Target="slides/slide151.xml"/><Relationship Id="rId170" Type="http://schemas.openxmlformats.org/officeDocument/2006/relationships/slide" Target="slides/slide162.xml"/><Relationship Id="rId226" Type="http://schemas.openxmlformats.org/officeDocument/2006/relationships/slide" Target="slides/slide218.xml"/><Relationship Id="rId268" Type="http://schemas.openxmlformats.org/officeDocument/2006/relationships/notesMaster" Target="notesMasters/notesMaster1.xml"/><Relationship Id="rId32" Type="http://schemas.openxmlformats.org/officeDocument/2006/relationships/slide" Target="slides/slide24.xml"/><Relationship Id="rId74" Type="http://schemas.openxmlformats.org/officeDocument/2006/relationships/slide" Target="slides/slide66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7.xml"/><Relationship Id="rId160" Type="http://schemas.openxmlformats.org/officeDocument/2006/relationships/slide" Target="slides/slide152.xml"/><Relationship Id="rId181" Type="http://schemas.openxmlformats.org/officeDocument/2006/relationships/slide" Target="slides/slide173.xml"/><Relationship Id="rId216" Type="http://schemas.openxmlformats.org/officeDocument/2006/relationships/slide" Target="slides/slide208.xml"/><Relationship Id="rId237" Type="http://schemas.openxmlformats.org/officeDocument/2006/relationships/slide" Target="slides/slide229.xml"/><Relationship Id="rId258" Type="http://schemas.openxmlformats.org/officeDocument/2006/relationships/slide" Target="slides/slide250.xml"/><Relationship Id="rId22" Type="http://schemas.openxmlformats.org/officeDocument/2006/relationships/slide" Target="slides/slide14.xml"/><Relationship Id="rId43" Type="http://schemas.openxmlformats.org/officeDocument/2006/relationships/slide" Target="slides/slide35.xml"/><Relationship Id="rId64" Type="http://schemas.openxmlformats.org/officeDocument/2006/relationships/slide" Target="slides/slide56.xml"/><Relationship Id="rId118" Type="http://schemas.openxmlformats.org/officeDocument/2006/relationships/slide" Target="slides/slide110.xml"/><Relationship Id="rId139" Type="http://schemas.openxmlformats.org/officeDocument/2006/relationships/slide" Target="slides/slide131.xml"/><Relationship Id="rId85" Type="http://schemas.openxmlformats.org/officeDocument/2006/relationships/slide" Target="slides/slide77.xml"/><Relationship Id="rId150" Type="http://schemas.openxmlformats.org/officeDocument/2006/relationships/slide" Target="slides/slide142.xml"/><Relationship Id="rId171" Type="http://schemas.openxmlformats.org/officeDocument/2006/relationships/slide" Target="slides/slide163.xml"/><Relationship Id="rId192" Type="http://schemas.openxmlformats.org/officeDocument/2006/relationships/slide" Target="slides/slide184.xml"/><Relationship Id="rId206" Type="http://schemas.openxmlformats.org/officeDocument/2006/relationships/slide" Target="slides/slide198.xml"/><Relationship Id="rId227" Type="http://schemas.openxmlformats.org/officeDocument/2006/relationships/slide" Target="slides/slide219.xml"/><Relationship Id="rId248" Type="http://schemas.openxmlformats.org/officeDocument/2006/relationships/slide" Target="slides/slide240.xml"/><Relationship Id="rId269" Type="http://schemas.openxmlformats.org/officeDocument/2006/relationships/commentAuthors" Target="commentAuthors.xml"/><Relationship Id="rId12" Type="http://schemas.openxmlformats.org/officeDocument/2006/relationships/slide" Target="slides/slide4.xml"/><Relationship Id="rId33" Type="http://schemas.openxmlformats.org/officeDocument/2006/relationships/slide" Target="slides/slide25.xml"/><Relationship Id="rId108" Type="http://schemas.openxmlformats.org/officeDocument/2006/relationships/slide" Target="slides/slide100.xml"/><Relationship Id="rId129" Type="http://schemas.openxmlformats.org/officeDocument/2006/relationships/slide" Target="slides/slide121.xml"/><Relationship Id="rId54" Type="http://schemas.openxmlformats.org/officeDocument/2006/relationships/slide" Target="slides/slide46.xml"/><Relationship Id="rId75" Type="http://schemas.openxmlformats.org/officeDocument/2006/relationships/slide" Target="slides/slide67.xml"/><Relationship Id="rId96" Type="http://schemas.openxmlformats.org/officeDocument/2006/relationships/slide" Target="slides/slide88.xml"/><Relationship Id="rId140" Type="http://schemas.openxmlformats.org/officeDocument/2006/relationships/slide" Target="slides/slide132.xml"/><Relationship Id="rId161" Type="http://schemas.openxmlformats.org/officeDocument/2006/relationships/slide" Target="slides/slide153.xml"/><Relationship Id="rId182" Type="http://schemas.openxmlformats.org/officeDocument/2006/relationships/slide" Target="slides/slide174.xml"/><Relationship Id="rId217" Type="http://schemas.openxmlformats.org/officeDocument/2006/relationships/slide" Target="slides/slide20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30.xml"/><Relationship Id="rId259" Type="http://schemas.openxmlformats.org/officeDocument/2006/relationships/slide" Target="slides/slide251.xml"/><Relationship Id="rId23" Type="http://schemas.openxmlformats.org/officeDocument/2006/relationships/slide" Target="slides/slide15.xml"/><Relationship Id="rId119" Type="http://schemas.openxmlformats.org/officeDocument/2006/relationships/slide" Target="slides/slide111.xml"/><Relationship Id="rId270" Type="http://schemas.openxmlformats.org/officeDocument/2006/relationships/presProps" Target="presProps.xml"/><Relationship Id="rId44" Type="http://schemas.openxmlformats.org/officeDocument/2006/relationships/slide" Target="slides/slide36.xml"/><Relationship Id="rId65" Type="http://schemas.openxmlformats.org/officeDocument/2006/relationships/slide" Target="slides/slide57.xml"/><Relationship Id="rId86" Type="http://schemas.openxmlformats.org/officeDocument/2006/relationships/slide" Target="slides/slide78.xml"/><Relationship Id="rId130" Type="http://schemas.openxmlformats.org/officeDocument/2006/relationships/slide" Target="slides/slide122.xml"/><Relationship Id="rId151" Type="http://schemas.openxmlformats.org/officeDocument/2006/relationships/slide" Target="slides/slide143.xml"/><Relationship Id="rId172" Type="http://schemas.openxmlformats.org/officeDocument/2006/relationships/slide" Target="slides/slide164.xml"/><Relationship Id="rId193" Type="http://schemas.openxmlformats.org/officeDocument/2006/relationships/slide" Target="slides/slide185.xml"/><Relationship Id="rId207" Type="http://schemas.openxmlformats.org/officeDocument/2006/relationships/slide" Target="slides/slide199.xml"/><Relationship Id="rId228" Type="http://schemas.openxmlformats.org/officeDocument/2006/relationships/slide" Target="slides/slide220.xml"/><Relationship Id="rId249" Type="http://schemas.openxmlformats.org/officeDocument/2006/relationships/slide" Target="slides/slide241.xml"/><Relationship Id="rId13" Type="http://schemas.openxmlformats.org/officeDocument/2006/relationships/slide" Target="slides/slide5.xml"/><Relationship Id="rId109" Type="http://schemas.openxmlformats.org/officeDocument/2006/relationships/slide" Target="slides/slide101.xml"/><Relationship Id="rId260" Type="http://schemas.openxmlformats.org/officeDocument/2006/relationships/slide" Target="slides/slide252.xml"/><Relationship Id="rId34" Type="http://schemas.openxmlformats.org/officeDocument/2006/relationships/slide" Target="slides/slide26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20" Type="http://schemas.openxmlformats.org/officeDocument/2006/relationships/slide" Target="slides/slide112.xml"/><Relationship Id="rId141" Type="http://schemas.openxmlformats.org/officeDocument/2006/relationships/slide" Target="slides/slide133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154.xml"/><Relationship Id="rId183" Type="http://schemas.openxmlformats.org/officeDocument/2006/relationships/slide" Target="slides/slide175.xml"/><Relationship Id="rId218" Type="http://schemas.openxmlformats.org/officeDocument/2006/relationships/slide" Target="slides/slide210.xml"/><Relationship Id="rId239" Type="http://schemas.openxmlformats.org/officeDocument/2006/relationships/slide" Target="slides/slide231.xml"/><Relationship Id="rId250" Type="http://schemas.openxmlformats.org/officeDocument/2006/relationships/slide" Target="slides/slide242.xml"/><Relationship Id="rId271" Type="http://schemas.openxmlformats.org/officeDocument/2006/relationships/viewProps" Target="viewProps.xml"/><Relationship Id="rId24" Type="http://schemas.openxmlformats.org/officeDocument/2006/relationships/slide" Target="slides/slide16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31" Type="http://schemas.openxmlformats.org/officeDocument/2006/relationships/slide" Target="slides/slide123.xml"/><Relationship Id="rId152" Type="http://schemas.openxmlformats.org/officeDocument/2006/relationships/slide" Target="slides/slide144.xml"/><Relationship Id="rId173" Type="http://schemas.openxmlformats.org/officeDocument/2006/relationships/slide" Target="slides/slide165.xml"/><Relationship Id="rId194" Type="http://schemas.openxmlformats.org/officeDocument/2006/relationships/slide" Target="slides/slide186.xml"/><Relationship Id="rId208" Type="http://schemas.openxmlformats.org/officeDocument/2006/relationships/slide" Target="slides/slide200.xml"/><Relationship Id="rId229" Type="http://schemas.openxmlformats.org/officeDocument/2006/relationships/slide" Target="slides/slide221.xml"/><Relationship Id="rId240" Type="http://schemas.openxmlformats.org/officeDocument/2006/relationships/slide" Target="slides/slide232.xml"/><Relationship Id="rId261" Type="http://schemas.openxmlformats.org/officeDocument/2006/relationships/slide" Target="slides/slide253.xml"/><Relationship Id="rId14" Type="http://schemas.openxmlformats.org/officeDocument/2006/relationships/slide" Target="slides/slide6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142" Type="http://schemas.openxmlformats.org/officeDocument/2006/relationships/slide" Target="slides/slide134.xml"/><Relationship Id="rId163" Type="http://schemas.openxmlformats.org/officeDocument/2006/relationships/slide" Target="slides/slide155.xml"/><Relationship Id="rId184" Type="http://schemas.openxmlformats.org/officeDocument/2006/relationships/slide" Target="slides/slide176.xml"/><Relationship Id="rId219" Type="http://schemas.openxmlformats.org/officeDocument/2006/relationships/slide" Target="slides/slide211.xml"/><Relationship Id="rId230" Type="http://schemas.openxmlformats.org/officeDocument/2006/relationships/slide" Target="slides/slide222.xml"/><Relationship Id="rId251" Type="http://schemas.openxmlformats.org/officeDocument/2006/relationships/slide" Target="slides/slide24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72" Type="http://schemas.openxmlformats.org/officeDocument/2006/relationships/theme" Target="theme/theme1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53" Type="http://schemas.openxmlformats.org/officeDocument/2006/relationships/slide" Target="slides/slide145.xml"/><Relationship Id="rId174" Type="http://schemas.openxmlformats.org/officeDocument/2006/relationships/slide" Target="slides/slide166.xml"/><Relationship Id="rId195" Type="http://schemas.openxmlformats.org/officeDocument/2006/relationships/slide" Target="slides/slide187.xml"/><Relationship Id="rId209" Type="http://schemas.openxmlformats.org/officeDocument/2006/relationships/slide" Target="slides/slide201.xml"/><Relationship Id="rId220" Type="http://schemas.openxmlformats.org/officeDocument/2006/relationships/slide" Target="slides/slide212.xml"/><Relationship Id="rId241" Type="http://schemas.openxmlformats.org/officeDocument/2006/relationships/slide" Target="slides/slide23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262" Type="http://schemas.openxmlformats.org/officeDocument/2006/relationships/slide" Target="slides/slide254.xml"/><Relationship Id="rId78" Type="http://schemas.openxmlformats.org/officeDocument/2006/relationships/slide" Target="slides/slide70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43" Type="http://schemas.openxmlformats.org/officeDocument/2006/relationships/slide" Target="slides/slide135.xml"/><Relationship Id="rId164" Type="http://schemas.openxmlformats.org/officeDocument/2006/relationships/slide" Target="slides/slide156.xml"/><Relationship Id="rId185" Type="http://schemas.openxmlformats.org/officeDocument/2006/relationships/slide" Target="slides/slide177.xml"/><Relationship Id="rId9" Type="http://schemas.openxmlformats.org/officeDocument/2006/relationships/slide" Target="slides/slide1.xml"/><Relationship Id="rId210" Type="http://schemas.openxmlformats.org/officeDocument/2006/relationships/slide" Target="slides/slide202.xml"/><Relationship Id="rId26" Type="http://schemas.openxmlformats.org/officeDocument/2006/relationships/slide" Target="slides/slide18.xml"/><Relationship Id="rId231" Type="http://schemas.openxmlformats.org/officeDocument/2006/relationships/slide" Target="slides/slide223.xml"/><Relationship Id="rId252" Type="http://schemas.openxmlformats.org/officeDocument/2006/relationships/slide" Target="slides/slide244.xml"/><Relationship Id="rId273" Type="http://schemas.openxmlformats.org/officeDocument/2006/relationships/tableStyles" Target="tableStyles.xml"/><Relationship Id="rId47" Type="http://schemas.openxmlformats.org/officeDocument/2006/relationships/slide" Target="slides/slide39.xml"/><Relationship Id="rId68" Type="http://schemas.openxmlformats.org/officeDocument/2006/relationships/slide" Target="slides/slide60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54" Type="http://schemas.openxmlformats.org/officeDocument/2006/relationships/slide" Target="slides/slide146.xml"/><Relationship Id="rId175" Type="http://schemas.openxmlformats.org/officeDocument/2006/relationships/slide" Target="slides/slide167.xml"/><Relationship Id="rId196" Type="http://schemas.openxmlformats.org/officeDocument/2006/relationships/slide" Target="slides/slide188.xml"/><Relationship Id="rId200" Type="http://schemas.openxmlformats.org/officeDocument/2006/relationships/slide" Target="slides/slide192.xml"/><Relationship Id="rId16" Type="http://schemas.openxmlformats.org/officeDocument/2006/relationships/slide" Target="slides/slide8.xml"/><Relationship Id="rId221" Type="http://schemas.openxmlformats.org/officeDocument/2006/relationships/slide" Target="slides/slide213.xml"/><Relationship Id="rId242" Type="http://schemas.openxmlformats.org/officeDocument/2006/relationships/slide" Target="slides/slide234.xml"/><Relationship Id="rId263" Type="http://schemas.openxmlformats.org/officeDocument/2006/relationships/slide" Target="slides/slide255.xml"/><Relationship Id="rId37" Type="http://schemas.openxmlformats.org/officeDocument/2006/relationships/slide" Target="slides/slide29.xml"/><Relationship Id="rId58" Type="http://schemas.openxmlformats.org/officeDocument/2006/relationships/slide" Target="slides/slide50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44" Type="http://schemas.openxmlformats.org/officeDocument/2006/relationships/slide" Target="slides/slide136.xml"/><Relationship Id="rId90" Type="http://schemas.openxmlformats.org/officeDocument/2006/relationships/slide" Target="slides/slide82.xml"/><Relationship Id="rId165" Type="http://schemas.openxmlformats.org/officeDocument/2006/relationships/slide" Target="slides/slide157.xml"/><Relationship Id="rId186" Type="http://schemas.openxmlformats.org/officeDocument/2006/relationships/slide" Target="slides/slide178.xml"/><Relationship Id="rId211" Type="http://schemas.openxmlformats.org/officeDocument/2006/relationships/slide" Target="slides/slide203.xml"/><Relationship Id="rId232" Type="http://schemas.openxmlformats.org/officeDocument/2006/relationships/slide" Target="slides/slide224.xml"/><Relationship Id="rId253" Type="http://schemas.openxmlformats.org/officeDocument/2006/relationships/slide" Target="slides/slide245.xml"/><Relationship Id="rId27" Type="http://schemas.openxmlformats.org/officeDocument/2006/relationships/slide" Target="slides/slide19.xml"/><Relationship Id="rId48" Type="http://schemas.openxmlformats.org/officeDocument/2006/relationships/slide" Target="slides/slide40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34" Type="http://schemas.openxmlformats.org/officeDocument/2006/relationships/slide" Target="slides/slide126.xml"/><Relationship Id="rId80" Type="http://schemas.openxmlformats.org/officeDocument/2006/relationships/slide" Target="slides/slide72.xml"/><Relationship Id="rId155" Type="http://schemas.openxmlformats.org/officeDocument/2006/relationships/slide" Target="slides/slide147.xml"/><Relationship Id="rId176" Type="http://schemas.openxmlformats.org/officeDocument/2006/relationships/slide" Target="slides/slide168.xml"/><Relationship Id="rId197" Type="http://schemas.openxmlformats.org/officeDocument/2006/relationships/slide" Target="slides/slide189.xml"/><Relationship Id="rId201" Type="http://schemas.openxmlformats.org/officeDocument/2006/relationships/slide" Target="slides/slide193.xml"/><Relationship Id="rId222" Type="http://schemas.openxmlformats.org/officeDocument/2006/relationships/slide" Target="slides/slide214.xml"/><Relationship Id="rId243" Type="http://schemas.openxmlformats.org/officeDocument/2006/relationships/slide" Target="slides/slide235.xml"/><Relationship Id="rId264" Type="http://schemas.openxmlformats.org/officeDocument/2006/relationships/slide" Target="slides/slide256.xml"/><Relationship Id="rId17" Type="http://schemas.openxmlformats.org/officeDocument/2006/relationships/slide" Target="slides/slide9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24" Type="http://schemas.openxmlformats.org/officeDocument/2006/relationships/slide" Target="slides/slide116.xml"/><Relationship Id="rId70" Type="http://schemas.openxmlformats.org/officeDocument/2006/relationships/slide" Target="slides/slide62.xml"/><Relationship Id="rId91" Type="http://schemas.openxmlformats.org/officeDocument/2006/relationships/slide" Target="slides/slide83.xml"/><Relationship Id="rId145" Type="http://schemas.openxmlformats.org/officeDocument/2006/relationships/slide" Target="slides/slide137.xml"/><Relationship Id="rId166" Type="http://schemas.openxmlformats.org/officeDocument/2006/relationships/slide" Target="slides/slide158.xml"/><Relationship Id="rId187" Type="http://schemas.openxmlformats.org/officeDocument/2006/relationships/slide" Target="slides/slide179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4.xml"/><Relationship Id="rId233" Type="http://schemas.openxmlformats.org/officeDocument/2006/relationships/slide" Target="slides/slide225.xml"/><Relationship Id="rId254" Type="http://schemas.openxmlformats.org/officeDocument/2006/relationships/slide" Target="slides/slide246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60" Type="http://schemas.openxmlformats.org/officeDocument/2006/relationships/slide" Target="slides/slide52.xml"/><Relationship Id="rId81" Type="http://schemas.openxmlformats.org/officeDocument/2006/relationships/slide" Target="slides/slide73.xml"/><Relationship Id="rId135" Type="http://schemas.openxmlformats.org/officeDocument/2006/relationships/slide" Target="slides/slide127.xml"/><Relationship Id="rId156" Type="http://schemas.openxmlformats.org/officeDocument/2006/relationships/slide" Target="slides/slide148.xml"/><Relationship Id="rId177" Type="http://schemas.openxmlformats.org/officeDocument/2006/relationships/slide" Target="slides/slide169.xml"/><Relationship Id="rId198" Type="http://schemas.openxmlformats.org/officeDocument/2006/relationships/slide" Target="slides/slide190.xml"/><Relationship Id="rId202" Type="http://schemas.openxmlformats.org/officeDocument/2006/relationships/slide" Target="slides/slide194.xml"/><Relationship Id="rId223" Type="http://schemas.openxmlformats.org/officeDocument/2006/relationships/slide" Target="slides/slide215.xml"/><Relationship Id="rId244" Type="http://schemas.openxmlformats.org/officeDocument/2006/relationships/slide" Target="slides/slide236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265" Type="http://schemas.openxmlformats.org/officeDocument/2006/relationships/slide" Target="slides/slide257.xml"/><Relationship Id="rId50" Type="http://schemas.openxmlformats.org/officeDocument/2006/relationships/slide" Target="slides/slide42.xml"/><Relationship Id="rId104" Type="http://schemas.openxmlformats.org/officeDocument/2006/relationships/slide" Target="slides/slide96.xml"/><Relationship Id="rId125" Type="http://schemas.openxmlformats.org/officeDocument/2006/relationships/slide" Target="slides/slide117.xml"/><Relationship Id="rId146" Type="http://schemas.openxmlformats.org/officeDocument/2006/relationships/slide" Target="slides/slide138.xml"/><Relationship Id="rId167" Type="http://schemas.openxmlformats.org/officeDocument/2006/relationships/slide" Target="slides/slide159.xml"/><Relationship Id="rId188" Type="http://schemas.openxmlformats.org/officeDocument/2006/relationships/slide" Target="slides/slide180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13" Type="http://schemas.openxmlformats.org/officeDocument/2006/relationships/slide" Target="slides/slide205.xml"/><Relationship Id="rId234" Type="http://schemas.openxmlformats.org/officeDocument/2006/relationships/slide" Target="slides/slide22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55" Type="http://schemas.openxmlformats.org/officeDocument/2006/relationships/slide" Target="slides/slide247.xml"/><Relationship Id="rId40" Type="http://schemas.openxmlformats.org/officeDocument/2006/relationships/slide" Target="slides/slide32.xml"/><Relationship Id="rId115" Type="http://schemas.openxmlformats.org/officeDocument/2006/relationships/slide" Target="slides/slide107.xml"/><Relationship Id="rId136" Type="http://schemas.openxmlformats.org/officeDocument/2006/relationships/slide" Target="slides/slide128.xml"/><Relationship Id="rId157" Type="http://schemas.openxmlformats.org/officeDocument/2006/relationships/slide" Target="slides/slide149.xml"/><Relationship Id="rId178" Type="http://schemas.openxmlformats.org/officeDocument/2006/relationships/slide" Target="slides/slide170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9" Type="http://schemas.openxmlformats.org/officeDocument/2006/relationships/slide" Target="slides/slide191.xml"/><Relationship Id="rId203" Type="http://schemas.openxmlformats.org/officeDocument/2006/relationships/slide" Target="slides/slide195.xml"/><Relationship Id="rId19" Type="http://schemas.openxmlformats.org/officeDocument/2006/relationships/slide" Target="slides/slide11.xml"/><Relationship Id="rId224" Type="http://schemas.openxmlformats.org/officeDocument/2006/relationships/slide" Target="slides/slide216.xml"/><Relationship Id="rId245" Type="http://schemas.openxmlformats.org/officeDocument/2006/relationships/slide" Target="slides/slide237.xml"/><Relationship Id="rId266" Type="http://schemas.openxmlformats.org/officeDocument/2006/relationships/slide" Target="slides/slide258.xml"/><Relationship Id="rId30" Type="http://schemas.openxmlformats.org/officeDocument/2006/relationships/slide" Target="slides/slide2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Relationship Id="rId147" Type="http://schemas.openxmlformats.org/officeDocument/2006/relationships/slide" Target="slides/slide139.xml"/><Relationship Id="rId168" Type="http://schemas.openxmlformats.org/officeDocument/2006/relationships/slide" Target="slides/slide160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189" Type="http://schemas.openxmlformats.org/officeDocument/2006/relationships/slide" Target="slides/slide18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6.xml"/><Relationship Id="rId235" Type="http://schemas.openxmlformats.org/officeDocument/2006/relationships/slide" Target="slides/slide227.xml"/><Relationship Id="rId256" Type="http://schemas.openxmlformats.org/officeDocument/2006/relationships/slide" Target="slides/slide248.xml"/><Relationship Id="rId116" Type="http://schemas.openxmlformats.org/officeDocument/2006/relationships/slide" Target="slides/slide108.xml"/><Relationship Id="rId137" Type="http://schemas.openxmlformats.org/officeDocument/2006/relationships/slide" Target="slides/slide129.xml"/><Relationship Id="rId158" Type="http://schemas.openxmlformats.org/officeDocument/2006/relationships/slide" Target="slides/slide150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179" Type="http://schemas.openxmlformats.org/officeDocument/2006/relationships/slide" Target="slides/slide171.xml"/><Relationship Id="rId190" Type="http://schemas.openxmlformats.org/officeDocument/2006/relationships/slide" Target="slides/slide182.xml"/><Relationship Id="rId204" Type="http://schemas.openxmlformats.org/officeDocument/2006/relationships/slide" Target="slides/slide196.xml"/><Relationship Id="rId225" Type="http://schemas.openxmlformats.org/officeDocument/2006/relationships/slide" Target="slides/slide217.xml"/><Relationship Id="rId246" Type="http://schemas.openxmlformats.org/officeDocument/2006/relationships/slide" Target="slides/slide238.xml"/><Relationship Id="rId267" Type="http://schemas.openxmlformats.org/officeDocument/2006/relationships/slide" Target="slides/slide259.xml"/><Relationship Id="rId106" Type="http://schemas.openxmlformats.org/officeDocument/2006/relationships/slide" Target="slides/slide98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94" Type="http://schemas.openxmlformats.org/officeDocument/2006/relationships/slide" Target="slides/slide86.xml"/><Relationship Id="rId148" Type="http://schemas.openxmlformats.org/officeDocument/2006/relationships/slide" Target="slides/slide140.xml"/><Relationship Id="rId169" Type="http://schemas.openxmlformats.org/officeDocument/2006/relationships/slide" Target="slides/slide161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72.xml"/><Relationship Id="rId215" Type="http://schemas.openxmlformats.org/officeDocument/2006/relationships/slide" Target="slides/slide207.xml"/><Relationship Id="rId236" Type="http://schemas.openxmlformats.org/officeDocument/2006/relationships/slide" Target="slides/slide228.xml"/><Relationship Id="rId257" Type="http://schemas.openxmlformats.org/officeDocument/2006/relationships/slide" Target="slides/slide249.xml"/><Relationship Id="rId42" Type="http://schemas.openxmlformats.org/officeDocument/2006/relationships/slide" Target="slides/slide34.xml"/><Relationship Id="rId84" Type="http://schemas.openxmlformats.org/officeDocument/2006/relationships/slide" Target="slides/slide76.xml"/><Relationship Id="rId138" Type="http://schemas.openxmlformats.org/officeDocument/2006/relationships/slide" Target="slides/slide130.xml"/><Relationship Id="rId191" Type="http://schemas.openxmlformats.org/officeDocument/2006/relationships/slide" Target="slides/slide183.xml"/><Relationship Id="rId205" Type="http://schemas.openxmlformats.org/officeDocument/2006/relationships/slide" Target="slides/slide197.xml"/><Relationship Id="rId247" Type="http://schemas.openxmlformats.org/officeDocument/2006/relationships/slide" Target="slides/slide239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53" Type="http://schemas.openxmlformats.org/officeDocument/2006/relationships/slide" Target="slides/slide45.xml"/><Relationship Id="rId149" Type="http://schemas.openxmlformats.org/officeDocument/2006/relationships/slide" Target="slides/slide14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roofl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/Users/el1goluj/Documents/ZURICH/PROJECTS/UPMEM/upmem-workloads/Microbenchmarks/AI/ai_output-2021-03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8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9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na/Desk/presentations/SparseP-Sigmetrics22/excels/SparseP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christina/Desk/presentations/SparseP-Sigmetrics22/excels/SparseP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Benchmark-results-speedup-2021-0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el1goluj/Documents/ZURICH/PROJECTS/UPMEM/upmem-workloads/Comparison-results-2021-06.xlsx" TargetMode="Externa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Performance (GOPS)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1.6729053696268284E-3"/>
                  <c:y val="6.1548611111111109E-2"/>
                </c:manualLayout>
              </c:layout>
              <c:tx>
                <c:strRef>
                  <c:f>Sheet3!$A$3</c:f>
                  <c:strCache>
                    <c:ptCount val="1"/>
                    <c:pt idx="0">
                      <c:v>BFS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{299125A4-A390-5347-BAFF-C677CB29FBB1}</c15:txfldGUID>
                      <c15:f>Sheet3!$A$3</c15:f>
                      <c15:dlblFieldTableCache>
                        <c:ptCount val="1"/>
                        <c:pt idx="0">
                          <c:v>BFS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2654-FD47-8C27-FB62404161D0}"/>
                </c:ext>
              </c:extLst>
            </c:dLbl>
            <c:dLbl>
              <c:idx val="1"/>
              <c:layout>
                <c:manualLayout>
                  <c:x val="-7.8087044231218636E-2"/>
                  <c:y val="-4.5972222222222222E-3"/>
                </c:manualLayout>
              </c:layout>
              <c:tx>
                <c:strRef>
                  <c:f>Sheet3!$A$4</c:f>
                  <c:strCache>
                    <c:ptCount val="1"/>
                    <c:pt idx="0">
                      <c:v>BS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{BE066EE1-5D8A-5D49-983B-E3D33672707F}</c15:txfldGUID>
                      <c15:f>Sheet3!$A$4</c15:f>
                      <c15:dlblFieldTableCache>
                        <c:ptCount val="1"/>
                        <c:pt idx="0">
                          <c:v>BS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2654-FD47-8C27-FB62404161D0}"/>
                </c:ext>
              </c:extLst>
            </c:dLbl>
            <c:dLbl>
              <c:idx val="2"/>
              <c:layout>
                <c:manualLayout>
                  <c:x val="-9.9986435487223385E-2"/>
                  <c:y val="-2.1265972222222221E-2"/>
                </c:manualLayout>
              </c:layout>
              <c:tx>
                <c:strRef>
                  <c:f>Sheet3!$A$5</c:f>
                  <c:strCache>
                    <c:ptCount val="1"/>
                    <c:pt idx="0">
                      <c:v>GEMV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{EB1FB201-5FB3-9944-8E6C-D6567670CCDE}</c15:txfldGUID>
                      <c15:f>Sheet3!$A$5</c15:f>
                      <c15:dlblFieldTableCache>
                        <c:ptCount val="1"/>
                        <c:pt idx="0">
                          <c:v>GEMV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2654-FD47-8C27-FB62404161D0}"/>
                </c:ext>
              </c:extLst>
            </c:dLbl>
            <c:dLbl>
              <c:idx val="3"/>
              <c:layout>
                <c:manualLayout>
                  <c:x val="4.7944331116668995E-3"/>
                  <c:y val="-4.5972222222222222E-3"/>
                </c:manualLayout>
              </c:layout>
              <c:tx>
                <c:strRef>
                  <c:f>Sheet3!$A$6</c:f>
                  <c:strCache>
                    <c:ptCount val="1"/>
                    <c:pt idx="0">
                      <c:v>MLP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{10F98CFC-83D7-6041-B2E3-9F56462842A2}</c15:txfldGUID>
                      <c15:f>Sheet3!$A$6</c15:f>
                      <c15:dlblFieldTableCache>
                        <c:ptCount val="1"/>
                        <c:pt idx="0">
                          <c:v>MLP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2654-FD47-8C27-FB62404161D0}"/>
                </c:ext>
              </c:extLst>
            </c:dLbl>
            <c:dLbl>
              <c:idx val="4"/>
              <c:layout>
                <c:manualLayout>
                  <c:x val="-7.5263075506714433E-2"/>
                  <c:y val="1.7451388888888888E-2"/>
                </c:manualLayout>
              </c:layout>
              <c:tx>
                <c:strRef>
                  <c:f>Sheet3!$A$7</c:f>
                  <c:strCache>
                    <c:ptCount val="1"/>
                    <c:pt idx="0">
                      <c:v>SEL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{0DCAEC8C-F0E3-2746-9843-B4AEBE31FFDB}</c15:txfldGUID>
                      <c15:f>Sheet3!$A$7</c15:f>
                      <c15:dlblFieldTableCache>
                        <c:ptCount val="1"/>
                        <c:pt idx="0">
                          <c:v>SEL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2654-FD47-8C27-FB62404161D0}"/>
                </c:ext>
              </c:extLst>
            </c:dLbl>
            <c:dLbl>
              <c:idx val="5"/>
              <c:layout>
                <c:manualLayout>
                  <c:x val="-0.12572936139410623"/>
                  <c:y val="-2.1265972222222221E-2"/>
                </c:manualLayout>
              </c:layout>
              <c:tx>
                <c:strRef>
                  <c:f>Sheet3!$A$8</c:f>
                  <c:strCache>
                    <c:ptCount val="1"/>
                    <c:pt idx="0">
                      <c:v>SpMV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{E4769B1B-B298-0948-A2BB-66A74CA93E6F}</c15:txfldGUID>
                      <c15:f>Sheet3!$A$8</c15:f>
                      <c15:dlblFieldTableCache>
                        <c:ptCount val="1"/>
                        <c:pt idx="0">
                          <c:v>SpMV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2654-FD47-8C27-FB62404161D0}"/>
                </c:ext>
              </c:extLst>
            </c:dLbl>
            <c:dLbl>
              <c:idx val="6"/>
              <c:layout>
                <c:manualLayout>
                  <c:x val="-5.3831759793524461E-2"/>
                  <c:y val="3.5090277777777776E-2"/>
                </c:manualLayout>
              </c:layout>
              <c:tx>
                <c:strRef>
                  <c:f>Sheet3!$A$9</c:f>
                  <c:strCache>
                    <c:ptCount val="1"/>
                    <c:pt idx="0">
                      <c:v>TS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{1E95F0C0-3051-1843-88D4-9015722C16A5}</c15:txfldGUID>
                      <c15:f>Sheet3!$A$9</c15:f>
                      <c15:dlblFieldTableCache>
                        <c:ptCount val="1"/>
                        <c:pt idx="0">
                          <c:v>TS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2654-FD47-8C27-FB62404161D0}"/>
                </c:ext>
              </c:extLst>
            </c:dLbl>
            <c:dLbl>
              <c:idx val="7"/>
              <c:layout>
                <c:manualLayout>
                  <c:x val="2.3996744516933599E-3"/>
                  <c:y val="-9.0069444444444442E-3"/>
                </c:manualLayout>
              </c:layout>
              <c:tx>
                <c:strRef>
                  <c:f>Sheet3!$A$10</c:f>
                  <c:strCache>
                    <c:ptCount val="1"/>
                    <c:pt idx="0">
                      <c:v>UNI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{9FB0B153-828E-5546-88FD-291C5B8DC8B6}</c15:txfldGUID>
                      <c15:f>Sheet3!$A$10</c15:f>
                      <c15:dlblFieldTableCache>
                        <c:ptCount val="1"/>
                        <c:pt idx="0">
                          <c:v>UNI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2654-FD47-8C27-FB62404161D0}"/>
                </c:ext>
              </c:extLst>
            </c:dLbl>
            <c:dLbl>
              <c:idx val="8"/>
              <c:layout>
                <c:manualLayout>
                  <c:x val="5.9496441658078117E-4"/>
                  <c:y val="-1.8750000000004042E-4"/>
                </c:manualLayout>
              </c:layout>
              <c:tx>
                <c:strRef>
                  <c:f>Sheet3!$A$11</c:f>
                  <c:strCache>
                    <c:ptCount val="1"/>
                    <c:pt idx="0">
                      <c:v>VA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{9AFB6E47-271B-654E-8554-8B33667DDBAA}</c15:txfldGUID>
                      <c15:f>Sheet3!$A$11</c15:f>
                      <c15:dlblFieldTableCache>
                        <c:ptCount val="1"/>
                        <c:pt idx="0">
                          <c:v>VA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2654-FD47-8C27-FB62404161D0}"/>
                </c:ext>
              </c:extLst>
            </c:dLbl>
            <c:dLbl>
              <c:idx val="9"/>
              <c:layout>
                <c:manualLayout>
                  <c:x val="2.0630963373818464E-3"/>
                  <c:y val="-3.9875000000000001E-2"/>
                </c:manualLayout>
              </c:layout>
              <c:tx>
                <c:strRef>
                  <c:f>Sheet3!$A$12</c:f>
                  <c:strCache>
                    <c:ptCount val="1"/>
                    <c:pt idx="0">
                      <c:v>HST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{C6535C1C-0EBC-ED47-BCFE-EC1535D8C003}</c15:txfldGUID>
                      <c15:f>Sheet3!$A$12</c15:f>
                      <c15:dlblFieldTableCache>
                        <c:ptCount val="1"/>
                        <c:pt idx="0">
                          <c:v>HST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2654-FD47-8C27-FB62404161D0}"/>
                </c:ext>
              </c:extLst>
            </c:dLbl>
            <c:dLbl>
              <c:idx val="10"/>
              <c:layout>
                <c:manualLayout>
                  <c:x val="9.266267391724748E-4"/>
                  <c:y val="4.2222222222222218E-3"/>
                </c:manualLayout>
              </c:layout>
              <c:tx>
                <c:strRef>
                  <c:f>Sheet3!$A$13</c:f>
                  <c:strCache>
                    <c:ptCount val="1"/>
                    <c:pt idx="0">
                      <c:v>RED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{F9DA3AF2-F23A-1445-A37D-84BF842C67CC}</c15:txfldGUID>
                      <c15:f>Sheet3!$A$13</c15:f>
                      <c15:dlblFieldTableCache>
                        <c:ptCount val="1"/>
                        <c:pt idx="0">
                          <c:v>RED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2654-FD47-8C27-FB62404161D0}"/>
                </c:ext>
              </c:extLst>
            </c:dLbl>
            <c:dLbl>
              <c:idx val="11"/>
              <c:layout>
                <c:manualLayout>
                  <c:x val="-5.5172311557349002E-2"/>
                  <c:y val="9.3386979166666662E-2"/>
                </c:manualLayout>
              </c:layout>
              <c:tx>
                <c:strRef>
                  <c:f>Sheet3!$A$14</c:f>
                  <c:strCache>
                    <c:ptCount val="1"/>
                    <c:pt idx="0">
                      <c:v>SCAN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209606440178718E-2"/>
                      <c:h val="6.8990277777777761E-2"/>
                    </c:manualLayout>
                  </c15:layout>
                  <c15:dlblFieldTable>
                    <c15:dlblFTEntry>
                      <c15:txfldGUID>{9AEB3ACB-A584-CB4E-943F-86C7F0AC8030}</c15:txfldGUID>
                      <c15:f>Sheet3!$A$14</c15:f>
                      <c15:dlblFieldTableCache>
                        <c:ptCount val="1"/>
                        <c:pt idx="0">
                          <c:v>SCAN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2654-FD47-8C27-FB62404161D0}"/>
                </c:ext>
              </c:extLst>
            </c:dLbl>
            <c:dLbl>
              <c:idx val="12"/>
              <c:layout>
                <c:manualLayout>
                  <c:x val="6.3502811909673653E-3"/>
                  <c:y val="-9.0069444444444442E-3"/>
                </c:manualLayout>
              </c:layout>
              <c:tx>
                <c:strRef>
                  <c:f>Sheet3!$A$15</c:f>
                  <c:strCache>
                    <c:ptCount val="1"/>
                    <c:pt idx="0">
                      <c:v>NW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{7931CCA8-CCED-704A-BA2B-6C933A8C2CFB}</c15:txfldGUID>
                      <c15:f>Sheet3!$A$15</c15:f>
                      <c15:dlblFieldTableCache>
                        <c:ptCount val="1"/>
                        <c:pt idx="0">
                          <c:v>NW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2654-FD47-8C27-FB62404161D0}"/>
                </c:ext>
              </c:extLst>
            </c:dLbl>
            <c:dLbl>
              <c:idx val="13"/>
              <c:layout>
                <c:manualLayout>
                  <c:x val="1.2071494660298054E-2"/>
                  <c:y val="-8.0368055555555557E-3"/>
                </c:manualLayout>
              </c:layout>
              <c:tx>
                <c:strRef>
                  <c:f>Sheet3!$A$16</c:f>
                  <c:strCache>
                    <c:ptCount val="1"/>
                    <c:pt idx="0">
                      <c:v>TRNS</c:v>
                    </c:pt>
                  </c:strCache>
                </c:strRef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{844B3532-0DE4-FB44-9299-4E11D859DCAF}</c15:txfldGUID>
                      <c15:f>Sheet3!$A$16</c15:f>
                      <c15:dlblFieldTableCache>
                        <c:ptCount val="1"/>
                        <c:pt idx="0">
                          <c:v>TRNS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2654-FD47-8C27-FB62404161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rgbClr val="002060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Sheet3!$B$3:$B$16</c:f>
              <c:numCache>
                <c:formatCode>General</c:formatCode>
                <c:ptCount val="14"/>
                <c:pt idx="0">
                  <c:v>0.14799999999999999</c:v>
                </c:pt>
                <c:pt idx="1">
                  <c:v>8.3000000000000004E-2</c:v>
                </c:pt>
                <c:pt idx="2">
                  <c:v>8.7999999999999995E-2</c:v>
                </c:pt>
                <c:pt idx="3">
                  <c:v>0.107</c:v>
                </c:pt>
                <c:pt idx="4">
                  <c:v>0.1</c:v>
                </c:pt>
                <c:pt idx="5">
                  <c:v>0.11</c:v>
                </c:pt>
                <c:pt idx="6">
                  <c:v>9.7000000000000003E-2</c:v>
                </c:pt>
                <c:pt idx="7">
                  <c:v>0.125</c:v>
                </c:pt>
                <c:pt idx="8">
                  <c:v>0.15</c:v>
                </c:pt>
                <c:pt idx="9">
                  <c:v>0.14299999999999999</c:v>
                </c:pt>
                <c:pt idx="10">
                  <c:v>0.25</c:v>
                </c:pt>
                <c:pt idx="11">
                  <c:v>0.125</c:v>
                </c:pt>
                <c:pt idx="12">
                  <c:v>0.25</c:v>
                </c:pt>
                <c:pt idx="13">
                  <c:v>0.16300000000000001</c:v>
                </c:pt>
              </c:numCache>
            </c:numRef>
          </c:xVal>
          <c:yVal>
            <c:numRef>
              <c:f>Sheet3!$C$3:$C$16</c:f>
              <c:numCache>
                <c:formatCode>General</c:formatCode>
                <c:ptCount val="14"/>
                <c:pt idx="0">
                  <c:v>0.79100000000000004</c:v>
                </c:pt>
                <c:pt idx="1">
                  <c:v>2.7490000000000001</c:v>
                </c:pt>
                <c:pt idx="2">
                  <c:v>4.774</c:v>
                </c:pt>
                <c:pt idx="3">
                  <c:v>8.9879999999999995</c:v>
                </c:pt>
                <c:pt idx="4">
                  <c:v>0.69299999999999995</c:v>
                </c:pt>
                <c:pt idx="5">
                  <c:v>0.95</c:v>
                </c:pt>
                <c:pt idx="6">
                  <c:v>2.331</c:v>
                </c:pt>
                <c:pt idx="7">
                  <c:v>1.5249999999999999</c:v>
                </c:pt>
                <c:pt idx="8">
                  <c:v>5.5510000000000002</c:v>
                </c:pt>
                <c:pt idx="9">
                  <c:v>2.1190000000000002</c:v>
                </c:pt>
                <c:pt idx="10">
                  <c:v>0.74099999999999999</c:v>
                </c:pt>
                <c:pt idx="11">
                  <c:v>0.76200000000000001</c:v>
                </c:pt>
                <c:pt idx="12">
                  <c:v>1.68</c:v>
                </c:pt>
                <c:pt idx="13">
                  <c:v>1.0669999999999999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2654-FD47-8C27-FB6240416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5797215"/>
        <c:axId val="526351823"/>
      </c:scatterChart>
      <c:valAx>
        <c:axId val="525797215"/>
        <c:scaling>
          <c:logBase val="10"/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Arithmetic Intensity (OP/B)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6351823"/>
        <c:crossesAt val="1.0000000000000002E-2"/>
        <c:crossBetween val="midCat"/>
      </c:valAx>
      <c:valAx>
        <c:axId val="526351823"/>
        <c:scaling>
          <c:logBase val="2"/>
          <c:orientation val="minMax"/>
          <c:max val="24"/>
          <c:min val="0.1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Performance (GOPS)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525797215"/>
        <c:crossesAt val="1.0000000000000002E-3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9305555555556"/>
          <c:y val="8.6959999999999996E-2"/>
          <c:w val="0.86444830246913584"/>
          <c:h val="0.5760477272727272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'2021-06-09'!$E$24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'2021-06-09'!$E$25:$E$45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 formatCode="General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9A-BC4F-8AC6-005105DA6D2A}"/>
            </c:ext>
          </c:extLst>
        </c:ser>
        <c:ser>
          <c:idx val="1"/>
          <c:order val="1"/>
          <c:tx>
            <c:strRef>
              <c:f>'2021-06-09'!$D$24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'2021-06-09'!$D$25:$D$45</c:f>
              <c:numCache>
                <c:formatCode>0.00</c:formatCode>
                <c:ptCount val="21"/>
                <c:pt idx="0">
                  <c:v>23.54</c:v>
                </c:pt>
                <c:pt idx="1">
                  <c:v>93.55</c:v>
                </c:pt>
                <c:pt idx="2">
                  <c:v>120.25</c:v>
                </c:pt>
                <c:pt idx="3">
                  <c:v>0.06</c:v>
                </c:pt>
                <c:pt idx="4">
                  <c:v>13.74</c:v>
                </c:pt>
                <c:pt idx="5">
                  <c:v>13.74</c:v>
                </c:pt>
                <c:pt idx="6">
                  <c:v>6.56</c:v>
                </c:pt>
                <c:pt idx="7">
                  <c:v>6.73</c:v>
                </c:pt>
                <c:pt idx="8">
                  <c:v>6.73</c:v>
                </c:pt>
                <c:pt idx="9">
                  <c:v>9.75</c:v>
                </c:pt>
                <c:pt idx="11">
                  <c:v>156.18</c:v>
                </c:pt>
                <c:pt idx="12">
                  <c:v>6.23</c:v>
                </c:pt>
                <c:pt idx="13">
                  <c:v>243.97</c:v>
                </c:pt>
                <c:pt idx="14">
                  <c:v>0.36</c:v>
                </c:pt>
                <c:pt idx="15">
                  <c:v>79.239999999999995</c:v>
                </c:pt>
                <c:pt idx="16">
                  <c:v>15.82</c:v>
                </c:pt>
                <c:pt idx="18" formatCode="0.0">
                  <c:v>9.8605210255326767</c:v>
                </c:pt>
                <c:pt idx="19" formatCode="0.0">
                  <c:v>21.793010245270111</c:v>
                </c:pt>
                <c:pt idx="20">
                  <c:v>13.210080701562879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9A-BC4F-8AC6-005105DA6D2A}"/>
            </c:ext>
          </c:extLst>
        </c:ser>
        <c:ser>
          <c:idx val="0"/>
          <c:order val="2"/>
          <c:tx>
            <c:strRef>
              <c:f>'2021-06-09'!$C$24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'2021-06-09'!$A$25:$B$45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'2021-06-09'!$C$25:$C$45</c:f>
              <c:numCache>
                <c:formatCode>0.00</c:formatCode>
                <c:ptCount val="21"/>
                <c:pt idx="0">
                  <c:v>5.22</c:v>
                </c:pt>
                <c:pt idx="1">
                  <c:v>28.54</c:v>
                </c:pt>
                <c:pt idx="2">
                  <c:v>39.14</c:v>
                </c:pt>
                <c:pt idx="3">
                  <c:v>1.6306</c:v>
                </c:pt>
                <c:pt idx="4">
                  <c:v>16.350000000000001</c:v>
                </c:pt>
                <c:pt idx="5">
                  <c:v>4.13</c:v>
                </c:pt>
                <c:pt idx="6">
                  <c:v>1.28</c:v>
                </c:pt>
                <c:pt idx="7">
                  <c:v>1.79</c:v>
                </c:pt>
                <c:pt idx="8">
                  <c:v>2.4700000000000002</c:v>
                </c:pt>
                <c:pt idx="9">
                  <c:v>6.57</c:v>
                </c:pt>
                <c:pt idx="11">
                  <c:v>4.8550000000000004</c:v>
                </c:pt>
                <c:pt idx="12">
                  <c:v>0.06</c:v>
                </c:pt>
                <c:pt idx="13">
                  <c:v>3.5886</c:v>
                </c:pt>
                <c:pt idx="14" formatCode="0.0000">
                  <c:v>3.7000000000000002E-3</c:v>
                </c:pt>
                <c:pt idx="15">
                  <c:v>0.81679999999999997</c:v>
                </c:pt>
                <c:pt idx="16">
                  <c:v>3.6600000000000001E-2</c:v>
                </c:pt>
                <c:pt idx="18" formatCode="0.0">
                  <c:v>5.4674974142595438</c:v>
                </c:pt>
                <c:pt idx="19" formatCode="0.0">
                  <c:v>0.2207211817262667</c:v>
                </c:pt>
                <c:pt idx="20">
                  <c:v>1.6353742533980469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49A-BC4F-8AC6-005105DA6D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2E-2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56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Energy savings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2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1217125"/>
          <c:y val="1.9815656565656564E-2"/>
          <c:w val="0.35107685185185183"/>
          <c:h val="6.8767171717171727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05042735042736"/>
          <c:y val="3.4725185185185185E-2"/>
          <c:w val="0.80509358974358969"/>
          <c:h val="0.68869192724792083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6">
                  <a:lumMod val="20000"/>
                  <a:lumOff val="80000"/>
                </a:schemeClr>
              </a:solidFill>
              <a:ln w="254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strRef>
                  <c:f>'/Users/el1goluj/Documents/ZURICH/PROJECTS/UPMEM/upmem-workloads/Microbenchmarks/AI/[ai_output.xlsx]ai_output (4)'!$J$2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{D24A1FCE-C970-0147-8A75-BBEB84E4FE01}</c15:txfldGUID>
                      <c15:f>'/Users/el1goluj/Documents/ZURICH/PROJECTS/UPMEM/upmem-workloads/Microbenchmarks/AI/[ai_output.xlsx]ai_output (4)'!$J$2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0-FF8B-5F4C-8BBF-ED4DE736661E}"/>
                </c:ext>
              </c:extLst>
            </c:dLbl>
            <c:dLbl>
              <c:idx val="1"/>
              <c:tx>
                <c:strRef>
                  <c:f>'/Users/el1goluj/Documents/ZURICH/PROJECTS/UPMEM/upmem-workloads/Microbenchmarks/AI/[ai_output.xlsx]ai_output (4)'!$J$3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{AF1E36B3-EE21-8141-AAA4-8C49C80922DB}</c15:txfldGUID>
                      <c15:f>'/Users/el1goluj/Documents/ZURICH/PROJECTS/UPMEM/upmem-workloads/Microbenchmarks/AI/[ai_output.xlsx]ai_output (4)'!$J$3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1-FF8B-5F4C-8BBF-ED4DE736661E}"/>
                </c:ext>
              </c:extLst>
            </c:dLbl>
            <c:dLbl>
              <c:idx val="2"/>
              <c:tx>
                <c:strRef>
                  <c:f>'/Users/el1goluj/Documents/ZURICH/PROJECTS/UPMEM/upmem-workloads/Microbenchmarks/AI/[ai_output.xlsx]ai_output (4)'!$J$4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{21D0E81B-0531-D149-9295-42AB81308B52}</c15:txfldGUID>
                      <c15:f>'/Users/el1goluj/Documents/ZURICH/PROJECTS/UPMEM/upmem-workloads/Microbenchmarks/AI/[ai_output.xlsx]ai_output (4)'!$J$4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2-FF8B-5F4C-8BBF-ED4DE736661E}"/>
                </c:ext>
              </c:extLst>
            </c:dLbl>
            <c:dLbl>
              <c:idx val="3"/>
              <c:tx>
                <c:strRef>
                  <c:f>'/Users/el1goluj/Documents/ZURICH/PROJECTS/UPMEM/upmem-workloads/Microbenchmarks/AI/[ai_output.xlsx]ai_output (4)'!$J$5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{1D56C16B-CAFF-B640-89C6-993021E832BE}</c15:txfldGUID>
                      <c15:f>'/Users/el1goluj/Documents/ZURICH/PROJECTS/UPMEM/upmem-workloads/Microbenchmarks/AI/[ai_output.xlsx]ai_output (4)'!$J$5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3-FF8B-5F4C-8BBF-ED4DE736661E}"/>
                </c:ext>
              </c:extLst>
            </c:dLbl>
            <c:dLbl>
              <c:idx val="4"/>
              <c:tx>
                <c:strRef>
                  <c:f>'/Users/el1goluj/Documents/ZURICH/PROJECTS/UPMEM/upmem-workloads/Microbenchmarks/AI/[ai_output.xlsx]ai_output (4)'!$J$6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{8CA6A785-8B24-4445-90E4-54604D94E699}</c15:txfldGUID>
                      <c15:f>'/Users/el1goluj/Documents/ZURICH/PROJECTS/UPMEM/upmem-workloads/Microbenchmarks/AI/[ai_output.xlsx]ai_output (4)'!$J$6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4-FF8B-5F4C-8BBF-ED4DE736661E}"/>
                </c:ext>
              </c:extLst>
            </c:dLbl>
            <c:dLbl>
              <c:idx val="5"/>
              <c:tx>
                <c:strRef>
                  <c:f>'/Users/el1goluj/Documents/ZURICH/PROJECTS/UPMEM/upmem-workloads/Microbenchmarks/AI/[ai_output.xlsx]ai_output (4)'!$J$7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{1681AC92-D602-A240-9D2A-D73695C8DA03}</c15:txfldGUID>
                      <c15:f>'/Users/el1goluj/Documents/ZURICH/PROJECTS/UPMEM/upmem-workloads/Microbenchmarks/AI/[ai_output.xlsx]ai_output (4)'!$J$7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5-FF8B-5F4C-8BBF-ED4DE736661E}"/>
                </c:ext>
              </c:extLst>
            </c:dLbl>
            <c:dLbl>
              <c:idx val="6"/>
              <c:tx>
                <c:strRef>
                  <c:f>'/Users/el1goluj/Documents/ZURICH/PROJECTS/UPMEM/upmem-workloads/Microbenchmarks/AI/[ai_output.xlsx]ai_output (4)'!$J$8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{D9ECCAB3-A06E-9E4C-9B30-45C85FC1EAAC}</c15:txfldGUID>
                      <c15:f>'/Users/el1goluj/Documents/ZURICH/PROJECTS/UPMEM/upmem-workloads/Microbenchmarks/AI/[ai_output.xlsx]ai_output (4)'!$J$8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6-FF8B-5F4C-8BBF-ED4DE736661E}"/>
                </c:ext>
              </c:extLst>
            </c:dLbl>
            <c:dLbl>
              <c:idx val="7"/>
              <c:tx>
                <c:strRef>
                  <c:f>'/Users/el1goluj/Documents/ZURICH/PROJECTS/UPMEM/upmem-workloads/Microbenchmarks/AI/[ai_output.xlsx]ai_output (4)'!$J$9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{FDF8209B-E055-EA40-9CEE-BACB9DE548A0}</c15:txfldGUID>
                      <c15:f>'/Users/el1goluj/Documents/ZURICH/PROJECTS/UPMEM/upmem-workloads/Microbenchmarks/AI/[ai_output.xlsx]ai_output (4)'!$J$9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7-FF8B-5F4C-8BBF-ED4DE736661E}"/>
                </c:ext>
              </c:extLst>
            </c:dLbl>
            <c:dLbl>
              <c:idx val="8"/>
              <c:tx>
                <c:strRef>
                  <c:f>'/Users/el1goluj/Documents/ZURICH/PROJECTS/UPMEM/upmem-workloads/Microbenchmarks/AI/[ai_output.xlsx]ai_output (4)'!$J$10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{8410D2A9-1D13-9343-855A-603AB8013035}</c15:txfldGUID>
                      <c15:f>'/Users/el1goluj/Documents/ZURICH/PROJECTS/UPMEM/upmem-workloads/Microbenchmarks/AI/[ai_output.xlsx]ai_output (4)'!$J$10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8-FF8B-5F4C-8BBF-ED4DE736661E}"/>
                </c:ext>
              </c:extLst>
            </c:dLbl>
            <c:dLbl>
              <c:idx val="9"/>
              <c:tx>
                <c:strRef>
                  <c:f>'/Users/el1goluj/Documents/ZURICH/PROJECTS/UPMEM/upmem-workloads/Microbenchmarks/AI/[ai_output.xlsx]ai_output (4)'!$J$11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{A2B1BC32-94C7-4F49-9EE4-2EF61E623E44}</c15:txfldGUID>
                      <c15:f>'/Users/el1goluj/Documents/ZURICH/PROJECTS/UPMEM/upmem-workloads/Microbenchmarks/AI/[ai_output.xlsx]ai_output (4)'!$J$11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9-FF8B-5F4C-8BBF-ED4DE736661E}"/>
                </c:ext>
              </c:extLst>
            </c:dLbl>
            <c:dLbl>
              <c:idx val="10"/>
              <c:tx>
                <c:strRef>
                  <c:f>'/Users/el1goluj/Documents/ZURICH/PROJECTS/UPMEM/upmem-workloads/Microbenchmarks/AI/[ai_output.xlsx]ai_output (4)'!$J$12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{1A66C763-0C78-4F44-AB67-FCA7459F3A5E}</c15:txfldGUID>
                      <c15:f>'/Users/el1goluj/Documents/ZURICH/PROJECTS/UPMEM/upmem-workloads/Microbenchmarks/AI/[ai_output.xlsx]ai_output (4)'!$J$12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A-FF8B-5F4C-8BBF-ED4DE736661E}"/>
                </c:ext>
              </c:extLst>
            </c:dLbl>
            <c:dLbl>
              <c:idx val="11"/>
              <c:tx>
                <c:strRef>
                  <c:f>'/Users/el1goluj/Documents/ZURICH/PROJECTS/UPMEM/upmem-workloads/Microbenchmarks/AI/[ai_output.xlsx]ai_output (4)'!$J$13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{9D2E1E97-A7EE-1149-AB8F-6C0329A85AE0}</c15:txfldGUID>
                      <c15:f>'/Users/el1goluj/Documents/ZURICH/PROJECTS/UPMEM/upmem-workloads/Microbenchmarks/AI/[ai_output.xlsx]ai_output (4)'!$J$13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B-FF8B-5F4C-8BBF-ED4DE736661E}"/>
                </c:ext>
              </c:extLst>
            </c:dLbl>
            <c:dLbl>
              <c:idx val="12"/>
              <c:tx>
                <c:strRef>
                  <c:f>'/Users/el1goluj/Documents/ZURICH/PROJECTS/UPMEM/upmem-workloads/Microbenchmarks/AI/[ai_output.xlsx]ai_output (4)'!$J$14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{91261403-9563-A145-A945-6B2C483A66DB}</c15:txfldGUID>
                      <c15:f>'/Users/el1goluj/Documents/ZURICH/PROJECTS/UPMEM/upmem-workloads/Microbenchmarks/AI/[ai_output.xlsx]ai_output (4)'!$J$14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C-FF8B-5F4C-8BBF-ED4DE736661E}"/>
                </c:ext>
              </c:extLst>
            </c:dLbl>
            <c:dLbl>
              <c:idx val="13"/>
              <c:tx>
                <c:strRef>
                  <c:f>'/Users/el1goluj/Documents/ZURICH/PROJECTS/UPMEM/upmem-workloads/Microbenchmarks/AI/[ai_output.xlsx]ai_output (4)'!$J$15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{C0707E7B-DF44-CF4F-966C-5B63800B57AA}</c15:txfldGUID>
                      <c15:f>'/Users/el1goluj/Documents/ZURICH/PROJECTS/UPMEM/upmem-workloads/Microbenchmarks/AI/[ai_output.xlsx]ai_output (4)'!$J$15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D-FF8B-5F4C-8BBF-ED4DE736661E}"/>
                </c:ext>
              </c:extLst>
            </c:dLbl>
            <c:dLbl>
              <c:idx val="14"/>
              <c:tx>
                <c:strRef>
                  <c:f>'/Users/el1goluj/Documents/ZURICH/PROJECTS/UPMEM/upmem-workloads/Microbenchmarks/AI/[ai_output.xlsx]ai_output (4)'!$J$16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{CD8F0D30-6813-D442-A8FA-B82710BB931B}</c15:txfldGUID>
                      <c15:f>'/Users/el1goluj/Documents/ZURICH/PROJECTS/UPMEM/upmem-workloads/Microbenchmarks/AI/[ai_output.xlsx]ai_output (4)'!$J$16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E-FF8B-5F4C-8BBF-ED4DE736661E}"/>
                </c:ext>
              </c:extLst>
            </c:dLbl>
            <c:dLbl>
              <c:idx val="15"/>
              <c:tx>
                <c:strRef>
                  <c:f>'/Users/el1goluj/Documents/ZURICH/PROJECTS/UPMEM/upmem-workloads/Microbenchmarks/AI/[ai_output.xlsx]ai_output (4)'!$J$17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{EA093DDB-B453-E649-84DF-78DB703301E3}</c15:txfldGUID>
                      <c15:f>'/Users/el1goluj/Documents/ZURICH/PROJECTS/UPMEM/upmem-workloads/Microbenchmarks/AI/[ai_output.xlsx]ai_output (4)'!$J$17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0F-FF8B-5F4C-8BBF-ED4DE736661E}"/>
                </c:ext>
              </c:extLst>
            </c:dLbl>
            <c:dLbl>
              <c:idx val="16"/>
              <c:tx>
                <c:strRef>
                  <c:f>'/Users/el1goluj/Documents/ZURICH/PROJECTS/UPMEM/upmem-workloads/Microbenchmarks/AI/[ai_output.xlsx]ai_output (4)'!$J$18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{1F65331E-8997-AF4B-B706-39DECCC270B8}</c15:txfldGUID>
                      <c15:f>'/Users/el1goluj/Documents/ZURICH/PROJECTS/UPMEM/upmem-workloads/Microbenchmarks/AI/[ai_output.xlsx]ai_output (4)'!$J$18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0-FF8B-5F4C-8BBF-ED4DE736661E}"/>
                </c:ext>
              </c:extLst>
            </c:dLbl>
            <c:dLbl>
              <c:idx val="17"/>
              <c:tx>
                <c:strRef>
                  <c:f>'/Users/el1goluj/Documents/ZURICH/PROJECTS/UPMEM/upmem-workloads/Microbenchmarks/AI/[ai_output.xlsx]ai_output (4)'!$J$19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{AFBA5840-F353-2C4F-A467-E2BA926C136B}</c15:txfldGUID>
                      <c15:f>'/Users/el1goluj/Documents/ZURICH/PROJECTS/UPMEM/upmem-workloads/Microbenchmarks/AI/[ai_output.xlsx]ai_output (4)'!$J$19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1-FF8B-5F4C-8BBF-ED4DE736661E}"/>
                </c:ext>
              </c:extLst>
            </c:dLbl>
            <c:dLbl>
              <c:idx val="18"/>
              <c:tx>
                <c:strRef>
                  <c:f>'/Users/el1goluj/Documents/ZURICH/PROJECTS/UPMEM/upmem-workloads/Microbenchmarks/AI/[ai_output.xlsx]ai_output (4)'!$J$20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{D0E4EC35-AB6C-5941-915C-D9F396D4033B}</c15:txfldGUID>
                      <c15:f>'/Users/el1goluj/Documents/ZURICH/PROJECTS/UPMEM/upmem-workloads/Microbenchmarks/AI/[ai_output.xlsx]ai_output (4)'!$J$20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2-FF8B-5F4C-8BBF-ED4DE736661E}"/>
                </c:ext>
              </c:extLst>
            </c:dLbl>
            <c:dLbl>
              <c:idx val="19"/>
              <c:tx>
                <c:strRef>
                  <c:f>'/Users/el1goluj/Documents/ZURICH/PROJECTS/UPMEM/upmem-workloads/Microbenchmarks/AI/[ai_output.xlsx]ai_output (4)'!$J$21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{40D99C61-FD80-B446-B961-BC2E47747D6B}</c15:txfldGUID>
                      <c15:f>'/Users/el1goluj/Documents/ZURICH/PROJECTS/UPMEM/upmem-workloads/Microbenchmarks/AI/[ai_output.xlsx]ai_output (4)'!$J$21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3-FF8B-5F4C-8BBF-ED4DE736661E}"/>
                </c:ext>
              </c:extLst>
            </c:dLbl>
            <c:dLbl>
              <c:idx val="20"/>
              <c:tx>
                <c:strRef>
                  <c:f>'/Users/el1goluj/Documents/ZURICH/PROJECTS/UPMEM/upmem-workloads/Microbenchmarks/AI/[ai_output.xlsx]ai_output (4)'!$J$22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{A331D52B-4E8C-A344-85BA-306A29785DDE}</c15:txfldGUID>
                      <c15:f>'/Users/el1goluj/Documents/ZURICH/PROJECTS/UPMEM/upmem-workloads/Microbenchmarks/AI/[ai_output.xlsx]ai_output (4)'!$J$22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4-FF8B-5F4C-8BBF-ED4DE736661E}"/>
                </c:ext>
              </c:extLst>
            </c:dLbl>
            <c:dLbl>
              <c:idx val="21"/>
              <c:tx>
                <c:strRef>
                  <c:f>'/Users/el1goluj/Documents/ZURICH/PROJECTS/UPMEM/upmem-workloads/Microbenchmarks/AI/[ai_output.xlsx]ai_output (4)'!$J$23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{F3F8009B-D9C4-EF48-8933-130491C0C5A0}</c15:txfldGUID>
                      <c15:f>'/Users/el1goluj/Documents/ZURICH/PROJECTS/UPMEM/upmem-workloads/Microbenchmarks/AI/[ai_output.xlsx]ai_output (4)'!$J$23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5-FF8B-5F4C-8BBF-ED4DE736661E}"/>
                </c:ext>
              </c:extLst>
            </c:dLbl>
            <c:dLbl>
              <c:idx val="22"/>
              <c:tx>
                <c:strRef>
                  <c:f>'/Users/el1goluj/Documents/ZURICH/PROJECTS/UPMEM/upmem-workloads/Microbenchmarks/AI/[ai_output.xlsx]ai_output (4)'!$J$24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{1296570C-FBB2-2D42-B9D4-CBB88ADC840D}</c15:txfldGUID>
                      <c15:f>'/Users/el1goluj/Documents/ZURICH/PROJECTS/UPMEM/upmem-workloads/Microbenchmarks/AI/[ai_output.xlsx]ai_output (4)'!$J$24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6-FF8B-5F4C-8BBF-ED4DE736661E}"/>
                </c:ext>
              </c:extLst>
            </c:dLbl>
            <c:dLbl>
              <c:idx val="23"/>
              <c:tx>
                <c:strRef>
                  <c:f>'/Users/el1goluj/Documents/ZURICH/PROJECTS/UPMEM/upmem-workloads/Microbenchmarks/AI/[ai_output.xlsx]ai_output (4)'!$J$25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{54D80D16-A586-424B-9110-89F255C3EFF4}</c15:txfldGUID>
                      <c15:f>'/Users/el1goluj/Documents/ZURICH/PROJECTS/UPMEM/upmem-workloads/Microbenchmarks/AI/[ai_output.xlsx]ai_output (4)'!$J$25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7-FF8B-5F4C-8BBF-ED4DE736661E}"/>
                </c:ext>
              </c:extLst>
            </c:dLbl>
            <c:dLbl>
              <c:idx val="24"/>
              <c:tx>
                <c:strRef>
                  <c:f>'/Users/el1goluj/Documents/ZURICH/PROJECTS/UPMEM/upmem-workloads/Microbenchmarks/AI/[ai_output.xlsx]ai_output (4)'!$J$26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{995C9AD1-9A50-A44A-9C4A-33C20DF8B594}</c15:txfldGUID>
                      <c15:f>'/Users/el1goluj/Documents/ZURICH/PROJECTS/UPMEM/upmem-workloads/Microbenchmarks/AI/[ai_output.xlsx]ai_output (4)'!$J$26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8-FF8B-5F4C-8BBF-ED4DE736661E}"/>
                </c:ext>
              </c:extLst>
            </c:dLbl>
            <c:dLbl>
              <c:idx val="25"/>
              <c:tx>
                <c:strRef>
                  <c:f>'/Users/el1goluj/Documents/ZURICH/PROJECTS/UPMEM/upmem-workloads/Microbenchmarks/AI/[ai_output.xlsx]ai_output (4)'!$J$27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{C7FE54E5-86C3-0749-B4AF-E792DAD39626}</c15:txfldGUID>
                      <c15:f>'/Users/el1goluj/Documents/ZURICH/PROJECTS/UPMEM/upmem-workloads/Microbenchmarks/AI/[ai_output.xlsx]ai_output (4)'!$J$27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9-FF8B-5F4C-8BBF-ED4DE736661E}"/>
                </c:ext>
              </c:extLst>
            </c:dLbl>
            <c:dLbl>
              <c:idx val="26"/>
              <c:tx>
                <c:strRef>
                  <c:f>'/Users/el1goluj/Documents/ZURICH/PROJECTS/UPMEM/upmem-workloads/Microbenchmarks/AI/[ai_output.xlsx]ai_output (4)'!$J$28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{1A48C9F4-5FED-3E46-B6B2-22AFA82D3229}</c15:txfldGUID>
                      <c15:f>'/Users/el1goluj/Documents/ZURICH/PROJECTS/UPMEM/upmem-workloads/Microbenchmarks/AI/[ai_output.xlsx]ai_output (4)'!$J$28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A-FF8B-5F4C-8BBF-ED4DE736661E}"/>
                </c:ext>
              </c:extLst>
            </c:dLbl>
            <c:dLbl>
              <c:idx val="27"/>
              <c:tx>
                <c:strRef>
                  <c:f>'/Users/el1goluj/Documents/ZURICH/PROJECTS/UPMEM/upmem-workloads/Microbenchmarks/AI/[ai_output.xlsx]ai_output (4)'!$J$29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{205E6F51-2419-7D42-8250-4C90C15C8AD0}</c15:txfldGUID>
                      <c15:f>'/Users/el1goluj/Documents/ZURICH/PROJECTS/UPMEM/upmem-workloads/Microbenchmarks/AI/[ai_output.xlsx]ai_output (4)'!$J$29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B-FF8B-5F4C-8BBF-ED4DE736661E}"/>
                </c:ext>
              </c:extLst>
            </c:dLbl>
            <c:dLbl>
              <c:idx val="28"/>
              <c:tx>
                <c:strRef>
                  <c:f>'/Users/el1goluj/Documents/ZURICH/PROJECTS/UPMEM/upmem-workloads/Microbenchmarks/AI/[ai_output.xlsx]ai_output (4)'!$J$30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{6C3A4DAD-F1EB-F54D-8EEA-CD8EE6FD46A1}</c15:txfldGUID>
                      <c15:f>'/Users/el1goluj/Documents/ZURICH/PROJECTS/UPMEM/upmem-workloads/Microbenchmarks/AI/[ai_output.xlsx]ai_output (4)'!$J$30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C-FF8B-5F4C-8BBF-ED4DE736661E}"/>
                </c:ext>
              </c:extLst>
            </c:dLbl>
            <c:dLbl>
              <c:idx val="29"/>
              <c:tx>
                <c:strRef>
                  <c:f>'/Users/el1goluj/Documents/ZURICH/PROJECTS/UPMEM/upmem-workloads/Microbenchmarks/AI/[ai_output.xlsx]ai_output (4)'!$J$31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{C30FD779-34B7-3F45-8E2D-F086C12478A2}</c15:txfldGUID>
                      <c15:f>'/Users/el1goluj/Documents/ZURICH/PROJECTS/UPMEM/upmem-workloads/Microbenchmarks/AI/[ai_output.xlsx]ai_output (4)'!$J$31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D-FF8B-5F4C-8BBF-ED4DE736661E}"/>
                </c:ext>
              </c:extLst>
            </c:dLbl>
            <c:dLbl>
              <c:idx val="30"/>
              <c:tx>
                <c:strRef>
                  <c:f>'/Users/el1goluj/Documents/ZURICH/PROJECTS/UPMEM/upmem-workloads/Microbenchmarks/AI/[ai_output.xlsx]ai_output (4)'!$J$32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{71145587-0A1B-5D49-AD99-0B2908ABF70E}</c15:txfldGUID>
                      <c15:f>'/Users/el1goluj/Documents/ZURICH/PROJECTS/UPMEM/upmem-workloads/Microbenchmarks/AI/[ai_output.xlsx]ai_output (4)'!$J$32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E-FF8B-5F4C-8BBF-ED4DE736661E}"/>
                </c:ext>
              </c:extLst>
            </c:dLbl>
            <c:dLbl>
              <c:idx val="31"/>
              <c:tx>
                <c:strRef>
                  <c:f>'/Users/el1goluj/Documents/ZURICH/PROJECTS/UPMEM/upmem-workloads/Microbenchmarks/AI/[ai_output.xlsx]ai_output (4)'!$J$33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{58D5A1E3-B6A6-E74B-9189-E2205F5C612C}</c15:txfldGUID>
                      <c15:f>'/Users/el1goluj/Documents/ZURICH/PROJECTS/UPMEM/upmem-workloads/Microbenchmarks/AI/[ai_output.xlsx]ai_output (4)'!$J$33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1F-FF8B-5F4C-8BBF-ED4DE736661E}"/>
                </c:ext>
              </c:extLst>
            </c:dLbl>
            <c:dLbl>
              <c:idx val="32"/>
              <c:tx>
                <c:strRef>
                  <c:f>'/Users/el1goluj/Documents/ZURICH/PROJECTS/UPMEM/upmem-workloads/Microbenchmarks/AI/[ai_output.xlsx]ai_output (4)'!$J$34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{18CC41EC-3F37-394E-8161-FC4BBDE01DC5}</c15:txfldGUID>
                      <c15:f>'/Users/el1goluj/Documents/ZURICH/PROJECTS/UPMEM/upmem-workloads/Microbenchmarks/AI/[ai_output.xlsx]ai_output (4)'!$J$34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0-FF8B-5F4C-8BBF-ED4DE736661E}"/>
                </c:ext>
              </c:extLst>
            </c:dLbl>
            <c:dLbl>
              <c:idx val="33"/>
              <c:tx>
                <c:strRef>
                  <c:f>'/Users/el1goluj/Documents/ZURICH/PROJECTS/UPMEM/upmem-workloads/Microbenchmarks/AI/[ai_output.xlsx]ai_output (4)'!$J$35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{8C7C2E39-3CE2-9242-BF94-6A723D0CB0DA}</c15:txfldGUID>
                      <c15:f>'/Users/el1goluj/Documents/ZURICH/PROJECTS/UPMEM/upmem-workloads/Microbenchmarks/AI/[ai_output.xlsx]ai_output (4)'!$J$35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1-FF8B-5F4C-8BBF-ED4DE736661E}"/>
                </c:ext>
              </c:extLst>
            </c:dLbl>
            <c:dLbl>
              <c:idx val="34"/>
              <c:tx>
                <c:strRef>
                  <c:f>'/Users/el1goluj/Documents/ZURICH/PROJECTS/UPMEM/upmem-workloads/Microbenchmarks/AI/[ai_output.xlsx]ai_output (4)'!$J$36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{7BDF3B5C-AC18-2948-91CF-41443C44AA33}</c15:txfldGUID>
                      <c15:f>'/Users/el1goluj/Documents/ZURICH/PROJECTS/UPMEM/upmem-workloads/Microbenchmarks/AI/[ai_output.xlsx]ai_output (4)'!$J$36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2-FF8B-5F4C-8BBF-ED4DE736661E}"/>
                </c:ext>
              </c:extLst>
            </c:dLbl>
            <c:dLbl>
              <c:idx val="35"/>
              <c:tx>
                <c:strRef>
                  <c:f>'/Users/el1goluj/Documents/ZURICH/PROJECTS/UPMEM/upmem-workloads/Microbenchmarks/AI/[ai_output.xlsx]ai_output (4)'!$J$37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{8218DEFB-CC29-174D-84AB-E5A964DFD09B}</c15:txfldGUID>
                      <c15:f>'/Users/el1goluj/Documents/ZURICH/PROJECTS/UPMEM/upmem-workloads/Microbenchmarks/AI/[ai_output.xlsx]ai_output (4)'!$J$37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3-FF8B-5F4C-8BBF-ED4DE736661E}"/>
                </c:ext>
              </c:extLst>
            </c:dLbl>
            <c:dLbl>
              <c:idx val="36"/>
              <c:tx>
                <c:strRef>
                  <c:f>'/Users/el1goluj/Documents/ZURICH/PROJECTS/UPMEM/upmem-workloads/Microbenchmarks/AI/[ai_output.xlsx]ai_output (4)'!$J$38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{274D1664-DC25-AF4C-A956-E929E6BFF8E1}</c15:txfldGUID>
                      <c15:f>'/Users/el1goluj/Documents/ZURICH/PROJECTS/UPMEM/upmem-workloads/Microbenchmarks/AI/[ai_output.xlsx]ai_output (4)'!$J$38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4-FF8B-5F4C-8BBF-ED4DE736661E}"/>
                </c:ext>
              </c:extLst>
            </c:dLbl>
            <c:dLbl>
              <c:idx val="37"/>
              <c:tx>
                <c:strRef>
                  <c:f>'/Users/el1goluj/Documents/ZURICH/PROJECTS/UPMEM/upmem-workloads/Microbenchmarks/AI/[ai_output.xlsx]ai_output (4)'!$J$39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{9C8BBB52-C854-0C48-9EB5-2C02A920BA57}</c15:txfldGUID>
                      <c15:f>'/Users/el1goluj/Documents/ZURICH/PROJECTS/UPMEM/upmem-workloads/Microbenchmarks/AI/[ai_output.xlsx]ai_output (4)'!$J$39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5-FF8B-5F4C-8BBF-ED4DE736661E}"/>
                </c:ext>
              </c:extLst>
            </c:dLbl>
            <c:dLbl>
              <c:idx val="38"/>
              <c:tx>
                <c:strRef>
                  <c:f>'/Users/el1goluj/Documents/ZURICH/PROJECTS/UPMEM/upmem-workloads/Microbenchmarks/AI/[ai_output.xlsx]ai_output (4)'!$J$40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{DB422747-D261-8E42-96BA-D478B098E7DC}</c15:txfldGUID>
                      <c15:f>'/Users/el1goluj/Documents/ZURICH/PROJECTS/UPMEM/upmem-workloads/Microbenchmarks/AI/[ai_output.xlsx]ai_output (4)'!$J$40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6-FF8B-5F4C-8BBF-ED4DE736661E}"/>
                </c:ext>
              </c:extLst>
            </c:dLbl>
            <c:dLbl>
              <c:idx val="39"/>
              <c:tx>
                <c:strRef>
                  <c:f>'/Users/el1goluj/Documents/ZURICH/PROJECTS/UPMEM/upmem-workloads/Microbenchmarks/AI/[ai_output.xlsx]ai_output (4)'!$J$41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{BFE97104-1BF7-CE4A-98C9-3033EE2186F4}</c15:txfldGUID>
                      <c15:f>'/Users/el1goluj/Documents/ZURICH/PROJECTS/UPMEM/upmem-workloads/Microbenchmarks/AI/[ai_output.xlsx]ai_output (4)'!$J$41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7-FF8B-5F4C-8BBF-ED4DE736661E}"/>
                </c:ext>
              </c:extLst>
            </c:dLbl>
            <c:dLbl>
              <c:idx val="40"/>
              <c:tx>
                <c:strRef>
                  <c:f>'/Users/el1goluj/Documents/ZURICH/PROJECTS/UPMEM/upmem-workloads/Microbenchmarks/AI/[ai_output.xlsx]ai_output (4)'!$J$42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{B52C2010-BF21-6145-AED6-09BD6E6DC24E}</c15:txfldGUID>
                      <c15:f>'/Users/el1goluj/Documents/ZURICH/PROJECTS/UPMEM/upmem-workloads/Microbenchmarks/AI/[ai_output.xlsx]ai_output (4)'!$J$42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8-FF8B-5F4C-8BBF-ED4DE736661E}"/>
                </c:ext>
              </c:extLst>
            </c:dLbl>
            <c:dLbl>
              <c:idx val="41"/>
              <c:tx>
                <c:strRef>
                  <c:f>'/Users/el1goluj/Documents/ZURICH/PROJECTS/UPMEM/upmem-workloads/Microbenchmarks/AI/[ai_output.xlsx]ai_output (4)'!$J$43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{3FC09E58-20FB-114F-B37D-C2FF68C3BAA3}</c15:txfldGUID>
                      <c15:f>'/Users/el1goluj/Documents/ZURICH/PROJECTS/UPMEM/upmem-workloads/Microbenchmarks/AI/[ai_output.xlsx]ai_output (4)'!$J$43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9-FF8B-5F4C-8BBF-ED4DE736661E}"/>
                </c:ext>
              </c:extLst>
            </c:dLbl>
            <c:dLbl>
              <c:idx val="42"/>
              <c:tx>
                <c:strRef>
                  <c:f>'/Users/el1goluj/Documents/ZURICH/PROJECTS/UPMEM/upmem-workloads/Microbenchmarks/AI/[ai_output.xlsx]ai_output (4)'!$J$44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{4FDE868F-10B5-C749-B158-2778DAFB1834}</c15:txfldGUID>
                      <c15:f>'/Users/el1goluj/Documents/ZURICH/PROJECTS/UPMEM/upmem-workloads/Microbenchmarks/AI/[ai_output.xlsx]ai_output (4)'!$J$44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A-FF8B-5F4C-8BBF-ED4DE736661E}"/>
                </c:ext>
              </c:extLst>
            </c:dLbl>
            <c:dLbl>
              <c:idx val="43"/>
              <c:tx>
                <c:strRef>
                  <c:f>'/Users/el1goluj/Documents/ZURICH/PROJECTS/UPMEM/upmem-workloads/Microbenchmarks/AI/[ai_output.xlsx]ai_output (4)'!$J$45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{5132D4DA-3ACB-C04F-A0C4-C3AC6E503631}</c15:txfldGUID>
                      <c15:f>'/Users/el1goluj/Documents/ZURICH/PROJECTS/UPMEM/upmem-workloads/Microbenchmarks/AI/[ai_output.xlsx]ai_output (4)'!$J$45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B-FF8B-5F4C-8BBF-ED4DE736661E}"/>
                </c:ext>
              </c:extLst>
            </c:dLbl>
            <c:dLbl>
              <c:idx val="44"/>
              <c:tx>
                <c:strRef>
                  <c:f>'/Users/el1goluj/Documents/ZURICH/PROJECTS/UPMEM/upmem-workloads/Microbenchmarks/AI/[ai_output.xlsx]ai_output (4)'!$J$46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{5036A327-3CDE-8649-9C8A-A375EDE9B5B2}</c15:txfldGUID>
                      <c15:f>'/Users/el1goluj/Documents/ZURICH/PROJECTS/UPMEM/upmem-workloads/Microbenchmarks/AI/[ai_output.xlsx]ai_output (4)'!$J$46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C-FF8B-5F4C-8BBF-ED4DE736661E}"/>
                </c:ext>
              </c:extLst>
            </c:dLbl>
            <c:dLbl>
              <c:idx val="45"/>
              <c:tx>
                <c:strRef>
                  <c:f>'/Users/el1goluj/Documents/ZURICH/PROJECTS/UPMEM/upmem-workloads/Microbenchmarks/AI/[ai_output.xlsx]ai_output (4)'!$J$47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{FE0BF0B1-0B88-FF4D-80A4-42B3F4D3C134}</c15:txfldGUID>
                      <c15:f>'/Users/el1goluj/Documents/ZURICH/PROJECTS/UPMEM/upmem-workloads/Microbenchmarks/AI/[ai_output.xlsx]ai_output (4)'!$J$47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D-FF8B-5F4C-8BBF-ED4DE736661E}"/>
                </c:ext>
              </c:extLst>
            </c:dLbl>
            <c:dLbl>
              <c:idx val="46"/>
              <c:tx>
                <c:strRef>
                  <c:f>'/Users/el1goluj/Documents/ZURICH/PROJECTS/UPMEM/upmem-workloads/Microbenchmarks/AI/[ai_output.xlsx]ai_output (4)'!$J$48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{CBF3452D-429C-8642-AD84-3A054B7102ED}</c15:txfldGUID>
                      <c15:f>'/Users/el1goluj/Documents/ZURICH/PROJECTS/UPMEM/upmem-workloads/Microbenchmarks/AI/[ai_output.xlsx]ai_output (4)'!$J$48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E-FF8B-5F4C-8BBF-ED4DE736661E}"/>
                </c:ext>
              </c:extLst>
            </c:dLbl>
            <c:dLbl>
              <c:idx val="47"/>
              <c:tx>
                <c:strRef>
                  <c:f>'/Users/el1goluj/Documents/ZURICH/PROJECTS/UPMEM/upmem-workloads/Microbenchmarks/AI/[ai_output.xlsx]ai_output (4)'!$J$49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{A7C2DD52-7682-EF48-8B7D-0A7D0FBA56BE}</c15:txfldGUID>
                      <c15:f>'/Users/el1goluj/Documents/ZURICH/PROJECTS/UPMEM/upmem-workloads/Microbenchmarks/AI/[ai_output.xlsx]ai_output (4)'!$J$49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2F-FF8B-5F4C-8BBF-ED4DE736661E}"/>
                </c:ext>
              </c:extLst>
            </c:dLbl>
            <c:dLbl>
              <c:idx val="48"/>
              <c:tx>
                <c:strRef>
                  <c:f>'/Users/el1goluj/Documents/ZURICH/PROJECTS/UPMEM/upmem-workloads/Microbenchmarks/AI/[ai_output.xlsx]ai_output (4)'!$J$50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{0B170C7C-0B6C-9148-9BC7-316C9A1C7C31}</c15:txfldGUID>
                      <c15:f>'/Users/el1goluj/Documents/ZURICH/PROJECTS/UPMEM/upmem-workloads/Microbenchmarks/AI/[ai_output.xlsx]ai_output (4)'!$J$50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0-FF8B-5F4C-8BBF-ED4DE736661E}"/>
                </c:ext>
              </c:extLst>
            </c:dLbl>
            <c:dLbl>
              <c:idx val="49"/>
              <c:tx>
                <c:strRef>
                  <c:f>'/Users/el1goluj/Documents/ZURICH/PROJECTS/UPMEM/upmem-workloads/Microbenchmarks/AI/[ai_output.xlsx]ai_output (4)'!$J$51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{19FB47E4-C117-0B49-BD45-27D6518D49AB}</c15:txfldGUID>
                      <c15:f>'/Users/el1goluj/Documents/ZURICH/PROJECTS/UPMEM/upmem-workloads/Microbenchmarks/AI/[ai_output.xlsx]ai_output (4)'!$J$51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1-FF8B-5F4C-8BBF-ED4DE736661E}"/>
                </c:ext>
              </c:extLst>
            </c:dLbl>
            <c:dLbl>
              <c:idx val="50"/>
              <c:tx>
                <c:strRef>
                  <c:f>'/Users/el1goluj/Documents/ZURICH/PROJECTS/UPMEM/upmem-workloads/Microbenchmarks/AI/[ai_output.xlsx]ai_output (4)'!$J$52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{273CBCC9-6132-C34B-979E-20A1C2412402}</c15:txfldGUID>
                      <c15:f>'/Users/el1goluj/Documents/ZURICH/PROJECTS/UPMEM/upmem-workloads/Microbenchmarks/AI/[ai_output.xlsx]ai_output (4)'!$J$52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2-FF8B-5F4C-8BBF-ED4DE736661E}"/>
                </c:ext>
              </c:extLst>
            </c:dLbl>
            <c:dLbl>
              <c:idx val="51"/>
              <c:tx>
                <c:strRef>
                  <c:f>'/Users/el1goluj/Documents/ZURICH/PROJECTS/UPMEM/upmem-workloads/Microbenchmarks/AI/[ai_output.xlsx]ai_output (4)'!$J$53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{37F5B75A-6542-F046-A676-204B76D88BC6}</c15:txfldGUID>
                      <c15:f>'/Users/el1goluj/Documents/ZURICH/PROJECTS/UPMEM/upmem-workloads/Microbenchmarks/AI/[ai_output.xlsx]ai_output (4)'!$J$53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3-FF8B-5F4C-8BBF-ED4DE736661E}"/>
                </c:ext>
              </c:extLst>
            </c:dLbl>
            <c:dLbl>
              <c:idx val="52"/>
              <c:tx>
                <c:strRef>
                  <c:f>'/Users/el1goluj/Documents/ZURICH/PROJECTS/UPMEM/upmem-workloads/Microbenchmarks/AI/[ai_output.xlsx]ai_output (4)'!$J$54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{A1F52781-AF18-0647-95CC-4D1F040907C3}</c15:txfldGUID>
                      <c15:f>'/Users/el1goluj/Documents/ZURICH/PROJECTS/UPMEM/upmem-workloads/Microbenchmarks/AI/[ai_output.xlsx]ai_output (4)'!$J$54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4-FF8B-5F4C-8BBF-ED4DE736661E}"/>
                </c:ext>
              </c:extLst>
            </c:dLbl>
            <c:dLbl>
              <c:idx val="53"/>
              <c:tx>
                <c:strRef>
                  <c:f>'/Users/el1goluj/Documents/ZURICH/PROJECTS/UPMEM/upmem-workloads/Microbenchmarks/AI/[ai_output.xlsx]ai_output (4)'!$J$55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{A5C995C6-7727-104F-9156-D11A2FA6D159}</c15:txfldGUID>
                      <c15:f>'/Users/el1goluj/Documents/ZURICH/PROJECTS/UPMEM/upmem-workloads/Microbenchmarks/AI/[ai_output.xlsx]ai_output (4)'!$J$55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5-FF8B-5F4C-8BBF-ED4DE736661E}"/>
                </c:ext>
              </c:extLst>
            </c:dLbl>
            <c:dLbl>
              <c:idx val="54"/>
              <c:tx>
                <c:strRef>
                  <c:f>'/Users/el1goluj/Documents/ZURICH/PROJECTS/UPMEM/upmem-workloads/Microbenchmarks/AI/[ai_output.xlsx]ai_output (4)'!$J$56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{72C4F862-281F-9E45-8C38-4C84ECAC8B47}</c15:txfldGUID>
                      <c15:f>'/Users/el1goluj/Documents/ZURICH/PROJECTS/UPMEM/upmem-workloads/Microbenchmarks/AI/[ai_output.xlsx]ai_output (4)'!$J$56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6-FF8B-5F4C-8BBF-ED4DE736661E}"/>
                </c:ext>
              </c:extLst>
            </c:dLbl>
            <c:dLbl>
              <c:idx val="55"/>
              <c:tx>
                <c:strRef>
                  <c:f>'/Users/el1goluj/Documents/ZURICH/PROJECTS/UPMEM/upmem-workloads/Microbenchmarks/AI/[ai_output.xlsx]ai_output (4)'!$J$57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{A89CB144-7FE3-9648-A8ED-7C3726F5137C}</c15:txfldGUID>
                      <c15:f>'/Users/el1goluj/Documents/ZURICH/PROJECTS/UPMEM/upmem-workloads/Microbenchmarks/AI/[ai_output.xlsx]ai_output (4)'!$J$57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7-FF8B-5F4C-8BBF-ED4DE736661E}"/>
                </c:ext>
              </c:extLst>
            </c:dLbl>
            <c:dLbl>
              <c:idx val="56"/>
              <c:tx>
                <c:strRef>
                  <c:f>'/Users/el1goluj/Documents/ZURICH/PROJECTS/UPMEM/upmem-workloads/Microbenchmarks/AI/[ai_output.xlsx]ai_output (4)'!$J$58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{60A185F3-2806-D341-ACBA-DFAB7368DC19}</c15:txfldGUID>
                      <c15:f>'/Users/el1goluj/Documents/ZURICH/PROJECTS/UPMEM/upmem-workloads/Microbenchmarks/AI/[ai_output.xlsx]ai_output (4)'!$J$58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8-FF8B-5F4C-8BBF-ED4DE736661E}"/>
                </c:ext>
              </c:extLst>
            </c:dLbl>
            <c:dLbl>
              <c:idx val="57"/>
              <c:tx>
                <c:strRef>
                  <c:f>'/Users/el1goluj/Documents/ZURICH/PROJECTS/UPMEM/upmem-workloads/Microbenchmarks/AI/[ai_output.xlsx]ai_output (4)'!$J$59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{C949A692-6B48-574F-82A6-30AFBDEAF49A}</c15:txfldGUID>
                      <c15:f>'/Users/el1goluj/Documents/ZURICH/PROJECTS/UPMEM/upmem-workloads/Microbenchmarks/AI/[ai_output.xlsx]ai_output (4)'!$J$59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9-FF8B-5F4C-8BBF-ED4DE736661E}"/>
                </c:ext>
              </c:extLst>
            </c:dLbl>
            <c:dLbl>
              <c:idx val="58"/>
              <c:tx>
                <c:strRef>
                  <c:f>'/Users/el1goluj/Documents/ZURICH/PROJECTS/UPMEM/upmem-workloads/Microbenchmarks/AI/[ai_output.xlsx]ai_output (4)'!$J$60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{0740A512-AB82-E045-8E7E-800D4A537A4D}</c15:txfldGUID>
                      <c15:f>'/Users/el1goluj/Documents/ZURICH/PROJECTS/UPMEM/upmem-workloads/Microbenchmarks/AI/[ai_output.xlsx]ai_output (4)'!$J$60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A-FF8B-5F4C-8BBF-ED4DE736661E}"/>
                </c:ext>
              </c:extLst>
            </c:dLbl>
            <c:dLbl>
              <c:idx val="59"/>
              <c:tx>
                <c:strRef>
                  <c:f>'/Users/el1goluj/Documents/ZURICH/PROJECTS/UPMEM/upmem-workloads/Microbenchmarks/AI/[ai_output.xlsx]ai_output (4)'!$J$61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{37F75B5C-AA8D-F64F-9C7D-650EF8C69D7F}</c15:txfldGUID>
                      <c15:f>'/Users/el1goluj/Documents/ZURICH/PROJECTS/UPMEM/upmem-workloads/Microbenchmarks/AI/[ai_output.xlsx]ai_output (4)'!$J$61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B-FF8B-5F4C-8BBF-ED4DE736661E}"/>
                </c:ext>
              </c:extLst>
            </c:dLbl>
            <c:dLbl>
              <c:idx val="60"/>
              <c:tx>
                <c:strRef>
                  <c:f>'/Users/el1goluj/Documents/ZURICH/PROJECTS/UPMEM/upmem-workloads/Microbenchmarks/AI/[ai_output.xlsx]ai_output (4)'!$J$62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{518B8DCC-20B7-6A40-816D-16F56F33429D}</c15:txfldGUID>
                      <c15:f>'/Users/el1goluj/Documents/ZURICH/PROJECTS/UPMEM/upmem-workloads/Microbenchmarks/AI/[ai_output.xlsx]ai_output (4)'!$J$62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C-FF8B-5F4C-8BBF-ED4DE736661E}"/>
                </c:ext>
              </c:extLst>
            </c:dLbl>
            <c:dLbl>
              <c:idx val="61"/>
              <c:tx>
                <c:strRef>
                  <c:f>'/Users/el1goluj/Documents/ZURICH/PROJECTS/UPMEM/upmem-workloads/Microbenchmarks/AI/[ai_output.xlsx]ai_output (4)'!$J$63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{294C1523-7F8A-8144-8A4E-A0FC1C22499C}</c15:txfldGUID>
                      <c15:f>'/Users/el1goluj/Documents/ZURICH/PROJECTS/UPMEM/upmem-workloads/Microbenchmarks/AI/[ai_output.xlsx]ai_output (4)'!$J$63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D-FF8B-5F4C-8BBF-ED4DE736661E}"/>
                </c:ext>
              </c:extLst>
            </c:dLbl>
            <c:dLbl>
              <c:idx val="62"/>
              <c:tx>
                <c:strRef>
                  <c:f>'/Users/el1goluj/Documents/ZURICH/PROJECTS/UPMEM/upmem-workloads/Microbenchmarks/AI/[ai_output.xlsx]ai_output (4)'!$J$64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{9442D5C3-4AE4-C64E-96A6-1799CB1B0878}</c15:txfldGUID>
                      <c15:f>'/Users/el1goluj/Documents/ZURICH/PROJECTS/UPMEM/upmem-workloads/Microbenchmarks/AI/[ai_output.xlsx]ai_output (4)'!$J$64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E-FF8B-5F4C-8BBF-ED4DE736661E}"/>
                </c:ext>
              </c:extLst>
            </c:dLbl>
            <c:dLbl>
              <c:idx val="63"/>
              <c:tx>
                <c:strRef>
                  <c:f>'/Users/el1goluj/Documents/ZURICH/PROJECTS/UPMEM/upmem-workloads/Microbenchmarks/AI/[ai_output.xlsx]ai_output (4)'!$J$65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{863534D3-95B2-3A43-A9CF-42287480A7C8}</c15:txfldGUID>
                      <c15:f>'/Users/el1goluj/Documents/ZURICH/PROJECTS/UPMEM/upmem-workloads/Microbenchmarks/AI/[ai_output.xlsx]ai_output (4)'!$J$65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3F-FF8B-5F4C-8BBF-ED4DE736661E}"/>
                </c:ext>
              </c:extLst>
            </c:dLbl>
            <c:dLbl>
              <c:idx val="64"/>
              <c:tx>
                <c:strRef>
                  <c:f>'/Users/el1goluj/Documents/ZURICH/PROJECTS/UPMEM/upmem-workloads/Microbenchmarks/AI/[ai_output.xlsx]ai_output (4)'!$J$66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{99E39B64-45AC-2444-BB71-B8DF81030CDD}</c15:txfldGUID>
                      <c15:f>'/Users/el1goluj/Documents/ZURICH/PROJECTS/UPMEM/upmem-workloads/Microbenchmarks/AI/[ai_output.xlsx]ai_output (4)'!$J$66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0-FF8B-5F4C-8BBF-ED4DE736661E}"/>
                </c:ext>
              </c:extLst>
            </c:dLbl>
            <c:dLbl>
              <c:idx val="65"/>
              <c:tx>
                <c:strRef>
                  <c:f>'/Users/el1goluj/Documents/ZURICH/PROJECTS/UPMEM/upmem-workloads/Microbenchmarks/AI/[ai_output.xlsx]ai_output (4)'!$J$67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{57A34FB9-AFB9-4441-85E7-EA9E370AE120}</c15:txfldGUID>
                      <c15:f>'/Users/el1goluj/Documents/ZURICH/PROJECTS/UPMEM/upmem-workloads/Microbenchmarks/AI/[ai_output.xlsx]ai_output (4)'!$J$67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1-FF8B-5F4C-8BBF-ED4DE736661E}"/>
                </c:ext>
              </c:extLst>
            </c:dLbl>
            <c:dLbl>
              <c:idx val="66"/>
              <c:tx>
                <c:strRef>
                  <c:f>'/Users/el1goluj/Documents/ZURICH/PROJECTS/UPMEM/upmem-workloads/Microbenchmarks/AI/[ai_output.xlsx]ai_output (4)'!$J$68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{B6F17DCB-E121-0A49-B6BD-28781BFEBBE7}</c15:txfldGUID>
                      <c15:f>'/Users/el1goluj/Documents/ZURICH/PROJECTS/UPMEM/upmem-workloads/Microbenchmarks/AI/[ai_output.xlsx]ai_output (4)'!$J$68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2-FF8B-5F4C-8BBF-ED4DE736661E}"/>
                </c:ext>
              </c:extLst>
            </c:dLbl>
            <c:dLbl>
              <c:idx val="67"/>
              <c:tx>
                <c:strRef>
                  <c:f>'/Users/el1goluj/Documents/ZURICH/PROJECTS/UPMEM/upmem-workloads/Microbenchmarks/AI/[ai_output.xlsx]ai_output (4)'!$J$69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{45ED4420-EE05-2E49-9852-F984C2D59C77}</c15:txfldGUID>
                      <c15:f>'/Users/el1goluj/Documents/ZURICH/PROJECTS/UPMEM/upmem-workloads/Microbenchmarks/AI/[ai_output.xlsx]ai_output (4)'!$J$69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3-FF8B-5F4C-8BBF-ED4DE736661E}"/>
                </c:ext>
              </c:extLst>
            </c:dLbl>
            <c:dLbl>
              <c:idx val="68"/>
              <c:tx>
                <c:strRef>
                  <c:f>'/Users/el1goluj/Documents/ZURICH/PROJECTS/UPMEM/upmem-workloads/Microbenchmarks/AI/[ai_output.xlsx]ai_output (4)'!$J$70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{117D231C-4373-044A-869D-FCC36C43B6C7}</c15:txfldGUID>
                      <c15:f>'/Users/el1goluj/Documents/ZURICH/PROJECTS/UPMEM/upmem-workloads/Microbenchmarks/AI/[ai_output.xlsx]ai_output (4)'!$J$70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4-FF8B-5F4C-8BBF-ED4DE736661E}"/>
                </c:ext>
              </c:extLst>
            </c:dLbl>
            <c:dLbl>
              <c:idx val="69"/>
              <c:tx>
                <c:strRef>
                  <c:f>'/Users/el1goluj/Documents/ZURICH/PROJECTS/UPMEM/upmem-workloads/Microbenchmarks/AI/[ai_output.xlsx]ai_output (4)'!$J$71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{DB7E1E9B-7516-884B-8F6E-518A850847FC}</c15:txfldGUID>
                      <c15:f>'/Users/el1goluj/Documents/ZURICH/PROJECTS/UPMEM/upmem-workloads/Microbenchmarks/AI/[ai_output.xlsx]ai_output (4)'!$J$71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5-FF8B-5F4C-8BBF-ED4DE736661E}"/>
                </c:ext>
              </c:extLst>
            </c:dLbl>
            <c:dLbl>
              <c:idx val="70"/>
              <c:tx>
                <c:strRef>
                  <c:f>'/Users/el1goluj/Documents/ZURICH/PROJECTS/UPMEM/upmem-workloads/Microbenchmarks/AI/[ai_output.xlsx]ai_output (4)'!$J$72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{F8DE55D2-9303-E645-B7E0-577305153D01}</c15:txfldGUID>
                      <c15:f>'/Users/el1goluj/Documents/ZURICH/PROJECTS/UPMEM/upmem-workloads/Microbenchmarks/AI/[ai_output.xlsx]ai_output (4)'!$J$72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6-FF8B-5F4C-8BBF-ED4DE736661E}"/>
                </c:ext>
              </c:extLst>
            </c:dLbl>
            <c:dLbl>
              <c:idx val="71"/>
              <c:tx>
                <c:strRef>
                  <c:f>'/Users/el1goluj/Documents/ZURICH/PROJECTS/UPMEM/upmem-workloads/Microbenchmarks/AI/[ai_output.xlsx]ai_output (4)'!$J$73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{97643AA6-3926-CA48-B1FF-89D1DA9CCFC2}</c15:txfldGUID>
                      <c15:f>'/Users/el1goluj/Documents/ZURICH/PROJECTS/UPMEM/upmem-workloads/Microbenchmarks/AI/[ai_output.xlsx]ai_output (4)'!$J$73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7-FF8B-5F4C-8BBF-ED4DE736661E}"/>
                </c:ext>
              </c:extLst>
            </c:dLbl>
            <c:dLbl>
              <c:idx val="72"/>
              <c:tx>
                <c:strRef>
                  <c:f>'/Users/el1goluj/Documents/ZURICH/PROJECTS/UPMEM/upmem-workloads/Microbenchmarks/AI/[ai_output.xlsx]ai_output (4)'!$J$74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{570D9E45-889C-224D-BD12-0AA44604B8D1}</c15:txfldGUID>
                      <c15:f>'/Users/el1goluj/Documents/ZURICH/PROJECTS/UPMEM/upmem-workloads/Microbenchmarks/AI/[ai_output.xlsx]ai_output (4)'!$J$74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8-FF8B-5F4C-8BBF-ED4DE736661E}"/>
                </c:ext>
              </c:extLst>
            </c:dLbl>
            <c:dLbl>
              <c:idx val="73"/>
              <c:tx>
                <c:strRef>
                  <c:f>'/Users/el1goluj/Documents/ZURICH/PROJECTS/UPMEM/upmem-workloads/Microbenchmarks/AI/[ai_output.xlsx]ai_output (4)'!$J$75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{5F921992-18CF-DA42-BA8B-384A8DEB7EB7}</c15:txfldGUID>
                      <c15:f>'/Users/el1goluj/Documents/ZURICH/PROJECTS/UPMEM/upmem-workloads/Microbenchmarks/AI/[ai_output.xlsx]ai_output (4)'!$J$75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9-FF8B-5F4C-8BBF-ED4DE736661E}"/>
                </c:ext>
              </c:extLst>
            </c:dLbl>
            <c:dLbl>
              <c:idx val="74"/>
              <c:tx>
                <c:strRef>
                  <c:f>'/Users/el1goluj/Documents/ZURICH/PROJECTS/UPMEM/upmem-workloads/Microbenchmarks/AI/[ai_output.xlsx]ai_output (4)'!$J$76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{5204F486-FE6A-AF48-A7C9-54AA9C80E0FC}</c15:txfldGUID>
                      <c15:f>'/Users/el1goluj/Documents/ZURICH/PROJECTS/UPMEM/upmem-workloads/Microbenchmarks/AI/[ai_output.xlsx]ai_output (4)'!$J$76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A-FF8B-5F4C-8BBF-ED4DE736661E}"/>
                </c:ext>
              </c:extLst>
            </c:dLbl>
            <c:dLbl>
              <c:idx val="75"/>
              <c:tx>
                <c:strRef>
                  <c:f>'/Users/el1goluj/Documents/ZURICH/PROJECTS/UPMEM/upmem-workloads/Microbenchmarks/AI/[ai_output.xlsx]ai_output (4)'!$J$77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{4D49A49A-0956-E74E-A0D3-9F1BD8DEC595}</c15:txfldGUID>
                      <c15:f>'/Users/el1goluj/Documents/ZURICH/PROJECTS/UPMEM/upmem-workloads/Microbenchmarks/AI/[ai_output.xlsx]ai_output (4)'!$J$77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B-FF8B-5F4C-8BBF-ED4DE736661E}"/>
                </c:ext>
              </c:extLst>
            </c:dLbl>
            <c:dLbl>
              <c:idx val="76"/>
              <c:tx>
                <c:strRef>
                  <c:f>'/Users/el1goluj/Documents/ZURICH/PROJECTS/UPMEM/upmem-workloads/Microbenchmarks/AI/[ai_output.xlsx]ai_output (4)'!$J$78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{3F00C4D9-7AB0-8246-9FEB-53DE6C06FD56}</c15:txfldGUID>
                      <c15:f>'/Users/el1goluj/Documents/ZURICH/PROJECTS/UPMEM/upmem-workloads/Microbenchmarks/AI/[ai_output.xlsx]ai_output (4)'!$J$78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C-FF8B-5F4C-8BBF-ED4DE736661E}"/>
                </c:ext>
              </c:extLst>
            </c:dLbl>
            <c:dLbl>
              <c:idx val="77"/>
              <c:tx>
                <c:strRef>
                  <c:f>'/Users/el1goluj/Documents/ZURICH/PROJECTS/UPMEM/upmem-workloads/Microbenchmarks/AI/[ai_output.xlsx]ai_output (4)'!$J$79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{DFE088D4-C352-4D4F-ABA7-15146BA67ACE}</c15:txfldGUID>
                      <c15:f>'/Users/el1goluj/Documents/ZURICH/PROJECTS/UPMEM/upmem-workloads/Microbenchmarks/AI/[ai_output.xlsx]ai_output (4)'!$J$79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D-FF8B-5F4C-8BBF-ED4DE736661E}"/>
                </c:ext>
              </c:extLst>
            </c:dLbl>
            <c:dLbl>
              <c:idx val="78"/>
              <c:tx>
                <c:strRef>
                  <c:f>'/Users/el1goluj/Documents/ZURICH/PROJECTS/UPMEM/upmem-workloads/Microbenchmarks/AI/[ai_output.xlsx]ai_output (4)'!$J$80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{17AC325D-08CF-D148-B0C0-E738C6933824}</c15:txfldGUID>
                      <c15:f>'/Users/el1goluj/Documents/ZURICH/PROJECTS/UPMEM/upmem-workloads/Microbenchmarks/AI/[ai_output.xlsx]ai_output (4)'!$J$80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E-FF8B-5F4C-8BBF-ED4DE736661E}"/>
                </c:ext>
              </c:extLst>
            </c:dLbl>
            <c:dLbl>
              <c:idx val="79"/>
              <c:tx>
                <c:strRef>
                  <c:f>'/Users/el1goluj/Documents/ZURICH/PROJECTS/UPMEM/upmem-workloads/Microbenchmarks/AI/[ai_output.xlsx]ai_output (4)'!$J$81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{6B3901E2-4532-7C4E-938C-CA41503E9A01}</c15:txfldGUID>
                      <c15:f>'/Users/el1goluj/Documents/ZURICH/PROJECTS/UPMEM/upmem-workloads/Microbenchmarks/AI/[ai_output.xlsx]ai_output (4)'!$J$81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4F-FF8B-5F4C-8BBF-ED4DE736661E}"/>
                </c:ext>
              </c:extLst>
            </c:dLbl>
            <c:dLbl>
              <c:idx val="80"/>
              <c:tx>
                <c:strRef>
                  <c:f>'/Users/el1goluj/Documents/ZURICH/PROJECTS/UPMEM/upmem-workloads/Microbenchmarks/AI/[ai_output.xlsx]ai_output (4)'!$J$82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{B4281841-9538-FA49-941A-69E852858776}</c15:txfldGUID>
                      <c15:f>'/Users/el1goluj/Documents/ZURICH/PROJECTS/UPMEM/upmem-workloads/Microbenchmarks/AI/[ai_output.xlsx]ai_output (4)'!$J$82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0-FF8B-5F4C-8BBF-ED4DE736661E}"/>
                </c:ext>
              </c:extLst>
            </c:dLbl>
            <c:dLbl>
              <c:idx val="81"/>
              <c:tx>
                <c:strRef>
                  <c:f>'/Users/el1goluj/Documents/ZURICH/PROJECTS/UPMEM/upmem-workloads/Microbenchmarks/AI/[ai_output.xlsx]ai_output (4)'!$J$83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{3B405A81-1B83-9D49-AAE0-61C4F3227EBD}</c15:txfldGUID>
                      <c15:f>'/Users/el1goluj/Documents/ZURICH/PROJECTS/UPMEM/upmem-workloads/Microbenchmarks/AI/[ai_output.xlsx]ai_output (4)'!$J$83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1-FF8B-5F4C-8BBF-ED4DE736661E}"/>
                </c:ext>
              </c:extLst>
            </c:dLbl>
            <c:dLbl>
              <c:idx val="82"/>
              <c:tx>
                <c:strRef>
                  <c:f>'/Users/el1goluj/Documents/ZURICH/PROJECTS/UPMEM/upmem-workloads/Microbenchmarks/AI/[ai_output.xlsx]ai_output (4)'!$J$84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{D10EE0E7-F5CB-BE4E-B0DA-9B8AE9F4247B}</c15:txfldGUID>
                      <c15:f>'/Users/el1goluj/Documents/ZURICH/PROJECTS/UPMEM/upmem-workloads/Microbenchmarks/AI/[ai_output.xlsx]ai_output (4)'!$J$84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2-FF8B-5F4C-8BBF-ED4DE736661E}"/>
                </c:ext>
              </c:extLst>
            </c:dLbl>
            <c:dLbl>
              <c:idx val="83"/>
              <c:tx>
                <c:strRef>
                  <c:f>'/Users/el1goluj/Documents/ZURICH/PROJECTS/UPMEM/upmem-workloads/Microbenchmarks/AI/[ai_output.xlsx]ai_output (4)'!$J$85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{76218BF5-B313-604D-8BC1-9F7475D0B837}</c15:txfldGUID>
                      <c15:f>'/Users/el1goluj/Documents/ZURICH/PROJECTS/UPMEM/upmem-workloads/Microbenchmarks/AI/[ai_output.xlsx]ai_output (4)'!$J$85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3-FF8B-5F4C-8BBF-ED4DE736661E}"/>
                </c:ext>
              </c:extLst>
            </c:dLbl>
            <c:dLbl>
              <c:idx val="84"/>
              <c:tx>
                <c:strRef>
                  <c:f>'/Users/el1goluj/Documents/ZURICH/PROJECTS/UPMEM/upmem-workloads/Microbenchmarks/AI/[ai_output.xlsx]ai_output (4)'!$J$86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{CF91AF99-500F-6C4F-BB4D-FB2F4286B971}</c15:txfldGUID>
                      <c15:f>'/Users/el1goluj/Documents/ZURICH/PROJECTS/UPMEM/upmem-workloads/Microbenchmarks/AI/[ai_output.xlsx]ai_output (4)'!$J$86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4-FF8B-5F4C-8BBF-ED4DE736661E}"/>
                </c:ext>
              </c:extLst>
            </c:dLbl>
            <c:dLbl>
              <c:idx val="85"/>
              <c:tx>
                <c:strRef>
                  <c:f>'/Users/el1goluj/Documents/ZURICH/PROJECTS/UPMEM/upmem-workloads/Microbenchmarks/AI/[ai_output.xlsx]ai_output (4)'!$J$87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{C248DC97-7AF2-C14C-85E3-ABB17DF2D512}</c15:txfldGUID>
                      <c15:f>'/Users/el1goluj/Documents/ZURICH/PROJECTS/UPMEM/upmem-workloads/Microbenchmarks/AI/[ai_output.xlsx]ai_output (4)'!$J$87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5-FF8B-5F4C-8BBF-ED4DE736661E}"/>
                </c:ext>
              </c:extLst>
            </c:dLbl>
            <c:dLbl>
              <c:idx val="86"/>
              <c:tx>
                <c:strRef>
                  <c:f>'/Users/el1goluj/Documents/ZURICH/PROJECTS/UPMEM/upmem-workloads/Microbenchmarks/AI/[ai_output.xlsx]ai_output (4)'!$J$88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{0DE1F07A-5043-B445-B6D5-2C70CBF78B90}</c15:txfldGUID>
                      <c15:f>'/Users/el1goluj/Documents/ZURICH/PROJECTS/UPMEM/upmem-workloads/Microbenchmarks/AI/[ai_output.xlsx]ai_output (4)'!$J$88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6-FF8B-5F4C-8BBF-ED4DE736661E}"/>
                </c:ext>
              </c:extLst>
            </c:dLbl>
            <c:dLbl>
              <c:idx val="87"/>
              <c:tx>
                <c:strRef>
                  <c:f>'/Users/el1goluj/Documents/ZURICH/PROJECTS/UPMEM/upmem-workloads/Microbenchmarks/AI/[ai_output.xlsx]ai_output (4)'!$J$89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{0B70A401-C91C-8D4B-9CB7-064F38AA0646}</c15:txfldGUID>
                      <c15:f>'/Users/el1goluj/Documents/ZURICH/PROJECTS/UPMEM/upmem-workloads/Microbenchmarks/AI/[ai_output.xlsx]ai_output (4)'!$J$89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7-FF8B-5F4C-8BBF-ED4DE736661E}"/>
                </c:ext>
              </c:extLst>
            </c:dLbl>
            <c:dLbl>
              <c:idx val="88"/>
              <c:tx>
                <c:strRef>
                  <c:f>'/Users/el1goluj/Documents/ZURICH/PROJECTS/UPMEM/upmem-workloads/Microbenchmarks/AI/[ai_output.xlsx]ai_output (4)'!$J$90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{9ED6B02E-698F-A248-A04D-CFD0DD3B73AE}</c15:txfldGUID>
                      <c15:f>'/Users/el1goluj/Documents/ZURICH/PROJECTS/UPMEM/upmem-workloads/Microbenchmarks/AI/[ai_output.xlsx]ai_output (4)'!$J$90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8-FF8B-5F4C-8BBF-ED4DE736661E}"/>
                </c:ext>
              </c:extLst>
            </c:dLbl>
            <c:dLbl>
              <c:idx val="89"/>
              <c:tx>
                <c:strRef>
                  <c:f>'/Users/el1goluj/Documents/ZURICH/PROJECTS/UPMEM/upmem-workloads/Microbenchmarks/AI/[ai_output.xlsx]ai_output (4)'!$J$91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{5B287BA3-F3FD-0246-97D4-FDD02917EC3F}</c15:txfldGUID>
                      <c15:f>'/Users/el1goluj/Documents/ZURICH/PROJECTS/UPMEM/upmem-workloads/Microbenchmarks/AI/[ai_output.xlsx]ai_output (4)'!$J$91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9-FF8B-5F4C-8BBF-ED4DE736661E}"/>
                </c:ext>
              </c:extLst>
            </c:dLbl>
            <c:dLbl>
              <c:idx val="90"/>
              <c:tx>
                <c:strRef>
                  <c:f>'/Users/el1goluj/Documents/ZURICH/PROJECTS/UPMEM/upmem-workloads/Microbenchmarks/AI/[ai_output.xlsx]ai_output (4)'!$J$92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{E88EDF1C-5414-994A-8989-7A4D57FE1BC3}</c15:txfldGUID>
                      <c15:f>'/Users/el1goluj/Documents/ZURICH/PROJECTS/UPMEM/upmem-workloads/Microbenchmarks/AI/[ai_output.xlsx]ai_output (4)'!$J$92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A-FF8B-5F4C-8BBF-ED4DE736661E}"/>
                </c:ext>
              </c:extLst>
            </c:dLbl>
            <c:dLbl>
              <c:idx val="91"/>
              <c:tx>
                <c:strRef>
                  <c:f>'/Users/el1goluj/Documents/ZURICH/PROJECTS/UPMEM/upmem-workloads/Microbenchmarks/AI/[ai_output.xlsx]ai_output (4)'!$J$93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{5A0707E5-03A1-A947-8E64-F76F53765C42}</c15:txfldGUID>
                      <c15:f>'/Users/el1goluj/Documents/ZURICH/PROJECTS/UPMEM/upmem-workloads/Microbenchmarks/AI/[ai_output.xlsx]ai_output (4)'!$J$93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B-FF8B-5F4C-8BBF-ED4DE736661E}"/>
                </c:ext>
              </c:extLst>
            </c:dLbl>
            <c:dLbl>
              <c:idx val="92"/>
              <c:tx>
                <c:strRef>
                  <c:f>'/Users/el1goluj/Documents/ZURICH/PROJECTS/UPMEM/upmem-workloads/Microbenchmarks/AI/[ai_output.xlsx]ai_output (4)'!$J$94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{5468D50A-4D32-5E43-BD31-CB9E9484BF9F}</c15:txfldGUID>
                      <c15:f>'/Users/el1goluj/Documents/ZURICH/PROJECTS/UPMEM/upmem-workloads/Microbenchmarks/AI/[ai_output.xlsx]ai_output (4)'!$J$94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C-FF8B-5F4C-8BBF-ED4DE736661E}"/>
                </c:ext>
              </c:extLst>
            </c:dLbl>
            <c:dLbl>
              <c:idx val="93"/>
              <c:tx>
                <c:strRef>
                  <c:f>'/Users/el1goluj/Documents/ZURICH/PROJECTS/UPMEM/upmem-workloads/Microbenchmarks/AI/[ai_output.xlsx]ai_output (4)'!$J$95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{857C9B19-7D5D-F146-A9E8-41E563AC780E}</c15:txfldGUID>
                      <c15:f>'/Users/el1goluj/Documents/ZURICH/PROJECTS/UPMEM/upmem-workloads/Microbenchmarks/AI/[ai_output.xlsx]ai_output (4)'!$J$95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D-FF8B-5F4C-8BBF-ED4DE736661E}"/>
                </c:ext>
              </c:extLst>
            </c:dLbl>
            <c:dLbl>
              <c:idx val="94"/>
              <c:tx>
                <c:strRef>
                  <c:f>'/Users/el1goluj/Documents/ZURICH/PROJECTS/UPMEM/upmem-workloads/Microbenchmarks/AI/[ai_output.xlsx]ai_output (4)'!$J$96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{9ECDE9FE-C1AC-1740-8E54-83D88D26D05C}</c15:txfldGUID>
                      <c15:f>'/Users/el1goluj/Documents/ZURICH/PROJECTS/UPMEM/upmem-workloads/Microbenchmarks/AI/[ai_output.xlsx]ai_output (4)'!$J$96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E-FF8B-5F4C-8BBF-ED4DE736661E}"/>
                </c:ext>
              </c:extLst>
            </c:dLbl>
            <c:dLbl>
              <c:idx val="95"/>
              <c:tx>
                <c:strRef>
                  <c:f>'/Users/el1goluj/Documents/ZURICH/PROJECTS/UPMEM/upmem-workloads/Microbenchmarks/AI/[ai_output.xlsx]ai_output (4)'!$J$97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{D5E2E2C2-E2C9-254A-B389-B5EAC1E6D9DE}</c15:txfldGUID>
                      <c15:f>'/Users/el1goluj/Documents/ZURICH/PROJECTS/UPMEM/upmem-workloads/Microbenchmarks/AI/[ai_output.xlsx]ai_output (4)'!$J$97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5F-FF8B-5F4C-8BBF-ED4DE736661E}"/>
                </c:ext>
              </c:extLst>
            </c:dLbl>
            <c:dLbl>
              <c:idx val="96"/>
              <c:tx>
                <c:strRef>
                  <c:f>'/Users/el1goluj/Documents/ZURICH/PROJECTS/UPMEM/upmem-workloads/Microbenchmarks/AI/[ai_output.xlsx]ai_output (4)'!$J$98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{8C41DA4E-F8D3-134E-B53B-8CD3077CE960}</c15:txfldGUID>
                      <c15:f>'/Users/el1goluj/Documents/ZURICH/PROJECTS/UPMEM/upmem-workloads/Microbenchmarks/AI/[ai_output.xlsx]ai_output (4)'!$J$98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0-FF8B-5F4C-8BBF-ED4DE736661E}"/>
                </c:ext>
              </c:extLst>
            </c:dLbl>
            <c:dLbl>
              <c:idx val="97"/>
              <c:tx>
                <c:strRef>
                  <c:f>'/Users/el1goluj/Documents/ZURICH/PROJECTS/UPMEM/upmem-workloads/Microbenchmarks/AI/[ai_output.xlsx]ai_output (4)'!$J$99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{592A9508-5452-F540-9F03-C3649EA8FFFD}</c15:txfldGUID>
                      <c15:f>'/Users/el1goluj/Documents/ZURICH/PROJECTS/UPMEM/upmem-workloads/Microbenchmarks/AI/[ai_output.xlsx]ai_output (4)'!$J$99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1-FF8B-5F4C-8BBF-ED4DE736661E}"/>
                </c:ext>
              </c:extLst>
            </c:dLbl>
            <c:dLbl>
              <c:idx val="98"/>
              <c:tx>
                <c:strRef>
                  <c:f>'/Users/el1goluj/Documents/ZURICH/PROJECTS/UPMEM/upmem-workloads/Microbenchmarks/AI/[ai_output.xlsx]ai_output (4)'!$J$100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{15B48B5E-6EF4-A745-9F02-DE3004E461CA}</c15:txfldGUID>
                      <c15:f>'/Users/el1goluj/Documents/ZURICH/PROJECTS/UPMEM/upmem-workloads/Microbenchmarks/AI/[ai_output.xlsx]ai_output (4)'!$J$100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2-FF8B-5F4C-8BBF-ED4DE736661E}"/>
                </c:ext>
              </c:extLst>
            </c:dLbl>
            <c:dLbl>
              <c:idx val="99"/>
              <c:tx>
                <c:strRef>
                  <c:f>'/Users/el1goluj/Documents/ZURICH/PROJECTS/UPMEM/upmem-workloads/Microbenchmarks/AI/[ai_output.xlsx]ai_output (4)'!$J$101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{8CECE3EC-DF9D-C648-B8C9-856450EE6FB2}</c15:txfldGUID>
                      <c15:f>'/Users/el1goluj/Documents/ZURICH/PROJECTS/UPMEM/upmem-workloads/Microbenchmarks/AI/[ai_output.xlsx]ai_output (4)'!$J$101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3-FF8B-5F4C-8BBF-ED4DE736661E}"/>
                </c:ext>
              </c:extLst>
            </c:dLbl>
            <c:dLbl>
              <c:idx val="100"/>
              <c:tx>
                <c:strRef>
                  <c:f>'/Users/el1goluj/Documents/ZURICH/PROJECTS/UPMEM/upmem-workloads/Microbenchmarks/AI/[ai_output.xlsx]ai_output (4)'!$J$102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{8245685B-2C06-034F-92EC-4EC552ED8132}</c15:txfldGUID>
                      <c15:f>'/Users/el1goluj/Documents/ZURICH/PROJECTS/UPMEM/upmem-workloads/Microbenchmarks/AI/[ai_output.xlsx]ai_output (4)'!$J$102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4-FF8B-5F4C-8BBF-ED4DE736661E}"/>
                </c:ext>
              </c:extLst>
            </c:dLbl>
            <c:dLbl>
              <c:idx val="101"/>
              <c:tx>
                <c:strRef>
                  <c:f>'/Users/el1goluj/Documents/ZURICH/PROJECTS/UPMEM/upmem-workloads/Microbenchmarks/AI/[ai_output.xlsx]ai_output (4)'!$J$103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{917E3C3B-352A-7640-96DA-D94B12ECBC4A}</c15:txfldGUID>
                      <c15:f>'/Users/el1goluj/Documents/ZURICH/PROJECTS/UPMEM/upmem-workloads/Microbenchmarks/AI/[ai_output.xlsx]ai_output (4)'!$J$103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5-FF8B-5F4C-8BBF-ED4DE736661E}"/>
                </c:ext>
              </c:extLst>
            </c:dLbl>
            <c:dLbl>
              <c:idx val="102"/>
              <c:tx>
                <c:strRef>
                  <c:f>'/Users/el1goluj/Documents/ZURICH/PROJECTS/UPMEM/upmem-workloads/Microbenchmarks/AI/[ai_output.xlsx]ai_output (4)'!$J$104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{FE5C088E-6FAB-C24D-AEFF-892824E730DA}</c15:txfldGUID>
                      <c15:f>'/Users/el1goluj/Documents/ZURICH/PROJECTS/UPMEM/upmem-workloads/Microbenchmarks/AI/[ai_output.xlsx]ai_output (4)'!$J$104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6-FF8B-5F4C-8BBF-ED4DE736661E}"/>
                </c:ext>
              </c:extLst>
            </c:dLbl>
            <c:dLbl>
              <c:idx val="103"/>
              <c:tx>
                <c:strRef>
                  <c:f>'/Users/el1goluj/Documents/ZURICH/PROJECTS/UPMEM/upmem-workloads/Microbenchmarks/AI/[ai_output.xlsx]ai_output (4)'!$J$105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{E5DB7F3F-030A-0C4C-AF91-4CF1F342F613}</c15:txfldGUID>
                      <c15:f>'/Users/el1goluj/Documents/ZURICH/PROJECTS/UPMEM/upmem-workloads/Microbenchmarks/AI/[ai_output.xlsx]ai_output (4)'!$J$105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7-FF8B-5F4C-8BBF-ED4DE736661E}"/>
                </c:ext>
              </c:extLst>
            </c:dLbl>
            <c:dLbl>
              <c:idx val="104"/>
              <c:tx>
                <c:strRef>
                  <c:f>'/Users/el1goluj/Documents/ZURICH/PROJECTS/UPMEM/upmem-workloads/Microbenchmarks/AI/[ai_output.xlsx]ai_output (4)'!$J$106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{2421D9A0-0AEB-714E-8D44-BDCBDD2425E5}</c15:txfldGUID>
                      <c15:f>'/Users/el1goluj/Documents/ZURICH/PROJECTS/UPMEM/upmem-workloads/Microbenchmarks/AI/[ai_output.xlsx]ai_output (4)'!$J$106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8-FF8B-5F4C-8BBF-ED4DE736661E}"/>
                </c:ext>
              </c:extLst>
            </c:dLbl>
            <c:dLbl>
              <c:idx val="105"/>
              <c:tx>
                <c:strRef>
                  <c:f>'/Users/el1goluj/Documents/ZURICH/PROJECTS/UPMEM/upmem-workloads/Microbenchmarks/AI/[ai_output.xlsx]ai_output (4)'!$J$107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{360AD5E8-23B9-BE48-A25B-C35CAC92609E}</c15:txfldGUID>
                      <c15:f>'/Users/el1goluj/Documents/ZURICH/PROJECTS/UPMEM/upmem-workloads/Microbenchmarks/AI/[ai_output.xlsx]ai_output (4)'!$J$107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9-FF8B-5F4C-8BBF-ED4DE736661E}"/>
                </c:ext>
              </c:extLst>
            </c:dLbl>
            <c:dLbl>
              <c:idx val="106"/>
              <c:tx>
                <c:strRef>
                  <c:f>'/Users/el1goluj/Documents/ZURICH/PROJECTS/UPMEM/upmem-workloads/Microbenchmarks/AI/[ai_output.xlsx]ai_output (4)'!$J$108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{54781674-AF86-B541-A8B5-199826AD7ED6}</c15:txfldGUID>
                      <c15:f>'/Users/el1goluj/Documents/ZURICH/PROJECTS/UPMEM/upmem-workloads/Microbenchmarks/AI/[ai_output.xlsx]ai_output (4)'!$J$108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A-FF8B-5F4C-8BBF-ED4DE736661E}"/>
                </c:ext>
              </c:extLst>
            </c:dLbl>
            <c:dLbl>
              <c:idx val="107"/>
              <c:tx>
                <c:strRef>
                  <c:f>'/Users/el1goluj/Documents/ZURICH/PROJECTS/UPMEM/upmem-workloads/Microbenchmarks/AI/[ai_output.xlsx]ai_output (4)'!$J$109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{2AF0FDEC-5636-A34B-8969-4D6DE7138131}</c15:txfldGUID>
                      <c15:f>'/Users/el1goluj/Documents/ZURICH/PROJECTS/UPMEM/upmem-workloads/Microbenchmarks/AI/[ai_output.xlsx]ai_output (4)'!$J$109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B-FF8B-5F4C-8BBF-ED4DE736661E}"/>
                </c:ext>
              </c:extLst>
            </c:dLbl>
            <c:dLbl>
              <c:idx val="108"/>
              <c:tx>
                <c:strRef>
                  <c:f>'/Users/el1goluj/Documents/ZURICH/PROJECTS/UPMEM/upmem-workloads/Microbenchmarks/AI/[ai_output.xlsx]ai_output (4)'!$J$110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{DE453BD3-605B-F74D-87F7-418EE7712367}</c15:txfldGUID>
                      <c15:f>'/Users/el1goluj/Documents/ZURICH/PROJECTS/UPMEM/upmem-workloads/Microbenchmarks/AI/[ai_output.xlsx]ai_output (4)'!$J$110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C-FF8B-5F4C-8BBF-ED4DE736661E}"/>
                </c:ext>
              </c:extLst>
            </c:dLbl>
            <c:dLbl>
              <c:idx val="109"/>
              <c:tx>
                <c:strRef>
                  <c:f>'/Users/el1goluj/Documents/ZURICH/PROJECTS/UPMEM/upmem-workloads/Microbenchmarks/AI/[ai_output.xlsx]ai_output (4)'!$J$111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{647EF502-8258-E849-8F03-8934B3497B9A}</c15:txfldGUID>
                      <c15:f>'/Users/el1goluj/Documents/ZURICH/PROJECTS/UPMEM/upmem-workloads/Microbenchmarks/AI/[ai_output.xlsx]ai_output (4)'!$J$111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D-FF8B-5F4C-8BBF-ED4DE736661E}"/>
                </c:ext>
              </c:extLst>
            </c:dLbl>
            <c:dLbl>
              <c:idx val="110"/>
              <c:tx>
                <c:strRef>
                  <c:f>'/Users/el1goluj/Documents/ZURICH/PROJECTS/UPMEM/upmem-workloads/Microbenchmarks/AI/[ai_output.xlsx]ai_output (4)'!$J$112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{F859F929-2963-F344-9960-D2C1A3D1614A}</c15:txfldGUID>
                      <c15:f>'/Users/el1goluj/Documents/ZURICH/PROJECTS/UPMEM/upmem-workloads/Microbenchmarks/AI/[ai_output.xlsx]ai_output (4)'!$J$112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E-FF8B-5F4C-8BBF-ED4DE736661E}"/>
                </c:ext>
              </c:extLst>
            </c:dLbl>
            <c:dLbl>
              <c:idx val="111"/>
              <c:tx>
                <c:strRef>
                  <c:f>'/Users/el1goluj/Documents/ZURICH/PROJECTS/UPMEM/upmem-workloads/Microbenchmarks/AI/[ai_output.xlsx]ai_output (4)'!$J$113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{D5F35434-FF68-A44A-BA29-83E570385603}</c15:txfldGUID>
                      <c15:f>'/Users/el1goluj/Documents/ZURICH/PROJECTS/UPMEM/upmem-workloads/Microbenchmarks/AI/[ai_output.xlsx]ai_output (4)'!$J$113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6F-FF8B-5F4C-8BBF-ED4DE736661E}"/>
                </c:ext>
              </c:extLst>
            </c:dLbl>
            <c:dLbl>
              <c:idx val="112"/>
              <c:tx>
                <c:strRef>
                  <c:f>'/Users/el1goluj/Documents/ZURICH/PROJECTS/UPMEM/upmem-workloads/Microbenchmarks/AI/[ai_output.xlsx]ai_output (4)'!$J$114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{4584004C-6B78-3B40-A05B-36618D874C14}</c15:txfldGUID>
                      <c15:f>'/Users/el1goluj/Documents/ZURICH/PROJECTS/UPMEM/upmem-workloads/Microbenchmarks/AI/[ai_output.xlsx]ai_output (4)'!$J$114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0-FF8B-5F4C-8BBF-ED4DE736661E}"/>
                </c:ext>
              </c:extLst>
            </c:dLbl>
            <c:dLbl>
              <c:idx val="113"/>
              <c:tx>
                <c:strRef>
                  <c:f>'/Users/el1goluj/Documents/ZURICH/PROJECTS/UPMEM/upmem-workloads/Microbenchmarks/AI/[ai_output.xlsx]ai_output (4)'!$J$115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{5465D57E-BE24-1746-8797-35A6EBFB2458}</c15:txfldGUID>
                      <c15:f>'/Users/el1goluj/Documents/ZURICH/PROJECTS/UPMEM/upmem-workloads/Microbenchmarks/AI/[ai_output.xlsx]ai_output (4)'!$J$115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1-FF8B-5F4C-8BBF-ED4DE736661E}"/>
                </c:ext>
              </c:extLst>
            </c:dLbl>
            <c:dLbl>
              <c:idx val="114"/>
              <c:tx>
                <c:strRef>
                  <c:f>'/Users/el1goluj/Documents/ZURICH/PROJECTS/UPMEM/upmem-workloads/Microbenchmarks/AI/[ai_output.xlsx]ai_output (4)'!$J$116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{2B9C02BC-C6EB-3C4B-9310-B950BFB9D2A5}</c15:txfldGUID>
                      <c15:f>'/Users/el1goluj/Documents/ZURICH/PROJECTS/UPMEM/upmem-workloads/Microbenchmarks/AI/[ai_output.xlsx]ai_output (4)'!$J$116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2-FF8B-5F4C-8BBF-ED4DE736661E}"/>
                </c:ext>
              </c:extLst>
            </c:dLbl>
            <c:dLbl>
              <c:idx val="115"/>
              <c:tx>
                <c:strRef>
                  <c:f>'/Users/el1goluj/Documents/ZURICH/PROJECTS/UPMEM/upmem-workloads/Microbenchmarks/AI/[ai_output.xlsx]ai_output (4)'!$J$117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{F7C58F3C-FB9A-324D-9647-012E046B635B}</c15:txfldGUID>
                      <c15:f>'/Users/el1goluj/Documents/ZURICH/PROJECTS/UPMEM/upmem-workloads/Microbenchmarks/AI/[ai_output.xlsx]ai_output (4)'!$J$117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3-FF8B-5F4C-8BBF-ED4DE736661E}"/>
                </c:ext>
              </c:extLst>
            </c:dLbl>
            <c:dLbl>
              <c:idx val="116"/>
              <c:tx>
                <c:strRef>
                  <c:f>'/Users/el1goluj/Documents/ZURICH/PROJECTS/UPMEM/upmem-workloads/Microbenchmarks/AI/[ai_output.xlsx]ai_output (4)'!$J$118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{3C37C0D4-239F-4143-8A9B-3C0F3F4BEA7B}</c15:txfldGUID>
                      <c15:f>'/Users/el1goluj/Documents/ZURICH/PROJECTS/UPMEM/upmem-workloads/Microbenchmarks/AI/[ai_output.xlsx]ai_output (4)'!$J$118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4-FF8B-5F4C-8BBF-ED4DE736661E}"/>
                </c:ext>
              </c:extLst>
            </c:dLbl>
            <c:dLbl>
              <c:idx val="117"/>
              <c:tx>
                <c:strRef>
                  <c:f>'/Users/el1goluj/Documents/ZURICH/PROJECTS/UPMEM/upmem-workloads/Microbenchmarks/AI/[ai_output.xlsx]ai_output (4)'!$J$119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{769ECE1E-FF54-654D-A9A6-FF442467C559}</c15:txfldGUID>
                      <c15:f>'/Users/el1goluj/Documents/ZURICH/PROJECTS/UPMEM/upmem-workloads/Microbenchmarks/AI/[ai_output.xlsx]ai_output (4)'!$J$119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5-FF8B-5F4C-8BBF-ED4DE736661E}"/>
                </c:ext>
              </c:extLst>
            </c:dLbl>
            <c:dLbl>
              <c:idx val="118"/>
              <c:tx>
                <c:strRef>
                  <c:f>'/Users/el1goluj/Documents/ZURICH/PROJECTS/UPMEM/upmem-workloads/Microbenchmarks/AI/[ai_output.xlsx]ai_output (4)'!$J$120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{951115D7-702B-B942-8ECF-2E3EF781FE0C}</c15:txfldGUID>
                      <c15:f>'/Users/el1goluj/Documents/ZURICH/PROJECTS/UPMEM/upmem-workloads/Microbenchmarks/AI/[ai_output.xlsx]ai_output (4)'!$J$120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6-FF8B-5F4C-8BBF-ED4DE736661E}"/>
                </c:ext>
              </c:extLst>
            </c:dLbl>
            <c:dLbl>
              <c:idx val="119"/>
              <c:tx>
                <c:strRef>
                  <c:f>'/Users/el1goluj/Documents/ZURICH/PROJECTS/UPMEM/upmem-workloads/Microbenchmarks/AI/[ai_output.xlsx]ai_output (4)'!$J$121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{45F36FDC-D8C5-A046-840B-873E8286F315}</c15:txfldGUID>
                      <c15:f>'/Users/el1goluj/Documents/ZURICH/PROJECTS/UPMEM/upmem-workloads/Microbenchmarks/AI/[ai_output.xlsx]ai_output (4)'!$J$121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7-FF8B-5F4C-8BBF-ED4DE736661E}"/>
                </c:ext>
              </c:extLst>
            </c:dLbl>
            <c:dLbl>
              <c:idx val="120"/>
              <c:tx>
                <c:strRef>
                  <c:f>'/Users/el1goluj/Documents/ZURICH/PROJECTS/UPMEM/upmem-workloads/Microbenchmarks/AI/[ai_output.xlsx]ai_output (4)'!$J$122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{21CA1FEC-48F8-934A-9F9A-F4E2E3FFF7B5}</c15:txfldGUID>
                      <c15:f>'/Users/el1goluj/Documents/ZURICH/PROJECTS/UPMEM/upmem-workloads/Microbenchmarks/AI/[ai_output.xlsx]ai_output (4)'!$J$122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8-FF8B-5F4C-8BBF-ED4DE736661E}"/>
                </c:ext>
              </c:extLst>
            </c:dLbl>
            <c:dLbl>
              <c:idx val="121"/>
              <c:tx>
                <c:strRef>
                  <c:f>'/Users/el1goluj/Documents/ZURICH/PROJECTS/UPMEM/upmem-workloads/Microbenchmarks/AI/[ai_output.xlsx]ai_output (4)'!$J$123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{E6D1C89B-8C31-CC4A-8D94-CADC257904DA}</c15:txfldGUID>
                      <c15:f>'/Users/el1goluj/Documents/ZURICH/PROJECTS/UPMEM/upmem-workloads/Microbenchmarks/AI/[ai_output.xlsx]ai_output (4)'!$J$123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9-FF8B-5F4C-8BBF-ED4DE736661E}"/>
                </c:ext>
              </c:extLst>
            </c:dLbl>
            <c:dLbl>
              <c:idx val="122"/>
              <c:tx>
                <c:strRef>
                  <c:f>'/Users/el1goluj/Documents/ZURICH/PROJECTS/UPMEM/upmem-workloads/Microbenchmarks/AI/[ai_output.xlsx]ai_output (4)'!$J$124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{E5C2A775-014C-1C47-B5C4-8F777FFA5D59}</c15:txfldGUID>
                      <c15:f>'/Users/el1goluj/Documents/ZURICH/PROJECTS/UPMEM/upmem-workloads/Microbenchmarks/AI/[ai_output.xlsx]ai_output (4)'!$J$124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A-FF8B-5F4C-8BBF-ED4DE736661E}"/>
                </c:ext>
              </c:extLst>
            </c:dLbl>
            <c:dLbl>
              <c:idx val="123"/>
              <c:tx>
                <c:strRef>
                  <c:f>'/Users/el1goluj/Documents/ZURICH/PROJECTS/UPMEM/upmem-workloads/Microbenchmarks/AI/[ai_output.xlsx]ai_output (4)'!$J$125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{2CF618F9-50A3-1243-BE6A-DC7AECA65560}</c15:txfldGUID>
                      <c15:f>'/Users/el1goluj/Documents/ZURICH/PROJECTS/UPMEM/upmem-workloads/Microbenchmarks/AI/[ai_output.xlsx]ai_output (4)'!$J$125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B-FF8B-5F4C-8BBF-ED4DE736661E}"/>
                </c:ext>
              </c:extLst>
            </c:dLbl>
            <c:dLbl>
              <c:idx val="124"/>
              <c:tx>
                <c:strRef>
                  <c:f>'/Users/el1goluj/Documents/ZURICH/PROJECTS/UPMEM/upmem-workloads/Microbenchmarks/AI/[ai_output.xlsx]ai_output (4)'!$J$126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{61B3226C-78E0-7A4E-AFDD-A71167D1909E}</c15:txfldGUID>
                      <c15:f>'/Users/el1goluj/Documents/ZURICH/PROJECTS/UPMEM/upmem-workloads/Microbenchmarks/AI/[ai_output.xlsx]ai_output (4)'!$J$126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C-FF8B-5F4C-8BBF-ED4DE736661E}"/>
                </c:ext>
              </c:extLst>
            </c:dLbl>
            <c:dLbl>
              <c:idx val="125"/>
              <c:tx>
                <c:strRef>
                  <c:f>'/Users/el1goluj/Documents/ZURICH/PROJECTS/UPMEM/upmem-workloads/Microbenchmarks/AI/[ai_output.xlsx]ai_output (4)'!$J$127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{A4DCF51B-609C-3543-BA1C-3AFA39359B23}</c15:txfldGUID>
                      <c15:f>'/Users/el1goluj/Documents/ZURICH/PROJECTS/UPMEM/upmem-workloads/Microbenchmarks/AI/[ai_output.xlsx]ai_output (4)'!$J$127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D-FF8B-5F4C-8BBF-ED4DE736661E}"/>
                </c:ext>
              </c:extLst>
            </c:dLbl>
            <c:dLbl>
              <c:idx val="126"/>
              <c:tx>
                <c:strRef>
                  <c:f>'/Users/el1goluj/Documents/ZURICH/PROJECTS/UPMEM/upmem-workloads/Microbenchmarks/AI/[ai_output.xlsx]ai_output (4)'!$J$128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{8CEEE950-A590-524E-9496-02CC7B88CCB5}</c15:txfldGUID>
                      <c15:f>'/Users/el1goluj/Documents/ZURICH/PROJECTS/UPMEM/upmem-workloads/Microbenchmarks/AI/[ai_output.xlsx]ai_output (4)'!$J$128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E-FF8B-5F4C-8BBF-ED4DE736661E}"/>
                </c:ext>
              </c:extLst>
            </c:dLbl>
            <c:dLbl>
              <c:idx val="127"/>
              <c:tx>
                <c:strRef>
                  <c:f>'/Users/el1goluj/Documents/ZURICH/PROJECTS/UPMEM/upmem-workloads/Microbenchmarks/AI/[ai_output.xlsx]ai_output (4)'!$J$129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{B6AD3B98-182E-C849-BCD4-D9FFB7BD4178}</c15:txfldGUID>
                      <c15:f>'/Users/el1goluj/Documents/ZURICH/PROJECTS/UPMEM/upmem-workloads/Microbenchmarks/AI/[ai_output.xlsx]ai_output (4)'!$J$129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7F-FF8B-5F4C-8BBF-ED4DE736661E}"/>
                </c:ext>
              </c:extLst>
            </c:dLbl>
            <c:dLbl>
              <c:idx val="128"/>
              <c:tx>
                <c:strRef>
                  <c:f>'/Users/el1goluj/Documents/ZURICH/PROJECTS/UPMEM/upmem-workloads/Microbenchmarks/AI/[ai_output.xlsx]ai_output (4)'!$J$130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{525A713B-D701-514A-AB53-82D665BD546B}</c15:txfldGUID>
                      <c15:f>'/Users/el1goluj/Documents/ZURICH/PROJECTS/UPMEM/upmem-workloads/Microbenchmarks/AI/[ai_output.xlsx]ai_output (4)'!$J$130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0-FF8B-5F4C-8BBF-ED4DE736661E}"/>
                </c:ext>
              </c:extLst>
            </c:dLbl>
            <c:dLbl>
              <c:idx val="129"/>
              <c:tx>
                <c:strRef>
                  <c:f>'/Users/el1goluj/Documents/ZURICH/PROJECTS/UPMEM/upmem-workloads/Microbenchmarks/AI/[ai_output.xlsx]ai_output (4)'!$J$131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{D54C1219-E34F-CB4A-BCB0-30AC0722EB0F}</c15:txfldGUID>
                      <c15:f>'/Users/el1goluj/Documents/ZURICH/PROJECTS/UPMEM/upmem-workloads/Microbenchmarks/AI/[ai_output.xlsx]ai_output (4)'!$J$131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1-FF8B-5F4C-8BBF-ED4DE736661E}"/>
                </c:ext>
              </c:extLst>
            </c:dLbl>
            <c:dLbl>
              <c:idx val="130"/>
              <c:tx>
                <c:strRef>
                  <c:f>'/Users/el1goluj/Documents/ZURICH/PROJECTS/UPMEM/upmem-workloads/Microbenchmarks/AI/[ai_output.xlsx]ai_output (4)'!$J$132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{96EAB05A-8E86-C44D-8CCC-F82EDEC12DF6}</c15:txfldGUID>
                      <c15:f>'/Users/el1goluj/Documents/ZURICH/PROJECTS/UPMEM/upmem-workloads/Microbenchmarks/AI/[ai_output.xlsx]ai_output (4)'!$J$132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2-FF8B-5F4C-8BBF-ED4DE736661E}"/>
                </c:ext>
              </c:extLst>
            </c:dLbl>
            <c:dLbl>
              <c:idx val="131"/>
              <c:tx>
                <c:strRef>
                  <c:f>'/Users/el1goluj/Documents/ZURICH/PROJECTS/UPMEM/upmem-workloads/Microbenchmarks/AI/[ai_output.xlsx]ai_output (4)'!$J$133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{43BF1081-2881-0541-B4AE-893322B3F103}</c15:txfldGUID>
                      <c15:f>'/Users/el1goluj/Documents/ZURICH/PROJECTS/UPMEM/upmem-workloads/Microbenchmarks/AI/[ai_output.xlsx]ai_output (4)'!$J$133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3-FF8B-5F4C-8BBF-ED4DE736661E}"/>
                </c:ext>
              </c:extLst>
            </c:dLbl>
            <c:dLbl>
              <c:idx val="132"/>
              <c:tx>
                <c:strRef>
                  <c:f>'/Users/el1goluj/Documents/ZURICH/PROJECTS/UPMEM/upmem-workloads/Microbenchmarks/AI/[ai_output.xlsx]ai_output (4)'!$J$134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{29AD3BF6-4709-7040-81D5-30CF39120BC4}</c15:txfldGUID>
                      <c15:f>'/Users/el1goluj/Documents/ZURICH/PROJECTS/UPMEM/upmem-workloads/Microbenchmarks/AI/[ai_output.xlsx]ai_output (4)'!$J$134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4-FF8B-5F4C-8BBF-ED4DE736661E}"/>
                </c:ext>
              </c:extLst>
            </c:dLbl>
            <c:dLbl>
              <c:idx val="133"/>
              <c:tx>
                <c:strRef>
                  <c:f>'/Users/el1goluj/Documents/ZURICH/PROJECTS/UPMEM/upmem-workloads/Microbenchmarks/AI/[ai_output.xlsx]ai_output (4)'!$J$135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{8059CD76-7338-C34F-9104-34C98ED58D1E}</c15:txfldGUID>
                      <c15:f>'/Users/el1goluj/Documents/ZURICH/PROJECTS/UPMEM/upmem-workloads/Microbenchmarks/AI/[ai_output.xlsx]ai_output (4)'!$J$135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5-FF8B-5F4C-8BBF-ED4DE736661E}"/>
                </c:ext>
              </c:extLst>
            </c:dLbl>
            <c:dLbl>
              <c:idx val="134"/>
              <c:tx>
                <c:strRef>
                  <c:f>'/Users/el1goluj/Documents/ZURICH/PROJECTS/UPMEM/upmem-workloads/Microbenchmarks/AI/[ai_output.xlsx]ai_output (4)'!$J$136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{A4CE9D93-1C69-0945-971B-D63508BE3CDE}</c15:txfldGUID>
                      <c15:f>'/Users/el1goluj/Documents/ZURICH/PROJECTS/UPMEM/upmem-workloads/Microbenchmarks/AI/[ai_output.xlsx]ai_output (4)'!$J$136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6-FF8B-5F4C-8BBF-ED4DE736661E}"/>
                </c:ext>
              </c:extLst>
            </c:dLbl>
            <c:dLbl>
              <c:idx val="135"/>
              <c:tx>
                <c:strRef>
                  <c:f>'/Users/el1goluj/Documents/ZURICH/PROJECTS/UPMEM/upmem-workloads/Microbenchmarks/AI/[ai_output.xlsx]ai_output (4)'!$J$137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{2068317B-8AC2-EE4A-9EA5-B461AAD09B91}</c15:txfldGUID>
                      <c15:f>'/Users/el1goluj/Documents/ZURICH/PROJECTS/UPMEM/upmem-workloads/Microbenchmarks/AI/[ai_output.xlsx]ai_output (4)'!$J$137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7-FF8B-5F4C-8BBF-ED4DE736661E}"/>
                </c:ext>
              </c:extLst>
            </c:dLbl>
            <c:dLbl>
              <c:idx val="136"/>
              <c:tx>
                <c:strRef>
                  <c:f>'/Users/el1goluj/Documents/ZURICH/PROJECTS/UPMEM/upmem-workloads/Microbenchmarks/AI/[ai_output.xlsx]ai_output (4)'!$J$138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{22121658-C674-A143-B271-1D8BA24AAD01}</c15:txfldGUID>
                      <c15:f>'/Users/el1goluj/Documents/ZURICH/PROJECTS/UPMEM/upmem-workloads/Microbenchmarks/AI/[ai_output.xlsx]ai_output (4)'!$J$138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8-FF8B-5F4C-8BBF-ED4DE736661E}"/>
                </c:ext>
              </c:extLst>
            </c:dLbl>
            <c:dLbl>
              <c:idx val="137"/>
              <c:tx>
                <c:strRef>
                  <c:f>'/Users/el1goluj/Documents/ZURICH/PROJECTS/UPMEM/upmem-workloads/Microbenchmarks/AI/[ai_output.xlsx]ai_output (4)'!$J$139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{200AE040-5655-9D45-9656-73E559EEBDD2}</c15:txfldGUID>
                      <c15:f>'/Users/el1goluj/Documents/ZURICH/PROJECTS/UPMEM/upmem-workloads/Microbenchmarks/AI/[ai_output.xlsx]ai_output (4)'!$J$139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9-FF8B-5F4C-8BBF-ED4DE736661E}"/>
                </c:ext>
              </c:extLst>
            </c:dLbl>
            <c:dLbl>
              <c:idx val="138"/>
              <c:tx>
                <c:strRef>
                  <c:f>'/Users/el1goluj/Documents/ZURICH/PROJECTS/UPMEM/upmem-workloads/Microbenchmarks/AI/[ai_output.xlsx]ai_output (4)'!$J$140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{B6053962-677C-5847-9597-454D2244DE50}</c15:txfldGUID>
                      <c15:f>'/Users/el1goluj/Documents/ZURICH/PROJECTS/UPMEM/upmem-workloads/Microbenchmarks/AI/[ai_output.xlsx]ai_output (4)'!$J$140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A-FF8B-5F4C-8BBF-ED4DE736661E}"/>
                </c:ext>
              </c:extLst>
            </c:dLbl>
            <c:dLbl>
              <c:idx val="139"/>
              <c:tx>
                <c:strRef>
                  <c:f>'/Users/el1goluj/Documents/ZURICH/PROJECTS/UPMEM/upmem-workloads/Microbenchmarks/AI/[ai_output.xlsx]ai_output (4)'!$J$141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{DBC32FA4-DD63-9F4B-9ADE-A5FB35B4E9CB}</c15:txfldGUID>
                      <c15:f>'/Users/el1goluj/Documents/ZURICH/PROJECTS/UPMEM/upmem-workloads/Microbenchmarks/AI/[ai_output.xlsx]ai_output (4)'!$J$141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B-FF8B-5F4C-8BBF-ED4DE736661E}"/>
                </c:ext>
              </c:extLst>
            </c:dLbl>
            <c:dLbl>
              <c:idx val="140"/>
              <c:tx>
                <c:strRef>
                  <c:f>'/Users/el1goluj/Documents/ZURICH/PROJECTS/UPMEM/upmem-workloads/Microbenchmarks/AI/[ai_output.xlsx]ai_output (4)'!$J$142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{646A55F4-A5FA-8D4F-8D2E-7B38B9CFB1EE}</c15:txfldGUID>
                      <c15:f>'/Users/el1goluj/Documents/ZURICH/PROJECTS/UPMEM/upmem-workloads/Microbenchmarks/AI/[ai_output.xlsx]ai_output (4)'!$J$142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C-FF8B-5F4C-8BBF-ED4DE736661E}"/>
                </c:ext>
              </c:extLst>
            </c:dLbl>
            <c:dLbl>
              <c:idx val="141"/>
              <c:tx>
                <c:strRef>
                  <c:f>'/Users/el1goluj/Documents/ZURICH/PROJECTS/UPMEM/upmem-workloads/Microbenchmarks/AI/[ai_output.xlsx]ai_output (4)'!$J$143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{A4DCAA5E-0C61-9945-814F-3DFB27818FA6}</c15:txfldGUID>
                      <c15:f>'/Users/el1goluj/Documents/ZURICH/PROJECTS/UPMEM/upmem-workloads/Microbenchmarks/AI/[ai_output.xlsx]ai_output (4)'!$J$143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D-FF8B-5F4C-8BBF-ED4DE736661E}"/>
                </c:ext>
              </c:extLst>
            </c:dLbl>
            <c:dLbl>
              <c:idx val="142"/>
              <c:tx>
                <c:strRef>
                  <c:f>'/Users/el1goluj/Documents/ZURICH/PROJECTS/UPMEM/upmem-workloads/Microbenchmarks/AI/[ai_output.xlsx]ai_output (4)'!$J$144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{FEAABDEA-F295-BF44-BE42-D7E84971BC4D}</c15:txfldGUID>
                      <c15:f>'/Users/el1goluj/Documents/ZURICH/PROJECTS/UPMEM/upmem-workloads/Microbenchmarks/AI/[ai_output.xlsx]ai_output (4)'!$J$144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E-FF8B-5F4C-8BBF-ED4DE736661E}"/>
                </c:ext>
              </c:extLst>
            </c:dLbl>
            <c:dLbl>
              <c:idx val="143"/>
              <c:tx>
                <c:strRef>
                  <c:f>'/Users/el1goluj/Documents/ZURICH/PROJECTS/UPMEM/upmem-workloads/Microbenchmarks/AI/[ai_output.xlsx]ai_output (4)'!$J$145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{F69BD6F0-6A51-524A-AADA-C99EE9BAE44B}</c15:txfldGUID>
                      <c15:f>'/Users/el1goluj/Documents/ZURICH/PROJECTS/UPMEM/upmem-workloads/Microbenchmarks/AI/[ai_output.xlsx]ai_output (4)'!$J$145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8F-FF8B-5F4C-8BBF-ED4DE736661E}"/>
                </c:ext>
              </c:extLst>
            </c:dLbl>
            <c:dLbl>
              <c:idx val="144"/>
              <c:tx>
                <c:strRef>
                  <c:f>'/Users/el1goluj/Documents/ZURICH/PROJECTS/UPMEM/upmem-workloads/Microbenchmarks/AI/[ai_output.xlsx]ai_output (4)'!$J$146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{0B8F2FA3-D434-4C49-9B37-E536E33D5197}</c15:txfldGUID>
                      <c15:f>'/Users/el1goluj/Documents/ZURICH/PROJECTS/UPMEM/upmem-workloads/Microbenchmarks/AI/[ai_output.xlsx]ai_output (4)'!$J$146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0-FF8B-5F4C-8BBF-ED4DE736661E}"/>
                </c:ext>
              </c:extLst>
            </c:dLbl>
            <c:dLbl>
              <c:idx val="145"/>
              <c:tx>
                <c:strRef>
                  <c:f>'/Users/el1goluj/Documents/ZURICH/PROJECTS/UPMEM/upmem-workloads/Microbenchmarks/AI/[ai_output.xlsx]ai_output (4)'!$J$147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{6200B51F-D6BA-F142-A001-228E47FE7982}</c15:txfldGUID>
                      <c15:f>'/Users/el1goluj/Documents/ZURICH/PROJECTS/UPMEM/upmem-workloads/Microbenchmarks/AI/[ai_output.xlsx]ai_output (4)'!$J$147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1-FF8B-5F4C-8BBF-ED4DE736661E}"/>
                </c:ext>
              </c:extLst>
            </c:dLbl>
            <c:dLbl>
              <c:idx val="146"/>
              <c:tx>
                <c:strRef>
                  <c:f>'/Users/el1goluj/Documents/ZURICH/PROJECTS/UPMEM/upmem-workloads/Microbenchmarks/AI/[ai_output.xlsx]ai_output (4)'!$J$148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{0C22898F-8813-F04B-9235-70BE03BA697D}</c15:txfldGUID>
                      <c15:f>'/Users/el1goluj/Documents/ZURICH/PROJECTS/UPMEM/upmem-workloads/Microbenchmarks/AI/[ai_output.xlsx]ai_output (4)'!$J$148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2-FF8B-5F4C-8BBF-ED4DE736661E}"/>
                </c:ext>
              </c:extLst>
            </c:dLbl>
            <c:dLbl>
              <c:idx val="147"/>
              <c:tx>
                <c:strRef>
                  <c:f>'/Users/el1goluj/Documents/ZURICH/PROJECTS/UPMEM/upmem-workloads/Microbenchmarks/AI/[ai_output.xlsx]ai_output (4)'!$J$149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{906E758E-FBFA-834C-8025-1C40E7F62E9D}</c15:txfldGUID>
                      <c15:f>'/Users/el1goluj/Documents/ZURICH/PROJECTS/UPMEM/upmem-workloads/Microbenchmarks/AI/[ai_output.xlsx]ai_output (4)'!$J$149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3-FF8B-5F4C-8BBF-ED4DE736661E}"/>
                </c:ext>
              </c:extLst>
            </c:dLbl>
            <c:dLbl>
              <c:idx val="148"/>
              <c:tx>
                <c:strRef>
                  <c:f>'/Users/el1goluj/Documents/ZURICH/PROJECTS/UPMEM/upmem-workloads/Microbenchmarks/AI/[ai_output.xlsx]ai_output (4)'!$J$150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{AACB213B-F165-DE4D-A0C0-01C7AD2FA926}</c15:txfldGUID>
                      <c15:f>'/Users/el1goluj/Documents/ZURICH/PROJECTS/UPMEM/upmem-workloads/Microbenchmarks/AI/[ai_output.xlsx]ai_output (4)'!$J$150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4-FF8B-5F4C-8BBF-ED4DE736661E}"/>
                </c:ext>
              </c:extLst>
            </c:dLbl>
            <c:dLbl>
              <c:idx val="149"/>
              <c:tx>
                <c:strRef>
                  <c:f>'/Users/el1goluj/Documents/ZURICH/PROJECTS/UPMEM/upmem-workloads/Microbenchmarks/AI/[ai_output.xlsx]ai_output (4)'!$J$151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{CEA34266-45E9-524A-914B-50B58E80040B}</c15:txfldGUID>
                      <c15:f>'/Users/el1goluj/Documents/ZURICH/PROJECTS/UPMEM/upmem-workloads/Microbenchmarks/AI/[ai_output.xlsx]ai_output (4)'!$J$151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5-FF8B-5F4C-8BBF-ED4DE736661E}"/>
                </c:ext>
              </c:extLst>
            </c:dLbl>
            <c:dLbl>
              <c:idx val="150"/>
              <c:tx>
                <c:strRef>
                  <c:f>'/Users/el1goluj/Documents/ZURICH/PROJECTS/UPMEM/upmem-workloads/Microbenchmarks/AI/[ai_output.xlsx]ai_output (4)'!$J$152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{18A8F836-EC5E-5646-9614-1734533F076B}</c15:txfldGUID>
                      <c15:f>'/Users/el1goluj/Documents/ZURICH/PROJECTS/UPMEM/upmem-workloads/Microbenchmarks/AI/[ai_output.xlsx]ai_output (4)'!$J$152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6-FF8B-5F4C-8BBF-ED4DE736661E}"/>
                </c:ext>
              </c:extLst>
            </c:dLbl>
            <c:dLbl>
              <c:idx val="151"/>
              <c:tx>
                <c:strRef>
                  <c:f>'/Users/el1goluj/Documents/ZURICH/PROJECTS/UPMEM/upmem-workloads/Microbenchmarks/AI/[ai_output.xlsx]ai_output (4)'!$J$153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{3B2FD6D0-0518-1F4D-BA2A-E1C73DD1EE0B}</c15:txfldGUID>
                      <c15:f>'/Users/el1goluj/Documents/ZURICH/PROJECTS/UPMEM/upmem-workloads/Microbenchmarks/AI/[ai_output.xlsx]ai_output (4)'!$J$153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7-FF8B-5F4C-8BBF-ED4DE736661E}"/>
                </c:ext>
              </c:extLst>
            </c:dLbl>
            <c:dLbl>
              <c:idx val="152"/>
              <c:tx>
                <c:strRef>
                  <c:f>'/Users/el1goluj/Documents/ZURICH/PROJECTS/UPMEM/upmem-workloads/Microbenchmarks/AI/[ai_output.xlsx]ai_output (4)'!$J$154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{90310497-20F9-C540-BC20-F1B3ADB9088A}</c15:txfldGUID>
                      <c15:f>'/Users/el1goluj/Documents/ZURICH/PROJECTS/UPMEM/upmem-workloads/Microbenchmarks/AI/[ai_output.xlsx]ai_output (4)'!$J$154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8-FF8B-5F4C-8BBF-ED4DE736661E}"/>
                </c:ext>
              </c:extLst>
            </c:dLbl>
            <c:dLbl>
              <c:idx val="153"/>
              <c:tx>
                <c:strRef>
                  <c:f>'/Users/el1goluj/Documents/ZURICH/PROJECTS/UPMEM/upmem-workloads/Microbenchmarks/AI/[ai_output.xlsx]ai_output (4)'!$J$155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{8E80AAB3-269A-D840-80AC-7D713CD542D4}</c15:txfldGUID>
                      <c15:f>'/Users/el1goluj/Documents/ZURICH/PROJECTS/UPMEM/upmem-workloads/Microbenchmarks/AI/[ai_output.xlsx]ai_output (4)'!$J$155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9-FF8B-5F4C-8BBF-ED4DE736661E}"/>
                </c:ext>
              </c:extLst>
            </c:dLbl>
            <c:dLbl>
              <c:idx val="154"/>
              <c:tx>
                <c:strRef>
                  <c:f>'/Users/el1goluj/Documents/ZURICH/PROJECTS/UPMEM/upmem-workloads/Microbenchmarks/AI/[ai_output.xlsx]ai_output (4)'!$J$156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{1397B87F-80E3-A04D-9673-D921E60BE6D5}</c15:txfldGUID>
                      <c15:f>'/Users/el1goluj/Documents/ZURICH/PROJECTS/UPMEM/upmem-workloads/Microbenchmarks/AI/[ai_output.xlsx]ai_output (4)'!$J$156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A-FF8B-5F4C-8BBF-ED4DE736661E}"/>
                </c:ext>
              </c:extLst>
            </c:dLbl>
            <c:dLbl>
              <c:idx val="155"/>
              <c:tx>
                <c:strRef>
                  <c:f>'/Users/el1goluj/Documents/ZURICH/PROJECTS/UPMEM/upmem-workloads/Microbenchmarks/AI/[ai_output.xlsx]ai_output (4)'!$J$157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{30D90EB0-0147-484D-91FD-F5D2A6FEB704}</c15:txfldGUID>
                      <c15:f>'/Users/el1goluj/Documents/ZURICH/PROJECTS/UPMEM/upmem-workloads/Microbenchmarks/AI/[ai_output.xlsx]ai_output (4)'!$J$157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B-FF8B-5F4C-8BBF-ED4DE736661E}"/>
                </c:ext>
              </c:extLst>
            </c:dLbl>
            <c:dLbl>
              <c:idx val="156"/>
              <c:tx>
                <c:strRef>
                  <c:f>'/Users/el1goluj/Documents/ZURICH/PROJECTS/UPMEM/upmem-workloads/Microbenchmarks/AI/[ai_output.xlsx]ai_output (4)'!$J$158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{03FDDD11-9FB4-474C-9E50-640E8DE89E9D}</c15:txfldGUID>
                      <c15:f>'/Users/el1goluj/Documents/ZURICH/PROJECTS/UPMEM/upmem-workloads/Microbenchmarks/AI/[ai_output.xlsx]ai_output (4)'!$J$158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C-FF8B-5F4C-8BBF-ED4DE736661E}"/>
                </c:ext>
              </c:extLst>
            </c:dLbl>
            <c:dLbl>
              <c:idx val="157"/>
              <c:tx>
                <c:strRef>
                  <c:f>'/Users/el1goluj/Documents/ZURICH/PROJECTS/UPMEM/upmem-workloads/Microbenchmarks/AI/[ai_output.xlsx]ai_output (4)'!$J$159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{E89A3B8C-9935-3142-B706-EBCB9920CFA9}</c15:txfldGUID>
                      <c15:f>'/Users/el1goluj/Documents/ZURICH/PROJECTS/UPMEM/upmem-workloads/Microbenchmarks/AI/[ai_output.xlsx]ai_output (4)'!$J$159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D-FF8B-5F4C-8BBF-ED4DE736661E}"/>
                </c:ext>
              </c:extLst>
            </c:dLbl>
            <c:dLbl>
              <c:idx val="158"/>
              <c:tx>
                <c:strRef>
                  <c:f>'/Users/el1goluj/Documents/ZURICH/PROJECTS/UPMEM/upmem-workloads/Microbenchmarks/AI/[ai_output.xlsx]ai_output (4)'!$J$160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{226452E5-A588-7849-A8EC-2F4A19E12739}</c15:txfldGUID>
                      <c15:f>'/Users/el1goluj/Documents/ZURICH/PROJECTS/UPMEM/upmem-workloads/Microbenchmarks/AI/[ai_output.xlsx]ai_output (4)'!$J$160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E-FF8B-5F4C-8BBF-ED4DE736661E}"/>
                </c:ext>
              </c:extLst>
            </c:dLbl>
            <c:dLbl>
              <c:idx val="159"/>
              <c:tx>
                <c:strRef>
                  <c:f>'/Users/el1goluj/Documents/ZURICH/PROJECTS/UPMEM/upmem-workloads/Microbenchmarks/AI/[ai_output.xlsx]ai_output (4)'!$J$161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{6830A367-9919-684F-9299-17BAE891C0E5}</c15:txfldGUID>
                      <c15:f>'/Users/el1goluj/Documents/ZURICH/PROJECTS/UPMEM/upmem-workloads/Microbenchmarks/AI/[ai_output.xlsx]ai_output (4)'!$J$161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9F-FF8B-5F4C-8BBF-ED4DE736661E}"/>
                </c:ext>
              </c:extLst>
            </c:dLbl>
            <c:dLbl>
              <c:idx val="160"/>
              <c:tx>
                <c:strRef>
                  <c:f>'/Users/el1goluj/Documents/ZURICH/PROJECTS/UPMEM/upmem-workloads/Microbenchmarks/AI/[ai_output.xlsx]ai_output (4)'!$J$162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{AB91341B-C025-E94E-8709-BD96A1455E74}</c15:txfldGUID>
                      <c15:f>'/Users/el1goluj/Documents/ZURICH/PROJECTS/UPMEM/upmem-workloads/Microbenchmarks/AI/[ai_output.xlsx]ai_output (4)'!$J$162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0-FF8B-5F4C-8BBF-ED4DE736661E}"/>
                </c:ext>
              </c:extLst>
            </c:dLbl>
            <c:dLbl>
              <c:idx val="161"/>
              <c:tx>
                <c:strRef>
                  <c:f>'/Users/el1goluj/Documents/ZURICH/PROJECTS/UPMEM/upmem-workloads/Microbenchmarks/AI/[ai_output.xlsx]ai_output (4)'!$J$163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{2D349166-A668-B045-8505-91A546C406AC}</c15:txfldGUID>
                      <c15:f>'/Users/el1goluj/Documents/ZURICH/PROJECTS/UPMEM/upmem-workloads/Microbenchmarks/AI/[ai_output.xlsx]ai_output (4)'!$J$163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1-FF8B-5F4C-8BBF-ED4DE736661E}"/>
                </c:ext>
              </c:extLst>
            </c:dLbl>
            <c:dLbl>
              <c:idx val="162"/>
              <c:tx>
                <c:strRef>
                  <c:f>'/Users/el1goluj/Documents/ZURICH/PROJECTS/UPMEM/upmem-workloads/Microbenchmarks/AI/[ai_output.xlsx]ai_output (4)'!$J$164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{40C4FA13-D4E4-D649-B3D0-DB0D93805A48}</c15:txfldGUID>
                      <c15:f>'/Users/el1goluj/Documents/ZURICH/PROJECTS/UPMEM/upmem-workloads/Microbenchmarks/AI/[ai_output.xlsx]ai_output (4)'!$J$164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2-FF8B-5F4C-8BBF-ED4DE736661E}"/>
                </c:ext>
              </c:extLst>
            </c:dLbl>
            <c:dLbl>
              <c:idx val="163"/>
              <c:tx>
                <c:strRef>
                  <c:f>'/Users/el1goluj/Documents/ZURICH/PROJECTS/UPMEM/upmem-workloads/Microbenchmarks/AI/[ai_output.xlsx]ai_output (4)'!$J$165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{FAEAC1BF-8C0A-B74A-8D15-7886CFEE5A2E}</c15:txfldGUID>
                      <c15:f>'/Users/el1goluj/Documents/ZURICH/PROJECTS/UPMEM/upmem-workloads/Microbenchmarks/AI/[ai_output.xlsx]ai_output (4)'!$J$165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3-FF8B-5F4C-8BBF-ED4DE736661E}"/>
                </c:ext>
              </c:extLst>
            </c:dLbl>
            <c:dLbl>
              <c:idx val="164"/>
              <c:tx>
                <c:strRef>
                  <c:f>'/Users/el1goluj/Documents/ZURICH/PROJECTS/UPMEM/upmem-workloads/Microbenchmarks/AI/[ai_output.xlsx]ai_output (4)'!$J$166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{3B9B898E-71EF-084F-B271-013C5F4646EB}</c15:txfldGUID>
                      <c15:f>'/Users/el1goluj/Documents/ZURICH/PROJECTS/UPMEM/upmem-workloads/Microbenchmarks/AI/[ai_output.xlsx]ai_output (4)'!$J$166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4-FF8B-5F4C-8BBF-ED4DE736661E}"/>
                </c:ext>
              </c:extLst>
            </c:dLbl>
            <c:dLbl>
              <c:idx val="165"/>
              <c:tx>
                <c:strRef>
                  <c:f>'/Users/el1goluj/Documents/ZURICH/PROJECTS/UPMEM/upmem-workloads/Microbenchmarks/AI/[ai_output.xlsx]ai_output (4)'!$J$167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{FA98731C-69CE-DD46-B550-32DF46761382}</c15:txfldGUID>
                      <c15:f>'/Users/el1goluj/Documents/ZURICH/PROJECTS/UPMEM/upmem-workloads/Microbenchmarks/AI/[ai_output.xlsx]ai_output (4)'!$J$167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5-FF8B-5F4C-8BBF-ED4DE736661E}"/>
                </c:ext>
              </c:extLst>
            </c:dLbl>
            <c:dLbl>
              <c:idx val="166"/>
              <c:tx>
                <c:strRef>
                  <c:f>'/Users/el1goluj/Documents/ZURICH/PROJECTS/UPMEM/upmem-workloads/Microbenchmarks/AI/[ai_output.xlsx]ai_output (4)'!$J$168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{2419E560-DB77-834A-924E-06D904108821}</c15:txfldGUID>
                      <c15:f>'/Users/el1goluj/Documents/ZURICH/PROJECTS/UPMEM/upmem-workloads/Microbenchmarks/AI/[ai_output.xlsx]ai_output (4)'!$J$168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6-FF8B-5F4C-8BBF-ED4DE736661E}"/>
                </c:ext>
              </c:extLst>
            </c:dLbl>
            <c:dLbl>
              <c:idx val="167"/>
              <c:tx>
                <c:strRef>
                  <c:f>'/Users/el1goluj/Documents/ZURICH/PROJECTS/UPMEM/upmem-workloads/Microbenchmarks/AI/[ai_output.xlsx]ai_output (4)'!$J$169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{79DA1B13-47D9-AC4D-A975-5FEF07FE9BC6}</c15:txfldGUID>
                      <c15:f>'/Users/el1goluj/Documents/ZURICH/PROJECTS/UPMEM/upmem-workloads/Microbenchmarks/AI/[ai_output.xlsx]ai_output (4)'!$J$169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7-FF8B-5F4C-8BBF-ED4DE736661E}"/>
                </c:ext>
              </c:extLst>
            </c:dLbl>
            <c:dLbl>
              <c:idx val="168"/>
              <c:tx>
                <c:strRef>
                  <c:f>'/Users/el1goluj/Documents/ZURICH/PROJECTS/UPMEM/upmem-workloads/Microbenchmarks/AI/[ai_output.xlsx]ai_output (4)'!$J$170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{7A14B456-6282-8F42-8863-767820D4AB19}</c15:txfldGUID>
                      <c15:f>'/Users/el1goluj/Documents/ZURICH/PROJECTS/UPMEM/upmem-workloads/Microbenchmarks/AI/[ai_output.xlsx]ai_output (4)'!$J$170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8-FF8B-5F4C-8BBF-ED4DE736661E}"/>
                </c:ext>
              </c:extLst>
            </c:dLbl>
            <c:dLbl>
              <c:idx val="169"/>
              <c:tx>
                <c:strRef>
                  <c:f>'/Users/el1goluj/Documents/ZURICH/PROJECTS/UPMEM/upmem-workloads/Microbenchmarks/AI/[ai_output.xlsx]ai_output (4)'!$J$171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{769A4053-C9CD-2E44-B46E-E8F0E72250DF}</c15:txfldGUID>
                      <c15:f>'/Users/el1goluj/Documents/ZURICH/PROJECTS/UPMEM/upmem-workloads/Microbenchmarks/AI/[ai_output.xlsx]ai_output (4)'!$J$171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9-FF8B-5F4C-8BBF-ED4DE736661E}"/>
                </c:ext>
              </c:extLst>
            </c:dLbl>
            <c:dLbl>
              <c:idx val="170"/>
              <c:tx>
                <c:strRef>
                  <c:f>'/Users/el1goluj/Documents/ZURICH/PROJECTS/UPMEM/upmem-workloads/Microbenchmarks/AI/[ai_output.xlsx]ai_output (4)'!$J$172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{D6647563-781E-DB49-B77E-691F6D299C7C}</c15:txfldGUID>
                      <c15:f>'/Users/el1goluj/Documents/ZURICH/PROJECTS/UPMEM/upmem-workloads/Microbenchmarks/AI/[ai_output.xlsx]ai_output (4)'!$J$172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A-FF8B-5F4C-8BBF-ED4DE736661E}"/>
                </c:ext>
              </c:extLst>
            </c:dLbl>
            <c:dLbl>
              <c:idx val="171"/>
              <c:tx>
                <c:strRef>
                  <c:f>'/Users/el1goluj/Documents/ZURICH/PROJECTS/UPMEM/upmem-workloads/Microbenchmarks/AI/[ai_output.xlsx]ai_output (4)'!$J$173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{6D36718F-C434-284C-B696-BDE961BC23E0}</c15:txfldGUID>
                      <c15:f>'/Users/el1goluj/Documents/ZURICH/PROJECTS/UPMEM/upmem-workloads/Microbenchmarks/AI/[ai_output.xlsx]ai_output (4)'!$J$173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B-FF8B-5F4C-8BBF-ED4DE736661E}"/>
                </c:ext>
              </c:extLst>
            </c:dLbl>
            <c:dLbl>
              <c:idx val="172"/>
              <c:tx>
                <c:strRef>
                  <c:f>'/Users/el1goluj/Documents/ZURICH/PROJECTS/UPMEM/upmem-workloads/Microbenchmarks/AI/[ai_output.xlsx]ai_output (4)'!$J$174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{A8D51464-E6C6-6D44-9B72-165221CE2D74}</c15:txfldGUID>
                      <c15:f>'/Users/el1goluj/Documents/ZURICH/PROJECTS/UPMEM/upmem-workloads/Microbenchmarks/AI/[ai_output.xlsx]ai_output (4)'!$J$174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C-FF8B-5F4C-8BBF-ED4DE736661E}"/>
                </c:ext>
              </c:extLst>
            </c:dLbl>
            <c:dLbl>
              <c:idx val="173"/>
              <c:tx>
                <c:strRef>
                  <c:f>'/Users/el1goluj/Documents/ZURICH/PROJECTS/UPMEM/upmem-workloads/Microbenchmarks/AI/[ai_output.xlsx]ai_output (4)'!$J$175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{3D9C3016-A2D2-AE48-A08D-0F7C3E6F3CA0}</c15:txfldGUID>
                      <c15:f>'/Users/el1goluj/Documents/ZURICH/PROJECTS/UPMEM/upmem-workloads/Microbenchmarks/AI/[ai_output.xlsx]ai_output (4)'!$J$175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D-FF8B-5F4C-8BBF-ED4DE736661E}"/>
                </c:ext>
              </c:extLst>
            </c:dLbl>
            <c:dLbl>
              <c:idx val="174"/>
              <c:tx>
                <c:strRef>
                  <c:f>'/Users/el1goluj/Documents/ZURICH/PROJECTS/UPMEM/upmem-workloads/Microbenchmarks/AI/[ai_output.xlsx]ai_output (4)'!$J$176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{35F79FD4-30C2-E440-95C5-B9E5F1A8DDBF}</c15:txfldGUID>
                      <c15:f>'/Users/el1goluj/Documents/ZURICH/PROJECTS/UPMEM/upmem-workloads/Microbenchmarks/AI/[ai_output.xlsx]ai_output (4)'!$J$176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E-FF8B-5F4C-8BBF-ED4DE736661E}"/>
                </c:ext>
              </c:extLst>
            </c:dLbl>
            <c:dLbl>
              <c:idx val="175"/>
              <c:tx>
                <c:strRef>
                  <c:f>'/Users/el1goluj/Documents/ZURICH/PROJECTS/UPMEM/upmem-workloads/Microbenchmarks/AI/[ai_output.xlsx]ai_output (4)'!$J$177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{934A61B6-B27B-314C-B673-F22A4D6F1168}</c15:txfldGUID>
                      <c15:f>'/Users/el1goluj/Documents/ZURICH/PROJECTS/UPMEM/upmem-workloads/Microbenchmarks/AI/[ai_output.xlsx]ai_output (4)'!$J$177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AF-FF8B-5F4C-8BBF-ED4DE736661E}"/>
                </c:ext>
              </c:extLst>
            </c:dLbl>
            <c:dLbl>
              <c:idx val="176"/>
              <c:tx>
                <c:strRef>
                  <c:f>'/Users/el1goluj/Documents/ZURICH/PROJECTS/UPMEM/upmem-workloads/Microbenchmarks/AI/[ai_output.xlsx]ai_output (4)'!$J$178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{452E77AF-5918-6A43-930C-EF474BB35036}</c15:txfldGUID>
                      <c15:f>'/Users/el1goluj/Documents/ZURICH/PROJECTS/UPMEM/upmem-workloads/Microbenchmarks/AI/[ai_output.xlsx]ai_output (4)'!$J$178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0-FF8B-5F4C-8BBF-ED4DE736661E}"/>
                </c:ext>
              </c:extLst>
            </c:dLbl>
            <c:dLbl>
              <c:idx val="177"/>
              <c:tx>
                <c:strRef>
                  <c:f>'/Users/el1goluj/Documents/ZURICH/PROJECTS/UPMEM/upmem-workloads/Microbenchmarks/AI/[ai_output.xlsx]ai_output (4)'!$J$179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{FE6F71D7-8D0C-034D-A775-089BC702C799}</c15:txfldGUID>
                      <c15:f>'/Users/el1goluj/Documents/ZURICH/PROJECTS/UPMEM/upmem-workloads/Microbenchmarks/AI/[ai_output.xlsx]ai_output (4)'!$J$179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1-FF8B-5F4C-8BBF-ED4DE736661E}"/>
                </c:ext>
              </c:extLst>
            </c:dLbl>
            <c:dLbl>
              <c:idx val="178"/>
              <c:tx>
                <c:strRef>
                  <c:f>'/Users/el1goluj/Documents/ZURICH/PROJECTS/UPMEM/upmem-workloads/Microbenchmarks/AI/[ai_output.xlsx]ai_output (4)'!$J$180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{6BE64FFB-B1B8-864C-AC39-0A98887EE5CE}</c15:txfldGUID>
                      <c15:f>'/Users/el1goluj/Documents/ZURICH/PROJECTS/UPMEM/upmem-workloads/Microbenchmarks/AI/[ai_output.xlsx]ai_output (4)'!$J$180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2-FF8B-5F4C-8BBF-ED4DE736661E}"/>
                </c:ext>
              </c:extLst>
            </c:dLbl>
            <c:dLbl>
              <c:idx val="179"/>
              <c:tx>
                <c:strRef>
                  <c:f>'/Users/el1goluj/Documents/ZURICH/PROJECTS/UPMEM/upmem-workloads/Microbenchmarks/AI/[ai_output.xlsx]ai_output (4)'!$J$181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{2E61C017-7595-E147-A69C-36BF3B5099AF}</c15:txfldGUID>
                      <c15:f>'/Users/el1goluj/Documents/ZURICH/PROJECTS/UPMEM/upmem-workloads/Microbenchmarks/AI/[ai_output.xlsx]ai_output (4)'!$J$181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3-FF8B-5F4C-8BBF-ED4DE736661E}"/>
                </c:ext>
              </c:extLst>
            </c:dLbl>
            <c:dLbl>
              <c:idx val="180"/>
              <c:tx>
                <c:strRef>
                  <c:f>'/Users/el1goluj/Documents/ZURICH/PROJECTS/UPMEM/upmem-workloads/Microbenchmarks/AI/[ai_output.xlsx]ai_output (4)'!$J$182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{B7DCE2C7-F4CA-AA4F-80B7-F61DEFEB2A94}</c15:txfldGUID>
                      <c15:f>'/Users/el1goluj/Documents/ZURICH/PROJECTS/UPMEM/upmem-workloads/Microbenchmarks/AI/[ai_output.xlsx]ai_output (4)'!$J$182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4-FF8B-5F4C-8BBF-ED4DE736661E}"/>
                </c:ext>
              </c:extLst>
            </c:dLbl>
            <c:dLbl>
              <c:idx val="181"/>
              <c:tx>
                <c:strRef>
                  <c:f>'/Users/el1goluj/Documents/ZURICH/PROJECTS/UPMEM/upmem-workloads/Microbenchmarks/AI/[ai_output.xlsx]ai_output (4)'!$J$183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{823AFBC4-962D-D04E-96AA-CFFD8176A83E}</c15:txfldGUID>
                      <c15:f>'/Users/el1goluj/Documents/ZURICH/PROJECTS/UPMEM/upmem-workloads/Microbenchmarks/AI/[ai_output.xlsx]ai_output (4)'!$J$183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5-FF8B-5F4C-8BBF-ED4DE736661E}"/>
                </c:ext>
              </c:extLst>
            </c:dLbl>
            <c:dLbl>
              <c:idx val="182"/>
              <c:tx>
                <c:strRef>
                  <c:f>'/Users/el1goluj/Documents/ZURICH/PROJECTS/UPMEM/upmem-workloads/Microbenchmarks/AI/[ai_output.xlsx]ai_output (4)'!$J$184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{B144517F-23AD-2044-A9A5-8A02B41D0F01}</c15:txfldGUID>
                      <c15:f>'/Users/el1goluj/Documents/ZURICH/PROJECTS/UPMEM/upmem-workloads/Microbenchmarks/AI/[ai_output.xlsx]ai_output (4)'!$J$184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6-FF8B-5F4C-8BBF-ED4DE736661E}"/>
                </c:ext>
              </c:extLst>
            </c:dLbl>
            <c:dLbl>
              <c:idx val="183"/>
              <c:tx>
                <c:strRef>
                  <c:f>'/Users/el1goluj/Documents/ZURICH/PROJECTS/UPMEM/upmem-workloads/Microbenchmarks/AI/[ai_output.xlsx]ai_output (4)'!$J$185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{7E23787C-2D18-2240-B328-F4B745EABF7D}</c15:txfldGUID>
                      <c15:f>'/Users/el1goluj/Documents/ZURICH/PROJECTS/UPMEM/upmem-workloads/Microbenchmarks/AI/[ai_output.xlsx]ai_output (4)'!$J$185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7-FF8B-5F4C-8BBF-ED4DE736661E}"/>
                </c:ext>
              </c:extLst>
            </c:dLbl>
            <c:dLbl>
              <c:idx val="184"/>
              <c:tx>
                <c:strRef>
                  <c:f>'/Users/el1goluj/Documents/ZURICH/PROJECTS/UPMEM/upmem-workloads/Microbenchmarks/AI/[ai_output.xlsx]ai_output (4)'!$J$186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{497B67FC-D1D5-8940-8C70-CC776A1E2250}</c15:txfldGUID>
                      <c15:f>'/Users/el1goluj/Documents/ZURICH/PROJECTS/UPMEM/upmem-workloads/Microbenchmarks/AI/[ai_output.xlsx]ai_output (4)'!$J$186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8-FF8B-5F4C-8BBF-ED4DE736661E}"/>
                </c:ext>
              </c:extLst>
            </c:dLbl>
            <c:dLbl>
              <c:idx val="185"/>
              <c:tx>
                <c:strRef>
                  <c:f>'/Users/el1goluj/Documents/ZURICH/PROJECTS/UPMEM/upmem-workloads/Microbenchmarks/AI/[ai_output.xlsx]ai_output (4)'!$J$187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{83CCADBE-1981-834A-A600-33BCA4C7FABB}</c15:txfldGUID>
                      <c15:f>'/Users/el1goluj/Documents/ZURICH/PROJECTS/UPMEM/upmem-workloads/Microbenchmarks/AI/[ai_output.xlsx]ai_output (4)'!$J$187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9-FF8B-5F4C-8BBF-ED4DE736661E}"/>
                </c:ext>
              </c:extLst>
            </c:dLbl>
            <c:dLbl>
              <c:idx val="186"/>
              <c:tx>
                <c:strRef>
                  <c:f>'/Users/el1goluj/Documents/ZURICH/PROJECTS/UPMEM/upmem-workloads/Microbenchmarks/AI/[ai_output.xlsx]ai_output (4)'!$J$188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{BB30C287-0B7B-2247-8C84-BC84AC531552}</c15:txfldGUID>
                      <c15:f>'/Users/el1goluj/Documents/ZURICH/PROJECTS/UPMEM/upmem-workloads/Microbenchmarks/AI/[ai_output.xlsx]ai_output (4)'!$J$188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A-FF8B-5F4C-8BBF-ED4DE736661E}"/>
                </c:ext>
              </c:extLst>
            </c:dLbl>
            <c:dLbl>
              <c:idx val="187"/>
              <c:tx>
                <c:strRef>
                  <c:f>'/Users/el1goluj/Documents/ZURICH/PROJECTS/UPMEM/upmem-workloads/Microbenchmarks/AI/[ai_output.xlsx]ai_output (4)'!$J$189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{70B8F115-D4D6-2243-B736-C29E6A3FDB10}</c15:txfldGUID>
                      <c15:f>'/Users/el1goluj/Documents/ZURICH/PROJECTS/UPMEM/upmem-workloads/Microbenchmarks/AI/[ai_output.xlsx]ai_output (4)'!$J$189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B-FF8B-5F4C-8BBF-ED4DE736661E}"/>
                </c:ext>
              </c:extLst>
            </c:dLbl>
            <c:dLbl>
              <c:idx val="188"/>
              <c:tx>
                <c:strRef>
                  <c:f>'/Users/el1goluj/Documents/ZURICH/PROJECTS/UPMEM/upmem-workloads/Microbenchmarks/AI/[ai_output.xlsx]ai_output (4)'!$J$190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{ACCE9C24-6F2B-E442-9FE7-3B097EC70A4C}</c15:txfldGUID>
                      <c15:f>'/Users/el1goluj/Documents/ZURICH/PROJECTS/UPMEM/upmem-workloads/Microbenchmarks/AI/[ai_output.xlsx]ai_output (4)'!$J$190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C-FF8B-5F4C-8BBF-ED4DE736661E}"/>
                </c:ext>
              </c:extLst>
            </c:dLbl>
            <c:dLbl>
              <c:idx val="189"/>
              <c:tx>
                <c:strRef>
                  <c:f>'/Users/el1goluj/Documents/ZURICH/PROJECTS/UPMEM/upmem-workloads/Microbenchmarks/AI/[ai_output.xlsx]ai_output (4)'!$J$191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{C209A327-75BF-3A4A-B434-F8787CC7FE95}</c15:txfldGUID>
                      <c15:f>'/Users/el1goluj/Documents/ZURICH/PROJECTS/UPMEM/upmem-workloads/Microbenchmarks/AI/[ai_output.xlsx]ai_output (4)'!$J$191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D-FF8B-5F4C-8BBF-ED4DE736661E}"/>
                </c:ext>
              </c:extLst>
            </c:dLbl>
            <c:dLbl>
              <c:idx val="190"/>
              <c:tx>
                <c:strRef>
                  <c:f>'/Users/el1goluj/Documents/ZURICH/PROJECTS/UPMEM/upmem-workloads/Microbenchmarks/AI/[ai_output.xlsx]ai_output (4)'!$J$192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{0AA58417-DE24-4A43-B3CE-D41E12610129}</c15:txfldGUID>
                      <c15:f>'/Users/el1goluj/Documents/ZURICH/PROJECTS/UPMEM/upmem-workloads/Microbenchmarks/AI/[ai_output.xlsx]ai_output (4)'!$J$192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E-FF8B-5F4C-8BBF-ED4DE736661E}"/>
                </c:ext>
              </c:extLst>
            </c:dLbl>
            <c:dLbl>
              <c:idx val="191"/>
              <c:tx>
                <c:strRef>
                  <c:f>'/Users/el1goluj/Documents/ZURICH/PROJECTS/UPMEM/upmem-workloads/Microbenchmarks/AI/[ai_output.xlsx]ai_output (4)'!$J$193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{65AAE9B1-6C05-B049-8738-59678BDCFA72}</c15:txfldGUID>
                      <c15:f>'/Users/el1goluj/Documents/ZURICH/PROJECTS/UPMEM/upmem-workloads/Microbenchmarks/AI/[ai_output.xlsx]ai_output (4)'!$J$193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BF-FF8B-5F4C-8BBF-ED4DE736661E}"/>
                </c:ext>
              </c:extLst>
            </c:dLbl>
            <c:dLbl>
              <c:idx val="192"/>
              <c:tx>
                <c:strRef>
                  <c:f>'/Users/el1goluj/Documents/ZURICH/PROJECTS/UPMEM/upmem-workloads/Microbenchmarks/AI/[ai_output.xlsx]ai_output (4)'!$J$194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{2F5FFAAB-2680-0843-B070-DB8B4C48FF74}</c15:txfldGUID>
                      <c15:f>'/Users/el1goluj/Documents/ZURICH/PROJECTS/UPMEM/upmem-workloads/Microbenchmarks/AI/[ai_output.xlsx]ai_output (4)'!$J$194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0-FF8B-5F4C-8BBF-ED4DE736661E}"/>
                </c:ext>
              </c:extLst>
            </c:dLbl>
            <c:dLbl>
              <c:idx val="193"/>
              <c:tx>
                <c:strRef>
                  <c:f>'/Users/el1goluj/Documents/ZURICH/PROJECTS/UPMEM/upmem-workloads/Microbenchmarks/AI/[ai_output.xlsx]ai_output (4)'!$J$195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{D8058DAC-C3E9-3F45-AB69-D26C3E42FA6A}</c15:txfldGUID>
                      <c15:f>'/Users/el1goluj/Documents/ZURICH/PROJECTS/UPMEM/upmem-workloads/Microbenchmarks/AI/[ai_output.xlsx]ai_output (4)'!$J$195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1-FF8B-5F4C-8BBF-ED4DE736661E}"/>
                </c:ext>
              </c:extLst>
            </c:dLbl>
            <c:dLbl>
              <c:idx val="194"/>
              <c:tx>
                <c:strRef>
                  <c:f>'/Users/el1goluj/Documents/ZURICH/PROJECTS/UPMEM/upmem-workloads/Microbenchmarks/AI/[ai_output.xlsx]ai_output (4)'!$J$196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{98E0B62F-BA14-6348-AFF1-1DE1328B4CC2}</c15:txfldGUID>
                      <c15:f>'/Users/el1goluj/Documents/ZURICH/PROJECTS/UPMEM/upmem-workloads/Microbenchmarks/AI/[ai_output.xlsx]ai_output (4)'!$J$196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2-FF8B-5F4C-8BBF-ED4DE736661E}"/>
                </c:ext>
              </c:extLst>
            </c:dLbl>
            <c:dLbl>
              <c:idx val="195"/>
              <c:tx>
                <c:strRef>
                  <c:f>'/Users/el1goluj/Documents/ZURICH/PROJECTS/UPMEM/upmem-workloads/Microbenchmarks/AI/[ai_output.xlsx]ai_output (4)'!$J$197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{90AE99F8-9F2F-9648-9C4A-172868D24E2C}</c15:txfldGUID>
                      <c15:f>'/Users/el1goluj/Documents/ZURICH/PROJECTS/UPMEM/upmem-workloads/Microbenchmarks/AI/[ai_output.xlsx]ai_output (4)'!$J$197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3-FF8B-5F4C-8BBF-ED4DE736661E}"/>
                </c:ext>
              </c:extLst>
            </c:dLbl>
            <c:dLbl>
              <c:idx val="196"/>
              <c:tx>
                <c:strRef>
                  <c:f>'/Users/el1goluj/Documents/ZURICH/PROJECTS/UPMEM/upmem-workloads/Microbenchmarks/AI/[ai_output.xlsx]ai_output (4)'!$J$198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{8A849883-6974-6644-A906-419F41702A84}</c15:txfldGUID>
                      <c15:f>'/Users/el1goluj/Documents/ZURICH/PROJECTS/UPMEM/upmem-workloads/Microbenchmarks/AI/[ai_output.xlsx]ai_output (4)'!$J$198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4-FF8B-5F4C-8BBF-ED4DE736661E}"/>
                </c:ext>
              </c:extLst>
            </c:dLbl>
            <c:dLbl>
              <c:idx val="197"/>
              <c:tx>
                <c:strRef>
                  <c:f>'/Users/el1goluj/Documents/ZURICH/PROJECTS/UPMEM/upmem-workloads/Microbenchmarks/AI/[ai_output.xlsx]ai_output (4)'!$J$199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{87B5D197-FD17-7549-B263-23DC8D503E9F}</c15:txfldGUID>
                      <c15:f>'/Users/el1goluj/Documents/ZURICH/PROJECTS/UPMEM/upmem-workloads/Microbenchmarks/AI/[ai_output.xlsx]ai_output (4)'!$J$199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5-FF8B-5F4C-8BBF-ED4DE736661E}"/>
                </c:ext>
              </c:extLst>
            </c:dLbl>
            <c:dLbl>
              <c:idx val="198"/>
              <c:tx>
                <c:strRef>
                  <c:f>'/Users/el1goluj/Documents/ZURICH/PROJECTS/UPMEM/upmem-workloads/Microbenchmarks/AI/[ai_output.xlsx]ai_output (4)'!$J$200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{BA36DC68-86C0-0149-9FD4-1B4418937BEA}</c15:txfldGUID>
                      <c15:f>'/Users/el1goluj/Documents/ZURICH/PROJECTS/UPMEM/upmem-workloads/Microbenchmarks/AI/[ai_output.xlsx]ai_output (4)'!$J$200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6-FF8B-5F4C-8BBF-ED4DE736661E}"/>
                </c:ext>
              </c:extLst>
            </c:dLbl>
            <c:dLbl>
              <c:idx val="199"/>
              <c:tx>
                <c:strRef>
                  <c:f>'/Users/el1goluj/Documents/ZURICH/PROJECTS/UPMEM/upmem-workloads/Microbenchmarks/AI/[ai_output.xlsx]ai_output (4)'!$J$201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{1B0A5FF5-336B-794E-8467-F2A3DAE29498}</c15:txfldGUID>
                      <c15:f>'/Users/el1goluj/Documents/ZURICH/PROJECTS/UPMEM/upmem-workloads/Microbenchmarks/AI/[ai_output.xlsx]ai_output (4)'!$J$201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7-FF8B-5F4C-8BBF-ED4DE736661E}"/>
                </c:ext>
              </c:extLst>
            </c:dLbl>
            <c:dLbl>
              <c:idx val="200"/>
              <c:tx>
                <c:strRef>
                  <c:f>'/Users/el1goluj/Documents/ZURICH/PROJECTS/UPMEM/upmem-workloads/Microbenchmarks/AI/[ai_output.xlsx]ai_output (4)'!$J$202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{1FB5612A-972E-C842-BB87-D5BADBEF97F2}</c15:txfldGUID>
                      <c15:f>'/Users/el1goluj/Documents/ZURICH/PROJECTS/UPMEM/upmem-workloads/Microbenchmarks/AI/[ai_output.xlsx]ai_output (4)'!$J$202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8-FF8B-5F4C-8BBF-ED4DE736661E}"/>
                </c:ext>
              </c:extLst>
            </c:dLbl>
            <c:dLbl>
              <c:idx val="201"/>
              <c:tx>
                <c:strRef>
                  <c:f>'/Users/el1goluj/Documents/ZURICH/PROJECTS/UPMEM/upmem-workloads/Microbenchmarks/AI/[ai_output.xlsx]ai_output (4)'!$J$203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{23C41A3E-233D-9946-8DB6-7F6E0C0AB704}</c15:txfldGUID>
                      <c15:f>'/Users/el1goluj/Documents/ZURICH/PROJECTS/UPMEM/upmem-workloads/Microbenchmarks/AI/[ai_output.xlsx]ai_output (4)'!$J$203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9-FF8B-5F4C-8BBF-ED4DE736661E}"/>
                </c:ext>
              </c:extLst>
            </c:dLbl>
            <c:dLbl>
              <c:idx val="202"/>
              <c:tx>
                <c:strRef>
                  <c:f>'/Users/el1goluj/Documents/ZURICH/PROJECTS/UPMEM/upmem-workloads/Microbenchmarks/AI/[ai_output.xlsx]ai_output (4)'!$J$204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{9FB18CDB-26F1-8948-BFC3-1CFE450D5878}</c15:txfldGUID>
                      <c15:f>'/Users/el1goluj/Documents/ZURICH/PROJECTS/UPMEM/upmem-workloads/Microbenchmarks/AI/[ai_output.xlsx]ai_output (4)'!$J$204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A-FF8B-5F4C-8BBF-ED4DE736661E}"/>
                </c:ext>
              </c:extLst>
            </c:dLbl>
            <c:dLbl>
              <c:idx val="203"/>
              <c:tx>
                <c:strRef>
                  <c:f>'/Users/el1goluj/Documents/ZURICH/PROJECTS/UPMEM/upmem-workloads/Microbenchmarks/AI/[ai_output.xlsx]ai_output (4)'!$J$205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{207F9586-CDB9-A647-A2BC-6CACFEF4182E}</c15:txfldGUID>
                      <c15:f>'/Users/el1goluj/Documents/ZURICH/PROJECTS/UPMEM/upmem-workloads/Microbenchmarks/AI/[ai_output.xlsx]ai_output (4)'!$J$205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B-FF8B-5F4C-8BBF-ED4DE736661E}"/>
                </c:ext>
              </c:extLst>
            </c:dLbl>
            <c:dLbl>
              <c:idx val="204"/>
              <c:tx>
                <c:strRef>
                  <c:f>'/Users/el1goluj/Documents/ZURICH/PROJECTS/UPMEM/upmem-workloads/Microbenchmarks/AI/[ai_output.xlsx]ai_output (4)'!$J$206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{CA6E073E-D2FE-5A46-82AA-14D8329E0492}</c15:txfldGUID>
                      <c15:f>'/Users/el1goluj/Documents/ZURICH/PROJECTS/UPMEM/upmem-workloads/Microbenchmarks/AI/[ai_output.xlsx]ai_output (4)'!$J$206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C-FF8B-5F4C-8BBF-ED4DE736661E}"/>
                </c:ext>
              </c:extLst>
            </c:dLbl>
            <c:dLbl>
              <c:idx val="205"/>
              <c:tx>
                <c:strRef>
                  <c:f>'/Users/el1goluj/Documents/ZURICH/PROJECTS/UPMEM/upmem-workloads/Microbenchmarks/AI/[ai_output.xlsx]ai_output (4)'!$J$207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{E4E9F6AA-C330-8746-94E4-7C29F5EDEBA0}</c15:txfldGUID>
                      <c15:f>'/Users/el1goluj/Documents/ZURICH/PROJECTS/UPMEM/upmem-workloads/Microbenchmarks/AI/[ai_output.xlsx]ai_output (4)'!$J$207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D-FF8B-5F4C-8BBF-ED4DE736661E}"/>
                </c:ext>
              </c:extLst>
            </c:dLbl>
            <c:dLbl>
              <c:idx val="206"/>
              <c:tx>
                <c:strRef>
                  <c:f>'/Users/el1goluj/Documents/ZURICH/PROJECTS/UPMEM/upmem-workloads/Microbenchmarks/AI/[ai_output.xlsx]ai_output (4)'!$J$208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{D1256792-9A71-924E-8ECD-DB76E04ECEDA}</c15:txfldGUID>
                      <c15:f>'/Users/el1goluj/Documents/ZURICH/PROJECTS/UPMEM/upmem-workloads/Microbenchmarks/AI/[ai_output.xlsx]ai_output (4)'!$J$208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E-FF8B-5F4C-8BBF-ED4DE736661E}"/>
                </c:ext>
              </c:extLst>
            </c:dLbl>
            <c:dLbl>
              <c:idx val="207"/>
              <c:tx>
                <c:strRef>
                  <c:f>'/Users/el1goluj/Documents/ZURICH/PROJECTS/UPMEM/upmem-workloads/Microbenchmarks/AI/[ai_output.xlsx]ai_output (4)'!$J$209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{E024EA96-35A4-0249-8EDB-EF3D0538B059}</c15:txfldGUID>
                      <c15:f>'/Users/el1goluj/Documents/ZURICH/PROJECTS/UPMEM/upmem-workloads/Microbenchmarks/AI/[ai_output.xlsx]ai_output (4)'!$J$209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CF-FF8B-5F4C-8BBF-ED4DE736661E}"/>
                </c:ext>
              </c:extLst>
            </c:dLbl>
            <c:dLbl>
              <c:idx val="208"/>
              <c:tx>
                <c:strRef>
                  <c:f>'/Users/el1goluj/Documents/ZURICH/PROJECTS/UPMEM/upmem-workloads/Microbenchmarks/AI/[ai_output.xlsx]ai_output (4)'!$J$210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{5482A89C-9B70-B648-8DB2-A4E416D72BD9}</c15:txfldGUID>
                      <c15:f>'/Users/el1goluj/Documents/ZURICH/PROJECTS/UPMEM/upmem-workloads/Microbenchmarks/AI/[ai_output.xlsx]ai_output (4)'!$J$210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0-FF8B-5F4C-8BBF-ED4DE736661E}"/>
                </c:ext>
              </c:extLst>
            </c:dLbl>
            <c:dLbl>
              <c:idx val="209"/>
              <c:tx>
                <c:strRef>
                  <c:f>'/Users/el1goluj/Documents/ZURICH/PROJECTS/UPMEM/upmem-workloads/Microbenchmarks/AI/[ai_output.xlsx]ai_output (4)'!$J$211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{55FC19A0-FCFE-204C-B0C3-4E5D3C58F70C}</c15:txfldGUID>
                      <c15:f>'/Users/el1goluj/Documents/ZURICH/PROJECTS/UPMEM/upmem-workloads/Microbenchmarks/AI/[ai_output.xlsx]ai_output (4)'!$J$211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1-FF8B-5F4C-8BBF-ED4DE736661E}"/>
                </c:ext>
              </c:extLst>
            </c:dLbl>
            <c:dLbl>
              <c:idx val="210"/>
              <c:tx>
                <c:strRef>
                  <c:f>'/Users/el1goluj/Documents/ZURICH/PROJECTS/UPMEM/upmem-workloads/Microbenchmarks/AI/[ai_output.xlsx]ai_output (4)'!$J$212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{8F975A67-6D7C-4546-A0AD-CBAA673D83BE}</c15:txfldGUID>
                      <c15:f>'/Users/el1goluj/Documents/ZURICH/PROJECTS/UPMEM/upmem-workloads/Microbenchmarks/AI/[ai_output.xlsx]ai_output (4)'!$J$212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2-FF8B-5F4C-8BBF-ED4DE736661E}"/>
                </c:ext>
              </c:extLst>
            </c:dLbl>
            <c:dLbl>
              <c:idx val="211"/>
              <c:tx>
                <c:strRef>
                  <c:f>'/Users/el1goluj/Documents/ZURICH/PROJECTS/UPMEM/upmem-workloads/Microbenchmarks/AI/[ai_output.xlsx]ai_output (4)'!$J$213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{0C698221-A9A4-2E44-8553-476B8B97810B}</c15:txfldGUID>
                      <c15:f>'/Users/el1goluj/Documents/ZURICH/PROJECTS/UPMEM/upmem-workloads/Microbenchmarks/AI/[ai_output.xlsx]ai_output (4)'!$J$213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3-FF8B-5F4C-8BBF-ED4DE736661E}"/>
                </c:ext>
              </c:extLst>
            </c:dLbl>
            <c:dLbl>
              <c:idx val="212"/>
              <c:tx>
                <c:strRef>
                  <c:f>'/Users/el1goluj/Documents/ZURICH/PROJECTS/UPMEM/upmem-workloads/Microbenchmarks/AI/[ai_output.xlsx]ai_output (4)'!$J$214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{62368119-EB9C-BE4B-9C24-D52DCB94E470}</c15:txfldGUID>
                      <c15:f>'/Users/el1goluj/Documents/ZURICH/PROJECTS/UPMEM/upmem-workloads/Microbenchmarks/AI/[ai_output.xlsx]ai_output (4)'!$J$214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4-FF8B-5F4C-8BBF-ED4DE736661E}"/>
                </c:ext>
              </c:extLst>
            </c:dLbl>
            <c:dLbl>
              <c:idx val="213"/>
              <c:tx>
                <c:strRef>
                  <c:f>'/Users/el1goluj/Documents/ZURICH/PROJECTS/UPMEM/upmem-workloads/Microbenchmarks/AI/[ai_output.xlsx]ai_output (4)'!$J$215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{990D371E-4B00-704A-BA25-D8D2AEF3BB26}</c15:txfldGUID>
                      <c15:f>'/Users/el1goluj/Documents/ZURICH/PROJECTS/UPMEM/upmem-workloads/Microbenchmarks/AI/[ai_output.xlsx]ai_output (4)'!$J$215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5-FF8B-5F4C-8BBF-ED4DE736661E}"/>
                </c:ext>
              </c:extLst>
            </c:dLbl>
            <c:dLbl>
              <c:idx val="214"/>
              <c:tx>
                <c:strRef>
                  <c:f>'/Users/el1goluj/Documents/ZURICH/PROJECTS/UPMEM/upmem-workloads/Microbenchmarks/AI/[ai_output.xlsx]ai_output (4)'!$J$216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{25B9287B-DD6C-7D4C-8435-22AE6F7BB2A3}</c15:txfldGUID>
                      <c15:f>'/Users/el1goluj/Documents/ZURICH/PROJECTS/UPMEM/upmem-workloads/Microbenchmarks/AI/[ai_output.xlsx]ai_output (4)'!$J$216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6-FF8B-5F4C-8BBF-ED4DE736661E}"/>
                </c:ext>
              </c:extLst>
            </c:dLbl>
            <c:dLbl>
              <c:idx val="215"/>
              <c:tx>
                <c:strRef>
                  <c:f>'/Users/el1goluj/Documents/ZURICH/PROJECTS/UPMEM/upmem-workloads/Microbenchmarks/AI/[ai_output.xlsx]ai_output (4)'!$J$217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{274CA585-1EBB-8D42-99F3-BF2932DBA4EF}</c15:txfldGUID>
                      <c15:f>'/Users/el1goluj/Documents/ZURICH/PROJECTS/UPMEM/upmem-workloads/Microbenchmarks/AI/[ai_output.xlsx]ai_output (4)'!$J$217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7-FF8B-5F4C-8BBF-ED4DE736661E}"/>
                </c:ext>
              </c:extLst>
            </c:dLbl>
            <c:dLbl>
              <c:idx val="216"/>
              <c:tx>
                <c:strRef>
                  <c:f>'/Users/el1goluj/Documents/ZURICH/PROJECTS/UPMEM/upmem-workloads/Microbenchmarks/AI/[ai_output.xlsx]ai_output (4)'!$J$218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{353EF357-1D4D-5C48-A1ED-F5CBB5C979E0}</c15:txfldGUID>
                      <c15:f>'/Users/el1goluj/Documents/ZURICH/PROJECTS/UPMEM/upmem-workloads/Microbenchmarks/AI/[ai_output.xlsx]ai_output (4)'!$J$218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8-FF8B-5F4C-8BBF-ED4DE736661E}"/>
                </c:ext>
              </c:extLst>
            </c:dLbl>
            <c:dLbl>
              <c:idx val="217"/>
              <c:tx>
                <c:strRef>
                  <c:f>'/Users/el1goluj/Documents/ZURICH/PROJECTS/UPMEM/upmem-workloads/Microbenchmarks/AI/[ai_output.xlsx]ai_output (4)'!$J$219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{5BCFD37B-9106-C745-83F6-27CA7A610A07}</c15:txfldGUID>
                      <c15:f>'/Users/el1goluj/Documents/ZURICH/PROJECTS/UPMEM/upmem-workloads/Microbenchmarks/AI/[ai_output.xlsx]ai_output (4)'!$J$219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9-FF8B-5F4C-8BBF-ED4DE736661E}"/>
                </c:ext>
              </c:extLst>
            </c:dLbl>
            <c:dLbl>
              <c:idx val="218"/>
              <c:tx>
                <c:strRef>
                  <c:f>'/Users/el1goluj/Documents/ZURICH/PROJECTS/UPMEM/upmem-workloads/Microbenchmarks/AI/[ai_output.xlsx]ai_output (4)'!$J$220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{43A2E2FC-6E35-704A-9AA9-9C8434C29ECE}</c15:txfldGUID>
                      <c15:f>'/Users/el1goluj/Documents/ZURICH/PROJECTS/UPMEM/upmem-workloads/Microbenchmarks/AI/[ai_output.xlsx]ai_output (4)'!$J$220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A-FF8B-5F4C-8BBF-ED4DE736661E}"/>
                </c:ext>
              </c:extLst>
            </c:dLbl>
            <c:dLbl>
              <c:idx val="219"/>
              <c:tx>
                <c:strRef>
                  <c:f>'/Users/el1goluj/Documents/ZURICH/PROJECTS/UPMEM/upmem-workloads/Microbenchmarks/AI/[ai_output.xlsx]ai_output (4)'!$J$221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{AA3F64E8-E9F8-A44E-9B0C-5B5AC7ED513E}</c15:txfldGUID>
                      <c15:f>'/Users/el1goluj/Documents/ZURICH/PROJECTS/UPMEM/upmem-workloads/Microbenchmarks/AI/[ai_output.xlsx]ai_output (4)'!$J$221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B-FF8B-5F4C-8BBF-ED4DE736661E}"/>
                </c:ext>
              </c:extLst>
            </c:dLbl>
            <c:dLbl>
              <c:idx val="220"/>
              <c:tx>
                <c:strRef>
                  <c:f>'/Users/el1goluj/Documents/ZURICH/PROJECTS/UPMEM/upmem-workloads/Microbenchmarks/AI/[ai_output.xlsx]ai_output (4)'!$J$222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{500BBE2E-6BAA-B34F-B5A1-F98820CA19CF}</c15:txfldGUID>
                      <c15:f>'/Users/el1goluj/Documents/ZURICH/PROJECTS/UPMEM/upmem-workloads/Microbenchmarks/AI/[ai_output.xlsx]ai_output (4)'!$J$222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C-FF8B-5F4C-8BBF-ED4DE736661E}"/>
                </c:ext>
              </c:extLst>
            </c:dLbl>
            <c:dLbl>
              <c:idx val="221"/>
              <c:tx>
                <c:strRef>
                  <c:f>'/Users/el1goluj/Documents/ZURICH/PROJECTS/UPMEM/upmem-workloads/Microbenchmarks/AI/[ai_output.xlsx]ai_output (4)'!$J$223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{1715B741-5189-3C4D-91B2-79E511C2F857}</c15:txfldGUID>
                      <c15:f>'/Users/el1goluj/Documents/ZURICH/PROJECTS/UPMEM/upmem-workloads/Microbenchmarks/AI/[ai_output.xlsx]ai_output (4)'!$J$223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D-FF8B-5F4C-8BBF-ED4DE736661E}"/>
                </c:ext>
              </c:extLst>
            </c:dLbl>
            <c:dLbl>
              <c:idx val="222"/>
              <c:tx>
                <c:strRef>
                  <c:f>'/Users/el1goluj/Documents/ZURICH/PROJECTS/UPMEM/upmem-workloads/Microbenchmarks/AI/[ai_output.xlsx]ai_output (4)'!$J$224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{39BD6F9F-5EA4-034B-BBA6-18530AF4C5ED}</c15:txfldGUID>
                      <c15:f>'/Users/el1goluj/Documents/ZURICH/PROJECTS/UPMEM/upmem-workloads/Microbenchmarks/AI/[ai_output.xlsx]ai_output (4)'!$J$224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E-FF8B-5F4C-8BBF-ED4DE736661E}"/>
                </c:ext>
              </c:extLst>
            </c:dLbl>
            <c:dLbl>
              <c:idx val="223"/>
              <c:tx>
                <c:strRef>
                  <c:f>'/Users/el1goluj/Documents/ZURICH/PROJECTS/UPMEM/upmem-workloads/Microbenchmarks/AI/[ai_output.xlsx]ai_output (4)'!$J$225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{1DC1439B-22C0-DE43-85F2-A64768FD0441}</c15:txfldGUID>
                      <c15:f>'/Users/el1goluj/Documents/ZURICH/PROJECTS/UPMEM/upmem-workloads/Microbenchmarks/AI/[ai_output.xlsx]ai_output (4)'!$J$225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DF-FF8B-5F4C-8BBF-ED4DE736661E}"/>
                </c:ext>
              </c:extLst>
            </c:dLbl>
            <c:dLbl>
              <c:idx val="224"/>
              <c:tx>
                <c:strRef>
                  <c:f>'/Users/el1goluj/Documents/ZURICH/PROJECTS/UPMEM/upmem-workloads/Microbenchmarks/AI/[ai_output.xlsx]ai_output (4)'!$J$226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{9EC4C931-9446-7F46-8C10-0DE062AFC3D7}</c15:txfldGUID>
                      <c15:f>'/Users/el1goluj/Documents/ZURICH/PROJECTS/UPMEM/upmem-workloads/Microbenchmarks/AI/[ai_output.xlsx]ai_output (4)'!$J$226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0-FF8B-5F4C-8BBF-ED4DE736661E}"/>
                </c:ext>
              </c:extLst>
            </c:dLbl>
            <c:dLbl>
              <c:idx val="225"/>
              <c:tx>
                <c:strRef>
                  <c:f>'/Users/el1goluj/Documents/ZURICH/PROJECTS/UPMEM/upmem-workloads/Microbenchmarks/AI/[ai_output.xlsx]ai_output (4)'!$J$227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{393829DF-47E8-404F-9B70-82877581EF8D}</c15:txfldGUID>
                      <c15:f>'/Users/el1goluj/Documents/ZURICH/PROJECTS/UPMEM/upmem-workloads/Microbenchmarks/AI/[ai_output.xlsx]ai_output (4)'!$J$227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1-FF8B-5F4C-8BBF-ED4DE736661E}"/>
                </c:ext>
              </c:extLst>
            </c:dLbl>
            <c:dLbl>
              <c:idx val="226"/>
              <c:tx>
                <c:strRef>
                  <c:f>'/Users/el1goluj/Documents/ZURICH/PROJECTS/UPMEM/upmem-workloads/Microbenchmarks/AI/[ai_output.xlsx]ai_output (4)'!$J$228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{F0680FE8-071C-6B44-8F05-A3254D2A70A0}</c15:txfldGUID>
                      <c15:f>'/Users/el1goluj/Documents/ZURICH/PROJECTS/UPMEM/upmem-workloads/Microbenchmarks/AI/[ai_output.xlsx]ai_output (4)'!$J$228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2-FF8B-5F4C-8BBF-ED4DE736661E}"/>
                </c:ext>
              </c:extLst>
            </c:dLbl>
            <c:dLbl>
              <c:idx val="227"/>
              <c:tx>
                <c:strRef>
                  <c:f>'/Users/el1goluj/Documents/ZURICH/PROJECTS/UPMEM/upmem-workloads/Microbenchmarks/AI/[ai_output.xlsx]ai_output (4)'!$J$229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{71689FCF-2A72-FB40-878B-4A085DF992C8}</c15:txfldGUID>
                      <c15:f>'/Users/el1goluj/Documents/ZURICH/PROJECTS/UPMEM/upmem-workloads/Microbenchmarks/AI/[ai_output.xlsx]ai_output (4)'!$J$229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3-FF8B-5F4C-8BBF-ED4DE736661E}"/>
                </c:ext>
              </c:extLst>
            </c:dLbl>
            <c:dLbl>
              <c:idx val="228"/>
              <c:tx>
                <c:strRef>
                  <c:f>'/Users/el1goluj/Documents/ZURICH/PROJECTS/UPMEM/upmem-workloads/Microbenchmarks/AI/[ai_output.xlsx]ai_output (4)'!$J$230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{D28F618F-7F6B-E34F-9792-701C419C5542}</c15:txfldGUID>
                      <c15:f>'/Users/el1goluj/Documents/ZURICH/PROJECTS/UPMEM/upmem-workloads/Microbenchmarks/AI/[ai_output.xlsx]ai_output (4)'!$J$230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4-FF8B-5F4C-8BBF-ED4DE736661E}"/>
                </c:ext>
              </c:extLst>
            </c:dLbl>
            <c:dLbl>
              <c:idx val="229"/>
              <c:tx>
                <c:strRef>
                  <c:f>'/Users/el1goluj/Documents/ZURICH/PROJECTS/UPMEM/upmem-workloads/Microbenchmarks/AI/[ai_output.xlsx]ai_output (4)'!$J$231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{568714DE-A91D-EE46-B857-EAFD408AE3C2}</c15:txfldGUID>
                      <c15:f>'/Users/el1goluj/Documents/ZURICH/PROJECTS/UPMEM/upmem-workloads/Microbenchmarks/AI/[ai_output.xlsx]ai_output (4)'!$J$231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5-FF8B-5F4C-8BBF-ED4DE736661E}"/>
                </c:ext>
              </c:extLst>
            </c:dLbl>
            <c:dLbl>
              <c:idx val="230"/>
              <c:tx>
                <c:strRef>
                  <c:f>'/Users/el1goluj/Documents/ZURICH/PROJECTS/UPMEM/upmem-workloads/Microbenchmarks/AI/[ai_output.xlsx]ai_output (4)'!$J$232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{4BB4053D-B9E7-A642-8733-B4E3EAF81556}</c15:txfldGUID>
                      <c15:f>'/Users/el1goluj/Documents/ZURICH/PROJECTS/UPMEM/upmem-workloads/Microbenchmarks/AI/[ai_output.xlsx]ai_output (4)'!$J$232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6-FF8B-5F4C-8BBF-ED4DE736661E}"/>
                </c:ext>
              </c:extLst>
            </c:dLbl>
            <c:dLbl>
              <c:idx val="231"/>
              <c:tx>
                <c:strRef>
                  <c:f>'/Users/el1goluj/Documents/ZURICH/PROJECTS/UPMEM/upmem-workloads/Microbenchmarks/AI/[ai_output.xlsx]ai_output (4)'!$J$233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{05CBB26F-B5CD-CC4E-97D9-C65285628AF8}</c15:txfldGUID>
                      <c15:f>'/Users/el1goluj/Documents/ZURICH/PROJECTS/UPMEM/upmem-workloads/Microbenchmarks/AI/[ai_output.xlsx]ai_output (4)'!$J$233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7-FF8B-5F4C-8BBF-ED4DE736661E}"/>
                </c:ext>
              </c:extLst>
            </c:dLbl>
            <c:dLbl>
              <c:idx val="232"/>
              <c:tx>
                <c:strRef>
                  <c:f>'/Users/el1goluj/Documents/ZURICH/PROJECTS/UPMEM/upmem-workloads/Microbenchmarks/AI/[ai_output.xlsx]ai_output (4)'!$J$234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{2FCC77CD-978C-914D-A5CC-7D0848145618}</c15:txfldGUID>
                      <c15:f>'/Users/el1goluj/Documents/ZURICH/PROJECTS/UPMEM/upmem-workloads/Microbenchmarks/AI/[ai_output.xlsx]ai_output (4)'!$J$234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8-FF8B-5F4C-8BBF-ED4DE736661E}"/>
                </c:ext>
              </c:extLst>
            </c:dLbl>
            <c:dLbl>
              <c:idx val="233"/>
              <c:tx>
                <c:strRef>
                  <c:f>'/Users/el1goluj/Documents/ZURICH/PROJECTS/UPMEM/upmem-workloads/Microbenchmarks/AI/[ai_output.xlsx]ai_output (4)'!$J$235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{987BB540-636B-C244-8B73-C8A6F0F9E842}</c15:txfldGUID>
                      <c15:f>'/Users/el1goluj/Documents/ZURICH/PROJECTS/UPMEM/upmem-workloads/Microbenchmarks/AI/[ai_output.xlsx]ai_output (4)'!$J$235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9-FF8B-5F4C-8BBF-ED4DE736661E}"/>
                </c:ext>
              </c:extLst>
            </c:dLbl>
            <c:dLbl>
              <c:idx val="234"/>
              <c:tx>
                <c:strRef>
                  <c:f>'/Users/el1goluj/Documents/ZURICH/PROJECTS/UPMEM/upmem-workloads/Microbenchmarks/AI/[ai_output.xlsx]ai_output (4)'!$J$236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{8AC8D6BE-5CCD-6D49-9F55-F29CDA702E1F}</c15:txfldGUID>
                      <c15:f>'/Users/el1goluj/Documents/ZURICH/PROJECTS/UPMEM/upmem-workloads/Microbenchmarks/AI/[ai_output.xlsx]ai_output (4)'!$J$236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A-FF8B-5F4C-8BBF-ED4DE736661E}"/>
                </c:ext>
              </c:extLst>
            </c:dLbl>
            <c:dLbl>
              <c:idx val="235"/>
              <c:tx>
                <c:strRef>
                  <c:f>'/Users/el1goluj/Documents/ZURICH/PROJECTS/UPMEM/upmem-workloads/Microbenchmarks/AI/[ai_output.xlsx]ai_output (4)'!$J$237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{8F8901EE-E100-9145-B8FF-28DED5A7F3C5}</c15:txfldGUID>
                      <c15:f>'/Users/el1goluj/Documents/ZURICH/PROJECTS/UPMEM/upmem-workloads/Microbenchmarks/AI/[ai_output.xlsx]ai_output (4)'!$J$237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B-FF8B-5F4C-8BBF-ED4DE736661E}"/>
                </c:ext>
              </c:extLst>
            </c:dLbl>
            <c:dLbl>
              <c:idx val="236"/>
              <c:tx>
                <c:strRef>
                  <c:f>'/Users/el1goluj/Documents/ZURICH/PROJECTS/UPMEM/upmem-workloads/Microbenchmarks/AI/[ai_output.xlsx]ai_output (4)'!$J$238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{19E4B309-5BD8-AB4E-9433-031AC462FDF9}</c15:txfldGUID>
                      <c15:f>'/Users/el1goluj/Documents/ZURICH/PROJECTS/UPMEM/upmem-workloads/Microbenchmarks/AI/[ai_output.xlsx]ai_output (4)'!$J$238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C-FF8B-5F4C-8BBF-ED4DE736661E}"/>
                </c:ext>
              </c:extLst>
            </c:dLbl>
            <c:dLbl>
              <c:idx val="237"/>
              <c:tx>
                <c:strRef>
                  <c:f>'/Users/el1goluj/Documents/ZURICH/PROJECTS/UPMEM/upmem-workloads/Microbenchmarks/AI/[ai_output.xlsx]ai_output (4)'!$J$239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{8D3E60A9-ADDC-0F47-999D-B6E7BBB53509}</c15:txfldGUID>
                      <c15:f>'/Users/el1goluj/Documents/ZURICH/PROJECTS/UPMEM/upmem-workloads/Microbenchmarks/AI/[ai_output.xlsx]ai_output (4)'!$J$239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D-FF8B-5F4C-8BBF-ED4DE736661E}"/>
                </c:ext>
              </c:extLst>
            </c:dLbl>
            <c:dLbl>
              <c:idx val="238"/>
              <c:tx>
                <c:strRef>
                  <c:f>'/Users/el1goluj/Documents/ZURICH/PROJECTS/UPMEM/upmem-workloads/Microbenchmarks/AI/[ai_output.xlsx]ai_output (4)'!$J$240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{F7143C32-DCB0-E54F-B78F-81C29AFA0B47}</c15:txfldGUID>
                      <c15:f>'/Users/el1goluj/Documents/ZURICH/PROJECTS/UPMEM/upmem-workloads/Microbenchmarks/AI/[ai_output.xlsx]ai_output (4)'!$J$240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E-FF8B-5F4C-8BBF-ED4DE736661E}"/>
                </c:ext>
              </c:extLst>
            </c:dLbl>
            <c:dLbl>
              <c:idx val="239"/>
              <c:tx>
                <c:strRef>
                  <c:f>'/Users/el1goluj/Documents/ZURICH/PROJECTS/UPMEM/upmem-workloads/Microbenchmarks/AI/[ai_output.xlsx]ai_output (4)'!$J$241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{09745DF7-2A99-4149-B09A-D2288997E71C}</c15:txfldGUID>
                      <c15:f>'/Users/el1goluj/Documents/ZURICH/PROJECTS/UPMEM/upmem-workloads/Microbenchmarks/AI/[ai_output.xlsx]ai_output (4)'!$J$241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EF-FF8B-5F4C-8BBF-ED4DE736661E}"/>
                </c:ext>
              </c:extLst>
            </c:dLbl>
            <c:dLbl>
              <c:idx val="240"/>
              <c:tx>
                <c:strRef>
                  <c:f>'/Users/el1goluj/Documents/ZURICH/PROJECTS/UPMEM/upmem-workloads/Microbenchmarks/AI/[ai_output.xlsx]ai_output (4)'!$J$242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{EC5DC730-2444-C845-99A3-9FA2149009EB}</c15:txfldGUID>
                      <c15:f>'/Users/el1goluj/Documents/ZURICH/PROJECTS/UPMEM/upmem-workloads/Microbenchmarks/AI/[ai_output.xlsx]ai_output (4)'!$J$242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0-FF8B-5F4C-8BBF-ED4DE736661E}"/>
                </c:ext>
              </c:extLst>
            </c:dLbl>
            <c:dLbl>
              <c:idx val="241"/>
              <c:tx>
                <c:strRef>
                  <c:f>'/Users/el1goluj/Documents/ZURICH/PROJECTS/UPMEM/upmem-workloads/Microbenchmarks/AI/[ai_output.xlsx]ai_output (4)'!$J$243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{7B5C8DD2-55CA-0C41-BCE7-B507B38F36A7}</c15:txfldGUID>
                      <c15:f>'/Users/el1goluj/Documents/ZURICH/PROJECTS/UPMEM/upmem-workloads/Microbenchmarks/AI/[ai_output.xlsx]ai_output (4)'!$J$243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1-FF8B-5F4C-8BBF-ED4DE736661E}"/>
                </c:ext>
              </c:extLst>
            </c:dLbl>
            <c:dLbl>
              <c:idx val="242"/>
              <c:tx>
                <c:strRef>
                  <c:f>'/Users/el1goluj/Documents/ZURICH/PROJECTS/UPMEM/upmem-workloads/Microbenchmarks/AI/[ai_output.xlsx]ai_output (4)'!$J$244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{97E6A23B-57A5-D84C-9612-76BFC65C28A2}</c15:txfldGUID>
                      <c15:f>'/Users/el1goluj/Documents/ZURICH/PROJECTS/UPMEM/upmem-workloads/Microbenchmarks/AI/[ai_output.xlsx]ai_output (4)'!$J$244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2-FF8B-5F4C-8BBF-ED4DE736661E}"/>
                </c:ext>
              </c:extLst>
            </c:dLbl>
            <c:dLbl>
              <c:idx val="243"/>
              <c:tx>
                <c:strRef>
                  <c:f>'/Users/el1goluj/Documents/ZURICH/PROJECTS/UPMEM/upmem-workloads/Microbenchmarks/AI/[ai_output.xlsx]ai_output (4)'!$J$245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{E3D6EB38-4F04-B649-B85C-E69A232836BF}</c15:txfldGUID>
                      <c15:f>'/Users/el1goluj/Documents/ZURICH/PROJECTS/UPMEM/upmem-workloads/Microbenchmarks/AI/[ai_output.xlsx]ai_output (4)'!$J$245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3-FF8B-5F4C-8BBF-ED4DE736661E}"/>
                </c:ext>
              </c:extLst>
            </c:dLbl>
            <c:dLbl>
              <c:idx val="244"/>
              <c:tx>
                <c:strRef>
                  <c:f>'/Users/el1goluj/Documents/ZURICH/PROJECTS/UPMEM/upmem-workloads/Microbenchmarks/AI/[ai_output.xlsx]ai_output (4)'!$J$246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{7CE550E4-5B27-F648-BA86-AC6877839C9C}</c15:txfldGUID>
                      <c15:f>'/Users/el1goluj/Documents/ZURICH/PROJECTS/UPMEM/upmem-workloads/Microbenchmarks/AI/[ai_output.xlsx]ai_output (4)'!$J$246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4-FF8B-5F4C-8BBF-ED4DE736661E}"/>
                </c:ext>
              </c:extLst>
            </c:dLbl>
            <c:dLbl>
              <c:idx val="245"/>
              <c:tx>
                <c:strRef>
                  <c:f>'/Users/el1goluj/Documents/ZURICH/PROJECTS/UPMEM/upmem-workloads/Microbenchmarks/AI/[ai_output.xlsx]ai_output (4)'!$J$247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{5CA0F14A-0EDD-C243-9630-F12A928E9584}</c15:txfldGUID>
                      <c15:f>'/Users/el1goluj/Documents/ZURICH/PROJECTS/UPMEM/upmem-workloads/Microbenchmarks/AI/[ai_output.xlsx]ai_output (4)'!$J$247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5-FF8B-5F4C-8BBF-ED4DE736661E}"/>
                </c:ext>
              </c:extLst>
            </c:dLbl>
            <c:dLbl>
              <c:idx val="246"/>
              <c:tx>
                <c:strRef>
                  <c:f>'/Users/el1goluj/Documents/ZURICH/PROJECTS/UPMEM/upmem-workloads/Microbenchmarks/AI/[ai_output.xlsx]ai_output (4)'!$J$248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{B3561245-AC2E-0A42-A853-E05D076E553D}</c15:txfldGUID>
                      <c15:f>'/Users/el1goluj/Documents/ZURICH/PROJECTS/UPMEM/upmem-workloads/Microbenchmarks/AI/[ai_output.xlsx]ai_output (4)'!$J$248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6-FF8B-5F4C-8BBF-ED4DE736661E}"/>
                </c:ext>
              </c:extLst>
            </c:dLbl>
            <c:dLbl>
              <c:idx val="247"/>
              <c:tx>
                <c:strRef>
                  <c:f>'/Users/el1goluj/Documents/ZURICH/PROJECTS/UPMEM/upmem-workloads/Microbenchmarks/AI/[ai_output.xlsx]ai_output (4)'!$J$249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{89265C75-3F54-064E-988A-DEE2E72A0EED}</c15:txfldGUID>
                      <c15:f>'/Users/el1goluj/Documents/ZURICH/PROJECTS/UPMEM/upmem-workloads/Microbenchmarks/AI/[ai_output.xlsx]ai_output (4)'!$J$249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7-FF8B-5F4C-8BBF-ED4DE736661E}"/>
                </c:ext>
              </c:extLst>
            </c:dLbl>
            <c:dLbl>
              <c:idx val="248"/>
              <c:tx>
                <c:strRef>
                  <c:f>'/Users/el1goluj/Documents/ZURICH/PROJECTS/UPMEM/upmem-workloads/Microbenchmarks/AI/[ai_output.xlsx]ai_output (4)'!$J$250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{38F5CB9C-2DD2-A348-9235-BF4DE94EB526}</c15:txfldGUID>
                      <c15:f>'/Users/el1goluj/Documents/ZURICH/PROJECTS/UPMEM/upmem-workloads/Microbenchmarks/AI/[ai_output.xlsx]ai_output (4)'!$J$250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8-FF8B-5F4C-8BBF-ED4DE736661E}"/>
                </c:ext>
              </c:extLst>
            </c:dLbl>
            <c:dLbl>
              <c:idx val="249"/>
              <c:tx>
                <c:strRef>
                  <c:f>'/Users/el1goluj/Documents/ZURICH/PROJECTS/UPMEM/upmem-workloads/Microbenchmarks/AI/[ai_output.xlsx]ai_output (4)'!$J$251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{30B52A12-421C-4841-93F7-AF05639D9A50}</c15:txfldGUID>
                      <c15:f>'/Users/el1goluj/Documents/ZURICH/PROJECTS/UPMEM/upmem-workloads/Microbenchmarks/AI/[ai_output.xlsx]ai_output (4)'!$J$251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9-FF8B-5F4C-8BBF-ED4DE736661E}"/>
                </c:ext>
              </c:extLst>
            </c:dLbl>
            <c:dLbl>
              <c:idx val="250"/>
              <c:tx>
                <c:strRef>
                  <c:f>'/Users/el1goluj/Documents/ZURICH/PROJECTS/UPMEM/upmem-workloads/Microbenchmarks/AI/[ai_output.xlsx]ai_output (4)'!$J$252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{C56B810B-7EEE-954A-B2D0-89AD638CFB3C}</c15:txfldGUID>
                      <c15:f>'/Users/el1goluj/Documents/ZURICH/PROJECTS/UPMEM/upmem-workloads/Microbenchmarks/AI/[ai_output.xlsx]ai_output (4)'!$J$252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A-FF8B-5F4C-8BBF-ED4DE736661E}"/>
                </c:ext>
              </c:extLst>
            </c:dLbl>
            <c:dLbl>
              <c:idx val="251"/>
              <c:tx>
                <c:strRef>
                  <c:f>'/Users/el1goluj/Documents/ZURICH/PROJECTS/UPMEM/upmem-workloads/Microbenchmarks/AI/[ai_output.xlsx]ai_output (4)'!$J$253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{C5176D45-E1E4-764D-9706-1AF845938535}</c15:txfldGUID>
                      <c15:f>'/Users/el1goluj/Documents/ZURICH/PROJECTS/UPMEM/upmem-workloads/Microbenchmarks/AI/[ai_output.xlsx]ai_output (4)'!$J$253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B-FF8B-5F4C-8BBF-ED4DE736661E}"/>
                </c:ext>
              </c:extLst>
            </c:dLbl>
            <c:dLbl>
              <c:idx val="252"/>
              <c:tx>
                <c:strRef>
                  <c:f>'/Users/el1goluj/Documents/ZURICH/PROJECTS/UPMEM/upmem-workloads/Microbenchmarks/AI/[ai_output.xlsx]ai_output (4)'!$J$254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{6C5E9A66-7832-0848-AB8E-FE36918FADC0}</c15:txfldGUID>
                      <c15:f>'/Users/el1goluj/Documents/ZURICH/PROJECTS/UPMEM/upmem-workloads/Microbenchmarks/AI/[ai_output.xlsx]ai_output (4)'!$J$254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C-FF8B-5F4C-8BBF-ED4DE736661E}"/>
                </c:ext>
              </c:extLst>
            </c:dLbl>
            <c:dLbl>
              <c:idx val="253"/>
              <c:tx>
                <c:strRef>
                  <c:f>'/Users/el1goluj/Documents/ZURICH/PROJECTS/UPMEM/upmem-workloads/Microbenchmarks/AI/[ai_output.xlsx]ai_output (4)'!$J$255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{933F9E89-55C9-964D-84EA-2B08E1C2AA30}</c15:txfldGUID>
                      <c15:f>'/Users/el1goluj/Documents/ZURICH/PROJECTS/UPMEM/upmem-workloads/Microbenchmarks/AI/[ai_output.xlsx]ai_output (4)'!$J$255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D-FF8B-5F4C-8BBF-ED4DE736661E}"/>
                </c:ext>
              </c:extLst>
            </c:dLbl>
            <c:dLbl>
              <c:idx val="254"/>
              <c:tx>
                <c:strRef>
                  <c:f>'/Users/el1goluj/Documents/ZURICH/PROJECTS/UPMEM/upmem-workloads/Microbenchmarks/AI/[ai_output.xlsx]ai_output (4)'!$J$256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{BFD9DBB2-DA5A-484A-BA95-C1FEFF3E20A6}</c15:txfldGUID>
                      <c15:f>'/Users/el1goluj/Documents/ZURICH/PROJECTS/UPMEM/upmem-workloads/Microbenchmarks/AI/[ai_output.xlsx]ai_output (4)'!$J$256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E-FF8B-5F4C-8BBF-ED4DE736661E}"/>
                </c:ext>
              </c:extLst>
            </c:dLbl>
            <c:dLbl>
              <c:idx val="255"/>
              <c:tx>
                <c:strRef>
                  <c:f>'/Users/el1goluj/Documents/ZURICH/PROJECTS/UPMEM/upmem-workloads/Microbenchmarks/AI/[ai_output.xlsx]ai_output (4)'!$J$257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{CD59E1BC-D01C-C641-8C33-FF02A2914527}</c15:txfldGUID>
                      <c15:f>'/Users/el1goluj/Documents/ZURICH/PROJECTS/UPMEM/upmem-workloads/Microbenchmarks/AI/[ai_output.xlsx]ai_output (4)'!$J$257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0FF-FF8B-5F4C-8BBF-ED4DE736661E}"/>
                </c:ext>
              </c:extLst>
            </c:dLbl>
            <c:dLbl>
              <c:idx val="256"/>
              <c:tx>
                <c:strRef>
                  <c:f>'/Users/el1goluj/Documents/ZURICH/PROJECTS/UPMEM/upmem-workloads/Microbenchmarks/AI/[ai_output.xlsx]ai_output (4)'!$J$258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{2D3D6E3F-6361-244F-A906-7ED320DA02E8}</c15:txfldGUID>
                      <c15:f>'/Users/el1goluj/Documents/ZURICH/PROJECTS/UPMEM/upmem-workloads/Microbenchmarks/AI/[ai_output.xlsx]ai_output (4)'!$J$258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0-FF8B-5F4C-8BBF-ED4DE736661E}"/>
                </c:ext>
              </c:extLst>
            </c:dLbl>
            <c:dLbl>
              <c:idx val="257"/>
              <c:tx>
                <c:strRef>
                  <c:f>'/Users/el1goluj/Documents/ZURICH/PROJECTS/UPMEM/upmem-workloads/Microbenchmarks/AI/[ai_output.xlsx]ai_output (4)'!$J$259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{26B44029-6E04-0148-94C8-8618F95F9A75}</c15:txfldGUID>
                      <c15:f>'/Users/el1goluj/Documents/ZURICH/PROJECTS/UPMEM/upmem-workloads/Microbenchmarks/AI/[ai_output.xlsx]ai_output (4)'!$J$259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1-FF8B-5F4C-8BBF-ED4DE736661E}"/>
                </c:ext>
              </c:extLst>
            </c:dLbl>
            <c:dLbl>
              <c:idx val="258"/>
              <c:tx>
                <c:strRef>
                  <c:f>'/Users/el1goluj/Documents/ZURICH/PROJECTS/UPMEM/upmem-workloads/Microbenchmarks/AI/[ai_output.xlsx]ai_output (4)'!$J$260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{CDB768B2-CA14-374E-B27A-B43C67CABC47}</c15:txfldGUID>
                      <c15:f>'/Users/el1goluj/Documents/ZURICH/PROJECTS/UPMEM/upmem-workloads/Microbenchmarks/AI/[ai_output.xlsx]ai_output (4)'!$J$260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2-FF8B-5F4C-8BBF-ED4DE736661E}"/>
                </c:ext>
              </c:extLst>
            </c:dLbl>
            <c:dLbl>
              <c:idx val="259"/>
              <c:tx>
                <c:strRef>
                  <c:f>'/Users/el1goluj/Documents/ZURICH/PROJECTS/UPMEM/upmem-workloads/Microbenchmarks/AI/[ai_output.xlsx]ai_output (4)'!$J$261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{0C59D551-F683-094E-AAC2-98D3804E0FF4}</c15:txfldGUID>
                      <c15:f>'/Users/el1goluj/Documents/ZURICH/PROJECTS/UPMEM/upmem-workloads/Microbenchmarks/AI/[ai_output.xlsx]ai_output (4)'!$J$261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3-FF8B-5F4C-8BBF-ED4DE736661E}"/>
                </c:ext>
              </c:extLst>
            </c:dLbl>
            <c:dLbl>
              <c:idx val="260"/>
              <c:tx>
                <c:strRef>
                  <c:f>'/Users/el1goluj/Documents/ZURICH/PROJECTS/UPMEM/upmem-workloads/Microbenchmarks/AI/[ai_output.xlsx]ai_output (4)'!$J$262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{E8E17E45-4634-AB41-8297-0294473A13A9}</c15:txfldGUID>
                      <c15:f>'/Users/el1goluj/Documents/ZURICH/PROJECTS/UPMEM/upmem-workloads/Microbenchmarks/AI/[ai_output.xlsx]ai_output (4)'!$J$262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4-FF8B-5F4C-8BBF-ED4DE736661E}"/>
                </c:ext>
              </c:extLst>
            </c:dLbl>
            <c:dLbl>
              <c:idx val="261"/>
              <c:tx>
                <c:strRef>
                  <c:f>'/Users/el1goluj/Documents/ZURICH/PROJECTS/UPMEM/upmem-workloads/Microbenchmarks/AI/[ai_output.xlsx]ai_output (4)'!$J$263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{CBD96E50-A4D8-7148-8989-165B031EEB77}</c15:txfldGUID>
                      <c15:f>'/Users/el1goluj/Documents/ZURICH/PROJECTS/UPMEM/upmem-workloads/Microbenchmarks/AI/[ai_output.xlsx]ai_output (4)'!$J$263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5-FF8B-5F4C-8BBF-ED4DE736661E}"/>
                </c:ext>
              </c:extLst>
            </c:dLbl>
            <c:dLbl>
              <c:idx val="262"/>
              <c:tx>
                <c:strRef>
                  <c:f>'/Users/el1goluj/Documents/ZURICH/PROJECTS/UPMEM/upmem-workloads/Microbenchmarks/AI/[ai_output.xlsx]ai_output (4)'!$J$264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{949EF0D5-C464-3646-B6A9-E2970D785BDB}</c15:txfldGUID>
                      <c15:f>'/Users/el1goluj/Documents/ZURICH/PROJECTS/UPMEM/upmem-workloads/Microbenchmarks/AI/[ai_output.xlsx]ai_output (4)'!$J$264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6-FF8B-5F4C-8BBF-ED4DE736661E}"/>
                </c:ext>
              </c:extLst>
            </c:dLbl>
            <c:dLbl>
              <c:idx val="263"/>
              <c:tx>
                <c:strRef>
                  <c:f>'/Users/el1goluj/Documents/ZURICH/PROJECTS/UPMEM/upmem-workloads/Microbenchmarks/AI/[ai_output.xlsx]ai_output (4)'!$J$265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{D9150E66-D7A7-7E4F-9618-7833AB62461F}</c15:txfldGUID>
                      <c15:f>'/Users/el1goluj/Documents/ZURICH/PROJECTS/UPMEM/upmem-workloads/Microbenchmarks/AI/[ai_output.xlsx]ai_output (4)'!$J$265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7-FF8B-5F4C-8BBF-ED4DE736661E}"/>
                </c:ext>
              </c:extLst>
            </c:dLbl>
            <c:dLbl>
              <c:idx val="264"/>
              <c:tx>
                <c:strRef>
                  <c:f>'/Users/el1goluj/Documents/ZURICH/PROJECTS/UPMEM/upmem-workloads/Microbenchmarks/AI/[ai_output.xlsx]ai_output (4)'!$J$266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{8F214CCA-EB48-104F-A530-942036CC5D5D}</c15:txfldGUID>
                      <c15:f>'/Users/el1goluj/Documents/ZURICH/PROJECTS/UPMEM/upmem-workloads/Microbenchmarks/AI/[ai_output.xlsx]ai_output (4)'!$J$266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8-FF8B-5F4C-8BBF-ED4DE736661E}"/>
                </c:ext>
              </c:extLst>
            </c:dLbl>
            <c:dLbl>
              <c:idx val="265"/>
              <c:tx>
                <c:strRef>
                  <c:f>'/Users/el1goluj/Documents/ZURICH/PROJECTS/UPMEM/upmem-workloads/Microbenchmarks/AI/[ai_output.xlsx]ai_output (4)'!$J$267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{6CCAF9C3-35BD-0B49-87F3-777469FD185B}</c15:txfldGUID>
                      <c15:f>'/Users/el1goluj/Documents/ZURICH/PROJECTS/UPMEM/upmem-workloads/Microbenchmarks/AI/[ai_output.xlsx]ai_output (4)'!$J$267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9-FF8B-5F4C-8BBF-ED4DE736661E}"/>
                </c:ext>
              </c:extLst>
            </c:dLbl>
            <c:dLbl>
              <c:idx val="266"/>
              <c:tx>
                <c:strRef>
                  <c:f>'/Users/el1goluj/Documents/ZURICH/PROJECTS/UPMEM/upmem-workloads/Microbenchmarks/AI/[ai_output.xlsx]ai_output (4)'!$J$268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{54B60992-294A-AD4E-8F55-A80D719FFBE8}</c15:txfldGUID>
                      <c15:f>'/Users/el1goluj/Documents/ZURICH/PROJECTS/UPMEM/upmem-workloads/Microbenchmarks/AI/[ai_output.xlsx]ai_output (4)'!$J$268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A-FF8B-5F4C-8BBF-ED4DE736661E}"/>
                </c:ext>
              </c:extLst>
            </c:dLbl>
            <c:dLbl>
              <c:idx val="267"/>
              <c:tx>
                <c:strRef>
                  <c:f>'/Users/el1goluj/Documents/ZURICH/PROJECTS/UPMEM/upmem-workloads/Microbenchmarks/AI/[ai_output.xlsx]ai_output (4)'!$J$269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{AB11D235-98F2-ED4A-A83E-F216774724D0}</c15:txfldGUID>
                      <c15:f>'/Users/el1goluj/Documents/ZURICH/PROJECTS/UPMEM/upmem-workloads/Microbenchmarks/AI/[ai_output.xlsx]ai_output (4)'!$J$269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B-FF8B-5F4C-8BBF-ED4DE736661E}"/>
                </c:ext>
              </c:extLst>
            </c:dLbl>
            <c:dLbl>
              <c:idx val="268"/>
              <c:tx>
                <c:strRef>
                  <c:f>'/Users/el1goluj/Documents/ZURICH/PROJECTS/UPMEM/upmem-workloads/Microbenchmarks/AI/[ai_output.xlsx]ai_output (4)'!$J$270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{19644FEF-CA5D-894D-AFD6-4455B129677F}</c15:txfldGUID>
                      <c15:f>'/Users/el1goluj/Documents/ZURICH/PROJECTS/UPMEM/upmem-workloads/Microbenchmarks/AI/[ai_output.xlsx]ai_output (4)'!$J$270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C-FF8B-5F4C-8BBF-ED4DE736661E}"/>
                </c:ext>
              </c:extLst>
            </c:dLbl>
            <c:dLbl>
              <c:idx val="269"/>
              <c:tx>
                <c:strRef>
                  <c:f>'/Users/el1goluj/Documents/ZURICH/PROJECTS/UPMEM/upmem-workloads/Microbenchmarks/AI/[ai_output.xlsx]ai_output (4)'!$J$271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{62A0D689-59E2-E74B-AC31-33B6CEE7327A}</c15:txfldGUID>
                      <c15:f>'/Users/el1goluj/Documents/ZURICH/PROJECTS/UPMEM/upmem-workloads/Microbenchmarks/AI/[ai_output.xlsx]ai_output (4)'!$J$271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D-FF8B-5F4C-8BBF-ED4DE736661E}"/>
                </c:ext>
              </c:extLst>
            </c:dLbl>
            <c:dLbl>
              <c:idx val="270"/>
              <c:tx>
                <c:strRef>
                  <c:f>'/Users/el1goluj/Documents/ZURICH/PROJECTS/UPMEM/upmem-workloads/Microbenchmarks/AI/[ai_output.xlsx]ai_output (4)'!$J$272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{B0937C38-5587-5B4C-A8A9-0EDC42BAD561}</c15:txfldGUID>
                      <c15:f>'/Users/el1goluj/Documents/ZURICH/PROJECTS/UPMEM/upmem-workloads/Microbenchmarks/AI/[ai_output.xlsx]ai_output (4)'!$J$272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E-FF8B-5F4C-8BBF-ED4DE736661E}"/>
                </c:ext>
              </c:extLst>
            </c:dLbl>
            <c:dLbl>
              <c:idx val="271"/>
              <c:tx>
                <c:strRef>
                  <c:f>'/Users/el1goluj/Documents/ZURICH/PROJECTS/UPMEM/upmem-workloads/Microbenchmarks/AI/[ai_output.xlsx]ai_output (4)'!$J$273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{9BD035C0-B4E7-4842-A79F-88C8B32A3A7A}</c15:txfldGUID>
                      <c15:f>'/Users/el1goluj/Documents/ZURICH/PROJECTS/UPMEM/upmem-workloads/Microbenchmarks/AI/[ai_output.xlsx]ai_output (4)'!$J$273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0F-FF8B-5F4C-8BBF-ED4DE736661E}"/>
                </c:ext>
              </c:extLst>
            </c:dLbl>
            <c:dLbl>
              <c:idx val="272"/>
              <c:tx>
                <c:strRef>
                  <c:f>'/Users/el1goluj/Documents/ZURICH/PROJECTS/UPMEM/upmem-workloads/Microbenchmarks/AI/[ai_output.xlsx]ai_output (4)'!$J$274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{6CD67671-0EFB-3D4A-B1ED-07802D1D4A4B}</c15:txfldGUID>
                      <c15:f>'/Users/el1goluj/Documents/ZURICH/PROJECTS/UPMEM/upmem-workloads/Microbenchmarks/AI/[ai_output.xlsx]ai_output (4)'!$J$274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0-FF8B-5F4C-8BBF-ED4DE736661E}"/>
                </c:ext>
              </c:extLst>
            </c:dLbl>
            <c:dLbl>
              <c:idx val="273"/>
              <c:tx>
                <c:strRef>
                  <c:f>'/Users/el1goluj/Documents/ZURICH/PROJECTS/UPMEM/upmem-workloads/Microbenchmarks/AI/[ai_output.xlsx]ai_output (4)'!$J$275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{D6EA60B8-1A57-624F-97A4-81F85C56C9C0}</c15:txfldGUID>
                      <c15:f>'/Users/el1goluj/Documents/ZURICH/PROJECTS/UPMEM/upmem-workloads/Microbenchmarks/AI/[ai_output.xlsx]ai_output (4)'!$J$275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1-FF8B-5F4C-8BBF-ED4DE736661E}"/>
                </c:ext>
              </c:extLst>
            </c:dLbl>
            <c:dLbl>
              <c:idx val="274"/>
              <c:tx>
                <c:strRef>
                  <c:f>'/Users/el1goluj/Documents/ZURICH/PROJECTS/UPMEM/upmem-workloads/Microbenchmarks/AI/[ai_output.xlsx]ai_output (4)'!$J$276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{ADC047D7-6062-D34D-B5A2-7EE73B05A9ED}</c15:txfldGUID>
                      <c15:f>'/Users/el1goluj/Documents/ZURICH/PROJECTS/UPMEM/upmem-workloads/Microbenchmarks/AI/[ai_output.xlsx]ai_output (4)'!$J$276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2-FF8B-5F4C-8BBF-ED4DE736661E}"/>
                </c:ext>
              </c:extLst>
            </c:dLbl>
            <c:dLbl>
              <c:idx val="275"/>
              <c:tx>
                <c:strRef>
                  <c:f>'/Users/el1goluj/Documents/ZURICH/PROJECTS/UPMEM/upmem-workloads/Microbenchmarks/AI/[ai_output.xlsx]ai_output (4)'!$J$277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{2F7B3429-B126-BC47-B64F-8F85D89E4AAC}</c15:txfldGUID>
                      <c15:f>'/Users/el1goluj/Documents/ZURICH/PROJECTS/UPMEM/upmem-workloads/Microbenchmarks/AI/[ai_output.xlsx]ai_output (4)'!$J$277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3-FF8B-5F4C-8BBF-ED4DE736661E}"/>
                </c:ext>
              </c:extLst>
            </c:dLbl>
            <c:dLbl>
              <c:idx val="276"/>
              <c:tx>
                <c:strRef>
                  <c:f>'/Users/el1goluj/Documents/ZURICH/PROJECTS/UPMEM/upmem-workloads/Microbenchmarks/AI/[ai_output.xlsx]ai_output (4)'!$J$278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{7B904C06-779C-E542-9F06-5BC0CB91FAA6}</c15:txfldGUID>
                      <c15:f>'/Users/el1goluj/Documents/ZURICH/PROJECTS/UPMEM/upmem-workloads/Microbenchmarks/AI/[ai_output.xlsx]ai_output (4)'!$J$278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4-FF8B-5F4C-8BBF-ED4DE736661E}"/>
                </c:ext>
              </c:extLst>
            </c:dLbl>
            <c:dLbl>
              <c:idx val="277"/>
              <c:tx>
                <c:strRef>
                  <c:f>'/Users/el1goluj/Documents/ZURICH/PROJECTS/UPMEM/upmem-workloads/Microbenchmarks/AI/[ai_output.xlsx]ai_output (4)'!$J$279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{B68737AD-1B5D-674F-B3E3-F12FE920F16C}</c15:txfldGUID>
                      <c15:f>'/Users/el1goluj/Documents/ZURICH/PROJECTS/UPMEM/upmem-workloads/Microbenchmarks/AI/[ai_output.xlsx]ai_output (4)'!$J$279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5-FF8B-5F4C-8BBF-ED4DE736661E}"/>
                </c:ext>
              </c:extLst>
            </c:dLbl>
            <c:dLbl>
              <c:idx val="278"/>
              <c:tx>
                <c:strRef>
                  <c:f>'/Users/el1goluj/Documents/ZURICH/PROJECTS/UPMEM/upmem-workloads/Microbenchmarks/AI/[ai_output.xlsx]ai_output (4)'!$J$280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{8E49BA9F-3539-BA4A-94FB-AF25986AB1C3}</c15:txfldGUID>
                      <c15:f>'/Users/el1goluj/Documents/ZURICH/PROJECTS/UPMEM/upmem-workloads/Microbenchmarks/AI/[ai_output.xlsx]ai_output (4)'!$J$280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6-FF8B-5F4C-8BBF-ED4DE736661E}"/>
                </c:ext>
              </c:extLst>
            </c:dLbl>
            <c:dLbl>
              <c:idx val="279"/>
              <c:tx>
                <c:strRef>
                  <c:f>'/Users/el1goluj/Documents/ZURICH/PROJECTS/UPMEM/upmem-workloads/Microbenchmarks/AI/[ai_output.xlsx]ai_output (4)'!$J$281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{A110C3D4-2D43-6E4C-9C6C-E783B8A6390B}</c15:txfldGUID>
                      <c15:f>'/Users/el1goluj/Documents/ZURICH/PROJECTS/UPMEM/upmem-workloads/Microbenchmarks/AI/[ai_output.xlsx]ai_output (4)'!$J$281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7-FF8B-5F4C-8BBF-ED4DE736661E}"/>
                </c:ext>
              </c:extLst>
            </c:dLbl>
            <c:dLbl>
              <c:idx val="280"/>
              <c:tx>
                <c:strRef>
                  <c:f>'/Users/el1goluj/Documents/ZURICH/PROJECTS/UPMEM/upmem-workloads/Microbenchmarks/AI/[ai_output.xlsx]ai_output (4)'!$J$282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{581BE4EB-8CDC-1D49-9EEF-0CE49F29C1B0}</c15:txfldGUID>
                      <c15:f>'/Users/el1goluj/Documents/ZURICH/PROJECTS/UPMEM/upmem-workloads/Microbenchmarks/AI/[ai_output.xlsx]ai_output (4)'!$J$282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8-FF8B-5F4C-8BBF-ED4DE736661E}"/>
                </c:ext>
              </c:extLst>
            </c:dLbl>
            <c:dLbl>
              <c:idx val="281"/>
              <c:tx>
                <c:strRef>
                  <c:f>'/Users/el1goluj/Documents/ZURICH/PROJECTS/UPMEM/upmem-workloads/Microbenchmarks/AI/[ai_output.xlsx]ai_output (4)'!$J$283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{648DDC5D-5B29-4143-B275-FA647AAF8C3B}</c15:txfldGUID>
                      <c15:f>'/Users/el1goluj/Documents/ZURICH/PROJECTS/UPMEM/upmem-workloads/Microbenchmarks/AI/[ai_output.xlsx]ai_output (4)'!$J$283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9-FF8B-5F4C-8BBF-ED4DE736661E}"/>
                </c:ext>
              </c:extLst>
            </c:dLbl>
            <c:dLbl>
              <c:idx val="282"/>
              <c:tx>
                <c:strRef>
                  <c:f>'/Users/el1goluj/Documents/ZURICH/PROJECTS/UPMEM/upmem-workloads/Microbenchmarks/AI/[ai_output.xlsx]ai_output (4)'!$J$284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{4683B0FE-909D-CA4A-BF3B-D757B0381DB9}</c15:txfldGUID>
                      <c15:f>'/Users/el1goluj/Documents/ZURICH/PROJECTS/UPMEM/upmem-workloads/Microbenchmarks/AI/[ai_output.xlsx]ai_output (4)'!$J$284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A-FF8B-5F4C-8BBF-ED4DE736661E}"/>
                </c:ext>
              </c:extLst>
            </c:dLbl>
            <c:dLbl>
              <c:idx val="283"/>
              <c:tx>
                <c:strRef>
                  <c:f>'/Users/el1goluj/Documents/ZURICH/PROJECTS/UPMEM/upmem-workloads/Microbenchmarks/AI/[ai_output.xlsx]ai_output (4)'!$J$285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{C19660F4-F07C-794C-9F1C-5870B1336484}</c15:txfldGUID>
                      <c15:f>'/Users/el1goluj/Documents/ZURICH/PROJECTS/UPMEM/upmem-workloads/Microbenchmarks/AI/[ai_output.xlsx]ai_output (4)'!$J$285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B-FF8B-5F4C-8BBF-ED4DE736661E}"/>
                </c:ext>
              </c:extLst>
            </c:dLbl>
            <c:dLbl>
              <c:idx val="284"/>
              <c:tx>
                <c:strRef>
                  <c:f>'/Users/el1goluj/Documents/ZURICH/PROJECTS/UPMEM/upmem-workloads/Microbenchmarks/AI/[ai_output.xlsx]ai_output (4)'!$J$286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{1E288B32-8BC3-564A-AF4F-486E003D0C04}</c15:txfldGUID>
                      <c15:f>'/Users/el1goluj/Documents/ZURICH/PROJECTS/UPMEM/upmem-workloads/Microbenchmarks/AI/[ai_output.xlsx]ai_output (4)'!$J$286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C-FF8B-5F4C-8BBF-ED4DE736661E}"/>
                </c:ext>
              </c:extLst>
            </c:dLbl>
            <c:dLbl>
              <c:idx val="285"/>
              <c:tx>
                <c:strRef>
                  <c:f>'/Users/el1goluj/Documents/ZURICH/PROJECTS/UPMEM/upmem-workloads/Microbenchmarks/AI/[ai_output.xlsx]ai_output (4)'!$J$287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{F5BEDFA8-2379-4C4E-AE98-49F7E0482BA6}</c15:txfldGUID>
                      <c15:f>'/Users/el1goluj/Documents/ZURICH/PROJECTS/UPMEM/upmem-workloads/Microbenchmarks/AI/[ai_output.xlsx]ai_output (4)'!$J$287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D-FF8B-5F4C-8BBF-ED4DE736661E}"/>
                </c:ext>
              </c:extLst>
            </c:dLbl>
            <c:dLbl>
              <c:idx val="286"/>
              <c:tx>
                <c:strRef>
                  <c:f>'/Users/el1goluj/Documents/ZURICH/PROJECTS/UPMEM/upmem-workloads/Microbenchmarks/AI/[ai_output.xlsx]ai_output (4)'!$J$288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{97EFC8F3-AD27-3542-929B-D41C178E7ECB}</c15:txfldGUID>
                      <c15:f>'/Users/el1goluj/Documents/ZURICH/PROJECTS/UPMEM/upmem-workloads/Microbenchmarks/AI/[ai_output.xlsx]ai_output (4)'!$J$288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E-FF8B-5F4C-8BBF-ED4DE736661E}"/>
                </c:ext>
              </c:extLst>
            </c:dLbl>
            <c:dLbl>
              <c:idx val="287"/>
              <c:tx>
                <c:strRef>
                  <c:f>'/Users/el1goluj/Documents/ZURICH/PROJECTS/UPMEM/upmem-workloads/Microbenchmarks/AI/[ai_output.xlsx]ai_output (4)'!$J$289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{F077FFB7-CA94-A044-B7C0-D4325E032169}</c15:txfldGUID>
                      <c15:f>'/Users/el1goluj/Documents/ZURICH/PROJECTS/UPMEM/upmem-workloads/Microbenchmarks/AI/[ai_output.xlsx]ai_output (4)'!$J$289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1F-FF8B-5F4C-8BBF-ED4DE736661E}"/>
                </c:ext>
              </c:extLst>
            </c:dLbl>
            <c:dLbl>
              <c:idx val="288"/>
              <c:tx>
                <c:strRef>
                  <c:f>'/Users/el1goluj/Documents/ZURICH/PROJECTS/UPMEM/upmem-workloads/Microbenchmarks/AI/[ai_output.xlsx]ai_output (4)'!$J$290</c:f>
                  <c:strCache>
                    <c:ptCount val="1"/>
                    <c:pt idx="0">
                      <c:v>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{9D56DAA0-755D-D347-8169-25B6A461CC21}</c15:txfldGUID>
                      <c15:f>'/Users/el1goluj/Documents/ZURICH/PROJECTS/UPMEM/upmem-workloads/Microbenchmarks/AI/[ai_output.xlsx]ai_output (4)'!$J$290</c15:f>
                      <c15:dlblFieldTableCache>
                        <c:ptCount val="1"/>
                        <c:pt idx="0">
                          <c:v>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0-FF8B-5F4C-8BBF-ED4DE736661E}"/>
                </c:ext>
              </c:extLst>
            </c:dLbl>
            <c:dLbl>
              <c:idx val="289"/>
              <c:tx>
                <c:strRef>
                  <c:f>'/Users/el1goluj/Documents/ZURICH/PROJECTS/UPMEM/upmem-workloads/Microbenchmarks/AI/[ai_output.xlsx]ai_output (4)'!$J$291</c:f>
                  <c:strCache>
                    <c:ptCount val="1"/>
                    <c:pt idx="0">
                      <c:v>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{B6468D90-387D-4045-99BA-F4CEB48C4668}</c15:txfldGUID>
                      <c15:f>'/Users/el1goluj/Documents/ZURICH/PROJECTS/UPMEM/upmem-workloads/Microbenchmarks/AI/[ai_output.xlsx]ai_output (4)'!$J$291</c15:f>
                      <c15:dlblFieldTableCache>
                        <c:ptCount val="1"/>
                        <c:pt idx="0">
                          <c:v>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1-FF8B-5F4C-8BBF-ED4DE736661E}"/>
                </c:ext>
              </c:extLst>
            </c:dLbl>
            <c:dLbl>
              <c:idx val="290"/>
              <c:tx>
                <c:strRef>
                  <c:f>'/Users/el1goluj/Documents/ZURICH/PROJECTS/UPMEM/upmem-workloads/Microbenchmarks/AI/[ai_output.xlsx]ai_output (4)'!$J$292</c:f>
                  <c:strCache>
                    <c:ptCount val="1"/>
                    <c:pt idx="0">
                      <c:v>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{C659CA86-A2A6-FC48-9A1D-444BA6519F5D}</c15:txfldGUID>
                      <c15:f>'/Users/el1goluj/Documents/ZURICH/PROJECTS/UPMEM/upmem-workloads/Microbenchmarks/AI/[ai_output.xlsx]ai_output (4)'!$J$292</c15:f>
                      <c15:dlblFieldTableCache>
                        <c:ptCount val="1"/>
                        <c:pt idx="0">
                          <c:v>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2-FF8B-5F4C-8BBF-ED4DE736661E}"/>
                </c:ext>
              </c:extLst>
            </c:dLbl>
            <c:dLbl>
              <c:idx val="291"/>
              <c:tx>
                <c:strRef>
                  <c:f>'/Users/el1goluj/Documents/ZURICH/PROJECTS/UPMEM/upmem-workloads/Microbenchmarks/AI/[ai_output.xlsx]ai_output (4)'!$J$293</c:f>
                  <c:strCache>
                    <c:ptCount val="1"/>
                    <c:pt idx="0">
                      <c:v>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{ECDBDFA3-3AC9-7649-B6E7-27CF262A9D73}</c15:txfldGUID>
                      <c15:f>'/Users/el1goluj/Documents/ZURICH/PROJECTS/UPMEM/upmem-workloads/Microbenchmarks/AI/[ai_output.xlsx]ai_output (4)'!$J$293</c15:f>
                      <c15:dlblFieldTableCache>
                        <c:ptCount val="1"/>
                        <c:pt idx="0">
                          <c:v>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3-FF8B-5F4C-8BBF-ED4DE736661E}"/>
                </c:ext>
              </c:extLst>
            </c:dLbl>
            <c:dLbl>
              <c:idx val="292"/>
              <c:tx>
                <c:strRef>
                  <c:f>'/Users/el1goluj/Documents/ZURICH/PROJECTS/UPMEM/upmem-workloads/Microbenchmarks/AI/[ai_output.xlsx]ai_output (4)'!$J$294</c:f>
                  <c:strCache>
                    <c:ptCount val="1"/>
                    <c:pt idx="0">
                      <c:v>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{13CE65C0-80FC-C443-9461-D9938D36F1CB}</c15:txfldGUID>
                      <c15:f>'/Users/el1goluj/Documents/ZURICH/PROJECTS/UPMEM/upmem-workloads/Microbenchmarks/AI/[ai_output.xlsx]ai_output (4)'!$J$294</c15:f>
                      <c15:dlblFieldTableCache>
                        <c:ptCount val="1"/>
                        <c:pt idx="0">
                          <c:v>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4-FF8B-5F4C-8BBF-ED4DE736661E}"/>
                </c:ext>
              </c:extLst>
            </c:dLbl>
            <c:dLbl>
              <c:idx val="293"/>
              <c:tx>
                <c:strRef>
                  <c:f>'/Users/el1goluj/Documents/ZURICH/PROJECTS/UPMEM/upmem-workloads/Microbenchmarks/AI/[ai_output.xlsx]ai_output (4)'!$J$295</c:f>
                  <c:strCache>
                    <c:ptCount val="1"/>
                    <c:pt idx="0">
                      <c:v>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{2CDF8626-1A9E-F449-AD05-EAB322A04D0D}</c15:txfldGUID>
                      <c15:f>'/Users/el1goluj/Documents/ZURICH/PROJECTS/UPMEM/upmem-workloads/Microbenchmarks/AI/[ai_output.xlsx]ai_output (4)'!$J$295</c15:f>
                      <c15:dlblFieldTableCache>
                        <c:ptCount val="1"/>
                        <c:pt idx="0">
                          <c:v>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5-FF8B-5F4C-8BBF-ED4DE736661E}"/>
                </c:ext>
              </c:extLst>
            </c:dLbl>
            <c:dLbl>
              <c:idx val="294"/>
              <c:tx>
                <c:strRef>
                  <c:f>'/Users/el1goluj/Documents/ZURICH/PROJECTS/UPMEM/upmem-workloads/Microbenchmarks/AI/[ai_output.xlsx]ai_output (4)'!$J$296</c:f>
                  <c:strCache>
                    <c:ptCount val="1"/>
                    <c:pt idx="0">
                      <c:v>7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{147FC0C6-9A54-CA4E-ACC0-B8E26988D949}</c15:txfldGUID>
                      <c15:f>'/Users/el1goluj/Documents/ZURICH/PROJECTS/UPMEM/upmem-workloads/Microbenchmarks/AI/[ai_output.xlsx]ai_output (4)'!$J$296</c15:f>
                      <c15:dlblFieldTableCache>
                        <c:ptCount val="1"/>
                        <c:pt idx="0">
                          <c:v>7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6-FF8B-5F4C-8BBF-ED4DE736661E}"/>
                </c:ext>
              </c:extLst>
            </c:dLbl>
            <c:dLbl>
              <c:idx val="295"/>
              <c:tx>
                <c:strRef>
                  <c:f>'/Users/el1goluj/Documents/ZURICH/PROJECTS/UPMEM/upmem-workloads/Microbenchmarks/AI/[ai_output.xlsx]ai_output (4)'!$J$297</c:f>
                  <c:strCache>
                    <c:ptCount val="1"/>
                    <c:pt idx="0">
                      <c:v>8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{A873A7AF-F4A0-A84B-BF7D-B9B3DAE17E60}</c15:txfldGUID>
                      <c15:f>'/Users/el1goluj/Documents/ZURICH/PROJECTS/UPMEM/upmem-workloads/Microbenchmarks/AI/[ai_output.xlsx]ai_output (4)'!$J$297</c15:f>
                      <c15:dlblFieldTableCache>
                        <c:ptCount val="1"/>
                        <c:pt idx="0">
                          <c:v>8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7-FF8B-5F4C-8BBF-ED4DE736661E}"/>
                </c:ext>
              </c:extLst>
            </c:dLbl>
            <c:dLbl>
              <c:idx val="296"/>
              <c:tx>
                <c:strRef>
                  <c:f>'/Users/el1goluj/Documents/ZURICH/PROJECTS/UPMEM/upmem-workloads/Microbenchmarks/AI/[ai_output.xlsx]ai_output (4)'!$J$298</c:f>
                  <c:strCache>
                    <c:ptCount val="1"/>
                    <c:pt idx="0">
                      <c:v>9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{70799FA9-6BA0-B447-960C-D0E31C3D2F57}</c15:txfldGUID>
                      <c15:f>'/Users/el1goluj/Documents/ZURICH/PROJECTS/UPMEM/upmem-workloads/Microbenchmarks/AI/[ai_output.xlsx]ai_output (4)'!$J$298</c15:f>
                      <c15:dlblFieldTableCache>
                        <c:ptCount val="1"/>
                        <c:pt idx="0">
                          <c:v>9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8-FF8B-5F4C-8BBF-ED4DE736661E}"/>
                </c:ext>
              </c:extLst>
            </c:dLbl>
            <c:dLbl>
              <c:idx val="297"/>
              <c:tx>
                <c:strRef>
                  <c:f>'/Users/el1goluj/Documents/ZURICH/PROJECTS/UPMEM/upmem-workloads/Microbenchmarks/AI/[ai_output.xlsx]ai_output (4)'!$J$299</c:f>
                  <c:strCache>
                    <c:ptCount val="1"/>
                    <c:pt idx="0">
                      <c:v>10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{55EC58E6-D3DB-1C4F-BFCE-8A460FE13777}</c15:txfldGUID>
                      <c15:f>'/Users/el1goluj/Documents/ZURICH/PROJECTS/UPMEM/upmem-workloads/Microbenchmarks/AI/[ai_output.xlsx]ai_output (4)'!$J$299</c15:f>
                      <c15:dlblFieldTableCache>
                        <c:ptCount val="1"/>
                        <c:pt idx="0">
                          <c:v>10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9-FF8B-5F4C-8BBF-ED4DE736661E}"/>
                </c:ext>
              </c:extLst>
            </c:dLbl>
            <c:dLbl>
              <c:idx val="298"/>
              <c:tx>
                <c:strRef>
                  <c:f>'/Users/el1goluj/Documents/ZURICH/PROJECTS/UPMEM/upmem-workloads/Microbenchmarks/AI/[ai_output.xlsx]ai_output (4)'!$J$300</c:f>
                  <c:strCache>
                    <c:ptCount val="1"/>
                    <c:pt idx="0">
                      <c:v>11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{78485CA7-653A-0F45-80F9-147008616135}</c15:txfldGUID>
                      <c15:f>'/Users/el1goluj/Documents/ZURICH/PROJECTS/UPMEM/upmem-workloads/Microbenchmarks/AI/[ai_output.xlsx]ai_output (4)'!$J$300</c15:f>
                      <c15:dlblFieldTableCache>
                        <c:ptCount val="1"/>
                        <c:pt idx="0">
                          <c:v>11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A-FF8B-5F4C-8BBF-ED4DE736661E}"/>
                </c:ext>
              </c:extLst>
            </c:dLbl>
            <c:dLbl>
              <c:idx val="299"/>
              <c:tx>
                <c:strRef>
                  <c:f>'/Users/el1goluj/Documents/ZURICH/PROJECTS/UPMEM/upmem-workloads/Microbenchmarks/AI/[ai_output.xlsx]ai_output (4)'!$J$301</c:f>
                  <c:strCache>
                    <c:ptCount val="1"/>
                    <c:pt idx="0">
                      <c:v>12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{353C151E-D1D8-8143-BCDB-11E005884795}</c15:txfldGUID>
                      <c15:f>'/Users/el1goluj/Documents/ZURICH/PROJECTS/UPMEM/upmem-workloads/Microbenchmarks/AI/[ai_output.xlsx]ai_output (4)'!$J$301</c15:f>
                      <c15:dlblFieldTableCache>
                        <c:ptCount val="1"/>
                        <c:pt idx="0">
                          <c:v>12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B-FF8B-5F4C-8BBF-ED4DE736661E}"/>
                </c:ext>
              </c:extLst>
            </c:dLbl>
            <c:dLbl>
              <c:idx val="300"/>
              <c:tx>
                <c:strRef>
                  <c:f>'/Users/el1goluj/Documents/ZURICH/PROJECTS/UPMEM/upmem-workloads/Microbenchmarks/AI/[ai_output.xlsx]ai_output (4)'!$J$302</c:f>
                  <c:strCache>
                    <c:ptCount val="1"/>
                    <c:pt idx="0">
                      <c:v>13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{4BB2E207-419E-C24F-B0DF-76D8E38F7FFE}</c15:txfldGUID>
                      <c15:f>'/Users/el1goluj/Documents/ZURICH/PROJECTS/UPMEM/upmem-workloads/Microbenchmarks/AI/[ai_output.xlsx]ai_output (4)'!$J$302</c15:f>
                      <c15:dlblFieldTableCache>
                        <c:ptCount val="1"/>
                        <c:pt idx="0">
                          <c:v>13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C-FF8B-5F4C-8BBF-ED4DE736661E}"/>
                </c:ext>
              </c:extLst>
            </c:dLbl>
            <c:dLbl>
              <c:idx val="301"/>
              <c:tx>
                <c:strRef>
                  <c:f>'/Users/el1goluj/Documents/ZURICH/PROJECTS/UPMEM/upmem-workloads/Microbenchmarks/AI/[ai_output.xlsx]ai_output (4)'!$J$303</c:f>
                  <c:strCache>
                    <c:ptCount val="1"/>
                    <c:pt idx="0">
                      <c:v>14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{729827C1-3F7A-AE49-9A0B-4F90D5B014FB}</c15:txfldGUID>
                      <c15:f>'/Users/el1goluj/Documents/ZURICH/PROJECTS/UPMEM/upmem-workloads/Microbenchmarks/AI/[ai_output.xlsx]ai_output (4)'!$J$303</c15:f>
                      <c15:dlblFieldTableCache>
                        <c:ptCount val="1"/>
                        <c:pt idx="0">
                          <c:v>14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D-FF8B-5F4C-8BBF-ED4DE736661E}"/>
                </c:ext>
              </c:extLst>
            </c:dLbl>
            <c:dLbl>
              <c:idx val="302"/>
              <c:tx>
                <c:strRef>
                  <c:f>'/Users/el1goluj/Documents/ZURICH/PROJECTS/UPMEM/upmem-workloads/Microbenchmarks/AI/[ai_output.xlsx]ai_output (4)'!$J$304</c:f>
                  <c:strCache>
                    <c:ptCount val="1"/>
                    <c:pt idx="0">
                      <c:v>15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{04FA4783-E93F-D142-8760-0D0AB8804EEE}</c15:txfldGUID>
                      <c15:f>'/Users/el1goluj/Documents/ZURICH/PROJECTS/UPMEM/upmem-workloads/Microbenchmarks/AI/[ai_output.xlsx]ai_output (4)'!$J$304</c15:f>
                      <c15:dlblFieldTableCache>
                        <c:ptCount val="1"/>
                        <c:pt idx="0">
                          <c:v>15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E-FF8B-5F4C-8BBF-ED4DE736661E}"/>
                </c:ext>
              </c:extLst>
            </c:dLbl>
            <c:dLbl>
              <c:idx val="303"/>
              <c:tx>
                <c:strRef>
                  <c:f>'/Users/el1goluj/Documents/ZURICH/PROJECTS/UPMEM/upmem-workloads/Microbenchmarks/AI/[ai_output.xlsx]ai_output (4)'!$J$305</c:f>
                  <c:strCache>
                    <c:ptCount val="1"/>
                    <c:pt idx="0">
                      <c:v>16</c:v>
                    </c:pt>
                  </c:strCache>
                </c:strRef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>
                    <c15:dlblFTEntry>
                      <c15:txfldGUID>{336A4871-4282-DD47-9AD2-8076811FD1D5}</c15:txfldGUID>
                      <c15:f>'/Users/el1goluj/Documents/ZURICH/PROJECTS/UPMEM/upmem-workloads/Microbenchmarks/AI/[ai_output.xlsx]ai_output (4)'!$J$305</c15:f>
                      <c15:dlblFieldTableCache>
                        <c:ptCount val="1"/>
                        <c:pt idx="0">
                          <c:v>16</c:v>
                        </c:pt>
                      </c15:dlblFieldTableCache>
                    </c15:dlblFTEntry>
                  </c15:dlblFieldTable>
                  <c15:showDataLabelsRange val="0"/>
                </c:ext>
                <c:ext xmlns:c16="http://schemas.microsoft.com/office/drawing/2014/chart" uri="{C3380CC4-5D6E-409C-BE32-E72D297353CC}">
                  <c16:uniqueId val="{0000012F-FF8B-5F4C-8BBF-ED4DE73666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n-C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'ai_output-frac'!$K$610:$K$849</c:f>
              <c:numCache>
                <c:formatCode>#\ ????/????</c:formatCode>
                <c:ptCount val="240"/>
                <c:pt idx="0">
                  <c:v>4.8825000000000002E-4</c:v>
                </c:pt>
                <c:pt idx="1">
                  <c:v>4.8825000000000002E-4</c:v>
                </c:pt>
                <c:pt idx="2">
                  <c:v>4.8825000000000002E-4</c:v>
                </c:pt>
                <c:pt idx="3">
                  <c:v>4.8825000000000002E-4</c:v>
                </c:pt>
                <c:pt idx="4">
                  <c:v>4.8825000000000002E-4</c:v>
                </c:pt>
                <c:pt idx="5">
                  <c:v>4.8825000000000002E-4</c:v>
                </c:pt>
                <c:pt idx="6">
                  <c:v>4.8825000000000002E-4</c:v>
                </c:pt>
                <c:pt idx="7">
                  <c:v>4.8825000000000002E-4</c:v>
                </c:pt>
                <c:pt idx="8">
                  <c:v>4.8825000000000002E-4</c:v>
                </c:pt>
                <c:pt idx="9">
                  <c:v>4.8825000000000002E-4</c:v>
                </c:pt>
                <c:pt idx="10">
                  <c:v>4.8825000000000002E-4</c:v>
                </c:pt>
                <c:pt idx="11">
                  <c:v>4.8825000000000002E-4</c:v>
                </c:pt>
                <c:pt idx="12">
                  <c:v>4.8825000000000002E-4</c:v>
                </c:pt>
                <c:pt idx="13">
                  <c:v>4.8825000000000002E-4</c:v>
                </c:pt>
                <c:pt idx="14">
                  <c:v>4.8825000000000002E-4</c:v>
                </c:pt>
                <c:pt idx="15">
                  <c:v>4.8825000000000002E-4</c:v>
                </c:pt>
                <c:pt idx="16">
                  <c:v>9.7650000000000005E-4</c:v>
                </c:pt>
                <c:pt idx="17">
                  <c:v>9.7650000000000005E-4</c:v>
                </c:pt>
                <c:pt idx="18">
                  <c:v>9.7650000000000005E-4</c:v>
                </c:pt>
                <c:pt idx="19">
                  <c:v>9.7650000000000005E-4</c:v>
                </c:pt>
                <c:pt idx="20">
                  <c:v>9.7650000000000005E-4</c:v>
                </c:pt>
                <c:pt idx="21">
                  <c:v>9.7650000000000005E-4</c:v>
                </c:pt>
                <c:pt idx="22">
                  <c:v>9.7650000000000005E-4</c:v>
                </c:pt>
                <c:pt idx="23">
                  <c:v>9.7650000000000005E-4</c:v>
                </c:pt>
                <c:pt idx="24">
                  <c:v>9.7650000000000005E-4</c:v>
                </c:pt>
                <c:pt idx="25">
                  <c:v>9.7650000000000005E-4</c:v>
                </c:pt>
                <c:pt idx="26">
                  <c:v>9.7650000000000005E-4</c:v>
                </c:pt>
                <c:pt idx="27">
                  <c:v>9.7650000000000005E-4</c:v>
                </c:pt>
                <c:pt idx="28">
                  <c:v>9.7650000000000005E-4</c:v>
                </c:pt>
                <c:pt idx="29">
                  <c:v>9.7650000000000005E-4</c:v>
                </c:pt>
                <c:pt idx="30">
                  <c:v>9.7650000000000005E-4</c:v>
                </c:pt>
                <c:pt idx="31">
                  <c:v>9.7650000000000005E-4</c:v>
                </c:pt>
                <c:pt idx="32">
                  <c:v>1.9530000000000001E-3</c:v>
                </c:pt>
                <c:pt idx="33">
                  <c:v>1.9530000000000001E-3</c:v>
                </c:pt>
                <c:pt idx="34">
                  <c:v>1.9530000000000001E-3</c:v>
                </c:pt>
                <c:pt idx="35">
                  <c:v>1.9530000000000001E-3</c:v>
                </c:pt>
                <c:pt idx="36">
                  <c:v>1.9530000000000001E-3</c:v>
                </c:pt>
                <c:pt idx="37">
                  <c:v>1.9530000000000001E-3</c:v>
                </c:pt>
                <c:pt idx="38">
                  <c:v>1.9530000000000001E-3</c:v>
                </c:pt>
                <c:pt idx="39">
                  <c:v>1.9530000000000001E-3</c:v>
                </c:pt>
                <c:pt idx="40">
                  <c:v>1.9530000000000001E-3</c:v>
                </c:pt>
                <c:pt idx="41">
                  <c:v>1.9530000000000001E-3</c:v>
                </c:pt>
                <c:pt idx="42">
                  <c:v>1.9530000000000001E-3</c:v>
                </c:pt>
                <c:pt idx="43">
                  <c:v>1.9530000000000001E-3</c:v>
                </c:pt>
                <c:pt idx="44">
                  <c:v>1.9530000000000001E-3</c:v>
                </c:pt>
                <c:pt idx="45">
                  <c:v>1.9530000000000001E-3</c:v>
                </c:pt>
                <c:pt idx="46">
                  <c:v>1.9530000000000001E-3</c:v>
                </c:pt>
                <c:pt idx="47">
                  <c:v>1.9530000000000001E-3</c:v>
                </c:pt>
                <c:pt idx="48">
                  <c:v>3.90625E-3</c:v>
                </c:pt>
                <c:pt idx="49">
                  <c:v>3.90625E-3</c:v>
                </c:pt>
                <c:pt idx="50">
                  <c:v>3.90625E-3</c:v>
                </c:pt>
                <c:pt idx="51">
                  <c:v>3.90625E-3</c:v>
                </c:pt>
                <c:pt idx="52">
                  <c:v>3.90625E-3</c:v>
                </c:pt>
                <c:pt idx="53">
                  <c:v>3.90625E-3</c:v>
                </c:pt>
                <c:pt idx="54">
                  <c:v>3.90625E-3</c:v>
                </c:pt>
                <c:pt idx="55">
                  <c:v>3.90625E-3</c:v>
                </c:pt>
                <c:pt idx="56">
                  <c:v>3.90625E-3</c:v>
                </c:pt>
                <c:pt idx="57">
                  <c:v>3.90625E-3</c:v>
                </c:pt>
                <c:pt idx="58">
                  <c:v>3.90625E-3</c:v>
                </c:pt>
                <c:pt idx="59">
                  <c:v>3.90625E-3</c:v>
                </c:pt>
                <c:pt idx="60">
                  <c:v>3.90625E-3</c:v>
                </c:pt>
                <c:pt idx="61">
                  <c:v>3.90625E-3</c:v>
                </c:pt>
                <c:pt idx="62">
                  <c:v>3.90625E-3</c:v>
                </c:pt>
                <c:pt idx="63">
                  <c:v>3.90625E-3</c:v>
                </c:pt>
                <c:pt idx="64">
                  <c:v>7.8125E-3</c:v>
                </c:pt>
                <c:pt idx="65">
                  <c:v>7.8125E-3</c:v>
                </c:pt>
                <c:pt idx="66">
                  <c:v>7.8125E-3</c:v>
                </c:pt>
                <c:pt idx="67">
                  <c:v>7.8125E-3</c:v>
                </c:pt>
                <c:pt idx="68">
                  <c:v>7.8125E-3</c:v>
                </c:pt>
                <c:pt idx="69">
                  <c:v>7.8125E-3</c:v>
                </c:pt>
                <c:pt idx="70">
                  <c:v>7.8125E-3</c:v>
                </c:pt>
                <c:pt idx="71">
                  <c:v>7.8125E-3</c:v>
                </c:pt>
                <c:pt idx="72">
                  <c:v>7.8125E-3</c:v>
                </c:pt>
                <c:pt idx="73">
                  <c:v>7.8125E-3</c:v>
                </c:pt>
                <c:pt idx="74">
                  <c:v>7.8125E-3</c:v>
                </c:pt>
                <c:pt idx="75">
                  <c:v>7.8125E-3</c:v>
                </c:pt>
                <c:pt idx="76">
                  <c:v>7.8125E-3</c:v>
                </c:pt>
                <c:pt idx="77">
                  <c:v>7.8125E-3</c:v>
                </c:pt>
                <c:pt idx="78">
                  <c:v>7.8125E-3</c:v>
                </c:pt>
                <c:pt idx="79">
                  <c:v>7.8125E-3</c:v>
                </c:pt>
                <c:pt idx="80">
                  <c:v>1.5625E-2</c:v>
                </c:pt>
                <c:pt idx="81">
                  <c:v>1.5625E-2</c:v>
                </c:pt>
                <c:pt idx="82">
                  <c:v>1.5625E-2</c:v>
                </c:pt>
                <c:pt idx="83">
                  <c:v>1.5625E-2</c:v>
                </c:pt>
                <c:pt idx="84">
                  <c:v>1.5625E-2</c:v>
                </c:pt>
                <c:pt idx="85">
                  <c:v>1.5625E-2</c:v>
                </c:pt>
                <c:pt idx="86">
                  <c:v>1.5625E-2</c:v>
                </c:pt>
                <c:pt idx="87">
                  <c:v>1.5625E-2</c:v>
                </c:pt>
                <c:pt idx="88">
                  <c:v>1.5625E-2</c:v>
                </c:pt>
                <c:pt idx="89">
                  <c:v>1.5625E-2</c:v>
                </c:pt>
                <c:pt idx="90">
                  <c:v>1.5625E-2</c:v>
                </c:pt>
                <c:pt idx="91">
                  <c:v>1.5625E-2</c:v>
                </c:pt>
                <c:pt idx="92">
                  <c:v>1.5625E-2</c:v>
                </c:pt>
                <c:pt idx="93">
                  <c:v>1.5625E-2</c:v>
                </c:pt>
                <c:pt idx="94">
                  <c:v>1.5625E-2</c:v>
                </c:pt>
                <c:pt idx="95">
                  <c:v>1.5625E-2</c:v>
                </c:pt>
                <c:pt idx="96">
                  <c:v>3.125E-2</c:v>
                </c:pt>
                <c:pt idx="97">
                  <c:v>3.125E-2</c:v>
                </c:pt>
                <c:pt idx="98">
                  <c:v>3.125E-2</c:v>
                </c:pt>
                <c:pt idx="99">
                  <c:v>3.125E-2</c:v>
                </c:pt>
                <c:pt idx="100">
                  <c:v>3.125E-2</c:v>
                </c:pt>
                <c:pt idx="101">
                  <c:v>3.125E-2</c:v>
                </c:pt>
                <c:pt idx="102">
                  <c:v>3.125E-2</c:v>
                </c:pt>
                <c:pt idx="103">
                  <c:v>3.125E-2</c:v>
                </c:pt>
                <c:pt idx="104">
                  <c:v>3.125E-2</c:v>
                </c:pt>
                <c:pt idx="105">
                  <c:v>3.125E-2</c:v>
                </c:pt>
                <c:pt idx="106">
                  <c:v>3.125E-2</c:v>
                </c:pt>
                <c:pt idx="107">
                  <c:v>3.125E-2</c:v>
                </c:pt>
                <c:pt idx="108">
                  <c:v>3.125E-2</c:v>
                </c:pt>
                <c:pt idx="109">
                  <c:v>3.125E-2</c:v>
                </c:pt>
                <c:pt idx="110">
                  <c:v>3.125E-2</c:v>
                </c:pt>
                <c:pt idx="111">
                  <c:v>3.125E-2</c:v>
                </c:pt>
                <c:pt idx="112">
                  <c:v>6.25E-2</c:v>
                </c:pt>
                <c:pt idx="113">
                  <c:v>6.25E-2</c:v>
                </c:pt>
                <c:pt idx="114">
                  <c:v>6.25E-2</c:v>
                </c:pt>
                <c:pt idx="115">
                  <c:v>6.25E-2</c:v>
                </c:pt>
                <c:pt idx="116">
                  <c:v>6.25E-2</c:v>
                </c:pt>
                <c:pt idx="117">
                  <c:v>6.25E-2</c:v>
                </c:pt>
                <c:pt idx="118">
                  <c:v>6.25E-2</c:v>
                </c:pt>
                <c:pt idx="119">
                  <c:v>6.25E-2</c:v>
                </c:pt>
                <c:pt idx="120">
                  <c:v>6.25E-2</c:v>
                </c:pt>
                <c:pt idx="121">
                  <c:v>6.25E-2</c:v>
                </c:pt>
                <c:pt idx="122">
                  <c:v>6.25E-2</c:v>
                </c:pt>
                <c:pt idx="123">
                  <c:v>6.25E-2</c:v>
                </c:pt>
                <c:pt idx="124">
                  <c:v>6.25E-2</c:v>
                </c:pt>
                <c:pt idx="125">
                  <c:v>6.25E-2</c:v>
                </c:pt>
                <c:pt idx="126">
                  <c:v>6.25E-2</c:v>
                </c:pt>
                <c:pt idx="127">
                  <c:v>6.25E-2</c:v>
                </c:pt>
                <c:pt idx="128">
                  <c:v>0.125</c:v>
                </c:pt>
                <c:pt idx="129">
                  <c:v>0.125</c:v>
                </c:pt>
                <c:pt idx="130">
                  <c:v>0.125</c:v>
                </c:pt>
                <c:pt idx="131">
                  <c:v>0.125</c:v>
                </c:pt>
                <c:pt idx="132">
                  <c:v>0.125</c:v>
                </c:pt>
                <c:pt idx="133">
                  <c:v>0.125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0.125</c:v>
                </c:pt>
                <c:pt idx="138">
                  <c:v>0.125</c:v>
                </c:pt>
                <c:pt idx="139">
                  <c:v>0.125</c:v>
                </c:pt>
                <c:pt idx="140">
                  <c:v>0.125</c:v>
                </c:pt>
                <c:pt idx="141">
                  <c:v>0.125</c:v>
                </c:pt>
                <c:pt idx="142">
                  <c:v>0.125</c:v>
                </c:pt>
                <c:pt idx="143">
                  <c:v>0.125</c:v>
                </c:pt>
                <c:pt idx="144">
                  <c:v>0.25</c:v>
                </c:pt>
                <c:pt idx="145">
                  <c:v>0.25</c:v>
                </c:pt>
                <c:pt idx="146">
                  <c:v>0.25</c:v>
                </c:pt>
                <c:pt idx="147">
                  <c:v>0.25</c:v>
                </c:pt>
                <c:pt idx="148">
                  <c:v>0.25</c:v>
                </c:pt>
                <c:pt idx="149">
                  <c:v>0.25</c:v>
                </c:pt>
                <c:pt idx="150">
                  <c:v>0.25</c:v>
                </c:pt>
                <c:pt idx="151">
                  <c:v>0.25</c:v>
                </c:pt>
                <c:pt idx="152">
                  <c:v>0.25</c:v>
                </c:pt>
                <c:pt idx="153">
                  <c:v>0.25</c:v>
                </c:pt>
                <c:pt idx="154">
                  <c:v>0.25</c:v>
                </c:pt>
                <c:pt idx="155">
                  <c:v>0.25</c:v>
                </c:pt>
                <c:pt idx="156">
                  <c:v>0.25</c:v>
                </c:pt>
                <c:pt idx="157">
                  <c:v>0.25</c:v>
                </c:pt>
                <c:pt idx="158">
                  <c:v>0.25</c:v>
                </c:pt>
                <c:pt idx="159">
                  <c:v>0.25</c:v>
                </c:pt>
                <c:pt idx="160">
                  <c:v>0.5</c:v>
                </c:pt>
                <c:pt idx="161">
                  <c:v>0.5</c:v>
                </c:pt>
                <c:pt idx="162">
                  <c:v>0.5</c:v>
                </c:pt>
                <c:pt idx="163">
                  <c:v>0.5</c:v>
                </c:pt>
                <c:pt idx="164">
                  <c:v>0.5</c:v>
                </c:pt>
                <c:pt idx="165">
                  <c:v>0.5</c:v>
                </c:pt>
                <c:pt idx="166">
                  <c:v>0.5</c:v>
                </c:pt>
                <c:pt idx="167">
                  <c:v>0.5</c:v>
                </c:pt>
                <c:pt idx="168">
                  <c:v>0.5</c:v>
                </c:pt>
                <c:pt idx="169">
                  <c:v>0.5</c:v>
                </c:pt>
                <c:pt idx="170">
                  <c:v>0.5</c:v>
                </c:pt>
                <c:pt idx="171">
                  <c:v>0.5</c:v>
                </c:pt>
                <c:pt idx="172">
                  <c:v>0.5</c:v>
                </c:pt>
                <c:pt idx="173">
                  <c:v>0.5</c:v>
                </c:pt>
                <c:pt idx="174">
                  <c:v>0.5</c:v>
                </c:pt>
                <c:pt idx="175">
                  <c:v>0.5</c:v>
                </c:pt>
                <c:pt idx="176">
                  <c:v>1</c:v>
                </c:pt>
                <c:pt idx="177">
                  <c:v>1</c:v>
                </c:pt>
                <c:pt idx="178">
                  <c:v>1</c:v>
                </c:pt>
                <c:pt idx="179">
                  <c:v>1</c:v>
                </c:pt>
                <c:pt idx="180">
                  <c:v>1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1</c:v>
                </c:pt>
                <c:pt idx="188">
                  <c:v>1</c:v>
                </c:pt>
                <c:pt idx="189">
                  <c:v>1</c:v>
                </c:pt>
                <c:pt idx="190">
                  <c:v>1</c:v>
                </c:pt>
                <c:pt idx="191">
                  <c:v>1</c:v>
                </c:pt>
                <c:pt idx="192">
                  <c:v>2</c:v>
                </c:pt>
                <c:pt idx="193">
                  <c:v>2</c:v>
                </c:pt>
                <c:pt idx="194">
                  <c:v>2</c:v>
                </c:pt>
                <c:pt idx="195">
                  <c:v>2</c:v>
                </c:pt>
                <c:pt idx="196">
                  <c:v>2</c:v>
                </c:pt>
                <c:pt idx="197">
                  <c:v>2</c:v>
                </c:pt>
                <c:pt idx="198">
                  <c:v>2</c:v>
                </c:pt>
                <c:pt idx="199">
                  <c:v>2</c:v>
                </c:pt>
                <c:pt idx="200">
                  <c:v>2</c:v>
                </c:pt>
                <c:pt idx="201">
                  <c:v>2</c:v>
                </c:pt>
                <c:pt idx="202">
                  <c:v>2</c:v>
                </c:pt>
                <c:pt idx="203">
                  <c:v>2</c:v>
                </c:pt>
                <c:pt idx="204">
                  <c:v>2</c:v>
                </c:pt>
                <c:pt idx="205">
                  <c:v>2</c:v>
                </c:pt>
                <c:pt idx="206">
                  <c:v>2</c:v>
                </c:pt>
                <c:pt idx="207">
                  <c:v>2</c:v>
                </c:pt>
                <c:pt idx="208">
                  <c:v>4</c:v>
                </c:pt>
                <c:pt idx="209">
                  <c:v>4</c:v>
                </c:pt>
                <c:pt idx="210">
                  <c:v>4</c:v>
                </c:pt>
                <c:pt idx="211">
                  <c:v>4</c:v>
                </c:pt>
                <c:pt idx="212">
                  <c:v>4</c:v>
                </c:pt>
                <c:pt idx="213">
                  <c:v>4</c:v>
                </c:pt>
                <c:pt idx="214">
                  <c:v>4</c:v>
                </c:pt>
                <c:pt idx="215">
                  <c:v>4</c:v>
                </c:pt>
                <c:pt idx="216">
                  <c:v>4</c:v>
                </c:pt>
                <c:pt idx="217">
                  <c:v>4</c:v>
                </c:pt>
                <c:pt idx="218">
                  <c:v>4</c:v>
                </c:pt>
                <c:pt idx="219">
                  <c:v>4</c:v>
                </c:pt>
                <c:pt idx="220">
                  <c:v>4</c:v>
                </c:pt>
                <c:pt idx="221">
                  <c:v>4</c:v>
                </c:pt>
                <c:pt idx="222">
                  <c:v>4</c:v>
                </c:pt>
                <c:pt idx="223">
                  <c:v>4</c:v>
                </c:pt>
                <c:pt idx="224">
                  <c:v>8</c:v>
                </c:pt>
                <c:pt idx="225">
                  <c:v>8</c:v>
                </c:pt>
                <c:pt idx="226">
                  <c:v>8</c:v>
                </c:pt>
                <c:pt idx="227">
                  <c:v>8</c:v>
                </c:pt>
                <c:pt idx="228">
                  <c:v>8</c:v>
                </c:pt>
                <c:pt idx="229">
                  <c:v>8</c:v>
                </c:pt>
                <c:pt idx="230">
                  <c:v>8</c:v>
                </c:pt>
                <c:pt idx="231">
                  <c:v>8</c:v>
                </c:pt>
                <c:pt idx="232">
                  <c:v>8</c:v>
                </c:pt>
                <c:pt idx="233">
                  <c:v>8</c:v>
                </c:pt>
                <c:pt idx="234">
                  <c:v>8</c:v>
                </c:pt>
                <c:pt idx="235">
                  <c:v>8</c:v>
                </c:pt>
                <c:pt idx="236">
                  <c:v>8</c:v>
                </c:pt>
                <c:pt idx="237">
                  <c:v>8</c:v>
                </c:pt>
                <c:pt idx="238">
                  <c:v>8</c:v>
                </c:pt>
                <c:pt idx="239">
                  <c:v>8</c:v>
                </c:pt>
              </c:numCache>
            </c:numRef>
          </c:xVal>
          <c:yVal>
            <c:numRef>
              <c:f>'ai_output-frac'!$L$610:$L$849</c:f>
              <c:numCache>
                <c:formatCode>0.0000</c:formatCode>
                <c:ptCount val="240"/>
                <c:pt idx="0">
                  <c:v>0.129720096644761</c:v>
                </c:pt>
                <c:pt idx="1">
                  <c:v>0.15234270051520901</c:v>
                </c:pt>
                <c:pt idx="2">
                  <c:v>0.15231421168950299</c:v>
                </c:pt>
                <c:pt idx="3">
                  <c:v>0.15245416825483199</c:v>
                </c:pt>
                <c:pt idx="4">
                  <c:v>0.15226696963388101</c:v>
                </c:pt>
                <c:pt idx="5">
                  <c:v>0.152366665277819</c:v>
                </c:pt>
                <c:pt idx="6">
                  <c:v>0.152222666403318</c:v>
                </c:pt>
                <c:pt idx="7">
                  <c:v>0.152499904213377</c:v>
                </c:pt>
                <c:pt idx="8">
                  <c:v>0.15219002140309101</c:v>
                </c:pt>
                <c:pt idx="9">
                  <c:v>0.15237832653738001</c:v>
                </c:pt>
                <c:pt idx="10">
                  <c:v>0.15225629569521301</c:v>
                </c:pt>
                <c:pt idx="11">
                  <c:v>0.15219616147245599</c:v>
                </c:pt>
                <c:pt idx="12">
                  <c:v>0.15208507056239801</c:v>
                </c:pt>
                <c:pt idx="13">
                  <c:v>0.152284762857816</c:v>
                </c:pt>
                <c:pt idx="14">
                  <c:v>0.15203087578189101</c:v>
                </c:pt>
                <c:pt idx="15">
                  <c:v>0.15252846255173799</c:v>
                </c:pt>
                <c:pt idx="16">
                  <c:v>0.25947917111950902</c:v>
                </c:pt>
                <c:pt idx="17">
                  <c:v>0.30461936071739698</c:v>
                </c:pt>
                <c:pt idx="18">
                  <c:v>0.30461159315089997</c:v>
                </c:pt>
                <c:pt idx="19">
                  <c:v>0.30490833650966498</c:v>
                </c:pt>
                <c:pt idx="20">
                  <c:v>0.30464072356802602</c:v>
                </c:pt>
                <c:pt idx="21">
                  <c:v>0.30484479259615199</c:v>
                </c:pt>
                <c:pt idx="22">
                  <c:v>0.30444533280663599</c:v>
                </c:pt>
                <c:pt idx="23">
                  <c:v>0.30501927761807501</c:v>
                </c:pt>
                <c:pt idx="24">
                  <c:v>0.30450030154596402</c:v>
                </c:pt>
                <c:pt idx="25">
                  <c:v>0.30483895825846102</c:v>
                </c:pt>
                <c:pt idx="26">
                  <c:v>0.304579879698545</c:v>
                </c:pt>
                <c:pt idx="27">
                  <c:v>0.30443175535168099</c:v>
                </c:pt>
                <c:pt idx="28">
                  <c:v>0.304089486773721</c:v>
                </c:pt>
                <c:pt idx="29">
                  <c:v>0.30475665307476102</c:v>
                </c:pt>
                <c:pt idx="30">
                  <c:v>0.30410432396311299</c:v>
                </c:pt>
                <c:pt idx="31">
                  <c:v>0.30501408559069398</c:v>
                </c:pt>
                <c:pt idx="32">
                  <c:v>0.50430006986635301</c:v>
                </c:pt>
                <c:pt idx="33">
                  <c:v>0.60915717082436505</c:v>
                </c:pt>
                <c:pt idx="34">
                  <c:v>0.60943686385212004</c:v>
                </c:pt>
                <c:pt idx="35">
                  <c:v>0.60953663134620295</c:v>
                </c:pt>
                <c:pt idx="36">
                  <c:v>0.60918694073900903</c:v>
                </c:pt>
                <c:pt idx="37">
                  <c:v>0.60988672364866303</c:v>
                </c:pt>
                <c:pt idx="38">
                  <c:v>0.60904200160597499</c:v>
                </c:pt>
                <c:pt idx="39">
                  <c:v>0.60989191322438796</c:v>
                </c:pt>
                <c:pt idx="40">
                  <c:v>0.60895921020547705</c:v>
                </c:pt>
                <c:pt idx="41">
                  <c:v>0.60982315851269497</c:v>
                </c:pt>
                <c:pt idx="42">
                  <c:v>0.60925425736009697</c:v>
                </c:pt>
                <c:pt idx="43">
                  <c:v>0.60892170276211399</c:v>
                </c:pt>
                <c:pt idx="44">
                  <c:v>0.60829510718832203</c:v>
                </c:pt>
                <c:pt idx="45">
                  <c:v>0.60965328411338104</c:v>
                </c:pt>
                <c:pt idx="46">
                  <c:v>0.60812608292272097</c:v>
                </c:pt>
                <c:pt idx="47">
                  <c:v>0.61032555459050697</c:v>
                </c:pt>
                <c:pt idx="48">
                  <c:v>0.913094847599909</c:v>
                </c:pt>
                <c:pt idx="49">
                  <c:v>1.2192627525690101</c:v>
                </c:pt>
                <c:pt idx="50">
                  <c:v>1.2192627525690101</c:v>
                </c:pt>
                <c:pt idx="51">
                  <c:v>1.22086958002801</c:v>
                </c:pt>
                <c:pt idx="52">
                  <c:v>1.2177222071214999</c:v>
                </c:pt>
                <c:pt idx="53">
                  <c:v>1.21933793760419</c:v>
                </c:pt>
                <c:pt idx="54">
                  <c:v>1.21834313492198</c:v>
                </c:pt>
                <c:pt idx="55">
                  <c:v>1.2204382544736301</c:v>
                </c:pt>
                <c:pt idx="56">
                  <c:v>1.2178308237942499</c:v>
                </c:pt>
                <c:pt idx="57">
                  <c:v>1.21871599564744</c:v>
                </c:pt>
                <c:pt idx="58">
                  <c:v>1.21833795790717</c:v>
                </c:pt>
                <c:pt idx="59">
                  <c:v>1.2181024502671101</c:v>
                </c:pt>
                <c:pt idx="60">
                  <c:v>1.2164899902203901</c:v>
                </c:pt>
                <c:pt idx="61">
                  <c:v>1.2188118369958101</c:v>
                </c:pt>
                <c:pt idx="62">
                  <c:v>1.2161442814030199</c:v>
                </c:pt>
                <c:pt idx="63">
                  <c:v>1.2202356886594501</c:v>
                </c:pt>
                <c:pt idx="64">
                  <c:v>1.5570634539199399</c:v>
                </c:pt>
                <c:pt idx="65">
                  <c:v>2.4137778628990598</c:v>
                </c:pt>
                <c:pt idx="66">
                  <c:v>2.4344621759194398</c:v>
                </c:pt>
                <c:pt idx="67">
                  <c:v>2.4338163984661301</c:v>
                </c:pt>
                <c:pt idx="68">
                  <c:v>2.4362618267715099</c:v>
                </c:pt>
                <c:pt idx="69">
                  <c:v>2.43545992962546</c:v>
                </c:pt>
                <c:pt idx="70">
                  <c:v>2.4341779916248698</c:v>
                </c:pt>
                <c:pt idx="71">
                  <c:v>2.4380537745956699</c:v>
                </c:pt>
                <c:pt idx="72">
                  <c:v>2.4352892712903</c:v>
                </c:pt>
                <c:pt idx="73">
                  <c:v>2.4358685725208602</c:v>
                </c:pt>
                <c:pt idx="74">
                  <c:v>2.4347826086956501</c:v>
                </c:pt>
                <c:pt idx="75">
                  <c:v>2.4337492572786599</c:v>
                </c:pt>
                <c:pt idx="76">
                  <c:v>2.4335013834428199</c:v>
                </c:pt>
                <c:pt idx="77">
                  <c:v>2.4362152505613199</c:v>
                </c:pt>
                <c:pt idx="78">
                  <c:v>2.4324845965407098</c:v>
                </c:pt>
                <c:pt idx="79">
                  <c:v>2.4413597263347402</c:v>
                </c:pt>
                <c:pt idx="80">
                  <c:v>2.4077678055949101</c:v>
                </c:pt>
                <c:pt idx="81">
                  <c:v>4.7512184815637903</c:v>
                </c:pt>
                <c:pt idx="82">
                  <c:v>4.8611234735873898</c:v>
                </c:pt>
                <c:pt idx="83">
                  <c:v>4.8647215641694999</c:v>
                </c:pt>
                <c:pt idx="84">
                  <c:v>4.8658154487773704</c:v>
                </c:pt>
                <c:pt idx="85">
                  <c:v>4.8669821129241004</c:v>
                </c:pt>
                <c:pt idx="86">
                  <c:v>4.8645771256121098</c:v>
                </c:pt>
                <c:pt idx="87">
                  <c:v>4.8673642395910397</c:v>
                </c:pt>
                <c:pt idx="88">
                  <c:v>4.8568312953258097</c:v>
                </c:pt>
                <c:pt idx="89">
                  <c:v>4.8646080760094996</c:v>
                </c:pt>
                <c:pt idx="90">
                  <c:v>4.8616180242046498</c:v>
                </c:pt>
                <c:pt idx="91">
                  <c:v>4.8616386326641301</c:v>
                </c:pt>
                <c:pt idx="92">
                  <c:v>4.85429249855033</c:v>
                </c:pt>
                <c:pt idx="93">
                  <c:v>4.8612883126131203</c:v>
                </c:pt>
                <c:pt idx="94">
                  <c:v>4.8528341485706497</c:v>
                </c:pt>
                <c:pt idx="95">
                  <c:v>4.86849031294041</c:v>
                </c:pt>
                <c:pt idx="96">
                  <c:v>3.3092304584932299</c:v>
                </c:pt>
                <c:pt idx="97">
                  <c:v>6.6138235879277802</c:v>
                </c:pt>
                <c:pt idx="98">
                  <c:v>9.5714911640134304</c:v>
                </c:pt>
                <c:pt idx="99">
                  <c:v>9.7467864958463402</c:v>
                </c:pt>
                <c:pt idx="100">
                  <c:v>9.7215876581406597</c:v>
                </c:pt>
                <c:pt idx="101">
                  <c:v>9.7362780095844794</c:v>
                </c:pt>
                <c:pt idx="102">
                  <c:v>9.7188278562106998</c:v>
                </c:pt>
                <c:pt idx="103">
                  <c:v>9.74720067991076</c:v>
                </c:pt>
                <c:pt idx="104">
                  <c:v>9.7144442303334895</c:v>
                </c:pt>
                <c:pt idx="105">
                  <c:v>9.7321883167577408</c:v>
                </c:pt>
                <c:pt idx="106">
                  <c:v>9.7176132163200108</c:v>
                </c:pt>
                <c:pt idx="107">
                  <c:v>9.7309084121347809</c:v>
                </c:pt>
                <c:pt idx="108">
                  <c:v>9.7075372482134998</c:v>
                </c:pt>
                <c:pt idx="109">
                  <c:v>9.7269675952920593</c:v>
                </c:pt>
                <c:pt idx="110">
                  <c:v>9.7138271359209902</c:v>
                </c:pt>
                <c:pt idx="111">
                  <c:v>9.74595823330713</c:v>
                </c:pt>
                <c:pt idx="112">
                  <c:v>4.0847123351096704</c:v>
                </c:pt>
                <c:pt idx="113">
                  <c:v>8.1625564926515004</c:v>
                </c:pt>
                <c:pt idx="114">
                  <c:v>12.2315274744905</c:v>
                </c:pt>
                <c:pt idx="115">
                  <c:v>16.305790440849702</c:v>
                </c:pt>
                <c:pt idx="116">
                  <c:v>19.191030977431002</c:v>
                </c:pt>
                <c:pt idx="117">
                  <c:v>19.466358883834602</c:v>
                </c:pt>
                <c:pt idx="118">
                  <c:v>19.430205101597799</c:v>
                </c:pt>
                <c:pt idx="119">
                  <c:v>19.476689635262101</c:v>
                </c:pt>
                <c:pt idx="120">
                  <c:v>19.422924666900901</c:v>
                </c:pt>
                <c:pt idx="121">
                  <c:v>19.4533989763422</c:v>
                </c:pt>
                <c:pt idx="122">
                  <c:v>19.431851153728001</c:v>
                </c:pt>
                <c:pt idx="123">
                  <c:v>19.453357730317201</c:v>
                </c:pt>
                <c:pt idx="124">
                  <c:v>19.4368733356918</c:v>
                </c:pt>
                <c:pt idx="125">
                  <c:v>19.447214026520101</c:v>
                </c:pt>
                <c:pt idx="126">
                  <c:v>19.416594714476702</c:v>
                </c:pt>
                <c:pt idx="127">
                  <c:v>19.4604958958152</c:v>
                </c:pt>
                <c:pt idx="128">
                  <c:v>4.6042564722767203</c:v>
                </c:pt>
                <c:pt idx="129">
                  <c:v>9.2057873296811294</c:v>
                </c:pt>
                <c:pt idx="130">
                  <c:v>13.798297590760001</c:v>
                </c:pt>
                <c:pt idx="131">
                  <c:v>18.402896312416601</c:v>
                </c:pt>
                <c:pt idx="132">
                  <c:v>22.969383884950801</c:v>
                </c:pt>
                <c:pt idx="133">
                  <c:v>27.566497312466002</c:v>
                </c:pt>
                <c:pt idx="134">
                  <c:v>32.110199624828503</c:v>
                </c:pt>
                <c:pt idx="135">
                  <c:v>36.681012511469</c:v>
                </c:pt>
                <c:pt idx="136">
                  <c:v>38.758794617303401</c:v>
                </c:pt>
                <c:pt idx="137">
                  <c:v>38.869217831890801</c:v>
                </c:pt>
                <c:pt idx="138">
                  <c:v>38.862138488385803</c:v>
                </c:pt>
                <c:pt idx="139">
                  <c:v>38.839764972822799</c:v>
                </c:pt>
                <c:pt idx="140">
                  <c:v>38.818977425858101</c:v>
                </c:pt>
                <c:pt idx="141">
                  <c:v>38.905643095815499</c:v>
                </c:pt>
                <c:pt idx="142">
                  <c:v>38.803627013127603</c:v>
                </c:pt>
                <c:pt idx="143">
                  <c:v>38.946847865997903</c:v>
                </c:pt>
                <c:pt idx="144">
                  <c:v>4.9238497091989704</c:v>
                </c:pt>
                <c:pt idx="145">
                  <c:v>9.8477126305084504</c:v>
                </c:pt>
                <c:pt idx="146">
                  <c:v>14.7608946591535</c:v>
                </c:pt>
                <c:pt idx="147">
                  <c:v>19.685230777482701</c:v>
                </c:pt>
                <c:pt idx="148">
                  <c:v>24.577536096006</c:v>
                </c:pt>
                <c:pt idx="149">
                  <c:v>29.4981794799662</c:v>
                </c:pt>
                <c:pt idx="150">
                  <c:v>34.377608752669602</c:v>
                </c:pt>
                <c:pt idx="151">
                  <c:v>39.336660321380101</c:v>
                </c:pt>
                <c:pt idx="152">
                  <c:v>44.149081294103702</c:v>
                </c:pt>
                <c:pt idx="153">
                  <c:v>49.0764573103544</c:v>
                </c:pt>
                <c:pt idx="154">
                  <c:v>53.912312813446498</c:v>
                </c:pt>
                <c:pt idx="155">
                  <c:v>57.367484814095697</c:v>
                </c:pt>
                <c:pt idx="156">
                  <c:v>57.3523340110359</c:v>
                </c:pt>
                <c:pt idx="157">
                  <c:v>57.435627774934702</c:v>
                </c:pt>
                <c:pt idx="158">
                  <c:v>57.340684991648899</c:v>
                </c:pt>
                <c:pt idx="159">
                  <c:v>57.539634758177797</c:v>
                </c:pt>
                <c:pt idx="160">
                  <c:v>5.0965012046854197</c:v>
                </c:pt>
                <c:pt idx="161">
                  <c:v>10.193441229651301</c:v>
                </c:pt>
                <c:pt idx="162">
                  <c:v>15.2808139183874</c:v>
                </c:pt>
                <c:pt idx="163">
                  <c:v>20.3819007289135</c:v>
                </c:pt>
                <c:pt idx="164">
                  <c:v>25.451756302229601</c:v>
                </c:pt>
                <c:pt idx="165">
                  <c:v>30.549480369755301</c:v>
                </c:pt>
                <c:pt idx="166">
                  <c:v>35.602706569980299</c:v>
                </c:pt>
                <c:pt idx="167">
                  <c:v>40.743097572077197</c:v>
                </c:pt>
                <c:pt idx="168">
                  <c:v>45.7359910771589</c:v>
                </c:pt>
                <c:pt idx="169">
                  <c:v>50.853433284604698</c:v>
                </c:pt>
                <c:pt idx="170">
                  <c:v>55.8840297234742</c:v>
                </c:pt>
                <c:pt idx="171">
                  <c:v>57.685153603734499</c:v>
                </c:pt>
                <c:pt idx="172">
                  <c:v>57.638949310927003</c:v>
                </c:pt>
                <c:pt idx="173">
                  <c:v>57.723713804872602</c:v>
                </c:pt>
                <c:pt idx="174">
                  <c:v>57.616327171396001</c:v>
                </c:pt>
                <c:pt idx="175">
                  <c:v>57.819201562844597</c:v>
                </c:pt>
                <c:pt idx="176">
                  <c:v>5.1878883831387297</c:v>
                </c:pt>
                <c:pt idx="177">
                  <c:v>10.3751167902299</c:v>
                </c:pt>
                <c:pt idx="178">
                  <c:v>15.5547874735765</c:v>
                </c:pt>
                <c:pt idx="179">
                  <c:v>20.747506211504898</c:v>
                </c:pt>
                <c:pt idx="180">
                  <c:v>25.909180599261902</c:v>
                </c:pt>
                <c:pt idx="181">
                  <c:v>31.1044005754712</c:v>
                </c:pt>
                <c:pt idx="182">
                  <c:v>36.252084238808301</c:v>
                </c:pt>
                <c:pt idx="183">
                  <c:v>41.488679687875297</c:v>
                </c:pt>
                <c:pt idx="184">
                  <c:v>46.579127057658802</c:v>
                </c:pt>
                <c:pt idx="185">
                  <c:v>51.797609134405</c:v>
                </c:pt>
                <c:pt idx="186">
                  <c:v>56.926170801034502</c:v>
                </c:pt>
                <c:pt idx="187">
                  <c:v>57.835146911663898</c:v>
                </c:pt>
                <c:pt idx="188">
                  <c:v>57.789157100792004</c:v>
                </c:pt>
                <c:pt idx="189">
                  <c:v>57.8604497172023</c:v>
                </c:pt>
                <c:pt idx="190">
                  <c:v>57.765962302758403</c:v>
                </c:pt>
                <c:pt idx="191">
                  <c:v>57.963255878230299</c:v>
                </c:pt>
                <c:pt idx="192">
                  <c:v>5.23494345180253</c:v>
                </c:pt>
                <c:pt idx="193">
                  <c:v>10.4696068922234</c:v>
                </c:pt>
                <c:pt idx="194">
                  <c:v>15.696490224486601</c:v>
                </c:pt>
                <c:pt idx="195">
                  <c:v>20.9395124595261</c:v>
                </c:pt>
                <c:pt idx="196">
                  <c:v>26.147863027118401</c:v>
                </c:pt>
                <c:pt idx="197">
                  <c:v>31.388650956729599</c:v>
                </c:pt>
                <c:pt idx="198">
                  <c:v>36.584689573533502</c:v>
                </c:pt>
                <c:pt idx="199">
                  <c:v>41.8739479858233</c:v>
                </c:pt>
                <c:pt idx="200">
                  <c:v>47.013213601747204</c:v>
                </c:pt>
                <c:pt idx="201">
                  <c:v>52.280826589029203</c:v>
                </c:pt>
                <c:pt idx="202">
                  <c:v>57.463641096501703</c:v>
                </c:pt>
                <c:pt idx="203">
                  <c:v>57.921289729471603</c:v>
                </c:pt>
                <c:pt idx="204">
                  <c:v>57.859993614933103</c:v>
                </c:pt>
                <c:pt idx="205">
                  <c:v>57.936033845862397</c:v>
                </c:pt>
                <c:pt idx="206">
                  <c:v>57.840274070294498</c:v>
                </c:pt>
                <c:pt idx="207">
                  <c:v>58.026032546612299</c:v>
                </c:pt>
                <c:pt idx="208">
                  <c:v>5.2584676003868598</c:v>
                </c:pt>
                <c:pt idx="209">
                  <c:v>10.516841021232301</c:v>
                </c:pt>
                <c:pt idx="210">
                  <c:v>15.7676790840178</c:v>
                </c:pt>
                <c:pt idx="211">
                  <c:v>21.035528106954001</c:v>
                </c:pt>
                <c:pt idx="212">
                  <c:v>26.2645841160789</c:v>
                </c:pt>
                <c:pt idx="213">
                  <c:v>31.528162064355399</c:v>
                </c:pt>
                <c:pt idx="214">
                  <c:v>36.756673385329897</c:v>
                </c:pt>
                <c:pt idx="215">
                  <c:v>42.0580989421059</c:v>
                </c:pt>
                <c:pt idx="216">
                  <c:v>47.222517451024501</c:v>
                </c:pt>
                <c:pt idx="217">
                  <c:v>52.528698328070298</c:v>
                </c:pt>
                <c:pt idx="218">
                  <c:v>57.738698131760003</c:v>
                </c:pt>
                <c:pt idx="219">
                  <c:v>57.943808959936803</c:v>
                </c:pt>
                <c:pt idx="220">
                  <c:v>57.898102938276402</c:v>
                </c:pt>
                <c:pt idx="221">
                  <c:v>57.965544609188299</c:v>
                </c:pt>
                <c:pt idx="222">
                  <c:v>57.872424974128997</c:v>
                </c:pt>
                <c:pt idx="223">
                  <c:v>58.074467916765499</c:v>
                </c:pt>
                <c:pt idx="224">
                  <c:v>5.2708579019886797</c:v>
                </c:pt>
                <c:pt idx="225">
                  <c:v>10.5414792474508</c:v>
                </c:pt>
                <c:pt idx="226">
                  <c:v>15.804303101096499</c:v>
                </c:pt>
                <c:pt idx="227">
                  <c:v>21.0829206467746</c:v>
                </c:pt>
                <c:pt idx="228">
                  <c:v>26.3262277038401</c:v>
                </c:pt>
                <c:pt idx="229">
                  <c:v>31.6063944538339</c:v>
                </c:pt>
                <c:pt idx="230">
                  <c:v>36.836685967366499</c:v>
                </c:pt>
                <c:pt idx="231">
                  <c:v>42.1612243359384</c:v>
                </c:pt>
                <c:pt idx="232">
                  <c:v>47.337484481563202</c:v>
                </c:pt>
                <c:pt idx="233">
                  <c:v>52.648560733418499</c:v>
                </c:pt>
                <c:pt idx="234">
                  <c:v>57.861590004335604</c:v>
                </c:pt>
                <c:pt idx="235">
                  <c:v>57.973842774281103</c:v>
                </c:pt>
                <c:pt idx="236">
                  <c:v>57.917233556735802</c:v>
                </c:pt>
                <c:pt idx="237">
                  <c:v>57.990446234143299</c:v>
                </c:pt>
                <c:pt idx="238">
                  <c:v>57.8898264397221</c:v>
                </c:pt>
                <c:pt idx="239">
                  <c:v>58.087681152251903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130-FF8B-5F4C-8BBF-ED4DE736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850848"/>
        <c:axId val="119669536"/>
      </c:scatterChart>
      <c:valAx>
        <c:axId val="123850848"/>
        <c:scaling>
          <c:logBase val="2"/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/>
                  <a:t>Operational Intensity (OP/B)</a:t>
                </a:r>
              </a:p>
            </c:rich>
          </c:tx>
          <c:layout>
            <c:manualLayout>
              <c:xMode val="edge"/>
              <c:yMode val="edge"/>
              <c:x val="0.36643746180033554"/>
              <c:y val="0.9337659722222222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\ ????/????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2700000"/>
          <a:lstStyle/>
          <a:p>
            <a:pPr>
              <a:defRPr/>
            </a:pPr>
            <a:endParaRPr lang="en-CH"/>
          </a:p>
        </c:txPr>
        <c:crossAx val="119669536"/>
        <c:crossesAt val="1.0000000000000002E-3"/>
        <c:crossBetween val="midCat"/>
        <c:majorUnit val="2"/>
        <c:minorUnit val="2"/>
      </c:valAx>
      <c:valAx>
        <c:axId val="119669536"/>
        <c:scaling>
          <c:logBase val="2"/>
          <c:orientation val="minMax"/>
          <c:max val="64"/>
          <c:min val="3.1250000000000007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000" b="0"/>
                </a:pPr>
                <a:r>
                  <a:rPr lang="en-US" sz="1000" b="0"/>
                  <a:t>Arithmetic Throughput (MOPS, 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CH"/>
          </a:p>
        </c:txPr>
        <c:crossAx val="123850848"/>
        <c:crossesAt val="4.8830000000000019E-5"/>
        <c:crossBetween val="midCat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CH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00-6B41-8A32-3EE0779DB6AB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00-6B41-8A32-3EE0779DB6AB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00-6B41-8A32-3EE0779DB6AB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00-6B41-8A32-3EE0779DB6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'1PIMCore'!$P$12</c:f>
              <c:strCache>
                <c:ptCount val="1"/>
                <c:pt idx="0">
                  <c:v>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'1PIMCore'!$P$13:$P$16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A-BA41-8BFB-64D151776159}"/>
            </c:ext>
          </c:extLst>
        </c:ser>
        <c:ser>
          <c:idx val="1"/>
          <c:order val="1"/>
          <c:tx>
            <c:strRef>
              <c:f>'1PIMCore'!$Q$12</c:f>
              <c:strCache>
                <c:ptCount val="1"/>
                <c:pt idx="0">
                  <c:v>lb-fg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'1PIMCore'!$Q$13:$Q$16</c:f>
              <c:numCache>
                <c:formatCode>General</c:formatCode>
                <c:ptCount val="4"/>
                <c:pt idx="0">
                  <c:v>0.99601035152037964</c:v>
                </c:pt>
                <c:pt idx="1">
                  <c:v>0.99966916629907365</c:v>
                </c:pt>
                <c:pt idx="2">
                  <c:v>1.0000173431958308</c:v>
                </c:pt>
                <c:pt idx="3">
                  <c:v>0.99977651966626935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A-BA41-8BFB-64D151776159}"/>
            </c:ext>
          </c:extLst>
        </c:ser>
        <c:ser>
          <c:idx val="2"/>
          <c:order val="2"/>
          <c:tx>
            <c:strRef>
              <c:f>'1PIMCore'!$R$12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'1PIMCore'!$R$13:$R$16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1A-BA41-8BFB-64D151776159}"/>
            </c:ext>
          </c:extLst>
        </c:ser>
        <c:ser>
          <c:idx val="3"/>
          <c:order val="3"/>
          <c:tx>
            <c:strRef>
              <c:f>'1PIMCore'!$S$12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'1PIMCore'!$S$13:$S$16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31A-BA41-8BFB-64D151776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8"/>
        <c:axId val="644132095"/>
        <c:axId val="640566991"/>
      </c:barChart>
      <c:catAx>
        <c:axId val="6441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0566991"/>
        <c:crosses val="autoZero"/>
        <c:auto val="1"/>
        <c:lblAlgn val="ctr"/>
        <c:lblOffset val="100"/>
        <c:noMultiLvlLbl val="0"/>
      </c:catAx>
      <c:valAx>
        <c:axId val="64056699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41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'1PIMCore'!$P$12</c:f>
              <c:strCache>
                <c:ptCount val="1"/>
                <c:pt idx="0">
                  <c:v>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'1PIMCore'!$P$13:$P$16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1A-BA41-8BFB-64D151776159}"/>
            </c:ext>
          </c:extLst>
        </c:ser>
        <c:ser>
          <c:idx val="1"/>
          <c:order val="1"/>
          <c:tx>
            <c:strRef>
              <c:f>'1PIMCore'!$Q$12</c:f>
              <c:strCache>
                <c:ptCount val="1"/>
                <c:pt idx="0">
                  <c:v>lb-fg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'1PIMCore'!$Q$13:$Q$16</c:f>
              <c:numCache>
                <c:formatCode>General</c:formatCode>
                <c:ptCount val="4"/>
                <c:pt idx="0">
                  <c:v>0.99601035152037964</c:v>
                </c:pt>
                <c:pt idx="1">
                  <c:v>0.99966916629907365</c:v>
                </c:pt>
                <c:pt idx="2">
                  <c:v>1.0000173431958308</c:v>
                </c:pt>
                <c:pt idx="3">
                  <c:v>0.99977651966626935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1A-BA41-8BFB-64D151776159}"/>
            </c:ext>
          </c:extLst>
        </c:ser>
        <c:ser>
          <c:idx val="2"/>
          <c:order val="2"/>
          <c:tx>
            <c:strRef>
              <c:f>'1PIMCore'!$R$12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'1PIMCore'!$R$13:$R$16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431A-BA41-8BFB-64D151776159}"/>
            </c:ext>
          </c:extLst>
        </c:ser>
        <c:ser>
          <c:idx val="3"/>
          <c:order val="3"/>
          <c:tx>
            <c:strRef>
              <c:f>'1PIMCore'!$S$12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'1PIMCore'!$O$13:$O$16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'1PIMCore'!$S$13:$S$16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431A-BA41-8BFB-64D151776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18"/>
        <c:axId val="644132095"/>
        <c:axId val="640566991"/>
      </c:barChart>
      <c:catAx>
        <c:axId val="6441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0566991"/>
        <c:crosses val="autoZero"/>
        <c:auto val="1"/>
        <c:lblAlgn val="ctr"/>
        <c:lblOffset val="100"/>
        <c:noMultiLvlLbl val="0"/>
      </c:catAx>
      <c:valAx>
        <c:axId val="640566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64413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4999317592466216E-2"/>
          <c:y val="0.797262847222222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VA!$S$51:$S$55</c:f>
              <c:numCache>
                <c:formatCode>0.00</c:formatCode>
                <c:ptCount val="5"/>
                <c:pt idx="0">
                  <c:v>883.81200000000001</c:v>
                </c:pt>
                <c:pt idx="1">
                  <c:v>443.16500000000002</c:v>
                </c:pt>
                <c:pt idx="2">
                  <c:v>228.26499999999999</c:v>
                </c:pt>
                <c:pt idx="3">
                  <c:v>114.315</c:v>
                </c:pt>
                <c:pt idx="4">
                  <c:v>76.322999999999993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D5-4249-AB31-39B58F9AFD8A}"/>
            </c:ext>
          </c:extLst>
        </c:ser>
        <c:ser>
          <c:idx val="2"/>
          <c:order val="1"/>
          <c:tx>
            <c:strRef>
              <c:f>VA!$T$50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VA!$T$51:$T$55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D5-4249-AB31-39B58F9AFD8A}"/>
            </c:ext>
          </c:extLst>
        </c:ser>
        <c:ser>
          <c:idx val="3"/>
          <c:order val="2"/>
          <c:tx>
            <c:strRef>
              <c:f>VA!$U$50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VA!$U$51:$U$55</c:f>
              <c:numCache>
                <c:formatCode>0.00</c:formatCode>
                <c:ptCount val="5"/>
                <c:pt idx="0">
                  <c:v>94.190400000000011</c:v>
                </c:pt>
                <c:pt idx="1">
                  <c:v>94.190400000000011</c:v>
                </c:pt>
                <c:pt idx="2">
                  <c:v>94.190400000000011</c:v>
                </c:pt>
                <c:pt idx="3">
                  <c:v>94.190400000000011</c:v>
                </c:pt>
                <c:pt idx="4">
                  <c:v>94.190400000000011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D5-4249-AB31-39B58F9AFD8A}"/>
            </c:ext>
          </c:extLst>
        </c:ser>
        <c:ser>
          <c:idx val="4"/>
          <c:order val="3"/>
          <c:tx>
            <c:strRef>
              <c:f>VA!$V$50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VA!$V$51:$V$55</c:f>
              <c:numCache>
                <c:formatCode>0.00</c:formatCode>
                <c:ptCount val="5"/>
                <c:pt idx="0">
                  <c:v>87.730400000000003</c:v>
                </c:pt>
                <c:pt idx="1">
                  <c:v>87.730400000000003</c:v>
                </c:pt>
                <c:pt idx="2">
                  <c:v>87.730400000000003</c:v>
                </c:pt>
                <c:pt idx="3">
                  <c:v>87.730400000000003</c:v>
                </c:pt>
                <c:pt idx="4">
                  <c:v>87.730400000000003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VA!$W$50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VA!$R$51:$R$55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VA!$W$51:$W$55</c:f>
              <c:numCache>
                <c:formatCode>0.00</c:formatCode>
                <c:ptCount val="5"/>
                <c:pt idx="0">
                  <c:v>1</c:v>
                </c:pt>
                <c:pt idx="1">
                  <c:v>1.9943181433551838</c:v>
                </c:pt>
                <c:pt idx="2">
                  <c:v>3.8718682233369113</c:v>
                </c:pt>
                <c:pt idx="3">
                  <c:v>7.7313738354546651</c:v>
                </c:pt>
                <c:pt idx="4">
                  <c:v>11.579890727565742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D5-4249-AB31-39B58F9AF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8764812720605873"/>
          <c:y val="1.7201388888888891E-3"/>
          <c:w val="0.31607649788453668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EC-F34E-A056-31E6BF314C3D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EC-F34E-A056-31E6BF314C3D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EC-F34E-A056-31E6BF314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6144-B981-9312505A4225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6144-B981-9312505A4225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A4-6144-B981-9312505A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 dirty="0">
                <a:solidFill>
                  <a:schemeClr val="accent5"/>
                </a:solidFill>
              </a:rPr>
              <a:t>CSR</a:t>
            </a:r>
          </a:p>
        </c:rich>
      </c:tx>
      <c:layout>
        <c:manualLayout>
          <c:xMode val="edge"/>
          <c:yMode val="edge"/>
          <c:x val="0.19739694413728923"/>
          <c:y val="9.59800265074117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'1PIMCore'!$C$12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'1PIMCore'!$C$13:$C$16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9-CC42-B49D-662FB15CE7D5}"/>
            </c:ext>
          </c:extLst>
        </c:ser>
        <c:ser>
          <c:idx val="1"/>
          <c:order val="1"/>
          <c:tx>
            <c:strRef>
              <c:f>'1PIMCore'!$D$12</c:f>
              <c:strCache>
                <c:ptCount val="1"/>
                <c:pt idx="0">
                  <c:v>nnz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'1PIMCore'!$B$13:$B$16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'1PIMCore'!$D$13:$D$16</c:f>
              <c:numCache>
                <c:formatCode>General</c:formatCode>
                <c:ptCount val="4"/>
                <c:pt idx="0">
                  <c:v>0.81818181818181823</c:v>
                </c:pt>
                <c:pt idx="1">
                  <c:v>1.2028606582589971</c:v>
                </c:pt>
                <c:pt idx="2">
                  <c:v>1.1058583038340728</c:v>
                </c:pt>
                <c:pt idx="3">
                  <c:v>1.5588570664817747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9-CC42-B49D-662FB15CE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6383856"/>
        <c:axId val="866418928"/>
      </c:barChart>
      <c:catAx>
        <c:axId val="8663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418928"/>
        <c:crosses val="autoZero"/>
        <c:auto val="1"/>
        <c:lblAlgn val="ctr"/>
        <c:lblOffset val="100"/>
        <c:noMultiLvlLbl val="0"/>
      </c:catAx>
      <c:valAx>
        <c:axId val="866418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6383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3603784581899893"/>
          <c:y val="0.16509318049112609"/>
          <c:w val="0.3279243083620022"/>
          <c:h val="8.4896110835148794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b="1">
                <a:solidFill>
                  <a:schemeClr val="accent5"/>
                </a:solidFill>
              </a:rPr>
              <a:t>COO </a:t>
            </a:r>
          </a:p>
        </c:rich>
      </c:tx>
      <c:layout>
        <c:manualLayout>
          <c:xMode val="edge"/>
          <c:yMode val="edge"/>
          <c:x val="6.9131889763779528E-2"/>
          <c:y val="9.6343235520521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'1PIMCore'!$I$12</c:f>
              <c:strCache>
                <c:ptCount val="1"/>
                <c:pt idx="0">
                  <c:v>row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'1PIMCore'!$I$13:$I$16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4-6144-B981-9312505A4225}"/>
            </c:ext>
          </c:extLst>
        </c:ser>
        <c:ser>
          <c:idx val="1"/>
          <c:order val="1"/>
          <c:tx>
            <c:strRef>
              <c:f>'1PIMCore'!$J$12</c:f>
              <c:strCache>
                <c:ptCount val="1"/>
                <c:pt idx="0">
                  <c:v>nnz-lb-cg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'1PIMCore'!$J$13:$J$16</c:f>
              <c:numCache>
                <c:formatCode>General</c:formatCode>
                <c:ptCount val="4"/>
                <c:pt idx="0">
                  <c:v>0.68875175922918697</c:v>
                </c:pt>
                <c:pt idx="1">
                  <c:v>0.95256480970766688</c:v>
                </c:pt>
                <c:pt idx="2">
                  <c:v>1.0571448391880056</c:v>
                </c:pt>
                <c:pt idx="3">
                  <c:v>1.3718091051337455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4-6144-B981-9312505A4225}"/>
            </c:ext>
          </c:extLst>
        </c:ser>
        <c:ser>
          <c:idx val="3"/>
          <c:order val="2"/>
          <c:tx>
            <c:strRef>
              <c:f>'1PIMCore'!$L$12</c:f>
              <c:strCache>
                <c:ptCount val="1"/>
                <c:pt idx="0">
                  <c:v>nnz-lf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'1PIMCore'!$H$13:$H$16</c:f>
              <c:strCache>
                <c:ptCount val="4"/>
                <c:pt idx="0">
                  <c:v>delaunay_n13</c:v>
                </c:pt>
                <c:pt idx="1">
                  <c:v>wing_nodal</c:v>
                </c:pt>
                <c:pt idx="2">
                  <c:v>raefsky4</c:v>
                </c:pt>
                <c:pt idx="3">
                  <c:v>pkustk08</c:v>
                </c:pt>
              </c:strCache>
            </c:strRef>
          </c:cat>
          <c:val>
            <c:numRef>
              <c:f>'1PIMCore'!$L$13:$L$16</c:f>
              <c:numCache>
                <c:formatCode>General</c:formatCode>
                <c:ptCount val="4"/>
                <c:pt idx="0">
                  <c:v>0.86936321399289429</c:v>
                </c:pt>
                <c:pt idx="1">
                  <c:v>1.0307370934049538</c:v>
                </c:pt>
                <c:pt idx="2">
                  <c:v>1.0587055257878786</c:v>
                </c:pt>
                <c:pt idx="3">
                  <c:v>1.3720237873447154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A4-6144-B981-9312505A4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2423968"/>
        <c:axId val="867016816"/>
      </c:barChart>
      <c:catAx>
        <c:axId val="842423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67016816"/>
        <c:crosses val="autoZero"/>
        <c:auto val="1"/>
        <c:lblAlgn val="ctr"/>
        <c:lblOffset val="100"/>
        <c:noMultiLvlLbl val="0"/>
      </c:catAx>
      <c:valAx>
        <c:axId val="86701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42423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503849518810149"/>
          <c:y val="0.13875244515329224"/>
          <c:w val="0.69325634295713034"/>
          <c:h val="8.489632349644207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delaunay_n13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'1PIMCore'!$T$84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'1PIMCore'!$T$85:$T$88</c:f>
              <c:numCache>
                <c:formatCode>General</c:formatCode>
                <c:ptCount val="4"/>
                <c:pt idx="0">
                  <c:v>11.795999999999999</c:v>
                </c:pt>
                <c:pt idx="1">
                  <c:v>7.2169999999999996</c:v>
                </c:pt>
                <c:pt idx="2">
                  <c:v>5.7309999999999999</c:v>
                </c:pt>
                <c:pt idx="3">
                  <c:v>5.4059999999999997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50-6441-A0B8-5F76021CD586}"/>
            </c:ext>
          </c:extLst>
        </c:ser>
        <c:ser>
          <c:idx val="1"/>
          <c:order val="1"/>
          <c:tx>
            <c:strRef>
              <c:f>'1PIMCore'!$U$84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'1PIMCore'!$U$85:$U$88</c:f>
              <c:numCache>
                <c:formatCode>General</c:formatCode>
                <c:ptCount val="4"/>
                <c:pt idx="0">
                  <c:v>10.645</c:v>
                </c:pt>
                <c:pt idx="1">
                  <c:v>8.2360000000000007</c:v>
                </c:pt>
                <c:pt idx="2">
                  <c:v>9.4629999999999992</c:v>
                </c:pt>
                <c:pt idx="3">
                  <c:v>9.74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50-6441-A0B8-5F76021CD586}"/>
            </c:ext>
          </c:extLst>
        </c:ser>
        <c:ser>
          <c:idx val="2"/>
          <c:order val="2"/>
          <c:tx>
            <c:strRef>
              <c:f>'1PIMCore'!$V$84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'1PIMCore'!$V$85:$V$88</c:f>
              <c:numCache>
                <c:formatCode>General</c:formatCode>
                <c:ptCount val="4"/>
                <c:pt idx="0">
                  <c:v>10.499000000000001</c:v>
                </c:pt>
                <c:pt idx="1">
                  <c:v>7.4329999999999998</c:v>
                </c:pt>
                <c:pt idx="2">
                  <c:v>7.319</c:v>
                </c:pt>
                <c:pt idx="3">
                  <c:v>7.1589999999999998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650-6441-A0B8-5F76021CD586}"/>
            </c:ext>
          </c:extLst>
        </c:ser>
        <c:ser>
          <c:idx val="3"/>
          <c:order val="3"/>
          <c:tx>
            <c:strRef>
              <c:f>'1PIMCore'!$W$84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38100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'1PIMCore'!$W$85:$W$88</c:f>
              <c:numCache>
                <c:formatCode>General</c:formatCode>
                <c:ptCount val="4"/>
                <c:pt idx="0">
                  <c:v>23.811</c:v>
                </c:pt>
                <c:pt idx="1">
                  <c:v>14.44</c:v>
                </c:pt>
                <c:pt idx="2">
                  <c:v>11.696</c:v>
                </c:pt>
                <c:pt idx="3">
                  <c:v>11.433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650-6441-A0B8-5F76021CD586}"/>
            </c:ext>
          </c:extLst>
        </c:ser>
        <c:ser>
          <c:idx val="4"/>
          <c:order val="4"/>
          <c:tx>
            <c:strRef>
              <c:f>'1PIMCore'!$X$84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'1PIMCore'!$R$85:$S$88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'1PIMCore'!$X$85:$X$88</c:f>
              <c:numCache>
                <c:formatCode>General</c:formatCode>
                <c:ptCount val="4"/>
                <c:pt idx="0">
                  <c:v>23.614999999999998</c:v>
                </c:pt>
                <c:pt idx="1">
                  <c:v>14.180999999999999</c:v>
                </c:pt>
                <c:pt idx="2">
                  <c:v>11.273999999999999</c:v>
                </c:pt>
                <c:pt idx="3">
                  <c:v>10.968999999999999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650-6441-A0B8-5F76021CD5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3282432"/>
        <c:axId val="1233847488"/>
      </c:lineChart>
      <c:catAx>
        <c:axId val="123328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3847488"/>
        <c:crosses val="autoZero"/>
        <c:auto val="1"/>
        <c:lblAlgn val="ctr"/>
        <c:lblOffset val="100"/>
        <c:noMultiLvlLbl val="0"/>
      </c:catAx>
      <c:valAx>
        <c:axId val="1233847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328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6593569553805778"/>
          <c:y val="0.10369406949131359"/>
          <c:w val="0.42923972003499561"/>
          <c:h val="0.3973323647044119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 wing_nodal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'1PIMCore'!$T$90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'1PIMCore'!$T$91:$T$94</c:f>
              <c:numCache>
                <c:formatCode>General</c:formatCode>
                <c:ptCount val="4"/>
                <c:pt idx="0">
                  <c:v>31.388000000000002</c:v>
                </c:pt>
                <c:pt idx="1">
                  <c:v>17.704999999999998</c:v>
                </c:pt>
                <c:pt idx="2">
                  <c:v>13.004</c:v>
                </c:pt>
                <c:pt idx="3">
                  <c:v>12.824999999999999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BD-C540-8359-F8F98D344FB9}"/>
            </c:ext>
          </c:extLst>
        </c:ser>
        <c:ser>
          <c:idx val="1"/>
          <c:order val="1"/>
          <c:tx>
            <c:strRef>
              <c:f>'1PIMCore'!$U$90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38100">
                <a:solidFill>
                  <a:schemeClr val="accent3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'1PIMCore'!$U$91:$U$94</c:f>
              <c:numCache>
                <c:formatCode>General</c:formatCode>
                <c:ptCount val="4"/>
                <c:pt idx="0">
                  <c:v>28.501000000000001</c:v>
                </c:pt>
                <c:pt idx="1">
                  <c:v>19.131</c:v>
                </c:pt>
                <c:pt idx="2">
                  <c:v>18.161000000000001</c:v>
                </c:pt>
                <c:pt idx="3">
                  <c:v>18.619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BD-C540-8359-F8F98D344FB9}"/>
            </c:ext>
          </c:extLst>
        </c:ser>
        <c:ser>
          <c:idx val="2"/>
          <c:order val="2"/>
          <c:tx>
            <c:strRef>
              <c:f>'1PIMCore'!$V$90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'1PIMCore'!$V$91:$V$94</c:f>
              <c:numCache>
                <c:formatCode>General</c:formatCode>
                <c:ptCount val="4"/>
                <c:pt idx="0">
                  <c:v>28.009</c:v>
                </c:pt>
                <c:pt idx="1">
                  <c:v>18.125</c:v>
                </c:pt>
                <c:pt idx="2">
                  <c:v>16.754999999999999</c:v>
                </c:pt>
                <c:pt idx="3">
                  <c:v>16.533000000000001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BD-C540-8359-F8F98D344FB9}"/>
            </c:ext>
          </c:extLst>
        </c:ser>
        <c:ser>
          <c:idx val="3"/>
          <c:order val="3"/>
          <c:tx>
            <c:strRef>
              <c:f>'1PIMCore'!$W$90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'1PIMCore'!$W$91:$W$94</c:f>
              <c:numCache>
                <c:formatCode>General</c:formatCode>
                <c:ptCount val="4"/>
                <c:pt idx="0">
                  <c:v>116.676</c:v>
                </c:pt>
                <c:pt idx="1">
                  <c:v>59.844999999999999</c:v>
                </c:pt>
                <c:pt idx="2">
                  <c:v>40.704000000000001</c:v>
                </c:pt>
                <c:pt idx="3">
                  <c:v>40.637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7BD-C540-8359-F8F98D344FB9}"/>
            </c:ext>
          </c:extLst>
        </c:ser>
        <c:ser>
          <c:idx val="4"/>
          <c:order val="4"/>
          <c:tx>
            <c:strRef>
              <c:f>'1PIMCore'!$X$90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'1PIMCore'!$R$91:$S$94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'1PIMCore'!$X$91:$X$94</c:f>
              <c:numCache>
                <c:formatCode>General</c:formatCode>
                <c:ptCount val="4"/>
                <c:pt idx="0">
                  <c:v>118.02</c:v>
                </c:pt>
                <c:pt idx="1">
                  <c:v>60.853000000000002</c:v>
                </c:pt>
                <c:pt idx="2">
                  <c:v>41.548000000000002</c:v>
                </c:pt>
                <c:pt idx="3">
                  <c:v>41.219000000000001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77BD-C540-8359-F8F98D344F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4315920"/>
        <c:axId val="1267859328"/>
      </c:lineChart>
      <c:catAx>
        <c:axId val="121431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67859328"/>
        <c:crosses val="autoZero"/>
        <c:auto val="1"/>
        <c:lblAlgn val="ctr"/>
        <c:lblOffset val="100"/>
        <c:noMultiLvlLbl val="0"/>
      </c:catAx>
      <c:valAx>
        <c:axId val="126785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14315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180850681336062"/>
          <c:y val="0.10543174290713661"/>
          <c:w val="0.39819149318663932"/>
          <c:h val="0.43244516310461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raefsky4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'1PIMCore'!$T$96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'1PIMCore'!$T$97:$T$100</c:f>
              <c:numCache>
                <c:formatCode>General</c:formatCode>
                <c:ptCount val="4"/>
                <c:pt idx="0">
                  <c:v>238.6</c:v>
                </c:pt>
                <c:pt idx="1">
                  <c:v>130.33099999999999</c:v>
                </c:pt>
                <c:pt idx="2">
                  <c:v>100.285</c:v>
                </c:pt>
                <c:pt idx="3">
                  <c:v>100.239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D7F-4644-AA71-0D926E98207D}"/>
            </c:ext>
          </c:extLst>
        </c:ser>
        <c:ser>
          <c:idx val="1"/>
          <c:order val="1"/>
          <c:tx>
            <c:strRef>
              <c:f>'1PIMCore'!$U$96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'1PIMCore'!$U$97:$U$100</c:f>
              <c:numCache>
                <c:formatCode>General</c:formatCode>
                <c:ptCount val="4"/>
                <c:pt idx="0">
                  <c:v>211.44800000000001</c:v>
                </c:pt>
                <c:pt idx="1">
                  <c:v>126.62</c:v>
                </c:pt>
                <c:pt idx="2">
                  <c:v>114.52</c:v>
                </c:pt>
                <c:pt idx="3">
                  <c:v>114.43600000000001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D7F-4644-AA71-0D926E98207D}"/>
            </c:ext>
          </c:extLst>
        </c:ser>
        <c:ser>
          <c:idx val="2"/>
          <c:order val="2"/>
          <c:tx>
            <c:strRef>
              <c:f>'1PIMCore'!$V$96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'1PIMCore'!$V$97:$V$100</c:f>
              <c:numCache>
                <c:formatCode>General</c:formatCode>
                <c:ptCount val="4"/>
                <c:pt idx="0">
                  <c:v>209.655</c:v>
                </c:pt>
                <c:pt idx="1">
                  <c:v>127.529</c:v>
                </c:pt>
                <c:pt idx="2">
                  <c:v>115.151</c:v>
                </c:pt>
                <c:pt idx="3">
                  <c:v>115.041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D7F-4644-AA71-0D926E98207D}"/>
            </c:ext>
          </c:extLst>
        </c:ser>
        <c:ser>
          <c:idx val="3"/>
          <c:order val="3"/>
          <c:tx>
            <c:strRef>
              <c:f>'1PIMCore'!$W$96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'1PIMCore'!$W$97:$W$100</c:f>
              <c:numCache>
                <c:formatCode>General</c:formatCode>
                <c:ptCount val="4"/>
                <c:pt idx="0">
                  <c:v>186.935</c:v>
                </c:pt>
                <c:pt idx="1">
                  <c:v>95.405000000000001</c:v>
                </c:pt>
                <c:pt idx="2">
                  <c:v>66.930999999999997</c:v>
                </c:pt>
                <c:pt idx="3">
                  <c:v>66.971999999999994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7F-4644-AA71-0D926E98207D}"/>
            </c:ext>
          </c:extLst>
        </c:ser>
        <c:ser>
          <c:idx val="4"/>
          <c:order val="4"/>
          <c:tx>
            <c:strRef>
              <c:f>'1PIMCore'!$X$96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'1PIMCore'!$R$97:$S$100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'1PIMCore'!$X$97:$X$100</c:f>
              <c:numCache>
                <c:formatCode>General</c:formatCode>
                <c:ptCount val="4"/>
                <c:pt idx="0">
                  <c:v>188.65100000000001</c:v>
                </c:pt>
                <c:pt idx="1">
                  <c:v>96.293000000000006</c:v>
                </c:pt>
                <c:pt idx="2">
                  <c:v>67.497</c:v>
                </c:pt>
                <c:pt idx="3">
                  <c:v>67.432000000000002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D7F-4644-AA71-0D926E9820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18828608"/>
        <c:axId val="1273181008"/>
      </c:lineChart>
      <c:catAx>
        <c:axId val="121882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73181008"/>
        <c:crosses val="autoZero"/>
        <c:auto val="1"/>
        <c:lblAlgn val="ctr"/>
        <c:lblOffset val="100"/>
        <c:noMultiLvlLbl val="0"/>
      </c:catAx>
      <c:valAx>
        <c:axId val="127318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1882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510304919938697"/>
          <c:y val="7.0709520684914387E-2"/>
          <c:w val="0.35941358840212084"/>
          <c:h val="0.387802305961754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600">
                <a:solidFill>
                  <a:schemeClr val="accent5"/>
                </a:solidFill>
              </a:rPr>
              <a:t>pkustk08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'1PIMCore'!$T$102</c:f>
              <c:strCache>
                <c:ptCount val="1"/>
                <c:pt idx="0">
                  <c:v>CSR.nnz</c:v>
                </c:pt>
              </c:strCache>
            </c:strRef>
          </c:tx>
          <c:spPr>
            <a:ln w="38100" cap="rnd">
              <a:solidFill>
                <a:schemeClr val="tx2">
                  <a:lumMod val="25000"/>
                  <a:lumOff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>
                  <a:lumMod val="25000"/>
                  <a:lumOff val="75000"/>
                </a:schemeClr>
              </a:solidFill>
              <a:ln w="38100">
                <a:solidFill>
                  <a:schemeClr val="tx2">
                    <a:lumMod val="25000"/>
                    <a:lumOff val="75000"/>
                  </a:schemeClr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'1PIMCore'!$T$103:$T$106</c:f>
              <c:numCache>
                <c:formatCode>General</c:formatCode>
                <c:ptCount val="4"/>
                <c:pt idx="0">
                  <c:v>566.529</c:v>
                </c:pt>
                <c:pt idx="1">
                  <c:v>310.66300000000001</c:v>
                </c:pt>
                <c:pt idx="2">
                  <c:v>239.41900000000001</c:v>
                </c:pt>
                <c:pt idx="3">
                  <c:v>239.44800000000001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AC-CC4F-9D26-8121562CD771}"/>
            </c:ext>
          </c:extLst>
        </c:ser>
        <c:ser>
          <c:idx val="1"/>
          <c:order val="1"/>
          <c:tx>
            <c:strRef>
              <c:f>'1PIMCore'!$U$102</c:f>
              <c:strCache>
                <c:ptCount val="1"/>
                <c:pt idx="0">
                  <c:v>COO.nnz-lb-cg</c:v>
                </c:pt>
              </c:strCache>
            </c:strRef>
          </c:tx>
          <c:spPr>
            <a:ln w="38100" cap="rnd">
              <a:solidFill>
                <a:schemeClr val="accent3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40000"/>
                  <a:lumOff val="60000"/>
                </a:schemeClr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'1PIMCore'!$U$103:$U$106</c:f>
              <c:numCache>
                <c:formatCode>General</c:formatCode>
                <c:ptCount val="4"/>
                <c:pt idx="0">
                  <c:v>500.101</c:v>
                </c:pt>
                <c:pt idx="1">
                  <c:v>298.18099999999998</c:v>
                </c:pt>
                <c:pt idx="2">
                  <c:v>268.291</c:v>
                </c:pt>
                <c:pt idx="3">
                  <c:v>268.916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AC-CC4F-9D26-8121562CD771}"/>
            </c:ext>
          </c:extLst>
        </c:ser>
        <c:ser>
          <c:idx val="2"/>
          <c:order val="2"/>
          <c:tx>
            <c:strRef>
              <c:f>'1PIMCore'!$V$102</c:f>
              <c:strCache>
                <c:ptCount val="1"/>
                <c:pt idx="0">
                  <c:v>COO.nnz-lf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38100">
                <a:solidFill>
                  <a:schemeClr val="accent3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'1PIMCore'!$V$103:$V$106</c:f>
              <c:numCache>
                <c:formatCode>General</c:formatCode>
                <c:ptCount val="4"/>
                <c:pt idx="0">
                  <c:v>494.79700000000003</c:v>
                </c:pt>
                <c:pt idx="1">
                  <c:v>299.87099999999998</c:v>
                </c:pt>
                <c:pt idx="2">
                  <c:v>268.37799999999999</c:v>
                </c:pt>
                <c:pt idx="3">
                  <c:v>268.45499999999998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7AC-CC4F-9D26-8121562CD771}"/>
            </c:ext>
          </c:extLst>
        </c:ser>
        <c:ser>
          <c:idx val="3"/>
          <c:order val="3"/>
          <c:tx>
            <c:strRef>
              <c:f>'1PIMCore'!$W$102</c:f>
              <c:strCache>
                <c:ptCount val="1"/>
                <c:pt idx="0">
                  <c:v>BCSR.nnz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'1PIMCore'!$W$103:$W$106</c:f>
              <c:numCache>
                <c:formatCode>General</c:formatCode>
                <c:ptCount val="4"/>
                <c:pt idx="0">
                  <c:v>622.99</c:v>
                </c:pt>
                <c:pt idx="1">
                  <c:v>329.88499999999999</c:v>
                </c:pt>
                <c:pt idx="2">
                  <c:v>218.28800000000001</c:v>
                </c:pt>
                <c:pt idx="3">
                  <c:v>206.107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7AC-CC4F-9D26-8121562CD771}"/>
            </c:ext>
          </c:extLst>
        </c:ser>
        <c:ser>
          <c:idx val="4"/>
          <c:order val="4"/>
          <c:tx>
            <c:strRef>
              <c:f>'1PIMCore'!$X$102</c:f>
              <c:strCache>
                <c:ptCount val="1"/>
                <c:pt idx="0">
                  <c:v>BCOO.nnz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2"/>
              </a:solidFill>
              <a:ln w="38100">
                <a:solidFill>
                  <a:schemeClr val="tx2"/>
                </a:solidFill>
              </a:ln>
              <a:effectLst/>
            </c:spPr>
          </c:marker>
          <c:cat>
            <c:multiLvlStrRef>
              <c:f>'1PIMCore'!$R$103:$S$106</c:f>
              <c:multiLvlStrCache>
                <c:ptCount val="4"/>
                <c:lvl>
                  <c:pt idx="0">
                    <c:v>4</c:v>
                  </c:pt>
                  <c:pt idx="1">
                    <c:v>8</c:v>
                  </c:pt>
                  <c:pt idx="2">
                    <c:v>16</c:v>
                  </c:pt>
                  <c:pt idx="3">
                    <c:v>24</c:v>
                  </c:pt>
                </c:lvl>
                <c:lvl>
                  <c:pt idx="0">
                    <c:v>#threads</c:v>
                  </c:pt>
                </c:lvl>
              </c:multiLvlStrCache>
            </c:multiLvlStrRef>
          </c:cat>
          <c:val>
            <c:numRef>
              <c:f>'1PIMCore'!$X$103:$X$106</c:f>
              <c:numCache>
                <c:formatCode>General</c:formatCode>
                <c:ptCount val="4"/>
                <c:pt idx="0">
                  <c:v>631.83000000000004</c:v>
                </c:pt>
                <c:pt idx="1">
                  <c:v>337.38600000000002</c:v>
                </c:pt>
                <c:pt idx="2">
                  <c:v>220.50800000000001</c:v>
                </c:pt>
                <c:pt idx="3">
                  <c:v>207.75399999999999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7AC-CC4F-9D26-8121562CD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8624336"/>
        <c:axId val="1273491536"/>
      </c:lineChart>
      <c:catAx>
        <c:axId val="1238624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73491536"/>
        <c:crosses val="autoZero"/>
        <c:auto val="1"/>
        <c:lblAlgn val="ctr"/>
        <c:lblOffset val="100"/>
        <c:noMultiLvlLbl val="0"/>
      </c:catAx>
      <c:valAx>
        <c:axId val="1273491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238624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8515694249241401"/>
          <c:y val="0.1103920603674541"/>
          <c:w val="0.4110145098775807"/>
          <c:h val="0.3580404011998499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KernelMultiplePIMCores!$D$9:$D$10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6-B146-9210-A22CC095B504}"/>
            </c:ext>
          </c:extLst>
        </c:ser>
        <c:ser>
          <c:idx val="1"/>
          <c:order val="1"/>
          <c:tx>
            <c:strRef>
              <c:f>KernelMultiplePIMCores!$E$8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KernelMultiplePIMCores!$E$9:$E$10</c:f>
              <c:numCache>
                <c:formatCode>General</c:formatCode>
                <c:ptCount val="2"/>
                <c:pt idx="0">
                  <c:v>0.84396151825400001</c:v>
                </c:pt>
                <c:pt idx="1">
                  <c:v>6.8633836214999997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6-B146-9210-A22CC095B504}"/>
            </c:ext>
          </c:extLst>
        </c:ser>
        <c:ser>
          <c:idx val="2"/>
          <c:order val="2"/>
          <c:tx>
            <c:strRef>
              <c:f>KernelMultiplePIMCores!$F$8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KernelMultiplePIMCores!$F$9:$F$10</c:f>
              <c:numCache>
                <c:formatCode>General</c:formatCode>
                <c:ptCount val="2"/>
                <c:pt idx="0">
                  <c:v>0.57690997120898502</c:v>
                </c:pt>
                <c:pt idx="1">
                  <c:v>0.45252318829749999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6-B146-9210-A22CC095B504}"/>
            </c:ext>
          </c:extLst>
        </c:ser>
        <c:ser>
          <c:idx val="3"/>
          <c:order val="3"/>
          <c:tx>
            <c:strRef>
              <c:f>KernelMultiplePIMCores!$G$8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KernelMultiplePIMCores!$G$9:$G$10</c:f>
              <c:numCache>
                <c:formatCode>General</c:formatCode>
                <c:ptCount val="2"/>
                <c:pt idx="0">
                  <c:v>0.73398575200000005</c:v>
                </c:pt>
                <c:pt idx="1">
                  <c:v>6.1851559790400001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46-B146-9210-A22CC095B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0424560"/>
        <c:axId val="878355680"/>
      </c:barChart>
      <c:catAx>
        <c:axId val="8704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355680"/>
        <c:crosses val="autoZero"/>
        <c:auto val="1"/>
        <c:lblAlgn val="ctr"/>
        <c:lblOffset val="100"/>
        <c:noMultiLvlLbl val="0"/>
      </c:catAx>
      <c:valAx>
        <c:axId val="8783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04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37680940593257"/>
          <c:y val="0.13092765702885176"/>
          <c:w val="0.3908208304301109"/>
          <c:h val="0.266234807451845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HST-L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7778333333333332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HSTL!$S$50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HSTL!$S$51:$S$55</c:f>
              <c:numCache>
                <c:formatCode>0.00</c:formatCode>
                <c:ptCount val="5"/>
                <c:pt idx="0">
                  <c:v>1631.278</c:v>
                </c:pt>
                <c:pt idx="1">
                  <c:v>819.02300000000002</c:v>
                </c:pt>
                <c:pt idx="2">
                  <c:v>411.71</c:v>
                </c:pt>
                <c:pt idx="3">
                  <c:v>303.67399999999998</c:v>
                </c:pt>
                <c:pt idx="4">
                  <c:v>436.30900000000003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29-F247-BA0C-EFA29C2B354D}"/>
            </c:ext>
          </c:extLst>
        </c:ser>
        <c:ser>
          <c:idx val="2"/>
          <c:order val="1"/>
          <c:tx>
            <c:strRef>
              <c:f>HSTL!$T$50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HSTL!$T$51:$T$55</c:f>
              <c:numCache>
                <c:formatCode>0.00</c:formatCode>
                <c:ptCount val="5"/>
                <c:pt idx="0">
                  <c:v>0.185</c:v>
                </c:pt>
                <c:pt idx="1">
                  <c:v>0.127</c:v>
                </c:pt>
                <c:pt idx="2">
                  <c:v>0.151</c:v>
                </c:pt>
                <c:pt idx="3">
                  <c:v>0.14399999999999999</c:v>
                </c:pt>
                <c:pt idx="4">
                  <c:v>0.14199999999999999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29-F247-BA0C-EFA29C2B354D}"/>
            </c:ext>
          </c:extLst>
        </c:ser>
        <c:ser>
          <c:idx val="3"/>
          <c:order val="2"/>
          <c:tx>
            <c:strRef>
              <c:f>HSTL!$U$50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HSTL!$U$51:$U$55</c:f>
              <c:numCache>
                <c:formatCode>0.00</c:formatCode>
                <c:ptCount val="5"/>
                <c:pt idx="0">
                  <c:v>19.9726</c:v>
                </c:pt>
                <c:pt idx="1">
                  <c:v>19.9726</c:v>
                </c:pt>
                <c:pt idx="2">
                  <c:v>19.9726</c:v>
                </c:pt>
                <c:pt idx="3">
                  <c:v>19.9726</c:v>
                </c:pt>
                <c:pt idx="4">
                  <c:v>19.9726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9-F247-BA0C-EFA29C2B354D}"/>
            </c:ext>
          </c:extLst>
        </c:ser>
        <c:ser>
          <c:idx val="4"/>
          <c:order val="3"/>
          <c:tx>
            <c:strRef>
              <c:f>HSTL!$V$50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HSTL!$V$51:$V$55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HSTL!$W$50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HSTL!$R$51:$R$55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HSTL!$W$51:$W$55</c:f>
              <c:numCache>
                <c:formatCode>0.00</c:formatCode>
                <c:ptCount val="5"/>
                <c:pt idx="0">
                  <c:v>1</c:v>
                </c:pt>
                <c:pt idx="1">
                  <c:v>1.9917364958004842</c:v>
                </c:pt>
                <c:pt idx="2">
                  <c:v>3.9622015496344516</c:v>
                </c:pt>
                <c:pt idx="3">
                  <c:v>5.3718066084024318</c:v>
                </c:pt>
                <c:pt idx="4">
                  <c:v>3.7388135472795656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929-F247-BA0C-EFA29C2B3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0758576"/>
        <c:axId val="1954929296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5492929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0758576"/>
        <c:crosses val="max"/>
        <c:crossBetween val="between"/>
      </c:valAx>
      <c:catAx>
        <c:axId val="19207585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54929296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0495733525239027"/>
          <c:y val="1.7201388888888891E-3"/>
          <c:w val="0.28986943559165212"/>
          <c:h val="0.24956770833333333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KernelMultiplePIMCores!$D$19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KernelMultiplePIMCores!$D$20:$D$21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EE4C-93CC-63A45B6BB7EF}"/>
            </c:ext>
          </c:extLst>
        </c:ser>
        <c:ser>
          <c:idx val="1"/>
          <c:order val="1"/>
          <c:tx>
            <c:strRef>
              <c:f>KernelMultiplePIMCores!$E$19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KernelMultiplePIMCores!$E$20:$E$21</c:f>
              <c:numCache>
                <c:formatCode>General</c:formatCode>
                <c:ptCount val="2"/>
                <c:pt idx="0">
                  <c:v>1.0236112181695003</c:v>
                </c:pt>
                <c:pt idx="1">
                  <c:v>1.2314724739811689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EE4C-93CC-63A45B6BB7EF}"/>
            </c:ext>
          </c:extLst>
        </c:ser>
        <c:ser>
          <c:idx val="2"/>
          <c:order val="2"/>
          <c:tx>
            <c:strRef>
              <c:f>KernelMultiplePIMCores!$F$19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KernelMultiplePIMCores!$F$20:$F$21</c:f>
              <c:numCache>
                <c:formatCode>General</c:formatCode>
                <c:ptCount val="2"/>
                <c:pt idx="0">
                  <c:v>0.75497412418728804</c:v>
                </c:pt>
                <c:pt idx="1">
                  <c:v>0.60927785336212681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EE4C-93CC-63A45B6BB7EF}"/>
            </c:ext>
          </c:extLst>
        </c:ser>
        <c:ser>
          <c:idx val="3"/>
          <c:order val="3"/>
          <c:tx>
            <c:strRef>
              <c:f>KernelMultiplePIMCores!$G$19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KernelMultiplePIMCores!$G$20:$G$21</c:f>
              <c:numCache>
                <c:formatCode>General</c:formatCode>
                <c:ptCount val="2"/>
                <c:pt idx="0">
                  <c:v>0.85746139347817263</c:v>
                </c:pt>
                <c:pt idx="1">
                  <c:v>0.94399869121300362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EE4C-93CC-63A45B6B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8440256"/>
        <c:axId val="877947472"/>
      </c:barChart>
      <c:catAx>
        <c:axId val="8784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7947472"/>
        <c:crosses val="autoZero"/>
        <c:auto val="1"/>
        <c:lblAlgn val="ctr"/>
        <c:lblOffset val="100"/>
        <c:noMultiLvlLbl val="0"/>
      </c:catAx>
      <c:valAx>
        <c:axId val="8779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4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065303045180054"/>
          <c:y val="4.3967131143989382E-3"/>
          <c:w val="0.40899236682825213"/>
          <c:h val="0.209685263861935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6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0" dirty="0">
                <a:solidFill>
                  <a:schemeClr val="accent6"/>
                </a:solidFill>
              </a:rPr>
              <a:t>2D Equally-Wide Tiles</a:t>
            </a:r>
          </a:p>
        </c:rich>
      </c:tx>
      <c:layout>
        <c:manualLayout>
          <c:xMode val="edge"/>
          <c:yMode val="edge"/>
          <c:x val="0.31056195983884455"/>
          <c:y val="3.0431091150303232E-2"/>
        </c:manualLayout>
      </c:layout>
      <c:overlay val="0"/>
      <c:spPr>
        <a:noFill/>
        <a:ln w="28575">
          <a:solidFill>
            <a:schemeClr val="accent6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accent6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KernelMultiplePIMCores!$D$28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KernelMultiplePIMCores!$D$29:$D$30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E0-4B45-B538-CC1395C75ADE}"/>
            </c:ext>
          </c:extLst>
        </c:ser>
        <c:ser>
          <c:idx val="1"/>
          <c:order val="1"/>
          <c:tx>
            <c:strRef>
              <c:f>KernelMultiplePIMCores!$E$28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KernelMultiplePIMCores!$E$29:$E$30</c:f>
              <c:numCache>
                <c:formatCode>General</c:formatCode>
                <c:ptCount val="2"/>
                <c:pt idx="0">
                  <c:v>44.021000300128428</c:v>
                </c:pt>
                <c:pt idx="1">
                  <c:v>22.409233598906315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E0-4B45-B538-CC1395C75ADE}"/>
            </c:ext>
          </c:extLst>
        </c:ser>
        <c:ser>
          <c:idx val="2"/>
          <c:order val="2"/>
          <c:tx>
            <c:strRef>
              <c:f>KernelMultiplePIMCores!$F$28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KernelMultiplePIMCores!$F$29:$F$30</c:f>
              <c:numCache>
                <c:formatCode>General</c:formatCode>
                <c:ptCount val="2"/>
                <c:pt idx="0">
                  <c:v>1.1764397773539697</c:v>
                </c:pt>
                <c:pt idx="1">
                  <c:v>0.85832030289120986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E0-4B45-B538-CC1395C75ADE}"/>
            </c:ext>
          </c:extLst>
        </c:ser>
        <c:ser>
          <c:idx val="3"/>
          <c:order val="3"/>
          <c:tx>
            <c:strRef>
              <c:f>KernelMultiplePIMCores!$G$28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KernelMultiplePIMCores!$G$29:$G$30</c:f>
              <c:numCache>
                <c:formatCode>General</c:formatCode>
                <c:ptCount val="2"/>
                <c:pt idx="0">
                  <c:v>46.478507617387173</c:v>
                </c:pt>
                <c:pt idx="1">
                  <c:v>23.939705926711326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E0-4B45-B538-CC1395C75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6577216"/>
        <c:axId val="876374256"/>
      </c:barChart>
      <c:catAx>
        <c:axId val="876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374256"/>
        <c:crosses val="autoZero"/>
        <c:auto val="1"/>
        <c:lblAlgn val="ctr"/>
        <c:lblOffset val="100"/>
        <c:noMultiLvlLbl val="0"/>
      </c:catAx>
      <c:valAx>
        <c:axId val="8763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258753480223515"/>
          <c:y val="0.17315770094304436"/>
          <c:w val="0.38666539557800544"/>
          <c:h val="0.22479843728492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0" dirty="0">
                <a:solidFill>
                  <a:schemeClr val="tx2"/>
                </a:solidFill>
              </a:rPr>
              <a:t>2D Variable-Sized Tiles</a:t>
            </a:r>
          </a:p>
        </c:rich>
      </c:tx>
      <c:layout>
        <c:manualLayout>
          <c:xMode val="edge"/>
          <c:yMode val="edge"/>
          <c:x val="0.30927003611585585"/>
          <c:y val="2.7049858800269541E-2"/>
        </c:manualLayout>
      </c:layout>
      <c:overlay val="0"/>
      <c:spPr>
        <a:noFill/>
        <a:ln w="28575"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2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KernelMultiplePIMCores!$D$36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KernelMultiplePIMCores!$D$37:$D$38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E7-DC4B-8808-A45C911D83A5}"/>
            </c:ext>
          </c:extLst>
        </c:ser>
        <c:ser>
          <c:idx val="1"/>
          <c:order val="1"/>
          <c:tx>
            <c:strRef>
              <c:f>KernelMultiplePIMCores!$E$36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KernelMultiplePIMCores!$E$37:$E$38</c:f>
              <c:numCache>
                <c:formatCode>General</c:formatCode>
                <c:ptCount val="2"/>
                <c:pt idx="0">
                  <c:v>42.240001283740384</c:v>
                </c:pt>
                <c:pt idx="1">
                  <c:v>19.968571486161306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E7-DC4B-8808-A45C911D83A5}"/>
            </c:ext>
          </c:extLst>
        </c:ser>
        <c:ser>
          <c:idx val="2"/>
          <c:order val="2"/>
          <c:tx>
            <c:strRef>
              <c:f>KernelMultiplePIMCores!$F$36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KernelMultiplePIMCores!$F$37:$F$38</c:f>
              <c:numCache>
                <c:formatCode>General</c:formatCode>
                <c:ptCount val="2"/>
                <c:pt idx="0">
                  <c:v>1.1387787153236177</c:v>
                </c:pt>
                <c:pt idx="1">
                  <c:v>0.78890389674978867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E7-DC4B-8808-A45C911D83A5}"/>
            </c:ext>
          </c:extLst>
        </c:ser>
        <c:ser>
          <c:idx val="3"/>
          <c:order val="3"/>
          <c:tx>
            <c:strRef>
              <c:f>KernelMultiplePIMCores!$G$36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KernelMultiplePIMCores!$G$37:$G$38</c:f>
              <c:numCache>
                <c:formatCode>General</c:formatCode>
                <c:ptCount val="2"/>
                <c:pt idx="0">
                  <c:v>40.075092484337226</c:v>
                </c:pt>
                <c:pt idx="1">
                  <c:v>20.652958296506441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E7-DC4B-8808-A45C911D83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943522560"/>
        <c:axId val="911633824"/>
      </c:barChart>
      <c:catAx>
        <c:axId val="9435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11633824"/>
        <c:crosses val="autoZero"/>
        <c:auto val="1"/>
        <c:lblAlgn val="ctr"/>
        <c:lblOffset val="100"/>
        <c:noMultiLvlLbl val="0"/>
      </c:catAx>
      <c:valAx>
        <c:axId val="9116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accent4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35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525958875635143"/>
          <c:y val="0.15967883084972501"/>
          <c:w val="0.38628204543047751"/>
          <c:h val="0.156687904533167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KernelMultiplePIMCores!$D$9:$D$10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6-B146-9210-A22CC095B504}"/>
            </c:ext>
          </c:extLst>
        </c:ser>
        <c:ser>
          <c:idx val="1"/>
          <c:order val="1"/>
          <c:tx>
            <c:strRef>
              <c:f>KernelMultiplePIMCores!$E$8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KernelMultiplePIMCores!$E$9:$E$10</c:f>
              <c:numCache>
                <c:formatCode>General</c:formatCode>
                <c:ptCount val="2"/>
                <c:pt idx="0">
                  <c:v>0.84396151825400001</c:v>
                </c:pt>
                <c:pt idx="1">
                  <c:v>6.8633836214999997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6-B146-9210-A22CC095B504}"/>
            </c:ext>
          </c:extLst>
        </c:ser>
        <c:ser>
          <c:idx val="2"/>
          <c:order val="2"/>
          <c:tx>
            <c:strRef>
              <c:f>KernelMultiplePIMCores!$F$8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KernelMultiplePIMCores!$F$9:$F$10</c:f>
              <c:numCache>
                <c:formatCode>General</c:formatCode>
                <c:ptCount val="2"/>
                <c:pt idx="0">
                  <c:v>0.57690997120898502</c:v>
                </c:pt>
                <c:pt idx="1">
                  <c:v>0.45252318829749999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6-B146-9210-A22CC095B504}"/>
            </c:ext>
          </c:extLst>
        </c:ser>
        <c:ser>
          <c:idx val="3"/>
          <c:order val="3"/>
          <c:tx>
            <c:strRef>
              <c:f>KernelMultiplePIMCores!$G$8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1"/>
              </a:solidFill>
            </a:ln>
            <a:effectLst/>
          </c:spPr>
          <c:invertIfNegative val="0"/>
          <c:cat>
            <c:strRef>
              <c:f>KernelMultiplePIMCores!$C$9:$C$10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KernelMultiplePIMCores!$G$9:$G$10</c:f>
              <c:numCache>
                <c:formatCode>General</c:formatCode>
                <c:ptCount val="2"/>
                <c:pt idx="0">
                  <c:v>0.73398575200000005</c:v>
                </c:pt>
                <c:pt idx="1">
                  <c:v>6.1851559790400001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F46-B146-9210-A22CC095B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0424560"/>
        <c:axId val="878355680"/>
      </c:barChart>
      <c:catAx>
        <c:axId val="87042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355680"/>
        <c:crosses val="autoZero"/>
        <c:auto val="1"/>
        <c:lblAlgn val="ctr"/>
        <c:lblOffset val="100"/>
        <c:noMultiLvlLbl val="0"/>
      </c:catAx>
      <c:valAx>
        <c:axId val="878355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042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537680940593257"/>
          <c:y val="0.13092765702885176"/>
          <c:w val="0.3908208304301109"/>
          <c:h val="0.2662348074518456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accent5"/>
                </a:solidFill>
              </a:rPr>
              <a:t>2D Equally-Sized </a:t>
            </a:r>
          </a:p>
        </c:rich>
      </c:tx>
      <c:layout>
        <c:manualLayout>
          <c:xMode val="edge"/>
          <c:yMode val="edge"/>
          <c:x val="0.30611194424631349"/>
          <c:y val="1.91527593420599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KernelMultiplePIMCores!$D$19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KernelMultiplePIMCores!$D$20:$D$21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2-EE4C-93CC-63A45B6BB7EF}"/>
            </c:ext>
          </c:extLst>
        </c:ser>
        <c:ser>
          <c:idx val="1"/>
          <c:order val="1"/>
          <c:tx>
            <c:strRef>
              <c:f>KernelMultiplePIMCores!$E$19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KernelMultiplePIMCores!$E$20:$E$21</c:f>
              <c:numCache>
                <c:formatCode>General</c:formatCode>
                <c:ptCount val="2"/>
                <c:pt idx="0">
                  <c:v>1.0236112181695003</c:v>
                </c:pt>
                <c:pt idx="1">
                  <c:v>1.2314724739811689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2-EE4C-93CC-63A45B6BB7EF}"/>
            </c:ext>
          </c:extLst>
        </c:ser>
        <c:ser>
          <c:idx val="2"/>
          <c:order val="2"/>
          <c:tx>
            <c:strRef>
              <c:f>KernelMultiplePIMCores!$F$19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KernelMultiplePIMCores!$F$20:$F$21</c:f>
              <c:numCache>
                <c:formatCode>General</c:formatCode>
                <c:ptCount val="2"/>
                <c:pt idx="0">
                  <c:v>0.75497412418728804</c:v>
                </c:pt>
                <c:pt idx="1">
                  <c:v>0.60927785336212681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2-EE4C-93CC-63A45B6BB7EF}"/>
            </c:ext>
          </c:extLst>
        </c:ser>
        <c:ser>
          <c:idx val="3"/>
          <c:order val="3"/>
          <c:tx>
            <c:strRef>
              <c:f>KernelMultiplePIMCores!$G$19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KernelMultiplePIMCores!$C$20:$C$21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KernelMultiplePIMCores!$G$20:$G$21</c:f>
              <c:numCache>
                <c:formatCode>General</c:formatCode>
                <c:ptCount val="2"/>
                <c:pt idx="0">
                  <c:v>0.85746139347817263</c:v>
                </c:pt>
                <c:pt idx="1">
                  <c:v>0.94399869121300362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2-EE4C-93CC-63A45B6BB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8440256"/>
        <c:axId val="877947472"/>
      </c:barChart>
      <c:catAx>
        <c:axId val="878440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7947472"/>
        <c:crosses val="autoZero"/>
        <c:auto val="1"/>
        <c:lblAlgn val="ctr"/>
        <c:lblOffset val="100"/>
        <c:noMultiLvlLbl val="0"/>
      </c:catAx>
      <c:valAx>
        <c:axId val="87794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8440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9339970924134137"/>
          <c:y val="0.12945832628510112"/>
          <c:w val="0.40899236682825213"/>
          <c:h val="0.209685263861935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6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accent6"/>
                </a:solidFill>
              </a:rPr>
              <a:t>2D Equally-Wide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6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KernelMultiplePIMCores!$D$28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KernelMultiplePIMCores!$D$29:$D$30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BE-6B4C-B700-24E2CA63DC03}"/>
            </c:ext>
          </c:extLst>
        </c:ser>
        <c:ser>
          <c:idx val="1"/>
          <c:order val="1"/>
          <c:tx>
            <c:strRef>
              <c:f>KernelMultiplePIMCores!$E$28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KernelMultiplePIMCores!$E$29:$E$30</c:f>
              <c:numCache>
                <c:formatCode>General</c:formatCode>
                <c:ptCount val="2"/>
                <c:pt idx="0">
                  <c:v>44.021000300128428</c:v>
                </c:pt>
                <c:pt idx="1">
                  <c:v>22.409233598906315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BE-6B4C-B700-24E2CA63DC03}"/>
            </c:ext>
          </c:extLst>
        </c:ser>
        <c:ser>
          <c:idx val="2"/>
          <c:order val="2"/>
          <c:tx>
            <c:strRef>
              <c:f>KernelMultiplePIMCores!$F$28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KernelMultiplePIMCores!$F$29:$F$30</c:f>
              <c:numCache>
                <c:formatCode>General</c:formatCode>
                <c:ptCount val="2"/>
                <c:pt idx="0">
                  <c:v>1.1764397773539697</c:v>
                </c:pt>
                <c:pt idx="1">
                  <c:v>0.85832030289120986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BE-6B4C-B700-24E2CA63DC03}"/>
            </c:ext>
          </c:extLst>
        </c:ser>
        <c:ser>
          <c:idx val="3"/>
          <c:order val="3"/>
          <c:tx>
            <c:strRef>
              <c:f>KernelMultiplePIMCores!$G$28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KernelMultiplePIMCores!$C$29:$C$30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KernelMultiplePIMCores!$G$29:$G$30</c:f>
              <c:numCache>
                <c:formatCode>General</c:formatCode>
                <c:ptCount val="2"/>
                <c:pt idx="0">
                  <c:v>46.478507617387173</c:v>
                </c:pt>
                <c:pt idx="1">
                  <c:v>23.939705926711326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BE-6B4C-B700-24E2CA63DC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876577216"/>
        <c:axId val="876374256"/>
      </c:barChart>
      <c:catAx>
        <c:axId val="87657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374256"/>
        <c:crosses val="autoZero"/>
        <c:auto val="1"/>
        <c:lblAlgn val="ctr"/>
        <c:lblOffset val="100"/>
        <c:noMultiLvlLbl val="0"/>
      </c:catAx>
      <c:valAx>
        <c:axId val="87637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8765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258753480223515"/>
          <c:y val="0.17315770094304436"/>
          <c:w val="0.38666539557800544"/>
          <c:h val="0.224798437284929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2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tx2"/>
                </a:solidFill>
              </a:rPr>
              <a:t>2D Variable-Sized</a:t>
            </a:r>
          </a:p>
        </c:rich>
      </c:tx>
      <c:layout>
        <c:manualLayout>
          <c:xMode val="edge"/>
          <c:yMode val="edge"/>
          <c:x val="0.32925820509839954"/>
          <c:y val="2.8617493400513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2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KernelMultiplePIMCores!$D$36</c:f>
              <c:strCache>
                <c:ptCount val="1"/>
                <c:pt idx="0">
                  <c:v>CSR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KernelMultiplePIMCores!$D$37:$D$38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6E-4844-94A7-159D9DDAC8AA}"/>
            </c:ext>
          </c:extLst>
        </c:ser>
        <c:ser>
          <c:idx val="1"/>
          <c:order val="1"/>
          <c:tx>
            <c:strRef>
              <c:f>KernelMultiplePIMCores!$E$36</c:f>
              <c:strCache>
                <c:ptCount val="1"/>
                <c:pt idx="0">
                  <c:v>COO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KernelMultiplePIMCores!$E$37:$E$38</c:f>
              <c:numCache>
                <c:formatCode>General</c:formatCode>
                <c:ptCount val="2"/>
                <c:pt idx="0">
                  <c:v>42.240001283740384</c:v>
                </c:pt>
                <c:pt idx="1">
                  <c:v>19.968571486161306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6E-4844-94A7-159D9DDAC8AA}"/>
            </c:ext>
          </c:extLst>
        </c:ser>
        <c:ser>
          <c:idx val="2"/>
          <c:order val="2"/>
          <c:tx>
            <c:strRef>
              <c:f>KernelMultiplePIMCores!$F$36</c:f>
              <c:strCache>
                <c:ptCount val="1"/>
                <c:pt idx="0">
                  <c:v>BCSR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KernelMultiplePIMCores!$F$37:$F$38</c:f>
              <c:numCache>
                <c:formatCode>General</c:formatCode>
                <c:ptCount val="2"/>
                <c:pt idx="0">
                  <c:v>1.1387787153236177</c:v>
                </c:pt>
                <c:pt idx="1">
                  <c:v>0.78890389674978867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6E-4844-94A7-159D9DDAC8AA}"/>
            </c:ext>
          </c:extLst>
        </c:ser>
        <c:ser>
          <c:idx val="3"/>
          <c:order val="3"/>
          <c:tx>
            <c:strRef>
              <c:f>KernelMultiplePIMCores!$G$36</c:f>
              <c:strCache>
                <c:ptCount val="1"/>
                <c:pt idx="0">
                  <c:v>BCOO</c:v>
                </c:pt>
              </c:strCache>
            </c:strRef>
          </c:tx>
          <c:spPr>
            <a:solidFill>
              <a:schemeClr val="tx2">
                <a:lumMod val="90000"/>
                <a:lumOff val="1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strRef>
              <c:f>KernelMultiplePIMCores!$C$37:$C$38</c:f>
              <c:strCache>
                <c:ptCount val="2"/>
                <c:pt idx="0">
                  <c:v>regular matrices</c:v>
                </c:pt>
                <c:pt idx="1">
                  <c:v>scale-free matrices</c:v>
                </c:pt>
              </c:strCache>
            </c:strRef>
          </c:cat>
          <c:val>
            <c:numRef>
              <c:f>KernelMultiplePIMCores!$G$37:$G$38</c:f>
              <c:numCache>
                <c:formatCode>General</c:formatCode>
                <c:ptCount val="2"/>
                <c:pt idx="0">
                  <c:v>40.075092484337226</c:v>
                </c:pt>
                <c:pt idx="1">
                  <c:v>20.652958296506441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6E-4844-94A7-159D9DDAC8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9"/>
        <c:overlap val="-14"/>
        <c:axId val="943522560"/>
        <c:axId val="911633824"/>
      </c:barChart>
      <c:catAx>
        <c:axId val="94352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11633824"/>
        <c:crosses val="autoZero"/>
        <c:auto val="1"/>
        <c:lblAlgn val="ctr"/>
        <c:lblOffset val="100"/>
        <c:noMultiLvlLbl val="0"/>
      </c:catAx>
      <c:valAx>
        <c:axId val="911633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352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9525958875635143"/>
          <c:y val="0.15967883084972501"/>
          <c:w val="0.38628204543047751"/>
          <c:h val="0.1566879045331676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/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SCAN-SSA</a:t>
            </a:r>
            <a:r>
              <a:rPr lang="en-US" sz="1400" b="0" i="0" u="none" strike="noStrike" baseline="0"/>
              <a:t>  </a:t>
            </a:r>
            <a:endParaRPr lang="en-US" sz="1400"/>
          </a:p>
        </c:rich>
      </c:tx>
      <c:layout>
        <c:manualLayout>
          <c:xMode val="edge"/>
          <c:yMode val="edge"/>
          <c:x val="0"/>
          <c:y val="0.8193114583333331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4709166666666665"/>
          <c:y val="0.162321875"/>
          <c:w val="0.59506944444444454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SSA!$U$50</c:f>
              <c:strCache>
                <c:ptCount val="1"/>
                <c:pt idx="0">
                  <c:v>DPU (Add)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SSA!$U$51:$U$55</c:f>
              <c:numCache>
                <c:formatCode>0.00</c:formatCode>
                <c:ptCount val="5"/>
                <c:pt idx="0">
                  <c:v>602.75099999999998</c:v>
                </c:pt>
                <c:pt idx="1">
                  <c:v>301.53399999999999</c:v>
                </c:pt>
                <c:pt idx="2">
                  <c:v>150.881</c:v>
                </c:pt>
                <c:pt idx="3">
                  <c:v>101.075</c:v>
                </c:pt>
                <c:pt idx="4">
                  <c:v>101.071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5F-814A-9C51-6C0807B8E9CF}"/>
            </c:ext>
          </c:extLst>
        </c:ser>
        <c:ser>
          <c:idx val="2"/>
          <c:order val="1"/>
          <c:tx>
            <c:strRef>
              <c:f>SSA!$V$50</c:f>
              <c:strCache>
                <c:ptCount val="1"/>
                <c:pt idx="0">
                  <c:v>DPU (Scan)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SSA!$V$51:$V$55</c:f>
              <c:numCache>
                <c:formatCode>0.00</c:formatCode>
                <c:ptCount val="5"/>
                <c:pt idx="0">
                  <c:v>1123.9739999999999</c:v>
                </c:pt>
                <c:pt idx="1">
                  <c:v>617.625</c:v>
                </c:pt>
                <c:pt idx="2">
                  <c:v>359.495</c:v>
                </c:pt>
                <c:pt idx="3">
                  <c:v>230.09</c:v>
                </c:pt>
                <c:pt idx="4">
                  <c:v>179.01400000000001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5F-814A-9C51-6C0807B8E9CF}"/>
            </c:ext>
          </c:extLst>
        </c:ser>
        <c:ser>
          <c:idx val="3"/>
          <c:order val="2"/>
          <c:tx>
            <c:strRef>
              <c:f>SSA!$W$50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SSA!$W$51:$W$55</c:f>
              <c:numCache>
                <c:formatCode>0.00</c:formatCode>
                <c:ptCount val="5"/>
                <c:pt idx="0">
                  <c:v>0.151</c:v>
                </c:pt>
                <c:pt idx="1">
                  <c:v>9.0999999999999998E-2</c:v>
                </c:pt>
                <c:pt idx="2">
                  <c:v>0.107</c:v>
                </c:pt>
                <c:pt idx="3">
                  <c:v>0.13800000000000001</c:v>
                </c:pt>
                <c:pt idx="4">
                  <c:v>0.20100000000000001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5F-814A-9C51-6C0807B8E9CF}"/>
            </c:ext>
          </c:extLst>
        </c:ser>
        <c:ser>
          <c:idx val="4"/>
          <c:order val="3"/>
          <c:tx>
            <c:strRef>
              <c:f>SSA!$X$50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SSA!$X$51:$X$55</c:f>
              <c:numCache>
                <c:formatCode>0.00</c:formatCode>
                <c:ptCount val="5"/>
                <c:pt idx="0">
                  <c:v>141.44540000000001</c:v>
                </c:pt>
                <c:pt idx="1">
                  <c:v>141.44540000000001</c:v>
                </c:pt>
                <c:pt idx="2">
                  <c:v>141.44540000000001</c:v>
                </c:pt>
                <c:pt idx="3">
                  <c:v>141.44540000000001</c:v>
                </c:pt>
                <c:pt idx="4">
                  <c:v>141.44540000000001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5F-814A-9C51-6C0807B8E9CF}"/>
            </c:ext>
          </c:extLst>
        </c:ser>
        <c:ser>
          <c:idx val="0"/>
          <c:order val="4"/>
          <c:tx>
            <c:strRef>
              <c:f>SSA!$Y$50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SSA!$Y$51:$Y$55</c:f>
              <c:numCache>
                <c:formatCode>0.00</c:formatCode>
                <c:ptCount val="5"/>
                <c:pt idx="0">
                  <c:v>265.36820000000006</c:v>
                </c:pt>
                <c:pt idx="1">
                  <c:v>265.36820000000006</c:v>
                </c:pt>
                <c:pt idx="2">
                  <c:v>265.36820000000006</c:v>
                </c:pt>
                <c:pt idx="3">
                  <c:v>265.36820000000006</c:v>
                </c:pt>
                <c:pt idx="4">
                  <c:v>265.36820000000006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SSA!$AA$50</c:f>
              <c:strCache>
                <c:ptCount val="1"/>
                <c:pt idx="0">
                  <c:v>Speedup (Scan)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SSA!$AA$51:$AA$55</c:f>
              <c:numCache>
                <c:formatCode>0.00</c:formatCode>
                <c:ptCount val="5"/>
                <c:pt idx="0">
                  <c:v>1</c:v>
                </c:pt>
                <c:pt idx="1">
                  <c:v>1.8198324225865208</c:v>
                </c:pt>
                <c:pt idx="2">
                  <c:v>3.1265358349907508</c:v>
                </c:pt>
                <c:pt idx="3">
                  <c:v>4.884931983137033</c:v>
                </c:pt>
                <c:pt idx="4">
                  <c:v>6.2786932865585925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55F-814A-9C51-6C0807B8E9CF}"/>
            </c:ext>
          </c:extLst>
        </c:ser>
        <c:ser>
          <c:idx val="5"/>
          <c:order val="6"/>
          <c:tx>
            <c:strRef>
              <c:f>SSA!$Z$50</c:f>
              <c:strCache>
                <c:ptCount val="1"/>
                <c:pt idx="0">
                  <c:v>Speedup (Add)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SSA!$T$51:$T$55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SSA!$Z$51:$Z$55</c:f>
              <c:numCache>
                <c:formatCode>0.00</c:formatCode>
                <c:ptCount val="5"/>
                <c:pt idx="0">
                  <c:v>1</c:v>
                </c:pt>
                <c:pt idx="1">
                  <c:v>1.9989487089349791</c:v>
                </c:pt>
                <c:pt idx="2">
                  <c:v>3.9948767571794987</c:v>
                </c:pt>
                <c:pt idx="3">
                  <c:v>5.96340341330695</c:v>
                </c:pt>
                <c:pt idx="4">
                  <c:v>5.9636394217926014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55F-814A-9C51-6C0807B8E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"/>
          <c:y val="2.4260416666666666E-3"/>
          <c:w val="0.74302936373875805"/>
          <c:h val="0.18816840277777774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v>load</c:v>
          </c:tx>
          <c:spPr>
            <a:solidFill>
              <a:srgbClr val="EAEAEA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'1D-vs-2D'!$D$67:$D$85</c:f>
              <c:numCache>
                <c:formatCode>General</c:formatCode>
                <c:ptCount val="19"/>
                <c:pt idx="0">
                  <c:v>0.80335386996607905</c:v>
                </c:pt>
                <c:pt idx="1">
                  <c:v>1.4838781042484399</c:v>
                </c:pt>
                <c:pt idx="2">
                  <c:v>1.7010688418895401</c:v>
                </c:pt>
                <c:pt idx="3">
                  <c:v>2.06800332856989</c:v>
                </c:pt>
                <c:pt idx="5">
                  <c:v>0.32436686829984102</c:v>
                </c:pt>
                <c:pt idx="6">
                  <c:v>0.53360450142235405</c:v>
                </c:pt>
                <c:pt idx="7">
                  <c:v>0.60429744612940794</c:v>
                </c:pt>
                <c:pt idx="8">
                  <c:v>0.72195214095584404</c:v>
                </c:pt>
                <c:pt idx="10">
                  <c:v>0.124902740455253</c:v>
                </c:pt>
                <c:pt idx="11">
                  <c:v>0.224839123805994</c:v>
                </c:pt>
                <c:pt idx="12">
                  <c:v>0.27171885395163098</c:v>
                </c:pt>
                <c:pt idx="13">
                  <c:v>0.32484934313682001</c:v>
                </c:pt>
                <c:pt idx="15">
                  <c:v>0.14915580342006801</c:v>
                </c:pt>
                <c:pt idx="16">
                  <c:v>0.257259131370703</c:v>
                </c:pt>
                <c:pt idx="17">
                  <c:v>0.29956332239841998</c:v>
                </c:pt>
                <c:pt idx="18">
                  <c:v>0.42156354583060301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6984-354C-8155-51C160F94499}"/>
            </c:ext>
          </c:extLst>
        </c:ser>
        <c:ser>
          <c:idx val="1"/>
          <c:order val="1"/>
          <c:tx>
            <c:v>kernel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'1D-vs-2D'!$E$67:$E$85</c:f>
              <c:numCache>
                <c:formatCode>General</c:formatCode>
                <c:ptCount val="19"/>
                <c:pt idx="0">
                  <c:v>0.123202186830513</c:v>
                </c:pt>
                <c:pt idx="1">
                  <c:v>6.9690671967456402E-2</c:v>
                </c:pt>
                <c:pt idx="2">
                  <c:v>4.0440580090729601E-2</c:v>
                </c:pt>
                <c:pt idx="3">
                  <c:v>2.75200195004414E-2</c:v>
                </c:pt>
                <c:pt idx="5">
                  <c:v>0.47494265526374801</c:v>
                </c:pt>
                <c:pt idx="6">
                  <c:v>0.32395101012629601</c:v>
                </c:pt>
                <c:pt idx="7">
                  <c:v>0.20892404227255601</c:v>
                </c:pt>
                <c:pt idx="8">
                  <c:v>0.15894997792325799</c:v>
                </c:pt>
                <c:pt idx="10">
                  <c:v>0.101106464733227</c:v>
                </c:pt>
                <c:pt idx="11">
                  <c:v>6.6657522927664706E-2</c:v>
                </c:pt>
                <c:pt idx="12">
                  <c:v>4.7210198016842897E-2</c:v>
                </c:pt>
                <c:pt idx="13">
                  <c:v>3.9678602892176701E-2</c:v>
                </c:pt>
                <c:pt idx="15">
                  <c:v>8.5476873008956705E-2</c:v>
                </c:pt>
                <c:pt idx="16">
                  <c:v>5.66768359257818E-2</c:v>
                </c:pt>
                <c:pt idx="17">
                  <c:v>4.1960658797871697E-2</c:v>
                </c:pt>
                <c:pt idx="18">
                  <c:v>3.9371004829744899E-2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6984-354C-8155-51C160F94499}"/>
            </c:ext>
          </c:extLst>
        </c:ser>
        <c:ser>
          <c:idx val="2"/>
          <c:order val="2"/>
          <c:tx>
            <c:v>retrieve</c:v>
          </c:tx>
          <c:spPr>
            <a:solidFill>
              <a:srgbClr val="C4E1F2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'1D-vs-2D'!$F$67:$F$85</c:f>
              <c:numCache>
                <c:formatCode>General</c:formatCode>
                <c:ptCount val="19"/>
                <c:pt idx="0">
                  <c:v>7.32269040511105E-2</c:v>
                </c:pt>
                <c:pt idx="1">
                  <c:v>9.24138439981603E-2</c:v>
                </c:pt>
                <c:pt idx="2">
                  <c:v>7.92403468386534E-2</c:v>
                </c:pt>
                <c:pt idx="3">
                  <c:v>7.5744395186707003E-2</c:v>
                </c:pt>
                <c:pt idx="5">
                  <c:v>0.1167735773749</c:v>
                </c:pt>
                <c:pt idx="6">
                  <c:v>0.11316505045021</c:v>
                </c:pt>
                <c:pt idx="7">
                  <c:v>8.2848372041259499E-2</c:v>
                </c:pt>
                <c:pt idx="8">
                  <c:v>7.1002402727300296E-2</c:v>
                </c:pt>
                <c:pt idx="10">
                  <c:v>0.62081698203242397</c:v>
                </c:pt>
                <c:pt idx="11">
                  <c:v>0.838218923191559</c:v>
                </c:pt>
                <c:pt idx="12">
                  <c:v>0.80846666748491702</c:v>
                </c:pt>
                <c:pt idx="13">
                  <c:v>0.92039651945364698</c:v>
                </c:pt>
                <c:pt idx="15">
                  <c:v>0.60807163421370602</c:v>
                </c:pt>
                <c:pt idx="16">
                  <c:v>0.77083986594592502</c:v>
                </c:pt>
                <c:pt idx="17">
                  <c:v>0.77649068446945002</c:v>
                </c:pt>
                <c:pt idx="18">
                  <c:v>0.91829288909509099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2-6984-354C-8155-51C160F94499}"/>
            </c:ext>
          </c:extLst>
        </c:ser>
        <c:ser>
          <c:idx val="3"/>
          <c:order val="3"/>
          <c:tx>
            <c:v>merge</c:v>
          </c:tx>
          <c:spPr>
            <a:solidFill>
              <a:srgbClr val="656565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numRef>
              <c:f>'1D-vs-2D'!$C$67:$C$85</c:f>
              <c:numCache>
                <c:formatCode>General</c:formatCode>
                <c:ptCount val="19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  <c:pt idx="5">
                  <c:v>256</c:v>
                </c:pt>
                <c:pt idx="6">
                  <c:v>512</c:v>
                </c:pt>
                <c:pt idx="7">
                  <c:v>1024</c:v>
                </c:pt>
                <c:pt idx="8">
                  <c:v>2048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2048</c:v>
                </c:pt>
                <c:pt idx="15">
                  <c:v>256</c:v>
                </c:pt>
                <c:pt idx="16">
                  <c:v>512</c:v>
                </c:pt>
                <c:pt idx="17">
                  <c:v>1024</c:v>
                </c:pt>
                <c:pt idx="18">
                  <c:v>2048</c:v>
                </c:pt>
              </c:numCache>
            </c:numRef>
          </c:cat>
          <c:val>
            <c:numRef>
              <c:f>'1D-vs-2D'!$G$67:$G$85</c:f>
              <c:numCache>
                <c:formatCode>General</c:formatCode>
                <c:ptCount val="19"/>
                <c:pt idx="0">
                  <c:v>2.1703915229579401E-4</c:v>
                </c:pt>
                <c:pt idx="1">
                  <c:v>4.50439382292434E-4</c:v>
                </c:pt>
                <c:pt idx="2">
                  <c:v>7.6661227898418098E-4</c:v>
                </c:pt>
                <c:pt idx="3">
                  <c:v>1.81273149179177E-3</c:v>
                </c:pt>
                <c:pt idx="5">
                  <c:v>8.3916899061508898E-2</c:v>
                </c:pt>
                <c:pt idx="6">
                  <c:v>8.8972622925164099E-2</c:v>
                </c:pt>
                <c:pt idx="7">
                  <c:v>8.0642454392522003E-2</c:v>
                </c:pt>
                <c:pt idx="8">
                  <c:v>8.6500426150113302E-2</c:v>
                </c:pt>
                <c:pt idx="10">
                  <c:v>0.153173812779095</c:v>
                </c:pt>
                <c:pt idx="11">
                  <c:v>0.15584505510121799</c:v>
                </c:pt>
                <c:pt idx="12">
                  <c:v>0.156981485869156</c:v>
                </c:pt>
                <c:pt idx="13">
                  <c:v>0.15005112229393999</c:v>
                </c:pt>
                <c:pt idx="15">
                  <c:v>0.15729568935726801</c:v>
                </c:pt>
                <c:pt idx="16">
                  <c:v>0.156876998523927</c:v>
                </c:pt>
                <c:pt idx="17">
                  <c:v>0.15742045647269401</c:v>
                </c:pt>
                <c:pt idx="18">
                  <c:v>0.15753352544152199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3-6984-354C-8155-51C160F94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"/>
        <c:overlap val="100"/>
        <c:axId val="983712714"/>
        <c:axId val="582728716"/>
      </c:barChart>
      <c:catAx>
        <c:axId val="98371271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582728716"/>
        <c:crosses val="autoZero"/>
        <c:auto val="1"/>
        <c:lblAlgn val="ctr"/>
        <c:lblOffset val="100"/>
        <c:noMultiLvlLbl val="1"/>
      </c:catAx>
      <c:valAx>
        <c:axId val="5827287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/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8371271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layout>
        <c:manualLayout>
          <c:xMode val="edge"/>
          <c:yMode val="edge"/>
          <c:x val="0.47585289372618655"/>
          <c:y val="0.1154786380869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EndToEndMultiplePIMCores!$M$6:$M$18</c:f>
              <c:numCache>
                <c:formatCode>General</c:formatCode>
                <c:ptCount val="13"/>
                <c:pt idx="0">
                  <c:v>0.63522020800000001</c:v>
                </c:pt>
                <c:pt idx="1">
                  <c:v>1.2728589546540401</c:v>
                </c:pt>
                <c:pt idx="2">
                  <c:v>1.29564171552354</c:v>
                </c:pt>
                <c:pt idx="3">
                  <c:v>2.6625745961729401</c:v>
                </c:pt>
                <c:pt idx="4">
                  <c:v>3.2868622252517601</c:v>
                </c:pt>
                <c:pt idx="5">
                  <c:v>4.38615010011699</c:v>
                </c:pt>
                <c:pt idx="7">
                  <c:v>0.200424628450106</c:v>
                </c:pt>
                <c:pt idx="8">
                  <c:v>0.34280254777070002</c:v>
                </c:pt>
                <c:pt idx="9">
                  <c:v>0.60766454352441601</c:v>
                </c:pt>
                <c:pt idx="10">
                  <c:v>1.3399681528662399</c:v>
                </c:pt>
                <c:pt idx="11">
                  <c:v>1.2256794055200999</c:v>
                </c:pt>
                <c:pt idx="12">
                  <c:v>1.5840021231422501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A7-F44E-99B1-545DEECCF4DD}"/>
            </c:ext>
          </c:extLst>
        </c:ser>
        <c:ser>
          <c:idx val="1"/>
          <c:order val="1"/>
          <c:tx>
            <c:strRef>
              <c:f>EndToEndMultiplePIMCores!$N$5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EndToEndMultiplePIMCores!$N$6:$N$18</c:f>
              <c:numCache>
                <c:formatCode>General</c:formatCode>
                <c:ptCount val="13"/>
                <c:pt idx="0">
                  <c:v>0.264780774915367</c:v>
                </c:pt>
                <c:pt idx="1">
                  <c:v>0.141196094945648</c:v>
                </c:pt>
                <c:pt idx="2">
                  <c:v>7.5046781345139799E-2</c:v>
                </c:pt>
                <c:pt idx="3">
                  <c:v>4.2065523377563897E-2</c:v>
                </c:pt>
                <c:pt idx="4">
                  <c:v>2.3896992557587701E-2</c:v>
                </c:pt>
                <c:pt idx="5">
                  <c:v>1.4321154344028799E-2</c:v>
                </c:pt>
                <c:pt idx="7">
                  <c:v>0.7479830148619</c:v>
                </c:pt>
                <c:pt idx="8">
                  <c:v>0.38496815286624197</c:v>
                </c:pt>
                <c:pt idx="9">
                  <c:v>0.19828025477707001</c:v>
                </c:pt>
                <c:pt idx="10">
                  <c:v>0.10393842887473401</c:v>
                </c:pt>
                <c:pt idx="11">
                  <c:v>5.7887473460721803E-2</c:v>
                </c:pt>
                <c:pt idx="12">
                  <c:v>3.2038216560509002E-2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A7-F44E-99B1-545DEECCF4DD}"/>
            </c:ext>
          </c:extLst>
        </c:ser>
        <c:ser>
          <c:idx val="2"/>
          <c:order val="2"/>
          <c:tx>
            <c:strRef>
              <c:f>EndToEndMultiplePIMCores!$O$5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EndToEndMultiplePIMCores!$O$6:$O$18</c:f>
              <c:numCache>
                <c:formatCode>General</c:formatCode>
                <c:ptCount val="13"/>
                <c:pt idx="0">
                  <c:v>9.9985908245999996E-2</c:v>
                </c:pt>
                <c:pt idx="1">
                  <c:v>0.113910527195446</c:v>
                </c:pt>
                <c:pt idx="2">
                  <c:v>0.134707333938514</c:v>
                </c:pt>
                <c:pt idx="3">
                  <c:v>0.153623055419917</c:v>
                </c:pt>
                <c:pt idx="4">
                  <c:v>0.152312194610395</c:v>
                </c:pt>
                <c:pt idx="5">
                  <c:v>0.13163336534018399</c:v>
                </c:pt>
                <c:pt idx="7">
                  <c:v>5.1549893842887398E-2</c:v>
                </c:pt>
                <c:pt idx="8">
                  <c:v>6.3152866242038197E-2</c:v>
                </c:pt>
                <c:pt idx="9">
                  <c:v>5.2537154989384202E-2</c:v>
                </c:pt>
                <c:pt idx="10">
                  <c:v>8.4808917197452205E-2</c:v>
                </c:pt>
                <c:pt idx="11">
                  <c:v>8.4989384288747305E-2</c:v>
                </c:pt>
                <c:pt idx="12">
                  <c:v>7.1242038216500006E-2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A7-F44E-99B1-545DEECCF4DD}"/>
            </c:ext>
          </c:extLst>
        </c:ser>
        <c:ser>
          <c:idx val="3"/>
          <c:order val="3"/>
          <c:tx>
            <c:strRef>
              <c:f>EndToEndMultiplePIMCores!$P$5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EndToEndMultiplePIMCores!$P$6:$P$18</c:f>
              <c:numCache>
                <c:formatCode>0.00E+00</c:formatCode>
                <c:ptCount val="13"/>
                <c:pt idx="0">
                  <c:v>1.31086080952209E-5</c:v>
                </c:pt>
                <c:pt idx="1">
                  <c:v>1.6385760119026099E-5</c:v>
                </c:pt>
                <c:pt idx="2">
                  <c:v>2.62172161904418E-5</c:v>
                </c:pt>
                <c:pt idx="3">
                  <c:v>5.8988736428494098E-5</c:v>
                </c:pt>
                <c:pt idx="4" formatCode="General">
                  <c:v>1.14700320833183E-4</c:v>
                </c:pt>
                <c:pt idx="5" formatCode="General">
                  <c:v>2.65449313928223E-4</c:v>
                </c:pt>
                <c:pt idx="7">
                  <c:v>4.24628450106157E-5</c:v>
                </c:pt>
                <c:pt idx="8">
                  <c:v>7.4309978768577494E-5</c:v>
                </c:pt>
                <c:pt idx="9">
                  <c:v>9.5541401273885294E-5</c:v>
                </c:pt>
                <c:pt idx="10" formatCode="General">
                  <c:v>2.33545647558386E-4</c:v>
                </c:pt>
                <c:pt idx="11" formatCode="General">
                  <c:v>5.20169851380042E-4</c:v>
                </c:pt>
                <c:pt idx="12" formatCode="General">
                  <c:v>1.2526539278131599E-3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A7-F44E-99B1-545DEECCF4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979934288"/>
        <c:axId val="940452080"/>
      </c:barChart>
      <c:catAx>
        <c:axId val="9799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0452080"/>
        <c:crosses val="autoZero"/>
        <c:auto val="1"/>
        <c:lblAlgn val="ctr"/>
        <c:lblOffset val="10"/>
        <c:noMultiLvlLbl val="0"/>
      </c:catAx>
      <c:valAx>
        <c:axId val="9404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99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635522591663393"/>
          <c:y val="3.6089749960381522E-2"/>
          <c:w val="0.33979446573953948"/>
          <c:h val="0.201988468563255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8685211584619994"/>
          <c:y val="7.25564071138103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EndToEndMultiplePIMCores!$M$39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EndToEndMultiplePIMCores!$M$40:$M$52</c:f>
              <c:numCache>
                <c:formatCode>General</c:formatCode>
                <c:ptCount val="13"/>
                <c:pt idx="0">
                  <c:v>0.98960407201413003</c:v>
                </c:pt>
                <c:pt idx="1">
                  <c:v>0.56615673632977204</c:v>
                </c:pt>
                <c:pt idx="2">
                  <c:v>0.33155366978347101</c:v>
                </c:pt>
                <c:pt idx="3">
                  <c:v>0.215880472073675</c:v>
                </c:pt>
                <c:pt idx="4">
                  <c:v>0.113587396047249</c:v>
                </c:pt>
                <c:pt idx="5">
                  <c:v>6.0269743949564601E-2</c:v>
                </c:pt>
                <c:pt idx="7">
                  <c:v>0.96333517639180999</c:v>
                </c:pt>
                <c:pt idx="8">
                  <c:v>0.54181195802272197</c:v>
                </c:pt>
                <c:pt idx="9">
                  <c:v>0.27610868302820901</c:v>
                </c:pt>
                <c:pt idx="10">
                  <c:v>0.151874501610129</c:v>
                </c:pt>
                <c:pt idx="11">
                  <c:v>0.107613313365322</c:v>
                </c:pt>
                <c:pt idx="12">
                  <c:v>6.3193751753915506E-2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84-5B47-8A0E-D13B13D95007}"/>
            </c:ext>
          </c:extLst>
        </c:ser>
        <c:ser>
          <c:idx val="1"/>
          <c:order val="1"/>
          <c:tx>
            <c:strRef>
              <c:f>EndToEndMultiplePIMCores!$N$39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EndToEndMultiplePIMCores!$N$40:$N$52</c:f>
              <c:numCache>
                <c:formatCode>General</c:formatCode>
                <c:ptCount val="13"/>
                <c:pt idx="0">
                  <c:v>2.0231231484810399E-3</c:v>
                </c:pt>
                <c:pt idx="1">
                  <c:v>4.7513795802106504E-3</c:v>
                </c:pt>
                <c:pt idx="2">
                  <c:v>4.9045937257066298E-3</c:v>
                </c:pt>
                <c:pt idx="3">
                  <c:v>9.7491205420995007E-3</c:v>
                </c:pt>
                <c:pt idx="4">
                  <c:v>1.6433958174279301E-2</c:v>
                </c:pt>
                <c:pt idx="5">
                  <c:v>3.0748163824224999E-2</c:v>
                </c:pt>
                <c:pt idx="7">
                  <c:v>8.2215226626730607E-3</c:v>
                </c:pt>
                <c:pt idx="8">
                  <c:v>1.51677229521906E-2</c:v>
                </c:pt>
                <c:pt idx="9">
                  <c:v>1.5820665779405298E-2</c:v>
                </c:pt>
                <c:pt idx="10">
                  <c:v>2.3108619123167199E-2</c:v>
                </c:pt>
                <c:pt idx="11">
                  <c:v>4.4397333770480801E-2</c:v>
                </c:pt>
                <c:pt idx="12">
                  <c:v>8.5049276344853805E-2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84-5B47-8A0E-D13B13D95007}"/>
            </c:ext>
          </c:extLst>
        </c:ser>
        <c:ser>
          <c:idx val="2"/>
          <c:order val="2"/>
          <c:tx>
            <c:strRef>
              <c:f>EndToEndMultiplePIMCores!$O$39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EndToEndMultiplePIMCores!$O$40:$O$52</c:f>
              <c:numCache>
                <c:formatCode>General</c:formatCode>
                <c:ptCount val="13"/>
                <c:pt idx="0">
                  <c:v>5.8978740666777501E-3</c:v>
                </c:pt>
                <c:pt idx="1">
                  <c:v>1.37588043725227E-2</c:v>
                </c:pt>
                <c:pt idx="2">
                  <c:v>2.1313306387375799E-2</c:v>
                </c:pt>
                <c:pt idx="3">
                  <c:v>4.4523508360181999E-2</c:v>
                </c:pt>
                <c:pt idx="4">
                  <c:v>7.9325753295627494E-2</c:v>
                </c:pt>
                <c:pt idx="5">
                  <c:v>0.13937089923645299</c:v>
                </c:pt>
                <c:pt idx="7">
                  <c:v>1.1341755832724299E-2</c:v>
                </c:pt>
                <c:pt idx="8">
                  <c:v>1.8529683892317201E-2</c:v>
                </c:pt>
                <c:pt idx="9">
                  <c:v>2.8484978147253801E-2</c:v>
                </c:pt>
                <c:pt idx="10">
                  <c:v>5.4305393863448799E-2</c:v>
                </c:pt>
                <c:pt idx="11">
                  <c:v>0.100383708103992</c:v>
                </c:pt>
                <c:pt idx="12">
                  <c:v>0.19810285377692699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84-5B47-8A0E-D13B13D95007}"/>
            </c:ext>
          </c:extLst>
        </c:ser>
        <c:ser>
          <c:idx val="3"/>
          <c:order val="3"/>
          <c:tx>
            <c:strRef>
              <c:f>EndToEndMultiplePIMCores!$P$39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EndToEndMultiplePIMCores!$P$40:$P$52</c:f>
              <c:numCache>
                <c:formatCode>General</c:formatCode>
                <c:ptCount val="13"/>
                <c:pt idx="0">
                  <c:v>2.4749307707106699E-3</c:v>
                </c:pt>
                <c:pt idx="1">
                  <c:v>1.2036886305528099E-2</c:v>
                </c:pt>
                <c:pt idx="2">
                  <c:v>1.6839627445876599E-2</c:v>
                </c:pt>
                <c:pt idx="3">
                  <c:v>1.7076412943461301E-2</c:v>
                </c:pt>
                <c:pt idx="4">
                  <c:v>3.2714702203062697E-2</c:v>
                </c:pt>
                <c:pt idx="5">
                  <c:v>0.16772509203730401</c:v>
                </c:pt>
                <c:pt idx="7">
                  <c:v>1.71015451127924E-2</c:v>
                </c:pt>
                <c:pt idx="8">
                  <c:v>1.8265728281315501E-2</c:v>
                </c:pt>
                <c:pt idx="9">
                  <c:v>3.8784803936550601E-2</c:v>
                </c:pt>
                <c:pt idx="10">
                  <c:v>5.9923480657610599E-2</c:v>
                </c:pt>
                <c:pt idx="11">
                  <c:v>0.11337310264538999</c:v>
                </c:pt>
                <c:pt idx="12">
                  <c:v>0.20792478098630399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84-5B47-8A0E-D13B13D950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73766592"/>
        <c:axId val="973725536"/>
      </c:barChart>
      <c:catAx>
        <c:axId val="9737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25536"/>
        <c:crosses val="autoZero"/>
        <c:auto val="1"/>
        <c:lblAlgn val="ctr"/>
        <c:lblOffset val="10"/>
        <c:noMultiLvlLbl val="0"/>
      </c:catAx>
      <c:valAx>
        <c:axId val="9737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130631821108695"/>
          <c:y val="3.1351507251935154E-2"/>
          <c:w val="0.28476725894907678"/>
          <c:h val="0.1882160746133756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  <c:userShapes r:id="rId4"/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863300816664353"/>
          <c:y val="6.248783591995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EndToEndMultiplePIMCores!$M$60:$M$72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0.98960407201413003</c:v>
                </c:pt>
                <c:pt idx="8">
                  <c:v>0.56615673632977204</c:v>
                </c:pt>
                <c:pt idx="9">
                  <c:v>0.33155366978347101</c:v>
                </c:pt>
                <c:pt idx="10">
                  <c:v>0.215880472073675</c:v>
                </c:pt>
                <c:pt idx="11">
                  <c:v>0.113587396047249</c:v>
                </c:pt>
                <c:pt idx="12">
                  <c:v>6.0269743949564601E-2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5744-BEA0-685C30C90A63}"/>
            </c:ext>
          </c:extLst>
        </c:ser>
        <c:ser>
          <c:idx val="1"/>
          <c:order val="1"/>
          <c:tx>
            <c:strRef>
              <c:f>EndToEndMultiplePIMCores!$N$59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EndToEndMultiplePIMCores!$N$60:$N$72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2.0231231484810399E-3</c:v>
                </c:pt>
                <c:pt idx="8">
                  <c:v>4.7513795802106504E-3</c:v>
                </c:pt>
                <c:pt idx="9">
                  <c:v>4.9045937257066298E-3</c:v>
                </c:pt>
                <c:pt idx="10">
                  <c:v>9.7491205420995007E-3</c:v>
                </c:pt>
                <c:pt idx="11">
                  <c:v>1.6433958174279301E-2</c:v>
                </c:pt>
                <c:pt idx="12">
                  <c:v>3.0748163824224999E-2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5744-BEA0-685C30C90A63}"/>
            </c:ext>
          </c:extLst>
        </c:ser>
        <c:ser>
          <c:idx val="2"/>
          <c:order val="2"/>
          <c:tx>
            <c:strRef>
              <c:f>EndToEndMultiplePIMCores!$O$59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EndToEndMultiplePIMCores!$O$60:$O$72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5.8978740666777501E-3</c:v>
                </c:pt>
                <c:pt idx="8">
                  <c:v>1.37588043725227E-2</c:v>
                </c:pt>
                <c:pt idx="9">
                  <c:v>2.1313306387375799E-2</c:v>
                </c:pt>
                <c:pt idx="10">
                  <c:v>4.4523508360181999E-2</c:v>
                </c:pt>
                <c:pt idx="11">
                  <c:v>7.9325753295627494E-2</c:v>
                </c:pt>
                <c:pt idx="12">
                  <c:v>0.13937089923645299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6-5744-BEA0-685C30C90A63}"/>
            </c:ext>
          </c:extLst>
        </c:ser>
        <c:ser>
          <c:idx val="3"/>
          <c:order val="3"/>
          <c:tx>
            <c:strRef>
              <c:f>EndToEndMultiplePIMCores!$P$59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EndToEndMultiplePIMCores!$P$60:$P$72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2.4749307707106699E-3</c:v>
                </c:pt>
                <c:pt idx="8">
                  <c:v>1.2036886305528099E-2</c:v>
                </c:pt>
                <c:pt idx="9">
                  <c:v>1.6839627445876599E-2</c:v>
                </c:pt>
                <c:pt idx="10">
                  <c:v>1.7076412943461301E-2</c:v>
                </c:pt>
                <c:pt idx="11">
                  <c:v>3.2714702203062697E-2</c:v>
                </c:pt>
                <c:pt idx="12">
                  <c:v>0.16772509203730401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6-5744-BEA0-685C30C9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788491823"/>
        <c:axId val="788245983"/>
      </c:barChart>
      <c:catAx>
        <c:axId val="78849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245983"/>
        <c:crosses val="autoZero"/>
        <c:auto val="1"/>
        <c:lblAlgn val="ctr"/>
        <c:lblOffset val="100"/>
        <c:noMultiLvlLbl val="0"/>
      </c:catAx>
      <c:valAx>
        <c:axId val="7882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49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23196712292074"/>
          <c:y val="0"/>
          <c:w val="0.23898962305222923"/>
          <c:h val="0.1988160113188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0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863300816664353"/>
          <c:y val="6.2487835919954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EndToEndMultiplePIMCores!$M$60:$M$72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0.98960407201413003</c:v>
                </c:pt>
                <c:pt idx="8">
                  <c:v>0.56615673632977204</c:v>
                </c:pt>
                <c:pt idx="9">
                  <c:v>0.33155366978347101</c:v>
                </c:pt>
                <c:pt idx="10">
                  <c:v>0.215880472073675</c:v>
                </c:pt>
                <c:pt idx="11">
                  <c:v>0.113587396047249</c:v>
                </c:pt>
                <c:pt idx="12">
                  <c:v>6.0269743949564601E-2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66-5744-BEA0-685C30C90A63}"/>
            </c:ext>
          </c:extLst>
        </c:ser>
        <c:ser>
          <c:idx val="1"/>
          <c:order val="1"/>
          <c:tx>
            <c:strRef>
              <c:f>EndToEndMultiplePIMCores!$N$59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EndToEndMultiplePIMCores!$N$60:$N$72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2.0231231484810399E-3</c:v>
                </c:pt>
                <c:pt idx="8">
                  <c:v>4.7513795802106504E-3</c:v>
                </c:pt>
                <c:pt idx="9">
                  <c:v>4.9045937257066298E-3</c:v>
                </c:pt>
                <c:pt idx="10">
                  <c:v>9.7491205420995007E-3</c:v>
                </c:pt>
                <c:pt idx="11">
                  <c:v>1.6433958174279301E-2</c:v>
                </c:pt>
                <c:pt idx="12">
                  <c:v>3.0748163824224999E-2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66-5744-BEA0-685C30C90A63}"/>
            </c:ext>
          </c:extLst>
        </c:ser>
        <c:ser>
          <c:idx val="2"/>
          <c:order val="2"/>
          <c:tx>
            <c:strRef>
              <c:f>EndToEndMultiplePIMCores!$O$59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EndToEndMultiplePIMCores!$O$60:$O$72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5.8978740666777501E-3</c:v>
                </c:pt>
                <c:pt idx="8">
                  <c:v>1.37588043725227E-2</c:v>
                </c:pt>
                <c:pt idx="9">
                  <c:v>2.1313306387375799E-2</c:v>
                </c:pt>
                <c:pt idx="10">
                  <c:v>4.4523508360181999E-2</c:v>
                </c:pt>
                <c:pt idx="11">
                  <c:v>7.9325753295627494E-2</c:v>
                </c:pt>
                <c:pt idx="12">
                  <c:v>0.13937089923645299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66-5744-BEA0-685C30C90A63}"/>
            </c:ext>
          </c:extLst>
        </c:ser>
        <c:ser>
          <c:idx val="3"/>
          <c:order val="3"/>
          <c:tx>
            <c:strRef>
              <c:f>EndToEndMultiplePIMCores!$P$59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EndToEndMultiplePIMCores!$K$60:$L$72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#Vertical Partitions</c:v>
                  </c:pt>
                  <c:pt idx="7">
                    <c:v>#Vertical Partitions</c:v>
                  </c:pt>
                </c:lvl>
              </c:multiLvlStrCache>
            </c:multiLvlStrRef>
          </c:cat>
          <c:val>
            <c:numRef>
              <c:f>EndToEndMultiplePIMCores!$P$60:$P$72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2.4749307707106699E-3</c:v>
                </c:pt>
                <c:pt idx="8">
                  <c:v>1.2036886305528099E-2</c:v>
                </c:pt>
                <c:pt idx="9">
                  <c:v>1.6839627445876599E-2</c:v>
                </c:pt>
                <c:pt idx="10">
                  <c:v>1.7076412943461301E-2</c:v>
                </c:pt>
                <c:pt idx="11">
                  <c:v>3.2714702203062697E-2</c:v>
                </c:pt>
                <c:pt idx="12">
                  <c:v>0.16772509203730401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66-5744-BEA0-685C30C90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788491823"/>
        <c:axId val="788245983"/>
      </c:barChart>
      <c:catAx>
        <c:axId val="78849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245983"/>
        <c:crosses val="autoZero"/>
        <c:auto val="1"/>
        <c:lblAlgn val="ctr"/>
        <c:lblOffset val="100"/>
        <c:noMultiLvlLbl val="0"/>
      </c:catAx>
      <c:valAx>
        <c:axId val="788245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788491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923196712292074"/>
          <c:y val="0"/>
          <c:w val="0.23898962305222923"/>
          <c:h val="0.1988160113188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>
                <a:solidFill>
                  <a:schemeClr val="accent5"/>
                </a:solidFill>
              </a:rPr>
              <a:t>2D Equally-Sized </a:t>
            </a:r>
          </a:p>
        </c:rich>
      </c:tx>
      <c:layout>
        <c:manualLayout>
          <c:xMode val="edge"/>
          <c:yMode val="edge"/>
          <c:x val="0.38302777777777774"/>
          <c:y val="2.56177767198958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EndToEndMultiplePIMCores!$M$22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EndToEndMultiplePIMCores!$M$23:$M$35</c:f>
              <c:numCache>
                <c:formatCode>General</c:formatCode>
                <c:ptCount val="13"/>
                <c:pt idx="0">
                  <c:v>0.98757484039562005</c:v>
                </c:pt>
                <c:pt idx="1">
                  <c:v>0.518501703549336</c:v>
                </c:pt>
                <c:pt idx="2">
                  <c:v>0.27327246865799998</c:v>
                </c:pt>
                <c:pt idx="3">
                  <c:v>0.15142568886242599</c:v>
                </c:pt>
                <c:pt idx="4">
                  <c:v>0.10560269260030999</c:v>
                </c:pt>
                <c:pt idx="5">
                  <c:v>5.7767688796268701E-2</c:v>
                </c:pt>
                <c:pt idx="7">
                  <c:v>0.973254677546598</c:v>
                </c:pt>
                <c:pt idx="8">
                  <c:v>0.490388215761771</c:v>
                </c:pt>
                <c:pt idx="9">
                  <c:v>0.25639667008136302</c:v>
                </c:pt>
                <c:pt idx="10">
                  <c:v>0.14873715072944901</c:v>
                </c:pt>
                <c:pt idx="11">
                  <c:v>8.9717051114486496E-2</c:v>
                </c:pt>
                <c:pt idx="12">
                  <c:v>6.00680584501984E-2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AB-C047-8A0E-94E8E4260EDB}"/>
            </c:ext>
          </c:extLst>
        </c:ser>
        <c:ser>
          <c:idx val="1"/>
          <c:order val="1"/>
          <c:tx>
            <c:strRef>
              <c:f>EndToEndMultiplePIMCores!$N$22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EndToEndMultiplePIMCores!$N$23:$N$35</c:f>
              <c:numCache>
                <c:formatCode>General</c:formatCode>
                <c:ptCount val="13"/>
                <c:pt idx="0">
                  <c:v>3.1118719195527699E-3</c:v>
                </c:pt>
                <c:pt idx="1">
                  <c:v>3.1697595183751699E-3</c:v>
                </c:pt>
                <c:pt idx="2">
                  <c:v>5.58367238926929E-3</c:v>
                </c:pt>
                <c:pt idx="3">
                  <c:v>9.95418610036055E-3</c:v>
                </c:pt>
                <c:pt idx="4">
                  <c:v>1.84636631272534E-2</c:v>
                </c:pt>
                <c:pt idx="5">
                  <c:v>3.4434851642353798E-2</c:v>
                </c:pt>
                <c:pt idx="7">
                  <c:v>8.2494377524226694E-3</c:v>
                </c:pt>
                <c:pt idx="8">
                  <c:v>1.51424164282265E-2</c:v>
                </c:pt>
                <c:pt idx="9">
                  <c:v>1.5907779622499299E-2</c:v>
                </c:pt>
                <c:pt idx="10">
                  <c:v>2.3045674520470499E-2</c:v>
                </c:pt>
                <c:pt idx="11">
                  <c:v>4.4245057519987703E-2</c:v>
                </c:pt>
                <c:pt idx="12">
                  <c:v>8.3328034665065304E-2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AB-C047-8A0E-94E8E4260EDB}"/>
            </c:ext>
          </c:extLst>
        </c:ser>
        <c:ser>
          <c:idx val="2"/>
          <c:order val="2"/>
          <c:tx>
            <c:strRef>
              <c:f>EndToEndMultiplePIMCores!$O$22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EndToEndMultiplePIMCores!$O$23:$O$35</c:f>
              <c:numCache>
                <c:formatCode>General</c:formatCode>
                <c:ptCount val="13"/>
                <c:pt idx="0">
                  <c:v>5.9458833647580301E-3</c:v>
                </c:pt>
                <c:pt idx="1">
                  <c:v>1.09903741192815E-2</c:v>
                </c:pt>
                <c:pt idx="2">
                  <c:v>2.1513512619496501E-2</c:v>
                </c:pt>
                <c:pt idx="3">
                  <c:v>3.6182230161092899E-2</c:v>
                </c:pt>
                <c:pt idx="4">
                  <c:v>7.0873441169660295E-2</c:v>
                </c:pt>
                <c:pt idx="5">
                  <c:v>0.12070722106447</c:v>
                </c:pt>
                <c:pt idx="7">
                  <c:v>1.06726953736738E-2</c:v>
                </c:pt>
                <c:pt idx="8">
                  <c:v>1.67485016543619E-2</c:v>
                </c:pt>
                <c:pt idx="9">
                  <c:v>2.5848081293345999E-2</c:v>
                </c:pt>
                <c:pt idx="10">
                  <c:v>5.2951358225299297E-2</c:v>
                </c:pt>
                <c:pt idx="11">
                  <c:v>9.7191705817937707E-2</c:v>
                </c:pt>
                <c:pt idx="12">
                  <c:v>0.17867344896204901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8AB-C047-8A0E-94E8E4260EDB}"/>
            </c:ext>
          </c:extLst>
        </c:ser>
        <c:ser>
          <c:idx val="3"/>
          <c:order val="3"/>
          <c:tx>
            <c:strRef>
              <c:f>EndToEndMultiplePIMCores!$P$22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EndToEndMultiplePIMCores!$K$23:$L$35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EndToEndMultiplePIMCores!$P$23:$P$35</c:f>
              <c:numCache>
                <c:formatCode>General</c:formatCode>
                <c:ptCount val="13"/>
                <c:pt idx="0">
                  <c:v>3.3674043200688001E-3</c:v>
                </c:pt>
                <c:pt idx="1">
                  <c:v>1.0522311534517499E-2</c:v>
                </c:pt>
                <c:pt idx="2">
                  <c:v>1.9667725182759398E-2</c:v>
                </c:pt>
                <c:pt idx="3">
                  <c:v>1.9064040223611502E-2</c:v>
                </c:pt>
                <c:pt idx="4">
                  <c:v>3.4185934967417501E-2</c:v>
                </c:pt>
                <c:pt idx="5">
                  <c:v>0.159891336707353</c:v>
                </c:pt>
                <c:pt idx="7">
                  <c:v>7.8231893273046204E-3</c:v>
                </c:pt>
                <c:pt idx="8">
                  <c:v>3.0470874986753299E-2</c:v>
                </c:pt>
                <c:pt idx="9">
                  <c:v>2.7367032863518E-2</c:v>
                </c:pt>
                <c:pt idx="10">
                  <c:v>6.5724681196792506E-2</c:v>
                </c:pt>
                <c:pt idx="11">
                  <c:v>0.10258928256031601</c:v>
                </c:pt>
                <c:pt idx="12">
                  <c:v>0.188300540464163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AB-C047-8A0E-94E8E4260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08416784"/>
        <c:axId val="974827440"/>
      </c:barChart>
      <c:catAx>
        <c:axId val="9084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4827440"/>
        <c:crosses val="autoZero"/>
        <c:auto val="1"/>
        <c:lblAlgn val="ctr"/>
        <c:lblOffset val="10"/>
        <c:noMultiLvlLbl val="0"/>
      </c:catAx>
      <c:valAx>
        <c:axId val="974827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08416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154965004374457"/>
          <c:y val="0.10496598248376111"/>
          <c:w val="0.71467847769028869"/>
          <c:h val="0.10227981918926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accent5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1800" b="1">
                <a:solidFill>
                  <a:schemeClr val="accent5"/>
                </a:solidFill>
              </a:rPr>
              <a:t>2D Equally-Sized</a:t>
            </a:r>
          </a:p>
        </c:rich>
      </c:tx>
      <c:layout>
        <c:manualLayout>
          <c:xMode val="edge"/>
          <c:yMode val="edge"/>
          <c:x val="0.37747222222222215"/>
          <c:y val="2.54957450211360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accent5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EndToEndMultiplePIMCores!$M$39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EndToEndMultiplePIMCores!$M$40:$M$52</c:f>
              <c:numCache>
                <c:formatCode>General</c:formatCode>
                <c:ptCount val="13"/>
                <c:pt idx="0">
                  <c:v>0.98960407201413003</c:v>
                </c:pt>
                <c:pt idx="1">
                  <c:v>0.56615673632977204</c:v>
                </c:pt>
                <c:pt idx="2">
                  <c:v>0.33155366978347101</c:v>
                </c:pt>
                <c:pt idx="3">
                  <c:v>0.215880472073675</c:v>
                </c:pt>
                <c:pt idx="4">
                  <c:v>0.113587396047249</c:v>
                </c:pt>
                <c:pt idx="5">
                  <c:v>6.0269743949564601E-2</c:v>
                </c:pt>
                <c:pt idx="7">
                  <c:v>0.96333517639180999</c:v>
                </c:pt>
                <c:pt idx="8">
                  <c:v>0.54181195802272197</c:v>
                </c:pt>
                <c:pt idx="9">
                  <c:v>0.27610868302820901</c:v>
                </c:pt>
                <c:pt idx="10">
                  <c:v>0.151874501610129</c:v>
                </c:pt>
                <c:pt idx="11">
                  <c:v>0.107613313365322</c:v>
                </c:pt>
                <c:pt idx="12">
                  <c:v>6.3193751753915506E-2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40-194E-BBFB-FC714A7AC6D8}"/>
            </c:ext>
          </c:extLst>
        </c:ser>
        <c:ser>
          <c:idx val="1"/>
          <c:order val="1"/>
          <c:tx>
            <c:strRef>
              <c:f>EndToEndMultiplePIMCores!$N$39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EndToEndMultiplePIMCores!$N$40:$N$52</c:f>
              <c:numCache>
                <c:formatCode>General</c:formatCode>
                <c:ptCount val="13"/>
                <c:pt idx="0">
                  <c:v>2.0231231484810399E-3</c:v>
                </c:pt>
                <c:pt idx="1">
                  <c:v>4.7513795802106504E-3</c:v>
                </c:pt>
                <c:pt idx="2">
                  <c:v>4.9045937257066298E-3</c:v>
                </c:pt>
                <c:pt idx="3">
                  <c:v>9.7491205420995007E-3</c:v>
                </c:pt>
                <c:pt idx="4">
                  <c:v>1.6433958174279301E-2</c:v>
                </c:pt>
                <c:pt idx="5">
                  <c:v>3.0748163824224999E-2</c:v>
                </c:pt>
                <c:pt idx="7">
                  <c:v>8.2215226626730607E-3</c:v>
                </c:pt>
                <c:pt idx="8">
                  <c:v>1.51677229521906E-2</c:v>
                </c:pt>
                <c:pt idx="9">
                  <c:v>1.5820665779405298E-2</c:v>
                </c:pt>
                <c:pt idx="10">
                  <c:v>2.3108619123167199E-2</c:v>
                </c:pt>
                <c:pt idx="11">
                  <c:v>4.4397333770480801E-2</c:v>
                </c:pt>
                <c:pt idx="12">
                  <c:v>8.5049276344853805E-2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40-194E-BBFB-FC714A7AC6D8}"/>
            </c:ext>
          </c:extLst>
        </c:ser>
        <c:ser>
          <c:idx val="2"/>
          <c:order val="2"/>
          <c:tx>
            <c:strRef>
              <c:f>EndToEndMultiplePIMCores!$O$39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EndToEndMultiplePIMCores!$O$40:$O$52</c:f>
              <c:numCache>
                <c:formatCode>General</c:formatCode>
                <c:ptCount val="13"/>
                <c:pt idx="0">
                  <c:v>5.8978740666777501E-3</c:v>
                </c:pt>
                <c:pt idx="1">
                  <c:v>1.37588043725227E-2</c:v>
                </c:pt>
                <c:pt idx="2">
                  <c:v>2.1313306387375799E-2</c:v>
                </c:pt>
                <c:pt idx="3">
                  <c:v>4.4523508360181999E-2</c:v>
                </c:pt>
                <c:pt idx="4">
                  <c:v>7.9325753295627494E-2</c:v>
                </c:pt>
                <c:pt idx="5">
                  <c:v>0.13937089923645299</c:v>
                </c:pt>
                <c:pt idx="7">
                  <c:v>1.1341755832724299E-2</c:v>
                </c:pt>
                <c:pt idx="8">
                  <c:v>1.8529683892317201E-2</c:v>
                </c:pt>
                <c:pt idx="9">
                  <c:v>2.8484978147253801E-2</c:v>
                </c:pt>
                <c:pt idx="10">
                  <c:v>5.4305393863448799E-2</c:v>
                </c:pt>
                <c:pt idx="11">
                  <c:v>0.100383708103992</c:v>
                </c:pt>
                <c:pt idx="12">
                  <c:v>0.19810285377692699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340-194E-BBFB-FC714A7AC6D8}"/>
            </c:ext>
          </c:extLst>
        </c:ser>
        <c:ser>
          <c:idx val="3"/>
          <c:order val="3"/>
          <c:tx>
            <c:strRef>
              <c:f>EndToEndMultiplePIMCores!$P$39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EndToEndMultiplePIMCores!$K$40:$L$52</c:f>
              <c:multiLvlStrCache>
                <c:ptCount val="13"/>
                <c:lvl>
                  <c:pt idx="0">
                    <c:v>1</c:v>
                  </c:pt>
                  <c:pt idx="1">
                    <c:v>2</c:v>
                  </c:pt>
                  <c:pt idx="2">
                    <c:v>4</c:v>
                  </c:pt>
                  <c:pt idx="3">
                    <c:v>8</c:v>
                  </c:pt>
                  <c:pt idx="4">
                    <c:v>16</c:v>
                  </c:pt>
                  <c:pt idx="5">
                    <c:v>32</c:v>
                  </c:pt>
                  <c:pt idx="7">
                    <c:v>1</c:v>
                  </c:pt>
                  <c:pt idx="8">
                    <c:v>2</c:v>
                  </c:pt>
                  <c:pt idx="9">
                    <c:v>4</c:v>
                  </c:pt>
                  <c:pt idx="10">
                    <c:v>8</c:v>
                  </c:pt>
                  <c:pt idx="11">
                    <c:v>16</c:v>
                  </c:pt>
                  <c:pt idx="12">
                    <c:v>32</c:v>
                  </c:pt>
                </c:lvl>
                <c:lvl>
                  <c:pt idx="0">
                    <c:v>hugetric-0020</c:v>
                  </c:pt>
                  <c:pt idx="7">
                    <c:v>memchip</c:v>
                  </c:pt>
                </c:lvl>
              </c:multiLvlStrCache>
            </c:multiLvlStrRef>
          </c:cat>
          <c:val>
            <c:numRef>
              <c:f>EndToEndMultiplePIMCores!$P$40:$P$52</c:f>
              <c:numCache>
                <c:formatCode>General</c:formatCode>
                <c:ptCount val="13"/>
                <c:pt idx="0">
                  <c:v>2.4749307707106699E-3</c:v>
                </c:pt>
                <c:pt idx="1">
                  <c:v>1.2036886305528099E-2</c:v>
                </c:pt>
                <c:pt idx="2">
                  <c:v>1.6839627445876599E-2</c:v>
                </c:pt>
                <c:pt idx="3">
                  <c:v>1.7076412943461301E-2</c:v>
                </c:pt>
                <c:pt idx="4">
                  <c:v>3.2714702203062697E-2</c:v>
                </c:pt>
                <c:pt idx="5">
                  <c:v>0.16772509203730401</c:v>
                </c:pt>
                <c:pt idx="7">
                  <c:v>1.71015451127924E-2</c:v>
                </c:pt>
                <c:pt idx="8">
                  <c:v>1.8265728281315501E-2</c:v>
                </c:pt>
                <c:pt idx="9">
                  <c:v>3.8784803936550601E-2</c:v>
                </c:pt>
                <c:pt idx="10">
                  <c:v>5.9923480657610599E-2</c:v>
                </c:pt>
                <c:pt idx="11">
                  <c:v>0.11337310264538999</c:v>
                </c:pt>
                <c:pt idx="12">
                  <c:v>0.20792478098630399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340-194E-BBFB-FC714A7AC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8"/>
        <c:overlap val="100"/>
        <c:axId val="973766592"/>
        <c:axId val="973725536"/>
      </c:barChart>
      <c:catAx>
        <c:axId val="97376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25536"/>
        <c:crosses val="autoZero"/>
        <c:auto val="1"/>
        <c:lblAlgn val="ctr"/>
        <c:lblOffset val="10"/>
        <c:noMultiLvlLbl val="0"/>
      </c:catAx>
      <c:valAx>
        <c:axId val="9737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60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376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654965004374459"/>
          <c:y val="9.6055386662044842E-2"/>
          <c:w val="0.71467847769028869"/>
          <c:h val="0.102279819189268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accent4"/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r>
              <a:rPr lang="en-GB" sz="2400" b="1">
                <a:solidFill>
                  <a:schemeClr val="accent4"/>
                </a:solidFill>
              </a:rPr>
              <a:t>1D</a:t>
            </a:r>
          </a:p>
        </c:rich>
      </c:tx>
      <c:layout>
        <c:manualLayout>
          <c:xMode val="edge"/>
          <c:yMode val="edge"/>
          <c:x val="0.47585289372618655"/>
          <c:y val="0.11547863808690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accent4"/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EndToEndMultiplePIMCores!$M$5</c:f>
              <c:strCache>
                <c:ptCount val="1"/>
                <c:pt idx="0">
                  <c:v>load</c:v>
                </c:pt>
              </c:strCache>
            </c:strRef>
          </c:tx>
          <c:spPr>
            <a:solidFill>
              <a:schemeClr val="tx2">
                <a:lumMod val="10000"/>
                <a:lumOff val="9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EndToEndMultiplePIMCores!$M$6:$M$18</c:f>
              <c:numCache>
                <c:formatCode>General</c:formatCode>
                <c:ptCount val="13"/>
                <c:pt idx="0">
                  <c:v>0.63522020800000001</c:v>
                </c:pt>
                <c:pt idx="1">
                  <c:v>1.2728589546540401</c:v>
                </c:pt>
                <c:pt idx="2">
                  <c:v>1.29564171552354</c:v>
                </c:pt>
                <c:pt idx="3">
                  <c:v>2.6625745961729401</c:v>
                </c:pt>
                <c:pt idx="4">
                  <c:v>3.2868622252517601</c:v>
                </c:pt>
                <c:pt idx="5">
                  <c:v>4.38615010011699</c:v>
                </c:pt>
                <c:pt idx="7">
                  <c:v>0.200424628450106</c:v>
                </c:pt>
                <c:pt idx="8">
                  <c:v>0.34280254777070002</c:v>
                </c:pt>
                <c:pt idx="9">
                  <c:v>0.60766454352441601</c:v>
                </c:pt>
                <c:pt idx="10">
                  <c:v>1.3399681528662399</c:v>
                </c:pt>
                <c:pt idx="11">
                  <c:v>1.2256794055200999</c:v>
                </c:pt>
                <c:pt idx="12">
                  <c:v>1.5840021231422501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A-CD4B-8913-6885EE8C9A2C}"/>
            </c:ext>
          </c:extLst>
        </c:ser>
        <c:ser>
          <c:idx val="1"/>
          <c:order val="1"/>
          <c:tx>
            <c:strRef>
              <c:f>EndToEndMultiplePIMCores!$N$5</c:f>
              <c:strCache>
                <c:ptCount val="1"/>
                <c:pt idx="0">
                  <c:v>kernel</c:v>
                </c:pt>
              </c:strCache>
            </c:strRef>
          </c:tx>
          <c:spPr>
            <a:solidFill>
              <a:schemeClr val="accent3"/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EndToEndMultiplePIMCores!$N$6:$N$18</c:f>
              <c:numCache>
                <c:formatCode>General</c:formatCode>
                <c:ptCount val="13"/>
                <c:pt idx="0">
                  <c:v>0.264780774915367</c:v>
                </c:pt>
                <c:pt idx="1">
                  <c:v>0.141196094945648</c:v>
                </c:pt>
                <c:pt idx="2">
                  <c:v>7.5046781345139799E-2</c:v>
                </c:pt>
                <c:pt idx="3">
                  <c:v>4.2065523377563897E-2</c:v>
                </c:pt>
                <c:pt idx="4">
                  <c:v>2.3896992557587701E-2</c:v>
                </c:pt>
                <c:pt idx="5">
                  <c:v>1.4321154344028799E-2</c:v>
                </c:pt>
                <c:pt idx="7">
                  <c:v>0.7479830148619</c:v>
                </c:pt>
                <c:pt idx="8">
                  <c:v>0.38496815286624197</c:v>
                </c:pt>
                <c:pt idx="9">
                  <c:v>0.19828025477707001</c:v>
                </c:pt>
                <c:pt idx="10">
                  <c:v>0.10393842887473401</c:v>
                </c:pt>
                <c:pt idx="11">
                  <c:v>5.7887473460721803E-2</c:v>
                </c:pt>
                <c:pt idx="12">
                  <c:v>3.2038216560509002E-2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A-CD4B-8913-6885EE8C9A2C}"/>
            </c:ext>
          </c:extLst>
        </c:ser>
        <c:ser>
          <c:idx val="2"/>
          <c:order val="2"/>
          <c:tx>
            <c:strRef>
              <c:f>EndToEndMultiplePIMCores!$O$5</c:f>
              <c:strCache>
                <c:ptCount val="1"/>
                <c:pt idx="0">
                  <c:v>retrieve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EndToEndMultiplePIMCores!$O$6:$O$18</c:f>
              <c:numCache>
                <c:formatCode>General</c:formatCode>
                <c:ptCount val="13"/>
                <c:pt idx="0">
                  <c:v>9.9985908245999996E-2</c:v>
                </c:pt>
                <c:pt idx="1">
                  <c:v>0.113910527195446</c:v>
                </c:pt>
                <c:pt idx="2">
                  <c:v>0.134707333938514</c:v>
                </c:pt>
                <c:pt idx="3">
                  <c:v>0.153623055419917</c:v>
                </c:pt>
                <c:pt idx="4">
                  <c:v>0.152312194610395</c:v>
                </c:pt>
                <c:pt idx="5">
                  <c:v>0.13163336534018399</c:v>
                </c:pt>
                <c:pt idx="7">
                  <c:v>5.1549893842887398E-2</c:v>
                </c:pt>
                <c:pt idx="8">
                  <c:v>6.3152866242038197E-2</c:v>
                </c:pt>
                <c:pt idx="9">
                  <c:v>5.2537154989384202E-2</c:v>
                </c:pt>
                <c:pt idx="10">
                  <c:v>8.4808917197452205E-2</c:v>
                </c:pt>
                <c:pt idx="11">
                  <c:v>8.4989384288747305E-2</c:v>
                </c:pt>
                <c:pt idx="12">
                  <c:v>7.1242038216500006E-2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A-CD4B-8913-6885EE8C9A2C}"/>
            </c:ext>
          </c:extLst>
        </c:ser>
        <c:ser>
          <c:idx val="3"/>
          <c:order val="3"/>
          <c:tx>
            <c:strRef>
              <c:f>EndToEndMultiplePIMCores!$P$5</c:f>
              <c:strCache>
                <c:ptCount val="1"/>
                <c:pt idx="0">
                  <c:v>merge</c:v>
                </c:pt>
              </c:strCache>
            </c:strRef>
          </c:tx>
          <c:spPr>
            <a:solidFill>
              <a:schemeClr val="tx2">
                <a:lumMod val="75000"/>
                <a:lumOff val="25000"/>
              </a:schemeClr>
            </a:solidFill>
            <a:ln w="25400">
              <a:solidFill>
                <a:schemeClr val="tx2"/>
              </a:solidFill>
            </a:ln>
            <a:effectLst/>
          </c:spPr>
          <c:invertIfNegative val="0"/>
          <c:cat>
            <c:multiLvlStrRef>
              <c:f>EndToEndMultiplePIMCores!$K$6:$L$18</c:f>
              <c:multiLvlStrCache>
                <c:ptCount val="13"/>
                <c:lvl>
                  <c:pt idx="0">
                    <c:v>64</c:v>
                  </c:pt>
                  <c:pt idx="1">
                    <c:v>128</c:v>
                  </c:pt>
                  <c:pt idx="2">
                    <c:v>256</c:v>
                  </c:pt>
                  <c:pt idx="3">
                    <c:v>512</c:v>
                  </c:pt>
                  <c:pt idx="4">
                    <c:v>1024</c:v>
                  </c:pt>
                  <c:pt idx="5">
                    <c:v>2048</c:v>
                  </c:pt>
                  <c:pt idx="7">
                    <c:v>64</c:v>
                  </c:pt>
                  <c:pt idx="8">
                    <c:v>128</c:v>
                  </c:pt>
                  <c:pt idx="9">
                    <c:v>256</c:v>
                  </c:pt>
                  <c:pt idx="10">
                    <c:v>512</c:v>
                  </c:pt>
                  <c:pt idx="11">
                    <c:v>1024</c:v>
                  </c:pt>
                  <c:pt idx="12">
                    <c:v>2048</c:v>
                  </c:pt>
                </c:lvl>
                <c:lvl>
                  <c:pt idx="0">
                    <c:v>#PIM Cores</c:v>
                  </c:pt>
                  <c:pt idx="7">
                    <c:v>#PIM Cores</c:v>
                  </c:pt>
                </c:lvl>
              </c:multiLvlStrCache>
            </c:multiLvlStrRef>
          </c:cat>
          <c:val>
            <c:numRef>
              <c:f>EndToEndMultiplePIMCores!$P$6:$P$18</c:f>
              <c:numCache>
                <c:formatCode>0.00E+00</c:formatCode>
                <c:ptCount val="13"/>
                <c:pt idx="0">
                  <c:v>1.31086080952209E-5</c:v>
                </c:pt>
                <c:pt idx="1">
                  <c:v>1.6385760119026099E-5</c:v>
                </c:pt>
                <c:pt idx="2">
                  <c:v>2.62172161904418E-5</c:v>
                </c:pt>
                <c:pt idx="3">
                  <c:v>5.8988736428494098E-5</c:v>
                </c:pt>
                <c:pt idx="4" formatCode="General">
                  <c:v>1.14700320833183E-4</c:v>
                </c:pt>
                <c:pt idx="5" formatCode="General">
                  <c:v>2.65449313928223E-4</c:v>
                </c:pt>
                <c:pt idx="7">
                  <c:v>4.24628450106157E-5</c:v>
                </c:pt>
                <c:pt idx="8">
                  <c:v>7.4309978768577494E-5</c:v>
                </c:pt>
                <c:pt idx="9">
                  <c:v>9.5541401273885294E-5</c:v>
                </c:pt>
                <c:pt idx="10" formatCode="General">
                  <c:v>2.33545647558386E-4</c:v>
                </c:pt>
                <c:pt idx="11" formatCode="General">
                  <c:v>5.20169851380042E-4</c:v>
                </c:pt>
                <c:pt idx="12" formatCode="General">
                  <c:v>1.2526539278131599E-3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3A-CD4B-8913-6885EE8C9A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overlap val="100"/>
        <c:axId val="979934288"/>
        <c:axId val="940452080"/>
      </c:barChart>
      <c:catAx>
        <c:axId val="979934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40452080"/>
        <c:crosses val="autoZero"/>
        <c:auto val="1"/>
        <c:lblAlgn val="ctr"/>
        <c:lblOffset val="10"/>
        <c:noMultiLvlLbl val="0"/>
      </c:catAx>
      <c:valAx>
        <c:axId val="94045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2000" dirty="0">
                    <a:solidFill>
                      <a:schemeClr val="accent2"/>
                    </a:solidFill>
                  </a:rPr>
                  <a:t>Slowdown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accent2"/>
                  </a:solidFill>
                  <a:latin typeface="Trebuchet MS" panose="020B0703020202090204" pitchFamily="34" charset="0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979934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0635522591663393"/>
          <c:y val="3.6089749960381522E-2"/>
          <c:w val="0.33979446573953948"/>
          <c:h val="0.20198846856325517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1D</c:v>
          </c:tx>
          <c:spPr>
            <a:solidFill>
              <a:srgbClr val="CCCCC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'1D-vs-2D'!$C$35:$C$58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11F2-6647-911D-568AD2547BB1}"/>
            </c:ext>
          </c:extLst>
        </c:ser>
        <c:ser>
          <c:idx val="1"/>
          <c:order val="1"/>
          <c:tx>
            <c:v>2D (equally-sized)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'1D-vs-2D'!$D$35:$D$58</c:f>
              <c:numCache>
                <c:formatCode>General</c:formatCode>
                <c:ptCount val="24"/>
                <c:pt idx="0">
                  <c:v>1.1069485100000001</c:v>
                </c:pt>
                <c:pt idx="1">
                  <c:v>1.05130758</c:v>
                </c:pt>
                <c:pt idx="2">
                  <c:v>1.3689849700000001</c:v>
                </c:pt>
                <c:pt idx="3">
                  <c:v>1.0535164699999999</c:v>
                </c:pt>
                <c:pt idx="4">
                  <c:v>1.3571434499999999</c:v>
                </c:pt>
                <c:pt idx="5">
                  <c:v>1.42573777</c:v>
                </c:pt>
                <c:pt idx="6">
                  <c:v>1.63391124</c:v>
                </c:pt>
                <c:pt idx="7">
                  <c:v>1.4236334799999999</c:v>
                </c:pt>
                <c:pt idx="8">
                  <c:v>1.4164977000000001</c:v>
                </c:pt>
                <c:pt idx="9">
                  <c:v>1.2136228499999999</c:v>
                </c:pt>
                <c:pt idx="10">
                  <c:v>1.28887332</c:v>
                </c:pt>
                <c:pt idx="11">
                  <c:v>1.36796999</c:v>
                </c:pt>
                <c:pt idx="12">
                  <c:v>1.2745046900000001</c:v>
                </c:pt>
                <c:pt idx="13">
                  <c:v>1.3837342500000001</c:v>
                </c:pt>
                <c:pt idx="14">
                  <c:v>1.35423593</c:v>
                </c:pt>
                <c:pt idx="15">
                  <c:v>0.81272264999999999</c:v>
                </c:pt>
                <c:pt idx="16">
                  <c:v>0.35967540999999997</c:v>
                </c:pt>
                <c:pt idx="17">
                  <c:v>0.95351686999999996</c:v>
                </c:pt>
                <c:pt idx="18">
                  <c:v>0.87023008000000002</c:v>
                </c:pt>
                <c:pt idx="19">
                  <c:v>0.49708709000000001</c:v>
                </c:pt>
                <c:pt idx="20">
                  <c:v>0.87266549000000004</c:v>
                </c:pt>
                <c:pt idx="21">
                  <c:v>0.74492997000000005</c:v>
                </c:pt>
                <c:pt idx="22">
                  <c:v>1.3057427100000001</c:v>
                </c:pt>
                <c:pt idx="23">
                  <c:v>0.69507262999999997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11F2-6647-911D-568AD254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115368798"/>
        <c:axId val="1015830000"/>
      </c:barChart>
      <c:catAx>
        <c:axId val="211536879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015830000"/>
        <c:crosses val="autoZero"/>
        <c:auto val="1"/>
        <c:lblAlgn val="ctr"/>
        <c:lblOffset val="100"/>
        <c:noMultiLvlLbl val="1"/>
      </c:catAx>
      <c:valAx>
        <c:axId val="10158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accent4"/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>
                    <a:solidFill>
                      <a:schemeClr val="accent4"/>
                    </a:solidFill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211536879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29570218698862"/>
          <c:y val="1.6496498715567888E-2"/>
          <c:w val="0.36343193858430228"/>
          <c:h val="7.337110064552834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TRNS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8104920138888889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6473055555555558"/>
          <c:y val="0.162321875"/>
          <c:w val="0.57302083333333342"/>
          <c:h val="0.6265354166666666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TRNS!$U$50</c:f>
              <c:strCache>
                <c:ptCount val="1"/>
                <c:pt idx="0">
                  <c:v>DPU (Step 2)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TRNS!$U$51:$U$55</c:f>
              <c:numCache>
                <c:formatCode>0.00</c:formatCode>
                <c:ptCount val="5"/>
                <c:pt idx="0">
                  <c:v>2632.5010000000002</c:v>
                </c:pt>
                <c:pt idx="1">
                  <c:v>1319.6179999999999</c:v>
                </c:pt>
                <c:pt idx="2">
                  <c:v>659.93499999999995</c:v>
                </c:pt>
                <c:pt idx="3">
                  <c:v>330.185</c:v>
                </c:pt>
                <c:pt idx="4">
                  <c:v>236.16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4-4D4A-A2F3-1BA450D2AC9E}"/>
            </c:ext>
          </c:extLst>
        </c:ser>
        <c:ser>
          <c:idx val="2"/>
          <c:order val="1"/>
          <c:tx>
            <c:strRef>
              <c:f>TRNS!$V$50</c:f>
              <c:strCache>
                <c:ptCount val="1"/>
                <c:pt idx="0">
                  <c:v>DPU (Step 3)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TRNS!$V$51:$V$55</c:f>
              <c:numCache>
                <c:formatCode>0.00</c:formatCode>
                <c:ptCount val="5"/>
                <c:pt idx="0">
                  <c:v>1158.8879999999999</c:v>
                </c:pt>
                <c:pt idx="1">
                  <c:v>581.71299999999997</c:v>
                </c:pt>
                <c:pt idx="2">
                  <c:v>292.73399999999998</c:v>
                </c:pt>
                <c:pt idx="3">
                  <c:v>156.28899999999999</c:v>
                </c:pt>
                <c:pt idx="4">
                  <c:v>169.42500000000001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74-4D4A-A2F3-1BA450D2AC9E}"/>
            </c:ext>
          </c:extLst>
        </c:ser>
        <c:ser>
          <c:idx val="3"/>
          <c:order val="2"/>
          <c:tx>
            <c:strRef>
              <c:f>TRNS!$W$50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TRNS!$W$51:$W$55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74-4D4A-A2F3-1BA450D2AC9E}"/>
            </c:ext>
          </c:extLst>
        </c:ser>
        <c:ser>
          <c:idx val="4"/>
          <c:order val="3"/>
          <c:tx>
            <c:strRef>
              <c:f>TRNS!$X$50</c:f>
              <c:strCache>
                <c:ptCount val="1"/>
                <c:pt idx="0">
                  <c:v>CPU-DPU (Step 1)</c:v>
                </c:pt>
              </c:strCache>
            </c:strRef>
          </c:tx>
          <c:spPr>
            <a:pattFill prst="wdDnDiag">
              <a:fgClr>
                <a:srgbClr val="0070C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TRNS!$X$51:$X$55</c:f>
              <c:numCache>
                <c:formatCode>0.00</c:formatCode>
                <c:ptCount val="5"/>
                <c:pt idx="0">
                  <c:v>10590.0262</c:v>
                </c:pt>
                <c:pt idx="1">
                  <c:v>10590.0262</c:v>
                </c:pt>
                <c:pt idx="2">
                  <c:v>10590.0262</c:v>
                </c:pt>
                <c:pt idx="3">
                  <c:v>10590.0262</c:v>
                </c:pt>
                <c:pt idx="4">
                  <c:v>10590.0262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974-4D4A-A2F3-1BA450D2AC9E}"/>
            </c:ext>
          </c:extLst>
        </c:ser>
        <c:ser>
          <c:idx val="0"/>
          <c:order val="4"/>
          <c:tx>
            <c:strRef>
              <c:f>TRNS!$Y$50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TRNS!$Y$51:$Y$55</c:f>
              <c:numCache>
                <c:formatCode>0.00</c:formatCode>
                <c:ptCount val="5"/>
                <c:pt idx="0">
                  <c:v>113.50700000000002</c:v>
                </c:pt>
                <c:pt idx="1">
                  <c:v>113.50700000000002</c:v>
                </c:pt>
                <c:pt idx="2">
                  <c:v>113.50700000000002</c:v>
                </c:pt>
                <c:pt idx="3">
                  <c:v>113.50700000000002</c:v>
                </c:pt>
                <c:pt idx="4">
                  <c:v>113.50700000000002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6"/>
          <c:order val="5"/>
          <c:tx>
            <c:strRef>
              <c:f>TRNS!$AA$50</c:f>
              <c:strCache>
                <c:ptCount val="1"/>
                <c:pt idx="0">
                  <c:v>Speedup (Step 3)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12"/>
            <c:spPr>
              <a:solidFill>
                <a:schemeClr val="bg1"/>
              </a:solidFill>
              <a:ln w="38100">
                <a:solidFill>
                  <a:schemeClr val="accent2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TRNS!$AA$51:$AA$55</c:f>
              <c:numCache>
                <c:formatCode>0.00</c:formatCode>
                <c:ptCount val="5"/>
                <c:pt idx="0">
                  <c:v>1</c:v>
                </c:pt>
                <c:pt idx="1">
                  <c:v>1.9921989022077897</c:v>
                </c:pt>
                <c:pt idx="2">
                  <c:v>3.9588431818647645</c:v>
                </c:pt>
                <c:pt idx="3">
                  <c:v>7.4150324079109859</c:v>
                </c:pt>
                <c:pt idx="4">
                  <c:v>6.8401239486498442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974-4D4A-A2F3-1BA450D2AC9E}"/>
            </c:ext>
          </c:extLst>
        </c:ser>
        <c:ser>
          <c:idx val="5"/>
          <c:order val="6"/>
          <c:tx>
            <c:strRef>
              <c:f>TRNS!$Z$50</c:f>
              <c:strCache>
                <c:ptCount val="1"/>
                <c:pt idx="0">
                  <c:v>Speedup (Step 2)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TRNS!$T$51:$T$55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cat>
          <c:val>
            <c:numRef>
              <c:f>TRNS!$Z$51:$Z$55</c:f>
              <c:numCache>
                <c:formatCode>0.00</c:formatCode>
                <c:ptCount val="5"/>
                <c:pt idx="0">
                  <c:v>1</c:v>
                </c:pt>
                <c:pt idx="1">
                  <c:v>1.9948962502784899</c:v>
                </c:pt>
                <c:pt idx="2">
                  <c:v>3.9890307378757006</c:v>
                </c:pt>
                <c:pt idx="3">
                  <c:v>7.9728061541257178</c:v>
                </c:pt>
                <c:pt idx="4">
                  <c:v>11.147107892953931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974-4D4A-A2F3-1BA450D2A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43065360"/>
        <c:axId val="200085235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#tasklets</a:t>
                </a:r>
                <a:r>
                  <a:rPr lang="en-US" sz="1400" baseline="0"/>
                  <a:t> per DPU</a:t>
                </a:r>
                <a:endParaRPr lang="en-US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008523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643065360"/>
        <c:crosses val="max"/>
        <c:crossBetween val="between"/>
      </c:valAx>
      <c:catAx>
        <c:axId val="1643065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08523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1.5729412974195922E-3"/>
          <c:y val="1.1465277777777845E-3"/>
          <c:w val="0.82854237750784765"/>
          <c:h val="0.18190833333333331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v>1D</c:v>
          </c:tx>
          <c:spPr>
            <a:solidFill>
              <a:srgbClr val="CCCCC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'1D-vs-2D'!$C$35:$C$58</c:f>
              <c:numCache>
                <c:formatCode>General</c:formatCode>
                <c:ptCount val="2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0-11F2-6647-911D-568AD2547BB1}"/>
            </c:ext>
          </c:extLst>
        </c:ser>
        <c:ser>
          <c:idx val="1"/>
          <c:order val="1"/>
          <c:tx>
            <c:v>2D (equally-sized)</c:v>
          </c:tx>
          <c:spPr>
            <a:solidFill>
              <a:srgbClr val="1B587C"/>
            </a:solidFill>
            <a:ln w="25400">
              <a:solidFill>
                <a:schemeClr val="tx2"/>
              </a:solidFill>
            </a:ln>
            <a:effectLst/>
          </c:spPr>
          <c:invertIfNegative val="1"/>
          <c:cat>
            <c:strRef>
              <c:f>'1D-vs-2D'!$B$35:$B$58</c:f>
              <c:strCache>
                <c:ptCount val="24"/>
                <c:pt idx="0">
                  <c:v>hgc</c:v>
                </c:pt>
                <c:pt idx="1">
                  <c:v>mc2</c:v>
                </c:pt>
                <c:pt idx="2">
                  <c:v>pfm</c:v>
                </c:pt>
                <c:pt idx="3">
                  <c:v>rtn</c:v>
                </c:pt>
                <c:pt idx="4">
                  <c:v>rjt</c:v>
                </c:pt>
                <c:pt idx="5">
                  <c:v>ash</c:v>
                </c:pt>
                <c:pt idx="6">
                  <c:v>del</c:v>
                </c:pt>
                <c:pt idx="7">
                  <c:v>tdk</c:v>
                </c:pt>
                <c:pt idx="8">
                  <c:v>mem</c:v>
                </c:pt>
                <c:pt idx="9">
                  <c:v>amz</c:v>
                </c:pt>
                <c:pt idx="10">
                  <c:v>fth</c:v>
                </c:pt>
                <c:pt idx="11">
                  <c:v>wbg</c:v>
                </c:pt>
                <c:pt idx="12">
                  <c:v>ldr</c:v>
                </c:pt>
                <c:pt idx="13">
                  <c:v>psb</c:v>
                </c:pt>
                <c:pt idx="14">
                  <c:v>bns</c:v>
                </c:pt>
                <c:pt idx="15">
                  <c:v>wbs</c:v>
                </c:pt>
                <c:pt idx="16">
                  <c:v>in</c:v>
                </c:pt>
                <c:pt idx="17">
                  <c:v>pks</c:v>
                </c:pt>
                <c:pt idx="18">
                  <c:v>cmb</c:v>
                </c:pt>
                <c:pt idx="19">
                  <c:v>sxw</c:v>
                </c:pt>
                <c:pt idx="20">
                  <c:v>skt</c:v>
                </c:pt>
                <c:pt idx="21">
                  <c:v>ask</c:v>
                </c:pt>
                <c:pt idx="22">
                  <c:v>GM (1)</c:v>
                </c:pt>
                <c:pt idx="23">
                  <c:v>GM (2)</c:v>
                </c:pt>
              </c:strCache>
            </c:strRef>
          </c:cat>
          <c:val>
            <c:numRef>
              <c:f>'1D-vs-2D'!$D$35:$D$58</c:f>
              <c:numCache>
                <c:formatCode>General</c:formatCode>
                <c:ptCount val="24"/>
                <c:pt idx="0">
                  <c:v>1.1069485100000001</c:v>
                </c:pt>
                <c:pt idx="1">
                  <c:v>1.05130758</c:v>
                </c:pt>
                <c:pt idx="2">
                  <c:v>1.3689849700000001</c:v>
                </c:pt>
                <c:pt idx="3">
                  <c:v>1.0535164699999999</c:v>
                </c:pt>
                <c:pt idx="4">
                  <c:v>1.3571434499999999</c:v>
                </c:pt>
                <c:pt idx="5">
                  <c:v>1.42573777</c:v>
                </c:pt>
                <c:pt idx="6">
                  <c:v>1.63391124</c:v>
                </c:pt>
                <c:pt idx="7">
                  <c:v>1.4236334799999999</c:v>
                </c:pt>
                <c:pt idx="8">
                  <c:v>1.4164977000000001</c:v>
                </c:pt>
                <c:pt idx="9">
                  <c:v>1.2136228499999999</c:v>
                </c:pt>
                <c:pt idx="10">
                  <c:v>1.28887332</c:v>
                </c:pt>
                <c:pt idx="11">
                  <c:v>1.36796999</c:v>
                </c:pt>
                <c:pt idx="12">
                  <c:v>1.2745046900000001</c:v>
                </c:pt>
                <c:pt idx="13">
                  <c:v>1.3837342500000001</c:v>
                </c:pt>
                <c:pt idx="14">
                  <c:v>1.35423593</c:v>
                </c:pt>
                <c:pt idx="15">
                  <c:v>0.81272264999999999</c:v>
                </c:pt>
                <c:pt idx="16">
                  <c:v>0.35967540999999997</c:v>
                </c:pt>
                <c:pt idx="17">
                  <c:v>0.95351686999999996</c:v>
                </c:pt>
                <c:pt idx="18">
                  <c:v>0.87023008000000002</c:v>
                </c:pt>
                <c:pt idx="19">
                  <c:v>0.49708709000000001</c:v>
                </c:pt>
                <c:pt idx="20">
                  <c:v>0.87266549000000004</c:v>
                </c:pt>
                <c:pt idx="21">
                  <c:v>0.74492997000000005</c:v>
                </c:pt>
                <c:pt idx="22">
                  <c:v>1.3057427100000001</c:v>
                </c:pt>
                <c:pt idx="23">
                  <c:v>0.69507262999999997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w="25400">
                    <a:solidFill>
                      <a:schemeClr val="tx2"/>
                    </a:solidFill>
                  </a:ln>
                  <a:effectLst/>
                </c14:spPr>
              </c14:invertSolidFillFmt>
            </c:ext>
            <c:ext xmlns:c16="http://schemas.microsoft.com/office/drawing/2014/chart" uri="{C3380CC4-5D6E-409C-BE32-E72D297353CC}">
              <c16:uniqueId val="{00000001-11F2-6647-911D-568AD2547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7"/>
        <c:axId val="2115368798"/>
        <c:axId val="1015830000"/>
      </c:barChart>
      <c:catAx>
        <c:axId val="211536879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endParaRPr lang="en-GR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1015830000"/>
        <c:crosses val="autoZero"/>
        <c:auto val="1"/>
        <c:lblAlgn val="ctr"/>
        <c:lblOffset val="100"/>
        <c:noMultiLvlLbl val="1"/>
      </c:catAx>
      <c:valAx>
        <c:axId val="1015830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rebuchet MS" panose="020B0703020202090204" pitchFamily="34" charset="0"/>
                    <a:ea typeface="+mn-ea"/>
                    <a:cs typeface="+mn-cs"/>
                  </a:defRPr>
                </a:pPr>
                <a:r>
                  <a:rPr lang="en-GB" sz="18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  <a:ea typeface="+mn-ea"/>
                <a:cs typeface="+mn-cs"/>
              </a:defRPr>
            </a:pPr>
            <a:endParaRPr lang="en-CH"/>
          </a:p>
        </c:txPr>
        <c:crossAx val="211536879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229570218698862"/>
          <c:y val="1.6496498715567888E-2"/>
          <c:w val="0.36343193858430228"/>
          <c:h val="7.3371100645528348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  <a:ea typeface="+mn-ea"/>
              <a:cs typeface="+mn-cs"/>
            </a:defRPr>
          </a:pPr>
          <a:endParaRPr lang="en-CH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>
          <a:latin typeface="Trebuchet MS" panose="020B0703020202090204" pitchFamily="34" charset="0"/>
        </a:defRPr>
      </a:pPr>
      <a:endParaRPr lang="en-CH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3026755373843"/>
          <c:y val="0.1547127693074408"/>
          <c:w val="0.77965924588766711"/>
          <c:h val="0.56730050579405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E0085F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C79-EE4A-92D5-503D5C67F2BB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79-EE4A-92D5-503D5C67F2B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807.63599999999997</c:v>
                </c:pt>
                <c:pt idx="1">
                  <c:v>1627.4939999999999</c:v>
                </c:pt>
                <c:pt idx="2">
                  <c:v>3287.24</c:v>
                </c:pt>
                <c:pt idx="3">
                  <c:v>6505.4030000000002</c:v>
                </c:pt>
                <c:pt idx="4">
                  <c:v>12986.554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79-EE4A-92D5-503D5C67F2BB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B050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0C79-EE4A-92D5-503D5C67F2B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C79-EE4A-92D5-503D5C67F2BB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C79-EE4A-92D5-503D5C67F2BB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C79-EE4A-92D5-503D5C67F2B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37.71</c:v>
                </c:pt>
                <c:pt idx="1">
                  <c:v>58.86</c:v>
                </c:pt>
                <c:pt idx="2">
                  <c:v>123.84</c:v>
                </c:pt>
                <c:pt idx="3">
                  <c:v>258.79000000000002</c:v>
                </c:pt>
                <c:pt idx="4">
                  <c:v>536.33000000000004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C79-EE4A-92D5-503D5C67F2BB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CPU-SEAL</c:v>
                </c:pt>
              </c:strCache>
            </c:strRef>
          </c:tx>
          <c:spPr>
            <a:solidFill>
              <a:srgbClr val="FF9300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565.43799999999999</c:v>
                </c:pt>
                <c:pt idx="1">
                  <c:v>1268.146</c:v>
                </c:pt>
                <c:pt idx="2">
                  <c:v>2156.7950000000001</c:v>
                </c:pt>
                <c:pt idx="3">
                  <c:v>5359.3289999999997</c:v>
                </c:pt>
                <c:pt idx="4">
                  <c:v>8609.5730000000003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C79-EE4A-92D5-503D5C67F2BB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rgbClr val="6962BE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C79-EE4A-92D5-503D5C67F2BB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0C79-EE4A-92D5-503D5C67F2BB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C79-EE4A-92D5-503D5C67F2BB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C79-EE4A-92D5-503D5C67F2B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82.685000000000002</c:v>
                </c:pt>
                <c:pt idx="1">
                  <c:v>165.50800000000001</c:v>
                </c:pt>
                <c:pt idx="2">
                  <c:v>331.02499999999998</c:v>
                </c:pt>
                <c:pt idx="3">
                  <c:v>660.50800000000004</c:v>
                </c:pt>
                <c:pt idx="4">
                  <c:v>1309.579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C79-EE4A-92D5-503D5C67F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98607033"/>
        <c:axId val="73512257"/>
      </c:barChart>
      <c:catAx>
        <c:axId val="98607033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Number of Ciphertexts</a:t>
                </a:r>
              </a:p>
            </c:rich>
          </c:tx>
          <c:layout>
            <c:manualLayout>
              <c:xMode val="edge"/>
              <c:yMode val="edge"/>
              <c:x val="0.39486434080204741"/>
              <c:y val="0.83044364728736841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crossAx val="73512257"/>
        <c:crosses val="autoZero"/>
        <c:auto val="1"/>
        <c:lblAlgn val="ctr"/>
        <c:lblOffset val="100"/>
        <c:noMultiLvlLbl val="0"/>
      </c:catAx>
      <c:valAx>
        <c:axId val="73512257"/>
        <c:scaling>
          <c:logBase val="10"/>
          <c:orientation val="minMax"/>
          <c:min val="1"/>
        </c:scaling>
        <c:delete val="0"/>
        <c:axPos val="l"/>
        <c:majorGridlines>
          <c:spPr>
            <a:ln w="9000">
              <a:solidFill>
                <a:srgbClr val="808080">
                  <a:alpha val="80000"/>
                </a:srgbClr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dirty="0"/>
                  <a:t>Execution 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8547368334904862E-2"/>
              <c:y val="0.17126709577604665"/>
            </c:manualLayout>
          </c:layout>
          <c:overlay val="0"/>
          <c:spPr>
            <a:noFill/>
            <a:ln>
              <a:noFill/>
            </a:ln>
          </c:spPr>
        </c:title>
        <c:numFmt formatCode="#E+0" sourceLinked="0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crossAx val="98607033"/>
        <c:crossesAt val="0"/>
        <c:crossBetween val="between"/>
      </c:valAx>
      <c:spPr>
        <a:noFill/>
        <a:ln w="19080">
          <a:solidFill>
            <a:srgbClr val="000000"/>
          </a:solidFill>
          <a:round/>
        </a:ln>
      </c:spPr>
    </c:plotArea>
    <c:legend>
      <c:legendPos val="t"/>
      <c:layout>
        <c:manualLayout>
          <c:xMode val="edge"/>
          <c:yMode val="edge"/>
          <c:x val="0.16019976652108819"/>
          <c:y val="4.8284580063406961E-2"/>
          <c:w val="0.77832919357412722"/>
          <c:h val="9.2285577383804496E-2"/>
        </c:manualLayout>
      </c:layout>
      <c:overlay val="0"/>
      <c:spPr>
        <a:noFill/>
        <a:ln w="19080">
          <a:noFill/>
          <a:round/>
        </a:ln>
      </c:sp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 b="1"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CH"/>
    </a:p>
  </c:txPr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73026755373843"/>
          <c:y val="0.1547127693074408"/>
          <c:w val="0.77965924588766711"/>
          <c:h val="0.567300505794059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E0085F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4B3-4F49-BF65-63D9EFAA11C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B3-4F49-BF65-63D9EFAA11C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807.63599999999997</c:v>
                </c:pt>
                <c:pt idx="1">
                  <c:v>1627.4939999999999</c:v>
                </c:pt>
                <c:pt idx="2">
                  <c:v>3287.24</c:v>
                </c:pt>
                <c:pt idx="3">
                  <c:v>6505.4030000000002</c:v>
                </c:pt>
                <c:pt idx="4">
                  <c:v>12986.554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B3-4F49-BF65-63D9EFAA11C0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B050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4B3-4F49-BF65-63D9EFAA11C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4B3-4F49-BF65-63D9EFAA11C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B3-4F49-BF65-63D9EFAA11C0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B3-4F49-BF65-63D9EFAA11C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37.71</c:v>
                </c:pt>
                <c:pt idx="1">
                  <c:v>58.86</c:v>
                </c:pt>
                <c:pt idx="2">
                  <c:v>123.84</c:v>
                </c:pt>
                <c:pt idx="3">
                  <c:v>258.79000000000002</c:v>
                </c:pt>
                <c:pt idx="4">
                  <c:v>536.33000000000004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4B3-4F49-BF65-63D9EFAA11C0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CPU-SEAL</c:v>
                </c:pt>
              </c:strCache>
            </c:strRef>
          </c:tx>
          <c:spPr>
            <a:solidFill>
              <a:srgbClr val="FF9300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565.43799999999999</c:v>
                </c:pt>
                <c:pt idx="1">
                  <c:v>1268.146</c:v>
                </c:pt>
                <c:pt idx="2">
                  <c:v>2156.7950000000001</c:v>
                </c:pt>
                <c:pt idx="3">
                  <c:v>5359.3289999999997</c:v>
                </c:pt>
                <c:pt idx="4">
                  <c:v>8609.5730000000003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B3-4F49-BF65-63D9EFAA11C0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rgbClr val="6962BE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4B3-4F49-BF65-63D9EFAA11C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4B3-4F49-BF65-63D9EFAA11C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4B3-4F49-BF65-63D9EFAA11C0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B3-4F49-BF65-63D9EFAA11C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20480</c:v>
                </c:pt>
                <c:pt idx="1">
                  <c:v>40960</c:v>
                </c:pt>
                <c:pt idx="2">
                  <c:v>81920</c:v>
                </c:pt>
                <c:pt idx="3">
                  <c:v>163840</c:v>
                </c:pt>
                <c:pt idx="4">
                  <c:v>327680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82.685000000000002</c:v>
                </c:pt>
                <c:pt idx="1">
                  <c:v>165.50800000000001</c:v>
                </c:pt>
                <c:pt idx="2">
                  <c:v>331.02499999999998</c:v>
                </c:pt>
                <c:pt idx="3">
                  <c:v>660.50800000000004</c:v>
                </c:pt>
                <c:pt idx="4">
                  <c:v>1309.579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B3-4F49-BF65-63D9EFAA11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98607033"/>
        <c:axId val="73512257"/>
      </c:barChart>
      <c:catAx>
        <c:axId val="98607033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Number of Ciphertexts</a:t>
                </a:r>
              </a:p>
            </c:rich>
          </c:tx>
          <c:layout>
            <c:manualLayout>
              <c:xMode val="edge"/>
              <c:yMode val="edge"/>
              <c:x val="0.39486434080204741"/>
              <c:y val="0.83044364728736841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crossAx val="73512257"/>
        <c:crosses val="autoZero"/>
        <c:auto val="1"/>
        <c:lblAlgn val="ctr"/>
        <c:lblOffset val="100"/>
        <c:noMultiLvlLbl val="0"/>
      </c:catAx>
      <c:valAx>
        <c:axId val="73512257"/>
        <c:scaling>
          <c:logBase val="10"/>
          <c:orientation val="minMax"/>
          <c:min val="1"/>
        </c:scaling>
        <c:delete val="0"/>
        <c:axPos val="l"/>
        <c:majorGridlines>
          <c:spPr>
            <a:ln w="9000">
              <a:solidFill>
                <a:srgbClr val="808080">
                  <a:alpha val="80000"/>
                </a:srgbClr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 dirty="0"/>
                  <a:t>Execution time (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8547368334904862E-2"/>
              <c:y val="0.17126709577604665"/>
            </c:manualLayout>
          </c:layout>
          <c:overlay val="0"/>
          <c:spPr>
            <a:noFill/>
            <a:ln>
              <a:noFill/>
            </a:ln>
          </c:spPr>
        </c:title>
        <c:numFmt formatCode="#E+0" sourceLinked="0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crossAx val="98607033"/>
        <c:crossesAt val="0"/>
        <c:crossBetween val="between"/>
      </c:valAx>
      <c:spPr>
        <a:noFill/>
        <a:ln w="19080">
          <a:solidFill>
            <a:srgbClr val="000000"/>
          </a:solidFill>
          <a:round/>
        </a:ln>
      </c:spPr>
    </c:plotArea>
    <c:legend>
      <c:legendPos val="t"/>
      <c:layout>
        <c:manualLayout>
          <c:xMode val="edge"/>
          <c:yMode val="edge"/>
          <c:x val="0.16947988100408792"/>
          <c:y val="4.8284580063406982E-2"/>
          <c:w val="0.75976896460812793"/>
          <c:h val="9.2285577383804496E-2"/>
        </c:manualLayout>
      </c:layout>
      <c:overlay val="0"/>
      <c:spPr>
        <a:solidFill>
          <a:schemeClr val="bg1"/>
        </a:solidFill>
        <a:ln w="19080">
          <a:noFill/>
          <a:round/>
        </a:ln>
      </c:sp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 b="1"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CH"/>
    </a:p>
  </c:txPr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63314198841445"/>
          <c:y val="0.11577944332340412"/>
          <c:w val="0.70697301377618404"/>
          <c:h val="0.4983760930143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E0085F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279-C841-ABBB-55016463419D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279-C841-ABBB-55016463419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5473882.1969999997</c:v>
                </c:pt>
                <c:pt idx="1">
                  <c:v>11005033.76</c:v>
                </c:pt>
                <c:pt idx="2">
                  <c:v>21970278.489999998</c:v>
                </c:pt>
                <c:pt idx="3">
                  <c:v>35266399.32</c:v>
                </c:pt>
                <c:pt idx="4">
                  <c:v>45957681.939999998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79-C841-ABBB-55016463419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B050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131645.13500000001</c:v>
                </c:pt>
                <c:pt idx="1">
                  <c:v>263991.946</c:v>
                </c:pt>
                <c:pt idx="2">
                  <c:v>527854.01100000006</c:v>
                </c:pt>
                <c:pt idx="3">
                  <c:v>1055931.7860000001</c:v>
                </c:pt>
                <c:pt idx="4">
                  <c:v>2137988.5619999999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79-C841-ABBB-55016463419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CPU-SEAL</c:v>
                </c:pt>
              </c:strCache>
            </c:strRef>
          </c:tx>
          <c:spPr>
            <a:solidFill>
              <a:srgbClr val="FF9300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27889.705999999998</c:v>
                </c:pt>
                <c:pt idx="1">
                  <c:v>55691.292999999998</c:v>
                </c:pt>
                <c:pt idx="2">
                  <c:v>111695.209</c:v>
                </c:pt>
                <c:pt idx="3">
                  <c:v>224452.435</c:v>
                </c:pt>
                <c:pt idx="4">
                  <c:v>449237.07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279-C841-ABBB-55016463419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rgbClr val="6962BE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3462.7345789999999</c:v>
                </c:pt>
                <c:pt idx="1">
                  <c:v>6530.4579629999998</c:v>
                </c:pt>
                <c:pt idx="2">
                  <c:v>13369.35763</c:v>
                </c:pt>
                <c:pt idx="3">
                  <c:v>27439.24482</c:v>
                </c:pt>
                <c:pt idx="4">
                  <c:v>55109.827700000002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279-C841-ABBB-550164634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10440710"/>
        <c:axId val="26447540"/>
      </c:barChart>
      <c:catAx>
        <c:axId val="1044071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Number of Ciphertexts</a:t>
                </a:r>
              </a:p>
            </c:rich>
          </c:tx>
          <c:layout>
            <c:manualLayout>
              <c:xMode val="edge"/>
              <c:yMode val="edge"/>
              <c:x val="0.36747293648921392"/>
              <c:y val="0.69342136169031543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1"/>
            </a:pPr>
            <a:endParaRPr lang="en-CH"/>
          </a:p>
        </c:txPr>
        <c:crossAx val="26447540"/>
        <c:crosses val="autoZero"/>
        <c:auto val="1"/>
        <c:lblAlgn val="ctr"/>
        <c:lblOffset val="100"/>
        <c:noMultiLvlLbl val="0"/>
      </c:catAx>
      <c:valAx>
        <c:axId val="26447540"/>
        <c:scaling>
          <c:logBase val="10"/>
          <c:orientation val="minMax"/>
          <c:min val="1"/>
        </c:scaling>
        <c:delete val="0"/>
        <c:axPos val="l"/>
        <c:majorGridlines>
          <c:spPr>
            <a:ln w="6480">
              <a:solidFill>
                <a:srgbClr val="808080">
                  <a:alpha val="80000"/>
                </a:srgbClr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layout>
            <c:manualLayout>
              <c:xMode val="edge"/>
              <c:yMode val="edge"/>
              <c:x val="5.1120940473382087E-2"/>
              <c:y val="8.1476143194217573E-2"/>
            </c:manualLayout>
          </c:layout>
          <c:overlay val="0"/>
          <c:spPr>
            <a:noFill/>
            <a:ln>
              <a:noFill/>
            </a:ln>
          </c:spPr>
        </c:title>
        <c:numFmt formatCode="#E+0" sourceLinked="0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1"/>
            </a:pPr>
            <a:endParaRPr lang="en-CH"/>
          </a:p>
        </c:txPr>
        <c:crossAx val="10440710"/>
        <c:crossesAt val="0"/>
        <c:crossBetween val="between"/>
      </c:valAx>
      <c:spPr>
        <a:noFill/>
        <a:ln w="19080">
          <a:solidFill>
            <a:srgbClr val="000000"/>
          </a:solidFill>
          <a:round/>
        </a:ln>
      </c:spPr>
    </c:plotArea>
    <c:legend>
      <c:legendPos val="t"/>
      <c:layout>
        <c:manualLayout>
          <c:xMode val="edge"/>
          <c:yMode val="edge"/>
          <c:x val="0.175912821964336"/>
          <c:y val="1.7771373679154701E-2"/>
          <c:w val="0.70835495588998398"/>
          <c:h val="9.6166778749159396E-2"/>
        </c:manualLayout>
      </c:layout>
      <c:overlay val="0"/>
      <c:spPr>
        <a:noFill/>
        <a:ln w="19080">
          <a:noFill/>
          <a:round/>
        </a:ln>
      </c:spPr>
      <c:txPr>
        <a:bodyPr/>
        <a:lstStyle/>
        <a:p>
          <a:pPr>
            <a:defRPr b="1"/>
          </a:pPr>
          <a:endParaRPr lang="en-CH"/>
        </a:p>
      </c:tx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CH"/>
    </a:p>
  </c:txPr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63314198841445"/>
          <c:y val="0.11577944332340412"/>
          <c:w val="0.70697301377618404"/>
          <c:h val="0.49837609301431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E0085F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74C-1949-A48B-DAA66EEA8A4D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74C-1949-A48B-DAA66EEA8A4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5473882.1969999997</c:v>
                </c:pt>
                <c:pt idx="1">
                  <c:v>11005033.76</c:v>
                </c:pt>
                <c:pt idx="2">
                  <c:v>21970278.489999998</c:v>
                </c:pt>
                <c:pt idx="3">
                  <c:v>35266399.32</c:v>
                </c:pt>
                <c:pt idx="4">
                  <c:v>45957681.939999998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4C-1949-A48B-DAA66EEA8A4D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B050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0">
                  <c:v>131645.13500000001</c:v>
                </c:pt>
                <c:pt idx="1">
                  <c:v>263991.946</c:v>
                </c:pt>
                <c:pt idx="2">
                  <c:v>527854.01100000006</c:v>
                </c:pt>
                <c:pt idx="3">
                  <c:v>1055931.7860000001</c:v>
                </c:pt>
                <c:pt idx="4">
                  <c:v>2137988.5619999999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4C-1949-A48B-DAA66EEA8A4D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CPU-SEAL</c:v>
                </c:pt>
              </c:strCache>
            </c:strRef>
          </c:tx>
          <c:spPr>
            <a:solidFill>
              <a:srgbClr val="FF9300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5"/>
                <c:pt idx="0">
                  <c:v>27889.705999999998</c:v>
                </c:pt>
                <c:pt idx="1">
                  <c:v>55691.292999999998</c:v>
                </c:pt>
                <c:pt idx="2">
                  <c:v>111695.209</c:v>
                </c:pt>
                <c:pt idx="3">
                  <c:v>224452.435</c:v>
                </c:pt>
                <c:pt idx="4">
                  <c:v>449237.07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74C-1949-A48B-DAA66EEA8A4D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rgbClr val="6962BE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5"/>
                <c:pt idx="0">
                  <c:v>5120</c:v>
                </c:pt>
                <c:pt idx="1">
                  <c:v>10240</c:v>
                </c:pt>
                <c:pt idx="2">
                  <c:v>20480</c:v>
                </c:pt>
                <c:pt idx="3">
                  <c:v>40960</c:v>
                </c:pt>
                <c:pt idx="4">
                  <c:v>81920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5"/>
                <c:pt idx="0">
                  <c:v>3462.7345789999999</c:v>
                </c:pt>
                <c:pt idx="1">
                  <c:v>6530.4579629999998</c:v>
                </c:pt>
                <c:pt idx="2">
                  <c:v>13369.35763</c:v>
                </c:pt>
                <c:pt idx="3">
                  <c:v>27439.24482</c:v>
                </c:pt>
                <c:pt idx="4">
                  <c:v>55109.827700000002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4C-1949-A48B-DAA66EEA8A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10440710"/>
        <c:axId val="26447540"/>
      </c:barChart>
      <c:catAx>
        <c:axId val="10440710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Number of Ciphertexts</a:t>
                </a:r>
              </a:p>
            </c:rich>
          </c:tx>
          <c:layout>
            <c:manualLayout>
              <c:xMode val="edge"/>
              <c:yMode val="edge"/>
              <c:x val="0.36747293648921392"/>
              <c:y val="0.69342136169031543"/>
            </c:manualLayout>
          </c:layout>
          <c:overlay val="0"/>
          <c:spPr>
            <a:noFill/>
            <a:ln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1"/>
            </a:pPr>
            <a:endParaRPr lang="en-CH"/>
          </a:p>
        </c:txPr>
        <c:crossAx val="26447540"/>
        <c:crosses val="autoZero"/>
        <c:auto val="1"/>
        <c:lblAlgn val="ctr"/>
        <c:lblOffset val="100"/>
        <c:noMultiLvlLbl val="0"/>
      </c:catAx>
      <c:valAx>
        <c:axId val="26447540"/>
        <c:scaling>
          <c:logBase val="10"/>
          <c:orientation val="minMax"/>
          <c:min val="1"/>
        </c:scaling>
        <c:delete val="0"/>
        <c:axPos val="l"/>
        <c:majorGridlines>
          <c:spPr>
            <a:ln w="6480">
              <a:solidFill>
                <a:srgbClr val="808080">
                  <a:alpha val="80000"/>
                </a:srgbClr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layout>
            <c:manualLayout>
              <c:xMode val="edge"/>
              <c:yMode val="edge"/>
              <c:x val="5.1120940473382087E-2"/>
              <c:y val="8.1476143194217573E-2"/>
            </c:manualLayout>
          </c:layout>
          <c:overlay val="0"/>
          <c:spPr>
            <a:noFill/>
            <a:ln>
              <a:noFill/>
            </a:ln>
          </c:spPr>
        </c:title>
        <c:numFmt formatCode="#E+0" sourceLinked="0"/>
        <c:majorTickMark val="none"/>
        <c:minorTickMark val="none"/>
        <c:tickLblPos val="nextTo"/>
        <c:spPr>
          <a:ln w="6480">
            <a:solidFill>
              <a:srgbClr val="000000"/>
            </a:solidFill>
            <a:round/>
          </a:ln>
        </c:spPr>
        <c:txPr>
          <a:bodyPr/>
          <a:lstStyle/>
          <a:p>
            <a:pPr>
              <a:defRPr b="1"/>
            </a:pPr>
            <a:endParaRPr lang="en-CH"/>
          </a:p>
        </c:txPr>
        <c:crossAx val="10440710"/>
        <c:crossesAt val="0"/>
        <c:crossBetween val="between"/>
      </c:valAx>
      <c:spPr>
        <a:noFill/>
        <a:ln w="19080">
          <a:solidFill>
            <a:srgbClr val="000000"/>
          </a:solidFill>
          <a:round/>
        </a:ln>
      </c:spPr>
    </c:plotArea>
    <c:legend>
      <c:legendPos val="t"/>
      <c:layout>
        <c:manualLayout>
          <c:xMode val="edge"/>
          <c:yMode val="edge"/>
          <c:x val="0.175912821964336"/>
          <c:y val="1.7771373679154701E-2"/>
          <c:w val="0.70835495588998398"/>
          <c:h val="9.6166778749159396E-2"/>
        </c:manualLayout>
      </c:layout>
      <c:overlay val="0"/>
      <c:spPr>
        <a:noFill/>
        <a:ln w="19080">
          <a:noFill/>
          <a:round/>
        </a:ln>
      </c:spPr>
      <c:txPr>
        <a:bodyPr/>
        <a:lstStyle/>
        <a:p>
          <a:pPr>
            <a:defRPr b="1"/>
          </a:pPr>
          <a:endParaRPr lang="en-CH"/>
        </a:p>
      </c:tx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CH"/>
    </a:p>
  </c:txPr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02112999540701"/>
          <c:y val="0.128994770482278"/>
          <c:w val="0.80213596692696398"/>
          <c:h val="0.66914584543869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E0085F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928-A34E-B4FA-A3D06489C9E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928-A34E-B4FA-A3D06489C9E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928-A34E-B4FA-A3D06489C9E0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928-A34E-B4FA-A3D06489C9E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9243236.8479999993</c:v>
                </c:pt>
                <c:pt idx="1">
                  <c:v>16116650.33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928-A34E-B4FA-A3D06489C9E0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B050"/>
            </a:solidFill>
            <a:ln w="18360">
              <a:solidFill>
                <a:srgbClr val="111111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0928-A34E-B4FA-A3D06489C9E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928-A34E-B4FA-A3D06489C9E0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928-A34E-B4FA-A3D06489C9E0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928-A34E-B4FA-A3D06489C9E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1238286.2590000001</c:v>
                </c:pt>
                <c:pt idx="1">
                  <c:v>2476532.17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928-A34E-B4FA-A3D06489C9E0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CPU-SEAL</c:v>
                </c:pt>
              </c:strCache>
            </c:strRef>
          </c:tx>
          <c:spPr>
            <a:solidFill>
              <a:srgbClr val="FF9300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0928-A34E-B4FA-A3D06489C9E0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928-A34E-B4FA-A3D06489C9E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110852.6704</c:v>
                </c:pt>
                <c:pt idx="1">
                  <c:v>216799.53200000001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928-A34E-B4FA-A3D06489C9E0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rgbClr val="6962BE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22426.934399999998</c:v>
                </c:pt>
                <c:pt idx="1">
                  <c:v>45094.9064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28-A34E-B4FA-A3D06489C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6706092"/>
        <c:axId val="21949540"/>
      </c:barChart>
      <c:catAx>
        <c:axId val="67060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8360">
            <a:solidFill>
              <a:srgbClr val="000000"/>
            </a:solidFill>
            <a:round/>
          </a:ln>
        </c:spPr>
        <c:crossAx val="21949540"/>
        <c:crosses val="autoZero"/>
        <c:auto val="1"/>
        <c:lblAlgn val="ctr"/>
        <c:lblOffset val="100"/>
        <c:noMultiLvlLbl val="0"/>
      </c:catAx>
      <c:valAx>
        <c:axId val="21949540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layout>
            <c:manualLayout>
              <c:xMode val="edge"/>
              <c:yMode val="edge"/>
              <c:x val="1.26320624712908E-3"/>
              <c:y val="8.9018012783265502E-2"/>
            </c:manualLayout>
          </c:layout>
          <c:overlay val="0"/>
          <c:spPr>
            <a:noFill/>
            <a:ln>
              <a:noFill/>
            </a:ln>
          </c:spPr>
        </c:title>
        <c:numFmt formatCode="#E+0" sourceLinked="0"/>
        <c:majorTickMark val="out"/>
        <c:minorTickMark val="none"/>
        <c:tickLblPos val="nextTo"/>
        <c:spPr>
          <a:ln w="18360">
            <a:solidFill>
              <a:srgbClr val="000000"/>
            </a:solidFill>
            <a:round/>
          </a:ln>
        </c:spPr>
        <c:crossAx val="6706092"/>
        <c:crossesAt val="0"/>
        <c:crossBetween val="between"/>
      </c:valAx>
      <c:spPr>
        <a:noFill/>
        <a:ln w="19080">
          <a:solidFill>
            <a:srgbClr val="111111"/>
          </a:solidFill>
          <a:round/>
        </a:ln>
      </c:spPr>
    </c:plotArea>
    <c:legend>
      <c:legendPos val="t"/>
      <c:layout>
        <c:manualLayout>
          <c:xMode val="edge"/>
          <c:yMode val="edge"/>
          <c:x val="0.17700080376621899"/>
          <c:y val="2.0099918670849301E-2"/>
          <c:w val="0.803582706551071"/>
          <c:h val="9.2377411108528901E-2"/>
        </c:manualLayout>
      </c:layout>
      <c:overlay val="0"/>
      <c:spPr>
        <a:noFill/>
        <a:ln w="19080">
          <a:solidFill>
            <a:srgbClr val="000000"/>
          </a:solidFill>
          <a:round/>
        </a:ln>
      </c:sp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 b="1"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CH"/>
    </a:p>
  </c:txPr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02112999540701"/>
          <c:y val="0.128994770482278"/>
          <c:w val="0.80213596692696398"/>
          <c:h val="0.669145845438699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rgbClr val="E0085F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072-5448-B261-0228923DC95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072-5448-B261-0228923DC952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72-5448-B261-0228923DC952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072-5448-B261-0228923DC95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"/>
                <c:pt idx="0">
                  <c:v>9243236.8479999993</c:v>
                </c:pt>
                <c:pt idx="1">
                  <c:v>16116650.33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72-5448-B261-0228923DC952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PIM</c:v>
                </c:pt>
              </c:strCache>
            </c:strRef>
          </c:tx>
          <c:spPr>
            <a:solidFill>
              <a:srgbClr val="00B050"/>
            </a:solidFill>
            <a:ln w="18360">
              <a:solidFill>
                <a:srgbClr val="111111"/>
              </a:solidFill>
              <a:round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072-5448-B261-0228923DC95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072-5448-B261-0228923DC952}"/>
              </c:ext>
            </c:extLst>
          </c:dPt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072-5448-B261-0228923DC952}"/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072-5448-B261-0228923DC95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2"/>
                <c:pt idx="0">
                  <c:v>1238286.2590000001</c:v>
                </c:pt>
                <c:pt idx="1">
                  <c:v>2476532.17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72-5448-B261-0228923DC952}"/>
            </c:ext>
          </c:extLst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CPU-SEAL</c:v>
                </c:pt>
              </c:strCache>
            </c:strRef>
          </c:tx>
          <c:spPr>
            <a:solidFill>
              <a:srgbClr val="FF9300"/>
            </a:solidFill>
            <a:ln w="18360">
              <a:solidFill>
                <a:srgbClr val="000000"/>
              </a:solidFill>
              <a:round/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A072-5448-B261-0228923DC952}"/>
              </c:ext>
            </c:extLst>
          </c:dPt>
          <c:dLbls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en-CH"/>
                </a:p>
              </c:txPr>
              <c:dLblPos val="outEnd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072-5448-B261-0228923DC952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2"/>
                <c:pt idx="0">
                  <c:v>110852.6704</c:v>
                </c:pt>
                <c:pt idx="1">
                  <c:v>216799.53200000001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72-5448-B261-0228923DC952}"/>
            </c:ext>
          </c:extLst>
        </c:ser>
        <c:ser>
          <c:idx val="3"/>
          <c:order val="3"/>
          <c:tx>
            <c:strRef>
              <c:f>label 3</c:f>
              <c:strCache>
                <c:ptCount val="1"/>
                <c:pt idx="0">
                  <c:v>GPU</c:v>
                </c:pt>
              </c:strCache>
            </c:strRef>
          </c:tx>
          <c:spPr>
            <a:solidFill>
              <a:srgbClr val="6962BE"/>
            </a:solidFill>
            <a:ln w="18360">
              <a:solidFill>
                <a:srgbClr val="000000"/>
              </a:solidFill>
              <a:round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categories</c:f>
              <c:strCache>
                <c:ptCount val="2"/>
                <c:pt idx="0">
                  <c:v>32 Ciphertexts</c:v>
                </c:pt>
                <c:pt idx="1">
                  <c:v>64 Ciphertexts</c:v>
                </c:pt>
              </c:strCache>
            </c:strRef>
          </c:cat>
          <c:val>
            <c:numRef>
              <c:f>3</c:f>
              <c:numCache>
                <c:formatCode>General</c:formatCode>
                <c:ptCount val="2"/>
                <c:pt idx="0">
                  <c:v>22426.934399999998</c:v>
                </c:pt>
                <c:pt idx="1">
                  <c:v>45094.9064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072-5448-B261-0228923DC9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2"/>
        <c:axId val="6706092"/>
        <c:axId val="21949540"/>
      </c:barChart>
      <c:catAx>
        <c:axId val="67060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8360">
            <a:solidFill>
              <a:srgbClr val="000000"/>
            </a:solidFill>
            <a:round/>
          </a:ln>
        </c:spPr>
        <c:crossAx val="21949540"/>
        <c:crosses val="autoZero"/>
        <c:auto val="1"/>
        <c:lblAlgn val="ctr"/>
        <c:lblOffset val="100"/>
        <c:noMultiLvlLbl val="0"/>
      </c:catAx>
      <c:valAx>
        <c:axId val="21949540"/>
        <c:scaling>
          <c:logBase val="10"/>
          <c:orientation val="minMax"/>
        </c:scaling>
        <c:delete val="0"/>
        <c:axPos val="l"/>
        <c:majorGridlines>
          <c:spPr>
            <a:ln w="9360">
              <a:solidFill>
                <a:srgbClr val="B3B3B3"/>
              </a:solidFill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/>
                </a:pPr>
                <a:r>
                  <a:rPr lang="en-US"/>
                  <a:t>Execution time (ms)</a:t>
                </a:r>
              </a:p>
            </c:rich>
          </c:tx>
          <c:layout>
            <c:manualLayout>
              <c:xMode val="edge"/>
              <c:yMode val="edge"/>
              <c:x val="1.26320624712908E-3"/>
              <c:y val="8.9018012783265502E-2"/>
            </c:manualLayout>
          </c:layout>
          <c:overlay val="0"/>
          <c:spPr>
            <a:noFill/>
            <a:ln>
              <a:noFill/>
            </a:ln>
          </c:spPr>
        </c:title>
        <c:numFmt formatCode="#E+0" sourceLinked="0"/>
        <c:majorTickMark val="out"/>
        <c:minorTickMark val="none"/>
        <c:tickLblPos val="nextTo"/>
        <c:spPr>
          <a:ln w="18360">
            <a:solidFill>
              <a:srgbClr val="000000"/>
            </a:solidFill>
            <a:round/>
          </a:ln>
        </c:spPr>
        <c:crossAx val="6706092"/>
        <c:crossesAt val="0"/>
        <c:crossBetween val="between"/>
      </c:valAx>
      <c:spPr>
        <a:noFill/>
        <a:ln w="19080">
          <a:solidFill>
            <a:srgbClr val="111111"/>
          </a:solidFill>
          <a:round/>
        </a:ln>
      </c:spPr>
    </c:plotArea>
    <c:legend>
      <c:legendPos val="t"/>
      <c:layout>
        <c:manualLayout>
          <c:xMode val="edge"/>
          <c:yMode val="edge"/>
          <c:x val="0.17700080376621899"/>
          <c:y val="2.0099918670849301E-2"/>
          <c:w val="0.803582706551071"/>
          <c:h val="9.2377411108528901E-2"/>
        </c:manualLayout>
      </c:layout>
      <c:overlay val="0"/>
      <c:spPr>
        <a:noFill/>
        <a:ln w="19080">
          <a:solidFill>
            <a:srgbClr val="000000"/>
          </a:solidFill>
          <a:round/>
        </a:ln>
      </c:spPr>
    </c:legend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sz="1400" b="1"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pPr>
      <a:endParaRPr lang="en-CH"/>
    </a:p>
  </c:txPr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NW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3.4666302715981985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56364305555555561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NW!$S$25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NW!$S$26:$S$29</c:f>
              <c:numCache>
                <c:formatCode>0.00</c:formatCode>
                <c:ptCount val="4"/>
                <c:pt idx="0">
                  <c:v>1379.001</c:v>
                </c:pt>
                <c:pt idx="1">
                  <c:v>615.10299999999995</c:v>
                </c:pt>
                <c:pt idx="2">
                  <c:v>187.60900000000001</c:v>
                </c:pt>
                <c:pt idx="3">
                  <c:v>80.096000000000004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0-9446-8C16-310EF5DDE354}"/>
            </c:ext>
          </c:extLst>
        </c:ser>
        <c:ser>
          <c:idx val="2"/>
          <c:order val="1"/>
          <c:tx>
            <c:strRef>
              <c:f>NW!$T$25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NW!$T$26:$T$29</c:f>
              <c:numCache>
                <c:formatCode>0.00</c:formatCode>
                <c:ptCount val="4"/>
                <c:pt idx="0">
                  <c:v>0.56599999999999995</c:v>
                </c:pt>
                <c:pt idx="1">
                  <c:v>189.892</c:v>
                </c:pt>
                <c:pt idx="2">
                  <c:v>243.12700000000001</c:v>
                </c:pt>
                <c:pt idx="3">
                  <c:v>288.78199999999998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E60-9446-8C16-310EF5DDE354}"/>
            </c:ext>
          </c:extLst>
        </c:ser>
        <c:ser>
          <c:idx val="3"/>
          <c:order val="2"/>
          <c:tx>
            <c:strRef>
              <c:f>NW!$U$25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NW!$U$26:$U$29</c:f>
              <c:numCache>
                <c:formatCode>0.00</c:formatCode>
                <c:ptCount val="4"/>
                <c:pt idx="0">
                  <c:v>213.6558</c:v>
                </c:pt>
                <c:pt idx="1">
                  <c:v>258.88819999999998</c:v>
                </c:pt>
                <c:pt idx="2">
                  <c:v>260.38839999999999</c:v>
                </c:pt>
                <c:pt idx="3">
                  <c:v>287.07979999999998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E60-9446-8C16-310EF5DDE354}"/>
            </c:ext>
          </c:extLst>
        </c:ser>
        <c:ser>
          <c:idx val="4"/>
          <c:order val="3"/>
          <c:tx>
            <c:strRef>
              <c:f>NW!$V$25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NW!$V$26:$V$29</c:f>
              <c:numCache>
                <c:formatCode>0.00</c:formatCode>
                <c:ptCount val="4"/>
                <c:pt idx="0">
                  <c:v>318.87199999999996</c:v>
                </c:pt>
                <c:pt idx="1">
                  <c:v>318.94619999999998</c:v>
                </c:pt>
                <c:pt idx="2">
                  <c:v>299.822</c:v>
                </c:pt>
                <c:pt idx="3">
                  <c:v>309.99380000000002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4"/>
          <c:tx>
            <c:strRef>
              <c:f>NW!$W$25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cat>
            <c:numRef>
              <c:f>NW!$R$26:$R$29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NW!$W$26:$W$29</c:f>
              <c:numCache>
                <c:formatCode>0.00</c:formatCode>
                <c:ptCount val="4"/>
                <c:pt idx="0">
                  <c:v>1</c:v>
                </c:pt>
                <c:pt idx="1">
                  <c:v>2.2419025756661894</c:v>
                </c:pt>
                <c:pt idx="2">
                  <c:v>7.3503989680665631</c:v>
                </c:pt>
                <c:pt idx="3">
                  <c:v>17.216852277267279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E60-9446-8C16-310EF5DDE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004064"/>
        <c:axId val="2038231744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20382317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55004064"/>
        <c:crosses val="max"/>
        <c:crossBetween val="between"/>
      </c:valAx>
      <c:catAx>
        <c:axId val="1955004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38231744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36123345161730591"/>
          <c:y val="1.7201388888888891E-3"/>
          <c:w val="0.32433942950730182"/>
          <c:h val="0.23633854166666671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>
                <a:effectLst/>
              </a:rPr>
              <a:t>MLP</a:t>
            </a:r>
            <a:r>
              <a:rPr lang="en-US" sz="1800" b="0" i="0" u="none" strike="noStrike" baseline="0"/>
              <a:t> </a:t>
            </a:r>
            <a:endParaRPr lang="en-US" sz="1800"/>
          </a:p>
        </c:rich>
      </c:tx>
      <c:layout>
        <c:manualLayout>
          <c:xMode val="edge"/>
          <c:yMode val="edge"/>
          <c:x val="0"/>
          <c:y val="0.7575754419191920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3812240841643534"/>
          <c:y val="5.207888888888889E-2"/>
          <c:w val="0.59508687159453078"/>
          <c:h val="0.6882715277777776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MLP!$S$1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MLP!$S$2:$S$5</c:f>
              <c:numCache>
                <c:formatCode>0.00</c:formatCode>
                <c:ptCount val="4"/>
                <c:pt idx="0">
                  <c:v>286.02266700000001</c:v>
                </c:pt>
                <c:pt idx="1">
                  <c:v>143.48566700000001</c:v>
                </c:pt>
                <c:pt idx="2">
                  <c:v>72.242666999999997</c:v>
                </c:pt>
                <c:pt idx="3">
                  <c:v>39.745333000000002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54-6444-98B1-509CA49AD829}"/>
            </c:ext>
          </c:extLst>
        </c:ser>
        <c:ser>
          <c:idx val="2"/>
          <c:order val="1"/>
          <c:tx>
            <c:strRef>
              <c:f>MLP!$T$1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MLP!$R$2:$R$5</c:f>
              <c:numCache>
                <c:formatCode>General</c:formatCode>
                <c:ptCount val="4"/>
                <c:pt idx="0">
                  <c:v>256</c:v>
                </c:pt>
                <c:pt idx="1">
                  <c:v>512</c:v>
                </c:pt>
                <c:pt idx="2">
                  <c:v>1024</c:v>
                </c:pt>
                <c:pt idx="3">
                  <c:v>2048</c:v>
                </c:pt>
              </c:numCache>
            </c:numRef>
          </c:cat>
          <c:val>
            <c:numRef>
              <c:f>MLP!$T$2:$T$5</c:f>
              <c:numCache>
                <c:formatCode>0.00</c:formatCode>
                <c:ptCount val="4"/>
                <c:pt idx="0">
                  <c:v>828.31166700000006</c:v>
                </c:pt>
                <c:pt idx="1">
                  <c:v>940.81066699999997</c:v>
                </c:pt>
                <c:pt idx="2">
                  <c:v>705.39300000000003</c:v>
                </c:pt>
                <c:pt idx="3">
                  <c:v>502.61766699999998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lineChart>
        <c:grouping val="standard"/>
        <c:varyColors val="0"/>
        <c:ser>
          <c:idx val="0"/>
          <c:order val="2"/>
          <c:tx>
            <c:strRef>
              <c:f>MLP!$W$1</c:f>
              <c:strCache>
                <c:ptCount val="1"/>
                <c:pt idx="0">
                  <c:v>Speedup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bg1"/>
              </a:solidFill>
              <a:ln w="38100">
                <a:solidFill>
                  <a:srgbClr val="C00000"/>
                </a:solidFill>
              </a:ln>
              <a:effectLst/>
            </c:spPr>
          </c:marker>
          <c:val>
            <c:numRef>
              <c:f>MLP!$W$2:$W$5</c:f>
              <c:numCache>
                <c:formatCode>0.00</c:formatCode>
                <c:ptCount val="4"/>
                <c:pt idx="0">
                  <c:v>1</c:v>
                </c:pt>
                <c:pt idx="1">
                  <c:v>1.9933884197646028</c:v>
                </c:pt>
                <c:pt idx="2">
                  <c:v>3.959193076302125</c:v>
                </c:pt>
                <c:pt idx="3">
                  <c:v>7.1963837112649172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F54-6444-98B1-509CA49AD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7076016"/>
        <c:axId val="1923268192"/>
      </c:line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 val="autoZero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valAx>
        <c:axId val="192326819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927076016"/>
        <c:crosses val="max"/>
        <c:crossBetween val="between"/>
      </c:valAx>
      <c:catAx>
        <c:axId val="1927076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92326819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409355807288113"/>
          <c:y val="0.30759438131313133"/>
          <c:w val="0.29799406305445614"/>
          <c:h val="0.162087847222222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baseline="0"/>
              <a:t>VA</a:t>
            </a:r>
            <a:endParaRPr lang="en-US" sz="1800"/>
          </a:p>
        </c:rich>
      </c:tx>
      <c:layout>
        <c:manualLayout>
          <c:xMode val="edge"/>
          <c:yMode val="edge"/>
          <c:x val="6.933260543196397E-2"/>
          <c:y val="0.8016725694444444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5114861111111109"/>
          <c:y val="5.207888888888889E-2"/>
          <c:w val="0.73121250000000004"/>
          <c:h val="0.73677847222222226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VA!$M$82</c:f>
              <c:strCache>
                <c:ptCount val="1"/>
                <c:pt idx="0">
                  <c:v>DPU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VA!$M$83:$M$86</c:f>
              <c:numCache>
                <c:formatCode>0.00</c:formatCode>
                <c:ptCount val="4"/>
                <c:pt idx="0">
                  <c:v>76.322999999999993</c:v>
                </c:pt>
                <c:pt idx="1">
                  <c:v>76.335999999999999</c:v>
                </c:pt>
                <c:pt idx="2">
                  <c:v>76.245000000000005</c:v>
                </c:pt>
                <c:pt idx="3">
                  <c:v>76.203999999999994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2B-024F-A8D6-3C783DFCDBD1}"/>
            </c:ext>
          </c:extLst>
        </c:ser>
        <c:ser>
          <c:idx val="2"/>
          <c:order val="1"/>
          <c:tx>
            <c:strRef>
              <c:f>VA!$N$82</c:f>
              <c:strCache>
                <c:ptCount val="1"/>
                <c:pt idx="0">
                  <c:v>Inter-DPU</c:v>
                </c:pt>
              </c:strCache>
            </c:strRef>
          </c:tx>
          <c:spPr>
            <a:pattFill prst="narVert">
              <a:fgClr>
                <a:srgbClr val="002060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VA!$N$83:$N$86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2B-024F-A8D6-3C783DFCDBD1}"/>
            </c:ext>
          </c:extLst>
        </c:ser>
        <c:ser>
          <c:idx val="3"/>
          <c:order val="2"/>
          <c:tx>
            <c:strRef>
              <c:f>VA!$O$82</c:f>
              <c:strCache>
                <c:ptCount val="1"/>
                <c:pt idx="0">
                  <c:v>CPU-DPU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VA!$O$83:$O$86</c:f>
              <c:numCache>
                <c:formatCode>0.00</c:formatCode>
                <c:ptCount val="4"/>
                <c:pt idx="0">
                  <c:v>94.190400000000011</c:v>
                </c:pt>
                <c:pt idx="1">
                  <c:v>145.67559999999997</c:v>
                </c:pt>
                <c:pt idx="2">
                  <c:v>221.94479999999999</c:v>
                </c:pt>
                <c:pt idx="3">
                  <c:v>298.30840000000001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2B-024F-A8D6-3C783DFCDBD1}"/>
            </c:ext>
          </c:extLst>
        </c:ser>
        <c:ser>
          <c:idx val="4"/>
          <c:order val="3"/>
          <c:tx>
            <c:strRef>
              <c:f>VA!$P$82</c:f>
              <c:strCache>
                <c:ptCount val="1"/>
                <c:pt idx="0">
                  <c:v>DPU-CPU</c:v>
                </c:pt>
              </c:strCache>
            </c:strRef>
          </c:tx>
          <c:spPr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solidFill>
                <a:srgbClr val="002060"/>
              </a:solidFill>
            </a:ln>
            <a:effectLst/>
          </c:spPr>
          <c:invertIfNegative val="0"/>
          <c:cat>
            <c:numRef>
              <c:f>VA!$L$83:$L$86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16</c:v>
                </c:pt>
                <c:pt idx="3">
                  <c:v>64</c:v>
                </c:pt>
              </c:numCache>
            </c:numRef>
          </c:cat>
          <c:val>
            <c:numRef>
              <c:f>VA!$P$83:$P$86</c:f>
              <c:numCache>
                <c:formatCode>0.00</c:formatCode>
                <c:ptCount val="4"/>
                <c:pt idx="0">
                  <c:v>87.730400000000003</c:v>
                </c:pt>
                <c:pt idx="1">
                  <c:v>103.5604</c:v>
                </c:pt>
                <c:pt idx="2">
                  <c:v>156.1164</c:v>
                </c:pt>
                <c:pt idx="3">
                  <c:v>282.08780000000002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F2B-024F-A8D6-3C783DFCD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598528383"/>
        <c:axId val="1598601583"/>
      </c:barChart>
      <c:catAx>
        <c:axId val="15985283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#DPUs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601583"/>
        <c:crossesAt val="0.1"/>
        <c:auto val="1"/>
        <c:lblAlgn val="ctr"/>
        <c:lblOffset val="100"/>
        <c:noMultiLvlLbl val="0"/>
      </c:catAx>
      <c:valAx>
        <c:axId val="1598601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Execution Time (ms)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59852838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25570208333333333"/>
          <c:y val="6.3456249999999992E-2"/>
          <c:w val="0.3350054592602702"/>
          <c:h val="0.27602604166666672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49567901234568"/>
          <c:y val="7.2466666666666665E-2"/>
          <c:w val="0.84894567901234563"/>
          <c:h val="0.58538282828282828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'2021-06-09'!$F$2</c:f>
              <c:strCache>
                <c:ptCount val="1"/>
                <c:pt idx="0">
                  <c:v>CPU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'2021-06-09'!$F$3:$F$23</c:f>
              <c:numCache>
                <c:formatCode>0.00</c:formatCode>
                <c:ptCount val="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 formatCode="0.0">
                  <c:v>1</c:v>
                </c:pt>
                <c:pt idx="5" formatCode="0.0">
                  <c:v>1</c:v>
                </c:pt>
                <c:pt idx="6">
                  <c:v>1</c:v>
                </c:pt>
                <c:pt idx="7" formatCode="0.0">
                  <c:v>1</c:v>
                </c:pt>
                <c:pt idx="8" formatCode="0.0">
                  <c:v>1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8" formatCode="0.0">
                  <c:v>1</c:v>
                </c:pt>
                <c:pt idx="19" formatCode="0.0">
                  <c:v>1</c:v>
                </c:pt>
                <c:pt idx="20" formatCode="0.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54-C944-B59C-21B120ECDAA8}"/>
            </c:ext>
          </c:extLst>
        </c:ser>
        <c:ser>
          <c:idx val="0"/>
          <c:order val="1"/>
          <c:tx>
            <c:strRef>
              <c:f>'2021-06-09'!$E$2</c:f>
              <c:strCache>
                <c:ptCount val="1"/>
                <c:pt idx="0">
                  <c:v>GPU</c:v>
                </c:pt>
              </c:strCache>
            </c:strRef>
          </c:tx>
          <c:spPr>
            <a:pattFill prst="wdUpDiag">
              <a:fgClr>
                <a:schemeClr val="accent6">
                  <a:lumMod val="60000"/>
                  <a:lumOff val="40000"/>
                </a:schemeClr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solidFill>
                <a:schemeClr val="accent6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'2021-06-09'!$E$3:$E$23</c:f>
              <c:numCache>
                <c:formatCode>0.0</c:formatCode>
                <c:ptCount val="21"/>
                <c:pt idx="0">
                  <c:v>93.4</c:v>
                </c:pt>
                <c:pt idx="1">
                  <c:v>410.1</c:v>
                </c:pt>
                <c:pt idx="2">
                  <c:v>439.4</c:v>
                </c:pt>
                <c:pt idx="3">
                  <c:v>0.4</c:v>
                </c:pt>
                <c:pt idx="4">
                  <c:v>71.099999999999994</c:v>
                </c:pt>
                <c:pt idx="5">
                  <c:v>71.099999999999994</c:v>
                </c:pt>
                <c:pt idx="6">
                  <c:v>26.1</c:v>
                </c:pt>
                <c:pt idx="7">
                  <c:v>57.6</c:v>
                </c:pt>
                <c:pt idx="8">
                  <c:v>57.6</c:v>
                </c:pt>
                <c:pt idx="9">
                  <c:v>51.3</c:v>
                </c:pt>
                <c:pt idx="11">
                  <c:v>447.2</c:v>
                </c:pt>
                <c:pt idx="12">
                  <c:v>30.7</c:v>
                </c:pt>
                <c:pt idx="13">
                  <c:v>1552.7</c:v>
                </c:pt>
                <c:pt idx="14">
                  <c:v>1.6</c:v>
                </c:pt>
                <c:pt idx="15">
                  <c:v>305</c:v>
                </c:pt>
                <c:pt idx="16">
                  <c:v>68.8</c:v>
                </c:pt>
                <c:pt idx="18">
                  <c:v>52.233589665378666</c:v>
                </c:pt>
                <c:pt idx="19">
                  <c:v>94.577826795981181</c:v>
                </c:pt>
                <c:pt idx="20">
                  <c:v>65.638241188110143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54-C944-B59C-21B120ECDAA8}"/>
            </c:ext>
          </c:extLst>
        </c:ser>
        <c:ser>
          <c:idx val="2"/>
          <c:order val="2"/>
          <c:tx>
            <c:strRef>
              <c:f>'2021-06-09'!$C$2</c:f>
              <c:strCache>
                <c:ptCount val="1"/>
                <c:pt idx="0">
                  <c:v>640 DPUs</c:v>
                </c:pt>
              </c:strCache>
            </c:strRef>
          </c:tx>
          <c:spPr>
            <a:solidFill>
              <a:srgbClr val="FFFD78"/>
            </a:solidFill>
            <a:ln>
              <a:solidFill>
                <a:schemeClr val="accent4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'2021-06-09'!$C$3:$C$23</c:f>
              <c:numCache>
                <c:formatCode>0.0</c:formatCode>
                <c:ptCount val="21"/>
                <c:pt idx="0">
                  <c:v>38.6</c:v>
                </c:pt>
                <c:pt idx="1">
                  <c:v>167</c:v>
                </c:pt>
                <c:pt idx="2">
                  <c:v>234.4</c:v>
                </c:pt>
                <c:pt idx="3">
                  <c:v>4.4000000000000004</c:v>
                </c:pt>
                <c:pt idx="4">
                  <c:v>134.4</c:v>
                </c:pt>
                <c:pt idx="5">
                  <c:v>33.6</c:v>
                </c:pt>
                <c:pt idx="6">
                  <c:v>9.1</c:v>
                </c:pt>
                <c:pt idx="7">
                  <c:v>13.5</c:v>
                </c:pt>
                <c:pt idx="8">
                  <c:v>16</c:v>
                </c:pt>
                <c:pt idx="9">
                  <c:v>36.6</c:v>
                </c:pt>
                <c:pt idx="11">
                  <c:v>25.2</c:v>
                </c:pt>
                <c:pt idx="12">
                  <c:v>0.4</c:v>
                </c:pt>
                <c:pt idx="13">
                  <c:v>20.100000000000001</c:v>
                </c:pt>
                <c:pt idx="14" formatCode="0.0000">
                  <c:v>3.6799999999999999E-2</c:v>
                </c:pt>
                <c:pt idx="15">
                  <c:v>5.6</c:v>
                </c:pt>
                <c:pt idx="16">
                  <c:v>0.1</c:v>
                </c:pt>
                <c:pt idx="18">
                  <c:v>34.154102972882662</c:v>
                </c:pt>
                <c:pt idx="19">
                  <c:v>1.2689623569961614</c:v>
                </c:pt>
                <c:pt idx="20">
                  <c:v>10.100450522505204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54-C944-B59C-21B120ECDAA8}"/>
            </c:ext>
          </c:extLst>
        </c:ser>
        <c:ser>
          <c:idx val="1"/>
          <c:order val="3"/>
          <c:tx>
            <c:strRef>
              <c:f>'2021-06-09'!$D$2</c:f>
              <c:strCache>
                <c:ptCount val="1"/>
                <c:pt idx="0">
                  <c:v>2556 DPUs</c:v>
                </c:pt>
              </c:strCache>
            </c:strRef>
          </c:tx>
          <c:spPr>
            <a:pattFill prst="wdDnDiag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>
              <a:solidFill>
                <a:schemeClr val="accent2"/>
              </a:solidFill>
            </a:ln>
            <a:effectLst/>
          </c:spPr>
          <c:invertIfNegative val="0"/>
          <c:cat>
            <c:multiLvlStrRef>
              <c:f>'2021-06-09'!$A$3:$B$23</c:f>
              <c:multiLvlStrCache>
                <c:ptCount val="21"/>
                <c:lvl>
                  <c:pt idx="0">
                    <c:v>VA</c:v>
                  </c:pt>
                  <c:pt idx="1">
                    <c:v>SEL</c:v>
                  </c:pt>
                  <c:pt idx="2">
                    <c:v>UNI</c:v>
                  </c:pt>
                  <c:pt idx="3">
                    <c:v>BS</c:v>
                  </c:pt>
                  <c:pt idx="4">
                    <c:v>HST-S</c:v>
                  </c:pt>
                  <c:pt idx="5">
                    <c:v>HST-L</c:v>
                  </c:pt>
                  <c:pt idx="6">
                    <c:v>RED</c:v>
                  </c:pt>
                  <c:pt idx="7">
                    <c:v>SCAN-SSA</c:v>
                  </c:pt>
                  <c:pt idx="8">
                    <c:v>SCAN-RSS</c:v>
                  </c:pt>
                  <c:pt idx="9">
                    <c:v>TRNS</c:v>
                  </c:pt>
                  <c:pt idx="11">
                    <c:v>GEMV</c:v>
                  </c:pt>
                  <c:pt idx="12">
                    <c:v>SpMV</c:v>
                  </c:pt>
                  <c:pt idx="13">
                    <c:v>TS</c:v>
                  </c:pt>
                  <c:pt idx="14">
                    <c:v>BFS</c:v>
                  </c:pt>
                  <c:pt idx="15">
                    <c:v>MLP</c:v>
                  </c:pt>
                  <c:pt idx="16">
                    <c:v>NW</c:v>
                  </c:pt>
                  <c:pt idx="18">
                    <c:v>GMEAN (1)</c:v>
                  </c:pt>
                  <c:pt idx="19">
                    <c:v>GMEAN (2)</c:v>
                  </c:pt>
                  <c:pt idx="20">
                    <c:v>GMEAN</c:v>
                  </c:pt>
                </c:lvl>
                <c:lvl>
                  <c:pt idx="0">
                    <c:v>More PIM-suitable workloads (1)</c:v>
                  </c:pt>
                  <c:pt idx="11">
                    <c:v>Less PIM-suitable workloads (2)</c:v>
                  </c:pt>
                  <c:pt idx="18">
                    <c:v> </c:v>
                  </c:pt>
                </c:lvl>
              </c:multiLvlStrCache>
            </c:multiLvlStrRef>
          </c:cat>
          <c:val>
            <c:numRef>
              <c:f>'2021-06-09'!$D$3:$D$23</c:f>
              <c:numCache>
                <c:formatCode>0.0</c:formatCode>
                <c:ptCount val="21"/>
                <c:pt idx="0">
                  <c:v>149.1</c:v>
                </c:pt>
                <c:pt idx="1">
                  <c:v>498.2</c:v>
                </c:pt>
                <c:pt idx="2">
                  <c:v>629.5</c:v>
                </c:pt>
                <c:pt idx="3">
                  <c:v>23</c:v>
                </c:pt>
                <c:pt idx="4">
                  <c:v>496.6</c:v>
                </c:pt>
                <c:pt idx="5">
                  <c:v>167.1</c:v>
                </c:pt>
                <c:pt idx="6">
                  <c:v>45.3</c:v>
                </c:pt>
                <c:pt idx="7">
                  <c:v>61.3</c:v>
                </c:pt>
                <c:pt idx="8">
                  <c:v>70.2</c:v>
                </c:pt>
                <c:pt idx="9">
                  <c:v>96.3</c:v>
                </c:pt>
                <c:pt idx="11">
                  <c:v>46.3</c:v>
                </c:pt>
                <c:pt idx="12">
                  <c:v>0.9</c:v>
                </c:pt>
                <c:pt idx="13">
                  <c:v>86.6</c:v>
                </c:pt>
                <c:pt idx="14" formatCode="0.0000">
                  <c:v>1.9E-3</c:v>
                </c:pt>
                <c:pt idx="15">
                  <c:v>5.8</c:v>
                </c:pt>
                <c:pt idx="16">
                  <c:v>0.1</c:v>
                </c:pt>
                <c:pt idx="18">
                  <c:v>132.55954898885241</c:v>
                </c:pt>
                <c:pt idx="19">
                  <c:v>1.2586949733620922</c:v>
                </c:pt>
                <c:pt idx="20">
                  <c:v>23.226702722854029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54-C944-B59C-21B120ECDA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25439"/>
        <c:axId val="41607039"/>
      </c:barChart>
      <c:catAx>
        <c:axId val="4192543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607039"/>
        <c:crossesAt val="1.0000000000000003E-4"/>
        <c:auto val="1"/>
        <c:lblAlgn val="ctr"/>
        <c:lblOffset val="100"/>
        <c:noMultiLvlLbl val="0"/>
      </c:catAx>
      <c:valAx>
        <c:axId val="41607039"/>
        <c:scaling>
          <c:logBase val="2"/>
          <c:orientation val="minMax"/>
          <c:max val="204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Speedup over CPU (log scale)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0.0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41925439"/>
        <c:crosses val="autoZero"/>
        <c:crossBetween val="between"/>
        <c:majorUnit val="4"/>
        <c:minorUnit val="4"/>
      </c:valAx>
      <c:spPr>
        <a:noFill/>
        <a:ln>
          <a:solidFill>
            <a:schemeClr val="tx1"/>
          </a:solidFill>
        </a:ln>
        <a:effectLst/>
      </c:spPr>
    </c:plotArea>
    <c:legend>
      <c:legendPos val="t"/>
      <c:layout>
        <c:manualLayout>
          <c:xMode val="edge"/>
          <c:yMode val="edge"/>
          <c:x val="0.12842992551563362"/>
          <c:y val="9.4994949494949521E-3"/>
          <c:w val="0.52368132716049387"/>
          <c:h val="6.4185101010101012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9T17:10:05.209" idx="34">
    <p:pos x="6000" y="0"/>
    <p:text>Do we have any numbers for these?
-Kanellopoulos Konstantinos</p:text>
  </p:cm>
  <p:cm authorId="1" dt="2023-09-29T17:10:05.209" idx="35">
    <p:pos x="6000" y="100"/>
    <p:text>suffer
-Kanellopoulos Konstantinos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09-29T17:27:00.061" idx="4">
    <p:pos x="6000" y="0"/>
    <p:text>In the diagram?</p:text>
  </p:cm>
  <p:cm authorId="2" dt="2023-09-29T17:27:02.585" idx="5">
    <p:pos x="6000" y="0"/>
    <p:text>_Marked as resolved_</p:text>
  </p:cm>
  <p:cm authorId="1" dt="2023-09-29T17:27:04.960" idx="25">
    <p:pos x="6000" y="0"/>
    <p:text>Are you using the terminology of the paper?
-Kanellopoulos Konstantinos</p:text>
  </p:cm>
  <p:cm authorId="2" dt="2023-09-29T17:27:04.960" idx="6">
    <p:pos x="6000" y="0"/>
    <p:text>_Re-opened_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9T17:10:05.211" idx="9">
    <p:pos x="6000" y="100"/>
    <p:text>Implementation and ..
-Kanellopoulos Konstantinos</p:text>
  </p:cm>
  <p:cm authorId="1" dt="2023-09-29T17:10:05.211" idx="11">
    <p:pos x="6000" y="300"/>
    <p:text>Evaluation of statistical workloads that use H a and H e
-Kanellopoulos Konstantinos</p:text>
  </p:cm>
  <p:cm authorId="1" dt="2023-09-29T17:10:05.212" idx="8">
    <p:pos x="6000" y="0"/>
    <p:text>We used custom CPU implementation as well (without any library) and also SEAL (as it has optimizations). That's why we compared with both.
-Harshita Gupta</p:text>
  </p:cm>
  <p:cm authorId="1" dt="2023-09-29T17:10:05.212" idx="10">
    <p:pos x="6000" y="200"/>
    <p:text>what do you mean custom? 
You use SEAL right? isn't it sort of state-of-the art?
-Kanellopoulos Konstantinos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9T17:10:05.211" idx="26">
    <p:pos x="6000" y="100"/>
    <p:text>Implementation and ..
-Kanellopoulos Konstantinos</p:text>
  </p:cm>
  <p:cm authorId="1" dt="2023-09-29T17:10:05.211" idx="27">
    <p:pos x="6000" y="300"/>
    <p:text>Evaluation of statistical workloads that use H a and H e
-Kanellopoulos Konstantinos</p:text>
  </p:cm>
  <p:cm authorId="1" dt="2023-09-29T17:10:05.212" idx="28">
    <p:pos x="6000" y="0"/>
    <p:text>We used custom CPU implementation as well (without any library) and also SEAL (as it has optimizations). That's why we compared with both.
-Harshita Gupta</p:text>
  </p:cm>
  <p:cm authorId="1" dt="2023-09-29T17:10:05.212" idx="29">
    <p:pos x="6000" y="200"/>
    <p:text>what do you mean custom? 
You use SEAL right? isn't it sort of state-of-the art?
-Kanellopoulos Konstantinos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9T17:10:05.211" idx="30">
    <p:pos x="6000" y="100"/>
    <p:text>Implementation and ..
-Kanellopoulos Konstantinos</p:text>
  </p:cm>
  <p:cm authorId="1" dt="2023-09-29T17:10:05.211" idx="31">
    <p:pos x="6000" y="300"/>
    <p:text>Evaluation of statistical workloads that use H a and H e
-Kanellopoulos Konstantinos</p:text>
  </p:cm>
  <p:cm authorId="1" dt="2023-09-29T17:10:05.212" idx="32">
    <p:pos x="6000" y="0"/>
    <p:text>We used custom CPU implementation as well (without any library) and also SEAL (as it has optimizations). That's why we compared with both.
-Harshita Gupta</p:text>
  </p:cm>
  <p:cm authorId="1" dt="2023-09-29T17:10:05.212" idx="33">
    <p:pos x="6000" y="200"/>
    <p:text>what do you mean custom? 
You use SEAL right? isn't it sort of state-of-the art?
-Kanellopoulos Konstantinos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9T17:10:05.205" idx="36">
    <p:pos x="6000" y="100"/>
    <p:text>Homomorphic encryption enables computation on encrypted data
-Kanellopoulos Konstantinos</p:text>
  </p:cm>
  <p:cm authorId="1" dt="2023-09-29T17:10:05.207" idx="37">
    <p:pos x="6000" y="0"/>
    <p:text>Can we highlight that these are the most important/critical ones in privacy-preserving ML?
-Kanellopoulos Konstantinos</p:text>
  </p:cm>
  <p:cm authorId="1" dt="2023-09-29T17:10:05.207" idx="38">
    <p:pos x="6000" y="300"/>
    <p:text>Performance of what?
-Kanellopoulos Konstantinos</p:text>
  </p:cm>
  <p:cm authorId="1" dt="2023-09-29T17:10:05.208" idx="39">
    <p:pos x="6000" y="200"/>
    <p:text>Should we write it as we haven't written it anywhere in the paper?
But now I think it could have been a good point to write it in the paper.
-Harshita Gupta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9-29T17:10:05.205" idx="21">
    <p:pos x="6000" y="100"/>
    <p:text>Homomorphic encryption enables computation on encrypted data
-Kanellopoulos Konstantinos</p:text>
  </p:cm>
  <p:cm authorId="1" dt="2023-09-29T17:10:05.207" idx="22">
    <p:pos x="6000" y="0"/>
    <p:text>Can we highlight that these are the most important/critical ones in privacy-preserving ML?
-Kanellopoulos Konstantinos</p:text>
  </p:cm>
  <p:cm authorId="1" dt="2023-09-29T17:10:05.207" idx="23">
    <p:pos x="6000" y="300"/>
    <p:text>Performance of what?
-Kanellopoulos Konstantinos</p:text>
  </p:cm>
  <p:cm authorId="1" dt="2023-09-29T17:10:05.208" idx="24">
    <p:pos x="6000" y="200"/>
    <p:text>Should we write it as we haven't written it anywhere in the paper?
But now I think it could have been a good point to write it in the paper.
-Harshita Gupta</p:tex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0.85478</cdr:x>
      <cdr:y>0.08451</cdr:y>
    </cdr:from>
    <cdr:to>
      <cdr:x>0.85478</cdr:x>
      <cdr:y>0.66633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0FC8E01E-6E73-0A42-BB5A-155E0A0B0E5E}"/>
            </a:ext>
          </a:extLst>
        </cdr:cNvPr>
        <cdr:cNvCxnSpPr/>
      </cdr:nvCxnSpPr>
      <cdr:spPr>
        <a:xfrm xmlns:a="http://schemas.openxmlformats.org/drawingml/2006/main" flipV="1">
          <a:off x="742146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0.11218</cdr:x>
      <cdr:y>0.44016</cdr:y>
    </cdr:from>
    <cdr:to>
      <cdr:x>0.97844</cdr:x>
      <cdr:y>0.44016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973942" y="1743047"/>
          <a:ext cx="7521158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0.56771</cdr:x>
      <cdr:y>0.08451</cdr:y>
    </cdr:from>
    <cdr:to>
      <cdr:x>0.56771</cdr:x>
      <cdr:y>0.66633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21DDDA94-AD89-B14A-98FC-14C300D085A5}"/>
            </a:ext>
          </a:extLst>
        </cdr:cNvPr>
        <cdr:cNvCxnSpPr/>
      </cdr:nvCxnSpPr>
      <cdr:spPr>
        <a:xfrm xmlns:a="http://schemas.openxmlformats.org/drawingml/2006/main" flipV="1">
          <a:off x="4929090" y="334660"/>
          <a:ext cx="0" cy="2304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0.86204</cdr:x>
      <cdr:y>0.68533</cdr:y>
    </cdr:from>
    <cdr:to>
      <cdr:x>0.88728</cdr:x>
      <cdr:y>0.91224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439940" y="2927950"/>
          <a:ext cx="864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0.90602</cdr:x>
      <cdr:y>0.68533</cdr:y>
    </cdr:from>
    <cdr:to>
      <cdr:x>0.93127</cdr:x>
      <cdr:y>0.91224</cdr:y>
    </cdr:to>
    <cdr:sp macro="" textlink="">
      <cdr:nvSpPr>
        <cdr:cNvPr id="7" name="TextBox 2">
          <a:extLst xmlns:a="http://schemas.openxmlformats.org/drawingml/2006/main">
            <a:ext uri="{FF2B5EF4-FFF2-40B4-BE49-F238E27FC236}">
              <a16:creationId xmlns:a16="http://schemas.microsoft.com/office/drawing/2014/main" id="{3AD28AC0-834B-2443-A030-9622ED3D2174}"/>
            </a:ext>
          </a:extLst>
        </cdr:cNvPr>
        <cdr:cNvSpPr txBox="1"/>
      </cdr:nvSpPr>
      <cdr:spPr>
        <a:xfrm xmlns:a="http://schemas.openxmlformats.org/drawingml/2006/main" rot="16200000">
          <a:off x="7835828" y="2927905"/>
          <a:ext cx="864000" cy="22725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0.9438</cdr:x>
      <cdr:y>0.68781</cdr:y>
    </cdr:from>
    <cdr:to>
      <cdr:x>0.96904</cdr:x>
      <cdr:y>0.84854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66EF9669-9113-964B-BCF7-0DA2D3A24578}"/>
            </a:ext>
          </a:extLst>
        </cdr:cNvPr>
        <cdr:cNvSpPr txBox="1"/>
      </cdr:nvSpPr>
      <cdr:spPr>
        <a:xfrm xmlns:a="http://schemas.openxmlformats.org/drawingml/2006/main" rot="16200000">
          <a:off x="8301786" y="2811393"/>
          <a:ext cx="612000" cy="22716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0.58173</cdr:x>
      <cdr:y>0.93382</cdr:y>
    </cdr:from>
    <cdr:to>
      <cdr:x>0.84173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C47AB065-0C08-A848-9EBA-68210C03137B}"/>
            </a:ext>
          </a:extLst>
        </cdr:cNvPr>
        <cdr:cNvSpPr txBox="1"/>
      </cdr:nvSpPr>
      <cdr:spPr>
        <a:xfrm xmlns:a="http://schemas.openxmlformats.org/drawingml/2006/main">
          <a:off x="5235593" y="3555692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  <cdr:relSizeAnchor xmlns:cdr="http://schemas.openxmlformats.org/drawingml/2006/chartDrawing">
    <cdr:from>
      <cdr:x>0.20271</cdr:x>
      <cdr:y>0.93503</cdr:y>
    </cdr:from>
    <cdr:to>
      <cdr:x>0.4838</cdr:x>
      <cdr:y>0.99162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1C97A88C-587F-3541-BD96-4810546FEF70}"/>
            </a:ext>
          </a:extLst>
        </cdr:cNvPr>
        <cdr:cNvSpPr txBox="1"/>
      </cdr:nvSpPr>
      <cdr:spPr>
        <a:xfrm xmlns:a="http://schemas.openxmlformats.org/drawingml/2006/main">
          <a:off x="1824414" y="3560322"/>
          <a:ext cx="252981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0.14141</cdr:x>
      <cdr:y>0.03248</cdr:y>
    </cdr:from>
    <cdr:to>
      <cdr:x>0.42698</cdr:x>
      <cdr:y>0.14518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0EF052-1488-F14F-93AC-9A50A084E40B}"/>
            </a:ext>
          </a:extLst>
        </cdr:cNvPr>
        <cdr:cNvSpPr txBox="1"/>
      </cdr:nvSpPr>
      <cdr:spPr>
        <a:xfrm xmlns:a="http://schemas.openxmlformats.org/drawingml/2006/main">
          <a:off x="661793" y="90793"/>
          <a:ext cx="1336465" cy="3149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b="1"/>
            <a:t>(a)</a:t>
          </a:r>
          <a:r>
            <a:rPr lang="en-US" sz="1000" b="1" baseline="0"/>
            <a:t> </a:t>
          </a:r>
          <a:r>
            <a:rPr lang="en-US" sz="1000" b="1"/>
            <a:t>INT32, ADD</a:t>
          </a:r>
          <a:r>
            <a:rPr lang="en-US" sz="1000" b="0"/>
            <a:t> (1 DPU)</a:t>
          </a:r>
        </a:p>
      </cdr:txBody>
    </cdr:sp>
  </cdr:relSizeAnchor>
  <cdr:relSizeAnchor xmlns:cdr="http://schemas.openxmlformats.org/drawingml/2006/chartDrawing">
    <cdr:from>
      <cdr:x>0.03118</cdr:x>
      <cdr:y>0.82039</cdr:y>
    </cdr:from>
    <cdr:to>
      <cdr:x>0.16175</cdr:x>
      <cdr:y>0.88401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119D161-B698-C34F-A096-FAD6AC5487BA}"/>
            </a:ext>
          </a:extLst>
        </cdr:cNvPr>
        <cdr:cNvSpPr/>
      </cdr:nvSpPr>
      <cdr:spPr>
        <a:xfrm xmlns:a="http://schemas.openxmlformats.org/drawingml/2006/main" rot="18950358" flipV="1">
          <a:off x="145901" y="2292982"/>
          <a:ext cx="611068" cy="17780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1100"/>
        </a:p>
      </cdr:txBody>
    </cdr:sp>
  </cdr:relSizeAnchor>
  <cdr:relSizeAnchor xmlns:cdr="http://schemas.openxmlformats.org/drawingml/2006/chartDrawing">
    <cdr:from>
      <cdr:x>0.77363</cdr:x>
      <cdr:y>0.81068</cdr:y>
    </cdr:from>
    <cdr:to>
      <cdr:x>0.86405</cdr:x>
      <cdr:y>0.91162</cdr:y>
    </cdr:to>
    <cdr:sp macro="" textlink="">
      <cdr:nvSpPr>
        <cdr:cNvPr id="4" name="Rectangle 3">
          <a:extLst xmlns:a="http://schemas.openxmlformats.org/drawingml/2006/main">
            <a:ext uri="{FF2B5EF4-FFF2-40B4-BE49-F238E27FC236}">
              <a16:creationId xmlns:a16="http://schemas.microsoft.com/office/drawing/2014/main" id="{6F144DA0-F221-484F-BAE9-E0442D4EF9F4}"/>
            </a:ext>
          </a:extLst>
        </cdr:cNvPr>
        <cdr:cNvSpPr/>
      </cdr:nvSpPr>
      <cdr:spPr>
        <a:xfrm xmlns:a="http://schemas.openxmlformats.org/drawingml/2006/main" rot="18950358">
          <a:off x="3620572" y="2265822"/>
          <a:ext cx="423190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0.7382</cdr:x>
      <cdr:y>0.79928</cdr:y>
    </cdr:from>
    <cdr:to>
      <cdr:x>0.80682</cdr:x>
      <cdr:y>0.89976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90539433-DDEC-FA4F-A51B-B0E6DAA77E86}"/>
            </a:ext>
          </a:extLst>
        </cdr:cNvPr>
        <cdr:cNvSpPr/>
      </cdr:nvSpPr>
      <cdr:spPr>
        <a:xfrm xmlns:a="http://schemas.openxmlformats.org/drawingml/2006/main" rot="18950358">
          <a:off x="3454760" y="2233983"/>
          <a:ext cx="321176" cy="28083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0.85818</cdr:x>
      <cdr:y>0.81973</cdr:y>
    </cdr:from>
    <cdr:to>
      <cdr:x>0.9687</cdr:x>
      <cdr:y>0.92067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AFC48ECF-5AC6-D24C-BB45-70F0790CED2B}"/>
            </a:ext>
          </a:extLst>
        </cdr:cNvPr>
        <cdr:cNvSpPr/>
      </cdr:nvSpPr>
      <cdr:spPr>
        <a:xfrm xmlns:a="http://schemas.openxmlformats.org/drawingml/2006/main" rot="18950358">
          <a:off x="4016261" y="2291120"/>
          <a:ext cx="517233" cy="2821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8</a:t>
          </a:r>
        </a:p>
      </cdr:txBody>
    </cdr:sp>
  </cdr:relSizeAnchor>
  <cdr:relSizeAnchor xmlns:cdr="http://schemas.openxmlformats.org/drawingml/2006/chartDrawing">
    <cdr:from>
      <cdr:x>0.83298</cdr:x>
      <cdr:y>0.80474</cdr:y>
    </cdr:from>
    <cdr:to>
      <cdr:x>0.91336</cdr:x>
      <cdr:y>0.90568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73F0D319-4AF1-664C-8CC7-33ABFD5DB396}"/>
            </a:ext>
          </a:extLst>
        </cdr:cNvPr>
        <cdr:cNvSpPr/>
      </cdr:nvSpPr>
      <cdr:spPr>
        <a:xfrm xmlns:a="http://schemas.openxmlformats.org/drawingml/2006/main" rot="18950358">
          <a:off x="3898357" y="2249224"/>
          <a:ext cx="376169" cy="28212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000">
              <a:solidFill>
                <a:schemeClr val="tx1"/>
              </a:solidFill>
            </a:rPr>
            <a:t>4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0.85682</cdr:x>
      <cdr:y>0.06781</cdr:y>
    </cdr:from>
    <cdr:to>
      <cdr:x>0.85682</cdr:x>
      <cdr:y>0.65872</cdr:y>
    </cdr:to>
    <cdr:cxnSp macro="">
      <cdr:nvCxnSpPr>
        <cdr:cNvPr id="2" name="Straight Connector 1">
          <a:extLst xmlns:a="http://schemas.openxmlformats.org/drawingml/2006/main">
            <a:ext uri="{FF2B5EF4-FFF2-40B4-BE49-F238E27FC236}">
              <a16:creationId xmlns:a16="http://schemas.microsoft.com/office/drawing/2014/main" id="{00F891FD-3D50-6D40-9596-4076114A2B91}"/>
            </a:ext>
          </a:extLst>
        </cdr:cNvPr>
        <cdr:cNvCxnSpPr/>
      </cdr:nvCxnSpPr>
      <cdr:spPr>
        <a:xfrm xmlns:a="http://schemas.openxmlformats.org/drawingml/2006/main" flipV="1">
          <a:off x="7439172" y="268543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0.12309</cdr:x>
      <cdr:y>0.37843</cdr:y>
    </cdr:from>
    <cdr:to>
      <cdr:x>0.97907</cdr:x>
      <cdr:y>0.37843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8DB0197-3862-8946-9922-BE04C1B1B1F6}"/>
            </a:ext>
          </a:extLst>
        </cdr:cNvPr>
        <cdr:cNvCxnSpPr/>
      </cdr:nvCxnSpPr>
      <cdr:spPr>
        <a:xfrm xmlns:a="http://schemas.openxmlformats.org/drawingml/2006/main">
          <a:off x="1068751" y="1498596"/>
          <a:ext cx="7431903" cy="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0.57408</cdr:x>
      <cdr:y>0.06834</cdr:y>
    </cdr:from>
    <cdr:to>
      <cdr:x>0.57408</cdr:x>
      <cdr:y>0.65925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A4C5590F-F1DC-E649-BD5E-160ACE05BF26}"/>
            </a:ext>
          </a:extLst>
        </cdr:cNvPr>
        <cdr:cNvCxnSpPr/>
      </cdr:nvCxnSpPr>
      <cdr:spPr>
        <a:xfrm xmlns:a="http://schemas.openxmlformats.org/drawingml/2006/main" flipV="1">
          <a:off x="4984350" y="270642"/>
          <a:ext cx="0" cy="234000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0.86628</cdr:x>
      <cdr:y>0.68505</cdr:y>
    </cdr:from>
    <cdr:to>
      <cdr:x>0.89022</cdr:x>
      <cdr:y>0.90751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B943F8D-E402-6A4C-A99D-66736CC995CA}"/>
            </a:ext>
          </a:extLst>
        </cdr:cNvPr>
        <cdr:cNvSpPr txBox="1"/>
      </cdr:nvSpPr>
      <cdr:spPr>
        <a:xfrm xmlns:a="http://schemas.openxmlformats.org/drawingml/2006/main" rot="16200000">
          <a:off x="7480727" y="2924259"/>
          <a:ext cx="847045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(1)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0.90658</cdr:x>
      <cdr:y>0.67933</cdr:y>
    </cdr:from>
    <cdr:to>
      <cdr:x>0.93051</cdr:x>
      <cdr:y>0.90508</cdr:y>
    </cdr:to>
    <cdr:sp macro="" textlink="">
      <cdr:nvSpPr>
        <cdr:cNvPr id="6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7837108" y="2908747"/>
          <a:ext cx="859594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  <a:r>
            <a:rPr lang="en-US" sz="1400" b="1" baseline="0" dirty="0"/>
            <a:t> (2)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0.94666</cdr:x>
      <cdr:y>0.68284</cdr:y>
    </cdr:from>
    <cdr:to>
      <cdr:x>0.9706</cdr:x>
      <cdr:y>0.84686</cdr:y>
    </cdr:to>
    <cdr:sp macro="" textlink="">
      <cdr:nvSpPr>
        <cdr:cNvPr id="8" name="TextBox 2">
          <a:extLst xmlns:a="http://schemas.openxmlformats.org/drawingml/2006/main">
            <a:ext uri="{FF2B5EF4-FFF2-40B4-BE49-F238E27FC236}">
              <a16:creationId xmlns:a16="http://schemas.microsoft.com/office/drawing/2014/main" id="{930F339E-2FB7-0343-9F8C-B5FCF882A426}"/>
            </a:ext>
          </a:extLst>
        </cdr:cNvPr>
        <cdr:cNvSpPr txBox="1"/>
      </cdr:nvSpPr>
      <cdr:spPr>
        <a:xfrm xmlns:a="http://schemas.openxmlformats.org/drawingml/2006/main" rot="16200000">
          <a:off x="8315417" y="2804597"/>
          <a:ext cx="624552" cy="2154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GMEAN</a:t>
          </a:r>
        </a:p>
      </cdr:txBody>
    </cdr:sp>
  </cdr:relSizeAnchor>
  <cdr:relSizeAnchor xmlns:cdr="http://schemas.openxmlformats.org/drawingml/2006/chartDrawing">
    <cdr:from>
      <cdr:x>0.21822</cdr:x>
      <cdr:y>0.93382</cdr:y>
    </cdr:from>
    <cdr:to>
      <cdr:x>0.48622</cdr:x>
      <cdr:y>1</cdr:y>
    </cdr:to>
    <cdr:sp macro="" textlink="">
      <cdr:nvSpPr>
        <cdr:cNvPr id="9" name="TextBox 2">
          <a:extLst xmlns:a="http://schemas.openxmlformats.org/drawingml/2006/main">
            <a:ext uri="{FF2B5EF4-FFF2-40B4-BE49-F238E27FC236}">
              <a16:creationId xmlns:a16="http://schemas.microsoft.com/office/drawing/2014/main" id="{FEB5A6DD-9CB5-3547-8E28-885598E7524D}"/>
            </a:ext>
          </a:extLst>
        </cdr:cNvPr>
        <cdr:cNvSpPr txBox="1"/>
      </cdr:nvSpPr>
      <cdr:spPr>
        <a:xfrm xmlns:a="http://schemas.openxmlformats.org/drawingml/2006/main">
          <a:off x="1963996" y="3555690"/>
          <a:ext cx="2412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More PIM-suitable workloads (1)</a:t>
          </a:r>
        </a:p>
      </cdr:txBody>
    </cdr:sp>
  </cdr:relSizeAnchor>
  <cdr:relSizeAnchor xmlns:cdr="http://schemas.openxmlformats.org/drawingml/2006/chartDrawing">
    <cdr:from>
      <cdr:x>0.58832</cdr:x>
      <cdr:y>0.93382</cdr:y>
    </cdr:from>
    <cdr:to>
      <cdr:x>0.84832</cdr:x>
      <cdr:y>1</cdr:y>
    </cdr:to>
    <cdr:sp macro="" textlink="">
      <cdr:nvSpPr>
        <cdr:cNvPr id="10" name="TextBox 2">
          <a:extLst xmlns:a="http://schemas.openxmlformats.org/drawingml/2006/main">
            <a:ext uri="{FF2B5EF4-FFF2-40B4-BE49-F238E27FC236}">
              <a16:creationId xmlns:a16="http://schemas.microsoft.com/office/drawing/2014/main" id="{056654C3-77F1-084E-B3E8-E9FA3F33CD62}"/>
            </a:ext>
          </a:extLst>
        </cdr:cNvPr>
        <cdr:cNvSpPr txBox="1"/>
      </cdr:nvSpPr>
      <cdr:spPr>
        <a:xfrm xmlns:a="http://schemas.openxmlformats.org/drawingml/2006/main">
          <a:off x="5294896" y="3555690"/>
          <a:ext cx="2340000" cy="25200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lIns="0" tIns="0" rIns="0" bIns="0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/>
            <a:t>Less PIM-suitable workloads (2)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0.23466</cdr:x>
      <cdr:y>0.27897</cdr:y>
    </cdr:from>
    <cdr:to>
      <cdr:x>0.46853</cdr:x>
      <cdr:y>0.39298</cdr:y>
    </cdr:to>
    <cdr:sp macro="" textlink="">
      <cdr:nvSpPr>
        <cdr:cNvPr id="4" name="TextBox 38">
          <a:extLst xmlns:a="http://schemas.openxmlformats.org/drawingml/2006/main">
            <a:ext uri="{FF2B5EF4-FFF2-40B4-BE49-F238E27FC236}">
              <a16:creationId xmlns:a16="http://schemas.microsoft.com/office/drawing/2014/main" id="{C10B2C47-45E3-D2D4-3A62-DABC5241A78F}"/>
            </a:ext>
          </a:extLst>
        </cdr:cNvPr>
        <cdr:cNvSpPr txBox="1"/>
      </cdr:nvSpPr>
      <cdr:spPr>
        <a:xfrm xmlns:a="http://schemas.openxmlformats.org/drawingml/2006/main">
          <a:off x="1906353" y="979034"/>
          <a:ext cx="189987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dirty="0">
              <a:solidFill>
                <a:schemeClr val="accent1"/>
              </a:solidFill>
              <a:latin typeface="Trebuchet MS" panose="020B0703020202090204" pitchFamily="34" charset="0"/>
            </a:rPr>
            <a:t>h</a:t>
          </a:r>
          <a:r>
            <a:rPr lang="en-GR" sz="2000" dirty="0">
              <a:solidFill>
                <a:schemeClr val="accent1"/>
              </a:solidFill>
              <a:latin typeface="Trebuchet MS" panose="020B0703020202090204" pitchFamily="34" charset="0"/>
            </a:rPr>
            <a:t>ugetric-00202</a:t>
          </a:r>
        </a:p>
      </cdr:txBody>
    </cdr:sp>
  </cdr:relSizeAnchor>
  <cdr:relSizeAnchor xmlns:cdr="http://schemas.openxmlformats.org/drawingml/2006/chartDrawing">
    <cdr:from>
      <cdr:x>0.72159</cdr:x>
      <cdr:y>0.27897</cdr:y>
    </cdr:from>
    <cdr:to>
      <cdr:x>0.87337</cdr:x>
      <cdr:y>0.39298</cdr:y>
    </cdr:to>
    <cdr:sp macro="" textlink="">
      <cdr:nvSpPr>
        <cdr:cNvPr id="5" name="TextBox 39">
          <a:extLst xmlns:a="http://schemas.openxmlformats.org/drawingml/2006/main">
            <a:ext uri="{FF2B5EF4-FFF2-40B4-BE49-F238E27FC236}">
              <a16:creationId xmlns:a16="http://schemas.microsoft.com/office/drawing/2014/main" id="{E0445AA5-AE08-330B-C0FB-C37ACEB58CAD}"/>
            </a:ext>
          </a:extLst>
        </cdr:cNvPr>
        <cdr:cNvSpPr txBox="1"/>
      </cdr:nvSpPr>
      <cdr:spPr>
        <a:xfrm xmlns:a="http://schemas.openxmlformats.org/drawingml/2006/main">
          <a:off x="5862041" y="979034"/>
          <a:ext cx="123303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dirty="0" err="1">
              <a:solidFill>
                <a:schemeClr val="accent1"/>
              </a:solidFill>
              <a:latin typeface="Trebuchet MS" panose="020B0703020202090204" pitchFamily="34" charset="0"/>
            </a:rPr>
            <a:t>memchip</a:t>
          </a:r>
          <a:endParaRPr lang="en-GR" sz="2000" dirty="0">
            <a:solidFill>
              <a:schemeClr val="accent1"/>
            </a:solidFill>
            <a:latin typeface="Trebuchet MS" panose="020B070302020209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C46F1-CA16-F545-A912-284390387BF9}" type="datetimeFigureOut">
              <a:rPr lang="en-GR" smtClean="0"/>
              <a:t>10/27/23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E170B-F3DD-2444-9313-30B484567F70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20505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9121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5032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Transcendental functions are functions that do not satisfy a polynomial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9014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avoid methods that require multiplication, which is costly in the target architecture.</a:t>
            </a:r>
          </a:p>
          <a:p>
            <a:r>
              <a:rPr lang="en-US" i="0" dirty="0"/>
              <a:t>Interpolation: </a:t>
            </a:r>
            <a:r>
              <a:rPr lang="en-US" i="0" dirty="0" err="1"/>
              <a:t>Δ</a:t>
            </a:r>
            <a:r>
              <a:rPr lang="en-US" i="0" dirty="0"/>
              <a:t> represents where the input resides between two lookup table entries.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93622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85338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 defines what input value x corresponds to address 0 of the LUT.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00680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36215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40066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also measure the maximum absolute error to be around 1e-7. Intuitively, this is due to the precision of floating-point values being limited.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037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1040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CORDIC methods are recommended for applications where not much memory is available for the LUTs.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8493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98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Fifth</a:t>
            </a:r>
          </a:p>
          <a:p>
            <a:r>
              <a:rPr lang="en-US" dirty="0"/>
              <a:t>TRNS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8942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7115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28851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Transcendental functions are functions that do not satisfy a polynomial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88002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38537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1" name="Google Shape;11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15404584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57123611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656731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98425596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2" name="Google Shape;14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6978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0233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8" name="Google Shape;158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6" name="Google Shape;17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99189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6" name="Google Shape;17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387364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5" name="Google Shape;1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5" name="Google Shape;1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515520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5" name="Google Shape;18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244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936480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563260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45727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74720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8399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79070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102600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966588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74725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0329541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84732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62740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523755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35796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906915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1" name="Google Shape;11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258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866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418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161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560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01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01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516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17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68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780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4680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6316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56553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85540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21440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39608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49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965487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59761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21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773699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963406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41133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263202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36484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304502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47583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17947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59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675795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96315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244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463414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675795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204047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284671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82724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109052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346988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69939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69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35128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22470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7988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97206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0371347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548294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494348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166401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133786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297791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458693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79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706564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9022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410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423298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825654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1864077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45805679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376835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074518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416486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455152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89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6003336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2960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425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endParaRPr lang="en-GB" sz="12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0360693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647283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406868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31342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10448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4571987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97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1628641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955389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99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864860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E170B-F3DD-2444-9313-30B484567F70}" type="slidenum">
              <a:rPr lang="en-GR" smtClean="0"/>
              <a:t>101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494150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4202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481754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9358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8555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35391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69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3987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3563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15517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1240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300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0269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68067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6005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8567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378560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11026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43491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75957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4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/>
            </a:pPr>
            <a:fld id="{3D91C876-DFD5-4BEF-884A-860E3E838EBB}" type="slidenum"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pPr marL="0" marR="0" lvl="0" indent="0" algn="r" defTabSz="44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897967" algn="l"/>
                  <a:tab pos="1795933" algn="l"/>
                  <a:tab pos="2693900" algn="l"/>
                  <a:tab pos="3591866" algn="l"/>
                  <a:tab pos="4489833" algn="l"/>
                  <a:tab pos="5387799" algn="l"/>
                  <a:tab pos="6285766" algn="l"/>
                  <a:tab pos="7183732" algn="l"/>
                  <a:tab pos="8081699" algn="l"/>
                  <a:tab pos="8979665" algn="l"/>
                  <a:tab pos="9877632" algn="l"/>
                </a:tabLst>
                <a:defRPr/>
              </a:pPr>
              <a:t>156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6918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  <a:lvl2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2pPr>
            <a:lvl3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3pPr>
            <a:lvl4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4pPr>
            <a:lvl5pPr defTabSz="441475"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5pPr>
            <a:lvl6pPr marL="2378560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6pPr>
            <a:lvl7pPr marL="2811026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7pPr>
            <a:lvl8pPr marL="3243491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8pPr>
            <a:lvl9pPr marL="3675957" indent="-216233" defTabSz="4414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41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897967" algn="l"/>
                <a:tab pos="1795933" algn="l"/>
                <a:tab pos="2693900" algn="l"/>
                <a:tab pos="3591866" algn="l"/>
                <a:tab pos="4489833" algn="l"/>
                <a:tab pos="5387799" algn="l"/>
                <a:tab pos="6285766" algn="l"/>
                <a:tab pos="7183732" algn="l"/>
                <a:tab pos="8081699" algn="l"/>
                <a:tab pos="8979665" algn="l"/>
                <a:tab pos="9877632" algn="l"/>
              </a:tabLst>
              <a:defRPr/>
            </a:pPr>
            <a:fld id="{3D91C876-DFD5-4BEF-884A-860E3E838EBB}" type="slidenum"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等线" panose="02010600030101010101" pitchFamily="2" charset="-122"/>
                <a:cs typeface="+mn-cs"/>
              </a:rPr>
              <a:pPr marL="0" marR="0" lvl="0" indent="0" algn="r" defTabSz="441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897967" algn="l"/>
                  <a:tab pos="1795933" algn="l"/>
                  <a:tab pos="2693900" algn="l"/>
                  <a:tab pos="3591866" algn="l"/>
                  <a:tab pos="4489833" algn="l"/>
                  <a:tab pos="5387799" algn="l"/>
                  <a:tab pos="6285766" algn="l"/>
                  <a:tab pos="7183732" algn="l"/>
                  <a:tab pos="8081699" algn="l"/>
                  <a:tab pos="8979665" algn="l"/>
                  <a:tab pos="9877632" algn="l"/>
                </a:tabLst>
                <a:defRPr/>
              </a:pPr>
              <a:t>157</a:t>
            </a:fld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8322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61675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9276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209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1870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0751ED66-052F-F345-A866-5D9267BEF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096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17DDF5-C42C-4C43-AFC1-C054C587D8B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096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FC9B272A-7862-5246-B92D-650FA9ED5C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8EAD5BDE-EBA0-8B46-A345-E988A62A24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704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E714B-09BE-624C-81F7-F7A82BEE2661}" type="datetime1">
              <a:rPr lang="de-CH" smtClean="0"/>
              <a:t>27.10.23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6219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014B7-2B7D-D949-B8E9-B84219CDC7C4}" type="datetime1">
              <a:rPr lang="de-CH" smtClean="0"/>
              <a:t>27.10.23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79324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5A3E4-D30E-744A-98FB-B6554F7561E7}" type="datetime1">
              <a:rPr lang="de-CH" smtClean="0"/>
              <a:t>27.10.23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4951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81649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165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latin typeface="Candara" panose="020E0502030303020204" pitchFamily="34" charset="0"/>
              </a:defRPr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fld id="{3E7D2DC1-EBD3-5746-B83F-ECE921C7A299}" type="datetime1">
              <a:rPr lang="de-CH" altLang="en-US" smtClean="0"/>
              <a:t>27.10.23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1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9470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6719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5295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912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7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2676-8656-534E-BF5B-0B071059B2F2}" type="datetime1">
              <a:rPr lang="de-CH" smtClean="0"/>
              <a:t>27.10.23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210981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7828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26638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116519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91431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917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93175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563" y="5887318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A034AA-5AFD-D84F-A8ED-6411CC9349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824669"/>
            <a:ext cx="775896" cy="76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36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17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030665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16892" y="5915493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320396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740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96BB5-1071-1745-AD73-D0ED11EEBDEA}" type="datetime1">
              <a:rPr lang="de-CH" smtClean="0"/>
              <a:t>27.10.23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85152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rebuchet MS"/>
              <a:buNone/>
              <a:defRPr sz="45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1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" name="Google Shape;12;p3">
            <a:extLst>
              <a:ext uri="{FF2B5EF4-FFF2-40B4-BE49-F238E27FC236}">
                <a16:creationId xmlns:a16="http://schemas.microsoft.com/office/drawing/2014/main" id="{2D201924-82B5-DF19-19F2-0D0CC6D3ACD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62635" y="6496721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F6C6DE97-5C0B-501F-2527-483C4E082D2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259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7862635" y="6496721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211;p33">
            <a:extLst>
              <a:ext uri="{FF2B5EF4-FFF2-40B4-BE49-F238E27FC236}">
                <a16:creationId xmlns:a16="http://schemas.microsoft.com/office/drawing/2014/main" id="{0E5E4130-80BD-61E0-D497-D3B69FA3EF8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704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/>
          <p:nvPr/>
        </p:nvSpPr>
        <p:spPr>
          <a:xfrm>
            <a:off x="0" y="-1"/>
            <a:ext cx="9144000" cy="826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155491" y="78848"/>
            <a:ext cx="88155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55491" y="1021492"/>
            <a:ext cx="8815500" cy="5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5" lvl="0" indent="-40636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309" lvl="1" indent="-3809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464" lvl="2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618" lvl="3" indent="-330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5774" lvl="4" indent="-330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2926" lvl="5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5" lvl="7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211;p33">
            <a:extLst>
              <a:ext uri="{FF2B5EF4-FFF2-40B4-BE49-F238E27FC236}">
                <a16:creationId xmlns:a16="http://schemas.microsoft.com/office/drawing/2014/main" id="{CFABB347-D6CF-9FCC-6FA1-D2B5B4D8114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3708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23891" y="1709749"/>
            <a:ext cx="78867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rebuchet MS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623891" y="4589475"/>
            <a:ext cx="78867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5" lvl="0" indent="-22857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309" lvl="1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464" lvl="2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1">
                <a:solidFill>
                  <a:srgbClr val="888888"/>
                </a:solidFill>
              </a:defRPr>
            </a:lvl3pPr>
            <a:lvl4pPr marL="1828618" lvl="3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5774" lvl="4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2926" lvl="5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080" lvl="6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235" lvl="7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389" lvl="8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12;p3">
            <a:extLst>
              <a:ext uri="{FF2B5EF4-FFF2-40B4-BE49-F238E27FC236}">
                <a16:creationId xmlns:a16="http://schemas.microsoft.com/office/drawing/2014/main" id="{3744B92B-769B-2EE8-C29A-C6F1CA9E85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62635" y="6496721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73430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/>
        </p:nvSpPr>
        <p:spPr>
          <a:xfrm>
            <a:off x="0" y="-1"/>
            <a:ext cx="9144000" cy="8904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" name="Google Shape;25;p6"/>
          <p:cNvSpPr txBox="1"/>
          <p:nvPr/>
        </p:nvSpPr>
        <p:spPr>
          <a:xfrm>
            <a:off x="155491" y="70609"/>
            <a:ext cx="88155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7862635" y="6492245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0D647CD8-7219-3159-57A1-CD0188F9B3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020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71344B04-A872-2860-17CB-7592D6153ACC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ECC9082E-3B28-E6D7-6281-3C4B9A63D56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8907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rebuchet MS"/>
              <a:buNone/>
              <a:defRPr sz="45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1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324A69A6-E8F9-0BD9-45E7-3375C0BC42B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67654271-A5A1-6766-8AFB-2B8D4BDCBA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997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/>
        </p:nvSpPr>
        <p:spPr>
          <a:xfrm>
            <a:off x="0" y="-1"/>
            <a:ext cx="9144000" cy="8260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6" name="Google Shape;96;p24"/>
          <p:cNvSpPr txBox="1">
            <a:spLocks noGrp="1"/>
          </p:cNvSpPr>
          <p:nvPr>
            <p:ph type="title"/>
          </p:nvPr>
        </p:nvSpPr>
        <p:spPr>
          <a:xfrm>
            <a:off x="155491" y="78848"/>
            <a:ext cx="88155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4"/>
          <p:cNvSpPr txBox="1">
            <a:spLocks noGrp="1"/>
          </p:cNvSpPr>
          <p:nvPr>
            <p:ph type="body" idx="1"/>
          </p:nvPr>
        </p:nvSpPr>
        <p:spPr>
          <a:xfrm>
            <a:off x="155491" y="1021492"/>
            <a:ext cx="8815500" cy="5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5" lvl="0" indent="-40636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309" lvl="1" indent="-380962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464" lvl="2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618" lvl="3" indent="-330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5774" lvl="4" indent="-33016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2926" lvl="5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5" lvl="7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sldNum" idx="12"/>
          </p:nvPr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2" name="Google Shape;211;p33">
            <a:extLst>
              <a:ext uri="{FF2B5EF4-FFF2-40B4-BE49-F238E27FC236}">
                <a16:creationId xmlns:a16="http://schemas.microsoft.com/office/drawing/2014/main" id="{0A055F1F-D352-6D83-5708-74624317BF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763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623891" y="1709749"/>
            <a:ext cx="78867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rebuchet MS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623891" y="4589475"/>
            <a:ext cx="78867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5" lvl="0" indent="-228578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309" lvl="1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464" lvl="2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1">
                <a:solidFill>
                  <a:srgbClr val="888888"/>
                </a:solidFill>
              </a:defRPr>
            </a:lvl3pPr>
            <a:lvl4pPr marL="1828618" lvl="3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5774" lvl="4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2926" lvl="5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080" lvl="6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235" lvl="7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389" lvl="8" indent="-228578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86F4B7B6-B741-7DDB-D3E8-18EFC2F75ED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35BADC47-9418-45CE-41DF-E0B1005101B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55611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/>
          <p:nvPr/>
        </p:nvSpPr>
        <p:spPr>
          <a:xfrm>
            <a:off x="0" y="-1"/>
            <a:ext cx="9144000" cy="890400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5" name="Google Shape;105;p26"/>
          <p:cNvSpPr txBox="1"/>
          <p:nvPr/>
        </p:nvSpPr>
        <p:spPr>
          <a:xfrm>
            <a:off x="155491" y="70609"/>
            <a:ext cx="88155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</a:pPr>
            <a:r>
              <a:rPr lang="en" sz="4000" b="1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Click to edit Master title style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637E439A-37AC-DDAC-FD72-FDDE3FA35E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46CA9960-1CB4-4913-5852-CF4E07C2B93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1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9BC80-9A0E-464A-8D61-AD9DC889E48E}" type="datetime1">
              <a:rPr lang="de-CH" smtClean="0"/>
              <a:t>27.10.23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711224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ADA7AE94-FB6C-E9C9-5E5E-847F1FCBABBD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264968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0" y="-1"/>
            <a:ext cx="9144000" cy="826000"/>
          </a:xfrm>
          <a:prstGeom prst="rect">
            <a:avLst/>
          </a:prstGeom>
          <a:solidFill>
            <a:srgbClr val="2E75B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155491" y="78848"/>
            <a:ext cx="88155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155491" y="1021492"/>
            <a:ext cx="8815500" cy="5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5" lvl="0" indent="-406361" algn="l">
              <a:lnSpc>
                <a:spcPct val="90000"/>
              </a:lnSpc>
              <a:spcBef>
                <a:spcPts val="751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 sz="28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309" lvl="1" indent="-380962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464" lvl="2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618" lvl="3" indent="-33016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5774" lvl="4" indent="-330168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2926" lvl="5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080" lvl="6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235" lvl="7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389" lvl="8" indent="-342866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9E72C177-AB0F-1C6F-6952-8C1CB3CFF840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768298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BA469D3C-7380-2CDE-47F9-AD7080D18C1F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3151851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55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464" lvl="2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618" lvl="3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774" lvl="4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235" lvl="7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114E12C9-6A2E-6C24-033F-D673BC448981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3509647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body" idx="1"/>
          </p:nvPr>
        </p:nvSpPr>
        <p:spPr>
          <a:xfrm>
            <a:off x="311703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55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09" lvl="1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464" lvl="2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618" lvl="3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774" lvl="4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926" lvl="5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080" lvl="6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235" lvl="7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389" lvl="8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2"/>
          </p:nvPr>
        </p:nvSpPr>
        <p:spPr>
          <a:xfrm>
            <a:off x="4832403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55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09" lvl="1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464" lvl="2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618" lvl="3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774" lvl="4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926" lvl="5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080" lvl="6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235" lvl="7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389" lvl="8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BC22A91F-753C-E440-5BC6-A7953B7D416A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3471607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FB8EEE17-6667-7993-64BC-F9AFFBC3FEF0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3557770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55" lvl="0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09" lvl="1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464" lvl="2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618" lvl="3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774" lvl="4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2926" lvl="5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080" lvl="6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235" lvl="7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389" lvl="8" indent="-3047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F6E02DD4-E83C-6AC5-4B4E-8E75A5734149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1799391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490251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06CB0904-0C45-070F-6DBA-D57BB55AB09B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3858501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55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464" lvl="2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618" lvl="3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774" lvl="4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235" lvl="7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EB02CE82-178A-5EA9-2C1E-84FEBB1B4AF3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2976489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155" lvl="0" indent="-2285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2EBD8E54-9BB5-9A13-BF8B-A72469320A63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1191251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370A9-B3B0-024A-8446-A78FDB252F0B}" type="datetime1">
              <a:rPr lang="de-CH" smtClean="0"/>
              <a:t>27.10.23</a:t>
            </a:fld>
            <a:endParaRPr lang="en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488115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55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464" lvl="2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618" lvl="3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774" lvl="4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235" lvl="7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47ED7902-0114-A4F2-FBDC-82BA4F54C05A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9129505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06A543D2-703C-EB4F-8986-FB652CFCCB8E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</p:spTree>
    <p:extLst>
      <p:ext uri="{BB962C8B-B14F-4D97-AF65-F5344CB8AC3E}">
        <p14:creationId xmlns:p14="http://schemas.microsoft.com/office/powerpoint/2010/main" val="21626539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şlık ve İçerik">
  <p:cSld name="Başlık ve İçeri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4000" cy="10888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mbria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1"/>
          </p:nvPr>
        </p:nvSpPr>
        <p:spPr>
          <a:xfrm>
            <a:off x="-1" y="1088967"/>
            <a:ext cx="9144000" cy="50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5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309" lvl="1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464" lvl="2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618" lvl="3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5774" lvl="4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2926" lvl="5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080" lvl="6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235" lvl="7" indent="-342866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389" lvl="8" indent="-342866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dt" idx="10"/>
          </p:nvPr>
        </p:nvSpPr>
        <p:spPr>
          <a:xfrm>
            <a:off x="-3" y="6585136"/>
            <a:ext cx="8542200" cy="2728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ftr" idx="11"/>
          </p:nvPr>
        </p:nvSpPr>
        <p:spPr>
          <a:xfrm>
            <a:off x="0" y="6244921"/>
            <a:ext cx="9144000" cy="2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ldNum" idx="12"/>
          </p:nvPr>
        </p:nvSpPr>
        <p:spPr>
          <a:xfrm>
            <a:off x="8542159" y="6585136"/>
            <a:ext cx="601800" cy="27240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241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E1E6F-6B54-0344-9CE3-137F684D7279}" type="datetime1">
              <a:rPr lang="de-CH" smtClean="0"/>
              <a:t>27.10.23</a:t>
            </a:fld>
            <a:endParaRPr lang="en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72778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F2FAA-5139-8F48-B62F-B49C98A37AFB}" type="datetime1">
              <a:rPr lang="de-CH" smtClean="0"/>
              <a:t>27.10.23</a:t>
            </a:fld>
            <a:endParaRPr lang="en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1769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59D43-30F8-594D-AAD6-8439C42018AA}" type="datetime1">
              <a:rPr lang="de-CH" smtClean="0"/>
              <a:t>27.10.23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8723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DF3B6-B663-D548-8972-13853FF1181F}" type="datetime1">
              <a:rPr lang="de-CH" smtClean="0"/>
              <a:t>27.10.23</a:t>
            </a:fld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8488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A78F-2552-9140-9B08-AEE82FBCEC7A}" type="datetime1">
              <a:rPr lang="de-CH" smtClean="0"/>
              <a:t>27.10.23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5984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B9ED7-8849-3B46-9163-8951C4246611}" type="datetime1">
              <a:rPr lang="de-CH" smtClean="0"/>
              <a:t>27.10.23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7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10/27/23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6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52663" y="365125"/>
            <a:ext cx="86388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52663" y="1335505"/>
            <a:ext cx="8638800" cy="4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33FB15-5E3A-3725-F426-F3E9ED3F9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29980-0099-0C4E-8CCF-9A31BA4CC5FA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8499699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252663" y="365125"/>
            <a:ext cx="86388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body" idx="1"/>
          </p:nvPr>
        </p:nvSpPr>
        <p:spPr>
          <a:xfrm>
            <a:off x="252663" y="1335505"/>
            <a:ext cx="8638800" cy="48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42F74720-6E91-F8AE-9514-450DAFE0526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22941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99;p24">
            <a:extLst>
              <a:ext uri="{FF2B5EF4-FFF2-40B4-BE49-F238E27FC236}">
                <a16:creationId xmlns:a16="http://schemas.microsoft.com/office/drawing/2014/main" id="{864F474B-50C3-52BB-5E42-26DD07D37512}"/>
              </a:ext>
            </a:extLst>
          </p:cNvPr>
          <p:cNvSpPr txBox="1">
            <a:spLocks/>
          </p:cNvSpPr>
          <p:nvPr userDrawn="1"/>
        </p:nvSpPr>
        <p:spPr>
          <a:xfrm>
            <a:off x="7862635" y="6467724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fld id="{00000000-1234-1234-1234-123412341234}" type="slidenum">
              <a:rPr lang="en" sz="1400" smtClean="0"/>
              <a:pPr/>
              <a:t>‹#›</a:t>
            </a:fld>
            <a:endParaRPr lang="en" sz="1400" dirty="0"/>
          </a:p>
        </p:txBody>
      </p:sp>
      <p:pic>
        <p:nvPicPr>
          <p:cNvPr id="3" name="Google Shape;211;p33">
            <a:extLst>
              <a:ext uri="{FF2B5EF4-FFF2-40B4-BE49-F238E27FC236}">
                <a16:creationId xmlns:a16="http://schemas.microsoft.com/office/drawing/2014/main" id="{9415BB0D-26A4-C67F-941C-470EB6487AAF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187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arxiv.org/pdf/2201.05072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5kaOsJKlGrE" TargetMode="External"/><Relationship Id="rId4" Type="http://schemas.openxmlformats.org/officeDocument/2006/relationships/hyperlink" Target="https://github.com/CMU-SAFARI/SparseP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svg"/><Relationship Id="rId10" Type="http://schemas.openxmlformats.org/officeDocument/2006/relationships/image" Target="../media/image28.emf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juang@ethz.ch" TargetMode="Externa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MLonUPMEM-PIM_ispass23.pdf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png"/><Relationship Id="rId4" Type="http://schemas.openxmlformats.org/officeDocument/2006/relationships/hyperlink" Target="https://youtu.be/60pkaI5AeM4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7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emf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emf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7886.pdf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png"/><Relationship Id="rId4" Type="http://schemas.openxmlformats.org/officeDocument/2006/relationships/hyperlink" Target="https://github.com/CMU-SAFARI/pim-ml" TargetMode="Externa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7.07886.pdf" TargetMode="Externa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5.png"/><Relationship Id="rId4" Type="http://schemas.openxmlformats.org/officeDocument/2006/relationships/hyperlink" Target="https://github.com/CMU-SAFARI/pim-ml" TargetMode="Externa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arxiv.org/pdf/2206.06022.pdf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8.png"/><Relationship Id="rId4" Type="http://schemas.openxmlformats.org/officeDocument/2006/relationships/hyperlink" Target="https://youtu.be/CVX8n-X-5wI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MLonUPMEM-PIM_ispass23.pdf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png"/><Relationship Id="rId4" Type="http://schemas.openxmlformats.org/officeDocument/2006/relationships/hyperlink" Target="https://youtu.be/60pkaI5AeM4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9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youtu.be/elWNYlSE10c" TargetMode="Externa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arxiv.org/pdf/2207.07886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hyperlink" Target="mailto:juang@ethz.ch" TargetMode="Externa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lignment-in-memory" TargetMode="External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2085.pdf" TargetMode="Externa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hyperlink" Target="https://github.com/safaad/aim" TargetMode="External"/><Relationship Id="rId4" Type="http://schemas.openxmlformats.org/officeDocument/2006/relationships/hyperlink" Target="https://arxiv.org/pdf/2208.01243.pdf" TargetMode="Externa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9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9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3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11" Type="http://schemas.openxmlformats.org/officeDocument/2006/relationships/image" Target="../media/image200.png"/><Relationship Id="rId5" Type="http://schemas.openxmlformats.org/officeDocument/2006/relationships/image" Target="../media/image14.png"/><Relationship Id="rId10" Type="http://schemas.openxmlformats.org/officeDocument/2006/relationships/image" Target="../media/image190.png"/><Relationship Id="rId4" Type="http://schemas.openxmlformats.org/officeDocument/2006/relationships/image" Target="../media/image130.png"/><Relationship Id="rId9" Type="http://schemas.openxmlformats.org/officeDocument/2006/relationships/image" Target="../media/image18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0.png"/><Relationship Id="rId5" Type="http://schemas.openxmlformats.org/officeDocument/2006/relationships/image" Target="../media/image240.png"/><Relationship Id="rId4" Type="http://schemas.openxmlformats.org/officeDocument/2006/relationships/image" Target="../media/image23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9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9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9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9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9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9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4.02085.pdf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5" Type="http://schemas.openxmlformats.org/officeDocument/2006/relationships/hyperlink" Target="https://github.com/safaad/aim" TargetMode="External"/><Relationship Id="rId4" Type="http://schemas.openxmlformats.org/officeDocument/2006/relationships/hyperlink" Target="https://arxiv.org/pdf/2208.01243.pdf" TargetMode="Externa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lignment-in-memory" TargetMode="Externa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3.png"/><Relationship Id="rId4" Type="http://schemas.openxmlformats.org/officeDocument/2006/relationships/hyperlink" Target="https://github.com/safaad/aim" TargetMode="Externa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9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youtu.be/d_yGZVEFom8" TargetMode="External"/><Relationship Id="rId1" Type="http://schemas.openxmlformats.org/officeDocument/2006/relationships/slideLayout" Target="../slideLayouts/slideLayout29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alignment-in-memory" TargetMode="External"/><Relationship Id="rId2" Type="http://schemas.openxmlformats.org/officeDocument/2006/relationships/hyperlink" Target="https://arxiv.org/pdf/2208.01243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4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arxiv.org/pdf/2304.01951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5.png"/><Relationship Id="rId4" Type="http://schemas.openxmlformats.org/officeDocument/2006/relationships/hyperlink" Target="https://youtu.be/lqqf4eaaEE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9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9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9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9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9.xml"/></Relationships>
</file>

<file path=ppt/slides/_rels/slide2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7.emf"/><Relationship Id="rId4" Type="http://schemas.openxmlformats.org/officeDocument/2006/relationships/image" Target="../media/image1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5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9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9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9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9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9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9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6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9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9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7.emf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7.emf"/><Relationship Id="rId4" Type="http://schemas.openxmlformats.org/officeDocument/2006/relationships/image" Target="../media/image127.emf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TransPIMLib_ispass23.pd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9.xml"/><Relationship Id="rId4" Type="http://schemas.openxmlformats.org/officeDocument/2006/relationships/hyperlink" Target="https://arxiv.org/pdf/2304.01951.pdf" TargetMode="Externa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lqqf4eaaEE4" TargetMode="External"/><Relationship Id="rId5" Type="http://schemas.openxmlformats.org/officeDocument/2006/relationships/hyperlink" Target="https://github.com/CMU-SAFARI/pim-ml" TargetMode="External"/><Relationship Id="rId4" Type="http://schemas.openxmlformats.org/officeDocument/2006/relationships/hyperlink" Target="https://arxiv.org/pdf/2304.01951.pdf" TargetMode="Externa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im-ml" TargetMode="External"/><Relationship Id="rId2" Type="http://schemas.openxmlformats.org/officeDocument/2006/relationships/hyperlink" Target="https://people.inf.ethz.ch/omutlu/pub/TransPIMLib_ispass23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5.png"/><Relationship Id="rId4" Type="http://schemas.openxmlformats.org/officeDocument/2006/relationships/hyperlink" Target="https://youtu.be/lqqf4eaaEE4" TargetMode="Externa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1.png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youtu.be/QSshvWOtJKQ" TargetMode="External"/><Relationship Id="rId1" Type="http://schemas.openxmlformats.org/officeDocument/2006/relationships/slideLayout" Target="../slideLayouts/slideLayout29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transpimlib" TargetMode="External"/><Relationship Id="rId2" Type="http://schemas.openxmlformats.org/officeDocument/2006/relationships/hyperlink" Target="https://arxiv.org/pdf/2304.01951.pdf" TargetMode="External"/><Relationship Id="rId1" Type="http://schemas.openxmlformats.org/officeDocument/2006/relationships/slideLayout" Target="../slideLayouts/slideLayout28.xml"/><Relationship Id="rId4" Type="http://schemas.openxmlformats.org/officeDocument/2006/relationships/hyperlink" Target="mailto:juang@ethz.ch" TargetMode="Externa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4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3.png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2.xml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7.svg"/><Relationship Id="rId5" Type="http://schemas.openxmlformats.org/officeDocument/2006/relationships/image" Target="../media/image136.png"/><Relationship Id="rId10" Type="http://schemas.openxmlformats.org/officeDocument/2006/relationships/image" Target="../media/image141.svg"/><Relationship Id="rId4" Type="http://schemas.openxmlformats.org/officeDocument/2006/relationships/image" Target="../media/image135.svg"/><Relationship Id="rId9" Type="http://schemas.openxmlformats.org/officeDocument/2006/relationships/image" Target="../media/image140.png"/></Relationships>
</file>

<file path=ppt/slides/_rels/slide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40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37.sv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5.svg"/><Relationship Id="rId11" Type="http://schemas.openxmlformats.org/officeDocument/2006/relationships/image" Target="../media/image136.png"/><Relationship Id="rId5" Type="http://schemas.openxmlformats.org/officeDocument/2006/relationships/image" Target="../media/image144.png"/><Relationship Id="rId10" Type="http://schemas.openxmlformats.org/officeDocument/2006/relationships/image" Target="../media/image149.svg"/><Relationship Id="rId4" Type="http://schemas.openxmlformats.org/officeDocument/2006/relationships/image" Target="../media/image143.svg"/><Relationship Id="rId9" Type="http://schemas.openxmlformats.org/officeDocument/2006/relationships/image" Target="../media/image148.png"/><Relationship Id="rId14" Type="http://schemas.openxmlformats.org/officeDocument/2006/relationships/image" Target="../media/image141.sv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42.png"/><Relationship Id="rId18" Type="http://schemas.openxmlformats.org/officeDocument/2006/relationships/image" Target="../media/image147.svg"/><Relationship Id="rId3" Type="http://schemas.openxmlformats.org/officeDocument/2006/relationships/image" Target="../media/image150.png"/><Relationship Id="rId7" Type="http://schemas.openxmlformats.org/officeDocument/2006/relationships/image" Target="../media/image140.png"/><Relationship Id="rId12" Type="http://schemas.openxmlformats.org/officeDocument/2006/relationships/image" Target="../media/image135.svg"/><Relationship Id="rId17" Type="http://schemas.openxmlformats.org/officeDocument/2006/relationships/image" Target="../media/image146.png"/><Relationship Id="rId2" Type="http://schemas.openxmlformats.org/officeDocument/2006/relationships/notesSlide" Target="../notesSlides/notesSlide118.xml"/><Relationship Id="rId16" Type="http://schemas.openxmlformats.org/officeDocument/2006/relationships/image" Target="../media/image145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3.svg"/><Relationship Id="rId11" Type="http://schemas.openxmlformats.org/officeDocument/2006/relationships/image" Target="../media/image134.png"/><Relationship Id="rId5" Type="http://schemas.openxmlformats.org/officeDocument/2006/relationships/image" Target="../media/image152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4" Type="http://schemas.openxmlformats.org/officeDocument/2006/relationships/image" Target="../media/image151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7.xml"/><Relationship Id="rId6" Type="http://schemas.openxmlformats.org/officeDocument/2006/relationships/comments" Target="../comments/comment1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7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7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37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7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0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5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53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54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0.xml"/><Relationship Id="rId4" Type="http://schemas.openxmlformats.org/officeDocument/2006/relationships/chart" Target="../charts/chart5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3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3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3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3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3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3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33.pn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prim-benchmarks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github.com/CMU-SAFARI/prim-benchmarks" TargetMode="External"/><Relationship Id="rId4" Type="http://schemas.openxmlformats.org/officeDocument/2006/relationships/hyperlink" Target="https://arxiv.org/pdf/2105.03814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hyperlink" Target="https://github.com/CMU-SAFARI/prim-benchmark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814.pdf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hyperlink" Target="https://github.com/CMU-SAFARI/prim-benchmarks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29.jpg"/><Relationship Id="rId5" Type="http://schemas.openxmlformats.org/officeDocument/2006/relationships/image" Target="../media/image23.svg"/><Relationship Id="rId10" Type="http://schemas.openxmlformats.org/officeDocument/2006/relationships/image" Target="../media/image28.emf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1.05072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CMU-SAFARI/SparseP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parseP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sparse.tamu.edu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201.05072.pdf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SparseP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pdf/2201.05072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Accelerating Modern Workloads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on a General-purpose PIM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MICRO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18668" y="653893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October 29,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111634"/>
            <a:ext cx="8787600" cy="83196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C305AA6-E8C9-FB4C-817B-0029654BF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6801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6B6E-329B-2C38-5828-72DD30631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" y="1219200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Appears at SIGMETRICS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60882-7E0C-3E43-0C4C-CA274925A5C0}"/>
              </a:ext>
            </a:extLst>
          </p:cNvPr>
          <p:cNvSpPr txBox="1"/>
          <p:nvPr/>
        </p:nvSpPr>
        <p:spPr>
          <a:xfrm>
            <a:off x="2295939" y="5039787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https://arxiv.org/pdf/2201.05072.pdf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DD5FC4-A875-5369-2DBF-724CBDF12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35" y="2091661"/>
            <a:ext cx="8258131" cy="2804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CBB7A0-1DA3-C26D-651B-A3D804BEBF98}"/>
              </a:ext>
            </a:extLst>
          </p:cNvPr>
          <p:cNvSpPr txBox="1"/>
          <p:nvPr/>
        </p:nvSpPr>
        <p:spPr>
          <a:xfrm>
            <a:off x="2071789" y="5375471"/>
            <a:ext cx="522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https://github.com/CMU-SAFARI/SparseP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C008D-F5A4-9F33-F434-FC8BB0772FF8}"/>
              </a:ext>
            </a:extLst>
          </p:cNvPr>
          <p:cNvSpPr txBox="1"/>
          <p:nvPr/>
        </p:nvSpPr>
        <p:spPr>
          <a:xfrm>
            <a:off x="1547664" y="5942252"/>
            <a:ext cx="6175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https://www.youtube.com/watch?v=5kaOsJKlGrE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A659A6-582B-B147-99AD-340687580D58}"/>
              </a:ext>
            </a:extLst>
          </p:cNvPr>
          <p:cNvSpPr txBox="1">
            <a:spLocks/>
          </p:cNvSpPr>
          <p:nvPr/>
        </p:nvSpPr>
        <p:spPr>
          <a:xfrm>
            <a:off x="391580" y="115032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Paper and Repo</a:t>
            </a:r>
          </a:p>
        </p:txBody>
      </p:sp>
      <p:sp>
        <p:nvSpPr>
          <p:cNvPr id="12" name="Slide Number Placeholder 104">
            <a:extLst>
              <a:ext uri="{FF2B5EF4-FFF2-40B4-BE49-F238E27FC236}">
                <a16:creationId xmlns:a16="http://schemas.microsoft.com/office/drawing/2014/main" id="{087B46E0-2D53-4C4C-B571-7956124A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100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0235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6000" b="1" dirty="0">
                    <a:solidFill>
                      <a:schemeClr val="accent3"/>
                    </a:solidFill>
                    <a:latin typeface="Nunito" pitchFamily="2" charset="77"/>
                  </a:rPr>
                  <a:t>SparseP</a:t>
                </a:r>
                <a:endParaRPr lang="en-GR" sz="7200" b="1" dirty="0">
                  <a:solidFill>
                    <a:schemeClr val="accent3"/>
                  </a:solidFill>
                  <a:latin typeface="Nunito" pitchFamily="2" charset="77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dirty="0"/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Towards Efficient Sparse Matrix Vector Multiplication </a:t>
              </a:r>
            </a:p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on Real Processing-In-Memory Architectures</a:t>
              </a:r>
              <a:endParaRPr lang="en-GR" sz="2600" b="1" dirty="0">
                <a:solidFill>
                  <a:schemeClr val="accent3"/>
                </a:solidFill>
                <a:latin typeface="Nunito SemiBold" pitchFamily="2" charset="7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348456"/>
            <a:ext cx="8756541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Nunito SemiBold" pitchFamily="2" charset="77"/>
              </a:rPr>
              <a:t>Christina </a:t>
            </a:r>
            <a:r>
              <a:rPr lang="en-US" sz="2200" b="1" dirty="0" err="1">
                <a:latin typeface="Nunito SemiBold" pitchFamily="2" charset="77"/>
              </a:rPr>
              <a:t>Giannoula</a:t>
            </a:r>
            <a:r>
              <a:rPr lang="en-US" sz="2200" b="1" dirty="0">
                <a:latin typeface="Nunito SemiBold" pitchFamily="2" charset="77"/>
              </a:rPr>
              <a:t>,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Ivan Fernandez, Juan Gomez-Luna, </a:t>
            </a:r>
          </a:p>
          <a:p>
            <a:pPr algn="ctr"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Nectarios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Koziris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Georgios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Goumas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Onur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Mutlu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  <a:p>
            <a:pPr algn="ctr">
              <a:spcBef>
                <a:spcPts val="400"/>
              </a:spcBef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2351C-8E31-4E45-B2F9-75793FFB6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101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4574393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Machine Learning Training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528969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77913"/>
            <a:ext cx="9144000" cy="131913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Sylvan Brocard,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Julien </a:t>
            </a:r>
            <a:r>
              <a:rPr lang="en-US" sz="2200" b="0" dirty="0" err="1">
                <a:latin typeface="Candara" panose="020E0502030303020204" pitchFamily="34" charset="0"/>
              </a:rPr>
              <a:t>Legriel</a:t>
            </a:r>
            <a:r>
              <a:rPr lang="en-US" sz="2200" b="0" dirty="0">
                <a:latin typeface="Candara" panose="020E0502030303020204" pitchFamily="34" charset="0"/>
              </a:rPr>
              <a:t>, Remy </a:t>
            </a:r>
            <a:r>
              <a:rPr lang="en-US" sz="2200" b="0" dirty="0" err="1">
                <a:latin typeface="Candara" panose="020E0502030303020204" pitchFamily="34" charset="0"/>
              </a:rPr>
              <a:t>Cimadomo</a:t>
            </a:r>
            <a:r>
              <a:rPr lang="en-US" sz="2200" b="0" dirty="0">
                <a:latin typeface="Candara" panose="020E0502030303020204" pitchFamily="34" charset="0"/>
              </a:rPr>
              <a:t>, Geraldo F. Oliveira,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Gagandeep Singh,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4984"/>
            <a:ext cx="9144000" cy="1709617"/>
          </a:xfrm>
        </p:spPr>
        <p:txBody>
          <a:bodyPr>
            <a:normAutofit fontScale="85000" lnSpcReduction="20000"/>
          </a:bodyPr>
          <a:lstStyle/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An Experimental Evaluation of</a:t>
            </a:r>
            <a:endParaRPr lang="en-US" sz="41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5900" dirty="0">
                <a:solidFill>
                  <a:srgbClr val="002060"/>
                </a:solidFill>
              </a:rPr>
              <a:t>Machine Learning Training</a:t>
            </a:r>
            <a:r>
              <a:rPr lang="en-US" sz="5900" dirty="0">
                <a:solidFill>
                  <a:srgbClr val="0070C0"/>
                </a:solidFill>
              </a:rPr>
              <a:t> </a:t>
            </a: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on a Real Processing-in-Memory System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01222"/>
            <a:ext cx="6858000" cy="1079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https://arxiv.org/pdf/2207.07886.pdf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https://github.com/CMU-SAFARI/pim-ml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04435" y="6538933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May 25, 2023</a:t>
            </a:r>
          </a:p>
        </p:txBody>
      </p:sp>
    </p:spTree>
    <p:extLst>
      <p:ext uri="{BB962C8B-B14F-4D97-AF65-F5344CB8AC3E}">
        <p14:creationId xmlns:p14="http://schemas.microsoft.com/office/powerpoint/2010/main" val="25054426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https://people.inf.ethz.ch/omutlu/pub/MLonUPMEM-PIM_ispass23.pdf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https://youtu.be/60pkaI5AeM4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9037E-04F5-E342-89B6-3DDDCDBE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233414"/>
            <a:ext cx="8751600" cy="22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829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603964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en-US" sz="4200" dirty="0">
                <a:solidFill>
                  <a:srgbClr val="C00000"/>
                </a:solidFill>
              </a:rPr>
              <a:t>Training machine learning </a:t>
            </a:r>
            <a:r>
              <a:rPr lang="en-US" sz="4200" dirty="0"/>
              <a:t>(ML) algorithms is a computationally expensive process, frequently </a:t>
            </a:r>
            <a:r>
              <a:rPr lang="en-US" sz="4200" dirty="0">
                <a:solidFill>
                  <a:srgbClr val="7030A0"/>
                </a:solidFill>
              </a:rPr>
              <a:t>memory-bound </a:t>
            </a:r>
            <a:r>
              <a:rPr lang="en-US" sz="4200" dirty="0"/>
              <a:t>due to repeatedly accessing </a:t>
            </a:r>
            <a:r>
              <a:rPr lang="en-US" sz="4200" dirty="0">
                <a:solidFill>
                  <a:srgbClr val="0070C0"/>
                </a:solidFill>
              </a:rPr>
              <a:t>large training datasets</a:t>
            </a:r>
          </a:p>
          <a:p>
            <a:pPr>
              <a:spcBef>
                <a:spcPts val="400"/>
              </a:spcBef>
            </a:pPr>
            <a:r>
              <a:rPr lang="en-US" sz="4200" dirty="0">
                <a:solidFill>
                  <a:srgbClr val="00B050"/>
                </a:solidFill>
              </a:rPr>
              <a:t>Memory-centric computing systems</a:t>
            </a:r>
            <a:r>
              <a:rPr lang="en-US" sz="4200" dirty="0"/>
              <a:t>, i.e., with </a:t>
            </a:r>
            <a:r>
              <a:rPr lang="en-US" sz="4200" dirty="0">
                <a:solidFill>
                  <a:srgbClr val="00B050"/>
                </a:solidFill>
              </a:rPr>
              <a:t>Processing-in-Memory</a:t>
            </a:r>
            <a:r>
              <a:rPr lang="en-US" sz="4200" dirty="0"/>
              <a:t> (PIM) capabilities, can alleviate this </a:t>
            </a:r>
            <a:r>
              <a:rPr lang="en-US" sz="4200" i="1" dirty="0">
                <a:solidFill>
                  <a:srgbClr val="C00000"/>
                </a:solidFill>
              </a:rPr>
              <a:t>data movement bottleneck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Real-world PIM systems have only recently been manufactured and commercialized</a:t>
            </a:r>
          </a:p>
          <a:p>
            <a:pPr lvl="1">
              <a:spcBef>
                <a:spcPts val="0"/>
              </a:spcBef>
            </a:pPr>
            <a:r>
              <a:rPr lang="en-US" sz="3800" dirty="0"/>
              <a:t>UPMEM has designed and fabricated </a:t>
            </a:r>
            <a:r>
              <a:rPr lang="en-US" sz="3800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Our goal is to understand the potential of </a:t>
            </a:r>
            <a:r>
              <a:rPr lang="en-US" sz="4200" dirty="0">
                <a:solidFill>
                  <a:srgbClr val="0070C0"/>
                </a:solidFill>
              </a:rPr>
              <a:t>modern general-purpose PIM architectures to accelerate machine learning training</a:t>
            </a:r>
            <a:endParaRPr lang="en-US" sz="4200" dirty="0"/>
          </a:p>
          <a:p>
            <a:pPr>
              <a:spcBef>
                <a:spcPts val="400"/>
              </a:spcBef>
            </a:pPr>
            <a:r>
              <a:rPr lang="en-US" sz="4200" dirty="0"/>
              <a:t>Our main contributions: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7030A0"/>
                </a:solidFill>
              </a:rPr>
              <a:t>PIM implementation of several classic machine learning algorithms</a:t>
            </a:r>
            <a:r>
              <a:rPr lang="en-US" sz="3800" dirty="0"/>
              <a:t>: linear regression, logistic regression, decision tree, K-means clustering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70C0"/>
                </a:solidFill>
              </a:rPr>
              <a:t>Workload characterization </a:t>
            </a:r>
            <a:r>
              <a:rPr lang="en-US" sz="3800" dirty="0"/>
              <a:t>in terms of quality, performance, and scaling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C00000"/>
                </a:solidFill>
              </a:rPr>
              <a:t>Comparison to their counterpart implementations </a:t>
            </a:r>
            <a:r>
              <a:rPr lang="en-US" sz="3800" dirty="0"/>
              <a:t>on processor-centric systems (CPU and GPU)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DTR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27x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1.34x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KME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2.8x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3.2x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cs typeface="Calibri" panose="020F0502020204030204" pitchFamily="34" charset="0"/>
              </a:rPr>
              <a:t>Source code: </a:t>
            </a:r>
            <a:r>
              <a:rPr lang="en-US" sz="3800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https://github.com/CMU-SAFARI/pim-ml</a:t>
            </a:r>
            <a:endParaRPr lang="en-US" sz="3800" u="sng" dirty="0">
              <a:solidFill>
                <a:srgbClr val="0070C0"/>
              </a:solidFill>
              <a:latin typeface="Calibri Light" panose="020F0302020204030204"/>
            </a:endParaRPr>
          </a:p>
          <a:p>
            <a:pPr>
              <a:spcBef>
                <a:spcPts val="400"/>
              </a:spcBef>
            </a:pPr>
            <a:r>
              <a:rPr lang="en-US" sz="4200" dirty="0"/>
              <a:t>Experimental evaluation on a real-world </a:t>
            </a:r>
            <a:r>
              <a:rPr lang="en-US" sz="4200" dirty="0">
                <a:solidFill>
                  <a:srgbClr val="0070C0"/>
                </a:solidFill>
              </a:rPr>
              <a:t>PIM system with 2,524 PIM cores @ 425 MHz and 158 GB of DRAM memory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Key observations, </a:t>
            </a:r>
            <a:r>
              <a:rPr lang="en-US" sz="4200" dirty="0">
                <a:solidFill>
                  <a:srgbClr val="0070C0"/>
                </a:solidFill>
              </a:rPr>
              <a:t>takeaways</a:t>
            </a:r>
            <a:r>
              <a:rPr lang="en-US" sz="4200" dirty="0"/>
              <a:t>, and </a:t>
            </a:r>
            <a:r>
              <a:rPr lang="en-US" sz="4200" dirty="0">
                <a:solidFill>
                  <a:srgbClr val="00B050"/>
                </a:solidFill>
              </a:rPr>
              <a:t>recommendations</a:t>
            </a:r>
            <a:r>
              <a:rPr lang="en-US" sz="4200" dirty="0"/>
              <a:t> for ML workloads on general-purpose PIM systems</a:t>
            </a:r>
          </a:p>
        </p:txBody>
      </p:sp>
    </p:spTree>
    <p:extLst>
      <p:ext uri="{BB962C8B-B14F-4D97-AF65-F5344CB8AC3E}">
        <p14:creationId xmlns:p14="http://schemas.microsoft.com/office/powerpoint/2010/main" val="31816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34576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1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7528" cy="5293805"/>
          </a:xfrm>
        </p:spPr>
        <p:txBody>
          <a:bodyPr>
            <a:normAutofit/>
          </a:bodyPr>
          <a:lstStyle/>
          <a:p>
            <a:r>
              <a:rPr lang="en-US" sz="2600" dirty="0"/>
              <a:t>Machine learning training with </a:t>
            </a:r>
            <a:r>
              <a:rPr lang="en-US" sz="2600" dirty="0">
                <a:solidFill>
                  <a:srgbClr val="C00000"/>
                </a:solidFill>
              </a:rPr>
              <a:t>large amounts of data </a:t>
            </a:r>
            <a:r>
              <a:rPr lang="en-US" sz="2600" dirty="0"/>
              <a:t>is a computationally expensive process, which </a:t>
            </a:r>
            <a:r>
              <a:rPr lang="en-US" sz="2600" dirty="0">
                <a:solidFill>
                  <a:srgbClr val="7030A0"/>
                </a:solidFill>
              </a:rPr>
              <a:t>requires many iterations </a:t>
            </a:r>
            <a:r>
              <a:rPr lang="en-US" sz="2600" dirty="0"/>
              <a:t>to update an ML model’s parameters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25704-47D0-B248-85C3-1D6E8D44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83" y="907891"/>
            <a:ext cx="4528948" cy="255881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C5F3960-6EF6-D946-AF1F-BE04E4857D29}"/>
              </a:ext>
            </a:extLst>
          </p:cNvPr>
          <p:cNvSpPr txBox="1">
            <a:spLocks/>
          </p:cNvSpPr>
          <p:nvPr/>
        </p:nvSpPr>
        <p:spPr>
          <a:xfrm>
            <a:off x="170579" y="3626752"/>
            <a:ext cx="8804410" cy="28009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Frequent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data movement between memory and processing elements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to access training data</a:t>
            </a: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amount of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computation is not enough to amortize the cost of moving training data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to the processing elements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Low arithmetic intensity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Low temporal locality</a:t>
            </a:r>
          </a:p>
          <a:p>
            <a:pPr marL="685766" marR="0" lvl="1" indent="-228589" algn="l" defTabSz="91435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Irregular memory accesses</a:t>
            </a:r>
          </a:p>
        </p:txBody>
      </p:sp>
    </p:spTree>
    <p:extLst>
      <p:ext uri="{BB962C8B-B14F-4D97-AF65-F5344CB8AC3E}">
        <p14:creationId xmlns:p14="http://schemas.microsoft.com/office/powerpoint/2010/main" val="299871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Workloads: Our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5081719" cy="5293805"/>
          </a:xfrm>
        </p:spPr>
        <p:txBody>
          <a:bodyPr>
            <a:normAutofit/>
          </a:bodyPr>
          <a:lstStyle/>
          <a:p>
            <a:r>
              <a:rPr lang="en-US" sz="2600" dirty="0"/>
              <a:t>Our goal is to study and analyze </a:t>
            </a:r>
            <a:r>
              <a:rPr lang="en-US" sz="2600" dirty="0">
                <a:solidFill>
                  <a:srgbClr val="0070C0"/>
                </a:solidFill>
              </a:rPr>
              <a:t>how real-world general-purpose PIM can accelerate ML training</a:t>
            </a:r>
          </a:p>
          <a:p>
            <a:r>
              <a:rPr lang="en-US" sz="2600" dirty="0">
                <a:solidFill>
                  <a:srgbClr val="00B050"/>
                </a:solidFill>
              </a:rPr>
              <a:t>Four representative ML algorithms</a:t>
            </a:r>
            <a:r>
              <a:rPr lang="en-US" sz="2600" dirty="0"/>
              <a:t>: linear regression, logistic regression, decision tree, K-means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925704-47D0-B248-85C3-1D6E8D44F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3" y="907891"/>
            <a:ext cx="3654988" cy="2065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7930FF-EFB4-2F4D-8EB6-DE4CE184B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478" y="3364806"/>
            <a:ext cx="5491948" cy="230491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87D59B-220E-1E47-B34D-E3F104F0F00C}"/>
              </a:ext>
            </a:extLst>
          </p:cNvPr>
          <p:cNvSpPr txBox="1">
            <a:spLocks/>
          </p:cNvSpPr>
          <p:nvPr/>
        </p:nvSpPr>
        <p:spPr>
          <a:xfrm>
            <a:off x="170578" y="3685882"/>
            <a:ext cx="3973735" cy="2037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Roofline model to quantify the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memory boundedness of CPU versions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of the four workloads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40583F8-1EFE-DA43-8FC5-0A522F4620B7}"/>
              </a:ext>
            </a:extLst>
          </p:cNvPr>
          <p:cNvSpPr/>
          <p:nvPr/>
        </p:nvSpPr>
        <p:spPr>
          <a:xfrm>
            <a:off x="178200" y="5764191"/>
            <a:ext cx="8787600" cy="6058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284007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8254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1602B1-C5DD-0F49-B47D-31A2EF1A63C8}"/>
              </a:ext>
            </a:extLst>
          </p:cNvPr>
          <p:cNvSpPr/>
          <p:nvPr/>
        </p:nvSpPr>
        <p:spPr>
          <a:xfrm>
            <a:off x="178200" y="5145743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Strong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for a fixed problem size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750B84-15C2-184F-A6B8-5FEBD953F55A}"/>
              </a:ext>
            </a:extLst>
          </p:cNvPr>
          <p:cNvSpPr/>
          <p:nvPr/>
        </p:nvSpPr>
        <p:spPr>
          <a:xfrm>
            <a:off x="178200" y="5779994"/>
            <a:ext cx="8787600" cy="5519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Weak scaling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refers to how the execution time of a program solving a particular problem varies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 the number of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 fixed problem size per processor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</a:t>
            </a:r>
            <a:r>
              <a:rPr lang="en-US" dirty="0"/>
              <a:t>and have </a:t>
            </a:r>
            <a:r>
              <a:rPr lang="en-US" dirty="0">
                <a:solidFill>
                  <a:srgbClr val="7030A0"/>
                </a:solidFill>
              </a:rPr>
              <a:t>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5D412-D24F-F549-B5B1-E0C0860F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1" y="872368"/>
            <a:ext cx="8598098" cy="30346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</p:spTree>
    <p:extLst>
      <p:ext uri="{BB962C8B-B14F-4D97-AF65-F5344CB8AC3E}">
        <p14:creationId xmlns:p14="http://schemas.microsoft.com/office/powerpoint/2010/main" val="124566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UPMEM PIM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4B1CD3-56EF-F642-BD96-3BCE77F5B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912" y="861091"/>
            <a:ext cx="2592000" cy="33258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93D8AC-6B1E-3442-8E8B-2E88A7DE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6" y="4290822"/>
            <a:ext cx="2876824" cy="218499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/>
              <a:t>Dual x86 socket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sz="1600" dirty="0"/>
              <a:t> coexist with </a:t>
            </a:r>
            <a:r>
              <a:rPr lang="en-US" sz="1600" dirty="0">
                <a:solidFill>
                  <a:srgbClr val="C00000"/>
                </a:solidFill>
              </a:rPr>
              <a:t>regular DDR4 DIMMs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memory controllers/socket (3 channels each)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conventional DDR4 DIMMs on one channel of one controller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771F35-C98C-4446-BE8B-2EDB5C8604D6}"/>
              </a:ext>
            </a:extLst>
          </p:cNvPr>
          <p:cNvSpPr txBox="1"/>
          <p:nvPr/>
        </p:nvSpPr>
        <p:spPr>
          <a:xfrm>
            <a:off x="1314781" y="6475815"/>
            <a:ext cx="354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some faulty DPUs in the system that we use in our experiments. Thus, the maximum number of DPUs we can use is 2,524</a:t>
            </a:r>
          </a:p>
        </p:txBody>
      </p:sp>
    </p:spTree>
    <p:extLst>
      <p:ext uri="{BB962C8B-B14F-4D97-AF65-F5344CB8AC3E}">
        <p14:creationId xmlns:p14="http://schemas.microsoft.com/office/powerpoint/2010/main" val="301994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179325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F84B53-B569-814C-96AA-0E5B0701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243" y="907891"/>
            <a:ext cx="3654988" cy="2065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Training Workloads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6777889" cy="5293805"/>
          </a:xfrm>
        </p:spPr>
        <p:txBody>
          <a:bodyPr>
            <a:normAutofit/>
          </a:bodyPr>
          <a:lstStyle/>
          <a:p>
            <a:r>
              <a:rPr lang="en-US" dirty="0"/>
              <a:t>Four widely-used machine learning workloads:</a:t>
            </a:r>
          </a:p>
          <a:p>
            <a:pPr lvl="1"/>
            <a:r>
              <a:rPr lang="en-US" dirty="0"/>
              <a:t>Linear regression (</a:t>
            </a:r>
            <a:r>
              <a:rPr lang="en-US" dirty="0">
                <a:latin typeface="Courier" pitchFamily="2" charset="0"/>
              </a:rPr>
              <a:t>LIN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Logistic regression (</a:t>
            </a:r>
            <a:r>
              <a:rPr lang="en-US" dirty="0">
                <a:latin typeface="Courier" pitchFamily="2" charset="0"/>
              </a:rPr>
              <a:t>LOG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Decision tree (</a:t>
            </a:r>
            <a:r>
              <a:rPr lang="en-US" dirty="0">
                <a:latin typeface="Courier" pitchFamily="2" charset="0"/>
              </a:rPr>
              <a:t>DTR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K-means clustering (</a:t>
            </a:r>
            <a:r>
              <a:rPr lang="en-US" dirty="0">
                <a:latin typeface="Courier" pitchFamily="2" charset="0"/>
              </a:rPr>
              <a:t>KME</a:t>
            </a:r>
            <a:r>
              <a:rPr lang="en-US" dirty="0"/>
              <a:t>)</a:t>
            </a:r>
          </a:p>
          <a:p>
            <a:r>
              <a:rPr lang="en-US" dirty="0"/>
              <a:t>Diversity of our ML training workloads:</a:t>
            </a:r>
          </a:p>
          <a:p>
            <a:pPr lvl="1"/>
            <a:r>
              <a:rPr lang="en-US" sz="2600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sz="2600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Communication/synchronization</a:t>
            </a:r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ED6C6-28F8-114C-8D92-A8E99C60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" y="5253803"/>
            <a:ext cx="9072000" cy="990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DFA13-6042-E24E-A831-ACE58899D3EF}"/>
              </a:ext>
            </a:extLst>
          </p:cNvPr>
          <p:cNvSpPr/>
          <p:nvPr/>
        </p:nvSpPr>
        <p:spPr>
          <a:xfrm>
            <a:off x="3515954" y="5277077"/>
            <a:ext cx="1803600" cy="9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04A11A-806B-A24F-8F25-E5CE22DE2993}"/>
              </a:ext>
            </a:extLst>
          </p:cNvPr>
          <p:cNvSpPr/>
          <p:nvPr/>
        </p:nvSpPr>
        <p:spPr>
          <a:xfrm>
            <a:off x="5358499" y="5277077"/>
            <a:ext cx="1779369" cy="9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01887D-9BF8-1447-9B51-4AE80558F34F}"/>
              </a:ext>
            </a:extLst>
          </p:cNvPr>
          <p:cNvSpPr/>
          <p:nvPr/>
        </p:nvSpPr>
        <p:spPr>
          <a:xfrm>
            <a:off x="7173291" y="5277077"/>
            <a:ext cx="1868400" cy="9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86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5722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Linear regression (</a:t>
            </a:r>
            <a:r>
              <a:rPr lang="en-US" sz="2400" dirty="0">
                <a:latin typeface="Courier" pitchFamily="2" charset="0"/>
              </a:rPr>
              <a:t>LIN</a:t>
            </a:r>
            <a:r>
              <a:rPr lang="en-US" sz="2400" dirty="0"/>
              <a:t>) is a supervised learning algorithm where the predicted output variable has a linear relation with the input variable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We use </a:t>
            </a:r>
            <a:r>
              <a:rPr lang="en-US" sz="2200" i="1" dirty="0"/>
              <a:t>gradient descent</a:t>
            </a:r>
            <a:r>
              <a:rPr lang="en-US" sz="2200" dirty="0"/>
              <a:t> as the optimization algorithm to find the minimum of the loss function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Our </a:t>
            </a:r>
            <a:r>
              <a:rPr lang="en-US" sz="2400" dirty="0">
                <a:solidFill>
                  <a:srgbClr val="0070C0"/>
                </a:solidFill>
              </a:rPr>
              <a:t>PIM implementation </a:t>
            </a:r>
            <a:r>
              <a:rPr lang="en-US" sz="2400" dirty="0"/>
              <a:t>divides the training dataset (</a:t>
            </a:r>
            <a:r>
              <a:rPr lang="en-US" sz="2400" i="1" dirty="0"/>
              <a:t>X</a:t>
            </a:r>
            <a:r>
              <a:rPr lang="en-US" sz="2400" dirty="0"/>
              <a:t>) equally among PIM cores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PIM threads compute dot products of row vectors and weights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Each dot product is compared to the observed value </a:t>
            </a:r>
            <a:r>
              <a:rPr lang="en-US" sz="2200" i="1" dirty="0"/>
              <a:t>y</a:t>
            </a:r>
            <a:r>
              <a:rPr lang="en-US" sz="2200" dirty="0"/>
              <a:t> to compute a partial gradient value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Partial gradient values are reduced and sent to the host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Four versions of </a:t>
            </a:r>
            <a:r>
              <a:rPr lang="en-US" sz="2400" dirty="0">
                <a:latin typeface="Courier" pitchFamily="2" charset="0"/>
              </a:rPr>
              <a:t>LIN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LIN-FP32</a:t>
            </a:r>
            <a:r>
              <a:rPr lang="en-US" sz="2200" dirty="0"/>
              <a:t>: training datasets of </a:t>
            </a:r>
            <a:r>
              <a:rPr lang="en-US" sz="2200" dirty="0">
                <a:solidFill>
                  <a:srgbClr val="C00000"/>
                </a:solidFill>
              </a:rPr>
              <a:t>32-bit real values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LIN-INT32</a:t>
            </a:r>
            <a:r>
              <a:rPr lang="en-US" sz="2200" dirty="0"/>
              <a:t>: 32-bit </a:t>
            </a:r>
            <a:r>
              <a:rPr lang="en-US" sz="2200" dirty="0">
                <a:solidFill>
                  <a:srgbClr val="7030A0"/>
                </a:solidFill>
              </a:rPr>
              <a:t>fixed-point representation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LIN-HYB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00B050"/>
                </a:solidFill>
              </a:rPr>
              <a:t>hybrid precision </a:t>
            </a:r>
            <a:r>
              <a:rPr lang="en-US" sz="2200" dirty="0"/>
              <a:t>(8-bit, 16-bit, 32-bit)</a:t>
            </a:r>
          </a:p>
          <a:p>
            <a:pPr lvl="1">
              <a:lnSpc>
                <a:spcPct val="80000"/>
              </a:lnSpc>
            </a:pPr>
            <a:r>
              <a:rPr lang="en-US" sz="2200" dirty="0">
                <a:latin typeface="Courier" pitchFamily="2" charset="0"/>
              </a:rPr>
              <a:t>LIN-BUI</a:t>
            </a:r>
            <a:r>
              <a:rPr lang="en-US" sz="2200" dirty="0"/>
              <a:t>: </a:t>
            </a:r>
            <a:r>
              <a:rPr lang="en-US" sz="2200" dirty="0">
                <a:solidFill>
                  <a:srgbClr val="0070C0"/>
                </a:solidFill>
              </a:rPr>
              <a:t>custom multiplication </a:t>
            </a:r>
            <a:r>
              <a:rPr lang="en-US" sz="2200" dirty="0"/>
              <a:t>based on 8-bit built-in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236371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89C8E-B35F-3F48-A377-10120BC65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Custom Integer Multiplication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C15C94-8586-EC43-B705-BACF2D5ADA5E}"/>
              </a:ext>
            </a:extLst>
          </p:cNvPr>
          <p:cNvSpPr txBox="1"/>
          <p:nvPr/>
        </p:nvSpPr>
        <p:spPr>
          <a:xfrm rot="16200000">
            <a:off x="-485069" y="1908418"/>
            <a:ext cx="165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Default integer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multiplication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2D063A-30D3-F444-A27B-5594A7F394C8}"/>
              </a:ext>
            </a:extLst>
          </p:cNvPr>
          <p:cNvSpPr txBox="1"/>
          <p:nvPr/>
        </p:nvSpPr>
        <p:spPr>
          <a:xfrm rot="16200000">
            <a:off x="-757495" y="4873806"/>
            <a:ext cx="2201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Custom integer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multiplication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F7180E-2BEC-8F43-95BA-95FF86290686}"/>
              </a:ext>
            </a:extLst>
          </p:cNvPr>
          <p:cNvSpPr txBox="1"/>
          <p:nvPr/>
        </p:nvSpPr>
        <p:spPr>
          <a:xfrm rot="16200000">
            <a:off x="562473" y="99754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 code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38A499-8F7E-0F42-BA15-5994710F4D37}"/>
              </a:ext>
            </a:extLst>
          </p:cNvPr>
          <p:cNvSpPr txBox="1"/>
          <p:nvPr/>
        </p:nvSpPr>
        <p:spPr>
          <a:xfrm rot="16200000">
            <a:off x="352485" y="2333859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UPMEM ISA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2C28A4-2B4A-FB4E-9573-93882181A36C}"/>
              </a:ext>
            </a:extLst>
          </p:cNvPr>
          <p:cNvSpPr txBox="1"/>
          <p:nvPr/>
        </p:nvSpPr>
        <p:spPr>
          <a:xfrm rot="16200000">
            <a:off x="562473" y="4199196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 code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62C30F-46F4-0D43-BE8D-64220045799C}"/>
              </a:ext>
            </a:extLst>
          </p:cNvPr>
          <p:cNvSpPr txBox="1"/>
          <p:nvPr/>
        </p:nvSpPr>
        <p:spPr>
          <a:xfrm rot="16200000">
            <a:off x="352485" y="5483693"/>
            <a:ext cx="111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UPMEM ISA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B60B973-B0B2-4941-8DB7-F8A99F1322D7}"/>
              </a:ext>
            </a:extLst>
          </p:cNvPr>
          <p:cNvSpPr/>
          <p:nvPr/>
        </p:nvSpPr>
        <p:spPr>
          <a:xfrm>
            <a:off x="1324764" y="139954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425A370-140B-1C4E-827A-18E33DFE78DB}"/>
              </a:ext>
            </a:extLst>
          </p:cNvPr>
          <p:cNvSpPr/>
          <p:nvPr/>
        </p:nvSpPr>
        <p:spPr>
          <a:xfrm>
            <a:off x="1324764" y="3320856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686B0D-5676-2F4C-A540-7C4C03D14FD5}"/>
              </a:ext>
            </a:extLst>
          </p:cNvPr>
          <p:cNvSpPr/>
          <p:nvPr/>
        </p:nvSpPr>
        <p:spPr>
          <a:xfrm>
            <a:off x="1324764" y="310738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D06D48-429D-D14E-84A3-AF671337FF43}"/>
              </a:ext>
            </a:extLst>
          </p:cNvPr>
          <p:cNvSpPr/>
          <p:nvPr/>
        </p:nvSpPr>
        <p:spPr>
          <a:xfrm>
            <a:off x="1324764" y="2893900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3A0BD0-5D85-D449-862A-0BAF9A8C0F67}"/>
              </a:ext>
            </a:extLst>
          </p:cNvPr>
          <p:cNvSpPr/>
          <p:nvPr/>
        </p:nvSpPr>
        <p:spPr>
          <a:xfrm>
            <a:off x="1324764" y="268042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653BE74-57C4-9946-8C6F-F9C18518F3A8}"/>
              </a:ext>
            </a:extLst>
          </p:cNvPr>
          <p:cNvSpPr/>
          <p:nvPr/>
        </p:nvSpPr>
        <p:spPr>
          <a:xfrm>
            <a:off x="1324764" y="2466940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22FAE5-F760-2A47-92AA-BBA779F74EFC}"/>
              </a:ext>
            </a:extLst>
          </p:cNvPr>
          <p:cNvSpPr/>
          <p:nvPr/>
        </p:nvSpPr>
        <p:spPr>
          <a:xfrm>
            <a:off x="1324764" y="225346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FC8529-AF89-224C-A7BF-D54940C42BC5}"/>
              </a:ext>
            </a:extLst>
          </p:cNvPr>
          <p:cNvSpPr/>
          <p:nvPr/>
        </p:nvSpPr>
        <p:spPr>
          <a:xfrm>
            <a:off x="1324764" y="203998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7018A0-95A1-CA4D-9C86-42E7C654BCB8}"/>
              </a:ext>
            </a:extLst>
          </p:cNvPr>
          <p:cNvSpPr/>
          <p:nvPr/>
        </p:nvSpPr>
        <p:spPr>
          <a:xfrm>
            <a:off x="1324764" y="182650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F3359F-4A47-1848-ACE2-C6C0CCAA6C05}"/>
              </a:ext>
            </a:extLst>
          </p:cNvPr>
          <p:cNvSpPr/>
          <p:nvPr/>
        </p:nvSpPr>
        <p:spPr>
          <a:xfrm>
            <a:off x="1324764" y="1613020"/>
            <a:ext cx="7200000" cy="198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E749EBD-91EF-4F43-A324-50F946B53788}"/>
              </a:ext>
            </a:extLst>
          </p:cNvPr>
          <p:cNvSpPr/>
          <p:nvPr/>
        </p:nvSpPr>
        <p:spPr>
          <a:xfrm>
            <a:off x="1324764" y="982158"/>
            <a:ext cx="7200000" cy="19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C2B9910-F609-8142-82F1-CEA6F1468132}"/>
              </a:ext>
            </a:extLst>
          </p:cNvPr>
          <p:cNvSpPr/>
          <p:nvPr/>
        </p:nvSpPr>
        <p:spPr>
          <a:xfrm>
            <a:off x="1324764" y="4459464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3831A0-6B7F-A449-BD04-162F9C6E249B}"/>
              </a:ext>
            </a:extLst>
          </p:cNvPr>
          <p:cNvSpPr/>
          <p:nvPr/>
        </p:nvSpPr>
        <p:spPr>
          <a:xfrm>
            <a:off x="1324764" y="4245984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EA79491-5207-0E4E-9CDC-B80798822BF9}"/>
              </a:ext>
            </a:extLst>
          </p:cNvPr>
          <p:cNvSpPr/>
          <p:nvPr/>
        </p:nvSpPr>
        <p:spPr>
          <a:xfrm>
            <a:off x="1324764" y="4032504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B1FAB62-A6D0-3244-B111-6ED952202F6B}"/>
              </a:ext>
            </a:extLst>
          </p:cNvPr>
          <p:cNvSpPr/>
          <p:nvPr/>
        </p:nvSpPr>
        <p:spPr>
          <a:xfrm>
            <a:off x="1324764" y="487258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75FAC58-B02F-6E4F-A6F5-7B6DF50D5FB9}"/>
              </a:ext>
            </a:extLst>
          </p:cNvPr>
          <p:cNvSpPr/>
          <p:nvPr/>
        </p:nvSpPr>
        <p:spPr>
          <a:xfrm>
            <a:off x="1324764" y="5939980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AC02E2-7139-5142-A7B8-FB792929737B}"/>
              </a:ext>
            </a:extLst>
          </p:cNvPr>
          <p:cNvSpPr/>
          <p:nvPr/>
        </p:nvSpPr>
        <p:spPr>
          <a:xfrm>
            <a:off x="1324764" y="572650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0625104-77F2-6E40-9D86-52D406D47E08}"/>
              </a:ext>
            </a:extLst>
          </p:cNvPr>
          <p:cNvSpPr/>
          <p:nvPr/>
        </p:nvSpPr>
        <p:spPr>
          <a:xfrm>
            <a:off x="1324764" y="5513020"/>
            <a:ext cx="7200000" cy="198000"/>
          </a:xfrm>
          <a:prstGeom prst="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76F2363-B86D-0343-988A-96CEBE173FFD}"/>
              </a:ext>
            </a:extLst>
          </p:cNvPr>
          <p:cNvSpPr/>
          <p:nvPr/>
        </p:nvSpPr>
        <p:spPr>
          <a:xfrm>
            <a:off x="1324764" y="5299540"/>
            <a:ext cx="7200000" cy="198000"/>
          </a:xfrm>
          <a:prstGeom prst="rect">
            <a:avLst/>
          </a:prstGeom>
          <a:solidFill>
            <a:schemeClr val="accent4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2DA0D59-311A-654C-836C-F604FD673B47}"/>
              </a:ext>
            </a:extLst>
          </p:cNvPr>
          <p:cNvSpPr/>
          <p:nvPr/>
        </p:nvSpPr>
        <p:spPr>
          <a:xfrm>
            <a:off x="1324764" y="5086060"/>
            <a:ext cx="7200000" cy="1980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716995-FCDC-E743-87C6-7970FA950BFC}"/>
              </a:ext>
            </a:extLst>
          </p:cNvPr>
          <p:cNvSpPr/>
          <p:nvPr/>
        </p:nvSpPr>
        <p:spPr>
          <a:xfrm>
            <a:off x="1324764" y="6154785"/>
            <a:ext cx="7200000" cy="198000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04E27F-BB72-FA40-AF5C-F9AAE0F22AA2}"/>
              </a:ext>
            </a:extLst>
          </p:cNvPr>
          <p:cNvSpPr txBox="1"/>
          <p:nvPr/>
        </p:nvSpPr>
        <p:spPr>
          <a:xfrm>
            <a:off x="951449" y="913384"/>
            <a:ext cx="77251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result =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 *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];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X and W are in WRAM (scratchpad)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r3, r2,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1 byte from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r20, r1, 1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Address of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]: r2=r20+(r1&lt;&lt;1)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lhs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r4, r2,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2 bytes from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mul_ul_ul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r2, r4, r3, small, 0x80000378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r2=r4(l)*r3(l)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mul_sh_ul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r4, r3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r5=r4(h)*r3(l)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r5, 8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r2=r2+(r5&lt;&lt;8)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mul_sh_ul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r3, r4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r5=r3(h)*r4(l)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r5, 8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r2=r2+(r5&lt;&lt;8)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9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mul_sh_sh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r3, r4, r3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r3=r4(h)*r3(h)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10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r3, 16,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true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0x80000378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//r2=r2+(r3&lt;&lt;16)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A86F7A-83B3-E14E-BFEA-2938ECE7335B}"/>
              </a:ext>
            </a:extLst>
          </p:cNvPr>
          <p:cNvSpPr txBox="1"/>
          <p:nvPr/>
        </p:nvSpPr>
        <p:spPr>
          <a:xfrm>
            <a:off x="957545" y="3967480"/>
            <a:ext cx="77251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builtin_mul_sl_ul_rrr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],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__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builtin_mul_sl_sh_rrr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,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],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]);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3 result =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&lt;&lt; 8) +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templ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urier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r4, r4,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1 byte from X[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2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r20, r3, 1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Address of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]: r5=r20+(r1&lt;&lt;1)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lhs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r5, r5, 0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Load 2 bytes from W[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mul_sl_ul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r6, r4, r5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r6=r4(l)*r5(l)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mul_sl_sh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r4, r4, r5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r4=r4(l)*r5(h)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6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r6, r2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r2=r2+r6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lsl_add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 r2, r2, r4, 8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// r2=r2+(r4 &lt;&lt; 8)</a:t>
            </a:r>
          </a:p>
        </p:txBody>
      </p:sp>
    </p:spTree>
    <p:extLst>
      <p:ext uri="{BB962C8B-B14F-4D97-AF65-F5344CB8AC3E}">
        <p14:creationId xmlns:p14="http://schemas.microsoft.com/office/powerpoint/2010/main" val="24622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8" grpId="0"/>
      <p:bldP spid="29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436" y="936172"/>
            <a:ext cx="8894602" cy="554531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600" dirty="0"/>
              <a:t>Logistic regression (</a:t>
            </a:r>
            <a:r>
              <a:rPr lang="en-US" sz="2600" dirty="0">
                <a:latin typeface="Courier" pitchFamily="2" charset="0"/>
              </a:rPr>
              <a:t>LOG</a:t>
            </a:r>
            <a:r>
              <a:rPr lang="en-US" sz="2600" dirty="0"/>
              <a:t>) is a supervised learning algorithm used for classification, which outputs probability values for each input observation variable or vector</a:t>
            </a:r>
          </a:p>
          <a:p>
            <a:pPr lvl="1">
              <a:lnSpc>
                <a:spcPct val="100000"/>
              </a:lnSpc>
            </a:pPr>
            <a:r>
              <a:rPr lang="en-US" i="1" dirty="0"/>
              <a:t>Sigmoid </a:t>
            </a:r>
            <a:r>
              <a:rPr lang="en-US" dirty="0"/>
              <a:t>function to map predicted values to probabilities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Our </a:t>
            </a:r>
            <a:r>
              <a:rPr lang="en-US" sz="2600" dirty="0">
                <a:solidFill>
                  <a:srgbClr val="0070C0"/>
                </a:solidFill>
              </a:rPr>
              <a:t>PIM implementation </a:t>
            </a:r>
            <a:r>
              <a:rPr lang="en-US" sz="2600" dirty="0"/>
              <a:t>follows the same workload distribution pattern as our linear regression implementation</a:t>
            </a:r>
          </a:p>
          <a:p>
            <a:pPr>
              <a:lnSpc>
                <a:spcPct val="100000"/>
              </a:lnSpc>
            </a:pPr>
            <a:r>
              <a:rPr lang="en-US" sz="2600" dirty="0"/>
              <a:t>Six versions of </a:t>
            </a:r>
            <a:r>
              <a:rPr lang="en-US" sz="2600" dirty="0">
                <a:latin typeface="Courier" pitchFamily="2" charset="0"/>
              </a:rPr>
              <a:t>LOG</a:t>
            </a:r>
            <a:r>
              <a:rPr lang="en-US" sz="2600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LOG-FP32</a:t>
            </a:r>
            <a:r>
              <a:rPr lang="en-US" dirty="0"/>
              <a:t>: training datasets of </a:t>
            </a:r>
            <a:r>
              <a:rPr lang="en-US" dirty="0">
                <a:solidFill>
                  <a:srgbClr val="C00000"/>
                </a:solidFill>
              </a:rPr>
              <a:t>32-bit real values</a:t>
            </a:r>
            <a:r>
              <a:rPr lang="en-US" dirty="0"/>
              <a:t>, Sigmoid approximated with Taylor series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LOG-INT32</a:t>
            </a:r>
            <a:r>
              <a:rPr lang="en-US" dirty="0"/>
              <a:t>: 32-bit </a:t>
            </a:r>
            <a:r>
              <a:rPr lang="en-US" dirty="0">
                <a:solidFill>
                  <a:srgbClr val="7030A0"/>
                </a:solidFill>
              </a:rPr>
              <a:t>fixed-point representation</a:t>
            </a:r>
            <a:r>
              <a:rPr lang="en-US" dirty="0"/>
              <a:t>, Taylor series</a:t>
            </a:r>
            <a:endParaRPr lang="en-US" dirty="0">
              <a:solidFill>
                <a:srgbClr val="7030A0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LOG-INT32-LUT</a:t>
            </a:r>
            <a:r>
              <a:rPr lang="en-US" dirty="0"/>
              <a:t>: Sigmoid calculation with a </a:t>
            </a:r>
            <a:r>
              <a:rPr lang="en-US" dirty="0">
                <a:solidFill>
                  <a:srgbClr val="0070C0"/>
                </a:solidFill>
              </a:rPr>
              <a:t>lookup table (LUT)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Courier" pitchFamily="2" charset="0"/>
              </a:rPr>
              <a:t>LOG-INT32-LUT(MRAM)</a:t>
            </a:r>
            <a:r>
              <a:rPr lang="en-US" sz="2400" dirty="0"/>
              <a:t>:  LUT in MRAM</a:t>
            </a:r>
          </a:p>
          <a:p>
            <a:pPr lvl="2">
              <a:lnSpc>
                <a:spcPct val="100000"/>
              </a:lnSpc>
            </a:pPr>
            <a:r>
              <a:rPr lang="en-US" sz="2400" dirty="0">
                <a:latin typeface="Courier" pitchFamily="2" charset="0"/>
              </a:rPr>
              <a:t>LOG-INT32-LUT(WRAM)</a:t>
            </a:r>
            <a:r>
              <a:rPr lang="en-US" sz="2400" dirty="0"/>
              <a:t>:  LUT in WRAM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LOG-HYB-LUT</a:t>
            </a:r>
            <a:r>
              <a:rPr lang="en-US" dirty="0"/>
              <a:t>: </a:t>
            </a:r>
            <a:r>
              <a:rPr lang="en-US" dirty="0">
                <a:solidFill>
                  <a:srgbClr val="00B050"/>
                </a:solidFill>
              </a:rPr>
              <a:t>hybrid precision </a:t>
            </a:r>
            <a:r>
              <a:rPr lang="en-US" dirty="0"/>
              <a:t>(8-bit, 16-bit, 32-bit), LUT in WRAM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latin typeface="Courier" pitchFamily="2" charset="0"/>
              </a:rPr>
              <a:t>LOG-BUI-LUT</a:t>
            </a:r>
            <a:r>
              <a:rPr lang="en-US" dirty="0"/>
              <a:t>: </a:t>
            </a:r>
            <a:r>
              <a:rPr lang="en-US" dirty="0">
                <a:solidFill>
                  <a:srgbClr val="0070C0"/>
                </a:solidFill>
              </a:rPr>
              <a:t>custom multiplication </a:t>
            </a:r>
            <a:r>
              <a:rPr lang="en-US" dirty="0"/>
              <a:t>based on 8-bit built-in multiplication, LUT in WRAM</a:t>
            </a:r>
          </a:p>
        </p:txBody>
      </p:sp>
    </p:spTree>
    <p:extLst>
      <p:ext uri="{BB962C8B-B14F-4D97-AF65-F5344CB8AC3E}">
        <p14:creationId xmlns:p14="http://schemas.microsoft.com/office/powerpoint/2010/main" val="24021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2182CD2-F8FB-E149-80E0-21788C104A54}"/>
              </a:ext>
            </a:extLst>
          </p:cNvPr>
          <p:cNvSpPr txBox="1">
            <a:spLocks/>
          </p:cNvSpPr>
          <p:nvPr/>
        </p:nvSpPr>
        <p:spPr>
          <a:xfrm>
            <a:off x="157436" y="936172"/>
            <a:ext cx="8894602" cy="554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We take advantage of the fact that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Sigmoid is symmetric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LUT size depends on the boundary (e.g., 20) and the number of bits for the decimal part of the fixed-point representation (e.g., 10)</a:t>
            </a:r>
          </a:p>
          <a:p>
            <a:pPr marL="685766" marR="0" lvl="1" indent="-228589" algn="l" defTabSz="914354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20 x 1024 entries (with 16-bit entries) = 40 KB</a:t>
            </a:r>
          </a:p>
          <a:p>
            <a:pPr marL="228589" marR="0" lvl="0" indent="-228589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Geneva" panose="020B0503030404040204" pitchFamily="34" charset="0"/>
              <a:cs typeface="Beirut" pitchFamily="2" charset="-7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D86E45-4199-6D4A-895A-532C74ED5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LUT-based Sigmoid Calculation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8C3B67-6731-6345-91E6-7D78F6A13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8000" y="2602344"/>
            <a:ext cx="5868000" cy="3821842"/>
          </a:xfrm>
        </p:spPr>
      </p:pic>
    </p:spTree>
    <p:extLst>
      <p:ext uri="{BB962C8B-B14F-4D97-AF65-F5344CB8AC3E}">
        <p14:creationId xmlns:p14="http://schemas.microsoft.com/office/powerpoint/2010/main" val="124262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313788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r>
              <a:rPr lang="en-US" sz="3100" dirty="0"/>
              <a:t>Decision trees (</a:t>
            </a:r>
            <a:r>
              <a:rPr lang="en-US" sz="3100" dirty="0">
                <a:latin typeface="Courier" pitchFamily="2" charset="0"/>
              </a:rPr>
              <a:t>DTR</a:t>
            </a:r>
            <a:r>
              <a:rPr lang="en-US" sz="3100" dirty="0"/>
              <a:t>) are tree-based methods used for classification and regression, which partition the feature space into </a:t>
            </a:r>
            <a:r>
              <a:rPr lang="en-US" sz="3100" i="1" dirty="0"/>
              <a:t>leaves</a:t>
            </a:r>
            <a:r>
              <a:rPr lang="en-US" sz="3100" dirty="0"/>
              <a:t>, with a simple prediction model in each leaf</a:t>
            </a:r>
          </a:p>
          <a:p>
            <a:pPr>
              <a:lnSpc>
                <a:spcPct val="100000"/>
              </a:lnSpc>
            </a:pPr>
            <a:r>
              <a:rPr lang="en-US" sz="3100" dirty="0"/>
              <a:t>Our </a:t>
            </a:r>
            <a:r>
              <a:rPr lang="en-US" sz="3100" dirty="0">
                <a:solidFill>
                  <a:srgbClr val="0070C0"/>
                </a:solidFill>
              </a:rPr>
              <a:t>PIM implementation </a:t>
            </a:r>
            <a:r>
              <a:rPr lang="en-US" sz="3100" dirty="0"/>
              <a:t>partitions the training set among PIM cores, which compute partial </a:t>
            </a:r>
            <a:r>
              <a:rPr lang="en-US" sz="3100" i="1" dirty="0"/>
              <a:t>Gini</a:t>
            </a:r>
            <a:r>
              <a:rPr lang="en-US" sz="3100" dirty="0"/>
              <a:t> scores to evaluate the host’s </a:t>
            </a:r>
            <a:r>
              <a:rPr lang="en-US" sz="3100" i="1" dirty="0"/>
              <a:t>split </a:t>
            </a:r>
            <a:r>
              <a:rPr lang="en-US" sz="3100" dirty="0"/>
              <a:t>decisions</a:t>
            </a:r>
          </a:p>
          <a:p>
            <a:pPr>
              <a:lnSpc>
                <a:spcPct val="100000"/>
              </a:lnSpc>
            </a:pPr>
            <a:r>
              <a:rPr lang="en-US" sz="3100" dirty="0"/>
              <a:t>The host sends commands to the PIM cores:</a:t>
            </a:r>
          </a:p>
          <a:p>
            <a:pPr lvl="1">
              <a:lnSpc>
                <a:spcPct val="100000"/>
              </a:lnSpc>
            </a:pPr>
            <a:r>
              <a:rPr lang="en-US" sz="2800" i="1" dirty="0"/>
              <a:t>Split commit</a:t>
            </a:r>
            <a:r>
              <a:rPr lang="en-US" sz="2800" dirty="0"/>
              <a:t> to split a tree leaf</a:t>
            </a:r>
          </a:p>
          <a:p>
            <a:pPr lvl="1">
              <a:lnSpc>
                <a:spcPct val="100000"/>
              </a:lnSpc>
            </a:pPr>
            <a:r>
              <a:rPr lang="en-US" sz="2800" i="1" dirty="0"/>
              <a:t>Split evaluate</a:t>
            </a:r>
            <a:r>
              <a:rPr lang="en-US" sz="2800" dirty="0"/>
              <a:t> to evaluate a split</a:t>
            </a:r>
          </a:p>
          <a:p>
            <a:pPr lvl="1">
              <a:lnSpc>
                <a:spcPct val="100000"/>
              </a:lnSpc>
            </a:pPr>
            <a:r>
              <a:rPr lang="en-US" sz="2800" i="1" dirty="0"/>
              <a:t>Min-max</a:t>
            </a:r>
            <a:r>
              <a:rPr lang="en-US" sz="2800" dirty="0"/>
              <a:t> to query minimum/maximum values of a feature in a tree leaf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29371-0CB7-3F47-B190-C6F2691A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04" y="3909486"/>
            <a:ext cx="4475413" cy="237470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CF764F7-0105-734B-8807-9395EF8F1479}"/>
              </a:ext>
            </a:extLst>
          </p:cNvPr>
          <p:cNvSpPr txBox="1">
            <a:spLocks/>
          </p:cNvSpPr>
          <p:nvPr/>
        </p:nvSpPr>
        <p:spPr>
          <a:xfrm>
            <a:off x="167505" y="3995768"/>
            <a:ext cx="4215253" cy="2254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Data layout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in split commit to maximize memory bandwidth 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streaming accesses</a:t>
            </a:r>
          </a:p>
          <a:p>
            <a:pPr marL="228589" marR="0" lvl="0" indent="-228589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This data layout also ensures memory accesses in streaming in split evaluate</a:t>
            </a:r>
          </a:p>
        </p:txBody>
      </p:sp>
    </p:spTree>
    <p:extLst>
      <p:ext uri="{BB962C8B-B14F-4D97-AF65-F5344CB8AC3E}">
        <p14:creationId xmlns:p14="http://schemas.microsoft.com/office/powerpoint/2010/main" val="30323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We evaluate the </a:t>
            </a:r>
            <a:r>
              <a:rPr lang="en-US" dirty="0">
                <a:solidFill>
                  <a:srgbClr val="C00000"/>
                </a:solidFill>
              </a:rPr>
              <a:t>16 </a:t>
            </a:r>
            <a:r>
              <a:rPr lang="en-US" dirty="0" err="1">
                <a:solidFill>
                  <a:srgbClr val="C00000"/>
                </a:solidFill>
              </a:rPr>
              <a:t>PrIM</a:t>
            </a:r>
            <a:r>
              <a:rPr lang="en-US" dirty="0">
                <a:solidFill>
                  <a:srgbClr val="C00000"/>
                </a:solidFill>
              </a:rPr>
              <a:t> benchmarks on two UPMEM-based systems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2,556-DPU system</a:t>
            </a:r>
          </a:p>
          <a:p>
            <a:pPr lvl="1"/>
            <a:r>
              <a:rPr lang="en-US" dirty="0"/>
              <a:t>640-DPU system</a:t>
            </a:r>
          </a:p>
          <a:p>
            <a:r>
              <a:rPr lang="en-US" dirty="0">
                <a:solidFill>
                  <a:srgbClr val="0070C0"/>
                </a:solidFill>
              </a:rPr>
              <a:t>Strong and weak scaling experiments</a:t>
            </a:r>
            <a:r>
              <a:rPr lang="en-US" dirty="0"/>
              <a:t> on the 2,556-DPU system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1 DPU</a:t>
            </a:r>
            <a:r>
              <a:rPr lang="en-US" dirty="0"/>
              <a:t> with different numbers of </a:t>
            </a:r>
            <a:r>
              <a:rPr lang="en-US" dirty="0" err="1"/>
              <a:t>tasklets</a:t>
            </a:r>
            <a:endParaRPr lang="en-US" dirty="0"/>
          </a:p>
          <a:p>
            <a:pPr lvl="1"/>
            <a:r>
              <a:rPr lang="en-US" dirty="0">
                <a:solidFill>
                  <a:srgbClr val="7030A0"/>
                </a:solidFill>
              </a:rPr>
              <a:t>1 rank</a:t>
            </a:r>
            <a:r>
              <a:rPr lang="en-US" dirty="0"/>
              <a:t> (strong and weak)</a:t>
            </a:r>
          </a:p>
          <a:p>
            <a:pPr lvl="1"/>
            <a:r>
              <a:rPr lang="en-US" dirty="0"/>
              <a:t>Up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32 ranks</a:t>
            </a:r>
          </a:p>
          <a:p>
            <a:r>
              <a:rPr lang="en-US" dirty="0"/>
              <a:t>Comparison of both UPMEM-based PIM systems to </a:t>
            </a:r>
            <a:r>
              <a:rPr lang="en-US" dirty="0">
                <a:solidFill>
                  <a:srgbClr val="00B050"/>
                </a:solidFill>
              </a:rPr>
              <a:t>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</p:txBody>
      </p:sp>
    </p:spTree>
    <p:extLst>
      <p:ext uri="{BB962C8B-B14F-4D97-AF65-F5344CB8AC3E}">
        <p14:creationId xmlns:p14="http://schemas.microsoft.com/office/powerpoint/2010/main" val="8069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K-Means Clustering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21080" cy="5293805"/>
          </a:xfrm>
        </p:spPr>
        <p:txBody>
          <a:bodyPr>
            <a:normAutofit/>
          </a:bodyPr>
          <a:lstStyle/>
          <a:p>
            <a:r>
              <a:rPr lang="en-US" sz="2600" dirty="0"/>
              <a:t>K-means (</a:t>
            </a:r>
            <a:r>
              <a:rPr lang="en-US" sz="2600" dirty="0">
                <a:latin typeface="Courier" pitchFamily="2" charset="0"/>
              </a:rPr>
              <a:t>KME</a:t>
            </a:r>
            <a:r>
              <a:rPr lang="en-US" sz="2600" dirty="0"/>
              <a:t>) is an iterative clustering method used to find groups in a dataset which have not been explicitly labeled</a:t>
            </a:r>
          </a:p>
          <a:p>
            <a:r>
              <a:rPr lang="en-US" sz="2600" dirty="0"/>
              <a:t>Our </a:t>
            </a:r>
            <a:r>
              <a:rPr lang="en-US" sz="2600" dirty="0">
                <a:solidFill>
                  <a:srgbClr val="0070C0"/>
                </a:solidFill>
              </a:rPr>
              <a:t>PIM implementation </a:t>
            </a:r>
            <a:r>
              <a:rPr lang="en-US" sz="2600" dirty="0"/>
              <a:t>distributes the dataset evenly over the PIM cores </a:t>
            </a:r>
          </a:p>
          <a:p>
            <a:r>
              <a:rPr lang="en-US" sz="2600" dirty="0"/>
              <a:t>PIM threads evaluate which centroid is the closest one to each point of the training set</a:t>
            </a:r>
          </a:p>
          <a:p>
            <a:pPr lvl="1"/>
            <a:r>
              <a:rPr lang="en-US" dirty="0"/>
              <a:t>Counter and accumulator per coordinate (per centroid)</a:t>
            </a:r>
          </a:p>
          <a:p>
            <a:r>
              <a:rPr lang="en-US" sz="2600" dirty="0"/>
              <a:t>Then, the host recalculates the centroids</a:t>
            </a:r>
          </a:p>
          <a:p>
            <a:r>
              <a:rPr lang="en-US" sz="2600" dirty="0"/>
              <a:t>Convergence to a local optimum when the updated centroid’s coordinates are within a threshold (</a:t>
            </a:r>
            <a:r>
              <a:rPr lang="en-US" sz="2600" i="1" dirty="0" err="1"/>
              <a:t>Frobenius</a:t>
            </a:r>
            <a:r>
              <a:rPr lang="en-US" sz="2600" i="1" dirty="0"/>
              <a:t> norm</a:t>
            </a:r>
            <a:r>
              <a:rPr lang="en-US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493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10129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31921" cy="550353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Synthetic and real datasets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2,524 PIM cores @ 425 MHz and 158 GB of DRAM</a:t>
            </a:r>
          </a:p>
          <a:p>
            <a:pPr lvl="1"/>
            <a:r>
              <a:rPr lang="en-US" dirty="0"/>
              <a:t>Intel Xeon Silver 4215 CPU </a:t>
            </a:r>
          </a:p>
          <a:p>
            <a:pPr lvl="1"/>
            <a:r>
              <a:rPr lang="en-US" dirty="0"/>
              <a:t>NVIDIA A100 GPU</a:t>
            </a:r>
          </a:p>
          <a:p>
            <a:r>
              <a:rPr lang="en-US" dirty="0"/>
              <a:t>We evaluate:</a:t>
            </a:r>
          </a:p>
          <a:p>
            <a:pPr lvl="1"/>
            <a:r>
              <a:rPr lang="en-US" dirty="0"/>
              <a:t>Quality metrics</a:t>
            </a:r>
          </a:p>
          <a:p>
            <a:pPr lvl="1"/>
            <a:r>
              <a:rPr lang="en-US" dirty="0"/>
              <a:t>Performance of PIM kernels</a:t>
            </a:r>
          </a:p>
          <a:p>
            <a:pPr lvl="1"/>
            <a:r>
              <a:rPr lang="en-US" dirty="0"/>
              <a:t>Performance scaling</a:t>
            </a:r>
          </a:p>
          <a:p>
            <a:pPr lvl="1"/>
            <a:r>
              <a:rPr lang="en-US" dirty="0"/>
              <a:t>Comparison to CPU and GPU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D10B3-E85F-5B4E-B153-AB5A52707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322"/>
            <a:ext cx="9144000" cy="130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0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UPMEM PIM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E657-497E-D34D-9E02-328862033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9309" y="867386"/>
            <a:ext cx="5851473" cy="55737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06EDF-1A4E-6145-9E03-9FF99CE5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245" y="2839197"/>
            <a:ext cx="3012711" cy="2118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F6870-38D1-E447-9353-7D4BF2908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9230" y="1609889"/>
            <a:ext cx="2066388" cy="9192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B32921E-5AA3-B844-8F27-9D5D6227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623" y="3374763"/>
            <a:ext cx="2592924" cy="20016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C4920E-CFD7-B344-BBAC-B77FDC25C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595" y="1822368"/>
            <a:ext cx="2070100" cy="8685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EC4595-5C2B-D74E-A7AB-93038825B5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1083" y="2229106"/>
            <a:ext cx="2809502" cy="14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31B5F0-E7C8-A94D-A239-6162094D4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2690" y="2001347"/>
            <a:ext cx="2320496" cy="1008022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FFEEB-275A-6D48-A0BA-4952CDBF4E51}"/>
              </a:ext>
            </a:extLst>
          </p:cNvPr>
          <p:cNvGrpSpPr/>
          <p:nvPr/>
        </p:nvGrpSpPr>
        <p:grpSpPr>
          <a:xfrm>
            <a:off x="6813095" y="910731"/>
            <a:ext cx="2281552" cy="1398315"/>
            <a:chOff x="5480050" y="921748"/>
            <a:chExt cx="2281552" cy="139831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6CE7DF7-C4B4-D04D-8FF2-ED61BC62C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0" y="1249462"/>
              <a:ext cx="2120900" cy="75047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4550289-053A-BA48-9FBD-B9F4A7CC5957}"/>
                </a:ext>
              </a:extLst>
            </p:cNvPr>
            <p:cNvSpPr/>
            <p:nvPr/>
          </p:nvSpPr>
          <p:spPr>
            <a:xfrm>
              <a:off x="7506375" y="921748"/>
              <a:ext cx="255227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AF7B0-9D5C-3D46-B511-5F0408593525}"/>
              </a:ext>
            </a:extLst>
          </p:cNvPr>
          <p:cNvGrpSpPr/>
          <p:nvPr/>
        </p:nvGrpSpPr>
        <p:grpSpPr>
          <a:xfrm>
            <a:off x="2111632" y="3614951"/>
            <a:ext cx="3211780" cy="2660400"/>
            <a:chOff x="778587" y="3625968"/>
            <a:chExt cx="3211780" cy="26604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0E57DCB-2F0D-BD41-A724-67B83D67B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22110" y="3625968"/>
              <a:ext cx="3068257" cy="26604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9138301-4BD6-DD49-9B22-015A6C780208}"/>
                </a:ext>
              </a:extLst>
            </p:cNvPr>
            <p:cNvSpPr/>
            <p:nvPr/>
          </p:nvSpPr>
          <p:spPr>
            <a:xfrm>
              <a:off x="778587" y="3625968"/>
              <a:ext cx="853178" cy="13983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4B1CD3-56EF-F642-BD96-3BCE77F5BA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912" y="861091"/>
            <a:ext cx="2592000" cy="3325879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793D8AC-6B1E-3442-8E8B-2E88A7DED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36" y="4290822"/>
            <a:ext cx="2876824" cy="218499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/>
              <a:t>Dual x86 socket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600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sz="1600" dirty="0"/>
              <a:t> coexist with </a:t>
            </a:r>
            <a:r>
              <a:rPr lang="en-US" sz="1600" dirty="0">
                <a:solidFill>
                  <a:srgbClr val="C00000"/>
                </a:solidFill>
              </a:rPr>
              <a:t>regular DDR4 DIMMs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memory controllers/socket (3 channels each)</a:t>
            </a:r>
          </a:p>
          <a:p>
            <a:pPr marL="433766" lvl="1">
              <a:lnSpc>
                <a:spcPct val="80000"/>
              </a:lnSpc>
              <a:spcBef>
                <a:spcPts val="400"/>
              </a:spcBef>
            </a:pPr>
            <a:r>
              <a:rPr lang="en-US" sz="1400" dirty="0"/>
              <a:t>2 conventional DDR4 DIMMs on one channel of one controller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771F35-C98C-4446-BE8B-2EDB5C8604D6}"/>
              </a:ext>
            </a:extLst>
          </p:cNvPr>
          <p:cNvSpPr txBox="1"/>
          <p:nvPr/>
        </p:nvSpPr>
        <p:spPr>
          <a:xfrm>
            <a:off x="1314781" y="6475815"/>
            <a:ext cx="3542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some faulty DPUs in the system that we use in our experiments. Thus, the maximum number of DPUs we can use is 2,524</a:t>
            </a:r>
          </a:p>
        </p:txBody>
      </p:sp>
    </p:spTree>
    <p:extLst>
      <p:ext uri="{BB962C8B-B14F-4D97-AF65-F5344CB8AC3E}">
        <p14:creationId xmlns:p14="http://schemas.microsoft.com/office/powerpoint/2010/main" val="17088526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24344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Quality Metrics: </a:t>
            </a:r>
            <a:r>
              <a:rPr lang="en-US" dirty="0">
                <a:latin typeface="Courier" pitchFamily="2" charset="0"/>
              </a:rPr>
              <a:t>LIN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264330"/>
          </a:xfrm>
        </p:spPr>
        <p:txBody>
          <a:bodyPr>
            <a:noAutofit/>
          </a:bodyPr>
          <a:lstStyle/>
          <a:p>
            <a:r>
              <a:rPr lang="en-US" sz="2400" dirty="0"/>
              <a:t>Linear regression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034A07-4C8C-3F49-99A8-26E200811B62}"/>
              </a:ext>
            </a:extLst>
          </p:cNvPr>
          <p:cNvSpPr/>
          <p:nvPr/>
        </p:nvSpPr>
        <p:spPr>
          <a:xfrm>
            <a:off x="286495" y="5117705"/>
            <a:ext cx="8570122" cy="95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the integer versions, the training error rate remains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 and close to that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LIN-FP32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3FD184-5B45-C042-A5AB-950E7E27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90" y="1376999"/>
            <a:ext cx="6840000" cy="228536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07A99C-41CB-F043-AC49-7FC8898FCF38}"/>
              </a:ext>
            </a:extLst>
          </p:cNvPr>
          <p:cNvSpPr/>
          <p:nvPr/>
        </p:nvSpPr>
        <p:spPr>
          <a:xfrm>
            <a:off x="286495" y="4198894"/>
            <a:ext cx="8570122" cy="6469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error rate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same as the CPU version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E78142-D4A9-CF4F-87FE-956DED8C7997}"/>
              </a:ext>
            </a:extLst>
          </p:cNvPr>
          <p:cNvGrpSpPr/>
          <p:nvPr/>
        </p:nvGrpSpPr>
        <p:grpSpPr>
          <a:xfrm>
            <a:off x="2587752" y="2048256"/>
            <a:ext cx="6356988" cy="1746504"/>
            <a:chOff x="2587752" y="2048256"/>
            <a:chExt cx="6356988" cy="174650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73333872-82D0-B344-9B2F-907ACD92EF5C}"/>
                </a:ext>
              </a:extLst>
            </p:cNvPr>
            <p:cNvSpPr/>
            <p:nvPr/>
          </p:nvSpPr>
          <p:spPr>
            <a:xfrm>
              <a:off x="7077455" y="2048256"/>
              <a:ext cx="1867285" cy="17465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training error rate flattens after 500 iterations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EB2D15E-D006-AA49-924A-D14024D2D9A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587752" y="2734056"/>
              <a:ext cx="4489703" cy="187452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B16256E-38B4-B047-A503-21C5C11F1FE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4462272" y="2670048"/>
              <a:ext cx="2615183" cy="25146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91CFEE7-DD86-4445-9636-CA590E125CC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6345936" y="2604228"/>
              <a:ext cx="731519" cy="31728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777F38-2AC4-2A45-965D-BACEA415C5E8}"/>
              </a:ext>
            </a:extLst>
          </p:cNvPr>
          <p:cNvSpPr/>
          <p:nvPr/>
        </p:nvSpPr>
        <p:spPr>
          <a:xfrm>
            <a:off x="1673352" y="3364992"/>
            <a:ext cx="786384" cy="2333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9812BE8-9C32-C542-8907-A17777236E75}"/>
              </a:ext>
            </a:extLst>
          </p:cNvPr>
          <p:cNvSpPr/>
          <p:nvPr/>
        </p:nvSpPr>
        <p:spPr>
          <a:xfrm>
            <a:off x="3547872" y="3364991"/>
            <a:ext cx="2980944" cy="23336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23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24" grpId="0" animBg="1"/>
      <p:bldP spid="25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Quality Metrics: </a:t>
            </a:r>
            <a:r>
              <a:rPr lang="en-US" dirty="0">
                <a:latin typeface="Courier" pitchFamily="2" charset="0"/>
              </a:rPr>
              <a:t>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264330"/>
          </a:xfrm>
        </p:spPr>
        <p:txBody>
          <a:bodyPr>
            <a:noAutofit/>
          </a:bodyPr>
          <a:lstStyle/>
          <a:p>
            <a:r>
              <a:rPr lang="en-US" sz="2400" dirty="0"/>
              <a:t>Logistic regression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034A07-4C8C-3F49-99A8-26E200811B62}"/>
              </a:ext>
            </a:extLst>
          </p:cNvPr>
          <p:cNvSpPr/>
          <p:nvPr/>
        </p:nvSpPr>
        <p:spPr>
          <a:xfrm>
            <a:off x="286495" y="4373198"/>
            <a:ext cx="8570122" cy="7303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LUT-based versions obtain lower training error rates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LOG-INT32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since they use exact values, not approximations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07A99C-41CB-F043-AC49-7FC8898FCF38}"/>
              </a:ext>
            </a:extLst>
          </p:cNvPr>
          <p:cNvSpPr/>
          <p:nvPr/>
        </p:nvSpPr>
        <p:spPr>
          <a:xfrm>
            <a:off x="286495" y="3728117"/>
            <a:ext cx="8570122" cy="5410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error rate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 same as the CPU version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408040-6013-DB41-B6DD-A2F7646EE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23" y="1283314"/>
            <a:ext cx="8516155" cy="2286000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0CEA3D2F-5511-A343-B95E-ED2B47C9DA79}"/>
              </a:ext>
            </a:extLst>
          </p:cNvPr>
          <p:cNvSpPr/>
          <p:nvPr/>
        </p:nvSpPr>
        <p:spPr>
          <a:xfrm>
            <a:off x="1554082" y="2924195"/>
            <a:ext cx="786384" cy="233365"/>
          </a:xfrm>
          <a:prstGeom prst="round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78C0D83-FB40-1D40-8DE4-33F86EF99521}"/>
              </a:ext>
            </a:extLst>
          </p:cNvPr>
          <p:cNvSpPr/>
          <p:nvPr/>
        </p:nvSpPr>
        <p:spPr>
          <a:xfrm>
            <a:off x="2699732" y="2924195"/>
            <a:ext cx="3117971" cy="42181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FD4DAC2-7238-BC45-AA44-9F114DBECAA9}"/>
              </a:ext>
            </a:extLst>
          </p:cNvPr>
          <p:cNvSpPr/>
          <p:nvPr/>
        </p:nvSpPr>
        <p:spPr>
          <a:xfrm>
            <a:off x="286495" y="5199477"/>
            <a:ext cx="8570122" cy="11748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Reduced-precision datatypes increase the training error rate, which heavily depends on the number of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decimal numbers of the samples (e.g., 4 in (a), 2 in (b))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9189CB17-D198-984B-A1C2-5912C696173F}"/>
              </a:ext>
            </a:extLst>
          </p:cNvPr>
          <p:cNvSpPr/>
          <p:nvPr/>
        </p:nvSpPr>
        <p:spPr>
          <a:xfrm>
            <a:off x="5892844" y="2924195"/>
            <a:ext cx="2707817" cy="597408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41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Quality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264330"/>
          </a:xfrm>
        </p:spPr>
        <p:txBody>
          <a:bodyPr>
            <a:noAutofit/>
          </a:bodyPr>
          <a:lstStyle/>
          <a:p>
            <a:r>
              <a:rPr lang="en-US" sz="2400" dirty="0"/>
              <a:t>Linear regression</a:t>
            </a:r>
          </a:p>
          <a:p>
            <a:pPr lvl="1"/>
            <a:r>
              <a:rPr lang="en-US" sz="2200" dirty="0"/>
              <a:t>Training error rate of </a:t>
            </a:r>
            <a:r>
              <a:rPr lang="en-US" sz="2200" dirty="0">
                <a:latin typeface="Courier" pitchFamily="2" charset="0"/>
              </a:rPr>
              <a:t>LIN-FP32</a:t>
            </a:r>
            <a:r>
              <a:rPr lang="en-US" sz="2200" dirty="0"/>
              <a:t> is the same as the CPU version</a:t>
            </a:r>
          </a:p>
          <a:p>
            <a:pPr lvl="1"/>
            <a:r>
              <a:rPr lang="en-US" sz="2200" dirty="0"/>
              <a:t>For integer versions, it remains low and close to that of </a:t>
            </a:r>
            <a:r>
              <a:rPr lang="en-US" sz="2200" dirty="0">
                <a:latin typeface="Courier" pitchFamily="2" charset="0"/>
              </a:rPr>
              <a:t>LIN-FP32</a:t>
            </a:r>
            <a:endParaRPr lang="en-US" sz="2200" dirty="0"/>
          </a:p>
          <a:p>
            <a:r>
              <a:rPr lang="en-US" sz="2400" dirty="0"/>
              <a:t>Logistic regression</a:t>
            </a:r>
          </a:p>
          <a:p>
            <a:pPr lvl="1"/>
            <a:r>
              <a:rPr lang="en-US" sz="2200" dirty="0"/>
              <a:t>LUT-based versions obtain lower training error rates that </a:t>
            </a:r>
            <a:r>
              <a:rPr lang="en-US" sz="2200" dirty="0">
                <a:latin typeface="Courier" pitchFamily="2" charset="0"/>
              </a:rPr>
              <a:t>LOG-INT32</a:t>
            </a:r>
            <a:r>
              <a:rPr lang="en-US" sz="2200" dirty="0"/>
              <a:t>, since they use exact values, not approximations</a:t>
            </a:r>
          </a:p>
          <a:p>
            <a:r>
              <a:rPr lang="en-US" sz="2400" dirty="0"/>
              <a:t>Decision tree</a:t>
            </a:r>
          </a:p>
          <a:p>
            <a:pPr lvl="1"/>
            <a:r>
              <a:rPr lang="en-US" sz="2200" dirty="0"/>
              <a:t>Training accuracy only slightly lower than that of the CPU version</a:t>
            </a:r>
          </a:p>
          <a:p>
            <a:r>
              <a:rPr lang="en-US" sz="2400" dirty="0"/>
              <a:t>K-means clustering</a:t>
            </a:r>
          </a:p>
          <a:p>
            <a:pPr lvl="1"/>
            <a:r>
              <a:rPr lang="en-US" sz="2200" dirty="0"/>
              <a:t>Same </a:t>
            </a:r>
            <a:r>
              <a:rPr lang="en-US" sz="2200" i="1" dirty="0" err="1"/>
              <a:t>Calinski-Harabasz</a:t>
            </a:r>
            <a:r>
              <a:rPr lang="en-US" sz="2200" i="1" dirty="0"/>
              <a:t> score</a:t>
            </a:r>
            <a:r>
              <a:rPr lang="en-US" sz="2200" dirty="0"/>
              <a:t> and </a:t>
            </a:r>
            <a:r>
              <a:rPr lang="en-US" sz="2200" i="1" dirty="0"/>
              <a:t>adjusted Rand index</a:t>
            </a:r>
            <a:r>
              <a:rPr lang="en-US" sz="2200" dirty="0"/>
              <a:t> of PIM and CPU versions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2034A07-4C8C-3F49-99A8-26E200811B62}"/>
              </a:ext>
            </a:extLst>
          </p:cNvPr>
          <p:cNvSpPr/>
          <p:nvPr/>
        </p:nvSpPr>
        <p:spPr>
          <a:xfrm>
            <a:off x="286495" y="5342709"/>
            <a:ext cx="8570122" cy="95845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maintain the accuracy of all workloads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(or keep it close to the CPU baseline)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477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919D5-313D-1D41-BA5E-6707BC69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101" y="936172"/>
            <a:ext cx="4716888" cy="377351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9D2E-7855-4345-BEAF-38DCA68828DB}"/>
              </a:ext>
            </a:extLst>
          </p:cNvPr>
          <p:cNvSpPr/>
          <p:nvPr/>
        </p:nvSpPr>
        <p:spPr>
          <a:xfrm>
            <a:off x="208118" y="1452512"/>
            <a:ext cx="3924000" cy="9326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versions saturate 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11 or more PIM threads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EBD62-FA49-EF44-872E-A4F095E795B8}"/>
              </a:ext>
            </a:extLst>
          </p:cNvPr>
          <p:cNvSpPr/>
          <p:nvPr/>
        </p:nvSpPr>
        <p:spPr>
          <a:xfrm>
            <a:off x="208118" y="2506760"/>
            <a:ext cx="3924000" cy="1219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Fixed-point representation accelerates the kernel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by an order of magnitude over FP32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2232DFB-56A0-2944-B78E-13FAF159C7FE}"/>
              </a:ext>
            </a:extLst>
          </p:cNvPr>
          <p:cNvSpPr/>
          <p:nvPr/>
        </p:nvSpPr>
        <p:spPr>
          <a:xfrm>
            <a:off x="212406" y="3853223"/>
            <a:ext cx="4154878" cy="251202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1.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Workloads with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arithmetic operations or datatypes not natively supported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by PIM cores run at low performance due to instruction emulation (e.g., FP in UPMEM PIM).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AF666D-D176-3042-86D6-B6D85662E48E}"/>
              </a:ext>
            </a:extLst>
          </p:cNvPr>
          <p:cNvSpPr/>
          <p:nvPr/>
        </p:nvSpPr>
        <p:spPr>
          <a:xfrm>
            <a:off x="4572000" y="4839194"/>
            <a:ext cx="4402989" cy="1513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1.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Use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fixed-point representation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without much accuracy loss,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if PIM cores do not support FP. </a:t>
            </a:r>
          </a:p>
        </p:txBody>
      </p:sp>
    </p:spTree>
    <p:extLst>
      <p:ext uri="{BB962C8B-B14F-4D97-AF65-F5344CB8AC3E}">
        <p14:creationId xmlns:p14="http://schemas.microsoft.com/office/powerpoint/2010/main" val="53256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7DD877-191D-2149-826A-8B0E2C443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525" y="986857"/>
            <a:ext cx="4175012" cy="49151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2,560-DPU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20 UPMEM DIMMs of 16 chips each (40 ranks)</a:t>
            </a:r>
          </a:p>
          <a:p>
            <a:pPr lvl="1"/>
            <a:r>
              <a:rPr lang="en-US" sz="2200" dirty="0"/>
              <a:t>P21 DIMMs</a:t>
            </a:r>
          </a:p>
          <a:p>
            <a:pPr lvl="1"/>
            <a:r>
              <a:rPr lang="en-US" sz="2200" dirty="0"/>
              <a:t>Dual x86 socket</a:t>
            </a:r>
          </a:p>
          <a:p>
            <a:pPr lvl="2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UPMEM DIMMs</a:t>
            </a:r>
            <a:r>
              <a:rPr lang="en-US" dirty="0"/>
              <a:t> coexist with </a:t>
            </a:r>
            <a:r>
              <a:rPr lang="en-US" dirty="0">
                <a:solidFill>
                  <a:srgbClr val="C00000"/>
                </a:solidFill>
              </a:rPr>
              <a:t>regular DDR4 DIMMs</a:t>
            </a:r>
          </a:p>
          <a:p>
            <a:pPr lvl="2"/>
            <a:r>
              <a:rPr lang="en-US" dirty="0"/>
              <a:t>2 memory controllers/socket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6951641" y="2071051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2560 DPUs*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EE9180-9C7C-4243-8B57-779664277A41}"/>
              </a:ext>
            </a:extLst>
          </p:cNvPr>
          <p:cNvSpPr txBox="1"/>
          <p:nvPr/>
        </p:nvSpPr>
        <p:spPr>
          <a:xfrm>
            <a:off x="1443269" y="6555534"/>
            <a:ext cx="6896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There are 4 faulty DPUs in the system that we use in our experiments. Thus, the maximum number of DPUs we can use is 2,556.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1295" y="5809731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160 GB</a:t>
            </a:r>
          </a:p>
        </p:txBody>
      </p:sp>
    </p:spTree>
    <p:extLst>
      <p:ext uri="{BB962C8B-B14F-4D97-AF65-F5344CB8AC3E}">
        <p14:creationId xmlns:p14="http://schemas.microsoft.com/office/powerpoint/2010/main" val="30015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  <p:bldP spid="11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B919D5-313D-1D41-BA5E-6707BC695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101" y="936172"/>
            <a:ext cx="4716888" cy="377351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2AF666D-D176-3042-86D6-B6D85662E48E}"/>
              </a:ext>
            </a:extLst>
          </p:cNvPr>
          <p:cNvSpPr/>
          <p:nvPr/>
        </p:nvSpPr>
        <p:spPr>
          <a:xfrm>
            <a:off x="234118" y="3614856"/>
            <a:ext cx="3054992" cy="27724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2.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Quantization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can take advantage of native hardware support.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Hybrid precision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can significantly improve performance.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2FF9278-14B9-9045-9543-5B606B56E266}"/>
              </a:ext>
            </a:extLst>
          </p:cNvPr>
          <p:cNvSpPr/>
          <p:nvPr/>
        </p:nvSpPr>
        <p:spPr>
          <a:xfrm>
            <a:off x="245875" y="1489192"/>
            <a:ext cx="3923601" cy="905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LIN-HYB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41% faster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LIN-INT32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8C23B90-FA3E-884A-9179-1EC2F0F40D01}"/>
              </a:ext>
            </a:extLst>
          </p:cNvPr>
          <p:cNvSpPr/>
          <p:nvPr/>
        </p:nvSpPr>
        <p:spPr>
          <a:xfrm>
            <a:off x="245876" y="2552024"/>
            <a:ext cx="3923601" cy="90550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LIN-BUI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provides an additional 25% speedup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21456FC-B28E-B542-9552-4AC51C8AAD81}"/>
              </a:ext>
            </a:extLst>
          </p:cNvPr>
          <p:cNvSpPr/>
          <p:nvPr/>
        </p:nvSpPr>
        <p:spPr>
          <a:xfrm>
            <a:off x="3480179" y="4744716"/>
            <a:ext cx="5494811" cy="16425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3.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Programmers/better compilers can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optimize code by leveraging native instructions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(e.g., 8-bit integer multiplication in UPMEM) .</a:t>
            </a:r>
          </a:p>
        </p:txBody>
      </p:sp>
    </p:spTree>
    <p:extLst>
      <p:ext uri="{BB962C8B-B14F-4D97-AF65-F5344CB8AC3E}">
        <p14:creationId xmlns:p14="http://schemas.microsoft.com/office/powerpoint/2010/main" val="369784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" grpId="0" animBg="1"/>
      <p:bldP spid="13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EDA48E-0D1C-6943-89FA-21EF408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989" y="936173"/>
            <a:ext cx="4719600" cy="3786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Logistic regression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829D2E-7855-4345-BEAF-38DCA68828DB}"/>
              </a:ext>
            </a:extLst>
          </p:cNvPr>
          <p:cNvSpPr/>
          <p:nvPr/>
        </p:nvSpPr>
        <p:spPr>
          <a:xfrm>
            <a:off x="180822" y="1495094"/>
            <a:ext cx="3924000" cy="15210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Very high kernel time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LOG-FP32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due to Sigmoid approximation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A5EBD62-FA49-EF44-872E-A4F095E795B8}"/>
              </a:ext>
            </a:extLst>
          </p:cNvPr>
          <p:cNvSpPr/>
          <p:nvPr/>
        </p:nvSpPr>
        <p:spPr>
          <a:xfrm>
            <a:off x="180821" y="3136398"/>
            <a:ext cx="3924000" cy="11771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LOG-INT32-LUT(MRAM)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53x faster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1A4D03E-145B-EC41-B900-D815074A9F15}"/>
              </a:ext>
            </a:extLst>
          </p:cNvPr>
          <p:cNvSpPr/>
          <p:nvPr/>
        </p:nvSpPr>
        <p:spPr>
          <a:xfrm>
            <a:off x="4759882" y="4751401"/>
            <a:ext cx="4176000" cy="75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LOG-HYB-LUT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28% faster than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LOG-INT32-LUT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9241FD2-6FD2-524C-9F11-6F58A33AD925}"/>
              </a:ext>
            </a:extLst>
          </p:cNvPr>
          <p:cNvSpPr/>
          <p:nvPr/>
        </p:nvSpPr>
        <p:spPr>
          <a:xfrm>
            <a:off x="4759882" y="5617011"/>
            <a:ext cx="4176000" cy="75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LOG-BUI-LUT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provides an additional 43% speedup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urier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BC2403-E50D-E44E-B4B4-7B1799B7BB0C}"/>
              </a:ext>
            </a:extLst>
          </p:cNvPr>
          <p:cNvSpPr/>
          <p:nvPr/>
        </p:nvSpPr>
        <p:spPr>
          <a:xfrm>
            <a:off x="180821" y="4433766"/>
            <a:ext cx="4391179" cy="19430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4.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Convert computation to memory accesses by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keeping pre-calculated operation results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(e.g., LUTs,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memoization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)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 memory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51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regression, logistic regression, decision tree, K-means clustering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864C-2FCC-A34F-9D59-FE6AA019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8" y="1903181"/>
            <a:ext cx="3600000" cy="288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DC19F-43BE-4E48-B41E-028833AE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82" y="1903181"/>
            <a:ext cx="3600000" cy="28884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E4AC4-42BB-0144-AD1C-2B98668C9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10"/>
          <a:stretch/>
        </p:blipFill>
        <p:spPr>
          <a:xfrm>
            <a:off x="324244" y="4965862"/>
            <a:ext cx="4140000" cy="131986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53B07-6CA0-364C-AEF9-3C4A2F8A5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79" b="2531"/>
          <a:stretch/>
        </p:blipFill>
        <p:spPr>
          <a:xfrm>
            <a:off x="4613700" y="4965862"/>
            <a:ext cx="4140000" cy="131986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82F25-A3FA-1448-83E6-1BA8BDCD2660}"/>
              </a:ext>
            </a:extLst>
          </p:cNvPr>
          <p:cNvSpPr txBox="1"/>
          <p:nvPr/>
        </p:nvSpPr>
        <p:spPr>
          <a:xfrm>
            <a:off x="543964" y="592182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A04FC-45A0-E145-88D7-DE39663CB035}"/>
              </a:ext>
            </a:extLst>
          </p:cNvPr>
          <p:cNvSpPr txBox="1"/>
          <p:nvPr/>
        </p:nvSpPr>
        <p:spPr>
          <a:xfrm>
            <a:off x="4833182" y="592541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55FA7-71DB-AF48-89CE-F8A793E2B423}"/>
              </a:ext>
            </a:extLst>
          </p:cNvPr>
          <p:cNvSpPr txBox="1"/>
          <p:nvPr/>
        </p:nvSpPr>
        <p:spPr>
          <a:xfrm>
            <a:off x="687668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A3BC5-873D-9C4B-87FD-7C0FB9EE6982}"/>
              </a:ext>
            </a:extLst>
          </p:cNvPr>
          <p:cNvSpPr txBox="1"/>
          <p:nvPr/>
        </p:nvSpPr>
        <p:spPr>
          <a:xfrm>
            <a:off x="4795333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48DDE0-B601-8446-BDC4-EADB93C2253F}"/>
              </a:ext>
            </a:extLst>
          </p:cNvPr>
          <p:cNvCxnSpPr/>
          <p:nvPr/>
        </p:nvCxnSpPr>
        <p:spPr>
          <a:xfrm>
            <a:off x="2585684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55630-3735-8B41-B3E6-17F780A65ADF}"/>
              </a:ext>
            </a:extLst>
          </p:cNvPr>
          <p:cNvCxnSpPr/>
          <p:nvPr/>
        </p:nvCxnSpPr>
        <p:spPr>
          <a:xfrm>
            <a:off x="3326481" y="3164236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AC78D-E8EB-3748-B148-2D58870EA420}"/>
              </a:ext>
            </a:extLst>
          </p:cNvPr>
          <p:cNvCxnSpPr/>
          <p:nvPr/>
        </p:nvCxnSpPr>
        <p:spPr>
          <a:xfrm>
            <a:off x="6729639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E5CB8E-CFEC-6847-80EE-4A91FBF4CC82}"/>
              </a:ext>
            </a:extLst>
          </p:cNvPr>
          <p:cNvCxnSpPr/>
          <p:nvPr/>
        </p:nvCxnSpPr>
        <p:spPr>
          <a:xfrm>
            <a:off x="7470436" y="3167860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44EE5B-2518-A046-838F-951468F5C536}"/>
              </a:ext>
            </a:extLst>
          </p:cNvPr>
          <p:cNvCxnSpPr/>
          <p:nvPr/>
        </p:nvCxnSpPr>
        <p:spPr>
          <a:xfrm>
            <a:off x="2467740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1FD03F-4CA8-4F42-9096-1F5A1DF34B3E}"/>
              </a:ext>
            </a:extLst>
          </p:cNvPr>
          <p:cNvCxnSpPr/>
          <p:nvPr/>
        </p:nvCxnSpPr>
        <p:spPr>
          <a:xfrm>
            <a:off x="6757654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332AEE5-5272-A64B-BAE6-9F14F8D0EA17}"/>
              </a:ext>
            </a:extLst>
          </p:cNvPr>
          <p:cNvSpPr/>
          <p:nvPr/>
        </p:nvSpPr>
        <p:spPr>
          <a:xfrm>
            <a:off x="312177" y="2276815"/>
            <a:ext cx="8519647" cy="14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performance of all kernels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saturates at 11 or more PIM threads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 In the UPMEM PIM architecture, this means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pipeline latency hides the memory latency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F8B3E48-1DAF-884F-B790-4EDC38EBAB29}"/>
              </a:ext>
            </a:extLst>
          </p:cNvPr>
          <p:cNvSpPr/>
          <p:nvPr/>
        </p:nvSpPr>
        <p:spPr>
          <a:xfrm>
            <a:off x="312177" y="3862637"/>
            <a:ext cx="8519647" cy="1054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a result,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these kernels are compute-bound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the UPMEM PIM architecture</a:t>
            </a:r>
          </a:p>
        </p:txBody>
      </p:sp>
    </p:spTree>
    <p:extLst>
      <p:ext uri="{BB962C8B-B14F-4D97-AF65-F5344CB8AC3E}">
        <p14:creationId xmlns:p14="http://schemas.microsoft.com/office/powerpoint/2010/main" val="233096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Analysis of PIM Kernels </a:t>
            </a:r>
            <a:r>
              <a:rPr lang="en-US"/>
              <a:t>(V)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Linear regression, logistic regression, decision tree, K-means clustering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D864C-2FCC-A34F-9D59-FE6AA0191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18" y="1903181"/>
            <a:ext cx="3600000" cy="2880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CDC19F-43BE-4E48-B41E-028833AEC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182" y="1903181"/>
            <a:ext cx="3600000" cy="288847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E4AC4-42BB-0144-AD1C-2B98668C90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010"/>
          <a:stretch/>
        </p:blipFill>
        <p:spPr>
          <a:xfrm>
            <a:off x="324244" y="4965862"/>
            <a:ext cx="4140000" cy="1319861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53B07-6CA0-364C-AEF9-3C4A2F8A59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79" b="2531"/>
          <a:stretch/>
        </p:blipFill>
        <p:spPr>
          <a:xfrm>
            <a:off x="4613700" y="4965862"/>
            <a:ext cx="4140000" cy="1319861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482F25-A3FA-1448-83E6-1BA8BDCD2660}"/>
              </a:ext>
            </a:extLst>
          </p:cNvPr>
          <p:cNvSpPr txBox="1"/>
          <p:nvPr/>
        </p:nvSpPr>
        <p:spPr>
          <a:xfrm>
            <a:off x="543964" y="5921828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FA04FC-45A0-E145-88D7-DE39663CB035}"/>
              </a:ext>
            </a:extLst>
          </p:cNvPr>
          <p:cNvSpPr txBox="1"/>
          <p:nvPr/>
        </p:nvSpPr>
        <p:spPr>
          <a:xfrm>
            <a:off x="4833182" y="5925419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355FA7-71DB-AF48-89CE-F8A793E2B423}"/>
              </a:ext>
            </a:extLst>
          </p:cNvPr>
          <p:cNvSpPr txBox="1"/>
          <p:nvPr/>
        </p:nvSpPr>
        <p:spPr>
          <a:xfrm>
            <a:off x="687668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2A3BC5-873D-9C4B-87FD-7C0FB9EE6982}"/>
              </a:ext>
            </a:extLst>
          </p:cNvPr>
          <p:cNvSpPr txBox="1"/>
          <p:nvPr/>
        </p:nvSpPr>
        <p:spPr>
          <a:xfrm>
            <a:off x="4795333" y="4405320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F48DDE0-B601-8446-BDC4-EADB93C2253F}"/>
              </a:ext>
            </a:extLst>
          </p:cNvPr>
          <p:cNvCxnSpPr/>
          <p:nvPr/>
        </p:nvCxnSpPr>
        <p:spPr>
          <a:xfrm>
            <a:off x="2585684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55630-3735-8B41-B3E6-17F780A65ADF}"/>
              </a:ext>
            </a:extLst>
          </p:cNvPr>
          <p:cNvCxnSpPr/>
          <p:nvPr/>
        </p:nvCxnSpPr>
        <p:spPr>
          <a:xfrm>
            <a:off x="3326481" y="3164236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7AC78D-E8EB-3748-B148-2D58870EA420}"/>
              </a:ext>
            </a:extLst>
          </p:cNvPr>
          <p:cNvCxnSpPr/>
          <p:nvPr/>
        </p:nvCxnSpPr>
        <p:spPr>
          <a:xfrm>
            <a:off x="6729639" y="2013593"/>
            <a:ext cx="0" cy="6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E5CB8E-CFEC-6847-80EE-4A91FBF4CC82}"/>
              </a:ext>
            </a:extLst>
          </p:cNvPr>
          <p:cNvCxnSpPr/>
          <p:nvPr/>
        </p:nvCxnSpPr>
        <p:spPr>
          <a:xfrm>
            <a:off x="7470436" y="3167860"/>
            <a:ext cx="0" cy="698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844EE5B-2518-A046-838F-951468F5C536}"/>
              </a:ext>
            </a:extLst>
          </p:cNvPr>
          <p:cNvCxnSpPr/>
          <p:nvPr/>
        </p:nvCxnSpPr>
        <p:spPr>
          <a:xfrm>
            <a:off x="2467740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1FD03F-4CA8-4F42-9096-1F5A1DF34B3E}"/>
              </a:ext>
            </a:extLst>
          </p:cNvPr>
          <p:cNvCxnSpPr/>
          <p:nvPr/>
        </p:nvCxnSpPr>
        <p:spPr>
          <a:xfrm>
            <a:off x="6757654" y="5091613"/>
            <a:ext cx="0" cy="752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FDCB850-EE43-454A-854B-01FF7B2CBEA9}"/>
              </a:ext>
            </a:extLst>
          </p:cNvPr>
          <p:cNvSpPr/>
          <p:nvPr/>
        </p:nvSpPr>
        <p:spPr>
          <a:xfrm>
            <a:off x="312177" y="2276815"/>
            <a:ext cx="8519647" cy="14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performance of all kernels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saturates at 11 or more PIM threads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. In the UPMEM PIM architecture, this means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pipeline latency hides the memory latency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1E1609A-A21C-1545-97DD-87832A2DB6A5}"/>
              </a:ext>
            </a:extLst>
          </p:cNvPr>
          <p:cNvSpPr/>
          <p:nvPr/>
        </p:nvSpPr>
        <p:spPr>
          <a:xfrm>
            <a:off x="312177" y="3862637"/>
            <a:ext cx="8519647" cy="10547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As a result,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these kernels are compute-bound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on the UPMEM PIM architecture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BF3C11-8B53-3840-BEBE-8074F951B1D3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3D32F0C-619E-3F4E-9E86-054A6AD9FB37}"/>
              </a:ext>
            </a:extLst>
          </p:cNvPr>
          <p:cNvSpPr/>
          <p:nvPr/>
        </p:nvSpPr>
        <p:spPr>
          <a:xfrm>
            <a:off x="252000" y="2139655"/>
            <a:ext cx="8640000" cy="17267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2.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ML workloads that are memory-bound due to low arithmetic intensity in CPU/GPU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become compute-bound when running on PIM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111BD338-AA5C-DC49-B11D-3DF96DD3E226}"/>
              </a:ext>
            </a:extLst>
          </p:cNvPr>
          <p:cNvSpPr/>
          <p:nvPr/>
        </p:nvSpPr>
        <p:spPr>
          <a:xfrm>
            <a:off x="252000" y="3991630"/>
            <a:ext cx="8640000" cy="12765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Recommendation 6.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Maximize the utilization of PIM cores by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keeping their pipeline fully busy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652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18918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35B6-392C-1546-B9F5-1D3EADE0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45086-B6C5-1140-A7E0-FBCA6D781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Weak scaling: 1 to 64 PIM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020031-C9D5-3544-97A6-DF5061604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1" y="1632027"/>
            <a:ext cx="5616000" cy="44928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BA18F84-79BB-8544-97C4-BCE183F079FF}"/>
              </a:ext>
            </a:extLst>
          </p:cNvPr>
          <p:cNvSpPr/>
          <p:nvPr/>
        </p:nvSpPr>
        <p:spPr>
          <a:xfrm>
            <a:off x="5845151" y="1354240"/>
            <a:ext cx="3146879" cy="15208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, and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scales linearly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6F1DAF-8462-C549-98B1-CEA5B7BFDF2E}"/>
              </a:ext>
            </a:extLst>
          </p:cNvPr>
          <p:cNvSpPr/>
          <p:nvPr/>
        </p:nvSpPr>
        <p:spPr>
          <a:xfrm>
            <a:off x="5845151" y="4190038"/>
            <a:ext cx="3146879" cy="20737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The sum of CPU-PIM, Inter PIM core, and PIM-CPU takes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less than 7% of the total execution time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in all cases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1273DE-8A90-2941-A1D5-56E014BF336F}"/>
              </a:ext>
            </a:extLst>
          </p:cNvPr>
          <p:cNvGrpSpPr/>
          <p:nvPr/>
        </p:nvGrpSpPr>
        <p:grpSpPr>
          <a:xfrm>
            <a:off x="2488557" y="2993757"/>
            <a:ext cx="6503472" cy="2330597"/>
            <a:chOff x="2488557" y="2993757"/>
            <a:chExt cx="6503472" cy="2330597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D1D0CE2-5A8D-4C4D-8D19-BFBE7D38D21F}"/>
                </a:ext>
              </a:extLst>
            </p:cNvPr>
            <p:cNvSpPr/>
            <p:nvPr/>
          </p:nvSpPr>
          <p:spPr>
            <a:xfrm>
              <a:off x="5845150" y="2993757"/>
              <a:ext cx="3146879" cy="107015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" pitchFamily="2" charset="0"/>
                  <a:ea typeface="+mn-ea"/>
                  <a:cs typeface="Calibri" panose="020F0502020204030204" pitchFamily="34" charset="0"/>
                </a:rPr>
                <a:t>KME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rPr>
                <a:t>converges with fewer iterations </a:t>
              </a:r>
              <a:r>
                <a: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Calibri" panose="020F0502020204030204" pitchFamily="34" charset="0"/>
                </a:rPr>
                <a:t>on a larger dataset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2257FA4-A124-FA45-94F8-FF02DD830421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2488557" y="3528835"/>
              <a:ext cx="3356593" cy="1795519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7813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scaling: 256 to 2,048 PIM cores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9F758-3631-174D-B26F-E91E8352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1690634"/>
            <a:ext cx="5610824" cy="428562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C3564A-B595-A84F-8632-D32CD42D2CFA}"/>
              </a:ext>
            </a:extLst>
          </p:cNvPr>
          <p:cNvSpPr/>
          <p:nvPr/>
        </p:nvSpPr>
        <p:spPr>
          <a:xfrm>
            <a:off x="5845151" y="1494690"/>
            <a:ext cx="3146879" cy="17020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scales linearly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13A1D5-93A1-1D44-BF17-A59C42DB24D2}"/>
              </a:ext>
            </a:extLst>
          </p:cNvPr>
          <p:cNvSpPr/>
          <p:nvPr/>
        </p:nvSpPr>
        <p:spPr>
          <a:xfrm>
            <a:off x="5845151" y="3480113"/>
            <a:ext cx="3146879" cy="261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Little overhead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from inter PIM core communication and communication between host and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05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39F758-3631-174D-B26F-E91E8352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11" y="1690634"/>
            <a:ext cx="5610824" cy="428562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C3564A-B595-A84F-8632-D32CD42D2CFA}"/>
              </a:ext>
            </a:extLst>
          </p:cNvPr>
          <p:cNvSpPr/>
          <p:nvPr/>
        </p:nvSpPr>
        <p:spPr>
          <a:xfrm>
            <a:off x="5845151" y="1494690"/>
            <a:ext cx="3146879" cy="17020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kernel time scales linearly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with the number of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13A1D5-93A1-1D44-BF17-A59C42DB24D2}"/>
              </a:ext>
            </a:extLst>
          </p:cNvPr>
          <p:cNvSpPr/>
          <p:nvPr/>
        </p:nvSpPr>
        <p:spPr>
          <a:xfrm>
            <a:off x="5845151" y="3480113"/>
            <a:ext cx="3146879" cy="26100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Little overhead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from inter PIM core communication and communication between host and PIM cores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2FE04E-B87B-EB4D-883A-53845614B8F3}"/>
              </a:ext>
            </a:extLst>
          </p:cNvPr>
          <p:cNvSpPr/>
          <p:nvPr/>
        </p:nvSpPr>
        <p:spPr>
          <a:xfrm>
            <a:off x="169010" y="856660"/>
            <a:ext cx="8892000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Performance Scaling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scaling: 256 to 2,048 PIM cores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9BB5619-8274-F243-9D8D-DB09372B7FC7}"/>
              </a:ext>
            </a:extLst>
          </p:cNvPr>
          <p:cNvSpPr/>
          <p:nvPr/>
        </p:nvSpPr>
        <p:spPr>
          <a:xfrm>
            <a:off x="252000" y="1802675"/>
            <a:ext cx="8640000" cy="34561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3.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ML training workloads, which need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large training datasets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benefit from large PIM-enabled memory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with many PIM cores.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Even if PIM cores need to communicate via the host processor,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the amount of data movement needed for intermediate results is tolerable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4EBE01-26EC-FB4E-9335-87B5DD728507}"/>
              </a:ext>
            </a:extLst>
          </p:cNvPr>
          <p:cNvSpPr/>
          <p:nvPr/>
        </p:nvSpPr>
        <p:spPr>
          <a:xfrm>
            <a:off x="428263" y="3549552"/>
            <a:ext cx="8264324" cy="146141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15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/>
          <p:nvPr/>
        </p:nvSpPr>
        <p:spPr>
          <a:xfrm>
            <a:off x="178200" y="1148662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Machine learning workloads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6A741AF-76CC-1C44-A7B2-258B1429E475}"/>
              </a:ext>
            </a:extLst>
          </p:cNvPr>
          <p:cNvSpPr/>
          <p:nvPr/>
        </p:nvSpPr>
        <p:spPr>
          <a:xfrm>
            <a:off x="169011" y="2493005"/>
            <a:ext cx="8787600" cy="1188000"/>
          </a:xfrm>
          <a:prstGeom prst="roundRect">
            <a:avLst>
              <a:gd name="adj" fmla="val 9605"/>
            </a:avLst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/>
          <p:nvPr/>
        </p:nvSpPr>
        <p:spPr>
          <a:xfrm>
            <a:off x="169011" y="3837348"/>
            <a:ext cx="8787600" cy="118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implementation of ML workloads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/>
          <p:nvPr/>
        </p:nvSpPr>
        <p:spPr>
          <a:xfrm>
            <a:off x="169011" y="5181692"/>
            <a:ext cx="2639504" cy="1188000"/>
          </a:xfrm>
          <a:prstGeom prst="roundRect">
            <a:avLst/>
          </a:prstGeom>
          <a:solidFill>
            <a:schemeClr val="accent5">
              <a:lumMod val="75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C96F769-1304-714A-B67D-A3423F8FE6CE}"/>
              </a:ext>
            </a:extLst>
          </p:cNvPr>
          <p:cNvSpPr/>
          <p:nvPr/>
        </p:nvSpPr>
        <p:spPr>
          <a:xfrm>
            <a:off x="2881800" y="5493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Analysis of PIM Kernels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11B14C-26AA-AB4F-AC78-6F892425EC29}"/>
              </a:ext>
            </a:extLst>
          </p:cNvPr>
          <p:cNvSpPr/>
          <p:nvPr/>
        </p:nvSpPr>
        <p:spPr>
          <a:xfrm>
            <a:off x="2881800" y="5181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Quality Metrics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491352B-CEA3-F449-BD38-3D9195B613A6}"/>
              </a:ext>
            </a:extLst>
          </p:cNvPr>
          <p:cNvSpPr/>
          <p:nvPr/>
        </p:nvSpPr>
        <p:spPr>
          <a:xfrm>
            <a:off x="2881800" y="5805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Scaling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795647D-95DE-CE4A-98FC-1C7F3D93AFEB}"/>
              </a:ext>
            </a:extLst>
          </p:cNvPr>
          <p:cNvSpPr/>
          <p:nvPr/>
        </p:nvSpPr>
        <p:spPr>
          <a:xfrm>
            <a:off x="2881800" y="6117692"/>
            <a:ext cx="6084000" cy="25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Comparison to CPU and GPU</a:t>
            </a:r>
          </a:p>
        </p:txBody>
      </p:sp>
    </p:spTree>
    <p:extLst>
      <p:ext uri="{BB962C8B-B14F-4D97-AF65-F5344CB8AC3E}">
        <p14:creationId xmlns:p14="http://schemas.microsoft.com/office/powerpoint/2010/main" val="247073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Linear regression and logistic regression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E38A67-2E09-B249-9A62-DEBED3FED153}"/>
              </a:ext>
            </a:extLst>
          </p:cNvPr>
          <p:cNvSpPr/>
          <p:nvPr/>
        </p:nvSpPr>
        <p:spPr>
          <a:xfrm>
            <a:off x="196771" y="1448470"/>
            <a:ext cx="2498632" cy="252263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versions are heavily burdened when they use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operations that are not natively supported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by the hardware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20CE498-A8B2-0044-8235-AF2952EE06DC}"/>
              </a:ext>
            </a:extLst>
          </p:cNvPr>
          <p:cNvSpPr/>
          <p:nvPr/>
        </p:nvSpPr>
        <p:spPr>
          <a:xfrm>
            <a:off x="80387" y="4088675"/>
            <a:ext cx="4609181" cy="22808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Several optimizations reduce the execution time considerably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up to 10x/3.9x faster than CPU)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close the gap with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LOG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still 4x/16x slower than GPU)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953F6-8D35-A640-BA07-AED0D52A8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229" y="1499140"/>
            <a:ext cx="6048000" cy="162399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03D198-FCE1-7A47-90AB-89D9696E4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29" y="3319219"/>
            <a:ext cx="4104000" cy="3062211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B060CF-D950-C44F-A769-57201E715B3E}"/>
              </a:ext>
            </a:extLst>
          </p:cNvPr>
          <p:cNvSpPr txBox="1"/>
          <p:nvPr/>
        </p:nvSpPr>
        <p:spPr>
          <a:xfrm>
            <a:off x="8237287" y="10837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217FD6-2E95-DD41-AB83-A36A17CD367B}"/>
              </a:ext>
            </a:extLst>
          </p:cNvPr>
          <p:cNvSpPr txBox="1"/>
          <p:nvPr/>
        </p:nvSpPr>
        <p:spPr>
          <a:xfrm>
            <a:off x="4105527" y="3302342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LOG</a:t>
            </a:r>
          </a:p>
        </p:txBody>
      </p:sp>
    </p:spTree>
    <p:extLst>
      <p:ext uri="{BB962C8B-B14F-4D97-AF65-F5344CB8AC3E}">
        <p14:creationId xmlns:p14="http://schemas.microsoft.com/office/powerpoint/2010/main" val="17611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640-DPU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41977" cy="5293805"/>
          </a:xfrm>
        </p:spPr>
        <p:txBody>
          <a:bodyPr/>
          <a:lstStyle/>
          <a:p>
            <a:r>
              <a:rPr lang="en-US" sz="2600" dirty="0"/>
              <a:t>UPMEM-based PIM system with </a:t>
            </a:r>
            <a:r>
              <a:rPr lang="en-US" sz="2600" dirty="0">
                <a:solidFill>
                  <a:srgbClr val="00B050"/>
                </a:solidFill>
              </a:rPr>
              <a:t>10 UPMEM DIMMs of 8 chips each (10 ranks)</a:t>
            </a:r>
          </a:p>
          <a:p>
            <a:pPr lvl="1"/>
            <a:r>
              <a:rPr lang="en-US" sz="2200" dirty="0"/>
              <a:t>E19 DIMMs</a:t>
            </a:r>
          </a:p>
          <a:p>
            <a:pPr lvl="1"/>
            <a:r>
              <a:rPr lang="en-US" sz="2200" dirty="0"/>
              <a:t>x86 socket</a:t>
            </a:r>
          </a:p>
          <a:p>
            <a:pPr lvl="2"/>
            <a:r>
              <a:rPr lang="en-US" dirty="0"/>
              <a:t>2 memory controllers (3 channels each)</a:t>
            </a:r>
          </a:p>
          <a:p>
            <a:pPr lvl="2"/>
            <a:r>
              <a:rPr lang="en-US" dirty="0"/>
              <a:t>2 conventional DDR4 DIMMs on one channel of one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4C1694-403F-1740-81E2-EF1FB87EF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606" y="2214414"/>
            <a:ext cx="4445000" cy="264160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2B6B3FAE-C7A5-0D4C-A591-DBF72C4DD8EC}"/>
              </a:ext>
            </a:extLst>
          </p:cNvPr>
          <p:cNvSpPr/>
          <p:nvPr/>
        </p:nvSpPr>
        <p:spPr>
          <a:xfrm>
            <a:off x="7253614" y="3417820"/>
            <a:ext cx="1798982" cy="518227"/>
          </a:xfrm>
          <a:prstGeom prst="wedgeEllipseCallout">
            <a:avLst/>
          </a:prstGeom>
          <a:solidFill>
            <a:srgbClr val="00B050">
              <a:alpha val="75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640 DPUs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9E62E71-A61D-4844-8734-EF6718D463B8}"/>
              </a:ext>
            </a:extLst>
          </p:cNvPr>
          <p:cNvSpPr/>
          <p:nvPr/>
        </p:nvSpPr>
        <p:spPr>
          <a:xfrm>
            <a:off x="7267364" y="4575278"/>
            <a:ext cx="1472242" cy="564175"/>
          </a:xfrm>
          <a:prstGeom prst="wedgeEllipseCallout">
            <a:avLst>
              <a:gd name="adj1" fmla="val -34346"/>
              <a:gd name="adj2" fmla="val -61743"/>
            </a:avLst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GB</a:t>
            </a:r>
          </a:p>
        </p:txBody>
      </p:sp>
    </p:spTree>
    <p:extLst>
      <p:ext uri="{BB962C8B-B14F-4D97-AF65-F5344CB8AC3E}">
        <p14:creationId xmlns:p14="http://schemas.microsoft.com/office/powerpoint/2010/main" val="39494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 with Higgs boson dataset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254621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27x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1.34x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E5CD1-2E46-C84B-8F2A-125D7B511A7E}"/>
              </a:ext>
            </a:extLst>
          </p:cNvPr>
          <p:cNvSpPr/>
          <p:nvPr/>
        </p:nvSpPr>
        <p:spPr>
          <a:xfrm>
            <a:off x="4730255" y="4256744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2.8x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version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50A83-0B9A-6445-A8B6-6E67508CC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1370932"/>
            <a:ext cx="8820000" cy="27149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976047-9AF4-B042-AFDB-AB5BB9E544E6}"/>
              </a:ext>
            </a:extLst>
          </p:cNvPr>
          <p:cNvSpPr/>
          <p:nvPr/>
        </p:nvSpPr>
        <p:spPr>
          <a:xfrm>
            <a:off x="162000" y="1370932"/>
            <a:ext cx="4410000" cy="27149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E6BB5-A1E3-F349-BDD3-F8CF55095811}"/>
              </a:ext>
            </a:extLst>
          </p:cNvPr>
          <p:cNvSpPr/>
          <p:nvPr/>
        </p:nvSpPr>
        <p:spPr>
          <a:xfrm>
            <a:off x="4612807" y="1370932"/>
            <a:ext cx="4410000" cy="2714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746C5-ED83-894F-B142-89ACEB989C18}"/>
              </a:ext>
            </a:extLst>
          </p:cNvPr>
          <p:cNvSpPr txBox="1"/>
          <p:nvPr/>
        </p:nvSpPr>
        <p:spPr>
          <a:xfrm>
            <a:off x="162000" y="37085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45311-F4C8-1145-B7A5-3B0936188E7E}"/>
              </a:ext>
            </a:extLst>
          </p:cNvPr>
          <p:cNvSpPr txBox="1"/>
          <p:nvPr/>
        </p:nvSpPr>
        <p:spPr>
          <a:xfrm>
            <a:off x="4612806" y="371235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</p:spTree>
    <p:extLst>
      <p:ext uri="{BB962C8B-B14F-4D97-AF65-F5344CB8AC3E}">
        <p14:creationId xmlns:p14="http://schemas.microsoft.com/office/powerpoint/2010/main" val="16837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11" grpId="0" animBg="1"/>
      <p:bldP spid="12" grpId="0"/>
      <p:bldP spid="13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382421"/>
            <a:ext cx="6858000" cy="979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https://arxiv.org/pdf/2207.07886.pdf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62" y="3239233"/>
            <a:ext cx="8746877" cy="180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AF6764-2921-8146-9E17-D0130171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/>
              <a:t>Additional implementation details</a:t>
            </a:r>
          </a:p>
          <a:p>
            <a:r>
              <a:rPr lang="en-US" dirty="0"/>
              <a:t>More evaluation results </a:t>
            </a:r>
          </a:p>
          <a:p>
            <a:r>
              <a:rPr lang="en-US" dirty="0"/>
              <a:t>Extended observations, takeaways,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92954439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AACF3F-A23C-334D-88C6-2F6E08B3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1370932"/>
            <a:ext cx="8820000" cy="2672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 with </a:t>
            </a:r>
            <a:r>
              <a:rPr lang="en-US" dirty="0">
                <a:solidFill>
                  <a:srgbClr val="7030A0"/>
                </a:solidFill>
              </a:rPr>
              <a:t>Criteo 1TB dataset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254621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4.5x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DE5CD1-2E46-C84B-8F2A-125D7B511A7E}"/>
              </a:ext>
            </a:extLst>
          </p:cNvPr>
          <p:cNvSpPr/>
          <p:nvPr/>
        </p:nvSpPr>
        <p:spPr>
          <a:xfrm>
            <a:off x="4730255" y="4256744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2.7x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76047-9AF4-B042-AFDB-AB5BB9E544E6}"/>
              </a:ext>
            </a:extLst>
          </p:cNvPr>
          <p:cNvSpPr/>
          <p:nvPr/>
        </p:nvSpPr>
        <p:spPr>
          <a:xfrm>
            <a:off x="162000" y="1370932"/>
            <a:ext cx="4410000" cy="27149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E6BB5-A1E3-F349-BDD3-F8CF55095811}"/>
              </a:ext>
            </a:extLst>
          </p:cNvPr>
          <p:cNvSpPr/>
          <p:nvPr/>
        </p:nvSpPr>
        <p:spPr>
          <a:xfrm>
            <a:off x="4612807" y="1370932"/>
            <a:ext cx="4410000" cy="2714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746C5-ED83-894F-B142-89ACEB989C18}"/>
              </a:ext>
            </a:extLst>
          </p:cNvPr>
          <p:cNvSpPr txBox="1"/>
          <p:nvPr/>
        </p:nvSpPr>
        <p:spPr>
          <a:xfrm>
            <a:off x="162000" y="37085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45311-F4C8-1145-B7A5-3B0936188E7E}"/>
              </a:ext>
            </a:extLst>
          </p:cNvPr>
          <p:cNvSpPr txBox="1"/>
          <p:nvPr/>
        </p:nvSpPr>
        <p:spPr>
          <a:xfrm>
            <a:off x="4612806" y="371235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</p:spTree>
    <p:extLst>
      <p:ext uri="{BB962C8B-B14F-4D97-AF65-F5344CB8AC3E}">
        <p14:creationId xmlns:p14="http://schemas.microsoft.com/office/powerpoint/2010/main" val="141922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11" grpId="0" animBg="1"/>
      <p:bldP spid="12" grpId="0"/>
      <p:bldP spid="13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9FEBE2B-6104-E047-8DDE-573636C40267}"/>
              </a:ext>
            </a:extLst>
          </p:cNvPr>
          <p:cNvSpPr/>
          <p:nvPr/>
        </p:nvSpPr>
        <p:spPr>
          <a:xfrm>
            <a:off x="4730255" y="4256744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KME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2.7x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3.2x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ACF3F-A23C-334D-88C6-2F6E08B3B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0" y="1370932"/>
            <a:ext cx="8820000" cy="26727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to CPU and GPU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Decision tree and K-means with </a:t>
            </a:r>
            <a:r>
              <a:rPr lang="en-US" dirty="0">
                <a:solidFill>
                  <a:srgbClr val="7030A0"/>
                </a:solidFill>
              </a:rPr>
              <a:t>Criteo 1TB dataset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C7AD7D9-5E82-D84F-9BE0-8B071DFD0B62}"/>
              </a:ext>
            </a:extLst>
          </p:cNvPr>
          <p:cNvSpPr/>
          <p:nvPr/>
        </p:nvSpPr>
        <p:spPr>
          <a:xfrm>
            <a:off x="576512" y="4254621"/>
            <a:ext cx="3815873" cy="21118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PIM version of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" pitchFamily="2" charset="0"/>
                <a:ea typeface="+mn-ea"/>
                <a:cs typeface="Calibri" panose="020F0502020204030204" pitchFamily="34" charset="0"/>
              </a:rPr>
              <a:t>DTR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 is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62x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CPU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4.5x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faster than the GPU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version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76047-9AF4-B042-AFDB-AB5BB9E544E6}"/>
              </a:ext>
            </a:extLst>
          </p:cNvPr>
          <p:cNvSpPr/>
          <p:nvPr/>
        </p:nvSpPr>
        <p:spPr>
          <a:xfrm>
            <a:off x="162000" y="1370932"/>
            <a:ext cx="4410000" cy="271492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E6BB5-A1E3-F349-BDD3-F8CF55095811}"/>
              </a:ext>
            </a:extLst>
          </p:cNvPr>
          <p:cNvSpPr/>
          <p:nvPr/>
        </p:nvSpPr>
        <p:spPr>
          <a:xfrm>
            <a:off x="4612807" y="1370932"/>
            <a:ext cx="4410000" cy="27149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5746C5-ED83-894F-B142-89ACEB989C18}"/>
              </a:ext>
            </a:extLst>
          </p:cNvPr>
          <p:cNvSpPr txBox="1"/>
          <p:nvPr/>
        </p:nvSpPr>
        <p:spPr>
          <a:xfrm>
            <a:off x="162000" y="370857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DTR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45311-F4C8-1145-B7A5-3B0936188E7E}"/>
              </a:ext>
            </a:extLst>
          </p:cNvPr>
          <p:cNvSpPr txBox="1"/>
          <p:nvPr/>
        </p:nvSpPr>
        <p:spPr>
          <a:xfrm>
            <a:off x="4612806" y="3712355"/>
            <a:ext cx="737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urier" pitchFamily="2" charset="0"/>
                <a:ea typeface="+mn-ea"/>
                <a:cs typeface="+mn-cs"/>
              </a:rPr>
              <a:t>KME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C1918-9FFD-6F4D-8FB4-665E6F20EDA4}"/>
              </a:ext>
            </a:extLst>
          </p:cNvPr>
          <p:cNvSpPr/>
          <p:nvPr/>
        </p:nvSpPr>
        <p:spPr>
          <a:xfrm>
            <a:off x="111135" y="856660"/>
            <a:ext cx="8964000" cy="558000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C2D079B-0D83-3F45-9291-3142A54C8660}"/>
              </a:ext>
            </a:extLst>
          </p:cNvPr>
          <p:cNvSpPr/>
          <p:nvPr/>
        </p:nvSpPr>
        <p:spPr>
          <a:xfrm>
            <a:off x="80388" y="2612571"/>
            <a:ext cx="8956722" cy="218929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4.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ML workloads that require mainly operations natively supported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by the PIM architecture,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such as decision tree and K-means clustering,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outperform their CPU and GPU counterparts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382421"/>
            <a:ext cx="6858000" cy="979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https://arxiv.org/pdf/2207.07886.pdf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B249F6-522A-6E4B-CD1D-80F8B3297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62" y="3239233"/>
            <a:ext cx="8746877" cy="1800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AF6764-2921-8146-9E17-D0130171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/>
              <a:t>Additional implementation details</a:t>
            </a:r>
          </a:p>
          <a:p>
            <a:r>
              <a:rPr lang="en-US" dirty="0"/>
              <a:t>More evaluation results </a:t>
            </a:r>
          </a:p>
          <a:p>
            <a:r>
              <a:rPr lang="en-US" dirty="0"/>
              <a:t>Extended observations, takeaways, and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51297807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E1BC-8108-E545-BF68-66997F7F0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Short </a:t>
            </a:r>
            <a:r>
              <a:rPr lang="en-US" dirty="0" err="1"/>
              <a:t>arXiv</a:t>
            </a:r>
            <a:r>
              <a:rPr lang="en-US" dirty="0"/>
              <a:t>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BB380-9398-8846-9D40-58A36CC89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ISVLSI 2022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7F8EBA22-D610-764E-8C4E-70920FE9CEFF}"/>
              </a:ext>
            </a:extLst>
          </p:cNvPr>
          <p:cNvSpPr txBox="1">
            <a:spLocks/>
          </p:cNvSpPr>
          <p:nvPr/>
        </p:nvSpPr>
        <p:spPr>
          <a:xfrm>
            <a:off x="1106731" y="5092861"/>
            <a:ext cx="6858000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https://arxiv.org/pdf/2206.06022.pdf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https://youtu.be/CVX8n-X-5wI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DB099-1C85-984A-B4FE-736E81ED8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242137"/>
            <a:ext cx="8751600" cy="22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880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https://people.inf.ethz.ch/omutlu/pub/MLonUPMEM-PIM_ispass23.pdf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https://github.com/CMU-SAFARI/pim-ml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https://youtu.be/60pkaI5AeM4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9037E-04F5-E342-89B6-3DDDCDBE4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233414"/>
            <a:ext cx="8751600" cy="22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307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 Code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AF6764-2921-8146-9E17-D0130171B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357960" cy="5293805"/>
          </a:xfrm>
        </p:spPr>
        <p:txBody>
          <a:bodyPr>
            <a:normAutofit/>
          </a:bodyPr>
          <a:lstStyle/>
          <a:p>
            <a:r>
              <a:rPr lang="en-US" sz="2800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https://github.com/CMU-SAFARI/pim-ml</a:t>
            </a:r>
            <a:endParaRPr lang="en-US" sz="2800" u="sng" dirty="0">
              <a:solidFill>
                <a:srgbClr val="0070C0"/>
              </a:solidFill>
              <a:latin typeface="Calibri Light" panose="020F0302020204030204"/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5D4A9-3CDB-DA46-9212-55765956C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74" y="158461"/>
            <a:ext cx="5511893" cy="62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866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62150"/>
            <a:ext cx="8894602" cy="5603964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r>
              <a:rPr lang="en-US" sz="4200" dirty="0">
                <a:solidFill>
                  <a:srgbClr val="C00000"/>
                </a:solidFill>
              </a:rPr>
              <a:t>Training machine learning </a:t>
            </a:r>
            <a:r>
              <a:rPr lang="en-US" sz="4200" dirty="0"/>
              <a:t>(ML) algorithms is a computationally expensive process, frequently </a:t>
            </a:r>
            <a:r>
              <a:rPr lang="en-US" sz="4200" dirty="0">
                <a:solidFill>
                  <a:srgbClr val="7030A0"/>
                </a:solidFill>
              </a:rPr>
              <a:t>memory-bound </a:t>
            </a:r>
            <a:r>
              <a:rPr lang="en-US" sz="4200" dirty="0"/>
              <a:t>due to repeatedly accessing </a:t>
            </a:r>
            <a:r>
              <a:rPr lang="en-US" sz="4200" dirty="0">
                <a:solidFill>
                  <a:srgbClr val="0070C0"/>
                </a:solidFill>
              </a:rPr>
              <a:t>large training datasets</a:t>
            </a:r>
          </a:p>
          <a:p>
            <a:pPr>
              <a:spcBef>
                <a:spcPts val="400"/>
              </a:spcBef>
            </a:pPr>
            <a:r>
              <a:rPr lang="en-US" sz="4200" dirty="0">
                <a:solidFill>
                  <a:srgbClr val="00B050"/>
                </a:solidFill>
              </a:rPr>
              <a:t>Memory-centric computing systems</a:t>
            </a:r>
            <a:r>
              <a:rPr lang="en-US" sz="4200" dirty="0"/>
              <a:t>, i.e., with </a:t>
            </a:r>
            <a:r>
              <a:rPr lang="en-US" sz="4200" dirty="0">
                <a:solidFill>
                  <a:srgbClr val="00B050"/>
                </a:solidFill>
              </a:rPr>
              <a:t>Processing-in-Memory</a:t>
            </a:r>
            <a:r>
              <a:rPr lang="en-US" sz="4200" dirty="0"/>
              <a:t> (PIM) capabilities, can alleviate this </a:t>
            </a:r>
            <a:r>
              <a:rPr lang="en-US" sz="4200" i="1" dirty="0">
                <a:solidFill>
                  <a:srgbClr val="C00000"/>
                </a:solidFill>
              </a:rPr>
              <a:t>data movement bottleneck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Real-world PIM systems have only recently been manufactured and commercialized</a:t>
            </a:r>
          </a:p>
          <a:p>
            <a:pPr lvl="1">
              <a:spcBef>
                <a:spcPts val="0"/>
              </a:spcBef>
            </a:pPr>
            <a:r>
              <a:rPr lang="en-US" sz="3800" dirty="0"/>
              <a:t>UPMEM has designed and fabricated </a:t>
            </a:r>
            <a:r>
              <a:rPr lang="en-US" sz="3800" dirty="0">
                <a:solidFill>
                  <a:srgbClr val="00B050"/>
                </a:solidFill>
              </a:rPr>
              <a:t>the first publicly-available real-world PIM architecture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Our goal is to understand the potential of </a:t>
            </a:r>
            <a:r>
              <a:rPr lang="en-US" sz="4200" dirty="0">
                <a:solidFill>
                  <a:srgbClr val="0070C0"/>
                </a:solidFill>
              </a:rPr>
              <a:t>modern general-purpose PIM architectures to accelerate machine learning training</a:t>
            </a:r>
            <a:endParaRPr lang="en-US" sz="4200" dirty="0"/>
          </a:p>
          <a:p>
            <a:pPr>
              <a:spcBef>
                <a:spcPts val="400"/>
              </a:spcBef>
            </a:pPr>
            <a:r>
              <a:rPr lang="en-US" sz="4200" dirty="0"/>
              <a:t>Our main contributions: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7030A0"/>
                </a:solidFill>
              </a:rPr>
              <a:t>PIM implementation of several classic machine learning algorithms</a:t>
            </a:r>
            <a:r>
              <a:rPr lang="en-US" sz="3800" dirty="0"/>
              <a:t>: linear regression, logistic regression, decision tree, K-means clustering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0070C0"/>
                </a:solidFill>
              </a:rPr>
              <a:t>Workload characterization </a:t>
            </a:r>
            <a:r>
              <a:rPr lang="en-US" sz="3800" dirty="0"/>
              <a:t>in terms of quality, performance, and scaling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solidFill>
                  <a:srgbClr val="C00000"/>
                </a:solidFill>
              </a:rPr>
              <a:t>Comparison to their counterpart implementations </a:t>
            </a:r>
            <a:r>
              <a:rPr lang="en-US" sz="3800" dirty="0"/>
              <a:t>on processor-centric systems (CPU and GPU)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DTR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27x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1.34x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cs typeface="Calibri" panose="020F0502020204030204" pitchFamily="34" charset="0"/>
              </a:rPr>
              <a:t>PIM version of </a:t>
            </a:r>
            <a:r>
              <a:rPr lang="en-US" sz="3400" dirty="0">
                <a:latin typeface="Courier" pitchFamily="2" charset="0"/>
                <a:cs typeface="Calibri" panose="020F0502020204030204" pitchFamily="34" charset="0"/>
              </a:rPr>
              <a:t>KME</a:t>
            </a:r>
            <a:r>
              <a:rPr lang="en-US" sz="3400" dirty="0">
                <a:cs typeface="Calibri" panose="020F0502020204030204" pitchFamily="34" charset="0"/>
              </a:rPr>
              <a:t> is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2.8x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/ </a:t>
            </a:r>
            <a:r>
              <a:rPr lang="en-US" sz="3400" b="1" dirty="0">
                <a:solidFill>
                  <a:srgbClr val="00B050"/>
                </a:solidFill>
                <a:cs typeface="Calibri" panose="020F0502020204030204" pitchFamily="34" charset="0"/>
              </a:rPr>
              <a:t>3.2x </a:t>
            </a:r>
            <a:r>
              <a:rPr lang="en-US" sz="3400" dirty="0">
                <a:solidFill>
                  <a:srgbClr val="00B050"/>
                </a:solidFill>
                <a:cs typeface="Calibri" panose="020F0502020204030204" pitchFamily="34" charset="0"/>
              </a:rPr>
              <a:t>faster than the CPU / GPU</a:t>
            </a:r>
            <a:r>
              <a:rPr lang="en-US" sz="3400" dirty="0">
                <a:cs typeface="Calibri" panose="020F0502020204030204" pitchFamily="34" charset="0"/>
              </a:rPr>
              <a:t> version, respectively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3800" dirty="0">
                <a:cs typeface="Calibri" panose="020F0502020204030204" pitchFamily="34" charset="0"/>
              </a:rPr>
              <a:t>Source code: </a:t>
            </a:r>
            <a:r>
              <a:rPr lang="en-US" sz="3800" u="sng" dirty="0">
                <a:solidFill>
                  <a:srgbClr val="0070C0"/>
                </a:solidFill>
                <a:latin typeface="Calibri Light" panose="020F0302020204030204"/>
                <a:hlinkClick r:id="rId3"/>
              </a:rPr>
              <a:t>https://github.com/CMU-SAFARI/pim-ml</a:t>
            </a:r>
            <a:endParaRPr lang="en-US" sz="3800" u="sng" dirty="0">
              <a:solidFill>
                <a:srgbClr val="0070C0"/>
              </a:solidFill>
              <a:latin typeface="Calibri Light" panose="020F0302020204030204"/>
            </a:endParaRPr>
          </a:p>
          <a:p>
            <a:pPr>
              <a:spcBef>
                <a:spcPts val="400"/>
              </a:spcBef>
            </a:pPr>
            <a:r>
              <a:rPr lang="en-US" sz="4200" dirty="0"/>
              <a:t>Experimental evaluation on a real-world </a:t>
            </a:r>
            <a:r>
              <a:rPr lang="en-US" sz="4200" dirty="0">
                <a:solidFill>
                  <a:srgbClr val="0070C0"/>
                </a:solidFill>
              </a:rPr>
              <a:t>PIM system with 2,524 PIM cores @ 425 MHz and 158 GB of DRAM memory</a:t>
            </a:r>
          </a:p>
          <a:p>
            <a:pPr>
              <a:spcBef>
                <a:spcPts val="400"/>
              </a:spcBef>
            </a:pPr>
            <a:r>
              <a:rPr lang="en-US" sz="4200" dirty="0"/>
              <a:t>Key observations, </a:t>
            </a:r>
            <a:r>
              <a:rPr lang="en-US" sz="4200" dirty="0">
                <a:solidFill>
                  <a:srgbClr val="0070C0"/>
                </a:solidFill>
              </a:rPr>
              <a:t>takeaways</a:t>
            </a:r>
            <a:r>
              <a:rPr lang="en-US" sz="4200" dirty="0"/>
              <a:t>, and </a:t>
            </a:r>
            <a:r>
              <a:rPr lang="en-US" sz="4200" dirty="0">
                <a:solidFill>
                  <a:srgbClr val="00B050"/>
                </a:solidFill>
              </a:rPr>
              <a:t>recommendations</a:t>
            </a:r>
            <a:r>
              <a:rPr lang="en-US" sz="4200" dirty="0"/>
              <a:t> for ML workloads on general-purpose PIM systems</a:t>
            </a:r>
          </a:p>
        </p:txBody>
      </p:sp>
    </p:spTree>
    <p:extLst>
      <p:ext uri="{BB962C8B-B14F-4D97-AF65-F5344CB8AC3E}">
        <p14:creationId xmlns:p14="http://schemas.microsoft.com/office/powerpoint/2010/main" val="302983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AD86-A0FC-D84A-A493-6C981C2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PIM-ML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E49AD-A7FE-D545-829D-096D49517D4B}"/>
              </a:ext>
            </a:extLst>
          </p:cNvPr>
          <p:cNvSpPr txBox="1"/>
          <p:nvPr/>
        </p:nvSpPr>
        <p:spPr>
          <a:xfrm>
            <a:off x="3356411" y="6492240"/>
            <a:ext cx="2431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https://youtu.be/elWNYlSE10c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35156F-D30F-054C-8009-3EAD6D1A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74" y="854892"/>
            <a:ext cx="7796053" cy="557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Strong and weak scaling experiments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96CD0-76A1-8D4C-B444-E452CD68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508"/>
            <a:ext cx="9144000" cy="31602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4B8067D-A442-0248-BF6C-1E932AD2C19D}"/>
              </a:ext>
            </a:extLst>
          </p:cNvPr>
          <p:cNvSpPr/>
          <p:nvPr/>
        </p:nvSpPr>
        <p:spPr>
          <a:xfrm>
            <a:off x="771894" y="1635131"/>
            <a:ext cx="4824000" cy="309600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BB6C1-CCCE-8F4D-9651-51B6818CAB43}"/>
              </a:ext>
            </a:extLst>
          </p:cNvPr>
          <p:cNvSpPr/>
          <p:nvPr/>
        </p:nvSpPr>
        <p:spPr>
          <a:xfrm>
            <a:off x="5626917" y="1635131"/>
            <a:ext cx="2556000" cy="309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52CB8-C0C8-F348-B5F8-30C66E187E61}"/>
              </a:ext>
            </a:extLst>
          </p:cNvPr>
          <p:cNvSpPr/>
          <p:nvPr/>
        </p:nvSpPr>
        <p:spPr>
          <a:xfrm>
            <a:off x="8218490" y="1635131"/>
            <a:ext cx="864000" cy="309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66752C-05DF-364B-8B0C-1EB187A4B847}"/>
              </a:ext>
            </a:extLst>
          </p:cNvPr>
          <p:cNvSpPr/>
          <p:nvPr/>
        </p:nvSpPr>
        <p:spPr>
          <a:xfrm>
            <a:off x="771894" y="1995056"/>
            <a:ext cx="1656000" cy="1781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AA1D88-3DBB-C644-822F-DB030953AD1A}"/>
              </a:ext>
            </a:extLst>
          </p:cNvPr>
          <p:cNvSpPr/>
          <p:nvPr/>
        </p:nvSpPr>
        <p:spPr>
          <a:xfrm>
            <a:off x="2458917" y="1995056"/>
            <a:ext cx="1476000" cy="17813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7DC675-FC2B-334D-964F-096177F9F2BE}"/>
              </a:ext>
            </a:extLst>
          </p:cNvPr>
          <p:cNvSpPr/>
          <p:nvPr/>
        </p:nvSpPr>
        <p:spPr>
          <a:xfrm>
            <a:off x="464214" y="5047160"/>
            <a:ext cx="8215572" cy="117163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repository includes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datasets and scripts used in our evaluation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91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77913"/>
            <a:ext cx="9144000" cy="131913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Sylvan Brocard,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Julien </a:t>
            </a:r>
            <a:r>
              <a:rPr lang="en-US" sz="2200" b="0" dirty="0" err="1">
                <a:latin typeface="Candara" panose="020E0502030303020204" pitchFamily="34" charset="0"/>
              </a:rPr>
              <a:t>Legriel</a:t>
            </a:r>
            <a:r>
              <a:rPr lang="en-US" sz="2200" b="0" dirty="0">
                <a:latin typeface="Candara" panose="020E0502030303020204" pitchFamily="34" charset="0"/>
              </a:rPr>
              <a:t>, Remy </a:t>
            </a:r>
            <a:r>
              <a:rPr lang="en-US" sz="2200" b="0" dirty="0" err="1">
                <a:latin typeface="Candara" panose="020E0502030303020204" pitchFamily="34" charset="0"/>
              </a:rPr>
              <a:t>Cimadomo</a:t>
            </a:r>
            <a:r>
              <a:rPr lang="en-US" sz="2200" b="0" dirty="0">
                <a:latin typeface="Candara" panose="020E0502030303020204" pitchFamily="34" charset="0"/>
              </a:rPr>
              <a:t>, Geraldo F. Oliveira,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Gagandeep Singh,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4984"/>
            <a:ext cx="9144000" cy="1709617"/>
          </a:xfrm>
        </p:spPr>
        <p:txBody>
          <a:bodyPr>
            <a:normAutofit fontScale="85000" lnSpcReduction="20000"/>
          </a:bodyPr>
          <a:lstStyle/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An Experimental Evaluation of</a:t>
            </a:r>
            <a:endParaRPr lang="en-US" sz="41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5900" dirty="0">
                <a:solidFill>
                  <a:srgbClr val="002060"/>
                </a:solidFill>
              </a:rPr>
              <a:t>Machine Learning Training</a:t>
            </a:r>
            <a:r>
              <a:rPr lang="en-US" sz="5900" dirty="0">
                <a:solidFill>
                  <a:srgbClr val="0070C0"/>
                </a:solidFill>
              </a:rPr>
              <a:t> </a:t>
            </a: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on a Real Processing-in-Memory System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01222"/>
            <a:ext cx="6858000" cy="1079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https://arxiv.org/pdf/2207.07886.pdf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https://github.com/CMU-SAFARI/pim-ml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04435" y="6538933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May 25, 2023</a:t>
            </a:r>
          </a:p>
        </p:txBody>
      </p:sp>
    </p:spTree>
    <p:extLst>
      <p:ext uri="{BB962C8B-B14F-4D97-AF65-F5344CB8AC3E}">
        <p14:creationId xmlns:p14="http://schemas.microsoft.com/office/powerpoint/2010/main" val="119395814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Genomics Sequence Alignment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204018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 err="1">
                <a:latin typeface="Candara" panose="020E0502030303020204" pitchFamily="34" charset="0"/>
              </a:rPr>
              <a:t>Safaa</a:t>
            </a:r>
            <a:r>
              <a:rPr lang="en-US" sz="2200" b="0" dirty="0">
                <a:latin typeface="Candara" panose="020E0502030303020204" pitchFamily="34" charset="0"/>
              </a:rPr>
              <a:t> Diab, Amir </a:t>
            </a:r>
            <a:r>
              <a:rPr lang="en-US" sz="2200" b="0" dirty="0" err="1">
                <a:latin typeface="Candara" panose="020E0502030303020204" pitchFamily="34" charset="0"/>
              </a:rPr>
              <a:t>Nassereldine</a:t>
            </a:r>
            <a:r>
              <a:rPr lang="en-US" sz="2200" b="0" dirty="0">
                <a:latin typeface="Candara" panose="020E0502030303020204" pitchFamily="34" charset="0"/>
              </a:rPr>
              <a:t>, Mohammed </a:t>
            </a:r>
            <a:r>
              <a:rPr lang="en-US" sz="2200" b="0" dirty="0" err="1">
                <a:latin typeface="Candara" panose="020E0502030303020204" pitchFamily="34" charset="0"/>
              </a:rPr>
              <a:t>Alser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r>
              <a:rPr lang="en-US" sz="2200" b="0" dirty="0">
                <a:latin typeface="Candara" panose="020E0502030303020204" pitchFamily="34" charset="0"/>
              </a:rPr>
              <a:t>, Izzat El Hajj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30579"/>
            <a:ext cx="9144000" cy="2663312"/>
          </a:xfrm>
        </p:spPr>
        <p:txBody>
          <a:bodyPr>
            <a:normAutofit lnSpcReduction="10000"/>
          </a:bodyPr>
          <a:lstStyle/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High Throughput </a:t>
            </a:r>
          </a:p>
          <a:p>
            <a:r>
              <a:rPr lang="en-US" sz="5200" dirty="0">
                <a:solidFill>
                  <a:srgbClr val="002060"/>
                </a:solidFill>
              </a:rPr>
              <a:t>Sequence Alignment</a:t>
            </a:r>
            <a:r>
              <a:rPr lang="en-US" sz="52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Using Real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https://arxiv.org/pdf/2208.01243.pdf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https://github.com/CMU-SAFARI/alignment-in-memory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22867" y="6538933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8, 2023</a:t>
            </a:r>
          </a:p>
        </p:txBody>
      </p:sp>
    </p:spTree>
    <p:extLst>
      <p:ext uri="{BB962C8B-B14F-4D97-AF65-F5344CB8AC3E}">
        <p14:creationId xmlns:p14="http://schemas.microsoft.com/office/powerpoint/2010/main" val="79897378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Sequence Alignment on Processing-in-Memory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644166" y="4988689"/>
            <a:ext cx="7855668" cy="12382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https://arxiv.org/pdf/2204.02085.pdf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https://arxiv.org/pdf/2208.01243.pdf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Source code: https://github.com/safaad/aim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B2256-7536-BC47-9EC4-55A9616EA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0272" y="6355080"/>
            <a:ext cx="457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rgbClr val="225F9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2D0D0-7CC3-49AC-87EA-E4809F9E01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225F9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25F9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3AFDA-2D7D-6E40-B559-D167A0FE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" y="2286516"/>
            <a:ext cx="9000000" cy="1960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67817F-F6DC-A143-A934-F87897B9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Published in Bioinformatics (2023)</a:t>
            </a:r>
          </a:p>
        </p:txBody>
      </p:sp>
    </p:spTree>
    <p:extLst>
      <p:ext uri="{BB962C8B-B14F-4D97-AF65-F5344CB8AC3E}">
        <p14:creationId xmlns:p14="http://schemas.microsoft.com/office/powerpoint/2010/main" val="225505717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</a:rPr>
              <a:t>Genome sequence alignment</a:t>
            </a:r>
            <a:r>
              <a:rPr lang="en-US" sz="2700" dirty="0"/>
              <a:t> is typically </a:t>
            </a:r>
            <a:r>
              <a:rPr lang="en-US" sz="2700" dirty="0">
                <a:solidFill>
                  <a:srgbClr val="C00000"/>
                </a:solidFill>
              </a:rPr>
              <a:t>memory-bound</a:t>
            </a:r>
            <a:r>
              <a:rPr lang="en-US" sz="2700" dirty="0"/>
              <a:t> on conventional processor-centric systems (CPU, GPU)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has the potential to overcome this data movement bottleneck by placing compute capabilities near/inside memory arrays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We present </a:t>
            </a:r>
            <a:r>
              <a:rPr lang="en-US" sz="2700" dirty="0">
                <a:solidFill>
                  <a:srgbClr val="7030A0"/>
                </a:solidFill>
              </a:rPr>
              <a:t>Alignment-in-Memory </a:t>
            </a:r>
            <a:r>
              <a:rPr lang="en-US" sz="2700" dirty="0"/>
              <a:t>(</a:t>
            </a:r>
            <a:r>
              <a:rPr lang="en-US" sz="2700" dirty="0" err="1"/>
              <a:t>AiM</a:t>
            </a:r>
            <a:r>
              <a:rPr lang="en-US" sz="2700" dirty="0"/>
              <a:t>), a PIM framework for genome sequence alignment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 err="1"/>
              <a:t>AiM</a:t>
            </a:r>
            <a:r>
              <a:rPr lang="en-US" sz="2500" dirty="0"/>
              <a:t> supports </a:t>
            </a:r>
            <a:r>
              <a:rPr lang="en-US" sz="2500" dirty="0">
                <a:solidFill>
                  <a:srgbClr val="0070C0"/>
                </a:solidFill>
              </a:rPr>
              <a:t>multiple alignment algorithms</a:t>
            </a:r>
            <a:r>
              <a:rPr lang="en-US" sz="2500" dirty="0"/>
              <a:t>: NW, SWG, </a:t>
            </a:r>
            <a:r>
              <a:rPr lang="en-US" sz="2500" dirty="0" err="1"/>
              <a:t>GenASM</a:t>
            </a:r>
            <a:r>
              <a:rPr lang="en-US" sz="2500" dirty="0"/>
              <a:t>, WFA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Implemented for the UPMEM PIM architecture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Our evaluation shows that sequence alignment on PIM can be significantly faster than on CPUs and GPUs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0341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382608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6" grpId="0" animBg="1"/>
      <p:bldP spid="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Genome Analysis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169011" y="925286"/>
            <a:ext cx="8894602" cy="5518545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A </a:t>
            </a:r>
            <a:r>
              <a:rPr lang="en-US" altLang="zh-CN" dirty="0">
                <a:solidFill>
                  <a:srgbClr val="C00000"/>
                </a:solidFill>
              </a:rPr>
              <a:t>genome</a:t>
            </a:r>
            <a:r>
              <a:rPr lang="en-US" altLang="zh-CN" dirty="0"/>
              <a:t> is the complete set of an organism’s genetic instructions</a:t>
            </a:r>
          </a:p>
          <a:p>
            <a:r>
              <a:rPr lang="en-US" altLang="zh-CN" dirty="0"/>
              <a:t>DNA is a string of base pairs (characters): A, C, G, T</a:t>
            </a:r>
          </a:p>
          <a:p>
            <a:pPr lvl="1"/>
            <a:r>
              <a:rPr lang="en-US" altLang="zh-CN" dirty="0"/>
              <a:t>The </a:t>
            </a:r>
            <a:r>
              <a:rPr lang="en-US" altLang="zh-CN" dirty="0">
                <a:solidFill>
                  <a:srgbClr val="0070C0"/>
                </a:solidFill>
              </a:rPr>
              <a:t>human genome contains 3.2 billion base pairs</a:t>
            </a:r>
          </a:p>
          <a:p>
            <a:pPr lvl="1"/>
            <a:r>
              <a:rPr lang="en-US" altLang="zh-CN" dirty="0">
                <a:solidFill>
                  <a:srgbClr val="00B050"/>
                </a:solidFill>
              </a:rPr>
              <a:t>Genome analysis</a:t>
            </a:r>
            <a:r>
              <a:rPr lang="en-US" altLang="zh-CN" dirty="0"/>
              <a:t> helps to understand genetic variations, predict the presence and abundance of microbes, monitor disease outbreaks, develop personalized medicine, etc.</a:t>
            </a:r>
          </a:p>
          <a:p>
            <a:r>
              <a:rPr lang="en-US" altLang="zh-CN" dirty="0"/>
              <a:t>Sequencing machines provide only </a:t>
            </a:r>
            <a:r>
              <a:rPr lang="en-US" altLang="zh-CN" dirty="0">
                <a:solidFill>
                  <a:srgbClr val="C00000"/>
                </a:solidFill>
              </a:rPr>
              <a:t>randomized fragments</a:t>
            </a:r>
            <a:r>
              <a:rPr lang="en-US" altLang="zh-CN" dirty="0"/>
              <a:t> (</a:t>
            </a:r>
            <a:r>
              <a:rPr lang="en-US" altLang="zh-CN" dirty="0">
                <a:solidFill>
                  <a:srgbClr val="7030A0"/>
                </a:solidFill>
              </a:rPr>
              <a:t>reads</a:t>
            </a:r>
            <a:r>
              <a:rPr lang="en-US" altLang="zh-CN" dirty="0"/>
              <a:t>), which need to be mapped to the reference genome</a:t>
            </a:r>
          </a:p>
          <a:p>
            <a:pPr lvl="1"/>
            <a:r>
              <a:rPr lang="en-US" altLang="zh-CN" dirty="0"/>
              <a:t>Depending on the sequencing technology, there are short (50-300 bp) and long reads (10K-100K bp)</a:t>
            </a:r>
          </a:p>
          <a:p>
            <a:r>
              <a:rPr lang="en-US" altLang="zh-CN" dirty="0"/>
              <a:t>A key step in the read mapping process is </a:t>
            </a:r>
            <a:r>
              <a:rPr lang="en-US" altLang="zh-CN" dirty="0">
                <a:solidFill>
                  <a:srgbClr val="00B050"/>
                </a:solidFill>
              </a:rPr>
              <a:t>sequence alignment</a:t>
            </a:r>
          </a:p>
          <a:p>
            <a:pPr lvl="1"/>
            <a:r>
              <a:rPr lang="en-US" altLang="zh-CN" dirty="0"/>
              <a:t>Quadratic-time dynamic programming algorithms, e.g., </a:t>
            </a:r>
            <a:r>
              <a:rPr lang="en-US" altLang="zh-CN" dirty="0">
                <a:solidFill>
                  <a:srgbClr val="7030A0"/>
                </a:solidFill>
              </a:rPr>
              <a:t>Smith-Waterman</a:t>
            </a:r>
            <a:r>
              <a:rPr lang="en-US" altLang="zh-CN" dirty="0"/>
              <a:t>, Needleman-Wunsch</a:t>
            </a:r>
          </a:p>
          <a:p>
            <a:pPr lvl="1"/>
            <a:r>
              <a:rPr lang="en-US" altLang="zh-CN" dirty="0"/>
              <a:t>State-of-the-art algorithms: </a:t>
            </a:r>
            <a:r>
              <a:rPr lang="en-US" altLang="zh-CN" dirty="0" err="1"/>
              <a:t>GenASM</a:t>
            </a:r>
            <a:r>
              <a:rPr lang="en-US" altLang="zh-CN" dirty="0"/>
              <a:t>, WFA, WFA-adaptive</a:t>
            </a:r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2797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3" name="Rectangle 3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169011" y="925286"/>
                <a:ext cx="8894602" cy="529380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altLang="zh-CN" dirty="0"/>
                  <a:t>Smith-Waterman performs local </a:t>
                </a:r>
                <a:r>
                  <a:rPr lang="en-US" altLang="zh-CN" dirty="0">
                    <a:solidFill>
                      <a:srgbClr val="00B050"/>
                    </a:solidFill>
                  </a:rPr>
                  <a:t>sequence alignment</a:t>
                </a:r>
              </a:p>
              <a:p>
                <a:pPr lvl="1"/>
                <a:r>
                  <a:rPr lang="en-US" altLang="zh-CN" dirty="0"/>
                  <a:t>We compare two sequences A and B</a:t>
                </a:r>
              </a:p>
              <a:p>
                <a:pPr lvl="1"/>
                <a:r>
                  <a:rPr lang="en-US" altLang="zh-CN" dirty="0"/>
                  <a:t>For any two elements of A and B, we can obtain a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similarity score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s-E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3, </m:t>
                              </m:r>
                              <m:sSub>
                                <m:sSubPr>
                                  <m:ctrlP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s-E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altLang="zh-CN" i="1">
                                  <a:latin typeface="Cambria Math" panose="02040503050406030204" pitchFamily="18" charset="0"/>
                                </a:rPr>
                                <m:t>3, </m:t>
                              </m:r>
                              <m:sSub>
                                <m:sSubPr>
                                  <m:ctrlP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s-ES" altLang="zh-CN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sSub>
                                <m:sSubPr>
                                  <m:ctrlP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altLang="zh-CN" dirty="0"/>
              </a:p>
              <a:p>
                <a:r>
                  <a:rPr lang="en-US" altLang="zh-CN" dirty="0">
                    <a:solidFill>
                      <a:srgbClr val="7030A0"/>
                    </a:solidFill>
                  </a:rPr>
                  <a:t>Gap penalty</a:t>
                </a:r>
                <a:r>
                  <a:rPr lang="en-US" altLang="zh-CN" dirty="0"/>
                  <a:t> (linear)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s-E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r>
                  <a:rPr lang="en-US" altLang="zh-CN" dirty="0">
                    <a:solidFill>
                      <a:srgbClr val="00B0F0"/>
                    </a:solidFill>
                  </a:rPr>
                  <a:t>Scoring matrix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s-ES" altLang="zh-CN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altLang="zh-CN" b="0" i="1" smtClean="0">
                        <a:latin typeface="Cambria Math" panose="02040503050406030204" pitchFamily="18" charset="0"/>
                      </a:rPr>
                      <m:t>𝑚𝑎𝑥</m:t>
                    </m:r>
                    <m:d>
                      <m:dPr>
                        <m:begChr m:val="{"/>
                        <m:endChr m:val=""/>
                        <m:ctrlPr>
                          <a:rPr lang="es-E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s-E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s-E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−1, 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m:rPr>
                                      <m:brk m:alnAt="7"/>
                                    </m:rP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−1, 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s-ES" altLang="zh-CN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s-ES" altLang="zh-CN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s-ES" altLang="zh-CN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𝑊</m:t>
                                      </m:r>
                                    </m:e>
                                    <m:sub>
                                      <m:r>
                                        <a:rPr lang="es-ES" altLang="zh-CN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  <m:e>
                            <m:r>
                              <a:rPr lang="es-ES" altLang="zh-CN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102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9011" y="925286"/>
                <a:ext cx="8894602" cy="5293805"/>
              </a:xfrm>
              <a:blipFill>
                <a:blip r:embed="rId3"/>
                <a:stretch>
                  <a:fillRect l="-1141" t="-16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800" dirty="0"/>
              <a:t>Sequence Alignment: Smith-Waterman (I)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43D938-2919-134C-AAAF-CBD0155E9EEC}"/>
              </a:ext>
            </a:extLst>
          </p:cNvPr>
          <p:cNvGrpSpPr/>
          <p:nvPr/>
        </p:nvGrpSpPr>
        <p:grpSpPr>
          <a:xfrm>
            <a:off x="5007813" y="2692145"/>
            <a:ext cx="3236355" cy="3249399"/>
            <a:chOff x="5007813" y="2692145"/>
            <a:chExt cx="3236355" cy="324939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FEB41AE8-D38B-EF42-9AE3-626B8E2B9092}"/>
                </a:ext>
              </a:extLst>
            </p:cNvPr>
            <p:cNvSpPr/>
            <p:nvPr/>
          </p:nvSpPr>
          <p:spPr>
            <a:xfrm>
              <a:off x="7156879" y="2692145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E820FF0-65CA-014B-AB64-376372A24A96}"/>
                </a:ext>
              </a:extLst>
            </p:cNvPr>
            <p:cNvSpPr/>
            <p:nvPr/>
          </p:nvSpPr>
          <p:spPr>
            <a:xfrm>
              <a:off x="6084168" y="2692145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E6A47D5-544F-FD45-A432-35D0D8E8CEA2}"/>
                </a:ext>
              </a:extLst>
            </p:cNvPr>
            <p:cNvSpPr/>
            <p:nvPr/>
          </p:nvSpPr>
          <p:spPr>
            <a:xfrm>
              <a:off x="5009635" y="3774533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892DEA5-B7D5-ED47-97A1-3FFCD586DBD6}"/>
                </a:ext>
              </a:extLst>
            </p:cNvPr>
            <p:cNvSpPr/>
            <p:nvPr/>
          </p:nvSpPr>
          <p:spPr>
            <a:xfrm>
              <a:off x="5011457" y="2696801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77B8913-D173-FA47-8F9C-E21F16ABD82E}"/>
                </a:ext>
              </a:extLst>
            </p:cNvPr>
            <p:cNvSpPr/>
            <p:nvPr/>
          </p:nvSpPr>
          <p:spPr>
            <a:xfrm>
              <a:off x="5007813" y="4852265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780A7672-D24A-F046-944F-1B805EDFBD74}"/>
                </a:ext>
              </a:extLst>
            </p:cNvPr>
            <p:cNvSpPr/>
            <p:nvPr/>
          </p:nvSpPr>
          <p:spPr>
            <a:xfrm>
              <a:off x="6087812" y="37768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2840498-4979-F24E-9CFD-4326EA4306EC}"/>
                </a:ext>
              </a:extLst>
            </p:cNvPr>
            <p:cNvSpPr/>
            <p:nvPr/>
          </p:nvSpPr>
          <p:spPr>
            <a:xfrm>
              <a:off x="6084168" y="48615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2CAB2F18-A395-F24B-93CE-F0725A94795E}"/>
                </a:ext>
              </a:extLst>
            </p:cNvPr>
            <p:cNvSpPr/>
            <p:nvPr/>
          </p:nvSpPr>
          <p:spPr>
            <a:xfrm>
              <a:off x="7164168" y="37768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AE8AB1D2-3C20-0B46-BA01-9C745D96204B}"/>
                </a:ext>
              </a:extLst>
            </p:cNvPr>
            <p:cNvSpPr/>
            <p:nvPr/>
          </p:nvSpPr>
          <p:spPr>
            <a:xfrm>
              <a:off x="7160524" y="4861544"/>
              <a:ext cx="1080000" cy="1080000"/>
            </a:xfrm>
            <a:prstGeom prst="roundRect">
              <a:avLst>
                <a:gd name="adj" fmla="val 5202"/>
              </a:avLst>
            </a:prstGeom>
            <a:solidFill>
              <a:srgbClr val="F2F2F2">
                <a:alpha val="20000"/>
              </a:srgb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E8380143-12CA-CE44-ACE0-C7E7059DB7C8}"/>
                  </a:ext>
                </a:extLst>
              </p:cNvPr>
              <p:cNvSpPr/>
              <p:nvPr/>
            </p:nvSpPr>
            <p:spPr>
              <a:xfrm>
                <a:off x="7156879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rgbClr val="00B0F0">
                  <a:alpha val="29804"/>
                </a:srgb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E8380143-12CA-CE44-ACE0-C7E7059DB7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879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85AFE8EF-4081-E943-B518-91CAEC44A702}"/>
                  </a:ext>
                </a:extLst>
              </p:cNvPr>
              <p:cNvSpPr/>
              <p:nvPr/>
            </p:nvSpPr>
            <p:spPr>
              <a:xfrm>
                <a:off x="7156879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chemeClr val="accent3">
                  <a:lumMod val="95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6" name="Rounded Rectangle 65">
                <a:extLst>
                  <a:ext uri="{FF2B5EF4-FFF2-40B4-BE49-F238E27FC236}">
                    <a16:creationId xmlns:a16="http://schemas.microsoft.com/office/drawing/2014/main" id="{85AFE8EF-4081-E943-B518-91CAEC44A7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879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E03E01F-0239-4948-9A9C-513B063175C4}"/>
                  </a:ext>
                </a:extLst>
              </p:cNvPr>
              <p:cNvSpPr/>
              <p:nvPr/>
            </p:nvSpPr>
            <p:spPr>
              <a:xfrm>
                <a:off x="6084168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chemeClr val="accent3">
                  <a:lumMod val="95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4E03E01F-0239-4948-9A9C-513B06317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485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2CE8D5A-6DB4-4249-9547-4AC171C3B6E1}"/>
                  </a:ext>
                </a:extLst>
              </p:cNvPr>
              <p:cNvSpPr/>
              <p:nvPr/>
            </p:nvSpPr>
            <p:spPr>
              <a:xfrm>
                <a:off x="6084168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solidFill>
                <a:schemeClr val="accent3">
                  <a:lumMod val="95000"/>
                </a:schemeClr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−1, 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𝑗</m:t>
                          </m:r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8" name="Rounded Rectangle 67">
                <a:extLst>
                  <a:ext uri="{FF2B5EF4-FFF2-40B4-BE49-F238E27FC236}">
                    <a16:creationId xmlns:a16="http://schemas.microsoft.com/office/drawing/2014/main" id="{22CE8D5A-6DB4-4249-9547-4AC171C3B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3772145"/>
                <a:ext cx="1080000" cy="1080000"/>
              </a:xfrm>
              <a:prstGeom prst="roundRect">
                <a:avLst>
                  <a:gd name="adj" fmla="val 5202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4A657268-FA6E-E540-8F87-E48523A3513D}"/>
              </a:ext>
            </a:extLst>
          </p:cNvPr>
          <p:cNvGrpSpPr/>
          <p:nvPr/>
        </p:nvGrpSpPr>
        <p:grpSpPr>
          <a:xfrm>
            <a:off x="6807138" y="4476058"/>
            <a:ext cx="771305" cy="736087"/>
            <a:chOff x="6807138" y="4476058"/>
            <a:chExt cx="771305" cy="736087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A3A4CC3-0D58-1944-81F1-2E943D49F777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6807138" y="4492145"/>
              <a:ext cx="720000" cy="720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7F2FB51-87A2-DF41-84D9-79D7355A6499}"/>
                    </a:ext>
                  </a:extLst>
                </p:cNvPr>
                <p:cNvSpPr txBox="1"/>
                <p:nvPr/>
              </p:nvSpPr>
              <p:spPr>
                <a:xfrm>
                  <a:off x="6903130" y="4476058"/>
                  <a:ext cx="675313" cy="358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7F2FB51-87A2-DF41-84D9-79D7355A6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130" y="4476058"/>
                  <a:ext cx="675313" cy="358368"/>
                </a:xfrm>
                <a:prstGeom prst="rect">
                  <a:avLst/>
                </a:prstGeom>
                <a:blipFill>
                  <a:blip r:embed="rId8"/>
                  <a:stretch>
                    <a:fillRect b="-34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A4B23DC-9023-0D4B-A435-946A62EB5FBD}"/>
              </a:ext>
            </a:extLst>
          </p:cNvPr>
          <p:cNvGrpSpPr/>
          <p:nvPr/>
        </p:nvGrpSpPr>
        <p:grpSpPr>
          <a:xfrm>
            <a:off x="7609947" y="4472754"/>
            <a:ext cx="661335" cy="720000"/>
            <a:chOff x="7609947" y="4472754"/>
            <a:chExt cx="661335" cy="720000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CE3AAAE6-B033-014B-8100-EA58728EB0D8}"/>
                </a:ext>
              </a:extLst>
            </p:cNvPr>
            <p:cNvCxnSpPr>
              <a:cxnSpLocks/>
            </p:cNvCxnSpPr>
            <p:nvPr/>
          </p:nvCxnSpPr>
          <p:spPr>
            <a:xfrm>
              <a:off x="7674435" y="4472754"/>
              <a:ext cx="0" cy="720000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CB6EB81-85F4-2941-930B-F07A55BE82DF}"/>
                    </a:ext>
                  </a:extLst>
                </p:cNvPr>
                <p:cNvSpPr txBox="1"/>
                <p:nvPr/>
              </p:nvSpPr>
              <p:spPr>
                <a:xfrm>
                  <a:off x="7609947" y="4546394"/>
                  <a:ext cx="6613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7CB6EB81-85F4-2941-930B-F07A55BE82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9947" y="4546394"/>
                  <a:ext cx="661335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0B48368-59B7-674E-BDB0-624C2CDC82F3}"/>
              </a:ext>
            </a:extLst>
          </p:cNvPr>
          <p:cNvGrpSpPr/>
          <p:nvPr/>
        </p:nvGrpSpPr>
        <p:grpSpPr>
          <a:xfrm>
            <a:off x="6745851" y="5392145"/>
            <a:ext cx="706317" cy="378385"/>
            <a:chOff x="6745851" y="5392145"/>
            <a:chExt cx="706317" cy="378385"/>
          </a:xfrm>
        </p:grpSpPr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503BC1F2-7F64-A945-ACC3-1656BA050250}"/>
                </a:ext>
              </a:extLst>
            </p:cNvPr>
            <p:cNvCxnSpPr>
              <a:cxnSpLocks/>
            </p:cNvCxnSpPr>
            <p:nvPr/>
          </p:nvCxnSpPr>
          <p:spPr>
            <a:xfrm>
              <a:off x="6876168" y="5392145"/>
              <a:ext cx="576000" cy="0"/>
            </a:xfrm>
            <a:prstGeom prst="straightConnector1">
              <a:avLst/>
            </a:prstGeom>
            <a:ln w="38100">
              <a:solidFill>
                <a:srgbClr val="7030A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D8FFC55-3FE5-F14C-91C0-697C3E134C45}"/>
                    </a:ext>
                  </a:extLst>
                </p:cNvPr>
                <p:cNvSpPr txBox="1"/>
                <p:nvPr/>
              </p:nvSpPr>
              <p:spPr>
                <a:xfrm>
                  <a:off x="6745851" y="5431976"/>
                  <a:ext cx="6613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b>
                          <m:sSub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𝑊</m:t>
                            </m:r>
                          </m:e>
                          <m:sub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4D8FFC55-3FE5-F14C-91C0-697C3E134C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5851" y="5431976"/>
                  <a:ext cx="661335" cy="338554"/>
                </a:xfrm>
                <a:prstGeom prst="rect">
                  <a:avLst/>
                </a:prstGeom>
                <a:blipFill>
                  <a:blip r:embed="rId10"/>
                  <a:stretch>
                    <a:fillRect b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1DC2A4-658D-314D-9F37-F2B979631CD8}"/>
              </a:ext>
            </a:extLst>
          </p:cNvPr>
          <p:cNvGrpSpPr/>
          <p:nvPr/>
        </p:nvGrpSpPr>
        <p:grpSpPr>
          <a:xfrm>
            <a:off x="7833381" y="5517232"/>
            <a:ext cx="684209" cy="540000"/>
            <a:chOff x="7833381" y="5517232"/>
            <a:chExt cx="684209" cy="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8A3C33D-2FBB-BB4D-8176-3CBAFBF4362E}"/>
                    </a:ext>
                  </a:extLst>
                </p:cNvPr>
                <p:cNvSpPr txBox="1"/>
                <p:nvPr/>
              </p:nvSpPr>
              <p:spPr>
                <a:xfrm>
                  <a:off x="8154991" y="5605374"/>
                  <a:ext cx="3625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>
                                <a:lumMod val="50000"/>
                              </a:prst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oMath>
                    </m:oMathPara>
                  </a14:m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8A3C33D-2FBB-BB4D-8176-3CBAFBF436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4991" y="5605374"/>
                  <a:ext cx="362599" cy="33855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CD9984D9-9D30-DA4C-8ED9-9731ED33B30A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833381" y="5517232"/>
              <a:ext cx="540000" cy="5400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headEnd type="triangl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47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3">
            <a:extLst>
              <a:ext uri="{FF2B5EF4-FFF2-40B4-BE49-F238E27FC236}">
                <a16:creationId xmlns:a16="http://schemas.microsoft.com/office/drawing/2014/main" id="{CD87C86B-5ABB-3848-8346-E5AAFAB79D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08720"/>
            <a:ext cx="8610600" cy="5472608"/>
          </a:xfrm>
        </p:spPr>
        <p:txBody>
          <a:bodyPr/>
          <a:lstStyle/>
          <a:p>
            <a:r>
              <a:rPr lang="en-US" altLang="zh-CN" dirty="0"/>
              <a:t>Let’s align two sequences: AACC and AATC</a:t>
            </a:r>
          </a:p>
          <a:p>
            <a:r>
              <a:rPr lang="en-US" altLang="zh-CN" dirty="0"/>
              <a:t>First, we compute the </a:t>
            </a:r>
            <a:r>
              <a:rPr lang="en-US" altLang="zh-CN" dirty="0">
                <a:solidFill>
                  <a:srgbClr val="00B0F0"/>
                </a:solidFill>
              </a:rPr>
              <a:t>scoring matrix</a:t>
            </a:r>
          </a:p>
          <a:p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B2FBF-B36E-8041-AB1D-8C947F66D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800" dirty="0"/>
              <a:t>Sequence Alignment: Smith-Waterman (II)</a:t>
            </a:r>
            <a:endParaRPr lang="en-US" sz="38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347EDC-E053-D84D-A878-71E553E66A40}"/>
              </a:ext>
            </a:extLst>
          </p:cNvPr>
          <p:cNvSpPr/>
          <p:nvPr/>
        </p:nvSpPr>
        <p:spPr>
          <a:xfrm>
            <a:off x="37413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B62D30-4E60-964F-877F-20D2AD44D6DE}"/>
              </a:ext>
            </a:extLst>
          </p:cNvPr>
          <p:cNvSpPr/>
          <p:nvPr/>
        </p:nvSpPr>
        <p:spPr>
          <a:xfrm>
            <a:off x="974002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6E4918-49F7-454B-9A9A-56349660A756}"/>
              </a:ext>
            </a:extLst>
          </p:cNvPr>
          <p:cNvSpPr/>
          <p:nvPr/>
        </p:nvSpPr>
        <p:spPr>
          <a:xfrm>
            <a:off x="1575668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C67C3F-B686-2B49-AAE2-67C6713913E6}"/>
              </a:ext>
            </a:extLst>
          </p:cNvPr>
          <p:cNvSpPr/>
          <p:nvPr/>
        </p:nvSpPr>
        <p:spPr>
          <a:xfrm>
            <a:off x="2173734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D4A4A5-4F88-D340-AF38-4AE564F1258F}"/>
              </a:ext>
            </a:extLst>
          </p:cNvPr>
          <p:cNvSpPr/>
          <p:nvPr/>
        </p:nvSpPr>
        <p:spPr>
          <a:xfrm>
            <a:off x="2771801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CE17C3-94BA-C742-B15A-17201FA42FA3}"/>
              </a:ext>
            </a:extLst>
          </p:cNvPr>
          <p:cNvSpPr/>
          <p:nvPr/>
        </p:nvSpPr>
        <p:spPr>
          <a:xfrm>
            <a:off x="37233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ED52E2-EB76-6F41-AA72-430C16A3D39A}"/>
              </a:ext>
            </a:extLst>
          </p:cNvPr>
          <p:cNvSpPr/>
          <p:nvPr/>
        </p:nvSpPr>
        <p:spPr>
          <a:xfrm>
            <a:off x="972203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040CFE-03B7-9145-A798-7706D5310610}"/>
              </a:ext>
            </a:extLst>
          </p:cNvPr>
          <p:cNvSpPr/>
          <p:nvPr/>
        </p:nvSpPr>
        <p:spPr>
          <a:xfrm>
            <a:off x="1573868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2340FD-56BB-A741-A0A8-EA1E025BD8C5}"/>
              </a:ext>
            </a:extLst>
          </p:cNvPr>
          <p:cNvSpPr/>
          <p:nvPr/>
        </p:nvSpPr>
        <p:spPr>
          <a:xfrm>
            <a:off x="2171935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7BD63A-54CF-7444-8EAB-6E696A93AC46}"/>
              </a:ext>
            </a:extLst>
          </p:cNvPr>
          <p:cNvSpPr/>
          <p:nvPr/>
        </p:nvSpPr>
        <p:spPr>
          <a:xfrm>
            <a:off x="2770001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9FF106-9054-AE45-BB6F-E8D2C9552DD4}"/>
              </a:ext>
            </a:extLst>
          </p:cNvPr>
          <p:cNvSpPr/>
          <p:nvPr/>
        </p:nvSpPr>
        <p:spPr>
          <a:xfrm>
            <a:off x="371437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5508E1F-3E2D-5642-ACAC-8A78ABB960F1}"/>
              </a:ext>
            </a:extLst>
          </p:cNvPr>
          <p:cNvSpPr/>
          <p:nvPr/>
        </p:nvSpPr>
        <p:spPr>
          <a:xfrm>
            <a:off x="971303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CB6252C-4DB6-4C4C-950C-245F5F2C8916}"/>
              </a:ext>
            </a:extLst>
          </p:cNvPr>
          <p:cNvSpPr/>
          <p:nvPr/>
        </p:nvSpPr>
        <p:spPr>
          <a:xfrm>
            <a:off x="1572968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7A36331-CC30-AE44-8303-CD9161782AEF}"/>
              </a:ext>
            </a:extLst>
          </p:cNvPr>
          <p:cNvSpPr/>
          <p:nvPr/>
        </p:nvSpPr>
        <p:spPr>
          <a:xfrm>
            <a:off x="2171035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16343B3-572F-604C-8768-A1421A3D4383}"/>
              </a:ext>
            </a:extLst>
          </p:cNvPr>
          <p:cNvSpPr/>
          <p:nvPr/>
        </p:nvSpPr>
        <p:spPr>
          <a:xfrm>
            <a:off x="2769101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097FEA0-1ECF-894D-9EB4-C5D9F0DF6D72}"/>
              </a:ext>
            </a:extLst>
          </p:cNvPr>
          <p:cNvSpPr/>
          <p:nvPr/>
        </p:nvSpPr>
        <p:spPr>
          <a:xfrm>
            <a:off x="36963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5FDE93A-3BE3-184B-91BC-74D7F144CC1B}"/>
              </a:ext>
            </a:extLst>
          </p:cNvPr>
          <p:cNvSpPr/>
          <p:nvPr/>
        </p:nvSpPr>
        <p:spPr>
          <a:xfrm>
            <a:off x="969503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DC10FDC-4603-214E-BE29-6D91EE90B422}"/>
              </a:ext>
            </a:extLst>
          </p:cNvPr>
          <p:cNvSpPr/>
          <p:nvPr/>
        </p:nvSpPr>
        <p:spPr>
          <a:xfrm>
            <a:off x="1571169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020AD0-A5EA-7D46-8AD8-75AE89290E73}"/>
              </a:ext>
            </a:extLst>
          </p:cNvPr>
          <p:cNvSpPr/>
          <p:nvPr/>
        </p:nvSpPr>
        <p:spPr>
          <a:xfrm>
            <a:off x="2169235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93FE6C-3462-BE4B-A96E-42750BE43B76}"/>
              </a:ext>
            </a:extLst>
          </p:cNvPr>
          <p:cNvSpPr/>
          <p:nvPr/>
        </p:nvSpPr>
        <p:spPr>
          <a:xfrm>
            <a:off x="2767302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29B0FC7-83F1-8C41-8256-EBFFE07D6C33}"/>
              </a:ext>
            </a:extLst>
          </p:cNvPr>
          <p:cNvSpPr/>
          <p:nvPr/>
        </p:nvSpPr>
        <p:spPr>
          <a:xfrm>
            <a:off x="366938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5E4594-D472-D049-8C1F-8B6FEBAFC24D}"/>
              </a:ext>
            </a:extLst>
          </p:cNvPr>
          <p:cNvSpPr/>
          <p:nvPr/>
        </p:nvSpPr>
        <p:spPr>
          <a:xfrm>
            <a:off x="966804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D30A34-C7A5-8A4E-BD5D-4CD9E42867F8}"/>
              </a:ext>
            </a:extLst>
          </p:cNvPr>
          <p:cNvSpPr/>
          <p:nvPr/>
        </p:nvSpPr>
        <p:spPr>
          <a:xfrm>
            <a:off x="1568469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2E5683-0CDB-0849-A9A6-7A902F5A8BAA}"/>
              </a:ext>
            </a:extLst>
          </p:cNvPr>
          <p:cNvSpPr/>
          <p:nvPr/>
        </p:nvSpPr>
        <p:spPr>
          <a:xfrm>
            <a:off x="2166536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EDADC83-1391-E04B-BE22-C6ED32BFFC0E}"/>
              </a:ext>
            </a:extLst>
          </p:cNvPr>
          <p:cNvSpPr/>
          <p:nvPr/>
        </p:nvSpPr>
        <p:spPr>
          <a:xfrm>
            <a:off x="2764602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40F605C-0539-2F4C-A74B-1FC00DAC48C6}"/>
              </a:ext>
            </a:extLst>
          </p:cNvPr>
          <p:cNvSpPr/>
          <p:nvPr/>
        </p:nvSpPr>
        <p:spPr>
          <a:xfrm>
            <a:off x="36513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48016A9-06B0-1344-A290-6732C6CF5589}"/>
              </a:ext>
            </a:extLst>
          </p:cNvPr>
          <p:cNvSpPr/>
          <p:nvPr/>
        </p:nvSpPr>
        <p:spPr>
          <a:xfrm>
            <a:off x="965004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32220A8-FCB8-F542-A65D-10D8642C55FF}"/>
              </a:ext>
            </a:extLst>
          </p:cNvPr>
          <p:cNvSpPr/>
          <p:nvPr/>
        </p:nvSpPr>
        <p:spPr>
          <a:xfrm>
            <a:off x="1566670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03DA15-E6FC-2D42-82A1-3D989C2E4FF0}"/>
              </a:ext>
            </a:extLst>
          </p:cNvPr>
          <p:cNvSpPr/>
          <p:nvPr/>
        </p:nvSpPr>
        <p:spPr>
          <a:xfrm>
            <a:off x="2164736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45D5322-317B-7F44-89D7-35888F0F68AB}"/>
              </a:ext>
            </a:extLst>
          </p:cNvPr>
          <p:cNvSpPr/>
          <p:nvPr/>
        </p:nvSpPr>
        <p:spPr>
          <a:xfrm>
            <a:off x="2762803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DC1124A-E403-B24E-9402-FD8DF1374606}"/>
              </a:ext>
            </a:extLst>
          </p:cNvPr>
          <p:cNvSpPr/>
          <p:nvPr/>
        </p:nvSpPr>
        <p:spPr>
          <a:xfrm>
            <a:off x="337661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0896080-2C22-EB41-8E10-5D6D3D2DF03A}"/>
              </a:ext>
            </a:extLst>
          </p:cNvPr>
          <p:cNvSpPr/>
          <p:nvPr/>
        </p:nvSpPr>
        <p:spPr>
          <a:xfrm>
            <a:off x="337481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54C536D-83F6-C146-B2F9-7D2A388BC0FC}"/>
              </a:ext>
            </a:extLst>
          </p:cNvPr>
          <p:cNvSpPr/>
          <p:nvPr/>
        </p:nvSpPr>
        <p:spPr>
          <a:xfrm>
            <a:off x="3373916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D0EE4C3-B159-D746-AF4A-96CF7FEF4537}"/>
              </a:ext>
            </a:extLst>
          </p:cNvPr>
          <p:cNvSpPr/>
          <p:nvPr/>
        </p:nvSpPr>
        <p:spPr>
          <a:xfrm>
            <a:off x="337211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C166EE4-F15B-9C47-94A1-80EE3C4BDD43}"/>
              </a:ext>
            </a:extLst>
          </p:cNvPr>
          <p:cNvSpPr/>
          <p:nvPr/>
        </p:nvSpPr>
        <p:spPr>
          <a:xfrm>
            <a:off x="3369417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35A0C89-E3EC-CD4F-ACA4-C061BF90055E}"/>
              </a:ext>
            </a:extLst>
          </p:cNvPr>
          <p:cNvSpPr/>
          <p:nvPr/>
        </p:nvSpPr>
        <p:spPr>
          <a:xfrm>
            <a:off x="336761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00E547-DB39-784C-9075-6A935A155CAA}"/>
                  </a:ext>
                </a:extLst>
              </p:cNvPr>
              <p:cNvSpPr txBox="1"/>
              <p:nvPr/>
            </p:nvSpPr>
            <p:spPr>
              <a:xfrm>
                <a:off x="4346860" y="2204864"/>
                <a:ext cx="4586053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1, 1</m:t>
                          </m:r>
                        </m:sub>
                      </m:sSub>
                      <m:r>
                        <a:rPr kumimoji="0" lang="es-E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s-E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</m:t>
                                  </m:r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400E547-DB39-784C-9075-6A935A15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860" y="2204864"/>
                <a:ext cx="4586053" cy="3702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6D9E032-1266-0C42-BB7F-B7CDB9B45B2A}"/>
              </a:ext>
            </a:extLst>
          </p:cNvPr>
          <p:cNvSpPr/>
          <p:nvPr/>
        </p:nvSpPr>
        <p:spPr>
          <a:xfrm>
            <a:off x="1575667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1D104786-0E6F-6A46-BDB5-23C5AEC2A0C5}"/>
              </a:ext>
            </a:extLst>
          </p:cNvPr>
          <p:cNvSpPr/>
          <p:nvPr/>
        </p:nvSpPr>
        <p:spPr>
          <a:xfrm>
            <a:off x="2173734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46DE276C-394E-8B43-A3B7-96C6C840BD11}"/>
              </a:ext>
            </a:extLst>
          </p:cNvPr>
          <p:cNvSpPr/>
          <p:nvPr/>
        </p:nvSpPr>
        <p:spPr>
          <a:xfrm>
            <a:off x="1573868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0B1FCE16-0F12-8A47-AFB7-AF8744B31569}"/>
              </a:ext>
            </a:extLst>
          </p:cNvPr>
          <p:cNvGrpSpPr/>
          <p:nvPr/>
        </p:nvGrpSpPr>
        <p:grpSpPr>
          <a:xfrm>
            <a:off x="1569369" y="3401354"/>
            <a:ext cx="2407112" cy="2399999"/>
            <a:chOff x="714465" y="3865653"/>
            <a:chExt cx="2407112" cy="239999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56084B6C-6235-354C-8E68-B2A4C15E36D0}"/>
                </a:ext>
              </a:extLst>
            </p:cNvPr>
            <p:cNvSpPr/>
            <p:nvPr/>
          </p:nvSpPr>
          <p:spPr>
            <a:xfrm>
              <a:off x="1916896" y="3865653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9194A28B-AD07-3241-BAF6-98E14A40438D}"/>
                </a:ext>
              </a:extLst>
            </p:cNvPr>
            <p:cNvSpPr/>
            <p:nvPr/>
          </p:nvSpPr>
          <p:spPr>
            <a:xfrm>
              <a:off x="1317030" y="4465652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798D7257-66F4-C947-A89F-1D6CE0104319}"/>
                </a:ext>
              </a:extLst>
            </p:cNvPr>
            <p:cNvSpPr/>
            <p:nvPr/>
          </p:nvSpPr>
          <p:spPr>
            <a:xfrm>
              <a:off x="1915097" y="4465652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CC13B055-8522-6848-8434-A89C1D61B8F1}"/>
                </a:ext>
              </a:extLst>
            </p:cNvPr>
            <p:cNvSpPr/>
            <p:nvPr/>
          </p:nvSpPr>
          <p:spPr>
            <a:xfrm>
              <a:off x="716264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774B43E6-0623-854E-89C4-0B94CE15AD79}"/>
                </a:ext>
              </a:extLst>
            </p:cNvPr>
            <p:cNvSpPr/>
            <p:nvPr/>
          </p:nvSpPr>
          <p:spPr>
            <a:xfrm>
              <a:off x="1314331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92" name="Rounded Rectangle 91">
              <a:extLst>
                <a:ext uri="{FF2B5EF4-FFF2-40B4-BE49-F238E27FC236}">
                  <a16:creationId xmlns:a16="http://schemas.microsoft.com/office/drawing/2014/main" id="{35E2EAC5-F244-124B-86E0-36B47B45731C}"/>
                </a:ext>
              </a:extLst>
            </p:cNvPr>
            <p:cNvSpPr/>
            <p:nvPr/>
          </p:nvSpPr>
          <p:spPr>
            <a:xfrm>
              <a:off x="1912397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93" name="Rounded Rectangle 92">
              <a:extLst>
                <a:ext uri="{FF2B5EF4-FFF2-40B4-BE49-F238E27FC236}">
                  <a16:creationId xmlns:a16="http://schemas.microsoft.com/office/drawing/2014/main" id="{8CCA442B-CD72-7245-9C98-2F8122959E11}"/>
                </a:ext>
              </a:extLst>
            </p:cNvPr>
            <p:cNvSpPr/>
            <p:nvPr/>
          </p:nvSpPr>
          <p:spPr>
            <a:xfrm>
              <a:off x="714465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C40DED18-972C-D34C-9040-BC27B5EE1095}"/>
                </a:ext>
              </a:extLst>
            </p:cNvPr>
            <p:cNvSpPr/>
            <p:nvPr/>
          </p:nvSpPr>
          <p:spPr>
            <a:xfrm>
              <a:off x="1312531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E1165135-CC7B-2245-B2DD-F26787CB042B}"/>
                </a:ext>
              </a:extLst>
            </p:cNvPr>
            <p:cNvSpPr/>
            <p:nvPr/>
          </p:nvSpPr>
          <p:spPr>
            <a:xfrm>
              <a:off x="1910598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6F897BA8-4D99-D64C-AEE6-187BACB6FC5D}"/>
                </a:ext>
              </a:extLst>
            </p:cNvPr>
            <p:cNvSpPr/>
            <p:nvPr/>
          </p:nvSpPr>
          <p:spPr>
            <a:xfrm>
              <a:off x="2521711" y="3865653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8C5A9C6C-1F24-CC46-87A5-F1509A78D12F}"/>
                </a:ext>
              </a:extLst>
            </p:cNvPr>
            <p:cNvSpPr/>
            <p:nvPr/>
          </p:nvSpPr>
          <p:spPr>
            <a:xfrm>
              <a:off x="2519912" y="4465652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25C47CCB-1DE7-C448-B221-D18B168A220E}"/>
                </a:ext>
              </a:extLst>
            </p:cNvPr>
            <p:cNvSpPr/>
            <p:nvPr/>
          </p:nvSpPr>
          <p:spPr>
            <a:xfrm>
              <a:off x="2517212" y="50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05127F78-5531-9344-8453-2CA2B1813FCB}"/>
                </a:ext>
              </a:extLst>
            </p:cNvPr>
            <p:cNvSpPr/>
            <p:nvPr/>
          </p:nvSpPr>
          <p:spPr>
            <a:xfrm>
              <a:off x="2515413" y="5665786"/>
              <a:ext cx="599866" cy="599866"/>
            </a:xfrm>
            <a:prstGeom prst="roundRect">
              <a:avLst>
                <a:gd name="adj" fmla="val 5202"/>
              </a:avLst>
            </a:prstGeom>
            <a:grp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26BEED4-9E39-9149-94A0-466FB87C7D92}"/>
                  </a:ext>
                </a:extLst>
              </p:cNvPr>
              <p:cNvSpPr txBox="1"/>
              <p:nvPr/>
            </p:nvSpPr>
            <p:spPr>
              <a:xfrm>
                <a:off x="4916591" y="2606550"/>
                <a:ext cx="40163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s-E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0+3, 0−2, 0−2, 0</m:t>
                            </m:r>
                          </m:e>
                        </m:d>
                      </m:e>
                    </m:func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26BEED4-9E39-9149-94A0-466FB87C7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91" y="2606550"/>
                <a:ext cx="4016322" cy="33855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3752B1-4D6C-B048-B572-C926FF385C53}"/>
                  </a:ext>
                </a:extLst>
              </p:cNvPr>
              <p:cNvSpPr txBox="1"/>
              <p:nvPr/>
            </p:nvSpPr>
            <p:spPr>
              <a:xfrm>
                <a:off x="4342913" y="3370263"/>
                <a:ext cx="4590000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2, 1</m:t>
                          </m:r>
                        </m:sub>
                      </m:sSub>
                      <m:r>
                        <a:rPr kumimoji="0" lang="es-E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s-E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2, 0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C53752B1-4D6C-B048-B572-C926FF385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913" y="3370263"/>
                <a:ext cx="4590000" cy="3702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1986CB6-4CAF-4342-9FFE-086AC2AFD863}"/>
                  </a:ext>
                </a:extLst>
              </p:cNvPr>
              <p:cNvSpPr txBox="1"/>
              <p:nvPr/>
            </p:nvSpPr>
            <p:spPr>
              <a:xfrm>
                <a:off x="4916591" y="3758678"/>
                <a:ext cx="32751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s-E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0+3, 3−2, 0−2, 0</m:t>
                            </m:r>
                          </m:e>
                        </m:d>
                      </m:e>
                    </m:func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01986CB6-4CAF-4342-9FFE-086AC2AFD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591" y="3758678"/>
                <a:ext cx="3275128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71C7014-7392-AF4E-ADA1-C4E2D79897FA}"/>
                  </a:ext>
                </a:extLst>
              </p:cNvPr>
              <p:cNvSpPr txBox="1"/>
              <p:nvPr/>
            </p:nvSpPr>
            <p:spPr>
              <a:xfrm>
                <a:off x="4374488" y="4535663"/>
                <a:ext cx="4590000" cy="370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b>
                          <m: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1, 2</m:t>
                          </m:r>
                        </m:sub>
                      </m:sSub>
                      <m:r>
                        <a:rPr kumimoji="0" lang="es-ES" sz="1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s-ES" sz="1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s-ES" sz="16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1, 2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0, 2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1,</m:t>
                                  </m:r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 </m:t>
                                  </m:r>
                                  <m:r>
                                    <a:rPr kumimoji="0" lang="es-E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kumimoji="0" lang="es-ES" sz="16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kumimoji="0" lang="es-ES" sz="16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s-ES" sz="16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0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71C7014-7392-AF4E-ADA1-C4E2D798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88" y="4535663"/>
                <a:ext cx="4590000" cy="3702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7A5293A-D154-2E42-B9CC-118CCAC9C464}"/>
                  </a:ext>
                </a:extLst>
              </p:cNvPr>
              <p:cNvSpPr txBox="1"/>
              <p:nvPr/>
            </p:nvSpPr>
            <p:spPr>
              <a:xfrm>
                <a:off x="4950552" y="4910806"/>
                <a:ext cx="309953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unc>
                      <m:funcPr>
                        <m:ctrlPr>
                          <a:rPr kumimoji="0" lang="es-E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s-ES" sz="16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s-ES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0+3, 0−2, 3−2, 0</m:t>
                            </m:r>
                          </m:e>
                        </m:d>
                      </m:e>
                    </m:func>
                    <m:r>
                      <a:rPr kumimoji="0" lang="es-E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F7A5293A-D154-2E42-B9CC-118CCAC9C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552" y="4910806"/>
                <a:ext cx="3099537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2" name="Rounded Rectangle 111">
            <a:extLst>
              <a:ext uri="{FF2B5EF4-FFF2-40B4-BE49-F238E27FC236}">
                <a16:creationId xmlns:a16="http://schemas.microsoft.com/office/drawing/2014/main" id="{4454E55C-4A71-354C-9938-7000DCE86E1A}"/>
              </a:ext>
            </a:extLst>
          </p:cNvPr>
          <p:cNvSpPr/>
          <p:nvPr/>
        </p:nvSpPr>
        <p:spPr>
          <a:xfrm>
            <a:off x="4374488" y="5517232"/>
            <a:ext cx="4464712" cy="7264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To calculate one antidiagonal, we need the two previous antidiagonals</a:t>
            </a:r>
          </a:p>
        </p:txBody>
      </p:sp>
    </p:spTree>
    <p:extLst>
      <p:ext uri="{BB962C8B-B14F-4D97-AF65-F5344CB8AC3E}">
        <p14:creationId xmlns:p14="http://schemas.microsoft.com/office/powerpoint/2010/main" val="6962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F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F9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0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3F4"/>
                                      </p:to>
                                    </p:animClr>
                                    <p:set>
                                      <p:cBhvr>
                                        <p:cTn id="1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3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  <p:set>
                                      <p:cBhvr>
                                        <p:cTn id="1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  <p:set>
                                      <p:cBhvr>
                                        <p:cTn id="1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E3F4"/>
                                      </p:to>
                                    </p:animClr>
                                    <p:set>
                                      <p:cBhvr>
                                        <p:cTn id="16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9" grpId="0" animBg="1"/>
      <p:bldP spid="10" grpId="0" animBg="1"/>
      <p:bldP spid="15" grpId="0" animBg="1"/>
      <p:bldP spid="15" grpId="1" animBg="1"/>
      <p:bldP spid="15" grpId="2" animBg="1"/>
      <p:bldP spid="15" grpId="3" animBg="1"/>
      <p:bldP spid="15" grpId="4" animBg="1"/>
      <p:bldP spid="17" grpId="0" animBg="1"/>
      <p:bldP spid="20" grpId="0" animBg="1"/>
      <p:bldP spid="20" grpId="1" animBg="1"/>
      <p:bldP spid="25" grpId="0" animBg="1"/>
      <p:bldP spid="30" grpId="0" animBg="1"/>
      <p:bldP spid="36" grpId="0" animBg="1"/>
      <p:bldP spid="43" grpId="0"/>
      <p:bldP spid="84" grpId="0" animBg="1"/>
      <p:bldP spid="85" grpId="0" animBg="1"/>
      <p:bldP spid="87" grpId="0" animBg="1"/>
      <p:bldP spid="104" grpId="0"/>
      <p:bldP spid="107" grpId="0"/>
      <p:bldP spid="108" grpId="0"/>
      <p:bldP spid="109" grpId="0"/>
      <p:bldP spid="110" grpId="0"/>
      <p:bldP spid="112" grpId="0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3">
            <a:extLst>
              <a:ext uri="{FF2B5EF4-FFF2-40B4-BE49-F238E27FC236}">
                <a16:creationId xmlns:a16="http://schemas.microsoft.com/office/drawing/2014/main" id="{CD87C86B-5ABB-3848-8346-E5AAFAB79D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08720"/>
            <a:ext cx="8610600" cy="5472608"/>
          </a:xfrm>
        </p:spPr>
        <p:txBody>
          <a:bodyPr/>
          <a:lstStyle/>
          <a:p>
            <a:r>
              <a:rPr lang="en-US" altLang="zh-CN" dirty="0"/>
              <a:t>Let’s align two sequences: AACC and AATC</a:t>
            </a:r>
          </a:p>
          <a:p>
            <a:r>
              <a:rPr lang="en-US" altLang="zh-CN" dirty="0"/>
              <a:t>Second, </a:t>
            </a:r>
            <a:r>
              <a:rPr lang="en-US" altLang="zh-CN" dirty="0">
                <a:solidFill>
                  <a:srgbClr val="0070C0"/>
                </a:solidFill>
              </a:rPr>
              <a:t>traceback </a:t>
            </a:r>
            <a:r>
              <a:rPr lang="en-US" altLang="zh-CN" dirty="0"/>
              <a:t>and alignment</a:t>
            </a:r>
          </a:p>
          <a:p>
            <a:endParaRPr lang="en-US" altLang="zh-C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3B2FBF-B36E-8041-AB1D-8C947F66D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>
            <a:noAutofit/>
          </a:bodyPr>
          <a:lstStyle/>
          <a:p>
            <a:r>
              <a:rPr lang="en-US" altLang="zh-CN" sz="3700" dirty="0"/>
              <a:t>Sequence Alignment: Smith-Waterman (III)</a:t>
            </a:r>
            <a:endParaRPr lang="en-US" sz="37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347EDC-E053-D84D-A878-71E553E66A40}"/>
              </a:ext>
            </a:extLst>
          </p:cNvPr>
          <p:cNvSpPr/>
          <p:nvPr/>
        </p:nvSpPr>
        <p:spPr>
          <a:xfrm>
            <a:off x="37413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B62D30-4E60-964F-877F-20D2AD44D6DE}"/>
              </a:ext>
            </a:extLst>
          </p:cNvPr>
          <p:cNvSpPr/>
          <p:nvPr/>
        </p:nvSpPr>
        <p:spPr>
          <a:xfrm>
            <a:off x="974002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6E4918-49F7-454B-9A9A-56349660A756}"/>
              </a:ext>
            </a:extLst>
          </p:cNvPr>
          <p:cNvSpPr/>
          <p:nvPr/>
        </p:nvSpPr>
        <p:spPr>
          <a:xfrm>
            <a:off x="1575668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C67C3F-B686-2B49-AAE2-67C6713913E6}"/>
              </a:ext>
            </a:extLst>
          </p:cNvPr>
          <p:cNvSpPr/>
          <p:nvPr/>
        </p:nvSpPr>
        <p:spPr>
          <a:xfrm>
            <a:off x="2173734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AD4A4A5-4F88-D340-AF38-4AE564F1258F}"/>
              </a:ext>
            </a:extLst>
          </p:cNvPr>
          <p:cNvSpPr/>
          <p:nvPr/>
        </p:nvSpPr>
        <p:spPr>
          <a:xfrm>
            <a:off x="2771801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CE17C3-94BA-C742-B15A-17201FA42FA3}"/>
              </a:ext>
            </a:extLst>
          </p:cNvPr>
          <p:cNvSpPr/>
          <p:nvPr/>
        </p:nvSpPr>
        <p:spPr>
          <a:xfrm>
            <a:off x="37233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ED52E2-EB76-6F41-AA72-430C16A3D39A}"/>
              </a:ext>
            </a:extLst>
          </p:cNvPr>
          <p:cNvSpPr/>
          <p:nvPr/>
        </p:nvSpPr>
        <p:spPr>
          <a:xfrm>
            <a:off x="972203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040CFE-03B7-9145-A798-7706D5310610}"/>
              </a:ext>
            </a:extLst>
          </p:cNvPr>
          <p:cNvSpPr/>
          <p:nvPr/>
        </p:nvSpPr>
        <p:spPr>
          <a:xfrm>
            <a:off x="1573868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2340FD-56BB-A741-A0A8-EA1E025BD8C5}"/>
              </a:ext>
            </a:extLst>
          </p:cNvPr>
          <p:cNvSpPr/>
          <p:nvPr/>
        </p:nvSpPr>
        <p:spPr>
          <a:xfrm>
            <a:off x="2171935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7BD63A-54CF-7444-8EAB-6E696A93AC46}"/>
              </a:ext>
            </a:extLst>
          </p:cNvPr>
          <p:cNvSpPr/>
          <p:nvPr/>
        </p:nvSpPr>
        <p:spPr>
          <a:xfrm>
            <a:off x="2770001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89FF106-9054-AE45-BB6F-E8D2C9552DD4}"/>
              </a:ext>
            </a:extLst>
          </p:cNvPr>
          <p:cNvSpPr/>
          <p:nvPr/>
        </p:nvSpPr>
        <p:spPr>
          <a:xfrm>
            <a:off x="371437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5508E1F-3E2D-5642-ACAC-8A78ABB960F1}"/>
              </a:ext>
            </a:extLst>
          </p:cNvPr>
          <p:cNvSpPr/>
          <p:nvPr/>
        </p:nvSpPr>
        <p:spPr>
          <a:xfrm>
            <a:off x="971303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CB6252C-4DB6-4C4C-950C-245F5F2C8916}"/>
              </a:ext>
            </a:extLst>
          </p:cNvPr>
          <p:cNvSpPr/>
          <p:nvPr/>
        </p:nvSpPr>
        <p:spPr>
          <a:xfrm>
            <a:off x="1572968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7A36331-CC30-AE44-8303-CD9161782AEF}"/>
              </a:ext>
            </a:extLst>
          </p:cNvPr>
          <p:cNvSpPr/>
          <p:nvPr/>
        </p:nvSpPr>
        <p:spPr>
          <a:xfrm>
            <a:off x="2171035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16343B3-572F-604C-8768-A1421A3D4383}"/>
              </a:ext>
            </a:extLst>
          </p:cNvPr>
          <p:cNvSpPr/>
          <p:nvPr/>
        </p:nvSpPr>
        <p:spPr>
          <a:xfrm>
            <a:off x="2769101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097FEA0-1ECF-894D-9EB4-C5D9F0DF6D72}"/>
              </a:ext>
            </a:extLst>
          </p:cNvPr>
          <p:cNvSpPr/>
          <p:nvPr/>
        </p:nvSpPr>
        <p:spPr>
          <a:xfrm>
            <a:off x="36963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15FDE93A-3BE3-184B-91BC-74D7F144CC1B}"/>
              </a:ext>
            </a:extLst>
          </p:cNvPr>
          <p:cNvSpPr/>
          <p:nvPr/>
        </p:nvSpPr>
        <p:spPr>
          <a:xfrm>
            <a:off x="969503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DC10FDC-4603-214E-BE29-6D91EE90B422}"/>
              </a:ext>
            </a:extLst>
          </p:cNvPr>
          <p:cNvSpPr/>
          <p:nvPr/>
        </p:nvSpPr>
        <p:spPr>
          <a:xfrm>
            <a:off x="1571169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5020AD0-A5EA-7D46-8AD8-75AE89290E73}"/>
              </a:ext>
            </a:extLst>
          </p:cNvPr>
          <p:cNvSpPr/>
          <p:nvPr/>
        </p:nvSpPr>
        <p:spPr>
          <a:xfrm>
            <a:off x="2169235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F93FE6C-3462-BE4B-A96E-42750BE43B76}"/>
              </a:ext>
            </a:extLst>
          </p:cNvPr>
          <p:cNvSpPr/>
          <p:nvPr/>
        </p:nvSpPr>
        <p:spPr>
          <a:xfrm>
            <a:off x="2767302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129B0FC7-83F1-8C41-8256-EBFFE07D6C33}"/>
              </a:ext>
            </a:extLst>
          </p:cNvPr>
          <p:cNvSpPr/>
          <p:nvPr/>
        </p:nvSpPr>
        <p:spPr>
          <a:xfrm>
            <a:off x="366938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15E4594-D472-D049-8C1F-8B6FEBAFC24D}"/>
              </a:ext>
            </a:extLst>
          </p:cNvPr>
          <p:cNvSpPr/>
          <p:nvPr/>
        </p:nvSpPr>
        <p:spPr>
          <a:xfrm>
            <a:off x="966804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B1D30A34-C7A5-8A4E-BD5D-4CD9E42867F8}"/>
              </a:ext>
            </a:extLst>
          </p:cNvPr>
          <p:cNvSpPr/>
          <p:nvPr/>
        </p:nvSpPr>
        <p:spPr>
          <a:xfrm>
            <a:off x="1568469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2E5683-0CDB-0849-A9A6-7A902F5A8BAA}"/>
              </a:ext>
            </a:extLst>
          </p:cNvPr>
          <p:cNvSpPr/>
          <p:nvPr/>
        </p:nvSpPr>
        <p:spPr>
          <a:xfrm>
            <a:off x="2166536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EDADC83-1391-E04B-BE22-C6ED32BFFC0E}"/>
              </a:ext>
            </a:extLst>
          </p:cNvPr>
          <p:cNvSpPr/>
          <p:nvPr/>
        </p:nvSpPr>
        <p:spPr>
          <a:xfrm>
            <a:off x="2764602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40F605C-0539-2F4C-A74B-1FC00DAC48C6}"/>
              </a:ext>
            </a:extLst>
          </p:cNvPr>
          <p:cNvSpPr/>
          <p:nvPr/>
        </p:nvSpPr>
        <p:spPr>
          <a:xfrm>
            <a:off x="36513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448016A9-06B0-1344-A290-6732C6CF5589}"/>
              </a:ext>
            </a:extLst>
          </p:cNvPr>
          <p:cNvSpPr/>
          <p:nvPr/>
        </p:nvSpPr>
        <p:spPr>
          <a:xfrm>
            <a:off x="965004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32220A8-FCB8-F542-A65D-10D8642C55FF}"/>
              </a:ext>
            </a:extLst>
          </p:cNvPr>
          <p:cNvSpPr/>
          <p:nvPr/>
        </p:nvSpPr>
        <p:spPr>
          <a:xfrm>
            <a:off x="1566670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2C03DA15-E6FC-2D42-82A1-3D989C2E4FF0}"/>
              </a:ext>
            </a:extLst>
          </p:cNvPr>
          <p:cNvSpPr/>
          <p:nvPr/>
        </p:nvSpPr>
        <p:spPr>
          <a:xfrm>
            <a:off x="2164736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45D5322-317B-7F44-89D7-35888F0F68AB}"/>
              </a:ext>
            </a:extLst>
          </p:cNvPr>
          <p:cNvSpPr/>
          <p:nvPr/>
        </p:nvSpPr>
        <p:spPr>
          <a:xfrm>
            <a:off x="2762803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DC1124A-E403-B24E-9402-FD8DF1374606}"/>
              </a:ext>
            </a:extLst>
          </p:cNvPr>
          <p:cNvSpPr/>
          <p:nvPr/>
        </p:nvSpPr>
        <p:spPr>
          <a:xfrm>
            <a:off x="3376616" y="22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0896080-2C22-EB41-8E10-5D6D3D2DF03A}"/>
              </a:ext>
            </a:extLst>
          </p:cNvPr>
          <p:cNvSpPr/>
          <p:nvPr/>
        </p:nvSpPr>
        <p:spPr>
          <a:xfrm>
            <a:off x="3374816" y="280526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854C536D-83F6-C146-B2F9-7D2A388BC0FC}"/>
              </a:ext>
            </a:extLst>
          </p:cNvPr>
          <p:cNvSpPr/>
          <p:nvPr/>
        </p:nvSpPr>
        <p:spPr>
          <a:xfrm>
            <a:off x="3373916" y="3405265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BD0EE4C3-B159-D746-AF4A-96CF7FEF4537}"/>
              </a:ext>
            </a:extLst>
          </p:cNvPr>
          <p:cNvSpPr/>
          <p:nvPr/>
        </p:nvSpPr>
        <p:spPr>
          <a:xfrm>
            <a:off x="3372117" y="400526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C166EE4-F15B-9C47-94A1-80EE3C4BDD43}"/>
              </a:ext>
            </a:extLst>
          </p:cNvPr>
          <p:cNvSpPr/>
          <p:nvPr/>
        </p:nvSpPr>
        <p:spPr>
          <a:xfrm>
            <a:off x="3369417" y="46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35A0C89-E3EC-CD4F-ACA4-C061BF90055E}"/>
              </a:ext>
            </a:extLst>
          </p:cNvPr>
          <p:cNvSpPr/>
          <p:nvPr/>
        </p:nvSpPr>
        <p:spPr>
          <a:xfrm>
            <a:off x="3367618" y="5205398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:a16="http://schemas.microsoft.com/office/drawing/2014/main" id="{36D9E032-1266-0C42-BB7F-B7CDB9B45B2A}"/>
              </a:ext>
            </a:extLst>
          </p:cNvPr>
          <p:cNvSpPr/>
          <p:nvPr/>
        </p:nvSpPr>
        <p:spPr>
          <a:xfrm>
            <a:off x="1575667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:a16="http://schemas.microsoft.com/office/drawing/2014/main" id="{1D104786-0E6F-6A46-BDB5-23C5AEC2A0C5}"/>
              </a:ext>
            </a:extLst>
          </p:cNvPr>
          <p:cNvSpPr/>
          <p:nvPr/>
        </p:nvSpPr>
        <p:spPr>
          <a:xfrm>
            <a:off x="2173734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46DE276C-394E-8B43-A3B7-96C6C840BD11}"/>
              </a:ext>
            </a:extLst>
          </p:cNvPr>
          <p:cNvSpPr/>
          <p:nvPr/>
        </p:nvSpPr>
        <p:spPr>
          <a:xfrm>
            <a:off x="1573868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56084B6C-6235-354C-8E68-B2A4C15E36D0}"/>
              </a:ext>
            </a:extLst>
          </p:cNvPr>
          <p:cNvSpPr/>
          <p:nvPr/>
        </p:nvSpPr>
        <p:spPr>
          <a:xfrm>
            <a:off x="2771800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8" name="Rounded Rectangle 87">
            <a:extLst>
              <a:ext uri="{FF2B5EF4-FFF2-40B4-BE49-F238E27FC236}">
                <a16:creationId xmlns:a16="http://schemas.microsoft.com/office/drawing/2014/main" id="{9194A28B-AD07-3241-BAF6-98E14A40438D}"/>
              </a:ext>
            </a:extLst>
          </p:cNvPr>
          <p:cNvSpPr/>
          <p:nvPr/>
        </p:nvSpPr>
        <p:spPr>
          <a:xfrm>
            <a:off x="2171934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798D7257-66F4-C947-A89F-1D6CE0104319}"/>
              </a:ext>
            </a:extLst>
          </p:cNvPr>
          <p:cNvSpPr/>
          <p:nvPr/>
        </p:nvSpPr>
        <p:spPr>
          <a:xfrm>
            <a:off x="2770001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:a16="http://schemas.microsoft.com/office/drawing/2014/main" id="{CC13B055-8522-6848-8434-A89C1D61B8F1}"/>
              </a:ext>
            </a:extLst>
          </p:cNvPr>
          <p:cNvSpPr/>
          <p:nvPr/>
        </p:nvSpPr>
        <p:spPr>
          <a:xfrm>
            <a:off x="1571168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774B43E6-0623-854E-89C4-0B94CE15AD79}"/>
              </a:ext>
            </a:extLst>
          </p:cNvPr>
          <p:cNvSpPr/>
          <p:nvPr/>
        </p:nvSpPr>
        <p:spPr>
          <a:xfrm>
            <a:off x="2169235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35E2EAC5-F244-124B-86E0-36B47B45731C}"/>
              </a:ext>
            </a:extLst>
          </p:cNvPr>
          <p:cNvSpPr/>
          <p:nvPr/>
        </p:nvSpPr>
        <p:spPr>
          <a:xfrm>
            <a:off x="2767301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8CCA442B-CD72-7245-9C98-2F8122959E11}"/>
              </a:ext>
            </a:extLst>
          </p:cNvPr>
          <p:cNvSpPr/>
          <p:nvPr/>
        </p:nvSpPr>
        <p:spPr>
          <a:xfrm>
            <a:off x="1569369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C40DED18-972C-D34C-9040-BC27B5EE1095}"/>
              </a:ext>
            </a:extLst>
          </p:cNvPr>
          <p:cNvSpPr/>
          <p:nvPr/>
        </p:nvSpPr>
        <p:spPr>
          <a:xfrm>
            <a:off x="2167435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E1165135-CC7B-2245-B2DD-F26787CB042B}"/>
              </a:ext>
            </a:extLst>
          </p:cNvPr>
          <p:cNvSpPr/>
          <p:nvPr/>
        </p:nvSpPr>
        <p:spPr>
          <a:xfrm>
            <a:off x="2765502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6" name="Rounded Rectangle 95">
            <a:extLst>
              <a:ext uri="{FF2B5EF4-FFF2-40B4-BE49-F238E27FC236}">
                <a16:creationId xmlns:a16="http://schemas.microsoft.com/office/drawing/2014/main" id="{6F897BA8-4D99-D64C-AEE6-187BACB6FC5D}"/>
              </a:ext>
            </a:extLst>
          </p:cNvPr>
          <p:cNvSpPr/>
          <p:nvPr/>
        </p:nvSpPr>
        <p:spPr>
          <a:xfrm>
            <a:off x="3376615" y="3401354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97" name="Rounded Rectangle 96">
            <a:extLst>
              <a:ext uri="{FF2B5EF4-FFF2-40B4-BE49-F238E27FC236}">
                <a16:creationId xmlns:a16="http://schemas.microsoft.com/office/drawing/2014/main" id="{8C5A9C6C-1F24-CC46-87A5-F1509A78D12F}"/>
              </a:ext>
            </a:extLst>
          </p:cNvPr>
          <p:cNvSpPr/>
          <p:nvPr/>
        </p:nvSpPr>
        <p:spPr>
          <a:xfrm>
            <a:off x="3374816" y="4001353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25C47CCB-1DE7-C448-B221-D18B168A220E}"/>
              </a:ext>
            </a:extLst>
          </p:cNvPr>
          <p:cNvSpPr/>
          <p:nvPr/>
        </p:nvSpPr>
        <p:spPr>
          <a:xfrm>
            <a:off x="3372116" y="46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05127F78-5531-9344-8453-2CA2B1813FCB}"/>
              </a:ext>
            </a:extLst>
          </p:cNvPr>
          <p:cNvSpPr/>
          <p:nvPr/>
        </p:nvSpPr>
        <p:spPr>
          <a:xfrm>
            <a:off x="3370317" y="5201487"/>
            <a:ext cx="599866" cy="599866"/>
          </a:xfrm>
          <a:prstGeom prst="roundRect">
            <a:avLst>
              <a:gd name="adj" fmla="val 5202"/>
            </a:avLst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B2589C9-EEA2-2A41-B185-BF9A7AECD4DD}"/>
              </a:ext>
            </a:extLst>
          </p:cNvPr>
          <p:cNvGrpSpPr/>
          <p:nvPr/>
        </p:nvGrpSpPr>
        <p:grpSpPr>
          <a:xfrm>
            <a:off x="7073792" y="3429001"/>
            <a:ext cx="369012" cy="1242795"/>
            <a:chOff x="6785760" y="2989257"/>
            <a:chExt cx="369012" cy="1242795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C4AB5FC-152D-BD47-B52F-B87CAD68DA9F}"/>
                </a:ext>
              </a:extLst>
            </p:cNvPr>
            <p:cNvSpPr txBox="1"/>
            <p:nvPr/>
          </p:nvSpPr>
          <p:spPr>
            <a:xfrm>
              <a:off x="6785760" y="298925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D0B3DC1-B72F-A74C-B9DF-B4535CBBA781}"/>
                </a:ext>
              </a:extLst>
            </p:cNvPr>
            <p:cNvSpPr txBox="1"/>
            <p:nvPr/>
          </p:nvSpPr>
          <p:spPr>
            <a:xfrm>
              <a:off x="6785760" y="37703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979B640-61C0-9B41-8D05-4046B6A1E2D6}"/>
                </a:ext>
              </a:extLst>
            </p:cNvPr>
            <p:cNvCxnSpPr>
              <a:cxnSpLocks/>
              <a:stCxn id="67" idx="2"/>
              <a:endCxn id="71" idx="0"/>
            </p:cNvCxnSpPr>
            <p:nvPr/>
          </p:nvCxnSpPr>
          <p:spPr>
            <a:xfrm>
              <a:off x="6970266" y="3450922"/>
              <a:ext cx="0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C0596F9-B913-6247-AB17-9117BF580641}"/>
              </a:ext>
            </a:extLst>
          </p:cNvPr>
          <p:cNvGrpSpPr/>
          <p:nvPr/>
        </p:nvGrpSpPr>
        <p:grpSpPr>
          <a:xfrm>
            <a:off x="6551896" y="3429001"/>
            <a:ext cx="364202" cy="1242795"/>
            <a:chOff x="6785760" y="2989257"/>
            <a:chExt cx="364202" cy="1242795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CA88A1A-B9A3-1D4D-9644-992A20EA2241}"/>
                </a:ext>
              </a:extLst>
            </p:cNvPr>
            <p:cNvSpPr txBox="1"/>
            <p:nvPr/>
          </p:nvSpPr>
          <p:spPr>
            <a:xfrm>
              <a:off x="6785760" y="2989257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3C816BA-FE22-EB46-9211-700599FA397F}"/>
                </a:ext>
              </a:extLst>
            </p:cNvPr>
            <p:cNvSpPr txBox="1"/>
            <p:nvPr/>
          </p:nvSpPr>
          <p:spPr>
            <a:xfrm>
              <a:off x="6822088" y="3770387"/>
              <a:ext cx="2968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97EA6AB-0F2D-7C42-90BF-953CE8E2439C}"/>
                </a:ext>
              </a:extLst>
            </p:cNvPr>
            <p:cNvCxnSpPr>
              <a:cxnSpLocks/>
              <a:stCxn id="80" idx="2"/>
              <a:endCxn id="81" idx="0"/>
            </p:cNvCxnSpPr>
            <p:nvPr/>
          </p:nvCxnSpPr>
          <p:spPr>
            <a:xfrm>
              <a:off x="6967861" y="3450922"/>
              <a:ext cx="2665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30929D2-9B86-8845-9878-7C0927F79D22}"/>
              </a:ext>
            </a:extLst>
          </p:cNvPr>
          <p:cNvGrpSpPr/>
          <p:nvPr/>
        </p:nvGrpSpPr>
        <p:grpSpPr>
          <a:xfrm>
            <a:off x="6030000" y="3429001"/>
            <a:ext cx="369012" cy="1242795"/>
            <a:chOff x="6785760" y="2989257"/>
            <a:chExt cx="369012" cy="124279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B53B42E-73DF-134F-A144-3720EE7A556A}"/>
                </a:ext>
              </a:extLst>
            </p:cNvPr>
            <p:cNvSpPr txBox="1"/>
            <p:nvPr/>
          </p:nvSpPr>
          <p:spPr>
            <a:xfrm>
              <a:off x="6785760" y="298925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6FE3447-755C-7C4D-A776-11943364EAE9}"/>
                </a:ext>
              </a:extLst>
            </p:cNvPr>
            <p:cNvSpPr txBox="1"/>
            <p:nvPr/>
          </p:nvSpPr>
          <p:spPr>
            <a:xfrm>
              <a:off x="6785760" y="37703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345895F-FA29-454A-A45D-14430E8E594C}"/>
                </a:ext>
              </a:extLst>
            </p:cNvPr>
            <p:cNvCxnSpPr>
              <a:cxnSpLocks/>
              <a:stCxn id="100" idx="2"/>
              <a:endCxn id="101" idx="0"/>
            </p:cNvCxnSpPr>
            <p:nvPr/>
          </p:nvCxnSpPr>
          <p:spPr>
            <a:xfrm>
              <a:off x="6970266" y="3450922"/>
              <a:ext cx="0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04F704E-5821-8A49-91AD-DA1C7E195043}"/>
              </a:ext>
            </a:extLst>
          </p:cNvPr>
          <p:cNvGrpSpPr/>
          <p:nvPr/>
        </p:nvGrpSpPr>
        <p:grpSpPr>
          <a:xfrm>
            <a:off x="5508104" y="3429000"/>
            <a:ext cx="369012" cy="1242795"/>
            <a:chOff x="6785760" y="2989257"/>
            <a:chExt cx="369012" cy="1242795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6047F07-FB3C-D34C-AD35-151736BF81C6}"/>
                </a:ext>
              </a:extLst>
            </p:cNvPr>
            <p:cNvSpPr txBox="1"/>
            <p:nvPr/>
          </p:nvSpPr>
          <p:spPr>
            <a:xfrm>
              <a:off x="6785760" y="298925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9BCD491-5CBB-7741-AC2B-A2470CEB3AFB}"/>
                </a:ext>
              </a:extLst>
            </p:cNvPr>
            <p:cNvSpPr txBox="1"/>
            <p:nvPr/>
          </p:nvSpPr>
          <p:spPr>
            <a:xfrm>
              <a:off x="6785760" y="3770387"/>
              <a:ext cx="369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D86CACA-0DE5-794F-A83D-1069AB6091E7}"/>
                </a:ext>
              </a:extLst>
            </p:cNvPr>
            <p:cNvCxnSpPr>
              <a:cxnSpLocks/>
              <a:stCxn id="106" idx="2"/>
              <a:endCxn id="112" idx="0"/>
            </p:cNvCxnSpPr>
            <p:nvPr/>
          </p:nvCxnSpPr>
          <p:spPr>
            <a:xfrm>
              <a:off x="6970266" y="3450922"/>
              <a:ext cx="0" cy="31946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A9866E5-ABA8-4F4D-A3D0-A019E6DD052B}"/>
              </a:ext>
            </a:extLst>
          </p:cNvPr>
          <p:cNvCxnSpPr>
            <a:cxnSpLocks noChangeAspect="1"/>
          </p:cNvCxnSpPr>
          <p:nvPr/>
        </p:nvCxnSpPr>
        <p:spPr>
          <a:xfrm>
            <a:off x="3189029" y="4417552"/>
            <a:ext cx="284121" cy="28412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23167B0C-B3CB-7C45-AB84-29642E1B2361}"/>
              </a:ext>
            </a:extLst>
          </p:cNvPr>
          <p:cNvCxnSpPr>
            <a:cxnSpLocks/>
          </p:cNvCxnSpPr>
          <p:nvPr/>
        </p:nvCxnSpPr>
        <p:spPr>
          <a:xfrm>
            <a:off x="2575944" y="4301286"/>
            <a:ext cx="373718" cy="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36610DB1-0BF7-4248-9004-408E0DCFAD80}"/>
              </a:ext>
            </a:extLst>
          </p:cNvPr>
          <p:cNvCxnSpPr>
            <a:cxnSpLocks noChangeAspect="1"/>
          </p:cNvCxnSpPr>
          <p:nvPr/>
        </p:nvCxnSpPr>
        <p:spPr>
          <a:xfrm>
            <a:off x="1983623" y="3789040"/>
            <a:ext cx="284121" cy="28412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Rounded Rectangle 117">
            <a:extLst>
              <a:ext uri="{FF2B5EF4-FFF2-40B4-BE49-F238E27FC236}">
                <a16:creationId xmlns:a16="http://schemas.microsoft.com/office/drawing/2014/main" id="{33701412-BA8A-C24E-B6D6-6BFFC410D043}"/>
              </a:ext>
            </a:extLst>
          </p:cNvPr>
          <p:cNvSpPr/>
          <p:nvPr/>
        </p:nvSpPr>
        <p:spPr>
          <a:xfrm>
            <a:off x="4374488" y="5517232"/>
            <a:ext cx="4464712" cy="72640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the traceback process, we need 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direction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the score calculation</a:t>
            </a:r>
          </a:p>
        </p:txBody>
      </p:sp>
    </p:spTree>
    <p:extLst>
      <p:ext uri="{BB962C8B-B14F-4D97-AF65-F5344CB8AC3E}">
        <p14:creationId xmlns:p14="http://schemas.microsoft.com/office/powerpoint/2010/main" val="413044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6D6FF"/>
                                      </p:to>
                                    </p:animClr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DPU</a:t>
            </a:r>
          </a:p>
          <a:p>
            <a:pPr lvl="1"/>
            <a:r>
              <a:rPr lang="en-US" sz="2100" dirty="0"/>
              <a:t>We set the </a:t>
            </a:r>
            <a:r>
              <a:rPr lang="en-US" sz="2100" dirty="0">
                <a:solidFill>
                  <a:srgbClr val="C00000"/>
                </a:solidFill>
              </a:rPr>
              <a:t>number of </a:t>
            </a:r>
            <a:r>
              <a:rPr lang="en-US" sz="2100" dirty="0" err="1">
                <a:solidFill>
                  <a:srgbClr val="C00000"/>
                </a:solidFill>
              </a:rPr>
              <a:t>tasklets</a:t>
            </a:r>
            <a:r>
              <a:rPr lang="en-US" sz="2100" dirty="0">
                <a:solidFill>
                  <a:srgbClr val="C00000"/>
                </a:solidFill>
              </a:rPr>
              <a:t> to 1, 2, 4, 8, and 16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</a:t>
            </a:r>
            <a:r>
              <a:rPr lang="en-US" sz="2100" dirty="0" err="1">
                <a:solidFill>
                  <a:srgbClr val="C00000"/>
                </a:solidFill>
              </a:rPr>
              <a:t>tasklet</a:t>
            </a:r>
            <a:endParaRPr lang="en-US" sz="21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0E7FC-2264-0C4B-B3CB-C5EDA157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4" y="873419"/>
            <a:ext cx="5799539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AB1A6BF-AE20-C142-9394-2E76B7A28C93}"/>
              </a:ext>
            </a:extLst>
          </p:cNvPr>
          <p:cNvGraphicFramePr>
            <a:graphicFrameLocks/>
          </p:cNvGraphicFramePr>
          <p:nvPr/>
        </p:nvGraphicFramePr>
        <p:xfrm>
          <a:off x="3979436" y="1323982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6776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618 -0.000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0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7" grpId="0" uiExpand="1">
        <p:bldSub>
          <a:bldChart bld="series"/>
        </p:bldSub>
      </p:bldGraphic>
      <p:bldGraphic spid="7" grpId="1" uiExpand="1">
        <p:bldSub>
          <a:bldChart bld="series"/>
        </p:bldSub>
      </p:bldGraphic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B583-CE06-4B42-8255-8A235BFD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Sequence Alignment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67164-E2B7-974A-8B18-A3645D8A68F8}"/>
              </a:ext>
            </a:extLst>
          </p:cNvPr>
          <p:cNvSpPr txBox="1"/>
          <p:nvPr/>
        </p:nvSpPr>
        <p:spPr>
          <a:xfrm>
            <a:off x="1071289" y="1204578"/>
            <a:ext cx="242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Needleman-Wunsch (NW)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D9844-23CF-CC43-8DC8-A18C14807992}"/>
              </a:ext>
            </a:extLst>
          </p:cNvPr>
          <p:cNvSpPr txBox="1"/>
          <p:nvPr/>
        </p:nvSpPr>
        <p:spPr>
          <a:xfrm>
            <a:off x="5268469" y="1035243"/>
            <a:ext cx="2839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Smith-Waterman-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Gotoh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(SWG)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DE419-B450-C141-A204-7095FEB203D4}"/>
              </a:ext>
            </a:extLst>
          </p:cNvPr>
          <p:cNvSpPr txBox="1"/>
          <p:nvPr/>
        </p:nvSpPr>
        <p:spPr>
          <a:xfrm>
            <a:off x="1738709" y="3358882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GenASM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1EDE1-45FF-F240-9BCD-DBD504C55864}"/>
              </a:ext>
            </a:extLst>
          </p:cNvPr>
          <p:cNvSpPr txBox="1"/>
          <p:nvPr/>
        </p:nvSpPr>
        <p:spPr>
          <a:xfrm>
            <a:off x="5268469" y="3042790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Wavefront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Algorithm (WFA)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F1C84-02E8-6940-B2C6-6EDB16EA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99" y="1551565"/>
            <a:ext cx="1452429" cy="1736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7DF6-0909-0244-9644-A5B37BFA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08" y="1432993"/>
            <a:ext cx="3999796" cy="1491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DEF65-8753-6B47-8905-B363D82B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46" y="3403980"/>
            <a:ext cx="2622464" cy="2490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76E94-1D00-8D4D-BC86-0DEC06DB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45" y="3709335"/>
            <a:ext cx="3135497" cy="2136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15E550-F1CA-5F4D-B468-BACF0ABD07DF}"/>
              </a:ext>
            </a:extLst>
          </p:cNvPr>
          <p:cNvSpPr/>
          <p:nvPr/>
        </p:nvSpPr>
        <p:spPr>
          <a:xfrm>
            <a:off x="21734" y="6071105"/>
            <a:ext cx="9189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Senol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Cali et al. "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GenASM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A high-performance, low-power approximate string matching acceleration framework for genome sequence analysis." MICRO 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A454A3-5671-B645-865C-7D409422E8A0}"/>
              </a:ext>
            </a:extLst>
          </p:cNvPr>
          <p:cNvSpPr/>
          <p:nvPr/>
        </p:nvSpPr>
        <p:spPr>
          <a:xfrm>
            <a:off x="21734" y="6243868"/>
            <a:ext cx="8021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Marco-Sola et al. "Fast gap-affine pairwise alignment using the wavefront algorithm." Bioinformatics 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8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7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D510-BADF-484C-B198-7D92EE600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Alignment on CPU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F65B0-81F9-5348-AE05-625CBD87D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of sequence alignment on CPU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Execution time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0DA7E3F-3B20-0149-80C2-ED2717F02D24}"/>
              </a:ext>
            </a:extLst>
          </p:cNvPr>
          <p:cNvSpPr/>
          <p:nvPr/>
        </p:nvSpPr>
        <p:spPr>
          <a:xfrm>
            <a:off x="508576" y="5576711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tends to saturate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the number of CPU threads grows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72CFB-8F01-FA42-B793-DAE7F863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0" y="2112518"/>
            <a:ext cx="8640000" cy="293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5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4BD2-BC88-BE43-BBBA-38BCF2F3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Alignment on CPU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CEDC0-BD8D-C841-BD18-502755D7E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of sequence alignment on CPU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Instructions per cycle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65AF4-5EBB-D04F-B2F3-4DD043CEF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862790"/>
            <a:ext cx="8640000" cy="355710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5482D5A-0019-E847-80F9-C551F3AD8AAD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the number of CPU threads grows, IPC decreases.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This means that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threads spend more time idle</a:t>
            </a:r>
          </a:p>
        </p:txBody>
      </p:sp>
    </p:spTree>
    <p:extLst>
      <p:ext uri="{BB962C8B-B14F-4D97-AF65-F5344CB8AC3E}">
        <p14:creationId xmlns:p14="http://schemas.microsoft.com/office/powerpoint/2010/main" val="187899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984B-F521-5640-BC48-51639EED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Alignment on CPU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F07CA-75E6-ED45-A681-3B8212742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Scaling of sequence alignment on CPU</a:t>
            </a:r>
          </a:p>
          <a:p>
            <a:pPr lvl="1"/>
            <a:r>
              <a:rPr lang="en-US" sz="2600" dirty="0">
                <a:solidFill>
                  <a:srgbClr val="0070C0"/>
                </a:solidFill>
              </a:rPr>
              <a:t>Memory stalls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D59DBD-2733-6C4E-A314-15EBC22A5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54" y="1894294"/>
            <a:ext cx="8640000" cy="349757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6292EE5-F8D3-2A4F-9463-E7FB43F48D9C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the number of CPU threads grows,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threads spend more time waiting for memory</a:t>
            </a:r>
          </a:p>
        </p:txBody>
      </p:sp>
    </p:spTree>
    <p:extLst>
      <p:ext uri="{BB962C8B-B14F-4D97-AF65-F5344CB8AC3E}">
        <p14:creationId xmlns:p14="http://schemas.microsoft.com/office/powerpoint/2010/main" val="3983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84606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F20ED-9387-CD40-B76A-57F0FA01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PIM to Minimize Data Movement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D269B-CEE0-994C-B5A4-E7F9B0BD6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Processing-in-memory can alleviate the </a:t>
            </a:r>
            <a:r>
              <a:rPr lang="en-US" dirty="0">
                <a:solidFill>
                  <a:srgbClr val="C00000"/>
                </a:solidFill>
              </a:rPr>
              <a:t>data movement bottleneck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850D0C5-303A-4E40-9F58-A71F3663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00" y="1987823"/>
            <a:ext cx="3960000" cy="41422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8AFFB29-1843-6245-BBCB-2ED5EEBB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000" y="1976598"/>
            <a:ext cx="3960000" cy="415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7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2F85-8EA8-D949-BAB2-7A548E41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864680"/>
            <a:ext cx="8596800" cy="31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16247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B583-CE06-4B42-8255-8A235BFDE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61A99-CCD2-E34E-A14E-497B47460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Supported algorithms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867164-E2B7-974A-8B18-A3645D8A68F8}"/>
              </a:ext>
            </a:extLst>
          </p:cNvPr>
          <p:cNvSpPr txBox="1"/>
          <p:nvPr/>
        </p:nvSpPr>
        <p:spPr>
          <a:xfrm>
            <a:off x="1071289" y="1356982"/>
            <a:ext cx="2424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Needleman-Wunsch (NW)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D9844-23CF-CC43-8DC8-A18C14807992}"/>
              </a:ext>
            </a:extLst>
          </p:cNvPr>
          <p:cNvSpPr txBox="1"/>
          <p:nvPr/>
        </p:nvSpPr>
        <p:spPr>
          <a:xfrm>
            <a:off x="5268469" y="1187647"/>
            <a:ext cx="2839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Smith-Waterman-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Gotoh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(SWG)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6DE419-B450-C141-A204-7095FEB203D4}"/>
              </a:ext>
            </a:extLst>
          </p:cNvPr>
          <p:cNvSpPr txBox="1"/>
          <p:nvPr/>
        </p:nvSpPr>
        <p:spPr>
          <a:xfrm>
            <a:off x="1738709" y="3511286"/>
            <a:ext cx="9332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GenASM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1EDE1-45FF-F240-9BCD-DBD504C55864}"/>
              </a:ext>
            </a:extLst>
          </p:cNvPr>
          <p:cNvSpPr txBox="1"/>
          <p:nvPr/>
        </p:nvSpPr>
        <p:spPr>
          <a:xfrm>
            <a:off x="5268469" y="3195194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Wavefront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Algorithm (WFA)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8F1C84-02E8-6940-B2C6-6EDB16EA3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999" y="1703969"/>
            <a:ext cx="1452429" cy="17367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7DF6-0909-0244-9644-A5B37BFA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08" y="1585397"/>
            <a:ext cx="3999796" cy="1491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1DEF65-8753-6B47-8905-B363D82BF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46" y="3556384"/>
            <a:ext cx="2622464" cy="24901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D76E94-1D00-8D4D-BC86-0DEC06DB9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45" y="3861739"/>
            <a:ext cx="3135497" cy="21361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15E550-F1CA-5F4D-B468-BACF0ABD07DF}"/>
              </a:ext>
            </a:extLst>
          </p:cNvPr>
          <p:cNvSpPr/>
          <p:nvPr/>
        </p:nvSpPr>
        <p:spPr>
          <a:xfrm>
            <a:off x="21734" y="6071105"/>
            <a:ext cx="91891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Senol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Cali et al. "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GenASM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A high-performance, low-power approximate string matching acceleration framework for genome sequence analysis." MICRO 2020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A454A3-5671-B645-865C-7D409422E8A0}"/>
              </a:ext>
            </a:extLst>
          </p:cNvPr>
          <p:cNvSpPr/>
          <p:nvPr/>
        </p:nvSpPr>
        <p:spPr>
          <a:xfrm>
            <a:off x="21734" y="6243868"/>
            <a:ext cx="80215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Marco-Sola et al. "Fast gap-affine pairwise alignment using the wavefront algorithm." Bioinformatics (2021)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2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DFEFAF6-6F42-A648-82C4-AA559762BD29}"/>
              </a:ext>
            </a:extLst>
          </p:cNvPr>
          <p:cNvSpPr/>
          <p:nvPr/>
        </p:nvSpPr>
        <p:spPr>
          <a:xfrm>
            <a:off x="6082145" y="900545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TS, MLP, NW, HST-S, RED, SCAN-SSA (Scan kernel), SCAN-RSS (both kernels), and TRNS (Step 2 kernel),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best performing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is 16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60652FB-F54B-1C48-ABAE-FD147CB47971}"/>
              </a:ext>
            </a:extLst>
          </p:cNvPr>
          <p:cNvSpPr/>
          <p:nvPr/>
        </p:nvSpPr>
        <p:spPr>
          <a:xfrm>
            <a:off x="6082145" y="2304131"/>
            <a:ext cx="2981467" cy="133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1.5-2.0x as we double the number of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1 to 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Speedups 1.2-1.5x from 8 to 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since the pipeline throughput saturates at 11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8D249C5-8F6D-4243-B239-FC7965B7C953}"/>
              </a:ext>
            </a:extLst>
          </p:cNvPr>
          <p:cNvSpPr/>
          <p:nvPr/>
        </p:nvSpPr>
        <p:spPr>
          <a:xfrm>
            <a:off x="6071506" y="3699333"/>
            <a:ext cx="2981467" cy="2720910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4B40945B-2B36-6B4C-B201-9B3AC7579F93}"/>
              </a:ext>
            </a:extLst>
          </p:cNvPr>
          <p:cNvSpPr/>
          <p:nvPr/>
        </p:nvSpPr>
        <p:spPr>
          <a:xfrm>
            <a:off x="6071506" y="369932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DCBDE2-6C2A-3945-AC61-68CAAD589481}"/>
              </a:ext>
            </a:extLst>
          </p:cNvPr>
          <p:cNvSpPr txBox="1"/>
          <p:nvPr/>
        </p:nvSpPr>
        <p:spPr>
          <a:xfrm>
            <a:off x="6082144" y="4104237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 number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greater than 11 is a good choice for most real-world workloads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we tested (16 kernels out of 19 kernels from 16 benchmarks), as it fully utilizes the DPU’s pipeline. </a:t>
            </a:r>
          </a:p>
        </p:txBody>
      </p:sp>
    </p:spTree>
    <p:extLst>
      <p:ext uri="{BB962C8B-B14F-4D97-AF65-F5344CB8AC3E}">
        <p14:creationId xmlns:p14="http://schemas.microsoft.com/office/powerpoint/2010/main" val="378212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BC9E81-5FC2-504B-A0D2-1EE047D50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3993356" cy="152876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CD285D9-0952-944E-9C0C-DFC15F6298F4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(1) The host CPU reads sequence pairs from an input file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stores them in main memory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84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8D494-002F-4A48-A135-EF9AE3313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233957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0487F27-C681-C345-9A54-52E7F60D4B1D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(2) The sequence pairs are evenly partitioned across PIM cores (DPUs)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transferred to the DRAM banks (MRAM) in the PIM DIMMs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60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8C775-368A-704F-80E1-F91834711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6E16B88-0850-1841-AA71-C5EA00E4CE48}"/>
              </a:ext>
            </a:extLst>
          </p:cNvPr>
          <p:cNvSpPr/>
          <p:nvPr/>
        </p:nvSpPr>
        <p:spPr>
          <a:xfrm>
            <a:off x="84506" y="5576709"/>
            <a:ext cx="8974989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each PIM core (DPU) different threads will align different sequence pairs.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This approach avoids any inter-thread or inter PIM core synchronization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5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C3DD9-B2C4-3841-B394-0E07A2566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F102D43-B3A7-CE49-967B-EEB7D24B6B14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(3) Each thread copies a sequence pair from the DRAM bank (MRAM) to the scratchpad (WRAM) using a DMA transfer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79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6996B-8FBC-C141-BFFD-4F6342D84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6B5773E-7210-3E44-B390-BC86278321FA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(4) Threads align the sequence pairs and extract the alignment operations using traceback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8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1EB9F-8AA7-B64C-8F35-22598A62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33C2315-ABFA-AA47-863B-EB9B0493C33D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(5) Threads write the alignment score and operations to the DRAM bank via a DMA write transfer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58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A354E-4F0A-E241-8878-88B40003B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69" y="1512689"/>
            <a:ext cx="5707856" cy="383262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2D90AFB-14AF-894E-9033-14079A2D9E0B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(6) Once the execution on the PIM core has finished, the host CPU reads the alignment score and operations of each sequence pair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77272-DDE6-D34C-A09B-09C5AE702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Alignment-in-Memory (</a:t>
            </a:r>
            <a:r>
              <a:rPr lang="en-US" dirty="0" err="1"/>
              <a:t>AiM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817AF-1BCC-3F4A-9866-9DA769BF4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framework for sequence alignment on PIM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1D4AA-19D6-FA40-A9EF-F614740066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/>
          <a:stretch/>
        </p:blipFill>
        <p:spPr>
          <a:xfrm>
            <a:off x="1719469" y="1512578"/>
            <a:ext cx="5705062" cy="383284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2043D1A-77DF-DB4A-84CC-F476CD82ACEB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(7) The host CPU writes the alignment results to an output file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94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2E7B-6D7F-204B-B11F-92C48991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6695E-0EB1-D541-B669-6562D398E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WRAM only for intermediate data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D6EFF1-F8CA-044C-840B-57BF7AE5D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84"/>
          <a:stretch/>
        </p:blipFill>
        <p:spPr>
          <a:xfrm>
            <a:off x="1093807" y="1418342"/>
            <a:ext cx="6956386" cy="376312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8403D99-600D-1A48-B27E-70BAE73069F8}"/>
              </a:ext>
            </a:extLst>
          </p:cNvPr>
          <p:cNvSpPr/>
          <p:nvPr/>
        </p:nvSpPr>
        <p:spPr>
          <a:xfrm>
            <a:off x="508576" y="5310562"/>
            <a:ext cx="8126848" cy="1058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scratchpad (WRAM) is fast but has limited capacity.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As a result, larger sequences need larger intermediate data structures, which may limit the number of concurrent PIM threads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5D13F-8325-DF4B-9C4E-8466000E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5A36E-0CF0-2A40-9D02-069A0E3BE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WRAM+MRAM for intermediate data structures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1FFFE-2E14-104B-AA30-572FF7773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28"/>
          <a:stretch/>
        </p:blipFill>
        <p:spPr>
          <a:xfrm>
            <a:off x="1142217" y="1485115"/>
            <a:ext cx="6859567" cy="367875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7D1A20-04D0-104E-89FF-A18422C4CC77}"/>
              </a:ext>
            </a:extLst>
          </p:cNvPr>
          <p:cNvSpPr/>
          <p:nvPr/>
        </p:nvSpPr>
        <p:spPr>
          <a:xfrm>
            <a:off x="508576" y="5310562"/>
            <a:ext cx="8126848" cy="105814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Data cache in the scratchpad (WRAM) is loaded on demand.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average, longer access latency than WRAM only, but it is possible to run more concurrent PIM threads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DE292C3-0E8D-4841-994C-D4D73D98130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C60A17F-06E5-0841-AB77-08849D0AD9AA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49BD93-DADD-2343-892D-8537350276B3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(III)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37D56F87-CE24-C544-943E-EA90D593B7C6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6B9AB5DB-78A8-E342-9FC3-F30C79A20284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6F3EB09-6015-C940-85C5-4BAE034CD2D8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19632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3" grpId="0" animBg="1"/>
      <p:bldP spid="39" grpId="0" animBg="1"/>
      <p:bldP spid="40" grpId="0" animBg="1"/>
      <p:bldP spid="41" grpId="0" animBg="1"/>
      <p:bldP spid="29" grpId="0" animBg="1"/>
      <p:bldP spid="30" grpId="0" animBg="1"/>
      <p:bldP spid="35" grpId="0" animBg="1"/>
      <p:bldP spid="36" grpId="0" animBg="1"/>
      <p:bldP spid="37" grpId="0" animBg="1"/>
      <p:bldP spid="38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43" grpId="0" animBg="1"/>
      <p:bldP spid="44" grpId="0" animBg="1"/>
      <p:bldP spid="49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16FB-1D7B-4F48-9041-BA35E69A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Management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34A700-58DB-3245-91ED-59E9EC305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and WFA-adaptive use </a:t>
            </a:r>
            <a:r>
              <a:rPr lang="en-US" dirty="0">
                <a:solidFill>
                  <a:srgbClr val="C00000"/>
                </a:solidFill>
              </a:rPr>
              <a:t>intermediate data structures of varying size</a:t>
            </a:r>
          </a:p>
          <a:p>
            <a:pPr lvl="1"/>
            <a:r>
              <a:rPr lang="en-US" dirty="0"/>
              <a:t>Wavefront components</a:t>
            </a:r>
          </a:p>
          <a:p>
            <a:r>
              <a:rPr lang="en-US" dirty="0"/>
              <a:t>Thus, they require dynamic memory allocation</a:t>
            </a:r>
          </a:p>
          <a:p>
            <a:r>
              <a:rPr lang="en-US" dirty="0"/>
              <a:t>UPMEM SDK provides an incremental dynamic memory allocator</a:t>
            </a:r>
          </a:p>
          <a:p>
            <a:pPr lvl="1"/>
            <a:r>
              <a:rPr lang="en-US" dirty="0"/>
              <a:t>However, this memory allocator is shared by all PIM threads, which requires synchronization</a:t>
            </a:r>
          </a:p>
          <a:p>
            <a:r>
              <a:rPr lang="en-US" dirty="0"/>
              <a:t>We design a </a:t>
            </a:r>
            <a:r>
              <a:rPr lang="en-US" dirty="0">
                <a:solidFill>
                  <a:srgbClr val="00B050"/>
                </a:solidFill>
              </a:rPr>
              <a:t>custom per-thread memory allocator </a:t>
            </a:r>
            <a:r>
              <a:rPr lang="en-US" dirty="0"/>
              <a:t>for low-overhead dynamic memory allocation</a:t>
            </a:r>
          </a:p>
        </p:txBody>
      </p:sp>
    </p:spTree>
    <p:extLst>
      <p:ext uri="{BB962C8B-B14F-4D97-AF65-F5344CB8AC3E}">
        <p14:creationId xmlns:p14="http://schemas.microsoft.com/office/powerpoint/2010/main" val="164591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906615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Background &amp; Motivation: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Sequence Alignment on CPU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5076677"/>
            <a:ext cx="8796789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E34FBA1-A10B-CD40-96C5-BB2397A7554F}"/>
              </a:ext>
            </a:extLst>
          </p:cNvPr>
          <p:cNvSpPr>
            <a:spLocks/>
          </p:cNvSpPr>
          <p:nvPr/>
        </p:nvSpPr>
        <p:spPr>
          <a:xfrm>
            <a:off x="182683" y="2296636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to Alleviate the Data Movement Bottleneck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88415E0-7BD8-2548-857C-CAE7A5EC167C}"/>
              </a:ext>
            </a:extLst>
          </p:cNvPr>
          <p:cNvSpPr>
            <a:spLocks/>
          </p:cNvSpPr>
          <p:nvPr/>
        </p:nvSpPr>
        <p:spPr>
          <a:xfrm>
            <a:off x="173719" y="3686657"/>
            <a:ext cx="8787600" cy="1332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Alignment-in-memory: A Framework for Sequence Alignment on PIM Systems</a:t>
            </a:r>
          </a:p>
        </p:txBody>
      </p:sp>
    </p:spTree>
    <p:extLst>
      <p:ext uri="{BB962C8B-B14F-4D97-AF65-F5344CB8AC3E}">
        <p14:creationId xmlns:p14="http://schemas.microsoft.com/office/powerpoint/2010/main" val="20006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6FB47-A216-0A46-9F6F-2A4CDD5A1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3D0A2-B56F-254B-9672-C4DBDEF0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27563" cy="5293805"/>
          </a:xfrm>
        </p:spPr>
        <p:txBody>
          <a:bodyPr/>
          <a:lstStyle/>
          <a:p>
            <a:r>
              <a:rPr lang="en-US" dirty="0"/>
              <a:t>Real and synthetic datasets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2,560 PIM cores @ 425 MHz and 160 GB of DRAM</a:t>
            </a:r>
          </a:p>
          <a:p>
            <a:pPr lvl="1"/>
            <a:r>
              <a:rPr lang="en-US" dirty="0"/>
              <a:t>Three CPU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274BA-FA5F-9F40-A62D-4609D6229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000" y="1451231"/>
            <a:ext cx="6048000" cy="13751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989811-DFAD-5F47-BA59-010E83473999}"/>
              </a:ext>
            </a:extLst>
          </p:cNvPr>
          <p:cNvSpPr/>
          <p:nvPr/>
        </p:nvSpPr>
        <p:spPr>
          <a:xfrm>
            <a:off x="5871685" y="2470105"/>
            <a:ext cx="288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^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D85911-6A80-6446-BD89-7862E382DCD1}"/>
              </a:ext>
            </a:extLst>
          </p:cNvPr>
          <p:cNvSpPr txBox="1"/>
          <p:nvPr/>
        </p:nvSpPr>
        <p:spPr>
          <a:xfrm>
            <a:off x="1645919" y="2794146"/>
            <a:ext cx="26629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www.ebi.ac.uk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/browser/view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^https://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github.com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smarco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/WFA2-lib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A527E-EEA1-2D41-B7EB-05819E998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289" y="4447295"/>
            <a:ext cx="5562324" cy="19100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8B2ED0B-8C26-7847-9EEC-DC29D06B246E}"/>
              </a:ext>
            </a:extLst>
          </p:cNvPr>
          <p:cNvSpPr/>
          <p:nvPr/>
        </p:nvSpPr>
        <p:spPr>
          <a:xfrm>
            <a:off x="7318004" y="1773649"/>
            <a:ext cx="288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AB84BC-A686-A441-8269-EDF50B247BD5}"/>
              </a:ext>
            </a:extLst>
          </p:cNvPr>
          <p:cNvSpPr/>
          <p:nvPr/>
        </p:nvSpPr>
        <p:spPr>
          <a:xfrm>
            <a:off x="7318004" y="2033629"/>
            <a:ext cx="288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062899-F420-3A4C-8BA6-B6E387A2D136}"/>
              </a:ext>
            </a:extLst>
          </p:cNvPr>
          <p:cNvSpPr/>
          <p:nvPr/>
        </p:nvSpPr>
        <p:spPr>
          <a:xfrm>
            <a:off x="7318004" y="2302568"/>
            <a:ext cx="288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96386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9" grpId="0"/>
      <p:bldP spid="10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52225-06E3-4B4D-91E8-8148FAB6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E00E-88EC-C545-9DD1-971661DEB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on three CPU systems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81AC7-895E-8944-BFBB-E511A1153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02D1C16-67CE-C045-B2E3-9A98BD93C399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 system with the largest L3 cache is the best performing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one, which aligns with the memory boundedness of sequence alignment</a:t>
            </a:r>
          </a:p>
        </p:txBody>
      </p:sp>
    </p:spTree>
    <p:extLst>
      <p:ext uri="{BB962C8B-B14F-4D97-AF65-F5344CB8AC3E}">
        <p14:creationId xmlns:p14="http://schemas.microsoft.com/office/powerpoint/2010/main" val="200454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08ECF-F334-F344-AFDA-0AF18C425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81E10-F4FA-6D4F-9BBF-7EF2194C7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PIM execution time including CPU-PIM/PIM-CPU transfers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A6262-A671-D24F-8951-E0D5F4CDE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65FED40-E36E-3340-8874-47431136A31B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outperforms CPU systems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a majority of experiments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(up to 4.06× for SWG, up to 1.83× for WFA, up to 2.56× for WFA-adaptive)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3A7D-E11B-6A4B-8C8A-E44F60D3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E6346-7BAF-2E49-8093-B4794BB57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PIM execution time excluding CPU-PIM/PIM-CPU transfers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48D3D-AA23-8F4C-8E2C-632BC28A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9BCE60-7DFF-7B46-95EB-D1C2CFB25949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speedups over CPU increase significantly when data transfer times are not included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up to 25.93× for WFA, up to 28.14× for WFA-adaptive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0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3A7D-E11B-6A4B-8C8A-E44F60D3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E6346-7BAF-2E49-8093-B4794BB57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/>
              <a:t>PIM execution time excluding CPU-PIM/PIM-CPU transfers</a:t>
            </a:r>
          </a:p>
          <a:p>
            <a:endParaRPr lang="en-US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048D3D-AA23-8F4C-8E2C-632BC28A6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89BCE60-7DFF-7B46-95EB-D1C2CFB25949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speedups over CPU increase significantly when data transfer times are not included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mbusRomNo9L-Regu"/>
                <a:ea typeface="+mn-ea"/>
                <a:cs typeface="+mn-cs"/>
              </a:rPr>
              <a:t>up to 25.93× for WFA, up to 28.14× for WFA-adaptive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CE73E-0B50-834F-9A8F-F2C544D0265E}"/>
              </a:ext>
            </a:extLst>
          </p:cNvPr>
          <p:cNvSpPr/>
          <p:nvPr/>
        </p:nvSpPr>
        <p:spPr>
          <a:xfrm>
            <a:off x="169011" y="936172"/>
            <a:ext cx="8813624" cy="55184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32D6BD-09A2-9A4F-8E92-910400A7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11" y="936172"/>
            <a:ext cx="7434579" cy="543253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2CDCE27-9682-8046-8CC0-FCF167D73A53}"/>
              </a:ext>
            </a:extLst>
          </p:cNvPr>
          <p:cNvSpPr/>
          <p:nvPr/>
        </p:nvSpPr>
        <p:spPr>
          <a:xfrm>
            <a:off x="508576" y="5013064"/>
            <a:ext cx="8126848" cy="13714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overhead of CPU-PIM/PIM-CPU transfers could be avoided/hidden in future PIM systems that: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DIMMs as main memory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Overlap data transfers and computation</a:t>
            </a:r>
          </a:p>
        </p:txBody>
      </p:sp>
    </p:spTree>
    <p:extLst>
      <p:ext uri="{BB962C8B-B14F-4D97-AF65-F5344CB8AC3E}">
        <p14:creationId xmlns:p14="http://schemas.microsoft.com/office/powerpoint/2010/main" val="181553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A1906-12F1-BA4B-8CA2-8C5BBBE8E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CPU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C2A72-6CB2-6C47-A287-A7EAD144D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Algorithms with regular access patterns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52974-B865-404E-B4BD-06E9FD016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00" y="1344942"/>
            <a:ext cx="8640000" cy="3958709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46E4F75-CB74-4047-A10A-F708FB28A26E}"/>
              </a:ext>
            </a:extLst>
          </p:cNvPr>
          <p:cNvSpPr/>
          <p:nvPr/>
        </p:nvSpPr>
        <p:spPr>
          <a:xfrm>
            <a:off x="508576" y="5576709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does not outperform CPU for algorithms with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regular access patterns at small read lengths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ABC58F-9B54-A843-9DA0-023C923D59E5}"/>
              </a:ext>
            </a:extLst>
          </p:cNvPr>
          <p:cNvSpPr/>
          <p:nvPr/>
        </p:nvSpPr>
        <p:spPr>
          <a:xfrm>
            <a:off x="980895" y="1985358"/>
            <a:ext cx="1084573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EF68C72-2780-D64E-9BA1-DBCEE8EA6ECA}"/>
              </a:ext>
            </a:extLst>
          </p:cNvPr>
          <p:cNvSpPr/>
          <p:nvPr/>
        </p:nvSpPr>
        <p:spPr>
          <a:xfrm>
            <a:off x="971930" y="3814290"/>
            <a:ext cx="1084573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A24F171-3AED-064E-9061-AE57C8B7B35B}"/>
              </a:ext>
            </a:extLst>
          </p:cNvPr>
          <p:cNvSpPr/>
          <p:nvPr/>
        </p:nvSpPr>
        <p:spPr>
          <a:xfrm>
            <a:off x="2596335" y="1985358"/>
            <a:ext cx="813839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B1EE7E-AD40-C04D-927E-ADC44C7DC5FC}"/>
              </a:ext>
            </a:extLst>
          </p:cNvPr>
          <p:cNvSpPr/>
          <p:nvPr/>
        </p:nvSpPr>
        <p:spPr>
          <a:xfrm>
            <a:off x="2596335" y="3814290"/>
            <a:ext cx="813839" cy="1521635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29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89F3-5818-9D4B-B05E-FC500C0F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WFA-Adaptive with Large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D0FDB-977E-7945-A30F-13B074CCA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and WFA-adaptive have linear space complexity</a:t>
            </a:r>
          </a:p>
          <a:p>
            <a:pPr lvl="1"/>
            <a:r>
              <a:rPr lang="en-US" dirty="0"/>
              <a:t>Unlikely to exceed MRAM capacity</a:t>
            </a:r>
          </a:p>
          <a:p>
            <a:r>
              <a:rPr lang="en-US" dirty="0"/>
              <a:t>Large read lengths: 5,000 and 10,000 base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E9D29-2039-2A43-A1BC-C113B590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0" y="2164962"/>
            <a:ext cx="6372000" cy="315606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E440F9-98A1-824A-960C-7D0111FABE20}"/>
              </a:ext>
            </a:extLst>
          </p:cNvPr>
          <p:cNvSpPr/>
          <p:nvPr/>
        </p:nvSpPr>
        <p:spPr>
          <a:xfrm>
            <a:off x="508576" y="5307773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continues to outperform the CPU systems for large read lengths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1EB52C-E0EB-B84F-A2F6-E92DA74D2189}"/>
              </a:ext>
            </a:extLst>
          </p:cNvPr>
          <p:cNvSpPr/>
          <p:nvPr/>
        </p:nvSpPr>
        <p:spPr>
          <a:xfrm>
            <a:off x="508576" y="5901237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Scalability is currently limited by WRAM capacity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9BFB6E-87E8-CD40-A758-9786D3113246}"/>
              </a:ext>
            </a:extLst>
          </p:cNvPr>
          <p:cNvSpPr/>
          <p:nvPr/>
        </p:nvSpPr>
        <p:spPr>
          <a:xfrm>
            <a:off x="7274117" y="2302927"/>
            <a:ext cx="396085" cy="2570287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02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C89F3-5818-9D4B-B05E-FC500C0F5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WFA-Adaptive with Large 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D0FDB-977E-7945-A30F-13B074CCA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and WFA-adaptive have linear space complexity</a:t>
            </a:r>
          </a:p>
          <a:p>
            <a:pPr lvl="1"/>
            <a:r>
              <a:rPr lang="en-US" dirty="0"/>
              <a:t>Unlikely to exceed MRAM capacity</a:t>
            </a:r>
          </a:p>
          <a:p>
            <a:r>
              <a:rPr lang="en-US" dirty="0"/>
              <a:t>Large read lengths: 5,000 and 10,000 base pairs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E9D29-2039-2A43-A1BC-C113B590B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000" y="2164962"/>
            <a:ext cx="6372000" cy="3156065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BE440F9-98A1-824A-960C-7D0111FABE20}"/>
              </a:ext>
            </a:extLst>
          </p:cNvPr>
          <p:cNvSpPr/>
          <p:nvPr/>
        </p:nvSpPr>
        <p:spPr>
          <a:xfrm>
            <a:off x="508576" y="5307773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continues to outperform the CPU systems for large read lengths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B1EB52C-E0EB-B84F-A2F6-E92DA74D2189}"/>
              </a:ext>
            </a:extLst>
          </p:cNvPr>
          <p:cNvSpPr/>
          <p:nvPr/>
        </p:nvSpPr>
        <p:spPr>
          <a:xfrm>
            <a:off x="508576" y="5901237"/>
            <a:ext cx="8126848" cy="504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Scalability is currently limited by WRAM capacity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29BFB6E-87E8-CD40-A758-9786D3113246}"/>
              </a:ext>
            </a:extLst>
          </p:cNvPr>
          <p:cNvSpPr/>
          <p:nvPr/>
        </p:nvSpPr>
        <p:spPr>
          <a:xfrm>
            <a:off x="7274117" y="2302927"/>
            <a:ext cx="396085" cy="2570287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13DD59-799C-B24B-B698-8057F9A69C26}"/>
              </a:ext>
            </a:extLst>
          </p:cNvPr>
          <p:cNvSpPr/>
          <p:nvPr/>
        </p:nvSpPr>
        <p:spPr>
          <a:xfrm>
            <a:off x="169011" y="936172"/>
            <a:ext cx="8813624" cy="551841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34AE6B-75E8-4644-AD46-B52ED53DB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52" y="1000279"/>
            <a:ext cx="7576840" cy="511136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2FAEF6-2D08-FB4B-BB11-254832D58F03}"/>
              </a:ext>
            </a:extLst>
          </p:cNvPr>
          <p:cNvSpPr/>
          <p:nvPr/>
        </p:nvSpPr>
        <p:spPr>
          <a:xfrm>
            <a:off x="508576" y="4733365"/>
            <a:ext cx="8126848" cy="16619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Possible software solutions for (even) larger sequences: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Reduce WRAM footprint by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streaming partial wavefront components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from MRAM, or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Multiple PIM threads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 alignment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Future UPMEM PIM cores may have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WRAM capacity</a:t>
            </a:r>
          </a:p>
        </p:txBody>
      </p:sp>
    </p:spTree>
    <p:extLst>
      <p:ext uri="{BB962C8B-B14F-4D97-AF65-F5344CB8AC3E}">
        <p14:creationId xmlns:p14="http://schemas.microsoft.com/office/powerpoint/2010/main" val="32085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8C941BE-CEF0-5347-ACC1-F12E72C36CE7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(IV)</a:t>
            </a:r>
          </a:p>
        </p:txBody>
      </p:sp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51115318-81A9-B848-8F52-807D0A621F9E}"/>
              </a:ext>
            </a:extLst>
          </p:cNvPr>
          <p:cNvGraphicFramePr>
            <a:graphicFrameLocks/>
          </p:cNvGraphicFramePr>
          <p:nvPr/>
        </p:nvGraphicFramePr>
        <p:xfrm>
          <a:off x="2543184" y="2386868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EA73810-158E-744C-83F4-D03AC08D3967}"/>
              </a:ext>
            </a:extLst>
          </p:cNvPr>
          <p:cNvSpPr/>
          <p:nvPr/>
        </p:nvSpPr>
        <p:spPr>
          <a:xfrm>
            <a:off x="6082145" y="900545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MLP, HST-S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use intra-DPU synchronization primitives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2935F7E-2863-3442-BE6F-7AA65319EAAE}"/>
              </a:ext>
            </a:extLst>
          </p:cNvPr>
          <p:cNvSpPr/>
          <p:nvPr/>
        </p:nvSpPr>
        <p:spPr>
          <a:xfrm>
            <a:off x="6082144" y="2390280"/>
            <a:ext cx="2981467" cy="941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HST-L, TRNS (Step 3)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mutexes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which cause contention when accessing shared data structures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4825D60B-5E60-7B4C-86BA-72C5832691C3}"/>
              </a:ext>
            </a:extLst>
          </p:cNvPr>
          <p:cNvSpPr/>
          <p:nvPr/>
        </p:nvSpPr>
        <p:spPr>
          <a:xfrm>
            <a:off x="6071506" y="3408378"/>
            <a:ext cx="2981467" cy="3011866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222A212D-AA50-3E47-A148-18CF3EFD2CFA}"/>
              </a:ext>
            </a:extLst>
          </p:cNvPr>
          <p:cNvSpPr/>
          <p:nvPr/>
        </p:nvSpPr>
        <p:spPr>
          <a:xfrm>
            <a:off x="6071506" y="3408372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C773D2-3525-634A-88DD-EE03165A7636}"/>
              </a:ext>
            </a:extLst>
          </p:cNvPr>
          <p:cNvSpPr txBox="1"/>
          <p:nvPr/>
        </p:nvSpPr>
        <p:spPr>
          <a:xfrm>
            <a:off x="6065156" y="3841425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Intensive use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intra-DPU synchronization across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mutexes, barriers, handshakes) may limit scalability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sometimes causing the best performing number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tasklets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to be lower than 11.  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9B54D56D-45A0-0E40-9D1D-09792D4C2674}"/>
              </a:ext>
            </a:extLst>
          </p:cNvPr>
          <p:cNvSpPr/>
          <p:nvPr/>
        </p:nvSpPr>
        <p:spPr>
          <a:xfrm>
            <a:off x="6071505" y="1652340"/>
            <a:ext cx="2981467" cy="67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SEL, UNI, NW, RED, SCAN-SSA (Scan kernel), SCAN-RSS (both kernels),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synchronization is lightweight</a:t>
            </a:r>
          </a:p>
        </p:txBody>
      </p:sp>
    </p:spTree>
    <p:extLst>
      <p:ext uri="{BB962C8B-B14F-4D97-AF65-F5344CB8AC3E}">
        <p14:creationId xmlns:p14="http://schemas.microsoft.com/office/powerpoint/2010/main" val="278680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 uiExpand="1">
        <p:bldSub>
          <a:bldChart bld="series"/>
        </p:bldSub>
      </p:bldGraphic>
      <p:bldP spid="45" grpId="0" animBg="1"/>
      <p:bldP spid="46" grpId="0" animBg="1"/>
      <p:bldP spid="47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7AEAB-DCB5-1244-BB6D-9B44E28C0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Evaluation: PIM vs. GPU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7A844-BF7C-6C4A-881E-1715DF2F16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WFA on PIM vs. WFA on GPU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CF517E-2E46-3D48-9807-005263FCA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000" y="1812280"/>
            <a:ext cx="6480000" cy="278078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03B688-2D04-B941-B9AA-7F1925EAFD94}"/>
              </a:ext>
            </a:extLst>
          </p:cNvPr>
          <p:cNvSpPr/>
          <p:nvPr/>
        </p:nvSpPr>
        <p:spPr>
          <a:xfrm>
            <a:off x="691456" y="5124804"/>
            <a:ext cx="8126848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PIM outperforms GPU in a majority of experiments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85E273-8AA3-2D4D-98F5-49B16EF01F36}"/>
              </a:ext>
            </a:extLst>
          </p:cNvPr>
          <p:cNvSpPr/>
          <p:nvPr/>
        </p:nvSpPr>
        <p:spPr>
          <a:xfrm>
            <a:off x="132054" y="6228674"/>
            <a:ext cx="5483433" cy="25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Aguado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-Puig et al. "WFA-GPU: Gap-affine pairwise alignment using GPUs."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bioRxiv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40046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84A3A-B89D-5841-BB53-36CDCA88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Intermediate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AA81-406E-2243-91E6-ECB8C232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39350"/>
            <a:ext cx="8894602" cy="5293805"/>
          </a:xfrm>
        </p:spPr>
        <p:txBody>
          <a:bodyPr/>
          <a:lstStyle/>
          <a:p>
            <a:r>
              <a:rPr lang="en-US" dirty="0"/>
              <a:t>WRAM only vs. WRAM+MRAM for intermediate data structures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6A5B8-CDCD-5D42-87D7-BF5CBE37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627293"/>
            <a:ext cx="8280000" cy="269792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5B711A-68CF-6047-B3DE-099FFD767F2B}"/>
              </a:ext>
            </a:extLst>
          </p:cNvPr>
          <p:cNvSpPr/>
          <p:nvPr/>
        </p:nvSpPr>
        <p:spPr>
          <a:xfrm>
            <a:off x="72000" y="4417795"/>
            <a:ext cx="900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 data structures (NW, SWG)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WRAM only does not scale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A8BCBAE-5A7B-A645-81EB-4FD533BBB5C3}"/>
              </a:ext>
            </a:extLst>
          </p:cNvPr>
          <p:cNvSpPr/>
          <p:nvPr/>
        </p:nvSpPr>
        <p:spPr>
          <a:xfrm>
            <a:off x="72000" y="5022014"/>
            <a:ext cx="9000000" cy="54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algorithms that 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small data structures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GenASM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WRAM only is better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46090E0-6EB6-CD4E-94C2-5B2FBCA8F96D}"/>
              </a:ext>
            </a:extLst>
          </p:cNvPr>
          <p:cNvSpPr/>
          <p:nvPr/>
        </p:nvSpPr>
        <p:spPr>
          <a:xfrm>
            <a:off x="72000" y="5626237"/>
            <a:ext cx="9000000" cy="79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algorithms that use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medium-sized data structures (WFA, WFA-adaptive)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WRAM only is better for short reads while WRAM+MRAM is better for long reads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E71F7EA-F490-9A45-8282-ADDEDFF1897E}"/>
              </a:ext>
            </a:extLst>
          </p:cNvPr>
          <p:cNvSpPr/>
          <p:nvPr/>
        </p:nvSpPr>
        <p:spPr>
          <a:xfrm>
            <a:off x="4168232" y="1644562"/>
            <a:ext cx="1414987" cy="2697926"/>
          </a:xfrm>
          <a:prstGeom prst="roundRect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F49D74C-CF5E-924E-B7AD-04F7AA2F20A6}"/>
              </a:ext>
            </a:extLst>
          </p:cNvPr>
          <p:cNvSpPr/>
          <p:nvPr/>
        </p:nvSpPr>
        <p:spPr>
          <a:xfrm>
            <a:off x="5723262" y="1657172"/>
            <a:ext cx="2988738" cy="2696400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11B2103-B783-2648-BE79-008FDAA6C981}"/>
              </a:ext>
            </a:extLst>
          </p:cNvPr>
          <p:cNvSpPr/>
          <p:nvPr/>
        </p:nvSpPr>
        <p:spPr>
          <a:xfrm>
            <a:off x="1039451" y="1657172"/>
            <a:ext cx="2970000" cy="2696400"/>
          </a:xfrm>
          <a:prstGeom prst="round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02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1" grpId="0" animBg="1"/>
      <p:bldP spid="12" grpId="0" animBg="1"/>
      <p:bldP spid="10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Sequence Alignment on Processing-in-Memory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644166" y="4988689"/>
            <a:ext cx="7855668" cy="123820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https://arxiv.org/pdf/2204.02085.pdf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https://arxiv.org/pdf/2208.01243.pdf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/>
              </a:rPr>
              <a:t>Source code: https://github.com/safaad/aim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4B2256-7536-BC47-9EC4-55A9616EA0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20272" y="6355080"/>
            <a:ext cx="4572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300" b="0" kern="1200">
                <a:solidFill>
                  <a:srgbClr val="225F98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2D0D0-7CC3-49AC-87EA-E4809F9E013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225F9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225F9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3AFDA-2D7D-6E40-B559-D167A0FE9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0" y="2286516"/>
            <a:ext cx="9000000" cy="196009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67817F-F6DC-A143-A934-F87897B9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Published in Bioinformatics (2023)</a:t>
            </a:r>
          </a:p>
        </p:txBody>
      </p:sp>
    </p:spTree>
    <p:extLst>
      <p:ext uri="{BB962C8B-B14F-4D97-AF65-F5344CB8AC3E}">
        <p14:creationId xmlns:p14="http://schemas.microsoft.com/office/powerpoint/2010/main" val="67908996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DB263-411C-9D4D-A4EB-EEB61DD5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362422" cy="55747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https://github.com/CMU-SAFARI/alignment-in-memory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https://github.com/safaad/aim</a:t>
            </a: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2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F2FAB-4F09-C545-8C6C-42B6D40BF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568" y="132335"/>
            <a:ext cx="4407577" cy="62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73818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70C0"/>
                </a:solidFill>
              </a:rPr>
              <a:t>Genome sequence alignment</a:t>
            </a:r>
            <a:r>
              <a:rPr lang="en-US" sz="2700" dirty="0"/>
              <a:t> is typically </a:t>
            </a:r>
            <a:r>
              <a:rPr lang="en-US" sz="2700" dirty="0">
                <a:solidFill>
                  <a:srgbClr val="C00000"/>
                </a:solidFill>
              </a:rPr>
              <a:t>memory-bound</a:t>
            </a:r>
            <a:r>
              <a:rPr lang="en-US" sz="2700" dirty="0"/>
              <a:t> on conventional processor-centric systems (CPU, GPU)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has the potential to overcome this data movement bottleneck by placing compute capabilities near/inside memory arrays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We present </a:t>
            </a:r>
            <a:r>
              <a:rPr lang="en-US" sz="2700" dirty="0">
                <a:solidFill>
                  <a:srgbClr val="7030A0"/>
                </a:solidFill>
              </a:rPr>
              <a:t>Alignment-in-Memory </a:t>
            </a:r>
            <a:r>
              <a:rPr lang="en-US" sz="2700" dirty="0"/>
              <a:t>(</a:t>
            </a:r>
            <a:r>
              <a:rPr lang="en-US" sz="2700" dirty="0" err="1"/>
              <a:t>AiM</a:t>
            </a:r>
            <a:r>
              <a:rPr lang="en-US" sz="2700" dirty="0"/>
              <a:t>), a PIM framework for genome sequence alignment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 err="1"/>
              <a:t>AiM</a:t>
            </a:r>
            <a:r>
              <a:rPr lang="en-US" sz="2500" dirty="0"/>
              <a:t> supports </a:t>
            </a:r>
            <a:r>
              <a:rPr lang="en-US" sz="2500" dirty="0">
                <a:solidFill>
                  <a:srgbClr val="0070C0"/>
                </a:solidFill>
              </a:rPr>
              <a:t>multiple alignment algorithms</a:t>
            </a:r>
            <a:r>
              <a:rPr lang="en-US" sz="2500" dirty="0"/>
              <a:t>: NW, SWG, </a:t>
            </a:r>
            <a:r>
              <a:rPr lang="en-US" sz="2500" dirty="0" err="1"/>
              <a:t>GenASM</a:t>
            </a:r>
            <a:r>
              <a:rPr lang="en-US" sz="2500" dirty="0"/>
              <a:t>, WFA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Implemented for the UPMEM PIM architecture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Our evaluation shows that sequence alignment on PIM can be significantly faster than on CPUs and GPUs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7212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AD86-A0FC-D84A-A493-6C981C2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Alignment-in-Memory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E49AD-A7FE-D545-829D-096D49517D4B}"/>
              </a:ext>
            </a:extLst>
          </p:cNvPr>
          <p:cNvSpPr txBox="1"/>
          <p:nvPr/>
        </p:nvSpPr>
        <p:spPr>
          <a:xfrm>
            <a:off x="3306301" y="6492240"/>
            <a:ext cx="2531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https://youtu.be/d_yGZVEFom8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4B2D06-3E71-394A-BEF1-C08D6DA1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93" y="906326"/>
            <a:ext cx="7721015" cy="55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4063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 err="1">
                <a:latin typeface="Candara" panose="020E0502030303020204" pitchFamily="34" charset="0"/>
              </a:rPr>
              <a:t>Safaa</a:t>
            </a:r>
            <a:r>
              <a:rPr lang="en-US" sz="2200" b="0" dirty="0">
                <a:latin typeface="Candara" panose="020E0502030303020204" pitchFamily="34" charset="0"/>
              </a:rPr>
              <a:t> Diab, Amir </a:t>
            </a:r>
            <a:r>
              <a:rPr lang="en-US" sz="2200" b="0" dirty="0" err="1">
                <a:latin typeface="Candara" panose="020E0502030303020204" pitchFamily="34" charset="0"/>
              </a:rPr>
              <a:t>Nassereldine</a:t>
            </a:r>
            <a:r>
              <a:rPr lang="en-US" sz="2200" b="0" dirty="0">
                <a:latin typeface="Candara" panose="020E0502030303020204" pitchFamily="34" charset="0"/>
              </a:rPr>
              <a:t>, Mohammed </a:t>
            </a:r>
            <a:r>
              <a:rPr lang="en-US" sz="2200" b="0" dirty="0" err="1">
                <a:latin typeface="Candara" panose="020E0502030303020204" pitchFamily="34" charset="0"/>
              </a:rPr>
              <a:t>Alser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r>
              <a:rPr lang="en-US" sz="2200" b="0" dirty="0">
                <a:latin typeface="Candara" panose="020E0502030303020204" pitchFamily="34" charset="0"/>
              </a:rPr>
              <a:t>, Izzat El Hajj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530579"/>
            <a:ext cx="9144000" cy="2663312"/>
          </a:xfrm>
        </p:spPr>
        <p:txBody>
          <a:bodyPr>
            <a:normAutofit lnSpcReduction="10000"/>
          </a:bodyPr>
          <a:lstStyle/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High Throughput </a:t>
            </a:r>
          </a:p>
          <a:p>
            <a:r>
              <a:rPr lang="en-US" sz="5200" dirty="0">
                <a:solidFill>
                  <a:srgbClr val="002060"/>
                </a:solidFill>
              </a:rPr>
              <a:t>Sequence Alignment</a:t>
            </a:r>
            <a:r>
              <a:rPr lang="en-US" sz="5200" dirty="0">
                <a:solidFill>
                  <a:srgbClr val="0070C0"/>
                </a:solidFill>
                <a:latin typeface="Candara" panose="020E0502030303020204" pitchFamily="34" charset="0"/>
              </a:rPr>
              <a:t> </a:t>
            </a:r>
          </a:p>
          <a:p>
            <a:r>
              <a:rPr lang="en-US" sz="4200" dirty="0">
                <a:solidFill>
                  <a:srgbClr val="0070C0"/>
                </a:solidFill>
                <a:latin typeface="Candara" panose="020E0502030303020204" pitchFamily="34" charset="0"/>
              </a:rPr>
              <a:t>Using Real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https://arxiv.org/pdf/2208.01243.pdf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https://github.com/CMU-SAFARI/alignment-in-memory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22867" y="6538933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8, 2023</a:t>
            </a:r>
          </a:p>
        </p:txBody>
      </p:sp>
    </p:spTree>
    <p:extLst>
      <p:ext uri="{BB962C8B-B14F-4D97-AF65-F5344CB8AC3E}">
        <p14:creationId xmlns:p14="http://schemas.microsoft.com/office/powerpoint/2010/main" val="177756806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Transcendental Functions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1223697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Maurus Item, </a:t>
            </a: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Geraldo F. Oliveira, Mohammad </a:t>
            </a:r>
            <a:r>
              <a:rPr lang="en-US" sz="2200" b="0" dirty="0" err="1">
                <a:latin typeface="Candara" panose="020E0502030303020204" pitchFamily="34" charset="0"/>
              </a:rPr>
              <a:t>Sadrosadati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50256"/>
            <a:ext cx="9144000" cy="2142034"/>
          </a:xfrm>
        </p:spPr>
        <p:txBody>
          <a:bodyPr>
            <a:normAutofit lnSpcReduction="10000"/>
          </a:bodyPr>
          <a:lstStyle/>
          <a:p>
            <a:r>
              <a:rPr lang="en-US" sz="5900" dirty="0" err="1">
                <a:solidFill>
                  <a:srgbClr val="002060"/>
                </a:solidFill>
              </a:rPr>
              <a:t>TransPimLib</a:t>
            </a:r>
            <a:r>
              <a:rPr lang="en-US" sz="5900" dirty="0">
                <a:solidFill>
                  <a:srgbClr val="002060"/>
                </a:solidFill>
              </a:rPr>
              <a:t>:</a:t>
            </a:r>
            <a:endParaRPr lang="en-US" sz="5900" dirty="0">
              <a:solidFill>
                <a:srgbClr val="0070C0"/>
              </a:solidFill>
            </a:endParaRP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Efficient Transcendental Functions for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https://arxiv.org/pdf/2304.01951.pdf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://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github.com/CMU-SAFARI/transpimlib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41302" y="6538933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1, 2023</a:t>
            </a:r>
          </a:p>
        </p:txBody>
      </p:sp>
    </p:spTree>
    <p:extLst>
      <p:ext uri="{BB962C8B-B14F-4D97-AF65-F5344CB8AC3E}">
        <p14:creationId xmlns:p14="http://schemas.microsoft.com/office/powerpoint/2010/main" val="173531985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https://people.inf.ethz.ch/omutlu/pub/TransPIMLib_ispass23.pdf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github.com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/CMU-SAFARI/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transpimlib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https://youtu.be/lqqf4eaaEE4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CBC10-EC3C-3647-B59D-803F8A0CE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126036"/>
            <a:ext cx="8751600" cy="21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6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C44ADD-F5B4-5D41-96B5-2E21A15D24CE}"/>
              </a:ext>
            </a:extLst>
          </p:cNvPr>
          <p:cNvSpPr/>
          <p:nvPr/>
        </p:nvSpPr>
        <p:spPr>
          <a:xfrm>
            <a:off x="228600" y="975964"/>
            <a:ext cx="8610600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09CEB0-54D8-F648-BDFE-500E590BC1B1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CFEFE75-F127-4E43-A0E9-70A5F7C3E515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CF3531C-594B-194B-A672-E05098F687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C69B698-D27B-8849-A721-9E40944395F3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C68AEDE-772C-0C46-832B-1BE66674F2FA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154389-D4C3-6E4E-9770-086653456C6D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E6850D-4DAF-694B-AE6D-7E7962042F51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AB2552-00BF-6F41-ADE1-B4F777BCBA75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505D4FE-3908-E549-93ED-18ABD5E76C7B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DB9763-2E42-8945-B918-EFD48023CDF2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3F3147-1F9C-D44D-991B-DDA7D474A0D1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4059416-1B9F-5E4A-B7B9-9DB77D2627D7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D5EC9E-1520-6E45-867C-ED5BFFBFD49D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CF8C2E-F89E-8144-B346-CD827A83B133}"/>
              </a:ext>
            </a:extLst>
          </p:cNvPr>
          <p:cNvGrpSpPr/>
          <p:nvPr/>
        </p:nvGrpSpPr>
        <p:grpSpPr>
          <a:xfrm>
            <a:off x="105511" y="860718"/>
            <a:ext cx="5793189" cy="5559528"/>
            <a:chOff x="105511" y="860718"/>
            <a:chExt cx="5793189" cy="555952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DE292C3-0E8D-4841-994C-D4D73D981305}"/>
                </a:ext>
              </a:extLst>
            </p:cNvPr>
            <p:cNvSpPr/>
            <p:nvPr/>
          </p:nvSpPr>
          <p:spPr>
            <a:xfrm>
              <a:off x="4494700" y="225894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60A17F-06E5-0841-AB77-08849D0AD9AA}"/>
                </a:ext>
              </a:extLst>
            </p:cNvPr>
            <p:cNvSpPr/>
            <p:nvPr/>
          </p:nvSpPr>
          <p:spPr>
            <a:xfrm>
              <a:off x="4494700" y="366188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349BD93-DADD-2343-892D-8537350276B3}"/>
                </a:ext>
              </a:extLst>
            </p:cNvPr>
            <p:cNvSpPr/>
            <p:nvPr/>
          </p:nvSpPr>
          <p:spPr>
            <a:xfrm>
              <a:off x="4494700" y="506481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7C8E5D-58D8-8D4D-9033-09B3F0C994B3}"/>
                </a:ext>
              </a:extLst>
            </p:cNvPr>
            <p:cNvSpPr/>
            <p:nvPr/>
          </p:nvSpPr>
          <p:spPr>
            <a:xfrm>
              <a:off x="105511" y="860719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DB7774-A3C6-0A48-A1FF-6D96A3E32FC0}"/>
                </a:ext>
              </a:extLst>
            </p:cNvPr>
            <p:cNvSpPr/>
            <p:nvPr/>
          </p:nvSpPr>
          <p:spPr>
            <a:xfrm>
              <a:off x="1569530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1FABE6-2A62-3A47-B478-8C5A923011A6}"/>
                </a:ext>
              </a:extLst>
            </p:cNvPr>
            <p:cNvSpPr/>
            <p:nvPr/>
          </p:nvSpPr>
          <p:spPr>
            <a:xfrm>
              <a:off x="3032115" y="86071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32ABEB-684C-6C4B-85D3-40E280F4E0E2}"/>
                </a:ext>
              </a:extLst>
            </p:cNvPr>
            <p:cNvSpPr/>
            <p:nvPr/>
          </p:nvSpPr>
          <p:spPr>
            <a:xfrm>
              <a:off x="4494700" y="862367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9D2287C-AFB6-EB42-AE6F-44001B366750}"/>
                </a:ext>
              </a:extLst>
            </p:cNvPr>
            <p:cNvSpPr/>
            <p:nvPr/>
          </p:nvSpPr>
          <p:spPr>
            <a:xfrm>
              <a:off x="105511" y="2258951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FBAF824-8AF2-0E41-875E-29F6B78E5EAB}"/>
                </a:ext>
              </a:extLst>
            </p:cNvPr>
            <p:cNvSpPr/>
            <p:nvPr/>
          </p:nvSpPr>
          <p:spPr>
            <a:xfrm>
              <a:off x="3032115" y="225895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29C13A-F5DC-694E-A30B-A06606C858A2}"/>
                </a:ext>
              </a:extLst>
            </p:cNvPr>
            <p:cNvSpPr/>
            <p:nvPr/>
          </p:nvSpPr>
          <p:spPr>
            <a:xfrm>
              <a:off x="1569530" y="2258948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02B6C66-2481-2341-A893-121E330A28B9}"/>
                </a:ext>
              </a:extLst>
            </p:cNvPr>
            <p:cNvSpPr/>
            <p:nvPr/>
          </p:nvSpPr>
          <p:spPr>
            <a:xfrm>
              <a:off x="105511" y="3661883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C6198D8-D3D2-454A-9E1D-B90E53C30D38}"/>
                </a:ext>
              </a:extLst>
            </p:cNvPr>
            <p:cNvSpPr/>
            <p:nvPr/>
          </p:nvSpPr>
          <p:spPr>
            <a:xfrm>
              <a:off x="3032115" y="366188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880CA49-C88B-8144-885C-7ED03F445022}"/>
                </a:ext>
              </a:extLst>
            </p:cNvPr>
            <p:cNvSpPr/>
            <p:nvPr/>
          </p:nvSpPr>
          <p:spPr>
            <a:xfrm>
              <a:off x="1569530" y="3661880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95ED3E7-5BE2-FB42-9113-5E3E734A3C0F}"/>
                </a:ext>
              </a:extLst>
            </p:cNvPr>
            <p:cNvSpPr/>
            <p:nvPr/>
          </p:nvSpPr>
          <p:spPr>
            <a:xfrm>
              <a:off x="105511" y="5064815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BAA360E-15B8-AE4D-BF17-7081817D8FDB}"/>
                </a:ext>
              </a:extLst>
            </p:cNvPr>
            <p:cNvSpPr/>
            <p:nvPr/>
          </p:nvSpPr>
          <p:spPr>
            <a:xfrm>
              <a:off x="3032115" y="5064814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7B37973-BF02-F149-B2BA-A338DC79A43B}"/>
                </a:ext>
              </a:extLst>
            </p:cNvPr>
            <p:cNvSpPr/>
            <p:nvPr/>
          </p:nvSpPr>
          <p:spPr>
            <a:xfrm>
              <a:off x="1569530" y="5064812"/>
              <a:ext cx="1404000" cy="135543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(V)</a:t>
            </a:r>
          </a:p>
        </p:txBody>
      </p:sp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C8B830CF-E556-E346-A32F-D0EFCFC0F5CC}"/>
              </a:ext>
            </a:extLst>
          </p:cNvPr>
          <p:cNvGraphicFramePr>
            <a:graphicFrameLocks/>
          </p:cNvGraphicFramePr>
          <p:nvPr/>
        </p:nvGraphicFramePr>
        <p:xfrm>
          <a:off x="2268715" y="233931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E0115A5-D1A6-304F-84B4-AC7ABB08EE18}"/>
              </a:ext>
            </a:extLst>
          </p:cNvPr>
          <p:cNvSpPr/>
          <p:nvPr/>
        </p:nvSpPr>
        <p:spPr>
          <a:xfrm>
            <a:off x="6082144" y="1288473"/>
            <a:ext cx="2981467" cy="17041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SCAN-SSA (Add kernel)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not compute-intensive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Thus,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performance saturates with less that 11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tasklets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(recall STREAM ADD).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shows similar behavior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AC58130-5BFA-2D45-8CF2-97596990F93F}"/>
              </a:ext>
            </a:extLst>
          </p:cNvPr>
          <p:cNvSpPr/>
          <p:nvPr/>
        </p:nvSpPr>
        <p:spPr>
          <a:xfrm>
            <a:off x="6071506" y="3339103"/>
            <a:ext cx="2981467" cy="2741371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025D70C-7BE7-6F43-B6F9-B96C7B4ECEF6}"/>
              </a:ext>
            </a:extLst>
          </p:cNvPr>
          <p:cNvSpPr/>
          <p:nvPr/>
        </p:nvSpPr>
        <p:spPr>
          <a:xfrm>
            <a:off x="6071506" y="33390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6DF05A-8755-7A4D-B86F-B7ACB33545F7}"/>
              </a:ext>
            </a:extLst>
          </p:cNvPr>
          <p:cNvSpPr txBox="1"/>
          <p:nvPr/>
        </p:nvSpPr>
        <p:spPr>
          <a:xfrm>
            <a:off x="6065156" y="3772150"/>
            <a:ext cx="2981467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Most real-world workloads are in the compute-bound region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DPU (all kernels except SCAN-SSA (Add kernel) and BS), i.e., the pipeline latency dominates the MRAM access latency. </a:t>
            </a:r>
          </a:p>
        </p:txBody>
      </p:sp>
    </p:spTree>
    <p:extLst>
      <p:ext uri="{BB962C8B-B14F-4D97-AF65-F5344CB8AC3E}">
        <p14:creationId xmlns:p14="http://schemas.microsoft.com/office/powerpoint/2010/main" val="320257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3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 uiExpand="1">
        <p:bldSub>
          <a:bldChart bld="series"/>
        </p:bldSub>
      </p:bldGraphic>
      <p:bldGraphic spid="43" grpId="1" uiExpand="1">
        <p:bldSub>
          <a:bldChart bld="series"/>
        </p:bldSub>
      </p:bldGraphic>
      <p:bldP spid="44" grpId="0" animBg="1"/>
      <p:bldP spid="45" grpId="0" animBg="1"/>
      <p:bldP spid="46" grpId="0" animBg="1"/>
      <p:bldP spid="47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promises to alleviate the </a:t>
            </a:r>
            <a:r>
              <a:rPr lang="en-US" sz="2700" i="1" dirty="0">
                <a:solidFill>
                  <a:srgbClr val="C00000"/>
                </a:solidFill>
              </a:rPr>
              <a:t>data movement bottleneck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/>
              <a:t>However, current real-world PIM systems have </a:t>
            </a:r>
            <a:r>
              <a:rPr lang="en-US" sz="2700" dirty="0">
                <a:solidFill>
                  <a:srgbClr val="7030A0"/>
                </a:solidFill>
              </a:rPr>
              <a:t>very constrained hardware</a:t>
            </a:r>
            <a:r>
              <a:rPr lang="en-US" sz="2700" dirty="0"/>
              <a:t>, which results in limited instruction sets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Difficulty/impossibility of computing complex operations, such as </a:t>
            </a:r>
            <a:r>
              <a:rPr lang="en-US" sz="2500" dirty="0">
                <a:solidFill>
                  <a:srgbClr val="0070C0"/>
                </a:solidFill>
              </a:rPr>
              <a:t>transcendental functions </a:t>
            </a:r>
            <a:r>
              <a:rPr lang="en-US" sz="2500" dirty="0"/>
              <a:t>(e.g., trigonometric, exp, log) and </a:t>
            </a:r>
            <a:r>
              <a:rPr lang="en-US" sz="2500" dirty="0">
                <a:solidFill>
                  <a:srgbClr val="0070C0"/>
                </a:solidFill>
              </a:rPr>
              <a:t>other hard-to-calculate functions </a:t>
            </a:r>
            <a:r>
              <a:rPr lang="en-US" sz="2500" dirty="0"/>
              <a:t>(e.g., square root)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These functions are important for modern workloads, e.g., </a:t>
            </a:r>
            <a:r>
              <a:rPr lang="en-US" sz="2500" dirty="0">
                <a:solidFill>
                  <a:srgbClr val="0070C0"/>
                </a:solidFill>
              </a:rPr>
              <a:t>activation functions in machine learning applications</a:t>
            </a:r>
          </a:p>
          <a:p>
            <a:pPr>
              <a:lnSpc>
                <a:spcPct val="100000"/>
              </a:lnSpc>
            </a:pPr>
            <a:r>
              <a:rPr lang="en-US" sz="2700" dirty="0" err="1">
                <a:solidFill>
                  <a:srgbClr val="00B050"/>
                </a:solidFill>
              </a:rPr>
              <a:t>TransPimLib</a:t>
            </a:r>
            <a:r>
              <a:rPr lang="en-US" sz="2700" dirty="0"/>
              <a:t> is the first library for transcendental and other hard-to-calculate functions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CORDIC-based and LUT-based methods for trigonometric functions, hyperbolic functions, exponentiation, logarithm, square root, etc.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Source code: </a:t>
            </a:r>
            <a:r>
              <a:rPr lang="en-US" sz="2500" u="sng" dirty="0">
                <a:cs typeface="Calibri" panose="020F0502020204030204" pitchFamily="34" charset="0"/>
                <a:hlinkClick r:id="rId3"/>
              </a:rPr>
              <a:t>https://github.com/CMU-SAFARI/transpimlib</a:t>
            </a:r>
            <a:endParaRPr lang="en-US" sz="2500" dirty="0"/>
          </a:p>
          <a:p>
            <a:pPr>
              <a:lnSpc>
                <a:spcPct val="100000"/>
              </a:lnSpc>
            </a:pPr>
            <a:r>
              <a:rPr lang="en-US" sz="2700" dirty="0"/>
              <a:t>We implement </a:t>
            </a:r>
            <a:r>
              <a:rPr lang="en-US" sz="2700" dirty="0" err="1"/>
              <a:t>TransPimLib</a:t>
            </a:r>
            <a:r>
              <a:rPr lang="en-US" sz="2700" dirty="0"/>
              <a:t> for the UPMEM PIM architecture and evaluate its methods in terms of </a:t>
            </a:r>
            <a:r>
              <a:rPr lang="en-US" sz="2700" dirty="0">
                <a:solidFill>
                  <a:srgbClr val="7030A0"/>
                </a:solidFill>
              </a:rPr>
              <a:t>performance, accuracy, memory requirements, and setup time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Three real workloads (</a:t>
            </a:r>
            <a:r>
              <a:rPr lang="en-US" sz="2500" dirty="0" err="1"/>
              <a:t>Blackscholes</a:t>
            </a:r>
            <a:r>
              <a:rPr lang="en-US" sz="2500" dirty="0"/>
              <a:t>, Sigmoid, </a:t>
            </a:r>
            <a:r>
              <a:rPr lang="en-US" sz="2500" dirty="0" err="1"/>
              <a:t>Softmax</a:t>
            </a:r>
            <a:r>
              <a:rPr lang="en-US" sz="2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815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1148661"/>
            <a:ext cx="8787600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transcendental functions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>
            <a:spLocks/>
          </p:cNvSpPr>
          <p:nvPr/>
        </p:nvSpPr>
        <p:spPr>
          <a:xfrm>
            <a:off x="169011" y="2696922"/>
            <a:ext cx="8787600" cy="1944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TransPimLib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library for transcendental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other hard-to-calculate functions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4821184"/>
            <a:ext cx="8796789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306287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1" grpId="0" animBg="1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Processing-in-Memory (PIM)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PIM is a computing paradigm that advocates for memory-centric computing systems, where </a:t>
            </a:r>
            <a:r>
              <a:rPr lang="en-US" dirty="0">
                <a:solidFill>
                  <a:srgbClr val="00B050"/>
                </a:solidFill>
              </a:rPr>
              <a:t>processing elements are placed near or inside the memory arrays</a:t>
            </a:r>
          </a:p>
          <a:p>
            <a:r>
              <a:rPr lang="en-US" dirty="0">
                <a:solidFill>
                  <a:srgbClr val="0070C0"/>
                </a:solidFill>
              </a:rPr>
              <a:t>Real-world PIM architectures</a:t>
            </a:r>
            <a:r>
              <a:rPr lang="en-US" dirty="0"/>
              <a:t> are becoming a reality</a:t>
            </a:r>
          </a:p>
          <a:p>
            <a:pPr lvl="1"/>
            <a:r>
              <a:rPr lang="en-US" dirty="0"/>
              <a:t>UPMEM PIM, Samsung HBM-PIM, Samsung </a:t>
            </a:r>
            <a:r>
              <a:rPr lang="en-US" dirty="0" err="1"/>
              <a:t>AxDIMM</a:t>
            </a:r>
            <a:r>
              <a:rPr lang="en-US" dirty="0"/>
              <a:t>, SK Hynix </a:t>
            </a:r>
            <a:r>
              <a:rPr lang="en-US" dirty="0" err="1"/>
              <a:t>AiM</a:t>
            </a:r>
            <a:r>
              <a:rPr lang="en-US" dirty="0"/>
              <a:t>, Alibaba HB-PNM</a:t>
            </a:r>
          </a:p>
          <a:p>
            <a:r>
              <a:rPr lang="en-US" dirty="0"/>
              <a:t>These PIM systems have </a:t>
            </a:r>
            <a:r>
              <a:rPr lang="en-US" dirty="0">
                <a:solidFill>
                  <a:srgbClr val="7030A0"/>
                </a:solidFill>
              </a:rPr>
              <a:t>some common characteristics</a:t>
            </a:r>
            <a:r>
              <a:rPr lang="en-US" dirty="0"/>
              <a:t>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There is a </a:t>
            </a:r>
            <a:r>
              <a:rPr lang="en-US" dirty="0">
                <a:solidFill>
                  <a:srgbClr val="0070C0"/>
                </a:solidFill>
              </a:rPr>
              <a:t>host processor </a:t>
            </a:r>
            <a:r>
              <a:rPr lang="en-US" dirty="0"/>
              <a:t>(CPU or GPU) with access to (1) standard main memory, and (2) PIM-enabled memory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PIM-enabled memory contains </a:t>
            </a:r>
            <a:r>
              <a:rPr lang="en-US" dirty="0">
                <a:solidFill>
                  <a:srgbClr val="00B050"/>
                </a:solidFill>
              </a:rPr>
              <a:t>multiple PIM processing elements</a:t>
            </a:r>
            <a:r>
              <a:rPr lang="en-US" dirty="0"/>
              <a:t> (PEs) with high bandwidth and low latency memory access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run only at </a:t>
            </a:r>
            <a:r>
              <a:rPr lang="en-US" dirty="0">
                <a:solidFill>
                  <a:srgbClr val="7030A0"/>
                </a:solidFill>
              </a:rPr>
              <a:t>a few hundred MHz and have a small number of registers and small (or no) cache/scratchpad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PIM PEs may need to </a:t>
            </a:r>
            <a:r>
              <a:rPr lang="en-US" dirty="0">
                <a:solidFill>
                  <a:srgbClr val="C00000"/>
                </a:solidFill>
              </a:rPr>
              <a:t>communicate via the host processor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0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State-of-the-Art PIM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4048460"/>
            <a:ext cx="8894602" cy="2361769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In our work, we use the UPMEM PIM architecture</a:t>
            </a:r>
            <a:endParaRPr lang="en-US" sz="2600" dirty="0">
              <a:solidFill>
                <a:srgbClr val="C00000"/>
              </a:solidFill>
            </a:endParaRPr>
          </a:p>
          <a:p>
            <a:pPr lvl="1"/>
            <a:r>
              <a:rPr lang="en-US" dirty="0">
                <a:solidFill>
                  <a:srgbClr val="0070C0"/>
                </a:solidFill>
              </a:rPr>
              <a:t>General-purpose processing cores</a:t>
            </a:r>
            <a:r>
              <a:rPr lang="en-US" dirty="0"/>
              <a:t> called </a:t>
            </a:r>
            <a:r>
              <a:rPr lang="en-US" i="1" dirty="0"/>
              <a:t>DRAM Processing Units</a:t>
            </a:r>
            <a:r>
              <a:rPr lang="en-US" dirty="0"/>
              <a:t> (</a:t>
            </a:r>
            <a:r>
              <a:rPr lang="en-US" i="1" dirty="0"/>
              <a:t>DPUs</a:t>
            </a:r>
            <a:r>
              <a:rPr lang="en-US" dirty="0"/>
              <a:t>)</a:t>
            </a:r>
          </a:p>
          <a:p>
            <a:pPr lvl="2"/>
            <a:r>
              <a:rPr lang="en-US" sz="2200" dirty="0"/>
              <a:t>Up to 24 PIM threads, called </a:t>
            </a:r>
            <a:r>
              <a:rPr lang="en-US" sz="2200" i="1" dirty="0" err="1"/>
              <a:t>tasklets</a:t>
            </a:r>
            <a:endParaRPr lang="en-US" sz="2200" i="1" dirty="0"/>
          </a:p>
          <a:p>
            <a:pPr lvl="2"/>
            <a:r>
              <a:rPr lang="en-US" sz="2200" dirty="0">
                <a:solidFill>
                  <a:srgbClr val="0070C0"/>
                </a:solidFill>
              </a:rPr>
              <a:t>32-bit integer arithmetic</a:t>
            </a:r>
            <a:r>
              <a:rPr lang="en-US" sz="2200" dirty="0"/>
              <a:t>, but </a:t>
            </a:r>
            <a:r>
              <a:rPr lang="en-US" sz="2200" dirty="0">
                <a:solidFill>
                  <a:srgbClr val="C00000"/>
                </a:solidFill>
              </a:rPr>
              <a:t>multiplication/division are emulated*, as well as floating-point operations</a:t>
            </a:r>
          </a:p>
          <a:p>
            <a:pPr lvl="1"/>
            <a:r>
              <a:rPr lang="en-US" dirty="0"/>
              <a:t>64-MB DRAM bank (</a:t>
            </a:r>
            <a:r>
              <a:rPr lang="en-US" i="1" dirty="0"/>
              <a:t>MRAM</a:t>
            </a:r>
            <a:r>
              <a:rPr lang="en-US" dirty="0"/>
              <a:t>), 64-KB scratchpad (</a:t>
            </a:r>
            <a:r>
              <a:rPr lang="en-US" i="1" dirty="0"/>
              <a:t>WRAM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6CC11-4F7D-0442-B69B-F2955B7B9A27}"/>
              </a:ext>
            </a:extLst>
          </p:cNvPr>
          <p:cNvSpPr txBox="1"/>
          <p:nvPr/>
        </p:nvSpPr>
        <p:spPr>
          <a:xfrm>
            <a:off x="2657405" y="6516545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* 8-bit integer multiplication is natively supported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2F85-8EA8-D949-BAB2-7A548E412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00" y="864680"/>
            <a:ext cx="8596800" cy="31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1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FE00-E5EE-CE4E-AECD-7D7CC054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to Calculate Transcendental Functions </a:t>
            </a:r>
            <a:br>
              <a:rPr lang="en-US" sz="3200" dirty="0"/>
            </a:br>
            <a:r>
              <a:rPr lang="en-US" sz="3200" dirty="0"/>
              <a:t>in a PIM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B7E6-9D61-D64D-ABEE-AD6AFCB3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possible alternatives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5253-1850-B443-B53A-DB352935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1" y="1308382"/>
            <a:ext cx="5436979" cy="51269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2893A4-52FA-494C-A85D-4E56C8A97706}"/>
              </a:ext>
            </a:extLst>
          </p:cNvPr>
          <p:cNvSpPr/>
          <p:nvPr/>
        </p:nvSpPr>
        <p:spPr>
          <a:xfrm>
            <a:off x="5613192" y="1308382"/>
            <a:ext cx="2046564" cy="51269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E4C30B-8FFB-AC45-9F25-F3A11B26509F}"/>
              </a:ext>
            </a:extLst>
          </p:cNvPr>
          <p:cNvGrpSpPr/>
          <p:nvPr/>
        </p:nvGrpSpPr>
        <p:grpSpPr>
          <a:xfrm>
            <a:off x="4197787" y="1308382"/>
            <a:ext cx="1407883" cy="5126927"/>
            <a:chOff x="4197787" y="1308382"/>
            <a:chExt cx="1407883" cy="512692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839330C-845D-DD4E-8B37-5B4770D8370C}"/>
                </a:ext>
              </a:extLst>
            </p:cNvPr>
            <p:cNvSpPr/>
            <p:nvPr/>
          </p:nvSpPr>
          <p:spPr>
            <a:xfrm>
              <a:off x="4333461" y="1308382"/>
              <a:ext cx="1272209" cy="512692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0AC8640-F073-C147-AA14-47CEC4468F53}"/>
                </a:ext>
              </a:extLst>
            </p:cNvPr>
            <p:cNvSpPr/>
            <p:nvPr/>
          </p:nvSpPr>
          <p:spPr>
            <a:xfrm>
              <a:off x="4197787" y="2778541"/>
              <a:ext cx="987286" cy="21866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10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FE00-E5EE-CE4E-AECD-7D7CC054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How to Calculate Transcendental Functions </a:t>
            </a:r>
            <a:br>
              <a:rPr lang="en-US" sz="3200" dirty="0"/>
            </a:br>
            <a:r>
              <a:rPr lang="en-US" sz="3200" dirty="0"/>
              <a:t>in a PIM System?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E5253-1850-B443-B53A-DB3529354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511" y="1308382"/>
            <a:ext cx="5436979" cy="5126927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3D22BB9-44C1-8544-AFB6-1842233DC4BC}"/>
              </a:ext>
            </a:extLst>
          </p:cNvPr>
          <p:cNvSpPr/>
          <p:nvPr/>
        </p:nvSpPr>
        <p:spPr>
          <a:xfrm>
            <a:off x="5764696" y="2070650"/>
            <a:ext cx="3272413" cy="30877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TransPimLib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An open-source library with CORDIC- and LUT-based methods for trigonometric functions, hyperbolic functions, exponentiation, logarithm…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A5EBF-8688-E84C-9F86-7AC57C30E684}"/>
              </a:ext>
            </a:extLst>
          </p:cNvPr>
          <p:cNvSpPr txBox="1"/>
          <p:nvPr/>
        </p:nvSpPr>
        <p:spPr>
          <a:xfrm>
            <a:off x="2574947" y="6516545"/>
            <a:ext cx="399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hlinkClick r:id="rId3"/>
              </a:rPr>
              <a:t>https://github.com/CMU-SAFARI/transpimlib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B7E6-9D61-D64D-ABEE-AD6AFCB37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possible alternatives</a:t>
            </a:r>
          </a:p>
        </p:txBody>
      </p:sp>
    </p:spTree>
    <p:extLst>
      <p:ext uri="{BB962C8B-B14F-4D97-AF65-F5344CB8AC3E}">
        <p14:creationId xmlns:p14="http://schemas.microsoft.com/office/powerpoint/2010/main" val="31952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8264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1148661"/>
            <a:ext cx="8787600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transcendental functions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>
            <a:spLocks/>
          </p:cNvSpPr>
          <p:nvPr/>
        </p:nvSpPr>
        <p:spPr>
          <a:xfrm>
            <a:off x="169011" y="2696922"/>
            <a:ext cx="8787600" cy="1944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TransPimLib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library for transcendental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other hard-to-calculate functions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4821184"/>
            <a:ext cx="8796789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288631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5853-8226-9E4B-A065-4D724087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529B-E96A-9147-A34E-88D323C9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308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Various methods to calculate transcendental functions: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Taylor approximation, minimax polynomials, </a:t>
            </a:r>
            <a:r>
              <a:rPr lang="en-US" dirty="0">
                <a:solidFill>
                  <a:srgbClr val="0070C0"/>
                </a:solidFill>
              </a:rPr>
              <a:t>CORDIC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LUTs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70C0"/>
                </a:solidFill>
              </a:rPr>
              <a:t>CORDIC</a:t>
            </a:r>
            <a:r>
              <a:rPr lang="en-US" dirty="0"/>
              <a:t> is an iterative method that uses bit-shifts, additions, and table lookups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 rotation mode, CORDIC computes the function value for an input </a:t>
            </a:r>
            <a:r>
              <a:rPr lang="en-US" dirty="0" err="1"/>
              <a:t>θ</a:t>
            </a:r>
            <a:r>
              <a:rPr lang="en-US" dirty="0"/>
              <a:t> by rotating a vector [1, 0] iteratively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rotation is done by multiplying the vector and a matrix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matrix represents the rotation angle, which decreases in each iteration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0070C0"/>
                </a:solidFill>
              </a:rPr>
              <a:t>Fuzzy Lookup Tables</a:t>
            </a:r>
            <a:r>
              <a:rPr lang="en-US" dirty="0"/>
              <a:t> (LUTs) return an (approximate) output </a:t>
            </a:r>
            <a:r>
              <a:rPr lang="en-US" i="1" dirty="0"/>
              <a:t>f(x)</a:t>
            </a:r>
            <a:r>
              <a:rPr lang="en-US" dirty="0"/>
              <a:t> for each input </a:t>
            </a:r>
            <a:r>
              <a:rPr lang="en-US" i="1" dirty="0"/>
              <a:t>x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 function </a:t>
            </a:r>
            <a:r>
              <a:rPr lang="en-US" i="1" dirty="0"/>
              <a:t>a(x)</a:t>
            </a:r>
            <a:r>
              <a:rPr lang="en-US" dirty="0"/>
              <a:t> returns an address to access the LUT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table returns </a:t>
            </a:r>
            <a:r>
              <a:rPr lang="en-US" i="1" dirty="0"/>
              <a:t>LUT(a(x)) </a:t>
            </a:r>
            <a:r>
              <a:rPr lang="en-US" dirty="0"/>
              <a:t>≃</a:t>
            </a:r>
            <a:r>
              <a:rPr lang="en-US" i="1" dirty="0"/>
              <a:t> f(x)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 generate the LUT, we need a helper function </a:t>
            </a:r>
            <a:r>
              <a:rPr lang="en-US" i="1" dirty="0"/>
              <a:t>a</a:t>
            </a:r>
            <a:r>
              <a:rPr lang="en-US" i="1" baseline="30000" dirty="0"/>
              <a:t>-1</a:t>
            </a:r>
            <a:r>
              <a:rPr lang="en-US" i="1" dirty="0"/>
              <a:t>()</a:t>
            </a:r>
            <a:r>
              <a:rPr lang="en-US" dirty="0"/>
              <a:t>, such that </a:t>
            </a:r>
            <a:r>
              <a:rPr lang="en-US" i="1" dirty="0"/>
              <a:t>x = a(a</a:t>
            </a:r>
            <a:r>
              <a:rPr lang="en-US" i="1" baseline="30000" dirty="0"/>
              <a:t>-1</a:t>
            </a:r>
            <a:r>
              <a:rPr lang="en-US" i="1" dirty="0"/>
              <a:t>(x))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LUTs’ accuracy improves with </a:t>
            </a:r>
            <a:r>
              <a:rPr lang="en-US" dirty="0">
                <a:solidFill>
                  <a:srgbClr val="0070C0"/>
                </a:solidFill>
              </a:rPr>
              <a:t>interpolation</a:t>
            </a:r>
            <a:r>
              <a:rPr lang="en-US" dirty="0"/>
              <a:t>: </a:t>
            </a:r>
          </a:p>
          <a:p>
            <a:pPr marL="457177" lvl="1" indent="0">
              <a:lnSpc>
                <a:spcPct val="100000"/>
              </a:lnSpc>
              <a:buNone/>
            </a:pPr>
            <a:r>
              <a:rPr lang="en-US" i="1" dirty="0"/>
              <a:t>	f(x) </a:t>
            </a:r>
            <a:r>
              <a:rPr lang="en-US" dirty="0"/>
              <a:t>≃ </a:t>
            </a:r>
            <a:r>
              <a:rPr lang="en-US" i="1" dirty="0"/>
              <a:t>LUT(a(x)) + LUT(a(x)+1) - LUT(a(x))·</a:t>
            </a:r>
            <a:r>
              <a:rPr lang="en-US" dirty="0" err="1"/>
              <a:t>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D5853-8226-9E4B-A065-4D724087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CORDIC-based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0529B-E96A-9147-A34E-88D323C91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402989" cy="55308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TransPimLib</a:t>
            </a:r>
            <a:r>
              <a:rPr lang="en-US" dirty="0"/>
              <a:t> contains </a:t>
            </a:r>
            <a:r>
              <a:rPr lang="en-US" dirty="0">
                <a:solidFill>
                  <a:srgbClr val="0070C0"/>
                </a:solidFill>
              </a:rPr>
              <a:t>CORDIC implementations</a:t>
            </a:r>
            <a:r>
              <a:rPr lang="en-US" dirty="0"/>
              <a:t> of trigonometric (sin, cos, tan) and hyperbolic (</a:t>
            </a:r>
            <a:r>
              <a:rPr lang="en-US" dirty="0" err="1"/>
              <a:t>sinh</a:t>
            </a:r>
            <a:r>
              <a:rPr lang="en-US" dirty="0"/>
              <a:t>, </a:t>
            </a:r>
            <a:r>
              <a:rPr lang="en-US" dirty="0" err="1"/>
              <a:t>cosh</a:t>
            </a:r>
            <a:r>
              <a:rPr lang="en-US" dirty="0"/>
              <a:t>, tanh) functions, exponentiation, logarithm, and square root</a:t>
            </a:r>
          </a:p>
          <a:p>
            <a:pPr>
              <a:lnSpc>
                <a:spcPct val="100000"/>
              </a:lnSpc>
            </a:pPr>
            <a:r>
              <a:rPr lang="en-US" dirty="0"/>
              <a:t>Example: </a:t>
            </a:r>
            <a:r>
              <a:rPr lang="en-US" dirty="0">
                <a:solidFill>
                  <a:srgbClr val="00B050"/>
                </a:solidFill>
              </a:rPr>
              <a:t>Sine</a:t>
            </a:r>
            <a:r>
              <a:rPr lang="en-US" dirty="0"/>
              <a:t> function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C56FA-4800-3646-B703-0E7975BC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381" y="1307234"/>
            <a:ext cx="1800000" cy="1311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7F509A-C03E-DC47-8717-3A3225868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381" y="2575935"/>
            <a:ext cx="1800000" cy="66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A00AE4-AFE0-054B-B1A3-B2076653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381" y="3200582"/>
            <a:ext cx="1800000" cy="66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73ABF-0926-1943-BCE8-8CB84DA8A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381" y="3811045"/>
            <a:ext cx="1800000" cy="688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82AC02-4F55-9540-95E6-7A83FE1B1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381" y="5068377"/>
            <a:ext cx="1800000" cy="8888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BD1CF5-6E3B-E345-BD86-200236FF18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9381" y="4442780"/>
            <a:ext cx="1800000" cy="6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2910D8-3916-014B-AAFA-CE8258D7010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05"/>
          <a:stretch/>
        </p:blipFill>
        <p:spPr>
          <a:xfrm>
            <a:off x="7309381" y="3149044"/>
            <a:ext cx="937017" cy="14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E6D-F1CF-C44D-A625-A63EB36C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LUT-based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B1787-00E3-A642-ADFD-8E621AA1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5953493" cy="553088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Multiplication-based LUT (</a:t>
            </a:r>
            <a:r>
              <a:rPr lang="en-US" dirty="0">
                <a:solidFill>
                  <a:srgbClr val="00B050"/>
                </a:solidFill>
              </a:rPr>
              <a:t>M-LUT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Regular spacing between table entries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a(x) = round((x - p) · k)</a:t>
            </a:r>
            <a:r>
              <a:rPr lang="en-US" dirty="0"/>
              <a:t>, where </a:t>
            </a:r>
            <a:r>
              <a:rPr lang="en-US" i="1" dirty="0"/>
              <a:t>k</a:t>
            </a:r>
            <a:r>
              <a:rPr lang="en-US" dirty="0"/>
              <a:t> represents the LUT density</a:t>
            </a:r>
          </a:p>
          <a:p>
            <a:pPr>
              <a:lnSpc>
                <a:spcPct val="110000"/>
              </a:lnSpc>
            </a:pPr>
            <a:r>
              <a:rPr lang="en-US" dirty="0"/>
              <a:t>LDEXP-based LUT (</a:t>
            </a:r>
            <a:r>
              <a:rPr lang="en-US" dirty="0">
                <a:solidFill>
                  <a:srgbClr val="C00000"/>
                </a:solidFill>
              </a:rPr>
              <a:t>L-LUT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Multiplication is cheaper if we multiply by </a:t>
            </a:r>
            <a:r>
              <a:rPr lang="en-US" i="1" dirty="0"/>
              <a:t>2</a:t>
            </a:r>
            <a:r>
              <a:rPr lang="en-US" i="1" baseline="30000" dirty="0"/>
              <a:t>n</a:t>
            </a:r>
          </a:p>
          <a:p>
            <a:pPr lvl="1">
              <a:lnSpc>
                <a:spcPct val="110000"/>
              </a:lnSpc>
            </a:pPr>
            <a:r>
              <a:rPr lang="en-US" i="1" dirty="0" err="1"/>
              <a:t>ldexp</a:t>
            </a:r>
            <a:r>
              <a:rPr lang="en-US" i="1" dirty="0"/>
              <a:t>(</a:t>
            </a:r>
            <a:r>
              <a:rPr lang="en-US" i="1" dirty="0" err="1"/>
              <a:t>arg</a:t>
            </a:r>
            <a:r>
              <a:rPr lang="en-US" i="1" dirty="0"/>
              <a:t>, exp)</a:t>
            </a:r>
            <a:r>
              <a:rPr lang="en-US" dirty="0"/>
              <a:t> to perform </a:t>
            </a:r>
            <a:r>
              <a:rPr lang="en-US" dirty="0" err="1"/>
              <a:t>arg</a:t>
            </a:r>
            <a:r>
              <a:rPr lang="en-US" dirty="0"/>
              <a:t> · </a:t>
            </a:r>
            <a:r>
              <a:rPr lang="en-US" i="1" dirty="0"/>
              <a:t>2</a:t>
            </a:r>
            <a:r>
              <a:rPr lang="en-US" i="1" baseline="30000" dirty="0"/>
              <a:t>exp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i="1" dirty="0"/>
              <a:t>a(x) = round((x - p) · 2</a:t>
            </a:r>
            <a:r>
              <a:rPr lang="en-US" i="1" baseline="30000" dirty="0"/>
              <a:t>n</a:t>
            </a:r>
            <a:r>
              <a:rPr lang="en-US" i="1" dirty="0"/>
              <a:t>)</a:t>
            </a:r>
          </a:p>
          <a:p>
            <a:pPr lvl="2">
              <a:lnSpc>
                <a:spcPct val="110000"/>
              </a:lnSpc>
            </a:pPr>
            <a:r>
              <a:rPr lang="en-US" i="1" dirty="0"/>
              <a:t>k</a:t>
            </a:r>
            <a:r>
              <a:rPr lang="en-US" dirty="0"/>
              <a:t> is a power-of-two, which results in less precision but avoids multiplication</a:t>
            </a:r>
          </a:p>
          <a:p>
            <a:pPr>
              <a:lnSpc>
                <a:spcPct val="110000"/>
              </a:lnSpc>
            </a:pPr>
            <a:r>
              <a:rPr lang="en-US" dirty="0"/>
              <a:t>Direct Float Conversion-based LUT (</a:t>
            </a:r>
            <a:r>
              <a:rPr lang="en-US" dirty="0">
                <a:solidFill>
                  <a:srgbClr val="7030A0"/>
                </a:solidFill>
              </a:rPr>
              <a:t>D-LUT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i="1" dirty="0"/>
              <a:t>a(x)</a:t>
            </a:r>
            <a:r>
              <a:rPr lang="en-US" dirty="0"/>
              <a:t> uses the last </a:t>
            </a:r>
            <a:r>
              <a:rPr lang="en-US" i="1" dirty="0"/>
              <a:t>n</a:t>
            </a:r>
            <a:r>
              <a:rPr lang="en-US" dirty="0"/>
              <a:t> bits of the exponent and </a:t>
            </a:r>
            <a:r>
              <a:rPr lang="en-US" i="1" dirty="0"/>
              <a:t>p</a:t>
            </a:r>
            <a:r>
              <a:rPr lang="en-US" dirty="0"/>
              <a:t> bits of the mantissa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Piece-wise linear density: </a:t>
            </a:r>
            <a:r>
              <a:rPr lang="en-US" i="1" dirty="0"/>
              <a:t>2</a:t>
            </a:r>
            <a:r>
              <a:rPr lang="en-US" i="1" baseline="30000" dirty="0"/>
              <a:t>n</a:t>
            </a:r>
            <a:r>
              <a:rPr lang="en-US" dirty="0"/>
              <a:t> steps of </a:t>
            </a:r>
            <a:r>
              <a:rPr lang="en-US" i="1" dirty="0"/>
              <a:t>2</a:t>
            </a:r>
            <a:r>
              <a:rPr lang="en-US" i="1" baseline="30000" dirty="0"/>
              <a:t>p</a:t>
            </a:r>
            <a:r>
              <a:rPr lang="en-US" dirty="0"/>
              <a:t> addresses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2BBFA-B475-5B47-9D18-E76126C22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810" y="1150102"/>
            <a:ext cx="2395637" cy="151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C9AF546-9135-6B45-92BD-BE1CC8EC416A}"/>
              </a:ext>
            </a:extLst>
          </p:cNvPr>
          <p:cNvGrpSpPr>
            <a:grpSpLocks noChangeAspect="1"/>
          </p:cNvGrpSpPr>
          <p:nvPr/>
        </p:nvGrpSpPr>
        <p:grpSpPr>
          <a:xfrm>
            <a:off x="6345828" y="2972037"/>
            <a:ext cx="2397600" cy="1512027"/>
            <a:chOff x="9395516" y="1840800"/>
            <a:chExt cx="1550642" cy="9779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E966CA-F8B9-6845-93E9-902F8F96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3758" y="1840800"/>
              <a:ext cx="1422400" cy="9779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7ED05E-42A3-5546-8982-3CF14858A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469"/>
            <a:stretch/>
          </p:blipFill>
          <p:spPr>
            <a:xfrm>
              <a:off x="9395516" y="1840800"/>
              <a:ext cx="163167" cy="9779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031875-7ED1-B04E-8335-586DE4B4E083}"/>
              </a:ext>
            </a:extLst>
          </p:cNvPr>
          <p:cNvGrpSpPr>
            <a:grpSpLocks noChangeAspect="1"/>
          </p:cNvGrpSpPr>
          <p:nvPr/>
        </p:nvGrpSpPr>
        <p:grpSpPr>
          <a:xfrm>
            <a:off x="6345828" y="4793999"/>
            <a:ext cx="2397600" cy="1505861"/>
            <a:chOff x="9389166" y="2969134"/>
            <a:chExt cx="1556992" cy="9779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AE5189-F3C6-7649-AA9A-439CB7272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23758" y="2969134"/>
              <a:ext cx="1422400" cy="9779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C0589B-0FAE-D44A-BD84-2496D182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9469"/>
            <a:stretch/>
          </p:blipFill>
          <p:spPr>
            <a:xfrm>
              <a:off x="9389166" y="2969134"/>
              <a:ext cx="163167" cy="9779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A7A6CC-9A0E-5040-96BB-AEDC23A402D8}"/>
              </a:ext>
            </a:extLst>
          </p:cNvPr>
          <p:cNvSpPr txBox="1"/>
          <p:nvPr/>
        </p:nvSpPr>
        <p:spPr>
          <a:xfrm>
            <a:off x="5428525" y="856008"/>
            <a:ext cx="369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Map interval [0, 5] to a 12-entry LUT</a:t>
            </a:r>
          </a:p>
        </p:txBody>
      </p:sp>
    </p:spTree>
    <p:extLst>
      <p:ext uri="{BB962C8B-B14F-4D97-AF65-F5344CB8AC3E}">
        <p14:creationId xmlns:p14="http://schemas.microsoft.com/office/powerpoint/2010/main" val="9425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9791C72-5527-1F49-A094-8964151FB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799539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DPU (VI)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63A9EBB-F1D2-8645-974A-5CA92C6E1E90}"/>
              </a:ext>
            </a:extLst>
          </p:cNvPr>
          <p:cNvSpPr/>
          <p:nvPr/>
        </p:nvSpPr>
        <p:spPr>
          <a:xfrm>
            <a:off x="6082144" y="2279440"/>
            <a:ext cx="2981467" cy="14614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TRNS performs step 1 of the matrix transposition via the CPU-DPU transfer.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Using small transfers (8 elements) does not exploit full CPU-DPU bandwidth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08ACEDC-69C1-D04D-AA42-F9484C7C45D4}"/>
              </a:ext>
            </a:extLst>
          </p:cNvPr>
          <p:cNvSpPr/>
          <p:nvPr/>
        </p:nvSpPr>
        <p:spPr>
          <a:xfrm>
            <a:off x="6071506" y="3893303"/>
            <a:ext cx="2981467" cy="2187373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Same Side Corner Rectangle 42">
            <a:extLst>
              <a:ext uri="{FF2B5EF4-FFF2-40B4-BE49-F238E27FC236}">
                <a16:creationId xmlns:a16="http://schemas.microsoft.com/office/drawing/2014/main" id="{5EE9A380-8AD7-BF44-8F10-DDF70482FA7E}"/>
              </a:ext>
            </a:extLst>
          </p:cNvPr>
          <p:cNvSpPr/>
          <p:nvPr/>
        </p:nvSpPr>
        <p:spPr>
          <a:xfrm>
            <a:off x="6071506" y="3893297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A9A1F2-AA3B-594B-9600-1458A86167DB}"/>
              </a:ext>
            </a:extLst>
          </p:cNvPr>
          <p:cNvSpPr txBox="1"/>
          <p:nvPr/>
        </p:nvSpPr>
        <p:spPr>
          <a:xfrm>
            <a:off x="6065156" y="4326350"/>
            <a:ext cx="2981467" cy="1754326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Transferring large data chunks from/to the host CPU is preferred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input data and output results due to higher sustained CPU-DPU/DPU-CPU bandwidths. 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96A1C8A4-C29F-3241-96FB-26DF84481446}"/>
              </a:ext>
            </a:extLst>
          </p:cNvPr>
          <p:cNvSpPr/>
          <p:nvPr/>
        </p:nvSpPr>
        <p:spPr>
          <a:xfrm>
            <a:off x="6071505" y="1149921"/>
            <a:ext cx="2981467" cy="9873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of time spent on CPU-DPU and DPU-CPU transfers is low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compared to the time spent on DPU execution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6C65779D-F6BB-E64D-99AA-CE5F634D8611}"/>
              </a:ext>
            </a:extLst>
          </p:cNvPr>
          <p:cNvGraphicFramePr>
            <a:graphicFrameLocks/>
          </p:cNvGraphicFramePr>
          <p:nvPr/>
        </p:nvGraphicFramePr>
        <p:xfrm>
          <a:off x="2268715" y="229667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519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000"/>
                                        <p:tgtEl>
                                          <p:spTgt spid="4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2" grpId="0" animBg="1"/>
      <p:bldP spid="43" grpId="0" animBg="1"/>
      <p:bldP spid="44" grpId="0"/>
      <p:bldP spid="45" grpId="0" animBg="1"/>
      <p:bldGraphic spid="46" grpId="0" uiExpand="1">
        <p:bldSub>
          <a:bldChart bld="series"/>
        </p:bldSub>
      </p:bldGraphic>
      <p:bldGraphic spid="46" grpId="1" uiExpand="1">
        <p:bldSub>
          <a:bldChart bld="series"/>
        </p:bldSub>
      </p:bldGraphic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57E6D-F1CF-C44D-A625-A63EB36C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Combined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B1787-00E3-A642-ADFD-8E621AA1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945433" cy="333102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Direct Float Conversion + LDEXP-based LUT (</a:t>
            </a:r>
            <a:r>
              <a:rPr lang="en-US" dirty="0">
                <a:solidFill>
                  <a:srgbClr val="7030A0"/>
                </a:solidFill>
              </a:rPr>
              <a:t>D</a:t>
            </a:r>
            <a:r>
              <a:rPr lang="en-US" dirty="0">
                <a:solidFill>
                  <a:srgbClr val="C00000"/>
                </a:solidFill>
              </a:rPr>
              <a:t>L</a:t>
            </a:r>
            <a:r>
              <a:rPr lang="en-US" dirty="0">
                <a:solidFill>
                  <a:srgbClr val="7030A0"/>
                </a:solidFill>
              </a:rPr>
              <a:t>-LUT</a:t>
            </a:r>
            <a:r>
              <a:rPr lang="en-US" dirty="0"/>
              <a:t>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Uses an </a:t>
            </a:r>
            <a:r>
              <a:rPr lang="en-US" dirty="0">
                <a:solidFill>
                  <a:srgbClr val="C00000"/>
                </a:solidFill>
              </a:rPr>
              <a:t>L-LUT</a:t>
            </a:r>
            <a:r>
              <a:rPr lang="en-US" dirty="0"/>
              <a:t> between 0 and the smallest exponent and a </a:t>
            </a:r>
            <a:r>
              <a:rPr lang="en-US" dirty="0">
                <a:solidFill>
                  <a:srgbClr val="7030A0"/>
                </a:solidFill>
              </a:rPr>
              <a:t>D-LUT</a:t>
            </a:r>
            <a:r>
              <a:rPr lang="en-US" dirty="0"/>
              <a:t> for larger inputs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7F8EF7D-6CD9-E041-9E8C-1891B95AB60A}"/>
              </a:ext>
            </a:extLst>
          </p:cNvPr>
          <p:cNvGrpSpPr>
            <a:grpSpLocks noChangeAspect="1"/>
          </p:cNvGrpSpPr>
          <p:nvPr/>
        </p:nvGrpSpPr>
        <p:grpSpPr>
          <a:xfrm>
            <a:off x="4351878" y="2064947"/>
            <a:ext cx="2397600" cy="1507150"/>
            <a:chOff x="9416774" y="4142950"/>
            <a:chExt cx="1555662" cy="9779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A794433-263D-4246-836B-EF6EADE96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50036" y="4142950"/>
              <a:ext cx="1422400" cy="9779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C2A4569-A080-D34F-8024-BC5C9372F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9469"/>
            <a:stretch/>
          </p:blipFill>
          <p:spPr>
            <a:xfrm>
              <a:off x="9416774" y="4142950"/>
              <a:ext cx="163167" cy="977900"/>
            </a:xfrm>
            <a:prstGeom prst="rect">
              <a:avLst/>
            </a:prstGeom>
          </p:spPr>
        </p:pic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F7A50BD-D404-AB4B-956C-8171482BAC38}"/>
              </a:ext>
            </a:extLst>
          </p:cNvPr>
          <p:cNvSpPr txBox="1">
            <a:spLocks/>
          </p:cNvSpPr>
          <p:nvPr/>
        </p:nvSpPr>
        <p:spPr>
          <a:xfrm>
            <a:off x="162386" y="4447426"/>
            <a:ext cx="8812604" cy="2017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89" marR="0" lvl="0" indent="-228589" algn="l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CORDIC+L-LUT (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CORDIC+LUT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)</a:t>
            </a:r>
          </a:p>
          <a:p>
            <a:pPr marL="685766" marR="0" lvl="1" indent="-228589" algn="l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Replaces the first few iterations of CORDIC with a LUT</a:t>
            </a:r>
          </a:p>
          <a:p>
            <a:pPr marL="685766" marR="0" lvl="1" indent="-228589" algn="l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Flexible tradeoff between computing cost, table size, and precision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EF25E6-7A0A-2740-ADE0-6C91CADC9566}"/>
              </a:ext>
            </a:extLst>
          </p:cNvPr>
          <p:cNvGrpSpPr/>
          <p:nvPr/>
        </p:nvGrpSpPr>
        <p:grpSpPr>
          <a:xfrm>
            <a:off x="7203849" y="1041053"/>
            <a:ext cx="1682201" cy="3593571"/>
            <a:chOff x="7203849" y="1041053"/>
            <a:chExt cx="1682201" cy="359357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81DCF3-8BD1-DD4E-BED1-5F20CDD309F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03849" y="1106624"/>
              <a:ext cx="1620704" cy="3528000"/>
              <a:chOff x="6345828" y="1022777"/>
              <a:chExt cx="2397600" cy="5219208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6D2BBFA-B475-5B47-9D18-E76126C22B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46810" y="1022777"/>
                <a:ext cx="2395637" cy="1512000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C9AF546-9135-6B45-92BD-BE1CC8EC416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45828" y="2879437"/>
                <a:ext cx="2397600" cy="1512027"/>
                <a:chOff x="9395516" y="1840800"/>
                <a:chExt cx="1550642" cy="977900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F4E966CA-F8B9-6845-93E9-902F8F9636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23758" y="1840800"/>
                  <a:ext cx="1422400" cy="977900"/>
                </a:xfrm>
                <a:prstGeom prst="rect">
                  <a:avLst/>
                </a:prstGeom>
              </p:spPr>
            </p:pic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EA7ED05E-42A3-5546-8982-3CF14858A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89469"/>
                <a:stretch/>
              </p:blipFill>
              <p:spPr>
                <a:xfrm>
                  <a:off x="9395516" y="1840800"/>
                  <a:ext cx="163167" cy="977900"/>
                </a:xfrm>
                <a:prstGeom prst="rect">
                  <a:avLst/>
                </a:prstGeom>
              </p:spPr>
            </p:pic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FF031875-7ED1-B04E-8335-586DE4B4E0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45828" y="4736124"/>
                <a:ext cx="2397600" cy="1505861"/>
                <a:chOff x="9389166" y="2969134"/>
                <a:chExt cx="1556992" cy="97790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4AE5189-F3C6-7649-AA9A-439CB72721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523758" y="2969134"/>
                  <a:ext cx="1422400" cy="977900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29C0589B-0FAE-D44A-BD84-2496D182B2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r="89469"/>
                <a:stretch/>
              </p:blipFill>
              <p:spPr>
                <a:xfrm>
                  <a:off x="9389166" y="2969134"/>
                  <a:ext cx="163167" cy="977900"/>
                </a:xfrm>
                <a:prstGeom prst="rect">
                  <a:avLst/>
                </a:prstGeom>
              </p:spPr>
            </p:pic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69D89F-EC97-024B-9477-B60E25FF6747}"/>
                </a:ext>
              </a:extLst>
            </p:cNvPr>
            <p:cNvSpPr txBox="1"/>
            <p:nvPr/>
          </p:nvSpPr>
          <p:spPr>
            <a:xfrm>
              <a:off x="8201247" y="1041053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M-LUT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AC0347-FC7E-6445-B2FD-807DB7A55DD4}"/>
                </a:ext>
              </a:extLst>
            </p:cNvPr>
            <p:cNvSpPr txBox="1"/>
            <p:nvPr/>
          </p:nvSpPr>
          <p:spPr>
            <a:xfrm>
              <a:off x="8266970" y="2290973"/>
              <a:ext cx="6190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L-LUT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C9BEBB-FFA7-A247-BAF9-E80BA653489D}"/>
                </a:ext>
              </a:extLst>
            </p:cNvPr>
            <p:cNvSpPr txBox="1"/>
            <p:nvPr/>
          </p:nvSpPr>
          <p:spPr>
            <a:xfrm>
              <a:off x="8239719" y="3543414"/>
              <a:ext cx="646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D-LUT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62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0F4C-8150-5A44-99E8-4C1C4267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TransPimLib</a:t>
            </a:r>
            <a:r>
              <a:rPr lang="en-US" dirty="0"/>
              <a:t>: Supported Functions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A7A6AC-FF13-F442-8506-8A119FC09A4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6245" y="1652243"/>
          <a:ext cx="8791511" cy="39776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799031">
                  <a:extLst>
                    <a:ext uri="{9D8B030D-6E8A-4147-A177-3AD203B41FA5}">
                      <a16:colId xmlns:a16="http://schemas.microsoft.com/office/drawing/2014/main" val="576999739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3766776551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1962045198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3957537670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1712989795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921530369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2942231465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4109879378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2733240120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4109170370"/>
                    </a:ext>
                  </a:extLst>
                </a:gridCol>
                <a:gridCol w="699248">
                  <a:extLst>
                    <a:ext uri="{9D8B030D-6E8A-4147-A177-3AD203B41FA5}">
                      <a16:colId xmlns:a16="http://schemas.microsoft.com/office/drawing/2014/main" val="40879150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gridSpan="10"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Supported Functions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>
                    <a:solidFill>
                      <a:srgbClr val="E6C7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523495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Implementation Method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>
                    <a:solidFill>
                      <a:srgbClr val="E6C7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sin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cos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tan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sinh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/>
                        <a:t>cosh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tanh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exp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log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sqrt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GELU</a:t>
                      </a:r>
                      <a:endParaRPr lang="en-US" b="1" dirty="0">
                        <a:latin typeface="Candara" panose="020E0502030303020204" pitchFamily="34" charset="0"/>
                      </a:endParaRPr>
                    </a:p>
                  </a:txBody>
                  <a:tcPr marL="83127" marR="83127" anchor="ctr"/>
                </a:tc>
                <a:extLst>
                  <a:ext uri="{0D108BD9-81ED-4DB2-BD59-A6C34878D82A}">
                    <a16:rowId xmlns:a16="http://schemas.microsoft.com/office/drawing/2014/main" val="2159525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CORDIC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23132650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M-LUT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ndara" panose="020E0502030303020204" pitchFamily="34" charset="0"/>
                        </a:rPr>
                        <a:t>✔️</a:t>
                      </a: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712752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M-LUT+Interp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4208953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L-LUT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4171138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L-LUT+Interp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1422902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1080158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DL-LUT+Interp</a:t>
                      </a:r>
                      <a:r>
                        <a:rPr lang="en-US" dirty="0"/>
                        <a:t>.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2771657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CORDIC+LUT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B050"/>
                          </a:solidFill>
                          <a:latin typeface="Candara" panose="020E0502030303020204" pitchFamily="34" charset="0"/>
                        </a:rPr>
                        <a:t>✔️</a:t>
                      </a:r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ndara" panose="020E0502030303020204" pitchFamily="34" charset="0"/>
                      </a:endParaRPr>
                    </a:p>
                  </a:txBody>
                  <a:tcPr marL="83127" marR="83127"/>
                </a:tc>
                <a:extLst>
                  <a:ext uri="{0D108BD9-81ED-4DB2-BD59-A6C34878D82A}">
                    <a16:rowId xmlns:a16="http://schemas.microsoft.com/office/drawing/2014/main" val="140300622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87675ED-BE0F-F840-A0FD-F21A1DA2EBF1}"/>
              </a:ext>
            </a:extLst>
          </p:cNvPr>
          <p:cNvSpPr txBox="1"/>
          <p:nvPr/>
        </p:nvSpPr>
        <p:spPr>
          <a:xfrm>
            <a:off x="176244" y="5768783"/>
            <a:ext cx="8791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our preliminary analysis, we provide the most suitable methods for each of the supported functions (other than sine).</a:t>
            </a:r>
          </a:p>
        </p:txBody>
      </p:sp>
    </p:spTree>
    <p:extLst>
      <p:ext uri="{BB962C8B-B14F-4D97-AF65-F5344CB8AC3E}">
        <p14:creationId xmlns:p14="http://schemas.microsoft.com/office/powerpoint/2010/main" val="144941337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FA41254-8AE7-BB46-ADE1-C0B696ACAFF8}"/>
              </a:ext>
            </a:extLst>
          </p:cNvPr>
          <p:cNvSpPr>
            <a:spLocks/>
          </p:cNvSpPr>
          <p:nvPr/>
        </p:nvSpPr>
        <p:spPr>
          <a:xfrm>
            <a:off x="178200" y="1148661"/>
            <a:ext cx="8787600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Processing-in-memory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transcendental functions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46258CD-997B-BC42-98FC-089EB66C5B54}"/>
              </a:ext>
            </a:extLst>
          </p:cNvPr>
          <p:cNvSpPr>
            <a:spLocks/>
          </p:cNvSpPr>
          <p:nvPr/>
        </p:nvSpPr>
        <p:spPr>
          <a:xfrm>
            <a:off x="169011" y="2696922"/>
            <a:ext cx="8787600" cy="1944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TransPimLib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 library for transcendental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and other hard-to-calculate functions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0EAF30C-5834-A14B-83D1-96EBC59D703D}"/>
              </a:ext>
            </a:extLst>
          </p:cNvPr>
          <p:cNvSpPr>
            <a:spLocks/>
          </p:cNvSpPr>
          <p:nvPr/>
        </p:nvSpPr>
        <p:spPr>
          <a:xfrm>
            <a:off x="169010" y="4821184"/>
            <a:ext cx="8796789" cy="1368000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135268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09946" cy="55035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Evaluated systems</a:t>
            </a:r>
          </a:p>
          <a:p>
            <a:pPr lvl="1"/>
            <a:r>
              <a:rPr lang="en-US" dirty="0"/>
              <a:t>UPMEM PIM system with 2,545 PIM cores @ 350 MHz and 159 GB of DRAM</a:t>
            </a:r>
          </a:p>
          <a:p>
            <a:pPr lvl="1"/>
            <a:r>
              <a:rPr lang="en-US" dirty="0"/>
              <a:t>2-socket Intel Xeon CPU (32 cores)</a:t>
            </a:r>
          </a:p>
          <a:p>
            <a:r>
              <a:rPr lang="en-US" dirty="0"/>
              <a:t>Microbenchmarks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Performance </a:t>
            </a:r>
            <a:r>
              <a:rPr lang="en-US" dirty="0"/>
              <a:t>evaluation</a:t>
            </a:r>
          </a:p>
          <a:p>
            <a:pPr lvl="2"/>
            <a:r>
              <a:rPr lang="en-US" dirty="0"/>
              <a:t>We measure execution cycles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Accuracy</a:t>
            </a:r>
            <a:r>
              <a:rPr lang="en-US" dirty="0"/>
              <a:t> evaluation</a:t>
            </a:r>
          </a:p>
          <a:p>
            <a:pPr lvl="2"/>
            <a:r>
              <a:rPr lang="en-US" dirty="0"/>
              <a:t>Root-mean-square absolute error (RMSE) with respect to the CPU with the standard math library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Setup time</a:t>
            </a:r>
          </a:p>
          <a:p>
            <a:pPr lvl="2"/>
            <a:r>
              <a:rPr lang="en-US" dirty="0"/>
              <a:t>Generation on the host CPU and transfers to the PIM side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Memory consumption</a:t>
            </a:r>
          </a:p>
          <a:p>
            <a:pPr lvl="2"/>
            <a:r>
              <a:rPr lang="en-US" dirty="0"/>
              <a:t>All tables and variables allocated in the DRAM bank of a PIM core</a:t>
            </a:r>
          </a:p>
          <a:p>
            <a:pPr lvl="1"/>
            <a:r>
              <a:rPr lang="en-US" dirty="0"/>
              <a:t>We use sine, as a representative function</a:t>
            </a:r>
          </a:p>
          <a:p>
            <a:r>
              <a:rPr lang="en-US" dirty="0"/>
              <a:t>Real-world Benchmarks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Blackscholes</a:t>
            </a:r>
            <a:r>
              <a:rPr lang="en-US" dirty="0"/>
              <a:t>: exp, log, sqrt, cumulative normal distribution (CNDF)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Sigmoid</a:t>
            </a:r>
          </a:p>
          <a:p>
            <a:pPr lvl="1"/>
            <a:r>
              <a:rPr lang="en-US" dirty="0" err="1">
                <a:solidFill>
                  <a:srgbClr val="0070C0"/>
                </a:solidFill>
              </a:rPr>
              <a:t>Softmax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9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Microbenchmark Results: Performance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56660"/>
            <a:ext cx="8894602" cy="5293805"/>
          </a:xfrm>
        </p:spPr>
        <p:txBody>
          <a:bodyPr>
            <a:normAutofit/>
          </a:bodyPr>
          <a:lstStyle/>
          <a:p>
            <a:r>
              <a:rPr lang="en-US" sz="2400" dirty="0"/>
              <a:t>We measure the </a:t>
            </a:r>
            <a:r>
              <a:rPr lang="en-US" sz="2400" dirty="0">
                <a:solidFill>
                  <a:srgbClr val="0070C0"/>
                </a:solidFill>
              </a:rPr>
              <a:t>execution cycles </a:t>
            </a:r>
            <a:r>
              <a:rPr lang="en-US" sz="2400" dirty="0"/>
              <a:t>for an accuracy range between 10</a:t>
            </a:r>
            <a:r>
              <a:rPr lang="en-US" sz="2400" baseline="30000" dirty="0"/>
              <a:t>-4</a:t>
            </a:r>
            <a:r>
              <a:rPr lang="en-US" sz="2400" dirty="0"/>
              <a:t> and 10</a:t>
            </a:r>
            <a:r>
              <a:rPr lang="en-US" sz="2400" baseline="30000" dirty="0"/>
              <a:t>-9</a:t>
            </a:r>
          </a:p>
          <a:p>
            <a:r>
              <a:rPr lang="en-US" sz="2400" dirty="0"/>
              <a:t>LUT-based versions place the LUT in either the PIM core’s DRAM bank (MRAM) or the scratchpad (WRAM)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7A87F-9188-514C-8755-C94521856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134" y="2579757"/>
            <a:ext cx="6324600" cy="23876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0B6302-00BB-AD4D-AC53-EA69CB2C4A31}"/>
              </a:ext>
            </a:extLst>
          </p:cNvPr>
          <p:cNvSpPr/>
          <p:nvPr/>
        </p:nvSpPr>
        <p:spPr>
          <a:xfrm>
            <a:off x="129256" y="5233580"/>
            <a:ext cx="5304136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Execution cycles depend on the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number of multiplications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BABD33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Interp. M-LUT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2 FP multiplications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Non-interp. M-LUT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inter. L-LUT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1 FP multiplication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11B5C6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Non-interp. L-LUT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 No FP multiplication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D5604C-A3AF-2942-8B5A-1F0F582FF8CE}"/>
              </a:ext>
            </a:extLst>
          </p:cNvPr>
          <p:cNvSpPr/>
          <p:nvPr/>
        </p:nvSpPr>
        <p:spPr>
          <a:xfrm>
            <a:off x="5565911" y="5233580"/>
            <a:ext cx="3387587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Fixed-point version of the L-LUT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Interp. Fix. L-LUT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doubles the performance of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inter. L-LUT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faster fixed-point multiplication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8F64F-84E2-4D49-B1BA-555DC4F29272}"/>
              </a:ext>
            </a:extLst>
          </p:cNvPr>
          <p:cNvGrpSpPr/>
          <p:nvPr/>
        </p:nvGrpSpPr>
        <p:grpSpPr>
          <a:xfrm>
            <a:off x="283266" y="2903223"/>
            <a:ext cx="5560943" cy="1740668"/>
            <a:chOff x="283266" y="2903223"/>
            <a:chExt cx="5560943" cy="17406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B08473-B2C1-FD4B-810B-12B31902C090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Performance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of LUT-based methods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independent of the accuracy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C9F120-833E-3744-96D5-1E441E38DC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503562"/>
              <a:ext cx="1741050" cy="26999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CB2F61-0D25-564B-B98A-57D43AA5073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773557"/>
              <a:ext cx="1619345" cy="11824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4AA9DB5-1B19-F543-BF09-F183C1EEB1AB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773557"/>
              <a:ext cx="1741050" cy="46713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72295E1-512A-D045-AC35-FF6B964770E0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773557"/>
              <a:ext cx="3516842" cy="73336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5398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Microbenchmark Results: Performance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56660"/>
            <a:ext cx="8894602" cy="5293805"/>
          </a:xfrm>
        </p:spPr>
        <p:txBody>
          <a:bodyPr>
            <a:normAutofit/>
          </a:bodyPr>
          <a:lstStyle/>
          <a:p>
            <a:r>
              <a:rPr lang="en-US" sz="2400" dirty="0"/>
              <a:t>We measure the </a:t>
            </a:r>
            <a:r>
              <a:rPr lang="en-US" sz="2400" dirty="0">
                <a:solidFill>
                  <a:srgbClr val="0070C0"/>
                </a:solidFill>
              </a:rPr>
              <a:t>execution cycles </a:t>
            </a:r>
            <a:r>
              <a:rPr lang="en-US" sz="2400" dirty="0"/>
              <a:t>for an accuracy range between 10</a:t>
            </a:r>
            <a:r>
              <a:rPr lang="en-US" sz="2400" baseline="30000" dirty="0"/>
              <a:t>-4</a:t>
            </a:r>
            <a:r>
              <a:rPr lang="en-US" sz="2400" dirty="0"/>
              <a:t> and 10</a:t>
            </a:r>
            <a:r>
              <a:rPr lang="en-US" sz="2400" baseline="30000" dirty="0"/>
              <a:t>-9</a:t>
            </a:r>
          </a:p>
          <a:p>
            <a:r>
              <a:rPr lang="en-US" sz="2400" dirty="0"/>
              <a:t>CORDIC-based methods take more execution cycles to provide higher accuracy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7A87F-9188-514C-8755-C94521856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34" y="2579757"/>
            <a:ext cx="6324600" cy="23876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0B6302-00BB-AD4D-AC53-EA69CB2C4A31}"/>
              </a:ext>
            </a:extLst>
          </p:cNvPr>
          <p:cNvSpPr/>
          <p:nvPr/>
        </p:nvSpPr>
        <p:spPr>
          <a:xfrm>
            <a:off x="275027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CORDIC+LUT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runs faster than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it replaces the initial iterations with 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L-LUT query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8F64F-84E2-4D49-B1BA-555DC4F29272}"/>
              </a:ext>
            </a:extLst>
          </p:cNvPr>
          <p:cNvGrpSpPr/>
          <p:nvPr/>
        </p:nvGrpSpPr>
        <p:grpSpPr>
          <a:xfrm>
            <a:off x="283266" y="2903223"/>
            <a:ext cx="3599621" cy="1740668"/>
            <a:chOff x="283266" y="2903223"/>
            <a:chExt cx="3599621" cy="17406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B08473-B2C1-FD4B-810B-12B31902C090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increases with each iteration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of the CORDIC algorithm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C9F120-833E-3744-96D5-1E441E38DC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084443"/>
              <a:ext cx="1038685" cy="6891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CB2F61-0D25-564B-B98A-57D43AA5073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617843"/>
              <a:ext cx="1555520" cy="1557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EADDBD6-7337-FD40-A671-27A608731CE8}"/>
              </a:ext>
            </a:extLst>
          </p:cNvPr>
          <p:cNvSpPr/>
          <p:nvPr/>
        </p:nvSpPr>
        <p:spPr>
          <a:xfrm>
            <a:off x="6166069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Little benefit from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placing LUTs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the scratchpad (WRAM) instead of the DRAM bank (MRAM)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DE6E4D-708F-634F-92A1-A30675B15382}"/>
              </a:ext>
            </a:extLst>
          </p:cNvPr>
          <p:cNvSpPr/>
          <p:nvPr/>
        </p:nvSpPr>
        <p:spPr>
          <a:xfrm>
            <a:off x="3220548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some point (~10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),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further increasing the LUT size or CORDIC iterations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does not improve accuracy</a:t>
            </a:r>
          </a:p>
        </p:txBody>
      </p:sp>
    </p:spTree>
    <p:extLst>
      <p:ext uri="{BB962C8B-B14F-4D97-AF65-F5344CB8AC3E}">
        <p14:creationId xmlns:p14="http://schemas.microsoft.com/office/powerpoint/2010/main" val="28663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6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Microbenchmark Results: Performance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56660"/>
            <a:ext cx="8894602" cy="5293805"/>
          </a:xfrm>
        </p:spPr>
        <p:txBody>
          <a:bodyPr>
            <a:normAutofit/>
          </a:bodyPr>
          <a:lstStyle/>
          <a:p>
            <a:r>
              <a:rPr lang="en-US" sz="2400" dirty="0"/>
              <a:t>We measure the </a:t>
            </a:r>
            <a:r>
              <a:rPr lang="en-US" sz="2400" dirty="0">
                <a:solidFill>
                  <a:srgbClr val="0070C0"/>
                </a:solidFill>
              </a:rPr>
              <a:t>execution cycles </a:t>
            </a:r>
            <a:r>
              <a:rPr lang="en-US" sz="2400" dirty="0"/>
              <a:t>for an accuracy range between 10</a:t>
            </a:r>
            <a:r>
              <a:rPr lang="en-US" sz="2400" baseline="30000" dirty="0"/>
              <a:t>-4</a:t>
            </a:r>
            <a:r>
              <a:rPr lang="en-US" sz="2400" dirty="0"/>
              <a:t> and 10</a:t>
            </a:r>
            <a:r>
              <a:rPr lang="en-US" sz="2400" baseline="30000" dirty="0"/>
              <a:t>-9</a:t>
            </a:r>
          </a:p>
          <a:p>
            <a:r>
              <a:rPr lang="en-US" sz="2400" dirty="0"/>
              <a:t>CORDIC-based methods take more execution cycles to provide higher accuracy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7A87F-9188-514C-8755-C94521856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34" y="2579757"/>
            <a:ext cx="6324600" cy="238760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40B6302-00BB-AD4D-AC53-EA69CB2C4A31}"/>
              </a:ext>
            </a:extLst>
          </p:cNvPr>
          <p:cNvSpPr/>
          <p:nvPr/>
        </p:nvSpPr>
        <p:spPr>
          <a:xfrm>
            <a:off x="275027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CORDIC+LUT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runs faster than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it replaces the initial iterations with an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L-LUT query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7C8F64F-84E2-4D49-B1BA-555DC4F29272}"/>
              </a:ext>
            </a:extLst>
          </p:cNvPr>
          <p:cNvGrpSpPr/>
          <p:nvPr/>
        </p:nvGrpSpPr>
        <p:grpSpPr>
          <a:xfrm>
            <a:off x="283266" y="2903223"/>
            <a:ext cx="3599621" cy="1740668"/>
            <a:chOff x="283266" y="2903223"/>
            <a:chExt cx="3599621" cy="174066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CB08473-B2C1-FD4B-810B-12B31902C090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increases with each iteration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of the CORDIC algorithm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8C9F120-833E-3744-96D5-1E441E38DC3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084443"/>
              <a:ext cx="1038685" cy="6891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FCB2F61-0D25-564B-B98A-57D43AA5073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327367" y="3617843"/>
              <a:ext cx="1555520" cy="15571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EADDBD6-7337-FD40-A671-27A608731CE8}"/>
              </a:ext>
            </a:extLst>
          </p:cNvPr>
          <p:cNvSpPr/>
          <p:nvPr/>
        </p:nvSpPr>
        <p:spPr>
          <a:xfrm>
            <a:off x="6166069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Little benefit from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placing LUTs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in the scratchpad (WRAM) instead of the DRAM bank (MRAM)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4DE6E4D-708F-634F-92A1-A30675B15382}"/>
              </a:ext>
            </a:extLst>
          </p:cNvPr>
          <p:cNvSpPr/>
          <p:nvPr/>
        </p:nvSpPr>
        <p:spPr>
          <a:xfrm>
            <a:off x="3220548" y="5233580"/>
            <a:ext cx="2700000" cy="10351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 some point (~10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-9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),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further increasing the LUT size or CORDIC iterations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does not improve accuracy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E7B1C4-681F-F54D-B2D6-78C76B4527E2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95B56C4-807A-A54F-AC77-A082DAE52A44}"/>
              </a:ext>
            </a:extLst>
          </p:cNvPr>
          <p:cNvSpPr/>
          <p:nvPr/>
        </p:nvSpPr>
        <p:spPr>
          <a:xfrm>
            <a:off x="80388" y="2070650"/>
            <a:ext cx="8956722" cy="30877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Interpolated L-LUT methods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(lookup table with LDEXP operation)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offer the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best tradeoff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 terms of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performance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and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accuracy</a:t>
            </a:r>
          </a:p>
        </p:txBody>
      </p:sp>
    </p:spTree>
    <p:extLst>
      <p:ext uri="{BB962C8B-B14F-4D97-AF65-F5344CB8AC3E}">
        <p14:creationId xmlns:p14="http://schemas.microsoft.com/office/powerpoint/2010/main" val="196472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1114C91-03C4-0844-AAA0-DFEC4400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45" y="1892300"/>
            <a:ext cx="63119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Results: Setup Time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setup time can also impact the decision of what method to use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26F55-0A1B-844A-970A-D6093A4F72B9}"/>
              </a:ext>
            </a:extLst>
          </p:cNvPr>
          <p:cNvGrpSpPr/>
          <p:nvPr/>
        </p:nvGrpSpPr>
        <p:grpSpPr>
          <a:xfrm>
            <a:off x="283266" y="3196422"/>
            <a:ext cx="4720534" cy="1669982"/>
            <a:chOff x="283266" y="2251180"/>
            <a:chExt cx="4720534" cy="239271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0E7ECD5-65AC-6F4F-9BA3-DB05B74785F9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methods have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flat setup times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A1142D-E235-3F44-AF61-1BFC6B220F6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251180"/>
              <a:ext cx="2676433" cy="152237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21D1E23-76E5-124F-BA1C-0624DFB4738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584412"/>
              <a:ext cx="2676433" cy="118914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7B37B1-D95F-F241-9B3E-D3AD747A9852}"/>
              </a:ext>
            </a:extLst>
          </p:cNvPr>
          <p:cNvGrpSpPr/>
          <p:nvPr/>
        </p:nvGrpSpPr>
        <p:grpSpPr>
          <a:xfrm>
            <a:off x="283266" y="2156088"/>
            <a:ext cx="6130786" cy="1214891"/>
            <a:chOff x="283266" y="2903223"/>
            <a:chExt cx="6130786" cy="174066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1EDBC0A-F05A-D344-93AA-6BDA914E9D26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LUT-based methods, setup times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increase with LUT size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AF675F1-8C51-0B4D-AF4E-6A5507D3B56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4086685" cy="19871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15A36C9-EF07-9740-B782-6D455E1FF4CB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2045850" cy="38858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D9FCBF-8AE3-B641-9493-7E658E55F4E0}"/>
              </a:ext>
            </a:extLst>
          </p:cNvPr>
          <p:cNvSpPr/>
          <p:nvPr/>
        </p:nvSpPr>
        <p:spPr>
          <a:xfrm>
            <a:off x="508576" y="5140815"/>
            <a:ext cx="8126848" cy="10891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methods can provide higher overall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(i.e., setup time + PIM kernel time) than LUT-based methods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when the total number of transcendental functions in a workload is low.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example, we estimate ~40 sine operations (see paper)</a:t>
            </a:r>
          </a:p>
        </p:txBody>
      </p:sp>
    </p:spTree>
    <p:extLst>
      <p:ext uri="{BB962C8B-B14F-4D97-AF65-F5344CB8AC3E}">
        <p14:creationId xmlns:p14="http://schemas.microsoft.com/office/powerpoint/2010/main" val="329450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1114C91-03C4-0844-AAA0-DFEC4400A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8745" y="1892300"/>
            <a:ext cx="6311900" cy="307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Microbenchmark Results: Setup Time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setup time can also impact the decision of what method to use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A26F55-0A1B-844A-970A-D6093A4F72B9}"/>
              </a:ext>
            </a:extLst>
          </p:cNvPr>
          <p:cNvGrpSpPr/>
          <p:nvPr/>
        </p:nvGrpSpPr>
        <p:grpSpPr>
          <a:xfrm>
            <a:off x="283266" y="3196422"/>
            <a:ext cx="4720534" cy="1669982"/>
            <a:chOff x="283266" y="2251180"/>
            <a:chExt cx="4720534" cy="239271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0E7ECD5-65AC-6F4F-9BA3-DB05B74785F9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CORDIC methods have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flat setup times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7A1142D-E235-3F44-AF61-1BFC6B220F67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251180"/>
              <a:ext cx="2676433" cy="152237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21D1E23-76E5-124F-BA1C-0624DFB47384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584412"/>
              <a:ext cx="2676433" cy="118914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F7B37B1-D95F-F241-9B3E-D3AD747A9852}"/>
              </a:ext>
            </a:extLst>
          </p:cNvPr>
          <p:cNvGrpSpPr/>
          <p:nvPr/>
        </p:nvGrpSpPr>
        <p:grpSpPr>
          <a:xfrm>
            <a:off x="283266" y="2156088"/>
            <a:ext cx="6130786" cy="1214891"/>
            <a:chOff x="283266" y="2903223"/>
            <a:chExt cx="6130786" cy="1740668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1EDBC0A-F05A-D344-93AA-6BDA914E9D26}"/>
                </a:ext>
              </a:extLst>
            </p:cNvPr>
            <p:cNvSpPr/>
            <p:nvPr/>
          </p:nvSpPr>
          <p:spPr>
            <a:xfrm>
              <a:off x="283266" y="2903223"/>
              <a:ext cx="2044101" cy="17406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LUT-based methods, setup times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increase with LUT size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AF675F1-8C51-0B4D-AF4E-6A5507D3B56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4086685" cy="198715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15A36C9-EF07-9740-B782-6D455E1FF4CB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327367" y="3773558"/>
              <a:ext cx="2045850" cy="388589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8D9FCBF-8AE3-B641-9493-7E658E55F4E0}"/>
              </a:ext>
            </a:extLst>
          </p:cNvPr>
          <p:cNvSpPr/>
          <p:nvPr/>
        </p:nvSpPr>
        <p:spPr>
          <a:xfrm>
            <a:off x="508576" y="5140815"/>
            <a:ext cx="8126848" cy="108916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CORDIC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methods can provide higher overall performance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(i.e., setup time + PIM kernel time) than LUT-based methods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when the total number of transcendental functions in a workload is low.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example, we estimate ~40 sine operations (see paper)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716A8-E979-BA42-BD2C-B00B2A33B4E9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B5FE78E-F7C2-2647-8E40-69C3AAA91BBC}"/>
              </a:ext>
            </a:extLst>
          </p:cNvPr>
          <p:cNvSpPr/>
          <p:nvPr/>
        </p:nvSpPr>
        <p:spPr>
          <a:xfrm>
            <a:off x="80388" y="2070650"/>
            <a:ext cx="8956722" cy="30877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CORDIC-based methods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are preferable when a PIM kernel needs to execute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just a few transcendental functions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due to their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low setup time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 the host CPU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28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 Results: Memory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also obtain the memory consumption (in bytes) in the DRAM bank of a PIM core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03634-A417-4149-BA58-3C517E67C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224" y="2235200"/>
            <a:ext cx="6311900" cy="2387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C3ABCB-0B44-DC4A-929D-676D36BFE4C8}"/>
              </a:ext>
            </a:extLst>
          </p:cNvPr>
          <p:cNvGrpSpPr/>
          <p:nvPr/>
        </p:nvGrpSpPr>
        <p:grpSpPr>
          <a:xfrm>
            <a:off x="283266" y="1957308"/>
            <a:ext cx="4964595" cy="1528016"/>
            <a:chOff x="283266" y="2903223"/>
            <a:chExt cx="4964595" cy="218930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747638-1D67-6349-A76A-2367D0ABDF49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of non-interp. LUT methods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limited by the available memory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F29941-0188-3244-B261-AC78244FF79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997876"/>
              <a:ext cx="2920494" cy="18325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B96EA-B0F2-004C-B6B7-80A9BC099BE3}"/>
              </a:ext>
            </a:extLst>
          </p:cNvPr>
          <p:cNvGrpSpPr/>
          <p:nvPr/>
        </p:nvGrpSpPr>
        <p:grpSpPr>
          <a:xfrm>
            <a:off x="283266" y="3651513"/>
            <a:ext cx="5136873" cy="1528016"/>
            <a:chOff x="283266" y="2903223"/>
            <a:chExt cx="5136873" cy="218930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4194E60-AEA9-E24E-A019-3B6E4025DA10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Memory consumption of CORDIC methods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does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not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increase exponentially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8F9049-1401-EC44-AC28-0E087101DF5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903226"/>
              <a:ext cx="3092772" cy="109465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42B18E-78E7-CF49-BDA1-899FBBB2040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3538528"/>
              <a:ext cx="2676433" cy="45934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45BD23-D6A7-5540-B0BC-9EFFC61E4314}"/>
              </a:ext>
            </a:extLst>
          </p:cNvPr>
          <p:cNvGrpSpPr/>
          <p:nvPr/>
        </p:nvGrpSpPr>
        <p:grpSpPr>
          <a:xfrm>
            <a:off x="2597426" y="3885876"/>
            <a:ext cx="6037998" cy="2198326"/>
            <a:chOff x="2597426" y="3885876"/>
            <a:chExt cx="6037998" cy="219832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56ABCAA-A382-E449-8BD8-8CFE1025EFDA}"/>
                </a:ext>
              </a:extLst>
            </p:cNvPr>
            <p:cNvSpPr/>
            <p:nvPr/>
          </p:nvSpPr>
          <p:spPr>
            <a:xfrm>
              <a:off x="2597426" y="5199944"/>
              <a:ext cx="6037998" cy="8842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Interpolation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an effective way of increasing accuracy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without increasing LUT size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8260452-7C89-CC4E-81DA-59E39718BDB1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5616425" y="3885876"/>
              <a:ext cx="0" cy="131406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563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1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1, 4, 16, 64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>
                <a:solidFill>
                  <a:schemeClr val="accent2"/>
                </a:solidFill>
              </a:rPr>
              <a:t>CPU-DPU</a:t>
            </a:r>
            <a:r>
              <a:rPr lang="en-US" sz="1700" dirty="0"/>
              <a:t>: Time for CPU to DPU transfer of input data</a:t>
            </a:r>
          </a:p>
          <a:p>
            <a:pPr lvl="2"/>
            <a:r>
              <a:rPr lang="en-US" sz="1700" dirty="0">
                <a:solidFill>
                  <a:srgbClr val="7030A0"/>
                </a:solidFill>
              </a:rPr>
              <a:t>DPU-CPU</a:t>
            </a:r>
            <a:r>
              <a:rPr lang="en-US" sz="1700" dirty="0"/>
              <a:t>: Time for DPU to CPU transfer of final results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1 DPU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14C6C1-8A21-7246-9421-1A9F20ED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072" y="873419"/>
            <a:ext cx="5799541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(I)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7A3D328F-00E0-FC48-AA7E-34FB94CF2880}"/>
              </a:ext>
            </a:extLst>
          </p:cNvPr>
          <p:cNvGraphicFramePr>
            <a:graphicFrameLocks/>
          </p:cNvGraphicFramePr>
          <p:nvPr/>
        </p:nvGraphicFramePr>
        <p:xfrm>
          <a:off x="4104127" y="1559509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20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34514 -0.00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4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26" grpId="0" uiExpand="1">
        <p:bldSub>
          <a:bldChart bld="series"/>
        </p:bldSub>
      </p:bldGraphic>
      <p:bldGraphic spid="26" grpId="1" uiExpand="1">
        <p:bldSub>
          <a:bldChart bld="series"/>
        </p:bldSub>
      </p:bldGraphic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Microbenchmark Results: Memory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also obtain the memory consumption (in bytes) in the DRAM bank of a PIM core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303634-A417-4149-BA58-3C517E67C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24" y="2235200"/>
            <a:ext cx="6311900" cy="2387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C3ABCB-0B44-DC4A-929D-676D36BFE4C8}"/>
              </a:ext>
            </a:extLst>
          </p:cNvPr>
          <p:cNvGrpSpPr/>
          <p:nvPr/>
        </p:nvGrpSpPr>
        <p:grpSpPr>
          <a:xfrm>
            <a:off x="283266" y="1957308"/>
            <a:ext cx="4964595" cy="1528016"/>
            <a:chOff x="283266" y="2903223"/>
            <a:chExt cx="4964595" cy="218930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E747638-1D67-6349-A76A-2367D0ABDF49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Accuracy of non-interp. LUT methods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limited by the available memory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0F29941-0188-3244-B261-AC78244FF793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327367" y="3997876"/>
              <a:ext cx="2920494" cy="18325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01B96EA-B0F2-004C-B6B7-80A9BC099BE3}"/>
              </a:ext>
            </a:extLst>
          </p:cNvPr>
          <p:cNvGrpSpPr/>
          <p:nvPr/>
        </p:nvGrpSpPr>
        <p:grpSpPr>
          <a:xfrm>
            <a:off x="283266" y="3651513"/>
            <a:ext cx="5136873" cy="1528016"/>
            <a:chOff x="283266" y="2903223"/>
            <a:chExt cx="5136873" cy="2189306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C4194E60-AEA9-E24E-A019-3B6E4025DA10}"/>
                </a:ext>
              </a:extLst>
            </p:cNvPr>
            <p:cNvSpPr/>
            <p:nvPr/>
          </p:nvSpPr>
          <p:spPr>
            <a:xfrm>
              <a:off x="283266" y="2903223"/>
              <a:ext cx="2044101" cy="218930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Memory consumption of CORDIC methods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does </a:t>
              </a: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not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increase exponentially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68F9049-1401-EC44-AC28-0E087101DF53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2903226"/>
              <a:ext cx="3092772" cy="109465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42B18E-78E7-CF49-BDA1-899FBBB2040A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 flipV="1">
              <a:off x="2327367" y="3538528"/>
              <a:ext cx="2676433" cy="45934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45BD23-D6A7-5540-B0BC-9EFFC61E4314}"/>
              </a:ext>
            </a:extLst>
          </p:cNvPr>
          <p:cNvGrpSpPr/>
          <p:nvPr/>
        </p:nvGrpSpPr>
        <p:grpSpPr>
          <a:xfrm>
            <a:off x="2597426" y="3885876"/>
            <a:ext cx="6037998" cy="2198326"/>
            <a:chOff x="2597426" y="3885876"/>
            <a:chExt cx="6037998" cy="219832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A56ABCAA-A382-E449-8BD8-8CFE1025EFDA}"/>
                </a:ext>
              </a:extLst>
            </p:cNvPr>
            <p:cNvSpPr/>
            <p:nvPr/>
          </p:nvSpPr>
          <p:spPr>
            <a:xfrm>
              <a:off x="2597426" y="5199944"/>
              <a:ext cx="6037998" cy="88425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Interpolation is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an effective way of increasing accuracy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without increasing LUT size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8260452-7C89-CC4E-81DA-59E39718BDB1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V="1">
              <a:off x="5616425" y="3885876"/>
              <a:ext cx="0" cy="1314068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659D00E-3236-2E48-B2F6-0A4449AB1EEF}"/>
              </a:ext>
            </a:extLst>
          </p:cNvPr>
          <p:cNvSpPr/>
          <p:nvPr/>
        </p:nvSpPr>
        <p:spPr>
          <a:xfrm>
            <a:off x="169011" y="856660"/>
            <a:ext cx="8789459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AE99FA8-53FE-7B41-8AD7-E85D5D70BC28}"/>
              </a:ext>
            </a:extLst>
          </p:cNvPr>
          <p:cNvSpPr/>
          <p:nvPr/>
        </p:nvSpPr>
        <p:spPr>
          <a:xfrm>
            <a:off x="80388" y="1166191"/>
            <a:ext cx="8956722" cy="49577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Interpolated L-LUT methods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offer a good tradeoff in terms of accuracy, execution cycles, and memory consumption.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However,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CORDIC and CORDIC+LUT methods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are recommended for applications that require high accuracy, where the available memory is limited (e.g., needed for large datasets)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9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6CA21-0BDE-0643-8BF7-717412ED0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Supported Functions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59850-796E-B74C-A559-C5B28B159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3"/>
            <a:ext cx="8894602" cy="3635828"/>
          </a:xfrm>
        </p:spPr>
        <p:txBody>
          <a:bodyPr/>
          <a:lstStyle/>
          <a:p>
            <a:r>
              <a:rPr lang="en-US" dirty="0"/>
              <a:t>The general trends for other functions supported by </a:t>
            </a:r>
            <a:r>
              <a:rPr lang="en-US" dirty="0" err="1"/>
              <a:t>TransPimLib</a:t>
            </a:r>
            <a:r>
              <a:rPr lang="en-US" dirty="0"/>
              <a:t> are similar to those of the sine function</a:t>
            </a:r>
          </a:p>
          <a:p>
            <a:r>
              <a:rPr lang="en-US" dirty="0"/>
              <a:t>Some major differences: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>
                <a:solidFill>
                  <a:srgbClr val="7030A0"/>
                </a:solidFill>
              </a:rPr>
              <a:t>Tangent calculation </a:t>
            </a:r>
            <a:r>
              <a:rPr lang="en-US" dirty="0"/>
              <a:t>takes around 2-3 times more cycles than sine calculation, as it requires</a:t>
            </a:r>
          </a:p>
          <a:p>
            <a:pPr marL="1371553" lvl="2" indent="-457200">
              <a:buFont typeface="+mj-lt"/>
              <a:buAutoNum type="alphaLcParenR"/>
            </a:pPr>
            <a:r>
              <a:rPr lang="en-US" dirty="0"/>
              <a:t>Calculation of sine and cosine</a:t>
            </a:r>
          </a:p>
          <a:p>
            <a:pPr marL="1371553" lvl="2" indent="-457200">
              <a:buFont typeface="+mj-lt"/>
              <a:buAutoNum type="alphaLcParenR"/>
            </a:pPr>
            <a:r>
              <a:rPr lang="en-US" dirty="0"/>
              <a:t>A floating-point division</a:t>
            </a:r>
          </a:p>
          <a:p>
            <a:pPr marL="914377" lvl="1" indent="-457200">
              <a:buFont typeface="+mj-lt"/>
              <a:buAutoNum type="arabicPeriod"/>
            </a:pPr>
            <a:r>
              <a:rPr lang="en-US" dirty="0"/>
              <a:t>Some supported functions require </a:t>
            </a:r>
            <a:r>
              <a:rPr lang="en-US" dirty="0">
                <a:solidFill>
                  <a:srgbClr val="0070C0"/>
                </a:solidFill>
              </a:rPr>
              <a:t>range reduction </a:t>
            </a:r>
            <a:r>
              <a:rPr lang="en-US" dirty="0"/>
              <a:t>and/or </a:t>
            </a:r>
            <a:r>
              <a:rPr lang="en-US" dirty="0">
                <a:solidFill>
                  <a:srgbClr val="0070C0"/>
                </a:solidFill>
              </a:rPr>
              <a:t>range extension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59B588D-622D-034F-88C8-080C872454E5}"/>
              </a:ext>
            </a:extLst>
          </p:cNvPr>
          <p:cNvSpPr txBox="1">
            <a:spLocks/>
          </p:cNvSpPr>
          <p:nvPr/>
        </p:nvSpPr>
        <p:spPr>
          <a:xfrm>
            <a:off x="51591" y="4497049"/>
            <a:ext cx="4325907" cy="19037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4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The cost differs between functions, as it depends on specific mathematical identity needed for the conversion</a:t>
            </a:r>
          </a:p>
          <a:p>
            <a:pPr marL="457200" marR="0" lvl="0" indent="-45720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lphaLcParenR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rPr>
              <a:t>But range reduction/extension is only necessary depending on the actual range of input values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A3BBC-1708-0949-8129-1D9C0005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09" y="4571999"/>
            <a:ext cx="4799031" cy="17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6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610F-23E8-BB41-8676-1CCB9EE56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Supported Functions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30462-FEE5-8649-AABD-38C054516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major differences:</a:t>
            </a:r>
          </a:p>
          <a:p>
            <a:pPr marL="914377" lvl="1" indent="-457200">
              <a:buFont typeface="+mj-lt"/>
              <a:buAutoNum type="arabicPeriod" startAt="3"/>
            </a:pPr>
            <a:r>
              <a:rPr lang="en-US" dirty="0"/>
              <a:t>Activation functions </a:t>
            </a:r>
            <a:r>
              <a:rPr lang="en-US" i="1" dirty="0">
                <a:solidFill>
                  <a:srgbClr val="0070C0"/>
                </a:solidFill>
              </a:rPr>
              <a:t>tanh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GELU </a:t>
            </a:r>
            <a:r>
              <a:rPr lang="en-US" dirty="0"/>
              <a:t>do not require range reduction/extension and are approximately linear in most parts</a:t>
            </a:r>
          </a:p>
          <a:p>
            <a:pPr marL="1371553" lvl="2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EA230E-764A-8647-B094-F3C968C02D9A}"/>
              </a:ext>
            </a:extLst>
          </p:cNvPr>
          <p:cNvSpPr/>
          <p:nvPr/>
        </p:nvSpPr>
        <p:spPr>
          <a:xfrm>
            <a:off x="93639" y="2518348"/>
            <a:ext cx="8956722" cy="38465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D-LUT and DL-LUT methods are well-suited for activation functions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such as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and </a:t>
            </a:r>
            <a:r>
              <a:rPr kumimoji="0" 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GELU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which (1) do not require range extension, and (2) are approximately linear in most parts.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D-LUT and DL-LUT are faster than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interpolated L-LUT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, while providing similar accuracy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1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Real-world Benchmark Results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3840" cy="5293805"/>
          </a:xfrm>
        </p:spPr>
        <p:txBody>
          <a:bodyPr/>
          <a:lstStyle/>
          <a:p>
            <a:r>
              <a:rPr lang="en-US" dirty="0"/>
              <a:t>1 &amp; 32 </a:t>
            </a:r>
            <a:r>
              <a:rPr lang="en-US" dirty="0">
                <a:solidFill>
                  <a:srgbClr val="C00000"/>
                </a:solidFill>
              </a:rPr>
              <a:t>CPU cores</a:t>
            </a:r>
          </a:p>
          <a:p>
            <a:r>
              <a:rPr lang="en-US" dirty="0"/>
              <a:t>PIM baseline: </a:t>
            </a:r>
            <a:r>
              <a:rPr lang="en-US" dirty="0">
                <a:solidFill>
                  <a:srgbClr val="0070C0"/>
                </a:solidFill>
              </a:rPr>
              <a:t>Polynomial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E5FD6-16A4-6148-9254-F29399BB7865}"/>
              </a:ext>
            </a:extLst>
          </p:cNvPr>
          <p:cNvGrpSpPr/>
          <p:nvPr/>
        </p:nvGrpSpPr>
        <p:grpSpPr>
          <a:xfrm>
            <a:off x="4432851" y="974880"/>
            <a:ext cx="4572000" cy="1676400"/>
            <a:chOff x="4432851" y="974880"/>
            <a:chExt cx="4572000" cy="167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D2FD30-D3C8-6C46-8790-7C1B17EE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51" y="974880"/>
              <a:ext cx="4572000" cy="1676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5B288-D6AA-C74A-ADB0-CC0D6A4A4526}"/>
                </a:ext>
              </a:extLst>
            </p:cNvPr>
            <p:cNvSpPr txBox="1"/>
            <p:nvPr/>
          </p:nvSpPr>
          <p:spPr>
            <a:xfrm>
              <a:off x="7581063" y="1649226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229B8-8603-9541-9C2E-24664CF7240F}"/>
              </a:ext>
            </a:extLst>
          </p:cNvPr>
          <p:cNvGrpSpPr/>
          <p:nvPr/>
        </p:nvGrpSpPr>
        <p:grpSpPr>
          <a:xfrm>
            <a:off x="4432851" y="2803471"/>
            <a:ext cx="4572000" cy="1676400"/>
            <a:chOff x="4432851" y="2803471"/>
            <a:chExt cx="4572000" cy="1676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59C4DF-5EB9-0C40-9661-44ADC142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851" y="2803471"/>
              <a:ext cx="4572000" cy="1676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AEC3A6-146C-DA40-9F6A-5C3E161D0538}"/>
                </a:ext>
              </a:extLst>
            </p:cNvPr>
            <p:cNvSpPr txBox="1"/>
            <p:nvPr/>
          </p:nvSpPr>
          <p:spPr>
            <a:xfrm>
              <a:off x="7807086" y="3299758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Sigmoid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F7D81-B7BE-4E4E-9212-CC8A11C109A5}"/>
              </a:ext>
            </a:extLst>
          </p:cNvPr>
          <p:cNvGrpSpPr/>
          <p:nvPr/>
        </p:nvGrpSpPr>
        <p:grpSpPr>
          <a:xfrm>
            <a:off x="4432851" y="4632062"/>
            <a:ext cx="4572000" cy="1676400"/>
            <a:chOff x="4432851" y="4632062"/>
            <a:chExt cx="4572000" cy="1676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534C8-944F-6543-9BA5-F3190E68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851" y="4632062"/>
              <a:ext cx="4572000" cy="1676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C5C43-7B34-5446-89AB-5A7AFABBC674}"/>
                </a:ext>
              </a:extLst>
            </p:cNvPr>
            <p:cNvSpPr txBox="1"/>
            <p:nvPr/>
          </p:nvSpPr>
          <p:spPr>
            <a:xfrm>
              <a:off x="7786246" y="514843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C90758-0577-E946-BAD7-68050B33D2D1}"/>
              </a:ext>
            </a:extLst>
          </p:cNvPr>
          <p:cNvGrpSpPr/>
          <p:nvPr/>
        </p:nvGrpSpPr>
        <p:grpSpPr>
          <a:xfrm>
            <a:off x="283266" y="1957307"/>
            <a:ext cx="6793395" cy="1273609"/>
            <a:chOff x="283266" y="2903223"/>
            <a:chExt cx="6793395" cy="182479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3040EB9-D37A-0448-8F4C-A517FB9233AC}"/>
                </a:ext>
              </a:extLst>
            </p:cNvPr>
            <p:cNvSpPr/>
            <p:nvPr/>
          </p:nvSpPr>
          <p:spPr>
            <a:xfrm>
              <a:off x="283266" y="2903223"/>
              <a:ext cx="2044101" cy="182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is 5-12x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PIM baseline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48A796-A346-7F4F-A2ED-BE1535C7876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2327367" y="3288111"/>
              <a:ext cx="4749294" cy="52751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DEC76-7693-1041-9FA9-B20AB24BFD8D}"/>
              </a:ext>
            </a:extLst>
          </p:cNvPr>
          <p:cNvGrpSpPr/>
          <p:nvPr/>
        </p:nvGrpSpPr>
        <p:grpSpPr>
          <a:xfrm>
            <a:off x="1714501" y="2356880"/>
            <a:ext cx="6682361" cy="2307885"/>
            <a:chOff x="283266" y="1444067"/>
            <a:chExt cx="6682361" cy="330668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44AD81-F4F1-144A-B911-483582B1C207}"/>
                </a:ext>
              </a:extLst>
            </p:cNvPr>
            <p:cNvSpPr/>
            <p:nvPr/>
          </p:nvSpPr>
          <p:spPr>
            <a:xfrm>
              <a:off x="283266" y="2903223"/>
              <a:ext cx="2044101" cy="18475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Fixed-point L-LUT is 92%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32-thread CPU baseline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4757F5-CADB-2348-BB7E-CCB12A235B1F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327367" y="1444067"/>
              <a:ext cx="4638260" cy="238292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F82EC4-1A7D-8843-979A-1DC4C505DB9B}"/>
              </a:ext>
            </a:extLst>
          </p:cNvPr>
          <p:cNvGrpSpPr/>
          <p:nvPr/>
        </p:nvGrpSpPr>
        <p:grpSpPr>
          <a:xfrm>
            <a:off x="283265" y="4161792"/>
            <a:ext cx="6793396" cy="2172752"/>
            <a:chOff x="283265" y="4161792"/>
            <a:chExt cx="6793396" cy="217275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EB4B674-6140-BA43-AB65-8B35FC3C4B5C}"/>
                </a:ext>
              </a:extLst>
            </p:cNvPr>
            <p:cNvSpPr/>
            <p:nvPr/>
          </p:nvSpPr>
          <p:spPr>
            <a:xfrm>
              <a:off x="283265" y="4806528"/>
              <a:ext cx="3944399" cy="15280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Sigmoid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outperforms the PIM baseline and shows that it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can save data movement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from executing activation functions in the host CPU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1B15B7D-F29B-4949-8807-DABF134526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227664" y="4161792"/>
              <a:ext cx="2848997" cy="140874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EF2887-1371-5B46-9DE2-DB4724785121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227664" y="5570536"/>
              <a:ext cx="2848997" cy="40680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02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Real-world Benchmark Results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4263840" cy="5293805"/>
          </a:xfrm>
        </p:spPr>
        <p:txBody>
          <a:bodyPr/>
          <a:lstStyle/>
          <a:p>
            <a:r>
              <a:rPr lang="en-US" dirty="0"/>
              <a:t>1 &amp; 32 </a:t>
            </a:r>
            <a:r>
              <a:rPr lang="en-US" dirty="0">
                <a:solidFill>
                  <a:srgbClr val="C00000"/>
                </a:solidFill>
              </a:rPr>
              <a:t>CPU cores</a:t>
            </a:r>
          </a:p>
          <a:p>
            <a:r>
              <a:rPr lang="en-US" dirty="0"/>
              <a:t>PIM baseline: </a:t>
            </a:r>
            <a:r>
              <a:rPr lang="en-US" dirty="0">
                <a:solidFill>
                  <a:srgbClr val="0070C0"/>
                </a:solidFill>
              </a:rPr>
              <a:t>Polynomial</a:t>
            </a: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EE5FD6-16A4-6148-9254-F29399BB7865}"/>
              </a:ext>
            </a:extLst>
          </p:cNvPr>
          <p:cNvGrpSpPr/>
          <p:nvPr/>
        </p:nvGrpSpPr>
        <p:grpSpPr>
          <a:xfrm>
            <a:off x="4432851" y="974880"/>
            <a:ext cx="4572000" cy="1676400"/>
            <a:chOff x="4432851" y="974880"/>
            <a:chExt cx="4572000" cy="16764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D2FD30-D3C8-6C46-8790-7C1B17EE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32851" y="974880"/>
              <a:ext cx="4572000" cy="16764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15B288-D6AA-C74A-ADB0-CC0D6A4A4526}"/>
                </a:ext>
              </a:extLst>
            </p:cNvPr>
            <p:cNvSpPr txBox="1"/>
            <p:nvPr/>
          </p:nvSpPr>
          <p:spPr>
            <a:xfrm>
              <a:off x="7581063" y="1649226"/>
              <a:ext cx="14237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EF229B8-8603-9541-9C2E-24664CF7240F}"/>
              </a:ext>
            </a:extLst>
          </p:cNvPr>
          <p:cNvGrpSpPr/>
          <p:nvPr/>
        </p:nvGrpSpPr>
        <p:grpSpPr>
          <a:xfrm>
            <a:off x="4432851" y="2803471"/>
            <a:ext cx="4572000" cy="1676400"/>
            <a:chOff x="4432851" y="2803471"/>
            <a:chExt cx="4572000" cy="1676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59C4DF-5EB9-0C40-9661-44ADC142A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851" y="2803471"/>
              <a:ext cx="4572000" cy="16764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AEC3A6-146C-DA40-9F6A-5C3E161D0538}"/>
                </a:ext>
              </a:extLst>
            </p:cNvPr>
            <p:cNvSpPr txBox="1"/>
            <p:nvPr/>
          </p:nvSpPr>
          <p:spPr>
            <a:xfrm>
              <a:off x="7807086" y="3299758"/>
              <a:ext cx="971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Sigmoid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9F7D81-B7BE-4E4E-9212-CC8A11C109A5}"/>
              </a:ext>
            </a:extLst>
          </p:cNvPr>
          <p:cNvGrpSpPr/>
          <p:nvPr/>
        </p:nvGrpSpPr>
        <p:grpSpPr>
          <a:xfrm>
            <a:off x="4432851" y="4632062"/>
            <a:ext cx="4572000" cy="1676400"/>
            <a:chOff x="4432851" y="4632062"/>
            <a:chExt cx="4572000" cy="16764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6534C8-944F-6543-9BA5-F3190E684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2851" y="4632062"/>
              <a:ext cx="4572000" cy="1676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C5C43-7B34-5446-89AB-5A7AFABBC674}"/>
                </a:ext>
              </a:extLst>
            </p:cNvPr>
            <p:cNvSpPr txBox="1"/>
            <p:nvPr/>
          </p:nvSpPr>
          <p:spPr>
            <a:xfrm>
              <a:off x="7786246" y="5148436"/>
              <a:ext cx="101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4C90758-0577-E946-BAD7-68050B33D2D1}"/>
              </a:ext>
            </a:extLst>
          </p:cNvPr>
          <p:cNvGrpSpPr/>
          <p:nvPr/>
        </p:nvGrpSpPr>
        <p:grpSpPr>
          <a:xfrm>
            <a:off x="283266" y="1957307"/>
            <a:ext cx="6793395" cy="1273609"/>
            <a:chOff x="283266" y="2903223"/>
            <a:chExt cx="6793395" cy="1824798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3040EB9-D37A-0448-8F4C-A517FB9233AC}"/>
                </a:ext>
              </a:extLst>
            </p:cNvPr>
            <p:cNvSpPr/>
            <p:nvPr/>
          </p:nvSpPr>
          <p:spPr>
            <a:xfrm>
              <a:off x="283266" y="2903223"/>
              <a:ext cx="2044101" cy="182479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Blackscholes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is 5-12x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PIM baseline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48A796-A346-7F4F-A2ED-BE1535C7876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2327367" y="3288111"/>
              <a:ext cx="4749294" cy="52751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DEC76-7693-1041-9FA9-B20AB24BFD8D}"/>
              </a:ext>
            </a:extLst>
          </p:cNvPr>
          <p:cNvGrpSpPr/>
          <p:nvPr/>
        </p:nvGrpSpPr>
        <p:grpSpPr>
          <a:xfrm>
            <a:off x="1714501" y="2356880"/>
            <a:ext cx="6682361" cy="2307885"/>
            <a:chOff x="283266" y="1444067"/>
            <a:chExt cx="6682361" cy="330668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BC44AD81-F4F1-144A-B911-483582B1C207}"/>
                </a:ext>
              </a:extLst>
            </p:cNvPr>
            <p:cNvSpPr/>
            <p:nvPr/>
          </p:nvSpPr>
          <p:spPr>
            <a:xfrm>
              <a:off x="283266" y="2903223"/>
              <a:ext cx="2044101" cy="184752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Fixed-point L-LUT is 92%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faster than the 32-thread CPU baseline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4757F5-CADB-2348-BB7E-CCB12A235B1F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327367" y="1444067"/>
              <a:ext cx="4638260" cy="2382921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F82EC4-1A7D-8843-979A-1DC4C505DB9B}"/>
              </a:ext>
            </a:extLst>
          </p:cNvPr>
          <p:cNvGrpSpPr/>
          <p:nvPr/>
        </p:nvGrpSpPr>
        <p:grpSpPr>
          <a:xfrm>
            <a:off x="283265" y="4161792"/>
            <a:ext cx="6793396" cy="2172752"/>
            <a:chOff x="283265" y="4161792"/>
            <a:chExt cx="6793396" cy="2172752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EB4B674-6140-BA43-AB65-8B35FC3C4B5C}"/>
                </a:ext>
              </a:extLst>
            </p:cNvPr>
            <p:cNvSpPr/>
            <p:nvPr/>
          </p:nvSpPr>
          <p:spPr>
            <a:xfrm>
              <a:off x="283265" y="4806528"/>
              <a:ext cx="3944399" cy="152801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For Sigmoid and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Softmax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TransPimLib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 outperforms the PIM baseline and shows that it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can save data movement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 panose="020E0502030303020204" pitchFamily="34" charset="0"/>
                  <a:ea typeface="+mn-ea"/>
                  <a:cs typeface="+mn-cs"/>
                </a:rPr>
                <a:t>from executing activation functions in the host CPU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1B15B7D-F29B-4949-8807-DABF134526C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4227664" y="4161792"/>
              <a:ext cx="2848997" cy="140874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EEF2887-1371-5B46-9DE2-DB4724785121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4227664" y="5570536"/>
              <a:ext cx="2848997" cy="406804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5C123171-C9DE-BF40-8378-3B8BBBDFD855}"/>
              </a:ext>
            </a:extLst>
          </p:cNvPr>
          <p:cNvSpPr/>
          <p:nvPr/>
        </p:nvSpPr>
        <p:spPr>
          <a:xfrm>
            <a:off x="169011" y="856660"/>
            <a:ext cx="8894602" cy="554414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77410-09D1-E24E-8D7C-B3B81C5B3B8B}"/>
              </a:ext>
            </a:extLst>
          </p:cNvPr>
          <p:cNvGrpSpPr/>
          <p:nvPr/>
        </p:nvGrpSpPr>
        <p:grpSpPr>
          <a:xfrm>
            <a:off x="254716" y="1089501"/>
            <a:ext cx="3077305" cy="5126927"/>
            <a:chOff x="4213184" y="1308382"/>
            <a:chExt cx="3077305" cy="51269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30D6CB-6AEE-FA4B-A240-A16C48FD4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3401"/>
            <a:stretch/>
          </p:blipFill>
          <p:spPr>
            <a:xfrm>
              <a:off x="4213184" y="1308382"/>
              <a:ext cx="3077305" cy="51269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ADF9B6-62AD-8A41-9CF8-3B0A77ABA398}"/>
                </a:ext>
              </a:extLst>
            </p:cNvPr>
            <p:cNvSpPr/>
            <p:nvPr/>
          </p:nvSpPr>
          <p:spPr>
            <a:xfrm>
              <a:off x="4218705" y="1331089"/>
              <a:ext cx="219919" cy="2662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2638A08-9C6C-3942-8E42-2287FB8B3B31}"/>
              </a:ext>
            </a:extLst>
          </p:cNvPr>
          <p:cNvSpPr/>
          <p:nvPr/>
        </p:nvSpPr>
        <p:spPr>
          <a:xfrm>
            <a:off x="3537208" y="924598"/>
            <a:ext cx="5418876" cy="5464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Key Takeaway 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TransPimLib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can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reduce data movement from PIM cores to the CPU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 (Fig. (b)) for applications running on the PIM cores.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ndara" panose="020E0502030303020204" pitchFamily="34" charset="0"/>
                <a:ea typeface="Segoe UI Symbol" panose="020B0502040204020203" pitchFamily="34" charset="0"/>
                <a:cs typeface="+mn-cs"/>
              </a:rPr>
              <a:t>As a result, the execution of transcendental functions in the PIM cores (Fig. (c)) could be 6−8× faster than the execution in the host CPU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Segoe UI Symbol" panose="020B05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514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1286C-382F-FF47-A231-9F97148E5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More in the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6C900-5AF8-FE48-82FF-F3F095218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0" y="936172"/>
            <a:ext cx="8894601" cy="52938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Background on CORDIC and Fuzzy Lookup Tables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How to use </a:t>
            </a:r>
            <a:r>
              <a:rPr lang="en-US" sz="3000" dirty="0" err="1"/>
              <a:t>TransPimLib</a:t>
            </a:r>
            <a:r>
              <a:rPr lang="en-US" sz="3000" dirty="0"/>
              <a:t> (APIs)</a:t>
            </a:r>
          </a:p>
          <a:p>
            <a:pPr>
              <a:lnSpc>
                <a:spcPct val="100000"/>
              </a:lnSpc>
            </a:pPr>
            <a:r>
              <a:rPr lang="en-US" sz="3000" dirty="0"/>
              <a:t>Additional observations and takeaways</a:t>
            </a:r>
          </a:p>
          <a:p>
            <a:pPr>
              <a:lnSpc>
                <a:spcPct val="100000"/>
              </a:lnSpc>
            </a:pPr>
            <a:endParaRPr lang="en-US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FC9C0-A17C-944D-8135-148664329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9" y="3003983"/>
            <a:ext cx="8872222" cy="2177614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A91CBECE-337A-374D-9607-6A24DAAD8CAB}"/>
              </a:ext>
            </a:extLst>
          </p:cNvPr>
          <p:cNvSpPr txBox="1">
            <a:spLocks/>
          </p:cNvSpPr>
          <p:nvPr/>
        </p:nvSpPr>
        <p:spPr>
          <a:xfrm>
            <a:off x="84506" y="5463821"/>
            <a:ext cx="8974989" cy="898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https://people.inf.ethz.ch/omutlu/pub/TransPIMLib_ispass23.pdf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https://arxiv.org/pdf/2304.01951.pdf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2859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TransPimLib</a:t>
            </a:r>
            <a:r>
              <a:rPr lang="en-US" sz="3600" dirty="0"/>
              <a:t>: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85531" y="5026047"/>
            <a:ext cx="8772939" cy="12998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 invalidUrl="https:///"/>
              </a:rPr>
              <a:t>https://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/>
              </a:rPr>
              <a:t>.org/pdf/2304.01951.pdf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5"/>
              </a:rPr>
              <a:t>Source code: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github.com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/CMU-SAFARI/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transpimlib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6"/>
              </a:rPr>
              <a:t>https://youtu.be/lqqf4eaaEE4</a:t>
            </a:r>
            <a:endParaRPr kumimoji="0" lang="en-US" sz="24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AACF8-6EA3-6744-A1C2-8124C8FA9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531" y="2235810"/>
            <a:ext cx="8772939" cy="171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93954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337-671D-5B4B-947E-0D1C6423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ISPASS 2023 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0E574-69CA-1646-89A6-71BC0CD6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Presented at ISPASS 2023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509C9B9E-F093-A348-A957-CFAB130DD222}"/>
              </a:ext>
            </a:extLst>
          </p:cNvPr>
          <p:cNvSpPr txBox="1">
            <a:spLocks/>
          </p:cNvSpPr>
          <p:nvPr/>
        </p:nvSpPr>
        <p:spPr>
          <a:xfrm>
            <a:off x="84506" y="5092861"/>
            <a:ext cx="8974989" cy="1269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https://people.inf.ethz.ch/omutlu/pub/TransPIMLib_ispass23.pdf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Source code: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github.com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/CMU-SAFARI/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transpimlib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https://youtu.be/lqqf4eaaEE4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CBC10-EC3C-3647-B59D-803F8A0CE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00" y="2126036"/>
            <a:ext cx="8751600" cy="217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47886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BDB263-411C-9D4D-A4EB-EEB61DD5B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407566" cy="557479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https://github.com/CMU-SAFARI/transpimlib</a:t>
            </a:r>
            <a:endParaRPr lang="en-US" sz="2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Source Code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34C4DF-40ED-EF4F-BDA9-7EA7D5D78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1562" y="502726"/>
            <a:ext cx="5582051" cy="592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15286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F345-AA55-FA44-AB8E-FF396F7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2F4DE-345E-C64B-942C-1E96465BF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700" dirty="0">
                <a:solidFill>
                  <a:srgbClr val="00B050"/>
                </a:solidFill>
              </a:rPr>
              <a:t>Processing-in-Memory</a:t>
            </a:r>
            <a:r>
              <a:rPr lang="en-US" sz="2700" dirty="0"/>
              <a:t> (PIM) promises to alleviate the </a:t>
            </a:r>
            <a:r>
              <a:rPr lang="en-US" sz="2700" i="1" dirty="0">
                <a:solidFill>
                  <a:srgbClr val="C00000"/>
                </a:solidFill>
              </a:rPr>
              <a:t>data movement bottleneck</a:t>
            </a:r>
            <a:endParaRPr lang="en-US" sz="2700" i="1" dirty="0"/>
          </a:p>
          <a:p>
            <a:pPr>
              <a:lnSpc>
                <a:spcPct val="100000"/>
              </a:lnSpc>
            </a:pPr>
            <a:r>
              <a:rPr lang="en-US" sz="2700" dirty="0"/>
              <a:t>However, current real-world PIM systems have </a:t>
            </a:r>
            <a:r>
              <a:rPr lang="en-US" sz="2700" dirty="0">
                <a:solidFill>
                  <a:srgbClr val="7030A0"/>
                </a:solidFill>
              </a:rPr>
              <a:t>very constrained hardware</a:t>
            </a:r>
            <a:r>
              <a:rPr lang="en-US" sz="2700" dirty="0"/>
              <a:t>, which results in limited instruction sets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Difficulty/impossibility of computing complex operations, such as </a:t>
            </a:r>
            <a:r>
              <a:rPr lang="en-US" sz="2500" dirty="0">
                <a:solidFill>
                  <a:srgbClr val="0070C0"/>
                </a:solidFill>
              </a:rPr>
              <a:t>transcendental functions </a:t>
            </a:r>
            <a:r>
              <a:rPr lang="en-US" sz="2500" dirty="0"/>
              <a:t>(e.g., trigonometric, exp, log) and </a:t>
            </a:r>
            <a:r>
              <a:rPr lang="en-US" sz="2500" dirty="0">
                <a:solidFill>
                  <a:srgbClr val="0070C0"/>
                </a:solidFill>
              </a:rPr>
              <a:t>other hard-to-calculate functions </a:t>
            </a:r>
            <a:r>
              <a:rPr lang="en-US" sz="2500" dirty="0"/>
              <a:t>(e.g., square root)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These functions are important for modern workloads, e.g., </a:t>
            </a:r>
            <a:r>
              <a:rPr lang="en-US" sz="2500" dirty="0">
                <a:solidFill>
                  <a:srgbClr val="0070C0"/>
                </a:solidFill>
              </a:rPr>
              <a:t>activation functions in machine learning applications</a:t>
            </a:r>
          </a:p>
          <a:p>
            <a:pPr>
              <a:lnSpc>
                <a:spcPct val="100000"/>
              </a:lnSpc>
            </a:pPr>
            <a:r>
              <a:rPr lang="en-US" sz="2700" dirty="0" err="1">
                <a:solidFill>
                  <a:srgbClr val="00B050"/>
                </a:solidFill>
              </a:rPr>
              <a:t>TransPimLib</a:t>
            </a:r>
            <a:r>
              <a:rPr lang="en-US" sz="2700" dirty="0"/>
              <a:t> is the first library for transcendental and other hard-to-calculate functions on general-purpose PIM systems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CORDIC-based and LUT-based methods for trigonometric functions, hyperbolic functions, exponentiation, logarithm, square root, etc.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Source code: </a:t>
            </a:r>
            <a:r>
              <a:rPr lang="en-US" sz="2500" u="sng" dirty="0">
                <a:cs typeface="Calibri" panose="020F0502020204030204" pitchFamily="34" charset="0"/>
                <a:hlinkClick r:id="rId3"/>
              </a:rPr>
              <a:t>https://github.com/CMU-SAFARI/transpimlib</a:t>
            </a:r>
            <a:endParaRPr lang="en-US" sz="2500" dirty="0"/>
          </a:p>
          <a:p>
            <a:pPr>
              <a:lnSpc>
                <a:spcPct val="100000"/>
              </a:lnSpc>
            </a:pPr>
            <a:r>
              <a:rPr lang="en-US" sz="2700" dirty="0"/>
              <a:t>We implement </a:t>
            </a:r>
            <a:r>
              <a:rPr lang="en-US" sz="2700" dirty="0" err="1"/>
              <a:t>TransPimLib</a:t>
            </a:r>
            <a:r>
              <a:rPr lang="en-US" sz="2700" dirty="0"/>
              <a:t> for the UPMEM PIM architecture and evaluate its methods in terms of </a:t>
            </a:r>
            <a:r>
              <a:rPr lang="en-US" sz="2700" dirty="0">
                <a:solidFill>
                  <a:srgbClr val="7030A0"/>
                </a:solidFill>
              </a:rPr>
              <a:t>performance, accuracy, memory requirements, and setup time</a:t>
            </a:r>
          </a:p>
          <a:p>
            <a:pPr lvl="1">
              <a:lnSpc>
                <a:spcPct val="100000"/>
              </a:lnSpc>
            </a:pPr>
            <a:r>
              <a:rPr lang="en-US" sz="2500" dirty="0"/>
              <a:t>Three real workloads (</a:t>
            </a:r>
            <a:r>
              <a:rPr lang="en-US" sz="2500" dirty="0" err="1"/>
              <a:t>Blackscholes</a:t>
            </a:r>
            <a:r>
              <a:rPr lang="en-US" sz="2500" dirty="0"/>
              <a:t>, Sigmoid, </a:t>
            </a:r>
            <a:r>
              <a:rPr lang="en-US" sz="2500" dirty="0" err="1"/>
              <a:t>Softmax</a:t>
            </a:r>
            <a:r>
              <a:rPr lang="en-US" sz="2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530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CE20153-0E49-0245-ABB2-248795153381}"/>
              </a:ext>
            </a:extLst>
          </p:cNvPr>
          <p:cNvSpPr/>
          <p:nvPr/>
        </p:nvSpPr>
        <p:spPr>
          <a:xfrm>
            <a:off x="6082145" y="131740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12052FAC-A480-C64B-A016-25D5AC21A6E2}"/>
              </a:ext>
            </a:extLst>
          </p:cNvPr>
          <p:cNvSpPr/>
          <p:nvPr/>
        </p:nvSpPr>
        <p:spPr>
          <a:xfrm>
            <a:off x="6082145" y="3254386"/>
            <a:ext cx="2981467" cy="4281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Scaling is sublinear for BFS and NW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16FDE4A-053F-B048-9AEC-F4714A6A4A21}"/>
              </a:ext>
            </a:extLst>
          </p:cNvPr>
          <p:cNvSpPr/>
          <p:nvPr/>
        </p:nvSpPr>
        <p:spPr>
          <a:xfrm>
            <a:off x="6082144" y="3845108"/>
            <a:ext cx="2981467" cy="6782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 suffers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load imbalance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due to irregular graph topology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BF67F04-209E-664B-9A27-FC98A9A09554}"/>
              </a:ext>
            </a:extLst>
          </p:cNvPr>
          <p:cNvSpPr/>
          <p:nvPr/>
        </p:nvSpPr>
        <p:spPr>
          <a:xfrm>
            <a:off x="6082144" y="4685869"/>
            <a:ext cx="2981467" cy="10701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computes a diagonal of a 2D matrix in each iteration.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More DPUs does not mean more parallelization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in shorter diagonals.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74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2" grpId="0" animBg="1"/>
      <p:bldP spid="46" grpId="0" animBg="1"/>
      <p:bldP spid="47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CAD86-A0FC-D84A-A493-6C981C2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Lecture on </a:t>
            </a:r>
            <a:r>
              <a:rPr lang="en-US" dirty="0" err="1"/>
              <a:t>TransPimLib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AE49AD-A7FE-D545-829D-096D49517D4B}"/>
              </a:ext>
            </a:extLst>
          </p:cNvPr>
          <p:cNvSpPr txBox="1"/>
          <p:nvPr/>
        </p:nvSpPr>
        <p:spPr>
          <a:xfrm>
            <a:off x="3314188" y="6492240"/>
            <a:ext cx="2515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2"/>
              </a:rPr>
              <a:t>https://youtu.be/QSshvWOtJKQ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89550-19F9-8B4C-A76A-52DE2434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44" y="853050"/>
            <a:ext cx="7818913" cy="55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31179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79252"/>
            <a:ext cx="9144000" cy="8189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Maurus Item, </a:t>
            </a:r>
            <a:r>
              <a:rPr lang="en-US" sz="2200" b="0" u="sng" dirty="0">
                <a:latin typeface="Candara" panose="020E0502030303020204" pitchFamily="34" charset="0"/>
              </a:rPr>
              <a:t>Juan Gómez Luna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Yuxin</a:t>
            </a:r>
            <a:r>
              <a:rPr lang="en-US" sz="2200" b="0" dirty="0">
                <a:latin typeface="Candara" panose="020E0502030303020204" pitchFamily="34" charset="0"/>
              </a:rPr>
              <a:t> Guo, </a:t>
            </a:r>
          </a:p>
          <a:p>
            <a:pPr>
              <a:spcBef>
                <a:spcPts val="600"/>
              </a:spcBef>
            </a:pPr>
            <a:r>
              <a:rPr lang="en-US" sz="2200" b="0" dirty="0">
                <a:latin typeface="Candara" panose="020E0502030303020204" pitchFamily="34" charset="0"/>
              </a:rPr>
              <a:t>Geraldo F. Oliveira, Mohammad </a:t>
            </a:r>
            <a:r>
              <a:rPr lang="en-US" sz="2200" b="0" dirty="0" err="1">
                <a:latin typeface="Candara" panose="020E0502030303020204" pitchFamily="34" charset="0"/>
              </a:rPr>
              <a:t>Sadrosadati</a:t>
            </a:r>
            <a:r>
              <a:rPr lang="en-US" sz="2200" b="0" dirty="0">
                <a:latin typeface="Candara" panose="020E0502030303020204" pitchFamily="34" charset="0"/>
              </a:rPr>
              <a:t>, </a:t>
            </a:r>
            <a:r>
              <a:rPr lang="en-US" sz="2200" b="0" dirty="0" err="1">
                <a:latin typeface="Candara" panose="020E0502030303020204" pitchFamily="34" charset="0"/>
              </a:rPr>
              <a:t>Onur</a:t>
            </a:r>
            <a:r>
              <a:rPr lang="en-US" sz="2200" b="0" dirty="0">
                <a:latin typeface="Candara" panose="020E0502030303020204" pitchFamily="34" charset="0"/>
              </a:rPr>
              <a:t> </a:t>
            </a:r>
            <a:r>
              <a:rPr lang="en-US" sz="2200" b="0" dirty="0" err="1">
                <a:latin typeface="Candara" panose="020E0502030303020204" pitchFamily="34" charset="0"/>
              </a:rPr>
              <a:t>Mutlu</a:t>
            </a:r>
            <a:endParaRPr lang="en-US" sz="22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50256"/>
            <a:ext cx="9144000" cy="2142034"/>
          </a:xfrm>
        </p:spPr>
        <p:txBody>
          <a:bodyPr>
            <a:normAutofit lnSpcReduction="10000"/>
          </a:bodyPr>
          <a:lstStyle/>
          <a:p>
            <a:r>
              <a:rPr lang="en-US" sz="5900" dirty="0" err="1">
                <a:solidFill>
                  <a:srgbClr val="002060"/>
                </a:solidFill>
              </a:rPr>
              <a:t>TransPimLib</a:t>
            </a:r>
            <a:r>
              <a:rPr lang="en-US" sz="5900" dirty="0">
                <a:solidFill>
                  <a:srgbClr val="002060"/>
                </a:solidFill>
              </a:rPr>
              <a:t>:</a:t>
            </a:r>
            <a:endParaRPr lang="en-US" sz="5900" dirty="0">
              <a:solidFill>
                <a:srgbClr val="0070C0"/>
              </a:solidFill>
            </a:endParaRPr>
          </a:p>
          <a:p>
            <a:r>
              <a:rPr lang="en-US" sz="4100" dirty="0">
                <a:solidFill>
                  <a:srgbClr val="0070C0"/>
                </a:solidFill>
                <a:latin typeface="Candara" panose="020E0502030303020204" pitchFamily="34" charset="0"/>
              </a:rPr>
              <a:t>Efficient Transcendental Functions for Processing-in-Memory Systems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A8E1073D-2730-9344-9B5D-7736C10F61B9}"/>
              </a:ext>
            </a:extLst>
          </p:cNvPr>
          <p:cNvSpPr txBox="1">
            <a:spLocks/>
          </p:cNvSpPr>
          <p:nvPr/>
        </p:nvSpPr>
        <p:spPr>
          <a:xfrm>
            <a:off x="1106731" y="4629876"/>
            <a:ext cx="6858000" cy="1039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2"/>
              </a:rPr>
              <a:t>https://arxiv.org/pdf/2304.01951.pdf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https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://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3"/>
              </a:rPr>
              <a:t>github.com/CMU-SAFARI/transpimlib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juang@ethz.ch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07187-6FC3-6A45-9D7C-D829F5405EE0}"/>
              </a:ext>
            </a:extLst>
          </p:cNvPr>
          <p:cNvSpPr txBox="1"/>
          <p:nvPr/>
        </p:nvSpPr>
        <p:spPr>
          <a:xfrm>
            <a:off x="3641302" y="6538933"/>
            <a:ext cx="18614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Thursday, June 1, 2023</a:t>
            </a:r>
          </a:p>
        </p:txBody>
      </p:sp>
    </p:spTree>
    <p:extLst>
      <p:ext uri="{BB962C8B-B14F-4D97-AF65-F5344CB8AC3E}">
        <p14:creationId xmlns:p14="http://schemas.microsoft.com/office/powerpoint/2010/main" val="326841973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Homomorphic Operations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3339221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0" y="3647440"/>
            <a:ext cx="9144000" cy="3210560"/>
          </a:xfrm>
          <a:prstGeom prst="rect">
            <a:avLst/>
          </a:prstGeom>
          <a:solidFill>
            <a:schemeClr val="accent5">
              <a:lumMod val="50000"/>
              <a:alpha val="139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800"/>
            </a:pPr>
            <a:endParaRPr kern="0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31872" y="1053645"/>
            <a:ext cx="91440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990"/>
            </a:pPr>
            <a:r>
              <a:rPr lang="en" sz="4800" b="1" dirty="0"/>
              <a:t>Evaluating Homomorphic Operations on a Real-World </a:t>
            </a:r>
            <a:br>
              <a:rPr lang="en" sz="4800" b="1" dirty="0"/>
            </a:br>
            <a:r>
              <a:rPr lang="en" sz="4800" b="1" dirty="0"/>
              <a:t>Processing-In-Memory System</a:t>
            </a:r>
            <a:endParaRPr sz="4800" b="1" dirty="0"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-277385" y="3752320"/>
            <a:ext cx="9762513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lnSpc>
                <a:spcPts val="3760"/>
              </a:lnSpc>
              <a:spcBef>
                <a:spcPts val="0"/>
              </a:spcBef>
              <a:buClr>
                <a:srgbClr val="1E4E79"/>
              </a:buClr>
              <a:buSzPts val="2600"/>
            </a:pP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Harshita Gupta*  Mayank </a:t>
            </a:r>
            <a:r>
              <a:rPr lang="en" sz="2800" b="1" dirty="0" err="1">
                <a:solidFill>
                  <a:schemeClr val="accent5">
                    <a:lumMod val="50000"/>
                  </a:schemeClr>
                </a:solidFill>
              </a:rPr>
              <a:t>Kabra</a:t>
            </a: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</a:p>
          <a:p>
            <a:pPr marL="0" indent="0" algn="ctr">
              <a:lnSpc>
                <a:spcPts val="3760"/>
              </a:lnSpc>
              <a:spcBef>
                <a:spcPts val="0"/>
              </a:spcBef>
              <a:buClr>
                <a:srgbClr val="1E4E79"/>
              </a:buClr>
              <a:buSzPts val="2600"/>
            </a:pP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Juan Gómez-Luna  Konstantinos Kanellopoulos </a:t>
            </a:r>
          </a:p>
          <a:p>
            <a:pPr marL="0" indent="0" algn="ctr">
              <a:lnSpc>
                <a:spcPts val="3760"/>
              </a:lnSpc>
              <a:spcBef>
                <a:spcPts val="0"/>
              </a:spcBef>
              <a:buClr>
                <a:srgbClr val="1E4E79"/>
              </a:buClr>
              <a:buSzPts val="2600"/>
            </a:pPr>
            <a:r>
              <a:rPr lang="en" sz="2800" b="1" dirty="0" err="1">
                <a:solidFill>
                  <a:schemeClr val="accent5">
                    <a:lumMod val="50000"/>
                  </a:schemeClr>
                </a:solidFill>
              </a:rPr>
              <a:t>Onur</a:t>
            </a: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 Mutlu</a:t>
            </a:r>
            <a:endParaRPr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821" y="5693147"/>
            <a:ext cx="2724323" cy="52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69F2588-6BD3-BF84-4ECF-475DE12C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59" y="5693147"/>
            <a:ext cx="3140716" cy="5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8DCB9C-7D86-A651-8286-5498990B097D}"/>
              </a:ext>
            </a:extLst>
          </p:cNvPr>
          <p:cNvSpPr txBox="1"/>
          <p:nvPr/>
        </p:nvSpPr>
        <p:spPr>
          <a:xfrm>
            <a:off x="8646797" y="6322616"/>
            <a:ext cx="497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600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Clr>
                  <a:srgbClr val="000000"/>
                </a:buClr>
              </a:pPr>
              <a:t>234</a:t>
            </a:fld>
            <a:endParaRPr lang="en-I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6D539-AB20-1034-0E18-7D7CE961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Homomorphic Encryption</a:t>
            </a:r>
          </a:p>
        </p:txBody>
      </p:sp>
    </p:spTree>
    <p:extLst>
      <p:ext uri="{BB962C8B-B14F-4D97-AF65-F5344CB8AC3E}">
        <p14:creationId xmlns:p14="http://schemas.microsoft.com/office/powerpoint/2010/main" val="192925574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89BD09E-6A17-C4CC-832B-EE2B709EEDD8}"/>
              </a:ext>
            </a:extLst>
          </p:cNvPr>
          <p:cNvGrpSpPr/>
          <p:nvPr/>
        </p:nvGrpSpPr>
        <p:grpSpPr>
          <a:xfrm>
            <a:off x="44433" y="1809626"/>
            <a:ext cx="3551657" cy="1657217"/>
            <a:chOff x="892963" y="2125263"/>
            <a:chExt cx="4281489" cy="1753735"/>
          </a:xfrm>
        </p:grpSpPr>
        <p:pic>
          <p:nvPicPr>
            <p:cNvPr id="5" name="Graphic 4" descr="User">
              <a:extLst>
                <a:ext uri="{FF2B5EF4-FFF2-40B4-BE49-F238E27FC236}">
                  <a16:creationId xmlns:a16="http://schemas.microsoft.com/office/drawing/2014/main" id="{4A3853F9-707B-755E-D8A0-7A1163389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2027" y="2361006"/>
              <a:ext cx="1209675" cy="120967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1B0A3D-9E2C-837D-085B-00AC37D308CF}"/>
                </a:ext>
              </a:extLst>
            </p:cNvPr>
            <p:cNvSpPr txBox="1"/>
            <p:nvPr/>
          </p:nvSpPr>
          <p:spPr>
            <a:xfrm>
              <a:off x="892963" y="3433940"/>
              <a:ext cx="1447800" cy="445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IN" sz="2133" b="1" kern="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User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89DC855-E176-04B5-15B0-71E9E369E05C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>
              <a:off x="2221702" y="2965844"/>
              <a:ext cx="144780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phic 10" descr="Document">
              <a:extLst>
                <a:ext uri="{FF2B5EF4-FFF2-40B4-BE49-F238E27FC236}">
                  <a16:creationId xmlns:a16="http://schemas.microsoft.com/office/drawing/2014/main" id="{964500F7-B7F8-E49B-38DC-3FFF12F3B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55076" y="2125263"/>
              <a:ext cx="685800" cy="685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DE7C2C-CEEC-39EA-68AC-898C79CD72ED}"/>
                </a:ext>
              </a:extLst>
            </p:cNvPr>
            <p:cNvSpPr txBox="1"/>
            <p:nvPr/>
          </p:nvSpPr>
          <p:spPr>
            <a:xfrm>
              <a:off x="2282998" y="3008815"/>
              <a:ext cx="995939" cy="358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IN" sz="1600" kern="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Data</a:t>
              </a:r>
            </a:p>
          </p:txBody>
        </p:sp>
        <p:pic>
          <p:nvPicPr>
            <p:cNvPr id="15" name="Graphic 14" descr="Computer">
              <a:extLst>
                <a:ext uri="{FF2B5EF4-FFF2-40B4-BE49-F238E27FC236}">
                  <a16:creationId xmlns:a16="http://schemas.microsoft.com/office/drawing/2014/main" id="{D77E940C-CAC3-6845-9913-59E6EFDFE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50477" y="2323976"/>
              <a:ext cx="1323975" cy="13239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365CE0-98A5-C366-6A99-8EC0252746A1}"/>
              </a:ext>
            </a:extLst>
          </p:cNvPr>
          <p:cNvSpPr txBox="1"/>
          <p:nvPr/>
        </p:nvSpPr>
        <p:spPr>
          <a:xfrm>
            <a:off x="2457069" y="3005169"/>
            <a:ext cx="1404468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b="1" kern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Host System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32C594-8720-C655-D654-3D6FAFB73C35}"/>
              </a:ext>
            </a:extLst>
          </p:cNvPr>
          <p:cNvCxnSpPr>
            <a:cxnSpLocks/>
          </p:cNvCxnSpPr>
          <p:nvPr/>
        </p:nvCxnSpPr>
        <p:spPr>
          <a:xfrm>
            <a:off x="3748188" y="2787219"/>
            <a:ext cx="1509157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C434EC-C732-7C8D-3A1C-B4AD60D3EE60}"/>
              </a:ext>
            </a:extLst>
          </p:cNvPr>
          <p:cNvSpPr txBox="1"/>
          <p:nvPr/>
        </p:nvSpPr>
        <p:spPr>
          <a:xfrm>
            <a:off x="3663161" y="2971151"/>
            <a:ext cx="1497505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Encrypted data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D8D5A7-09E0-1D86-170B-8A979E334DCF}"/>
              </a:ext>
            </a:extLst>
          </p:cNvPr>
          <p:cNvSpPr txBox="1"/>
          <p:nvPr/>
        </p:nvSpPr>
        <p:spPr>
          <a:xfrm>
            <a:off x="2412871" y="1479865"/>
            <a:ext cx="159805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Encrypts data</a:t>
            </a:r>
          </a:p>
        </p:txBody>
      </p:sp>
      <p:pic>
        <p:nvPicPr>
          <p:cNvPr id="56" name="Graphic 55" descr="Document">
            <a:extLst>
              <a:ext uri="{FF2B5EF4-FFF2-40B4-BE49-F238E27FC236}">
                <a16:creationId xmlns:a16="http://schemas.microsoft.com/office/drawing/2014/main" id="{F18AC8E7-F888-9C07-A97E-90B113A4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4993" y="2032401"/>
            <a:ext cx="568897" cy="648056"/>
          </a:xfrm>
          <a:prstGeom prst="rect">
            <a:avLst/>
          </a:prstGeom>
        </p:spPr>
      </p:pic>
      <p:pic>
        <p:nvPicPr>
          <p:cNvPr id="57" name="Graphic 56" descr="Lock">
            <a:extLst>
              <a:ext uri="{FF2B5EF4-FFF2-40B4-BE49-F238E27FC236}">
                <a16:creationId xmlns:a16="http://schemas.microsoft.com/office/drawing/2014/main" id="{2EAAA91D-EFD5-D78E-BE83-E01B3827F7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99561" y="1889063"/>
            <a:ext cx="316055" cy="360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DCB9C-7D86-A651-8286-5498990B097D}"/>
              </a:ext>
            </a:extLst>
          </p:cNvPr>
          <p:cNvSpPr txBox="1"/>
          <p:nvPr/>
        </p:nvSpPr>
        <p:spPr>
          <a:xfrm>
            <a:off x="8646797" y="6322616"/>
            <a:ext cx="497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600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Clr>
                  <a:srgbClr val="000000"/>
                </a:buClr>
              </a:pPr>
              <a:t>235</a:t>
            </a:fld>
            <a:endParaRPr lang="en-I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6D539-AB20-1034-0E18-7D7CE961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Homomorphic Encryption</a:t>
            </a:r>
          </a:p>
        </p:txBody>
      </p:sp>
    </p:spTree>
    <p:extLst>
      <p:ext uri="{BB962C8B-B14F-4D97-AF65-F5344CB8AC3E}">
        <p14:creationId xmlns:p14="http://schemas.microsoft.com/office/powerpoint/2010/main" val="267707302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9B4D418A-B884-8DE4-A6ED-B979CD58CEA5}"/>
              </a:ext>
            </a:extLst>
          </p:cNvPr>
          <p:cNvSpPr/>
          <p:nvPr/>
        </p:nvSpPr>
        <p:spPr>
          <a:xfrm>
            <a:off x="5320564" y="1809629"/>
            <a:ext cx="3650427" cy="3663308"/>
          </a:xfrm>
          <a:prstGeom prst="ellipse">
            <a:avLst/>
          </a:prstGeom>
          <a:solidFill>
            <a:schemeClr val="accent2">
              <a:lumMod val="10000"/>
              <a:lumOff val="9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IN" sz="1051" kern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4A3853F9-707B-755E-D8A0-7A116338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201" y="2032395"/>
            <a:ext cx="1003471" cy="1143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1B0A3D-9E2C-837D-085B-00AC37D308CF}"/>
              </a:ext>
            </a:extLst>
          </p:cNvPr>
          <p:cNvSpPr txBox="1"/>
          <p:nvPr/>
        </p:nvSpPr>
        <p:spPr>
          <a:xfrm>
            <a:off x="41475" y="3017828"/>
            <a:ext cx="120100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IN" sz="2133" b="1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User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9DC855-E176-04B5-15B0-71E9E369E05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146672" y="2603944"/>
            <a:ext cx="1201005" cy="0"/>
          </a:xfrm>
          <a:prstGeom prst="straightConnector1">
            <a:avLst/>
          </a:prstGeom>
          <a:ln w="76200">
            <a:solidFill>
              <a:srgbClr val="C00000">
                <a:alpha val="54125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 descr="Document">
            <a:extLst>
              <a:ext uri="{FF2B5EF4-FFF2-40B4-BE49-F238E27FC236}">
                <a16:creationId xmlns:a16="http://schemas.microsoft.com/office/drawing/2014/main" id="{964500F7-B7F8-E49B-38DC-3FFF12F3B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3218" y="1809625"/>
            <a:ext cx="568897" cy="648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DE7C2C-CEEC-39EA-68AC-898C79CD72ED}"/>
              </a:ext>
            </a:extLst>
          </p:cNvPr>
          <p:cNvSpPr txBox="1"/>
          <p:nvPr/>
        </p:nvSpPr>
        <p:spPr>
          <a:xfrm>
            <a:off x="1197520" y="2644551"/>
            <a:ext cx="82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600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Data</a:t>
            </a:r>
          </a:p>
        </p:txBody>
      </p:sp>
      <p:pic>
        <p:nvPicPr>
          <p:cNvPr id="15" name="Graphic 14" descr="Computer">
            <a:extLst>
              <a:ext uri="{FF2B5EF4-FFF2-40B4-BE49-F238E27FC236}">
                <a16:creationId xmlns:a16="http://schemas.microsoft.com/office/drawing/2014/main" id="{D77E940C-CAC3-6845-9913-59E6EFDFE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7801" y="1997403"/>
            <a:ext cx="1098288" cy="1251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C365CE0-98A5-C366-6A99-8EC0252746A1}"/>
              </a:ext>
            </a:extLst>
          </p:cNvPr>
          <p:cNvSpPr txBox="1"/>
          <p:nvPr/>
        </p:nvSpPr>
        <p:spPr>
          <a:xfrm>
            <a:off x="2457069" y="3005169"/>
            <a:ext cx="1404468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b="1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Host System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32C594-8720-C655-D654-3D6FAFB73C35}"/>
              </a:ext>
            </a:extLst>
          </p:cNvPr>
          <p:cNvCxnSpPr>
            <a:cxnSpLocks/>
          </p:cNvCxnSpPr>
          <p:nvPr/>
        </p:nvCxnSpPr>
        <p:spPr>
          <a:xfrm>
            <a:off x="3748188" y="2787219"/>
            <a:ext cx="1509157" cy="0"/>
          </a:xfrm>
          <a:prstGeom prst="straightConnector1">
            <a:avLst/>
          </a:prstGeom>
          <a:ln w="76200">
            <a:solidFill>
              <a:srgbClr val="C00000">
                <a:alpha val="54125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C434EC-C732-7C8D-3A1C-B4AD60D3EE60}"/>
              </a:ext>
            </a:extLst>
          </p:cNvPr>
          <p:cNvSpPr txBox="1"/>
          <p:nvPr/>
        </p:nvSpPr>
        <p:spPr>
          <a:xfrm>
            <a:off x="3663161" y="2971151"/>
            <a:ext cx="1497505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Encrypted data</a:t>
            </a:r>
          </a:p>
        </p:txBody>
      </p:sp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904C9FA8-E241-2599-CD28-0EBF749A4D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58838" y="2601697"/>
            <a:ext cx="1201005" cy="13681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8CBA87-F118-C4AC-745E-3BF218481090}"/>
              </a:ext>
            </a:extLst>
          </p:cNvPr>
          <p:cNvSpPr txBox="1"/>
          <p:nvPr/>
        </p:nvSpPr>
        <p:spPr>
          <a:xfrm>
            <a:off x="5294884" y="3834807"/>
            <a:ext cx="1404469" cy="41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IN" sz="1051" b="1" kern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Central/Cloud Server</a:t>
            </a:r>
          </a:p>
        </p:txBody>
      </p:sp>
      <p:pic>
        <p:nvPicPr>
          <p:cNvPr id="27" name="Graphic 26" descr="Document">
            <a:extLst>
              <a:ext uri="{FF2B5EF4-FFF2-40B4-BE49-F238E27FC236}">
                <a16:creationId xmlns:a16="http://schemas.microsoft.com/office/drawing/2014/main" id="{9FF67746-F435-933D-F8D2-F839E9EF08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55896" y="2457683"/>
            <a:ext cx="568897" cy="648056"/>
          </a:xfrm>
          <a:prstGeom prst="rect">
            <a:avLst/>
          </a:prstGeom>
        </p:spPr>
      </p:pic>
      <p:pic>
        <p:nvPicPr>
          <p:cNvPr id="28" name="Graphic 27" descr="Lock">
            <a:extLst>
              <a:ext uri="{FF2B5EF4-FFF2-40B4-BE49-F238E27FC236}">
                <a16:creationId xmlns:a16="http://schemas.microsoft.com/office/drawing/2014/main" id="{8C24BB50-8D28-E4B5-EFE4-9EFFD9E71A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24293" y="2349675"/>
            <a:ext cx="316055" cy="36003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CABEEC1-0CD3-7BF0-5769-F31EBA031269}"/>
              </a:ext>
            </a:extLst>
          </p:cNvPr>
          <p:cNvSpPr/>
          <p:nvPr/>
        </p:nvSpPr>
        <p:spPr>
          <a:xfrm>
            <a:off x="6547397" y="3450705"/>
            <a:ext cx="2188337" cy="1116097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IN" sz="1333" b="1" kern="0" dirty="0">
                <a:solidFill>
                  <a:srgbClr val="00206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Performs operations on the encrypted data without decrypting it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81BE72-8366-22F7-D59F-42747B6BCA73}"/>
              </a:ext>
            </a:extLst>
          </p:cNvPr>
          <p:cNvSpPr txBox="1"/>
          <p:nvPr/>
        </p:nvSpPr>
        <p:spPr>
          <a:xfrm>
            <a:off x="7104300" y="2529691"/>
            <a:ext cx="1441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600" kern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Encrypted data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9D8D5A7-09E0-1D86-170B-8A979E334DCF}"/>
              </a:ext>
            </a:extLst>
          </p:cNvPr>
          <p:cNvSpPr txBox="1"/>
          <p:nvPr/>
        </p:nvSpPr>
        <p:spPr>
          <a:xfrm>
            <a:off x="2412871" y="1479865"/>
            <a:ext cx="159805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Encrypts data</a:t>
            </a:r>
          </a:p>
        </p:txBody>
      </p:sp>
      <p:pic>
        <p:nvPicPr>
          <p:cNvPr id="56" name="Graphic 55" descr="Document">
            <a:extLst>
              <a:ext uri="{FF2B5EF4-FFF2-40B4-BE49-F238E27FC236}">
                <a16:creationId xmlns:a16="http://schemas.microsoft.com/office/drawing/2014/main" id="{F18AC8E7-F888-9C07-A97E-90B113A448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4993" y="2032401"/>
            <a:ext cx="568897" cy="648056"/>
          </a:xfrm>
          <a:prstGeom prst="rect">
            <a:avLst/>
          </a:prstGeom>
        </p:spPr>
      </p:pic>
      <p:pic>
        <p:nvPicPr>
          <p:cNvPr id="57" name="Graphic 56" descr="Lock">
            <a:extLst>
              <a:ext uri="{FF2B5EF4-FFF2-40B4-BE49-F238E27FC236}">
                <a16:creationId xmlns:a16="http://schemas.microsoft.com/office/drawing/2014/main" id="{2EAAA91D-EFD5-D78E-BE83-E01B3827F7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99561" y="1889063"/>
            <a:ext cx="316055" cy="360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8DCB9C-7D86-A651-8286-5498990B097D}"/>
              </a:ext>
            </a:extLst>
          </p:cNvPr>
          <p:cNvSpPr txBox="1"/>
          <p:nvPr/>
        </p:nvSpPr>
        <p:spPr>
          <a:xfrm>
            <a:off x="8646797" y="6322616"/>
            <a:ext cx="497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600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Clr>
                  <a:srgbClr val="000000"/>
                </a:buClr>
              </a:pPr>
              <a:t>236</a:t>
            </a:fld>
            <a:endParaRPr lang="en-I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6D539-AB20-1034-0E18-7D7CE961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Homomorphic Encryption</a:t>
            </a:r>
          </a:p>
        </p:txBody>
      </p:sp>
    </p:spTree>
    <p:extLst>
      <p:ext uri="{BB962C8B-B14F-4D97-AF65-F5344CB8AC3E}">
        <p14:creationId xmlns:p14="http://schemas.microsoft.com/office/powerpoint/2010/main" val="37862576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9B4D418A-B884-8DE4-A6ED-B979CD58CEA5}"/>
              </a:ext>
            </a:extLst>
          </p:cNvPr>
          <p:cNvSpPr/>
          <p:nvPr/>
        </p:nvSpPr>
        <p:spPr>
          <a:xfrm>
            <a:off x="5320564" y="1809629"/>
            <a:ext cx="3650427" cy="3663308"/>
          </a:xfrm>
          <a:prstGeom prst="ellipse">
            <a:avLst/>
          </a:prstGeom>
          <a:solidFill>
            <a:schemeClr val="accent2">
              <a:lumMod val="10000"/>
              <a:lumOff val="90000"/>
              <a:alpha val="58603"/>
            </a:schemeClr>
          </a:solidFill>
          <a:ln w="19050">
            <a:solidFill>
              <a:schemeClr val="tx1">
                <a:alpha val="34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IN" sz="1051" kern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24" name="Graphic 23" descr="Database">
            <a:extLst>
              <a:ext uri="{FF2B5EF4-FFF2-40B4-BE49-F238E27FC236}">
                <a16:creationId xmlns:a16="http://schemas.microsoft.com/office/drawing/2014/main" id="{904C9FA8-E241-2599-CD28-0EBF749A4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8838" y="2601697"/>
            <a:ext cx="1201005" cy="136811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8CBA87-F118-C4AC-745E-3BF218481090}"/>
              </a:ext>
            </a:extLst>
          </p:cNvPr>
          <p:cNvSpPr txBox="1"/>
          <p:nvPr/>
        </p:nvSpPr>
        <p:spPr>
          <a:xfrm>
            <a:off x="5294884" y="3834807"/>
            <a:ext cx="1404469" cy="415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IN" sz="1051" b="1" kern="0" dirty="0">
                <a:solidFill>
                  <a:srgbClr val="000000">
                    <a:alpha val="53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Central/Cloud Server</a:t>
            </a:r>
          </a:p>
        </p:txBody>
      </p:sp>
      <p:pic>
        <p:nvPicPr>
          <p:cNvPr id="27" name="Graphic 26" descr="Document">
            <a:extLst>
              <a:ext uri="{FF2B5EF4-FFF2-40B4-BE49-F238E27FC236}">
                <a16:creationId xmlns:a16="http://schemas.microsoft.com/office/drawing/2014/main" id="{9FF67746-F435-933D-F8D2-F839E9EF0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55896" y="2457683"/>
            <a:ext cx="568897" cy="648056"/>
          </a:xfrm>
          <a:prstGeom prst="rect">
            <a:avLst/>
          </a:prstGeom>
        </p:spPr>
      </p:pic>
      <p:pic>
        <p:nvPicPr>
          <p:cNvPr id="28" name="Graphic 27" descr="Lock">
            <a:extLst>
              <a:ext uri="{FF2B5EF4-FFF2-40B4-BE49-F238E27FC236}">
                <a16:creationId xmlns:a16="http://schemas.microsoft.com/office/drawing/2014/main" id="{8C24BB50-8D28-E4B5-EFE4-9EFFD9E71A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4293" y="2349675"/>
            <a:ext cx="316055" cy="360032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CABEEC1-0CD3-7BF0-5769-F31EBA031269}"/>
              </a:ext>
            </a:extLst>
          </p:cNvPr>
          <p:cNvSpPr/>
          <p:nvPr/>
        </p:nvSpPr>
        <p:spPr>
          <a:xfrm>
            <a:off x="6547397" y="3450705"/>
            <a:ext cx="2188337" cy="1116097"/>
          </a:xfrm>
          <a:prstGeom prst="roundRect">
            <a:avLst/>
          </a:prstGeom>
          <a:solidFill>
            <a:schemeClr val="tx2">
              <a:alpha val="52005"/>
            </a:schemeClr>
          </a:solidFill>
          <a:ln>
            <a:solidFill>
              <a:schemeClr val="tx2">
                <a:alpha val="49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IN" sz="1333" b="1" kern="0" dirty="0">
                <a:solidFill>
                  <a:srgbClr val="002060">
                    <a:alpha val="49701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Performs operations on the encrypted data without decrypting it.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781BE72-8366-22F7-D59F-42747B6BCA73}"/>
              </a:ext>
            </a:extLst>
          </p:cNvPr>
          <p:cNvSpPr txBox="1"/>
          <p:nvPr/>
        </p:nvSpPr>
        <p:spPr>
          <a:xfrm>
            <a:off x="7104300" y="2529691"/>
            <a:ext cx="14419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600" kern="0" dirty="0">
                <a:solidFill>
                  <a:srgbClr val="000000">
                    <a:alpha val="59000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Encrypted data</a:t>
            </a:r>
          </a:p>
        </p:txBody>
      </p:sp>
      <p:pic>
        <p:nvPicPr>
          <p:cNvPr id="50" name="Graphic 49" descr="Computer">
            <a:extLst>
              <a:ext uri="{FF2B5EF4-FFF2-40B4-BE49-F238E27FC236}">
                <a16:creationId xmlns:a16="http://schemas.microsoft.com/office/drawing/2014/main" id="{F5D76EE7-019F-1813-B838-593FB985A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88585" y="3807397"/>
            <a:ext cx="1098288" cy="1251108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548D4F2-7C00-D2AC-752E-80317C087F11}"/>
              </a:ext>
            </a:extLst>
          </p:cNvPr>
          <p:cNvSpPr txBox="1"/>
          <p:nvPr/>
        </p:nvSpPr>
        <p:spPr>
          <a:xfrm>
            <a:off x="3784735" y="4763861"/>
            <a:ext cx="1489405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Encrypted result</a:t>
            </a:r>
          </a:p>
        </p:txBody>
      </p:sp>
      <p:pic>
        <p:nvPicPr>
          <p:cNvPr id="60" name="Graphic 59" descr="User">
            <a:extLst>
              <a:ext uri="{FF2B5EF4-FFF2-40B4-BE49-F238E27FC236}">
                <a16:creationId xmlns:a16="http://schemas.microsoft.com/office/drawing/2014/main" id="{ED041254-F508-2710-4286-049B9BA083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195" y="3861394"/>
            <a:ext cx="1003471" cy="114309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699B44C-EB63-1FDB-2873-185A30075DBA}"/>
              </a:ext>
            </a:extLst>
          </p:cNvPr>
          <p:cNvGrpSpPr/>
          <p:nvPr/>
        </p:nvGrpSpPr>
        <p:grpSpPr>
          <a:xfrm>
            <a:off x="1069636" y="4526707"/>
            <a:ext cx="4096857" cy="1043306"/>
            <a:chOff x="1662702" y="2633831"/>
            <a:chExt cx="3704041" cy="82805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4475FE8-F522-9D20-448F-6D3FDA56DC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02286" y="2667004"/>
              <a:ext cx="1364457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12087F9-9C94-540F-6DE1-386F3AEF5480}"/>
                </a:ext>
              </a:extLst>
            </p:cNvPr>
            <p:cNvSpPr txBox="1"/>
            <p:nvPr/>
          </p:nvSpPr>
          <p:spPr>
            <a:xfrm>
              <a:off x="2877145" y="2932517"/>
              <a:ext cx="1314448" cy="529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IN" sz="1867" kern="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Decrypts result</a:t>
              </a: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9AEEDB31-C76B-40DA-A44F-2FEC4D98AD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62702" y="2633831"/>
              <a:ext cx="1078711" cy="0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DE31C4E-7ED5-E17A-A5A5-80F04989967C}"/>
                </a:ext>
              </a:extLst>
            </p:cNvPr>
            <p:cNvSpPr txBox="1"/>
            <p:nvPr/>
          </p:nvSpPr>
          <p:spPr>
            <a:xfrm>
              <a:off x="1871647" y="2709291"/>
              <a:ext cx="941794" cy="301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IN" sz="1867" kern="0" dirty="0">
                  <a:solidFill>
                    <a:srgbClr val="000000"/>
                  </a:solidFill>
                  <a:latin typeface="Poppins" panose="00000500000000000000" pitchFamily="2" charset="0"/>
                  <a:cs typeface="Poppins" panose="00000500000000000000" pitchFamily="2" charset="0"/>
                  <a:sym typeface="Arial"/>
                </a:rPr>
                <a:t>Result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8DCB9C-7D86-A651-8286-5498990B097D}"/>
              </a:ext>
            </a:extLst>
          </p:cNvPr>
          <p:cNvSpPr txBox="1"/>
          <p:nvPr/>
        </p:nvSpPr>
        <p:spPr>
          <a:xfrm>
            <a:off x="8646797" y="6322616"/>
            <a:ext cx="497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600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Clr>
                  <a:srgbClr val="000000"/>
                </a:buClr>
              </a:pPr>
              <a:t>237</a:t>
            </a:fld>
            <a:endParaRPr lang="en-I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46D539-AB20-1034-0E18-7D7CE961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Homomorphic Encryption</a:t>
            </a:r>
          </a:p>
        </p:txBody>
      </p:sp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89E24C69-A127-1BC5-9072-00C753935A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3201" y="2032395"/>
            <a:ext cx="1003471" cy="11431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D3F9BE-363C-A339-B1A6-3B71092DE9C9}"/>
              </a:ext>
            </a:extLst>
          </p:cNvPr>
          <p:cNvSpPr txBox="1"/>
          <p:nvPr/>
        </p:nvSpPr>
        <p:spPr>
          <a:xfrm>
            <a:off x="41475" y="3017828"/>
            <a:ext cx="120100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IN" sz="2133" b="1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User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720E280-BE28-08D3-A5CE-CDCEF78C9024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1146672" y="2603944"/>
            <a:ext cx="1201005" cy="0"/>
          </a:xfrm>
          <a:prstGeom prst="straightConnector1">
            <a:avLst/>
          </a:prstGeom>
          <a:ln w="76200">
            <a:solidFill>
              <a:srgbClr val="C00000">
                <a:alpha val="54125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phic 19" descr="Document">
            <a:extLst>
              <a:ext uri="{FF2B5EF4-FFF2-40B4-BE49-F238E27FC236}">
                <a16:creationId xmlns:a16="http://schemas.microsoft.com/office/drawing/2014/main" id="{9C55BC97-89F8-CCD1-7455-EFBD2C54C9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23218" y="1809625"/>
            <a:ext cx="568897" cy="6480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F54A0D6-02F9-FBF9-33A3-B6D9C2A4912F}"/>
              </a:ext>
            </a:extLst>
          </p:cNvPr>
          <p:cNvSpPr txBox="1"/>
          <p:nvPr/>
        </p:nvSpPr>
        <p:spPr>
          <a:xfrm>
            <a:off x="1197520" y="2644551"/>
            <a:ext cx="826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600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Data</a:t>
            </a:r>
          </a:p>
        </p:txBody>
      </p:sp>
      <p:pic>
        <p:nvPicPr>
          <p:cNvPr id="23" name="Graphic 22" descr="Computer">
            <a:extLst>
              <a:ext uri="{FF2B5EF4-FFF2-40B4-BE49-F238E27FC236}">
                <a16:creationId xmlns:a16="http://schemas.microsoft.com/office/drawing/2014/main" id="{32330E1D-90B1-11E7-15AA-DE6A1FC823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497801" y="1997403"/>
            <a:ext cx="1098288" cy="12511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AEFB94-2E54-E25D-6F61-5E17402F3347}"/>
              </a:ext>
            </a:extLst>
          </p:cNvPr>
          <p:cNvSpPr txBox="1"/>
          <p:nvPr/>
        </p:nvSpPr>
        <p:spPr>
          <a:xfrm>
            <a:off x="2457069" y="3005169"/>
            <a:ext cx="1404468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b="1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Host System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C6EE85-2165-419C-AFDC-CCC065E8D1C4}"/>
              </a:ext>
            </a:extLst>
          </p:cNvPr>
          <p:cNvCxnSpPr>
            <a:cxnSpLocks/>
          </p:cNvCxnSpPr>
          <p:nvPr/>
        </p:nvCxnSpPr>
        <p:spPr>
          <a:xfrm>
            <a:off x="3748188" y="2787219"/>
            <a:ext cx="1509157" cy="0"/>
          </a:xfrm>
          <a:prstGeom prst="straightConnector1">
            <a:avLst/>
          </a:prstGeom>
          <a:ln w="76200">
            <a:solidFill>
              <a:srgbClr val="C00000">
                <a:alpha val="54125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F294565-6573-8F41-F861-774A4875B6F9}"/>
              </a:ext>
            </a:extLst>
          </p:cNvPr>
          <p:cNvSpPr txBox="1"/>
          <p:nvPr/>
        </p:nvSpPr>
        <p:spPr>
          <a:xfrm>
            <a:off x="3663161" y="2971151"/>
            <a:ext cx="1497505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Encrypted 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5D7A95-9B13-003F-369E-162B5667A2F3}"/>
              </a:ext>
            </a:extLst>
          </p:cNvPr>
          <p:cNvSpPr txBox="1"/>
          <p:nvPr/>
        </p:nvSpPr>
        <p:spPr>
          <a:xfrm>
            <a:off x="2412871" y="1479865"/>
            <a:ext cx="1598056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1867" kern="0" dirty="0">
                <a:solidFill>
                  <a:srgbClr val="000000">
                    <a:alpha val="35945"/>
                  </a:srgbClr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Encrypts data</a:t>
            </a:r>
          </a:p>
        </p:txBody>
      </p:sp>
      <p:pic>
        <p:nvPicPr>
          <p:cNvPr id="35" name="Graphic 34" descr="Document">
            <a:extLst>
              <a:ext uri="{FF2B5EF4-FFF2-40B4-BE49-F238E27FC236}">
                <a16:creationId xmlns:a16="http://schemas.microsoft.com/office/drawing/2014/main" id="{5FC17493-8435-9ED4-9E11-C219BBB85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44993" y="2032401"/>
            <a:ext cx="568897" cy="648056"/>
          </a:xfrm>
          <a:prstGeom prst="rect">
            <a:avLst/>
          </a:prstGeom>
        </p:spPr>
      </p:pic>
      <p:pic>
        <p:nvPicPr>
          <p:cNvPr id="36" name="Graphic 35" descr="Lock">
            <a:extLst>
              <a:ext uri="{FF2B5EF4-FFF2-40B4-BE49-F238E27FC236}">
                <a16:creationId xmlns:a16="http://schemas.microsoft.com/office/drawing/2014/main" id="{FD116EC7-91A9-0FA0-F7BF-7C8AFD72B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99561" y="1889063"/>
            <a:ext cx="316055" cy="3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6553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79E523-2249-1364-4183-4DF87D27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Motivation </a:t>
            </a:r>
          </a:p>
        </p:txBody>
      </p:sp>
      <p:sp>
        <p:nvSpPr>
          <p:cNvPr id="144" name="Google Shape;144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SzPts val="1600"/>
            </a:pPr>
            <a:fld id="{00000000-1234-1234-1234-123412341234}" type="slidenum">
              <a:rPr lang="en" sz="1600" b="1" kern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SzPts val="1600"/>
              </a:pPr>
              <a:t>238</a:t>
            </a:fld>
            <a:endParaRPr sz="1600" b="1" kern="0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8" name="Google Shape;148;p29"/>
          <p:cNvSpPr/>
          <p:nvPr/>
        </p:nvSpPr>
        <p:spPr>
          <a:xfrm>
            <a:off x="665807" y="1041004"/>
            <a:ext cx="7812395" cy="1465539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500"/>
            </a:pPr>
            <a:r>
              <a:rPr lang="en" sz="22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Homomorphic operations suffer from</a:t>
            </a:r>
            <a:r>
              <a:rPr lang="en" sz="2200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500"/>
            </a:pPr>
            <a:r>
              <a:rPr lang="en" sz="22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large memory capacity and data movement bottlenecks</a:t>
            </a:r>
            <a:endParaRPr sz="2200" b="1" kern="0" dirty="0">
              <a:solidFill>
                <a:srgbClr val="54813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677" y="4152653"/>
            <a:ext cx="2001083" cy="151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6668" y="4215057"/>
            <a:ext cx="2254419" cy="138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9125" y="3999833"/>
            <a:ext cx="1925800" cy="18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9"/>
          <p:cNvSpPr/>
          <p:nvPr/>
        </p:nvSpPr>
        <p:spPr>
          <a:xfrm>
            <a:off x="4426351" y="2641350"/>
            <a:ext cx="291300" cy="59399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54" name="Google Shape;154;p29"/>
          <p:cNvSpPr/>
          <p:nvPr/>
        </p:nvSpPr>
        <p:spPr>
          <a:xfrm>
            <a:off x="1165351" y="3504951"/>
            <a:ext cx="6813300" cy="594000"/>
          </a:xfrm>
          <a:prstGeom prst="roundRect">
            <a:avLst>
              <a:gd name="adj" fmla="val 16667"/>
            </a:avLst>
          </a:prstGeom>
          <a:solidFill>
            <a:srgbClr val="EAE0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2200"/>
            </a:pPr>
            <a:r>
              <a:rPr lang="en" sz="22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Acceleration Techniques</a:t>
            </a:r>
            <a:endParaRPr sz="2200" b="1" kern="0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64872529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57BBC-22BA-839E-F465-8F68F779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Motivation</a:t>
            </a:r>
          </a:p>
        </p:txBody>
      </p:sp>
      <p:sp>
        <p:nvSpPr>
          <p:cNvPr id="160" name="Google Shape;160;p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SzPts val="1600"/>
            </a:pPr>
            <a:fld id="{00000000-1234-1234-1234-123412341234}" type="slidenum">
              <a:rPr lang="en" sz="1600" b="1" kern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SzPts val="1600"/>
              </a:pPr>
              <a:t>239</a:t>
            </a:fld>
            <a:endParaRPr sz="1600" b="1" kern="0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5" name="Google Shape;16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677" y="4152653"/>
            <a:ext cx="2001083" cy="151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6668" y="4215057"/>
            <a:ext cx="2254419" cy="138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9125" y="3999833"/>
            <a:ext cx="1925800" cy="181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/>
          <p:nvPr/>
        </p:nvSpPr>
        <p:spPr>
          <a:xfrm>
            <a:off x="1828803" y="3013251"/>
            <a:ext cx="291300" cy="375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9" name="Google Shape;169;p30"/>
          <p:cNvSpPr/>
          <p:nvPr/>
        </p:nvSpPr>
        <p:spPr>
          <a:xfrm>
            <a:off x="6586803" y="3013251"/>
            <a:ext cx="291300" cy="375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endParaRPr sz="1400" kern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0" name="Google Shape;170;p30"/>
          <p:cNvSpPr/>
          <p:nvPr/>
        </p:nvSpPr>
        <p:spPr>
          <a:xfrm>
            <a:off x="1165351" y="3504951"/>
            <a:ext cx="6813300" cy="594000"/>
          </a:xfrm>
          <a:prstGeom prst="roundRect">
            <a:avLst>
              <a:gd name="adj" fmla="val 16667"/>
            </a:avLst>
          </a:prstGeom>
          <a:solidFill>
            <a:srgbClr val="EAE0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2200"/>
            </a:pPr>
            <a:r>
              <a:rPr lang="en" sz="2200" b="1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Acceleration Techniques</a:t>
            </a:r>
            <a:endParaRPr sz="2200" b="1" kern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p30"/>
          <p:cNvSpPr txBox="1"/>
          <p:nvPr/>
        </p:nvSpPr>
        <p:spPr>
          <a:xfrm>
            <a:off x="283507" y="2338387"/>
            <a:ext cx="8577000" cy="1990800"/>
          </a:xfrm>
          <a:prstGeom prst="rect">
            <a:avLst/>
          </a:prstGeom>
          <a:solidFill>
            <a:srgbClr val="E1EFD8"/>
          </a:solidFill>
          <a:ln w="57150" cap="flat" cmpd="sng">
            <a:solidFill>
              <a:srgbClr val="54813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" sz="3400" kern="0" dirty="0">
                <a:solidFill>
                  <a:srgbClr val="000000"/>
                </a:solidFill>
                <a:latin typeface="Trebuchet MS"/>
                <a:ea typeface="Trebuchet MS"/>
                <a:cs typeface="Poppins" pitchFamily="2" charset="77"/>
                <a:sym typeface="Trebuchet MS"/>
              </a:rPr>
              <a:t>These approaches face challenges in </a:t>
            </a:r>
            <a:r>
              <a:rPr lang="en" sz="3400" b="1" kern="0" dirty="0">
                <a:solidFill>
                  <a:srgbClr val="548135"/>
                </a:solidFill>
                <a:latin typeface="Trebuchet MS"/>
                <a:ea typeface="Trebuchet MS"/>
                <a:cs typeface="Poppins" pitchFamily="2" charset="77"/>
                <a:sym typeface="Trebuchet MS"/>
              </a:rPr>
              <a:t>resource limitations, data movement, and practical implementation</a:t>
            </a:r>
            <a:endParaRPr sz="3400" b="1" kern="0" dirty="0">
              <a:solidFill>
                <a:srgbClr val="548135"/>
              </a:solidFill>
              <a:latin typeface="Trebuchet MS"/>
              <a:ea typeface="Trebuchet MS"/>
              <a:cs typeface="Poppins" pitchFamily="2" charset="77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(III)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1801494"/>
            <a:ext cx="2981467" cy="6593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BS, TS,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need inter-DPU synchronization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898051"/>
            <a:ext cx="2981467" cy="9939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RED, SCAN-SSA, SCAN-RSS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need inter-DPU synchronization but 64 DPUs still obtain the best performance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4329200"/>
            <a:ext cx="2981467" cy="8748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 require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heavy inter-DPU synchronization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involving 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1559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0" grpId="0" animBg="1"/>
      <p:bldP spid="12" grpId="0" animBg="1"/>
      <p:bldP spid="13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11" grpId="0" animBg="1"/>
      <p:bldP spid="14" grpId="0" animBg="1"/>
      <p:bldP spid="16" grpId="0" animBg="1"/>
      <p:bldP spid="23" grpId="0" animBg="1"/>
      <p:bldP spid="31" grpId="0" animBg="1"/>
      <p:bldP spid="33" grpId="0" animBg="1"/>
      <p:bldP spid="36" grpId="0" animBg="1"/>
      <p:bldP spid="28" grpId="0" animBg="1"/>
      <p:bldP spid="29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27" grpId="0" animBg="1"/>
      <p:bldP spid="30" grpId="0" animBg="1"/>
      <p:bldP spid="32" grpId="0" animBg="1"/>
      <p:bldP spid="39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76100-F41C-0721-8957-43C4552A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Our Goal</a:t>
            </a:r>
          </a:p>
        </p:txBody>
      </p:sp>
      <p:sp>
        <p:nvSpPr>
          <p:cNvPr id="178" name="Google Shape;178;p31"/>
          <p:cNvSpPr txBox="1">
            <a:spLocks noGrp="1"/>
          </p:cNvSpPr>
          <p:nvPr>
            <p:ph type="sldNum" idx="12"/>
          </p:nvPr>
        </p:nvSpPr>
        <p:spPr>
          <a:xfrm>
            <a:off x="7779728" y="6432355"/>
            <a:ext cx="20574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/>
            <a:fld id="{00000000-1234-1234-1234-123412341234}" type="slidenum">
              <a:rPr lang="en" b="1" kern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pPr defTabSz="1219170"/>
              <a:t>240</a:t>
            </a:fld>
            <a:endParaRPr b="1" kern="0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252600" y="1225526"/>
            <a:ext cx="8891400" cy="1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100000"/>
            </a:pPr>
            <a:r>
              <a:rPr lang="en" sz="32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Evaluate the suitability of </a:t>
            </a:r>
            <a:r>
              <a:rPr lang="en" sz="3200" kern="0" dirty="0">
                <a:solidFill>
                  <a:srgbClr val="42719B"/>
                </a:solidFill>
                <a:latin typeface="Poppins"/>
                <a:ea typeface="Poppins"/>
                <a:cs typeface="Poppins"/>
                <a:sym typeface="Poppins"/>
              </a:rPr>
              <a:t>real-world general-purpose processing-in-memory (PIM) architectures</a:t>
            </a:r>
            <a:r>
              <a:rPr lang="en" sz="32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to perform homomorphic operations.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78726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76100-F41C-0721-8957-43C4552A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Our Goal</a:t>
            </a:r>
          </a:p>
        </p:txBody>
      </p:sp>
      <p:sp>
        <p:nvSpPr>
          <p:cNvPr id="178" name="Google Shape;178;p31"/>
          <p:cNvSpPr txBox="1">
            <a:spLocks noGrp="1"/>
          </p:cNvSpPr>
          <p:nvPr>
            <p:ph type="sldNum" idx="12"/>
          </p:nvPr>
        </p:nvSpPr>
        <p:spPr>
          <a:xfrm>
            <a:off x="7788133" y="6515265"/>
            <a:ext cx="20574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/>
            <a:fld id="{00000000-1234-1234-1234-123412341234}" type="slidenum">
              <a:rPr lang="en" b="1" kern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pPr defTabSz="1219170"/>
              <a:t>241</a:t>
            </a:fld>
            <a:endParaRPr b="1" kern="0" dirty="0">
              <a:solidFill>
                <a:srgbClr val="2F549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" name="Google Shape;179;p31"/>
          <p:cNvSpPr txBox="1"/>
          <p:nvPr/>
        </p:nvSpPr>
        <p:spPr>
          <a:xfrm>
            <a:off x="252600" y="1225526"/>
            <a:ext cx="8891400" cy="14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ct val="100000"/>
            </a:pPr>
            <a:r>
              <a:rPr lang="en" sz="32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Evaluate the suitability of </a:t>
            </a:r>
            <a:r>
              <a:rPr lang="en" sz="3200" kern="0" dirty="0">
                <a:solidFill>
                  <a:srgbClr val="42719B"/>
                </a:solidFill>
                <a:latin typeface="Poppins"/>
                <a:ea typeface="Poppins"/>
                <a:cs typeface="Poppins"/>
                <a:sym typeface="Poppins"/>
              </a:rPr>
              <a:t>real-world general-purpose processing-in-memory (PIM) architectures</a:t>
            </a:r>
            <a:r>
              <a:rPr lang="en" sz="32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to perform homomorphic operations.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0" name="Google Shape;180;p31"/>
          <p:cNvPicPr preferRelativeResize="0"/>
          <p:nvPr/>
        </p:nvPicPr>
        <p:blipFill rotWithShape="1">
          <a:blip r:embed="rId3">
            <a:alphaModFix/>
          </a:blip>
          <a:srcRect t="6252"/>
          <a:stretch/>
        </p:blipFill>
        <p:spPr>
          <a:xfrm>
            <a:off x="833891" y="2699425"/>
            <a:ext cx="7458700" cy="265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/>
          <p:nvPr/>
        </p:nvSpPr>
        <p:spPr>
          <a:xfrm>
            <a:off x="1619250" y="5363346"/>
            <a:ext cx="5905500" cy="3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buClr>
                <a:srgbClr val="000000"/>
              </a:buClr>
              <a:buSzPts val="2000"/>
            </a:pPr>
            <a:r>
              <a:rPr lang="en" sz="2000" b="1" kern="0" dirty="0">
                <a:solidFill>
                  <a:srgbClr val="CC4125"/>
                </a:solidFill>
                <a:latin typeface="Poppins"/>
                <a:ea typeface="Poppins"/>
                <a:cs typeface="Poppins"/>
                <a:sym typeface="Poppins"/>
              </a:rPr>
              <a:t>UPMEM: First Real World PIM Architecture </a:t>
            </a:r>
            <a:endParaRPr sz="2000" b="1" kern="0" dirty="0">
              <a:solidFill>
                <a:srgbClr val="CC412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7FFA7C-B2ED-3CE0-BC37-F3B9DB1D9351}"/>
              </a:ext>
            </a:extLst>
          </p:cNvPr>
          <p:cNvSpPr/>
          <p:nvPr/>
        </p:nvSpPr>
        <p:spPr>
          <a:xfrm>
            <a:off x="155491" y="6248400"/>
            <a:ext cx="1266909" cy="5793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IN" sz="1867" kern="0">
              <a:solidFill>
                <a:srgbClr val="000000"/>
              </a:solidFill>
              <a:latin typeface="Arial"/>
              <a:sym typeface="Arial"/>
            </a:endParaRPr>
          </a:p>
        </p:txBody>
      </p:sp>
      <p:pic>
        <p:nvPicPr>
          <p:cNvPr id="4" name="Google Shape;137;p28">
            <a:extLst>
              <a:ext uri="{FF2B5EF4-FFF2-40B4-BE49-F238E27FC236}">
                <a16:creationId xmlns:a16="http://schemas.microsoft.com/office/drawing/2014/main" id="{060D55DF-F93B-FBD7-8016-1073AD88E6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5314" y="6397553"/>
            <a:ext cx="1223649" cy="235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7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32"/>
          <p:cNvGrpSpPr/>
          <p:nvPr/>
        </p:nvGrpSpPr>
        <p:grpSpPr>
          <a:xfrm>
            <a:off x="304323" y="1679737"/>
            <a:ext cx="8535359" cy="867991"/>
            <a:chOff x="373200" y="1376334"/>
            <a:chExt cx="8397637" cy="1030500"/>
          </a:xfrm>
        </p:grpSpPr>
        <p:sp>
          <p:nvSpPr>
            <p:cNvPr id="190" name="Google Shape;190;p32"/>
            <p:cNvSpPr/>
            <p:nvPr/>
          </p:nvSpPr>
          <p:spPr>
            <a:xfrm>
              <a:off x="1296037" y="1376334"/>
              <a:ext cx="7474800" cy="10305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 cap="flat" cmpd="sng">
              <a:solidFill>
                <a:schemeClr val="bg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Evaluation of </a:t>
              </a:r>
              <a:r>
                <a:rPr lang="en" sz="2100" b="1" kern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homomorphic addition and multiplication</a:t>
              </a:r>
              <a:r>
                <a:rPr lang="en" sz="2100" kern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on UPMEM PIM system</a:t>
              </a:r>
              <a:endParaRPr sz="2100" kern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373200" y="1514733"/>
              <a:ext cx="603900" cy="753900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4400"/>
              </a:pPr>
              <a:r>
                <a:rPr lang="en" sz="4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C59BA8E-1572-F4D4-155C-F89196FC0559}"/>
              </a:ext>
            </a:extLst>
          </p:cNvPr>
          <p:cNvSpPr txBox="1"/>
          <p:nvPr/>
        </p:nvSpPr>
        <p:spPr>
          <a:xfrm>
            <a:off x="0" y="-335"/>
            <a:ext cx="74259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480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/>
                <a:sym typeface="Arial"/>
              </a:rPr>
              <a:t>Evaluation Methodology</a:t>
            </a:r>
            <a:r>
              <a:rPr lang="en-IN" sz="4800" kern="0" dirty="0">
                <a:solidFill>
                  <a:srgbClr val="FFFFFF"/>
                </a:solidFill>
                <a:latin typeface="Trebuchet MS" panose="020B0603020202020204" pitchFamily="34" charset="0"/>
                <a:cs typeface="Arial"/>
                <a:sym typeface="Arial"/>
              </a:rPr>
              <a:t>​</a:t>
            </a:r>
            <a:endParaRPr lang="en-IN" sz="4800" kern="0" dirty="0">
              <a:solidFill>
                <a:srgbClr val="000000"/>
              </a:solidFill>
              <a:latin typeface="Trebuchet MS" panose="020B0603020202020204" pitchFamily="34" charset="0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C35DC4-DD80-8822-228D-600DA062C8F4}"/>
              </a:ext>
            </a:extLst>
          </p:cNvPr>
          <p:cNvSpPr txBox="1"/>
          <p:nvPr/>
        </p:nvSpPr>
        <p:spPr>
          <a:xfrm>
            <a:off x="8646797" y="6322617"/>
            <a:ext cx="4972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600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Clr>
                  <a:srgbClr val="000000"/>
                </a:buClr>
              </a:pPr>
              <a:t>242</a:t>
            </a:fld>
            <a:endParaRPr lang="en-IN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defTabSz="1219170">
              <a:buSzPct val="100000"/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SzPct val="100000"/>
              </a:pPr>
              <a:t>243</a:t>
            </a:fld>
            <a:endParaRPr kern="0">
              <a:solidFill>
                <a:srgbClr val="000000"/>
              </a:solidFill>
            </a:endParaRPr>
          </a:p>
        </p:txBody>
      </p:sp>
      <p:grpSp>
        <p:nvGrpSpPr>
          <p:cNvPr id="189" name="Google Shape;189;p32"/>
          <p:cNvGrpSpPr/>
          <p:nvPr/>
        </p:nvGrpSpPr>
        <p:grpSpPr>
          <a:xfrm>
            <a:off x="304323" y="1679737"/>
            <a:ext cx="8535359" cy="867991"/>
            <a:chOff x="373200" y="1376334"/>
            <a:chExt cx="8397637" cy="1030500"/>
          </a:xfrm>
        </p:grpSpPr>
        <p:sp>
          <p:nvSpPr>
            <p:cNvPr id="190" name="Google Shape;190;p32"/>
            <p:cNvSpPr/>
            <p:nvPr/>
          </p:nvSpPr>
          <p:spPr>
            <a:xfrm>
              <a:off x="1296037" y="1376334"/>
              <a:ext cx="7474800" cy="10305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 cap="flat" cmpd="sng">
              <a:solidFill>
                <a:schemeClr val="dk1">
                  <a:alpha val="51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 dirty="0">
                  <a:solidFill>
                    <a:srgbClr val="000000">
                      <a:alpha val="50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Evaluation of </a:t>
              </a:r>
              <a:r>
                <a:rPr lang="en" sz="2100" b="1" kern="0" dirty="0">
                  <a:solidFill>
                    <a:srgbClr val="2F5496">
                      <a:alpha val="50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homomorphic addition and multiplication</a:t>
              </a:r>
              <a:r>
                <a:rPr lang="en" sz="2100" kern="0" dirty="0">
                  <a:solidFill>
                    <a:srgbClr val="000000">
                      <a:alpha val="50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 on UPMEM PIM system</a:t>
              </a:r>
              <a:endParaRPr sz="2100" kern="0" dirty="0">
                <a:solidFill>
                  <a:srgbClr val="000000">
                    <a:alpha val="50000"/>
                  </a:srgbClr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373200" y="1514733"/>
              <a:ext cx="603900" cy="753900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dk1">
                  <a:alpha val="51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4400"/>
              </a:pPr>
              <a:r>
                <a:rPr lang="en" sz="4400" kern="0" dirty="0">
                  <a:solidFill>
                    <a:srgbClr val="000000">
                      <a:alpha val="49581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kern="0" dirty="0">
                <a:solidFill>
                  <a:srgbClr val="000000">
                    <a:alpha val="49581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2" name="Google Shape;192;p32"/>
          <p:cNvGrpSpPr/>
          <p:nvPr/>
        </p:nvGrpSpPr>
        <p:grpSpPr>
          <a:xfrm>
            <a:off x="304320" y="2547721"/>
            <a:ext cx="8535357" cy="1460163"/>
            <a:chOff x="373200" y="2406834"/>
            <a:chExt cx="8397636" cy="1733542"/>
          </a:xfrm>
        </p:grpSpPr>
        <p:sp>
          <p:nvSpPr>
            <p:cNvPr id="193" name="Google Shape;193;p32"/>
            <p:cNvSpPr/>
            <p:nvPr/>
          </p:nvSpPr>
          <p:spPr>
            <a:xfrm>
              <a:off x="1296036" y="3109876"/>
              <a:ext cx="7474800" cy="10305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 cap="flat" cmpd="sng">
              <a:solidFill>
                <a:schemeClr val="bg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Evaluation with statistical workloads </a:t>
              </a:r>
            </a:p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b="1" kern="0" dirty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(mean, variance, linear regression)</a:t>
              </a:r>
              <a:endParaRPr sz="2100" b="1" kern="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4" name="Google Shape;194;p32"/>
            <p:cNvSpPr/>
            <p:nvPr/>
          </p:nvSpPr>
          <p:spPr>
            <a:xfrm>
              <a:off x="373200" y="3248267"/>
              <a:ext cx="603900" cy="753900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4400"/>
              </a:pPr>
              <a:r>
                <a:rPr lang="en" sz="4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95" name="Google Shape;195;p32"/>
            <p:cNvCxnSpPr>
              <a:stCxn id="190" idx="2"/>
              <a:endCxn id="193" idx="0"/>
            </p:cNvCxnSpPr>
            <p:nvPr/>
          </p:nvCxnSpPr>
          <p:spPr>
            <a:xfrm>
              <a:off x="5033437" y="2406834"/>
              <a:ext cx="0" cy="7029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CB6752E-935B-C7F5-6F20-46CE13A03CCF}"/>
              </a:ext>
            </a:extLst>
          </p:cNvPr>
          <p:cNvSpPr txBox="1"/>
          <p:nvPr/>
        </p:nvSpPr>
        <p:spPr>
          <a:xfrm>
            <a:off x="155498" y="-14248"/>
            <a:ext cx="7117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480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/>
                <a:sym typeface="Arial"/>
              </a:rPr>
              <a:t>Evaluation Methodology</a:t>
            </a:r>
            <a:r>
              <a:rPr lang="en-IN" sz="4800" kern="0" dirty="0">
                <a:solidFill>
                  <a:srgbClr val="FFFFFF"/>
                </a:solidFill>
                <a:latin typeface="Trebuchet MS" panose="020B0603020202020204" pitchFamily="34" charset="0"/>
                <a:cs typeface="Arial"/>
                <a:sym typeface="Arial"/>
              </a:rPr>
              <a:t>​</a:t>
            </a:r>
            <a:endParaRPr lang="en-IN" sz="4800" kern="0" dirty="0">
              <a:solidFill>
                <a:srgbClr val="000000"/>
              </a:solidFill>
              <a:latin typeface="Trebuchet MS" panose="020B0603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8132847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defTabSz="1219170">
              <a:buSzPct val="100000"/>
            </a:pPr>
            <a:fld id="{00000000-1234-1234-1234-123412341234}" type="slidenum">
              <a:rPr lang="en" kern="0">
                <a:solidFill>
                  <a:srgbClr val="000000"/>
                </a:solidFill>
              </a:rPr>
              <a:pPr defTabSz="1219170">
                <a:buSzPct val="100000"/>
              </a:pPr>
              <a:t>244</a:t>
            </a:fld>
            <a:endParaRPr kern="0">
              <a:solidFill>
                <a:srgbClr val="000000"/>
              </a:solidFill>
            </a:endParaRPr>
          </a:p>
        </p:txBody>
      </p:sp>
      <p:grpSp>
        <p:nvGrpSpPr>
          <p:cNvPr id="189" name="Google Shape;189;p32"/>
          <p:cNvGrpSpPr/>
          <p:nvPr/>
        </p:nvGrpSpPr>
        <p:grpSpPr>
          <a:xfrm>
            <a:off x="304323" y="1679737"/>
            <a:ext cx="8535359" cy="867991"/>
            <a:chOff x="373200" y="1376334"/>
            <a:chExt cx="8397637" cy="1030500"/>
          </a:xfrm>
        </p:grpSpPr>
        <p:sp>
          <p:nvSpPr>
            <p:cNvPr id="190" name="Google Shape;190;p32"/>
            <p:cNvSpPr/>
            <p:nvPr/>
          </p:nvSpPr>
          <p:spPr>
            <a:xfrm>
              <a:off x="1296037" y="1376334"/>
              <a:ext cx="7474800" cy="10305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 cap="flat" cmpd="sng">
              <a:solidFill>
                <a:schemeClr val="dk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>
                  <a:solidFill>
                    <a:srgbClr val="000000">
                      <a:alpha val="49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Evaluation of </a:t>
              </a:r>
              <a:r>
                <a:rPr lang="en" sz="2100" b="1" kern="0">
                  <a:solidFill>
                    <a:srgbClr val="2F5496">
                      <a:alpha val="49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homomorphic addition and multiplication</a:t>
              </a:r>
              <a:r>
                <a:rPr lang="en" sz="2100" kern="0">
                  <a:solidFill>
                    <a:srgbClr val="000000">
                      <a:alpha val="49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 on UPMEM PIM system</a:t>
              </a:r>
              <a:endParaRPr sz="2100" kern="0">
                <a:solidFill>
                  <a:srgbClr val="000000">
                    <a:alpha val="49000"/>
                  </a:srgbClr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1" name="Google Shape;191;p32"/>
            <p:cNvSpPr/>
            <p:nvPr/>
          </p:nvSpPr>
          <p:spPr>
            <a:xfrm>
              <a:off x="373200" y="1514733"/>
              <a:ext cx="603900" cy="753900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dk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4400"/>
              </a:pPr>
              <a:r>
                <a:rPr lang="en" sz="4400" kern="0" dirty="0">
                  <a:solidFill>
                    <a:srgbClr val="000000">
                      <a:alpha val="49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00" kern="0" dirty="0">
                <a:solidFill>
                  <a:srgbClr val="000000">
                    <a:alpha val="49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32"/>
          <p:cNvGrpSpPr/>
          <p:nvPr/>
        </p:nvGrpSpPr>
        <p:grpSpPr>
          <a:xfrm>
            <a:off x="304323" y="4007889"/>
            <a:ext cx="8535359" cy="1502335"/>
            <a:chOff x="373200" y="4140376"/>
            <a:chExt cx="8397638" cy="1783610"/>
          </a:xfrm>
        </p:grpSpPr>
        <p:sp>
          <p:nvSpPr>
            <p:cNvPr id="197" name="Google Shape;197;p32"/>
            <p:cNvSpPr/>
            <p:nvPr/>
          </p:nvSpPr>
          <p:spPr>
            <a:xfrm>
              <a:off x="1296037" y="4893486"/>
              <a:ext cx="7474801" cy="10305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 cap="flat" cmpd="sng">
              <a:solidFill>
                <a:schemeClr val="bg2">
                  <a:lumMod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Comparison with  custom </a:t>
              </a:r>
              <a:r>
                <a:rPr lang="en" sz="2100" b="1" kern="0" dirty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CPU and GPU</a:t>
              </a:r>
              <a:r>
                <a:rPr lang="en" sz="21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libraries</a:t>
              </a:r>
            </a:p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and an optimized </a:t>
              </a:r>
              <a:r>
                <a:rPr lang="en" sz="2100" b="1" kern="0" dirty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CPU library (SEAL)</a:t>
              </a:r>
              <a:endParaRPr sz="2100" b="1" kern="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98" name="Google Shape;198;p32"/>
            <p:cNvSpPr/>
            <p:nvPr/>
          </p:nvSpPr>
          <p:spPr>
            <a:xfrm>
              <a:off x="373200" y="5031900"/>
              <a:ext cx="637500" cy="753900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4400"/>
              </a:pPr>
              <a:r>
                <a:rPr lang="en" sz="44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99" name="Google Shape;199;p32"/>
            <p:cNvCxnSpPr>
              <a:cxnSpLocks/>
              <a:endCxn id="197" idx="0"/>
            </p:cNvCxnSpPr>
            <p:nvPr/>
          </p:nvCxnSpPr>
          <p:spPr>
            <a:xfrm>
              <a:off x="5033436" y="4140376"/>
              <a:ext cx="0" cy="75300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2" name="Google Shape;192;p32">
            <a:extLst>
              <a:ext uri="{FF2B5EF4-FFF2-40B4-BE49-F238E27FC236}">
                <a16:creationId xmlns:a16="http://schemas.microsoft.com/office/drawing/2014/main" id="{596ECC2B-468A-3081-31FB-E2F86CDBAD14}"/>
              </a:ext>
            </a:extLst>
          </p:cNvPr>
          <p:cNvGrpSpPr/>
          <p:nvPr/>
        </p:nvGrpSpPr>
        <p:grpSpPr>
          <a:xfrm>
            <a:off x="304320" y="2547721"/>
            <a:ext cx="8535357" cy="1460163"/>
            <a:chOff x="373200" y="2406834"/>
            <a:chExt cx="8397636" cy="1733542"/>
          </a:xfrm>
        </p:grpSpPr>
        <p:sp>
          <p:nvSpPr>
            <p:cNvPr id="3" name="Google Shape;193;p32">
              <a:extLst>
                <a:ext uri="{FF2B5EF4-FFF2-40B4-BE49-F238E27FC236}">
                  <a16:creationId xmlns:a16="http://schemas.microsoft.com/office/drawing/2014/main" id="{F1BC18D8-BC78-A0C7-5752-71E4FB0514C6}"/>
                </a:ext>
              </a:extLst>
            </p:cNvPr>
            <p:cNvSpPr/>
            <p:nvPr/>
          </p:nvSpPr>
          <p:spPr>
            <a:xfrm>
              <a:off x="1296036" y="3109876"/>
              <a:ext cx="7474800" cy="103050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38100" cap="flat" cmpd="sng">
              <a:solidFill>
                <a:schemeClr val="dk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kern="0" dirty="0">
                  <a:solidFill>
                    <a:srgbClr val="000000">
                      <a:alpha val="49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Evaluation with statistical workloads </a:t>
              </a:r>
            </a:p>
            <a:p>
              <a:pPr algn="ctr" defTabSz="1219170">
                <a:buClr>
                  <a:srgbClr val="000000"/>
                </a:buClr>
                <a:buSzPts val="2100"/>
              </a:pPr>
              <a:r>
                <a:rPr lang="en" sz="2100" b="1" kern="0" dirty="0">
                  <a:solidFill>
                    <a:srgbClr val="2F5496">
                      <a:alpha val="49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(mean, variance, linear regression)</a:t>
              </a:r>
              <a:endParaRPr sz="2100" b="1" kern="0" dirty="0">
                <a:solidFill>
                  <a:srgbClr val="2F5496">
                    <a:alpha val="49000"/>
                  </a:srgbClr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" name="Google Shape;194;p32">
              <a:extLst>
                <a:ext uri="{FF2B5EF4-FFF2-40B4-BE49-F238E27FC236}">
                  <a16:creationId xmlns:a16="http://schemas.microsoft.com/office/drawing/2014/main" id="{C32C1065-59CF-1C4E-00FA-3B259F8AA0D0}"/>
                </a:ext>
              </a:extLst>
            </p:cNvPr>
            <p:cNvSpPr/>
            <p:nvPr/>
          </p:nvSpPr>
          <p:spPr>
            <a:xfrm>
              <a:off x="373200" y="3248267"/>
              <a:ext cx="603900" cy="753900"/>
            </a:xfrm>
            <a:prstGeom prst="ellipse">
              <a:avLst/>
            </a:prstGeom>
            <a:solidFill>
              <a:srgbClr val="F2F2F2"/>
            </a:solidFill>
            <a:ln w="38100" cap="flat" cmpd="sng">
              <a:solidFill>
                <a:schemeClr val="dk1">
                  <a:alpha val="50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4400"/>
              </a:pPr>
              <a:r>
                <a:rPr lang="en" sz="4400" kern="0" dirty="0">
                  <a:solidFill>
                    <a:srgbClr val="000000">
                      <a:alpha val="49000"/>
                    </a:srgbClr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00" kern="0" dirty="0">
                <a:solidFill>
                  <a:srgbClr val="000000">
                    <a:alpha val="49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" name="Google Shape;195;p32">
              <a:extLst>
                <a:ext uri="{FF2B5EF4-FFF2-40B4-BE49-F238E27FC236}">
                  <a16:creationId xmlns:a16="http://schemas.microsoft.com/office/drawing/2014/main" id="{CCD3F1FA-13B3-BB48-0402-F591183814D5}"/>
                </a:ext>
              </a:extLst>
            </p:cNvPr>
            <p:cNvCxnSpPr>
              <a:endCxn id="3" idx="0"/>
            </p:cNvCxnSpPr>
            <p:nvPr/>
          </p:nvCxnSpPr>
          <p:spPr>
            <a:xfrm>
              <a:off x="5033437" y="2406834"/>
              <a:ext cx="0" cy="702900"/>
            </a:xfrm>
            <a:prstGeom prst="straightConnector1">
              <a:avLst/>
            </a:prstGeom>
            <a:noFill/>
            <a:ln w="38100" cap="flat" cmpd="sng">
              <a:solidFill>
                <a:schemeClr val="dk1">
                  <a:alpha val="50000"/>
                </a:schemeClr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9500DE1-178B-4037-0612-983E6D290A8D}"/>
              </a:ext>
            </a:extLst>
          </p:cNvPr>
          <p:cNvSpPr txBox="1"/>
          <p:nvPr/>
        </p:nvSpPr>
        <p:spPr>
          <a:xfrm>
            <a:off x="155498" y="-11048"/>
            <a:ext cx="80594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IN" sz="4800" b="1" kern="0" dirty="0">
                <a:solidFill>
                  <a:srgbClr val="FFFFFF"/>
                </a:solidFill>
                <a:latin typeface="Trebuchet MS" panose="020B0603020202020204" pitchFamily="34" charset="0"/>
                <a:cs typeface="Arial"/>
                <a:sym typeface="Arial"/>
              </a:rPr>
              <a:t>Evaluation Methodology</a:t>
            </a:r>
            <a:r>
              <a:rPr lang="en-IN" sz="4800" kern="0" dirty="0">
                <a:solidFill>
                  <a:srgbClr val="FFFFFF"/>
                </a:solidFill>
                <a:latin typeface="Trebuchet MS" panose="020B0603020202020204" pitchFamily="34" charset="0"/>
                <a:cs typeface="Arial"/>
                <a:sym typeface="Arial"/>
              </a:rPr>
              <a:t>​</a:t>
            </a:r>
            <a:endParaRPr lang="en-IN" sz="4800" kern="0" dirty="0">
              <a:solidFill>
                <a:srgbClr val="000000"/>
              </a:solidFill>
              <a:latin typeface="Trebuchet MS" panose="020B0603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6710034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33"/>
          <p:cNvCxnSpPr>
            <a:cxnSpLocks/>
          </p:cNvCxnSpPr>
          <p:nvPr/>
        </p:nvCxnSpPr>
        <p:spPr>
          <a:xfrm>
            <a:off x="147450" y="919993"/>
            <a:ext cx="8849100" cy="7500"/>
          </a:xfrm>
          <a:prstGeom prst="straightConnector1">
            <a:avLst/>
          </a:prstGeom>
          <a:noFill/>
          <a:ln w="28575" cap="flat" cmpd="sng">
            <a:solidFill>
              <a:srgbClr val="184E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147448" y="186691"/>
            <a:ext cx="8996552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</a:pPr>
            <a:r>
              <a:rPr lang="en" sz="3733" b="1" kern="0" dirty="0">
                <a:solidFill>
                  <a:srgbClr val="184E77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Evaluation: Homomorphic Addition</a:t>
            </a:r>
            <a:endParaRPr sz="3733" b="1" kern="0" dirty="0">
              <a:solidFill>
                <a:srgbClr val="184E77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graphicFrame>
        <p:nvGraphicFramePr>
          <p:cNvPr id="2" name="Chart 3_1">
            <a:extLst>
              <a:ext uri="{FF2B5EF4-FFF2-40B4-BE49-F238E27FC236}">
                <a16:creationId xmlns:a16="http://schemas.microsoft.com/office/drawing/2014/main" id="{FB6079BA-7DFA-C5A2-3227-4F6A4A33AA72}"/>
              </a:ext>
            </a:extLst>
          </p:cNvPr>
          <p:cNvGraphicFramePr/>
          <p:nvPr/>
        </p:nvGraphicFramePr>
        <p:xfrm>
          <a:off x="-126903" y="962394"/>
          <a:ext cx="9123451" cy="443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25527717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33"/>
          <p:cNvCxnSpPr>
            <a:cxnSpLocks/>
          </p:cNvCxnSpPr>
          <p:nvPr/>
        </p:nvCxnSpPr>
        <p:spPr>
          <a:xfrm>
            <a:off x="147450" y="919993"/>
            <a:ext cx="8849100" cy="7500"/>
          </a:xfrm>
          <a:prstGeom prst="straightConnector1">
            <a:avLst/>
          </a:prstGeom>
          <a:noFill/>
          <a:ln w="28575" cap="flat" cmpd="sng">
            <a:solidFill>
              <a:srgbClr val="184E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147449" y="186691"/>
            <a:ext cx="884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</a:pPr>
            <a:r>
              <a:rPr lang="en" sz="3733" b="1" kern="0" dirty="0">
                <a:solidFill>
                  <a:srgbClr val="184E77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Evaluation: Homomorphic Addition</a:t>
            </a:r>
            <a:endParaRPr sz="3733" b="1" kern="0" dirty="0">
              <a:solidFill>
                <a:srgbClr val="184E77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40;p35">
            <a:extLst>
              <a:ext uri="{FF2B5EF4-FFF2-40B4-BE49-F238E27FC236}">
                <a16:creationId xmlns:a16="http://schemas.microsoft.com/office/drawing/2014/main" id="{F74C6B88-1D7E-FF04-3E3E-B41E4052FB43}"/>
              </a:ext>
            </a:extLst>
          </p:cNvPr>
          <p:cNvSpPr/>
          <p:nvPr/>
        </p:nvSpPr>
        <p:spPr>
          <a:xfrm>
            <a:off x="147449" y="5154515"/>
            <a:ext cx="8849100" cy="969667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lnSpc>
                <a:spcPts val="3260"/>
              </a:lnSpc>
              <a:buClr>
                <a:srgbClr val="000000"/>
              </a:buClr>
              <a:buSzPts val="1000"/>
            </a:pPr>
            <a:r>
              <a:rPr lang="en-US" sz="2307" b="1" kern="0" dirty="0">
                <a:solidFill>
                  <a:srgbClr val="BD0C4E"/>
                </a:solidFill>
                <a:latin typeface="Poppins"/>
                <a:ea typeface="Poppins"/>
                <a:cs typeface="Poppins"/>
                <a:sym typeface="Poppins"/>
              </a:rPr>
              <a:t>50 − 100× </a:t>
            </a:r>
            <a:r>
              <a:rPr lang="en-US" sz="2307" b="1" kern="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rPr>
              <a:t>speedup</a:t>
            </a:r>
            <a:r>
              <a:rPr lang="en-US" sz="2307" b="1" kern="0" dirty="0">
                <a:solidFill>
                  <a:srgbClr val="BD0C4E"/>
                </a:solidFill>
                <a:latin typeface="Poppins"/>
                <a:ea typeface="Poppins"/>
                <a:cs typeface="Poppins"/>
                <a:sym typeface="Poppins"/>
              </a:rPr>
              <a:t> provided by PIM over CPU </a:t>
            </a:r>
          </a:p>
          <a:p>
            <a:pPr algn="ctr" defTabSz="1219170">
              <a:lnSpc>
                <a:spcPts val="3260"/>
              </a:lnSpc>
              <a:buClr>
                <a:srgbClr val="000000"/>
              </a:buClr>
              <a:buSzPts val="1000"/>
            </a:pPr>
            <a:r>
              <a:rPr lang="en-US" sz="2307" b="1" kern="0" dirty="0">
                <a:solidFill>
                  <a:srgbClr val="BD0C4E"/>
                </a:solidFill>
                <a:latin typeface="Poppins"/>
                <a:ea typeface="Poppins"/>
                <a:cs typeface="Poppins"/>
                <a:sym typeface="Poppins"/>
              </a:rPr>
              <a:t>2 − 15× </a:t>
            </a:r>
            <a:r>
              <a:rPr lang="en-US" sz="2307" b="1" kern="0" dirty="0">
                <a:solidFill>
                  <a:srgbClr val="4285F4">
                    <a:lumMod val="5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speedup</a:t>
            </a:r>
            <a:r>
              <a:rPr lang="en-US" sz="2307" b="1" kern="0" dirty="0">
                <a:solidFill>
                  <a:srgbClr val="BD0C4E"/>
                </a:solidFill>
                <a:latin typeface="Poppins"/>
                <a:ea typeface="Poppins"/>
                <a:cs typeface="Poppins"/>
                <a:sym typeface="Poppins"/>
              </a:rPr>
              <a:t> over GPU</a:t>
            </a:r>
          </a:p>
        </p:txBody>
      </p:sp>
      <p:graphicFrame>
        <p:nvGraphicFramePr>
          <p:cNvPr id="3" name="Chart 3_1">
            <a:extLst>
              <a:ext uri="{FF2B5EF4-FFF2-40B4-BE49-F238E27FC236}">
                <a16:creationId xmlns:a16="http://schemas.microsoft.com/office/drawing/2014/main" id="{BBB1E894-03CB-B1A0-9021-7AEB679ACFBF}"/>
              </a:ext>
            </a:extLst>
          </p:cNvPr>
          <p:cNvGraphicFramePr/>
          <p:nvPr/>
        </p:nvGraphicFramePr>
        <p:xfrm>
          <a:off x="-126903" y="962394"/>
          <a:ext cx="9123451" cy="4433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64697111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33"/>
          <p:cNvCxnSpPr>
            <a:cxnSpLocks/>
          </p:cNvCxnSpPr>
          <p:nvPr/>
        </p:nvCxnSpPr>
        <p:spPr>
          <a:xfrm>
            <a:off x="147450" y="919993"/>
            <a:ext cx="8849100" cy="7500"/>
          </a:xfrm>
          <a:prstGeom prst="straightConnector1">
            <a:avLst/>
          </a:prstGeom>
          <a:noFill/>
          <a:ln w="28575" cap="flat" cmpd="sng">
            <a:solidFill>
              <a:srgbClr val="184E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147448" y="186691"/>
            <a:ext cx="9148952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</a:pPr>
            <a:r>
              <a:rPr lang="en" sz="3200" b="1" kern="0" dirty="0">
                <a:solidFill>
                  <a:srgbClr val="184E77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Evaluation: Homomorphic Multiplication</a:t>
            </a:r>
            <a:endParaRPr sz="3200" b="1" kern="0" dirty="0">
              <a:solidFill>
                <a:srgbClr val="184E77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Chart 3_4">
            <a:extLst>
              <a:ext uri="{FF2B5EF4-FFF2-40B4-BE49-F238E27FC236}">
                <a16:creationId xmlns:a16="http://schemas.microsoft.com/office/drawing/2014/main" id="{41A334D8-613A-3D96-2C2C-E4BAB99315AE}"/>
              </a:ext>
            </a:extLst>
          </p:cNvPr>
          <p:cNvGraphicFramePr/>
          <p:nvPr/>
        </p:nvGraphicFramePr>
        <p:xfrm>
          <a:off x="-514800" y="1168193"/>
          <a:ext cx="10173600" cy="499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23960444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33"/>
          <p:cNvCxnSpPr>
            <a:cxnSpLocks/>
          </p:cNvCxnSpPr>
          <p:nvPr/>
        </p:nvCxnSpPr>
        <p:spPr>
          <a:xfrm>
            <a:off x="147450" y="919993"/>
            <a:ext cx="8849100" cy="7500"/>
          </a:xfrm>
          <a:prstGeom prst="straightConnector1">
            <a:avLst/>
          </a:prstGeom>
          <a:noFill/>
          <a:ln w="28575" cap="flat" cmpd="sng">
            <a:solidFill>
              <a:srgbClr val="184E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147448" y="186691"/>
            <a:ext cx="9148952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</a:pPr>
            <a:r>
              <a:rPr lang="en" sz="3200" b="1" kern="0" dirty="0">
                <a:solidFill>
                  <a:srgbClr val="184E77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Evaluation: Homomorphic Multiplication</a:t>
            </a:r>
            <a:endParaRPr sz="3200" b="1" kern="0" dirty="0">
              <a:solidFill>
                <a:srgbClr val="184E77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0;p35">
            <a:extLst>
              <a:ext uri="{FF2B5EF4-FFF2-40B4-BE49-F238E27FC236}">
                <a16:creationId xmlns:a16="http://schemas.microsoft.com/office/drawing/2014/main" id="{BB39166D-80CE-3BB6-919E-29B73AF60E91}"/>
              </a:ext>
            </a:extLst>
          </p:cNvPr>
          <p:cNvSpPr/>
          <p:nvPr/>
        </p:nvSpPr>
        <p:spPr>
          <a:xfrm>
            <a:off x="380956" y="5266983"/>
            <a:ext cx="8341243" cy="969667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000"/>
            </a:pPr>
            <a:endParaRPr sz="1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C057C-0E6B-0B15-98F0-601E2D920E5B}"/>
              </a:ext>
            </a:extLst>
          </p:cNvPr>
          <p:cNvSpPr txBox="1"/>
          <p:nvPr/>
        </p:nvSpPr>
        <p:spPr>
          <a:xfrm>
            <a:off x="844694" y="5335293"/>
            <a:ext cx="7603156" cy="802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307" b="1" kern="0" dirty="0">
                <a:solidFill>
                  <a:srgbClr val="BD0C4E"/>
                </a:solidFill>
                <a:latin typeface="Poppins" pitchFamily="2" charset="77"/>
                <a:cs typeface="Arial"/>
                <a:sym typeface="Arial"/>
              </a:rPr>
              <a:t>PIM </a:t>
            </a:r>
            <a:r>
              <a:rPr lang="en-GB" sz="2307" b="1" kern="0" dirty="0">
                <a:solidFill>
                  <a:srgbClr val="184E77"/>
                </a:solidFill>
                <a:latin typeface="Poppins" pitchFamily="2" charset="77"/>
                <a:cs typeface="Arial"/>
                <a:sym typeface="Arial"/>
              </a:rPr>
              <a:t>lags</a:t>
            </a:r>
            <a:r>
              <a:rPr lang="en-GB" sz="2307" b="1" kern="0" dirty="0">
                <a:solidFill>
                  <a:srgbClr val="BD0C4E"/>
                </a:solidFill>
                <a:latin typeface="Poppins" pitchFamily="2" charset="77"/>
                <a:cs typeface="Arial"/>
                <a:sym typeface="Arial"/>
              </a:rPr>
              <a:t> 10 − 15× behind the GPU </a:t>
            </a:r>
          </a:p>
          <a:p>
            <a:pPr algn="ctr" defTabSz="1219170">
              <a:buClr>
                <a:srgbClr val="000000"/>
              </a:buClr>
            </a:pPr>
            <a:r>
              <a:rPr lang="en-GB" sz="2307" b="1" kern="0" dirty="0">
                <a:solidFill>
                  <a:srgbClr val="BD0C4E"/>
                </a:solidFill>
                <a:latin typeface="Poppins" pitchFamily="2" charset="77"/>
                <a:cs typeface="Arial"/>
                <a:sym typeface="Arial"/>
              </a:rPr>
              <a:t>due to the lack of native multiplication support</a:t>
            </a:r>
            <a:endParaRPr lang="en-CH" sz="2307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4" name="Chart 3_4">
            <a:extLst>
              <a:ext uri="{FF2B5EF4-FFF2-40B4-BE49-F238E27FC236}">
                <a16:creationId xmlns:a16="http://schemas.microsoft.com/office/drawing/2014/main" id="{6E912FB0-611C-1CF9-51C7-A898796E4AAE}"/>
              </a:ext>
            </a:extLst>
          </p:cNvPr>
          <p:cNvGraphicFramePr/>
          <p:nvPr/>
        </p:nvGraphicFramePr>
        <p:xfrm>
          <a:off x="-514800" y="1168193"/>
          <a:ext cx="10173600" cy="4995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5283096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33"/>
          <p:cNvCxnSpPr>
            <a:cxnSpLocks/>
          </p:cNvCxnSpPr>
          <p:nvPr/>
        </p:nvCxnSpPr>
        <p:spPr>
          <a:xfrm>
            <a:off x="147450" y="919993"/>
            <a:ext cx="8849100" cy="7500"/>
          </a:xfrm>
          <a:prstGeom prst="straightConnector1">
            <a:avLst/>
          </a:prstGeom>
          <a:noFill/>
          <a:ln w="28575" cap="flat" cmpd="sng">
            <a:solidFill>
              <a:srgbClr val="184E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147448" y="186691"/>
            <a:ext cx="9148952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</a:pPr>
            <a:r>
              <a:rPr lang="en" sz="3733" b="1" kern="0" dirty="0">
                <a:solidFill>
                  <a:srgbClr val="184E77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Evaluation: Linear Regression</a:t>
            </a:r>
            <a:endParaRPr sz="3733" b="1" kern="0" dirty="0">
              <a:solidFill>
                <a:srgbClr val="184E77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A88CB69-938C-1167-A711-1C9BCE90D26A}"/>
              </a:ext>
            </a:extLst>
          </p:cNvPr>
          <p:cNvGrpSpPr/>
          <p:nvPr/>
        </p:nvGrpSpPr>
        <p:grpSpPr>
          <a:xfrm>
            <a:off x="147448" y="1020745"/>
            <a:ext cx="8588289" cy="3892540"/>
            <a:chOff x="1572479" y="1459344"/>
            <a:chExt cx="6441217" cy="2919405"/>
          </a:xfrm>
        </p:grpSpPr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0CE6167B-459B-7314-A100-39746A8FB518}"/>
                </a:ext>
              </a:extLst>
            </p:cNvPr>
            <p:cNvGraphicFramePr/>
            <p:nvPr/>
          </p:nvGraphicFramePr>
          <p:xfrm>
            <a:off x="1572479" y="1459344"/>
            <a:ext cx="6441217" cy="2919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CustomShape 1">
              <a:extLst>
                <a:ext uri="{FF2B5EF4-FFF2-40B4-BE49-F238E27FC236}">
                  <a16:creationId xmlns:a16="http://schemas.microsoft.com/office/drawing/2014/main" id="{165507C0-96AC-41BF-4A45-B9078E523107}"/>
                </a:ext>
              </a:extLst>
            </p:cNvPr>
            <p:cNvSpPr/>
            <p:nvPr/>
          </p:nvSpPr>
          <p:spPr>
            <a:xfrm>
              <a:off x="3200400" y="3750024"/>
              <a:ext cx="4202280" cy="598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  <p:extLst>
      <p:ext uri="{BB962C8B-B14F-4D97-AF65-F5344CB8AC3E}">
        <p14:creationId xmlns:p14="http://schemas.microsoft.com/office/powerpoint/2010/main" val="87497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C910D-2258-C74B-B46F-EF00CEA22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11" y="860719"/>
            <a:ext cx="5799541" cy="55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C2791-7E42-A540-960B-2932187DE7C6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32ABEB-684C-6C4B-85D3-40E280F4E0E2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D2287C-AFB6-EB42-AE6F-44001B366750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1FABE6-2A62-3A47-B478-8C5A923011A6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747C0D4-0770-2A4D-B444-EC5075AC7D15}"/>
              </a:ext>
            </a:extLst>
          </p:cNvPr>
          <p:cNvSpPr/>
          <p:nvPr/>
        </p:nvSpPr>
        <p:spPr>
          <a:xfrm>
            <a:off x="4494700" y="225894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3B49C6-79FB-7E44-AC94-6C1A922EDFBA}"/>
              </a:ext>
            </a:extLst>
          </p:cNvPr>
          <p:cNvSpPr/>
          <p:nvPr/>
        </p:nvSpPr>
        <p:spPr>
          <a:xfrm>
            <a:off x="4494700" y="862367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14FE2-920A-7745-A2BE-092E79DE2DD2}"/>
              </a:ext>
            </a:extLst>
          </p:cNvPr>
          <p:cNvSpPr/>
          <p:nvPr/>
        </p:nvSpPr>
        <p:spPr>
          <a:xfrm>
            <a:off x="105511" y="225895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7A1261-ABAC-D34E-82B1-7801B135C023}"/>
              </a:ext>
            </a:extLst>
          </p:cNvPr>
          <p:cNvSpPr/>
          <p:nvPr/>
        </p:nvSpPr>
        <p:spPr>
          <a:xfrm>
            <a:off x="3032115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C13A-F5DC-694E-A30B-A06606C858A2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80CA49-C88B-8144-885C-7ED03F445022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96046B6-CF97-9E4C-8BCA-BACAF9000D89}"/>
              </a:ext>
            </a:extLst>
          </p:cNvPr>
          <p:cNvSpPr/>
          <p:nvPr/>
        </p:nvSpPr>
        <p:spPr>
          <a:xfrm>
            <a:off x="1569530" y="225894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02930-5AC4-2247-AF1F-3A3191464084}"/>
              </a:ext>
            </a:extLst>
          </p:cNvPr>
          <p:cNvSpPr/>
          <p:nvPr/>
        </p:nvSpPr>
        <p:spPr>
          <a:xfrm>
            <a:off x="1569530" y="366188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2B6C66-2481-2341-A893-121E330A28B9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6198D8-D3D2-454A-9E1D-B90E53C30D38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68B217-45F5-D646-917F-DF9FA011E491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5ED3E7-5BE2-FB42-9113-5E3E734A3C0F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AA360E-15B8-AE4D-BF17-7081817D8FDB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7B37973-BF02-F149-B2BA-A338DC79A43B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7C8E5D-58D8-8D4D-9033-09B3F0C994B3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B7774-A3C6-0A48-A1FF-6D96A3E32FC0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96867D-02D7-154E-86ED-8FF6C8E2ECED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BAF824-8AF2-0E41-875E-29F6B78E5E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B1A621-6A06-3D47-9F58-788B564F81B5}"/>
              </a:ext>
            </a:extLst>
          </p:cNvPr>
          <p:cNvSpPr/>
          <p:nvPr/>
        </p:nvSpPr>
        <p:spPr>
          <a:xfrm>
            <a:off x="105511" y="366188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C0C060E-2C0C-BC40-80A6-A2AFBB3DFBBD}"/>
              </a:ext>
            </a:extLst>
          </p:cNvPr>
          <p:cNvSpPr/>
          <p:nvPr/>
        </p:nvSpPr>
        <p:spPr>
          <a:xfrm>
            <a:off x="4494700" y="3661881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E7840F6-2D93-E042-959C-345ED2270AA4}"/>
              </a:ext>
            </a:extLst>
          </p:cNvPr>
          <p:cNvSpPr/>
          <p:nvPr/>
        </p:nvSpPr>
        <p:spPr>
          <a:xfrm>
            <a:off x="105511" y="5064815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D7D873-EE3E-6641-9890-E6B4F76996D1}"/>
              </a:ext>
            </a:extLst>
          </p:cNvPr>
          <p:cNvSpPr/>
          <p:nvPr/>
        </p:nvSpPr>
        <p:spPr>
          <a:xfrm>
            <a:off x="3032115" y="5064814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D47B08E-631E-194E-B9EA-41ECC3522D3A}"/>
              </a:ext>
            </a:extLst>
          </p:cNvPr>
          <p:cNvSpPr/>
          <p:nvPr/>
        </p:nvSpPr>
        <p:spPr>
          <a:xfrm>
            <a:off x="1569530" y="506481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E9EBF3-43A0-ED4E-9967-198BCFFABD5B}"/>
              </a:ext>
            </a:extLst>
          </p:cNvPr>
          <p:cNvSpPr/>
          <p:nvPr/>
        </p:nvSpPr>
        <p:spPr>
          <a:xfrm>
            <a:off x="105511" y="860719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4941B9-6159-D948-B20C-9AA8B546C6F9}"/>
              </a:ext>
            </a:extLst>
          </p:cNvPr>
          <p:cNvSpPr/>
          <p:nvPr/>
        </p:nvSpPr>
        <p:spPr>
          <a:xfrm>
            <a:off x="1569530" y="860718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12AB97C-7DA0-6543-A98C-E5C90C32E6EB}"/>
              </a:ext>
            </a:extLst>
          </p:cNvPr>
          <p:cNvSpPr/>
          <p:nvPr/>
        </p:nvSpPr>
        <p:spPr>
          <a:xfrm>
            <a:off x="4494700" y="5064813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DF2606-2A5F-2346-8F5F-D772EAEA1E9E}"/>
              </a:ext>
            </a:extLst>
          </p:cNvPr>
          <p:cNvSpPr/>
          <p:nvPr/>
        </p:nvSpPr>
        <p:spPr>
          <a:xfrm>
            <a:off x="3032115" y="3661882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B41FA-8B5E-1E4F-88CA-119C2BAAC8AB}"/>
              </a:ext>
            </a:extLst>
          </p:cNvPr>
          <p:cNvSpPr/>
          <p:nvPr/>
        </p:nvSpPr>
        <p:spPr>
          <a:xfrm>
            <a:off x="3032115" y="2258950"/>
            <a:ext cx="1404000" cy="1355431"/>
          </a:xfrm>
          <a:prstGeom prst="rect">
            <a:avLst/>
          </a:prstGeom>
          <a:solidFill>
            <a:srgbClr val="FFFFFF">
              <a:alpha val="74902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1 Rank (IV)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59203E3D-7771-D445-9766-F1EB3BD3A696}"/>
              </a:ext>
            </a:extLst>
          </p:cNvPr>
          <p:cNvSpPr/>
          <p:nvPr/>
        </p:nvSpPr>
        <p:spPr>
          <a:xfrm>
            <a:off x="6082145" y="927848"/>
            <a:ext cx="2981467" cy="138504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TS, MLP, HST-S, HST-L, RED, SCAN-SSA, SCAN-RSS, TRNS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CPU-DPU and DPU-CPU transfer times decrease as we increase the number of DPUs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58E9C51-8355-6B43-BF4C-B3137DEB5D4E}"/>
              </a:ext>
            </a:extLst>
          </p:cNvPr>
          <p:cNvSpPr/>
          <p:nvPr/>
        </p:nvSpPr>
        <p:spPr>
          <a:xfrm>
            <a:off x="6082145" y="2391101"/>
            <a:ext cx="2981467" cy="14184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use parallel transfers but do not reduce transfer times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BS transfers a complete array to all DPUs.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NW does not use all DPUs in all iterations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E33B74C-7AE1-8D41-832E-F3E0380C9668}"/>
              </a:ext>
            </a:extLst>
          </p:cNvPr>
          <p:cNvSpPr/>
          <p:nvPr/>
        </p:nvSpPr>
        <p:spPr>
          <a:xfrm>
            <a:off x="6082144" y="3887764"/>
            <a:ext cx="2981467" cy="7514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SEL, UNI, BFS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cannot use parallel transfers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as the transfer size per DPU is not fixed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A074351-7E1D-A04A-9F2A-14899F42FF86}"/>
              </a:ext>
            </a:extLst>
          </p:cNvPr>
          <p:cNvSpPr/>
          <p:nvPr/>
        </p:nvSpPr>
        <p:spPr>
          <a:xfrm>
            <a:off x="6082143" y="4717451"/>
            <a:ext cx="2917726" cy="1702792"/>
          </a:xfrm>
          <a:prstGeom prst="roundRect">
            <a:avLst>
              <a:gd name="adj" fmla="val 9070"/>
            </a:avLst>
          </a:prstGeom>
          <a:solidFill>
            <a:srgbClr val="F2F9F3"/>
          </a:solidFill>
          <a:ln w="444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ound Same Side Corner Rectangle 45">
            <a:extLst>
              <a:ext uri="{FF2B5EF4-FFF2-40B4-BE49-F238E27FC236}">
                <a16:creationId xmlns:a16="http://schemas.microsoft.com/office/drawing/2014/main" id="{D2F7B0F6-80B2-EB49-BA79-74AD5DD80A83}"/>
              </a:ext>
            </a:extLst>
          </p:cNvPr>
          <p:cNvSpPr/>
          <p:nvPr/>
        </p:nvSpPr>
        <p:spPr>
          <a:xfrm>
            <a:off x="6082143" y="4717448"/>
            <a:ext cx="2917725" cy="432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PROGRAMMING RECOMMENDATION 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D873C1C-5359-0543-87C7-0C942DABEB8C}"/>
              </a:ext>
            </a:extLst>
          </p:cNvPr>
          <p:cNvSpPr txBox="1"/>
          <p:nvPr/>
        </p:nvSpPr>
        <p:spPr>
          <a:xfrm>
            <a:off x="6082143" y="5089999"/>
            <a:ext cx="2917726" cy="1384995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Parallel CPU-DPU/DPU-CPU transfers inside a rank of DPUs are recommended for real-world workloads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when all transferred buffers are of the same size.</a:t>
            </a:r>
          </a:p>
        </p:txBody>
      </p:sp>
    </p:spTree>
    <p:extLst>
      <p:ext uri="{BB962C8B-B14F-4D97-AF65-F5344CB8AC3E}">
        <p14:creationId xmlns:p14="http://schemas.microsoft.com/office/powerpoint/2010/main" val="40496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13" grpId="0" animBg="1"/>
      <p:bldP spid="11" grpId="0" animBg="1"/>
      <p:bldP spid="31" grpId="0" animBg="1"/>
      <p:bldP spid="28" grpId="0" animBg="1"/>
      <p:bldP spid="29" grpId="0" animBg="1"/>
      <p:bldP spid="27" grpId="0" animBg="1"/>
      <p:bldP spid="16" grpId="0" animBg="1"/>
      <p:bldP spid="20" grpId="0" animBg="1"/>
      <p:bldP spid="32" grpId="0" animBg="1"/>
      <p:bldP spid="3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8" grpId="0" animBg="1"/>
      <p:bldP spid="10" grpId="0" animBg="1"/>
      <p:bldP spid="23" grpId="0" animBg="1"/>
      <p:bldP spid="14" grpId="0" animBg="1"/>
      <p:bldP spid="33" grpId="0" animBg="1"/>
      <p:bldP spid="35" grpId="0" animBg="1"/>
      <p:bldP spid="37" grpId="0" animBg="1"/>
      <p:bldP spid="38" grpId="0" animBg="1"/>
      <p:bldP spid="40" grpId="0" animBg="1"/>
      <p:bldP spid="25" grpId="0" animBg="1"/>
      <p:bldP spid="26" grpId="0" animBg="1"/>
      <p:bldP spid="39" grpId="0" animBg="1"/>
      <p:bldP spid="34" grpId="0" animBg="1"/>
      <p:bldP spid="3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/>
    </p:bld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33"/>
          <p:cNvCxnSpPr>
            <a:cxnSpLocks/>
          </p:cNvCxnSpPr>
          <p:nvPr/>
        </p:nvCxnSpPr>
        <p:spPr>
          <a:xfrm>
            <a:off x="147450" y="919993"/>
            <a:ext cx="8849100" cy="7500"/>
          </a:xfrm>
          <a:prstGeom prst="straightConnector1">
            <a:avLst/>
          </a:prstGeom>
          <a:noFill/>
          <a:ln w="28575" cap="flat" cmpd="sng">
            <a:solidFill>
              <a:srgbClr val="184E7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8" name="Google Shape;208;p33"/>
          <p:cNvSpPr txBox="1"/>
          <p:nvPr/>
        </p:nvSpPr>
        <p:spPr>
          <a:xfrm>
            <a:off x="147448" y="186691"/>
            <a:ext cx="9148952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1219170">
              <a:buClr>
                <a:srgbClr val="000000"/>
              </a:buClr>
              <a:buSzPts val="2400"/>
            </a:pPr>
            <a:r>
              <a:rPr lang="en" sz="3733" b="1" kern="0" dirty="0">
                <a:solidFill>
                  <a:srgbClr val="184E77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Evaluation: Linear Regression</a:t>
            </a:r>
            <a:endParaRPr sz="3733" b="1" kern="0" dirty="0">
              <a:solidFill>
                <a:srgbClr val="184E77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  <a:sym typeface="Poppins"/>
            </a:endParaRPr>
          </a:p>
        </p:txBody>
      </p:sp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49" y="6407285"/>
            <a:ext cx="1372345" cy="26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40;p35">
            <a:extLst>
              <a:ext uri="{FF2B5EF4-FFF2-40B4-BE49-F238E27FC236}">
                <a16:creationId xmlns:a16="http://schemas.microsoft.com/office/drawing/2014/main" id="{BB39166D-80CE-3BB6-919E-29B73AF60E91}"/>
              </a:ext>
            </a:extLst>
          </p:cNvPr>
          <p:cNvSpPr/>
          <p:nvPr/>
        </p:nvSpPr>
        <p:spPr>
          <a:xfrm>
            <a:off x="207944" y="5634091"/>
            <a:ext cx="8728101" cy="702652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000"/>
            </a:pPr>
            <a:endParaRPr sz="1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6C057C-0E6B-0B15-98F0-601E2D920E5B}"/>
              </a:ext>
            </a:extLst>
          </p:cNvPr>
          <p:cNvSpPr txBox="1"/>
          <p:nvPr/>
        </p:nvSpPr>
        <p:spPr>
          <a:xfrm>
            <a:off x="833621" y="5837257"/>
            <a:ext cx="7603156" cy="3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lnSpc>
                <a:spcPts val="2040"/>
              </a:lnSpc>
              <a:buClr>
                <a:srgbClr val="000000"/>
              </a:buClr>
              <a:buSzPts val="900"/>
            </a:pPr>
            <a:r>
              <a:rPr lang="en-US" sz="2400" b="1" kern="0" dirty="0">
                <a:solidFill>
                  <a:srgbClr val="4285F4">
                    <a:lumMod val="50000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CPU-SEAL and GPU are faster than PIM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3E9111-BB90-27DD-A891-ADBEB05031C6}"/>
              </a:ext>
            </a:extLst>
          </p:cNvPr>
          <p:cNvGrpSpPr/>
          <p:nvPr/>
        </p:nvGrpSpPr>
        <p:grpSpPr>
          <a:xfrm>
            <a:off x="147448" y="1020745"/>
            <a:ext cx="8588289" cy="3892540"/>
            <a:chOff x="1572479" y="1459344"/>
            <a:chExt cx="6441217" cy="2919405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CB71F712-3391-5E8A-740E-EE9A28F474F6}"/>
                </a:ext>
              </a:extLst>
            </p:cNvPr>
            <p:cNvGraphicFramePr/>
            <p:nvPr/>
          </p:nvGraphicFramePr>
          <p:xfrm>
            <a:off x="1572479" y="1459344"/>
            <a:ext cx="6441217" cy="291940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CustomShape 1">
              <a:extLst>
                <a:ext uri="{FF2B5EF4-FFF2-40B4-BE49-F238E27FC236}">
                  <a16:creationId xmlns:a16="http://schemas.microsoft.com/office/drawing/2014/main" id="{719FA164-5EC2-2DCC-DAE9-70729A91DEA7}"/>
                </a:ext>
              </a:extLst>
            </p:cNvPr>
            <p:cNvSpPr/>
            <p:nvPr/>
          </p:nvSpPr>
          <p:spPr>
            <a:xfrm>
              <a:off x="3200400" y="3750024"/>
              <a:ext cx="4202280" cy="598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" name="Google Shape;240;p35">
            <a:extLst>
              <a:ext uri="{FF2B5EF4-FFF2-40B4-BE49-F238E27FC236}">
                <a16:creationId xmlns:a16="http://schemas.microsoft.com/office/drawing/2014/main" id="{C987CFFC-96AD-27A5-C24D-6E497022AA0C}"/>
              </a:ext>
            </a:extLst>
          </p:cNvPr>
          <p:cNvSpPr/>
          <p:nvPr/>
        </p:nvSpPr>
        <p:spPr>
          <a:xfrm>
            <a:off x="207946" y="4829856"/>
            <a:ext cx="8728101" cy="733693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000"/>
            </a:pPr>
            <a:endParaRPr sz="1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E0C658-4F5C-39EF-48E1-97E07122BE80}"/>
              </a:ext>
            </a:extLst>
          </p:cNvPr>
          <p:cNvSpPr txBox="1"/>
          <p:nvPr/>
        </p:nvSpPr>
        <p:spPr>
          <a:xfrm>
            <a:off x="357874" y="4754310"/>
            <a:ext cx="82212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buSzPts val="900"/>
            </a:pPr>
            <a:r>
              <a:rPr lang="en-US" sz="2400" b="1" kern="0" dirty="0">
                <a:solidFill>
                  <a:srgbClr val="5A4493"/>
                </a:solidFill>
                <a:latin typeface="Poppins"/>
                <a:ea typeface="Poppins"/>
                <a:cs typeface="Poppins"/>
                <a:sym typeface="Poppins"/>
              </a:rPr>
              <a:t>PIM is 6.4-7.5x faster than the custom CPU implementation </a:t>
            </a:r>
          </a:p>
          <a:p>
            <a:pPr algn="ctr" defTabSz="1219170">
              <a:buClr>
                <a:srgbClr val="000000"/>
              </a:buClr>
              <a:buSzPts val="900"/>
            </a:pPr>
            <a:endParaRPr lang="en-US" sz="2400" b="1" kern="0" dirty="0">
              <a:solidFill>
                <a:srgbClr val="4285F4">
                  <a:lumMod val="5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2723753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C7DCB86A-5745-7B5E-5823-2DC793062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Key Takeaways</a:t>
            </a:r>
          </a:p>
        </p:txBody>
      </p:sp>
      <p:sp>
        <p:nvSpPr>
          <p:cNvPr id="233" name="Google Shape;233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SzPts val="1300"/>
            </a:pPr>
            <a:fld id="{00000000-1234-1234-1234-123412341234}" type="slidenum">
              <a:rPr lang="en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SzPts val="1300"/>
              </a:pPr>
              <a:t>251</a:t>
            </a:fld>
            <a:endParaRPr b="1" kern="0" dirty="0">
              <a:solidFill>
                <a:srgbClr val="184E7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191;p32">
            <a:extLst>
              <a:ext uri="{FF2B5EF4-FFF2-40B4-BE49-F238E27FC236}">
                <a16:creationId xmlns:a16="http://schemas.microsoft.com/office/drawing/2014/main" id="{D1BFE855-7ABD-2D4C-8B18-FEF4C09E9751}"/>
              </a:ext>
            </a:extLst>
          </p:cNvPr>
          <p:cNvSpPr/>
          <p:nvPr/>
        </p:nvSpPr>
        <p:spPr>
          <a:xfrm>
            <a:off x="137027" y="1521140"/>
            <a:ext cx="613804" cy="635011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4400"/>
            </a:pPr>
            <a:r>
              <a:rPr lang="en" sz="4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07F2DF-F894-43E1-9AF1-02853CC22AC6}"/>
              </a:ext>
            </a:extLst>
          </p:cNvPr>
          <p:cNvGrpSpPr/>
          <p:nvPr/>
        </p:nvGrpSpPr>
        <p:grpSpPr>
          <a:xfrm>
            <a:off x="885143" y="1290596"/>
            <a:ext cx="8109307" cy="1186800"/>
            <a:chOff x="911851" y="749529"/>
            <a:chExt cx="8109307" cy="1186800"/>
          </a:xfrm>
        </p:grpSpPr>
        <p:sp>
          <p:nvSpPr>
            <p:cNvPr id="6" name="Google Shape;234;p35">
              <a:extLst>
                <a:ext uri="{FF2B5EF4-FFF2-40B4-BE49-F238E27FC236}">
                  <a16:creationId xmlns:a16="http://schemas.microsoft.com/office/drawing/2014/main" id="{5A666679-BDBB-668F-7A94-E5797781D9BF}"/>
                </a:ext>
              </a:extLst>
            </p:cNvPr>
            <p:cNvSpPr/>
            <p:nvPr/>
          </p:nvSpPr>
          <p:spPr>
            <a:xfrm>
              <a:off x="911851" y="749529"/>
              <a:ext cx="8095123" cy="1186800"/>
            </a:xfrm>
            <a:prstGeom prst="roundRect">
              <a:avLst>
                <a:gd name="adj" fmla="val 16667"/>
              </a:avLst>
            </a:prstGeom>
            <a:solidFill>
              <a:srgbClr val="A4C2F4">
                <a:alpha val="2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000"/>
              </a:pPr>
              <a:endParaRPr sz="1000" b="1" kern="0" dirty="0">
                <a:solidFill>
                  <a:srgbClr val="85200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" name="Google Shape;245;p35">
              <a:extLst>
                <a:ext uri="{FF2B5EF4-FFF2-40B4-BE49-F238E27FC236}">
                  <a16:creationId xmlns:a16="http://schemas.microsoft.com/office/drawing/2014/main" id="{2DAB87C9-4CC7-5D25-76B2-7B0998CEA8BC}"/>
                </a:ext>
              </a:extLst>
            </p:cNvPr>
            <p:cNvSpPr txBox="1"/>
            <p:nvPr/>
          </p:nvSpPr>
          <p:spPr>
            <a:xfrm>
              <a:off x="1041002" y="823485"/>
              <a:ext cx="798015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With</a:t>
              </a:r>
              <a:r>
                <a:rPr lang="en" b="1" kern="0" dirty="0">
                  <a:solidFill>
                    <a:srgbClr val="CC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b="1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native hardware support for 32-bit integer addition</a:t>
              </a:r>
              <a:r>
                <a:rPr lang="en" b="1" kern="0" dirty="0">
                  <a:solidFill>
                    <a:srgbClr val="CC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and </a:t>
              </a:r>
            </a:p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large number of PIM cores, the </a:t>
              </a:r>
              <a:r>
                <a:rPr lang="en" b="1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UPMEM PIM system outperforms</a:t>
              </a:r>
              <a:r>
                <a:rPr lang="en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CPU and GPU for homomorphic addition.</a:t>
              </a:r>
              <a:endParaRPr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793450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CCD87F8-D80E-4C10-0D81-38D905EB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Key Takeaways</a:t>
            </a:r>
          </a:p>
        </p:txBody>
      </p:sp>
      <p:sp>
        <p:nvSpPr>
          <p:cNvPr id="233" name="Google Shape;233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SzPts val="1300"/>
            </a:pPr>
            <a:fld id="{00000000-1234-1234-1234-123412341234}" type="slidenum">
              <a:rPr lang="en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SzPts val="1300"/>
              </a:pPr>
              <a:t>252</a:t>
            </a:fld>
            <a:endParaRPr b="1" kern="0" dirty="0">
              <a:solidFill>
                <a:srgbClr val="184E7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35"/>
          <p:cNvSpPr/>
          <p:nvPr/>
        </p:nvSpPr>
        <p:spPr>
          <a:xfrm>
            <a:off x="948851" y="2913232"/>
            <a:ext cx="8058124" cy="1295400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578" algn="ctr" defTabSz="1219170">
              <a:lnSpc>
                <a:spcPct val="115000"/>
              </a:lnSpc>
              <a:buClr>
                <a:srgbClr val="000000"/>
              </a:buClr>
              <a:buSzPts val="1200"/>
            </a:pPr>
            <a:endParaRPr sz="12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948850" y="3174532"/>
            <a:ext cx="8058125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300"/>
            </a:pPr>
            <a:r>
              <a:rPr lang="en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" b="1" kern="0" dirty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t>lack of native support for 32-bit integer multiplication hampers the performance</a:t>
            </a:r>
            <a:r>
              <a:rPr lang="en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of PIM for homomorphic multiplication. </a:t>
            </a:r>
            <a:endParaRPr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191;p32">
            <a:extLst>
              <a:ext uri="{FF2B5EF4-FFF2-40B4-BE49-F238E27FC236}">
                <a16:creationId xmlns:a16="http://schemas.microsoft.com/office/drawing/2014/main" id="{D1BFE855-7ABD-2D4C-8B18-FEF4C09E9751}"/>
              </a:ext>
            </a:extLst>
          </p:cNvPr>
          <p:cNvSpPr/>
          <p:nvPr/>
        </p:nvSpPr>
        <p:spPr>
          <a:xfrm>
            <a:off x="137027" y="1521140"/>
            <a:ext cx="613804" cy="635011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4400"/>
            </a:pPr>
            <a:r>
              <a:rPr lang="en" sz="4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94;p32">
            <a:extLst>
              <a:ext uri="{FF2B5EF4-FFF2-40B4-BE49-F238E27FC236}">
                <a16:creationId xmlns:a16="http://schemas.microsoft.com/office/drawing/2014/main" id="{E4D3B94D-13A0-D5F9-FD1F-D0B35ABB1C5E}"/>
              </a:ext>
            </a:extLst>
          </p:cNvPr>
          <p:cNvSpPr/>
          <p:nvPr/>
        </p:nvSpPr>
        <p:spPr>
          <a:xfrm>
            <a:off x="137027" y="3223345"/>
            <a:ext cx="613804" cy="635011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4400"/>
            </a:pPr>
            <a:r>
              <a:rPr lang="en" sz="4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07F2DF-F894-43E1-9AF1-02853CC22AC6}"/>
              </a:ext>
            </a:extLst>
          </p:cNvPr>
          <p:cNvGrpSpPr/>
          <p:nvPr/>
        </p:nvGrpSpPr>
        <p:grpSpPr>
          <a:xfrm>
            <a:off x="885143" y="1290596"/>
            <a:ext cx="8109307" cy="1186800"/>
            <a:chOff x="911851" y="749529"/>
            <a:chExt cx="8109307" cy="1186800"/>
          </a:xfrm>
        </p:grpSpPr>
        <p:sp>
          <p:nvSpPr>
            <p:cNvPr id="6" name="Google Shape;234;p35">
              <a:extLst>
                <a:ext uri="{FF2B5EF4-FFF2-40B4-BE49-F238E27FC236}">
                  <a16:creationId xmlns:a16="http://schemas.microsoft.com/office/drawing/2014/main" id="{5A666679-BDBB-668F-7A94-E5797781D9BF}"/>
                </a:ext>
              </a:extLst>
            </p:cNvPr>
            <p:cNvSpPr/>
            <p:nvPr/>
          </p:nvSpPr>
          <p:spPr>
            <a:xfrm>
              <a:off x="911851" y="749529"/>
              <a:ext cx="8095123" cy="1186800"/>
            </a:xfrm>
            <a:prstGeom prst="roundRect">
              <a:avLst>
                <a:gd name="adj" fmla="val 16667"/>
              </a:avLst>
            </a:prstGeom>
            <a:solidFill>
              <a:srgbClr val="A4C2F4">
                <a:alpha val="2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000"/>
              </a:pPr>
              <a:endParaRPr sz="1000" b="1" kern="0" dirty="0">
                <a:solidFill>
                  <a:srgbClr val="85200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" name="Google Shape;245;p35">
              <a:extLst>
                <a:ext uri="{FF2B5EF4-FFF2-40B4-BE49-F238E27FC236}">
                  <a16:creationId xmlns:a16="http://schemas.microsoft.com/office/drawing/2014/main" id="{2DAB87C9-4CC7-5D25-76B2-7B0998CEA8BC}"/>
                </a:ext>
              </a:extLst>
            </p:cNvPr>
            <p:cNvSpPr txBox="1"/>
            <p:nvPr/>
          </p:nvSpPr>
          <p:spPr>
            <a:xfrm>
              <a:off x="1041002" y="823485"/>
              <a:ext cx="7980156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With</a:t>
              </a:r>
              <a:r>
                <a:rPr lang="en" b="1" kern="0" dirty="0">
                  <a:solidFill>
                    <a:srgbClr val="CC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b="1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native hardware support for 32-bit integer addition</a:t>
              </a:r>
              <a:r>
                <a:rPr lang="en" b="1" kern="0" dirty="0">
                  <a:solidFill>
                    <a:srgbClr val="CC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and </a:t>
              </a:r>
            </a:p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large number of PIM cores, the </a:t>
              </a:r>
              <a:r>
                <a:rPr lang="en" b="1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UPMEM PIM system outperforms</a:t>
              </a:r>
              <a:r>
                <a:rPr lang="en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CPU and GPU for homomorphic addition.</a:t>
              </a:r>
              <a:endParaRPr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622178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C009FDFF-BCCC-3132-C98A-C4AD67DC0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Key Takeaways</a:t>
            </a:r>
          </a:p>
        </p:txBody>
      </p:sp>
      <p:sp>
        <p:nvSpPr>
          <p:cNvPr id="233" name="Google Shape;233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buSzPts val="1300"/>
            </a:pPr>
            <a:fld id="{00000000-1234-1234-1234-123412341234}" type="slidenum">
              <a:rPr lang="en" b="1" kern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pPr defTabSz="1219170">
                <a:buSzPts val="1300"/>
              </a:pPr>
              <a:t>253</a:t>
            </a:fld>
            <a:endParaRPr b="1" kern="0" dirty="0">
              <a:solidFill>
                <a:srgbClr val="184E7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7" name="Google Shape;237;p35"/>
          <p:cNvSpPr/>
          <p:nvPr/>
        </p:nvSpPr>
        <p:spPr>
          <a:xfrm>
            <a:off x="948851" y="2913232"/>
            <a:ext cx="8058124" cy="1295400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28578" algn="ctr" defTabSz="1219170">
              <a:lnSpc>
                <a:spcPct val="115000"/>
              </a:lnSpc>
              <a:buClr>
                <a:srgbClr val="000000"/>
              </a:buClr>
              <a:buSzPts val="1200"/>
            </a:pPr>
            <a:endParaRPr sz="12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35"/>
          <p:cNvSpPr/>
          <p:nvPr/>
        </p:nvSpPr>
        <p:spPr>
          <a:xfrm>
            <a:off x="937154" y="4664857"/>
            <a:ext cx="8069820" cy="1186800"/>
          </a:xfrm>
          <a:prstGeom prst="roundRect">
            <a:avLst>
              <a:gd name="adj" fmla="val 16667"/>
            </a:avLst>
          </a:prstGeom>
          <a:solidFill>
            <a:srgbClr val="A4C2F4">
              <a:alpha val="2823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  <a:buSzPts val="1000"/>
            </a:pPr>
            <a:endParaRPr sz="1000" kern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3" name="Google Shape;243;p35"/>
          <p:cNvSpPr txBox="1"/>
          <p:nvPr/>
        </p:nvSpPr>
        <p:spPr>
          <a:xfrm>
            <a:off x="1256021" y="4846349"/>
            <a:ext cx="7496700" cy="6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300"/>
            </a:pPr>
            <a:r>
              <a:rPr lang="en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" b="1" kern="0" dirty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t>computational power of PIM scales with memory capacity</a:t>
            </a:r>
            <a:r>
              <a:rPr lang="en" kern="0" dirty="0">
                <a:solidFill>
                  <a:srgbClr val="CC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via the addition of more memory banks and PIM cores. </a:t>
            </a: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948850" y="3174532"/>
            <a:ext cx="8058125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buSzPts val="1300"/>
            </a:pPr>
            <a:r>
              <a:rPr lang="en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</a:t>
            </a:r>
            <a:r>
              <a:rPr lang="en" b="1" kern="0" dirty="0">
                <a:solidFill>
                  <a:srgbClr val="184E77"/>
                </a:solidFill>
                <a:latin typeface="Poppins"/>
                <a:ea typeface="Poppins"/>
                <a:cs typeface="Poppins"/>
                <a:sym typeface="Poppins"/>
              </a:rPr>
              <a:t>lack of native support for 32-bit integer multiplication hampers the performance</a:t>
            </a:r>
            <a:r>
              <a:rPr lang="en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of PIM for homomorphic multiplication. </a:t>
            </a:r>
            <a:endParaRPr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" name="Google Shape;191;p32">
            <a:extLst>
              <a:ext uri="{FF2B5EF4-FFF2-40B4-BE49-F238E27FC236}">
                <a16:creationId xmlns:a16="http://schemas.microsoft.com/office/drawing/2014/main" id="{D1BFE855-7ABD-2D4C-8B18-FEF4C09E9751}"/>
              </a:ext>
            </a:extLst>
          </p:cNvPr>
          <p:cNvSpPr/>
          <p:nvPr/>
        </p:nvSpPr>
        <p:spPr>
          <a:xfrm>
            <a:off x="137027" y="1521140"/>
            <a:ext cx="613804" cy="635011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4400"/>
            </a:pPr>
            <a:r>
              <a:rPr lang="en" sz="4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94;p32">
            <a:extLst>
              <a:ext uri="{FF2B5EF4-FFF2-40B4-BE49-F238E27FC236}">
                <a16:creationId xmlns:a16="http://schemas.microsoft.com/office/drawing/2014/main" id="{E4D3B94D-13A0-D5F9-FD1F-D0B35ABB1C5E}"/>
              </a:ext>
            </a:extLst>
          </p:cNvPr>
          <p:cNvSpPr/>
          <p:nvPr/>
        </p:nvSpPr>
        <p:spPr>
          <a:xfrm>
            <a:off x="137027" y="3223345"/>
            <a:ext cx="613804" cy="635011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4400"/>
            </a:pPr>
            <a:r>
              <a:rPr lang="en" sz="4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94;p32">
            <a:extLst>
              <a:ext uri="{FF2B5EF4-FFF2-40B4-BE49-F238E27FC236}">
                <a16:creationId xmlns:a16="http://schemas.microsoft.com/office/drawing/2014/main" id="{EA5BFB4D-A3A6-3E90-DDBF-A00370B74C99}"/>
              </a:ext>
            </a:extLst>
          </p:cNvPr>
          <p:cNvSpPr/>
          <p:nvPr/>
        </p:nvSpPr>
        <p:spPr>
          <a:xfrm>
            <a:off x="136530" y="4906648"/>
            <a:ext cx="613804" cy="635011"/>
          </a:xfrm>
          <a:prstGeom prst="ellipse">
            <a:avLst/>
          </a:prstGeom>
          <a:solidFill>
            <a:srgbClr val="F2F2F2"/>
          </a:solidFill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4400"/>
            </a:pPr>
            <a:r>
              <a:rPr lang="en" sz="4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3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07F2DF-F894-43E1-9AF1-02853CC22AC6}"/>
              </a:ext>
            </a:extLst>
          </p:cNvPr>
          <p:cNvGrpSpPr/>
          <p:nvPr/>
        </p:nvGrpSpPr>
        <p:grpSpPr>
          <a:xfrm>
            <a:off x="735871" y="1290596"/>
            <a:ext cx="8393667" cy="1186800"/>
            <a:chOff x="762579" y="749529"/>
            <a:chExt cx="8393667" cy="1186800"/>
          </a:xfrm>
        </p:grpSpPr>
        <p:sp>
          <p:nvSpPr>
            <p:cNvPr id="6" name="Google Shape;234;p35">
              <a:extLst>
                <a:ext uri="{FF2B5EF4-FFF2-40B4-BE49-F238E27FC236}">
                  <a16:creationId xmlns:a16="http://schemas.microsoft.com/office/drawing/2014/main" id="{5A666679-BDBB-668F-7A94-E5797781D9BF}"/>
                </a:ext>
              </a:extLst>
            </p:cNvPr>
            <p:cNvSpPr/>
            <p:nvPr/>
          </p:nvSpPr>
          <p:spPr>
            <a:xfrm>
              <a:off x="911851" y="749529"/>
              <a:ext cx="8095123" cy="1186800"/>
            </a:xfrm>
            <a:prstGeom prst="roundRect">
              <a:avLst>
                <a:gd name="adj" fmla="val 16667"/>
              </a:avLst>
            </a:prstGeom>
            <a:solidFill>
              <a:srgbClr val="A4C2F4">
                <a:alpha val="2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000"/>
              </a:pPr>
              <a:endParaRPr sz="1000" b="1" kern="0" dirty="0">
                <a:solidFill>
                  <a:srgbClr val="85200C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" name="Google Shape;245;p35">
              <a:extLst>
                <a:ext uri="{FF2B5EF4-FFF2-40B4-BE49-F238E27FC236}">
                  <a16:creationId xmlns:a16="http://schemas.microsoft.com/office/drawing/2014/main" id="{2DAB87C9-4CC7-5D25-76B2-7B0998CEA8BC}"/>
                </a:ext>
              </a:extLst>
            </p:cNvPr>
            <p:cNvSpPr txBox="1"/>
            <p:nvPr/>
          </p:nvSpPr>
          <p:spPr>
            <a:xfrm>
              <a:off x="762579" y="842510"/>
              <a:ext cx="8393667" cy="61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sz="1867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With</a:t>
              </a:r>
              <a:r>
                <a:rPr lang="en" sz="1867" b="1" kern="0" dirty="0">
                  <a:solidFill>
                    <a:srgbClr val="CC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1867" b="1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native hardware support for 32-bit integer addition</a:t>
              </a:r>
              <a:r>
                <a:rPr lang="en" sz="1867" b="1" kern="0" dirty="0">
                  <a:solidFill>
                    <a:srgbClr val="CC0000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1867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and </a:t>
              </a:r>
            </a:p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sz="1867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large number of PIM cores, the </a:t>
              </a:r>
              <a:r>
                <a:rPr lang="en" sz="1867" b="1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UPMEM PIM system outperforms</a:t>
              </a:r>
              <a:r>
                <a:rPr lang="en" sz="1867" kern="0" dirty="0">
                  <a:solidFill>
                    <a:srgbClr val="184E77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</a:p>
            <a:p>
              <a:pPr algn="ctr" defTabSz="1219170">
                <a:buClr>
                  <a:srgbClr val="000000"/>
                </a:buClr>
                <a:buSzPts val="1300"/>
              </a:pPr>
              <a:r>
                <a:rPr lang="en" sz="1867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CPU and GPU for homomorphic addition.</a:t>
              </a:r>
              <a:endParaRPr sz="1867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652517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D99D7A-B38C-4F53-29A7-A84877311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</a:t>
            </a:r>
            <a:r>
              <a:rPr lang="en-CH" dirty="0"/>
              <a:t>xecutive Summary</a:t>
            </a: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7086600" y="6498752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300"/>
            </a:pPr>
            <a:fld id="{00000000-1234-1234-1234-123412341234}" type="slidenum">
              <a:rPr lang="en" sz="1400" b="1" kern="0">
                <a:solidFill>
                  <a:srgbClr val="44546A">
                    <a:lumMod val="50000"/>
                  </a:srgbClr>
                </a:solidFill>
              </a:rPr>
              <a:pPr defTabSz="1219170">
                <a:buSzPts val="1300"/>
              </a:pPr>
              <a:t>254</a:t>
            </a:fld>
            <a:endParaRPr sz="1400" b="1" kern="0" dirty="0">
              <a:solidFill>
                <a:srgbClr val="44546A">
                  <a:lumMod val="5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2" name="Google Shape;124;p28">
            <a:extLst>
              <a:ext uri="{FF2B5EF4-FFF2-40B4-BE49-F238E27FC236}">
                <a16:creationId xmlns:a16="http://schemas.microsoft.com/office/drawing/2014/main" id="{2E65F2DE-6E7C-AF1A-4439-AACD171F6A70}"/>
              </a:ext>
            </a:extLst>
          </p:cNvPr>
          <p:cNvCxnSpPr>
            <a:cxnSpLocks/>
          </p:cNvCxnSpPr>
          <p:nvPr/>
        </p:nvCxnSpPr>
        <p:spPr>
          <a:xfrm>
            <a:off x="420109" y="963995"/>
            <a:ext cx="2100" cy="698700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25;p28">
            <a:extLst>
              <a:ext uri="{FF2B5EF4-FFF2-40B4-BE49-F238E27FC236}">
                <a16:creationId xmlns:a16="http://schemas.microsoft.com/office/drawing/2014/main" id="{8E7110A9-C14C-E038-6C55-F83990BB1E00}"/>
              </a:ext>
            </a:extLst>
          </p:cNvPr>
          <p:cNvSpPr txBox="1"/>
          <p:nvPr/>
        </p:nvSpPr>
        <p:spPr>
          <a:xfrm>
            <a:off x="469500" y="1306523"/>
            <a:ext cx="8205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Homomorphic encryption (HE) enables computation on encrypted data, however it suffers from </a:t>
            </a:r>
            <a:r>
              <a:rPr lang="en" sz="14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memory usage and data movement bottlenecks</a:t>
            </a:r>
            <a:r>
              <a:rPr lang="en" sz="1400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400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126;p28">
            <a:extLst>
              <a:ext uri="{FF2B5EF4-FFF2-40B4-BE49-F238E27FC236}">
                <a16:creationId xmlns:a16="http://schemas.microsoft.com/office/drawing/2014/main" id="{E01BBBC7-0A1D-FDA3-D1B9-4A15796766BF}"/>
              </a:ext>
            </a:extLst>
          </p:cNvPr>
          <p:cNvSpPr/>
          <p:nvPr/>
        </p:nvSpPr>
        <p:spPr>
          <a:xfrm>
            <a:off x="469500" y="894843"/>
            <a:ext cx="19554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000"/>
            </a:pPr>
            <a:r>
              <a:rPr lang="en" sz="20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  <a:endParaRPr sz="2000" b="1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28150336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B5A3CF-3B82-AD8F-445F-AC207E880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</a:t>
            </a:r>
            <a:r>
              <a:rPr lang="en-CH" dirty="0"/>
              <a:t>xecutive Summary</a:t>
            </a: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xfrm>
            <a:off x="7036381" y="6481511"/>
            <a:ext cx="2057400" cy="28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>
              <a:buSzPts val="1300"/>
            </a:pPr>
            <a:fld id="{00000000-1234-1234-1234-123412341234}" type="slidenum">
              <a:rPr lang="en" sz="1400" b="1" kern="0">
                <a:solidFill>
                  <a:srgbClr val="44546A">
                    <a:lumMod val="50000"/>
                  </a:srgbClr>
                </a:solidFill>
              </a:rPr>
              <a:pPr defTabSz="1219170">
                <a:buSzPts val="1300"/>
              </a:pPr>
              <a:t>255</a:t>
            </a:fld>
            <a:endParaRPr sz="1400" b="1" kern="0" dirty="0">
              <a:solidFill>
                <a:srgbClr val="44546A">
                  <a:lumMod val="50000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27" name="Google Shape;127;p28"/>
          <p:cNvGrpSpPr/>
          <p:nvPr/>
        </p:nvGrpSpPr>
        <p:grpSpPr>
          <a:xfrm>
            <a:off x="431542" y="1860638"/>
            <a:ext cx="8322725" cy="761381"/>
            <a:chOff x="415193" y="2372989"/>
            <a:chExt cx="8611200" cy="980530"/>
          </a:xfrm>
        </p:grpSpPr>
        <p:sp>
          <p:nvSpPr>
            <p:cNvPr id="128" name="Google Shape;128;p28"/>
            <p:cNvSpPr txBox="1"/>
            <p:nvPr/>
          </p:nvSpPr>
          <p:spPr>
            <a:xfrm>
              <a:off x="415193" y="2849519"/>
              <a:ext cx="86112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Our </a:t>
              </a:r>
              <a:r>
                <a:rPr lang="en" sz="1400" b="1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goal</a:t>
              </a: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is to extensively evaluate </a:t>
              </a:r>
              <a:r>
                <a:rPr lang="en" sz="1400" b="1" kern="0" dirty="0">
                  <a:solidFill>
                    <a:srgbClr val="5B9BD5">
                      <a:lumMod val="75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homomorphic operations</a:t>
              </a: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on real-world general-purpose processing-in-memory architectures.</a:t>
              </a:r>
              <a:endParaRPr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444466" y="2372989"/>
              <a:ext cx="1557300" cy="523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2000"/>
              </a:pPr>
              <a:r>
                <a:rPr lang="en" sz="2000" b="1" kern="0" dirty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GOAL</a:t>
              </a:r>
              <a:endParaRPr sz="2000" b="1" kern="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38" name="Google Shape;138;p28"/>
          <p:cNvCxnSpPr>
            <a:cxnSpLocks/>
          </p:cNvCxnSpPr>
          <p:nvPr/>
        </p:nvCxnSpPr>
        <p:spPr>
          <a:xfrm>
            <a:off x="419808" y="1879310"/>
            <a:ext cx="6921" cy="802645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24;p28">
            <a:extLst>
              <a:ext uri="{FF2B5EF4-FFF2-40B4-BE49-F238E27FC236}">
                <a16:creationId xmlns:a16="http://schemas.microsoft.com/office/drawing/2014/main" id="{2E65F2DE-6E7C-AF1A-4439-AACD171F6A70}"/>
              </a:ext>
            </a:extLst>
          </p:cNvPr>
          <p:cNvCxnSpPr/>
          <p:nvPr/>
        </p:nvCxnSpPr>
        <p:spPr>
          <a:xfrm>
            <a:off x="420109" y="896883"/>
            <a:ext cx="2100" cy="698700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25;p28">
            <a:extLst>
              <a:ext uri="{FF2B5EF4-FFF2-40B4-BE49-F238E27FC236}">
                <a16:creationId xmlns:a16="http://schemas.microsoft.com/office/drawing/2014/main" id="{8E7110A9-C14C-E038-6C55-F83990BB1E00}"/>
              </a:ext>
            </a:extLst>
          </p:cNvPr>
          <p:cNvSpPr txBox="1"/>
          <p:nvPr/>
        </p:nvSpPr>
        <p:spPr>
          <a:xfrm>
            <a:off x="469500" y="1239411"/>
            <a:ext cx="8205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Homomorphic encryption (HE) enables computation on encrypted data, however it suffers from </a:t>
            </a:r>
            <a:r>
              <a:rPr lang="en" sz="14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memory usage and data movement bottlenecks</a:t>
            </a:r>
            <a:r>
              <a:rPr lang="en" sz="1400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400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126;p28">
            <a:extLst>
              <a:ext uri="{FF2B5EF4-FFF2-40B4-BE49-F238E27FC236}">
                <a16:creationId xmlns:a16="http://schemas.microsoft.com/office/drawing/2014/main" id="{E01BBBC7-0A1D-FDA3-D1B9-4A15796766BF}"/>
              </a:ext>
            </a:extLst>
          </p:cNvPr>
          <p:cNvSpPr/>
          <p:nvPr/>
        </p:nvSpPr>
        <p:spPr>
          <a:xfrm>
            <a:off x="469500" y="827731"/>
            <a:ext cx="19554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000"/>
            </a:pPr>
            <a:r>
              <a:rPr lang="en" sz="20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  <a:endParaRPr sz="2000" b="1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88986465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E3C8AD7-8934-2908-7439-5616F18E1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Executive Summary</a:t>
            </a:r>
          </a:p>
        </p:txBody>
      </p:sp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defTabSz="1219170">
              <a:buSzPts val="1300"/>
            </a:pPr>
            <a:fld id="{00000000-1234-1234-1234-123412341234}" type="slidenum">
              <a:rPr lang="en" b="1" kern="0">
                <a:solidFill>
                  <a:srgbClr val="44546A">
                    <a:lumMod val="50000"/>
                  </a:srgbClr>
                </a:solidFill>
                <a:latin typeface="Arial"/>
                <a:ea typeface="Poppins"/>
                <a:cs typeface="Poppins"/>
                <a:sym typeface="Poppins"/>
              </a:rPr>
              <a:pPr defTabSz="1219170">
                <a:buSzPts val="1300"/>
              </a:pPr>
              <a:t>256</a:t>
            </a:fld>
            <a:endParaRPr b="1" kern="0" dirty="0">
              <a:solidFill>
                <a:srgbClr val="44546A">
                  <a:lumMod val="50000"/>
                </a:srgbClr>
              </a:solidFill>
              <a:latin typeface="Arial"/>
              <a:ea typeface="Poppins"/>
              <a:cs typeface="Poppins"/>
              <a:sym typeface="Poppins"/>
            </a:endParaRPr>
          </a:p>
        </p:txBody>
      </p:sp>
      <p:grpSp>
        <p:nvGrpSpPr>
          <p:cNvPr id="127" name="Google Shape;127;p28"/>
          <p:cNvGrpSpPr/>
          <p:nvPr/>
        </p:nvGrpSpPr>
        <p:grpSpPr>
          <a:xfrm>
            <a:off x="431542" y="1883008"/>
            <a:ext cx="8322725" cy="761381"/>
            <a:chOff x="415193" y="2372989"/>
            <a:chExt cx="8611200" cy="980530"/>
          </a:xfrm>
        </p:grpSpPr>
        <p:sp>
          <p:nvSpPr>
            <p:cNvPr id="128" name="Google Shape;128;p28"/>
            <p:cNvSpPr txBox="1"/>
            <p:nvPr/>
          </p:nvSpPr>
          <p:spPr>
            <a:xfrm>
              <a:off x="415193" y="2849519"/>
              <a:ext cx="86112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Our </a:t>
              </a:r>
              <a:r>
                <a:rPr lang="en" sz="1400" b="1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goal</a:t>
              </a: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is to extensively evaluate </a:t>
              </a:r>
              <a:r>
                <a:rPr lang="en" sz="1400" b="1" kern="0" dirty="0">
                  <a:solidFill>
                    <a:srgbClr val="5B9BD5">
                      <a:lumMod val="75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homomorphic operations</a:t>
              </a: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on real-world general-purpose processing-in-memory architectures.</a:t>
              </a:r>
              <a:endParaRPr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444466" y="2372989"/>
              <a:ext cx="1557300" cy="523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2000"/>
              </a:pPr>
              <a:r>
                <a:rPr lang="en" sz="2000" b="1" kern="0" dirty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GOAL</a:t>
              </a:r>
              <a:endParaRPr sz="2000" b="1" kern="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cxnSp>
        <p:nvCxnSpPr>
          <p:cNvPr id="138" name="Google Shape;138;p28"/>
          <p:cNvCxnSpPr>
            <a:cxnSpLocks/>
          </p:cNvCxnSpPr>
          <p:nvPr/>
        </p:nvCxnSpPr>
        <p:spPr>
          <a:xfrm>
            <a:off x="419808" y="1901680"/>
            <a:ext cx="6921" cy="802645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24;p28">
            <a:extLst>
              <a:ext uri="{FF2B5EF4-FFF2-40B4-BE49-F238E27FC236}">
                <a16:creationId xmlns:a16="http://schemas.microsoft.com/office/drawing/2014/main" id="{2E65F2DE-6E7C-AF1A-4439-AACD171F6A70}"/>
              </a:ext>
            </a:extLst>
          </p:cNvPr>
          <p:cNvCxnSpPr/>
          <p:nvPr/>
        </p:nvCxnSpPr>
        <p:spPr>
          <a:xfrm>
            <a:off x="420109" y="919254"/>
            <a:ext cx="2100" cy="698700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25;p28">
            <a:extLst>
              <a:ext uri="{FF2B5EF4-FFF2-40B4-BE49-F238E27FC236}">
                <a16:creationId xmlns:a16="http://schemas.microsoft.com/office/drawing/2014/main" id="{8E7110A9-C14C-E038-6C55-F83990BB1E00}"/>
              </a:ext>
            </a:extLst>
          </p:cNvPr>
          <p:cNvSpPr txBox="1"/>
          <p:nvPr/>
        </p:nvSpPr>
        <p:spPr>
          <a:xfrm>
            <a:off x="469500" y="1261782"/>
            <a:ext cx="8205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Homomorphic encryption (HE) enables computation on encrypted data, however it suffers from </a:t>
            </a:r>
            <a:r>
              <a:rPr lang="en" sz="14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memory usage and data movement bottlenecks</a:t>
            </a:r>
            <a:r>
              <a:rPr lang="en" sz="1400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400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126;p28">
            <a:extLst>
              <a:ext uri="{FF2B5EF4-FFF2-40B4-BE49-F238E27FC236}">
                <a16:creationId xmlns:a16="http://schemas.microsoft.com/office/drawing/2014/main" id="{E01BBBC7-0A1D-FDA3-D1B9-4A15796766BF}"/>
              </a:ext>
            </a:extLst>
          </p:cNvPr>
          <p:cNvSpPr/>
          <p:nvPr/>
        </p:nvSpPr>
        <p:spPr>
          <a:xfrm>
            <a:off x="469500" y="850101"/>
            <a:ext cx="19554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000"/>
            </a:pPr>
            <a:r>
              <a:rPr lang="en" sz="20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  <a:endParaRPr sz="2000" b="1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133;p28">
            <a:extLst>
              <a:ext uri="{FF2B5EF4-FFF2-40B4-BE49-F238E27FC236}">
                <a16:creationId xmlns:a16="http://schemas.microsoft.com/office/drawing/2014/main" id="{48DF4BA1-58F8-60D9-1A8E-B3FA75BF532E}"/>
              </a:ext>
            </a:extLst>
          </p:cNvPr>
          <p:cNvSpPr txBox="1"/>
          <p:nvPr/>
        </p:nvSpPr>
        <p:spPr>
          <a:xfrm>
            <a:off x="459834" y="3219404"/>
            <a:ext cx="85293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548135"/>
              </a:buClr>
              <a:buSzPts val="1400"/>
              <a:buFont typeface="Poppins"/>
              <a:buAutoNum type="arabicPeriod"/>
            </a:pPr>
            <a:r>
              <a:rPr lang="en" sz="14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Novel Implementation: 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First to implement homomorphic addition and multiplication on a real PIM system.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548135"/>
              </a:buClr>
              <a:buSzPts val="1400"/>
              <a:buFont typeface="Poppins"/>
              <a:buAutoNum type="arabicPeriod"/>
            </a:pPr>
            <a:r>
              <a:rPr lang="en" sz="14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Performance Evaluation: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Evaluated the performance of PIM across </a:t>
            </a:r>
            <a:r>
              <a:rPr lang="en" sz="1400" kern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differe</a:t>
            </a:r>
            <a:r>
              <a:rPr lang="en-GB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 HE security levels with real-world workloads: (</a:t>
            </a:r>
            <a:r>
              <a:rPr lang="en" sz="1400" kern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mean, (ii) variance, (iii) linear regression.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548135"/>
              </a:buClr>
              <a:buSzPts val="1400"/>
              <a:buFont typeface="Poppins"/>
              <a:buAutoNum type="arabicPeriod"/>
            </a:pPr>
            <a:r>
              <a:rPr lang="en" sz="14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Key Insights: 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Revealed PIM system capabilities and trade-offs for cryptography.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oogle Shape;134;p28">
            <a:extLst>
              <a:ext uri="{FF2B5EF4-FFF2-40B4-BE49-F238E27FC236}">
                <a16:creationId xmlns:a16="http://schemas.microsoft.com/office/drawing/2014/main" id="{D26F39C7-E0F0-AFBC-A3CF-9D10644DBF5D}"/>
              </a:ext>
            </a:extLst>
          </p:cNvPr>
          <p:cNvGrpSpPr/>
          <p:nvPr/>
        </p:nvGrpSpPr>
        <p:grpSpPr>
          <a:xfrm>
            <a:off x="415288" y="2929963"/>
            <a:ext cx="3351353" cy="1517303"/>
            <a:chOff x="341406" y="2616267"/>
            <a:chExt cx="3467516" cy="1954029"/>
          </a:xfrm>
        </p:grpSpPr>
        <p:sp>
          <p:nvSpPr>
            <p:cNvPr id="7" name="Google Shape;135;p28">
              <a:extLst>
                <a:ext uri="{FF2B5EF4-FFF2-40B4-BE49-F238E27FC236}">
                  <a16:creationId xmlns:a16="http://schemas.microsoft.com/office/drawing/2014/main" id="{855CE272-4E5A-BDA2-F559-0916C15AAC2C}"/>
                </a:ext>
              </a:extLst>
            </p:cNvPr>
            <p:cNvSpPr/>
            <p:nvPr/>
          </p:nvSpPr>
          <p:spPr>
            <a:xfrm>
              <a:off x="431521" y="2616267"/>
              <a:ext cx="3377401" cy="52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2000"/>
              </a:pPr>
              <a:r>
                <a:rPr lang="en" sz="2000" b="1" kern="0" dirty="0">
                  <a:solidFill>
                    <a:srgbClr val="548135"/>
                  </a:solidFill>
                  <a:latin typeface="Poppins"/>
                  <a:ea typeface="Poppins"/>
                  <a:cs typeface="Poppins"/>
                  <a:sym typeface="Poppins"/>
                </a:rPr>
                <a:t>CONTRIBUTIONS</a:t>
              </a:r>
              <a:endParaRPr sz="20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" name="Google Shape;136;p28">
              <a:extLst>
                <a:ext uri="{FF2B5EF4-FFF2-40B4-BE49-F238E27FC236}">
                  <a16:creationId xmlns:a16="http://schemas.microsoft.com/office/drawing/2014/main" id="{1E4C0571-700D-B2DF-8129-B47BDD1C1393}"/>
                </a:ext>
              </a:extLst>
            </p:cNvPr>
            <p:cNvCxnSpPr>
              <a:cxnSpLocks/>
            </p:cNvCxnSpPr>
            <p:nvPr/>
          </p:nvCxnSpPr>
          <p:spPr>
            <a:xfrm>
              <a:off x="341406" y="2714862"/>
              <a:ext cx="0" cy="1855434"/>
            </a:xfrm>
            <a:prstGeom prst="straightConnector1">
              <a:avLst/>
            </a:prstGeom>
            <a:solidFill>
              <a:srgbClr val="F2F2F2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3891409387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defTabSz="1219170">
              <a:buSzPts val="1300"/>
            </a:pPr>
            <a:fld id="{00000000-1234-1234-1234-123412341234}" type="slidenum">
              <a:rPr lang="en" b="1" kern="0">
                <a:solidFill>
                  <a:srgbClr val="44546A">
                    <a:lumMod val="50000"/>
                  </a:srgbClr>
                </a:solidFill>
                <a:latin typeface="Arial"/>
                <a:ea typeface="Poppins"/>
                <a:cs typeface="Poppins"/>
                <a:sym typeface="Poppins"/>
              </a:rPr>
              <a:pPr defTabSz="1219170">
                <a:buSzPts val="1300"/>
              </a:pPr>
              <a:t>257</a:t>
            </a:fld>
            <a:endParaRPr b="1" kern="0" dirty="0">
              <a:solidFill>
                <a:srgbClr val="44546A">
                  <a:lumMod val="50000"/>
                </a:srgbClr>
              </a:solidFill>
              <a:latin typeface="Arial"/>
              <a:ea typeface="Poppins"/>
              <a:cs typeface="Poppins"/>
              <a:sym typeface="Poppins"/>
            </a:endParaRPr>
          </a:p>
        </p:txBody>
      </p:sp>
      <p:grpSp>
        <p:nvGrpSpPr>
          <p:cNvPr id="127" name="Google Shape;127;p28"/>
          <p:cNvGrpSpPr/>
          <p:nvPr/>
        </p:nvGrpSpPr>
        <p:grpSpPr>
          <a:xfrm>
            <a:off x="431542" y="1849452"/>
            <a:ext cx="8322725" cy="761381"/>
            <a:chOff x="415193" y="2372989"/>
            <a:chExt cx="8611200" cy="980530"/>
          </a:xfrm>
        </p:grpSpPr>
        <p:sp>
          <p:nvSpPr>
            <p:cNvPr id="128" name="Google Shape;128;p28"/>
            <p:cNvSpPr txBox="1"/>
            <p:nvPr/>
          </p:nvSpPr>
          <p:spPr>
            <a:xfrm>
              <a:off x="415193" y="2849519"/>
              <a:ext cx="8611200" cy="5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lnSpc>
                  <a:spcPct val="90000"/>
                </a:lnSpc>
                <a:buClr>
                  <a:srgbClr val="000000"/>
                </a:buClr>
                <a:buSzPts val="2400"/>
              </a:pP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Our </a:t>
              </a:r>
              <a:r>
                <a:rPr lang="en" sz="1400" b="1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goal</a:t>
              </a: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is to extensively evaluate </a:t>
              </a:r>
              <a:r>
                <a:rPr lang="en" sz="1400" b="1" kern="0" dirty="0">
                  <a:solidFill>
                    <a:srgbClr val="5B9BD5">
                      <a:lumMod val="75000"/>
                    </a:srgbClr>
                  </a:solidFill>
                  <a:latin typeface="Poppins"/>
                  <a:ea typeface="Poppins"/>
                  <a:cs typeface="Poppins"/>
                  <a:sym typeface="Poppins"/>
                </a:rPr>
                <a:t>homomorphic operations</a:t>
              </a:r>
              <a:r>
                <a:rPr lang="en" sz="1400" kern="0" dirty="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 on real-world general-purpose processing-in-memory architectures.</a:t>
              </a:r>
              <a:endParaRPr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444466" y="2372989"/>
              <a:ext cx="1557300" cy="5232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2000"/>
              </a:pPr>
              <a:r>
                <a:rPr lang="en" sz="2000" b="1" kern="0" dirty="0">
                  <a:solidFill>
                    <a:srgbClr val="2F5496"/>
                  </a:solidFill>
                  <a:latin typeface="Poppins"/>
                  <a:ea typeface="Poppins"/>
                  <a:cs typeface="Poppins"/>
                  <a:sym typeface="Poppins"/>
                </a:rPr>
                <a:t>GOAL</a:t>
              </a:r>
              <a:endParaRPr sz="2000" b="1" kern="0" dirty="0">
                <a:solidFill>
                  <a:srgbClr val="2F5496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30" name="Google Shape;130;p28"/>
          <p:cNvSpPr txBox="1"/>
          <p:nvPr/>
        </p:nvSpPr>
        <p:spPr>
          <a:xfrm>
            <a:off x="502383" y="5086299"/>
            <a:ext cx="83226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Poppins"/>
              <a:buAutoNum type="arabicPeriod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PIM is </a:t>
            </a:r>
            <a:r>
              <a:rPr lang="en" sz="14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50-100×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faster than CPU and </a:t>
            </a:r>
            <a:r>
              <a:rPr lang="en" sz="14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2-15× 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faster than GPU in vector addition.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Poppins"/>
              <a:buAutoNum type="arabicPeriod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PIM outperforms CPU by </a:t>
            </a:r>
            <a:r>
              <a:rPr lang="en" sz="14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40-50×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in vector multiplication but lags </a:t>
            </a:r>
            <a:r>
              <a:rPr lang="en" sz="14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10-15×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behind GPU.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000000"/>
              </a:buClr>
              <a:buSzPts val="1400"/>
              <a:buFont typeface="Poppins"/>
              <a:buAutoNum type="arabicPeriod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For statistical operations, PIM achieves </a:t>
            </a:r>
            <a:r>
              <a:rPr lang="en" sz="14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30× to 300×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improvement over CPU and </a:t>
            </a:r>
            <a:r>
              <a:rPr lang="en" sz="14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10× to 30×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over GPU.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502383" y="4746847"/>
            <a:ext cx="26745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000"/>
            </a:pPr>
            <a:r>
              <a:rPr lang="en" sz="2000" b="1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EVALUATIONS</a:t>
            </a:r>
            <a:endParaRPr sz="2000" b="1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32" name="Google Shape;132;p28"/>
          <p:cNvCxnSpPr>
            <a:cxnSpLocks/>
          </p:cNvCxnSpPr>
          <p:nvPr/>
        </p:nvCxnSpPr>
        <p:spPr>
          <a:xfrm>
            <a:off x="420627" y="4822086"/>
            <a:ext cx="0" cy="1351413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8" name="Google Shape;138;p28"/>
          <p:cNvCxnSpPr>
            <a:cxnSpLocks/>
          </p:cNvCxnSpPr>
          <p:nvPr/>
        </p:nvCxnSpPr>
        <p:spPr>
          <a:xfrm>
            <a:off x="419808" y="1868124"/>
            <a:ext cx="6921" cy="802645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2F549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" name="Google Shape;124;p28">
            <a:extLst>
              <a:ext uri="{FF2B5EF4-FFF2-40B4-BE49-F238E27FC236}">
                <a16:creationId xmlns:a16="http://schemas.microsoft.com/office/drawing/2014/main" id="{2E65F2DE-6E7C-AF1A-4439-AACD171F6A70}"/>
              </a:ext>
            </a:extLst>
          </p:cNvPr>
          <p:cNvCxnSpPr/>
          <p:nvPr/>
        </p:nvCxnSpPr>
        <p:spPr>
          <a:xfrm>
            <a:off x="420109" y="885698"/>
            <a:ext cx="2100" cy="698700"/>
          </a:xfrm>
          <a:prstGeom prst="straightConnector1">
            <a:avLst/>
          </a:prstGeom>
          <a:solidFill>
            <a:srgbClr val="F2F2F2"/>
          </a:solidFill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" name="Google Shape;125;p28">
            <a:extLst>
              <a:ext uri="{FF2B5EF4-FFF2-40B4-BE49-F238E27FC236}">
                <a16:creationId xmlns:a16="http://schemas.microsoft.com/office/drawing/2014/main" id="{8E7110A9-C14C-E038-6C55-F83990BB1E00}"/>
              </a:ext>
            </a:extLst>
          </p:cNvPr>
          <p:cNvSpPr txBox="1"/>
          <p:nvPr/>
        </p:nvSpPr>
        <p:spPr>
          <a:xfrm>
            <a:off x="469500" y="1228226"/>
            <a:ext cx="8205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400"/>
            </a:pP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Homomorphic encryption (HE) enables computation on encrypted data, however it suffers from </a:t>
            </a:r>
            <a:r>
              <a:rPr lang="en" sz="14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memory usage and data movement bottlenecks</a:t>
            </a:r>
            <a:r>
              <a:rPr lang="en" sz="1400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400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Google Shape;126;p28">
            <a:extLst>
              <a:ext uri="{FF2B5EF4-FFF2-40B4-BE49-F238E27FC236}">
                <a16:creationId xmlns:a16="http://schemas.microsoft.com/office/drawing/2014/main" id="{E01BBBC7-0A1D-FDA3-D1B9-4A15796766BF}"/>
              </a:ext>
            </a:extLst>
          </p:cNvPr>
          <p:cNvSpPr/>
          <p:nvPr/>
        </p:nvSpPr>
        <p:spPr>
          <a:xfrm>
            <a:off x="469500" y="816545"/>
            <a:ext cx="1955400" cy="4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1219170">
              <a:buClr>
                <a:srgbClr val="000000"/>
              </a:buClr>
              <a:buSzPts val="2000"/>
            </a:pPr>
            <a:r>
              <a:rPr lang="en" sz="2000" b="1" kern="0" dirty="0">
                <a:solidFill>
                  <a:srgbClr val="C00000"/>
                </a:solidFill>
                <a:latin typeface="Poppins"/>
                <a:ea typeface="Poppins"/>
                <a:cs typeface="Poppins"/>
                <a:sym typeface="Poppins"/>
              </a:rPr>
              <a:t>PROBLEM</a:t>
            </a:r>
            <a:endParaRPr sz="2000" b="1" kern="0" dirty="0">
              <a:solidFill>
                <a:srgbClr val="C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Google Shape;133;p28">
            <a:extLst>
              <a:ext uri="{FF2B5EF4-FFF2-40B4-BE49-F238E27FC236}">
                <a16:creationId xmlns:a16="http://schemas.microsoft.com/office/drawing/2014/main" id="{48DF4BA1-58F8-60D9-1A8E-B3FA75BF532E}"/>
              </a:ext>
            </a:extLst>
          </p:cNvPr>
          <p:cNvSpPr txBox="1"/>
          <p:nvPr/>
        </p:nvSpPr>
        <p:spPr>
          <a:xfrm>
            <a:off x="459834" y="3185848"/>
            <a:ext cx="85293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548135"/>
              </a:buClr>
              <a:buSzPts val="1400"/>
              <a:buFont typeface="Poppins"/>
              <a:buAutoNum type="arabicPeriod"/>
            </a:pPr>
            <a:r>
              <a:rPr lang="en" sz="14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Novel Implementation: 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First to implement homomorphic addition and multiplication on a real PIM system.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548135"/>
              </a:buClr>
              <a:buSzPts val="1400"/>
              <a:buFont typeface="Poppins"/>
              <a:buAutoNum type="arabicPeriod"/>
            </a:pPr>
            <a:r>
              <a:rPr lang="en" sz="14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Performance Evaluation: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Evaluated the performance of PIM across </a:t>
            </a:r>
            <a:r>
              <a:rPr lang="en" sz="1400" kern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differe</a:t>
            </a:r>
            <a:r>
              <a:rPr lang="en-GB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 HE security levels with real-world workloads: (</a:t>
            </a:r>
            <a:r>
              <a:rPr lang="en" sz="1400" kern="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) mean, (ii) variance, (iii) linear regression.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155" indent="-393661" defTabSz="1219170">
              <a:lnSpc>
                <a:spcPct val="90000"/>
              </a:lnSpc>
              <a:spcBef>
                <a:spcPts val="600"/>
              </a:spcBef>
              <a:buClr>
                <a:srgbClr val="548135"/>
              </a:buClr>
              <a:buSzPts val="1400"/>
              <a:buFont typeface="Poppins"/>
              <a:buAutoNum type="arabicPeriod"/>
            </a:pPr>
            <a:r>
              <a:rPr lang="en" sz="14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rPr>
              <a:t>Key Insights: </a:t>
            </a:r>
            <a:r>
              <a:rPr lang="en" sz="1400" kern="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Revealed PIM system capabilities and trade-offs for cryptography.</a:t>
            </a:r>
            <a:endParaRPr sz="1400" kern="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oogle Shape;134;p28">
            <a:extLst>
              <a:ext uri="{FF2B5EF4-FFF2-40B4-BE49-F238E27FC236}">
                <a16:creationId xmlns:a16="http://schemas.microsoft.com/office/drawing/2014/main" id="{D26F39C7-E0F0-AFBC-A3CF-9D10644DBF5D}"/>
              </a:ext>
            </a:extLst>
          </p:cNvPr>
          <p:cNvGrpSpPr/>
          <p:nvPr/>
        </p:nvGrpSpPr>
        <p:grpSpPr>
          <a:xfrm>
            <a:off x="415288" y="2896407"/>
            <a:ext cx="3351353" cy="1517303"/>
            <a:chOff x="341406" y="2616267"/>
            <a:chExt cx="3467516" cy="1954029"/>
          </a:xfrm>
        </p:grpSpPr>
        <p:sp>
          <p:nvSpPr>
            <p:cNvPr id="7" name="Google Shape;135;p28">
              <a:extLst>
                <a:ext uri="{FF2B5EF4-FFF2-40B4-BE49-F238E27FC236}">
                  <a16:creationId xmlns:a16="http://schemas.microsoft.com/office/drawing/2014/main" id="{855CE272-4E5A-BDA2-F559-0916C15AAC2C}"/>
                </a:ext>
              </a:extLst>
            </p:cNvPr>
            <p:cNvSpPr/>
            <p:nvPr/>
          </p:nvSpPr>
          <p:spPr>
            <a:xfrm>
              <a:off x="431521" y="2616267"/>
              <a:ext cx="3377401" cy="523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2000"/>
              </a:pPr>
              <a:r>
                <a:rPr lang="en" sz="2000" b="1" kern="0" dirty="0">
                  <a:solidFill>
                    <a:srgbClr val="548135"/>
                  </a:solidFill>
                  <a:latin typeface="Poppins"/>
                  <a:ea typeface="Poppins"/>
                  <a:cs typeface="Poppins"/>
                  <a:sym typeface="Poppins"/>
                </a:rPr>
                <a:t>CONTRIBUTIONS</a:t>
              </a:r>
              <a:endParaRPr sz="2000" b="1" kern="0" dirty="0">
                <a:solidFill>
                  <a:srgbClr val="548135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8" name="Google Shape;136;p28">
              <a:extLst>
                <a:ext uri="{FF2B5EF4-FFF2-40B4-BE49-F238E27FC236}">
                  <a16:creationId xmlns:a16="http://schemas.microsoft.com/office/drawing/2014/main" id="{1E4C0571-700D-B2DF-8129-B47BDD1C1393}"/>
                </a:ext>
              </a:extLst>
            </p:cNvPr>
            <p:cNvCxnSpPr>
              <a:cxnSpLocks/>
            </p:cNvCxnSpPr>
            <p:nvPr/>
          </p:nvCxnSpPr>
          <p:spPr>
            <a:xfrm>
              <a:off x="341406" y="2714862"/>
              <a:ext cx="0" cy="1855434"/>
            </a:xfrm>
            <a:prstGeom prst="straightConnector1">
              <a:avLst/>
            </a:prstGeom>
            <a:solidFill>
              <a:srgbClr val="F2F2F2"/>
            </a:solidFill>
            <a:ln w="38100" cap="flat" cmpd="sng">
              <a:solidFill>
                <a:srgbClr val="54813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2" name="Title 8">
            <a:extLst>
              <a:ext uri="{FF2B5EF4-FFF2-40B4-BE49-F238E27FC236}">
                <a16:creationId xmlns:a16="http://schemas.microsoft.com/office/drawing/2014/main" id="{3630E554-2FC7-1D07-215F-1C73EC731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dirty="0"/>
              <a:t>Executive Summary</a:t>
            </a:r>
          </a:p>
        </p:txBody>
      </p:sp>
    </p:spTree>
    <p:extLst>
      <p:ext uri="{BB962C8B-B14F-4D97-AF65-F5344CB8AC3E}">
        <p14:creationId xmlns:p14="http://schemas.microsoft.com/office/powerpoint/2010/main" val="867432949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0" y="3647440"/>
            <a:ext cx="9144000" cy="3210560"/>
          </a:xfrm>
          <a:prstGeom prst="rect">
            <a:avLst/>
          </a:prstGeom>
          <a:solidFill>
            <a:schemeClr val="accent5">
              <a:lumMod val="50000"/>
              <a:alpha val="1398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31872" y="1053645"/>
            <a:ext cx="91440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SzPts val="990"/>
            </a:pPr>
            <a:r>
              <a:rPr lang="en" sz="4800" b="1" dirty="0"/>
              <a:t>Evaluating Homomorphic Operations on a Real-World </a:t>
            </a:r>
            <a:br>
              <a:rPr lang="en" sz="4800" b="1" dirty="0"/>
            </a:br>
            <a:r>
              <a:rPr lang="en" sz="4800" b="1" dirty="0"/>
              <a:t>Processing-In-Memory System</a:t>
            </a:r>
            <a:endParaRPr sz="4800" b="1" dirty="0"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-277385" y="3752320"/>
            <a:ext cx="9762513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ctr">
              <a:lnSpc>
                <a:spcPts val="3760"/>
              </a:lnSpc>
              <a:spcBef>
                <a:spcPts val="0"/>
              </a:spcBef>
              <a:buClr>
                <a:srgbClr val="1E4E79"/>
              </a:buClr>
              <a:buSzPts val="2600"/>
            </a:pP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Harshita Gupta*  Mayank </a:t>
            </a:r>
            <a:r>
              <a:rPr lang="en" sz="2800" b="1" dirty="0" err="1">
                <a:solidFill>
                  <a:schemeClr val="accent5">
                    <a:lumMod val="50000"/>
                  </a:schemeClr>
                </a:solidFill>
              </a:rPr>
              <a:t>Kabra</a:t>
            </a: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</a:p>
          <a:p>
            <a:pPr marL="0" indent="0" algn="ctr">
              <a:lnSpc>
                <a:spcPts val="3760"/>
              </a:lnSpc>
              <a:spcBef>
                <a:spcPts val="0"/>
              </a:spcBef>
              <a:buClr>
                <a:srgbClr val="1E4E79"/>
              </a:buClr>
              <a:buSzPts val="2600"/>
            </a:pP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Juan Gómez-Luna  Konstantinos Kanellopoulos </a:t>
            </a:r>
          </a:p>
          <a:p>
            <a:pPr marL="0" indent="0" algn="ctr">
              <a:lnSpc>
                <a:spcPts val="3760"/>
              </a:lnSpc>
              <a:spcBef>
                <a:spcPts val="0"/>
              </a:spcBef>
              <a:buClr>
                <a:srgbClr val="1E4E79"/>
              </a:buClr>
              <a:buSzPts val="2600"/>
            </a:pPr>
            <a:r>
              <a:rPr lang="en" sz="2800" b="1" dirty="0" err="1">
                <a:solidFill>
                  <a:schemeClr val="accent5">
                    <a:lumMod val="50000"/>
                  </a:schemeClr>
                </a:solidFill>
              </a:rPr>
              <a:t>Onur</a:t>
            </a:r>
            <a:r>
              <a:rPr lang="en" sz="2800" b="1" dirty="0">
                <a:solidFill>
                  <a:schemeClr val="accent5">
                    <a:lumMod val="50000"/>
                  </a:schemeClr>
                </a:solidFill>
              </a:rPr>
              <a:t> Mutlu</a:t>
            </a:r>
            <a:endParaRPr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821" y="5693147"/>
            <a:ext cx="2724323" cy="52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69F2588-6BD3-BF84-4ECF-475DE12C4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859" y="5693147"/>
            <a:ext cx="3140716" cy="52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9872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Accelerating Modern Workloads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on a General-purpose PIM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223316" y="11572"/>
            <a:ext cx="869738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MICRO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Systems for Modern Workloads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518668" y="6538933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October 29, 2023</a:t>
            </a:r>
          </a:p>
        </p:txBody>
      </p:sp>
    </p:spTree>
    <p:extLst>
      <p:ext uri="{BB962C8B-B14F-4D97-AF65-F5344CB8AC3E}">
        <p14:creationId xmlns:p14="http://schemas.microsoft.com/office/powerpoint/2010/main" val="3125508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031389" cy="52938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Strong scaling experiments on 32 rank</a:t>
            </a:r>
          </a:p>
          <a:p>
            <a:pPr lvl="1"/>
            <a:r>
              <a:rPr lang="en-US" sz="2100" dirty="0"/>
              <a:t>We set the number of </a:t>
            </a:r>
            <a:r>
              <a:rPr lang="en-US" sz="2100" dirty="0" err="1"/>
              <a:t>tasklets</a:t>
            </a:r>
            <a:r>
              <a:rPr lang="en-US" sz="2100" dirty="0"/>
              <a:t> to the best performing one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solidFill>
                  <a:srgbClr val="C00000"/>
                </a:solidFill>
              </a:rPr>
              <a:t>number of DPUs is 256, 512, 1024, 2048</a:t>
            </a:r>
          </a:p>
          <a:p>
            <a:pPr lvl="1"/>
            <a:r>
              <a:rPr lang="en-US" sz="2100" dirty="0"/>
              <a:t>We show the breakdown of execution time:</a:t>
            </a:r>
          </a:p>
          <a:p>
            <a:pPr lvl="2"/>
            <a:r>
              <a:rPr lang="en-US" sz="1700" dirty="0">
                <a:solidFill>
                  <a:srgbClr val="00B050"/>
                </a:solidFill>
              </a:rPr>
              <a:t>DPU</a:t>
            </a:r>
            <a:r>
              <a:rPr lang="en-US" sz="1700" dirty="0"/>
              <a:t>: Execution time on the DPU</a:t>
            </a:r>
          </a:p>
          <a:p>
            <a:pPr lvl="2"/>
            <a:r>
              <a:rPr lang="en-US" sz="1700" dirty="0">
                <a:solidFill>
                  <a:srgbClr val="0070C0"/>
                </a:solidFill>
              </a:rPr>
              <a:t>Inter-DPU</a:t>
            </a:r>
            <a:r>
              <a:rPr lang="en-US" sz="1700" dirty="0"/>
              <a:t>: Time for inter-DPU communication via the host CPU</a:t>
            </a:r>
          </a:p>
          <a:p>
            <a:pPr lvl="2"/>
            <a:r>
              <a:rPr lang="en-US" sz="1700" dirty="0"/>
              <a:t>We do not show CPU-DPU/DPU-CPU transfer times</a:t>
            </a:r>
          </a:p>
          <a:p>
            <a:pPr lvl="1"/>
            <a:r>
              <a:rPr lang="en-US" sz="2100" dirty="0">
                <a:solidFill>
                  <a:srgbClr val="C00000"/>
                </a:solidFill>
              </a:rPr>
              <a:t>Speedup over 256 DPUs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8C7CA-02F7-AC4B-B2DF-D55EAA69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613" y="873419"/>
            <a:ext cx="5580000" cy="558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23FF1D-8675-EE42-8D80-937527AC2441}"/>
              </a:ext>
            </a:extLst>
          </p:cNvPr>
          <p:cNvSpPr/>
          <p:nvPr/>
        </p:nvSpPr>
        <p:spPr>
          <a:xfrm>
            <a:off x="3200400" y="873419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DC523BA4-AEEC-EC49-BCCE-35D7DDB27793}"/>
              </a:ext>
            </a:extLst>
          </p:cNvPr>
          <p:cNvGraphicFramePr>
            <a:graphicFrameLocks/>
          </p:cNvGraphicFramePr>
          <p:nvPr/>
        </p:nvGraphicFramePr>
        <p:xfrm>
          <a:off x="3886530" y="1845000"/>
          <a:ext cx="2930800" cy="31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79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36094 -0.0007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4" grpId="1" animBg="1"/>
      <p:bldGraphic spid="9" grpId="0" uiExpand="1">
        <p:bldSub>
          <a:bldChart bld="series"/>
        </p:bldSub>
      </p:bldGraphic>
      <p:bldGraphic spid="9" grpId="1">
        <p:bldSub>
          <a:bldChart bld="series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(II)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7FC3CE5-1753-1A40-8A6A-688B4CB58F07}"/>
              </a:ext>
            </a:extLst>
          </p:cNvPr>
          <p:cNvSpPr/>
          <p:nvPr/>
        </p:nvSpPr>
        <p:spPr>
          <a:xfrm>
            <a:off x="6082144" y="2530159"/>
            <a:ext cx="2981467" cy="5885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NW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do not scale linearly due to load imbalance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3183202"/>
            <a:ext cx="2981467" cy="3010813"/>
          </a:xfrm>
          <a:prstGeom prst="roundRect">
            <a:avLst>
              <a:gd name="adj" fmla="val 57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3183196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3554901"/>
            <a:ext cx="2981467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Load balancing across DPUs ensures linear reduction of the execution time spent on the DPUs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for a given problem size, when all available DPUs are used (as observed in strong scaling experiments). 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042ECB67-5E7D-1C4F-B5F0-B0BCB169D35F}"/>
              </a:ext>
            </a:extLst>
          </p:cNvPr>
          <p:cNvSpPr/>
          <p:nvPr/>
        </p:nvSpPr>
        <p:spPr>
          <a:xfrm>
            <a:off x="6082145" y="1110922"/>
            <a:ext cx="2981467" cy="133069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VA, GEMV, SEL, UNI, BS, TS, MLP, HST-S, HSTS-L, RED, SCAN-SSA (both kernel), SCAN-RSS (both kernels), and TRNS (both kernels)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scale linearly with the number of DPUs</a:t>
            </a:r>
          </a:p>
        </p:txBody>
      </p:sp>
    </p:spTree>
    <p:extLst>
      <p:ext uri="{BB962C8B-B14F-4D97-AF65-F5344CB8AC3E}">
        <p14:creationId xmlns:p14="http://schemas.microsoft.com/office/powerpoint/2010/main" val="2720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7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1" grpId="0" animBg="1"/>
      <p:bldP spid="39" grpId="0" animBg="1"/>
      <p:bldP spid="40" grpId="0" animBg="1"/>
      <p:bldP spid="57" grpId="0" animBg="1"/>
      <p:bldP spid="58" grpId="0"/>
      <p:bldP spid="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3C35E-4216-CA41-82CA-F8269BE2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11" y="860719"/>
            <a:ext cx="5580000" cy="558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79FF141-B426-774F-B80F-AEA3760D71A4}"/>
              </a:ext>
            </a:extLst>
          </p:cNvPr>
          <p:cNvSpPr/>
          <p:nvPr/>
        </p:nvSpPr>
        <p:spPr>
          <a:xfrm>
            <a:off x="4324370" y="2232054"/>
            <a:ext cx="1368000" cy="1296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E6A299-1A69-CE4F-BF52-CF3EA0FFF42F}"/>
              </a:ext>
            </a:extLst>
          </p:cNvPr>
          <p:cNvSpPr/>
          <p:nvPr/>
        </p:nvSpPr>
        <p:spPr>
          <a:xfrm>
            <a:off x="1497810" y="3572230"/>
            <a:ext cx="1350000" cy="1368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EB7ED7-64AC-3343-841C-9C2B9A5B07EF}"/>
              </a:ext>
            </a:extLst>
          </p:cNvPr>
          <p:cNvSpPr/>
          <p:nvPr/>
        </p:nvSpPr>
        <p:spPr>
          <a:xfrm>
            <a:off x="87580" y="3572233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1D725A-4A44-6E4D-9BCC-54842D913504}"/>
              </a:ext>
            </a:extLst>
          </p:cNvPr>
          <p:cNvSpPr/>
          <p:nvPr/>
        </p:nvSpPr>
        <p:spPr>
          <a:xfrm>
            <a:off x="2906605" y="5002058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5CB8403-B840-1C4E-956F-FFDA66BA2CB9}"/>
              </a:ext>
            </a:extLst>
          </p:cNvPr>
          <p:cNvSpPr/>
          <p:nvPr/>
        </p:nvSpPr>
        <p:spPr>
          <a:xfrm>
            <a:off x="1497810" y="5002056"/>
            <a:ext cx="1350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578EA-6D52-3B48-8A55-50DB3C6CC824}"/>
              </a:ext>
            </a:extLst>
          </p:cNvPr>
          <p:cNvSpPr/>
          <p:nvPr/>
        </p:nvSpPr>
        <p:spPr>
          <a:xfrm>
            <a:off x="4333330" y="2241014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4A876A1-4EB0-954D-B393-683959E01E9E}"/>
              </a:ext>
            </a:extLst>
          </p:cNvPr>
          <p:cNvSpPr/>
          <p:nvPr/>
        </p:nvSpPr>
        <p:spPr>
          <a:xfrm>
            <a:off x="1506770" y="3581190"/>
            <a:ext cx="1350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F3F84F7-CACC-2F4C-AAA1-54959815EA72}"/>
              </a:ext>
            </a:extLst>
          </p:cNvPr>
          <p:cNvSpPr/>
          <p:nvPr/>
        </p:nvSpPr>
        <p:spPr>
          <a:xfrm>
            <a:off x="96540" y="3581193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509E531-8821-6143-8694-1BE6F1D601BA}"/>
              </a:ext>
            </a:extLst>
          </p:cNvPr>
          <p:cNvSpPr/>
          <p:nvPr/>
        </p:nvSpPr>
        <p:spPr>
          <a:xfrm>
            <a:off x="2915565" y="5011018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054648E-232B-9546-B4EA-0A0F37ABF780}"/>
              </a:ext>
            </a:extLst>
          </p:cNvPr>
          <p:cNvSpPr/>
          <p:nvPr/>
        </p:nvSpPr>
        <p:spPr>
          <a:xfrm>
            <a:off x="1506770" y="5011016"/>
            <a:ext cx="1350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40B792-B8AC-D747-9C68-8FFC7F0CA6EA}"/>
              </a:ext>
            </a:extLst>
          </p:cNvPr>
          <p:cNvSpPr/>
          <p:nvPr/>
        </p:nvSpPr>
        <p:spPr>
          <a:xfrm>
            <a:off x="87580" y="860719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EE398-7F2D-EE4D-A3DD-3E805C6AC93B}"/>
              </a:ext>
            </a:extLst>
          </p:cNvPr>
          <p:cNvSpPr/>
          <p:nvPr/>
        </p:nvSpPr>
        <p:spPr>
          <a:xfrm>
            <a:off x="1497810" y="860718"/>
            <a:ext cx="1350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7862D8D-4343-B84A-AA9F-34954104049A}"/>
              </a:ext>
            </a:extLst>
          </p:cNvPr>
          <p:cNvSpPr/>
          <p:nvPr/>
        </p:nvSpPr>
        <p:spPr>
          <a:xfrm>
            <a:off x="2906605" y="860718"/>
            <a:ext cx="1368000" cy="1332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DEE02D-1A5B-724F-A5C4-6F205E922F29}"/>
              </a:ext>
            </a:extLst>
          </p:cNvPr>
          <p:cNvSpPr/>
          <p:nvPr/>
        </p:nvSpPr>
        <p:spPr>
          <a:xfrm>
            <a:off x="4324370" y="862367"/>
            <a:ext cx="1368000" cy="1332000"/>
          </a:xfrm>
          <a:prstGeom prst="rect">
            <a:avLst/>
          </a:prstGeom>
          <a:solidFill>
            <a:srgbClr val="00B050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C413BD4-D301-B640-BA35-07D536944D60}"/>
              </a:ext>
            </a:extLst>
          </p:cNvPr>
          <p:cNvSpPr/>
          <p:nvPr/>
        </p:nvSpPr>
        <p:spPr>
          <a:xfrm>
            <a:off x="87580" y="2232056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4416E9-082B-A84D-9AD4-43B99DFDD0F3}"/>
              </a:ext>
            </a:extLst>
          </p:cNvPr>
          <p:cNvSpPr/>
          <p:nvPr/>
        </p:nvSpPr>
        <p:spPr>
          <a:xfrm>
            <a:off x="2906605" y="2232055"/>
            <a:ext cx="1368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8B911C5-70DA-5344-B9A3-D50D7173F0EF}"/>
              </a:ext>
            </a:extLst>
          </p:cNvPr>
          <p:cNvSpPr/>
          <p:nvPr/>
        </p:nvSpPr>
        <p:spPr>
          <a:xfrm>
            <a:off x="1497810" y="2232053"/>
            <a:ext cx="1350000" cy="1296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4AB4A7-3478-4341-AFCD-3F05F9BDA5C1}"/>
              </a:ext>
            </a:extLst>
          </p:cNvPr>
          <p:cNvSpPr/>
          <p:nvPr/>
        </p:nvSpPr>
        <p:spPr>
          <a:xfrm>
            <a:off x="2906605" y="3572232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F822C27-C4B9-4247-B827-E09EC4BEA641}"/>
              </a:ext>
            </a:extLst>
          </p:cNvPr>
          <p:cNvSpPr/>
          <p:nvPr/>
        </p:nvSpPr>
        <p:spPr>
          <a:xfrm>
            <a:off x="4324370" y="3572231"/>
            <a:ext cx="1368000" cy="1368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183FE45-EE61-3543-957B-C94C3905CC38}"/>
              </a:ext>
            </a:extLst>
          </p:cNvPr>
          <p:cNvSpPr/>
          <p:nvPr/>
        </p:nvSpPr>
        <p:spPr>
          <a:xfrm>
            <a:off x="87580" y="5002059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88E5175-D494-7D43-93D5-E795358EC928}"/>
              </a:ext>
            </a:extLst>
          </p:cNvPr>
          <p:cNvSpPr/>
          <p:nvPr/>
        </p:nvSpPr>
        <p:spPr>
          <a:xfrm>
            <a:off x="4324370" y="5002057"/>
            <a:ext cx="1368000" cy="140400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ECBCD98-1A96-154F-AD80-2984580573F8}"/>
              </a:ext>
            </a:extLst>
          </p:cNvPr>
          <p:cNvSpPr/>
          <p:nvPr/>
        </p:nvSpPr>
        <p:spPr>
          <a:xfrm>
            <a:off x="2915565" y="869678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83B3624-9C9F-3C43-9CC6-17E7B617BF76}"/>
              </a:ext>
            </a:extLst>
          </p:cNvPr>
          <p:cNvSpPr/>
          <p:nvPr/>
        </p:nvSpPr>
        <p:spPr>
          <a:xfrm>
            <a:off x="96540" y="869679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1E656C1-C1EC-A844-8852-6993D598156C}"/>
              </a:ext>
            </a:extLst>
          </p:cNvPr>
          <p:cNvSpPr/>
          <p:nvPr/>
        </p:nvSpPr>
        <p:spPr>
          <a:xfrm>
            <a:off x="1506770" y="869678"/>
            <a:ext cx="1350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269A50-3009-4D4A-A775-27A7FF4CBD2F}"/>
              </a:ext>
            </a:extLst>
          </p:cNvPr>
          <p:cNvSpPr/>
          <p:nvPr/>
        </p:nvSpPr>
        <p:spPr>
          <a:xfrm>
            <a:off x="2915565" y="2241015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8E67D9-69B8-4340-AD63-8C2DFCB7A12C}"/>
              </a:ext>
            </a:extLst>
          </p:cNvPr>
          <p:cNvSpPr/>
          <p:nvPr/>
        </p:nvSpPr>
        <p:spPr>
          <a:xfrm>
            <a:off x="1506770" y="2241013"/>
            <a:ext cx="1350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8343FB5-323F-154B-B78A-B00B1BFF6677}"/>
              </a:ext>
            </a:extLst>
          </p:cNvPr>
          <p:cNvSpPr/>
          <p:nvPr/>
        </p:nvSpPr>
        <p:spPr>
          <a:xfrm>
            <a:off x="4333330" y="5011017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57D9496-9860-944C-9577-806AF29E6A51}"/>
              </a:ext>
            </a:extLst>
          </p:cNvPr>
          <p:cNvSpPr/>
          <p:nvPr/>
        </p:nvSpPr>
        <p:spPr>
          <a:xfrm>
            <a:off x="4333330" y="871327"/>
            <a:ext cx="1368000" cy="1332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9313E16-5DA9-AC4C-80FF-038362C807C6}"/>
              </a:ext>
            </a:extLst>
          </p:cNvPr>
          <p:cNvSpPr/>
          <p:nvPr/>
        </p:nvSpPr>
        <p:spPr>
          <a:xfrm>
            <a:off x="96540" y="2241016"/>
            <a:ext cx="1368000" cy="1296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97D722B-CD1E-954E-AEAB-E20A0DAF4E54}"/>
              </a:ext>
            </a:extLst>
          </p:cNvPr>
          <p:cNvSpPr/>
          <p:nvPr/>
        </p:nvSpPr>
        <p:spPr>
          <a:xfrm>
            <a:off x="2915565" y="3581192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EF036EB-8FEC-DA4E-9F27-B8F973D82399}"/>
              </a:ext>
            </a:extLst>
          </p:cNvPr>
          <p:cNvSpPr/>
          <p:nvPr/>
        </p:nvSpPr>
        <p:spPr>
          <a:xfrm>
            <a:off x="4333330" y="3581191"/>
            <a:ext cx="1368000" cy="1368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C678087-F12D-6545-825F-0B49E83D24E1}"/>
              </a:ext>
            </a:extLst>
          </p:cNvPr>
          <p:cNvSpPr/>
          <p:nvPr/>
        </p:nvSpPr>
        <p:spPr>
          <a:xfrm>
            <a:off x="96540" y="5011019"/>
            <a:ext cx="1368000" cy="1404000"/>
          </a:xfrm>
          <a:prstGeom prst="rect">
            <a:avLst/>
          </a:prstGeom>
          <a:solidFill>
            <a:srgbClr val="FFFFFF">
              <a:alpha val="74902"/>
            </a:srgb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Strong Scaling: 32 Ranks (III)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BB08AE25-5806-DF4C-B329-F837064BBA87}"/>
              </a:ext>
            </a:extLst>
          </p:cNvPr>
          <p:cNvSpPr/>
          <p:nvPr/>
        </p:nvSpPr>
        <p:spPr>
          <a:xfrm>
            <a:off x="6071505" y="1782138"/>
            <a:ext cx="2981467" cy="1470648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ound Same Side Corner Rectangle 62">
            <a:extLst>
              <a:ext uri="{FF2B5EF4-FFF2-40B4-BE49-F238E27FC236}">
                <a16:creationId xmlns:a16="http://schemas.microsoft.com/office/drawing/2014/main" id="{1CD92AF1-ACF6-054A-A1A9-D2DF4F96EBE8}"/>
              </a:ext>
            </a:extLst>
          </p:cNvPr>
          <p:cNvSpPr/>
          <p:nvPr/>
        </p:nvSpPr>
        <p:spPr>
          <a:xfrm>
            <a:off x="6071505" y="1782131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54227-803E-A542-9831-27D82C6499A2}"/>
              </a:ext>
            </a:extLst>
          </p:cNvPr>
          <p:cNvSpPr txBox="1"/>
          <p:nvPr/>
        </p:nvSpPr>
        <p:spPr>
          <a:xfrm>
            <a:off x="6062291" y="2207627"/>
            <a:ext cx="2981467" cy="101566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overhead of merging partial results from DPUs in the host CPU is tolerable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across all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that need it. 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84D7255-1193-CE4B-9509-4934996D11FD}"/>
              </a:ext>
            </a:extLst>
          </p:cNvPr>
          <p:cNvSpPr/>
          <p:nvPr/>
        </p:nvSpPr>
        <p:spPr>
          <a:xfrm>
            <a:off x="6082145" y="1037182"/>
            <a:ext cx="2981467" cy="654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SEL, UNI, HST-S, HST-L, RED only need to merge final results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4B4099A5-F66A-0944-906B-BB7211CD8FB5}"/>
              </a:ext>
            </a:extLst>
          </p:cNvPr>
          <p:cNvSpPr/>
          <p:nvPr/>
        </p:nvSpPr>
        <p:spPr>
          <a:xfrm>
            <a:off x="6091359" y="4132496"/>
            <a:ext cx="2981467" cy="213364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ound Same Side Corner Rectangle 66">
            <a:extLst>
              <a:ext uri="{FF2B5EF4-FFF2-40B4-BE49-F238E27FC236}">
                <a16:creationId xmlns:a16="http://schemas.microsoft.com/office/drawing/2014/main" id="{2D5A7A7E-6D4B-2646-A0CC-3075BED1841B}"/>
              </a:ext>
            </a:extLst>
          </p:cNvPr>
          <p:cNvSpPr/>
          <p:nvPr/>
        </p:nvSpPr>
        <p:spPr>
          <a:xfrm>
            <a:off x="6091359" y="4132490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7A514D-9045-FE4C-A50B-C1F9CA1022DE}"/>
              </a:ext>
            </a:extLst>
          </p:cNvPr>
          <p:cNvSpPr txBox="1"/>
          <p:nvPr/>
        </p:nvSpPr>
        <p:spPr>
          <a:xfrm>
            <a:off x="6082145" y="4557986"/>
            <a:ext cx="2981467" cy="1708160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Complex synchronization across DPUs (i.e., inter-DPU synchronization involving two-way communication with the host CPU) imposes significant overhead, which limits scalability to more DPUs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29969970-72C7-BD4D-9F1F-83A8F66A4D80}"/>
              </a:ext>
            </a:extLst>
          </p:cNvPr>
          <p:cNvSpPr/>
          <p:nvPr/>
        </p:nvSpPr>
        <p:spPr>
          <a:xfrm>
            <a:off x="6101999" y="3372791"/>
            <a:ext cx="2981467" cy="651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BFS, MLP, NW, SCAN-SSA, SCAN-RSS have more complex communication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8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4" grpId="0" animBg="1"/>
      <p:bldP spid="38" grpId="0" animBg="1"/>
      <p:bldP spid="42" grpId="0" animBg="1"/>
      <p:bldP spid="43" grpId="0" animBg="1"/>
      <p:bldP spid="44" grpId="0" animBg="1"/>
      <p:bldP spid="52" grpId="0" animBg="1"/>
      <p:bldP spid="56" grpId="0" animBg="1"/>
      <p:bldP spid="61" grpId="0" animBg="1"/>
      <p:bldP spid="30" grpId="0" animBg="1"/>
      <p:bldP spid="31" grpId="0" animBg="1"/>
      <p:bldP spid="35" grpId="0" animBg="1"/>
      <p:bldP spid="36" grpId="0" animBg="1"/>
      <p:bldP spid="37" grpId="0" animBg="1"/>
      <p:bldP spid="48" grpId="0" animBg="1"/>
      <p:bldP spid="49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4" grpId="0"/>
      <p:bldP spid="65" grpId="0" animBg="1"/>
      <p:bldP spid="66" grpId="0" animBg="1"/>
      <p:bldP spid="67" grpId="0" animBg="1"/>
      <p:bldP spid="68" grpId="0"/>
      <p:bldP spid="6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 Scaling: 1 Rank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9BF018FF-A725-3C49-A265-1BD6BA0F3D69}"/>
              </a:ext>
            </a:extLst>
          </p:cNvPr>
          <p:cNvSpPr/>
          <p:nvPr/>
        </p:nvSpPr>
        <p:spPr>
          <a:xfrm>
            <a:off x="6071505" y="1195541"/>
            <a:ext cx="2981467" cy="2980034"/>
          </a:xfrm>
          <a:prstGeom prst="roundRect">
            <a:avLst>
              <a:gd name="adj" fmla="val 6363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ound Same Side Corner Rectangle 56">
            <a:extLst>
              <a:ext uri="{FF2B5EF4-FFF2-40B4-BE49-F238E27FC236}">
                <a16:creationId xmlns:a16="http://schemas.microsoft.com/office/drawing/2014/main" id="{47FB5699-D8F7-C34F-83E0-D7DD4FE77FC9}"/>
              </a:ext>
            </a:extLst>
          </p:cNvPr>
          <p:cNvSpPr/>
          <p:nvPr/>
        </p:nvSpPr>
        <p:spPr>
          <a:xfrm>
            <a:off x="6071505" y="1195534"/>
            <a:ext cx="2981467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C6E9EE0-83F9-EE43-8CE0-2B148EC1A655}"/>
              </a:ext>
            </a:extLst>
          </p:cNvPr>
          <p:cNvSpPr txBox="1"/>
          <p:nvPr/>
        </p:nvSpPr>
        <p:spPr>
          <a:xfrm>
            <a:off x="6062291" y="1621030"/>
            <a:ext cx="2981467" cy="2554545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Equally-sized problems assigned to different DPUs and little/no inter-DPU synchronization lead to linear weak scaling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the execution time spent on the DPUs (i.e., constant execution time when we increase the number of DPUs and the dataset size accordingly). 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6E4CA248-79CF-0641-88D3-50FBC4F6804C}"/>
              </a:ext>
            </a:extLst>
          </p:cNvPr>
          <p:cNvSpPr/>
          <p:nvPr/>
        </p:nvSpPr>
        <p:spPr>
          <a:xfrm>
            <a:off x="6091359" y="4374036"/>
            <a:ext cx="2981467" cy="1748929"/>
          </a:xfrm>
          <a:prstGeom prst="roundRect">
            <a:avLst>
              <a:gd name="adj" fmla="val 9070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ound Same Side Corner Rectangle 60">
            <a:extLst>
              <a:ext uri="{FF2B5EF4-FFF2-40B4-BE49-F238E27FC236}">
                <a16:creationId xmlns:a16="http://schemas.microsoft.com/office/drawing/2014/main" id="{D6060AC6-1DD7-004B-A5B3-5EE6C8BE57DF}"/>
              </a:ext>
            </a:extLst>
          </p:cNvPr>
          <p:cNvSpPr/>
          <p:nvPr/>
        </p:nvSpPr>
        <p:spPr>
          <a:xfrm>
            <a:off x="6091359" y="4391282"/>
            <a:ext cx="2981467" cy="396000"/>
          </a:xfrm>
          <a:prstGeom prst="round2SameRect">
            <a:avLst>
              <a:gd name="adj1" fmla="val 2509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18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62DD269-106D-ED45-9D35-5B6F85BEFDB2}"/>
              </a:ext>
            </a:extLst>
          </p:cNvPr>
          <p:cNvSpPr txBox="1"/>
          <p:nvPr/>
        </p:nvSpPr>
        <p:spPr>
          <a:xfrm>
            <a:off x="6082145" y="4799526"/>
            <a:ext cx="2981467" cy="1323439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Sustained bandwidth of parallel CPU-DPU/DPU-CPU transfers inside a rank of DPUs increases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sublinearly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with the number of DPUs.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DDD0A8-74EB-5548-933D-8257C29C4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8" y="873992"/>
            <a:ext cx="5799541" cy="558000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B66557A-4370-AF49-BDF6-F6940359BACC}"/>
              </a:ext>
            </a:extLst>
          </p:cNvPr>
          <p:cNvSpPr/>
          <p:nvPr/>
        </p:nvSpPr>
        <p:spPr>
          <a:xfrm>
            <a:off x="122592" y="884550"/>
            <a:ext cx="5863213" cy="55440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5" name="Chart 64">
            <a:extLst>
              <a:ext uri="{FF2B5EF4-FFF2-40B4-BE49-F238E27FC236}">
                <a16:creationId xmlns:a16="http://schemas.microsoft.com/office/drawing/2014/main" id="{D912F25D-50DB-CA4D-A389-648CAB90D4B5}"/>
              </a:ext>
            </a:extLst>
          </p:cNvPr>
          <p:cNvGraphicFramePr>
            <a:graphicFrameLocks/>
          </p:cNvGraphicFramePr>
          <p:nvPr/>
        </p:nvGraphicFramePr>
        <p:xfrm>
          <a:off x="1642382" y="1621030"/>
          <a:ext cx="29308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1332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7" grpId="0" animBg="1"/>
      <p:bldP spid="58" grpId="0"/>
      <p:bldP spid="59" grpId="0" animBg="1"/>
      <p:bldP spid="61" grpId="0" animBg="1"/>
      <p:bldP spid="62" grpId="0"/>
      <p:bldP spid="64" grpId="0" animBg="1"/>
      <p:bldGraphic spid="65" grpId="0" uiExpand="1">
        <p:bldSub>
          <a:bldChart bld="series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Benchmarking and </a:t>
            </a:r>
            <a:br>
              <a:rPr lang="en-US" altLang="en-US" b="1" dirty="0">
                <a:ea typeface="ＭＳ Ｐゴシック" panose="020B0600070205080204" pitchFamily="34" charset="-128"/>
              </a:rPr>
            </a:br>
            <a:r>
              <a:rPr lang="en-US" altLang="en-US" b="1" dirty="0">
                <a:ea typeface="ＭＳ Ｐゴシック" panose="020B0600070205080204" pitchFamily="34" charset="-128"/>
              </a:rPr>
              <a:t>Workload Suitability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0816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4C52-7F57-D04B-AE19-26711BA26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6BE3A-8518-6B43-A0A3-3337F1AFC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Comparison of both UPMEM-based PIM systems </a:t>
            </a:r>
            <a:r>
              <a:rPr lang="en-US" dirty="0">
                <a:solidFill>
                  <a:srgbClr val="00B050"/>
                </a:solidFill>
              </a:rPr>
              <a:t>to state-of-the-art CPU and GPU</a:t>
            </a:r>
          </a:p>
          <a:p>
            <a:pPr lvl="1"/>
            <a:r>
              <a:rPr lang="en-US" dirty="0"/>
              <a:t>Intel Xeon E3-1240 CPU</a:t>
            </a:r>
          </a:p>
          <a:p>
            <a:pPr lvl="1"/>
            <a:r>
              <a:rPr lang="en-US" dirty="0"/>
              <a:t>NVIDIA Titan V GPU</a:t>
            </a:r>
          </a:p>
          <a:p>
            <a:r>
              <a:rPr lang="en-US" dirty="0"/>
              <a:t>We use </a:t>
            </a:r>
            <a:r>
              <a:rPr lang="en-US" dirty="0">
                <a:solidFill>
                  <a:srgbClr val="C00000"/>
                </a:solidFill>
              </a:rPr>
              <a:t>state-of-the-art CPU and GPU counterparts</a:t>
            </a:r>
            <a:r>
              <a:rPr lang="en-US" dirty="0"/>
              <a:t> of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  <a:p>
            <a:pPr lvl="1"/>
            <a:r>
              <a:rPr lang="en-US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lang="en-US" dirty="0"/>
          </a:p>
          <a:p>
            <a:r>
              <a:rPr lang="en-US" dirty="0"/>
              <a:t>We use the </a:t>
            </a:r>
            <a:r>
              <a:rPr lang="en-US" dirty="0">
                <a:solidFill>
                  <a:srgbClr val="0070C0"/>
                </a:solidFill>
              </a:rPr>
              <a:t>largest dataset that we can fit in the GPU</a:t>
            </a:r>
            <a:r>
              <a:rPr lang="en-US" dirty="0"/>
              <a:t> memory</a:t>
            </a:r>
          </a:p>
          <a:p>
            <a:r>
              <a:rPr lang="en-US" dirty="0"/>
              <a:t>We show overall execution time, including DPU kernel time and inter DPU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2926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systems outperform the CPU 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all benchmarks except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SpMV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BFS, and NW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0417DB-CE0F-BF4A-94A8-271FA4EC1E26}"/>
              </a:ext>
            </a:extLst>
          </p:cNvPr>
          <p:cNvSpPr/>
          <p:nvPr/>
        </p:nvSpPr>
        <p:spPr>
          <a:xfrm>
            <a:off x="5605670" y="1378226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A0405-D778-6E49-BE7E-0F485EBA57C2}"/>
              </a:ext>
            </a:extLst>
          </p:cNvPr>
          <p:cNvSpPr/>
          <p:nvPr/>
        </p:nvSpPr>
        <p:spPr>
          <a:xfrm>
            <a:off x="6327914" y="1378225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D10BD69-F7BB-A54E-96B5-49A2A6DC44F9}"/>
              </a:ext>
            </a:extLst>
          </p:cNvPr>
          <p:cNvSpPr/>
          <p:nvPr/>
        </p:nvSpPr>
        <p:spPr>
          <a:xfrm>
            <a:off x="7050158" y="1378224"/>
            <a:ext cx="357808" cy="26636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and the 640-DPU are, respectively,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93.0x and 27.9x faster than the CPU for 13 of the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76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category"/>
        </p:bldSub>
      </p:bldGraphic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2,556-DPU outperforms the GPU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 with an average of 2.54x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is within 65%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performance of the GPU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for the same 10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A41674-C562-A346-8D0B-95C18468A69A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40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Performance Comparison (III)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66632C0-F0A1-3A48-A999-5A93D469E4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AFBF55-5425-1D49-B337-C7653377291F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D7FE97D-2960-BC45-9EA4-C13EEE6396CB}"/>
              </a:ext>
            </a:extLst>
          </p:cNvPr>
          <p:cNvSpPr/>
          <p:nvPr/>
        </p:nvSpPr>
        <p:spPr>
          <a:xfrm>
            <a:off x="701177" y="3711348"/>
            <a:ext cx="7741646" cy="2703443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5D8526F-C3DC-4648-82BE-C22B75E8A537}"/>
              </a:ext>
            </a:extLst>
          </p:cNvPr>
          <p:cNvSpPr/>
          <p:nvPr/>
        </p:nvSpPr>
        <p:spPr>
          <a:xfrm>
            <a:off x="701177" y="3711347"/>
            <a:ext cx="7741646" cy="396000"/>
          </a:xfrm>
          <a:prstGeom prst="round2SameRect">
            <a:avLst>
              <a:gd name="adj1" fmla="val 33688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D2CECB-52B0-4D46-AFF5-3E91BC237804}"/>
              </a:ext>
            </a:extLst>
          </p:cNvPr>
          <p:cNvSpPr txBox="1"/>
          <p:nvPr/>
        </p:nvSpPr>
        <p:spPr>
          <a:xfrm>
            <a:off x="701177" y="4106467"/>
            <a:ext cx="7741646" cy="2308324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can outperform a state-of-the-art 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on workloads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three key characteristics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Streaming memory accesses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inter-DPU synchronization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or little use of integer multiplication, integer division, or floating point operations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These three key characteristics make a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workload potentially suitable to the UPMEM PIM architecture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27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A97F01-7391-1F4F-866C-1945B0944185}"/>
              </a:ext>
            </a:extLst>
          </p:cNvPr>
          <p:cNvSpPr/>
          <p:nvPr/>
        </p:nvSpPr>
        <p:spPr>
          <a:xfrm>
            <a:off x="464214" y="4808624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640-DPU system consumes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on average 1.64x less energy than the CPU for all 16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PrIM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benchmarks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160FFD9-D775-0B4F-86C2-16FD03CB8961}"/>
              </a:ext>
            </a:extLst>
          </p:cNvPr>
          <p:cNvSpPr/>
          <p:nvPr/>
        </p:nvSpPr>
        <p:spPr>
          <a:xfrm>
            <a:off x="464214" y="5640298"/>
            <a:ext cx="8215572" cy="78379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For 12 benchmarks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, the 640-DPU system provides energy savings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of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5.23x over the CPU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C286A357-218A-E84D-AC0C-807C6A1D662A}"/>
              </a:ext>
            </a:extLst>
          </p:cNvPr>
          <p:cNvSpPr/>
          <p:nvPr/>
        </p:nvSpPr>
        <p:spPr>
          <a:xfrm>
            <a:off x="1099930" y="1205948"/>
            <a:ext cx="3710609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C2E23B-6947-3245-BDAD-1CD2B23A5DC7}"/>
              </a:ext>
            </a:extLst>
          </p:cNvPr>
          <p:cNvSpPr/>
          <p:nvPr/>
        </p:nvSpPr>
        <p:spPr>
          <a:xfrm>
            <a:off x="518822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31AADF-C020-4445-82CC-73A110C3C261}"/>
              </a:ext>
            </a:extLst>
          </p:cNvPr>
          <p:cNvSpPr/>
          <p:nvPr/>
        </p:nvSpPr>
        <p:spPr>
          <a:xfrm>
            <a:off x="5917096" y="1205948"/>
            <a:ext cx="351183" cy="312751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4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Graphic spid="14" grpId="0" uiExpand="1">
        <p:bldSub>
          <a:bldChart bld="category"/>
        </p:bldSub>
      </p:bldGraphic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CPU/GPU: Energy Comparison (II)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08889F-D916-454D-9391-E23D5F5D6A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879156"/>
          <a:ext cx="9000000" cy="3807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DEBD98-FA37-F840-B866-6FCC79CD3AD4}"/>
              </a:ext>
            </a:extLst>
          </p:cNvPr>
          <p:cNvSpPr/>
          <p:nvPr/>
        </p:nvSpPr>
        <p:spPr>
          <a:xfrm>
            <a:off x="701177" y="3419804"/>
            <a:ext cx="7741646" cy="2980442"/>
          </a:xfrm>
          <a:prstGeom prst="roundRect">
            <a:avLst>
              <a:gd name="adj" fmla="val 7357"/>
            </a:avLst>
          </a:prstGeom>
          <a:solidFill>
            <a:srgbClr val="F5F6FB"/>
          </a:solidFill>
          <a:ln w="44450"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AC56BE9C-D53E-8541-9801-74905310F9C3}"/>
              </a:ext>
            </a:extLst>
          </p:cNvPr>
          <p:cNvSpPr/>
          <p:nvPr/>
        </p:nvSpPr>
        <p:spPr>
          <a:xfrm>
            <a:off x="701177" y="3419803"/>
            <a:ext cx="7741646" cy="396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458A"/>
          </a:solidFill>
          <a:ln>
            <a:solidFill>
              <a:srgbClr val="2D45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OBSERVATION 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8DE82E-BA1F-F042-A082-561AF4A0DB10}"/>
              </a:ext>
            </a:extLst>
          </p:cNvPr>
          <p:cNvSpPr txBox="1"/>
          <p:nvPr/>
        </p:nvSpPr>
        <p:spPr>
          <a:xfrm>
            <a:off x="701177" y="3814923"/>
            <a:ext cx="7741646" cy="2585323"/>
          </a:xfrm>
          <a:prstGeom prst="rect">
            <a:avLst/>
          </a:prstGeom>
          <a:noFill/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large energy savings over a state-of-the-art CPU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due to higher performance (thus, lower static energy) and less data movement between memory and processors.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UPMEM-based PIM system provides energy savings over a state-of-the-art CPU/GPU on workloads where it outperforms the CPU/GPU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This is because the source of both performance improvement and energy savings is the same: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significant reduction in data movement between the memory and the processor cores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which the UPMEM-based PIM system can provide for PIM-suitable workloads. </a:t>
            </a:r>
          </a:p>
        </p:txBody>
      </p:sp>
    </p:spTree>
    <p:extLst>
      <p:ext uri="{BB962C8B-B14F-4D97-AF65-F5344CB8AC3E}">
        <p14:creationId xmlns:p14="http://schemas.microsoft.com/office/powerpoint/2010/main" val="33451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0FC8F8C-F225-FE40-929B-6BE810F50236}"/>
              </a:ext>
            </a:extLst>
          </p:cNvPr>
          <p:cNvSpPr/>
          <p:nvPr/>
        </p:nvSpPr>
        <p:spPr>
          <a:xfrm>
            <a:off x="178200" y="962993"/>
            <a:ext cx="8787600" cy="87989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5C37658-4131-E946-8974-08804F7EB72D}"/>
              </a:ext>
            </a:extLst>
          </p:cNvPr>
          <p:cNvSpPr/>
          <p:nvPr/>
        </p:nvSpPr>
        <p:spPr>
          <a:xfrm>
            <a:off x="169011" y="5110170"/>
            <a:ext cx="8787600" cy="833431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5DF2A-A3FA-4545-BAC8-AD5AC1F2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CCE1C4D-C9D5-1D4C-8363-9BBEDA24D389}"/>
              </a:ext>
            </a:extLst>
          </p:cNvPr>
          <p:cNvSpPr/>
          <p:nvPr/>
        </p:nvSpPr>
        <p:spPr>
          <a:xfrm>
            <a:off x="178200" y="1892890"/>
            <a:ext cx="8787600" cy="1386667"/>
          </a:xfrm>
          <a:prstGeom prst="roundRect">
            <a:avLst>
              <a:gd name="adj" fmla="val 8371"/>
            </a:avLst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21F8A93-C07C-1240-AED5-10923C44BCFE}"/>
              </a:ext>
            </a:extLst>
          </p:cNvPr>
          <p:cNvSpPr/>
          <p:nvPr/>
        </p:nvSpPr>
        <p:spPr>
          <a:xfrm>
            <a:off x="169011" y="3329570"/>
            <a:ext cx="8787600" cy="853529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E22266B-AA24-2448-BB56-26D05F18BC4C}"/>
              </a:ext>
            </a:extLst>
          </p:cNvPr>
          <p:cNvSpPr/>
          <p:nvPr/>
        </p:nvSpPr>
        <p:spPr>
          <a:xfrm>
            <a:off x="178200" y="4235006"/>
            <a:ext cx="8787600" cy="830054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DE4621E-DA1E-D141-A039-8C7109996C07}"/>
              </a:ext>
            </a:extLst>
          </p:cNvPr>
          <p:cNvSpPr/>
          <p:nvPr/>
        </p:nvSpPr>
        <p:spPr>
          <a:xfrm>
            <a:off x="169011" y="5988712"/>
            <a:ext cx="8787600" cy="360000"/>
          </a:xfrm>
          <a:prstGeom prst="roundRect">
            <a:avLst/>
          </a:prstGeom>
          <a:solidFill>
            <a:schemeClr val="bg1">
              <a:lumMod val="75000"/>
              <a:alpha val="25098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AD3230B-7F39-9340-9A98-02535843F9D1}"/>
              </a:ext>
            </a:extLst>
          </p:cNvPr>
          <p:cNvSpPr/>
          <p:nvPr/>
        </p:nvSpPr>
        <p:spPr>
          <a:xfrm>
            <a:off x="169011" y="5990175"/>
            <a:ext cx="8787600" cy="358537"/>
          </a:xfrm>
          <a:prstGeom prst="roundRect">
            <a:avLst/>
          </a:prstGeom>
          <a:solidFill>
            <a:schemeClr val="accent2">
              <a:lumMod val="60000"/>
              <a:lumOff val="40000"/>
              <a:alpha val="25098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E52B8E0-367F-B447-B19F-0CD1C9857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1004040"/>
            <a:ext cx="8894602" cy="53696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Accelerator Model</a:t>
            </a:r>
          </a:p>
          <a:p>
            <a:pPr lvl="1"/>
            <a:r>
              <a:rPr lang="en-US" dirty="0"/>
              <a:t>UPMEM-based PIM System Overview</a:t>
            </a:r>
          </a:p>
          <a:p>
            <a:r>
              <a:rPr lang="en-US" dirty="0"/>
              <a:t>UPMEM PIM Programming</a:t>
            </a:r>
          </a:p>
          <a:p>
            <a:pPr lvl="1"/>
            <a:r>
              <a:rPr lang="en-US" dirty="0"/>
              <a:t>Vector Addition</a:t>
            </a:r>
          </a:p>
          <a:p>
            <a:pPr lvl="1"/>
            <a:r>
              <a:rPr lang="en-US" dirty="0"/>
              <a:t>CPU-DPU Data Transfers</a:t>
            </a:r>
          </a:p>
          <a:p>
            <a:pPr lvl="1"/>
            <a:r>
              <a:rPr lang="en-US" dirty="0"/>
              <a:t>Inter-DPU Communication</a:t>
            </a:r>
          </a:p>
          <a:p>
            <a:pPr lvl="1"/>
            <a:r>
              <a:rPr lang="en-US" dirty="0"/>
              <a:t>CPU-DPU/DPU-CPU Transfer Bandwidth</a:t>
            </a:r>
          </a:p>
          <a:p>
            <a:r>
              <a:rPr lang="en-US" dirty="0"/>
              <a:t>DRAM Processing Unit</a:t>
            </a:r>
          </a:p>
          <a:p>
            <a:pPr lvl="1"/>
            <a:r>
              <a:rPr lang="en-US" dirty="0"/>
              <a:t>Arithmetic Throughput</a:t>
            </a:r>
          </a:p>
          <a:p>
            <a:pPr lvl="1"/>
            <a:r>
              <a:rPr lang="en-US" dirty="0"/>
              <a:t>WRAM and MRAM Bandwidth</a:t>
            </a:r>
          </a:p>
          <a:p>
            <a:r>
              <a:rPr lang="en-US" dirty="0"/>
              <a:t>PrIM Benchmarks</a:t>
            </a:r>
          </a:p>
          <a:p>
            <a:pPr lvl="1"/>
            <a:r>
              <a:rPr lang="en-US" dirty="0"/>
              <a:t>Roofline Model</a:t>
            </a:r>
          </a:p>
          <a:p>
            <a:pPr lvl="1"/>
            <a:r>
              <a:rPr lang="en-US" dirty="0"/>
              <a:t>Benchmark Diversity</a:t>
            </a:r>
          </a:p>
          <a:p>
            <a:r>
              <a:rPr lang="en-US" dirty="0"/>
              <a:t>Evaluation</a:t>
            </a:r>
          </a:p>
          <a:p>
            <a:pPr lvl="1"/>
            <a:r>
              <a:rPr lang="en-US" dirty="0"/>
              <a:t>Strong and Weak Scaling</a:t>
            </a:r>
          </a:p>
          <a:p>
            <a:pPr lvl="1"/>
            <a:r>
              <a:rPr lang="en-US" dirty="0"/>
              <a:t>Comparison to CPU and GPU</a:t>
            </a:r>
          </a:p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87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1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959BB4B7-D308-A343-86BB-DEF6AAC2424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136" y="1172483"/>
          <a:ext cx="4680000" cy="2794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77566-CAFF-0D40-9517-F4F799C2325B}"/>
              </a:ext>
            </a:extLst>
          </p:cNvPr>
          <p:cNvGrpSpPr/>
          <p:nvPr/>
        </p:nvGrpSpPr>
        <p:grpSpPr>
          <a:xfrm>
            <a:off x="925804" y="1172483"/>
            <a:ext cx="2484000" cy="1999152"/>
            <a:chOff x="842679" y="887483"/>
            <a:chExt cx="2484000" cy="1999152"/>
          </a:xfrm>
        </p:grpSpPr>
        <p:sp>
          <p:nvSpPr>
            <p:cNvPr id="13" name="Right Triangle 12">
              <a:extLst>
                <a:ext uri="{FF2B5EF4-FFF2-40B4-BE49-F238E27FC236}">
                  <a16:creationId xmlns:a16="http://schemas.microsoft.com/office/drawing/2014/main" id="{39F54316-3400-BE47-91D0-5BF8A2AF3573}"/>
                </a:ext>
              </a:extLst>
            </p:cNvPr>
            <p:cNvSpPr/>
            <p:nvPr/>
          </p:nvSpPr>
          <p:spPr>
            <a:xfrm flipH="1">
              <a:off x="842679" y="887483"/>
              <a:ext cx="2484000" cy="1999152"/>
            </a:xfrm>
            <a:prstGeom prst="rtTriangle">
              <a:avLst/>
            </a:prstGeom>
            <a:solidFill>
              <a:srgbClr val="FF2600">
                <a:alpha val="25098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7FDA02-7327-B546-9210-4967490D3EDA}"/>
                </a:ext>
              </a:extLst>
            </p:cNvPr>
            <p:cNvSpPr txBox="1"/>
            <p:nvPr/>
          </p:nvSpPr>
          <p:spPr>
            <a:xfrm>
              <a:off x="1691936" y="2160494"/>
              <a:ext cx="1441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Memory-bound region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D4D2BF-C849-4E45-9193-07B0974758A9}"/>
              </a:ext>
            </a:extLst>
          </p:cNvPr>
          <p:cNvGrpSpPr/>
          <p:nvPr/>
        </p:nvGrpSpPr>
        <p:grpSpPr>
          <a:xfrm>
            <a:off x="3155624" y="1172483"/>
            <a:ext cx="1819835" cy="1999152"/>
            <a:chOff x="3072499" y="887483"/>
            <a:chExt cx="1819835" cy="19991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B3CFB-184D-CA49-B103-8255F9C8EFE1}"/>
                </a:ext>
              </a:extLst>
            </p:cNvPr>
            <p:cNvSpPr/>
            <p:nvPr/>
          </p:nvSpPr>
          <p:spPr>
            <a:xfrm>
              <a:off x="3371849" y="887483"/>
              <a:ext cx="1224000" cy="1999152"/>
            </a:xfrm>
            <a:prstGeom prst="rect">
              <a:avLst/>
            </a:prstGeom>
            <a:solidFill>
              <a:srgbClr val="00B0F0">
                <a:alpha val="25098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C1BB2-D09D-D043-9330-2E346F10189A}"/>
                </a:ext>
              </a:extLst>
            </p:cNvPr>
            <p:cNvSpPr txBox="1"/>
            <p:nvPr/>
          </p:nvSpPr>
          <p:spPr>
            <a:xfrm>
              <a:off x="3072499" y="2160494"/>
              <a:ext cx="18198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Compute-bound region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62ED09-6690-754B-9E64-C17091975622}"/>
              </a:ext>
            </a:extLst>
          </p:cNvPr>
          <p:cNvSpPr/>
          <p:nvPr/>
        </p:nvSpPr>
        <p:spPr>
          <a:xfrm>
            <a:off x="5247860" y="1172483"/>
            <a:ext cx="3392169" cy="23656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throughput saturation point is as low as ¼ OP/B,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i.e.,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 integer addition per every 32-bit element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fetched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0EB9356-6B63-CE48-9614-A37E15880C50}"/>
              </a:ext>
            </a:extLst>
          </p:cNvPr>
          <p:cNvSpPr/>
          <p:nvPr/>
        </p:nvSpPr>
        <p:spPr>
          <a:xfrm>
            <a:off x="700200" y="4590270"/>
            <a:ext cx="7733584" cy="1130415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ound Same Side Corner Rectangle 23">
            <a:extLst>
              <a:ext uri="{FF2B5EF4-FFF2-40B4-BE49-F238E27FC236}">
                <a16:creationId xmlns:a16="http://schemas.microsoft.com/office/drawing/2014/main" id="{9BA37741-816E-554A-BC80-B489AA341C30}"/>
              </a:ext>
            </a:extLst>
          </p:cNvPr>
          <p:cNvSpPr/>
          <p:nvPr/>
        </p:nvSpPr>
        <p:spPr>
          <a:xfrm>
            <a:off x="700200" y="4590267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746EAB-FF17-3E42-8BF7-565BF59B1C19}"/>
              </a:ext>
            </a:extLst>
          </p:cNvPr>
          <p:cNvSpPr txBox="1"/>
          <p:nvPr/>
        </p:nvSpPr>
        <p:spPr>
          <a:xfrm>
            <a:off x="710216" y="5012799"/>
            <a:ext cx="7733584" cy="707886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UPMEM PIM architecture is fundamentally compute bound.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As a result,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suitable workloads are memory-bound.</a:t>
            </a:r>
          </a:p>
        </p:txBody>
      </p:sp>
    </p:spTree>
    <p:extLst>
      <p:ext uri="{BB962C8B-B14F-4D97-AF65-F5344CB8AC3E}">
        <p14:creationId xmlns:p14="http://schemas.microsoft.com/office/powerpoint/2010/main" val="359177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2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630703" y="5224836"/>
            <a:ext cx="7930201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use no arithmetic operations or use only simple operations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(e.g., bitwise operations and integer addition/subtraction).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0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3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129964FF-8838-AA42-9258-BD8354F304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2000" y="913302"/>
          <a:ext cx="9000000" cy="3807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A0466AB-D48B-B946-9216-CA80DEDD9699}"/>
              </a:ext>
            </a:extLst>
          </p:cNvPr>
          <p:cNvSpPr/>
          <p:nvPr/>
        </p:nvSpPr>
        <p:spPr>
          <a:xfrm>
            <a:off x="700200" y="4815559"/>
            <a:ext cx="7733584" cy="1438192"/>
          </a:xfrm>
          <a:prstGeom prst="roundRect">
            <a:avLst>
              <a:gd name="adj" fmla="val 9070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Round Same Side Corner Rectangle 12">
            <a:extLst>
              <a:ext uri="{FF2B5EF4-FFF2-40B4-BE49-F238E27FC236}">
                <a16:creationId xmlns:a16="http://schemas.microsoft.com/office/drawing/2014/main" id="{C54532F2-4500-5440-9AB6-1DCBD691C46C}"/>
              </a:ext>
            </a:extLst>
          </p:cNvPr>
          <p:cNvSpPr/>
          <p:nvPr/>
        </p:nvSpPr>
        <p:spPr>
          <a:xfrm>
            <a:off x="700200" y="4815556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E3122-1510-E540-8497-0CFCEB1E25D7}"/>
              </a:ext>
            </a:extLst>
          </p:cNvPr>
          <p:cNvSpPr txBox="1"/>
          <p:nvPr/>
        </p:nvSpPr>
        <p:spPr>
          <a:xfrm>
            <a:off x="700200" y="5224836"/>
            <a:ext cx="7733584" cy="1015663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most well-suited workloads for the UPMEM PIM architecture require little or no communication across DPUs (inter-DPU communication).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BF7BF4-E564-CC47-8F9A-21CA64555889}"/>
              </a:ext>
            </a:extLst>
          </p:cNvPr>
          <p:cNvSpPr/>
          <p:nvPr/>
        </p:nvSpPr>
        <p:spPr>
          <a:xfrm>
            <a:off x="1232452" y="1298713"/>
            <a:ext cx="3631095" cy="303474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3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779046" cy="5293805"/>
          </a:xfrm>
        </p:spPr>
        <p:txBody>
          <a:bodyPr>
            <a:normAutofit/>
          </a:bodyPr>
          <a:lstStyle/>
          <a:p>
            <a:r>
              <a:rPr lang="en-US" dirty="0"/>
              <a:t>Goal</a:t>
            </a:r>
          </a:p>
          <a:p>
            <a:pPr lvl="1"/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common set of workloads</a:t>
            </a:r>
            <a:r>
              <a:rPr lang="en-US" dirty="0"/>
              <a:t> that can be used to </a:t>
            </a:r>
          </a:p>
          <a:p>
            <a:pPr lvl="2"/>
            <a:r>
              <a:rPr lang="en-US" dirty="0"/>
              <a:t>evaluate the UPMEM PIM architecture,</a:t>
            </a:r>
          </a:p>
          <a:p>
            <a:pPr lvl="2"/>
            <a:r>
              <a:rPr lang="en-US" dirty="0"/>
              <a:t>compare software improvements and compilers,</a:t>
            </a:r>
          </a:p>
          <a:p>
            <a:pPr lvl="2"/>
            <a:r>
              <a:rPr lang="en-US" dirty="0"/>
              <a:t>compare future PIM architectures and hardware</a:t>
            </a:r>
          </a:p>
          <a:p>
            <a:endParaRPr lang="en-US" dirty="0"/>
          </a:p>
          <a:p>
            <a:r>
              <a:rPr lang="en-US" dirty="0"/>
              <a:t>Two key selection criteria:</a:t>
            </a:r>
          </a:p>
          <a:p>
            <a:pPr lvl="1"/>
            <a:r>
              <a:rPr lang="en-US" dirty="0"/>
              <a:t>Selected workloads from </a:t>
            </a:r>
            <a:r>
              <a:rPr lang="en-US" dirty="0">
                <a:solidFill>
                  <a:srgbClr val="00B050"/>
                </a:solidFill>
              </a:rPr>
              <a:t>different application domains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Memory-bound workloads </a:t>
            </a:r>
            <a:r>
              <a:rPr lang="en-US" dirty="0"/>
              <a:t>on processor-centric architectures</a:t>
            </a:r>
          </a:p>
          <a:p>
            <a:pPr lvl="1"/>
            <a:endParaRPr lang="en-US" dirty="0"/>
          </a:p>
          <a:p>
            <a:r>
              <a:rPr lang="en-US" dirty="0"/>
              <a:t>14 different workloads, 16 different benchmarks*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423A56-4D1B-DD40-99B2-114152D0331D}"/>
              </a:ext>
            </a:extLst>
          </p:cNvPr>
          <p:cNvSpPr txBox="1"/>
          <p:nvPr/>
        </p:nvSpPr>
        <p:spPr>
          <a:xfrm>
            <a:off x="2852619" y="6545765"/>
            <a:ext cx="4071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*There are two versions for two of the workloads (HST, SCAN).</a:t>
            </a:r>
          </a:p>
        </p:txBody>
      </p:sp>
    </p:spTree>
    <p:extLst>
      <p:ext uri="{BB962C8B-B14F-4D97-AF65-F5344CB8AC3E}">
        <p14:creationId xmlns:p14="http://schemas.microsoft.com/office/powerpoint/2010/main" val="231857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6D415-242A-5346-BA91-3DFC4D923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Takeaway 4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B3C4AA8-C8CD-064D-9979-C3650E7F070B}"/>
              </a:ext>
            </a:extLst>
          </p:cNvPr>
          <p:cNvSpPr/>
          <p:nvPr/>
        </p:nvSpPr>
        <p:spPr>
          <a:xfrm>
            <a:off x="766461" y="1493911"/>
            <a:ext cx="7733584" cy="4289376"/>
          </a:xfrm>
          <a:prstGeom prst="roundRect">
            <a:avLst>
              <a:gd name="adj" fmla="val 2252"/>
            </a:avLst>
          </a:prstGeom>
          <a:solidFill>
            <a:srgbClr val="F9F2F2"/>
          </a:solidFill>
          <a:ln w="44450"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solidFill>
                  <a:srgbClr val="70AD47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 Same Side Corner Rectangle 11">
            <a:extLst>
              <a:ext uri="{FF2B5EF4-FFF2-40B4-BE49-F238E27FC236}">
                <a16:creationId xmlns:a16="http://schemas.microsoft.com/office/drawing/2014/main" id="{B93526BC-9435-E84F-B68B-2C60EEB365A4}"/>
              </a:ext>
            </a:extLst>
          </p:cNvPr>
          <p:cNvSpPr/>
          <p:nvPr/>
        </p:nvSpPr>
        <p:spPr>
          <a:xfrm>
            <a:off x="766461" y="1493908"/>
            <a:ext cx="7733584" cy="396000"/>
          </a:xfrm>
          <a:prstGeom prst="round2SameRect">
            <a:avLst>
              <a:gd name="adj1" fmla="val 30308"/>
              <a:gd name="adj2" fmla="val 0"/>
            </a:avLst>
          </a:prstGeom>
          <a:solidFill>
            <a:srgbClr val="660000"/>
          </a:solidFill>
          <a:ln>
            <a:solidFill>
              <a:srgbClr val="6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TAKEAWAY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96DD57-61CF-F14F-A41B-75B4CACDC863}"/>
              </a:ext>
            </a:extLst>
          </p:cNvPr>
          <p:cNvSpPr txBox="1"/>
          <p:nvPr/>
        </p:nvSpPr>
        <p:spPr>
          <a:xfrm>
            <a:off x="766461" y="1903188"/>
            <a:ext cx="7733584" cy="3785652"/>
          </a:xfrm>
          <a:prstGeom prst="rect">
            <a:avLst/>
          </a:prstGeom>
          <a:noFill/>
          <a:ln>
            <a:noFill/>
          </a:ln>
        </p:spPr>
        <p:txBody>
          <a:bodyPr wrap="square" lIns="18000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CPUs in terms of performance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23.2× on 2,556 DPUs for 16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and energy efficiency on most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outperform state-of-the-art GPUs on a majority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(by 2.54× on 2,556 DPUs for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PrIM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benchmarks), and the outlook is even more positive for future PIM systems.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• UPMEM-based PIM systems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more energy-efficient than state-of-the-art CPUs and GPUs on workloads that they provide performance improvements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 the CPUs and the GPUs. </a:t>
            </a:r>
          </a:p>
        </p:txBody>
      </p:sp>
    </p:spTree>
    <p:extLst>
      <p:ext uri="{BB962C8B-B14F-4D97-AF65-F5344CB8AC3E}">
        <p14:creationId xmlns:p14="http://schemas.microsoft.com/office/powerpoint/2010/main" val="380175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Understanding a Modern PIM Architecture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2DC3F-D55F-A442-8922-084467A41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4033049"/>
          </a:xfrm>
          <a:prstGeom prst="rect">
            <a:avLst/>
          </a:prstGeom>
        </p:spPr>
      </p:pic>
      <p:sp>
        <p:nvSpPr>
          <p:cNvPr id="5" name="Subtitle 1">
            <a:extLst>
              <a:ext uri="{FF2B5EF4-FFF2-40B4-BE49-F238E27FC236}">
                <a16:creationId xmlns:a16="http://schemas.microsoft.com/office/drawing/2014/main" id="{CB9DA8F8-FC8B-B715-1A5B-06010ACBBBEC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https://arxiv.org/pdf/2105.03814.pdf</a:t>
            </a:r>
            <a:endParaRPr kumimoji="0" lang="en-US" sz="2000" b="0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https://github.com/CMU-SAFARI/prim-benchmarks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591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Short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https://arxiv.org/pdf/2110.01709.pdf</a:t>
            </a: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62A80F-0E24-9E43-B0BC-F2952B8E0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28" y="2249238"/>
            <a:ext cx="9081345" cy="20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65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Long </a:t>
            </a:r>
            <a:r>
              <a:rPr lang="en-US" sz="3600" dirty="0" err="1"/>
              <a:t>arXiv</a:t>
            </a:r>
            <a:r>
              <a:rPr lang="en-US" sz="3600" dirty="0"/>
              <a:t> Version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FDA9319-5751-7940-9055-BA9FBB6536F3}"/>
              </a:ext>
            </a:extLst>
          </p:cNvPr>
          <p:cNvSpPr txBox="1">
            <a:spLocks/>
          </p:cNvSpPr>
          <p:nvPr/>
        </p:nvSpPr>
        <p:spPr>
          <a:xfrm>
            <a:off x="1106731" y="5525569"/>
            <a:ext cx="6858000" cy="803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3"/>
              </a:rPr>
              <a:t>https://arxiv.org/pdf/2105.03814.pdf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354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4"/>
              </a:rPr>
              <a:t>https://github.com/CMU-SAFARI/prim-benchmarks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038B2-BCCD-AB45-8600-5494E24D9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1826"/>
            <a:ext cx="9144000" cy="17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846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 Repository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49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4">
            <a:extLst>
              <a:ext uri="{FF2B5EF4-FFF2-40B4-BE49-F238E27FC236}">
                <a16:creationId xmlns:a16="http://schemas.microsoft.com/office/drawing/2014/main" id="{6C599EA8-303B-8F44-B67E-1E9A7D6B836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1414" y="1470043"/>
            <a:ext cx="8229600" cy="15287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ea typeface="ＭＳ Ｐゴシック" panose="020B0600070205080204" pitchFamily="34" charset="-128"/>
              </a:rPr>
              <a:t>Sparse Matrix Vector Multiplication</a:t>
            </a:r>
          </a:p>
        </p:txBody>
      </p:sp>
      <p:sp>
        <p:nvSpPr>
          <p:cNvPr id="81922" name="Rectangle 5">
            <a:extLst>
              <a:ext uri="{FF2B5EF4-FFF2-40B4-BE49-F238E27FC236}">
                <a16:creationId xmlns:a16="http://schemas.microsoft.com/office/drawing/2014/main" id="{EB66DB82-34C1-994A-A27C-C184C7C5BDD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04800" y="3581400"/>
            <a:ext cx="8458200" cy="2900363"/>
          </a:xfrm>
        </p:spPr>
        <p:txBody>
          <a:bodyPr/>
          <a:lstStyle/>
          <a:p>
            <a:pPr eaLnBrk="1" hangingPunct="1"/>
            <a:endParaRPr lang="en-US" altLang="en-US" i="1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1770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1E1443-93ED-ED4C-B68E-7250F5666C1F}"/>
              </a:ext>
            </a:extLst>
          </p:cNvPr>
          <p:cNvSpPr/>
          <p:nvPr/>
        </p:nvSpPr>
        <p:spPr>
          <a:xfrm>
            <a:off x="-15498" y="-131052"/>
            <a:ext cx="9159498" cy="4110592"/>
          </a:xfrm>
          <a:prstGeom prst="rect">
            <a:avLst/>
          </a:prstGeom>
          <a:solidFill>
            <a:srgbClr val="D9EAD5">
              <a:alpha val="50196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A7EE06-AFEA-9E4C-A118-7E420281EFBB}"/>
              </a:ext>
            </a:extLst>
          </p:cNvPr>
          <p:cNvGrpSpPr>
            <a:grpSpLocks noChangeAspect="1"/>
          </p:cNvGrpSpPr>
          <p:nvPr/>
        </p:nvGrpSpPr>
        <p:grpSpPr>
          <a:xfrm>
            <a:off x="90652" y="146085"/>
            <a:ext cx="8984059" cy="3833455"/>
            <a:chOff x="-1587713" y="55752"/>
            <a:chExt cx="11328398" cy="483377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DE4CD0-E1C3-8A43-BE0E-B820665ABD92}"/>
                </a:ext>
              </a:extLst>
            </p:cNvPr>
            <p:cNvGrpSpPr/>
            <p:nvPr/>
          </p:nvGrpSpPr>
          <p:grpSpPr>
            <a:xfrm>
              <a:off x="1735979" y="55752"/>
              <a:ext cx="4652242" cy="3752162"/>
              <a:chOff x="1735979" y="55752"/>
              <a:chExt cx="4652242" cy="375216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8B3E3-71AE-ED48-82C1-5E77AF243B78}"/>
                  </a:ext>
                </a:extLst>
              </p:cNvPr>
              <p:cNvSpPr txBox="1"/>
              <p:nvPr/>
            </p:nvSpPr>
            <p:spPr>
              <a:xfrm>
                <a:off x="1735979" y="2527219"/>
                <a:ext cx="4652242" cy="1280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6000" b="1" dirty="0">
                    <a:solidFill>
                      <a:schemeClr val="accent3"/>
                    </a:solidFill>
                    <a:latin typeface="Nunito" pitchFamily="2" charset="77"/>
                  </a:rPr>
                  <a:t>SparseP</a:t>
                </a:r>
                <a:endParaRPr lang="en-GR" sz="7200" b="1" dirty="0">
                  <a:solidFill>
                    <a:schemeClr val="accent3"/>
                  </a:solidFill>
                  <a:latin typeface="Nunito" pitchFamily="2" charset="77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3ADB040-FB51-9549-BE57-BCED39EB333D}"/>
                  </a:ext>
                </a:extLst>
              </p:cNvPr>
              <p:cNvGrpSpPr/>
              <p:nvPr/>
            </p:nvGrpSpPr>
            <p:grpSpPr>
              <a:xfrm>
                <a:off x="2872497" y="1899683"/>
                <a:ext cx="2396543" cy="520098"/>
                <a:chOff x="4315313" y="2452812"/>
                <a:chExt cx="2631431" cy="571075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00931A2E-3BAA-BD49-A156-4DA769A0E4D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31531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E5EB490F-CD4C-E845-940E-DC2F07CA3CE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8" name="Trapezium 37">
                      <a:extLst>
                        <a:ext uri="{FF2B5EF4-FFF2-40B4-BE49-F238E27FC236}">
                          <a16:creationId xmlns:a16="http://schemas.microsoft.com/office/drawing/2014/main" id="{D574BE67-EBA9-BF4B-81F8-B2EFFC39A2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9" name="Triangle 38">
                      <a:extLst>
                        <a:ext uri="{FF2B5EF4-FFF2-40B4-BE49-F238E27FC236}">
                          <a16:creationId xmlns:a16="http://schemas.microsoft.com/office/drawing/2014/main" id="{6D072E0C-2208-7543-BC2C-A5459CCAE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dirty="0"/>
                    </a:p>
                  </p:txBody>
                </p:sp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FB2A2D1E-150F-EC4B-B283-D0CEE7284E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E758F48-451E-4645-BCF4-C6131B1227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1D7F66F1-A999-7B4C-9FC9-0D2C83D63E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C43E46E0-7735-CC46-9638-4D8BCAC522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770793" y="2452812"/>
                  <a:ext cx="1175951" cy="571075"/>
                  <a:chOff x="1651308" y="3442584"/>
                  <a:chExt cx="2880000" cy="1398610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699CE6CA-FC03-A846-ADA4-D386B84737C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651308" y="3669746"/>
                    <a:ext cx="2880000" cy="952390"/>
                    <a:chOff x="4128305" y="4361803"/>
                    <a:chExt cx="2728912" cy="902423"/>
                  </a:xfrm>
                </p:grpSpPr>
                <p:sp>
                  <p:nvSpPr>
                    <p:cNvPr id="32" name="Trapezium 31">
                      <a:extLst>
                        <a:ext uri="{FF2B5EF4-FFF2-40B4-BE49-F238E27FC236}">
                          <a16:creationId xmlns:a16="http://schemas.microsoft.com/office/drawing/2014/main" id="{BBD0C91A-698A-C949-8455-7B667949B5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28305" y="4361803"/>
                      <a:ext cx="2728912" cy="902423"/>
                    </a:xfrm>
                    <a:prstGeom prst="trapezoid">
                      <a:avLst>
                        <a:gd name="adj" fmla="val 99412"/>
                      </a:avLst>
                    </a:prstGeom>
                    <a:solidFill>
                      <a:srgbClr val="0070C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  <p:sp>
                  <p:nvSpPr>
                    <p:cNvPr id="33" name="Triangle 32">
                      <a:extLst>
                        <a:ext uri="{FF2B5EF4-FFF2-40B4-BE49-F238E27FC236}">
                          <a16:creationId xmlns:a16="http://schemas.microsoft.com/office/drawing/2014/main" id="{67A3BC81-F585-2D4A-BDD7-CA7307D1CC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90166" y="4866354"/>
                      <a:ext cx="805189" cy="397872"/>
                    </a:xfrm>
                    <a:prstGeom prst="triangle">
                      <a:avLst/>
                    </a:prstGeom>
                    <a:solidFill>
                      <a:srgbClr val="D9EAD5"/>
                    </a:solidFill>
                    <a:ln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/>
                    </a:p>
                  </p:txBody>
                </p:sp>
              </p:grp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66F6CEBD-2D7B-634A-99C4-7CE6CE25FB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171701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:a16="http://schemas.microsoft.com/office/drawing/2014/main" id="{DC1CAD60-6EBB-EA4A-978B-41DF899200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34490" y="4445192"/>
                    <a:ext cx="0" cy="396002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3F1353ED-4398-4B41-90D1-703E7640C3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77020" y="3442584"/>
                    <a:ext cx="0" cy="395999"/>
                  </a:xfrm>
                  <a:prstGeom prst="line">
                    <a:avLst/>
                  </a:prstGeom>
                  <a:ln w="41275">
                    <a:solidFill>
                      <a:srgbClr val="0070C0"/>
                    </a:solidFill>
                    <a:headEnd type="oval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DD93451-A8AE-EB4D-B6B3-3394C1904C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98853" y="55752"/>
                <a:ext cx="2943830" cy="1891717"/>
                <a:chOff x="3955508" y="409530"/>
                <a:chExt cx="3284235" cy="2110470"/>
              </a:xfrm>
              <a:solidFill>
                <a:schemeClr val="accent5">
                  <a:lumMod val="75000"/>
                </a:schemeClr>
              </a:solidFill>
            </p:grpSpPr>
            <p:pic>
              <p:nvPicPr>
                <p:cNvPr id="9" name="Graphic 8" descr="Network">
                  <a:extLst>
                    <a:ext uri="{FF2B5EF4-FFF2-40B4-BE49-F238E27FC236}">
                      <a16:creationId xmlns:a16="http://schemas.microsoft.com/office/drawing/2014/main" id="{CD1CE4FD-D1DF-4F4F-BDA1-0B67BC1DA6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6711" y="1266978"/>
                  <a:ext cx="1253032" cy="1253022"/>
                </a:xfrm>
                <a:prstGeom prst="rect">
                  <a:avLst/>
                </a:prstGeom>
              </p:spPr>
            </p:pic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5ED4AEDC-F530-E541-B06A-2D9F5A7F7A20}"/>
                    </a:ext>
                  </a:extLst>
                </p:cNvPr>
                <p:cNvGrpSpPr/>
                <p:nvPr/>
              </p:nvGrpSpPr>
              <p:grpSpPr>
                <a:xfrm>
                  <a:off x="3955508" y="409530"/>
                  <a:ext cx="3033933" cy="1881039"/>
                  <a:chOff x="3406221" y="538120"/>
                  <a:chExt cx="3033933" cy="1881039"/>
                </a:xfrm>
                <a:grpFill/>
              </p:grpSpPr>
              <p:pic>
                <p:nvPicPr>
                  <p:cNvPr id="12" name="Graphic 11" descr="Network">
                    <a:extLst>
                      <a:ext uri="{FF2B5EF4-FFF2-40B4-BE49-F238E27FC236}">
                        <a16:creationId xmlns:a16="http://schemas.microsoft.com/office/drawing/2014/main" id="{2E8824B1-B6D2-CB45-80A3-E193D916673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06221" y="1101178"/>
                    <a:ext cx="1253032" cy="1253022"/>
                  </a:xfrm>
                  <a:prstGeom prst="rect">
                    <a:avLst/>
                  </a:prstGeom>
                </p:spPr>
              </p:pic>
              <p:pic>
                <p:nvPicPr>
                  <p:cNvPr id="13" name="Graphic 12" descr="Network">
                    <a:extLst>
                      <a:ext uri="{FF2B5EF4-FFF2-40B4-BE49-F238E27FC236}">
                        <a16:creationId xmlns:a16="http://schemas.microsoft.com/office/drawing/2014/main" id="{47C1B8E1-8A1E-E448-B0EF-2614C04CDEF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 rot="20242760">
                    <a:off x="4640617" y="538120"/>
                    <a:ext cx="1253032" cy="1253022"/>
                  </a:xfrm>
                  <a:prstGeom prst="rect">
                    <a:avLst/>
                  </a:prstGeom>
                </p:spPr>
              </p:pic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3B76C9C7-C33D-0547-AC0C-0CC704AA35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032737" y="828675"/>
                    <a:ext cx="1105595" cy="53677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AEA6C27F-21DA-7C4F-9FC9-273A16AF02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3637886" y="1596046"/>
                    <a:ext cx="93411" cy="502392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5AF696DD-69F4-804B-885E-439F70985E3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313426" y="2083867"/>
                    <a:ext cx="1450486" cy="31467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DE9BF21A-D619-EE4F-A381-BE6BDCC143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379298" y="1228936"/>
                    <a:ext cx="507239" cy="39279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>
                    <a:extLst>
                      <a:ext uri="{FF2B5EF4-FFF2-40B4-BE49-F238E27FC236}">
                        <a16:creationId xmlns:a16="http://schemas.microsoft.com/office/drawing/2014/main" id="{552497C6-91F1-8546-8CA4-6805B43289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285049" y="1617396"/>
                    <a:ext cx="858444" cy="49854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90A06DD6-74F1-4747-BFFC-8BE8ECAD48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873178" y="1202370"/>
                    <a:ext cx="240597" cy="412997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B9CDF002-A57E-C84F-98B5-5D1C428304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294196" y="1236281"/>
                    <a:ext cx="371212" cy="666468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4C89DDCA-E6B9-B44C-B575-DD70C00BE1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75473" y="1917745"/>
                    <a:ext cx="98259" cy="5014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5C1EF7AB-FDB9-5044-AF4E-3C07EF2B9A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35547" y="1615367"/>
                    <a:ext cx="628365" cy="782535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80C942DE-583A-2D4E-A877-CDDDB55633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757519" y="2085977"/>
                    <a:ext cx="570204" cy="15013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3D967B0-AC48-844E-8B8B-6DF3588DC6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697245" y="1365447"/>
                    <a:ext cx="376248" cy="284814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22E14EB-070A-5748-955E-B2C0F94F87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67257" y="1930825"/>
                    <a:ext cx="72897" cy="472021"/>
                  </a:xfrm>
                  <a:prstGeom prst="line">
                    <a:avLst/>
                  </a:prstGeom>
                  <a:grpFill/>
                  <a:ln w="6032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1A8E6905-7A82-2F4E-B9E2-576AD0F4F7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1751" y="1486777"/>
                  <a:ext cx="1348839" cy="782535"/>
                </a:xfrm>
                <a:prstGeom prst="line">
                  <a:avLst/>
                </a:prstGeom>
                <a:grpFill/>
                <a:ln w="60325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CC32C8-F1A1-264F-8C2E-6496EC828406}"/>
                </a:ext>
              </a:extLst>
            </p:cNvPr>
            <p:cNvSpPr txBox="1"/>
            <p:nvPr/>
          </p:nvSpPr>
          <p:spPr>
            <a:xfrm>
              <a:off x="-1587713" y="3764068"/>
              <a:ext cx="11328398" cy="1125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Towards Efficient Sparse Matrix Vector Multiplication </a:t>
              </a:r>
            </a:p>
            <a:p>
              <a:pPr algn="ctr"/>
              <a:r>
                <a:rPr lang="en-US" sz="2600" b="1" dirty="0">
                  <a:solidFill>
                    <a:schemeClr val="accent3"/>
                  </a:solidFill>
                  <a:latin typeface="Nunito SemiBold" pitchFamily="2" charset="77"/>
                </a:rPr>
                <a:t>on Real Processing-In-Memory Architectures</a:t>
              </a:r>
              <a:endParaRPr lang="en-GR" sz="2600" b="1" dirty="0">
                <a:solidFill>
                  <a:schemeClr val="accent3"/>
                </a:solidFill>
                <a:latin typeface="Nunito SemiBold" pitchFamily="2" charset="77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71A2471-32BB-274E-9FDC-F34991B8C87C}"/>
              </a:ext>
            </a:extLst>
          </p:cNvPr>
          <p:cNvSpPr txBox="1"/>
          <p:nvPr/>
        </p:nvSpPr>
        <p:spPr>
          <a:xfrm>
            <a:off x="185980" y="4348456"/>
            <a:ext cx="8756541" cy="1210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Nunito SemiBold" pitchFamily="2" charset="77"/>
              </a:rPr>
              <a:t>Christina </a:t>
            </a:r>
            <a:r>
              <a:rPr lang="en-US" sz="2200" b="1" dirty="0" err="1">
                <a:latin typeface="Nunito SemiBold" pitchFamily="2" charset="77"/>
              </a:rPr>
              <a:t>Giannoula</a:t>
            </a:r>
            <a:r>
              <a:rPr lang="en-US" sz="2200" b="1" dirty="0">
                <a:latin typeface="Nunito SemiBold" pitchFamily="2" charset="77"/>
              </a:rPr>
              <a:t>, 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Ivan Fernandez, Juan Gomez-Luna, </a:t>
            </a:r>
          </a:p>
          <a:p>
            <a:pPr algn="ctr">
              <a:spcBef>
                <a:spcPts val="400"/>
              </a:spcBef>
            </a:pP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Nectarios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Koziris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Georgios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Goumas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,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Onur</a:t>
            </a:r>
            <a:r>
              <a:rPr lang="en-US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 </a:t>
            </a:r>
            <a:r>
              <a:rPr lang="en-US" sz="2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emiBold" pitchFamily="2" charset="77"/>
              </a:rPr>
              <a:t>Mutlu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  <a:p>
            <a:pPr algn="ctr">
              <a:spcBef>
                <a:spcPts val="400"/>
              </a:spcBef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Nunito SemiBold" pitchFamily="2" charset="77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4329C9-31B6-0FF5-7EAD-30889B95312D}"/>
              </a:ext>
            </a:extLst>
          </p:cNvPr>
          <p:cNvGrpSpPr>
            <a:grpSpLocks noChangeAspect="1"/>
          </p:cNvGrpSpPr>
          <p:nvPr/>
        </p:nvGrpSpPr>
        <p:grpSpPr>
          <a:xfrm>
            <a:off x="4251762" y="5814857"/>
            <a:ext cx="2664000" cy="888420"/>
            <a:chOff x="6822135" y="4647763"/>
            <a:chExt cx="3130509" cy="104400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B85685F-6613-FBCA-6E86-E381731EF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8644" y="4647763"/>
              <a:ext cx="1044000" cy="104400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7FFE876-3440-D4D9-8DC0-A72281B9F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2213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618EBA-2F75-3861-FBCC-D67E229D9894}"/>
              </a:ext>
            </a:extLst>
          </p:cNvPr>
          <p:cNvGrpSpPr>
            <a:grpSpLocks noChangeAspect="1"/>
          </p:cNvGrpSpPr>
          <p:nvPr/>
        </p:nvGrpSpPr>
        <p:grpSpPr>
          <a:xfrm>
            <a:off x="169452" y="5806774"/>
            <a:ext cx="4248000" cy="929066"/>
            <a:chOff x="203822" y="4471303"/>
            <a:chExt cx="5102770" cy="111600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ECBB070C-09C1-47A0-F0CE-FD63B76F3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03822" y="4802763"/>
              <a:ext cx="2304000" cy="43969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0FE610-C8DB-36CA-D2E9-04447500E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82069" y="4471303"/>
              <a:ext cx="3024523" cy="1116000"/>
            </a:xfrm>
            <a:prstGeom prst="rect">
              <a:avLst/>
            </a:prstGeom>
          </p:spPr>
        </p:pic>
      </p:grpSp>
      <p:pic>
        <p:nvPicPr>
          <p:cNvPr id="49" name="Google Shape;45;p7" descr="Imagen que contiene Texto&#10;&#10;Descripción generada automáticamente">
            <a:extLst>
              <a:ext uri="{FF2B5EF4-FFF2-40B4-BE49-F238E27FC236}">
                <a16:creationId xmlns:a16="http://schemas.microsoft.com/office/drawing/2014/main" id="{8B69B12E-D7A4-2102-5494-B0741BC911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4548" y="5938200"/>
            <a:ext cx="1800000" cy="66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071FB-0884-BA48-8F61-C95F7161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46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313443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Our Work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accent5"/>
                </a:solidFill>
                <a:latin typeface="Trebuchet MS" panose="020B0703020202090204" pitchFamily="34" charset="0"/>
              </a:rPr>
              <a:t>Efficient Algorithmic Designs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Trebuchet MS" panose="020B0703020202090204" pitchFamily="34" charset="0"/>
              </a:rPr>
              <a:t>The first open-source Sparse Matrix Vector Multiplication (</a:t>
            </a:r>
            <a:r>
              <a:rPr lang="en-GB" sz="2400" dirty="0" err="1">
                <a:latin typeface="Trebuchet MS" panose="020B0703020202090204" pitchFamily="34" charset="0"/>
              </a:rPr>
              <a:t>SpMV</a:t>
            </a:r>
            <a:r>
              <a:rPr lang="en-GB" sz="2400" dirty="0">
                <a:latin typeface="Trebuchet MS" panose="020B0703020202090204" pitchFamily="34" charset="0"/>
              </a:rPr>
              <a:t>) software package, </a:t>
            </a:r>
            <a:r>
              <a:rPr lang="en-GB" sz="24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SparseP</a:t>
            </a:r>
            <a:r>
              <a:rPr lang="en-GB" sz="2400" dirty="0">
                <a:latin typeface="Trebuchet MS" panose="020B0703020202090204" pitchFamily="34" charset="0"/>
              </a:rPr>
              <a:t>, for real Processing-In-Memory (PIM) systems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dirty="0">
              <a:solidFill>
                <a:schemeClr val="accent4"/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GB" sz="4400" dirty="0">
              <a:solidFill>
                <a:schemeClr val="accent4"/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Extensive Characterization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Trebuchet MS" panose="020B0703020202090204" pitchFamily="34" charset="0"/>
              </a:rPr>
              <a:t>The first comprehensive analysis of </a:t>
            </a:r>
            <a:r>
              <a:rPr lang="en-GB" sz="2400" dirty="0" err="1">
                <a:latin typeface="Trebuchet MS" panose="020B0703020202090204" pitchFamily="34" charset="0"/>
              </a:rPr>
              <a:t>SpMV</a:t>
            </a:r>
            <a:r>
              <a:rPr lang="en-GB" sz="2400" dirty="0">
                <a:latin typeface="Trebuchet MS" panose="020B0703020202090204" pitchFamily="34" charset="0"/>
              </a:rPr>
              <a:t> on the first real commercial PIM architecture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71C26C6-56B2-68CA-0DAD-435D34BF811C}"/>
              </a:ext>
            </a:extLst>
          </p:cNvPr>
          <p:cNvGrpSpPr/>
          <p:nvPr/>
        </p:nvGrpSpPr>
        <p:grpSpPr>
          <a:xfrm>
            <a:off x="823322" y="5425593"/>
            <a:ext cx="7377436" cy="1053360"/>
            <a:chOff x="2533714" y="1420217"/>
            <a:chExt cx="6754407" cy="1254713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6C5AAC86-B3B6-31D8-069E-03CCDE1E6D38}"/>
                </a:ext>
              </a:extLst>
            </p:cNvPr>
            <p:cNvSpPr/>
            <p:nvPr/>
          </p:nvSpPr>
          <p:spPr>
            <a:xfrm>
              <a:off x="2533715" y="1420217"/>
              <a:ext cx="6754406" cy="1254713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r>
                <a:rPr lang="en-GB" sz="32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endParaRPr lang="en-GB" sz="21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	Full Paper: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41" name="Round Same-side Corner of Rectangle 40">
              <a:extLst>
                <a:ext uri="{FF2B5EF4-FFF2-40B4-BE49-F238E27FC236}">
                  <a16:creationId xmlns:a16="http://schemas.microsoft.com/office/drawing/2014/main" id="{444D621B-0DA8-7C6E-1F31-391A1FB85C7C}"/>
                </a:ext>
              </a:extLst>
            </p:cNvPr>
            <p:cNvSpPr/>
            <p:nvPr/>
          </p:nvSpPr>
          <p:spPr>
            <a:xfrm>
              <a:off x="2533714" y="1420217"/>
              <a:ext cx="6754407" cy="564517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Recommendations for Architects and Programmers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D569BC-72DC-5863-8889-03F0A9541F7C}"/>
              </a:ext>
            </a:extLst>
          </p:cNvPr>
          <p:cNvGrpSpPr/>
          <p:nvPr/>
        </p:nvGrpSpPr>
        <p:grpSpPr>
          <a:xfrm>
            <a:off x="823323" y="2702615"/>
            <a:ext cx="7377435" cy="1053361"/>
            <a:chOff x="2533714" y="1420217"/>
            <a:chExt cx="6754407" cy="1254713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9124CB1-1BFD-DDBF-8D7B-13BBCB92F5F9}"/>
                </a:ext>
              </a:extLst>
            </p:cNvPr>
            <p:cNvSpPr/>
            <p:nvPr/>
          </p:nvSpPr>
          <p:spPr>
            <a:xfrm>
              <a:off x="2533715" y="1420218"/>
              <a:ext cx="6754406" cy="125471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r>
                <a:rPr lang="en-GB" sz="21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32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endParaRPr lang="en-GB" sz="24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</a:t>
              </a:r>
              <a:r>
                <a:rPr lang="en-GB" sz="2000" dirty="0" err="1">
                  <a:solidFill>
                    <a:schemeClr val="accent1"/>
                  </a:solidFill>
                  <a:latin typeface="Trebuchet MS" panose="020B0703020202090204" pitchFamily="34" charset="0"/>
                </a:rPr>
                <a:t>SparseP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lang="en-GB" sz="2000" dirty="0">
                <a:solidFill>
                  <a:schemeClr val="accent3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4" name="Round Same-side Corner of Rectangle 43">
              <a:extLst>
                <a:ext uri="{FF2B5EF4-FFF2-40B4-BE49-F238E27FC236}">
                  <a16:creationId xmlns:a16="http://schemas.microsoft.com/office/drawing/2014/main" id="{DA266E93-02A4-7863-FBB3-3B442298C7E4}"/>
                </a:ext>
              </a:extLst>
            </p:cNvPr>
            <p:cNvSpPr/>
            <p:nvPr/>
          </p:nvSpPr>
          <p:spPr>
            <a:xfrm>
              <a:off x="2533714" y="1420217"/>
              <a:ext cx="6754407" cy="543484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SparseP is Open-Source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1FDC3AF-2827-F6A4-A9A1-CE94E35F9375}"/>
              </a:ext>
            </a:extLst>
          </p:cNvPr>
          <p:cNvSpPr/>
          <p:nvPr/>
        </p:nvSpPr>
        <p:spPr>
          <a:xfrm>
            <a:off x="498528" y="1555867"/>
            <a:ext cx="72000" cy="972000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B89A273-1053-7502-936D-6F6476D3CEB5}"/>
              </a:ext>
            </a:extLst>
          </p:cNvPr>
          <p:cNvSpPr/>
          <p:nvPr/>
        </p:nvSpPr>
        <p:spPr>
          <a:xfrm>
            <a:off x="501446" y="4598040"/>
            <a:ext cx="69082" cy="612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7065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 Matrix Vector Multiplication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Sparse Matrix Vector Multiplication (</a:t>
            </a:r>
            <a:r>
              <a:rPr lang="en-GB" sz="32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SpMV</a:t>
            </a:r>
            <a:r>
              <a:rPr lang="en-GB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):</a:t>
            </a:r>
          </a:p>
          <a:p>
            <a:pPr indent="-264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Widely-used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kernel in graph processing,   machine learning, scientific computing … </a:t>
            </a:r>
          </a:p>
          <a:p>
            <a:pPr indent="-2646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 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highly memory-bound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kernel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E70053-A92F-13F9-44A4-EE456DE281C1}"/>
              </a:ext>
            </a:extLst>
          </p:cNvPr>
          <p:cNvGrpSpPr>
            <a:grpSpLocks noChangeAspect="1"/>
          </p:cNvGrpSpPr>
          <p:nvPr/>
        </p:nvGrpSpPr>
        <p:grpSpPr>
          <a:xfrm>
            <a:off x="1006717" y="3625028"/>
            <a:ext cx="6803933" cy="3071058"/>
            <a:chOff x="1242475" y="3253902"/>
            <a:chExt cx="7779973" cy="3511588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2A0C61B4-1C7C-8B23-D7F4-F58AE9524948}"/>
                </a:ext>
              </a:extLst>
            </p:cNvPr>
            <p:cNvGrpSpPr/>
            <p:nvPr/>
          </p:nvGrpSpPr>
          <p:grpSpPr>
            <a:xfrm>
              <a:off x="1242475" y="3253902"/>
              <a:ext cx="7779973" cy="3511588"/>
              <a:chOff x="1242475" y="3253902"/>
              <a:chExt cx="7779973" cy="3511588"/>
            </a:xfrm>
          </p:grpSpPr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2E68F78C-9D82-339E-79A5-B15CE0DCF091}"/>
                  </a:ext>
                </a:extLst>
              </p:cNvPr>
              <p:cNvGrpSpPr/>
              <p:nvPr/>
            </p:nvGrpSpPr>
            <p:grpSpPr>
              <a:xfrm>
                <a:off x="1612877" y="3253902"/>
                <a:ext cx="7409571" cy="3169634"/>
                <a:chOff x="1612877" y="3118438"/>
                <a:chExt cx="7409571" cy="3169634"/>
              </a:xfrm>
            </p:grpSpPr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44B16ACE-2995-D7D2-6E30-F6EF91F54C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21579" y="3118438"/>
                  <a:ext cx="0" cy="3169634"/>
                </a:xfrm>
                <a:prstGeom prst="straightConnector1">
                  <a:avLst/>
                </a:prstGeom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97">
                  <a:extLst>
                    <a:ext uri="{FF2B5EF4-FFF2-40B4-BE49-F238E27FC236}">
                      <a16:creationId xmlns:a16="http://schemas.microsoft.com/office/drawing/2014/main" id="{AA1B8620-0457-6B8F-5184-07763A641B1D}"/>
                    </a:ext>
                  </a:extLst>
                </p:cNvPr>
                <p:cNvCxnSpPr/>
                <p:nvPr/>
              </p:nvCxnSpPr>
              <p:spPr>
                <a:xfrm>
                  <a:off x="1612877" y="6051884"/>
                  <a:ext cx="7409571" cy="0"/>
                </a:xfrm>
                <a:prstGeom prst="straightConnector1">
                  <a:avLst/>
                </a:prstGeom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671136E-2271-F2BC-8EE8-5E3A1A820A14}"/>
                  </a:ext>
                </a:extLst>
              </p:cNvPr>
              <p:cNvSpPr txBox="1"/>
              <p:nvPr/>
            </p:nvSpPr>
            <p:spPr>
              <a:xfrm>
                <a:off x="3793150" y="6237600"/>
                <a:ext cx="3675451" cy="527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Operational Intensity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70FEAB8A-6E51-B25F-21E2-E4687DC9E166}"/>
                  </a:ext>
                </a:extLst>
              </p:cNvPr>
              <p:cNvSpPr txBox="1"/>
              <p:nvPr/>
            </p:nvSpPr>
            <p:spPr>
              <a:xfrm rot="16200000">
                <a:off x="400053" y="4615677"/>
                <a:ext cx="2212738" cy="527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R" sz="2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Performance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58245A2-8E6F-1589-0833-C539A7A2A00F}"/>
                </a:ext>
              </a:extLst>
            </p:cNvPr>
            <p:cNvSpPr txBox="1"/>
            <p:nvPr/>
          </p:nvSpPr>
          <p:spPr>
            <a:xfrm>
              <a:off x="4616371" y="3560560"/>
              <a:ext cx="3836675" cy="4223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Peak Compute Performance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3A53C53-ADE8-9062-F91E-9EA7A550DD99}"/>
                </a:ext>
              </a:extLst>
            </p:cNvPr>
            <p:cNvSpPr txBox="1"/>
            <p:nvPr/>
          </p:nvSpPr>
          <p:spPr>
            <a:xfrm rot="18960000">
              <a:off x="1554226" y="4776993"/>
              <a:ext cx="3410552" cy="4223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Peak Memory Bandwidth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6B38385-1981-AADF-A9A0-9E424CB477F1}"/>
                </a:ext>
              </a:extLst>
            </p:cNvPr>
            <p:cNvGrpSpPr/>
            <p:nvPr/>
          </p:nvGrpSpPr>
          <p:grpSpPr>
            <a:xfrm>
              <a:off x="2370665" y="4043497"/>
              <a:ext cx="6081012" cy="2143851"/>
              <a:chOff x="2370665" y="4043497"/>
              <a:chExt cx="6081012" cy="2143851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E40D7D06-D7F4-53DB-F757-FE7D326AFF0A}"/>
                  </a:ext>
                </a:extLst>
              </p:cNvPr>
              <p:cNvGrpSpPr/>
              <p:nvPr/>
            </p:nvGrpSpPr>
            <p:grpSpPr>
              <a:xfrm>
                <a:off x="3764861" y="4201684"/>
                <a:ext cx="989856" cy="1945721"/>
                <a:chOff x="3764861" y="4201684"/>
                <a:chExt cx="989856" cy="1945721"/>
              </a:xfrm>
              <a:solidFill>
                <a:schemeClr val="tx2">
                  <a:lumMod val="25000"/>
                  <a:lumOff val="75000"/>
                </a:schemeClr>
              </a:solidFill>
            </p:grpSpPr>
            <p:sp>
              <p:nvSpPr>
                <p:cNvPr id="90" name="Snip Single Corner of Rectangle 89">
                  <a:extLst>
                    <a:ext uri="{FF2B5EF4-FFF2-40B4-BE49-F238E27FC236}">
                      <a16:creationId xmlns:a16="http://schemas.microsoft.com/office/drawing/2014/main" id="{B6A07882-8228-B79B-38CF-D5D211D339A2}"/>
                    </a:ext>
                  </a:extLst>
                </p:cNvPr>
                <p:cNvSpPr/>
                <p:nvPr/>
              </p:nvSpPr>
              <p:spPr>
                <a:xfrm rot="16200000">
                  <a:off x="3411706" y="4940612"/>
                  <a:ext cx="1559948" cy="853638"/>
                </a:xfrm>
                <a:prstGeom prst="snip1Rect">
                  <a:avLst>
                    <a:gd name="adj" fmla="val 37975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1" name="Snip Single Corner of Rectangle 90">
                  <a:extLst>
                    <a:ext uri="{FF2B5EF4-FFF2-40B4-BE49-F238E27FC236}">
                      <a16:creationId xmlns:a16="http://schemas.microsoft.com/office/drawing/2014/main" id="{0E73D2EF-03FC-089D-C757-FFD1790D2A75}"/>
                    </a:ext>
                  </a:extLst>
                </p:cNvPr>
                <p:cNvSpPr/>
                <p:nvPr/>
              </p:nvSpPr>
              <p:spPr>
                <a:xfrm rot="16200000">
                  <a:off x="3500459" y="4933605"/>
                  <a:ext cx="1691980" cy="526657"/>
                </a:xfrm>
                <a:prstGeom prst="snip1Rect">
                  <a:avLst>
                    <a:gd name="adj" fmla="val 43569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2" name="Snip Single Corner of Rectangle 91">
                  <a:extLst>
                    <a:ext uri="{FF2B5EF4-FFF2-40B4-BE49-F238E27FC236}">
                      <a16:creationId xmlns:a16="http://schemas.microsoft.com/office/drawing/2014/main" id="{27747F6F-9ABD-D8D1-6E7F-44A2090BA71D}"/>
                    </a:ext>
                  </a:extLst>
                </p:cNvPr>
                <p:cNvSpPr/>
                <p:nvPr/>
              </p:nvSpPr>
              <p:spPr>
                <a:xfrm rot="16200000">
                  <a:off x="3625811" y="4901674"/>
                  <a:ext cx="1691980" cy="292000"/>
                </a:xfrm>
                <a:prstGeom prst="snip1Rect">
                  <a:avLst>
                    <a:gd name="adj" fmla="val 50000"/>
                  </a:avLst>
                </a:prstGeom>
                <a:grpFill/>
                <a:ln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93" name="Triangle 92">
                  <a:extLst>
                    <a:ext uri="{FF2B5EF4-FFF2-40B4-BE49-F238E27FC236}">
                      <a16:creationId xmlns:a16="http://schemas.microsoft.com/office/drawing/2014/main" id="{687463A7-5CF7-89FE-1C23-E8A5EA444778}"/>
                    </a:ext>
                  </a:extLst>
                </p:cNvPr>
                <p:cNvSpPr/>
                <p:nvPr/>
              </p:nvSpPr>
              <p:spPr>
                <a:xfrm rot="8146999">
                  <a:off x="4280394" y="4242497"/>
                  <a:ext cx="474323" cy="242354"/>
                </a:xfrm>
                <a:prstGeom prst="triangle">
                  <a:avLst/>
                </a:prstGeom>
                <a:grpFill/>
                <a:ln w="44450">
                  <a:solidFill>
                    <a:schemeClr val="tx2">
                      <a:lumMod val="25000"/>
                      <a:lumOff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D7B7664F-F8EF-0F6C-98B7-DF715BFBDF6D}"/>
                  </a:ext>
                </a:extLst>
              </p:cNvPr>
              <p:cNvGrpSpPr/>
              <p:nvPr/>
            </p:nvGrpSpPr>
            <p:grpSpPr>
              <a:xfrm>
                <a:off x="2370665" y="4043497"/>
                <a:ext cx="6081012" cy="2143851"/>
                <a:chOff x="2455330" y="4043497"/>
                <a:chExt cx="6081012" cy="2143851"/>
              </a:xfrm>
            </p:grpSpPr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9B62BD24-06B5-544F-064A-90D145810AF5}"/>
                    </a:ext>
                  </a:extLst>
                </p:cNvPr>
                <p:cNvCxnSpPr/>
                <p:nvPr/>
              </p:nvCxnSpPr>
              <p:spPr>
                <a:xfrm>
                  <a:off x="4666898" y="4053748"/>
                  <a:ext cx="3869444" cy="0"/>
                </a:xfrm>
                <a:prstGeom prst="straightConnector1">
                  <a:avLst/>
                </a:prstGeom>
                <a:ln w="57150">
                  <a:solidFill>
                    <a:schemeClr val="accent5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B513654C-FF60-ADD4-B692-62FB1E9CBF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55330" y="4043497"/>
                  <a:ext cx="2228513" cy="2143851"/>
                </a:xfrm>
                <a:prstGeom prst="straightConnector1">
                  <a:avLst/>
                </a:prstGeom>
                <a:ln w="57150">
                  <a:solidFill>
                    <a:schemeClr val="accent5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AB59478-6A6E-8D0A-0E1B-8A0BF4D7CDEC}"/>
                </a:ext>
              </a:extLst>
            </p:cNvPr>
            <p:cNvGrpSpPr/>
            <p:nvPr/>
          </p:nvGrpSpPr>
          <p:grpSpPr>
            <a:xfrm>
              <a:off x="3822131" y="4326542"/>
              <a:ext cx="765849" cy="1549903"/>
              <a:chOff x="3822131" y="4326542"/>
              <a:chExt cx="765849" cy="1549903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98CE4AE-3058-9C32-614D-0DDE5F5560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77078" y="5434049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A754FD1-AF67-704B-27A7-CACB871132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9825" y="5126016"/>
                <a:ext cx="180000" cy="18000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8F00E82A-EF59-1E45-F9B5-77E06056E3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50417" y="5063951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075013CA-3C9C-C128-6343-68E450E15F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50056" y="455304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5E6963E-A7F5-53E2-365B-981D2AB9A1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16190" y="5351014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C0A7A8A-F5B1-DD1A-C6BD-94AC844780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81084" y="479302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D71CFFB5-E2E8-D2D2-24AA-9FBFF4637B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38542" y="4793042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CFB4F7EF-3048-92B7-74EC-D366B584AB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68590" y="5615708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062C319-DD04-6E93-6AD0-0C3CAAED77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1508" y="5102428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579A0C1-4C80-E66B-AA5F-E73597DAD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7979" y="4326542"/>
                <a:ext cx="180001" cy="17999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24D516E-701D-A167-5B97-61130A7EF5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22131" y="5696445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7BCDE583-85D4-EE3C-F9A0-9B7487D82F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98303" y="5647813"/>
                <a:ext cx="180000" cy="180000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0A5A313-331F-AE0F-38D4-1293D454F802}"/>
                </a:ext>
              </a:extLst>
            </p:cNvPr>
            <p:cNvSpPr txBox="1"/>
            <p:nvPr/>
          </p:nvSpPr>
          <p:spPr>
            <a:xfrm>
              <a:off x="3210201" y="5223112"/>
              <a:ext cx="931511" cy="457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SpMV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F76D1565-D7D7-AEB8-759A-BEC74CE9E3CF}"/>
              </a:ext>
            </a:extLst>
          </p:cNvPr>
          <p:cNvSpPr txBox="1"/>
          <p:nvPr/>
        </p:nvSpPr>
        <p:spPr>
          <a:xfrm>
            <a:off x="3207622" y="3233612"/>
            <a:ext cx="240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Roofline Model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32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49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Real Processing-In-Memory Systems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Real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Near-Bank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Processing-In-Memory (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PIM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 Systems: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High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levels of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parallelism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Low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memory access latency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Large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aggregate memory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bandwidth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610805" y="2850745"/>
            <a:ext cx="1373570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045081" y="4269306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1968831" y="5215118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148715" y="525665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045081" y="2850745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</a:t>
                </a:r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1979194" y="3648717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05901" y="3218739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</p:spTree>
    <p:extLst>
      <p:ext uri="{BB962C8B-B14F-4D97-AF65-F5344CB8AC3E}">
        <p14:creationId xmlns:p14="http://schemas.microsoft.com/office/powerpoint/2010/main" val="2813768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04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Real Processing-In-Memory Systems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Real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Near-Bank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Processing-In-Memory (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PIM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 Systems: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High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levels of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parallelism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Low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memory access latency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Large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aggregate memory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bandwidth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610805" y="2850745"/>
            <a:ext cx="1373570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045081" y="4269306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1968831" y="5215118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148715" y="525665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045081" y="2850745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</a:t>
                </a:r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1979194" y="3648717"/>
            <a:ext cx="1076250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05901" y="3218739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A6EF17F-DCDA-8358-A6EC-87DC4E6DBC8C}"/>
              </a:ext>
            </a:extLst>
          </p:cNvPr>
          <p:cNvSpPr/>
          <p:nvPr/>
        </p:nvSpPr>
        <p:spPr>
          <a:xfrm>
            <a:off x="124369" y="2638268"/>
            <a:ext cx="8787157" cy="353183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F4430-1BAC-2CC8-1FC8-16B86FA29EB8}"/>
              </a:ext>
            </a:extLst>
          </p:cNvPr>
          <p:cNvGrpSpPr/>
          <p:nvPr/>
        </p:nvGrpSpPr>
        <p:grpSpPr>
          <a:xfrm>
            <a:off x="325744" y="3143213"/>
            <a:ext cx="2375137" cy="1800425"/>
            <a:chOff x="482386" y="3296215"/>
            <a:chExt cx="2375137" cy="1800425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DB402940-5CCD-8C5C-02FD-CEC5D5AAF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456" y="3678266"/>
              <a:ext cx="2124000" cy="1418374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2FF34AA-23B9-BDDC-B3D7-F2FDB26B095B}"/>
                </a:ext>
              </a:extLst>
            </p:cNvPr>
            <p:cNvSpPr txBox="1"/>
            <p:nvPr/>
          </p:nvSpPr>
          <p:spPr>
            <a:xfrm>
              <a:off x="482386" y="3296215"/>
              <a:ext cx="237513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Kwon+, [ISSCC 2021]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5E3CA60-3486-559D-4C13-B5A388D0112F}"/>
              </a:ext>
            </a:extLst>
          </p:cNvPr>
          <p:cNvGrpSpPr/>
          <p:nvPr/>
        </p:nvGrpSpPr>
        <p:grpSpPr>
          <a:xfrm>
            <a:off x="3026625" y="3027923"/>
            <a:ext cx="2117887" cy="2031005"/>
            <a:chOff x="3018629" y="3165460"/>
            <a:chExt cx="2117887" cy="20310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B8818DE-54B3-A07A-1DF5-D5385EBEE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4569" y="3534652"/>
              <a:ext cx="1944000" cy="1661813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2B4D9B-429D-2A36-F958-264934DF92BF}"/>
                </a:ext>
              </a:extLst>
            </p:cNvPr>
            <p:cNvSpPr txBox="1"/>
            <p:nvPr/>
          </p:nvSpPr>
          <p:spPr>
            <a:xfrm>
              <a:off x="3018629" y="3165460"/>
              <a:ext cx="2117887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Lee+, [ISSCC 2022]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2B50D83-0786-5C5C-94DF-CA3B257CF228}"/>
              </a:ext>
            </a:extLst>
          </p:cNvPr>
          <p:cNvGrpSpPr/>
          <p:nvPr/>
        </p:nvGrpSpPr>
        <p:grpSpPr>
          <a:xfrm>
            <a:off x="5470256" y="3449759"/>
            <a:ext cx="3348000" cy="1187333"/>
            <a:chOff x="5373748" y="3527878"/>
            <a:chExt cx="3348000" cy="118733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6F0B3F1-2CA5-7955-E999-FFD015BB2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3748" y="3925721"/>
              <a:ext cx="3348000" cy="78949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F91F2A9-3BD4-08B0-BD5F-8F23C48362EF}"/>
                </a:ext>
              </a:extLst>
            </p:cNvPr>
            <p:cNvSpPr txBox="1"/>
            <p:nvPr/>
          </p:nvSpPr>
          <p:spPr>
            <a:xfrm>
              <a:off x="5597864" y="3527878"/>
              <a:ext cx="289976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Trebuchet MS" panose="020B0703020202090204" pitchFamily="34" charset="0"/>
                </a:rPr>
                <a:t>https://www.upmem.com</a:t>
              </a:r>
              <a:endParaRPr lang="en-GR" dirty="0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82747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23659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3"/>
                </a:solidFill>
                <a:latin typeface="Trebuchet MS" panose="020B0703020202090204" pitchFamily="34" charset="0"/>
              </a:rPr>
              <a:t>: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B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Library for Real PIMs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973" y="951912"/>
            <a:ext cx="8632556" cy="56670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Our Contributions:</a:t>
            </a:r>
          </a:p>
          <a:p>
            <a:pPr marL="478350" indent="-5143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Design 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efficient </a:t>
            </a:r>
            <a:r>
              <a:rPr lang="en-GB" sz="2600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SpMV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 kernels</a:t>
            </a:r>
            <a:r>
              <a:rPr lang="en-GB" sz="26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for current and future PIM systems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25 </a:t>
            </a:r>
            <a:r>
              <a:rPr lang="en-GB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SpMV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 kernels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4 compressed matrix formats (CSR, COO, BCSR, BCOO)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 data types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4 data partitioning techniques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Various load balancing schemes among PIM cores/threads</a:t>
            </a:r>
          </a:p>
          <a:p>
            <a:pPr lvl="2" indent="-26460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Font typeface="Wingdings" pitchFamily="2" charset="2"/>
              <a:buChar char="§"/>
            </a:pPr>
            <a:r>
              <a:rPr lang="en-GB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 synchronization approaches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sz="9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478350" indent="-5143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 startAt="2"/>
            </a:pP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Provide a </a:t>
            </a:r>
            <a:r>
              <a:rPr lang="en-GB" sz="2600" dirty="0">
                <a:solidFill>
                  <a:schemeClr val="accent4"/>
                </a:solidFill>
                <a:latin typeface="Trebuchet MS" panose="020B0703020202090204" pitchFamily="34" charset="0"/>
              </a:rPr>
              <a:t>comprehensive analysis 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of </a:t>
            </a:r>
            <a:r>
              <a:rPr lang="en-GB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on the first commercially-available </a:t>
            </a:r>
            <a:r>
              <a:rPr lang="en-GB" sz="2600" dirty="0">
                <a:solidFill>
                  <a:schemeClr val="accent3"/>
                </a:solidFill>
                <a:latin typeface="Trebuchet MS" panose="020B0703020202090204" pitchFamily="34" charset="0"/>
              </a:rPr>
              <a:t>real PIM system </a:t>
            </a:r>
            <a:endParaRPr lang="en-GB" sz="2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26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sparse matrices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Comparisons to state-of-the-art 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CPU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and </a:t>
            </a: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GPU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systems</a:t>
            </a:r>
          </a:p>
          <a:p>
            <a:pPr lvl="1" indent="-264600">
              <a:lnSpc>
                <a:spcPct val="120000"/>
              </a:lnSpc>
              <a:spcBef>
                <a:spcPts val="0"/>
              </a:spcBef>
              <a:spcAft>
                <a:spcPts val="200"/>
              </a:spcAft>
              <a:buFont typeface="Wingdings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for software, system and hardware designers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7B7144-560B-D87D-CDF3-8957E6EB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58" y="4693978"/>
            <a:ext cx="576000" cy="57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33670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a PIM System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sp>
        <p:nvSpPr>
          <p:cNvPr id="200" name="Rounded Rectangle 199">
            <a:extLst>
              <a:ext uri="{FF2B5EF4-FFF2-40B4-BE49-F238E27FC236}">
                <a16:creationId xmlns:a16="http://schemas.microsoft.com/office/drawing/2014/main" id="{38D7F6F1-7B64-474A-CA1D-5B0F0110BF2D}"/>
              </a:ext>
            </a:extLst>
          </p:cNvPr>
          <p:cNvSpPr>
            <a:spLocks/>
          </p:cNvSpPr>
          <p:nvPr/>
        </p:nvSpPr>
        <p:spPr>
          <a:xfrm>
            <a:off x="2669677" y="3181098"/>
            <a:ext cx="2918491" cy="2623045"/>
          </a:xfrm>
          <a:prstGeom prst="roundRect">
            <a:avLst>
              <a:gd name="adj" fmla="val 7426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GR" sz="2200" dirty="0">
                <a:solidFill>
                  <a:schemeClr val="tx1"/>
                </a:solidFill>
                <a:latin typeface="Trebuchet MS" panose="020B0703020202090204" pitchFamily="34" charset="0"/>
              </a:rPr>
              <a:t>PIM-Enabled Memory</a:t>
            </a:r>
          </a:p>
        </p:txBody>
      </p:sp>
      <p:sp>
        <p:nvSpPr>
          <p:cNvPr id="214" name="Rounded Rectangle 213">
            <a:extLst>
              <a:ext uri="{FF2B5EF4-FFF2-40B4-BE49-F238E27FC236}">
                <a16:creationId xmlns:a16="http://schemas.microsoft.com/office/drawing/2014/main" id="{3CE944B8-2355-FDF9-7CFD-1876E56CE3F1}"/>
              </a:ext>
            </a:extLst>
          </p:cNvPr>
          <p:cNvSpPr/>
          <p:nvPr/>
        </p:nvSpPr>
        <p:spPr>
          <a:xfrm>
            <a:off x="2788498" y="4275592"/>
            <a:ext cx="835853" cy="1400108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15" name="Rounded Rectangle 214">
            <a:extLst>
              <a:ext uri="{FF2B5EF4-FFF2-40B4-BE49-F238E27FC236}">
                <a16:creationId xmlns:a16="http://schemas.microsoft.com/office/drawing/2014/main" id="{5291DE1F-A1A9-1014-6D2E-11934355F83D}"/>
              </a:ext>
            </a:extLst>
          </p:cNvPr>
          <p:cNvSpPr/>
          <p:nvPr/>
        </p:nvSpPr>
        <p:spPr>
          <a:xfrm>
            <a:off x="2788498" y="3627709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822902CC-C0B4-06B7-3CD2-99A6E60181E5}"/>
              </a:ext>
            </a:extLst>
          </p:cNvPr>
          <p:cNvCxnSpPr>
            <a:cxnSpLocks/>
            <a:stCxn id="215" idx="2"/>
            <a:endCxn id="214" idx="0"/>
          </p:cNvCxnSpPr>
          <p:nvPr/>
        </p:nvCxnSpPr>
        <p:spPr>
          <a:xfrm>
            <a:off x="3206425" y="4040055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ounded Rectangle 210">
            <a:extLst>
              <a:ext uri="{FF2B5EF4-FFF2-40B4-BE49-F238E27FC236}">
                <a16:creationId xmlns:a16="http://schemas.microsoft.com/office/drawing/2014/main" id="{FECDEFDC-9E6F-1222-0897-38A46559AC07}"/>
              </a:ext>
            </a:extLst>
          </p:cNvPr>
          <p:cNvSpPr/>
          <p:nvPr/>
        </p:nvSpPr>
        <p:spPr>
          <a:xfrm>
            <a:off x="3685970" y="4280894"/>
            <a:ext cx="835853" cy="139480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12" name="Rounded Rectangle 211">
            <a:extLst>
              <a:ext uri="{FF2B5EF4-FFF2-40B4-BE49-F238E27FC236}">
                <a16:creationId xmlns:a16="http://schemas.microsoft.com/office/drawing/2014/main" id="{F1994DBE-19FB-D917-CF9D-E333CBBF8D8A}"/>
              </a:ext>
            </a:extLst>
          </p:cNvPr>
          <p:cNvSpPr/>
          <p:nvPr/>
        </p:nvSpPr>
        <p:spPr>
          <a:xfrm>
            <a:off x="3685970" y="3633011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7850ECAD-B14C-A7B5-FB8C-CECECB11EAE7}"/>
              </a:ext>
            </a:extLst>
          </p:cNvPr>
          <p:cNvCxnSpPr>
            <a:cxnSpLocks/>
            <a:stCxn id="212" idx="2"/>
            <a:endCxn id="211" idx="0"/>
          </p:cNvCxnSpPr>
          <p:nvPr/>
        </p:nvCxnSpPr>
        <p:spPr>
          <a:xfrm>
            <a:off x="4103897" y="4045357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Rounded Rectangle 207">
            <a:extLst>
              <a:ext uri="{FF2B5EF4-FFF2-40B4-BE49-F238E27FC236}">
                <a16:creationId xmlns:a16="http://schemas.microsoft.com/office/drawing/2014/main" id="{DBD9E313-0165-E5A5-EAB4-94604FC32163}"/>
              </a:ext>
            </a:extLst>
          </p:cNvPr>
          <p:cNvSpPr/>
          <p:nvPr/>
        </p:nvSpPr>
        <p:spPr>
          <a:xfrm>
            <a:off x="4587433" y="4275592"/>
            <a:ext cx="835853" cy="139480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rtlCol="0" anchor="t"/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DRAM Bank</a:t>
            </a:r>
          </a:p>
        </p:txBody>
      </p:sp>
      <p:sp>
        <p:nvSpPr>
          <p:cNvPr id="209" name="Rounded Rectangle 208">
            <a:extLst>
              <a:ext uri="{FF2B5EF4-FFF2-40B4-BE49-F238E27FC236}">
                <a16:creationId xmlns:a16="http://schemas.microsoft.com/office/drawing/2014/main" id="{19BA0CB6-3787-D4AA-80F0-EF692EBB28EC}"/>
              </a:ext>
            </a:extLst>
          </p:cNvPr>
          <p:cNvSpPr/>
          <p:nvPr/>
        </p:nvSpPr>
        <p:spPr>
          <a:xfrm>
            <a:off x="4587433" y="3627709"/>
            <a:ext cx="835853" cy="4123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algn="ctr">
              <a:lnSpc>
                <a:spcPct val="70000"/>
              </a:lnSpc>
            </a:pPr>
            <a:r>
              <a:rPr lang="en-GR" dirty="0">
                <a:latin typeface="Trebuchet MS" panose="020B0703020202090204" pitchFamily="34" charset="0"/>
              </a:rPr>
              <a:t>PIM Core</a:t>
            </a:r>
          </a:p>
        </p:txBody>
      </p: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2A876038-EE9D-8ED4-AB36-B2F75BA886F7}"/>
              </a:ext>
            </a:extLst>
          </p:cNvPr>
          <p:cNvCxnSpPr>
            <a:cxnSpLocks/>
            <a:stCxn id="209" idx="2"/>
            <a:endCxn id="208" idx="0"/>
          </p:cNvCxnSpPr>
          <p:nvPr/>
        </p:nvCxnSpPr>
        <p:spPr>
          <a:xfrm>
            <a:off x="5005360" y="4040055"/>
            <a:ext cx="0" cy="23553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758BC82-E837-0EF6-155F-D981E544E736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2859485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C5CBA529-6F2C-1AFF-23D0-D0D88B34AD1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AEAA356C-3E1A-3A91-8CEA-45D83D90BFF1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D400933D-4530-E26E-381C-520BAC882F11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21DF0589-5405-66BD-D291-04D54C831C3B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93E4E868-FC34-C43B-563A-C69A2B579CA7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023808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5D62106-EBE5-2D3B-ACC5-37E0915C83F9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545266F-980D-570A-3056-342A71A53331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583D82E-035C-9EE7-A8A9-9375BAF45639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BCD4AA9D-505B-8308-6975-7320290608DA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C5466B46-29AE-5F5C-8E4E-D3ABCEBC3C89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713768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CDF2391F-5A3C-C434-9199-CB8405E94F70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5F8ECAD6-7E19-794D-D83C-D518BF5EAE1A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A2ACBAC-896F-A6D7-EEF7-7F056D245E1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FDABAB3-0DE1-F278-ED05-AC361576DA37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95959BAE-B125-F4C4-CC0C-029CF8EE52B0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3878091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2803B778-C8D3-2B5D-9506-F52B4D59CBF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41E02C7-20C3-BAD2-1B7D-46F9C641F544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761A4713-5D4D-4A2F-48F2-52384DA11777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28BFF7A-F9B4-FA22-B15C-8F0C8AFC5AF8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9AEF2B88-9028-B15C-6B85-C1388EEB69DB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4631265" y="5001831"/>
            <a:ext cx="556052" cy="198770"/>
            <a:chOff x="687454" y="4672530"/>
            <a:chExt cx="902179" cy="2340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1269A6F8-8CDB-EAD5-E398-CF5D155EBDE5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D1230FE-B55F-6EF8-C3CD-12D23CFCCA64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D0923EE-353F-8C74-FEA2-B290A4018AD1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C91C8354-127B-61B1-4459-D101011078E6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E0BA9BE-F329-2113-4329-913F62A036B6}"/>
              </a:ext>
            </a:extLst>
          </p:cNvPr>
          <p:cNvGrpSpPr>
            <a:grpSpLocks noChangeAspect="1"/>
          </p:cNvGrpSpPr>
          <p:nvPr/>
        </p:nvGrpSpPr>
        <p:grpSpPr>
          <a:xfrm rot="9107400">
            <a:off x="4795588" y="5241174"/>
            <a:ext cx="556052" cy="19877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6ADE81A-9AB9-AD3B-7B2E-8E59AAC7D3D1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09C48DB-4737-7B87-9004-4199A526E708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B3F199CD-01D8-F64C-AAEB-1352EB335C4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04B3418-FD63-4820-75A9-37403F18BD5A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18" name="Rounded Rectangle 217">
            <a:extLst>
              <a:ext uri="{FF2B5EF4-FFF2-40B4-BE49-F238E27FC236}">
                <a16:creationId xmlns:a16="http://schemas.microsoft.com/office/drawing/2014/main" id="{32260459-C8E5-F873-E268-155259F83D18}"/>
              </a:ext>
            </a:extLst>
          </p:cNvPr>
          <p:cNvSpPr/>
          <p:nvPr/>
        </p:nvSpPr>
        <p:spPr>
          <a:xfrm>
            <a:off x="7143414" y="3065947"/>
            <a:ext cx="1827718" cy="2850930"/>
          </a:xfrm>
          <a:prstGeom prst="roundRect">
            <a:avLst>
              <a:gd name="adj" fmla="val 7426"/>
            </a:avLst>
          </a:prstGeom>
          <a:solidFill>
            <a:schemeClr val="bg2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01D5E29C-6FE9-2813-5929-E2B8E0851813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994395" y="4003400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B8A7226-194C-E14F-9A41-123AD8B544B1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6F7BD965-2272-C303-7580-0BF9C0BE82A0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39617687-07D1-8125-CB75-C653B2B78ADA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5C3CA50-9015-B110-80D1-4986BE2CB2FB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B8A60D20-A70F-F677-2262-07F0BD37A932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206926" y="4003401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0CCC6E37-F18A-8040-8E61-46CF885E2AC8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18581F3-85AF-F2AC-FBB9-9D77DD21F852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033CAA57-3C19-6B44-F42B-2CD1AACC90B4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C83B9B06-5922-52D8-E472-BF9DDFCD21DE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7C9F49E6-152E-DCD2-8A27-78516102F05A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997004" y="5068340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506D3BC0-6AF1-BD5B-6D39-E1ECD162FCFA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0566571-0CDB-FC60-BAAD-BAEEF3CB23F0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8CA56A2C-4519-5114-B894-B734715BFDD4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D844304D-C812-1C2A-A6FA-B78E033B643E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293A2808-BBD1-5800-7102-C48234553C87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7192846" y="5067504"/>
            <a:ext cx="901618" cy="248910"/>
            <a:chOff x="687454" y="4672530"/>
            <a:chExt cx="902179" cy="234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B4A4CDF7-818C-7A64-5DC4-A070733E1D96}"/>
                </a:ext>
              </a:extLst>
            </p:cNvPr>
            <p:cNvSpPr/>
            <p:nvPr/>
          </p:nvSpPr>
          <p:spPr>
            <a:xfrm>
              <a:off x="687454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51A0A72-5297-3EF1-CFB9-007AFF697293}"/>
                </a:ext>
              </a:extLst>
            </p:cNvPr>
            <p:cNvSpPr/>
            <p:nvPr/>
          </p:nvSpPr>
          <p:spPr>
            <a:xfrm>
              <a:off x="91258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06AF232D-63C5-4137-9684-D1768177DE4C}"/>
                </a:ext>
              </a:extLst>
            </p:cNvPr>
            <p:cNvSpPr/>
            <p:nvPr/>
          </p:nvSpPr>
          <p:spPr>
            <a:xfrm>
              <a:off x="1140340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51E95B38-82F8-0F7B-5ED7-44230E512F43}"/>
                </a:ext>
              </a:extLst>
            </p:cNvPr>
            <p:cNvSpPr/>
            <p:nvPr/>
          </p:nvSpPr>
          <p:spPr>
            <a:xfrm>
              <a:off x="1362833" y="4672530"/>
              <a:ext cx="226800" cy="234000"/>
            </a:xfrm>
            <a:prstGeom prst="rect">
              <a:avLst/>
            </a:prstGeom>
            <a:grp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F914026E-DED5-35AB-9154-8B576A400AEA}"/>
              </a:ext>
            </a:extLst>
          </p:cNvPr>
          <p:cNvSpPr txBox="1"/>
          <p:nvPr/>
        </p:nvSpPr>
        <p:spPr>
          <a:xfrm>
            <a:off x="7859944" y="4367751"/>
            <a:ext cx="24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+</a:t>
            </a:r>
            <a:endParaRPr lang="en-GR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778BC72-B83C-925A-91D1-1DB0F8B3129F}"/>
              </a:ext>
            </a:extLst>
          </p:cNvPr>
          <p:cNvSpPr/>
          <p:nvPr/>
        </p:nvSpPr>
        <p:spPr>
          <a:xfrm>
            <a:off x="1163687" y="1117304"/>
            <a:ext cx="1933370" cy="18037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851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  <p:bldP spid="212" grpId="0" animBg="1"/>
      <p:bldP spid="209" grpId="0" animBg="1"/>
      <p:bldP spid="218" grpId="0" animBg="1"/>
      <p:bldP spid="218" grpId="1" animBg="1"/>
      <p:bldP spid="223" grpId="0"/>
      <p:bldP spid="241" grpId="0"/>
      <p:bldP spid="242" grpId="0"/>
      <p:bldP spid="243" grpId="0"/>
      <p:bldP spid="245" grpId="0" animBg="1"/>
      <p:bldP spid="246" grpId="0" animBg="1"/>
      <p:bldP spid="247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Data Partitioning Techniques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0956A7C-C4DB-EFDA-148B-2D53FF0AEA1B}"/>
              </a:ext>
            </a:extLst>
          </p:cNvPr>
          <p:cNvSpPr txBox="1"/>
          <p:nvPr/>
        </p:nvSpPr>
        <p:spPr>
          <a:xfrm>
            <a:off x="749189" y="1718199"/>
            <a:ext cx="2860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1D Partitioning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AC3E702-7F74-EF42-56E2-2AC030C7047B}"/>
              </a:ext>
            </a:extLst>
          </p:cNvPr>
          <p:cNvGrpSpPr/>
          <p:nvPr/>
        </p:nvGrpSpPr>
        <p:grpSpPr>
          <a:xfrm>
            <a:off x="348305" y="2196116"/>
            <a:ext cx="3823021" cy="2189208"/>
            <a:chOff x="411376" y="1660032"/>
            <a:chExt cx="3823021" cy="218920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166EEC9-C981-423E-6759-B81218356A16}"/>
                </a:ext>
              </a:extLst>
            </p:cNvPr>
            <p:cNvSpPr txBox="1"/>
            <p:nvPr/>
          </p:nvSpPr>
          <p:spPr>
            <a:xfrm>
              <a:off x="3228834" y="2392883"/>
              <a:ext cx="224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=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1586614F-3E40-B809-993E-BC2DBD7788DB}"/>
                </a:ext>
              </a:extLst>
            </p:cNvPr>
            <p:cNvGrpSpPr/>
            <p:nvPr/>
          </p:nvGrpSpPr>
          <p:grpSpPr>
            <a:xfrm>
              <a:off x="3628169" y="1700723"/>
              <a:ext cx="606228" cy="2148517"/>
              <a:chOff x="5094616" y="4056726"/>
              <a:chExt cx="741391" cy="2627549"/>
            </a:xfrm>
            <a:solidFill>
              <a:schemeClr val="accent5">
                <a:lumMod val="20000"/>
                <a:lumOff val="80000"/>
              </a:schemeClr>
            </a:solidFill>
          </p:grpSpPr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D5EE7EA-3DD0-838F-6188-12A62C6A83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4210515" y="5224288"/>
                <a:ext cx="2052000" cy="283797"/>
                <a:chOff x="687454" y="4672294"/>
                <a:chExt cx="1802686" cy="234236"/>
              </a:xfrm>
              <a:grpFill/>
            </p:grpSpPr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4559D3E7-D829-1025-FA97-E387BB86CBC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58539BDB-D590-A85C-4766-62195211F259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65D2CD6-0DBD-22D2-926B-633CE079FB6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2A5B3EB6-A26D-DFE9-A97A-00201E4F554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650C13D5-A87F-1F54-FBB6-FDFC5A87F27D}"/>
                    </a:ext>
                  </a:extLst>
                </p:cNvPr>
                <p:cNvSpPr/>
                <p:nvPr/>
              </p:nvSpPr>
              <p:spPr>
                <a:xfrm>
                  <a:off x="1587960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55040DEA-1AB7-4AEE-51EC-E29E8466113A}"/>
                    </a:ext>
                  </a:extLst>
                </p:cNvPr>
                <p:cNvSpPr/>
                <p:nvPr/>
              </p:nvSpPr>
              <p:spPr>
                <a:xfrm>
                  <a:off x="1813086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BA9E4F10-87B9-869E-FAE9-B5CA8D413131}"/>
                    </a:ext>
                  </a:extLst>
                </p:cNvPr>
                <p:cNvSpPr/>
                <p:nvPr/>
              </p:nvSpPr>
              <p:spPr>
                <a:xfrm>
                  <a:off x="2040846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5B16CB5D-B88E-4BE3-34DC-9728CC17A800}"/>
                    </a:ext>
                  </a:extLst>
                </p:cNvPr>
                <p:cNvSpPr/>
                <p:nvPr/>
              </p:nvSpPr>
              <p:spPr>
                <a:xfrm>
                  <a:off x="2263340" y="4672294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251" name="TextBox 250">
                <a:extLst>
                  <a:ext uri="{FF2B5EF4-FFF2-40B4-BE49-F238E27FC236}">
                    <a16:creationId xmlns:a16="http://schemas.microsoft.com/office/drawing/2014/main" id="{875EA12A-FE9B-33F8-7C95-31C37DE622CF}"/>
                  </a:ext>
                </a:extLst>
              </p:cNvPr>
              <p:cNvSpPr txBox="1"/>
              <p:nvPr/>
            </p:nvSpPr>
            <p:spPr>
              <a:xfrm rot="16200000">
                <a:off x="4277574" y="5125842"/>
                <a:ext cx="2627549" cy="489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1x</a:t>
                </a:r>
                <a:r>
                  <a:rPr lang="en-GB" sz="2000" dirty="0">
                    <a:latin typeface="Trebuchet MS" panose="020B0703020202090204" pitchFamily="34" charset="0"/>
                  </a:rPr>
                  <a:t> o</a:t>
                </a:r>
                <a:r>
                  <a:rPr lang="en-GR" sz="2000" dirty="0">
                    <a:latin typeface="Trebuchet MS" panose="020B0703020202090204" pitchFamily="34" charset="0"/>
                  </a:rPr>
                  <a:t>utput vector</a:t>
                </a: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7E91ABD-9A33-70D5-205F-7ABDAA2968D5}"/>
                </a:ext>
              </a:extLst>
            </p:cNvPr>
            <p:cNvSpPr txBox="1"/>
            <p:nvPr/>
          </p:nvSpPr>
          <p:spPr>
            <a:xfrm>
              <a:off x="1059162" y="2462350"/>
              <a:ext cx="224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*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BD663ED-DAAE-EF63-101A-62652557AF75}"/>
                </a:ext>
              </a:extLst>
            </p:cNvPr>
            <p:cNvGrpSpPr/>
            <p:nvPr/>
          </p:nvGrpSpPr>
          <p:grpSpPr>
            <a:xfrm>
              <a:off x="411376" y="1660032"/>
              <a:ext cx="788047" cy="2023498"/>
              <a:chOff x="302330" y="1541926"/>
              <a:chExt cx="963744" cy="2474656"/>
            </a:xfrm>
          </p:grpSpPr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A9B6AF74-B2DC-E2B8-9274-9B1255CA74C5}"/>
                  </a:ext>
                </a:extLst>
              </p:cNvPr>
              <p:cNvSpPr txBox="1"/>
              <p:nvPr/>
            </p:nvSpPr>
            <p:spPr>
              <a:xfrm rot="16200000">
                <a:off x="-215913" y="2534595"/>
                <a:ext cx="2474656" cy="489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input</a:t>
                </a:r>
                <a:r>
                  <a:rPr lang="en-GR" sz="2000" dirty="0"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213" name="Group 212">
                <a:extLst>
                  <a:ext uri="{FF2B5EF4-FFF2-40B4-BE49-F238E27FC236}">
                    <a16:creationId xmlns:a16="http://schemas.microsoft.com/office/drawing/2014/main" id="{9FBB9799-B557-C343-198C-F2B9EC43417B}"/>
                  </a:ext>
                </a:extLst>
              </p:cNvPr>
              <p:cNvGrpSpPr/>
              <p:nvPr/>
            </p:nvGrpSpPr>
            <p:grpSpPr>
              <a:xfrm>
                <a:off x="302330" y="1750874"/>
                <a:ext cx="516717" cy="2250405"/>
                <a:chOff x="302330" y="1750874"/>
                <a:chExt cx="516717" cy="2250405"/>
              </a:xfrm>
            </p:grpSpPr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A57E3C17-E500-EDDA-78A2-0FA8B050DAA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348851" y="2634975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8C9FC9F6-369A-CC25-6145-C88AD24E5629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3" name="Rectangle 242">
                    <a:extLst>
                      <a:ext uri="{FF2B5EF4-FFF2-40B4-BE49-F238E27FC236}">
                        <a16:creationId xmlns:a16="http://schemas.microsoft.com/office/drawing/2014/main" id="{FA49EE8C-06A4-BC26-FA1B-CA88DF3110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4" name="Rectangle 243">
                    <a:extLst>
                      <a:ext uri="{FF2B5EF4-FFF2-40B4-BE49-F238E27FC236}">
                        <a16:creationId xmlns:a16="http://schemas.microsoft.com/office/drawing/2014/main" id="{4CBAD25A-98C8-4324-93B6-DD54606E5E80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D89ADF73-2B4F-34AC-44C2-EF38BC6F061C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760924B1-D018-B6F6-8EDB-DDDE39F0E47F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7" name="Rectangle 246">
                    <a:extLst>
                      <a:ext uri="{FF2B5EF4-FFF2-40B4-BE49-F238E27FC236}">
                        <a16:creationId xmlns:a16="http://schemas.microsoft.com/office/drawing/2014/main" id="{5D3F22A5-B468-03AD-A45E-3D31CAAF06A2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507EB563-5EB4-5923-9687-BF6DC9DCABC2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9" name="Rectangle 248">
                    <a:extLst>
                      <a:ext uri="{FF2B5EF4-FFF2-40B4-BE49-F238E27FC236}">
                        <a16:creationId xmlns:a16="http://schemas.microsoft.com/office/drawing/2014/main" id="{170A7B07-77E1-6C49-021D-7AF388CCB3D1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AEAEE54-D21C-39B2-3CD3-A9FCEC74A72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420740" y="2701110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5619E493-D9E8-4AE9-9F4E-68C80123E01B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60F96145-D248-3930-81A8-70ADB8BF8DA7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5EE13B58-BD71-E8BB-E3A1-D8E2CCD80F39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57ABB55B-9538-789C-59D4-C6B0C2E7A34E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F8E18D79-25C2-FBFD-53B2-BD814BD6DB81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AF1226B7-412D-7411-CE77-F36B554F9784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AF6A266F-5B7C-4FBC-970B-09F6A7DD0FA7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41" name="Rectangle 240">
                    <a:extLst>
                      <a:ext uri="{FF2B5EF4-FFF2-40B4-BE49-F238E27FC236}">
                        <a16:creationId xmlns:a16="http://schemas.microsoft.com/office/drawing/2014/main" id="{B2B79E38-DAA5-7337-A738-D2F7667FA737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ADE105FD-5270-25AB-9F23-834B845611F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492629" y="2767245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26" name="Rectangle 225">
                    <a:extLst>
                      <a:ext uri="{FF2B5EF4-FFF2-40B4-BE49-F238E27FC236}">
                        <a16:creationId xmlns:a16="http://schemas.microsoft.com/office/drawing/2014/main" id="{7F7160B2-4F5C-760E-8153-1118DB980B8E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7" name="Rectangle 226">
                    <a:extLst>
                      <a:ext uri="{FF2B5EF4-FFF2-40B4-BE49-F238E27FC236}">
                        <a16:creationId xmlns:a16="http://schemas.microsoft.com/office/drawing/2014/main" id="{DE0ACAFA-E2EA-7DFC-7E81-0222FA19432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8" name="Rectangle 227">
                    <a:extLst>
                      <a:ext uri="{FF2B5EF4-FFF2-40B4-BE49-F238E27FC236}">
                        <a16:creationId xmlns:a16="http://schemas.microsoft.com/office/drawing/2014/main" id="{BC76D2DE-7C85-C910-08EF-404D550611A6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9" name="Rectangle 228">
                    <a:extLst>
                      <a:ext uri="{FF2B5EF4-FFF2-40B4-BE49-F238E27FC236}">
                        <a16:creationId xmlns:a16="http://schemas.microsoft.com/office/drawing/2014/main" id="{6C4C3B96-F65E-17BF-97F3-DE5A2CE54014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0528D45F-41FB-CBF1-D4E3-64F527741D5A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1" name="Rectangle 230">
                    <a:extLst>
                      <a:ext uri="{FF2B5EF4-FFF2-40B4-BE49-F238E27FC236}">
                        <a16:creationId xmlns:a16="http://schemas.microsoft.com/office/drawing/2014/main" id="{9EC81279-59D8-EA84-FE45-E983663E9D7E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2" name="Rectangle 231">
                    <a:extLst>
                      <a:ext uri="{FF2B5EF4-FFF2-40B4-BE49-F238E27FC236}">
                        <a16:creationId xmlns:a16="http://schemas.microsoft.com/office/drawing/2014/main" id="{60377523-ED2E-3238-16FF-809414AAC7C4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5E7A6637-6762-7A96-33E5-6FDC4F767983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42D13F23-F670-1DEB-ADE7-75A6670901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-581771" y="2833380"/>
                  <a:ext cx="2052000" cy="283797"/>
                  <a:chOff x="687454" y="4672294"/>
                  <a:chExt cx="1802686" cy="234236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3600666B-AECE-3D8A-E22A-7DD9B315E36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19" name="Rectangle 218">
                    <a:extLst>
                      <a:ext uri="{FF2B5EF4-FFF2-40B4-BE49-F238E27FC236}">
                        <a16:creationId xmlns:a16="http://schemas.microsoft.com/office/drawing/2014/main" id="{7BC139A5-6241-B7CF-722C-67518152E295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0" name="Rectangle 219">
                    <a:extLst>
                      <a:ext uri="{FF2B5EF4-FFF2-40B4-BE49-F238E27FC236}">
                        <a16:creationId xmlns:a16="http://schemas.microsoft.com/office/drawing/2014/main" id="{771D7947-D40E-46C1-4B40-81D97BEA20D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9390859C-B016-9E9F-9319-8073A1543BC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6BABD494-95CE-22F9-927C-B8DC2CF465BC}"/>
                      </a:ext>
                    </a:extLst>
                  </p:cNvPr>
                  <p:cNvSpPr/>
                  <p:nvPr/>
                </p:nvSpPr>
                <p:spPr>
                  <a:xfrm>
                    <a:off x="158796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C959B3D4-E5E3-689F-DE5D-18C08AB3B1B8}"/>
                      </a:ext>
                    </a:extLst>
                  </p:cNvPr>
                  <p:cNvSpPr/>
                  <p:nvPr/>
                </p:nvSpPr>
                <p:spPr>
                  <a:xfrm>
                    <a:off x="181308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4" name="Rectangle 223">
                    <a:extLst>
                      <a:ext uri="{FF2B5EF4-FFF2-40B4-BE49-F238E27FC236}">
                        <a16:creationId xmlns:a16="http://schemas.microsoft.com/office/drawing/2014/main" id="{858A4E32-9407-17A5-5FD3-7DB3F731D6DC}"/>
                      </a:ext>
                    </a:extLst>
                  </p:cNvPr>
                  <p:cNvSpPr/>
                  <p:nvPr/>
                </p:nvSpPr>
                <p:spPr>
                  <a:xfrm>
                    <a:off x="2040846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25" name="Rectangle 224">
                    <a:extLst>
                      <a:ext uri="{FF2B5EF4-FFF2-40B4-BE49-F238E27FC236}">
                        <a16:creationId xmlns:a16="http://schemas.microsoft.com/office/drawing/2014/main" id="{B6289F16-5123-7E55-EECA-8CB84AB5FE6A}"/>
                      </a:ext>
                    </a:extLst>
                  </p:cNvPr>
                  <p:cNvSpPr/>
                  <p:nvPr/>
                </p:nvSpPr>
                <p:spPr>
                  <a:xfrm>
                    <a:off x="2263340" y="4672294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226BBC90-E83C-0151-B647-6A4BB760DDCA}"/>
                </a:ext>
              </a:extLst>
            </p:cNvPr>
            <p:cNvGrpSpPr/>
            <p:nvPr/>
          </p:nvGrpSpPr>
          <p:grpSpPr>
            <a:xfrm>
              <a:off x="1393580" y="1866699"/>
              <a:ext cx="1854520" cy="1706630"/>
              <a:chOff x="1764092" y="1732153"/>
              <a:chExt cx="2268000" cy="2087139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E28E1615-4AED-93BD-07DF-6F1C171E65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64092" y="1732153"/>
                <a:ext cx="2268000" cy="2048702"/>
                <a:chOff x="1036320" y="2239962"/>
                <a:chExt cx="1905000" cy="1948528"/>
              </a:xfrm>
              <a:solidFill>
                <a:schemeClr val="tx2">
                  <a:lumMod val="10000"/>
                  <a:lumOff val="90000"/>
                </a:schemeClr>
              </a:solidFill>
            </p:grpSpPr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E5E3AB64-654E-B89F-4EEA-65A1C8629F49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7E98491B-3736-B501-5DE3-1C20A29BEA1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738D981C-0B2B-EADB-679C-27E0BDD3B1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02" name="Group 201">
                        <a:extLst>
                          <a:ext uri="{FF2B5EF4-FFF2-40B4-BE49-F238E27FC236}">
                            <a16:creationId xmlns:a16="http://schemas.microsoft.com/office/drawing/2014/main" id="{1C627747-23D0-3F7F-B0E6-A1C5C35430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08" name="Rectangle 207">
                          <a:extLst>
                            <a:ext uri="{FF2B5EF4-FFF2-40B4-BE49-F238E27FC236}">
                              <a16:creationId xmlns:a16="http://schemas.microsoft.com/office/drawing/2014/main" id="{C6CB7E9B-EF03-4EEB-9733-3D84D9DDA8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9" name="Rectangle 208">
                          <a:extLst>
                            <a:ext uri="{FF2B5EF4-FFF2-40B4-BE49-F238E27FC236}">
                              <a16:creationId xmlns:a16="http://schemas.microsoft.com/office/drawing/2014/main" id="{CE5680F0-A7FF-2D32-7246-01BBA1C403B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10" name="Rectangle 209">
                          <a:extLst>
                            <a:ext uri="{FF2B5EF4-FFF2-40B4-BE49-F238E27FC236}">
                              <a16:creationId xmlns:a16="http://schemas.microsoft.com/office/drawing/2014/main" id="{086D416B-C738-D127-E373-EB37A10BCA8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11" name="Rectangle 210">
                          <a:extLst>
                            <a:ext uri="{FF2B5EF4-FFF2-40B4-BE49-F238E27FC236}">
                              <a16:creationId xmlns:a16="http://schemas.microsoft.com/office/drawing/2014/main" id="{5DA886B8-3A0C-EEBA-8D14-A739A938D4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03" name="Group 202">
                        <a:extLst>
                          <a:ext uri="{FF2B5EF4-FFF2-40B4-BE49-F238E27FC236}">
                            <a16:creationId xmlns:a16="http://schemas.microsoft.com/office/drawing/2014/main" id="{9B476E26-F405-7DA9-E30B-57850F5CF3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04" name="Rectangle 203">
                          <a:extLst>
                            <a:ext uri="{FF2B5EF4-FFF2-40B4-BE49-F238E27FC236}">
                              <a16:creationId xmlns:a16="http://schemas.microsoft.com/office/drawing/2014/main" id="{3A1BFD0F-5476-E92B-BBF6-CE2F6774FCF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5" name="Rectangle 204">
                          <a:extLst>
                            <a:ext uri="{FF2B5EF4-FFF2-40B4-BE49-F238E27FC236}">
                              <a16:creationId xmlns:a16="http://schemas.microsoft.com/office/drawing/2014/main" id="{6E64C169-6D23-0579-7DD9-28C24E66DA4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6" name="Rectangle 205">
                          <a:extLst>
                            <a:ext uri="{FF2B5EF4-FFF2-40B4-BE49-F238E27FC236}">
                              <a16:creationId xmlns:a16="http://schemas.microsoft.com/office/drawing/2014/main" id="{FD40F9FF-5C44-631E-5918-73FB7EB432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7" name="Rectangle 206">
                          <a:extLst>
                            <a:ext uri="{FF2B5EF4-FFF2-40B4-BE49-F238E27FC236}">
                              <a16:creationId xmlns:a16="http://schemas.microsoft.com/office/drawing/2014/main" id="{246A0D0D-55EF-E88B-8165-E035E6013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C98ACCD-59CE-473D-1D20-2EF8CAA5A8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92" name="Group 191">
                        <a:extLst>
                          <a:ext uri="{FF2B5EF4-FFF2-40B4-BE49-F238E27FC236}">
                            <a16:creationId xmlns:a16="http://schemas.microsoft.com/office/drawing/2014/main" id="{BCD0EFF6-57A2-8AC1-70A0-33BBF8246CB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98" name="Rectangle 197">
                          <a:extLst>
                            <a:ext uri="{FF2B5EF4-FFF2-40B4-BE49-F238E27FC236}">
                              <a16:creationId xmlns:a16="http://schemas.microsoft.com/office/drawing/2014/main" id="{4F639E4C-71AE-E95C-03C6-27B5D99D17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9" name="Rectangle 198">
                          <a:extLst>
                            <a:ext uri="{FF2B5EF4-FFF2-40B4-BE49-F238E27FC236}">
                              <a16:creationId xmlns:a16="http://schemas.microsoft.com/office/drawing/2014/main" id="{B72F8DDF-31F1-6BBA-FF57-DFE891B88C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0" name="Rectangle 199">
                          <a:extLst>
                            <a:ext uri="{FF2B5EF4-FFF2-40B4-BE49-F238E27FC236}">
                              <a16:creationId xmlns:a16="http://schemas.microsoft.com/office/drawing/2014/main" id="{7E7C1B04-557F-AE17-3929-BA1EE665DF2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01" name="Rectangle 200">
                          <a:extLst>
                            <a:ext uri="{FF2B5EF4-FFF2-40B4-BE49-F238E27FC236}">
                              <a16:creationId xmlns:a16="http://schemas.microsoft.com/office/drawing/2014/main" id="{CB92B845-32F2-5E31-0C56-FE918A0911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93" name="Group 192">
                        <a:extLst>
                          <a:ext uri="{FF2B5EF4-FFF2-40B4-BE49-F238E27FC236}">
                            <a16:creationId xmlns:a16="http://schemas.microsoft.com/office/drawing/2014/main" id="{EF7A40B8-6648-5542-0A7C-55B6BC51F54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94" name="Rectangle 193">
                          <a:extLst>
                            <a:ext uri="{FF2B5EF4-FFF2-40B4-BE49-F238E27FC236}">
                              <a16:creationId xmlns:a16="http://schemas.microsoft.com/office/drawing/2014/main" id="{03C6A3CA-2D86-8EFC-2BCA-D7C778F1432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5" name="Rectangle 194">
                          <a:extLst>
                            <a:ext uri="{FF2B5EF4-FFF2-40B4-BE49-F238E27FC236}">
                              <a16:creationId xmlns:a16="http://schemas.microsoft.com/office/drawing/2014/main" id="{AE200434-82CD-6616-FA5B-71C066800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6" name="Rectangle 195">
                          <a:extLst>
                            <a:ext uri="{FF2B5EF4-FFF2-40B4-BE49-F238E27FC236}">
                              <a16:creationId xmlns:a16="http://schemas.microsoft.com/office/drawing/2014/main" id="{9C7DD0D7-5465-0DF0-A8B7-B95D2FEFFDC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97" name="Rectangle 196">
                          <a:extLst>
                            <a:ext uri="{FF2B5EF4-FFF2-40B4-BE49-F238E27FC236}">
                              <a16:creationId xmlns:a16="http://schemas.microsoft.com/office/drawing/2014/main" id="{EE8910A1-67C4-0ACF-6E94-DD2D1CD26E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167" name="Group 166">
                    <a:extLst>
                      <a:ext uri="{FF2B5EF4-FFF2-40B4-BE49-F238E27FC236}">
                        <a16:creationId xmlns:a16="http://schemas.microsoft.com/office/drawing/2014/main" id="{878F73E9-BDED-E6AC-ECD8-17A69A2383C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8441C414-DEF9-43E5-202D-4A278AF3A2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80" name="Group 179">
                        <a:extLst>
                          <a:ext uri="{FF2B5EF4-FFF2-40B4-BE49-F238E27FC236}">
                            <a16:creationId xmlns:a16="http://schemas.microsoft.com/office/drawing/2014/main" id="{6358D79F-D729-2902-4BBB-74C51D9A9D8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86" name="Rectangle 185">
                          <a:extLst>
                            <a:ext uri="{FF2B5EF4-FFF2-40B4-BE49-F238E27FC236}">
                              <a16:creationId xmlns:a16="http://schemas.microsoft.com/office/drawing/2014/main" id="{BB0987D4-2BF0-89AB-A747-1BB9C5BC32C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7" name="Rectangle 186">
                          <a:extLst>
                            <a:ext uri="{FF2B5EF4-FFF2-40B4-BE49-F238E27FC236}">
                              <a16:creationId xmlns:a16="http://schemas.microsoft.com/office/drawing/2014/main" id="{76D32486-0597-4BEE-47DF-A9FCE6A30BD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8" name="Rectangle 187">
                          <a:extLst>
                            <a:ext uri="{FF2B5EF4-FFF2-40B4-BE49-F238E27FC236}">
                              <a16:creationId xmlns:a16="http://schemas.microsoft.com/office/drawing/2014/main" id="{489F22A4-9616-123D-3568-5F9418C085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9" name="Rectangle 188">
                          <a:extLst>
                            <a:ext uri="{FF2B5EF4-FFF2-40B4-BE49-F238E27FC236}">
                              <a16:creationId xmlns:a16="http://schemas.microsoft.com/office/drawing/2014/main" id="{BB8CB0F1-7B10-1214-04CC-8C230D1C84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81" name="Group 180">
                        <a:extLst>
                          <a:ext uri="{FF2B5EF4-FFF2-40B4-BE49-F238E27FC236}">
                            <a16:creationId xmlns:a16="http://schemas.microsoft.com/office/drawing/2014/main" id="{CFD21DAE-5FA6-DE44-5E66-ECD6760A848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82" name="Rectangle 181">
                          <a:extLst>
                            <a:ext uri="{FF2B5EF4-FFF2-40B4-BE49-F238E27FC236}">
                              <a16:creationId xmlns:a16="http://schemas.microsoft.com/office/drawing/2014/main" id="{C9E08AAF-4929-DD6E-399E-80F62217929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3" name="Rectangle 182">
                          <a:extLst>
                            <a:ext uri="{FF2B5EF4-FFF2-40B4-BE49-F238E27FC236}">
                              <a16:creationId xmlns:a16="http://schemas.microsoft.com/office/drawing/2014/main" id="{E866D898-AD4B-976A-3DBE-13EF8574F20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4" name="Rectangle 183">
                          <a:extLst>
                            <a:ext uri="{FF2B5EF4-FFF2-40B4-BE49-F238E27FC236}">
                              <a16:creationId xmlns:a16="http://schemas.microsoft.com/office/drawing/2014/main" id="{6C2C1CB3-0F05-B27F-D6B2-A22A0864061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85" name="Rectangle 184">
                          <a:extLst>
                            <a:ext uri="{FF2B5EF4-FFF2-40B4-BE49-F238E27FC236}">
                              <a16:creationId xmlns:a16="http://schemas.microsoft.com/office/drawing/2014/main" id="{6C8BBD55-206B-8A70-46D4-0D15C6FE7CF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69" name="Group 168">
                      <a:extLst>
                        <a:ext uri="{FF2B5EF4-FFF2-40B4-BE49-F238E27FC236}">
                          <a16:creationId xmlns:a16="http://schemas.microsoft.com/office/drawing/2014/main" id="{9123B7CB-38AC-6C92-5B6E-55A83633F0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70" name="Group 169">
                        <a:extLst>
                          <a:ext uri="{FF2B5EF4-FFF2-40B4-BE49-F238E27FC236}">
                            <a16:creationId xmlns:a16="http://schemas.microsoft.com/office/drawing/2014/main" id="{14AB90AB-D308-924C-AB27-5F8088DBED4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76" name="Rectangle 175">
                          <a:extLst>
                            <a:ext uri="{FF2B5EF4-FFF2-40B4-BE49-F238E27FC236}">
                              <a16:creationId xmlns:a16="http://schemas.microsoft.com/office/drawing/2014/main" id="{1F3F9836-B211-5BDD-5C0A-486E2240D1E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7" name="Rectangle 176">
                          <a:extLst>
                            <a:ext uri="{FF2B5EF4-FFF2-40B4-BE49-F238E27FC236}">
                              <a16:creationId xmlns:a16="http://schemas.microsoft.com/office/drawing/2014/main" id="{E8702860-95F5-5CE8-18D5-F4F2CC130A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8" name="Rectangle 177">
                          <a:extLst>
                            <a:ext uri="{FF2B5EF4-FFF2-40B4-BE49-F238E27FC236}">
                              <a16:creationId xmlns:a16="http://schemas.microsoft.com/office/drawing/2014/main" id="{2254E613-4222-5E76-54B5-122601EFEE0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9" name="Rectangle 178">
                          <a:extLst>
                            <a:ext uri="{FF2B5EF4-FFF2-40B4-BE49-F238E27FC236}">
                              <a16:creationId xmlns:a16="http://schemas.microsoft.com/office/drawing/2014/main" id="{EE48EA3D-1806-4ABC-7D2F-9EAA105CE6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71" name="Group 170">
                        <a:extLst>
                          <a:ext uri="{FF2B5EF4-FFF2-40B4-BE49-F238E27FC236}">
                            <a16:creationId xmlns:a16="http://schemas.microsoft.com/office/drawing/2014/main" id="{9B6A0FCC-89C2-2FC9-6092-AA96B7E0ACF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72" name="Rectangle 171">
                          <a:extLst>
                            <a:ext uri="{FF2B5EF4-FFF2-40B4-BE49-F238E27FC236}">
                              <a16:creationId xmlns:a16="http://schemas.microsoft.com/office/drawing/2014/main" id="{86EA4BB9-4211-35C5-07C5-851B056EC3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3" name="Rectangle 172">
                          <a:extLst>
                            <a:ext uri="{FF2B5EF4-FFF2-40B4-BE49-F238E27FC236}">
                              <a16:creationId xmlns:a16="http://schemas.microsoft.com/office/drawing/2014/main" id="{9E69D99D-EBC2-2818-DB12-196356E68F3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4" name="Rectangle 173">
                          <a:extLst>
                            <a:ext uri="{FF2B5EF4-FFF2-40B4-BE49-F238E27FC236}">
                              <a16:creationId xmlns:a16="http://schemas.microsoft.com/office/drawing/2014/main" id="{949565CD-B4CD-DA73-8452-49AFE5D6DB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75" name="Rectangle 174">
                          <a:extLst>
                            <a:ext uri="{FF2B5EF4-FFF2-40B4-BE49-F238E27FC236}">
                              <a16:creationId xmlns:a16="http://schemas.microsoft.com/office/drawing/2014/main" id="{E4C9FACB-88E8-FB73-670D-B50267DB126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84" name="Group 83">
                  <a:extLst>
                    <a:ext uri="{FF2B5EF4-FFF2-40B4-BE49-F238E27FC236}">
                      <a16:creationId xmlns:a16="http://schemas.microsoft.com/office/drawing/2014/main" id="{438D931C-AAC8-A7C2-1653-7C680137A04E}"/>
                    </a:ext>
                  </a:extLst>
                </p:cNvPr>
                <p:cNvGrpSpPr/>
                <p:nvPr/>
              </p:nvGrpSpPr>
              <p:grpSpPr>
                <a:xfrm>
                  <a:off x="1036320" y="3216224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86" name="Group 85">
                    <a:extLst>
                      <a:ext uri="{FF2B5EF4-FFF2-40B4-BE49-F238E27FC236}">
                        <a16:creationId xmlns:a16="http://schemas.microsoft.com/office/drawing/2014/main" id="{1EB52453-94D3-3D58-C324-E8906C28B5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140" name="Group 139">
                      <a:extLst>
                        <a:ext uri="{FF2B5EF4-FFF2-40B4-BE49-F238E27FC236}">
                          <a16:creationId xmlns:a16="http://schemas.microsoft.com/office/drawing/2014/main" id="{330929A6-8E0E-D0B0-5988-01EDEB2154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56" name="Group 155">
                        <a:extLst>
                          <a:ext uri="{FF2B5EF4-FFF2-40B4-BE49-F238E27FC236}">
                            <a16:creationId xmlns:a16="http://schemas.microsoft.com/office/drawing/2014/main" id="{9F8F159C-DE0C-D97E-6F35-8564FECB837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62" name="Rectangle 161">
                          <a:extLst>
                            <a:ext uri="{FF2B5EF4-FFF2-40B4-BE49-F238E27FC236}">
                              <a16:creationId xmlns:a16="http://schemas.microsoft.com/office/drawing/2014/main" id="{03D8AA0F-B0D1-51E1-E98E-B2FE3EAF82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3" name="Rectangle 162">
                          <a:extLst>
                            <a:ext uri="{FF2B5EF4-FFF2-40B4-BE49-F238E27FC236}">
                              <a16:creationId xmlns:a16="http://schemas.microsoft.com/office/drawing/2014/main" id="{ED938A84-9E83-0F21-71C8-CCA2D9C698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4" name="Rectangle 163">
                          <a:extLst>
                            <a:ext uri="{FF2B5EF4-FFF2-40B4-BE49-F238E27FC236}">
                              <a16:creationId xmlns:a16="http://schemas.microsoft.com/office/drawing/2014/main" id="{B2E63E5F-611F-EB44-19AA-419319BFE5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5" name="Rectangle 164">
                          <a:extLst>
                            <a:ext uri="{FF2B5EF4-FFF2-40B4-BE49-F238E27FC236}">
                              <a16:creationId xmlns:a16="http://schemas.microsoft.com/office/drawing/2014/main" id="{87AE1375-BAC4-F9E3-B43B-FAD5A81BF7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57" name="Group 156">
                        <a:extLst>
                          <a:ext uri="{FF2B5EF4-FFF2-40B4-BE49-F238E27FC236}">
                            <a16:creationId xmlns:a16="http://schemas.microsoft.com/office/drawing/2014/main" id="{9987E8EB-BBA6-0CF0-193F-D1FF762E75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58" name="Rectangle 157">
                          <a:extLst>
                            <a:ext uri="{FF2B5EF4-FFF2-40B4-BE49-F238E27FC236}">
                              <a16:creationId xmlns:a16="http://schemas.microsoft.com/office/drawing/2014/main" id="{B0CF3E81-9E30-E81A-DBB4-4B4DF3AA95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9" name="Rectangle 158">
                          <a:extLst>
                            <a:ext uri="{FF2B5EF4-FFF2-40B4-BE49-F238E27FC236}">
                              <a16:creationId xmlns:a16="http://schemas.microsoft.com/office/drawing/2014/main" id="{9F2AD6D4-A2F9-1BEA-BC20-B08D02BA462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0" name="Rectangle 159">
                          <a:extLst>
                            <a:ext uri="{FF2B5EF4-FFF2-40B4-BE49-F238E27FC236}">
                              <a16:creationId xmlns:a16="http://schemas.microsoft.com/office/drawing/2014/main" id="{5001BC37-9EF6-E33D-E8D4-D1348A5E87A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61" name="Rectangle 160">
                          <a:extLst>
                            <a:ext uri="{FF2B5EF4-FFF2-40B4-BE49-F238E27FC236}">
                              <a16:creationId xmlns:a16="http://schemas.microsoft.com/office/drawing/2014/main" id="{9AE6D2A9-11D8-AC8F-CEA6-9B71299EB7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3630C656-F538-957C-2FDE-5440C18490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46" name="Group 145">
                        <a:extLst>
                          <a:ext uri="{FF2B5EF4-FFF2-40B4-BE49-F238E27FC236}">
                            <a16:creationId xmlns:a16="http://schemas.microsoft.com/office/drawing/2014/main" id="{723C1E70-5434-9E9B-E2F8-29EEFE32DE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52" name="Rectangle 151">
                          <a:extLst>
                            <a:ext uri="{FF2B5EF4-FFF2-40B4-BE49-F238E27FC236}">
                              <a16:creationId xmlns:a16="http://schemas.microsoft.com/office/drawing/2014/main" id="{0E8F11CE-3520-8C22-8BCB-3B24A4F7937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3" name="Rectangle 152">
                          <a:extLst>
                            <a:ext uri="{FF2B5EF4-FFF2-40B4-BE49-F238E27FC236}">
                              <a16:creationId xmlns:a16="http://schemas.microsoft.com/office/drawing/2014/main" id="{66BF135A-8E19-4ED8-D02C-AA344EB7AE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4" name="Rectangle 153">
                          <a:extLst>
                            <a:ext uri="{FF2B5EF4-FFF2-40B4-BE49-F238E27FC236}">
                              <a16:creationId xmlns:a16="http://schemas.microsoft.com/office/drawing/2014/main" id="{F6BDE707-6088-8395-C869-0F5501E0FE5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5" name="Rectangle 154">
                          <a:extLst>
                            <a:ext uri="{FF2B5EF4-FFF2-40B4-BE49-F238E27FC236}">
                              <a16:creationId xmlns:a16="http://schemas.microsoft.com/office/drawing/2014/main" id="{58E71EBE-DB0E-54E3-9B72-E851B21B50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47" name="Group 146">
                        <a:extLst>
                          <a:ext uri="{FF2B5EF4-FFF2-40B4-BE49-F238E27FC236}">
                            <a16:creationId xmlns:a16="http://schemas.microsoft.com/office/drawing/2014/main" id="{8ECAD776-50F2-BCBD-0718-AB5CDB0CEF3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48" name="Rectangle 147">
                          <a:extLst>
                            <a:ext uri="{FF2B5EF4-FFF2-40B4-BE49-F238E27FC236}">
                              <a16:creationId xmlns:a16="http://schemas.microsoft.com/office/drawing/2014/main" id="{CAD63CE2-E727-2050-D375-0791858817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49" name="Rectangle 148">
                          <a:extLst>
                            <a:ext uri="{FF2B5EF4-FFF2-40B4-BE49-F238E27FC236}">
                              <a16:creationId xmlns:a16="http://schemas.microsoft.com/office/drawing/2014/main" id="{785312DA-FA94-F939-98CA-3EC664E81B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0" name="Rectangle 149">
                          <a:extLst>
                            <a:ext uri="{FF2B5EF4-FFF2-40B4-BE49-F238E27FC236}">
                              <a16:creationId xmlns:a16="http://schemas.microsoft.com/office/drawing/2014/main" id="{7B0D3BF0-42B9-F98D-68AB-12B6109F968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51" name="Rectangle 150">
                          <a:extLst>
                            <a:ext uri="{FF2B5EF4-FFF2-40B4-BE49-F238E27FC236}">
                              <a16:creationId xmlns:a16="http://schemas.microsoft.com/office/drawing/2014/main" id="{398130E6-ABF5-5E04-BDFA-5A45EB963E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87" name="Group 86">
                    <a:extLst>
                      <a:ext uri="{FF2B5EF4-FFF2-40B4-BE49-F238E27FC236}">
                        <a16:creationId xmlns:a16="http://schemas.microsoft.com/office/drawing/2014/main" id="{F5FE5B97-5289-277D-876D-A8B4C1DD9C0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89" name="Group 88">
                      <a:extLst>
                        <a:ext uri="{FF2B5EF4-FFF2-40B4-BE49-F238E27FC236}">
                          <a16:creationId xmlns:a16="http://schemas.microsoft.com/office/drawing/2014/main" id="{ACE90605-5D51-528E-C281-B6CF89DF05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09" name="Group 108">
                        <a:extLst>
                          <a:ext uri="{FF2B5EF4-FFF2-40B4-BE49-F238E27FC236}">
                            <a16:creationId xmlns:a16="http://schemas.microsoft.com/office/drawing/2014/main" id="{239B64E8-64B2-DFF0-575F-78F97A3C6C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17" name="Rectangle 116">
                          <a:extLst>
                            <a:ext uri="{FF2B5EF4-FFF2-40B4-BE49-F238E27FC236}">
                              <a16:creationId xmlns:a16="http://schemas.microsoft.com/office/drawing/2014/main" id="{C12313CF-D677-F468-D69E-D8E168DF0E5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9" name="Rectangle 118">
                          <a:extLst>
                            <a:ext uri="{FF2B5EF4-FFF2-40B4-BE49-F238E27FC236}">
                              <a16:creationId xmlns:a16="http://schemas.microsoft.com/office/drawing/2014/main" id="{E6788D36-24CD-716B-CD2F-21A4CD61DD4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8" name="Rectangle 137">
                          <a:extLst>
                            <a:ext uri="{FF2B5EF4-FFF2-40B4-BE49-F238E27FC236}">
                              <a16:creationId xmlns:a16="http://schemas.microsoft.com/office/drawing/2014/main" id="{DE510AA0-E98C-6C77-D3F5-E05CED4F0E9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9" name="Rectangle 138">
                          <a:extLst>
                            <a:ext uri="{FF2B5EF4-FFF2-40B4-BE49-F238E27FC236}">
                              <a16:creationId xmlns:a16="http://schemas.microsoft.com/office/drawing/2014/main" id="{44B6035B-13A4-DFF3-0934-8478B140B8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12" name="Group 111">
                        <a:extLst>
                          <a:ext uri="{FF2B5EF4-FFF2-40B4-BE49-F238E27FC236}">
                            <a16:creationId xmlns:a16="http://schemas.microsoft.com/office/drawing/2014/main" id="{F2C187E4-5B00-68EB-7C83-BC1710C6EEF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13" name="Rectangle 112">
                          <a:extLst>
                            <a:ext uri="{FF2B5EF4-FFF2-40B4-BE49-F238E27FC236}">
                              <a16:creationId xmlns:a16="http://schemas.microsoft.com/office/drawing/2014/main" id="{EED398D2-1ABC-5F13-EA6B-8D67B99108C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4" name="Rectangle 113">
                          <a:extLst>
                            <a:ext uri="{FF2B5EF4-FFF2-40B4-BE49-F238E27FC236}">
                              <a16:creationId xmlns:a16="http://schemas.microsoft.com/office/drawing/2014/main" id="{44BB32EF-0388-CD42-DE7F-E7C7D3BD79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5" name="Rectangle 114">
                          <a:extLst>
                            <a:ext uri="{FF2B5EF4-FFF2-40B4-BE49-F238E27FC236}">
                              <a16:creationId xmlns:a16="http://schemas.microsoft.com/office/drawing/2014/main" id="{EAB07326-0125-39D3-65A0-9ECCDF71157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16" name="Rectangle 115">
                          <a:extLst>
                            <a:ext uri="{FF2B5EF4-FFF2-40B4-BE49-F238E27FC236}">
                              <a16:creationId xmlns:a16="http://schemas.microsoft.com/office/drawing/2014/main" id="{C12BB19D-2636-B528-916D-A21E6900A02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0" name="Group 89">
                      <a:extLst>
                        <a:ext uri="{FF2B5EF4-FFF2-40B4-BE49-F238E27FC236}">
                          <a16:creationId xmlns:a16="http://schemas.microsoft.com/office/drawing/2014/main" id="{A3B70644-57AB-44E8-F1CB-6296FBB2BC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92" name="Group 91">
                        <a:extLst>
                          <a:ext uri="{FF2B5EF4-FFF2-40B4-BE49-F238E27FC236}">
                            <a16:creationId xmlns:a16="http://schemas.microsoft.com/office/drawing/2014/main" id="{9E2A41D2-D54A-6805-065D-803C435733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05" name="Rectangle 104">
                          <a:extLst>
                            <a:ext uri="{FF2B5EF4-FFF2-40B4-BE49-F238E27FC236}">
                              <a16:creationId xmlns:a16="http://schemas.microsoft.com/office/drawing/2014/main" id="{D02CFD6D-881D-848C-8DED-DE843ED253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6" name="Rectangle 105">
                          <a:extLst>
                            <a:ext uri="{FF2B5EF4-FFF2-40B4-BE49-F238E27FC236}">
                              <a16:creationId xmlns:a16="http://schemas.microsoft.com/office/drawing/2014/main" id="{8DF57D3F-40F6-02D0-964D-B5CDC16393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7" name="Rectangle 106">
                          <a:extLst>
                            <a:ext uri="{FF2B5EF4-FFF2-40B4-BE49-F238E27FC236}">
                              <a16:creationId xmlns:a16="http://schemas.microsoft.com/office/drawing/2014/main" id="{77FE9724-A3EB-EDB3-9F40-AE6109049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8" name="Rectangle 107">
                          <a:extLst>
                            <a:ext uri="{FF2B5EF4-FFF2-40B4-BE49-F238E27FC236}">
                              <a16:creationId xmlns:a16="http://schemas.microsoft.com/office/drawing/2014/main" id="{8C27017E-7D82-F5B4-3CFB-F7C9688AC16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93" name="Group 92">
                        <a:extLst>
                          <a:ext uri="{FF2B5EF4-FFF2-40B4-BE49-F238E27FC236}">
                            <a16:creationId xmlns:a16="http://schemas.microsoft.com/office/drawing/2014/main" id="{4401281F-2109-3CA0-68CA-8C7ACE7E099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95" name="Rectangle 94">
                          <a:extLst>
                            <a:ext uri="{FF2B5EF4-FFF2-40B4-BE49-F238E27FC236}">
                              <a16:creationId xmlns:a16="http://schemas.microsoft.com/office/drawing/2014/main" id="{E21382A3-3781-63BC-5F0E-EB112D65E8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96" name="Rectangle 95">
                          <a:extLst>
                            <a:ext uri="{FF2B5EF4-FFF2-40B4-BE49-F238E27FC236}">
                              <a16:creationId xmlns:a16="http://schemas.microsoft.com/office/drawing/2014/main" id="{684B735A-0DC6-2EA5-3D69-94F3614DA8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3" name="Rectangle 102">
                          <a:extLst>
                            <a:ext uri="{FF2B5EF4-FFF2-40B4-BE49-F238E27FC236}">
                              <a16:creationId xmlns:a16="http://schemas.microsoft.com/office/drawing/2014/main" id="{AD0004ED-D752-3B5F-F917-58AF03B3AD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04" name="Rectangle 103">
                          <a:extLst>
                            <a:ext uri="{FF2B5EF4-FFF2-40B4-BE49-F238E27FC236}">
                              <a16:creationId xmlns:a16="http://schemas.microsoft.com/office/drawing/2014/main" id="{AB6B85D2-40B5-C0A2-69F6-B2EFCEB258C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FB6D1316-C4A9-E495-7565-E8C3F3598197}"/>
                  </a:ext>
                </a:extLst>
              </p:cNvPr>
              <p:cNvSpPr txBox="1"/>
              <p:nvPr/>
            </p:nvSpPr>
            <p:spPr>
              <a:xfrm>
                <a:off x="2253623" y="1750873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0EAAF25-FE6C-8948-9417-6D1B43502924}"/>
                  </a:ext>
                </a:extLst>
              </p:cNvPr>
              <p:cNvSpPr txBox="1"/>
              <p:nvPr/>
            </p:nvSpPr>
            <p:spPr>
              <a:xfrm>
                <a:off x="2253623" y="2249478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415F1F70-A698-308C-2E72-5C8B86D8471B}"/>
                  </a:ext>
                </a:extLst>
              </p:cNvPr>
              <p:cNvSpPr txBox="1"/>
              <p:nvPr/>
            </p:nvSpPr>
            <p:spPr>
              <a:xfrm>
                <a:off x="2253623" y="2766559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3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968F5425-F55C-6F49-2C8D-220D93E6DF75}"/>
                  </a:ext>
                </a:extLst>
              </p:cNvPr>
              <p:cNvSpPr txBox="1"/>
              <p:nvPr/>
            </p:nvSpPr>
            <p:spPr>
              <a:xfrm>
                <a:off x="2253623" y="3299862"/>
                <a:ext cx="1317785" cy="51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4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</p:grp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16C583CE-BC51-137B-FE0E-A393D7EC2200}"/>
              </a:ext>
            </a:extLst>
          </p:cNvPr>
          <p:cNvGrpSpPr/>
          <p:nvPr/>
        </p:nvGrpSpPr>
        <p:grpSpPr>
          <a:xfrm>
            <a:off x="233160" y="4380786"/>
            <a:ext cx="4053315" cy="2120006"/>
            <a:chOff x="315258" y="4461376"/>
            <a:chExt cx="4957032" cy="2592680"/>
          </a:xfrm>
        </p:grpSpPr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F7B57215-A033-C0FF-F0FE-B8A5FD6C074A}"/>
                </a:ext>
              </a:extLst>
            </p:cNvPr>
            <p:cNvSpPr txBox="1"/>
            <p:nvPr/>
          </p:nvSpPr>
          <p:spPr>
            <a:xfrm>
              <a:off x="315258" y="5586103"/>
              <a:ext cx="4957032" cy="146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perform the </a:t>
              </a:r>
              <a:r>
                <a:rPr lang="en-GB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complete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4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computation</a:t>
              </a:r>
            </a:p>
            <a:p>
              <a:pPr algn="ctr"/>
              <a:r>
                <a:rPr lang="en-GB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only</a:t>
              </a:r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on PIM cores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62" name="Right Arrow 261">
              <a:extLst>
                <a:ext uri="{FF2B5EF4-FFF2-40B4-BE49-F238E27FC236}">
                  <a16:creationId xmlns:a16="http://schemas.microsoft.com/office/drawing/2014/main" id="{79056E8E-C1EA-BAF8-5B0F-7EE5DCBDFD0F}"/>
                </a:ext>
              </a:extLst>
            </p:cNvPr>
            <p:cNvSpPr/>
            <p:nvPr/>
          </p:nvSpPr>
          <p:spPr>
            <a:xfrm rot="5400000">
              <a:off x="2371397" y="4785376"/>
              <a:ext cx="1008000" cy="360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57F13666-7A0E-FBA6-DB39-F2242E725642}"/>
              </a:ext>
            </a:extLst>
          </p:cNvPr>
          <p:cNvSpPr txBox="1"/>
          <p:nvPr/>
        </p:nvSpPr>
        <p:spPr>
          <a:xfrm>
            <a:off x="5307413" y="1712427"/>
            <a:ext cx="28603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2D Partitioning</a:t>
            </a:r>
            <a:endParaRPr lang="en-GR" sz="26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2756D26D-80EB-64B6-9E99-6BC0ECBD59E8}"/>
              </a:ext>
            </a:extLst>
          </p:cNvPr>
          <p:cNvGrpSpPr/>
          <p:nvPr/>
        </p:nvGrpSpPr>
        <p:grpSpPr>
          <a:xfrm>
            <a:off x="4806415" y="2229922"/>
            <a:ext cx="4011150" cy="2148517"/>
            <a:chOff x="4845109" y="1693838"/>
            <a:chExt cx="4011150" cy="2148517"/>
          </a:xfrm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640E40D7-D119-3853-A1F6-362F405D30C6}"/>
                </a:ext>
              </a:extLst>
            </p:cNvPr>
            <p:cNvGrpSpPr/>
            <p:nvPr/>
          </p:nvGrpSpPr>
          <p:grpSpPr>
            <a:xfrm>
              <a:off x="8152560" y="1693838"/>
              <a:ext cx="703699" cy="2148517"/>
              <a:chOff x="10200166" y="4213360"/>
              <a:chExt cx="801521" cy="2447183"/>
            </a:xfrm>
          </p:grpSpPr>
          <p:sp>
            <p:nvSpPr>
              <p:cNvPr id="393" name="TextBox 392">
                <a:extLst>
                  <a:ext uri="{FF2B5EF4-FFF2-40B4-BE49-F238E27FC236}">
                    <a16:creationId xmlns:a16="http://schemas.microsoft.com/office/drawing/2014/main" id="{BA0BECF7-7861-1878-E910-9F05DFC0CC32}"/>
                  </a:ext>
                </a:extLst>
              </p:cNvPr>
              <p:cNvSpPr txBox="1"/>
              <p:nvPr/>
            </p:nvSpPr>
            <p:spPr>
              <a:xfrm rot="16200000">
                <a:off x="9550230" y="5209087"/>
                <a:ext cx="2447183" cy="45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2x</a:t>
                </a:r>
                <a:r>
                  <a:rPr lang="en-GB" sz="2000" dirty="0">
                    <a:latin typeface="Trebuchet MS" panose="020B0703020202090204" pitchFamily="34" charset="0"/>
                  </a:rPr>
                  <a:t> o</a:t>
                </a:r>
                <a:r>
                  <a:rPr lang="en-GR" sz="2000" dirty="0"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8E5418F3-6C44-2B67-964D-4EBC2A17D63C}"/>
                  </a:ext>
                </a:extLst>
              </p:cNvPr>
              <p:cNvGrpSpPr/>
              <p:nvPr/>
            </p:nvGrpSpPr>
            <p:grpSpPr>
              <a:xfrm>
                <a:off x="10200166" y="4392487"/>
                <a:ext cx="355395" cy="2226563"/>
                <a:chOff x="10200166" y="4392487"/>
                <a:chExt cx="355395" cy="2226563"/>
              </a:xfrm>
            </p:grpSpPr>
            <p:grpSp>
              <p:nvGrpSpPr>
                <p:cNvPr id="395" name="Group 394">
                  <a:extLst>
                    <a:ext uri="{FF2B5EF4-FFF2-40B4-BE49-F238E27FC236}">
                      <a16:creationId xmlns:a16="http://schemas.microsoft.com/office/drawing/2014/main" id="{71FACA2E-DCD6-F185-8D06-999FE6380C1B}"/>
                    </a:ext>
                  </a:extLst>
                </p:cNvPr>
                <p:cNvGrpSpPr/>
                <p:nvPr/>
              </p:nvGrpSpPr>
              <p:grpSpPr>
                <a:xfrm>
                  <a:off x="10200166" y="4392487"/>
                  <a:ext cx="355395" cy="1093087"/>
                  <a:chOff x="10200166" y="4392487"/>
                  <a:chExt cx="355395" cy="1093087"/>
                </a:xfrm>
              </p:grpSpPr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8D1D34D5-3287-4F62-916C-F779220E1C4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900330" y="4764207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A5A96A6B-179E-1A50-D3BA-C66B19B47C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33E2DFF1-BEC1-62F4-7C06-B3E13A835F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756D526C-0251-C8F1-9049-584AFAB17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C982E275-6656-BB63-E57C-AFD98BE86B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8" name="Group 407">
                    <a:extLst>
                      <a:ext uri="{FF2B5EF4-FFF2-40B4-BE49-F238E27FC236}">
                        <a16:creationId xmlns:a16="http://schemas.microsoft.com/office/drawing/2014/main" id="{F83CD5F5-C4DB-4DB9-380D-CA0BDF876FA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828446" y="4830342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DE65E83D-834E-9808-C4C2-80BC17BBF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8880F1E8-F7EC-2143-2472-42A56DDB5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7CC88E3-AED9-939F-44FB-1F000A7E4E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AFD577E5-D8D7-DF6D-F2B4-87D61871F0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4BE21EBA-1151-D6F8-F633-DB2C698ED4BC}"/>
                    </a:ext>
                  </a:extLst>
                </p:cNvPr>
                <p:cNvGrpSpPr/>
                <p:nvPr/>
              </p:nvGrpSpPr>
              <p:grpSpPr>
                <a:xfrm>
                  <a:off x="10200166" y="5525963"/>
                  <a:ext cx="355395" cy="1093087"/>
                  <a:chOff x="10200166" y="4392487"/>
                  <a:chExt cx="355395" cy="1093087"/>
                </a:xfrm>
              </p:grpSpPr>
              <p:grpSp>
                <p:nvGrpSpPr>
                  <p:cNvPr id="397" name="Group 396">
                    <a:extLst>
                      <a:ext uri="{FF2B5EF4-FFF2-40B4-BE49-F238E27FC236}">
                        <a16:creationId xmlns:a16="http://schemas.microsoft.com/office/drawing/2014/main" id="{DFDBB108-781B-5462-FE15-F03F9F08051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900330" y="4764207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3" name="Rectangle 402">
                      <a:extLst>
                        <a:ext uri="{FF2B5EF4-FFF2-40B4-BE49-F238E27FC236}">
                          <a16:creationId xmlns:a16="http://schemas.microsoft.com/office/drawing/2014/main" id="{D67261AB-242E-F25C-CEEA-404F2C8B6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4" name="Rectangle 403">
                      <a:extLst>
                        <a:ext uri="{FF2B5EF4-FFF2-40B4-BE49-F238E27FC236}">
                          <a16:creationId xmlns:a16="http://schemas.microsoft.com/office/drawing/2014/main" id="{781E32D6-38B0-CC77-DA58-9A4000E76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A1747B50-0830-25DC-FE3F-C4FE6F8E1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FA1088EA-8574-5DCF-BBCD-8D2FD96C1E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612A954B-3597-6E04-93E9-03E74C67503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9828446" y="4830342"/>
                    <a:ext cx="1026952" cy="283511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9D314127-1990-848C-8C06-2BBDA87E81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FE333D67-0908-2AD2-E5CB-56461D208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1" name="Rectangle 400">
                      <a:extLst>
                        <a:ext uri="{FF2B5EF4-FFF2-40B4-BE49-F238E27FC236}">
                          <a16:creationId xmlns:a16="http://schemas.microsoft.com/office/drawing/2014/main" id="{81033566-6C8F-ED66-8102-39A931FEB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2" name="Rectangle 401">
                      <a:extLst>
                        <a:ext uri="{FF2B5EF4-FFF2-40B4-BE49-F238E27FC236}">
                          <a16:creationId xmlns:a16="http://schemas.microsoft.com/office/drawing/2014/main" id="{6E677B6D-569A-7625-2A6C-08BBF5BA3F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DC02A829-4031-B4C3-C2A2-BA3FA2294F08}"/>
                </a:ext>
              </a:extLst>
            </p:cNvPr>
            <p:cNvSpPr txBox="1"/>
            <p:nvPr/>
          </p:nvSpPr>
          <p:spPr>
            <a:xfrm>
              <a:off x="7750832" y="2459068"/>
              <a:ext cx="240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=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6D0E5628-EBF9-432F-425E-AF8EB03088A0}"/>
                </a:ext>
              </a:extLst>
            </p:cNvPr>
            <p:cNvGrpSpPr/>
            <p:nvPr/>
          </p:nvGrpSpPr>
          <p:grpSpPr>
            <a:xfrm>
              <a:off x="4845109" y="1824277"/>
              <a:ext cx="703213" cy="1959078"/>
              <a:chOff x="3911241" y="4308510"/>
              <a:chExt cx="800967" cy="2231410"/>
            </a:xfrm>
          </p:grpSpPr>
          <p:sp>
            <p:nvSpPr>
              <p:cNvPr id="370" name="TextBox 369">
                <a:extLst>
                  <a:ext uri="{FF2B5EF4-FFF2-40B4-BE49-F238E27FC236}">
                    <a16:creationId xmlns:a16="http://schemas.microsoft.com/office/drawing/2014/main" id="{07C67DF1-A46B-D4EE-43A8-770221CDF003}"/>
                  </a:ext>
                </a:extLst>
              </p:cNvPr>
              <p:cNvSpPr txBox="1"/>
              <p:nvPr/>
            </p:nvSpPr>
            <p:spPr>
              <a:xfrm rot="16200000">
                <a:off x="3370828" y="5198539"/>
                <a:ext cx="2227032" cy="455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2x</a:t>
                </a:r>
                <a:r>
                  <a:rPr lang="en-GB" sz="2000" dirty="0">
                    <a:latin typeface="Trebuchet MS" panose="020B0703020202090204" pitchFamily="34" charset="0"/>
                  </a:rPr>
                  <a:t> input</a:t>
                </a:r>
                <a:r>
                  <a:rPr lang="en-GR" sz="2000" dirty="0"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371" name="Group 370">
                <a:extLst>
                  <a:ext uri="{FF2B5EF4-FFF2-40B4-BE49-F238E27FC236}">
                    <a16:creationId xmlns:a16="http://schemas.microsoft.com/office/drawing/2014/main" id="{F1A4EDA1-E5E8-7845-8187-18EFFE200284}"/>
                  </a:ext>
                </a:extLst>
              </p:cNvPr>
              <p:cNvGrpSpPr/>
              <p:nvPr/>
            </p:nvGrpSpPr>
            <p:grpSpPr>
              <a:xfrm>
                <a:off x="3911241" y="4308510"/>
                <a:ext cx="355400" cy="1093087"/>
                <a:chOff x="3947185" y="4308510"/>
                <a:chExt cx="355400" cy="1093087"/>
              </a:xfrm>
            </p:grpSpPr>
            <p:grpSp>
              <p:nvGrpSpPr>
                <p:cNvPr id="383" name="Group 382">
                  <a:extLst>
                    <a:ext uri="{FF2B5EF4-FFF2-40B4-BE49-F238E27FC236}">
                      <a16:creationId xmlns:a16="http://schemas.microsoft.com/office/drawing/2014/main" id="{68BDDD37-FDC0-A70B-2AF0-0D63711AC98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47354" y="4680230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89" name="Rectangle 388">
                    <a:extLst>
                      <a:ext uri="{FF2B5EF4-FFF2-40B4-BE49-F238E27FC236}">
                        <a16:creationId xmlns:a16="http://schemas.microsoft.com/office/drawing/2014/main" id="{4AE87404-C1B2-04A5-7EE8-1CE4375FE1B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0" name="Rectangle 389">
                    <a:extLst>
                      <a:ext uri="{FF2B5EF4-FFF2-40B4-BE49-F238E27FC236}">
                        <a16:creationId xmlns:a16="http://schemas.microsoft.com/office/drawing/2014/main" id="{68348C7C-2CE3-C51A-D2B3-1769A7E471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1" name="Rectangle 390">
                    <a:extLst>
                      <a:ext uri="{FF2B5EF4-FFF2-40B4-BE49-F238E27FC236}">
                        <a16:creationId xmlns:a16="http://schemas.microsoft.com/office/drawing/2014/main" id="{9FFAD140-52A6-4C1B-BC5F-93FCC64FC95B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92" name="Rectangle 391">
                    <a:extLst>
                      <a:ext uri="{FF2B5EF4-FFF2-40B4-BE49-F238E27FC236}">
                        <a16:creationId xmlns:a16="http://schemas.microsoft.com/office/drawing/2014/main" id="{2249D38E-6541-0D1D-AF11-7BBC1D4B79ED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C98C015E-9937-A62F-FBC2-9278ADFE185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575465" y="4746365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85" name="Rectangle 384">
                    <a:extLst>
                      <a:ext uri="{FF2B5EF4-FFF2-40B4-BE49-F238E27FC236}">
                        <a16:creationId xmlns:a16="http://schemas.microsoft.com/office/drawing/2014/main" id="{C9489895-18C6-7AA4-AA18-3A75A5724848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182CDD28-23CF-C724-13E9-0E3FB79DEA7C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7ED98B8-E5D9-E01D-C903-1C6F9EC907E1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7C7F848C-13DD-1F94-0F58-74193A6925B9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34BCCBB9-B68B-9C38-042B-8EEC12F06104}"/>
                  </a:ext>
                </a:extLst>
              </p:cNvPr>
              <p:cNvGrpSpPr/>
              <p:nvPr/>
            </p:nvGrpSpPr>
            <p:grpSpPr>
              <a:xfrm>
                <a:off x="3911241" y="5445577"/>
                <a:ext cx="355400" cy="1093087"/>
                <a:chOff x="3947185" y="4308510"/>
                <a:chExt cx="355400" cy="1093087"/>
              </a:xfrm>
            </p:grpSpPr>
            <p:grpSp>
              <p:nvGrpSpPr>
                <p:cNvPr id="373" name="Group 372">
                  <a:extLst>
                    <a:ext uri="{FF2B5EF4-FFF2-40B4-BE49-F238E27FC236}">
                      <a16:creationId xmlns:a16="http://schemas.microsoft.com/office/drawing/2014/main" id="{774D799C-3542-4E8C-1C22-73792C341E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647354" y="4680230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79" name="Rectangle 378">
                    <a:extLst>
                      <a:ext uri="{FF2B5EF4-FFF2-40B4-BE49-F238E27FC236}">
                        <a16:creationId xmlns:a16="http://schemas.microsoft.com/office/drawing/2014/main" id="{1E9F9BA9-FABB-D634-B159-450773A23DCB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0" name="Rectangle 379">
                    <a:extLst>
                      <a:ext uri="{FF2B5EF4-FFF2-40B4-BE49-F238E27FC236}">
                        <a16:creationId xmlns:a16="http://schemas.microsoft.com/office/drawing/2014/main" id="{E757F355-5AD4-40B1-2757-9B90FB88B5D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1" name="Rectangle 380">
                    <a:extLst>
                      <a:ext uri="{FF2B5EF4-FFF2-40B4-BE49-F238E27FC236}">
                        <a16:creationId xmlns:a16="http://schemas.microsoft.com/office/drawing/2014/main" id="{058D9E06-8B9C-B0B5-F922-8D75D8AB00A4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82" name="Rectangle 381">
                    <a:extLst>
                      <a:ext uri="{FF2B5EF4-FFF2-40B4-BE49-F238E27FC236}">
                        <a16:creationId xmlns:a16="http://schemas.microsoft.com/office/drawing/2014/main" id="{373FC2E6-AB61-9C34-CA81-427CDFFF1794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74" name="Group 373">
                  <a:extLst>
                    <a:ext uri="{FF2B5EF4-FFF2-40B4-BE49-F238E27FC236}">
                      <a16:creationId xmlns:a16="http://schemas.microsoft.com/office/drawing/2014/main" id="{5C994450-494F-534D-9ED7-81AA2C16A09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575465" y="4746365"/>
                  <a:ext cx="1026952" cy="283511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75" name="Rectangle 374">
                    <a:extLst>
                      <a:ext uri="{FF2B5EF4-FFF2-40B4-BE49-F238E27FC236}">
                        <a16:creationId xmlns:a16="http://schemas.microsoft.com/office/drawing/2014/main" id="{215BB36A-5717-3599-6600-0E8837E46236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6" name="Rectangle 375">
                    <a:extLst>
                      <a:ext uri="{FF2B5EF4-FFF2-40B4-BE49-F238E27FC236}">
                        <a16:creationId xmlns:a16="http://schemas.microsoft.com/office/drawing/2014/main" id="{CA3C9BAC-7F5B-E97B-1A18-0E84C7121AE7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7" name="Rectangle 376">
                    <a:extLst>
                      <a:ext uri="{FF2B5EF4-FFF2-40B4-BE49-F238E27FC236}">
                        <a16:creationId xmlns:a16="http://schemas.microsoft.com/office/drawing/2014/main" id="{646489E7-E6C6-4AE8-03EF-4AAA085E30C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78" name="Rectangle 377">
                    <a:extLst>
                      <a:ext uri="{FF2B5EF4-FFF2-40B4-BE49-F238E27FC236}">
                        <a16:creationId xmlns:a16="http://schemas.microsoft.com/office/drawing/2014/main" id="{1F0C6C98-16AA-B7CE-2011-D8B85A37BEAF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8155B3D0-49D8-20B0-DCE6-B4C8F70A7287}"/>
                </a:ext>
              </a:extLst>
            </p:cNvPr>
            <p:cNvSpPr txBox="1"/>
            <p:nvPr/>
          </p:nvSpPr>
          <p:spPr>
            <a:xfrm>
              <a:off x="5412884" y="2561006"/>
              <a:ext cx="2408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3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*</a:t>
              </a:r>
              <a:endPara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C2BBDA23-9C24-46AD-48C0-7BBDFB1E89E4}"/>
                </a:ext>
              </a:extLst>
            </p:cNvPr>
            <p:cNvGrpSpPr/>
            <p:nvPr/>
          </p:nvGrpSpPr>
          <p:grpSpPr>
            <a:xfrm>
              <a:off x="5715719" y="1910581"/>
              <a:ext cx="2084612" cy="1798669"/>
              <a:chOff x="5221673" y="4391455"/>
              <a:chExt cx="2374395" cy="2048702"/>
            </a:xfrm>
          </p:grpSpPr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3B01F9F2-E711-5DC8-7F9C-29A51A2AE46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72066" y="4391455"/>
                <a:ext cx="2268000" cy="2048702"/>
                <a:chOff x="1036320" y="2239962"/>
                <a:chExt cx="1905000" cy="1948528"/>
              </a:xfrm>
              <a:solidFill>
                <a:schemeClr val="tx2">
                  <a:lumMod val="10000"/>
                  <a:lumOff val="90000"/>
                </a:schemeClr>
              </a:solidFill>
            </p:grpSpPr>
            <p:grpSp>
              <p:nvGrpSpPr>
                <p:cNvPr id="276" name="Group 275">
                  <a:extLst>
                    <a:ext uri="{FF2B5EF4-FFF2-40B4-BE49-F238E27FC236}">
                      <a16:creationId xmlns:a16="http://schemas.microsoft.com/office/drawing/2014/main" id="{4AC1A04A-B8FA-1A43-1167-63B0855E311A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324" name="Group 323">
                    <a:extLst>
                      <a:ext uri="{FF2B5EF4-FFF2-40B4-BE49-F238E27FC236}">
                        <a16:creationId xmlns:a16="http://schemas.microsoft.com/office/drawing/2014/main" id="{2647C621-3F55-F9B9-EBFE-FB004A49A52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48" name="Group 347">
                      <a:extLst>
                        <a:ext uri="{FF2B5EF4-FFF2-40B4-BE49-F238E27FC236}">
                          <a16:creationId xmlns:a16="http://schemas.microsoft.com/office/drawing/2014/main" id="{61798303-C272-D050-86D9-E57B83E832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60" name="Group 359">
                        <a:extLst>
                          <a:ext uri="{FF2B5EF4-FFF2-40B4-BE49-F238E27FC236}">
                            <a16:creationId xmlns:a16="http://schemas.microsoft.com/office/drawing/2014/main" id="{0B8D6E51-E66C-43C2-94BE-6D30C84544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66" name="Rectangle 365">
                          <a:extLst>
                            <a:ext uri="{FF2B5EF4-FFF2-40B4-BE49-F238E27FC236}">
                              <a16:creationId xmlns:a16="http://schemas.microsoft.com/office/drawing/2014/main" id="{E2D2BB59-8882-D046-D1E9-E86FDD705A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 dirty="0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7" name="Rectangle 366">
                          <a:extLst>
                            <a:ext uri="{FF2B5EF4-FFF2-40B4-BE49-F238E27FC236}">
                              <a16:creationId xmlns:a16="http://schemas.microsoft.com/office/drawing/2014/main" id="{C3DF50F5-8F87-BFEB-D016-5B2AC13A8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8" name="Rectangle 367">
                          <a:extLst>
                            <a:ext uri="{FF2B5EF4-FFF2-40B4-BE49-F238E27FC236}">
                              <a16:creationId xmlns:a16="http://schemas.microsoft.com/office/drawing/2014/main" id="{5C9E1587-1AC5-7F06-79D2-E5346825C6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9" name="Rectangle 368">
                          <a:extLst>
                            <a:ext uri="{FF2B5EF4-FFF2-40B4-BE49-F238E27FC236}">
                              <a16:creationId xmlns:a16="http://schemas.microsoft.com/office/drawing/2014/main" id="{5156E54D-081D-D42D-FBA7-67864751B45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61" name="Group 360">
                        <a:extLst>
                          <a:ext uri="{FF2B5EF4-FFF2-40B4-BE49-F238E27FC236}">
                            <a16:creationId xmlns:a16="http://schemas.microsoft.com/office/drawing/2014/main" id="{5A94AE65-E080-6535-5437-5734A29B62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62" name="Rectangle 361">
                          <a:extLst>
                            <a:ext uri="{FF2B5EF4-FFF2-40B4-BE49-F238E27FC236}">
                              <a16:creationId xmlns:a16="http://schemas.microsoft.com/office/drawing/2014/main" id="{83117DB5-90D8-D72A-EA8C-4A766CBF856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3" name="Rectangle 362">
                          <a:extLst>
                            <a:ext uri="{FF2B5EF4-FFF2-40B4-BE49-F238E27FC236}">
                              <a16:creationId xmlns:a16="http://schemas.microsoft.com/office/drawing/2014/main" id="{2D60C196-6E62-0771-3D82-F6AE14B28E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4" name="Rectangle 363">
                          <a:extLst>
                            <a:ext uri="{FF2B5EF4-FFF2-40B4-BE49-F238E27FC236}">
                              <a16:creationId xmlns:a16="http://schemas.microsoft.com/office/drawing/2014/main" id="{B2823676-BE1A-DAD5-3F3C-2DF08CA1EF4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65" name="Rectangle 364">
                          <a:extLst>
                            <a:ext uri="{FF2B5EF4-FFF2-40B4-BE49-F238E27FC236}">
                              <a16:creationId xmlns:a16="http://schemas.microsoft.com/office/drawing/2014/main" id="{F5A87DD5-1C72-9915-DB02-9703458C1A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49" name="Group 348">
                      <a:extLst>
                        <a:ext uri="{FF2B5EF4-FFF2-40B4-BE49-F238E27FC236}">
                          <a16:creationId xmlns:a16="http://schemas.microsoft.com/office/drawing/2014/main" id="{FE5BD4CF-A31F-CAE9-B581-911544081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50" name="Group 349">
                        <a:extLst>
                          <a:ext uri="{FF2B5EF4-FFF2-40B4-BE49-F238E27FC236}">
                            <a16:creationId xmlns:a16="http://schemas.microsoft.com/office/drawing/2014/main" id="{E74AFE1F-30C7-66BF-34E0-9B2B2E20961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56" name="Rectangle 355">
                          <a:extLst>
                            <a:ext uri="{FF2B5EF4-FFF2-40B4-BE49-F238E27FC236}">
                              <a16:creationId xmlns:a16="http://schemas.microsoft.com/office/drawing/2014/main" id="{9EAC7EC6-5F6C-FEF2-8E2A-6FD37AD3C10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7" name="Rectangle 356">
                          <a:extLst>
                            <a:ext uri="{FF2B5EF4-FFF2-40B4-BE49-F238E27FC236}">
                              <a16:creationId xmlns:a16="http://schemas.microsoft.com/office/drawing/2014/main" id="{1AEAB55D-599F-9588-52EF-154C362B357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8" name="Rectangle 357">
                          <a:extLst>
                            <a:ext uri="{FF2B5EF4-FFF2-40B4-BE49-F238E27FC236}">
                              <a16:creationId xmlns:a16="http://schemas.microsoft.com/office/drawing/2014/main" id="{8B677EAB-B302-6822-1A26-269A792566E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9" name="Rectangle 358">
                          <a:extLst>
                            <a:ext uri="{FF2B5EF4-FFF2-40B4-BE49-F238E27FC236}">
                              <a16:creationId xmlns:a16="http://schemas.microsoft.com/office/drawing/2014/main" id="{20E0853F-2AE3-E1A5-54B0-5D64A141394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51" name="Group 350">
                        <a:extLst>
                          <a:ext uri="{FF2B5EF4-FFF2-40B4-BE49-F238E27FC236}">
                            <a16:creationId xmlns:a16="http://schemas.microsoft.com/office/drawing/2014/main" id="{FBFA3453-EFF4-DD7D-D49A-3D0DEE29CB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52" name="Rectangle 351">
                          <a:extLst>
                            <a:ext uri="{FF2B5EF4-FFF2-40B4-BE49-F238E27FC236}">
                              <a16:creationId xmlns:a16="http://schemas.microsoft.com/office/drawing/2014/main" id="{8FD46EC9-B92D-095F-1A79-28128CBB6FF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3" name="Rectangle 352">
                          <a:extLst>
                            <a:ext uri="{FF2B5EF4-FFF2-40B4-BE49-F238E27FC236}">
                              <a16:creationId xmlns:a16="http://schemas.microsoft.com/office/drawing/2014/main" id="{31F9202A-887C-FD02-7F48-841E1F2F3E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4" name="Rectangle 353">
                          <a:extLst>
                            <a:ext uri="{FF2B5EF4-FFF2-40B4-BE49-F238E27FC236}">
                              <a16:creationId xmlns:a16="http://schemas.microsoft.com/office/drawing/2014/main" id="{D39DD6DE-51A7-C9E0-0C40-1DD93B0E38A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55" name="Rectangle 354">
                          <a:extLst>
                            <a:ext uri="{FF2B5EF4-FFF2-40B4-BE49-F238E27FC236}">
                              <a16:creationId xmlns:a16="http://schemas.microsoft.com/office/drawing/2014/main" id="{669D62B3-1B83-44C8-7A44-1314C195FB5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7281073C-1D48-9190-8F56-7E487F60C12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26" name="Group 325">
                      <a:extLst>
                        <a:ext uri="{FF2B5EF4-FFF2-40B4-BE49-F238E27FC236}">
                          <a16:creationId xmlns:a16="http://schemas.microsoft.com/office/drawing/2014/main" id="{6434F79D-C821-AC5D-A889-7E1DC22D65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38" name="Group 337">
                        <a:extLst>
                          <a:ext uri="{FF2B5EF4-FFF2-40B4-BE49-F238E27FC236}">
                            <a16:creationId xmlns:a16="http://schemas.microsoft.com/office/drawing/2014/main" id="{2F745CDB-0489-CEF5-6954-6148E26EE91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44" name="Rectangle 343">
                          <a:extLst>
                            <a:ext uri="{FF2B5EF4-FFF2-40B4-BE49-F238E27FC236}">
                              <a16:creationId xmlns:a16="http://schemas.microsoft.com/office/drawing/2014/main" id="{5A82B057-21A2-1B3D-E0DB-1F62BF85F4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5" name="Rectangle 344">
                          <a:extLst>
                            <a:ext uri="{FF2B5EF4-FFF2-40B4-BE49-F238E27FC236}">
                              <a16:creationId xmlns:a16="http://schemas.microsoft.com/office/drawing/2014/main" id="{8C17D0B1-FF0A-E179-2789-8F42AF3DA2A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6" name="Rectangle 345">
                          <a:extLst>
                            <a:ext uri="{FF2B5EF4-FFF2-40B4-BE49-F238E27FC236}">
                              <a16:creationId xmlns:a16="http://schemas.microsoft.com/office/drawing/2014/main" id="{7ED251EF-645C-4B76-6809-B73A8F98CC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7" name="Rectangle 346">
                          <a:extLst>
                            <a:ext uri="{FF2B5EF4-FFF2-40B4-BE49-F238E27FC236}">
                              <a16:creationId xmlns:a16="http://schemas.microsoft.com/office/drawing/2014/main" id="{B8C6D0BE-F982-61BA-75F8-1BD460D57B3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39" name="Group 338">
                        <a:extLst>
                          <a:ext uri="{FF2B5EF4-FFF2-40B4-BE49-F238E27FC236}">
                            <a16:creationId xmlns:a16="http://schemas.microsoft.com/office/drawing/2014/main" id="{6EAB5FB2-AB03-2E18-5A2A-1B1A6BB8D8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40" name="Rectangle 339">
                          <a:extLst>
                            <a:ext uri="{FF2B5EF4-FFF2-40B4-BE49-F238E27FC236}">
                              <a16:creationId xmlns:a16="http://schemas.microsoft.com/office/drawing/2014/main" id="{F4287A1B-54AC-B8D1-82D6-3B474560273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1" name="Rectangle 340">
                          <a:extLst>
                            <a:ext uri="{FF2B5EF4-FFF2-40B4-BE49-F238E27FC236}">
                              <a16:creationId xmlns:a16="http://schemas.microsoft.com/office/drawing/2014/main" id="{3365A979-935E-83D4-3F61-177BA4EB080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2" name="Rectangle 341">
                          <a:extLst>
                            <a:ext uri="{FF2B5EF4-FFF2-40B4-BE49-F238E27FC236}">
                              <a16:creationId xmlns:a16="http://schemas.microsoft.com/office/drawing/2014/main" id="{7F203A5C-9478-B034-D5BA-47E3EBC78C5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43" name="Rectangle 342">
                          <a:extLst>
                            <a:ext uri="{FF2B5EF4-FFF2-40B4-BE49-F238E27FC236}">
                              <a16:creationId xmlns:a16="http://schemas.microsoft.com/office/drawing/2014/main" id="{66A262A8-87AC-B0CD-2E77-558C99D30CE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27" name="Group 326">
                      <a:extLst>
                        <a:ext uri="{FF2B5EF4-FFF2-40B4-BE49-F238E27FC236}">
                          <a16:creationId xmlns:a16="http://schemas.microsoft.com/office/drawing/2014/main" id="{1002B04C-D844-6F36-D4CC-0A51375BFE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28" name="Group 327">
                        <a:extLst>
                          <a:ext uri="{FF2B5EF4-FFF2-40B4-BE49-F238E27FC236}">
                            <a16:creationId xmlns:a16="http://schemas.microsoft.com/office/drawing/2014/main" id="{C35F9E7D-B382-B305-A626-F749DB26B43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34" name="Rectangle 333">
                          <a:extLst>
                            <a:ext uri="{FF2B5EF4-FFF2-40B4-BE49-F238E27FC236}">
                              <a16:creationId xmlns:a16="http://schemas.microsoft.com/office/drawing/2014/main" id="{50C18509-F652-D397-F454-6B5F91BB5C3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5" name="Rectangle 334">
                          <a:extLst>
                            <a:ext uri="{FF2B5EF4-FFF2-40B4-BE49-F238E27FC236}">
                              <a16:creationId xmlns:a16="http://schemas.microsoft.com/office/drawing/2014/main" id="{92D114A7-2C05-476A-D959-F7DB52660D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6" name="Rectangle 335">
                          <a:extLst>
                            <a:ext uri="{FF2B5EF4-FFF2-40B4-BE49-F238E27FC236}">
                              <a16:creationId xmlns:a16="http://schemas.microsoft.com/office/drawing/2014/main" id="{2F61700B-FCBD-60F4-1E7F-13FD4A8094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7" name="Rectangle 336">
                          <a:extLst>
                            <a:ext uri="{FF2B5EF4-FFF2-40B4-BE49-F238E27FC236}">
                              <a16:creationId xmlns:a16="http://schemas.microsoft.com/office/drawing/2014/main" id="{075DB25B-2805-80F7-EBF1-A90146E514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2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29" name="Group 328">
                        <a:extLst>
                          <a:ext uri="{FF2B5EF4-FFF2-40B4-BE49-F238E27FC236}">
                            <a16:creationId xmlns:a16="http://schemas.microsoft.com/office/drawing/2014/main" id="{BD6EDB44-839A-A4A4-0E86-C74808E8B21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30" name="Rectangle 329">
                          <a:extLst>
                            <a:ext uri="{FF2B5EF4-FFF2-40B4-BE49-F238E27FC236}">
                              <a16:creationId xmlns:a16="http://schemas.microsoft.com/office/drawing/2014/main" id="{2D1A39C5-0730-5599-3AFD-E4FDA76805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1" name="Rectangle 330">
                          <a:extLst>
                            <a:ext uri="{FF2B5EF4-FFF2-40B4-BE49-F238E27FC236}">
                              <a16:creationId xmlns:a16="http://schemas.microsoft.com/office/drawing/2014/main" id="{243B381F-015A-C6D6-3D96-CDDFDD5E3B9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2" name="Rectangle 331">
                          <a:extLst>
                            <a:ext uri="{FF2B5EF4-FFF2-40B4-BE49-F238E27FC236}">
                              <a16:creationId xmlns:a16="http://schemas.microsoft.com/office/drawing/2014/main" id="{326336F4-4636-6A66-15C8-90805F6DE4B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33" name="Rectangle 332">
                          <a:extLst>
                            <a:ext uri="{FF2B5EF4-FFF2-40B4-BE49-F238E27FC236}">
                              <a16:creationId xmlns:a16="http://schemas.microsoft.com/office/drawing/2014/main" id="{C7DDD0D7-8B31-3997-32B9-ED2C4DED09A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3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77" name="Group 276">
                  <a:extLst>
                    <a:ext uri="{FF2B5EF4-FFF2-40B4-BE49-F238E27FC236}">
                      <a16:creationId xmlns:a16="http://schemas.microsoft.com/office/drawing/2014/main" id="{9629EF16-4FA5-E1F6-90BB-232791A8B98E}"/>
                    </a:ext>
                  </a:extLst>
                </p:cNvPr>
                <p:cNvGrpSpPr/>
                <p:nvPr/>
              </p:nvGrpSpPr>
              <p:grpSpPr>
                <a:xfrm>
                  <a:off x="1036320" y="3216224"/>
                  <a:ext cx="1905000" cy="972266"/>
                  <a:chOff x="1036320" y="2239962"/>
                  <a:chExt cx="1905000" cy="972266"/>
                </a:xfrm>
                <a:grpFill/>
              </p:grpSpPr>
              <p:grpSp>
                <p:nvGrpSpPr>
                  <p:cNvPr id="278" name="Group 277">
                    <a:extLst>
                      <a:ext uri="{FF2B5EF4-FFF2-40B4-BE49-F238E27FC236}">
                        <a16:creationId xmlns:a16="http://schemas.microsoft.com/office/drawing/2014/main" id="{2E0DA507-69F8-7F8E-F472-71D8850243E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302" name="Group 301">
                      <a:extLst>
                        <a:ext uri="{FF2B5EF4-FFF2-40B4-BE49-F238E27FC236}">
                          <a16:creationId xmlns:a16="http://schemas.microsoft.com/office/drawing/2014/main" id="{9C4F8A04-B25A-183D-3BD6-2B10ED7BB4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14" name="Group 313">
                        <a:extLst>
                          <a:ext uri="{FF2B5EF4-FFF2-40B4-BE49-F238E27FC236}">
                            <a16:creationId xmlns:a16="http://schemas.microsoft.com/office/drawing/2014/main" id="{0E28C5FE-6B26-5402-CED4-6C592E90250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20" name="Rectangle 319">
                          <a:extLst>
                            <a:ext uri="{FF2B5EF4-FFF2-40B4-BE49-F238E27FC236}">
                              <a16:creationId xmlns:a16="http://schemas.microsoft.com/office/drawing/2014/main" id="{1AEDB05D-6A56-BB69-9C2E-EE03F9BA475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1" name="Rectangle 320">
                          <a:extLst>
                            <a:ext uri="{FF2B5EF4-FFF2-40B4-BE49-F238E27FC236}">
                              <a16:creationId xmlns:a16="http://schemas.microsoft.com/office/drawing/2014/main" id="{D46C140F-1A51-914A-9390-411E2D929B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2" name="Rectangle 321">
                          <a:extLst>
                            <a:ext uri="{FF2B5EF4-FFF2-40B4-BE49-F238E27FC236}">
                              <a16:creationId xmlns:a16="http://schemas.microsoft.com/office/drawing/2014/main" id="{D2182444-CA4F-6792-B928-E99A3AB720E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23" name="Rectangle 322">
                          <a:extLst>
                            <a:ext uri="{FF2B5EF4-FFF2-40B4-BE49-F238E27FC236}">
                              <a16:creationId xmlns:a16="http://schemas.microsoft.com/office/drawing/2014/main" id="{A73E2B2C-80C2-AC8C-C55D-AB4A49BFEB8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15" name="Group 314">
                        <a:extLst>
                          <a:ext uri="{FF2B5EF4-FFF2-40B4-BE49-F238E27FC236}">
                            <a16:creationId xmlns:a16="http://schemas.microsoft.com/office/drawing/2014/main" id="{425420F8-7BA4-A475-C833-D0AA686ECEB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16" name="Rectangle 315">
                          <a:extLst>
                            <a:ext uri="{FF2B5EF4-FFF2-40B4-BE49-F238E27FC236}">
                              <a16:creationId xmlns:a16="http://schemas.microsoft.com/office/drawing/2014/main" id="{C5697255-0087-2F4C-675E-C4A3EC7CB3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7" name="Rectangle 316">
                          <a:extLst>
                            <a:ext uri="{FF2B5EF4-FFF2-40B4-BE49-F238E27FC236}">
                              <a16:creationId xmlns:a16="http://schemas.microsoft.com/office/drawing/2014/main" id="{0A5BBBF0-3CD0-47C7-93F1-08DB7AC9ED3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8" name="Rectangle 317">
                          <a:extLst>
                            <a:ext uri="{FF2B5EF4-FFF2-40B4-BE49-F238E27FC236}">
                              <a16:creationId xmlns:a16="http://schemas.microsoft.com/office/drawing/2014/main" id="{A9F4C276-020F-5503-F085-CDC09F2A4D4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9" name="Rectangle 318">
                          <a:extLst>
                            <a:ext uri="{FF2B5EF4-FFF2-40B4-BE49-F238E27FC236}">
                              <a16:creationId xmlns:a16="http://schemas.microsoft.com/office/drawing/2014/main" id="{5D696F00-5114-3023-E20E-D2AB20F066D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303" name="Group 302">
                      <a:extLst>
                        <a:ext uri="{FF2B5EF4-FFF2-40B4-BE49-F238E27FC236}">
                          <a16:creationId xmlns:a16="http://schemas.microsoft.com/office/drawing/2014/main" id="{8CED96AB-AEA3-FCE4-9503-05F31FFE25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304" name="Group 303">
                        <a:extLst>
                          <a:ext uri="{FF2B5EF4-FFF2-40B4-BE49-F238E27FC236}">
                            <a16:creationId xmlns:a16="http://schemas.microsoft.com/office/drawing/2014/main" id="{C85E0323-9FE1-213E-9556-6A3B411DB7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10" name="Rectangle 309">
                          <a:extLst>
                            <a:ext uri="{FF2B5EF4-FFF2-40B4-BE49-F238E27FC236}">
                              <a16:creationId xmlns:a16="http://schemas.microsoft.com/office/drawing/2014/main" id="{B7844F52-864C-A54C-FF9F-6EDC6DC8A20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1" name="Rectangle 310">
                          <a:extLst>
                            <a:ext uri="{FF2B5EF4-FFF2-40B4-BE49-F238E27FC236}">
                              <a16:creationId xmlns:a16="http://schemas.microsoft.com/office/drawing/2014/main" id="{6E32C0AE-0465-BB40-3958-372D2CFE236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2" name="Rectangle 311">
                          <a:extLst>
                            <a:ext uri="{FF2B5EF4-FFF2-40B4-BE49-F238E27FC236}">
                              <a16:creationId xmlns:a16="http://schemas.microsoft.com/office/drawing/2014/main" id="{D3A4AD70-49B4-BE4B-3903-6CDA63AC83F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13" name="Rectangle 312">
                          <a:extLst>
                            <a:ext uri="{FF2B5EF4-FFF2-40B4-BE49-F238E27FC236}">
                              <a16:creationId xmlns:a16="http://schemas.microsoft.com/office/drawing/2014/main" id="{97F6E5BC-A9C8-A66E-1F02-CBDD437A6D0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305" name="Group 304">
                        <a:extLst>
                          <a:ext uri="{FF2B5EF4-FFF2-40B4-BE49-F238E27FC236}">
                            <a16:creationId xmlns:a16="http://schemas.microsoft.com/office/drawing/2014/main" id="{3179E8CE-4D99-E641-5397-7B3B0C6940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306" name="Rectangle 305">
                          <a:extLst>
                            <a:ext uri="{FF2B5EF4-FFF2-40B4-BE49-F238E27FC236}">
                              <a16:creationId xmlns:a16="http://schemas.microsoft.com/office/drawing/2014/main" id="{CD5265E4-5AC3-E868-A89A-273D3890310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7" name="Rectangle 306">
                          <a:extLst>
                            <a:ext uri="{FF2B5EF4-FFF2-40B4-BE49-F238E27FC236}">
                              <a16:creationId xmlns:a16="http://schemas.microsoft.com/office/drawing/2014/main" id="{2799F1AA-6874-A2F9-9C94-4D5BB21569F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8" name="Rectangle 307">
                          <a:extLst>
                            <a:ext uri="{FF2B5EF4-FFF2-40B4-BE49-F238E27FC236}">
                              <a16:creationId xmlns:a16="http://schemas.microsoft.com/office/drawing/2014/main" id="{8C114B64-32D9-4E49-42C0-11C29787F4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9" name="Rectangle 308">
                          <a:extLst>
                            <a:ext uri="{FF2B5EF4-FFF2-40B4-BE49-F238E27FC236}">
                              <a16:creationId xmlns:a16="http://schemas.microsoft.com/office/drawing/2014/main" id="{70DA6478-7F3E-03E8-2A85-C2F26D54B51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grpSp>
                <p:nvGrpSpPr>
                  <p:cNvPr id="279" name="Group 278">
                    <a:extLst>
                      <a:ext uri="{FF2B5EF4-FFF2-40B4-BE49-F238E27FC236}">
                        <a16:creationId xmlns:a16="http://schemas.microsoft.com/office/drawing/2014/main" id="{C36D5970-00E8-9CE0-1FB6-EAC881A3F70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725432"/>
                    <a:ext cx="1905000" cy="486796"/>
                    <a:chOff x="1036320" y="2239962"/>
                    <a:chExt cx="1905000" cy="486796"/>
                  </a:xfrm>
                  <a:grpFill/>
                </p:grpSpPr>
                <p:grpSp>
                  <p:nvGrpSpPr>
                    <p:cNvPr id="280" name="Group 279">
                      <a:extLst>
                        <a:ext uri="{FF2B5EF4-FFF2-40B4-BE49-F238E27FC236}">
                          <a16:creationId xmlns:a16="http://schemas.microsoft.com/office/drawing/2014/main" id="{E5BED870-E744-7725-0C39-B27463967C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92" name="Group 291">
                        <a:extLst>
                          <a:ext uri="{FF2B5EF4-FFF2-40B4-BE49-F238E27FC236}">
                            <a16:creationId xmlns:a16="http://schemas.microsoft.com/office/drawing/2014/main" id="{D4061D93-E928-FE8D-3992-C526FA1E17F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98" name="Rectangle 297">
                          <a:extLst>
                            <a:ext uri="{FF2B5EF4-FFF2-40B4-BE49-F238E27FC236}">
                              <a16:creationId xmlns:a16="http://schemas.microsoft.com/office/drawing/2014/main" id="{881B2B7C-5128-B8A6-222B-67FEFFD46E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9" name="Rectangle 298">
                          <a:extLst>
                            <a:ext uri="{FF2B5EF4-FFF2-40B4-BE49-F238E27FC236}">
                              <a16:creationId xmlns:a16="http://schemas.microsoft.com/office/drawing/2014/main" id="{EF78D322-C59C-B288-9A89-1B2ED6EDF6B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0" name="Rectangle 299">
                          <a:extLst>
                            <a:ext uri="{FF2B5EF4-FFF2-40B4-BE49-F238E27FC236}">
                              <a16:creationId xmlns:a16="http://schemas.microsoft.com/office/drawing/2014/main" id="{29B3ADEB-2F35-4949-0C79-BED1ADA262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301" name="Rectangle 300">
                          <a:extLst>
                            <a:ext uri="{FF2B5EF4-FFF2-40B4-BE49-F238E27FC236}">
                              <a16:creationId xmlns:a16="http://schemas.microsoft.com/office/drawing/2014/main" id="{235E6E09-BDF0-8429-DCD2-6795ABC5CC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93" name="Group 292">
                        <a:extLst>
                          <a:ext uri="{FF2B5EF4-FFF2-40B4-BE49-F238E27FC236}">
                            <a16:creationId xmlns:a16="http://schemas.microsoft.com/office/drawing/2014/main" id="{95C9DF12-78CD-20A3-F642-C27F15087CE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94" name="Rectangle 293">
                          <a:extLst>
                            <a:ext uri="{FF2B5EF4-FFF2-40B4-BE49-F238E27FC236}">
                              <a16:creationId xmlns:a16="http://schemas.microsoft.com/office/drawing/2014/main" id="{103D971F-A733-25E2-E22C-98F98511330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5" name="Rectangle 294">
                          <a:extLst>
                            <a:ext uri="{FF2B5EF4-FFF2-40B4-BE49-F238E27FC236}">
                              <a16:creationId xmlns:a16="http://schemas.microsoft.com/office/drawing/2014/main" id="{AE4FBF77-031D-02A4-AA3D-5EB1150DFF7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6" name="Rectangle 295">
                          <a:extLst>
                            <a:ext uri="{FF2B5EF4-FFF2-40B4-BE49-F238E27FC236}">
                              <a16:creationId xmlns:a16="http://schemas.microsoft.com/office/drawing/2014/main" id="{34ED938E-88E6-090E-D4EA-A112A47C356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7" name="Rectangle 296">
                          <a:extLst>
                            <a:ext uri="{FF2B5EF4-FFF2-40B4-BE49-F238E27FC236}">
                              <a16:creationId xmlns:a16="http://schemas.microsoft.com/office/drawing/2014/main" id="{3E6479BD-5707-1CA7-6A1F-067CC8DA30DF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81" name="Group 280">
                      <a:extLst>
                        <a:ext uri="{FF2B5EF4-FFF2-40B4-BE49-F238E27FC236}">
                          <a16:creationId xmlns:a16="http://schemas.microsoft.com/office/drawing/2014/main" id="{345E4725-5C02-6E54-A56A-B29FC61831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282" name="Group 281">
                        <a:extLst>
                          <a:ext uri="{FF2B5EF4-FFF2-40B4-BE49-F238E27FC236}">
                            <a16:creationId xmlns:a16="http://schemas.microsoft.com/office/drawing/2014/main" id="{12016F91-EEA4-EBA6-EE5B-7710CF751E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88" name="Rectangle 287">
                          <a:extLst>
                            <a:ext uri="{FF2B5EF4-FFF2-40B4-BE49-F238E27FC236}">
                              <a16:creationId xmlns:a16="http://schemas.microsoft.com/office/drawing/2014/main" id="{A38E26CB-5410-9ADC-F540-53A38EDAFD8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9" name="Rectangle 288">
                          <a:extLst>
                            <a:ext uri="{FF2B5EF4-FFF2-40B4-BE49-F238E27FC236}">
                              <a16:creationId xmlns:a16="http://schemas.microsoft.com/office/drawing/2014/main" id="{2E860667-4779-079F-37A6-CC8C0AE4F0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0" name="Rectangle 289">
                          <a:extLst>
                            <a:ext uri="{FF2B5EF4-FFF2-40B4-BE49-F238E27FC236}">
                              <a16:creationId xmlns:a16="http://schemas.microsoft.com/office/drawing/2014/main" id="{1EC1E09A-A28D-6EAB-FDE6-1414FE90926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91" name="Rectangle 290">
                          <a:extLst>
                            <a:ext uri="{FF2B5EF4-FFF2-40B4-BE49-F238E27FC236}">
                              <a16:creationId xmlns:a16="http://schemas.microsoft.com/office/drawing/2014/main" id="{102B02B0-3D6E-536F-B45C-4654A388CB7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4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283" name="Group 282">
                        <a:extLst>
                          <a:ext uri="{FF2B5EF4-FFF2-40B4-BE49-F238E27FC236}">
                            <a16:creationId xmlns:a16="http://schemas.microsoft.com/office/drawing/2014/main" id="{8AA76822-4C86-0203-FF1C-9249FACD99D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284" name="Rectangle 283">
                          <a:extLst>
                            <a:ext uri="{FF2B5EF4-FFF2-40B4-BE49-F238E27FC236}">
                              <a16:creationId xmlns:a16="http://schemas.microsoft.com/office/drawing/2014/main" id="{D2600C8E-EDE6-E566-86B1-E7C19E45EDA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5" name="Rectangle 284">
                          <a:extLst>
                            <a:ext uri="{FF2B5EF4-FFF2-40B4-BE49-F238E27FC236}">
                              <a16:creationId xmlns:a16="http://schemas.microsoft.com/office/drawing/2014/main" id="{72D0F7DB-F318-3307-9B65-1BFE0034076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6" name="Rectangle 285">
                          <a:extLst>
                            <a:ext uri="{FF2B5EF4-FFF2-40B4-BE49-F238E27FC236}">
                              <a16:creationId xmlns:a16="http://schemas.microsoft.com/office/drawing/2014/main" id="{E08C1F33-41DB-79E6-D361-78D457564DA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287" name="Rectangle 286">
                          <a:extLst>
                            <a:ext uri="{FF2B5EF4-FFF2-40B4-BE49-F238E27FC236}">
                              <a16:creationId xmlns:a16="http://schemas.microsoft.com/office/drawing/2014/main" id="{256B8A04-06A0-44EF-56D4-120544F48D6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ECCFDA6F-7AB9-0CA7-5062-78150335D253}"/>
                  </a:ext>
                </a:extLst>
              </p:cNvPr>
              <p:cNvGrpSpPr/>
              <p:nvPr/>
            </p:nvGrpSpPr>
            <p:grpSpPr>
              <a:xfrm>
                <a:off x="5221673" y="4630906"/>
                <a:ext cx="2374395" cy="1514554"/>
                <a:chOff x="5221673" y="4630906"/>
                <a:chExt cx="2374395" cy="1514554"/>
              </a:xfrm>
            </p:grpSpPr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98467A5C-2A5B-D994-6BC6-4DD6A934DB86}"/>
                    </a:ext>
                  </a:extLst>
                </p:cNvPr>
                <p:cNvSpPr txBox="1"/>
                <p:nvPr/>
              </p:nvSpPr>
              <p:spPr>
                <a:xfrm>
                  <a:off x="5221674" y="463090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273" name="TextBox 272">
                  <a:extLst>
                    <a:ext uri="{FF2B5EF4-FFF2-40B4-BE49-F238E27FC236}">
                      <a16:creationId xmlns:a16="http://schemas.microsoft.com/office/drawing/2014/main" id="{A6CEBBCE-4FC0-D78A-4C20-BF2517DEB8DE}"/>
                    </a:ext>
                  </a:extLst>
                </p:cNvPr>
                <p:cNvSpPr txBox="1"/>
                <p:nvPr/>
              </p:nvSpPr>
              <p:spPr>
                <a:xfrm>
                  <a:off x="6368740" y="463090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EC411335-EA43-A364-C0D4-D7401B5ACD8A}"/>
                    </a:ext>
                  </a:extLst>
                </p:cNvPr>
                <p:cNvSpPr txBox="1"/>
                <p:nvPr/>
              </p:nvSpPr>
              <p:spPr>
                <a:xfrm>
                  <a:off x="5221673" y="566168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3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9094D9FC-E613-3B6A-E550-597D4D441302}"/>
                    </a:ext>
                  </a:extLst>
                </p:cNvPr>
                <p:cNvSpPr txBox="1"/>
                <p:nvPr/>
              </p:nvSpPr>
              <p:spPr>
                <a:xfrm>
                  <a:off x="6368740" y="5661686"/>
                  <a:ext cx="1227328" cy="483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400" dirty="0">
                      <a:solidFill>
                        <a:schemeClr val="bg1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</p:grpSp>
        </p:grp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EB090114-5D41-79F1-2712-3E7A78250D98}"/>
              </a:ext>
            </a:extLst>
          </p:cNvPr>
          <p:cNvGrpSpPr/>
          <p:nvPr/>
        </p:nvGrpSpPr>
        <p:grpSpPr>
          <a:xfrm>
            <a:off x="4490052" y="4380787"/>
            <a:ext cx="4344072" cy="2143124"/>
            <a:chOff x="1180385" y="4461376"/>
            <a:chExt cx="4947944" cy="2441039"/>
          </a:xfrm>
        </p:grpSpPr>
        <p:sp>
          <p:nvSpPr>
            <p:cNvPr id="418" name="TextBox 417">
              <a:extLst>
                <a:ext uri="{FF2B5EF4-FFF2-40B4-BE49-F238E27FC236}">
                  <a16:creationId xmlns:a16="http://schemas.microsoft.com/office/drawing/2014/main" id="{41F89BE4-F4FE-8876-3C9B-E8527EF21AF0}"/>
                </a:ext>
              </a:extLst>
            </p:cNvPr>
            <p:cNvSpPr txBox="1"/>
            <p:nvPr/>
          </p:nvSpPr>
          <p:spPr>
            <a:xfrm>
              <a:off x="1180385" y="5535228"/>
              <a:ext cx="4947944" cy="1367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trade-off </a:t>
              </a:r>
            </a:p>
            <a:p>
              <a:pPr algn="ctr"/>
              <a:r>
                <a:rPr lang="en-GB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c</a:t>
              </a:r>
              <a:r>
                <a:rPr lang="en-G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omputation vs </a:t>
              </a:r>
            </a:p>
            <a:p>
              <a:pPr algn="ctr"/>
              <a:r>
                <a:rPr lang="en-G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data transfer costs</a:t>
              </a:r>
            </a:p>
          </p:txBody>
        </p:sp>
        <p:sp>
          <p:nvSpPr>
            <p:cNvPr id="419" name="Right Arrow 418">
              <a:extLst>
                <a:ext uri="{FF2B5EF4-FFF2-40B4-BE49-F238E27FC236}">
                  <a16:creationId xmlns:a16="http://schemas.microsoft.com/office/drawing/2014/main" id="{0F500221-0DDA-C40C-DF2D-ED49DED36605}"/>
                </a:ext>
              </a:extLst>
            </p:cNvPr>
            <p:cNvSpPr/>
            <p:nvPr/>
          </p:nvSpPr>
          <p:spPr>
            <a:xfrm rot="5400000">
              <a:off x="3229358" y="4785376"/>
              <a:ext cx="1008000" cy="3600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 dirty="0">
                <a:latin typeface="Trebuchet MS" panose="020B0703020202090204" pitchFamily="34" charset="0"/>
              </a:endParaRPr>
            </a:p>
          </p:txBody>
        </p: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BDB71B2B-CCA8-250C-57D3-93CF8C1222BA}"/>
              </a:ext>
            </a:extLst>
          </p:cNvPr>
          <p:cNvSpPr txBox="1"/>
          <p:nvPr/>
        </p:nvSpPr>
        <p:spPr>
          <a:xfrm>
            <a:off x="391579" y="1000773"/>
            <a:ext cx="83251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2300" dirty="0">
                <a:latin typeface="Trebuchet MS" panose="020B0703020202090204" pitchFamily="34" charset="0"/>
              </a:rPr>
              <a:t> supports two types of data partitioning techniques:</a:t>
            </a:r>
            <a:endParaRPr lang="en-GR" sz="23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00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79543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spcAft>
                <a:spcPts val="600"/>
              </a:spcAft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Approaches: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CSR, COO: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Rows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latin typeface="Trebuchet MS" panose="020B0703020202090204" pitchFamily="34" charset="0"/>
              </a:rPr>
              <a:t>Balance NNZs</a:t>
            </a:r>
            <a:r>
              <a:rPr lang="en-GB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*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BCSR, BCOO:</a:t>
            </a: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Blocks</a:t>
            </a: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^</a:t>
            </a:r>
            <a:r>
              <a:rPr lang="en-GR" sz="18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lvl="1"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Balance NNZs</a:t>
            </a: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 ^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endParaRPr lang="en-GR" sz="2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AA9502-03BD-F63C-2C64-13246DD22167}"/>
              </a:ext>
            </a:extLst>
          </p:cNvPr>
          <p:cNvSpPr txBox="1"/>
          <p:nvPr/>
        </p:nvSpPr>
        <p:spPr>
          <a:xfrm>
            <a:off x="427228" y="4878400"/>
            <a:ext cx="50845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  r</a:t>
            </a: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ow-granularity for CSR</a:t>
            </a:r>
          </a:p>
          <a:p>
            <a:pPr>
              <a:lnSpc>
                <a:spcPct val="90000"/>
              </a:lnSpc>
            </a:pPr>
            <a:r>
              <a:rPr lang="en-GR" sz="24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^</a:t>
            </a: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 block-row-granularity for BCSR</a:t>
            </a:r>
          </a:p>
        </p:txBody>
      </p:sp>
    </p:spTree>
    <p:extLst>
      <p:ext uri="{BB962C8B-B14F-4D97-AF65-F5344CB8AC3E}">
        <p14:creationId xmlns:p14="http://schemas.microsoft.com/office/powerpoint/2010/main" val="17331797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4332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of 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COO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0C538500-E75C-5780-8617-581456075305}"/>
              </a:ext>
            </a:extLst>
          </p:cNvPr>
          <p:cNvSpPr txBox="1"/>
          <p:nvPr/>
        </p:nvSpPr>
        <p:spPr>
          <a:xfrm>
            <a:off x="1464788" y="2468519"/>
            <a:ext cx="6960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79419-A958-8B5A-F00A-04287F1AE2FC}"/>
              </a:ext>
            </a:extLst>
          </p:cNvPr>
          <p:cNvGrpSpPr/>
          <p:nvPr/>
        </p:nvGrpSpPr>
        <p:grpSpPr>
          <a:xfrm>
            <a:off x="1485614" y="5283291"/>
            <a:ext cx="2268000" cy="218959"/>
            <a:chOff x="1115878" y="4553543"/>
            <a:chExt cx="2268000" cy="2189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776C3-5993-D1F7-5E9B-84052C4C336E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DD78266-00FE-6BE0-5E09-5D948481A83C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2EA74981-D19D-D9CE-9C83-912788649B3C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16B313F-6044-0B0E-ACB9-E4F60D614A3B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8D698803-4A4A-A46B-A975-51DB26C55E91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2EBA06ED-31D0-D039-1F74-787FF652ACD2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E54A1B28-4C28-A556-1CE5-7C985A52580A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A6F16BD6-7B1C-1A47-B483-B45247DD0048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684AB6A-23B3-9D48-36F2-1D423183CB9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F82581B1-E667-10B3-6350-603A18759DB0}"/>
              </a:ext>
            </a:extLst>
          </p:cNvPr>
          <p:cNvGrpSpPr/>
          <p:nvPr/>
        </p:nvGrpSpPr>
        <p:grpSpPr>
          <a:xfrm>
            <a:off x="1485614" y="5637169"/>
            <a:ext cx="2268000" cy="218959"/>
            <a:chOff x="1115878" y="4553543"/>
            <a:chExt cx="2268000" cy="218959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E6FBEF30-A465-5032-230A-AE5513BB463D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ACD12D90-1B77-0EBC-FB5B-C402C770CD38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58390211-FBFE-262B-51AB-1931CD7D4D0F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F182989-D8DB-F3FF-2D94-A583580A4E2E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0FEA0EB-A880-C56E-E91B-BB7292EAF96D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80F0E7D-BB44-CDBC-8A5D-C647F1A2E16E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63473B5E-CDEC-9F4B-98A9-9903FCA8039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78C4EAA-A018-90E1-D76C-E4483FB062B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17DC558E-E18D-5369-08B4-2A754E50FBE1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67D3273-D1C0-2519-BA42-3A8D7F1E93A9}"/>
              </a:ext>
            </a:extLst>
          </p:cNvPr>
          <p:cNvGrpSpPr/>
          <p:nvPr/>
        </p:nvGrpSpPr>
        <p:grpSpPr>
          <a:xfrm>
            <a:off x="1485614" y="5989079"/>
            <a:ext cx="2268000" cy="218959"/>
            <a:chOff x="1115878" y="4553543"/>
            <a:chExt cx="2268000" cy="218959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852A49A3-F0C1-ACEE-9E24-6F38E3843140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45F62B14-6577-0F3A-7AFF-BCA3CC1DBDB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1358A111-66DB-F23A-BF64-4E7484C7B61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A1E05F0B-1B90-9979-7100-5924AE281F51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7E00AFF-E524-F500-06DB-E2AD4118C09A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60C276E4-0FCD-0B56-E591-D29EDFDC852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7F35ECD3-E50A-E87F-7FE4-C5123FDC547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88556A3-96FC-B96A-7E31-30DFC17180E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A0058BC-CDB6-887C-E543-8F5408FC34D6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43A93FFF-7D71-1A21-5E72-6E15DDCD67F5}"/>
              </a:ext>
            </a:extLst>
          </p:cNvPr>
          <p:cNvSpPr txBox="1"/>
          <p:nvPr/>
        </p:nvSpPr>
        <p:spPr>
          <a:xfrm>
            <a:off x="522932" y="520958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rowptr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A2BB446-EEBB-8D43-6DE1-666CF0E1FD31}"/>
              </a:ext>
            </a:extLst>
          </p:cNvPr>
          <p:cNvSpPr txBox="1"/>
          <p:nvPr/>
        </p:nvSpPr>
        <p:spPr>
          <a:xfrm>
            <a:off x="522932" y="556050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806844B1-EC9F-BD44-392B-4B814B1FD115}"/>
              </a:ext>
            </a:extLst>
          </p:cNvPr>
          <p:cNvSpPr txBox="1"/>
          <p:nvPr/>
        </p:nvSpPr>
        <p:spPr>
          <a:xfrm>
            <a:off x="522932" y="59298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22F305BD-EEE0-9F24-7967-EC74F4F0BF39}"/>
              </a:ext>
            </a:extLst>
          </p:cNvPr>
          <p:cNvGrpSpPr/>
          <p:nvPr/>
        </p:nvGrpSpPr>
        <p:grpSpPr>
          <a:xfrm>
            <a:off x="5777038" y="5274770"/>
            <a:ext cx="2268000" cy="218959"/>
            <a:chOff x="1115878" y="4553543"/>
            <a:chExt cx="2268000" cy="218959"/>
          </a:xfrm>
        </p:grpSpPr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BDBEA5B-8CAE-ED3D-D764-27C57993EC6B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1F3B056-8C64-DA7A-D177-BC8A8C911623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75C12196-A129-31CA-E3D3-4386A141E75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C130D61-EC68-ADA4-EE2B-86946C11ED68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2F837FF-70A9-DD67-EA30-8EBA6ABE749F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C2DC23C5-77A2-5601-AB17-FE44ED1A9CCD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871FB71C-8C67-A737-D8D6-20A605F7371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811C90AD-28E6-EB16-887D-2E72E498B577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DA1AEDB-E7D6-55A0-E594-F449EFA6342D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29F267A-B5DE-EF72-AAB0-875F9E52DD8C}"/>
              </a:ext>
            </a:extLst>
          </p:cNvPr>
          <p:cNvGrpSpPr/>
          <p:nvPr/>
        </p:nvGrpSpPr>
        <p:grpSpPr>
          <a:xfrm>
            <a:off x="5777038" y="5628648"/>
            <a:ext cx="2268000" cy="218959"/>
            <a:chOff x="1115878" y="4553543"/>
            <a:chExt cx="2268000" cy="218959"/>
          </a:xfrm>
        </p:grpSpPr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34582AA9-1CC7-46EE-7283-50485EE10BEA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59C928AF-3A64-14A5-8E71-E12352DE160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76C10C4-3739-A91F-6B1B-BBB941F0D592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5B71D02-210C-4EB2-21CB-401C3264B5E9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1A8780F-A0B8-B90C-7881-3FE9EC4A6C35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AE6F171B-00E3-2418-FD7F-D993E8295C6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2A5150A6-663D-76D1-63F4-0EFD3A0C755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DB7452B3-7AB8-890F-382E-0073699263D2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B4E732B-1D5C-854D-7D47-E890005CA9A0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8406EFDF-A6C8-E2B0-1EE1-CD905F23E3DF}"/>
              </a:ext>
            </a:extLst>
          </p:cNvPr>
          <p:cNvGrpSpPr/>
          <p:nvPr/>
        </p:nvGrpSpPr>
        <p:grpSpPr>
          <a:xfrm>
            <a:off x="5777038" y="5980558"/>
            <a:ext cx="2268000" cy="218959"/>
            <a:chOff x="1115878" y="4553543"/>
            <a:chExt cx="2268000" cy="218959"/>
          </a:xfrm>
        </p:grpSpPr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0EEDAB17-6BCE-420D-6FEB-1D392E6939F6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08989B23-E7F2-547B-40AB-96DCC6642899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9A932EA-7E17-2461-98D4-D2EDAE95CFE1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40D0CB4B-7735-ABF1-E5B3-AE791605960F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F806C2B0-0538-76CF-C9BC-6F69906C7E90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F11FC7A2-79D9-3410-A4FE-3647A9BBE361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A795DDD-40D3-B39B-C4E2-66B28113D537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D71F12B4-F18B-A1D1-ACDC-7BD6CFCABD41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F11020AC-CEA3-0CE9-429E-293839B217B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BE62E9B-33F2-253C-05DF-C1EB735AA6D6}"/>
              </a:ext>
            </a:extLst>
          </p:cNvPr>
          <p:cNvSpPr txBox="1"/>
          <p:nvPr/>
        </p:nvSpPr>
        <p:spPr>
          <a:xfrm>
            <a:off x="4783360" y="52010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rowind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A01771CA-2FE6-DD4F-1C7B-5E3AE457F06A}"/>
              </a:ext>
            </a:extLst>
          </p:cNvPr>
          <p:cNvSpPr txBox="1"/>
          <p:nvPr/>
        </p:nvSpPr>
        <p:spPr>
          <a:xfrm>
            <a:off x="4783360" y="555198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64BD991-8885-0012-E629-895B441B0BC6}"/>
              </a:ext>
            </a:extLst>
          </p:cNvPr>
          <p:cNvSpPr txBox="1"/>
          <p:nvPr/>
        </p:nvSpPr>
        <p:spPr>
          <a:xfrm>
            <a:off x="4783360" y="59213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3F7E8F71-228A-C50E-19BD-052B37B75DA7}"/>
              </a:ext>
            </a:extLst>
          </p:cNvPr>
          <p:cNvSpPr txBox="1"/>
          <p:nvPr/>
        </p:nvSpPr>
        <p:spPr>
          <a:xfrm>
            <a:off x="5650655" y="2468519"/>
            <a:ext cx="78258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BE5AA7FB-DD2F-423A-C57D-2CE8B019250E}"/>
              </a:ext>
            </a:extLst>
          </p:cNvPr>
          <p:cNvSpPr/>
          <p:nvPr/>
        </p:nvSpPr>
        <p:spPr>
          <a:xfrm rot="5400000">
            <a:off x="1969070" y="3688907"/>
            <a:ext cx="403404" cy="337661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6218122-56B8-8C74-B329-87775EDFAFF4}"/>
              </a:ext>
            </a:extLst>
          </p:cNvPr>
          <p:cNvSpPr txBox="1"/>
          <p:nvPr/>
        </p:nvSpPr>
        <p:spPr>
          <a:xfrm>
            <a:off x="283754" y="4822153"/>
            <a:ext cx="1212191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row-order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6" name="Rounded Rectangle 755">
            <a:extLst>
              <a:ext uri="{FF2B5EF4-FFF2-40B4-BE49-F238E27FC236}">
                <a16:creationId xmlns:a16="http://schemas.microsoft.com/office/drawing/2014/main" id="{6C0ECEE8-670B-F0E5-28F0-2882B29A1958}"/>
              </a:ext>
            </a:extLst>
          </p:cNvPr>
          <p:cNvSpPr/>
          <p:nvPr/>
        </p:nvSpPr>
        <p:spPr>
          <a:xfrm rot="5400000">
            <a:off x="6248842" y="3677181"/>
            <a:ext cx="403404" cy="337661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D1CA4A11-FEF1-058E-EB5B-D7BDAD7FD434}"/>
              </a:ext>
            </a:extLst>
          </p:cNvPr>
          <p:cNvSpPr txBox="1"/>
          <p:nvPr/>
        </p:nvSpPr>
        <p:spPr>
          <a:xfrm>
            <a:off x="4563526" y="4810427"/>
            <a:ext cx="1189749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nnz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-order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532CB9B-1F58-8254-9AF0-632D623FD0AE}"/>
              </a:ext>
            </a:extLst>
          </p:cNvPr>
          <p:cNvSpPr txBox="1"/>
          <p:nvPr/>
        </p:nvSpPr>
        <p:spPr>
          <a:xfrm>
            <a:off x="3447847" y="3022994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570F358-D0A1-3A3D-68B8-C80DB2F53872}"/>
              </a:ext>
            </a:extLst>
          </p:cNvPr>
          <p:cNvSpPr txBox="1"/>
          <p:nvPr/>
        </p:nvSpPr>
        <p:spPr>
          <a:xfrm>
            <a:off x="3447846" y="3447778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A48CAB1-9CC0-D440-E456-B5CEC948D6EB}"/>
              </a:ext>
            </a:extLst>
          </p:cNvPr>
          <p:cNvSpPr txBox="1"/>
          <p:nvPr/>
        </p:nvSpPr>
        <p:spPr>
          <a:xfrm>
            <a:off x="3447845" y="4022032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47C470F-2C0F-546D-34F6-0B0AE7E8D46A}"/>
              </a:ext>
            </a:extLst>
          </p:cNvPr>
          <p:cNvGrpSpPr/>
          <p:nvPr/>
        </p:nvGrpSpPr>
        <p:grpSpPr>
          <a:xfrm>
            <a:off x="1327429" y="3067743"/>
            <a:ext cx="2016000" cy="1495876"/>
            <a:chOff x="1745877" y="2496557"/>
            <a:chExt cx="2016000" cy="1495876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F94691E0-4D9D-ED50-44FE-EC09807F77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442452E-BB27-85BB-BF81-A095A776F0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A3CDEDC3-B34E-6CDB-28D2-E023547DD212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827A8AF-AEAF-4DF0-8E00-A4196DA82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4A47E2D4-E2F1-1ACC-1496-456561384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3" name="Rectangle 382">
                        <a:extLst>
                          <a:ext uri="{FF2B5EF4-FFF2-40B4-BE49-F238E27FC236}">
                            <a16:creationId xmlns:a16="http://schemas.microsoft.com/office/drawing/2014/main" id="{8FDFC47C-EAA7-9C46-0608-809CD58F5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4" name="Rectangle 383">
                        <a:extLst>
                          <a:ext uri="{FF2B5EF4-FFF2-40B4-BE49-F238E27FC236}">
                            <a16:creationId xmlns:a16="http://schemas.microsoft.com/office/drawing/2014/main" id="{2E70B742-5252-3236-C114-860ABC097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5" name="Rectangle 384">
                        <a:extLst>
                          <a:ext uri="{FF2B5EF4-FFF2-40B4-BE49-F238E27FC236}">
                            <a16:creationId xmlns:a16="http://schemas.microsoft.com/office/drawing/2014/main" id="{9E76C9CD-10A8-DD81-4F70-49B7AEE5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6" name="Rectangle 385">
                        <a:extLst>
                          <a:ext uri="{FF2B5EF4-FFF2-40B4-BE49-F238E27FC236}">
                            <a16:creationId xmlns:a16="http://schemas.microsoft.com/office/drawing/2014/main" id="{53880C43-AABE-EDD6-8C96-4B002FF95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DD948CAE-D3F0-F9E9-8AAA-7FB1D4647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9" name="Rectangle 378">
                        <a:extLst>
                          <a:ext uri="{FF2B5EF4-FFF2-40B4-BE49-F238E27FC236}">
                            <a16:creationId xmlns:a16="http://schemas.microsoft.com/office/drawing/2014/main" id="{BF81A76C-B5CF-164F-0F14-9723D7539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0" name="Rectangle 379">
                        <a:extLst>
                          <a:ext uri="{FF2B5EF4-FFF2-40B4-BE49-F238E27FC236}">
                            <a16:creationId xmlns:a16="http://schemas.microsoft.com/office/drawing/2014/main" id="{E60E0770-EDFB-BFF3-A9D1-EA166D49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1" name="Rectangle 380">
                        <a:extLst>
                          <a:ext uri="{FF2B5EF4-FFF2-40B4-BE49-F238E27FC236}">
                            <a16:creationId xmlns:a16="http://schemas.microsoft.com/office/drawing/2014/main" id="{12592975-1F67-F649-B12B-4E28811F9A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2" name="Rectangle 381">
                        <a:extLst>
                          <a:ext uri="{FF2B5EF4-FFF2-40B4-BE49-F238E27FC236}">
                            <a16:creationId xmlns:a16="http://schemas.microsoft.com/office/drawing/2014/main" id="{C51A9478-B0E3-A5F3-7E3B-0B673538A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86226639-03E5-FA5C-90F5-791088BFDA4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7632B805-1444-4294-7B8B-9D614525C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3" name="Rectangle 372">
                        <a:extLst>
                          <a:ext uri="{FF2B5EF4-FFF2-40B4-BE49-F238E27FC236}">
                            <a16:creationId xmlns:a16="http://schemas.microsoft.com/office/drawing/2014/main" id="{AB972034-6404-8B51-EE4B-9B160CC20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4" name="Rectangle 373">
                        <a:extLst>
                          <a:ext uri="{FF2B5EF4-FFF2-40B4-BE49-F238E27FC236}">
                            <a16:creationId xmlns:a16="http://schemas.microsoft.com/office/drawing/2014/main" id="{9FB37139-EE0B-30B5-8757-67D584EC7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5" name="Rectangle 374">
                        <a:extLst>
                          <a:ext uri="{FF2B5EF4-FFF2-40B4-BE49-F238E27FC236}">
                            <a16:creationId xmlns:a16="http://schemas.microsoft.com/office/drawing/2014/main" id="{D07E3685-D803-AC89-0363-19A7F8336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6" name="Rectangle 375">
                        <a:extLst>
                          <a:ext uri="{FF2B5EF4-FFF2-40B4-BE49-F238E27FC236}">
                            <a16:creationId xmlns:a16="http://schemas.microsoft.com/office/drawing/2014/main" id="{89C801BB-8977-1BA6-CAC8-38211A1104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8" name="Group 367">
                      <a:extLst>
                        <a:ext uri="{FF2B5EF4-FFF2-40B4-BE49-F238E27FC236}">
                          <a16:creationId xmlns:a16="http://schemas.microsoft.com/office/drawing/2014/main" id="{234B34A1-3260-C342-0FD3-7E3B837F55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9" name="Rectangle 368">
                        <a:extLst>
                          <a:ext uri="{FF2B5EF4-FFF2-40B4-BE49-F238E27FC236}">
                            <a16:creationId xmlns:a16="http://schemas.microsoft.com/office/drawing/2014/main" id="{B1987660-66FA-6297-F49E-FAD42B403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0" name="Rectangle 369">
                        <a:extLst>
                          <a:ext uri="{FF2B5EF4-FFF2-40B4-BE49-F238E27FC236}">
                            <a16:creationId xmlns:a16="http://schemas.microsoft.com/office/drawing/2014/main" id="{8F4095DD-8BDC-84DA-8125-F940A6C51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1" name="Rectangle 370">
                        <a:extLst>
                          <a:ext uri="{FF2B5EF4-FFF2-40B4-BE49-F238E27FC236}">
                            <a16:creationId xmlns:a16="http://schemas.microsoft.com/office/drawing/2014/main" id="{D632535C-3DEC-8ADC-1297-034247357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2" name="Rectangle 371">
                        <a:extLst>
                          <a:ext uri="{FF2B5EF4-FFF2-40B4-BE49-F238E27FC236}">
                            <a16:creationId xmlns:a16="http://schemas.microsoft.com/office/drawing/2014/main" id="{5A3B3F5B-6A36-706F-DC1B-59A69DF2A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AAD94C5B-48E8-5F30-A4CA-B818B392099B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F1496010-EBB7-DC3B-2366-362594AB4DE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5" name="Group 354">
                      <a:extLst>
                        <a:ext uri="{FF2B5EF4-FFF2-40B4-BE49-F238E27FC236}">
                          <a16:creationId xmlns:a16="http://schemas.microsoft.com/office/drawing/2014/main" id="{533273D4-B2B2-3E21-78FA-407831EBE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4497DAD5-8904-EEFE-2117-0D9B2B2B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2" name="Rectangle 361">
                        <a:extLst>
                          <a:ext uri="{FF2B5EF4-FFF2-40B4-BE49-F238E27FC236}">
                            <a16:creationId xmlns:a16="http://schemas.microsoft.com/office/drawing/2014/main" id="{6F2CF054-6D74-1941-907B-B978B94D6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3" name="Rectangle 362">
                        <a:extLst>
                          <a:ext uri="{FF2B5EF4-FFF2-40B4-BE49-F238E27FC236}">
                            <a16:creationId xmlns:a16="http://schemas.microsoft.com/office/drawing/2014/main" id="{2CE74B96-E3F0-B5FB-2F61-5A7C1B1BA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4" name="Rectangle 363">
                        <a:extLst>
                          <a:ext uri="{FF2B5EF4-FFF2-40B4-BE49-F238E27FC236}">
                            <a16:creationId xmlns:a16="http://schemas.microsoft.com/office/drawing/2014/main" id="{0398105E-98C5-EE5B-AFE2-5E1CBCB6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56" name="Group 355">
                      <a:extLst>
                        <a:ext uri="{FF2B5EF4-FFF2-40B4-BE49-F238E27FC236}">
                          <a16:creationId xmlns:a16="http://schemas.microsoft.com/office/drawing/2014/main" id="{E1E4B654-7DBD-D908-978B-4D61CC12A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0F782494-A498-51E6-350C-E77766ECE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2F0AA620-EE7D-3E9C-CCE0-F422CB7FF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B59F2FF9-E579-4019-8577-C38B8F460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8CB0817-93E4-B1D8-27EB-7498F6C78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9588469-5300-6A41-1651-32ECF7E944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B5B29B91-EF20-754A-D9C1-654749EB5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1" name="Rectangle 350">
                        <a:extLst>
                          <a:ext uri="{FF2B5EF4-FFF2-40B4-BE49-F238E27FC236}">
                            <a16:creationId xmlns:a16="http://schemas.microsoft.com/office/drawing/2014/main" id="{0A584D36-4D86-D16F-9F1A-10F5BB94B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2" name="Rectangle 351">
                        <a:extLst>
                          <a:ext uri="{FF2B5EF4-FFF2-40B4-BE49-F238E27FC236}">
                            <a16:creationId xmlns:a16="http://schemas.microsoft.com/office/drawing/2014/main" id="{2FA2B3B2-0F54-5B1D-82E5-954D9971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3" name="Rectangle 352">
                        <a:extLst>
                          <a:ext uri="{FF2B5EF4-FFF2-40B4-BE49-F238E27FC236}">
                            <a16:creationId xmlns:a16="http://schemas.microsoft.com/office/drawing/2014/main" id="{12B8C5D3-518E-0FA9-62F5-622CCAB4A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4" name="Rectangle 353">
                        <a:extLst>
                          <a:ext uri="{FF2B5EF4-FFF2-40B4-BE49-F238E27FC236}">
                            <a16:creationId xmlns:a16="http://schemas.microsoft.com/office/drawing/2014/main" id="{4BB18947-3A00-5DBF-7D47-F526EC53A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834C8B82-346B-5075-FE15-081D67E22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DEBFD17E-7BD2-A172-7828-42EEA31B0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8" name="Rectangle 347">
                        <a:extLst>
                          <a:ext uri="{FF2B5EF4-FFF2-40B4-BE49-F238E27FC236}">
                            <a16:creationId xmlns:a16="http://schemas.microsoft.com/office/drawing/2014/main" id="{55EF400A-40BA-CB71-2501-ABEAC021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9" name="Rectangle 348">
                        <a:extLst>
                          <a:ext uri="{FF2B5EF4-FFF2-40B4-BE49-F238E27FC236}">
                            <a16:creationId xmlns:a16="http://schemas.microsoft.com/office/drawing/2014/main" id="{24E8EE12-02E6-75DE-977C-AD0B8D032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0" name="Rectangle 349">
                        <a:extLst>
                          <a:ext uri="{FF2B5EF4-FFF2-40B4-BE49-F238E27FC236}">
                            <a16:creationId xmlns:a16="http://schemas.microsoft.com/office/drawing/2014/main" id="{0BCDAC13-5B16-DBD5-814C-55F03440B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7F0C5C5-E8FF-76FE-1F6C-EEDB09D1F49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58A2648F-BCB7-C3E3-EA25-DA5F8CEDF64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DB06FC3C-7942-FBB8-B81B-59836540110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31" name="Group 330">
                      <a:extLst>
                        <a:ext uri="{FF2B5EF4-FFF2-40B4-BE49-F238E27FC236}">
                          <a16:creationId xmlns:a16="http://schemas.microsoft.com/office/drawing/2014/main" id="{6EF40C54-5F55-0A5B-5535-4A690AC64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7" name="Rectangle 336">
                        <a:extLst>
                          <a:ext uri="{FF2B5EF4-FFF2-40B4-BE49-F238E27FC236}">
                            <a16:creationId xmlns:a16="http://schemas.microsoft.com/office/drawing/2014/main" id="{FB75986C-6577-A8B4-5116-23CF51076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D050B303-8D79-B775-F9FA-C47E4B32C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FFB3DC78-269E-6861-CC6D-B841430CB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5F2E5338-7163-3A6A-6B4D-A0C4D9CA4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32" name="Group 331">
                      <a:extLst>
                        <a:ext uri="{FF2B5EF4-FFF2-40B4-BE49-F238E27FC236}">
                          <a16:creationId xmlns:a16="http://schemas.microsoft.com/office/drawing/2014/main" id="{5990324C-FECF-8711-2ED6-53537AFEF5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3" name="Rectangle 332">
                        <a:extLst>
                          <a:ext uri="{FF2B5EF4-FFF2-40B4-BE49-F238E27FC236}">
                            <a16:creationId xmlns:a16="http://schemas.microsoft.com/office/drawing/2014/main" id="{C3E7FB37-B0E4-7797-10FA-48E7FE1C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4" name="Rectangle 333">
                        <a:extLst>
                          <a:ext uri="{FF2B5EF4-FFF2-40B4-BE49-F238E27FC236}">
                            <a16:creationId xmlns:a16="http://schemas.microsoft.com/office/drawing/2014/main" id="{EBA5AA02-039F-833E-4B45-1376FF915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5" name="Rectangle 334">
                        <a:extLst>
                          <a:ext uri="{FF2B5EF4-FFF2-40B4-BE49-F238E27FC236}">
                            <a16:creationId xmlns:a16="http://schemas.microsoft.com/office/drawing/2014/main" id="{2667D40D-5F44-0B9E-613A-0ADBF30702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6" name="Rectangle 335">
                        <a:extLst>
                          <a:ext uri="{FF2B5EF4-FFF2-40B4-BE49-F238E27FC236}">
                            <a16:creationId xmlns:a16="http://schemas.microsoft.com/office/drawing/2014/main" id="{9A264B45-F628-4E30-6695-E70A0C9CD3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3E61A70-7D0B-B416-40C3-71C1A2A3B4B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1D2C3953-5BEB-1753-58CF-8E1E3E508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7" name="Rectangle 326">
                        <a:extLst>
                          <a:ext uri="{FF2B5EF4-FFF2-40B4-BE49-F238E27FC236}">
                            <a16:creationId xmlns:a16="http://schemas.microsoft.com/office/drawing/2014/main" id="{0BAE6B2F-87D6-F16E-065B-643C8845B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8" name="Rectangle 327">
                        <a:extLst>
                          <a:ext uri="{FF2B5EF4-FFF2-40B4-BE49-F238E27FC236}">
                            <a16:creationId xmlns:a16="http://schemas.microsoft.com/office/drawing/2014/main" id="{45018BE9-3D1C-BC68-FE4F-43B7ABF80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9" name="Rectangle 328">
                        <a:extLst>
                          <a:ext uri="{FF2B5EF4-FFF2-40B4-BE49-F238E27FC236}">
                            <a16:creationId xmlns:a16="http://schemas.microsoft.com/office/drawing/2014/main" id="{DECB85A4-A6EF-A6EE-F7F6-562492A0E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0" name="Rectangle 329">
                        <a:extLst>
                          <a:ext uri="{FF2B5EF4-FFF2-40B4-BE49-F238E27FC236}">
                            <a16:creationId xmlns:a16="http://schemas.microsoft.com/office/drawing/2014/main" id="{6C562ECB-14D2-C357-0C7D-891C09FA5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4C8F6EDA-2929-A9E1-F797-BB7E5B2DB7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5DFABCA7-A5FD-6067-BB30-B2A939B6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74B511B5-CCAD-E443-0D44-2B8137018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93CE93F0-8AAD-A596-937D-69EA96FAB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6" name="Rectangle 325">
                        <a:extLst>
                          <a:ext uri="{FF2B5EF4-FFF2-40B4-BE49-F238E27FC236}">
                            <a16:creationId xmlns:a16="http://schemas.microsoft.com/office/drawing/2014/main" id="{BD7F9428-B5B9-555A-4C2A-9DBC1552D4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D538EA7E-65AE-E1A9-991B-ADAE9C363FC1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F83A9B2-188F-C971-3F6F-F14C17F3C25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B0C7614A-E81F-E21F-2B91-C99A2E00F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B8F5FAA1-071A-85D9-CD04-98B472E36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6" name="Rectangle 315">
                        <a:extLst>
                          <a:ext uri="{FF2B5EF4-FFF2-40B4-BE49-F238E27FC236}">
                            <a16:creationId xmlns:a16="http://schemas.microsoft.com/office/drawing/2014/main" id="{DE53C5F4-0874-D400-6743-BC154BAEE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7" name="Rectangle 316">
                        <a:extLst>
                          <a:ext uri="{FF2B5EF4-FFF2-40B4-BE49-F238E27FC236}">
                            <a16:creationId xmlns:a16="http://schemas.microsoft.com/office/drawing/2014/main" id="{5626C51B-812A-26F0-5E1F-5858269F4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21210BEB-E440-1A46-0615-49A04788E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E3247584-A742-F3E0-9669-D4B47213A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D982CBA3-FAC9-4E65-66B7-49B64F109C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E8895523-3600-8209-9660-28A77D05D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FABBD0AA-031A-FBB5-70B7-4C3C0D914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4319D19A-0A4F-591B-205B-663EF2662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9DF0D17-0630-790D-4CF9-2F6D4533B4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56C54DBE-DF97-C0A7-9851-52F1E0777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5" name="Rectangle 304">
                        <a:extLst>
                          <a:ext uri="{FF2B5EF4-FFF2-40B4-BE49-F238E27FC236}">
                            <a16:creationId xmlns:a16="http://schemas.microsoft.com/office/drawing/2014/main" id="{75434855-F2D0-36AF-464F-03DE51A9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6" name="Rectangle 305">
                        <a:extLst>
                          <a:ext uri="{FF2B5EF4-FFF2-40B4-BE49-F238E27FC236}">
                            <a16:creationId xmlns:a16="http://schemas.microsoft.com/office/drawing/2014/main" id="{97C0C44F-819D-1009-B81A-9374520E6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7" name="Rectangle 306">
                        <a:extLst>
                          <a:ext uri="{FF2B5EF4-FFF2-40B4-BE49-F238E27FC236}">
                            <a16:creationId xmlns:a16="http://schemas.microsoft.com/office/drawing/2014/main" id="{B9B57002-14A0-5B37-A8AE-5C9E7776A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406E6E8D-BF1C-9C23-D685-2E1FEFB11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2E90AFA2-E3E0-251C-F3CB-16C699A81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57572193-B4AA-BA95-3A0B-D241EE375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A1038208-DD10-01C5-4074-AA051CDD5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F9CDEA8-CBFB-0C7B-0AED-68483C239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4" name="Rectangle 303">
                        <a:extLst>
                          <a:ext uri="{FF2B5EF4-FFF2-40B4-BE49-F238E27FC236}">
                            <a16:creationId xmlns:a16="http://schemas.microsoft.com/office/drawing/2014/main" id="{684B900A-1428-1C27-330E-9E29E0AE4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EE9E8FC-634B-481F-86CB-3DF0E3CC0814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2857954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D0119AB-3914-E820-7B93-91C1F95E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24290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200BA44-0FEF-4837-8463-661DE580B582}"/>
              </a:ext>
            </a:extLst>
          </p:cNvPr>
          <p:cNvGrpSpPr/>
          <p:nvPr/>
        </p:nvGrpSpPr>
        <p:grpSpPr>
          <a:xfrm>
            <a:off x="5494669" y="3067743"/>
            <a:ext cx="2052001" cy="1495876"/>
            <a:chOff x="6192080" y="2362710"/>
            <a:chExt cx="2052001" cy="1495876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54A5FBE-2E91-9D48-8B9B-6BACD6E8F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56E8206D-D1A9-467F-8186-F04C3FBD6624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3D2A530F-344C-6442-DA82-AB946D9D36D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3" name="Group 562">
                    <a:extLst>
                      <a:ext uri="{FF2B5EF4-FFF2-40B4-BE49-F238E27FC236}">
                        <a16:creationId xmlns:a16="http://schemas.microsoft.com/office/drawing/2014/main" id="{7126BC47-4771-4270-2310-709E716357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704" name="Group 703">
                      <a:extLst>
                        <a:ext uri="{FF2B5EF4-FFF2-40B4-BE49-F238E27FC236}">
                          <a16:creationId xmlns:a16="http://schemas.microsoft.com/office/drawing/2014/main" id="{8479F46D-9165-58CB-1114-FE49826F6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60" name="Rectangle 759">
                        <a:extLst>
                          <a:ext uri="{FF2B5EF4-FFF2-40B4-BE49-F238E27FC236}">
                            <a16:creationId xmlns:a16="http://schemas.microsoft.com/office/drawing/2014/main" id="{16682489-EEC5-27A9-D03B-49CDF758F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1" name="Rectangle 760">
                        <a:extLst>
                          <a:ext uri="{FF2B5EF4-FFF2-40B4-BE49-F238E27FC236}">
                            <a16:creationId xmlns:a16="http://schemas.microsoft.com/office/drawing/2014/main" id="{5B137175-01E6-C1FF-DAF8-8B5AE144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2" name="Rectangle 761">
                        <a:extLst>
                          <a:ext uri="{FF2B5EF4-FFF2-40B4-BE49-F238E27FC236}">
                            <a16:creationId xmlns:a16="http://schemas.microsoft.com/office/drawing/2014/main" id="{07A5585C-A1C4-821E-00D9-DF580DA0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3" name="Rectangle 762">
                        <a:extLst>
                          <a:ext uri="{FF2B5EF4-FFF2-40B4-BE49-F238E27FC236}">
                            <a16:creationId xmlns:a16="http://schemas.microsoft.com/office/drawing/2014/main" id="{59151BB8-82EE-7BA2-4BC6-01E1BD8F4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05" name="Group 704">
                      <a:extLst>
                        <a:ext uri="{FF2B5EF4-FFF2-40B4-BE49-F238E27FC236}">
                          <a16:creationId xmlns:a16="http://schemas.microsoft.com/office/drawing/2014/main" id="{E7BC3FE3-3058-34B4-CE1C-8DB7D81A7E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52" name="Rectangle 751">
                        <a:extLst>
                          <a:ext uri="{FF2B5EF4-FFF2-40B4-BE49-F238E27FC236}">
                            <a16:creationId xmlns:a16="http://schemas.microsoft.com/office/drawing/2014/main" id="{96E6C3AF-E40B-6A23-0701-D4F9F5852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3" name="Rectangle 752">
                        <a:extLst>
                          <a:ext uri="{FF2B5EF4-FFF2-40B4-BE49-F238E27FC236}">
                            <a16:creationId xmlns:a16="http://schemas.microsoft.com/office/drawing/2014/main" id="{06C3C5D7-3483-263B-E80D-15C0A3D1A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8" name="Rectangle 757">
                        <a:extLst>
                          <a:ext uri="{FF2B5EF4-FFF2-40B4-BE49-F238E27FC236}">
                            <a16:creationId xmlns:a16="http://schemas.microsoft.com/office/drawing/2014/main" id="{9109609F-D0A1-D121-9CA4-BB855C5C3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9" name="Rectangle 758">
                        <a:extLst>
                          <a:ext uri="{FF2B5EF4-FFF2-40B4-BE49-F238E27FC236}">
                            <a16:creationId xmlns:a16="http://schemas.microsoft.com/office/drawing/2014/main" id="{4B70E7BB-CAA9-E578-6B19-4CB667C23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8EF0B8CA-EFEA-D9A0-0F67-44EA8CD659D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65" name="Group 564">
                      <a:extLst>
                        <a:ext uri="{FF2B5EF4-FFF2-40B4-BE49-F238E27FC236}">
                          <a16:creationId xmlns:a16="http://schemas.microsoft.com/office/drawing/2014/main" id="{F0462323-5F89-A4C8-E3CB-068810A5CD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71" name="Rectangle 570">
                        <a:extLst>
                          <a:ext uri="{FF2B5EF4-FFF2-40B4-BE49-F238E27FC236}">
                            <a16:creationId xmlns:a16="http://schemas.microsoft.com/office/drawing/2014/main" id="{C5A6C64F-323A-B43B-C1AB-7815D1D16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2" name="Rectangle 571">
                        <a:extLst>
                          <a:ext uri="{FF2B5EF4-FFF2-40B4-BE49-F238E27FC236}">
                            <a16:creationId xmlns:a16="http://schemas.microsoft.com/office/drawing/2014/main" id="{5545CBF7-2324-AAC7-653B-AD9A30162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3" name="Rectangle 572">
                        <a:extLst>
                          <a:ext uri="{FF2B5EF4-FFF2-40B4-BE49-F238E27FC236}">
                            <a16:creationId xmlns:a16="http://schemas.microsoft.com/office/drawing/2014/main" id="{67A37235-DDC5-7E0E-E569-6676B71243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3" name="Rectangle 702">
                        <a:extLst>
                          <a:ext uri="{FF2B5EF4-FFF2-40B4-BE49-F238E27FC236}">
                            <a16:creationId xmlns:a16="http://schemas.microsoft.com/office/drawing/2014/main" id="{0341B67A-F389-8363-835E-FCD75291F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66" name="Group 565">
                      <a:extLst>
                        <a:ext uri="{FF2B5EF4-FFF2-40B4-BE49-F238E27FC236}">
                          <a16:creationId xmlns:a16="http://schemas.microsoft.com/office/drawing/2014/main" id="{185B0B08-FF5F-B7B9-9E0B-1A63593493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67" name="Rectangle 566">
                        <a:extLst>
                          <a:ext uri="{FF2B5EF4-FFF2-40B4-BE49-F238E27FC236}">
                            <a16:creationId xmlns:a16="http://schemas.microsoft.com/office/drawing/2014/main" id="{65F00AB1-4C62-7272-5B90-B854F449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8" name="Rectangle 567">
                        <a:extLst>
                          <a:ext uri="{FF2B5EF4-FFF2-40B4-BE49-F238E27FC236}">
                            <a16:creationId xmlns:a16="http://schemas.microsoft.com/office/drawing/2014/main" id="{B5CE5322-420E-CC43-57B9-3E48FEC4EE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9" name="Rectangle 568">
                        <a:extLst>
                          <a:ext uri="{FF2B5EF4-FFF2-40B4-BE49-F238E27FC236}">
                            <a16:creationId xmlns:a16="http://schemas.microsoft.com/office/drawing/2014/main" id="{4A49F433-354F-91B1-AD3E-890FF29EA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0" name="Rectangle 569">
                        <a:extLst>
                          <a:ext uri="{FF2B5EF4-FFF2-40B4-BE49-F238E27FC236}">
                            <a16:creationId xmlns:a16="http://schemas.microsoft.com/office/drawing/2014/main" id="{132509C3-6B7B-B2E7-9B7C-3787ED587C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D895598-1C2C-C8E9-734B-6A44C71C255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AC3C103D-480F-E0DD-A258-AA91DA908A1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53" name="Group 552">
                      <a:extLst>
                        <a:ext uri="{FF2B5EF4-FFF2-40B4-BE49-F238E27FC236}">
                          <a16:creationId xmlns:a16="http://schemas.microsoft.com/office/drawing/2014/main" id="{03FE2E8D-B5EC-2DD6-D0D2-E7C2C929C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9" name="Rectangle 558">
                        <a:extLst>
                          <a:ext uri="{FF2B5EF4-FFF2-40B4-BE49-F238E27FC236}">
                            <a16:creationId xmlns:a16="http://schemas.microsoft.com/office/drawing/2014/main" id="{992AF26C-177C-F150-7394-37F7EE872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0" name="Rectangle 559">
                        <a:extLst>
                          <a:ext uri="{FF2B5EF4-FFF2-40B4-BE49-F238E27FC236}">
                            <a16:creationId xmlns:a16="http://schemas.microsoft.com/office/drawing/2014/main" id="{B7924640-05DA-2EC6-4DD6-5E634B463F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1" name="Rectangle 560">
                        <a:extLst>
                          <a:ext uri="{FF2B5EF4-FFF2-40B4-BE49-F238E27FC236}">
                            <a16:creationId xmlns:a16="http://schemas.microsoft.com/office/drawing/2014/main" id="{4EEA96FF-9D66-CAAD-2529-02AC13B7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2" name="Rectangle 561">
                        <a:extLst>
                          <a:ext uri="{FF2B5EF4-FFF2-40B4-BE49-F238E27FC236}">
                            <a16:creationId xmlns:a16="http://schemas.microsoft.com/office/drawing/2014/main" id="{42852E49-B2F4-D1FF-1B71-A7AEEADCAB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9B4AF2A4-97CE-E93A-F58C-F2DCFE698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5" name="Rectangle 554">
                        <a:extLst>
                          <a:ext uri="{FF2B5EF4-FFF2-40B4-BE49-F238E27FC236}">
                            <a16:creationId xmlns:a16="http://schemas.microsoft.com/office/drawing/2014/main" id="{ABC413BD-C5CC-ABD7-36E1-4B088B2F6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6" name="Rectangle 555">
                        <a:extLst>
                          <a:ext uri="{FF2B5EF4-FFF2-40B4-BE49-F238E27FC236}">
                            <a16:creationId xmlns:a16="http://schemas.microsoft.com/office/drawing/2014/main" id="{32B3288A-8C91-142B-B5F3-AA259C06C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7" name="Rectangle 556">
                        <a:extLst>
                          <a:ext uri="{FF2B5EF4-FFF2-40B4-BE49-F238E27FC236}">
                            <a16:creationId xmlns:a16="http://schemas.microsoft.com/office/drawing/2014/main" id="{48012EA7-CDC1-78E6-4113-11A94C93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8" name="Rectangle 557">
                        <a:extLst>
                          <a:ext uri="{FF2B5EF4-FFF2-40B4-BE49-F238E27FC236}">
                            <a16:creationId xmlns:a16="http://schemas.microsoft.com/office/drawing/2014/main" id="{8774BAB7-63C0-B08D-02E1-B30CDBEAE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64124D75-E1E9-E8E0-55DD-EBDBFB5433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43" name="Group 542">
                      <a:extLst>
                        <a:ext uri="{FF2B5EF4-FFF2-40B4-BE49-F238E27FC236}">
                          <a16:creationId xmlns:a16="http://schemas.microsoft.com/office/drawing/2014/main" id="{CE4CEFFE-184D-4665-8367-464FC4AFC7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9" name="Rectangle 548">
                        <a:extLst>
                          <a:ext uri="{FF2B5EF4-FFF2-40B4-BE49-F238E27FC236}">
                            <a16:creationId xmlns:a16="http://schemas.microsoft.com/office/drawing/2014/main" id="{755D9FBC-EA22-A9AE-04D2-C55B4F4B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0" name="Rectangle 549">
                        <a:extLst>
                          <a:ext uri="{FF2B5EF4-FFF2-40B4-BE49-F238E27FC236}">
                            <a16:creationId xmlns:a16="http://schemas.microsoft.com/office/drawing/2014/main" id="{E574518C-235E-0CCF-8E76-D64122BD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1" name="Rectangle 550">
                        <a:extLst>
                          <a:ext uri="{FF2B5EF4-FFF2-40B4-BE49-F238E27FC236}">
                            <a16:creationId xmlns:a16="http://schemas.microsoft.com/office/drawing/2014/main" id="{64D804CF-7279-8249-99C8-0FA563959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2" name="Rectangle 551">
                        <a:extLst>
                          <a:ext uri="{FF2B5EF4-FFF2-40B4-BE49-F238E27FC236}">
                            <a16:creationId xmlns:a16="http://schemas.microsoft.com/office/drawing/2014/main" id="{D06096B3-2FB3-EDD3-485B-34414626D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44" name="Group 543">
                      <a:extLst>
                        <a:ext uri="{FF2B5EF4-FFF2-40B4-BE49-F238E27FC236}">
                          <a16:creationId xmlns:a16="http://schemas.microsoft.com/office/drawing/2014/main" id="{98DC95B7-74F7-EF75-9B1A-95D2D54F4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5" name="Rectangle 544">
                        <a:extLst>
                          <a:ext uri="{FF2B5EF4-FFF2-40B4-BE49-F238E27FC236}">
                            <a16:creationId xmlns:a16="http://schemas.microsoft.com/office/drawing/2014/main" id="{7BF410B1-CF9F-C209-4723-38BBD8477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6" name="Rectangle 545">
                        <a:extLst>
                          <a:ext uri="{FF2B5EF4-FFF2-40B4-BE49-F238E27FC236}">
                            <a16:creationId xmlns:a16="http://schemas.microsoft.com/office/drawing/2014/main" id="{9176E81D-F532-F142-00C2-A77C17B9B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7" name="Rectangle 546">
                        <a:extLst>
                          <a:ext uri="{FF2B5EF4-FFF2-40B4-BE49-F238E27FC236}">
                            <a16:creationId xmlns:a16="http://schemas.microsoft.com/office/drawing/2014/main" id="{C57F7334-F154-2054-E763-A8BAC8C47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8" name="Rectangle 547">
                        <a:extLst>
                          <a:ext uri="{FF2B5EF4-FFF2-40B4-BE49-F238E27FC236}">
                            <a16:creationId xmlns:a16="http://schemas.microsoft.com/office/drawing/2014/main" id="{1E12D0C5-DD07-0360-BEC9-0E868AED10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511B65F-1C3D-8EC6-4F7A-B59F37EE143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C14DF928-5A71-0F07-C450-8E66BB6D706D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564A7744-902A-A4EE-381E-6358C27B1D8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29" name="Group 528">
                      <a:extLst>
                        <a:ext uri="{FF2B5EF4-FFF2-40B4-BE49-F238E27FC236}">
                          <a16:creationId xmlns:a16="http://schemas.microsoft.com/office/drawing/2014/main" id="{28F891E4-89C0-78E8-BEAD-CBAEC4AD9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5" name="Rectangle 534">
                        <a:extLst>
                          <a:ext uri="{FF2B5EF4-FFF2-40B4-BE49-F238E27FC236}">
                            <a16:creationId xmlns:a16="http://schemas.microsoft.com/office/drawing/2014/main" id="{3A887304-31A6-C923-DFBC-7942FA982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6" name="Rectangle 535">
                        <a:extLst>
                          <a:ext uri="{FF2B5EF4-FFF2-40B4-BE49-F238E27FC236}">
                            <a16:creationId xmlns:a16="http://schemas.microsoft.com/office/drawing/2014/main" id="{AD4C5569-239A-A9BA-D680-7A9EB292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7" name="Rectangle 536">
                        <a:extLst>
                          <a:ext uri="{FF2B5EF4-FFF2-40B4-BE49-F238E27FC236}">
                            <a16:creationId xmlns:a16="http://schemas.microsoft.com/office/drawing/2014/main" id="{CFCAD14C-0855-61FD-F8D6-B66D07B11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8" name="Rectangle 537">
                        <a:extLst>
                          <a:ext uri="{FF2B5EF4-FFF2-40B4-BE49-F238E27FC236}">
                            <a16:creationId xmlns:a16="http://schemas.microsoft.com/office/drawing/2014/main" id="{D37CC88C-7A42-6732-9D44-BCA33A97A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CE6310E5-AE7B-ADED-A802-22BDA0187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1" name="Rectangle 530">
                        <a:extLst>
                          <a:ext uri="{FF2B5EF4-FFF2-40B4-BE49-F238E27FC236}">
                            <a16:creationId xmlns:a16="http://schemas.microsoft.com/office/drawing/2014/main" id="{71214FFF-91AF-3B84-7D53-A49625736D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2" name="Rectangle 531">
                        <a:extLst>
                          <a:ext uri="{FF2B5EF4-FFF2-40B4-BE49-F238E27FC236}">
                            <a16:creationId xmlns:a16="http://schemas.microsoft.com/office/drawing/2014/main" id="{67DC8774-8868-60FA-D7C1-98B333F8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3" name="Rectangle 532">
                        <a:extLst>
                          <a:ext uri="{FF2B5EF4-FFF2-40B4-BE49-F238E27FC236}">
                            <a16:creationId xmlns:a16="http://schemas.microsoft.com/office/drawing/2014/main" id="{D108497D-1183-896B-11AA-53359EB8D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4" name="Rectangle 533">
                        <a:extLst>
                          <a:ext uri="{FF2B5EF4-FFF2-40B4-BE49-F238E27FC236}">
                            <a16:creationId xmlns:a16="http://schemas.microsoft.com/office/drawing/2014/main" id="{EE8C86EF-52DB-5523-DEE0-51B2A625E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2083955-417C-1C34-745B-4F5B3B9BA0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92C725D5-ED67-AFE6-D8D4-3A7B370A6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31" name="Rectangle 430">
                        <a:extLst>
                          <a:ext uri="{FF2B5EF4-FFF2-40B4-BE49-F238E27FC236}">
                            <a16:creationId xmlns:a16="http://schemas.microsoft.com/office/drawing/2014/main" id="{265F7F92-B13B-F59B-5487-798EF7FE43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6" name="Rectangle 525">
                        <a:extLst>
                          <a:ext uri="{FF2B5EF4-FFF2-40B4-BE49-F238E27FC236}">
                            <a16:creationId xmlns:a16="http://schemas.microsoft.com/office/drawing/2014/main" id="{AC34F902-D5B4-E027-A998-7DFA9CA9F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7" name="Rectangle 526">
                        <a:extLst>
                          <a:ext uri="{FF2B5EF4-FFF2-40B4-BE49-F238E27FC236}">
                            <a16:creationId xmlns:a16="http://schemas.microsoft.com/office/drawing/2014/main" id="{0CF950FC-ADA8-CEFD-75EB-C81AD6548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8" name="Rectangle 527">
                        <a:extLst>
                          <a:ext uri="{FF2B5EF4-FFF2-40B4-BE49-F238E27FC236}">
                            <a16:creationId xmlns:a16="http://schemas.microsoft.com/office/drawing/2014/main" id="{FCD1BB05-1103-35BC-C20A-C712C2686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7B14A145-06C9-2A2E-5DC8-72E30078D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5" name="Rectangle 424">
                        <a:extLst>
                          <a:ext uri="{FF2B5EF4-FFF2-40B4-BE49-F238E27FC236}">
                            <a16:creationId xmlns:a16="http://schemas.microsoft.com/office/drawing/2014/main" id="{A16FB4B9-87CB-7E64-F825-F5A54C288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6" name="Rectangle 425">
                        <a:extLst>
                          <a:ext uri="{FF2B5EF4-FFF2-40B4-BE49-F238E27FC236}">
                            <a16:creationId xmlns:a16="http://schemas.microsoft.com/office/drawing/2014/main" id="{B56E83CE-B399-95DD-B6A6-A126FF0682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9" name="Rectangle 428">
                        <a:extLst>
                          <a:ext uri="{FF2B5EF4-FFF2-40B4-BE49-F238E27FC236}">
                            <a16:creationId xmlns:a16="http://schemas.microsoft.com/office/drawing/2014/main" id="{EB6FC0A8-D79A-1EC7-6605-D72B3445A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0" name="Rectangle 429">
                        <a:extLst>
                          <a:ext uri="{FF2B5EF4-FFF2-40B4-BE49-F238E27FC236}">
                            <a16:creationId xmlns:a16="http://schemas.microsoft.com/office/drawing/2014/main" id="{62D11ACD-94A3-17C0-E416-447605EBE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5FBB6388-B4A5-97A9-B680-3B0C3CEC0DA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B4B54CC0-3B41-E0A8-B059-C24670DD893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10" name="Group 409">
                      <a:extLst>
                        <a:ext uri="{FF2B5EF4-FFF2-40B4-BE49-F238E27FC236}">
                          <a16:creationId xmlns:a16="http://schemas.microsoft.com/office/drawing/2014/main" id="{BA1E31A9-194B-D72A-3C8E-A5B73CE03C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7A38EF04-2B26-B028-768B-FB9976890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7" name="Rectangle 416">
                        <a:extLst>
                          <a:ext uri="{FF2B5EF4-FFF2-40B4-BE49-F238E27FC236}">
                            <a16:creationId xmlns:a16="http://schemas.microsoft.com/office/drawing/2014/main" id="{C0202A17-C9C2-C60B-21DE-E1093BA46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8" name="Rectangle 417">
                        <a:extLst>
                          <a:ext uri="{FF2B5EF4-FFF2-40B4-BE49-F238E27FC236}">
                            <a16:creationId xmlns:a16="http://schemas.microsoft.com/office/drawing/2014/main" id="{E16FA784-6368-51BD-700C-404B86CB9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9" name="Rectangle 418">
                        <a:extLst>
                          <a:ext uri="{FF2B5EF4-FFF2-40B4-BE49-F238E27FC236}">
                            <a16:creationId xmlns:a16="http://schemas.microsoft.com/office/drawing/2014/main" id="{78D46677-16B1-9186-943A-6476A2E19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2D5D014-F0EE-4873-797B-D00B205A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A8D23991-1340-D501-D789-B45850E91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B1115BE4-4A9F-A23A-6C9D-BDAF08ED2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30BDDA07-5ECB-70B7-7C28-FA9757661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E03D5712-0C51-26AE-0812-FB617250E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50549BAC-A645-5985-3356-00AD0F92211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2274C89D-D35B-9969-86B1-2BC39BB64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6" name="Rectangle 405">
                        <a:extLst>
                          <a:ext uri="{FF2B5EF4-FFF2-40B4-BE49-F238E27FC236}">
                            <a16:creationId xmlns:a16="http://schemas.microsoft.com/office/drawing/2014/main" id="{566D6E9F-4544-F8BA-DD0B-25DE1EC8F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7" name="Rectangle 406">
                        <a:extLst>
                          <a:ext uri="{FF2B5EF4-FFF2-40B4-BE49-F238E27FC236}">
                            <a16:creationId xmlns:a16="http://schemas.microsoft.com/office/drawing/2014/main" id="{FCA70C7F-02F8-BEDE-793B-82705E440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8" name="Rectangle 407">
                        <a:extLst>
                          <a:ext uri="{FF2B5EF4-FFF2-40B4-BE49-F238E27FC236}">
                            <a16:creationId xmlns:a16="http://schemas.microsoft.com/office/drawing/2014/main" id="{31AD5ABF-B7F2-B797-DD09-8A3A5790E7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FDF4C01D-82F9-5E53-3138-6C4EEDD2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1" name="Group 400">
                      <a:extLst>
                        <a:ext uri="{FF2B5EF4-FFF2-40B4-BE49-F238E27FC236}">
                          <a16:creationId xmlns:a16="http://schemas.microsoft.com/office/drawing/2014/main" id="{F2838B33-BF5E-BA39-7235-F85F9F1F8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2" name="Rectangle 401">
                        <a:extLst>
                          <a:ext uri="{FF2B5EF4-FFF2-40B4-BE49-F238E27FC236}">
                            <a16:creationId xmlns:a16="http://schemas.microsoft.com/office/drawing/2014/main" id="{B88C125E-268E-A324-A7BB-F687AE60C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3" name="Rectangle 402">
                        <a:extLst>
                          <a:ext uri="{FF2B5EF4-FFF2-40B4-BE49-F238E27FC236}">
                            <a16:creationId xmlns:a16="http://schemas.microsoft.com/office/drawing/2014/main" id="{7BE5DF4E-E085-76DD-1F75-FDBFF1753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4" name="Rectangle 403">
                        <a:extLst>
                          <a:ext uri="{FF2B5EF4-FFF2-40B4-BE49-F238E27FC236}">
                            <a16:creationId xmlns:a16="http://schemas.microsoft.com/office/drawing/2014/main" id="{EE36FFF8-D01F-FB74-1094-D7BEE2CF3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5" name="Rectangle 404">
                        <a:extLst>
                          <a:ext uri="{FF2B5EF4-FFF2-40B4-BE49-F238E27FC236}">
                            <a16:creationId xmlns:a16="http://schemas.microsoft.com/office/drawing/2014/main" id="{7A06186B-564C-7790-94D0-28E4EC95A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C87538E-AEB4-EFE6-CE3C-ED1B4EED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81" y="2738963"/>
              <a:ext cx="2052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8F6BC906-5985-FA40-F774-721736B7A39D}"/>
                </a:ext>
              </a:extLst>
            </p:cNvPr>
            <p:cNvGrpSpPr/>
            <p:nvPr/>
          </p:nvGrpSpPr>
          <p:grpSpPr>
            <a:xfrm>
              <a:off x="6192080" y="2921675"/>
              <a:ext cx="2052001" cy="190507"/>
              <a:chOff x="6192080" y="2921675"/>
              <a:chExt cx="2052001" cy="190507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8039DAC-9B7D-0FEF-2FA6-15EADDAC1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3104612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D71B7D-329E-A333-50C9-E804393D9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922314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BF1C4B7E-D1C6-4F71-1DCD-7B92966A8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921675"/>
                <a:ext cx="0" cy="190507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E425DD8F-0BEA-DF09-2163-A89A96423DDA}"/>
              </a:ext>
            </a:extLst>
          </p:cNvPr>
          <p:cNvSpPr txBox="1"/>
          <p:nvPr/>
        </p:nvSpPr>
        <p:spPr>
          <a:xfrm>
            <a:off x="7652108" y="3022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29D5AB66-3F1E-79F4-3CC8-16AAF14C3B91}"/>
              </a:ext>
            </a:extLst>
          </p:cNvPr>
          <p:cNvSpPr txBox="1"/>
          <p:nvPr/>
        </p:nvSpPr>
        <p:spPr>
          <a:xfrm>
            <a:off x="7652107" y="335478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54E264D0-D832-E054-4D34-27217D644A11}"/>
              </a:ext>
            </a:extLst>
          </p:cNvPr>
          <p:cNvSpPr txBox="1"/>
          <p:nvPr/>
        </p:nvSpPr>
        <p:spPr>
          <a:xfrm>
            <a:off x="7652106" y="394454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sp>
        <p:nvSpPr>
          <p:cNvPr id="767" name="Rounded Rectangle 766">
            <a:extLst>
              <a:ext uri="{FF2B5EF4-FFF2-40B4-BE49-F238E27FC236}">
                <a16:creationId xmlns:a16="http://schemas.microsoft.com/office/drawing/2014/main" id="{E399DBA6-3F55-8752-65D8-2707E16A83AC}"/>
              </a:ext>
            </a:extLst>
          </p:cNvPr>
          <p:cNvSpPr/>
          <p:nvPr/>
        </p:nvSpPr>
        <p:spPr>
          <a:xfrm rot="5400000">
            <a:off x="2050736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C4F640E9-4E5C-DE1E-223D-EB6FC2E03DA7}"/>
              </a:ext>
            </a:extLst>
          </p:cNvPr>
          <p:cNvSpPr txBox="1"/>
          <p:nvPr/>
        </p:nvSpPr>
        <p:spPr>
          <a:xfrm>
            <a:off x="255082" y="2692828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row-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9" name="Rounded Rectangle 768">
            <a:extLst>
              <a:ext uri="{FF2B5EF4-FFF2-40B4-BE49-F238E27FC236}">
                <a16:creationId xmlns:a16="http://schemas.microsoft.com/office/drawing/2014/main" id="{D040D873-23F4-2AE9-7C98-8335F9A16CAF}"/>
              </a:ext>
            </a:extLst>
          </p:cNvPr>
          <p:cNvSpPr/>
          <p:nvPr/>
        </p:nvSpPr>
        <p:spPr>
          <a:xfrm rot="5400000">
            <a:off x="6240613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0A7D43F1-F1D7-C01A-9442-D58D12AD6681}"/>
              </a:ext>
            </a:extLst>
          </p:cNvPr>
          <p:cNvSpPr txBox="1"/>
          <p:nvPr/>
        </p:nvSpPr>
        <p:spPr>
          <a:xfrm>
            <a:off x="4453657" y="2710411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nnz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" grpId="0" animBg="1"/>
      <p:bldP spid="749" grpId="0" animBg="1"/>
      <p:bldP spid="756" grpId="0" animBg="1"/>
      <p:bldP spid="757" grpId="0"/>
      <p:bldP spid="767" grpId="0" animBg="1"/>
      <p:bldP spid="768" grpId="0" animBg="1"/>
      <p:bldP spid="769" grpId="0" animBg="1"/>
      <p:bldP spid="77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Partitioning Technique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923085"/>
            <a:ext cx="8325193" cy="543326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Load-Balancing of 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COO</a:t>
            </a:r>
          </a:p>
          <a:p>
            <a:pPr>
              <a:lnSpc>
                <a:spcPct val="110000"/>
              </a:lnSpc>
              <a:spcBef>
                <a:spcPts val="8"/>
              </a:spcBef>
              <a:buSzPct val="120000"/>
            </a:pP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BCSR (</a:t>
            </a:r>
            <a:r>
              <a:rPr lang="en-GR" sz="2600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block-row-granularity</a:t>
            </a:r>
            <a:r>
              <a:rPr lang="en-GR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), BCOO</a:t>
            </a:r>
            <a:endParaRPr lang="en-GR" sz="2600" dirty="0">
              <a:solidFill>
                <a:schemeClr val="accent3"/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0C538500-E75C-5780-8617-581456075305}"/>
              </a:ext>
            </a:extLst>
          </p:cNvPr>
          <p:cNvSpPr txBox="1"/>
          <p:nvPr/>
        </p:nvSpPr>
        <p:spPr>
          <a:xfrm>
            <a:off x="1464788" y="2468519"/>
            <a:ext cx="87075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Β</a:t>
            </a: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79419-A958-8B5A-F00A-04287F1AE2FC}"/>
              </a:ext>
            </a:extLst>
          </p:cNvPr>
          <p:cNvGrpSpPr/>
          <p:nvPr/>
        </p:nvGrpSpPr>
        <p:grpSpPr>
          <a:xfrm>
            <a:off x="1485614" y="5283291"/>
            <a:ext cx="2268000" cy="218959"/>
            <a:chOff x="1115878" y="4553543"/>
            <a:chExt cx="2268000" cy="2189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9C776C3-5993-D1F7-5E9B-84052C4C336E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DD78266-00FE-6BE0-5E09-5D948481A83C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2EA74981-D19D-D9CE-9C83-912788649B3C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F16B313F-6044-0B0E-ACB9-E4F60D614A3B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8D698803-4A4A-A46B-A975-51DB26C55E91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2EBA06ED-31D0-D039-1F74-787FF652ACD2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E54A1B28-4C28-A556-1CE5-7C985A52580A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A6F16BD6-7B1C-1A47-B483-B45247DD0048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3684AB6A-23B3-9D48-36F2-1D423183CB9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</p:grpSp>
      <p:grpSp>
        <p:nvGrpSpPr>
          <p:cNvPr id="677" name="Group 676">
            <a:extLst>
              <a:ext uri="{FF2B5EF4-FFF2-40B4-BE49-F238E27FC236}">
                <a16:creationId xmlns:a16="http://schemas.microsoft.com/office/drawing/2014/main" id="{F82581B1-E667-10B3-6350-603A18759DB0}"/>
              </a:ext>
            </a:extLst>
          </p:cNvPr>
          <p:cNvGrpSpPr/>
          <p:nvPr/>
        </p:nvGrpSpPr>
        <p:grpSpPr>
          <a:xfrm>
            <a:off x="1485614" y="5637169"/>
            <a:ext cx="2268000" cy="218959"/>
            <a:chOff x="1115878" y="4553543"/>
            <a:chExt cx="2268000" cy="218959"/>
          </a:xfrm>
        </p:grpSpPr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E6FBEF30-A465-5032-230A-AE5513BB463D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ACD12D90-1B77-0EBC-FB5B-C402C770CD38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58390211-FBFE-262B-51AB-1931CD7D4D0F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4F182989-D8DB-F3FF-2D94-A583580A4E2E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00FEA0EB-A880-C56E-E91B-BB7292EAF96D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980F0E7D-BB44-CDBC-8A5D-C647F1A2E16E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63473B5E-CDEC-9F4B-98A9-9903FCA8039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278C4EAA-A018-90E1-D76C-E4483FB062B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17DC558E-E18D-5369-08B4-2A754E50FBE1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687" name="Group 686">
            <a:extLst>
              <a:ext uri="{FF2B5EF4-FFF2-40B4-BE49-F238E27FC236}">
                <a16:creationId xmlns:a16="http://schemas.microsoft.com/office/drawing/2014/main" id="{B67D3273-D1C0-2519-BA42-3A8D7F1E93A9}"/>
              </a:ext>
            </a:extLst>
          </p:cNvPr>
          <p:cNvGrpSpPr/>
          <p:nvPr/>
        </p:nvGrpSpPr>
        <p:grpSpPr>
          <a:xfrm>
            <a:off x="1485614" y="5989079"/>
            <a:ext cx="2268000" cy="218959"/>
            <a:chOff x="1115878" y="4553543"/>
            <a:chExt cx="2268000" cy="218959"/>
          </a:xfrm>
        </p:grpSpPr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852A49A3-F0C1-ACEE-9E24-6F38E3843140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45F62B14-6577-0F3A-7AFF-BCA3CC1DBDB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1358A111-66DB-F23A-BF64-4E7484C7B61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A1E05F0B-1B90-9979-7100-5924AE281F51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37E00AFF-E524-F500-06DB-E2AD4118C09A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60C276E4-0FCD-0B56-E591-D29EDFDC852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7F35ECD3-E50A-E87F-7FE4-C5123FDC547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588556A3-96FC-B96A-7E31-30DFC17180E3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DA0058BC-CDB6-887C-E543-8F5408FC34D6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697" name="TextBox 696">
            <a:extLst>
              <a:ext uri="{FF2B5EF4-FFF2-40B4-BE49-F238E27FC236}">
                <a16:creationId xmlns:a16="http://schemas.microsoft.com/office/drawing/2014/main" id="{43A93FFF-7D71-1A21-5E72-6E15DDCD67F5}"/>
              </a:ext>
            </a:extLst>
          </p:cNvPr>
          <p:cNvSpPr txBox="1"/>
          <p:nvPr/>
        </p:nvSpPr>
        <p:spPr>
          <a:xfrm>
            <a:off x="522932" y="520958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rowptr</a:t>
            </a:r>
          </a:p>
        </p:txBody>
      </p:sp>
      <p:sp>
        <p:nvSpPr>
          <p:cNvPr id="698" name="TextBox 697">
            <a:extLst>
              <a:ext uri="{FF2B5EF4-FFF2-40B4-BE49-F238E27FC236}">
                <a16:creationId xmlns:a16="http://schemas.microsoft.com/office/drawing/2014/main" id="{CA2BB446-EEBB-8D43-6DE1-666CF0E1FD31}"/>
              </a:ext>
            </a:extLst>
          </p:cNvPr>
          <p:cNvSpPr txBox="1"/>
          <p:nvPr/>
        </p:nvSpPr>
        <p:spPr>
          <a:xfrm>
            <a:off x="522932" y="5560503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699" name="TextBox 698">
            <a:extLst>
              <a:ext uri="{FF2B5EF4-FFF2-40B4-BE49-F238E27FC236}">
                <a16:creationId xmlns:a16="http://schemas.microsoft.com/office/drawing/2014/main" id="{806844B1-EC9F-BD44-392B-4B814B1FD115}"/>
              </a:ext>
            </a:extLst>
          </p:cNvPr>
          <p:cNvSpPr txBox="1"/>
          <p:nvPr/>
        </p:nvSpPr>
        <p:spPr>
          <a:xfrm>
            <a:off x="522932" y="59298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grpSp>
        <p:nvGrpSpPr>
          <p:cNvPr id="706" name="Group 705">
            <a:extLst>
              <a:ext uri="{FF2B5EF4-FFF2-40B4-BE49-F238E27FC236}">
                <a16:creationId xmlns:a16="http://schemas.microsoft.com/office/drawing/2014/main" id="{22F305BD-EEE0-9F24-7967-EC74F4F0BF39}"/>
              </a:ext>
            </a:extLst>
          </p:cNvPr>
          <p:cNvGrpSpPr/>
          <p:nvPr/>
        </p:nvGrpSpPr>
        <p:grpSpPr>
          <a:xfrm>
            <a:off x="5777038" y="5274770"/>
            <a:ext cx="2268000" cy="218959"/>
            <a:chOff x="1115878" y="4553543"/>
            <a:chExt cx="2268000" cy="218959"/>
          </a:xfrm>
        </p:grpSpPr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EBDBEA5B-8CAE-ED3D-D764-27C57993EC6B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F1F3B056-8C64-DA7A-D177-BC8A8C911623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75C12196-A129-31CA-E3D3-4386A141E755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2C130D61-EC68-ADA4-EE2B-86946C11ED68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2F837FF-70A9-DD67-EA30-8EBA6ABE749F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C2DC23C5-77A2-5601-AB17-FE44ED1A9CCD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871FB71C-8C67-A737-D8D6-20A605F73713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811C90AD-28E6-EB16-887D-2E72E498B577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DA1AEDB-E7D6-55A0-E594-F449EFA6342D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grpSp>
        <p:nvGrpSpPr>
          <p:cNvPr id="716" name="Group 715">
            <a:extLst>
              <a:ext uri="{FF2B5EF4-FFF2-40B4-BE49-F238E27FC236}">
                <a16:creationId xmlns:a16="http://schemas.microsoft.com/office/drawing/2014/main" id="{129F267A-B5DE-EF72-AAB0-875F9E52DD8C}"/>
              </a:ext>
            </a:extLst>
          </p:cNvPr>
          <p:cNvGrpSpPr/>
          <p:nvPr/>
        </p:nvGrpSpPr>
        <p:grpSpPr>
          <a:xfrm>
            <a:off x="5777038" y="5628648"/>
            <a:ext cx="2268000" cy="218959"/>
            <a:chOff x="1115878" y="4553543"/>
            <a:chExt cx="2268000" cy="218959"/>
          </a:xfrm>
        </p:grpSpPr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34582AA9-1CC7-46EE-7283-50485EE10BEA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0</a:t>
              </a: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59C928AF-3A64-14A5-8E71-E12352DE1604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176C10C4-3739-A91F-6B1B-BBB941F0D592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85B71D02-210C-4EB2-21CB-401C3264B5E9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21A8780F-A0B8-B90C-7881-3FE9EC4A6C35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5</a:t>
              </a: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AE6F171B-00E3-2418-FD7F-D993E8295C66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2A5150A6-663D-76D1-63F4-0EFD3A0C755F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DB7452B3-7AB8-890F-382E-0073699263D2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EB4E732B-1D5C-854D-7D47-E890005CA9A0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</p:grp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8406EFDF-A6C8-E2B0-1EE1-CD905F23E3DF}"/>
              </a:ext>
            </a:extLst>
          </p:cNvPr>
          <p:cNvGrpSpPr/>
          <p:nvPr/>
        </p:nvGrpSpPr>
        <p:grpSpPr>
          <a:xfrm>
            <a:off x="5777038" y="5980558"/>
            <a:ext cx="2268000" cy="218959"/>
            <a:chOff x="1115878" y="4553543"/>
            <a:chExt cx="2268000" cy="218959"/>
          </a:xfrm>
        </p:grpSpPr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0EEDAB17-6BCE-420D-6FEB-1D392E6939F6}"/>
                </a:ext>
              </a:extLst>
            </p:cNvPr>
            <p:cNvSpPr/>
            <p:nvPr/>
          </p:nvSpPr>
          <p:spPr>
            <a:xfrm>
              <a:off x="1115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2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08989B23-E7F2-547B-40AB-96DCC6642899}"/>
                </a:ext>
              </a:extLst>
            </p:cNvPr>
            <p:cNvSpPr/>
            <p:nvPr/>
          </p:nvSpPr>
          <p:spPr>
            <a:xfrm>
              <a:off x="1367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1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59A932EA-7E17-2461-98D4-D2EDAE95CFE1}"/>
                </a:ext>
              </a:extLst>
            </p:cNvPr>
            <p:cNvSpPr/>
            <p:nvPr/>
          </p:nvSpPr>
          <p:spPr>
            <a:xfrm>
              <a:off x="1619878" y="4556502"/>
              <a:ext cx="252000" cy="216000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8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40D0CB4B-7735-ABF1-E5B3-AE791605960F}"/>
                </a:ext>
              </a:extLst>
            </p:cNvPr>
            <p:cNvSpPr/>
            <p:nvPr/>
          </p:nvSpPr>
          <p:spPr>
            <a:xfrm>
              <a:off x="1871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F806C2B0-0538-76CF-C9BC-6F69906C7E90}"/>
                </a:ext>
              </a:extLst>
            </p:cNvPr>
            <p:cNvSpPr/>
            <p:nvPr/>
          </p:nvSpPr>
          <p:spPr>
            <a:xfrm>
              <a:off x="2123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6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F11FC7A2-79D9-3410-A4FE-3647A9BBE361}"/>
                </a:ext>
              </a:extLst>
            </p:cNvPr>
            <p:cNvSpPr/>
            <p:nvPr/>
          </p:nvSpPr>
          <p:spPr>
            <a:xfrm>
              <a:off x="2375878" y="4556502"/>
              <a:ext cx="252000" cy="2160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9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5A795DDD-40D3-B39B-C4E2-66B28113D537}"/>
                </a:ext>
              </a:extLst>
            </p:cNvPr>
            <p:cNvSpPr/>
            <p:nvPr/>
          </p:nvSpPr>
          <p:spPr>
            <a:xfrm>
              <a:off x="2627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3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D71F12B4-F18B-A1D1-ACDC-7BD6CFCABD41}"/>
                </a:ext>
              </a:extLst>
            </p:cNvPr>
            <p:cNvSpPr/>
            <p:nvPr/>
          </p:nvSpPr>
          <p:spPr>
            <a:xfrm>
              <a:off x="2879878" y="4556502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4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F11020AC-CEA3-0CE9-429E-293839B217BC}"/>
                </a:ext>
              </a:extLst>
            </p:cNvPr>
            <p:cNvSpPr/>
            <p:nvPr/>
          </p:nvSpPr>
          <p:spPr>
            <a:xfrm>
              <a:off x="3131878" y="4553543"/>
              <a:ext cx="252000" cy="2160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000" dirty="0">
                  <a:latin typeface="Trebuchet MS" panose="020B0703020202090204" pitchFamily="34" charset="0"/>
                </a:rPr>
                <a:t>7</a:t>
              </a:r>
            </a:p>
          </p:txBody>
        </p:sp>
      </p:grpSp>
      <p:sp>
        <p:nvSpPr>
          <p:cNvPr id="736" name="TextBox 735">
            <a:extLst>
              <a:ext uri="{FF2B5EF4-FFF2-40B4-BE49-F238E27FC236}">
                <a16:creationId xmlns:a16="http://schemas.microsoft.com/office/drawing/2014/main" id="{FBE62E9B-33F2-253C-05DF-C1EB735AA6D6}"/>
              </a:ext>
            </a:extLst>
          </p:cNvPr>
          <p:cNvSpPr txBox="1"/>
          <p:nvPr/>
        </p:nvSpPr>
        <p:spPr>
          <a:xfrm>
            <a:off x="4783360" y="52010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rowind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A01771CA-2FE6-DD4F-1C7B-5E3AE457F06A}"/>
              </a:ext>
            </a:extLst>
          </p:cNvPr>
          <p:cNvSpPr txBox="1"/>
          <p:nvPr/>
        </p:nvSpPr>
        <p:spPr>
          <a:xfrm>
            <a:off x="4783360" y="5551982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colind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64BD991-8885-0012-E629-895B441B0BC6}"/>
              </a:ext>
            </a:extLst>
          </p:cNvPr>
          <p:cNvSpPr txBox="1"/>
          <p:nvPr/>
        </p:nvSpPr>
        <p:spPr>
          <a:xfrm>
            <a:off x="4783360" y="592131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values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3F7E8F71-228A-C50E-19BD-052B37B75DA7}"/>
              </a:ext>
            </a:extLst>
          </p:cNvPr>
          <p:cNvSpPr txBox="1"/>
          <p:nvPr/>
        </p:nvSpPr>
        <p:spPr>
          <a:xfrm>
            <a:off x="5650655" y="2468519"/>
            <a:ext cx="95731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Β</a:t>
            </a:r>
            <a:r>
              <a:rPr lang="en-GR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BE5AA7FB-DD2F-423A-C57D-2CE8B019250E}"/>
              </a:ext>
            </a:extLst>
          </p:cNvPr>
          <p:cNvSpPr/>
          <p:nvPr/>
        </p:nvSpPr>
        <p:spPr>
          <a:xfrm rot="5400000">
            <a:off x="1969070" y="3688907"/>
            <a:ext cx="403404" cy="3376613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49" name="TextBox 748">
            <a:extLst>
              <a:ext uri="{FF2B5EF4-FFF2-40B4-BE49-F238E27FC236}">
                <a16:creationId xmlns:a16="http://schemas.microsoft.com/office/drawing/2014/main" id="{86218122-56B8-8C74-B329-87775EDFAFF4}"/>
              </a:ext>
            </a:extLst>
          </p:cNvPr>
          <p:cNvSpPr txBox="1"/>
          <p:nvPr/>
        </p:nvSpPr>
        <p:spPr>
          <a:xfrm>
            <a:off x="283754" y="4822153"/>
            <a:ext cx="1846980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block-row-order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6" name="Rounded Rectangle 755">
            <a:extLst>
              <a:ext uri="{FF2B5EF4-FFF2-40B4-BE49-F238E27FC236}">
                <a16:creationId xmlns:a16="http://schemas.microsoft.com/office/drawing/2014/main" id="{6C0ECEE8-670B-F0E5-28F0-2882B29A1958}"/>
              </a:ext>
            </a:extLst>
          </p:cNvPr>
          <p:cNvSpPr/>
          <p:nvPr/>
        </p:nvSpPr>
        <p:spPr>
          <a:xfrm rot="5400000">
            <a:off x="6248842" y="3677181"/>
            <a:ext cx="403404" cy="3376613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57" name="TextBox 756">
            <a:extLst>
              <a:ext uri="{FF2B5EF4-FFF2-40B4-BE49-F238E27FC236}">
                <a16:creationId xmlns:a16="http://schemas.microsoft.com/office/drawing/2014/main" id="{D1CA4A11-FEF1-058E-EB5B-D7BDAD7FD434}"/>
              </a:ext>
            </a:extLst>
          </p:cNvPr>
          <p:cNvSpPr txBox="1"/>
          <p:nvPr/>
        </p:nvSpPr>
        <p:spPr>
          <a:xfrm>
            <a:off x="4563526" y="4810427"/>
            <a:ext cx="1377300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4"/>
                </a:solidFill>
                <a:latin typeface="Trebuchet MS" panose="020B0703020202090204" pitchFamily="34" charset="0"/>
              </a:rPr>
              <a:t>block</a:t>
            </a: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-order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532CB9B-1F58-8254-9AF0-632D623FD0AE}"/>
              </a:ext>
            </a:extLst>
          </p:cNvPr>
          <p:cNvSpPr txBox="1"/>
          <p:nvPr/>
        </p:nvSpPr>
        <p:spPr>
          <a:xfrm>
            <a:off x="3447847" y="3022994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87" name="TextBox 286">
            <a:extLst>
              <a:ext uri="{FF2B5EF4-FFF2-40B4-BE49-F238E27FC236}">
                <a16:creationId xmlns:a16="http://schemas.microsoft.com/office/drawing/2014/main" id="{1570F358-D0A1-3A3D-68B8-C80DB2F53872}"/>
              </a:ext>
            </a:extLst>
          </p:cNvPr>
          <p:cNvSpPr txBox="1"/>
          <p:nvPr/>
        </p:nvSpPr>
        <p:spPr>
          <a:xfrm>
            <a:off x="3447846" y="3447778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5A48CAB1-9CC0-D440-E456-B5CEC948D6EB}"/>
              </a:ext>
            </a:extLst>
          </p:cNvPr>
          <p:cNvSpPr txBox="1"/>
          <p:nvPr/>
        </p:nvSpPr>
        <p:spPr>
          <a:xfrm>
            <a:off x="3447845" y="4022032"/>
            <a:ext cx="101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47C470F-2C0F-546D-34F6-0B0AE7E8D46A}"/>
              </a:ext>
            </a:extLst>
          </p:cNvPr>
          <p:cNvGrpSpPr/>
          <p:nvPr/>
        </p:nvGrpSpPr>
        <p:grpSpPr>
          <a:xfrm>
            <a:off x="1327429" y="3067743"/>
            <a:ext cx="2016000" cy="1495876"/>
            <a:chOff x="1745877" y="2496557"/>
            <a:chExt cx="2016000" cy="1495876"/>
          </a:xfrm>
        </p:grpSpPr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F94691E0-4D9D-ED50-44FE-EC09807F77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93" name="Group 292">
                <a:extLst>
                  <a:ext uri="{FF2B5EF4-FFF2-40B4-BE49-F238E27FC236}">
                    <a16:creationId xmlns:a16="http://schemas.microsoft.com/office/drawing/2014/main" id="{7442452E-BB27-85BB-BF81-A095A776F0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A3CDEDC3-B34E-6CDB-28D2-E023547DD212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1827A8AF-AEAF-4DF0-8E00-A4196DA82E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77" name="Group 376">
                      <a:extLst>
                        <a:ext uri="{FF2B5EF4-FFF2-40B4-BE49-F238E27FC236}">
                          <a16:creationId xmlns:a16="http://schemas.microsoft.com/office/drawing/2014/main" id="{4A47E2D4-E2F1-1ACC-1496-4565613844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3" name="Rectangle 382">
                        <a:extLst>
                          <a:ext uri="{FF2B5EF4-FFF2-40B4-BE49-F238E27FC236}">
                            <a16:creationId xmlns:a16="http://schemas.microsoft.com/office/drawing/2014/main" id="{8FDFC47C-EAA7-9C46-0608-809CD58F5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4" name="Rectangle 383">
                        <a:extLst>
                          <a:ext uri="{FF2B5EF4-FFF2-40B4-BE49-F238E27FC236}">
                            <a16:creationId xmlns:a16="http://schemas.microsoft.com/office/drawing/2014/main" id="{2E70B742-5252-3236-C114-860ABC097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5" name="Rectangle 384">
                        <a:extLst>
                          <a:ext uri="{FF2B5EF4-FFF2-40B4-BE49-F238E27FC236}">
                            <a16:creationId xmlns:a16="http://schemas.microsoft.com/office/drawing/2014/main" id="{9E76C9CD-10A8-DD81-4F70-49B7AEE51E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6" name="Rectangle 385">
                        <a:extLst>
                          <a:ext uri="{FF2B5EF4-FFF2-40B4-BE49-F238E27FC236}">
                            <a16:creationId xmlns:a16="http://schemas.microsoft.com/office/drawing/2014/main" id="{53880C43-AABE-EDD6-8C96-4B002FF95C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8" name="Group 377">
                      <a:extLst>
                        <a:ext uri="{FF2B5EF4-FFF2-40B4-BE49-F238E27FC236}">
                          <a16:creationId xmlns:a16="http://schemas.microsoft.com/office/drawing/2014/main" id="{DD948CAE-D3F0-F9E9-8AAA-7FB1D46475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9" name="Rectangle 378">
                        <a:extLst>
                          <a:ext uri="{FF2B5EF4-FFF2-40B4-BE49-F238E27FC236}">
                            <a16:creationId xmlns:a16="http://schemas.microsoft.com/office/drawing/2014/main" id="{BF81A76C-B5CF-164F-0F14-9723D75390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0" name="Rectangle 379">
                        <a:extLst>
                          <a:ext uri="{FF2B5EF4-FFF2-40B4-BE49-F238E27FC236}">
                            <a16:creationId xmlns:a16="http://schemas.microsoft.com/office/drawing/2014/main" id="{E60E0770-EDFB-BFF3-A9D1-EA166D49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1" name="Rectangle 380">
                        <a:extLst>
                          <a:ext uri="{FF2B5EF4-FFF2-40B4-BE49-F238E27FC236}">
                            <a16:creationId xmlns:a16="http://schemas.microsoft.com/office/drawing/2014/main" id="{12592975-1F67-F649-B12B-4E28811F9A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2" name="Rectangle 381">
                        <a:extLst>
                          <a:ext uri="{FF2B5EF4-FFF2-40B4-BE49-F238E27FC236}">
                            <a16:creationId xmlns:a16="http://schemas.microsoft.com/office/drawing/2014/main" id="{C51A9478-B0E3-A5F3-7E3B-0B673538A3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86226639-03E5-FA5C-90F5-791088BFDA4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7" name="Group 366">
                      <a:extLst>
                        <a:ext uri="{FF2B5EF4-FFF2-40B4-BE49-F238E27FC236}">
                          <a16:creationId xmlns:a16="http://schemas.microsoft.com/office/drawing/2014/main" id="{7632B805-1444-4294-7B8B-9D614525C6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3" name="Rectangle 372">
                        <a:extLst>
                          <a:ext uri="{FF2B5EF4-FFF2-40B4-BE49-F238E27FC236}">
                            <a16:creationId xmlns:a16="http://schemas.microsoft.com/office/drawing/2014/main" id="{AB972034-6404-8B51-EE4B-9B160CC20D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4" name="Rectangle 373">
                        <a:extLst>
                          <a:ext uri="{FF2B5EF4-FFF2-40B4-BE49-F238E27FC236}">
                            <a16:creationId xmlns:a16="http://schemas.microsoft.com/office/drawing/2014/main" id="{9FB37139-EE0B-30B5-8757-67D584EC7F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5" name="Rectangle 374">
                        <a:extLst>
                          <a:ext uri="{FF2B5EF4-FFF2-40B4-BE49-F238E27FC236}">
                            <a16:creationId xmlns:a16="http://schemas.microsoft.com/office/drawing/2014/main" id="{D07E3685-D803-AC89-0363-19A7F8336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6" name="Rectangle 375">
                        <a:extLst>
                          <a:ext uri="{FF2B5EF4-FFF2-40B4-BE49-F238E27FC236}">
                            <a16:creationId xmlns:a16="http://schemas.microsoft.com/office/drawing/2014/main" id="{89C801BB-8977-1BA6-CAC8-38211A1104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8" name="Group 367">
                      <a:extLst>
                        <a:ext uri="{FF2B5EF4-FFF2-40B4-BE49-F238E27FC236}">
                          <a16:creationId xmlns:a16="http://schemas.microsoft.com/office/drawing/2014/main" id="{234B34A1-3260-C342-0FD3-7E3B837F55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9" name="Rectangle 368">
                        <a:extLst>
                          <a:ext uri="{FF2B5EF4-FFF2-40B4-BE49-F238E27FC236}">
                            <a16:creationId xmlns:a16="http://schemas.microsoft.com/office/drawing/2014/main" id="{B1987660-66FA-6297-F49E-FAD42B403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0" name="Rectangle 369">
                        <a:extLst>
                          <a:ext uri="{FF2B5EF4-FFF2-40B4-BE49-F238E27FC236}">
                            <a16:creationId xmlns:a16="http://schemas.microsoft.com/office/drawing/2014/main" id="{8F4095DD-8BDC-84DA-8125-F940A6C51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1" name="Rectangle 370">
                        <a:extLst>
                          <a:ext uri="{FF2B5EF4-FFF2-40B4-BE49-F238E27FC236}">
                            <a16:creationId xmlns:a16="http://schemas.microsoft.com/office/drawing/2014/main" id="{D632535C-3DEC-8ADC-1297-0342473577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72" name="Rectangle 371">
                        <a:extLst>
                          <a:ext uri="{FF2B5EF4-FFF2-40B4-BE49-F238E27FC236}">
                            <a16:creationId xmlns:a16="http://schemas.microsoft.com/office/drawing/2014/main" id="{5A3B3F5B-6A36-706F-DC1B-59A69DF2AE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AAD94C5B-48E8-5F30-A4CA-B818B392099B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F1496010-EBB7-DC3B-2366-362594AB4DE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5" name="Group 354">
                      <a:extLst>
                        <a:ext uri="{FF2B5EF4-FFF2-40B4-BE49-F238E27FC236}">
                          <a16:creationId xmlns:a16="http://schemas.microsoft.com/office/drawing/2014/main" id="{533273D4-B2B2-3E21-78FA-407831EBE3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61" name="Rectangle 360">
                        <a:extLst>
                          <a:ext uri="{FF2B5EF4-FFF2-40B4-BE49-F238E27FC236}">
                            <a16:creationId xmlns:a16="http://schemas.microsoft.com/office/drawing/2014/main" id="{4497DAD5-8904-EEFE-2117-0D9B2B2B5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2" name="Rectangle 361">
                        <a:extLst>
                          <a:ext uri="{FF2B5EF4-FFF2-40B4-BE49-F238E27FC236}">
                            <a16:creationId xmlns:a16="http://schemas.microsoft.com/office/drawing/2014/main" id="{6F2CF054-6D74-1941-907B-B978B94D6A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3" name="Rectangle 362">
                        <a:extLst>
                          <a:ext uri="{FF2B5EF4-FFF2-40B4-BE49-F238E27FC236}">
                            <a16:creationId xmlns:a16="http://schemas.microsoft.com/office/drawing/2014/main" id="{2CE74B96-E3F0-B5FB-2F61-5A7C1B1BA5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4" name="Rectangle 363">
                        <a:extLst>
                          <a:ext uri="{FF2B5EF4-FFF2-40B4-BE49-F238E27FC236}">
                            <a16:creationId xmlns:a16="http://schemas.microsoft.com/office/drawing/2014/main" id="{0398105E-98C5-EE5B-AFE2-5E1CBCB6BF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56" name="Group 355">
                      <a:extLst>
                        <a:ext uri="{FF2B5EF4-FFF2-40B4-BE49-F238E27FC236}">
                          <a16:creationId xmlns:a16="http://schemas.microsoft.com/office/drawing/2014/main" id="{E1E4B654-7DBD-D908-978B-4D61CC12A1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7" name="Rectangle 356">
                        <a:extLst>
                          <a:ext uri="{FF2B5EF4-FFF2-40B4-BE49-F238E27FC236}">
                            <a16:creationId xmlns:a16="http://schemas.microsoft.com/office/drawing/2014/main" id="{0F782494-A498-51E6-350C-E77766ECE1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8" name="Rectangle 357">
                        <a:extLst>
                          <a:ext uri="{FF2B5EF4-FFF2-40B4-BE49-F238E27FC236}">
                            <a16:creationId xmlns:a16="http://schemas.microsoft.com/office/drawing/2014/main" id="{2F0AA620-EE7D-3E9C-CCE0-F422CB7FFE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9" name="Rectangle 358">
                        <a:extLst>
                          <a:ext uri="{FF2B5EF4-FFF2-40B4-BE49-F238E27FC236}">
                            <a16:creationId xmlns:a16="http://schemas.microsoft.com/office/drawing/2014/main" id="{B59F2FF9-E579-4019-8577-C38B8F4609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60" name="Rectangle 359">
                        <a:extLst>
                          <a:ext uri="{FF2B5EF4-FFF2-40B4-BE49-F238E27FC236}">
                            <a16:creationId xmlns:a16="http://schemas.microsoft.com/office/drawing/2014/main" id="{58CB0817-93E4-B1D8-27EB-7498F6C789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9588469-5300-6A41-1651-32ECF7E944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45" name="Group 344">
                      <a:extLst>
                        <a:ext uri="{FF2B5EF4-FFF2-40B4-BE49-F238E27FC236}">
                          <a16:creationId xmlns:a16="http://schemas.microsoft.com/office/drawing/2014/main" id="{B5B29B91-EF20-754A-D9C1-654749EB55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51" name="Rectangle 350">
                        <a:extLst>
                          <a:ext uri="{FF2B5EF4-FFF2-40B4-BE49-F238E27FC236}">
                            <a16:creationId xmlns:a16="http://schemas.microsoft.com/office/drawing/2014/main" id="{0A584D36-4D86-D16F-9F1A-10F5BB94B1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2" name="Rectangle 351">
                        <a:extLst>
                          <a:ext uri="{FF2B5EF4-FFF2-40B4-BE49-F238E27FC236}">
                            <a16:creationId xmlns:a16="http://schemas.microsoft.com/office/drawing/2014/main" id="{2FA2B3B2-0F54-5B1D-82E5-954D9971CBE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3" name="Rectangle 352">
                        <a:extLst>
                          <a:ext uri="{FF2B5EF4-FFF2-40B4-BE49-F238E27FC236}">
                            <a16:creationId xmlns:a16="http://schemas.microsoft.com/office/drawing/2014/main" id="{12B8C5D3-518E-0FA9-62F5-622CCAB4AC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4" name="Rectangle 353">
                        <a:extLst>
                          <a:ext uri="{FF2B5EF4-FFF2-40B4-BE49-F238E27FC236}">
                            <a16:creationId xmlns:a16="http://schemas.microsoft.com/office/drawing/2014/main" id="{4BB18947-3A00-5DBF-7D47-F526EC53A7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46" name="Group 345">
                      <a:extLst>
                        <a:ext uri="{FF2B5EF4-FFF2-40B4-BE49-F238E27FC236}">
                          <a16:creationId xmlns:a16="http://schemas.microsoft.com/office/drawing/2014/main" id="{834C8B82-346B-5075-FE15-081D67E22F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47" name="Rectangle 346">
                        <a:extLst>
                          <a:ext uri="{FF2B5EF4-FFF2-40B4-BE49-F238E27FC236}">
                            <a16:creationId xmlns:a16="http://schemas.microsoft.com/office/drawing/2014/main" id="{DEBFD17E-7BD2-A172-7828-42EEA31B03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8" name="Rectangle 347">
                        <a:extLst>
                          <a:ext uri="{FF2B5EF4-FFF2-40B4-BE49-F238E27FC236}">
                            <a16:creationId xmlns:a16="http://schemas.microsoft.com/office/drawing/2014/main" id="{55EF400A-40BA-CB71-2501-ABEAC02180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9" name="Rectangle 348">
                        <a:extLst>
                          <a:ext uri="{FF2B5EF4-FFF2-40B4-BE49-F238E27FC236}">
                            <a16:creationId xmlns:a16="http://schemas.microsoft.com/office/drawing/2014/main" id="{24E8EE12-02E6-75DE-977C-AD0B8D0325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50" name="Rectangle 349">
                        <a:extLst>
                          <a:ext uri="{FF2B5EF4-FFF2-40B4-BE49-F238E27FC236}">
                            <a16:creationId xmlns:a16="http://schemas.microsoft.com/office/drawing/2014/main" id="{0BCDAC13-5B16-DBD5-814C-55F03440B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94" name="Group 293">
                <a:extLst>
                  <a:ext uri="{FF2B5EF4-FFF2-40B4-BE49-F238E27FC236}">
                    <a16:creationId xmlns:a16="http://schemas.microsoft.com/office/drawing/2014/main" id="{D7F0C5C5-E8FF-76FE-1F6C-EEDB09D1F49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58A2648F-BCB7-C3E3-EA25-DA5F8CEDF64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19" name="Group 318">
                    <a:extLst>
                      <a:ext uri="{FF2B5EF4-FFF2-40B4-BE49-F238E27FC236}">
                        <a16:creationId xmlns:a16="http://schemas.microsoft.com/office/drawing/2014/main" id="{DB06FC3C-7942-FBB8-B81B-59836540110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31" name="Group 330">
                      <a:extLst>
                        <a:ext uri="{FF2B5EF4-FFF2-40B4-BE49-F238E27FC236}">
                          <a16:creationId xmlns:a16="http://schemas.microsoft.com/office/drawing/2014/main" id="{6EF40C54-5F55-0A5B-5535-4A690AC649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7" name="Rectangle 336">
                        <a:extLst>
                          <a:ext uri="{FF2B5EF4-FFF2-40B4-BE49-F238E27FC236}">
                            <a16:creationId xmlns:a16="http://schemas.microsoft.com/office/drawing/2014/main" id="{FB75986C-6577-A8B4-5116-23CF51076F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8" name="Rectangle 337">
                        <a:extLst>
                          <a:ext uri="{FF2B5EF4-FFF2-40B4-BE49-F238E27FC236}">
                            <a16:creationId xmlns:a16="http://schemas.microsoft.com/office/drawing/2014/main" id="{D050B303-8D79-B775-F9FA-C47E4B32C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9" name="Rectangle 338">
                        <a:extLst>
                          <a:ext uri="{FF2B5EF4-FFF2-40B4-BE49-F238E27FC236}">
                            <a16:creationId xmlns:a16="http://schemas.microsoft.com/office/drawing/2014/main" id="{FFB3DC78-269E-6861-CC6D-B841430CB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40" name="Rectangle 339">
                        <a:extLst>
                          <a:ext uri="{FF2B5EF4-FFF2-40B4-BE49-F238E27FC236}">
                            <a16:creationId xmlns:a16="http://schemas.microsoft.com/office/drawing/2014/main" id="{5F2E5338-7163-3A6A-6B4D-A0C4D9CA4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32" name="Group 331">
                      <a:extLst>
                        <a:ext uri="{FF2B5EF4-FFF2-40B4-BE49-F238E27FC236}">
                          <a16:creationId xmlns:a16="http://schemas.microsoft.com/office/drawing/2014/main" id="{5990324C-FECF-8711-2ED6-53537AFEF5E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33" name="Rectangle 332">
                        <a:extLst>
                          <a:ext uri="{FF2B5EF4-FFF2-40B4-BE49-F238E27FC236}">
                            <a16:creationId xmlns:a16="http://schemas.microsoft.com/office/drawing/2014/main" id="{C3E7FB37-B0E4-7797-10FA-48E7FE1C8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4" name="Rectangle 333">
                        <a:extLst>
                          <a:ext uri="{FF2B5EF4-FFF2-40B4-BE49-F238E27FC236}">
                            <a16:creationId xmlns:a16="http://schemas.microsoft.com/office/drawing/2014/main" id="{EBA5AA02-039F-833E-4B45-1376FF915F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5" name="Rectangle 334">
                        <a:extLst>
                          <a:ext uri="{FF2B5EF4-FFF2-40B4-BE49-F238E27FC236}">
                            <a16:creationId xmlns:a16="http://schemas.microsoft.com/office/drawing/2014/main" id="{2667D40D-5F44-0B9E-613A-0ADBF30702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6" name="Rectangle 335">
                        <a:extLst>
                          <a:ext uri="{FF2B5EF4-FFF2-40B4-BE49-F238E27FC236}">
                            <a16:creationId xmlns:a16="http://schemas.microsoft.com/office/drawing/2014/main" id="{9A264B45-F628-4E30-6695-E70A0C9CD3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20" name="Group 319">
                    <a:extLst>
                      <a:ext uri="{FF2B5EF4-FFF2-40B4-BE49-F238E27FC236}">
                        <a16:creationId xmlns:a16="http://schemas.microsoft.com/office/drawing/2014/main" id="{63E61A70-7D0B-B416-40C3-71C1A2A3B4B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21" name="Group 320">
                      <a:extLst>
                        <a:ext uri="{FF2B5EF4-FFF2-40B4-BE49-F238E27FC236}">
                          <a16:creationId xmlns:a16="http://schemas.microsoft.com/office/drawing/2014/main" id="{1D2C3953-5BEB-1753-58CF-8E1E3E5084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7" name="Rectangle 326">
                        <a:extLst>
                          <a:ext uri="{FF2B5EF4-FFF2-40B4-BE49-F238E27FC236}">
                            <a16:creationId xmlns:a16="http://schemas.microsoft.com/office/drawing/2014/main" id="{0BAE6B2F-87D6-F16E-065B-643C8845B6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8" name="Rectangle 327">
                        <a:extLst>
                          <a:ext uri="{FF2B5EF4-FFF2-40B4-BE49-F238E27FC236}">
                            <a16:creationId xmlns:a16="http://schemas.microsoft.com/office/drawing/2014/main" id="{45018BE9-3D1C-BC68-FE4F-43B7ABF805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9" name="Rectangle 328">
                        <a:extLst>
                          <a:ext uri="{FF2B5EF4-FFF2-40B4-BE49-F238E27FC236}">
                            <a16:creationId xmlns:a16="http://schemas.microsoft.com/office/drawing/2014/main" id="{DECB85A4-A6EF-A6EE-F7F6-562492A0E9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30" name="Rectangle 329">
                        <a:extLst>
                          <a:ext uri="{FF2B5EF4-FFF2-40B4-BE49-F238E27FC236}">
                            <a16:creationId xmlns:a16="http://schemas.microsoft.com/office/drawing/2014/main" id="{6C562ECB-14D2-C357-0C7D-891C09FA5D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22" name="Group 321">
                      <a:extLst>
                        <a:ext uri="{FF2B5EF4-FFF2-40B4-BE49-F238E27FC236}">
                          <a16:creationId xmlns:a16="http://schemas.microsoft.com/office/drawing/2014/main" id="{4C8F6EDA-2929-A9E1-F797-BB7E5B2DB7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5DFABCA7-A5FD-6067-BB30-B2A939B6618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74B511B5-CCAD-E443-0D44-2B8137018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93CE93F0-8AAD-A596-937D-69EA96FAB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6" name="Rectangle 325">
                        <a:extLst>
                          <a:ext uri="{FF2B5EF4-FFF2-40B4-BE49-F238E27FC236}">
                            <a16:creationId xmlns:a16="http://schemas.microsoft.com/office/drawing/2014/main" id="{BD7F9428-B5B9-555A-4C2A-9DBC1552D4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D538EA7E-65AE-E1A9-991B-ADAE9C363FC1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FF83A9B2-188F-C971-3F6F-F14C17F3C25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9" name="Group 308">
                      <a:extLst>
                        <a:ext uri="{FF2B5EF4-FFF2-40B4-BE49-F238E27FC236}">
                          <a16:creationId xmlns:a16="http://schemas.microsoft.com/office/drawing/2014/main" id="{B0C7614A-E81F-E21F-2B91-C99A2E00F5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B8F5FAA1-071A-85D9-CD04-98B472E36B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6" name="Rectangle 315">
                        <a:extLst>
                          <a:ext uri="{FF2B5EF4-FFF2-40B4-BE49-F238E27FC236}">
                            <a16:creationId xmlns:a16="http://schemas.microsoft.com/office/drawing/2014/main" id="{DE53C5F4-0874-D400-6743-BC154BAEE5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7" name="Rectangle 316">
                        <a:extLst>
                          <a:ext uri="{FF2B5EF4-FFF2-40B4-BE49-F238E27FC236}">
                            <a16:creationId xmlns:a16="http://schemas.microsoft.com/office/drawing/2014/main" id="{5626C51B-812A-26F0-5E1F-5858269F4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21210BEB-E440-1A46-0615-49A04788EF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0" name="Group 309">
                      <a:extLst>
                        <a:ext uri="{FF2B5EF4-FFF2-40B4-BE49-F238E27FC236}">
                          <a16:creationId xmlns:a16="http://schemas.microsoft.com/office/drawing/2014/main" id="{E3247584-A742-F3E0-9669-D4B47213A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D982CBA3-FAC9-4E65-66B7-49B64F109C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E8895523-3600-8209-9660-28A77D05D1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FABBD0AA-031A-FBB5-70B7-4C3C0D9146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4319D19A-0A4F-591B-205B-663EF2662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B9DF0D17-0630-790D-4CF9-2F6D4533B4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56C54DBE-DF97-C0A7-9851-52F1E0777F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5" name="Rectangle 304">
                        <a:extLst>
                          <a:ext uri="{FF2B5EF4-FFF2-40B4-BE49-F238E27FC236}">
                            <a16:creationId xmlns:a16="http://schemas.microsoft.com/office/drawing/2014/main" id="{75434855-F2D0-36AF-464F-03DE51A9CD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6" name="Rectangle 305">
                        <a:extLst>
                          <a:ext uri="{FF2B5EF4-FFF2-40B4-BE49-F238E27FC236}">
                            <a16:creationId xmlns:a16="http://schemas.microsoft.com/office/drawing/2014/main" id="{97C0C44F-819D-1009-B81A-9374520E6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7" name="Rectangle 306">
                        <a:extLst>
                          <a:ext uri="{FF2B5EF4-FFF2-40B4-BE49-F238E27FC236}">
                            <a16:creationId xmlns:a16="http://schemas.microsoft.com/office/drawing/2014/main" id="{B9B57002-14A0-5B37-A8AE-5C9E7776A6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406E6E8D-BF1C-9C23-D685-2E1FEFB11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2E90AFA2-E3E0-251C-F3CB-16C699A812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57572193-B4AA-BA95-3A0B-D241EE375D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A1038208-DD10-01C5-4074-AA051CDD59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F9CDEA8-CBFB-0C7B-0AED-68483C239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4" name="Rectangle 303">
                        <a:extLst>
                          <a:ext uri="{FF2B5EF4-FFF2-40B4-BE49-F238E27FC236}">
                            <a16:creationId xmlns:a16="http://schemas.microsoft.com/office/drawing/2014/main" id="{684B900A-1428-1C27-330E-9E29E0AE4E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91" name="Straight Connector 290">
              <a:extLst>
                <a:ext uri="{FF2B5EF4-FFF2-40B4-BE49-F238E27FC236}">
                  <a16:creationId xmlns:a16="http://schemas.microsoft.com/office/drawing/2014/main" id="{AEE9E8FC-634B-481F-86CB-3DF0E3CC0814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2857954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>
              <a:extLst>
                <a:ext uri="{FF2B5EF4-FFF2-40B4-BE49-F238E27FC236}">
                  <a16:creationId xmlns:a16="http://schemas.microsoft.com/office/drawing/2014/main" id="{FD0119AB-3914-E820-7B93-91C1F95E6076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24290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7200BA44-0FEF-4837-8463-661DE580B582}"/>
              </a:ext>
            </a:extLst>
          </p:cNvPr>
          <p:cNvGrpSpPr/>
          <p:nvPr/>
        </p:nvGrpSpPr>
        <p:grpSpPr>
          <a:xfrm>
            <a:off x="5494669" y="3067743"/>
            <a:ext cx="2052001" cy="1495876"/>
            <a:chOff x="6192080" y="2362710"/>
            <a:chExt cx="2052001" cy="1495876"/>
          </a:xfrm>
        </p:grpSpPr>
        <p:grpSp>
          <p:nvGrpSpPr>
            <p:cNvPr id="388" name="Group 387">
              <a:extLst>
                <a:ext uri="{FF2B5EF4-FFF2-40B4-BE49-F238E27FC236}">
                  <a16:creationId xmlns:a16="http://schemas.microsoft.com/office/drawing/2014/main" id="{A54A5FBE-2E91-9D48-8B9B-6BACD6E8F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394" name="Group 393">
                <a:extLst>
                  <a:ext uri="{FF2B5EF4-FFF2-40B4-BE49-F238E27FC236}">
                    <a16:creationId xmlns:a16="http://schemas.microsoft.com/office/drawing/2014/main" id="{56E8206D-D1A9-467F-8186-F04C3FBD6624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3D2A530F-344C-6442-DA82-AB946D9D36D4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3" name="Group 562">
                    <a:extLst>
                      <a:ext uri="{FF2B5EF4-FFF2-40B4-BE49-F238E27FC236}">
                        <a16:creationId xmlns:a16="http://schemas.microsoft.com/office/drawing/2014/main" id="{7126BC47-4771-4270-2310-709E7163572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704" name="Group 703">
                      <a:extLst>
                        <a:ext uri="{FF2B5EF4-FFF2-40B4-BE49-F238E27FC236}">
                          <a16:creationId xmlns:a16="http://schemas.microsoft.com/office/drawing/2014/main" id="{8479F46D-9165-58CB-1114-FE49826F6EC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60" name="Rectangle 759">
                        <a:extLst>
                          <a:ext uri="{FF2B5EF4-FFF2-40B4-BE49-F238E27FC236}">
                            <a16:creationId xmlns:a16="http://schemas.microsoft.com/office/drawing/2014/main" id="{16682489-EEC5-27A9-D03B-49CDF758FA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1" name="Rectangle 760">
                        <a:extLst>
                          <a:ext uri="{FF2B5EF4-FFF2-40B4-BE49-F238E27FC236}">
                            <a16:creationId xmlns:a16="http://schemas.microsoft.com/office/drawing/2014/main" id="{5B137175-01E6-C1FF-DAF8-8B5AE144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2" name="Rectangle 761">
                        <a:extLst>
                          <a:ext uri="{FF2B5EF4-FFF2-40B4-BE49-F238E27FC236}">
                            <a16:creationId xmlns:a16="http://schemas.microsoft.com/office/drawing/2014/main" id="{07A5585C-A1C4-821E-00D9-DF580DA0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3" name="Rectangle 762">
                        <a:extLst>
                          <a:ext uri="{FF2B5EF4-FFF2-40B4-BE49-F238E27FC236}">
                            <a16:creationId xmlns:a16="http://schemas.microsoft.com/office/drawing/2014/main" id="{59151BB8-82EE-7BA2-4BC6-01E1BD8F45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705" name="Group 704">
                      <a:extLst>
                        <a:ext uri="{FF2B5EF4-FFF2-40B4-BE49-F238E27FC236}">
                          <a16:creationId xmlns:a16="http://schemas.microsoft.com/office/drawing/2014/main" id="{E7BC3FE3-3058-34B4-CE1C-8DB7D81A7E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52" name="Rectangle 751">
                        <a:extLst>
                          <a:ext uri="{FF2B5EF4-FFF2-40B4-BE49-F238E27FC236}">
                            <a16:creationId xmlns:a16="http://schemas.microsoft.com/office/drawing/2014/main" id="{96E6C3AF-E40B-6A23-0701-D4F9F5852B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3" name="Rectangle 752">
                        <a:extLst>
                          <a:ext uri="{FF2B5EF4-FFF2-40B4-BE49-F238E27FC236}">
                            <a16:creationId xmlns:a16="http://schemas.microsoft.com/office/drawing/2014/main" id="{06C3C5D7-3483-263B-E80D-15C0A3D1A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8" name="Rectangle 757">
                        <a:extLst>
                          <a:ext uri="{FF2B5EF4-FFF2-40B4-BE49-F238E27FC236}">
                            <a16:creationId xmlns:a16="http://schemas.microsoft.com/office/drawing/2014/main" id="{9109609F-D0A1-D121-9CA4-BB855C5C33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9" name="Rectangle 758">
                        <a:extLst>
                          <a:ext uri="{FF2B5EF4-FFF2-40B4-BE49-F238E27FC236}">
                            <a16:creationId xmlns:a16="http://schemas.microsoft.com/office/drawing/2014/main" id="{4B70E7BB-CAA9-E578-6B19-4CB667C233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4" name="Group 563">
                    <a:extLst>
                      <a:ext uri="{FF2B5EF4-FFF2-40B4-BE49-F238E27FC236}">
                        <a16:creationId xmlns:a16="http://schemas.microsoft.com/office/drawing/2014/main" id="{8EF0B8CA-EFEA-D9A0-0F67-44EA8CD659D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65" name="Group 564">
                      <a:extLst>
                        <a:ext uri="{FF2B5EF4-FFF2-40B4-BE49-F238E27FC236}">
                          <a16:creationId xmlns:a16="http://schemas.microsoft.com/office/drawing/2014/main" id="{F0462323-5F89-A4C8-E3CB-068810A5CD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71" name="Rectangle 570">
                        <a:extLst>
                          <a:ext uri="{FF2B5EF4-FFF2-40B4-BE49-F238E27FC236}">
                            <a16:creationId xmlns:a16="http://schemas.microsoft.com/office/drawing/2014/main" id="{C5A6C64F-323A-B43B-C1AB-7815D1D165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2" name="Rectangle 571">
                        <a:extLst>
                          <a:ext uri="{FF2B5EF4-FFF2-40B4-BE49-F238E27FC236}">
                            <a16:creationId xmlns:a16="http://schemas.microsoft.com/office/drawing/2014/main" id="{5545CBF7-2324-AAC7-653B-AD9A301621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3" name="Rectangle 572">
                        <a:extLst>
                          <a:ext uri="{FF2B5EF4-FFF2-40B4-BE49-F238E27FC236}">
                            <a16:creationId xmlns:a16="http://schemas.microsoft.com/office/drawing/2014/main" id="{67A37235-DDC5-7E0E-E569-6676B71243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3" name="Rectangle 702">
                        <a:extLst>
                          <a:ext uri="{FF2B5EF4-FFF2-40B4-BE49-F238E27FC236}">
                            <a16:creationId xmlns:a16="http://schemas.microsoft.com/office/drawing/2014/main" id="{0341B67A-F389-8363-835E-FCD75291F9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66" name="Group 565">
                      <a:extLst>
                        <a:ext uri="{FF2B5EF4-FFF2-40B4-BE49-F238E27FC236}">
                          <a16:creationId xmlns:a16="http://schemas.microsoft.com/office/drawing/2014/main" id="{185B0B08-FF5F-B7B9-9E0B-1A635934937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67" name="Rectangle 566">
                        <a:extLst>
                          <a:ext uri="{FF2B5EF4-FFF2-40B4-BE49-F238E27FC236}">
                            <a16:creationId xmlns:a16="http://schemas.microsoft.com/office/drawing/2014/main" id="{65F00AB1-4C62-7272-5B90-B854F4493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8" name="Rectangle 567">
                        <a:extLst>
                          <a:ext uri="{FF2B5EF4-FFF2-40B4-BE49-F238E27FC236}">
                            <a16:creationId xmlns:a16="http://schemas.microsoft.com/office/drawing/2014/main" id="{B5CE5322-420E-CC43-57B9-3E48FEC4EE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9" name="Rectangle 568">
                        <a:extLst>
                          <a:ext uri="{FF2B5EF4-FFF2-40B4-BE49-F238E27FC236}">
                            <a16:creationId xmlns:a16="http://schemas.microsoft.com/office/drawing/2014/main" id="{4A49F433-354F-91B1-AD3E-890FF29EA2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70" name="Rectangle 569">
                        <a:extLst>
                          <a:ext uri="{FF2B5EF4-FFF2-40B4-BE49-F238E27FC236}">
                            <a16:creationId xmlns:a16="http://schemas.microsoft.com/office/drawing/2014/main" id="{132509C3-6B7B-B2E7-9B7C-3787ED587C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0" name="Group 539">
                  <a:extLst>
                    <a:ext uri="{FF2B5EF4-FFF2-40B4-BE49-F238E27FC236}">
                      <a16:creationId xmlns:a16="http://schemas.microsoft.com/office/drawing/2014/main" id="{9D895598-1C2C-C8E9-734B-6A44C71C255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41" name="Group 540">
                    <a:extLst>
                      <a:ext uri="{FF2B5EF4-FFF2-40B4-BE49-F238E27FC236}">
                        <a16:creationId xmlns:a16="http://schemas.microsoft.com/office/drawing/2014/main" id="{AC3C103D-480F-E0DD-A258-AA91DA908A1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53" name="Group 552">
                      <a:extLst>
                        <a:ext uri="{FF2B5EF4-FFF2-40B4-BE49-F238E27FC236}">
                          <a16:creationId xmlns:a16="http://schemas.microsoft.com/office/drawing/2014/main" id="{03FE2E8D-B5EC-2DD6-D0D2-E7C2C929C7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9" name="Rectangle 558">
                        <a:extLst>
                          <a:ext uri="{FF2B5EF4-FFF2-40B4-BE49-F238E27FC236}">
                            <a16:creationId xmlns:a16="http://schemas.microsoft.com/office/drawing/2014/main" id="{992AF26C-177C-F150-7394-37F7EE8724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0" name="Rectangle 559">
                        <a:extLst>
                          <a:ext uri="{FF2B5EF4-FFF2-40B4-BE49-F238E27FC236}">
                            <a16:creationId xmlns:a16="http://schemas.microsoft.com/office/drawing/2014/main" id="{B7924640-05DA-2EC6-4DD6-5E634B463F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1" name="Rectangle 560">
                        <a:extLst>
                          <a:ext uri="{FF2B5EF4-FFF2-40B4-BE49-F238E27FC236}">
                            <a16:creationId xmlns:a16="http://schemas.microsoft.com/office/drawing/2014/main" id="{4EEA96FF-9D66-CAAD-2529-02AC13B7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62" name="Rectangle 561">
                        <a:extLst>
                          <a:ext uri="{FF2B5EF4-FFF2-40B4-BE49-F238E27FC236}">
                            <a16:creationId xmlns:a16="http://schemas.microsoft.com/office/drawing/2014/main" id="{42852E49-B2F4-D1FF-1B71-A7AEEADCAB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54" name="Group 553">
                      <a:extLst>
                        <a:ext uri="{FF2B5EF4-FFF2-40B4-BE49-F238E27FC236}">
                          <a16:creationId xmlns:a16="http://schemas.microsoft.com/office/drawing/2014/main" id="{9B4AF2A4-97CE-E93A-F58C-F2DCFE6985A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55" name="Rectangle 554">
                        <a:extLst>
                          <a:ext uri="{FF2B5EF4-FFF2-40B4-BE49-F238E27FC236}">
                            <a16:creationId xmlns:a16="http://schemas.microsoft.com/office/drawing/2014/main" id="{ABC413BD-C5CC-ABD7-36E1-4B088B2F6F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6" name="Rectangle 555">
                        <a:extLst>
                          <a:ext uri="{FF2B5EF4-FFF2-40B4-BE49-F238E27FC236}">
                            <a16:creationId xmlns:a16="http://schemas.microsoft.com/office/drawing/2014/main" id="{32B3288A-8C91-142B-B5F3-AA259C06C8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7" name="Rectangle 556">
                        <a:extLst>
                          <a:ext uri="{FF2B5EF4-FFF2-40B4-BE49-F238E27FC236}">
                            <a16:creationId xmlns:a16="http://schemas.microsoft.com/office/drawing/2014/main" id="{48012EA7-CDC1-78E6-4113-11A94C93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8" name="Rectangle 557">
                        <a:extLst>
                          <a:ext uri="{FF2B5EF4-FFF2-40B4-BE49-F238E27FC236}">
                            <a16:creationId xmlns:a16="http://schemas.microsoft.com/office/drawing/2014/main" id="{8774BAB7-63C0-B08D-02E1-B30CDBEAEC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64124D75-E1E9-E8E0-55DD-EBDBFB5433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43" name="Group 542">
                      <a:extLst>
                        <a:ext uri="{FF2B5EF4-FFF2-40B4-BE49-F238E27FC236}">
                          <a16:creationId xmlns:a16="http://schemas.microsoft.com/office/drawing/2014/main" id="{CE4CEFFE-184D-4665-8367-464FC4AFC7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9" name="Rectangle 548">
                        <a:extLst>
                          <a:ext uri="{FF2B5EF4-FFF2-40B4-BE49-F238E27FC236}">
                            <a16:creationId xmlns:a16="http://schemas.microsoft.com/office/drawing/2014/main" id="{755D9FBC-EA22-A9AE-04D2-C55B4F4B72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0" name="Rectangle 549">
                        <a:extLst>
                          <a:ext uri="{FF2B5EF4-FFF2-40B4-BE49-F238E27FC236}">
                            <a16:creationId xmlns:a16="http://schemas.microsoft.com/office/drawing/2014/main" id="{E574518C-235E-0CCF-8E76-D64122BDAE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1" name="Rectangle 550">
                        <a:extLst>
                          <a:ext uri="{FF2B5EF4-FFF2-40B4-BE49-F238E27FC236}">
                            <a16:creationId xmlns:a16="http://schemas.microsoft.com/office/drawing/2014/main" id="{64D804CF-7279-8249-99C8-0FA5639593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2" name="Rectangle 551">
                        <a:extLst>
                          <a:ext uri="{FF2B5EF4-FFF2-40B4-BE49-F238E27FC236}">
                            <a16:creationId xmlns:a16="http://schemas.microsoft.com/office/drawing/2014/main" id="{D06096B3-2FB3-EDD3-485B-34414626D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44" name="Group 543">
                      <a:extLst>
                        <a:ext uri="{FF2B5EF4-FFF2-40B4-BE49-F238E27FC236}">
                          <a16:creationId xmlns:a16="http://schemas.microsoft.com/office/drawing/2014/main" id="{98DC95B7-74F7-EF75-9B1A-95D2D54F42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45" name="Rectangle 544">
                        <a:extLst>
                          <a:ext uri="{FF2B5EF4-FFF2-40B4-BE49-F238E27FC236}">
                            <a16:creationId xmlns:a16="http://schemas.microsoft.com/office/drawing/2014/main" id="{7BF410B1-CF9F-C209-4723-38BBD8477B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6" name="Rectangle 545">
                        <a:extLst>
                          <a:ext uri="{FF2B5EF4-FFF2-40B4-BE49-F238E27FC236}">
                            <a16:creationId xmlns:a16="http://schemas.microsoft.com/office/drawing/2014/main" id="{9176E81D-F532-F142-00C2-A77C17B9BC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7" name="Rectangle 546">
                        <a:extLst>
                          <a:ext uri="{FF2B5EF4-FFF2-40B4-BE49-F238E27FC236}">
                            <a16:creationId xmlns:a16="http://schemas.microsoft.com/office/drawing/2014/main" id="{C57F7334-F154-2054-E763-A8BAC8C472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8" name="Rectangle 547">
                        <a:extLst>
                          <a:ext uri="{FF2B5EF4-FFF2-40B4-BE49-F238E27FC236}">
                            <a16:creationId xmlns:a16="http://schemas.microsoft.com/office/drawing/2014/main" id="{1E12D0C5-DD07-0360-BEC9-0E868AED10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2511B65F-1C3D-8EC6-4F7A-B59F37EE143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96" name="Group 395">
                  <a:extLst>
                    <a:ext uri="{FF2B5EF4-FFF2-40B4-BE49-F238E27FC236}">
                      <a16:creationId xmlns:a16="http://schemas.microsoft.com/office/drawing/2014/main" id="{C14DF928-5A71-0F07-C450-8E66BB6D706D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421" name="Group 420">
                    <a:extLst>
                      <a:ext uri="{FF2B5EF4-FFF2-40B4-BE49-F238E27FC236}">
                        <a16:creationId xmlns:a16="http://schemas.microsoft.com/office/drawing/2014/main" id="{564A7744-902A-A4EE-381E-6358C27B1D8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29" name="Group 528">
                      <a:extLst>
                        <a:ext uri="{FF2B5EF4-FFF2-40B4-BE49-F238E27FC236}">
                          <a16:creationId xmlns:a16="http://schemas.microsoft.com/office/drawing/2014/main" id="{28F891E4-89C0-78E8-BEAD-CBAEC4AD90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5" name="Rectangle 534">
                        <a:extLst>
                          <a:ext uri="{FF2B5EF4-FFF2-40B4-BE49-F238E27FC236}">
                            <a16:creationId xmlns:a16="http://schemas.microsoft.com/office/drawing/2014/main" id="{3A887304-31A6-C923-DFBC-7942FA982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6" name="Rectangle 535">
                        <a:extLst>
                          <a:ext uri="{FF2B5EF4-FFF2-40B4-BE49-F238E27FC236}">
                            <a16:creationId xmlns:a16="http://schemas.microsoft.com/office/drawing/2014/main" id="{AD4C5569-239A-A9BA-D680-7A9EB2922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7" name="Rectangle 536">
                        <a:extLst>
                          <a:ext uri="{FF2B5EF4-FFF2-40B4-BE49-F238E27FC236}">
                            <a16:creationId xmlns:a16="http://schemas.microsoft.com/office/drawing/2014/main" id="{CFCAD14C-0855-61FD-F8D6-B66D07B118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8" name="Rectangle 537">
                        <a:extLst>
                          <a:ext uri="{FF2B5EF4-FFF2-40B4-BE49-F238E27FC236}">
                            <a16:creationId xmlns:a16="http://schemas.microsoft.com/office/drawing/2014/main" id="{D37CC88C-7A42-6732-9D44-BCA33A97A9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30" name="Group 529">
                      <a:extLst>
                        <a:ext uri="{FF2B5EF4-FFF2-40B4-BE49-F238E27FC236}">
                          <a16:creationId xmlns:a16="http://schemas.microsoft.com/office/drawing/2014/main" id="{CE6310E5-AE7B-ADED-A802-22BDA0187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31" name="Rectangle 530">
                        <a:extLst>
                          <a:ext uri="{FF2B5EF4-FFF2-40B4-BE49-F238E27FC236}">
                            <a16:creationId xmlns:a16="http://schemas.microsoft.com/office/drawing/2014/main" id="{71214FFF-91AF-3B84-7D53-A49625736D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2" name="Rectangle 531">
                        <a:extLst>
                          <a:ext uri="{FF2B5EF4-FFF2-40B4-BE49-F238E27FC236}">
                            <a16:creationId xmlns:a16="http://schemas.microsoft.com/office/drawing/2014/main" id="{67DC8774-8868-60FA-D7C1-98B333F8A1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3" name="Rectangle 532">
                        <a:extLst>
                          <a:ext uri="{FF2B5EF4-FFF2-40B4-BE49-F238E27FC236}">
                            <a16:creationId xmlns:a16="http://schemas.microsoft.com/office/drawing/2014/main" id="{D108497D-1183-896B-11AA-53359EB8D7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4" name="Rectangle 533">
                        <a:extLst>
                          <a:ext uri="{FF2B5EF4-FFF2-40B4-BE49-F238E27FC236}">
                            <a16:creationId xmlns:a16="http://schemas.microsoft.com/office/drawing/2014/main" id="{EE8C86EF-52DB-5523-DEE0-51B2A625E3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422" name="Group 421">
                    <a:extLst>
                      <a:ext uri="{FF2B5EF4-FFF2-40B4-BE49-F238E27FC236}">
                        <a16:creationId xmlns:a16="http://schemas.microsoft.com/office/drawing/2014/main" id="{62083955-417C-1C34-745B-4F5B3B9BA0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23" name="Group 422">
                      <a:extLst>
                        <a:ext uri="{FF2B5EF4-FFF2-40B4-BE49-F238E27FC236}">
                          <a16:creationId xmlns:a16="http://schemas.microsoft.com/office/drawing/2014/main" id="{92C725D5-ED67-AFE6-D8D4-3A7B370A6C8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31" name="Rectangle 430">
                        <a:extLst>
                          <a:ext uri="{FF2B5EF4-FFF2-40B4-BE49-F238E27FC236}">
                            <a16:creationId xmlns:a16="http://schemas.microsoft.com/office/drawing/2014/main" id="{265F7F92-B13B-F59B-5487-798EF7FE43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6" name="Rectangle 525">
                        <a:extLst>
                          <a:ext uri="{FF2B5EF4-FFF2-40B4-BE49-F238E27FC236}">
                            <a16:creationId xmlns:a16="http://schemas.microsoft.com/office/drawing/2014/main" id="{AC34F902-D5B4-E027-A998-7DFA9CA9F8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7" name="Rectangle 526">
                        <a:extLst>
                          <a:ext uri="{FF2B5EF4-FFF2-40B4-BE49-F238E27FC236}">
                            <a16:creationId xmlns:a16="http://schemas.microsoft.com/office/drawing/2014/main" id="{0CF950FC-ADA8-CEFD-75EB-C81AD6548D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8" name="Rectangle 527">
                        <a:extLst>
                          <a:ext uri="{FF2B5EF4-FFF2-40B4-BE49-F238E27FC236}">
                            <a16:creationId xmlns:a16="http://schemas.microsoft.com/office/drawing/2014/main" id="{FCD1BB05-1103-35BC-C20A-C712C2686C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24" name="Group 423">
                      <a:extLst>
                        <a:ext uri="{FF2B5EF4-FFF2-40B4-BE49-F238E27FC236}">
                          <a16:creationId xmlns:a16="http://schemas.microsoft.com/office/drawing/2014/main" id="{7B14A145-06C9-2A2E-5DC8-72E30078D7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5" name="Rectangle 424">
                        <a:extLst>
                          <a:ext uri="{FF2B5EF4-FFF2-40B4-BE49-F238E27FC236}">
                            <a16:creationId xmlns:a16="http://schemas.microsoft.com/office/drawing/2014/main" id="{A16FB4B9-87CB-7E64-F825-F5A54C288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6" name="Rectangle 425">
                        <a:extLst>
                          <a:ext uri="{FF2B5EF4-FFF2-40B4-BE49-F238E27FC236}">
                            <a16:creationId xmlns:a16="http://schemas.microsoft.com/office/drawing/2014/main" id="{B56E83CE-B399-95DD-B6A6-A126FF0682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9" name="Rectangle 428">
                        <a:extLst>
                          <a:ext uri="{FF2B5EF4-FFF2-40B4-BE49-F238E27FC236}">
                            <a16:creationId xmlns:a16="http://schemas.microsoft.com/office/drawing/2014/main" id="{EB6FC0A8-D79A-1EC7-6605-D72B3445A6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0" name="Rectangle 429">
                        <a:extLst>
                          <a:ext uri="{FF2B5EF4-FFF2-40B4-BE49-F238E27FC236}">
                            <a16:creationId xmlns:a16="http://schemas.microsoft.com/office/drawing/2014/main" id="{62D11ACD-94A3-17C0-E416-447605EBE0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97" name="Group 396">
                  <a:extLst>
                    <a:ext uri="{FF2B5EF4-FFF2-40B4-BE49-F238E27FC236}">
                      <a16:creationId xmlns:a16="http://schemas.microsoft.com/office/drawing/2014/main" id="{5FBB6388-B4A5-97A9-B680-3B0C3CEC0DA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98" name="Group 397">
                    <a:extLst>
                      <a:ext uri="{FF2B5EF4-FFF2-40B4-BE49-F238E27FC236}">
                        <a16:creationId xmlns:a16="http://schemas.microsoft.com/office/drawing/2014/main" id="{B4B54CC0-3B41-E0A8-B059-C24670DD893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10" name="Group 409">
                      <a:extLst>
                        <a:ext uri="{FF2B5EF4-FFF2-40B4-BE49-F238E27FC236}">
                          <a16:creationId xmlns:a16="http://schemas.microsoft.com/office/drawing/2014/main" id="{BA1E31A9-194B-D72A-3C8E-A5B73CE03C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7A38EF04-2B26-B028-768B-FB997689067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7" name="Rectangle 416">
                        <a:extLst>
                          <a:ext uri="{FF2B5EF4-FFF2-40B4-BE49-F238E27FC236}">
                            <a16:creationId xmlns:a16="http://schemas.microsoft.com/office/drawing/2014/main" id="{C0202A17-C9C2-C60B-21DE-E1093BA460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8" name="Rectangle 417">
                        <a:extLst>
                          <a:ext uri="{FF2B5EF4-FFF2-40B4-BE49-F238E27FC236}">
                            <a16:creationId xmlns:a16="http://schemas.microsoft.com/office/drawing/2014/main" id="{E16FA784-6368-51BD-700C-404B86CB99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9" name="Rectangle 418">
                        <a:extLst>
                          <a:ext uri="{FF2B5EF4-FFF2-40B4-BE49-F238E27FC236}">
                            <a16:creationId xmlns:a16="http://schemas.microsoft.com/office/drawing/2014/main" id="{78D46677-16B1-9186-943A-6476A2E192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11" name="Group 410">
                      <a:extLst>
                        <a:ext uri="{FF2B5EF4-FFF2-40B4-BE49-F238E27FC236}">
                          <a16:creationId xmlns:a16="http://schemas.microsoft.com/office/drawing/2014/main" id="{D2D5D014-F0EE-4873-797B-D00B205AAF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A8D23991-1340-D501-D789-B45850E91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B1115BE4-4A9F-A23A-6C9D-BDAF08ED2B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30BDDA07-5ECB-70B7-7C28-FA97576613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E03D5712-0C51-26AE-0812-FB617250EF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99" name="Group 398">
                    <a:extLst>
                      <a:ext uri="{FF2B5EF4-FFF2-40B4-BE49-F238E27FC236}">
                        <a16:creationId xmlns:a16="http://schemas.microsoft.com/office/drawing/2014/main" id="{50549BAC-A645-5985-3356-00AD0F92211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00" name="Group 399">
                      <a:extLst>
                        <a:ext uri="{FF2B5EF4-FFF2-40B4-BE49-F238E27FC236}">
                          <a16:creationId xmlns:a16="http://schemas.microsoft.com/office/drawing/2014/main" id="{2274C89D-D35B-9969-86B1-2BC39BB64F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6" name="Rectangle 405">
                        <a:extLst>
                          <a:ext uri="{FF2B5EF4-FFF2-40B4-BE49-F238E27FC236}">
                            <a16:creationId xmlns:a16="http://schemas.microsoft.com/office/drawing/2014/main" id="{566D6E9F-4544-F8BA-DD0B-25DE1EC8FF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7" name="Rectangle 406">
                        <a:extLst>
                          <a:ext uri="{FF2B5EF4-FFF2-40B4-BE49-F238E27FC236}">
                            <a16:creationId xmlns:a16="http://schemas.microsoft.com/office/drawing/2014/main" id="{FCA70C7F-02F8-BEDE-793B-82705E440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8" name="Rectangle 407">
                        <a:extLst>
                          <a:ext uri="{FF2B5EF4-FFF2-40B4-BE49-F238E27FC236}">
                            <a16:creationId xmlns:a16="http://schemas.microsoft.com/office/drawing/2014/main" id="{31AD5ABF-B7F2-B797-DD09-8A3A5790E7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FDF4C01D-82F9-5E53-3138-6C4EEDD244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01" name="Group 400">
                      <a:extLst>
                        <a:ext uri="{FF2B5EF4-FFF2-40B4-BE49-F238E27FC236}">
                          <a16:creationId xmlns:a16="http://schemas.microsoft.com/office/drawing/2014/main" id="{F2838B33-BF5E-BA39-7235-F85F9F1F8C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02" name="Rectangle 401">
                        <a:extLst>
                          <a:ext uri="{FF2B5EF4-FFF2-40B4-BE49-F238E27FC236}">
                            <a16:creationId xmlns:a16="http://schemas.microsoft.com/office/drawing/2014/main" id="{B88C125E-268E-A324-A7BB-F687AE60C6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3" name="Rectangle 402">
                        <a:extLst>
                          <a:ext uri="{FF2B5EF4-FFF2-40B4-BE49-F238E27FC236}">
                            <a16:creationId xmlns:a16="http://schemas.microsoft.com/office/drawing/2014/main" id="{7BE5DF4E-E085-76DD-1F75-FDBFF1753E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4" name="Rectangle 403">
                        <a:extLst>
                          <a:ext uri="{FF2B5EF4-FFF2-40B4-BE49-F238E27FC236}">
                            <a16:creationId xmlns:a16="http://schemas.microsoft.com/office/drawing/2014/main" id="{EE36FFF8-D01F-FB74-1094-D7BEE2CF32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5" name="Rectangle 404">
                        <a:extLst>
                          <a:ext uri="{FF2B5EF4-FFF2-40B4-BE49-F238E27FC236}">
                            <a16:creationId xmlns:a16="http://schemas.microsoft.com/office/drawing/2014/main" id="{7A06186B-564C-7790-94D0-28E4EC95A0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389" name="Straight Connector 388">
              <a:extLst>
                <a:ext uri="{FF2B5EF4-FFF2-40B4-BE49-F238E27FC236}">
                  <a16:creationId xmlns:a16="http://schemas.microsoft.com/office/drawing/2014/main" id="{4C87538E-AEB4-EFE6-CE3C-ED1B4EEDE6CB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81" y="2738963"/>
              <a:ext cx="2052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8F6BC906-5985-FA40-F774-721736B7A39D}"/>
                </a:ext>
              </a:extLst>
            </p:cNvPr>
            <p:cNvGrpSpPr/>
            <p:nvPr/>
          </p:nvGrpSpPr>
          <p:grpSpPr>
            <a:xfrm>
              <a:off x="6192080" y="2921675"/>
              <a:ext cx="2052001" cy="190507"/>
              <a:chOff x="6192080" y="2921675"/>
              <a:chExt cx="2052001" cy="190507"/>
            </a:xfrm>
          </p:grpSpPr>
          <p:cxnSp>
            <p:nvCxnSpPr>
              <p:cNvPr id="391" name="Straight Connector 390">
                <a:extLst>
                  <a:ext uri="{FF2B5EF4-FFF2-40B4-BE49-F238E27FC236}">
                    <a16:creationId xmlns:a16="http://schemas.microsoft.com/office/drawing/2014/main" id="{A8039DAC-9B7D-0FEF-2FA6-15EADDAC18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3104612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>
                <a:extLst>
                  <a:ext uri="{FF2B5EF4-FFF2-40B4-BE49-F238E27FC236}">
                    <a16:creationId xmlns:a16="http://schemas.microsoft.com/office/drawing/2014/main" id="{F3D71B7D-329E-A333-50C9-E804393D90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922314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>
                <a:extLst>
                  <a:ext uri="{FF2B5EF4-FFF2-40B4-BE49-F238E27FC236}">
                    <a16:creationId xmlns:a16="http://schemas.microsoft.com/office/drawing/2014/main" id="{BF1C4B7E-D1C6-4F71-1DCD-7B92966A87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921675"/>
                <a:ext cx="0" cy="190507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64" name="TextBox 763">
            <a:extLst>
              <a:ext uri="{FF2B5EF4-FFF2-40B4-BE49-F238E27FC236}">
                <a16:creationId xmlns:a16="http://schemas.microsoft.com/office/drawing/2014/main" id="{E425DD8F-0BEA-DF09-2163-A89A96423DDA}"/>
              </a:ext>
            </a:extLst>
          </p:cNvPr>
          <p:cNvSpPr txBox="1"/>
          <p:nvPr/>
        </p:nvSpPr>
        <p:spPr>
          <a:xfrm>
            <a:off x="7652108" y="30229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765" name="TextBox 764">
            <a:extLst>
              <a:ext uri="{FF2B5EF4-FFF2-40B4-BE49-F238E27FC236}">
                <a16:creationId xmlns:a16="http://schemas.microsoft.com/office/drawing/2014/main" id="{29D5AB66-3F1E-79F4-3CC8-16AAF14C3B91}"/>
              </a:ext>
            </a:extLst>
          </p:cNvPr>
          <p:cNvSpPr txBox="1"/>
          <p:nvPr/>
        </p:nvSpPr>
        <p:spPr>
          <a:xfrm>
            <a:off x="7652107" y="335478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766" name="TextBox 765">
            <a:extLst>
              <a:ext uri="{FF2B5EF4-FFF2-40B4-BE49-F238E27FC236}">
                <a16:creationId xmlns:a16="http://schemas.microsoft.com/office/drawing/2014/main" id="{54E264D0-D832-E054-4D34-27217D644A11}"/>
              </a:ext>
            </a:extLst>
          </p:cNvPr>
          <p:cNvSpPr txBox="1"/>
          <p:nvPr/>
        </p:nvSpPr>
        <p:spPr>
          <a:xfrm>
            <a:off x="7652106" y="394454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3</a:t>
            </a:r>
          </a:p>
        </p:txBody>
      </p:sp>
      <p:sp>
        <p:nvSpPr>
          <p:cNvPr id="767" name="Rounded Rectangle 766">
            <a:extLst>
              <a:ext uri="{FF2B5EF4-FFF2-40B4-BE49-F238E27FC236}">
                <a16:creationId xmlns:a16="http://schemas.microsoft.com/office/drawing/2014/main" id="{E399DBA6-3F55-8752-65D8-2707E16A83AC}"/>
              </a:ext>
            </a:extLst>
          </p:cNvPr>
          <p:cNvSpPr/>
          <p:nvPr/>
        </p:nvSpPr>
        <p:spPr>
          <a:xfrm rot="5400000">
            <a:off x="2050736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8" name="TextBox 767">
            <a:extLst>
              <a:ext uri="{FF2B5EF4-FFF2-40B4-BE49-F238E27FC236}">
                <a16:creationId xmlns:a16="http://schemas.microsoft.com/office/drawing/2014/main" id="{C4F640E9-4E5C-DE1E-223D-EB6FC2E03DA7}"/>
              </a:ext>
            </a:extLst>
          </p:cNvPr>
          <p:cNvSpPr txBox="1"/>
          <p:nvPr/>
        </p:nvSpPr>
        <p:spPr>
          <a:xfrm>
            <a:off x="255082" y="2692828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block-row-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69" name="Rounded Rectangle 768">
            <a:extLst>
              <a:ext uri="{FF2B5EF4-FFF2-40B4-BE49-F238E27FC236}">
                <a16:creationId xmlns:a16="http://schemas.microsoft.com/office/drawing/2014/main" id="{D040D873-23F4-2AE9-7C98-8335F9A16CAF}"/>
              </a:ext>
            </a:extLst>
          </p:cNvPr>
          <p:cNvSpPr/>
          <p:nvPr/>
        </p:nvSpPr>
        <p:spPr>
          <a:xfrm rot="5400000">
            <a:off x="6240613" y="2509143"/>
            <a:ext cx="567840" cy="2213996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770" name="TextBox 769">
            <a:extLst>
              <a:ext uri="{FF2B5EF4-FFF2-40B4-BE49-F238E27FC236}">
                <a16:creationId xmlns:a16="http://schemas.microsoft.com/office/drawing/2014/main" id="{0A7D43F1-F1D7-C01A-9442-D58D12AD6681}"/>
              </a:ext>
            </a:extLst>
          </p:cNvPr>
          <p:cNvSpPr txBox="1"/>
          <p:nvPr/>
        </p:nvSpPr>
        <p:spPr>
          <a:xfrm>
            <a:off x="4453657" y="2710411"/>
            <a:ext cx="1314784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block-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accent4"/>
                </a:solidFill>
                <a:latin typeface="Trebuchet MS" panose="020B0703020202090204" pitchFamily="34" charset="0"/>
              </a:rPr>
              <a:t>granularity</a:t>
            </a:r>
            <a:endParaRPr lang="en-GR" dirty="0">
              <a:solidFill>
                <a:schemeClr val="accent4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7693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2D Partitioning Technique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7A03311C-58E0-E623-F080-A9036AE71538}"/>
              </a:ext>
            </a:extLst>
          </p:cNvPr>
          <p:cNvSpPr txBox="1"/>
          <p:nvPr/>
        </p:nvSpPr>
        <p:spPr>
          <a:xfrm>
            <a:off x="199295" y="1136263"/>
            <a:ext cx="2723797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Equally-Sized Tiles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44E36F44-F42A-0C66-236A-811E7221C934}"/>
              </a:ext>
            </a:extLst>
          </p:cNvPr>
          <p:cNvGrpSpPr/>
          <p:nvPr/>
        </p:nvGrpSpPr>
        <p:grpSpPr>
          <a:xfrm>
            <a:off x="264713" y="1644904"/>
            <a:ext cx="2951613" cy="3765219"/>
            <a:chOff x="189557" y="907297"/>
            <a:chExt cx="2951613" cy="3765219"/>
          </a:xfrm>
        </p:grpSpPr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D09B3446-55FE-AA31-12CF-45EF8A3A8713}"/>
                </a:ext>
              </a:extLst>
            </p:cNvPr>
            <p:cNvSpPr txBox="1"/>
            <p:nvPr/>
          </p:nvSpPr>
          <p:spPr>
            <a:xfrm>
              <a:off x="2167979" y="3964630"/>
              <a:ext cx="9731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o</a:t>
              </a:r>
              <a:r>
                <a:rPr lang="en-GR" sz="20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utput vector</a:t>
              </a: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7F55E91B-A4C6-5EEF-3F20-4880D4FDC3AD}"/>
                </a:ext>
              </a:extLst>
            </p:cNvPr>
            <p:cNvGrpSpPr/>
            <p:nvPr/>
          </p:nvGrpSpPr>
          <p:grpSpPr>
            <a:xfrm>
              <a:off x="189557" y="907297"/>
              <a:ext cx="2726124" cy="3068867"/>
              <a:chOff x="189557" y="907297"/>
              <a:chExt cx="2726124" cy="3068867"/>
            </a:xfrm>
          </p:grpSpPr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63800DBB-7A1B-48F8-7C4C-6249DBAB46D1}"/>
                  </a:ext>
                </a:extLst>
              </p:cNvPr>
              <p:cNvGrpSpPr/>
              <p:nvPr/>
            </p:nvGrpSpPr>
            <p:grpSpPr>
              <a:xfrm>
                <a:off x="189557" y="1203422"/>
                <a:ext cx="2726124" cy="2772742"/>
                <a:chOff x="189557" y="1203422"/>
                <a:chExt cx="2726124" cy="2772742"/>
              </a:xfrm>
            </p:grpSpPr>
            <p:grpSp>
              <p:nvGrpSpPr>
                <p:cNvPr id="266" name="Group 265">
                  <a:extLst>
                    <a:ext uri="{FF2B5EF4-FFF2-40B4-BE49-F238E27FC236}">
                      <a16:creationId xmlns:a16="http://schemas.microsoft.com/office/drawing/2014/main" id="{B2A7FAD2-0FEB-3C8A-31C4-EEE280D62D40}"/>
                    </a:ext>
                  </a:extLst>
                </p:cNvPr>
                <p:cNvGrpSpPr/>
                <p:nvPr/>
              </p:nvGrpSpPr>
              <p:grpSpPr>
                <a:xfrm>
                  <a:off x="2225867" y="2009606"/>
                  <a:ext cx="689814" cy="1966558"/>
                  <a:chOff x="2225867" y="2009606"/>
                  <a:chExt cx="689814" cy="1966558"/>
                </a:xfrm>
              </p:grpSpPr>
              <p:grpSp>
                <p:nvGrpSpPr>
                  <p:cNvPr id="400" name="Group 399">
                    <a:extLst>
                      <a:ext uri="{FF2B5EF4-FFF2-40B4-BE49-F238E27FC236}">
                        <a16:creationId xmlns:a16="http://schemas.microsoft.com/office/drawing/2014/main" id="{F27B06A9-52F7-3A8C-65EE-6F29EDA45F3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337808" y="2335960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82F628AE-7540-E889-F365-82831C6105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8" name="Rectangle 417">
                      <a:extLst>
                        <a:ext uri="{FF2B5EF4-FFF2-40B4-BE49-F238E27FC236}">
                          <a16:creationId xmlns:a16="http://schemas.microsoft.com/office/drawing/2014/main" id="{1AAC66BD-A00B-95AF-37C8-DD69C6F06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9" name="Rectangle 418">
                      <a:extLst>
                        <a:ext uri="{FF2B5EF4-FFF2-40B4-BE49-F238E27FC236}">
                          <a16:creationId xmlns:a16="http://schemas.microsoft.com/office/drawing/2014/main" id="{DD28DA69-BF10-A509-B93E-A467577D4B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20" name="Rectangle 419">
                      <a:extLst>
                        <a:ext uri="{FF2B5EF4-FFF2-40B4-BE49-F238E27FC236}">
                          <a16:creationId xmlns:a16="http://schemas.microsoft.com/office/drawing/2014/main" id="{87EA6815-77E3-B5A1-47BA-2106176D47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1" name="Group 400">
                    <a:extLst>
                      <a:ext uri="{FF2B5EF4-FFF2-40B4-BE49-F238E27FC236}">
                        <a16:creationId xmlns:a16="http://schemas.microsoft.com/office/drawing/2014/main" id="{B6FC361B-A08B-257F-542A-5AC964AEED9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1913593" y="2335961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13" name="Rectangle 412">
                      <a:extLst>
                        <a:ext uri="{FF2B5EF4-FFF2-40B4-BE49-F238E27FC236}">
                          <a16:creationId xmlns:a16="http://schemas.microsoft.com/office/drawing/2014/main" id="{D689C6B5-5C03-622B-C270-565FD1883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8177CB8A-78F6-4F53-9A35-5D164A2D81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1E299670-F4C7-10DA-2556-FD9E08CD5A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863DB2B9-6208-C032-3566-CC5C3C7DE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2" name="Group 401">
                    <a:extLst>
                      <a:ext uri="{FF2B5EF4-FFF2-40B4-BE49-F238E27FC236}">
                        <a16:creationId xmlns:a16="http://schemas.microsoft.com/office/drawing/2014/main" id="{41CDD096-3E12-4AA7-D679-B0EBC04FF1C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2340417" y="3400900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D21F4369-F478-074B-529D-5EB4A7D90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DFAB8D76-1C3B-0E60-D4B3-13BA64E3E3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8338261D-D3F8-1B52-40D9-FD67A984AE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12" name="Rectangle 411">
                      <a:extLst>
                        <a:ext uri="{FF2B5EF4-FFF2-40B4-BE49-F238E27FC236}">
                          <a16:creationId xmlns:a16="http://schemas.microsoft.com/office/drawing/2014/main" id="{FFBF7B2C-5202-FB67-E9CE-67ECA825BB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5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03" name="Group 402">
                    <a:extLst>
                      <a:ext uri="{FF2B5EF4-FFF2-40B4-BE49-F238E27FC236}">
                        <a16:creationId xmlns:a16="http://schemas.microsoft.com/office/drawing/2014/main" id="{0CD0D9DE-481E-1295-142E-C15BB04E611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1899513" y="3400064"/>
                    <a:ext cx="901618" cy="248910"/>
                    <a:chOff x="687454" y="4672530"/>
                    <a:chExt cx="902179" cy="234000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405" name="Rectangle 404">
                      <a:extLst>
                        <a:ext uri="{FF2B5EF4-FFF2-40B4-BE49-F238E27FC236}">
                          <a16:creationId xmlns:a16="http://schemas.microsoft.com/office/drawing/2014/main" id="{3027EF27-E98B-C695-6073-7581820E5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6" name="Rectangle 405">
                      <a:extLst>
                        <a:ext uri="{FF2B5EF4-FFF2-40B4-BE49-F238E27FC236}">
                          <a16:creationId xmlns:a16="http://schemas.microsoft.com/office/drawing/2014/main" id="{D7B72648-1AF5-33BD-0955-D9D906AF72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7" name="Rectangle 406">
                      <a:extLst>
                        <a:ext uri="{FF2B5EF4-FFF2-40B4-BE49-F238E27FC236}">
                          <a16:creationId xmlns:a16="http://schemas.microsoft.com/office/drawing/2014/main" id="{EDC0B404-42ED-ED6E-6F0C-8CA1C4D43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D66C31C5-D5AC-CDA3-A8D5-0907727741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accent4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sp>
                <p:nvSpPr>
                  <p:cNvPr id="404" name="TextBox 403">
                    <a:extLst>
                      <a:ext uri="{FF2B5EF4-FFF2-40B4-BE49-F238E27FC236}">
                        <a16:creationId xmlns:a16="http://schemas.microsoft.com/office/drawing/2014/main" id="{54DF62CB-B0BB-CDF8-5AEE-27F98DB5C4E3}"/>
                      </a:ext>
                    </a:extLst>
                  </p:cNvPr>
                  <p:cNvSpPr txBox="1"/>
                  <p:nvPr/>
                </p:nvSpPr>
                <p:spPr>
                  <a:xfrm>
                    <a:off x="2378721" y="2700311"/>
                    <a:ext cx="240840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R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panose="020B0703020202090204" pitchFamily="34" charset="0"/>
                      </a:rPr>
                      <a:t>+</a:t>
                    </a:r>
                    <a:endParaRPr lang="en-GR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67" name="Group 266">
                  <a:extLst>
                    <a:ext uri="{FF2B5EF4-FFF2-40B4-BE49-F238E27FC236}">
                      <a16:creationId xmlns:a16="http://schemas.microsoft.com/office/drawing/2014/main" id="{5DAD1486-4851-5A0C-2DAC-7B8C28045DAC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95131" y="2013509"/>
                  <a:ext cx="1937172" cy="1928724"/>
                  <a:chOff x="5265790" y="4391455"/>
                  <a:chExt cx="2274276" cy="2048702"/>
                </a:xfrm>
              </p:grpSpPr>
              <p:grpSp>
                <p:nvGrpSpPr>
                  <p:cNvPr id="300" name="Group 299">
                    <a:extLst>
                      <a:ext uri="{FF2B5EF4-FFF2-40B4-BE49-F238E27FC236}">
                        <a16:creationId xmlns:a16="http://schemas.microsoft.com/office/drawing/2014/main" id="{17FBFD05-FB40-63C9-6DC9-872B77668ECE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5272066" y="4391455"/>
                    <a:ext cx="2268000" cy="2048702"/>
                    <a:chOff x="1036320" y="2239962"/>
                    <a:chExt cx="1905000" cy="1948528"/>
                  </a:xfrm>
                  <a:solidFill>
                    <a:schemeClr val="tx2">
                      <a:lumMod val="10000"/>
                      <a:lumOff val="90000"/>
                    </a:schemeClr>
                  </a:solidFill>
                </p:grpSpPr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12B1A8C8-2450-C48F-ACB0-664E41E187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54" name="Group 353">
                        <a:extLst>
                          <a:ext uri="{FF2B5EF4-FFF2-40B4-BE49-F238E27FC236}">
                            <a16:creationId xmlns:a16="http://schemas.microsoft.com/office/drawing/2014/main" id="{862D80C6-662B-9412-787A-C4FD5016143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78" name="Group 377">
                          <a:extLst>
                            <a:ext uri="{FF2B5EF4-FFF2-40B4-BE49-F238E27FC236}">
                              <a16:creationId xmlns:a16="http://schemas.microsoft.com/office/drawing/2014/main" id="{4EF581B9-563D-3593-CD00-1F0240A0280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90" name="Group 389">
                            <a:extLst>
                              <a:ext uri="{FF2B5EF4-FFF2-40B4-BE49-F238E27FC236}">
                                <a16:creationId xmlns:a16="http://schemas.microsoft.com/office/drawing/2014/main" id="{A7D4632C-BDD3-6FF1-2B37-F41A9DBC91D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96" name="Rectangle 395">
                              <a:extLst>
                                <a:ext uri="{FF2B5EF4-FFF2-40B4-BE49-F238E27FC236}">
                                  <a16:creationId xmlns:a16="http://schemas.microsoft.com/office/drawing/2014/main" id="{FAB0DDDD-066B-405B-FDA9-52AD8FBAE97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dirty="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7" name="Rectangle 396">
                              <a:extLst>
                                <a:ext uri="{FF2B5EF4-FFF2-40B4-BE49-F238E27FC236}">
                                  <a16:creationId xmlns:a16="http://schemas.microsoft.com/office/drawing/2014/main" id="{6B486853-EB48-F161-59EB-06E8BB502A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8" name="Rectangle 397">
                              <a:extLst>
                                <a:ext uri="{FF2B5EF4-FFF2-40B4-BE49-F238E27FC236}">
                                  <a16:creationId xmlns:a16="http://schemas.microsoft.com/office/drawing/2014/main" id="{5E0EFD2A-E0CB-DEF1-9B77-F0DEE89B55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9" name="Rectangle 398">
                              <a:extLst>
                                <a:ext uri="{FF2B5EF4-FFF2-40B4-BE49-F238E27FC236}">
                                  <a16:creationId xmlns:a16="http://schemas.microsoft.com/office/drawing/2014/main" id="{216302FA-CBA1-FC08-1D7A-A11A141D222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91" name="Group 390">
                            <a:extLst>
                              <a:ext uri="{FF2B5EF4-FFF2-40B4-BE49-F238E27FC236}">
                                <a16:creationId xmlns:a16="http://schemas.microsoft.com/office/drawing/2014/main" id="{9937BACA-5F74-6F81-6B27-44BA8291D2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92" name="Rectangle 391">
                              <a:extLst>
                                <a:ext uri="{FF2B5EF4-FFF2-40B4-BE49-F238E27FC236}">
                                  <a16:creationId xmlns:a16="http://schemas.microsoft.com/office/drawing/2014/main" id="{1DB96CC3-51B8-BF90-58AD-966E8DA1E6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3" name="Rectangle 392">
                              <a:extLst>
                                <a:ext uri="{FF2B5EF4-FFF2-40B4-BE49-F238E27FC236}">
                                  <a16:creationId xmlns:a16="http://schemas.microsoft.com/office/drawing/2014/main" id="{1D80EC4D-4A89-7B82-D1D0-C9FC00C8BE6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4" name="Rectangle 393">
                              <a:extLst>
                                <a:ext uri="{FF2B5EF4-FFF2-40B4-BE49-F238E27FC236}">
                                  <a16:creationId xmlns:a16="http://schemas.microsoft.com/office/drawing/2014/main" id="{E5295C83-7281-1FA6-7880-E3C063A7DE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5" name="Rectangle 394">
                              <a:extLst>
                                <a:ext uri="{FF2B5EF4-FFF2-40B4-BE49-F238E27FC236}">
                                  <a16:creationId xmlns:a16="http://schemas.microsoft.com/office/drawing/2014/main" id="{C05B3CA6-FC6E-7A4F-731E-FE6730A492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79" name="Group 378">
                          <a:extLst>
                            <a:ext uri="{FF2B5EF4-FFF2-40B4-BE49-F238E27FC236}">
                              <a16:creationId xmlns:a16="http://schemas.microsoft.com/office/drawing/2014/main" id="{E37B273E-D275-FC72-D69D-9C2F18522C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80" name="Group 379">
                            <a:extLst>
                              <a:ext uri="{FF2B5EF4-FFF2-40B4-BE49-F238E27FC236}">
                                <a16:creationId xmlns:a16="http://schemas.microsoft.com/office/drawing/2014/main" id="{3E476AAE-0B80-B411-BFBE-F9DA2B1AB17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6" name="Rectangle 385">
                              <a:extLst>
                                <a:ext uri="{FF2B5EF4-FFF2-40B4-BE49-F238E27FC236}">
                                  <a16:creationId xmlns:a16="http://schemas.microsoft.com/office/drawing/2014/main" id="{F26DC893-6FBA-308F-5743-D45B2475CC7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7" name="Rectangle 386">
                              <a:extLst>
                                <a:ext uri="{FF2B5EF4-FFF2-40B4-BE49-F238E27FC236}">
                                  <a16:creationId xmlns:a16="http://schemas.microsoft.com/office/drawing/2014/main" id="{C671CA51-83BA-D6E0-C508-AA6C708C54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387">
                              <a:extLst>
                                <a:ext uri="{FF2B5EF4-FFF2-40B4-BE49-F238E27FC236}">
                                  <a16:creationId xmlns:a16="http://schemas.microsoft.com/office/drawing/2014/main" id="{8A950326-2200-A8AC-BF98-BC186DC7F04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9" name="Rectangle 388">
                              <a:extLst>
                                <a:ext uri="{FF2B5EF4-FFF2-40B4-BE49-F238E27FC236}">
                                  <a16:creationId xmlns:a16="http://schemas.microsoft.com/office/drawing/2014/main" id="{B38A31C1-8BFB-B2BD-54C8-8807AF4E2E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81" name="Group 380">
                            <a:extLst>
                              <a:ext uri="{FF2B5EF4-FFF2-40B4-BE49-F238E27FC236}">
                                <a16:creationId xmlns:a16="http://schemas.microsoft.com/office/drawing/2014/main" id="{C764F262-E015-FDD3-F020-ABA2E5E46D6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2" name="Rectangle 381">
                              <a:extLst>
                                <a:ext uri="{FF2B5EF4-FFF2-40B4-BE49-F238E27FC236}">
                                  <a16:creationId xmlns:a16="http://schemas.microsoft.com/office/drawing/2014/main" id="{806364DD-DBC4-23CD-E784-1088CF32741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3" name="Rectangle 382">
                              <a:extLst>
                                <a:ext uri="{FF2B5EF4-FFF2-40B4-BE49-F238E27FC236}">
                                  <a16:creationId xmlns:a16="http://schemas.microsoft.com/office/drawing/2014/main" id="{404C3BA7-E271-68D7-0CA5-BF65DC7223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4" name="Rectangle 383">
                              <a:extLst>
                                <a:ext uri="{FF2B5EF4-FFF2-40B4-BE49-F238E27FC236}">
                                  <a16:creationId xmlns:a16="http://schemas.microsoft.com/office/drawing/2014/main" id="{B53FC360-CA5E-5FDF-305C-704D015B73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5" name="Rectangle 384">
                              <a:extLst>
                                <a:ext uri="{FF2B5EF4-FFF2-40B4-BE49-F238E27FC236}">
                                  <a16:creationId xmlns:a16="http://schemas.microsoft.com/office/drawing/2014/main" id="{503B0B8A-D4FD-5154-A74B-957E7C763C3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55" name="Group 354">
                        <a:extLst>
                          <a:ext uri="{FF2B5EF4-FFF2-40B4-BE49-F238E27FC236}">
                            <a16:creationId xmlns:a16="http://schemas.microsoft.com/office/drawing/2014/main" id="{0BDDA748-6E4E-6C65-E49B-77F58AF139C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56" name="Group 355">
                          <a:extLst>
                            <a:ext uri="{FF2B5EF4-FFF2-40B4-BE49-F238E27FC236}">
                              <a16:creationId xmlns:a16="http://schemas.microsoft.com/office/drawing/2014/main" id="{39904A79-2F63-9F0B-1E6E-250C5AB0E15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68" name="Group 367">
                            <a:extLst>
                              <a:ext uri="{FF2B5EF4-FFF2-40B4-BE49-F238E27FC236}">
                                <a16:creationId xmlns:a16="http://schemas.microsoft.com/office/drawing/2014/main" id="{8B2EF63C-431A-6C94-729D-A3032B07543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4" name="Rectangle 373">
                              <a:extLst>
                                <a:ext uri="{FF2B5EF4-FFF2-40B4-BE49-F238E27FC236}">
                                  <a16:creationId xmlns:a16="http://schemas.microsoft.com/office/drawing/2014/main" id="{1C038CD9-2794-AD3B-D0C4-43CA89B53E3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5" name="Rectangle 374">
                              <a:extLst>
                                <a:ext uri="{FF2B5EF4-FFF2-40B4-BE49-F238E27FC236}">
                                  <a16:creationId xmlns:a16="http://schemas.microsoft.com/office/drawing/2014/main" id="{C95766F7-7F03-5979-7347-7517A28496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6" name="Rectangle 375">
                              <a:extLst>
                                <a:ext uri="{FF2B5EF4-FFF2-40B4-BE49-F238E27FC236}">
                                  <a16:creationId xmlns:a16="http://schemas.microsoft.com/office/drawing/2014/main" id="{0A410C27-1514-0533-4EEA-815D5EBB7AC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7" name="Rectangle 376">
                              <a:extLst>
                                <a:ext uri="{FF2B5EF4-FFF2-40B4-BE49-F238E27FC236}">
                                  <a16:creationId xmlns:a16="http://schemas.microsoft.com/office/drawing/2014/main" id="{052D0931-953A-01D4-51F0-01D554A1D7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69" name="Group 368">
                            <a:extLst>
                              <a:ext uri="{FF2B5EF4-FFF2-40B4-BE49-F238E27FC236}">
                                <a16:creationId xmlns:a16="http://schemas.microsoft.com/office/drawing/2014/main" id="{B19CDDD7-26D7-253C-332C-2DE01B0BCD6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0" name="Rectangle 369">
                              <a:extLst>
                                <a:ext uri="{FF2B5EF4-FFF2-40B4-BE49-F238E27FC236}">
                                  <a16:creationId xmlns:a16="http://schemas.microsoft.com/office/drawing/2014/main" id="{602E9D58-9A13-1759-B622-2B58624545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1" name="Rectangle 370">
                              <a:extLst>
                                <a:ext uri="{FF2B5EF4-FFF2-40B4-BE49-F238E27FC236}">
                                  <a16:creationId xmlns:a16="http://schemas.microsoft.com/office/drawing/2014/main" id="{0A5A0E8B-C651-A9C3-6A7C-506172BE0DA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2" name="Rectangle 371">
                              <a:extLst>
                                <a:ext uri="{FF2B5EF4-FFF2-40B4-BE49-F238E27FC236}">
                                  <a16:creationId xmlns:a16="http://schemas.microsoft.com/office/drawing/2014/main" id="{4187B579-2C45-7B23-FF85-73FB219473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3" name="Rectangle 372">
                              <a:extLst>
                                <a:ext uri="{FF2B5EF4-FFF2-40B4-BE49-F238E27FC236}">
                                  <a16:creationId xmlns:a16="http://schemas.microsoft.com/office/drawing/2014/main" id="{F0A37F34-790A-1DF2-B317-70C4E2DDC54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57" name="Group 356">
                          <a:extLst>
                            <a:ext uri="{FF2B5EF4-FFF2-40B4-BE49-F238E27FC236}">
                              <a16:creationId xmlns:a16="http://schemas.microsoft.com/office/drawing/2014/main" id="{CE32082E-B941-299A-3DAF-6BB0F1EA354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58" name="Group 357">
                            <a:extLst>
                              <a:ext uri="{FF2B5EF4-FFF2-40B4-BE49-F238E27FC236}">
                                <a16:creationId xmlns:a16="http://schemas.microsoft.com/office/drawing/2014/main" id="{2938FD27-8A4F-FD62-4536-40A2EC3EA24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4" name="Rectangle 363">
                              <a:extLst>
                                <a:ext uri="{FF2B5EF4-FFF2-40B4-BE49-F238E27FC236}">
                                  <a16:creationId xmlns:a16="http://schemas.microsoft.com/office/drawing/2014/main" id="{082F3519-ABED-948A-A796-D5A568E169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5" name="Rectangle 364">
                              <a:extLst>
                                <a:ext uri="{FF2B5EF4-FFF2-40B4-BE49-F238E27FC236}">
                                  <a16:creationId xmlns:a16="http://schemas.microsoft.com/office/drawing/2014/main" id="{48E12C90-F627-2307-CD66-1854C2AB0AF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6" name="Rectangle 365">
                              <a:extLst>
                                <a:ext uri="{FF2B5EF4-FFF2-40B4-BE49-F238E27FC236}">
                                  <a16:creationId xmlns:a16="http://schemas.microsoft.com/office/drawing/2014/main" id="{FEC685B7-5C3A-4229-E689-7A72BC5402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7" name="Rectangle 366">
                              <a:extLst>
                                <a:ext uri="{FF2B5EF4-FFF2-40B4-BE49-F238E27FC236}">
                                  <a16:creationId xmlns:a16="http://schemas.microsoft.com/office/drawing/2014/main" id="{CC771B56-0CC0-D2B3-027D-33BB9BFB636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59" name="Group 358">
                            <a:extLst>
                              <a:ext uri="{FF2B5EF4-FFF2-40B4-BE49-F238E27FC236}">
                                <a16:creationId xmlns:a16="http://schemas.microsoft.com/office/drawing/2014/main" id="{E30971B6-8296-FB12-8BFB-AD42B692372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0" name="Rectangle 359">
                              <a:extLst>
                                <a:ext uri="{FF2B5EF4-FFF2-40B4-BE49-F238E27FC236}">
                                  <a16:creationId xmlns:a16="http://schemas.microsoft.com/office/drawing/2014/main" id="{46E663B9-BC19-545B-613A-CA0C3F7357A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1" name="Rectangle 360">
                              <a:extLst>
                                <a:ext uri="{FF2B5EF4-FFF2-40B4-BE49-F238E27FC236}">
                                  <a16:creationId xmlns:a16="http://schemas.microsoft.com/office/drawing/2014/main" id="{99DF760E-74B4-AA85-9B62-F14907FCC2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2" name="Rectangle 361">
                              <a:extLst>
                                <a:ext uri="{FF2B5EF4-FFF2-40B4-BE49-F238E27FC236}">
                                  <a16:creationId xmlns:a16="http://schemas.microsoft.com/office/drawing/2014/main" id="{5520CD3F-13C9-28B0-52E9-8693F172DD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3" name="Rectangle 362">
                              <a:extLst>
                                <a:ext uri="{FF2B5EF4-FFF2-40B4-BE49-F238E27FC236}">
                                  <a16:creationId xmlns:a16="http://schemas.microsoft.com/office/drawing/2014/main" id="{68C65FF8-B463-2CD7-41DD-ED3A4AB33BA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E09F6C0D-AA5E-BAEF-0766-81264094EA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08" name="Group 307">
                        <a:extLst>
                          <a:ext uri="{FF2B5EF4-FFF2-40B4-BE49-F238E27FC236}">
                            <a16:creationId xmlns:a16="http://schemas.microsoft.com/office/drawing/2014/main" id="{56D7C188-1170-14AA-F4A1-F7021C1370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32" name="Group 331">
                          <a:extLst>
                            <a:ext uri="{FF2B5EF4-FFF2-40B4-BE49-F238E27FC236}">
                              <a16:creationId xmlns:a16="http://schemas.microsoft.com/office/drawing/2014/main" id="{E7FF86BC-8F19-1605-ED93-AFB2F407F7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44" name="Group 343">
                            <a:extLst>
                              <a:ext uri="{FF2B5EF4-FFF2-40B4-BE49-F238E27FC236}">
                                <a16:creationId xmlns:a16="http://schemas.microsoft.com/office/drawing/2014/main" id="{E7FC39F6-0063-FCD3-F64B-56536D1EAC1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0" name="Rectangle 349">
                              <a:extLst>
                                <a:ext uri="{FF2B5EF4-FFF2-40B4-BE49-F238E27FC236}">
                                  <a16:creationId xmlns:a16="http://schemas.microsoft.com/office/drawing/2014/main" id="{19A6AC59-5F04-33D5-2042-EA64DE6649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1" name="Rectangle 350">
                              <a:extLst>
                                <a:ext uri="{FF2B5EF4-FFF2-40B4-BE49-F238E27FC236}">
                                  <a16:creationId xmlns:a16="http://schemas.microsoft.com/office/drawing/2014/main" id="{5AB65DC9-45AA-2285-D22F-C9FD234F06E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2" name="Rectangle 351">
                              <a:extLst>
                                <a:ext uri="{FF2B5EF4-FFF2-40B4-BE49-F238E27FC236}">
                                  <a16:creationId xmlns:a16="http://schemas.microsoft.com/office/drawing/2014/main" id="{C40560FD-8084-E939-89AE-3AECC56AD6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3" name="Rectangle 352">
                              <a:extLst>
                                <a:ext uri="{FF2B5EF4-FFF2-40B4-BE49-F238E27FC236}">
                                  <a16:creationId xmlns:a16="http://schemas.microsoft.com/office/drawing/2014/main" id="{00D6E4FF-96B6-028D-9349-12EC7369C1F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45" name="Group 344">
                            <a:extLst>
                              <a:ext uri="{FF2B5EF4-FFF2-40B4-BE49-F238E27FC236}">
                                <a16:creationId xmlns:a16="http://schemas.microsoft.com/office/drawing/2014/main" id="{0750275B-B484-EF5B-5C05-8FBF655BCC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6" name="Rectangle 345">
                              <a:extLst>
                                <a:ext uri="{FF2B5EF4-FFF2-40B4-BE49-F238E27FC236}">
                                  <a16:creationId xmlns:a16="http://schemas.microsoft.com/office/drawing/2014/main" id="{637EF08A-6F81-8779-B7B6-103D9228E4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7" name="Rectangle 346">
                              <a:extLst>
                                <a:ext uri="{FF2B5EF4-FFF2-40B4-BE49-F238E27FC236}">
                                  <a16:creationId xmlns:a16="http://schemas.microsoft.com/office/drawing/2014/main" id="{F08A7603-7D48-42FE-599F-9FBA5F00C60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8" name="Rectangle 347">
                              <a:extLst>
                                <a:ext uri="{FF2B5EF4-FFF2-40B4-BE49-F238E27FC236}">
                                  <a16:creationId xmlns:a16="http://schemas.microsoft.com/office/drawing/2014/main" id="{53955FB6-F799-802E-E3A6-140AEFA65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9" name="Rectangle 348">
                              <a:extLst>
                                <a:ext uri="{FF2B5EF4-FFF2-40B4-BE49-F238E27FC236}">
                                  <a16:creationId xmlns:a16="http://schemas.microsoft.com/office/drawing/2014/main" id="{DD4B730A-7F65-1EA2-04B9-7ADF3014E9D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33" name="Group 332">
                          <a:extLst>
                            <a:ext uri="{FF2B5EF4-FFF2-40B4-BE49-F238E27FC236}">
                              <a16:creationId xmlns:a16="http://schemas.microsoft.com/office/drawing/2014/main" id="{EEA64138-7F16-2FF3-B509-B04F675F9BB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34" name="Group 333">
                            <a:extLst>
                              <a:ext uri="{FF2B5EF4-FFF2-40B4-BE49-F238E27FC236}">
                                <a16:creationId xmlns:a16="http://schemas.microsoft.com/office/drawing/2014/main" id="{8CD20964-F79A-9EE9-6923-E4AA1ECDF7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0" name="Rectangle 339">
                              <a:extLst>
                                <a:ext uri="{FF2B5EF4-FFF2-40B4-BE49-F238E27FC236}">
                                  <a16:creationId xmlns:a16="http://schemas.microsoft.com/office/drawing/2014/main" id="{BB969909-BE42-F286-C344-8757F2951B8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340">
                              <a:extLst>
                                <a:ext uri="{FF2B5EF4-FFF2-40B4-BE49-F238E27FC236}">
                                  <a16:creationId xmlns:a16="http://schemas.microsoft.com/office/drawing/2014/main" id="{DD01148A-3A25-992E-49E3-4C852D3F49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341">
                              <a:extLst>
                                <a:ext uri="{FF2B5EF4-FFF2-40B4-BE49-F238E27FC236}">
                                  <a16:creationId xmlns:a16="http://schemas.microsoft.com/office/drawing/2014/main" id="{26E57E0E-E05E-8A43-47C3-DFBA527CB5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3" name="Rectangle 342">
                              <a:extLst>
                                <a:ext uri="{FF2B5EF4-FFF2-40B4-BE49-F238E27FC236}">
                                  <a16:creationId xmlns:a16="http://schemas.microsoft.com/office/drawing/2014/main" id="{DF6EA297-0AFE-CB12-72BA-97DA8FDB109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35" name="Group 334">
                            <a:extLst>
                              <a:ext uri="{FF2B5EF4-FFF2-40B4-BE49-F238E27FC236}">
                                <a16:creationId xmlns:a16="http://schemas.microsoft.com/office/drawing/2014/main" id="{022CB26F-3C82-734B-9B7F-7B8A290DE65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6" name="Rectangle 335">
                              <a:extLst>
                                <a:ext uri="{FF2B5EF4-FFF2-40B4-BE49-F238E27FC236}">
                                  <a16:creationId xmlns:a16="http://schemas.microsoft.com/office/drawing/2014/main" id="{BCCF1B5B-9E49-67CC-65A3-60AAA730AB4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7" name="Rectangle 336">
                              <a:extLst>
                                <a:ext uri="{FF2B5EF4-FFF2-40B4-BE49-F238E27FC236}">
                                  <a16:creationId xmlns:a16="http://schemas.microsoft.com/office/drawing/2014/main" id="{33C1FD1A-3486-FD4F-E0B4-648ED3788D5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8" name="Rectangle 337">
                              <a:extLst>
                                <a:ext uri="{FF2B5EF4-FFF2-40B4-BE49-F238E27FC236}">
                                  <a16:creationId xmlns:a16="http://schemas.microsoft.com/office/drawing/2014/main" id="{CE3DB8FD-7A0C-C944-B5A1-1A46E31A6D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9" name="Rectangle 338">
                              <a:extLst>
                                <a:ext uri="{FF2B5EF4-FFF2-40B4-BE49-F238E27FC236}">
                                  <a16:creationId xmlns:a16="http://schemas.microsoft.com/office/drawing/2014/main" id="{B3A844A2-EBE6-11C0-8D07-7753861E4A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09" name="Group 308">
                        <a:extLst>
                          <a:ext uri="{FF2B5EF4-FFF2-40B4-BE49-F238E27FC236}">
                            <a16:creationId xmlns:a16="http://schemas.microsoft.com/office/drawing/2014/main" id="{EF20E45B-1425-E3E1-F7B5-B4B60E81521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10" name="Group 309">
                          <a:extLst>
                            <a:ext uri="{FF2B5EF4-FFF2-40B4-BE49-F238E27FC236}">
                              <a16:creationId xmlns:a16="http://schemas.microsoft.com/office/drawing/2014/main" id="{E4E6BA8C-A6EC-4030-0DFC-3F756BEC237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22" name="Group 321">
                            <a:extLst>
                              <a:ext uri="{FF2B5EF4-FFF2-40B4-BE49-F238E27FC236}">
                                <a16:creationId xmlns:a16="http://schemas.microsoft.com/office/drawing/2014/main" id="{6063ABFF-E131-6E10-D434-819D1BB558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8" name="Rectangle 327">
                              <a:extLst>
                                <a:ext uri="{FF2B5EF4-FFF2-40B4-BE49-F238E27FC236}">
                                  <a16:creationId xmlns:a16="http://schemas.microsoft.com/office/drawing/2014/main" id="{4FC81C8A-9713-4F5A-4436-3AA2BD147B0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9" name="Rectangle 328">
                              <a:extLst>
                                <a:ext uri="{FF2B5EF4-FFF2-40B4-BE49-F238E27FC236}">
                                  <a16:creationId xmlns:a16="http://schemas.microsoft.com/office/drawing/2014/main" id="{C40E65DA-275C-C7FB-1675-203099B35F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0" name="Rectangle 329">
                              <a:extLst>
                                <a:ext uri="{FF2B5EF4-FFF2-40B4-BE49-F238E27FC236}">
                                  <a16:creationId xmlns:a16="http://schemas.microsoft.com/office/drawing/2014/main" id="{D290526A-3FD2-9741-7128-81D05CEADF6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330">
                              <a:extLst>
                                <a:ext uri="{FF2B5EF4-FFF2-40B4-BE49-F238E27FC236}">
                                  <a16:creationId xmlns:a16="http://schemas.microsoft.com/office/drawing/2014/main" id="{36EE7C3C-4192-0006-743E-A217B73BBA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3" name="Group 322">
                            <a:extLst>
                              <a:ext uri="{FF2B5EF4-FFF2-40B4-BE49-F238E27FC236}">
                                <a16:creationId xmlns:a16="http://schemas.microsoft.com/office/drawing/2014/main" id="{689633EE-ACEA-D520-28CF-CB024EABF87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4" name="Rectangle 323">
                              <a:extLst>
                                <a:ext uri="{FF2B5EF4-FFF2-40B4-BE49-F238E27FC236}">
                                  <a16:creationId xmlns:a16="http://schemas.microsoft.com/office/drawing/2014/main" id="{3E3DDF94-3C6D-662B-F468-83E7E19E23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5" name="Rectangle 324">
                              <a:extLst>
                                <a:ext uri="{FF2B5EF4-FFF2-40B4-BE49-F238E27FC236}">
                                  <a16:creationId xmlns:a16="http://schemas.microsoft.com/office/drawing/2014/main" id="{25B2B162-319D-A265-7F74-9C41A0CC05A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6" name="Rectangle 325">
                              <a:extLst>
                                <a:ext uri="{FF2B5EF4-FFF2-40B4-BE49-F238E27FC236}">
                                  <a16:creationId xmlns:a16="http://schemas.microsoft.com/office/drawing/2014/main" id="{2EBF14D7-A407-EB62-373E-57C224EC2C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7" name="Rectangle 326">
                              <a:extLst>
                                <a:ext uri="{FF2B5EF4-FFF2-40B4-BE49-F238E27FC236}">
                                  <a16:creationId xmlns:a16="http://schemas.microsoft.com/office/drawing/2014/main" id="{BE4FDE95-0C81-D893-75B4-6E9D4F3C5F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11" name="Group 310">
                          <a:extLst>
                            <a:ext uri="{FF2B5EF4-FFF2-40B4-BE49-F238E27FC236}">
                              <a16:creationId xmlns:a16="http://schemas.microsoft.com/office/drawing/2014/main" id="{A47D48BA-5EDE-AC16-0581-4F2FEAB9CA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12" name="Group 311">
                            <a:extLst>
                              <a:ext uri="{FF2B5EF4-FFF2-40B4-BE49-F238E27FC236}">
                                <a16:creationId xmlns:a16="http://schemas.microsoft.com/office/drawing/2014/main" id="{1A36D199-9FCA-2C9B-99A9-BA92AA0C44F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8" name="Rectangle 317">
                              <a:extLst>
                                <a:ext uri="{FF2B5EF4-FFF2-40B4-BE49-F238E27FC236}">
                                  <a16:creationId xmlns:a16="http://schemas.microsoft.com/office/drawing/2014/main" id="{6A369299-C163-A2BD-CA95-831E8A485DC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318">
                              <a:extLst>
                                <a:ext uri="{FF2B5EF4-FFF2-40B4-BE49-F238E27FC236}">
                                  <a16:creationId xmlns:a16="http://schemas.microsoft.com/office/drawing/2014/main" id="{B5FB19F9-55E8-239E-0CB2-E67C011786A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319">
                              <a:extLst>
                                <a:ext uri="{FF2B5EF4-FFF2-40B4-BE49-F238E27FC236}">
                                  <a16:creationId xmlns:a16="http://schemas.microsoft.com/office/drawing/2014/main" id="{E0D794FE-1551-FE08-1116-B961CADBA9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1" name="Rectangle 320">
                              <a:extLst>
                                <a:ext uri="{FF2B5EF4-FFF2-40B4-BE49-F238E27FC236}">
                                  <a16:creationId xmlns:a16="http://schemas.microsoft.com/office/drawing/2014/main" id="{FE24C383-9DC4-4838-E845-5DD3FBCFF9B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13" name="Group 312">
                            <a:extLst>
                              <a:ext uri="{FF2B5EF4-FFF2-40B4-BE49-F238E27FC236}">
                                <a16:creationId xmlns:a16="http://schemas.microsoft.com/office/drawing/2014/main" id="{BC307ED3-05E8-DAE4-93DF-602B51E214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4" name="Rectangle 313">
                              <a:extLst>
                                <a:ext uri="{FF2B5EF4-FFF2-40B4-BE49-F238E27FC236}">
                                  <a16:creationId xmlns:a16="http://schemas.microsoft.com/office/drawing/2014/main" id="{E6E4DE96-367D-5D86-1CEE-2A73AE4CADE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5" name="Rectangle 314">
                              <a:extLst>
                                <a:ext uri="{FF2B5EF4-FFF2-40B4-BE49-F238E27FC236}">
                                  <a16:creationId xmlns:a16="http://schemas.microsoft.com/office/drawing/2014/main" id="{4968C99A-7997-E723-4AFF-88F019EEE0F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6" name="Rectangle 315">
                              <a:extLst>
                                <a:ext uri="{FF2B5EF4-FFF2-40B4-BE49-F238E27FC236}">
                                  <a16:creationId xmlns:a16="http://schemas.microsoft.com/office/drawing/2014/main" id="{95F2F5BD-E50F-4229-5E83-47BB66C314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7" name="Rectangle 316">
                              <a:extLst>
                                <a:ext uri="{FF2B5EF4-FFF2-40B4-BE49-F238E27FC236}">
                                  <a16:creationId xmlns:a16="http://schemas.microsoft.com/office/drawing/2014/main" id="{65CBDE49-37FC-C879-D3A6-5063CB9EDDF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301" name="Group 300">
                    <a:extLst>
                      <a:ext uri="{FF2B5EF4-FFF2-40B4-BE49-F238E27FC236}">
                        <a16:creationId xmlns:a16="http://schemas.microsoft.com/office/drawing/2014/main" id="{9340398A-176D-4C67-5429-3F0F71AFF149}"/>
                      </a:ext>
                    </a:extLst>
                  </p:cNvPr>
                  <p:cNvGrpSpPr/>
                  <p:nvPr/>
                </p:nvGrpSpPr>
                <p:grpSpPr>
                  <a:xfrm>
                    <a:off x="5265790" y="4737346"/>
                    <a:ext cx="2235211" cy="1423087"/>
                    <a:chOff x="5265790" y="4737346"/>
                    <a:chExt cx="2235211" cy="1423087"/>
                  </a:xfrm>
                </p:grpSpPr>
                <p:sp>
                  <p:nvSpPr>
                    <p:cNvPr id="302" name="TextBox 301">
                      <a:extLst>
                        <a:ext uri="{FF2B5EF4-FFF2-40B4-BE49-F238E27FC236}">
                          <a16:creationId xmlns:a16="http://schemas.microsoft.com/office/drawing/2014/main" id="{4EA8274C-10A1-DDBB-1AFE-FB9A03D8B2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5794" y="473734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1</a:t>
                      </a:r>
                    </a:p>
                  </p:txBody>
                </p:sp>
                <p:sp>
                  <p:nvSpPr>
                    <p:cNvPr id="303" name="TextBox 302">
                      <a:extLst>
                        <a:ext uri="{FF2B5EF4-FFF2-40B4-BE49-F238E27FC236}">
                          <a16:creationId xmlns:a16="http://schemas.microsoft.com/office/drawing/2014/main" id="{E680F774-2032-02A0-EBA4-33263868A6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2853" y="473734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3</a:t>
                      </a:r>
                    </a:p>
                  </p:txBody>
                </p:sp>
                <p:sp>
                  <p:nvSpPr>
                    <p:cNvPr id="304" name="TextBox 303">
                      <a:extLst>
                        <a:ext uri="{FF2B5EF4-FFF2-40B4-BE49-F238E27FC236}">
                          <a16:creationId xmlns:a16="http://schemas.microsoft.com/office/drawing/2014/main" id="{EE76906D-4463-E4A5-7F4C-37C866A7BB3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265790" y="576812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2</a:t>
                      </a:r>
                    </a:p>
                  </p:txBody>
                </p:sp>
                <p:sp>
                  <p:nvSpPr>
                    <p:cNvPr id="305" name="TextBox 304">
                      <a:extLst>
                        <a:ext uri="{FF2B5EF4-FFF2-40B4-BE49-F238E27FC236}">
                          <a16:creationId xmlns:a16="http://schemas.microsoft.com/office/drawing/2014/main" id="{9BF7917A-B46D-0720-C148-CEDAF32E8F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412854" y="5768126"/>
                      <a:ext cx="1088147" cy="39230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 4</a:t>
                      </a:r>
                    </a:p>
                  </p:txBody>
                </p:sp>
              </p:grpSp>
            </p:grpSp>
            <p:grpSp>
              <p:nvGrpSpPr>
                <p:cNvPr id="268" name="Group 267">
                  <a:extLst>
                    <a:ext uri="{FF2B5EF4-FFF2-40B4-BE49-F238E27FC236}">
                      <a16:creationId xmlns:a16="http://schemas.microsoft.com/office/drawing/2014/main" id="{FDEA4FF2-6524-7ECE-38A0-7D4EB4B79A27}"/>
                    </a:ext>
                  </a:extLst>
                </p:cNvPr>
                <p:cNvGrpSpPr/>
                <p:nvPr/>
              </p:nvGrpSpPr>
              <p:grpSpPr>
                <a:xfrm>
                  <a:off x="455675" y="1615769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5DFE8E06-B4CF-D4D1-C06A-5B23B2761F82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4x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299" name="Straight Connector 298">
                    <a:extLst>
                      <a:ext uri="{FF2B5EF4-FFF2-40B4-BE49-F238E27FC236}">
                        <a16:creationId xmlns:a16="http://schemas.microsoft.com/office/drawing/2014/main" id="{D8208470-5F4B-DFC1-EFC6-CC9034F814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3BF4FA84-8256-0937-4BD5-EBCDEED992E9}"/>
                    </a:ext>
                  </a:extLst>
                </p:cNvPr>
                <p:cNvGrpSpPr/>
                <p:nvPr/>
              </p:nvGrpSpPr>
              <p:grpSpPr>
                <a:xfrm>
                  <a:off x="1402642" y="1615769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296" name="TextBox 295">
                    <a:extLst>
                      <a:ext uri="{FF2B5EF4-FFF2-40B4-BE49-F238E27FC236}">
                        <a16:creationId xmlns:a16="http://schemas.microsoft.com/office/drawing/2014/main" id="{B7DA7282-21D4-A9B4-8CA5-4859C07F984C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4x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FCAF64EE-43D6-5FC1-38C6-FD292F5EAE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DF78AF64-626B-A8FD-D27D-EF9F7A5A1DF3}"/>
                    </a:ext>
                  </a:extLst>
                </p:cNvPr>
                <p:cNvGrpSpPr/>
                <p:nvPr/>
              </p:nvGrpSpPr>
              <p:grpSpPr>
                <a:xfrm>
                  <a:off x="189557" y="1203422"/>
                  <a:ext cx="2494815" cy="550566"/>
                  <a:chOff x="577863" y="1203422"/>
                  <a:chExt cx="2494815" cy="550566"/>
                </a:xfrm>
              </p:grpSpPr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4B3950C1-FCAC-79C0-EAF0-A577E573303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1965343" y="940280"/>
                    <a:ext cx="312025" cy="959681"/>
                    <a:chOff x="3947185" y="4308510"/>
                    <a:chExt cx="355400" cy="1093087"/>
                  </a:xfrm>
                </p:grpSpPr>
                <p:grpSp>
                  <p:nvGrpSpPr>
                    <p:cNvPr id="286" name="Group 285">
                      <a:extLst>
                        <a:ext uri="{FF2B5EF4-FFF2-40B4-BE49-F238E27FC236}">
                          <a16:creationId xmlns:a16="http://schemas.microsoft.com/office/drawing/2014/main" id="{976C3C00-D4A9-B722-B3D3-24D6995C768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647354" y="4680230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92" name="Rectangle 291">
                        <a:extLst>
                          <a:ext uri="{FF2B5EF4-FFF2-40B4-BE49-F238E27FC236}">
                            <a16:creationId xmlns:a16="http://schemas.microsoft.com/office/drawing/2014/main" id="{45798484-EF72-38D5-3178-EFD5365C99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3" name="Rectangle 292">
                        <a:extLst>
                          <a:ext uri="{FF2B5EF4-FFF2-40B4-BE49-F238E27FC236}">
                            <a16:creationId xmlns:a16="http://schemas.microsoft.com/office/drawing/2014/main" id="{1EA1BB0D-8576-AE55-C309-E2DF180DE4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4" name="Rectangle 293">
                        <a:extLst>
                          <a:ext uri="{FF2B5EF4-FFF2-40B4-BE49-F238E27FC236}">
                            <a16:creationId xmlns:a16="http://schemas.microsoft.com/office/drawing/2014/main" id="{B52DF388-255E-6813-EE36-9F85DEAC87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5" name="Rectangle 294">
                        <a:extLst>
                          <a:ext uri="{FF2B5EF4-FFF2-40B4-BE49-F238E27FC236}">
                            <a16:creationId xmlns:a16="http://schemas.microsoft.com/office/drawing/2014/main" id="{DD8465BE-295E-1B88-E570-B8F7263B4A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7" name="Group 286">
                      <a:extLst>
                        <a:ext uri="{FF2B5EF4-FFF2-40B4-BE49-F238E27FC236}">
                          <a16:creationId xmlns:a16="http://schemas.microsoft.com/office/drawing/2014/main" id="{52CF817A-6C9B-6FCD-46D2-3C801949E88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575465" y="4746365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88" name="Rectangle 287">
                        <a:extLst>
                          <a:ext uri="{FF2B5EF4-FFF2-40B4-BE49-F238E27FC236}">
                            <a16:creationId xmlns:a16="http://schemas.microsoft.com/office/drawing/2014/main" id="{70D9809F-ABDC-59AE-8FBD-BD2DE67AF6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9" name="Rectangle 288">
                        <a:extLst>
                          <a:ext uri="{FF2B5EF4-FFF2-40B4-BE49-F238E27FC236}">
                            <a16:creationId xmlns:a16="http://schemas.microsoft.com/office/drawing/2014/main" id="{46E48B4C-645C-1579-B877-60A980FEB6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D58CC94E-83E8-EB31-266F-1DF4AFDCA0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1" name="Rectangle 290">
                        <a:extLst>
                          <a:ext uri="{FF2B5EF4-FFF2-40B4-BE49-F238E27FC236}">
                            <a16:creationId xmlns:a16="http://schemas.microsoft.com/office/drawing/2014/main" id="{58BEF44D-3C09-08E0-C2B7-5CDE3BC96E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2" name="Group 271">
                    <a:extLst>
                      <a:ext uri="{FF2B5EF4-FFF2-40B4-BE49-F238E27FC236}">
                        <a16:creationId xmlns:a16="http://schemas.microsoft.com/office/drawing/2014/main" id="{4B8467B9-A9CE-5FCC-7658-A419D07C7FF5}"/>
                      </a:ext>
                    </a:extLst>
                  </p:cNvPr>
                  <p:cNvGrpSpPr/>
                  <p:nvPr/>
                </p:nvGrpSpPr>
                <p:grpSpPr>
                  <a:xfrm rot="5400000">
                    <a:off x="901691" y="940280"/>
                    <a:ext cx="312025" cy="959681"/>
                    <a:chOff x="3947185" y="4308510"/>
                    <a:chExt cx="355400" cy="1093087"/>
                  </a:xfrm>
                </p:grpSpPr>
                <p:grpSp>
                  <p:nvGrpSpPr>
                    <p:cNvPr id="276" name="Group 275">
                      <a:extLst>
                        <a:ext uri="{FF2B5EF4-FFF2-40B4-BE49-F238E27FC236}">
                          <a16:creationId xmlns:a16="http://schemas.microsoft.com/office/drawing/2014/main" id="{9520D7E7-524C-A809-454A-4EAB396CC3B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647354" y="4680230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82" name="Rectangle 281">
                        <a:extLst>
                          <a:ext uri="{FF2B5EF4-FFF2-40B4-BE49-F238E27FC236}">
                            <a16:creationId xmlns:a16="http://schemas.microsoft.com/office/drawing/2014/main" id="{70ACBDE6-32F2-A4E8-E343-D040D0B230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3" name="Rectangle 282">
                        <a:extLst>
                          <a:ext uri="{FF2B5EF4-FFF2-40B4-BE49-F238E27FC236}">
                            <a16:creationId xmlns:a16="http://schemas.microsoft.com/office/drawing/2014/main" id="{9F17C6CB-F97C-C187-8991-49FC13CD87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4" name="Rectangle 283">
                        <a:extLst>
                          <a:ext uri="{FF2B5EF4-FFF2-40B4-BE49-F238E27FC236}">
                            <a16:creationId xmlns:a16="http://schemas.microsoft.com/office/drawing/2014/main" id="{49748DDB-C874-409D-9C28-374B52E43D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5" name="Rectangle 284">
                        <a:extLst>
                          <a:ext uri="{FF2B5EF4-FFF2-40B4-BE49-F238E27FC236}">
                            <a16:creationId xmlns:a16="http://schemas.microsoft.com/office/drawing/2014/main" id="{C5767C2A-BE04-01D1-1B44-5B30B9ED92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7" name="Group 276">
                      <a:extLst>
                        <a:ext uri="{FF2B5EF4-FFF2-40B4-BE49-F238E27FC236}">
                          <a16:creationId xmlns:a16="http://schemas.microsoft.com/office/drawing/2014/main" id="{FC9C8199-FFD3-0341-1CE7-B3847063DD62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3575465" y="4746365"/>
                      <a:ext cx="1026952" cy="283511"/>
                      <a:chOff x="687454" y="4672530"/>
                      <a:chExt cx="902179" cy="234000"/>
                    </a:xfrm>
                    <a:solidFill>
                      <a:schemeClr val="accent1">
                        <a:lumMod val="20000"/>
                        <a:lumOff val="80000"/>
                      </a:schemeClr>
                    </a:solidFill>
                  </p:grpSpPr>
                  <p:sp>
                    <p:nvSpPr>
                      <p:cNvPr id="278" name="Rectangle 277">
                        <a:extLst>
                          <a:ext uri="{FF2B5EF4-FFF2-40B4-BE49-F238E27FC236}">
                            <a16:creationId xmlns:a16="http://schemas.microsoft.com/office/drawing/2014/main" id="{747954A5-A875-C441-C8FA-231F8BE8F2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4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9" name="Rectangle 278">
                        <a:extLst>
                          <a:ext uri="{FF2B5EF4-FFF2-40B4-BE49-F238E27FC236}">
                            <a16:creationId xmlns:a16="http://schemas.microsoft.com/office/drawing/2014/main" id="{8EF24259-3BA4-772A-7186-8B53FF6AA1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0" name="Rectangle 279">
                        <a:extLst>
                          <a:ext uri="{FF2B5EF4-FFF2-40B4-BE49-F238E27FC236}">
                            <a16:creationId xmlns:a16="http://schemas.microsoft.com/office/drawing/2014/main" id="{728F6372-AC3F-9501-AB61-3200E0D3C6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1" name="Rectangle 280">
                        <a:extLst>
                          <a:ext uri="{FF2B5EF4-FFF2-40B4-BE49-F238E27FC236}">
                            <a16:creationId xmlns:a16="http://schemas.microsoft.com/office/drawing/2014/main" id="{B2BC2A35-2A71-5749-5A51-DC761EB110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672530"/>
                        <a:ext cx="226800" cy="23400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73" name="Group 272">
                    <a:extLst>
                      <a:ext uri="{FF2B5EF4-FFF2-40B4-BE49-F238E27FC236}">
                        <a16:creationId xmlns:a16="http://schemas.microsoft.com/office/drawing/2014/main" id="{B0AB5DC9-996C-27F9-0ED4-46A0661FB82A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2597341" y="1278650"/>
                    <a:ext cx="550566" cy="400109"/>
                    <a:chOff x="843981" y="1615769"/>
                    <a:chExt cx="550566" cy="400109"/>
                  </a:xfrm>
                </p:grpSpPr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7FD56C3E-44E3-B104-851C-F1F55A956A7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43981" y="1615769"/>
                      <a:ext cx="550566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dirty="0">
                          <a:solidFill>
                            <a:schemeClr val="accent1"/>
                          </a:solidFill>
                          <a:latin typeface="Trebuchet MS" panose="020B0703020202090204" pitchFamily="34" charset="0"/>
                        </a:rPr>
                        <a:t>2x</a:t>
                      </a:r>
                      <a:r>
                        <a:rPr lang="en-GB" sz="2000" dirty="0">
                          <a:latin typeface="Trebuchet MS" panose="020B0703020202090204" pitchFamily="34" charset="0"/>
                        </a:rPr>
                        <a:t> </a:t>
                      </a:r>
                      <a:endParaRPr lang="en-GR" sz="2000" dirty="0">
                        <a:latin typeface="Trebuchet MS" panose="020B0703020202090204" pitchFamily="34" charset="0"/>
                      </a:endParaRPr>
                    </a:p>
                  </p:txBody>
                </p:sp>
                <p:cxnSp>
                  <p:nvCxnSpPr>
                    <p:cNvPr id="275" name="Straight Connector 274">
                      <a:extLst>
                        <a:ext uri="{FF2B5EF4-FFF2-40B4-BE49-F238E27FC236}">
                          <a16:creationId xmlns:a16="http://schemas.microsoft.com/office/drawing/2014/main" id="{EAB9DD8A-945D-1D59-36DD-3204930401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77786" y="1636540"/>
                      <a:ext cx="482957" cy="0"/>
                    </a:xfrm>
                    <a:prstGeom prst="line">
                      <a:avLst/>
                    </a:prstGeom>
                    <a:ln w="25400">
                      <a:solidFill>
                        <a:schemeClr val="tx1"/>
                      </a:solidFill>
                      <a:headEnd type="triangl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7A1FA1A2-0C2E-F56E-DDD1-A538A800B26D}"/>
                  </a:ext>
                </a:extLst>
              </p:cNvPr>
              <p:cNvSpPr txBox="1"/>
              <p:nvPr/>
            </p:nvSpPr>
            <p:spPr>
              <a:xfrm>
                <a:off x="395775" y="907297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</p:grp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94D3A08-A01E-2B82-5ED3-C24B895D0F1B}"/>
              </a:ext>
            </a:extLst>
          </p:cNvPr>
          <p:cNvGrpSpPr/>
          <p:nvPr/>
        </p:nvGrpSpPr>
        <p:grpSpPr>
          <a:xfrm>
            <a:off x="3235856" y="1627980"/>
            <a:ext cx="2951613" cy="3799066"/>
            <a:chOff x="3235856" y="873450"/>
            <a:chExt cx="2951613" cy="3799066"/>
          </a:xfrm>
        </p:grpSpPr>
        <p:grpSp>
          <p:nvGrpSpPr>
            <p:cNvPr id="422" name="Group 421">
              <a:extLst>
                <a:ext uri="{FF2B5EF4-FFF2-40B4-BE49-F238E27FC236}">
                  <a16:creationId xmlns:a16="http://schemas.microsoft.com/office/drawing/2014/main" id="{B76ACD54-D5CD-F5FC-6C2E-EFE3EC3F15DC}"/>
                </a:ext>
              </a:extLst>
            </p:cNvPr>
            <p:cNvGrpSpPr/>
            <p:nvPr/>
          </p:nvGrpSpPr>
          <p:grpSpPr>
            <a:xfrm>
              <a:off x="3501974" y="1587219"/>
              <a:ext cx="550566" cy="400109"/>
              <a:chOff x="843981" y="1615769"/>
              <a:chExt cx="550566" cy="400109"/>
            </a:xfrm>
          </p:grpSpPr>
          <p:sp>
            <p:nvSpPr>
              <p:cNvPr id="579" name="TextBox 578">
                <a:extLst>
                  <a:ext uri="{FF2B5EF4-FFF2-40B4-BE49-F238E27FC236}">
                    <a16:creationId xmlns:a16="http://schemas.microsoft.com/office/drawing/2014/main" id="{FA9ABF29-6F92-6E37-2F89-923B4E60B324}"/>
                  </a:ext>
                </a:extLst>
              </p:cNvPr>
              <p:cNvSpPr txBox="1"/>
              <p:nvPr/>
            </p:nvSpPr>
            <p:spPr>
              <a:xfrm>
                <a:off x="843981" y="1615769"/>
                <a:ext cx="5505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</a:t>
                </a:r>
                <a:endParaRPr lang="en-GR" sz="2000" dirty="0">
                  <a:latin typeface="Trebuchet MS" panose="020B0703020202090204" pitchFamily="34" charset="0"/>
                </a:endParaRPr>
              </a:p>
            </p:txBody>
          </p:sp>
          <p:cxnSp>
            <p:nvCxnSpPr>
              <p:cNvPr id="580" name="Straight Connector 579">
                <a:extLst>
                  <a:ext uri="{FF2B5EF4-FFF2-40B4-BE49-F238E27FC236}">
                    <a16:creationId xmlns:a16="http://schemas.microsoft.com/office/drawing/2014/main" id="{AC89260B-A1B5-6218-7AB0-4474C1A3C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786" y="1636540"/>
                <a:ext cx="4829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9527BB60-1C0F-CCBB-DD23-1E42B5765004}"/>
                </a:ext>
              </a:extLst>
            </p:cNvPr>
            <p:cNvGrpSpPr/>
            <p:nvPr/>
          </p:nvGrpSpPr>
          <p:grpSpPr>
            <a:xfrm>
              <a:off x="4448941" y="1587219"/>
              <a:ext cx="550566" cy="400109"/>
              <a:chOff x="843981" y="1615769"/>
              <a:chExt cx="550566" cy="400109"/>
            </a:xfrm>
          </p:grpSpPr>
          <p:sp>
            <p:nvSpPr>
              <p:cNvPr id="577" name="TextBox 576">
                <a:extLst>
                  <a:ext uri="{FF2B5EF4-FFF2-40B4-BE49-F238E27FC236}">
                    <a16:creationId xmlns:a16="http://schemas.microsoft.com/office/drawing/2014/main" id="{AC82B706-1615-D530-B02F-C0AE9193BC59}"/>
                  </a:ext>
                </a:extLst>
              </p:cNvPr>
              <p:cNvSpPr txBox="1"/>
              <p:nvPr/>
            </p:nvSpPr>
            <p:spPr>
              <a:xfrm>
                <a:off x="843981" y="1615769"/>
                <a:ext cx="55056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4x</a:t>
                </a:r>
                <a:r>
                  <a:rPr lang="en-GB" sz="2000" dirty="0">
                    <a:latin typeface="Trebuchet MS" panose="020B0703020202090204" pitchFamily="34" charset="0"/>
                  </a:rPr>
                  <a:t> </a:t>
                </a:r>
                <a:endParaRPr lang="en-GR" sz="2000" dirty="0">
                  <a:latin typeface="Trebuchet MS" panose="020B0703020202090204" pitchFamily="34" charset="0"/>
                </a:endParaRPr>
              </a:p>
            </p:txBody>
          </p:sp>
          <p:cxnSp>
            <p:nvCxnSpPr>
              <p:cNvPr id="578" name="Straight Connector 577">
                <a:extLst>
                  <a:ext uri="{FF2B5EF4-FFF2-40B4-BE49-F238E27FC236}">
                    <a16:creationId xmlns:a16="http://schemas.microsoft.com/office/drawing/2014/main" id="{1C94507A-81F8-947C-5B94-0F4EE40B13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786" y="1636540"/>
                <a:ext cx="482957" cy="0"/>
              </a:xfrm>
              <a:prstGeom prst="line">
                <a:avLst/>
              </a:prstGeom>
              <a:ln w="2540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4" name="Group 423">
              <a:extLst>
                <a:ext uri="{FF2B5EF4-FFF2-40B4-BE49-F238E27FC236}">
                  <a16:creationId xmlns:a16="http://schemas.microsoft.com/office/drawing/2014/main" id="{13C6DB84-F265-527C-2717-6722CB9A0051}"/>
                </a:ext>
              </a:extLst>
            </p:cNvPr>
            <p:cNvGrpSpPr/>
            <p:nvPr/>
          </p:nvGrpSpPr>
          <p:grpSpPr>
            <a:xfrm>
              <a:off x="3235856" y="873450"/>
              <a:ext cx="2951613" cy="3799066"/>
              <a:chOff x="3235856" y="873450"/>
              <a:chExt cx="2951613" cy="3799066"/>
            </a:xfrm>
          </p:grpSpPr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2F0BF32D-6EEC-7865-0911-C8B5E5750D3A}"/>
                  </a:ext>
                </a:extLst>
              </p:cNvPr>
              <p:cNvSpPr txBox="1"/>
              <p:nvPr/>
            </p:nvSpPr>
            <p:spPr>
              <a:xfrm>
                <a:off x="5214278" y="3964630"/>
                <a:ext cx="9731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o</a:t>
                </a: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426" name="Group 425">
                <a:extLst>
                  <a:ext uri="{FF2B5EF4-FFF2-40B4-BE49-F238E27FC236}">
                    <a16:creationId xmlns:a16="http://schemas.microsoft.com/office/drawing/2014/main" id="{1223E86A-A0CB-24A1-4A6A-8877455A0BA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3241430" y="1984959"/>
                <a:ext cx="1937172" cy="1928724"/>
                <a:chOff x="5265790" y="4391455"/>
                <a:chExt cx="2274276" cy="2048702"/>
              </a:xfrm>
            </p:grpSpPr>
            <p:grpSp>
              <p:nvGrpSpPr>
                <p:cNvPr id="477" name="Group 476">
                  <a:extLst>
                    <a:ext uri="{FF2B5EF4-FFF2-40B4-BE49-F238E27FC236}">
                      <a16:creationId xmlns:a16="http://schemas.microsoft.com/office/drawing/2014/main" id="{88B2FF60-F6CD-6A7C-1BC2-D3112965DC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72066" y="4391455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483" name="Group 482">
                    <a:extLst>
                      <a:ext uri="{FF2B5EF4-FFF2-40B4-BE49-F238E27FC236}">
                        <a16:creationId xmlns:a16="http://schemas.microsoft.com/office/drawing/2014/main" id="{539D66F3-8EDC-6243-3415-97C6FF1BFDD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531" name="Group 530">
                      <a:extLst>
                        <a:ext uri="{FF2B5EF4-FFF2-40B4-BE49-F238E27FC236}">
                          <a16:creationId xmlns:a16="http://schemas.microsoft.com/office/drawing/2014/main" id="{60C5984D-FCD8-C998-16AA-6130E90A9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55" name="Group 554">
                        <a:extLst>
                          <a:ext uri="{FF2B5EF4-FFF2-40B4-BE49-F238E27FC236}">
                            <a16:creationId xmlns:a16="http://schemas.microsoft.com/office/drawing/2014/main" id="{441C6539-FE37-0D1A-19DC-9B0B5FE0B38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67" name="Group 566">
                          <a:extLst>
                            <a:ext uri="{FF2B5EF4-FFF2-40B4-BE49-F238E27FC236}">
                              <a16:creationId xmlns:a16="http://schemas.microsoft.com/office/drawing/2014/main" id="{094DBFE1-E25C-8FD2-FBFC-91554A723C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73" name="Rectangle 572">
                            <a:extLst>
                              <a:ext uri="{FF2B5EF4-FFF2-40B4-BE49-F238E27FC236}">
                                <a16:creationId xmlns:a16="http://schemas.microsoft.com/office/drawing/2014/main" id="{F1B239D9-6FDC-8C45-F441-F5647F5CBE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dirty="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4" name="Rectangle 573">
                            <a:extLst>
                              <a:ext uri="{FF2B5EF4-FFF2-40B4-BE49-F238E27FC236}">
                                <a16:creationId xmlns:a16="http://schemas.microsoft.com/office/drawing/2014/main" id="{CC5963C2-BB51-4133-E2A7-14D799F6EF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5" name="Rectangle 574">
                            <a:extLst>
                              <a:ext uri="{FF2B5EF4-FFF2-40B4-BE49-F238E27FC236}">
                                <a16:creationId xmlns:a16="http://schemas.microsoft.com/office/drawing/2014/main" id="{4616B736-45A5-EF32-54A8-042D27F9345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6" name="Rectangle 575">
                            <a:extLst>
                              <a:ext uri="{FF2B5EF4-FFF2-40B4-BE49-F238E27FC236}">
                                <a16:creationId xmlns:a16="http://schemas.microsoft.com/office/drawing/2014/main" id="{17158656-7820-D2BA-A41B-34A20B8DBC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68" name="Group 567">
                          <a:extLst>
                            <a:ext uri="{FF2B5EF4-FFF2-40B4-BE49-F238E27FC236}">
                              <a16:creationId xmlns:a16="http://schemas.microsoft.com/office/drawing/2014/main" id="{3A59AE0C-56B3-8867-C6B7-DC0A8181A79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69" name="Rectangle 568">
                            <a:extLst>
                              <a:ext uri="{FF2B5EF4-FFF2-40B4-BE49-F238E27FC236}">
                                <a16:creationId xmlns:a16="http://schemas.microsoft.com/office/drawing/2014/main" id="{E87215DD-02CC-35CE-A3C1-7BB24BD887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0" name="Rectangle 569">
                            <a:extLst>
                              <a:ext uri="{FF2B5EF4-FFF2-40B4-BE49-F238E27FC236}">
                                <a16:creationId xmlns:a16="http://schemas.microsoft.com/office/drawing/2014/main" id="{B40540C7-0099-84F4-F4AF-FEEA1EE539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1" name="Rectangle 570">
                            <a:extLst>
                              <a:ext uri="{FF2B5EF4-FFF2-40B4-BE49-F238E27FC236}">
                                <a16:creationId xmlns:a16="http://schemas.microsoft.com/office/drawing/2014/main" id="{676045CB-E61A-6609-4EDF-E77F8260D8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72" name="Rectangle 571">
                            <a:extLst>
                              <a:ext uri="{FF2B5EF4-FFF2-40B4-BE49-F238E27FC236}">
                                <a16:creationId xmlns:a16="http://schemas.microsoft.com/office/drawing/2014/main" id="{37890B73-D8E5-AA1B-2708-56C7DA4DAD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56" name="Group 555">
                        <a:extLst>
                          <a:ext uri="{FF2B5EF4-FFF2-40B4-BE49-F238E27FC236}">
                            <a16:creationId xmlns:a16="http://schemas.microsoft.com/office/drawing/2014/main" id="{14EF52BE-838C-A377-FEFA-312C515175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57" name="Group 556">
                          <a:extLst>
                            <a:ext uri="{FF2B5EF4-FFF2-40B4-BE49-F238E27FC236}">
                              <a16:creationId xmlns:a16="http://schemas.microsoft.com/office/drawing/2014/main" id="{630156EC-5408-C836-3730-8183722D64D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63" name="Rectangle 562">
                            <a:extLst>
                              <a:ext uri="{FF2B5EF4-FFF2-40B4-BE49-F238E27FC236}">
                                <a16:creationId xmlns:a16="http://schemas.microsoft.com/office/drawing/2014/main" id="{861BB7E4-E633-CAF6-987F-505A3B32FFC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4" name="Rectangle 563">
                            <a:extLst>
                              <a:ext uri="{FF2B5EF4-FFF2-40B4-BE49-F238E27FC236}">
                                <a16:creationId xmlns:a16="http://schemas.microsoft.com/office/drawing/2014/main" id="{FC513C65-B3FF-F735-A1F3-E0848A10C0F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5" name="Rectangle 564">
                            <a:extLst>
                              <a:ext uri="{FF2B5EF4-FFF2-40B4-BE49-F238E27FC236}">
                                <a16:creationId xmlns:a16="http://schemas.microsoft.com/office/drawing/2014/main" id="{B7BB6623-A2C1-215E-9D50-02B5C5CD03C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6" name="Rectangle 565">
                            <a:extLst>
                              <a:ext uri="{FF2B5EF4-FFF2-40B4-BE49-F238E27FC236}">
                                <a16:creationId xmlns:a16="http://schemas.microsoft.com/office/drawing/2014/main" id="{8DB6E219-836A-81A3-9AAB-FEACF65412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58" name="Group 557">
                          <a:extLst>
                            <a:ext uri="{FF2B5EF4-FFF2-40B4-BE49-F238E27FC236}">
                              <a16:creationId xmlns:a16="http://schemas.microsoft.com/office/drawing/2014/main" id="{E0EAEFD1-E9D4-2273-F5D8-EC130505D19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59" name="Rectangle 558">
                            <a:extLst>
                              <a:ext uri="{FF2B5EF4-FFF2-40B4-BE49-F238E27FC236}">
                                <a16:creationId xmlns:a16="http://schemas.microsoft.com/office/drawing/2014/main" id="{1A92315F-E9A7-7522-7A81-ECCB24F0B9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0" name="Rectangle 559">
                            <a:extLst>
                              <a:ext uri="{FF2B5EF4-FFF2-40B4-BE49-F238E27FC236}">
                                <a16:creationId xmlns:a16="http://schemas.microsoft.com/office/drawing/2014/main" id="{6770DD1D-A8B0-B04B-CC40-DF4B191AC2F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1" name="Rectangle 560">
                            <a:extLst>
                              <a:ext uri="{FF2B5EF4-FFF2-40B4-BE49-F238E27FC236}">
                                <a16:creationId xmlns:a16="http://schemas.microsoft.com/office/drawing/2014/main" id="{88E37E0D-A698-8145-9D34-1A9713FC05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62" name="Rectangle 561">
                            <a:extLst>
                              <a:ext uri="{FF2B5EF4-FFF2-40B4-BE49-F238E27FC236}">
                                <a16:creationId xmlns:a16="http://schemas.microsoft.com/office/drawing/2014/main" id="{980B8A3F-76BD-6E16-4715-5E52FFC514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532" name="Group 531">
                      <a:extLst>
                        <a:ext uri="{FF2B5EF4-FFF2-40B4-BE49-F238E27FC236}">
                          <a16:creationId xmlns:a16="http://schemas.microsoft.com/office/drawing/2014/main" id="{BF24C306-852B-F006-D432-C3CAE2AD56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33" name="Group 532">
                        <a:extLst>
                          <a:ext uri="{FF2B5EF4-FFF2-40B4-BE49-F238E27FC236}">
                            <a16:creationId xmlns:a16="http://schemas.microsoft.com/office/drawing/2014/main" id="{B7F8EEDB-1CDD-573A-AAF6-EDFFB3DE73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45" name="Group 544">
                          <a:extLst>
                            <a:ext uri="{FF2B5EF4-FFF2-40B4-BE49-F238E27FC236}">
                              <a16:creationId xmlns:a16="http://schemas.microsoft.com/office/drawing/2014/main" id="{40C14A6B-B433-4352-688C-99655F8A5C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51" name="Rectangle 550">
                            <a:extLst>
                              <a:ext uri="{FF2B5EF4-FFF2-40B4-BE49-F238E27FC236}">
                                <a16:creationId xmlns:a16="http://schemas.microsoft.com/office/drawing/2014/main" id="{2C14F1B0-4477-9F54-179D-2092DB0C09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2" name="Rectangle 551">
                            <a:extLst>
                              <a:ext uri="{FF2B5EF4-FFF2-40B4-BE49-F238E27FC236}">
                                <a16:creationId xmlns:a16="http://schemas.microsoft.com/office/drawing/2014/main" id="{20C7EF9F-4DB5-57C4-45F6-E182A53589D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3" name="Rectangle 552">
                            <a:extLst>
                              <a:ext uri="{FF2B5EF4-FFF2-40B4-BE49-F238E27FC236}">
                                <a16:creationId xmlns:a16="http://schemas.microsoft.com/office/drawing/2014/main" id="{162E7B5C-A467-61E7-EA24-9375971B33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4" name="Rectangle 553">
                            <a:extLst>
                              <a:ext uri="{FF2B5EF4-FFF2-40B4-BE49-F238E27FC236}">
                                <a16:creationId xmlns:a16="http://schemas.microsoft.com/office/drawing/2014/main" id="{4B08AF42-895A-2AA4-9DB0-6C2615A092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46" name="Group 545">
                          <a:extLst>
                            <a:ext uri="{FF2B5EF4-FFF2-40B4-BE49-F238E27FC236}">
                              <a16:creationId xmlns:a16="http://schemas.microsoft.com/office/drawing/2014/main" id="{5B159CEC-BF76-849B-9167-27567D8E30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47" name="Rectangle 546">
                            <a:extLst>
                              <a:ext uri="{FF2B5EF4-FFF2-40B4-BE49-F238E27FC236}">
                                <a16:creationId xmlns:a16="http://schemas.microsoft.com/office/drawing/2014/main" id="{2BFCB56B-A4F1-BBA2-7143-1836F6896C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8" name="Rectangle 547">
                            <a:extLst>
                              <a:ext uri="{FF2B5EF4-FFF2-40B4-BE49-F238E27FC236}">
                                <a16:creationId xmlns:a16="http://schemas.microsoft.com/office/drawing/2014/main" id="{96258DCF-3D1D-F8BA-60C5-64CCC53074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9" name="Rectangle 548">
                            <a:extLst>
                              <a:ext uri="{FF2B5EF4-FFF2-40B4-BE49-F238E27FC236}">
                                <a16:creationId xmlns:a16="http://schemas.microsoft.com/office/drawing/2014/main" id="{417E4040-874D-4D0E-97B1-49CA6472320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50" name="Rectangle 549">
                            <a:extLst>
                              <a:ext uri="{FF2B5EF4-FFF2-40B4-BE49-F238E27FC236}">
                                <a16:creationId xmlns:a16="http://schemas.microsoft.com/office/drawing/2014/main" id="{112591E6-7774-BF96-551A-C7853627364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34" name="Group 533">
                        <a:extLst>
                          <a:ext uri="{FF2B5EF4-FFF2-40B4-BE49-F238E27FC236}">
                            <a16:creationId xmlns:a16="http://schemas.microsoft.com/office/drawing/2014/main" id="{7C65F27F-3DF2-25B3-6EB3-034B9B0AA5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35" name="Group 534">
                          <a:extLst>
                            <a:ext uri="{FF2B5EF4-FFF2-40B4-BE49-F238E27FC236}">
                              <a16:creationId xmlns:a16="http://schemas.microsoft.com/office/drawing/2014/main" id="{D47F7657-5A36-72B8-6D89-80E4270D581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41" name="Rectangle 540">
                            <a:extLst>
                              <a:ext uri="{FF2B5EF4-FFF2-40B4-BE49-F238E27FC236}">
                                <a16:creationId xmlns:a16="http://schemas.microsoft.com/office/drawing/2014/main" id="{44484FA8-167E-DD50-B535-88C0063CED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2" name="Rectangle 541">
                            <a:extLst>
                              <a:ext uri="{FF2B5EF4-FFF2-40B4-BE49-F238E27FC236}">
                                <a16:creationId xmlns:a16="http://schemas.microsoft.com/office/drawing/2014/main" id="{2668BFA8-45DB-63EF-A8E8-53C80602DE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3" name="Rectangle 542">
                            <a:extLst>
                              <a:ext uri="{FF2B5EF4-FFF2-40B4-BE49-F238E27FC236}">
                                <a16:creationId xmlns:a16="http://schemas.microsoft.com/office/drawing/2014/main" id="{E44292FD-B3A2-F11E-6AC7-45415BFDE84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4" name="Rectangle 543">
                            <a:extLst>
                              <a:ext uri="{FF2B5EF4-FFF2-40B4-BE49-F238E27FC236}">
                                <a16:creationId xmlns:a16="http://schemas.microsoft.com/office/drawing/2014/main" id="{0E868E53-4744-7908-833A-B4591F635F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36" name="Group 535">
                          <a:extLst>
                            <a:ext uri="{FF2B5EF4-FFF2-40B4-BE49-F238E27FC236}">
                              <a16:creationId xmlns:a16="http://schemas.microsoft.com/office/drawing/2014/main" id="{227C717E-FDA6-3828-8B1D-1C423B9EE9F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37" name="Rectangle 536">
                            <a:extLst>
                              <a:ext uri="{FF2B5EF4-FFF2-40B4-BE49-F238E27FC236}">
                                <a16:creationId xmlns:a16="http://schemas.microsoft.com/office/drawing/2014/main" id="{AA5D2514-E8D4-216D-5CF0-3FF7662C3EA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8" name="Rectangle 537">
                            <a:extLst>
                              <a:ext uri="{FF2B5EF4-FFF2-40B4-BE49-F238E27FC236}">
                                <a16:creationId xmlns:a16="http://schemas.microsoft.com/office/drawing/2014/main" id="{450ADB15-42E7-09BF-41C4-D8B312BEB2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9" name="Rectangle 538">
                            <a:extLst>
                              <a:ext uri="{FF2B5EF4-FFF2-40B4-BE49-F238E27FC236}">
                                <a16:creationId xmlns:a16="http://schemas.microsoft.com/office/drawing/2014/main" id="{2C6569AD-0B2F-847C-CA83-33042B52B4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40" name="Rectangle 539">
                            <a:extLst>
                              <a:ext uri="{FF2B5EF4-FFF2-40B4-BE49-F238E27FC236}">
                                <a16:creationId xmlns:a16="http://schemas.microsoft.com/office/drawing/2014/main" id="{B0CFB20E-9062-C209-C471-E06114C338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484" name="Group 483">
                    <a:extLst>
                      <a:ext uri="{FF2B5EF4-FFF2-40B4-BE49-F238E27FC236}">
                        <a16:creationId xmlns:a16="http://schemas.microsoft.com/office/drawing/2014/main" id="{01665C41-0C46-FF31-8F27-9D0D78E8BAD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485" name="Group 484">
                      <a:extLst>
                        <a:ext uri="{FF2B5EF4-FFF2-40B4-BE49-F238E27FC236}">
                          <a16:creationId xmlns:a16="http://schemas.microsoft.com/office/drawing/2014/main" id="{193DBE37-633F-60E4-2947-B5C1CC7A73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509" name="Group 508">
                        <a:extLst>
                          <a:ext uri="{FF2B5EF4-FFF2-40B4-BE49-F238E27FC236}">
                            <a16:creationId xmlns:a16="http://schemas.microsoft.com/office/drawing/2014/main" id="{453F02F1-1CA5-5A19-1F18-00700340A2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21" name="Group 520">
                          <a:extLst>
                            <a:ext uri="{FF2B5EF4-FFF2-40B4-BE49-F238E27FC236}">
                              <a16:creationId xmlns:a16="http://schemas.microsoft.com/office/drawing/2014/main" id="{D43840E3-5031-11F3-EA99-9BDD6E6E60B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27" name="Rectangle 526">
                            <a:extLst>
                              <a:ext uri="{FF2B5EF4-FFF2-40B4-BE49-F238E27FC236}">
                                <a16:creationId xmlns:a16="http://schemas.microsoft.com/office/drawing/2014/main" id="{629C3CEF-AE61-26F3-9CE3-EE5ED3DFBE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8" name="Rectangle 527">
                            <a:extLst>
                              <a:ext uri="{FF2B5EF4-FFF2-40B4-BE49-F238E27FC236}">
                                <a16:creationId xmlns:a16="http://schemas.microsoft.com/office/drawing/2014/main" id="{F2FB4AB4-80EC-64EA-79F8-63CC4B3996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9" name="Rectangle 528">
                            <a:extLst>
                              <a:ext uri="{FF2B5EF4-FFF2-40B4-BE49-F238E27FC236}">
                                <a16:creationId xmlns:a16="http://schemas.microsoft.com/office/drawing/2014/main" id="{B46F386C-7322-F16F-9346-394E75FB6D0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30" name="Rectangle 529">
                            <a:extLst>
                              <a:ext uri="{FF2B5EF4-FFF2-40B4-BE49-F238E27FC236}">
                                <a16:creationId xmlns:a16="http://schemas.microsoft.com/office/drawing/2014/main" id="{0021E1D1-278C-4E0C-86DC-7A2BC2FAF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22" name="Group 521">
                          <a:extLst>
                            <a:ext uri="{FF2B5EF4-FFF2-40B4-BE49-F238E27FC236}">
                              <a16:creationId xmlns:a16="http://schemas.microsoft.com/office/drawing/2014/main" id="{B8222815-6311-C040-3F72-B5C94C4B0CE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23" name="Rectangle 522">
                            <a:extLst>
                              <a:ext uri="{FF2B5EF4-FFF2-40B4-BE49-F238E27FC236}">
                                <a16:creationId xmlns:a16="http://schemas.microsoft.com/office/drawing/2014/main" id="{AB9BDF29-E0E5-73D0-AE4B-4D9508116C6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4" name="Rectangle 523">
                            <a:extLst>
                              <a:ext uri="{FF2B5EF4-FFF2-40B4-BE49-F238E27FC236}">
                                <a16:creationId xmlns:a16="http://schemas.microsoft.com/office/drawing/2014/main" id="{02677CAB-2734-CE6B-E6D4-DCB76B4B40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5" name="Rectangle 524">
                            <a:extLst>
                              <a:ext uri="{FF2B5EF4-FFF2-40B4-BE49-F238E27FC236}">
                                <a16:creationId xmlns:a16="http://schemas.microsoft.com/office/drawing/2014/main" id="{D7415973-8FBC-03E6-E1C2-FC3E0DFE1F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6" name="Rectangle 525">
                            <a:extLst>
                              <a:ext uri="{FF2B5EF4-FFF2-40B4-BE49-F238E27FC236}">
                                <a16:creationId xmlns:a16="http://schemas.microsoft.com/office/drawing/2014/main" id="{70417457-C7EF-E5B1-8784-CACADC97E7D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10" name="Group 509">
                        <a:extLst>
                          <a:ext uri="{FF2B5EF4-FFF2-40B4-BE49-F238E27FC236}">
                            <a16:creationId xmlns:a16="http://schemas.microsoft.com/office/drawing/2014/main" id="{115962F4-ED74-00DB-6F01-86F7B70091B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511" name="Group 510">
                          <a:extLst>
                            <a:ext uri="{FF2B5EF4-FFF2-40B4-BE49-F238E27FC236}">
                              <a16:creationId xmlns:a16="http://schemas.microsoft.com/office/drawing/2014/main" id="{77042ACF-A859-B3C6-ACB7-2D68437D58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17" name="Rectangle 516">
                            <a:extLst>
                              <a:ext uri="{FF2B5EF4-FFF2-40B4-BE49-F238E27FC236}">
                                <a16:creationId xmlns:a16="http://schemas.microsoft.com/office/drawing/2014/main" id="{01EB11BC-9FA0-5995-07FF-B6BD59DFD2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8" name="Rectangle 517">
                            <a:extLst>
                              <a:ext uri="{FF2B5EF4-FFF2-40B4-BE49-F238E27FC236}">
                                <a16:creationId xmlns:a16="http://schemas.microsoft.com/office/drawing/2014/main" id="{B4840F2A-58F5-D295-AA6B-31F54D05B27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9" name="Rectangle 518">
                            <a:extLst>
                              <a:ext uri="{FF2B5EF4-FFF2-40B4-BE49-F238E27FC236}">
                                <a16:creationId xmlns:a16="http://schemas.microsoft.com/office/drawing/2014/main" id="{704426E0-16AD-3D65-FF65-F749228D2E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20" name="Rectangle 519">
                            <a:extLst>
                              <a:ext uri="{FF2B5EF4-FFF2-40B4-BE49-F238E27FC236}">
                                <a16:creationId xmlns:a16="http://schemas.microsoft.com/office/drawing/2014/main" id="{E7B062E3-2B7F-8B40-52AA-FE630744034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12" name="Group 511">
                          <a:extLst>
                            <a:ext uri="{FF2B5EF4-FFF2-40B4-BE49-F238E27FC236}">
                              <a16:creationId xmlns:a16="http://schemas.microsoft.com/office/drawing/2014/main" id="{37B9440A-940B-5159-264C-7B44FC09E26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13" name="Rectangle 512">
                            <a:extLst>
                              <a:ext uri="{FF2B5EF4-FFF2-40B4-BE49-F238E27FC236}">
                                <a16:creationId xmlns:a16="http://schemas.microsoft.com/office/drawing/2014/main" id="{672C0A03-C90B-E248-21B0-09E2A1A1B65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4" name="Rectangle 513">
                            <a:extLst>
                              <a:ext uri="{FF2B5EF4-FFF2-40B4-BE49-F238E27FC236}">
                                <a16:creationId xmlns:a16="http://schemas.microsoft.com/office/drawing/2014/main" id="{B66716FF-259A-1814-6ADB-B41771F6C1B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5" name="Rectangle 514">
                            <a:extLst>
                              <a:ext uri="{FF2B5EF4-FFF2-40B4-BE49-F238E27FC236}">
                                <a16:creationId xmlns:a16="http://schemas.microsoft.com/office/drawing/2014/main" id="{585A4A3D-8FD8-45C4-3799-43306E4841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16" name="Rectangle 515">
                            <a:extLst>
                              <a:ext uri="{FF2B5EF4-FFF2-40B4-BE49-F238E27FC236}">
                                <a16:creationId xmlns:a16="http://schemas.microsoft.com/office/drawing/2014/main" id="{B43A0E2D-FC37-AC1F-439E-F4C0E402ACA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486" name="Group 485">
                      <a:extLst>
                        <a:ext uri="{FF2B5EF4-FFF2-40B4-BE49-F238E27FC236}">
                          <a16:creationId xmlns:a16="http://schemas.microsoft.com/office/drawing/2014/main" id="{EEE00FAC-6CB1-DE12-23CE-D9F72A0CA52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487" name="Group 486">
                        <a:extLst>
                          <a:ext uri="{FF2B5EF4-FFF2-40B4-BE49-F238E27FC236}">
                            <a16:creationId xmlns:a16="http://schemas.microsoft.com/office/drawing/2014/main" id="{4F86B41E-5AFD-68C1-6CB0-F96F8922A7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499" name="Group 498">
                          <a:extLst>
                            <a:ext uri="{FF2B5EF4-FFF2-40B4-BE49-F238E27FC236}">
                              <a16:creationId xmlns:a16="http://schemas.microsoft.com/office/drawing/2014/main" id="{FE43E98A-892C-6426-4F0E-9E5A4A4CA5D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05" name="Rectangle 504">
                            <a:extLst>
                              <a:ext uri="{FF2B5EF4-FFF2-40B4-BE49-F238E27FC236}">
                                <a16:creationId xmlns:a16="http://schemas.microsoft.com/office/drawing/2014/main" id="{06CDAEDE-F7ED-E5B8-CCBD-751563AB3A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6" name="Rectangle 505">
                            <a:extLst>
                              <a:ext uri="{FF2B5EF4-FFF2-40B4-BE49-F238E27FC236}">
                                <a16:creationId xmlns:a16="http://schemas.microsoft.com/office/drawing/2014/main" id="{2B9B6A83-8592-F983-128E-33E8D97887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7" name="Rectangle 506">
                            <a:extLst>
                              <a:ext uri="{FF2B5EF4-FFF2-40B4-BE49-F238E27FC236}">
                                <a16:creationId xmlns:a16="http://schemas.microsoft.com/office/drawing/2014/main" id="{BB6A1214-2707-84A1-BDDF-69973811D4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8" name="Rectangle 507">
                            <a:extLst>
                              <a:ext uri="{FF2B5EF4-FFF2-40B4-BE49-F238E27FC236}">
                                <a16:creationId xmlns:a16="http://schemas.microsoft.com/office/drawing/2014/main" id="{8A2A83F2-1224-2878-FC47-43779B20AD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00" name="Group 499">
                          <a:extLst>
                            <a:ext uri="{FF2B5EF4-FFF2-40B4-BE49-F238E27FC236}">
                              <a16:creationId xmlns:a16="http://schemas.microsoft.com/office/drawing/2014/main" id="{82D59986-A128-BCCB-4A85-E8831C2F02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501" name="Rectangle 500">
                            <a:extLst>
                              <a:ext uri="{FF2B5EF4-FFF2-40B4-BE49-F238E27FC236}">
                                <a16:creationId xmlns:a16="http://schemas.microsoft.com/office/drawing/2014/main" id="{0543EDDF-573E-310F-7123-F703E7CB93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2" name="Rectangle 501">
                            <a:extLst>
                              <a:ext uri="{FF2B5EF4-FFF2-40B4-BE49-F238E27FC236}">
                                <a16:creationId xmlns:a16="http://schemas.microsoft.com/office/drawing/2014/main" id="{0FE113BA-869B-21B4-E4D7-A342C66C3EE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3" name="Rectangle 502">
                            <a:extLst>
                              <a:ext uri="{FF2B5EF4-FFF2-40B4-BE49-F238E27FC236}">
                                <a16:creationId xmlns:a16="http://schemas.microsoft.com/office/drawing/2014/main" id="{8F7AAD48-6088-999F-0E9A-0A676D64BE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504" name="Rectangle 503">
                            <a:extLst>
                              <a:ext uri="{FF2B5EF4-FFF2-40B4-BE49-F238E27FC236}">
                                <a16:creationId xmlns:a16="http://schemas.microsoft.com/office/drawing/2014/main" id="{8EE108B8-4EAB-50F9-0048-1B40182C94F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88" name="Group 487">
                        <a:extLst>
                          <a:ext uri="{FF2B5EF4-FFF2-40B4-BE49-F238E27FC236}">
                            <a16:creationId xmlns:a16="http://schemas.microsoft.com/office/drawing/2014/main" id="{1335B5FF-84C0-4D5C-12D8-E9808CCF2E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489" name="Group 488">
                          <a:extLst>
                            <a:ext uri="{FF2B5EF4-FFF2-40B4-BE49-F238E27FC236}">
                              <a16:creationId xmlns:a16="http://schemas.microsoft.com/office/drawing/2014/main" id="{881286BC-D2DF-78D0-13FB-EC893697E86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495" name="Rectangle 494">
                            <a:extLst>
                              <a:ext uri="{FF2B5EF4-FFF2-40B4-BE49-F238E27FC236}">
                                <a16:creationId xmlns:a16="http://schemas.microsoft.com/office/drawing/2014/main" id="{29C53A7D-8188-DF83-2313-999EAFF5DF5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6" name="Rectangle 495">
                            <a:extLst>
                              <a:ext uri="{FF2B5EF4-FFF2-40B4-BE49-F238E27FC236}">
                                <a16:creationId xmlns:a16="http://schemas.microsoft.com/office/drawing/2014/main" id="{185ADA80-D212-6971-57F4-291DF846E8E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7" name="Rectangle 496">
                            <a:extLst>
                              <a:ext uri="{FF2B5EF4-FFF2-40B4-BE49-F238E27FC236}">
                                <a16:creationId xmlns:a16="http://schemas.microsoft.com/office/drawing/2014/main" id="{ABF3269D-94A1-3422-FC84-91E7EE3A98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8" name="Rectangle 497">
                            <a:extLst>
                              <a:ext uri="{FF2B5EF4-FFF2-40B4-BE49-F238E27FC236}">
                                <a16:creationId xmlns:a16="http://schemas.microsoft.com/office/drawing/2014/main" id="{684A2BF2-5E32-6B43-C3CE-62F72B96F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90" name="Group 489">
                          <a:extLst>
                            <a:ext uri="{FF2B5EF4-FFF2-40B4-BE49-F238E27FC236}">
                              <a16:creationId xmlns:a16="http://schemas.microsoft.com/office/drawing/2014/main" id="{85F5A189-4EEC-B72D-C683-A2EEDFC0B4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491" name="Rectangle 490">
                            <a:extLst>
                              <a:ext uri="{FF2B5EF4-FFF2-40B4-BE49-F238E27FC236}">
                                <a16:creationId xmlns:a16="http://schemas.microsoft.com/office/drawing/2014/main" id="{CF8EA9B8-1584-DD6D-F183-1EF2B2A662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2" name="Rectangle 491">
                            <a:extLst>
                              <a:ext uri="{FF2B5EF4-FFF2-40B4-BE49-F238E27FC236}">
                                <a16:creationId xmlns:a16="http://schemas.microsoft.com/office/drawing/2014/main" id="{76973FE1-41CE-53FC-5F48-C345F56DC5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3" name="Rectangle 492">
                            <a:extLst>
                              <a:ext uri="{FF2B5EF4-FFF2-40B4-BE49-F238E27FC236}">
                                <a16:creationId xmlns:a16="http://schemas.microsoft.com/office/drawing/2014/main" id="{16F2410C-5C77-170A-3A38-17FE41D521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494" name="Rectangle 493">
                            <a:extLst>
                              <a:ext uri="{FF2B5EF4-FFF2-40B4-BE49-F238E27FC236}">
                                <a16:creationId xmlns:a16="http://schemas.microsoft.com/office/drawing/2014/main" id="{2AD0F226-4BB2-170D-339B-1E0ADA3013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478" name="Group 477">
                  <a:extLst>
                    <a:ext uri="{FF2B5EF4-FFF2-40B4-BE49-F238E27FC236}">
                      <a16:creationId xmlns:a16="http://schemas.microsoft.com/office/drawing/2014/main" id="{96EFFB99-A78B-EDB2-3993-B21AF4F91655}"/>
                    </a:ext>
                  </a:extLst>
                </p:cNvPr>
                <p:cNvGrpSpPr/>
                <p:nvPr/>
              </p:nvGrpSpPr>
              <p:grpSpPr>
                <a:xfrm>
                  <a:off x="5265790" y="4617601"/>
                  <a:ext cx="2235211" cy="1808932"/>
                  <a:chOff x="5265790" y="4617601"/>
                  <a:chExt cx="2235211" cy="1808932"/>
                </a:xfrm>
              </p:grpSpPr>
              <p:sp>
                <p:nvSpPr>
                  <p:cNvPr id="479" name="TextBox 478">
                    <a:extLst>
                      <a:ext uri="{FF2B5EF4-FFF2-40B4-BE49-F238E27FC236}">
                        <a16:creationId xmlns:a16="http://schemas.microsoft.com/office/drawing/2014/main" id="{C774F694-4E4B-24CE-A02E-0375663D7A0E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94" y="5043365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1</a:t>
                    </a:r>
                  </a:p>
                </p:txBody>
              </p:sp>
              <p:sp>
                <p:nvSpPr>
                  <p:cNvPr id="480" name="TextBox 479">
                    <a:extLst>
                      <a:ext uri="{FF2B5EF4-FFF2-40B4-BE49-F238E27FC236}">
                        <a16:creationId xmlns:a16="http://schemas.microsoft.com/office/drawing/2014/main" id="{7C404FF6-3DE7-92BB-F516-E54F8A79199B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853" y="4617601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3</a:t>
                    </a:r>
                  </a:p>
                </p:txBody>
              </p:sp>
              <p:sp>
                <p:nvSpPr>
                  <p:cNvPr id="481" name="TextBox 480">
                    <a:extLst>
                      <a:ext uri="{FF2B5EF4-FFF2-40B4-BE49-F238E27FC236}">
                        <a16:creationId xmlns:a16="http://schemas.microsoft.com/office/drawing/2014/main" id="{5CD276E1-95A1-AFFE-3935-150564382EEF}"/>
                      </a:ext>
                    </a:extLst>
                  </p:cNvPr>
                  <p:cNvSpPr txBox="1"/>
                  <p:nvPr/>
                </p:nvSpPr>
                <p:spPr>
                  <a:xfrm>
                    <a:off x="5265790" y="6034226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2</a:t>
                    </a:r>
                  </a:p>
                </p:txBody>
              </p:sp>
              <p:sp>
                <p:nvSpPr>
                  <p:cNvPr id="482" name="TextBox 481">
                    <a:extLst>
                      <a:ext uri="{FF2B5EF4-FFF2-40B4-BE49-F238E27FC236}">
                        <a16:creationId xmlns:a16="http://schemas.microsoft.com/office/drawing/2014/main" id="{7958EFDD-91BB-1D64-9BB6-3E52D17E96EC}"/>
                      </a:ext>
                    </a:extLst>
                  </p:cNvPr>
                  <p:cNvSpPr txBox="1"/>
                  <p:nvPr/>
                </p:nvSpPr>
                <p:spPr>
                  <a:xfrm>
                    <a:off x="6412854" y="5635075"/>
                    <a:ext cx="108814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4</a:t>
                    </a:r>
                  </a:p>
                </p:txBody>
              </p:sp>
            </p:grpSp>
          </p:grpSp>
          <p:grpSp>
            <p:nvGrpSpPr>
              <p:cNvPr id="427" name="Group 426">
                <a:extLst>
                  <a:ext uri="{FF2B5EF4-FFF2-40B4-BE49-F238E27FC236}">
                    <a16:creationId xmlns:a16="http://schemas.microsoft.com/office/drawing/2014/main" id="{7D3B1892-57FC-AAE4-E6CC-0EA634F67F07}"/>
                  </a:ext>
                </a:extLst>
              </p:cNvPr>
              <p:cNvGrpSpPr/>
              <p:nvPr/>
            </p:nvGrpSpPr>
            <p:grpSpPr>
              <a:xfrm>
                <a:off x="3235856" y="1174872"/>
                <a:ext cx="2494815" cy="550566"/>
                <a:chOff x="577863" y="1203422"/>
                <a:chExt cx="2494815" cy="550566"/>
              </a:xfrm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77B51D0D-8ABD-4424-6A8C-74B7FD452315}"/>
                    </a:ext>
                  </a:extLst>
                </p:cNvPr>
                <p:cNvGrpSpPr/>
                <p:nvPr/>
              </p:nvGrpSpPr>
              <p:grpSpPr>
                <a:xfrm rot="5400000">
                  <a:off x="1965343" y="940280"/>
                  <a:ext cx="312025" cy="959681"/>
                  <a:chOff x="3947185" y="4308510"/>
                  <a:chExt cx="355400" cy="1093087"/>
                </a:xfrm>
              </p:grpSpPr>
              <p:grpSp>
                <p:nvGrpSpPr>
                  <p:cNvPr id="467" name="Group 466">
                    <a:extLst>
                      <a:ext uri="{FF2B5EF4-FFF2-40B4-BE49-F238E27FC236}">
                        <a16:creationId xmlns:a16="http://schemas.microsoft.com/office/drawing/2014/main" id="{3026212B-B816-9DB4-2BBF-CE2079AFFABA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647354" y="4680230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73" name="Rectangle 472">
                      <a:extLst>
                        <a:ext uri="{FF2B5EF4-FFF2-40B4-BE49-F238E27FC236}">
                          <a16:creationId xmlns:a16="http://schemas.microsoft.com/office/drawing/2014/main" id="{3B4D521B-DE39-4BA9-264C-182A4C441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4" name="Rectangle 473">
                      <a:extLst>
                        <a:ext uri="{FF2B5EF4-FFF2-40B4-BE49-F238E27FC236}">
                          <a16:creationId xmlns:a16="http://schemas.microsoft.com/office/drawing/2014/main" id="{771448FF-4BC0-2030-237E-49A15F67B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5" name="Rectangle 474">
                      <a:extLst>
                        <a:ext uri="{FF2B5EF4-FFF2-40B4-BE49-F238E27FC236}">
                          <a16:creationId xmlns:a16="http://schemas.microsoft.com/office/drawing/2014/main" id="{BF342FCB-E23E-95E6-5B66-18585149A9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48406434-9AD5-20BF-A8E4-4EDC790F21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68" name="Group 467">
                    <a:extLst>
                      <a:ext uri="{FF2B5EF4-FFF2-40B4-BE49-F238E27FC236}">
                        <a16:creationId xmlns:a16="http://schemas.microsoft.com/office/drawing/2014/main" id="{BE4993A8-7205-0872-84BA-FF08888021C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575465" y="4746365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69" name="Rectangle 468">
                      <a:extLst>
                        <a:ext uri="{FF2B5EF4-FFF2-40B4-BE49-F238E27FC236}">
                          <a16:creationId xmlns:a16="http://schemas.microsoft.com/office/drawing/2014/main" id="{9353AB24-C47E-DA3D-C752-355B75619B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0" name="Rectangle 469">
                      <a:extLst>
                        <a:ext uri="{FF2B5EF4-FFF2-40B4-BE49-F238E27FC236}">
                          <a16:creationId xmlns:a16="http://schemas.microsoft.com/office/drawing/2014/main" id="{43414691-9141-6CCC-1532-72D072FCBE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1" name="Rectangle 470">
                      <a:extLst>
                        <a:ext uri="{FF2B5EF4-FFF2-40B4-BE49-F238E27FC236}">
                          <a16:creationId xmlns:a16="http://schemas.microsoft.com/office/drawing/2014/main" id="{4DFF8758-403D-2749-0E19-1F9E6C7CE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72" name="Rectangle 471">
                      <a:extLst>
                        <a:ext uri="{FF2B5EF4-FFF2-40B4-BE49-F238E27FC236}">
                          <a16:creationId xmlns:a16="http://schemas.microsoft.com/office/drawing/2014/main" id="{7B50E3AF-1B1B-0BA3-D628-F1AA7DC19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BD5B1126-54BD-FB7F-786A-2EE790535E8C}"/>
                    </a:ext>
                  </a:extLst>
                </p:cNvPr>
                <p:cNvGrpSpPr/>
                <p:nvPr/>
              </p:nvGrpSpPr>
              <p:grpSpPr>
                <a:xfrm rot="5400000">
                  <a:off x="901691" y="940280"/>
                  <a:ext cx="312025" cy="959681"/>
                  <a:chOff x="3947185" y="4308510"/>
                  <a:chExt cx="355400" cy="1093087"/>
                </a:xfrm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AF0336E4-1DA7-D5AA-4B42-D2A19FC120C5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647354" y="4680230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63" name="Rectangle 462">
                      <a:extLst>
                        <a:ext uri="{FF2B5EF4-FFF2-40B4-BE49-F238E27FC236}">
                          <a16:creationId xmlns:a16="http://schemas.microsoft.com/office/drawing/2014/main" id="{7259DDF9-FB66-5344-03AB-C055314114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4" name="Rectangle 463">
                      <a:extLst>
                        <a:ext uri="{FF2B5EF4-FFF2-40B4-BE49-F238E27FC236}">
                          <a16:creationId xmlns:a16="http://schemas.microsoft.com/office/drawing/2014/main" id="{29199143-977A-C6A0-9BF0-DF587B185A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A1F6830A-C464-B362-86B4-4A0CF3EB9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4A4E4205-B9A6-0FEA-6665-22C9F182C8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9396AA11-EC8C-DE0B-DA37-2FA553F68DF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3575465" y="4746365"/>
                    <a:ext cx="1026952" cy="283511"/>
                    <a:chOff x="687454" y="4672530"/>
                    <a:chExt cx="902179" cy="23400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6B40752C-9397-182A-5F5E-7F18BAF9D4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54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50B10B18-15CC-2BC5-E297-40445CF429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FC0AEC5A-FA72-EF35-484E-AD020431FF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0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F3C8AAE8-1EE3-9FB1-0C21-1BD2A62185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3" y="4672530"/>
                      <a:ext cx="226800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E3F1A6C1-C341-C73C-A5F0-DA2860986C0A}"/>
                    </a:ext>
                  </a:extLst>
                </p:cNvPr>
                <p:cNvGrpSpPr/>
                <p:nvPr/>
              </p:nvGrpSpPr>
              <p:grpSpPr>
                <a:xfrm rot="16200000">
                  <a:off x="2597341" y="1278650"/>
                  <a:ext cx="550566" cy="400109"/>
                  <a:chOff x="843981" y="1615769"/>
                  <a:chExt cx="550566" cy="400109"/>
                </a:xfrm>
              </p:grpSpPr>
              <p:sp>
                <p:nvSpPr>
                  <p:cNvPr id="455" name="TextBox 454">
                    <a:extLst>
                      <a:ext uri="{FF2B5EF4-FFF2-40B4-BE49-F238E27FC236}">
                        <a16:creationId xmlns:a16="http://schemas.microsoft.com/office/drawing/2014/main" id="{2AE98597-A5B2-9D24-03C5-68AB5DA42CA4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81" y="1615769"/>
                    <a:ext cx="550566" cy="4001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1"/>
                        </a:solidFill>
                        <a:latin typeface="Trebuchet MS" panose="020B0703020202090204" pitchFamily="34" charset="0"/>
                      </a:rPr>
                      <a:t>2x</a:t>
                    </a:r>
                    <a:r>
                      <a:rPr lang="en-GB" sz="2000" dirty="0">
                        <a:latin typeface="Trebuchet MS" panose="020B0703020202090204" pitchFamily="34" charset="0"/>
                      </a:rPr>
                      <a:t> </a:t>
                    </a:r>
                    <a:endParaRPr lang="en-GR" sz="2000" dirty="0">
                      <a:latin typeface="Trebuchet MS" panose="020B0703020202090204" pitchFamily="34" charset="0"/>
                    </a:endParaRPr>
                  </a:p>
                </p:txBody>
              </p:sp>
              <p:cxnSp>
                <p:nvCxnSpPr>
                  <p:cNvPr id="456" name="Straight Connector 455">
                    <a:extLst>
                      <a:ext uri="{FF2B5EF4-FFF2-40B4-BE49-F238E27FC236}">
                        <a16:creationId xmlns:a16="http://schemas.microsoft.com/office/drawing/2014/main" id="{8AF3B2F0-C968-0E2B-2560-1A73048543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77786" y="1636540"/>
                    <a:ext cx="482957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28" name="TextBox 427">
                <a:extLst>
                  <a:ext uri="{FF2B5EF4-FFF2-40B4-BE49-F238E27FC236}">
                    <a16:creationId xmlns:a16="http://schemas.microsoft.com/office/drawing/2014/main" id="{D10403E4-BC51-EC63-3A9B-770C1C9C6E81}"/>
                  </a:ext>
                </a:extLst>
              </p:cNvPr>
              <p:cNvSpPr txBox="1"/>
              <p:nvPr/>
            </p:nvSpPr>
            <p:spPr>
              <a:xfrm>
                <a:off x="3485671" y="873450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429" name="Group 428">
                <a:extLst>
                  <a:ext uri="{FF2B5EF4-FFF2-40B4-BE49-F238E27FC236}">
                    <a16:creationId xmlns:a16="http://schemas.microsoft.com/office/drawing/2014/main" id="{0AB204D0-5F6A-94CF-5876-D646C43CEDC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5495755" y="2202504"/>
                <a:ext cx="679263" cy="248910"/>
                <a:chOff x="687454" y="4672530"/>
                <a:chExt cx="679686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49" name="Rectangle 448">
                  <a:extLst>
                    <a:ext uri="{FF2B5EF4-FFF2-40B4-BE49-F238E27FC236}">
                      <a16:creationId xmlns:a16="http://schemas.microsoft.com/office/drawing/2014/main" id="{B8D8172B-0949-D987-3987-19B2D90617D3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50" name="Rectangle 449">
                  <a:extLst>
                    <a:ext uri="{FF2B5EF4-FFF2-40B4-BE49-F238E27FC236}">
                      <a16:creationId xmlns:a16="http://schemas.microsoft.com/office/drawing/2014/main" id="{8519EE4C-B9D5-39A1-E1AB-9CA9144F3A7E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51" name="Rectangle 450">
                  <a:extLst>
                    <a:ext uri="{FF2B5EF4-FFF2-40B4-BE49-F238E27FC236}">
                      <a16:creationId xmlns:a16="http://schemas.microsoft.com/office/drawing/2014/main" id="{21C28F80-407E-7BAB-6E4F-C0169249923B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430" name="Group 429">
                <a:extLst>
                  <a:ext uri="{FF2B5EF4-FFF2-40B4-BE49-F238E27FC236}">
                    <a16:creationId xmlns:a16="http://schemas.microsoft.com/office/drawing/2014/main" id="{3713713E-7FC1-2FCD-3FEF-74D677087F9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5160423" y="3568490"/>
                <a:ext cx="449014" cy="248910"/>
                <a:chOff x="1140340" y="4672530"/>
                <a:chExt cx="449293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2282B7E9-388D-F7C2-28AB-FED636D8514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48" name="Rectangle 447">
                  <a:extLst>
                    <a:ext uri="{FF2B5EF4-FFF2-40B4-BE49-F238E27FC236}">
                      <a16:creationId xmlns:a16="http://schemas.microsoft.com/office/drawing/2014/main" id="{270EA3F8-7819-D103-0489-64AB53772D81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431" name="TextBox 430">
                <a:extLst>
                  <a:ext uri="{FF2B5EF4-FFF2-40B4-BE49-F238E27FC236}">
                    <a16:creationId xmlns:a16="http://schemas.microsoft.com/office/drawing/2014/main" id="{4E30132F-9207-ACCA-287C-DB86337A5D1B}"/>
                  </a:ext>
                </a:extLst>
              </p:cNvPr>
              <p:cNvSpPr txBox="1"/>
              <p:nvPr/>
            </p:nvSpPr>
            <p:spPr>
              <a:xfrm>
                <a:off x="5425490" y="2678033"/>
                <a:ext cx="2408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  <a:endPara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432" name="Group 431">
                <a:extLst>
                  <a:ext uri="{FF2B5EF4-FFF2-40B4-BE49-F238E27FC236}">
                    <a16:creationId xmlns:a16="http://schemas.microsoft.com/office/drawing/2014/main" id="{8A441C28-3566-F94A-D426-355E1C856B6C}"/>
                  </a:ext>
                </a:extLst>
              </p:cNvPr>
              <p:cNvGrpSpPr/>
              <p:nvPr/>
            </p:nvGrpSpPr>
            <p:grpSpPr>
              <a:xfrm>
                <a:off x="5261664" y="1987329"/>
                <a:ext cx="248911" cy="1343347"/>
                <a:chOff x="5286716" y="1987329"/>
                <a:chExt cx="248911" cy="1343347"/>
              </a:xfrm>
            </p:grpSpPr>
            <p:grpSp>
              <p:nvGrpSpPr>
                <p:cNvPr id="440" name="Group 439">
                  <a:extLst>
                    <a:ext uri="{FF2B5EF4-FFF2-40B4-BE49-F238E27FC236}">
                      <a16:creationId xmlns:a16="http://schemas.microsoft.com/office/drawing/2014/main" id="{7964A883-2534-193E-D613-8937522728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4960362" y="2313683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443" name="Rectangle 442">
                    <a:extLst>
                      <a:ext uri="{FF2B5EF4-FFF2-40B4-BE49-F238E27FC236}">
                        <a16:creationId xmlns:a16="http://schemas.microsoft.com/office/drawing/2014/main" id="{03EB4217-0A0C-0369-4554-5A14311B43E0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4" name="Rectangle 443">
                    <a:extLst>
                      <a:ext uri="{FF2B5EF4-FFF2-40B4-BE49-F238E27FC236}">
                        <a16:creationId xmlns:a16="http://schemas.microsoft.com/office/drawing/2014/main" id="{EB257783-5424-FAE2-A3C9-2D4684C8900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5" name="Rectangle 444">
                    <a:extLst>
                      <a:ext uri="{FF2B5EF4-FFF2-40B4-BE49-F238E27FC236}">
                        <a16:creationId xmlns:a16="http://schemas.microsoft.com/office/drawing/2014/main" id="{F4CF6FED-EBA5-199F-38F5-0F2ED35706BF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46" name="Rectangle 445">
                    <a:extLst>
                      <a:ext uri="{FF2B5EF4-FFF2-40B4-BE49-F238E27FC236}">
                        <a16:creationId xmlns:a16="http://schemas.microsoft.com/office/drawing/2014/main" id="{12E03FAC-D335-E0B4-396A-EE1E38067018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441" name="Rectangle 440">
                  <a:extLst>
                    <a:ext uri="{FF2B5EF4-FFF2-40B4-BE49-F238E27FC236}">
                      <a16:creationId xmlns:a16="http://schemas.microsoft.com/office/drawing/2014/main" id="{2937ABE5-747E-9C12-92C8-544A785A4DFC}"/>
                    </a:ext>
                  </a:extLst>
                </p:cNvPr>
                <p:cNvSpPr/>
                <p:nvPr/>
              </p:nvSpPr>
              <p:spPr>
                <a:xfrm rot="5400000">
                  <a:off x="5297842" y="2867906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42" name="Rectangle 441">
                  <a:extLst>
                    <a:ext uri="{FF2B5EF4-FFF2-40B4-BE49-F238E27FC236}">
                      <a16:creationId xmlns:a16="http://schemas.microsoft.com/office/drawing/2014/main" id="{C039ED6D-A78C-03FC-0C06-0C6B7B43A745}"/>
                    </a:ext>
                  </a:extLst>
                </p:cNvPr>
                <p:cNvSpPr/>
                <p:nvPr/>
              </p:nvSpPr>
              <p:spPr>
                <a:xfrm rot="5400000">
                  <a:off x="5297842" y="3092892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433" name="Group 432">
                <a:extLst>
                  <a:ext uri="{FF2B5EF4-FFF2-40B4-BE49-F238E27FC236}">
                    <a16:creationId xmlns:a16="http://schemas.microsoft.com/office/drawing/2014/main" id="{7284941C-05E9-22CF-3240-48CCB28CC057}"/>
                  </a:ext>
                </a:extLst>
              </p:cNvPr>
              <p:cNvGrpSpPr/>
              <p:nvPr/>
            </p:nvGrpSpPr>
            <p:grpSpPr>
              <a:xfrm>
                <a:off x="5710931" y="2824772"/>
                <a:ext cx="251519" cy="1129114"/>
                <a:chOff x="5710931" y="2824772"/>
                <a:chExt cx="251519" cy="1129114"/>
              </a:xfrm>
            </p:grpSpPr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153A51F8-E531-5F59-4092-78F1224C1D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5387186" y="3378622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436" name="Rectangle 435">
                    <a:extLst>
                      <a:ext uri="{FF2B5EF4-FFF2-40B4-BE49-F238E27FC236}">
                        <a16:creationId xmlns:a16="http://schemas.microsoft.com/office/drawing/2014/main" id="{DDB5C0B2-CBBF-7B08-C5A0-D2EF76C9FBD3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7" name="Rectangle 436">
                    <a:extLst>
                      <a:ext uri="{FF2B5EF4-FFF2-40B4-BE49-F238E27FC236}">
                        <a16:creationId xmlns:a16="http://schemas.microsoft.com/office/drawing/2014/main" id="{5D1F7802-6C65-0A46-235A-E3FF5D630DD9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AA60D2DA-DED6-6193-0E67-5714874C7F22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5986AD4-736D-AA08-130B-8537BB12793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435" name="Rectangle 434">
                  <a:extLst>
                    <a:ext uri="{FF2B5EF4-FFF2-40B4-BE49-F238E27FC236}">
                      <a16:creationId xmlns:a16="http://schemas.microsoft.com/office/drawing/2014/main" id="{D37E03F9-E5A3-8597-1671-513F84E0FBCA}"/>
                    </a:ext>
                  </a:extLst>
                </p:cNvPr>
                <p:cNvSpPr/>
                <p:nvPr/>
              </p:nvSpPr>
              <p:spPr>
                <a:xfrm rot="5400000">
                  <a:off x="5722056" y="2813647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581" name="Group 580">
            <a:extLst>
              <a:ext uri="{FF2B5EF4-FFF2-40B4-BE49-F238E27FC236}">
                <a16:creationId xmlns:a16="http://schemas.microsoft.com/office/drawing/2014/main" id="{21E336BF-8794-79EB-F665-142D95FFEE3C}"/>
              </a:ext>
            </a:extLst>
          </p:cNvPr>
          <p:cNvGrpSpPr/>
          <p:nvPr/>
        </p:nvGrpSpPr>
        <p:grpSpPr>
          <a:xfrm>
            <a:off x="6133610" y="1627195"/>
            <a:ext cx="3033726" cy="3800637"/>
            <a:chOff x="6087116" y="871879"/>
            <a:chExt cx="3033726" cy="3800637"/>
          </a:xfrm>
        </p:grpSpPr>
        <p:grpSp>
          <p:nvGrpSpPr>
            <p:cNvPr id="582" name="Group 581">
              <a:extLst>
                <a:ext uri="{FF2B5EF4-FFF2-40B4-BE49-F238E27FC236}">
                  <a16:creationId xmlns:a16="http://schemas.microsoft.com/office/drawing/2014/main" id="{0E9910FB-4FDE-B4E5-02FE-701EAA2E9D69}"/>
                </a:ext>
              </a:extLst>
            </p:cNvPr>
            <p:cNvGrpSpPr/>
            <p:nvPr/>
          </p:nvGrpSpPr>
          <p:grpSpPr>
            <a:xfrm>
              <a:off x="6087116" y="871879"/>
              <a:ext cx="3033726" cy="3800637"/>
              <a:chOff x="6087116" y="871879"/>
              <a:chExt cx="3033726" cy="3800637"/>
            </a:xfrm>
          </p:grpSpPr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C9C23CD5-04DC-5680-7AD3-351A3B46471C}"/>
                  </a:ext>
                </a:extLst>
              </p:cNvPr>
              <p:cNvSpPr txBox="1"/>
              <p:nvPr/>
            </p:nvSpPr>
            <p:spPr>
              <a:xfrm>
                <a:off x="8147651" y="3964630"/>
                <a:ext cx="97319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o</a:t>
                </a: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utput vector</a:t>
                </a:r>
              </a:p>
            </p:txBody>
          </p:sp>
          <p:grpSp>
            <p:nvGrpSpPr>
              <p:cNvPr id="591" name="Group 590">
                <a:extLst>
                  <a:ext uri="{FF2B5EF4-FFF2-40B4-BE49-F238E27FC236}">
                    <a16:creationId xmlns:a16="http://schemas.microsoft.com/office/drawing/2014/main" id="{939E71DF-30D9-35EC-A194-7A8BDA611E0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441184" y="2195276"/>
                <a:ext cx="679263" cy="248910"/>
                <a:chOff x="687454" y="4672530"/>
                <a:chExt cx="679686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738" name="Rectangle 737">
                  <a:extLst>
                    <a:ext uri="{FF2B5EF4-FFF2-40B4-BE49-F238E27FC236}">
                      <a16:creationId xmlns:a16="http://schemas.microsoft.com/office/drawing/2014/main" id="{4D8BF894-9176-68B7-EFFF-51F69A95E8AF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39" name="Rectangle 738">
                  <a:extLst>
                    <a:ext uri="{FF2B5EF4-FFF2-40B4-BE49-F238E27FC236}">
                      <a16:creationId xmlns:a16="http://schemas.microsoft.com/office/drawing/2014/main" id="{34C5E12B-2885-131A-9528-7F4A79DD401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40" name="Rectangle 739">
                  <a:extLst>
                    <a:ext uri="{FF2B5EF4-FFF2-40B4-BE49-F238E27FC236}">
                      <a16:creationId xmlns:a16="http://schemas.microsoft.com/office/drawing/2014/main" id="{544CC55F-2043-E186-C2A2-570AAAC95A1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592" name="Group 591">
                <a:extLst>
                  <a:ext uri="{FF2B5EF4-FFF2-40B4-BE49-F238E27FC236}">
                    <a16:creationId xmlns:a16="http://schemas.microsoft.com/office/drawing/2014/main" id="{F99FE260-DCF9-63B4-40B0-A1B5F384A8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8092961" y="3596861"/>
                <a:ext cx="449014" cy="248910"/>
                <a:chOff x="1140340" y="4672530"/>
                <a:chExt cx="449293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736" name="Rectangle 735">
                  <a:extLst>
                    <a:ext uri="{FF2B5EF4-FFF2-40B4-BE49-F238E27FC236}">
                      <a16:creationId xmlns:a16="http://schemas.microsoft.com/office/drawing/2014/main" id="{AD91EFD0-F6CD-42A0-272D-9E7CFAC1BA06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737" name="Rectangle 736">
                  <a:extLst>
                    <a:ext uri="{FF2B5EF4-FFF2-40B4-BE49-F238E27FC236}">
                      <a16:creationId xmlns:a16="http://schemas.microsoft.com/office/drawing/2014/main" id="{859156CB-A9E0-AA11-5A9A-9C8AD9BEF9C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 w="1905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593" name="TextBox 592">
                <a:extLst>
                  <a:ext uri="{FF2B5EF4-FFF2-40B4-BE49-F238E27FC236}">
                    <a16:creationId xmlns:a16="http://schemas.microsoft.com/office/drawing/2014/main" id="{772937B0-4630-C184-103C-D2DF602F1312}"/>
                  </a:ext>
                </a:extLst>
              </p:cNvPr>
              <p:cNvSpPr txBox="1"/>
              <p:nvPr/>
            </p:nvSpPr>
            <p:spPr>
              <a:xfrm>
                <a:off x="8373383" y="2670805"/>
                <a:ext cx="2408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  <a:endParaRPr lang="en-GR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grpSp>
            <p:nvGrpSpPr>
              <p:cNvPr id="594" name="Group 593">
                <a:extLst>
                  <a:ext uri="{FF2B5EF4-FFF2-40B4-BE49-F238E27FC236}">
                    <a16:creationId xmlns:a16="http://schemas.microsoft.com/office/drawing/2014/main" id="{BFCAC5AD-F23E-9959-5516-37DC940F4533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87116" y="1984003"/>
                <a:ext cx="2024856" cy="1928724"/>
                <a:chOff x="5162846" y="4391455"/>
                <a:chExt cx="2377220" cy="2048702"/>
              </a:xfrm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023B71A4-E215-05C4-2910-001049171A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72066" y="4391455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D56F8770-9834-2094-F99C-5E7E1318872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690" name="Group 689">
                      <a:extLst>
                        <a:ext uri="{FF2B5EF4-FFF2-40B4-BE49-F238E27FC236}">
                          <a16:creationId xmlns:a16="http://schemas.microsoft.com/office/drawing/2014/main" id="{D4F0ABEE-E3B8-10D9-C731-C7CCAAA98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714" name="Group 713">
                        <a:extLst>
                          <a:ext uri="{FF2B5EF4-FFF2-40B4-BE49-F238E27FC236}">
                            <a16:creationId xmlns:a16="http://schemas.microsoft.com/office/drawing/2014/main" id="{0FCEF6C5-1AFF-4858-0FB0-0F9BE3A238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26" name="Group 725">
                          <a:extLst>
                            <a:ext uri="{FF2B5EF4-FFF2-40B4-BE49-F238E27FC236}">
                              <a16:creationId xmlns:a16="http://schemas.microsoft.com/office/drawing/2014/main" id="{E2A5C833-0267-6463-B5A0-B4A1BDBB94E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32" name="Rectangle 731">
                            <a:extLst>
                              <a:ext uri="{FF2B5EF4-FFF2-40B4-BE49-F238E27FC236}">
                                <a16:creationId xmlns:a16="http://schemas.microsoft.com/office/drawing/2014/main" id="{57567334-7B52-22B8-5E9B-AB4DC1379C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dirty="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3" name="Rectangle 732">
                            <a:extLst>
                              <a:ext uri="{FF2B5EF4-FFF2-40B4-BE49-F238E27FC236}">
                                <a16:creationId xmlns:a16="http://schemas.microsoft.com/office/drawing/2014/main" id="{0F6F8F16-F77E-AA62-EB30-B0F8F55EC5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4" name="Rectangle 733">
                            <a:extLst>
                              <a:ext uri="{FF2B5EF4-FFF2-40B4-BE49-F238E27FC236}">
                                <a16:creationId xmlns:a16="http://schemas.microsoft.com/office/drawing/2014/main" id="{177B637B-4943-40D5-FB93-C57001F2DC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5" name="Rectangle 734">
                            <a:extLst>
                              <a:ext uri="{FF2B5EF4-FFF2-40B4-BE49-F238E27FC236}">
                                <a16:creationId xmlns:a16="http://schemas.microsoft.com/office/drawing/2014/main" id="{B4C6EC3A-6234-5D47-1EE1-2EFC651257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27" name="Group 726">
                          <a:extLst>
                            <a:ext uri="{FF2B5EF4-FFF2-40B4-BE49-F238E27FC236}">
                              <a16:creationId xmlns:a16="http://schemas.microsoft.com/office/drawing/2014/main" id="{D5CE2CC8-784B-8AAE-467F-03BE98F45E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28" name="Rectangle 727">
                            <a:extLst>
                              <a:ext uri="{FF2B5EF4-FFF2-40B4-BE49-F238E27FC236}">
                                <a16:creationId xmlns:a16="http://schemas.microsoft.com/office/drawing/2014/main" id="{445EACEB-72B0-5749-4FD2-1462107933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9" name="Rectangle 728">
                            <a:extLst>
                              <a:ext uri="{FF2B5EF4-FFF2-40B4-BE49-F238E27FC236}">
                                <a16:creationId xmlns:a16="http://schemas.microsoft.com/office/drawing/2014/main" id="{5FB018DF-5467-BFF6-6A57-5C156846EE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0" name="Rectangle 729">
                            <a:extLst>
                              <a:ext uri="{FF2B5EF4-FFF2-40B4-BE49-F238E27FC236}">
                                <a16:creationId xmlns:a16="http://schemas.microsoft.com/office/drawing/2014/main" id="{E95B8955-D0B5-9FEE-2FDB-8EC352726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1" name="Rectangle 730">
                            <a:extLst>
                              <a:ext uri="{FF2B5EF4-FFF2-40B4-BE49-F238E27FC236}">
                                <a16:creationId xmlns:a16="http://schemas.microsoft.com/office/drawing/2014/main" id="{140035C4-C2A0-D1C4-F1DD-D7DD7E81F4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715" name="Group 714">
                        <a:extLst>
                          <a:ext uri="{FF2B5EF4-FFF2-40B4-BE49-F238E27FC236}">
                            <a16:creationId xmlns:a16="http://schemas.microsoft.com/office/drawing/2014/main" id="{B4ECECC8-EA9A-557F-9729-C8CC1720452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16" name="Group 715">
                          <a:extLst>
                            <a:ext uri="{FF2B5EF4-FFF2-40B4-BE49-F238E27FC236}">
                              <a16:creationId xmlns:a16="http://schemas.microsoft.com/office/drawing/2014/main" id="{2ACCF12B-9E2B-1F4C-2B11-DA62973D45A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22" name="Rectangle 721">
                            <a:extLst>
                              <a:ext uri="{FF2B5EF4-FFF2-40B4-BE49-F238E27FC236}">
                                <a16:creationId xmlns:a16="http://schemas.microsoft.com/office/drawing/2014/main" id="{5EF16037-2DC2-AE10-F859-B7F8030092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3" name="Rectangle 722">
                            <a:extLst>
                              <a:ext uri="{FF2B5EF4-FFF2-40B4-BE49-F238E27FC236}">
                                <a16:creationId xmlns:a16="http://schemas.microsoft.com/office/drawing/2014/main" id="{E5401D3A-53E1-5F06-96F9-2DB726052B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4" name="Rectangle 723">
                            <a:extLst>
                              <a:ext uri="{FF2B5EF4-FFF2-40B4-BE49-F238E27FC236}">
                                <a16:creationId xmlns:a16="http://schemas.microsoft.com/office/drawing/2014/main" id="{CA4BFC6D-8347-E036-CF3C-6D520711A5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5" name="Rectangle 724">
                            <a:extLst>
                              <a:ext uri="{FF2B5EF4-FFF2-40B4-BE49-F238E27FC236}">
                                <a16:creationId xmlns:a16="http://schemas.microsoft.com/office/drawing/2014/main" id="{122AEC0E-39C9-5C1C-4BC5-86E4D56473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17" name="Group 716">
                          <a:extLst>
                            <a:ext uri="{FF2B5EF4-FFF2-40B4-BE49-F238E27FC236}">
                              <a16:creationId xmlns:a16="http://schemas.microsoft.com/office/drawing/2014/main" id="{BB303392-E777-ADDD-7509-FBBDC03CFD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18" name="Rectangle 717">
                            <a:extLst>
                              <a:ext uri="{FF2B5EF4-FFF2-40B4-BE49-F238E27FC236}">
                                <a16:creationId xmlns:a16="http://schemas.microsoft.com/office/drawing/2014/main" id="{DA993355-91AF-A997-FD84-F2527F7CE2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9" name="Rectangle 718">
                            <a:extLst>
                              <a:ext uri="{FF2B5EF4-FFF2-40B4-BE49-F238E27FC236}">
                                <a16:creationId xmlns:a16="http://schemas.microsoft.com/office/drawing/2014/main" id="{8A48EF5E-228F-B0AF-C5C5-78E1FB802B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0" name="Rectangle 719">
                            <a:extLst>
                              <a:ext uri="{FF2B5EF4-FFF2-40B4-BE49-F238E27FC236}">
                                <a16:creationId xmlns:a16="http://schemas.microsoft.com/office/drawing/2014/main" id="{DC1757BF-E6AE-307D-CF3C-33C3A136F4E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1" name="Rectangle 720">
                            <a:extLst>
                              <a:ext uri="{FF2B5EF4-FFF2-40B4-BE49-F238E27FC236}">
                                <a16:creationId xmlns:a16="http://schemas.microsoft.com/office/drawing/2014/main" id="{58DA8952-2CB6-2957-FEC9-39A179F2AC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91" name="Group 690">
                      <a:extLst>
                        <a:ext uri="{FF2B5EF4-FFF2-40B4-BE49-F238E27FC236}">
                          <a16:creationId xmlns:a16="http://schemas.microsoft.com/office/drawing/2014/main" id="{1BDE4A71-6659-CC47-9901-B07A87503F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92" name="Group 691">
                        <a:extLst>
                          <a:ext uri="{FF2B5EF4-FFF2-40B4-BE49-F238E27FC236}">
                            <a16:creationId xmlns:a16="http://schemas.microsoft.com/office/drawing/2014/main" id="{4D472F2A-8396-C577-73CF-590EB9555F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704" name="Group 703">
                          <a:extLst>
                            <a:ext uri="{FF2B5EF4-FFF2-40B4-BE49-F238E27FC236}">
                              <a16:creationId xmlns:a16="http://schemas.microsoft.com/office/drawing/2014/main" id="{6A7656B1-66DA-E271-E8EC-3C8CBC1C883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10" name="Rectangle 709">
                            <a:extLst>
                              <a:ext uri="{FF2B5EF4-FFF2-40B4-BE49-F238E27FC236}">
                                <a16:creationId xmlns:a16="http://schemas.microsoft.com/office/drawing/2014/main" id="{98D50B81-30E5-132A-9AF6-400146B9EE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1" name="Rectangle 710">
                            <a:extLst>
                              <a:ext uri="{FF2B5EF4-FFF2-40B4-BE49-F238E27FC236}">
                                <a16:creationId xmlns:a16="http://schemas.microsoft.com/office/drawing/2014/main" id="{D29E99AC-3A65-8996-2B9D-9DECC7D2E5C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2" name="Rectangle 711">
                            <a:extLst>
                              <a:ext uri="{FF2B5EF4-FFF2-40B4-BE49-F238E27FC236}">
                                <a16:creationId xmlns:a16="http://schemas.microsoft.com/office/drawing/2014/main" id="{E8895A9A-7883-A687-CCAF-0CD2D70B19A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3" name="Rectangle 712">
                            <a:extLst>
                              <a:ext uri="{FF2B5EF4-FFF2-40B4-BE49-F238E27FC236}">
                                <a16:creationId xmlns:a16="http://schemas.microsoft.com/office/drawing/2014/main" id="{A8D51330-E8A4-DECC-59F4-ADF0AAAD391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705" name="Group 704">
                          <a:extLst>
                            <a:ext uri="{FF2B5EF4-FFF2-40B4-BE49-F238E27FC236}">
                              <a16:creationId xmlns:a16="http://schemas.microsoft.com/office/drawing/2014/main" id="{5B29F10C-4494-774F-AF71-04F141A9A9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06" name="Rectangle 705">
                            <a:extLst>
                              <a:ext uri="{FF2B5EF4-FFF2-40B4-BE49-F238E27FC236}">
                                <a16:creationId xmlns:a16="http://schemas.microsoft.com/office/drawing/2014/main" id="{17AE3E16-2C04-4D6F-B04C-A3E5799F6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7" name="Rectangle 706">
                            <a:extLst>
                              <a:ext uri="{FF2B5EF4-FFF2-40B4-BE49-F238E27FC236}">
                                <a16:creationId xmlns:a16="http://schemas.microsoft.com/office/drawing/2014/main" id="{CC8FEF24-E184-7D57-FFCA-35A01A2BE5E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8" name="Rectangle 707">
                            <a:extLst>
                              <a:ext uri="{FF2B5EF4-FFF2-40B4-BE49-F238E27FC236}">
                                <a16:creationId xmlns:a16="http://schemas.microsoft.com/office/drawing/2014/main" id="{07704E74-2352-83DC-9770-F24FF0FF391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9" name="Rectangle 708">
                            <a:extLst>
                              <a:ext uri="{FF2B5EF4-FFF2-40B4-BE49-F238E27FC236}">
                                <a16:creationId xmlns:a16="http://schemas.microsoft.com/office/drawing/2014/main" id="{5F4814E7-BA73-3BB5-61B0-C1D66D6528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93" name="Group 692">
                        <a:extLst>
                          <a:ext uri="{FF2B5EF4-FFF2-40B4-BE49-F238E27FC236}">
                            <a16:creationId xmlns:a16="http://schemas.microsoft.com/office/drawing/2014/main" id="{74753682-71C6-B129-4C4E-FEB1B322EF8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94" name="Group 693">
                          <a:extLst>
                            <a:ext uri="{FF2B5EF4-FFF2-40B4-BE49-F238E27FC236}">
                              <a16:creationId xmlns:a16="http://schemas.microsoft.com/office/drawing/2014/main" id="{EA44686F-29F0-9AE8-FD9A-057AF1D6B64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700" name="Rectangle 699">
                            <a:extLst>
                              <a:ext uri="{FF2B5EF4-FFF2-40B4-BE49-F238E27FC236}">
                                <a16:creationId xmlns:a16="http://schemas.microsoft.com/office/drawing/2014/main" id="{73DDD43A-0B03-5F56-6A5C-436DF68033F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1" name="Rectangle 700">
                            <a:extLst>
                              <a:ext uri="{FF2B5EF4-FFF2-40B4-BE49-F238E27FC236}">
                                <a16:creationId xmlns:a16="http://schemas.microsoft.com/office/drawing/2014/main" id="{D83F4393-08AA-CE23-A6C6-6EBF15218A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2" name="Rectangle 701">
                            <a:extLst>
                              <a:ext uri="{FF2B5EF4-FFF2-40B4-BE49-F238E27FC236}">
                                <a16:creationId xmlns:a16="http://schemas.microsoft.com/office/drawing/2014/main" id="{8E2E7779-8598-453C-3416-E67D5935AB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03" name="Rectangle 702">
                            <a:extLst>
                              <a:ext uri="{FF2B5EF4-FFF2-40B4-BE49-F238E27FC236}">
                                <a16:creationId xmlns:a16="http://schemas.microsoft.com/office/drawing/2014/main" id="{607E3E2E-5D37-0672-45CF-EAB370A865A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95" name="Group 694">
                          <a:extLst>
                            <a:ext uri="{FF2B5EF4-FFF2-40B4-BE49-F238E27FC236}">
                              <a16:creationId xmlns:a16="http://schemas.microsoft.com/office/drawing/2014/main" id="{E837F282-2A97-0A19-9A21-C428E6FD049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96" name="Rectangle 695">
                            <a:extLst>
                              <a:ext uri="{FF2B5EF4-FFF2-40B4-BE49-F238E27FC236}">
                                <a16:creationId xmlns:a16="http://schemas.microsoft.com/office/drawing/2014/main" id="{E9D9C84A-3661-CB0C-D6BE-223C8582859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7" name="Rectangle 696">
                            <a:extLst>
                              <a:ext uri="{FF2B5EF4-FFF2-40B4-BE49-F238E27FC236}">
                                <a16:creationId xmlns:a16="http://schemas.microsoft.com/office/drawing/2014/main" id="{D325C6B3-00E5-B04D-84DF-6A25E692E1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8" name="Rectangle 697">
                            <a:extLst>
                              <a:ext uri="{FF2B5EF4-FFF2-40B4-BE49-F238E27FC236}">
                                <a16:creationId xmlns:a16="http://schemas.microsoft.com/office/drawing/2014/main" id="{D43C89E6-BDA1-8F46-8BA1-AF2DABD981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9" name="Rectangle 698">
                            <a:extLst>
                              <a:ext uri="{FF2B5EF4-FFF2-40B4-BE49-F238E27FC236}">
                                <a16:creationId xmlns:a16="http://schemas.microsoft.com/office/drawing/2014/main" id="{38F06584-6522-7A66-2A67-1FA89692BD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643" name="Group 642">
                    <a:extLst>
                      <a:ext uri="{FF2B5EF4-FFF2-40B4-BE49-F238E27FC236}">
                        <a16:creationId xmlns:a16="http://schemas.microsoft.com/office/drawing/2014/main" id="{015FCEB7-F7BC-0174-9436-E7A3C4A7EEC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644" name="Group 643">
                      <a:extLst>
                        <a:ext uri="{FF2B5EF4-FFF2-40B4-BE49-F238E27FC236}">
                          <a16:creationId xmlns:a16="http://schemas.microsoft.com/office/drawing/2014/main" id="{6BF2D1DA-F4E4-0E80-6BE5-E4AE3036C7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68" name="Group 667">
                        <a:extLst>
                          <a:ext uri="{FF2B5EF4-FFF2-40B4-BE49-F238E27FC236}">
                            <a16:creationId xmlns:a16="http://schemas.microsoft.com/office/drawing/2014/main" id="{D4B2CD14-7E78-2655-4022-1BF6978362E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80" name="Group 679">
                          <a:extLst>
                            <a:ext uri="{FF2B5EF4-FFF2-40B4-BE49-F238E27FC236}">
                              <a16:creationId xmlns:a16="http://schemas.microsoft.com/office/drawing/2014/main" id="{AC64D4E8-5FB8-4DB3-923B-CBA932D60F9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86" name="Rectangle 685">
                            <a:extLst>
                              <a:ext uri="{FF2B5EF4-FFF2-40B4-BE49-F238E27FC236}">
                                <a16:creationId xmlns:a16="http://schemas.microsoft.com/office/drawing/2014/main" id="{3B47C0AF-20CE-438E-E0E3-AF36F85F67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7" name="Rectangle 686">
                            <a:extLst>
                              <a:ext uri="{FF2B5EF4-FFF2-40B4-BE49-F238E27FC236}">
                                <a16:creationId xmlns:a16="http://schemas.microsoft.com/office/drawing/2014/main" id="{50BD3DD1-F985-3C80-E084-4112FF12F6A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8" name="Rectangle 687">
                            <a:extLst>
                              <a:ext uri="{FF2B5EF4-FFF2-40B4-BE49-F238E27FC236}">
                                <a16:creationId xmlns:a16="http://schemas.microsoft.com/office/drawing/2014/main" id="{5107601D-EF56-F197-EB29-1F662BAC5C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9" name="Rectangle 688">
                            <a:extLst>
                              <a:ext uri="{FF2B5EF4-FFF2-40B4-BE49-F238E27FC236}">
                                <a16:creationId xmlns:a16="http://schemas.microsoft.com/office/drawing/2014/main" id="{1EE3C0DF-DDBA-EF3E-FDF5-E886A76E26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81" name="Group 680">
                          <a:extLst>
                            <a:ext uri="{FF2B5EF4-FFF2-40B4-BE49-F238E27FC236}">
                              <a16:creationId xmlns:a16="http://schemas.microsoft.com/office/drawing/2014/main" id="{2DAE5D75-276D-1D33-9862-618A588D869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82" name="Rectangle 681">
                            <a:extLst>
                              <a:ext uri="{FF2B5EF4-FFF2-40B4-BE49-F238E27FC236}">
                                <a16:creationId xmlns:a16="http://schemas.microsoft.com/office/drawing/2014/main" id="{695AE3F3-F9B0-70A6-8BCB-DAF73B250D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3" name="Rectangle 682">
                            <a:extLst>
                              <a:ext uri="{FF2B5EF4-FFF2-40B4-BE49-F238E27FC236}">
                                <a16:creationId xmlns:a16="http://schemas.microsoft.com/office/drawing/2014/main" id="{E6AB2BC2-C03F-6055-6E2C-5B80D4DE5A6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4" name="Rectangle 683">
                            <a:extLst>
                              <a:ext uri="{FF2B5EF4-FFF2-40B4-BE49-F238E27FC236}">
                                <a16:creationId xmlns:a16="http://schemas.microsoft.com/office/drawing/2014/main" id="{A8F13678-EE5B-CE2C-07E6-88ACE3AC60E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85" name="Rectangle 684">
                            <a:extLst>
                              <a:ext uri="{FF2B5EF4-FFF2-40B4-BE49-F238E27FC236}">
                                <a16:creationId xmlns:a16="http://schemas.microsoft.com/office/drawing/2014/main" id="{8C197C8E-1616-F850-EFD3-FC258337761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69" name="Group 668">
                        <a:extLst>
                          <a:ext uri="{FF2B5EF4-FFF2-40B4-BE49-F238E27FC236}">
                            <a16:creationId xmlns:a16="http://schemas.microsoft.com/office/drawing/2014/main" id="{96672E57-A506-009E-E91D-E721BF7B858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70" name="Group 669">
                          <a:extLst>
                            <a:ext uri="{FF2B5EF4-FFF2-40B4-BE49-F238E27FC236}">
                              <a16:creationId xmlns:a16="http://schemas.microsoft.com/office/drawing/2014/main" id="{6907C582-499F-6795-9B03-9B323FC4674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76" name="Rectangle 675">
                            <a:extLst>
                              <a:ext uri="{FF2B5EF4-FFF2-40B4-BE49-F238E27FC236}">
                                <a16:creationId xmlns:a16="http://schemas.microsoft.com/office/drawing/2014/main" id="{EB54B8AC-AA06-6817-B7B3-7FC682B4E6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7" name="Rectangle 676">
                            <a:extLst>
                              <a:ext uri="{FF2B5EF4-FFF2-40B4-BE49-F238E27FC236}">
                                <a16:creationId xmlns:a16="http://schemas.microsoft.com/office/drawing/2014/main" id="{11440388-A78B-D4F3-7375-57766796A0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8" name="Rectangle 677">
                            <a:extLst>
                              <a:ext uri="{FF2B5EF4-FFF2-40B4-BE49-F238E27FC236}">
                                <a16:creationId xmlns:a16="http://schemas.microsoft.com/office/drawing/2014/main" id="{A82FFA77-5ABC-F4C1-2AF9-5622E9C1DF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9" name="Rectangle 678">
                            <a:extLst>
                              <a:ext uri="{FF2B5EF4-FFF2-40B4-BE49-F238E27FC236}">
                                <a16:creationId xmlns:a16="http://schemas.microsoft.com/office/drawing/2014/main" id="{7495AD3E-A26D-6B1D-97DD-9292170EC79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71" name="Group 670">
                          <a:extLst>
                            <a:ext uri="{FF2B5EF4-FFF2-40B4-BE49-F238E27FC236}">
                              <a16:creationId xmlns:a16="http://schemas.microsoft.com/office/drawing/2014/main" id="{B4DED457-72C7-8CB4-CFC0-BA9CAFE2944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72" name="Rectangle 671">
                            <a:extLst>
                              <a:ext uri="{FF2B5EF4-FFF2-40B4-BE49-F238E27FC236}">
                                <a16:creationId xmlns:a16="http://schemas.microsoft.com/office/drawing/2014/main" id="{31672C6A-54A9-2369-B94A-0A869DCF36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3" name="Rectangle 672">
                            <a:extLst>
                              <a:ext uri="{FF2B5EF4-FFF2-40B4-BE49-F238E27FC236}">
                                <a16:creationId xmlns:a16="http://schemas.microsoft.com/office/drawing/2014/main" id="{F46D3D3A-1B5D-90E2-CFDE-66B1C65F399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4" name="Rectangle 673">
                            <a:extLst>
                              <a:ext uri="{FF2B5EF4-FFF2-40B4-BE49-F238E27FC236}">
                                <a16:creationId xmlns:a16="http://schemas.microsoft.com/office/drawing/2014/main" id="{9C96654D-80FE-9BD7-593C-72AB6C9D9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5" name="Rectangle 674">
                            <a:extLst>
                              <a:ext uri="{FF2B5EF4-FFF2-40B4-BE49-F238E27FC236}">
                                <a16:creationId xmlns:a16="http://schemas.microsoft.com/office/drawing/2014/main" id="{B86A6A67-2723-C5CE-53DC-6961AB65F9B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645" name="Group 644">
                      <a:extLst>
                        <a:ext uri="{FF2B5EF4-FFF2-40B4-BE49-F238E27FC236}">
                          <a16:creationId xmlns:a16="http://schemas.microsoft.com/office/drawing/2014/main" id="{EFC44B32-5578-12CF-0AC6-51B7D5DED5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646" name="Group 645">
                        <a:extLst>
                          <a:ext uri="{FF2B5EF4-FFF2-40B4-BE49-F238E27FC236}">
                            <a16:creationId xmlns:a16="http://schemas.microsoft.com/office/drawing/2014/main" id="{6BF86D20-3042-1DC5-EAC8-5540CB1B77E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AD51D612-02CF-4BBC-6B74-3AE1F0F22A1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64" name="Rectangle 663">
                            <a:extLst>
                              <a:ext uri="{FF2B5EF4-FFF2-40B4-BE49-F238E27FC236}">
                                <a16:creationId xmlns:a16="http://schemas.microsoft.com/office/drawing/2014/main" id="{71585C47-90D6-B32B-F526-B2C64831C4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5" name="Rectangle 664">
                            <a:extLst>
                              <a:ext uri="{FF2B5EF4-FFF2-40B4-BE49-F238E27FC236}">
                                <a16:creationId xmlns:a16="http://schemas.microsoft.com/office/drawing/2014/main" id="{223CF94B-690D-3200-3466-8FBFC866896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6" name="Rectangle 665">
                            <a:extLst>
                              <a:ext uri="{FF2B5EF4-FFF2-40B4-BE49-F238E27FC236}">
                                <a16:creationId xmlns:a16="http://schemas.microsoft.com/office/drawing/2014/main" id="{421DFFE5-7EFF-DF4B-876B-CD9084C2E07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7" name="Rectangle 666">
                            <a:extLst>
                              <a:ext uri="{FF2B5EF4-FFF2-40B4-BE49-F238E27FC236}">
                                <a16:creationId xmlns:a16="http://schemas.microsoft.com/office/drawing/2014/main" id="{C4DEEDE3-0456-CDEC-8E94-A84AE73457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18E7B2D9-55BC-1AC3-CEFF-B1CC93163D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60" name="Rectangle 659">
                            <a:extLst>
                              <a:ext uri="{FF2B5EF4-FFF2-40B4-BE49-F238E27FC236}">
                                <a16:creationId xmlns:a16="http://schemas.microsoft.com/office/drawing/2014/main" id="{E77613E1-2C7C-5484-49A3-6ACAD6EB2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1" name="Rectangle 660">
                            <a:extLst>
                              <a:ext uri="{FF2B5EF4-FFF2-40B4-BE49-F238E27FC236}">
                                <a16:creationId xmlns:a16="http://schemas.microsoft.com/office/drawing/2014/main" id="{26CBCDA1-B13D-19C7-E737-BCFDF74220C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2" name="Rectangle 661">
                            <a:extLst>
                              <a:ext uri="{FF2B5EF4-FFF2-40B4-BE49-F238E27FC236}">
                                <a16:creationId xmlns:a16="http://schemas.microsoft.com/office/drawing/2014/main" id="{68F8A3AD-BA97-79C0-D296-E6B96526EE0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63" name="Rectangle 662">
                            <a:extLst>
                              <a:ext uri="{FF2B5EF4-FFF2-40B4-BE49-F238E27FC236}">
                                <a16:creationId xmlns:a16="http://schemas.microsoft.com/office/drawing/2014/main" id="{EDF41612-C83F-BF68-285A-0A757D24B78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647" name="Group 646">
                        <a:extLst>
                          <a:ext uri="{FF2B5EF4-FFF2-40B4-BE49-F238E27FC236}">
                            <a16:creationId xmlns:a16="http://schemas.microsoft.com/office/drawing/2014/main" id="{96C643D9-E67E-3186-8B74-B1E20599ADD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648" name="Group 647">
                          <a:extLst>
                            <a:ext uri="{FF2B5EF4-FFF2-40B4-BE49-F238E27FC236}">
                              <a16:creationId xmlns:a16="http://schemas.microsoft.com/office/drawing/2014/main" id="{EA58B24E-D8E9-8E56-7417-434DC96C069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54" name="Rectangle 653">
                            <a:extLst>
                              <a:ext uri="{FF2B5EF4-FFF2-40B4-BE49-F238E27FC236}">
                                <a16:creationId xmlns:a16="http://schemas.microsoft.com/office/drawing/2014/main" id="{9073D994-A1E8-AAD1-5F3E-8AA5A8FE89A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5" name="Rectangle 654">
                            <a:extLst>
                              <a:ext uri="{FF2B5EF4-FFF2-40B4-BE49-F238E27FC236}">
                                <a16:creationId xmlns:a16="http://schemas.microsoft.com/office/drawing/2014/main" id="{24527218-F7F6-62D3-7C80-A4608DB8765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6" name="Rectangle 655">
                            <a:extLst>
                              <a:ext uri="{FF2B5EF4-FFF2-40B4-BE49-F238E27FC236}">
                                <a16:creationId xmlns:a16="http://schemas.microsoft.com/office/drawing/2014/main" id="{FA69E0A5-7FF1-208F-AF69-171811F7696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7" name="Rectangle 656">
                            <a:extLst>
                              <a:ext uri="{FF2B5EF4-FFF2-40B4-BE49-F238E27FC236}">
                                <a16:creationId xmlns:a16="http://schemas.microsoft.com/office/drawing/2014/main" id="{0CFE82BC-E6A9-8773-23E9-7CB17BC4DDE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649" name="Group 648">
                          <a:extLst>
                            <a:ext uri="{FF2B5EF4-FFF2-40B4-BE49-F238E27FC236}">
                              <a16:creationId xmlns:a16="http://schemas.microsoft.com/office/drawing/2014/main" id="{F9280F3C-D24C-8A33-5945-93992BBD299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650" name="Rectangle 649">
                            <a:extLst>
                              <a:ext uri="{FF2B5EF4-FFF2-40B4-BE49-F238E27FC236}">
                                <a16:creationId xmlns:a16="http://schemas.microsoft.com/office/drawing/2014/main" id="{541EDDF5-6F10-0333-0B97-52DF539B5D4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1" name="Rectangle 650">
                            <a:extLst>
                              <a:ext uri="{FF2B5EF4-FFF2-40B4-BE49-F238E27FC236}">
                                <a16:creationId xmlns:a16="http://schemas.microsoft.com/office/drawing/2014/main" id="{351986DC-CE95-77BF-6887-E9BC2911F8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2" name="Rectangle 651">
                            <a:extLst>
                              <a:ext uri="{FF2B5EF4-FFF2-40B4-BE49-F238E27FC236}">
                                <a16:creationId xmlns:a16="http://schemas.microsoft.com/office/drawing/2014/main" id="{8D92D852-8F10-9D1B-48C4-16953E6F1D1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53" name="Rectangle 652">
                            <a:extLst>
                              <a:ext uri="{FF2B5EF4-FFF2-40B4-BE49-F238E27FC236}">
                                <a16:creationId xmlns:a16="http://schemas.microsoft.com/office/drawing/2014/main" id="{8E004E63-4130-9800-93F8-08BCE630247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40F9A670-ECED-917A-F696-6485691F8899}"/>
                    </a:ext>
                  </a:extLst>
                </p:cNvPr>
                <p:cNvGrpSpPr/>
                <p:nvPr/>
              </p:nvGrpSpPr>
              <p:grpSpPr>
                <a:xfrm>
                  <a:off x="5162846" y="4604296"/>
                  <a:ext cx="2176393" cy="1808932"/>
                  <a:chOff x="5162846" y="4604296"/>
                  <a:chExt cx="2176393" cy="1808932"/>
                </a:xfrm>
              </p:grpSpPr>
              <p:sp>
                <p:nvSpPr>
                  <p:cNvPr id="638" name="TextBox 637">
                    <a:extLst>
                      <a:ext uri="{FF2B5EF4-FFF2-40B4-BE49-F238E27FC236}">
                        <a16:creationId xmlns:a16="http://schemas.microsoft.com/office/drawing/2014/main" id="{6C5D6EFF-B8CA-34FD-14EE-AF0F8180DBE7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50" y="4604296"/>
                    <a:ext cx="107873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</a:t>
                    </a:r>
                    <a:r>
                      <a:rPr lang="en-GR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 </a:t>
                    </a: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1</a:t>
                    </a:r>
                  </a:p>
                </p:txBody>
              </p:sp>
              <p:sp>
                <p:nvSpPr>
                  <p:cNvPr id="639" name="TextBox 638">
                    <a:extLst>
                      <a:ext uri="{FF2B5EF4-FFF2-40B4-BE49-F238E27FC236}">
                        <a16:creationId xmlns:a16="http://schemas.microsoft.com/office/drawing/2014/main" id="{9292451B-BBCE-FABD-E7E1-ABBA6107E7D6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091" y="4976839"/>
                    <a:ext cx="1088148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3</a:t>
                    </a:r>
                    <a:endParaRPr lang="en-GR" sz="2000" dirty="0">
                      <a:solidFill>
                        <a:schemeClr val="bg1"/>
                      </a:solidFill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40" name="TextBox 639">
                    <a:extLst>
                      <a:ext uri="{FF2B5EF4-FFF2-40B4-BE49-F238E27FC236}">
                        <a16:creationId xmlns:a16="http://schemas.microsoft.com/office/drawing/2014/main" id="{D94579FB-34E7-6C2A-0882-9EC373CE7515}"/>
                      </a:ext>
                    </a:extLst>
                  </p:cNvPr>
                  <p:cNvSpPr txBox="1"/>
                  <p:nvPr/>
                </p:nvSpPr>
                <p:spPr>
                  <a:xfrm>
                    <a:off x="5162846" y="5621769"/>
                    <a:ext cx="1078737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</a:t>
                    </a:r>
                    <a:r>
                      <a:rPr lang="en-GR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 </a:t>
                    </a: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641" name="TextBox 640">
                    <a:extLst>
                      <a:ext uri="{FF2B5EF4-FFF2-40B4-BE49-F238E27FC236}">
                        <a16:creationId xmlns:a16="http://schemas.microsoft.com/office/drawing/2014/main" id="{193FC3EE-DD9F-F8BC-7E75-511279CBF3DE}"/>
                      </a:ext>
                    </a:extLst>
                  </p:cNvPr>
                  <p:cNvSpPr txBox="1"/>
                  <p:nvPr/>
                </p:nvSpPr>
                <p:spPr>
                  <a:xfrm>
                    <a:off x="6251090" y="6020921"/>
                    <a:ext cx="1088148" cy="39230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rPr>
                      <a:t>Core 4</a:t>
                    </a:r>
                  </a:p>
                </p:txBody>
              </p:sp>
            </p:grpSp>
          </p:grpSp>
          <p:grpSp>
            <p:nvGrpSpPr>
              <p:cNvPr id="595" name="Group 594">
                <a:extLst>
                  <a:ext uri="{FF2B5EF4-FFF2-40B4-BE49-F238E27FC236}">
                    <a16:creationId xmlns:a16="http://schemas.microsoft.com/office/drawing/2014/main" id="{686B86D9-0CE6-A5C7-DF6F-7525430247EB}"/>
                  </a:ext>
                </a:extLst>
              </p:cNvPr>
              <p:cNvGrpSpPr/>
              <p:nvPr/>
            </p:nvGrpSpPr>
            <p:grpSpPr>
              <a:xfrm>
                <a:off x="6259983" y="1586263"/>
                <a:ext cx="550566" cy="400109"/>
                <a:chOff x="843981" y="1615769"/>
                <a:chExt cx="550566" cy="400109"/>
              </a:xfrm>
            </p:grpSpPr>
            <p:sp>
              <p:nvSpPr>
                <p:cNvPr id="634" name="TextBox 633">
                  <a:extLst>
                    <a:ext uri="{FF2B5EF4-FFF2-40B4-BE49-F238E27FC236}">
                      <a16:creationId xmlns:a16="http://schemas.microsoft.com/office/drawing/2014/main" id="{6851AC72-9D8C-752B-10A3-D3FADAC1494E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3x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35" name="Straight Connector 634">
                  <a:extLst>
                    <a:ext uri="{FF2B5EF4-FFF2-40B4-BE49-F238E27FC236}">
                      <a16:creationId xmlns:a16="http://schemas.microsoft.com/office/drawing/2014/main" id="{178CE480-3F06-9BC0-043A-0658E1B6E7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6" name="Group 595">
                <a:extLst>
                  <a:ext uri="{FF2B5EF4-FFF2-40B4-BE49-F238E27FC236}">
                    <a16:creationId xmlns:a16="http://schemas.microsoft.com/office/drawing/2014/main" id="{500FAC21-87E4-6C37-3620-E92F5F00BA72}"/>
                  </a:ext>
                </a:extLst>
              </p:cNvPr>
              <p:cNvGrpSpPr/>
              <p:nvPr/>
            </p:nvGrpSpPr>
            <p:grpSpPr>
              <a:xfrm>
                <a:off x="7269580" y="1586263"/>
                <a:ext cx="550566" cy="400109"/>
                <a:chOff x="843981" y="1615769"/>
                <a:chExt cx="550566" cy="400109"/>
              </a:xfrm>
            </p:grpSpPr>
            <p:sp>
              <p:nvSpPr>
                <p:cNvPr id="632" name="TextBox 631">
                  <a:extLst>
                    <a:ext uri="{FF2B5EF4-FFF2-40B4-BE49-F238E27FC236}">
                      <a16:creationId xmlns:a16="http://schemas.microsoft.com/office/drawing/2014/main" id="{0BC159FC-96C6-C7F3-D356-1A50AAAB1C05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5x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33" name="Straight Connector 632">
                  <a:extLst>
                    <a:ext uri="{FF2B5EF4-FFF2-40B4-BE49-F238E27FC236}">
                      <a16:creationId xmlns:a16="http://schemas.microsoft.com/office/drawing/2014/main" id="{4693099B-9E34-8FF3-09EA-F3FF1CD825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7" name="Group 596">
                <a:extLst>
                  <a:ext uri="{FF2B5EF4-FFF2-40B4-BE49-F238E27FC236}">
                    <a16:creationId xmlns:a16="http://schemas.microsoft.com/office/drawing/2014/main" id="{F5B5EFBD-3AFC-4FC6-E356-0E2B442AF082}"/>
                  </a:ext>
                </a:extLst>
              </p:cNvPr>
              <p:cNvGrpSpPr/>
              <p:nvPr/>
            </p:nvGrpSpPr>
            <p:grpSpPr>
              <a:xfrm rot="5400000">
                <a:off x="6380567" y="1023268"/>
                <a:ext cx="312025" cy="734695"/>
                <a:chOff x="3947186" y="4564771"/>
                <a:chExt cx="355400" cy="836826"/>
              </a:xfrm>
            </p:grpSpPr>
            <p:grpSp>
              <p:nvGrpSpPr>
                <p:cNvPr id="624" name="Group 623">
                  <a:extLst>
                    <a:ext uri="{FF2B5EF4-FFF2-40B4-BE49-F238E27FC236}">
                      <a16:creationId xmlns:a16="http://schemas.microsoft.com/office/drawing/2014/main" id="{2F1EEAAA-707E-D575-C619-2DABEB47C8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775485" y="4808361"/>
                  <a:ext cx="770691" cy="283511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29" name="Rectangle 628">
                    <a:extLst>
                      <a:ext uri="{FF2B5EF4-FFF2-40B4-BE49-F238E27FC236}">
                        <a16:creationId xmlns:a16="http://schemas.microsoft.com/office/drawing/2014/main" id="{BDD63000-625F-3AC3-3577-B771A8742982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30" name="Rectangle 629">
                    <a:extLst>
                      <a:ext uri="{FF2B5EF4-FFF2-40B4-BE49-F238E27FC236}">
                        <a16:creationId xmlns:a16="http://schemas.microsoft.com/office/drawing/2014/main" id="{0B93418C-1BE6-CE15-B9E9-B9F4BD231D0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31" name="Rectangle 630">
                    <a:extLst>
                      <a:ext uri="{FF2B5EF4-FFF2-40B4-BE49-F238E27FC236}">
                        <a16:creationId xmlns:a16="http://schemas.microsoft.com/office/drawing/2014/main" id="{FC6B32F4-7821-B057-C507-4FD324246FEB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625" name="Group 624">
                  <a:extLst>
                    <a:ext uri="{FF2B5EF4-FFF2-40B4-BE49-F238E27FC236}">
                      <a16:creationId xmlns:a16="http://schemas.microsoft.com/office/drawing/2014/main" id="{38C4A47A-D583-34A3-F47C-32BB7F6F65A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703596" y="4874496"/>
                  <a:ext cx="770691" cy="283511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26" name="Rectangle 625">
                    <a:extLst>
                      <a:ext uri="{FF2B5EF4-FFF2-40B4-BE49-F238E27FC236}">
                        <a16:creationId xmlns:a16="http://schemas.microsoft.com/office/drawing/2014/main" id="{25A8F3F1-45EC-00CF-1FE7-2484F3C0F27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7" name="Rectangle 626">
                    <a:extLst>
                      <a:ext uri="{FF2B5EF4-FFF2-40B4-BE49-F238E27FC236}">
                        <a16:creationId xmlns:a16="http://schemas.microsoft.com/office/drawing/2014/main" id="{2FD64C53-54D1-E16C-9449-B6CBB5E35861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8" name="Rectangle 627">
                    <a:extLst>
                      <a:ext uri="{FF2B5EF4-FFF2-40B4-BE49-F238E27FC236}">
                        <a16:creationId xmlns:a16="http://schemas.microsoft.com/office/drawing/2014/main" id="{F816E516-0287-21B5-5E89-31A8C356765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598" name="Group 597">
                <a:extLst>
                  <a:ext uri="{FF2B5EF4-FFF2-40B4-BE49-F238E27FC236}">
                    <a16:creationId xmlns:a16="http://schemas.microsoft.com/office/drawing/2014/main" id="{366776D5-F793-234E-29F9-C95E3BF2845C}"/>
                  </a:ext>
                </a:extLst>
              </p:cNvPr>
              <p:cNvGrpSpPr/>
              <p:nvPr/>
            </p:nvGrpSpPr>
            <p:grpSpPr>
              <a:xfrm rot="16200000">
                <a:off x="8188707" y="1249144"/>
                <a:ext cx="550566" cy="400109"/>
                <a:chOff x="843981" y="1615769"/>
                <a:chExt cx="550566" cy="400109"/>
              </a:xfrm>
            </p:grpSpPr>
            <p:sp>
              <p:nvSpPr>
                <p:cNvPr id="622" name="TextBox 621">
                  <a:extLst>
                    <a:ext uri="{FF2B5EF4-FFF2-40B4-BE49-F238E27FC236}">
                      <a16:creationId xmlns:a16="http://schemas.microsoft.com/office/drawing/2014/main" id="{B2454B68-672C-37FF-9EEA-BC1E7D2455A1}"/>
                    </a:ext>
                  </a:extLst>
                </p:cNvPr>
                <p:cNvSpPr txBox="1"/>
                <p:nvPr/>
              </p:nvSpPr>
              <p:spPr>
                <a:xfrm>
                  <a:off x="843981" y="1615769"/>
                  <a:ext cx="550566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2x</a:t>
                  </a:r>
                  <a:r>
                    <a:rPr lang="en-GB" sz="2000" dirty="0">
                      <a:latin typeface="Trebuchet MS" panose="020B0703020202090204" pitchFamily="34" charset="0"/>
                    </a:rPr>
                    <a:t> </a:t>
                  </a:r>
                  <a:endParaRPr lang="en-GR" sz="2000" dirty="0">
                    <a:latin typeface="Trebuchet MS" panose="020B0703020202090204" pitchFamily="34" charset="0"/>
                  </a:endParaRPr>
                </a:p>
              </p:txBody>
            </p:sp>
            <p:cxnSp>
              <p:nvCxnSpPr>
                <p:cNvPr id="623" name="Straight Connector 622">
                  <a:extLst>
                    <a:ext uri="{FF2B5EF4-FFF2-40B4-BE49-F238E27FC236}">
                      <a16:creationId xmlns:a16="http://schemas.microsoft.com/office/drawing/2014/main" id="{212C7D64-959B-5A55-B419-DF77679A6A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7786" y="1636540"/>
                  <a:ext cx="482957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EB60E7A2-4A9B-9F7E-FEF4-0F779F4519DD}"/>
                  </a:ext>
                </a:extLst>
              </p:cNvPr>
              <p:cNvSpPr txBox="1"/>
              <p:nvPr/>
            </p:nvSpPr>
            <p:spPr>
              <a:xfrm>
                <a:off x="6469240" y="871879"/>
                <a:ext cx="165188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input</a:t>
                </a: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 vector</a:t>
                </a:r>
              </a:p>
            </p:txBody>
          </p:sp>
          <p:grpSp>
            <p:nvGrpSpPr>
              <p:cNvPr id="600" name="Group 599">
                <a:extLst>
                  <a:ext uri="{FF2B5EF4-FFF2-40B4-BE49-F238E27FC236}">
                    <a16:creationId xmlns:a16="http://schemas.microsoft.com/office/drawing/2014/main" id="{4E82A12D-21AA-3C43-E89F-706D938D8EBE}"/>
                  </a:ext>
                </a:extLst>
              </p:cNvPr>
              <p:cNvGrpSpPr/>
              <p:nvPr/>
            </p:nvGrpSpPr>
            <p:grpSpPr>
              <a:xfrm>
                <a:off x="8203451" y="1980102"/>
                <a:ext cx="248922" cy="1354977"/>
                <a:chOff x="8266081" y="1980102"/>
                <a:chExt cx="248922" cy="1354977"/>
              </a:xfrm>
            </p:grpSpPr>
            <p:grpSp>
              <p:nvGrpSpPr>
                <p:cNvPr id="615" name="Group 614">
                  <a:extLst>
                    <a:ext uri="{FF2B5EF4-FFF2-40B4-BE49-F238E27FC236}">
                      <a16:creationId xmlns:a16="http://schemas.microsoft.com/office/drawing/2014/main" id="{80C83C0C-089A-5F87-0C42-5140A426832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7939734" y="2306451"/>
                  <a:ext cx="901618" cy="248920"/>
                  <a:chOff x="687454" y="4675954"/>
                  <a:chExt cx="902179" cy="23401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618" name="Rectangle 617">
                    <a:extLst>
                      <a:ext uri="{FF2B5EF4-FFF2-40B4-BE49-F238E27FC236}">
                        <a16:creationId xmlns:a16="http://schemas.microsoft.com/office/drawing/2014/main" id="{13325B6F-8F7D-A31F-3CD0-8540CD422C57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5964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9" name="Rectangle 618">
                    <a:extLst>
                      <a:ext uri="{FF2B5EF4-FFF2-40B4-BE49-F238E27FC236}">
                        <a16:creationId xmlns:a16="http://schemas.microsoft.com/office/drawing/2014/main" id="{74770D6D-5DAB-4450-DFC3-A32424106550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596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0" name="Rectangle 619">
                    <a:extLst>
                      <a:ext uri="{FF2B5EF4-FFF2-40B4-BE49-F238E27FC236}">
                        <a16:creationId xmlns:a16="http://schemas.microsoft.com/office/drawing/2014/main" id="{060E01D8-1C5E-22BA-4880-8348BEFD020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5957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21" name="Rectangle 620">
                    <a:extLst>
                      <a:ext uri="{FF2B5EF4-FFF2-40B4-BE49-F238E27FC236}">
                        <a16:creationId xmlns:a16="http://schemas.microsoft.com/office/drawing/2014/main" id="{8C7D799B-FB5B-9223-B089-E41DFC4ABC2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5954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16" name="Rectangle 615">
                  <a:extLst>
                    <a:ext uri="{FF2B5EF4-FFF2-40B4-BE49-F238E27FC236}">
                      <a16:creationId xmlns:a16="http://schemas.microsoft.com/office/drawing/2014/main" id="{3DC069D8-9713-A606-910F-3672DAC4E429}"/>
                    </a:ext>
                  </a:extLst>
                </p:cNvPr>
                <p:cNvSpPr/>
                <p:nvPr/>
              </p:nvSpPr>
              <p:spPr>
                <a:xfrm rot="5400000">
                  <a:off x="8277206" y="2872309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617" name="Rectangle 616">
                  <a:extLst>
                    <a:ext uri="{FF2B5EF4-FFF2-40B4-BE49-F238E27FC236}">
                      <a16:creationId xmlns:a16="http://schemas.microsoft.com/office/drawing/2014/main" id="{B554F7EA-864E-D554-295F-B1A92566E2F3}"/>
                    </a:ext>
                  </a:extLst>
                </p:cNvPr>
                <p:cNvSpPr/>
                <p:nvPr/>
              </p:nvSpPr>
              <p:spPr>
                <a:xfrm rot="5400000">
                  <a:off x="8277206" y="3097295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601" name="Group 600">
                <a:extLst>
                  <a:ext uri="{FF2B5EF4-FFF2-40B4-BE49-F238E27FC236}">
                    <a16:creationId xmlns:a16="http://schemas.microsoft.com/office/drawing/2014/main" id="{095AE436-E677-8432-3419-64C9520AE565}"/>
                  </a:ext>
                </a:extLst>
              </p:cNvPr>
              <p:cNvGrpSpPr/>
              <p:nvPr/>
            </p:nvGrpSpPr>
            <p:grpSpPr>
              <a:xfrm>
                <a:off x="8656361" y="2818925"/>
                <a:ext cx="248910" cy="1129237"/>
                <a:chOff x="8759177" y="2817421"/>
                <a:chExt cx="248910" cy="1129237"/>
              </a:xfrm>
            </p:grpSpPr>
            <p:grpSp>
              <p:nvGrpSpPr>
                <p:cNvPr id="609" name="Group 608">
                  <a:extLst>
                    <a:ext uri="{FF2B5EF4-FFF2-40B4-BE49-F238E27FC236}">
                      <a16:creationId xmlns:a16="http://schemas.microsoft.com/office/drawing/2014/main" id="{8191D476-DB5A-E55F-AC37-FE2187D381E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8432823" y="3371394"/>
                  <a:ext cx="901618" cy="248910"/>
                  <a:chOff x="687454" y="4672530"/>
                  <a:chExt cx="902179" cy="23400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611" name="Rectangle 610">
                    <a:extLst>
                      <a:ext uri="{FF2B5EF4-FFF2-40B4-BE49-F238E27FC236}">
                        <a16:creationId xmlns:a16="http://schemas.microsoft.com/office/drawing/2014/main" id="{1F7D5D11-7907-5DF1-5900-D90E4A6C8384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2" name="Rectangle 611">
                    <a:extLst>
                      <a:ext uri="{FF2B5EF4-FFF2-40B4-BE49-F238E27FC236}">
                        <a16:creationId xmlns:a16="http://schemas.microsoft.com/office/drawing/2014/main" id="{FFBDDFA9-7F71-EDDF-596A-7F79E3AE9A41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3" name="Rectangle 612">
                    <a:extLst>
                      <a:ext uri="{FF2B5EF4-FFF2-40B4-BE49-F238E27FC236}">
                        <a16:creationId xmlns:a16="http://schemas.microsoft.com/office/drawing/2014/main" id="{443C87B5-3DEC-EE1D-F95A-B971B41286A7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14" name="Rectangle 613">
                    <a:extLst>
                      <a:ext uri="{FF2B5EF4-FFF2-40B4-BE49-F238E27FC236}">
                        <a16:creationId xmlns:a16="http://schemas.microsoft.com/office/drawing/2014/main" id="{13BF2F61-04CE-12BF-4A94-51D6469CE812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10" name="Rectangle 609">
                  <a:extLst>
                    <a:ext uri="{FF2B5EF4-FFF2-40B4-BE49-F238E27FC236}">
                      <a16:creationId xmlns:a16="http://schemas.microsoft.com/office/drawing/2014/main" id="{120B4C26-7D01-12DF-E418-41A93BC74154}"/>
                    </a:ext>
                  </a:extLst>
                </p:cNvPr>
                <p:cNvSpPr/>
                <p:nvPr/>
              </p:nvSpPr>
              <p:spPr>
                <a:xfrm rot="5400000">
                  <a:off x="8770302" y="2806296"/>
                  <a:ext cx="226659" cy="248910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 dirty="0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602" name="Group 601">
                <a:extLst>
                  <a:ext uri="{FF2B5EF4-FFF2-40B4-BE49-F238E27FC236}">
                    <a16:creationId xmlns:a16="http://schemas.microsoft.com/office/drawing/2014/main" id="{4143A698-A63E-D68D-1C6C-2D896F64089C}"/>
                  </a:ext>
                </a:extLst>
              </p:cNvPr>
              <p:cNvGrpSpPr/>
              <p:nvPr/>
            </p:nvGrpSpPr>
            <p:grpSpPr>
              <a:xfrm>
                <a:off x="7060818" y="1297718"/>
                <a:ext cx="1131744" cy="251587"/>
                <a:chOff x="7060818" y="1297718"/>
                <a:chExt cx="1131744" cy="251587"/>
              </a:xfrm>
            </p:grpSpPr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FADACF44-4907-7AC5-B6CE-ACEE531AE38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0800000">
                  <a:off x="7290945" y="1297718"/>
                  <a:ext cx="901617" cy="248910"/>
                  <a:chOff x="687454" y="4672530"/>
                  <a:chExt cx="902179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D3391D3F-F006-2D2D-FB58-6E2A59721A03}"/>
                      </a:ext>
                    </a:extLst>
                  </p:cNvPr>
                  <p:cNvSpPr/>
                  <p:nvPr/>
                </p:nvSpPr>
                <p:spPr>
                  <a:xfrm>
                    <a:off x="687454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975D785A-4144-AE79-FAC5-0F9044DCCCEB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7" name="Rectangle 606">
                    <a:extLst>
                      <a:ext uri="{FF2B5EF4-FFF2-40B4-BE49-F238E27FC236}">
                        <a16:creationId xmlns:a16="http://schemas.microsoft.com/office/drawing/2014/main" id="{A0D435B0-8DF0-B707-C8EB-E37CC2E8EAE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608" name="Rectangle 607">
                    <a:extLst>
                      <a:ext uri="{FF2B5EF4-FFF2-40B4-BE49-F238E27FC236}">
                        <a16:creationId xmlns:a16="http://schemas.microsoft.com/office/drawing/2014/main" id="{111CF40B-0B72-ABF4-B951-945FEEA39B7E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604" name="Rectangle 603">
                  <a:extLst>
                    <a:ext uri="{FF2B5EF4-FFF2-40B4-BE49-F238E27FC236}">
                      <a16:creationId xmlns:a16="http://schemas.microsoft.com/office/drawing/2014/main" id="{C32EB1D9-A2FA-C619-7A30-F8424A627C6E}"/>
                    </a:ext>
                  </a:extLst>
                </p:cNvPr>
                <p:cNvSpPr/>
                <p:nvPr/>
              </p:nvSpPr>
              <p:spPr>
                <a:xfrm rot="10800000">
                  <a:off x="7060818" y="1300395"/>
                  <a:ext cx="226659" cy="24891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906F267A-6D54-EFB3-CCFF-F03B01BC0844}"/>
                </a:ext>
              </a:extLst>
            </p:cNvPr>
            <p:cNvGrpSpPr/>
            <p:nvPr/>
          </p:nvGrpSpPr>
          <p:grpSpPr>
            <a:xfrm>
              <a:off x="7011853" y="1234602"/>
              <a:ext cx="1122645" cy="248910"/>
              <a:chOff x="7011853" y="1234602"/>
              <a:chExt cx="1122645" cy="248910"/>
            </a:xfrm>
          </p:grpSpPr>
          <p:grpSp>
            <p:nvGrpSpPr>
              <p:cNvPr id="584" name="Group 583">
                <a:extLst>
                  <a:ext uri="{FF2B5EF4-FFF2-40B4-BE49-F238E27FC236}">
                    <a16:creationId xmlns:a16="http://schemas.microsoft.com/office/drawing/2014/main" id="{D57763E9-FB79-2A24-F784-FB7ED9D612E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32881" y="1234602"/>
                <a:ext cx="901617" cy="24891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586" name="Rectangle 585">
                  <a:extLst>
                    <a:ext uri="{FF2B5EF4-FFF2-40B4-BE49-F238E27FC236}">
                      <a16:creationId xmlns:a16="http://schemas.microsoft.com/office/drawing/2014/main" id="{8DF05DF5-29BA-1EE4-935F-2F25CB053833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7" name="Rectangle 586">
                  <a:extLst>
                    <a:ext uri="{FF2B5EF4-FFF2-40B4-BE49-F238E27FC236}">
                      <a16:creationId xmlns:a16="http://schemas.microsoft.com/office/drawing/2014/main" id="{315E570C-5EA9-7894-2C08-980152F25693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8" name="Rectangle 587">
                  <a:extLst>
                    <a:ext uri="{FF2B5EF4-FFF2-40B4-BE49-F238E27FC236}">
                      <a16:creationId xmlns:a16="http://schemas.microsoft.com/office/drawing/2014/main" id="{E124966A-155C-84BD-C34A-D40A8D48DEB8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589" name="Rectangle 588">
                  <a:extLst>
                    <a:ext uri="{FF2B5EF4-FFF2-40B4-BE49-F238E27FC236}">
                      <a16:creationId xmlns:a16="http://schemas.microsoft.com/office/drawing/2014/main" id="{8F0204ED-1C83-C7BC-C430-A5829EED79A2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50A36555-1B83-DFCC-AE97-BB97F6D2DDB1}"/>
                  </a:ext>
                </a:extLst>
              </p:cNvPr>
              <p:cNvSpPr/>
              <p:nvPr/>
            </p:nvSpPr>
            <p:spPr>
              <a:xfrm rot="10800000">
                <a:off x="7011853" y="1234602"/>
                <a:ext cx="226659" cy="2489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741" name="TextBox 740">
            <a:extLst>
              <a:ext uri="{FF2B5EF4-FFF2-40B4-BE49-F238E27FC236}">
                <a16:creationId xmlns:a16="http://schemas.microsoft.com/office/drawing/2014/main" id="{6D67A098-4B47-D70E-CC63-802ABE4F7F34}"/>
              </a:ext>
            </a:extLst>
          </p:cNvPr>
          <p:cNvSpPr txBox="1"/>
          <p:nvPr/>
        </p:nvSpPr>
        <p:spPr>
          <a:xfrm>
            <a:off x="3213584" y="1137662"/>
            <a:ext cx="2721961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accent6"/>
                </a:solidFill>
                <a:latin typeface="Trebuchet MS" panose="020B0703020202090204" pitchFamily="34" charset="0"/>
              </a:rPr>
              <a:t>Equally-Wide Tiles</a:t>
            </a:r>
            <a:endParaRPr lang="en-GR" sz="2400" dirty="0">
              <a:solidFill>
                <a:schemeClr val="accent6"/>
              </a:solidFill>
              <a:latin typeface="Trebuchet MS" panose="020B0703020202090204" pitchFamily="34" charset="0"/>
            </a:endParaRP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51A331D7-21F3-18A9-2789-BD7D7A266099}"/>
              </a:ext>
            </a:extLst>
          </p:cNvPr>
          <p:cNvSpPr txBox="1"/>
          <p:nvPr/>
        </p:nvSpPr>
        <p:spPr>
          <a:xfrm>
            <a:off x="6174471" y="1137662"/>
            <a:ext cx="2864601" cy="356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400" dirty="0">
                <a:solidFill>
                  <a:schemeClr val="tx2"/>
                </a:solidFill>
                <a:latin typeface="Trebuchet MS" panose="020B0703020202090204" pitchFamily="34" charset="0"/>
              </a:rPr>
              <a:t>Variable-Sized Tiles</a:t>
            </a:r>
            <a:endParaRPr lang="en-GR" sz="2400" dirty="0">
              <a:solidFill>
                <a:schemeClr val="tx2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743" name="Straight Connector 742">
            <a:extLst>
              <a:ext uri="{FF2B5EF4-FFF2-40B4-BE49-F238E27FC236}">
                <a16:creationId xmlns:a16="http://schemas.microsoft.com/office/drawing/2014/main" id="{C72ED73B-4786-8D33-889C-05C6954E6DA4}"/>
              </a:ext>
            </a:extLst>
          </p:cNvPr>
          <p:cNvCxnSpPr>
            <a:cxnSpLocks/>
          </p:cNvCxnSpPr>
          <p:nvPr/>
        </p:nvCxnSpPr>
        <p:spPr>
          <a:xfrm rot="5400000">
            <a:off x="757706" y="3354832"/>
            <a:ext cx="475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4" name="Straight Connector 743">
            <a:extLst>
              <a:ext uri="{FF2B5EF4-FFF2-40B4-BE49-F238E27FC236}">
                <a16:creationId xmlns:a16="http://schemas.microsoft.com/office/drawing/2014/main" id="{8B9F8301-9FFA-C076-5FA8-E2CA53E470E6}"/>
              </a:ext>
            </a:extLst>
          </p:cNvPr>
          <p:cNvCxnSpPr>
            <a:cxnSpLocks/>
          </p:cNvCxnSpPr>
          <p:nvPr/>
        </p:nvCxnSpPr>
        <p:spPr>
          <a:xfrm rot="5400000">
            <a:off x="3723642" y="3354832"/>
            <a:ext cx="475200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61622652-E4B5-279E-881D-3203C8AB4199}"/>
              </a:ext>
            </a:extLst>
          </p:cNvPr>
          <p:cNvGrpSpPr/>
          <p:nvPr/>
        </p:nvGrpSpPr>
        <p:grpSpPr>
          <a:xfrm>
            <a:off x="95972" y="5231581"/>
            <a:ext cx="2511954" cy="1153276"/>
            <a:chOff x="1170295" y="4951135"/>
            <a:chExt cx="3072013" cy="1410409"/>
          </a:xfrm>
        </p:grpSpPr>
        <p:sp>
          <p:nvSpPr>
            <p:cNvPr id="746" name="TextBox 745">
              <a:extLst>
                <a:ext uri="{FF2B5EF4-FFF2-40B4-BE49-F238E27FC236}">
                  <a16:creationId xmlns:a16="http://schemas.microsoft.com/office/drawing/2014/main" id="{949E2F2D-872F-0FC3-A6CE-3DA04E1213B8}"/>
                </a:ext>
              </a:extLst>
            </p:cNvPr>
            <p:cNvSpPr txBox="1"/>
            <p:nvPr/>
          </p:nvSpPr>
          <p:spPr>
            <a:xfrm>
              <a:off x="1170295" y="5495829"/>
              <a:ext cx="3072013" cy="86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imbalance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across PIM cores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47" name="Right Arrow 746">
              <a:extLst>
                <a:ext uri="{FF2B5EF4-FFF2-40B4-BE49-F238E27FC236}">
                  <a16:creationId xmlns:a16="http://schemas.microsoft.com/office/drawing/2014/main" id="{A0DCEBFB-7B2C-7E9E-4EB0-1E080C409C61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748" name="Group 747">
            <a:extLst>
              <a:ext uri="{FF2B5EF4-FFF2-40B4-BE49-F238E27FC236}">
                <a16:creationId xmlns:a16="http://schemas.microsoft.com/office/drawing/2014/main" id="{B5619C99-38B4-4556-CFAD-E3FC1AFE31E7}"/>
              </a:ext>
            </a:extLst>
          </p:cNvPr>
          <p:cNvGrpSpPr/>
          <p:nvPr/>
        </p:nvGrpSpPr>
        <p:grpSpPr>
          <a:xfrm>
            <a:off x="3222893" y="5231578"/>
            <a:ext cx="2807160" cy="1461053"/>
            <a:chOff x="1170295" y="4951135"/>
            <a:chExt cx="3433037" cy="1786809"/>
          </a:xfrm>
        </p:grpSpPr>
        <p:sp>
          <p:nvSpPr>
            <p:cNvPr id="749" name="TextBox 748">
              <a:extLst>
                <a:ext uri="{FF2B5EF4-FFF2-40B4-BE49-F238E27FC236}">
                  <a16:creationId xmlns:a16="http://schemas.microsoft.com/office/drawing/2014/main" id="{F47FEB8F-2D84-5989-232F-B070831563D8}"/>
                </a:ext>
              </a:extLst>
            </p:cNvPr>
            <p:cNvSpPr txBox="1"/>
            <p:nvPr/>
          </p:nvSpPr>
          <p:spPr>
            <a:xfrm>
              <a:off x="1170295" y="5495829"/>
              <a:ext cx="3433037" cy="124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across PIM cores of the same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vertical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partition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0" name="Right Arrow 749">
              <a:extLst>
                <a:ext uri="{FF2B5EF4-FFF2-40B4-BE49-F238E27FC236}">
                  <a16:creationId xmlns:a16="http://schemas.microsoft.com/office/drawing/2014/main" id="{9A35CBF2-07BA-625E-442B-06036C24169D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  <p:grpSp>
        <p:nvGrpSpPr>
          <p:cNvPr id="751" name="Group 750">
            <a:extLst>
              <a:ext uri="{FF2B5EF4-FFF2-40B4-BE49-F238E27FC236}">
                <a16:creationId xmlns:a16="http://schemas.microsoft.com/office/drawing/2014/main" id="{86F3CE9A-C8F5-D060-8D61-FC951748416C}"/>
              </a:ext>
            </a:extLst>
          </p:cNvPr>
          <p:cNvGrpSpPr/>
          <p:nvPr/>
        </p:nvGrpSpPr>
        <p:grpSpPr>
          <a:xfrm>
            <a:off x="6285345" y="5231581"/>
            <a:ext cx="2511954" cy="1153276"/>
            <a:chOff x="1225291" y="4951135"/>
            <a:chExt cx="3072013" cy="1410409"/>
          </a:xfrm>
        </p:grpSpPr>
        <p:sp>
          <p:nvSpPr>
            <p:cNvPr id="752" name="TextBox 751">
              <a:extLst>
                <a:ext uri="{FF2B5EF4-FFF2-40B4-BE49-F238E27FC236}">
                  <a16:creationId xmlns:a16="http://schemas.microsoft.com/office/drawing/2014/main" id="{2B42C4CF-AC1B-EEFE-E201-7F2CF7278A81}"/>
                </a:ext>
              </a:extLst>
            </p:cNvPr>
            <p:cNvSpPr txBox="1"/>
            <p:nvPr/>
          </p:nvSpPr>
          <p:spPr>
            <a:xfrm>
              <a:off x="1225291" y="5495829"/>
              <a:ext cx="3072013" cy="865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High NNZ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balance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</a:t>
              </a:r>
            </a:p>
            <a:p>
              <a:pPr algn="ctr"/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across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all</a:t>
              </a:r>
              <a:r>
                <a:rPr lang="en-GB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 PIM cores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753" name="Right Arrow 752">
              <a:extLst>
                <a:ext uri="{FF2B5EF4-FFF2-40B4-BE49-F238E27FC236}">
                  <a16:creationId xmlns:a16="http://schemas.microsoft.com/office/drawing/2014/main" id="{165C0D72-35A9-3FDF-077E-8D26BCC04C79}"/>
                </a:ext>
              </a:extLst>
            </p:cNvPr>
            <p:cNvSpPr/>
            <p:nvPr/>
          </p:nvSpPr>
          <p:spPr>
            <a:xfrm rot="5400000">
              <a:off x="2577327" y="5069205"/>
              <a:ext cx="518242" cy="282102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38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" grpId="0"/>
      <p:bldP spid="74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59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grpSp>
        <p:nvGrpSpPr>
          <p:cNvPr id="1164" name="Group 1163">
            <a:extLst>
              <a:ext uri="{FF2B5EF4-FFF2-40B4-BE49-F238E27FC236}">
                <a16:creationId xmlns:a16="http://schemas.microsoft.com/office/drawing/2014/main" id="{6A087F7E-9606-1308-9A71-21AB0773BA10}"/>
              </a:ext>
            </a:extLst>
          </p:cNvPr>
          <p:cNvGrpSpPr>
            <a:grpSpLocks noChangeAspect="1"/>
          </p:cNvGrpSpPr>
          <p:nvPr/>
        </p:nvGrpSpPr>
        <p:grpSpPr>
          <a:xfrm>
            <a:off x="249977" y="4289745"/>
            <a:ext cx="3816000" cy="811083"/>
            <a:chOff x="1327429" y="3568732"/>
            <a:chExt cx="3172859" cy="674380"/>
          </a:xfrm>
        </p:grpSpPr>
        <p:grpSp>
          <p:nvGrpSpPr>
            <p:cNvPr id="1165" name="Group 1164">
              <a:extLst>
                <a:ext uri="{FF2B5EF4-FFF2-40B4-BE49-F238E27FC236}">
                  <a16:creationId xmlns:a16="http://schemas.microsoft.com/office/drawing/2014/main" id="{048B61DD-BC64-000E-9432-06F5AB584CEF}"/>
                </a:ext>
              </a:extLst>
            </p:cNvPr>
            <p:cNvGrpSpPr/>
            <p:nvPr/>
          </p:nvGrpSpPr>
          <p:grpSpPr>
            <a:xfrm>
              <a:off x="1327429" y="3582515"/>
              <a:ext cx="3172859" cy="660597"/>
              <a:chOff x="1327429" y="3582515"/>
              <a:chExt cx="3172859" cy="660597"/>
            </a:xfrm>
          </p:grpSpPr>
          <p:grpSp>
            <p:nvGrpSpPr>
              <p:cNvPr id="1167" name="Group 1166">
                <a:extLst>
                  <a:ext uri="{FF2B5EF4-FFF2-40B4-BE49-F238E27FC236}">
                    <a16:creationId xmlns:a16="http://schemas.microsoft.com/office/drawing/2014/main" id="{167BD022-E55F-D6A9-A021-9E466E4F2BA2}"/>
                  </a:ext>
                </a:extLst>
              </p:cNvPr>
              <p:cNvGrpSpPr/>
              <p:nvPr/>
            </p:nvGrpSpPr>
            <p:grpSpPr>
              <a:xfrm>
                <a:off x="1327429" y="3582515"/>
                <a:ext cx="3172859" cy="660597"/>
                <a:chOff x="1327429" y="3582515"/>
                <a:chExt cx="3172859" cy="660597"/>
              </a:xfrm>
            </p:grpSpPr>
            <p:sp>
              <p:nvSpPr>
                <p:cNvPr id="1171" name="TextBox 1170">
                  <a:extLst>
                    <a:ext uri="{FF2B5EF4-FFF2-40B4-BE49-F238E27FC236}">
                      <a16:creationId xmlns:a16="http://schemas.microsoft.com/office/drawing/2014/main" id="{4C020E07-AF5A-29A9-CF1B-63144CB565E2}"/>
                    </a:ext>
                  </a:extLst>
                </p:cNvPr>
                <p:cNvSpPr txBox="1"/>
                <p:nvPr/>
              </p:nvSpPr>
              <p:spPr>
                <a:xfrm>
                  <a:off x="3299318" y="3873780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bg2">
                          <a:lumMod val="25000"/>
                        </a:schemeClr>
                      </a:solidFill>
                      <a:latin typeface="Trebuchet MS" panose="020B0703020202090204" pitchFamily="34" charset="0"/>
                    </a:rPr>
                    <a:t>Thread 2</a:t>
                  </a:r>
                </a:p>
              </p:txBody>
            </p:sp>
            <p:grpSp>
              <p:nvGrpSpPr>
                <p:cNvPr id="1172" name="Group 1171">
                  <a:extLst>
                    <a:ext uri="{FF2B5EF4-FFF2-40B4-BE49-F238E27FC236}">
                      <a16:creationId xmlns:a16="http://schemas.microsoft.com/office/drawing/2014/main" id="{E75AB504-AB71-2CA3-FEE6-C0F49C376560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2016000" cy="561385"/>
                  <a:chOff x="1745877" y="3431049"/>
                  <a:chExt cx="2016000" cy="561385"/>
                </a:xfrm>
              </p:grpSpPr>
              <p:grpSp>
                <p:nvGrpSpPr>
                  <p:cNvPr id="1177" name="Group 1176">
                    <a:extLst>
                      <a:ext uri="{FF2B5EF4-FFF2-40B4-BE49-F238E27FC236}">
                        <a16:creationId xmlns:a16="http://schemas.microsoft.com/office/drawing/2014/main" id="{FF075A55-F68C-F391-F1B6-86DB7323C8A7}"/>
                      </a:ext>
                    </a:extLst>
                  </p:cNvPr>
                  <p:cNvGrpSpPr/>
                  <p:nvPr/>
                </p:nvGrpSpPr>
                <p:grpSpPr>
                  <a:xfrm>
                    <a:off x="1925878" y="3432302"/>
                    <a:ext cx="1656000" cy="560132"/>
                    <a:chOff x="1036320" y="2482600"/>
                    <a:chExt cx="1905000" cy="7296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1203" name="Group 1202">
                      <a:extLst>
                        <a:ext uri="{FF2B5EF4-FFF2-40B4-BE49-F238E27FC236}">
                          <a16:creationId xmlns:a16="http://schemas.microsoft.com/office/drawing/2014/main" id="{7BB71DE9-9F83-FA0D-3FBA-1723F03B96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482600"/>
                      <a:ext cx="1905000" cy="244158"/>
                      <a:chOff x="1036320" y="2239962"/>
                      <a:chExt cx="2194560" cy="274638"/>
                    </a:xfrm>
                    <a:grpFill/>
                  </p:grpSpPr>
                  <p:grpSp>
                    <p:nvGrpSpPr>
                      <p:cNvPr id="1204" name="Group 1203">
                        <a:extLst>
                          <a:ext uri="{FF2B5EF4-FFF2-40B4-BE49-F238E27FC236}">
                            <a16:creationId xmlns:a16="http://schemas.microsoft.com/office/drawing/2014/main" id="{4497C414-C19B-AF02-92BE-D33B45FFEF7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40280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10" name="Rectangle 1209">
                          <a:extLst>
                            <a:ext uri="{FF2B5EF4-FFF2-40B4-BE49-F238E27FC236}">
                              <a16:creationId xmlns:a16="http://schemas.microsoft.com/office/drawing/2014/main" id="{A8509320-761D-BE35-9C47-F2E2F18D4E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1" name="Rectangle 1210">
                          <a:extLst>
                            <a:ext uri="{FF2B5EF4-FFF2-40B4-BE49-F238E27FC236}">
                              <a16:creationId xmlns:a16="http://schemas.microsoft.com/office/drawing/2014/main" id="{C1FBB575-A736-193E-8AF9-E87183F11CC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2" name="Rectangle 1211">
                          <a:extLst>
                            <a:ext uri="{FF2B5EF4-FFF2-40B4-BE49-F238E27FC236}">
                              <a16:creationId xmlns:a16="http://schemas.microsoft.com/office/drawing/2014/main" id="{D5E4260B-B520-765E-7876-DC3C6BB363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13" name="Rectangle 1212">
                          <a:extLst>
                            <a:ext uri="{FF2B5EF4-FFF2-40B4-BE49-F238E27FC236}">
                              <a16:creationId xmlns:a16="http://schemas.microsoft.com/office/drawing/2014/main" id="{6D913025-E9FF-39E8-7ECD-400407DD3BB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05" name="Group 1204">
                        <a:extLst>
                          <a:ext uri="{FF2B5EF4-FFF2-40B4-BE49-F238E27FC236}">
                            <a16:creationId xmlns:a16="http://schemas.microsoft.com/office/drawing/2014/main" id="{E9D90312-1E4F-8555-DE5D-A30DF165C69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133600" y="2239962"/>
                        <a:ext cx="1097280" cy="274320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06" name="Rectangle 1205">
                          <a:extLst>
                            <a:ext uri="{FF2B5EF4-FFF2-40B4-BE49-F238E27FC236}">
                              <a16:creationId xmlns:a16="http://schemas.microsoft.com/office/drawing/2014/main" id="{A524BAB1-9C9E-4BA0-D85B-01DC4D1463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7" name="Rectangle 1206">
                          <a:extLst>
                            <a:ext uri="{FF2B5EF4-FFF2-40B4-BE49-F238E27FC236}">
                              <a16:creationId xmlns:a16="http://schemas.microsoft.com/office/drawing/2014/main" id="{91E46151-DB04-B7C4-4272-71D40DF5812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8" name="Rectangle 1207">
                          <a:extLst>
                            <a:ext uri="{FF2B5EF4-FFF2-40B4-BE49-F238E27FC236}">
                              <a16:creationId xmlns:a16="http://schemas.microsoft.com/office/drawing/2014/main" id="{86B53639-5FC5-6C02-C740-F9F601F0BED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09" name="Rectangle 1208">
                          <a:extLst>
                            <a:ext uri="{FF2B5EF4-FFF2-40B4-BE49-F238E27FC236}">
                              <a16:creationId xmlns:a16="http://schemas.microsoft.com/office/drawing/2014/main" id="{CBDB7839-2B6F-0B74-D4E3-E7B130A9810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179" name="Group 1178">
                      <a:extLst>
                        <a:ext uri="{FF2B5EF4-FFF2-40B4-BE49-F238E27FC236}">
                          <a16:creationId xmlns:a16="http://schemas.microsoft.com/office/drawing/2014/main" id="{9BCAA41A-CF48-483C-56BE-3550DD1D0DD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80" name="Group 1179">
                        <a:extLst>
                          <a:ext uri="{FF2B5EF4-FFF2-40B4-BE49-F238E27FC236}">
                            <a16:creationId xmlns:a16="http://schemas.microsoft.com/office/drawing/2014/main" id="{52302645-DBBA-668E-2D35-4948E62653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92" name="Group 1191">
                          <a:extLst>
                            <a:ext uri="{FF2B5EF4-FFF2-40B4-BE49-F238E27FC236}">
                              <a16:creationId xmlns:a16="http://schemas.microsoft.com/office/drawing/2014/main" id="{308DD37E-3827-736C-79CC-4A684DB1D4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98" name="Rectangle 1197">
                            <a:extLst>
                              <a:ext uri="{FF2B5EF4-FFF2-40B4-BE49-F238E27FC236}">
                                <a16:creationId xmlns:a16="http://schemas.microsoft.com/office/drawing/2014/main" id="{942CDA76-A6C7-744F-CA1D-C283EA53848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9" name="Rectangle 1198">
                            <a:extLst>
                              <a:ext uri="{FF2B5EF4-FFF2-40B4-BE49-F238E27FC236}">
                                <a16:creationId xmlns:a16="http://schemas.microsoft.com/office/drawing/2014/main" id="{22D0D383-3C58-C808-6A0A-A9ADAC8C43F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0" name="Rectangle 1199">
                            <a:extLst>
                              <a:ext uri="{FF2B5EF4-FFF2-40B4-BE49-F238E27FC236}">
                                <a16:creationId xmlns:a16="http://schemas.microsoft.com/office/drawing/2014/main" id="{FDAFB574-7353-AF41-475B-8DD6175EC20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01" name="Rectangle 1200">
                            <a:extLst>
                              <a:ext uri="{FF2B5EF4-FFF2-40B4-BE49-F238E27FC236}">
                                <a16:creationId xmlns:a16="http://schemas.microsoft.com/office/drawing/2014/main" id="{A7575105-04D8-9A12-AE31-844FF05E4A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93" name="Group 1192">
                          <a:extLst>
                            <a:ext uri="{FF2B5EF4-FFF2-40B4-BE49-F238E27FC236}">
                              <a16:creationId xmlns:a16="http://schemas.microsoft.com/office/drawing/2014/main" id="{2BF5D24F-0701-9BF6-2A83-72827539CC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94" name="Rectangle 1193">
                            <a:extLst>
                              <a:ext uri="{FF2B5EF4-FFF2-40B4-BE49-F238E27FC236}">
                                <a16:creationId xmlns:a16="http://schemas.microsoft.com/office/drawing/2014/main" id="{1C4FFEAD-260E-EC0C-1E76-080CE4B21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5" name="Rectangle 1194">
                            <a:extLst>
                              <a:ext uri="{FF2B5EF4-FFF2-40B4-BE49-F238E27FC236}">
                                <a16:creationId xmlns:a16="http://schemas.microsoft.com/office/drawing/2014/main" id="{5E5CF147-9405-E20F-EEEB-9A749C2B35A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6" name="Rectangle 1195">
                            <a:extLst>
                              <a:ext uri="{FF2B5EF4-FFF2-40B4-BE49-F238E27FC236}">
                                <a16:creationId xmlns:a16="http://schemas.microsoft.com/office/drawing/2014/main" id="{3CFE1F76-51C3-A68C-01A7-0122B7F045A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7" name="Rectangle 1196">
                            <a:extLst>
                              <a:ext uri="{FF2B5EF4-FFF2-40B4-BE49-F238E27FC236}">
                                <a16:creationId xmlns:a16="http://schemas.microsoft.com/office/drawing/2014/main" id="{504C35EC-ACB1-998A-977D-4BBADD903DC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81" name="Group 1180">
                        <a:extLst>
                          <a:ext uri="{FF2B5EF4-FFF2-40B4-BE49-F238E27FC236}">
                            <a16:creationId xmlns:a16="http://schemas.microsoft.com/office/drawing/2014/main" id="{5386B1D2-6306-8419-EDF2-9B4C3733754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82" name="Group 1181">
                          <a:extLst>
                            <a:ext uri="{FF2B5EF4-FFF2-40B4-BE49-F238E27FC236}">
                              <a16:creationId xmlns:a16="http://schemas.microsoft.com/office/drawing/2014/main" id="{56ADB251-F92C-AD1A-AE89-C2E971F86FE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88" name="Rectangle 1187">
                            <a:extLst>
                              <a:ext uri="{FF2B5EF4-FFF2-40B4-BE49-F238E27FC236}">
                                <a16:creationId xmlns:a16="http://schemas.microsoft.com/office/drawing/2014/main" id="{B1BD59F1-92CB-84B1-7739-A7BF996AA41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9" name="Rectangle 1188">
                            <a:extLst>
                              <a:ext uri="{FF2B5EF4-FFF2-40B4-BE49-F238E27FC236}">
                                <a16:creationId xmlns:a16="http://schemas.microsoft.com/office/drawing/2014/main" id="{6A645A6A-A034-7D67-27A4-4387CFCF313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0" name="Rectangle 1189">
                            <a:extLst>
                              <a:ext uri="{FF2B5EF4-FFF2-40B4-BE49-F238E27FC236}">
                                <a16:creationId xmlns:a16="http://schemas.microsoft.com/office/drawing/2014/main" id="{60FD8270-D212-BA92-6597-55C0987F047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91" name="Rectangle 1190">
                            <a:extLst>
                              <a:ext uri="{FF2B5EF4-FFF2-40B4-BE49-F238E27FC236}">
                                <a16:creationId xmlns:a16="http://schemas.microsoft.com/office/drawing/2014/main" id="{1903DEC7-B205-E6C3-3008-5414A27F0C4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83" name="Group 1182">
                          <a:extLst>
                            <a:ext uri="{FF2B5EF4-FFF2-40B4-BE49-F238E27FC236}">
                              <a16:creationId xmlns:a16="http://schemas.microsoft.com/office/drawing/2014/main" id="{5A80DE1A-5301-28C4-29EA-1033AD69805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84" name="Rectangle 1183">
                            <a:extLst>
                              <a:ext uri="{FF2B5EF4-FFF2-40B4-BE49-F238E27FC236}">
                                <a16:creationId xmlns:a16="http://schemas.microsoft.com/office/drawing/2014/main" id="{84787B5E-182E-055B-D6F9-C935AC53D4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5" name="Rectangle 1184">
                            <a:extLst>
                              <a:ext uri="{FF2B5EF4-FFF2-40B4-BE49-F238E27FC236}">
                                <a16:creationId xmlns:a16="http://schemas.microsoft.com/office/drawing/2014/main" id="{63175418-3C04-33D8-886F-A1FB14D861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6" name="Rectangle 1185">
                            <a:extLst>
                              <a:ext uri="{FF2B5EF4-FFF2-40B4-BE49-F238E27FC236}">
                                <a16:creationId xmlns:a16="http://schemas.microsoft.com/office/drawing/2014/main" id="{63CF0531-C905-E97A-3497-D73F50E9EFA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87" name="Rectangle 1186">
                            <a:extLst>
                              <a:ext uri="{FF2B5EF4-FFF2-40B4-BE49-F238E27FC236}">
                                <a16:creationId xmlns:a16="http://schemas.microsoft.com/office/drawing/2014/main" id="{355AE47F-6C6A-2B5C-AE0B-168BCB15488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cxnSp>
                <p:nvCxnSpPr>
                  <p:cNvPr id="1175" name="Straight Connector 1174">
                    <a:extLst>
                      <a:ext uri="{FF2B5EF4-FFF2-40B4-BE49-F238E27FC236}">
                        <a16:creationId xmlns:a16="http://schemas.microsoft.com/office/drawing/2014/main" id="{88EC11AF-128A-C032-8EC8-5C0AFBFCE6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431049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68" name="Straight Connector 1167">
                <a:extLst>
                  <a:ext uri="{FF2B5EF4-FFF2-40B4-BE49-F238E27FC236}">
                    <a16:creationId xmlns:a16="http://schemas.microsoft.com/office/drawing/2014/main" id="{FD8F3D52-D213-FCEF-1A47-E0FAA1FB2F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2393" y="3957942"/>
                <a:ext cx="1850287" cy="2773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6" name="TextBox 1165">
              <a:extLst>
                <a:ext uri="{FF2B5EF4-FFF2-40B4-BE49-F238E27FC236}">
                  <a16:creationId xmlns:a16="http://schemas.microsoft.com/office/drawing/2014/main" id="{BDC28C6E-A58D-8AFB-0B27-637716EFB234}"/>
                </a:ext>
              </a:extLst>
            </p:cNvPr>
            <p:cNvSpPr txBox="1"/>
            <p:nvPr/>
          </p:nvSpPr>
          <p:spPr>
            <a:xfrm>
              <a:off x="3291776" y="3568732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Thread 1</a:t>
              </a:r>
            </a:p>
          </p:txBody>
        </p:sp>
      </p:grp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388186" y="2954747"/>
            <a:ext cx="303264" cy="1113347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56520" cy="996796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84F10DC-8FA1-28E9-E45D-E2EFE4CAA2CF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5995213" y="4872077"/>
            <a:chExt cx="2690356" cy="1383876"/>
          </a:xfrm>
        </p:grpSpPr>
        <p:grpSp>
          <p:nvGrpSpPr>
            <p:cNvPr id="1270" name="Group 1269">
              <a:extLst>
                <a:ext uri="{FF2B5EF4-FFF2-40B4-BE49-F238E27FC236}">
                  <a16:creationId xmlns:a16="http://schemas.microsoft.com/office/drawing/2014/main" id="{F430632F-A633-A793-871D-BF3D2CC147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95213" y="4872077"/>
              <a:ext cx="2690356" cy="1383876"/>
              <a:chOff x="2200235" y="3268904"/>
              <a:chExt cx="1989325" cy="1023271"/>
            </a:xfrm>
          </p:grpSpPr>
          <p:grpSp>
            <p:nvGrpSpPr>
              <p:cNvPr id="1271" name="Group 1270">
                <a:extLst>
                  <a:ext uri="{FF2B5EF4-FFF2-40B4-BE49-F238E27FC236}">
                    <a16:creationId xmlns:a16="http://schemas.microsoft.com/office/drawing/2014/main" id="{18CCC1C3-81BB-AAD7-5BB8-07B6E3A6A5E6}"/>
                  </a:ext>
                </a:extLst>
              </p:cNvPr>
              <p:cNvGrpSpPr/>
              <p:nvPr/>
            </p:nvGrpSpPr>
            <p:grpSpPr>
              <a:xfrm>
                <a:off x="2200235" y="3268904"/>
                <a:ext cx="1989325" cy="1023271"/>
                <a:chOff x="2200235" y="3268904"/>
                <a:chExt cx="1989325" cy="1023271"/>
              </a:xfrm>
            </p:grpSpPr>
            <p:sp>
              <p:nvSpPr>
                <p:cNvPr id="1275" name="TextBox 1274">
                  <a:extLst>
                    <a:ext uri="{FF2B5EF4-FFF2-40B4-BE49-F238E27FC236}">
                      <a16:creationId xmlns:a16="http://schemas.microsoft.com/office/drawing/2014/main" id="{18D370ED-2DFA-46F9-3948-3F97B965EF7D}"/>
                    </a:ext>
                  </a:extLst>
                </p:cNvPr>
                <p:cNvSpPr txBox="1"/>
                <p:nvPr/>
              </p:nvSpPr>
              <p:spPr>
                <a:xfrm>
                  <a:off x="3301529" y="3857468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bg2">
                          <a:lumMod val="25000"/>
                        </a:schemeClr>
                      </a:solidFill>
                      <a:latin typeface="Trebuchet MS" panose="020B0703020202090204" pitchFamily="34" charset="0"/>
                    </a:rPr>
                    <a:t>Thread 2</a:t>
                  </a:r>
                </a:p>
              </p:txBody>
            </p:sp>
            <p:grpSp>
              <p:nvGrpSpPr>
                <p:cNvPr id="1276" name="Group 1275">
                  <a:extLst>
                    <a:ext uri="{FF2B5EF4-FFF2-40B4-BE49-F238E27FC236}">
                      <a16:creationId xmlns:a16="http://schemas.microsoft.com/office/drawing/2014/main" id="{512E26DB-6DC2-21AA-0010-DDEDCA2B17E3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111499" cy="1023271"/>
                  <a:chOff x="2618683" y="3117438"/>
                  <a:chExt cx="1111499" cy="1023271"/>
                </a:xfrm>
              </p:grpSpPr>
              <p:grpSp>
                <p:nvGrpSpPr>
                  <p:cNvPr id="1281" name="Group 1280">
                    <a:extLst>
                      <a:ext uri="{FF2B5EF4-FFF2-40B4-BE49-F238E27FC236}">
                        <a16:creationId xmlns:a16="http://schemas.microsoft.com/office/drawing/2014/main" id="{F0427353-FE47-7957-3504-E9F4CFFB49C8}"/>
                      </a:ext>
                    </a:extLst>
                  </p:cNvPr>
                  <p:cNvGrpSpPr/>
                  <p:nvPr/>
                </p:nvGrpSpPr>
                <p:grpSpPr>
                  <a:xfrm>
                    <a:off x="2753877" y="3246030"/>
                    <a:ext cx="828001" cy="746187"/>
                    <a:chOff x="1988819" y="2239962"/>
                    <a:chExt cx="952501" cy="971983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1282" name="Group 1281">
                      <a:extLst>
                        <a:ext uri="{FF2B5EF4-FFF2-40B4-BE49-F238E27FC236}">
                          <a16:creationId xmlns:a16="http://schemas.microsoft.com/office/drawing/2014/main" id="{BC7BE220-E02B-86EE-D856-F415502898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88820" y="2239962"/>
                      <a:ext cx="952500" cy="486513"/>
                      <a:chOff x="1988820" y="2239962"/>
                      <a:chExt cx="952500" cy="486513"/>
                    </a:xfrm>
                    <a:grpFill/>
                  </p:grpSpPr>
                  <p:grpSp>
                    <p:nvGrpSpPr>
                      <p:cNvPr id="1319" name="Group 1318">
                        <a:extLst>
                          <a:ext uri="{FF2B5EF4-FFF2-40B4-BE49-F238E27FC236}">
                            <a16:creationId xmlns:a16="http://schemas.microsoft.com/office/drawing/2014/main" id="{02313534-E025-75FD-2D9E-B0F8775F83C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320" name="Rectangle 1319">
                          <a:extLst>
                            <a:ext uri="{FF2B5EF4-FFF2-40B4-BE49-F238E27FC236}">
                              <a16:creationId xmlns:a16="http://schemas.microsoft.com/office/drawing/2014/main" id="{63550D8B-F6AE-926C-D66B-1A538B639F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1" name="Rectangle 1320">
                          <a:extLst>
                            <a:ext uri="{FF2B5EF4-FFF2-40B4-BE49-F238E27FC236}">
                              <a16:creationId xmlns:a16="http://schemas.microsoft.com/office/drawing/2014/main" id="{01F9D4EC-0D15-2C2C-6972-00757AB2EE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2" name="Rectangle 1321">
                          <a:extLst>
                            <a:ext uri="{FF2B5EF4-FFF2-40B4-BE49-F238E27FC236}">
                              <a16:creationId xmlns:a16="http://schemas.microsoft.com/office/drawing/2014/main" id="{BE317268-4C80-AD42-5BF5-A5E201B9BE8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23" name="Rectangle 1322">
                          <a:extLst>
                            <a:ext uri="{FF2B5EF4-FFF2-40B4-BE49-F238E27FC236}">
                              <a16:creationId xmlns:a16="http://schemas.microsoft.com/office/drawing/2014/main" id="{FF1F1567-6C65-104B-2862-336568D6051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309" name="Group 1308">
                        <a:extLst>
                          <a:ext uri="{FF2B5EF4-FFF2-40B4-BE49-F238E27FC236}">
                            <a16:creationId xmlns:a16="http://schemas.microsoft.com/office/drawing/2014/main" id="{3A783A84-F1BD-F503-FB66-56D1E1E72D3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482600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310" name="Rectangle 1309">
                          <a:extLst>
                            <a:ext uri="{FF2B5EF4-FFF2-40B4-BE49-F238E27FC236}">
                              <a16:creationId xmlns:a16="http://schemas.microsoft.com/office/drawing/2014/main" id="{C8419C8A-88E4-FFEE-0C41-4EA89C7C7BF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1" name="Rectangle 1310">
                          <a:extLst>
                            <a:ext uri="{FF2B5EF4-FFF2-40B4-BE49-F238E27FC236}">
                              <a16:creationId xmlns:a16="http://schemas.microsoft.com/office/drawing/2014/main" id="{313FA5C5-F77A-B5C2-86A2-B4A7D9FCCC2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2" name="Rectangle 1311">
                          <a:extLst>
                            <a:ext uri="{FF2B5EF4-FFF2-40B4-BE49-F238E27FC236}">
                              <a16:creationId xmlns:a16="http://schemas.microsoft.com/office/drawing/2014/main" id="{37A51D0F-2854-CB0B-C5CB-7E8F5265796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13" name="Rectangle 1312">
                          <a:extLst>
                            <a:ext uri="{FF2B5EF4-FFF2-40B4-BE49-F238E27FC236}">
                              <a16:creationId xmlns:a16="http://schemas.microsoft.com/office/drawing/2014/main" id="{1080E2EE-DAB8-F14A-B858-4B33115645A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283" name="Group 1282">
                      <a:extLst>
                        <a:ext uri="{FF2B5EF4-FFF2-40B4-BE49-F238E27FC236}">
                          <a16:creationId xmlns:a16="http://schemas.microsoft.com/office/drawing/2014/main" id="{92181DFE-9358-A8DF-C194-0A98384A746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88819" y="2725432"/>
                      <a:ext cx="952500" cy="486513"/>
                      <a:chOff x="1988819" y="2239962"/>
                      <a:chExt cx="952500" cy="486513"/>
                    </a:xfrm>
                    <a:grpFill/>
                  </p:grpSpPr>
                  <p:grpSp>
                    <p:nvGrpSpPr>
                      <p:cNvPr id="1297" name="Group 1296">
                        <a:extLst>
                          <a:ext uri="{FF2B5EF4-FFF2-40B4-BE49-F238E27FC236}">
                            <a16:creationId xmlns:a16="http://schemas.microsoft.com/office/drawing/2014/main" id="{A033861E-6015-B510-D901-739EC34FD3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239962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98" name="Rectangle 1297">
                          <a:extLst>
                            <a:ext uri="{FF2B5EF4-FFF2-40B4-BE49-F238E27FC236}">
                              <a16:creationId xmlns:a16="http://schemas.microsoft.com/office/drawing/2014/main" id="{4640097A-C7D4-E97E-79A4-015A176945A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9" name="Rectangle 1298">
                          <a:extLst>
                            <a:ext uri="{FF2B5EF4-FFF2-40B4-BE49-F238E27FC236}">
                              <a16:creationId xmlns:a16="http://schemas.microsoft.com/office/drawing/2014/main" id="{B7F2B7E1-C84E-11FC-9A42-6D7551EF9EF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00" name="Rectangle 1299">
                          <a:extLst>
                            <a:ext uri="{FF2B5EF4-FFF2-40B4-BE49-F238E27FC236}">
                              <a16:creationId xmlns:a16="http://schemas.microsoft.com/office/drawing/2014/main" id="{B171A3EE-4E9E-B3E0-FC00-A39A3423E3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301" name="Rectangle 1300">
                          <a:extLst>
                            <a:ext uri="{FF2B5EF4-FFF2-40B4-BE49-F238E27FC236}">
                              <a16:creationId xmlns:a16="http://schemas.microsoft.com/office/drawing/2014/main" id="{E6ED3DA3-9354-D592-0474-51BE98E5AB2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  <p:grpSp>
                    <p:nvGrpSpPr>
                      <p:cNvPr id="1287" name="Group 1286">
                        <a:extLst>
                          <a:ext uri="{FF2B5EF4-FFF2-40B4-BE49-F238E27FC236}">
                            <a16:creationId xmlns:a16="http://schemas.microsoft.com/office/drawing/2014/main" id="{ED47BB5F-3AA7-73C9-E45A-6F285C00B6A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482600"/>
                        <a:ext cx="952500" cy="243875"/>
                        <a:chOff x="1036320" y="2240280"/>
                        <a:chExt cx="1097280" cy="274320"/>
                      </a:xfrm>
                      <a:grpFill/>
                    </p:grpSpPr>
                    <p:sp>
                      <p:nvSpPr>
                        <p:cNvPr id="1288" name="Rectangle 1287">
                          <a:extLst>
                            <a:ext uri="{FF2B5EF4-FFF2-40B4-BE49-F238E27FC236}">
                              <a16:creationId xmlns:a16="http://schemas.microsoft.com/office/drawing/2014/main" id="{CEC74E92-F4E0-0AA5-BC02-C8C6F8613DF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03632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1">
                            <a:lumMod val="85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89" name="Rectangle 1288">
                          <a:extLst>
                            <a:ext uri="{FF2B5EF4-FFF2-40B4-BE49-F238E27FC236}">
                              <a16:creationId xmlns:a16="http://schemas.microsoft.com/office/drawing/2014/main" id="{95BB5523-3824-CD8F-C305-8F6BC87C279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310640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0" name="Rectangle 1289">
                          <a:extLst>
                            <a:ext uri="{FF2B5EF4-FFF2-40B4-BE49-F238E27FC236}">
                              <a16:creationId xmlns:a16="http://schemas.microsoft.com/office/drawing/2014/main" id="{7747DA9C-62E1-C8C9-D8B1-2D52515720F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588168" y="2240280"/>
                          <a:ext cx="274320" cy="274320"/>
                        </a:xfrm>
                        <a:prstGeom prst="rect">
                          <a:avLst/>
                        </a:prstGeom>
                        <a:grpFill/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  <p:sp>
                      <p:nvSpPr>
                        <p:cNvPr id="1291" name="Rectangle 1290">
                          <a:extLst>
                            <a:ext uri="{FF2B5EF4-FFF2-40B4-BE49-F238E27FC236}">
                              <a16:creationId xmlns:a16="http://schemas.microsoft.com/office/drawing/2014/main" id="{88DE91CF-3C25-094C-B0D7-C75BD0295FB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859280" y="2240280"/>
                          <a:ext cx="274320" cy="274320"/>
                        </a:xfrm>
                        <a:prstGeom prst="rect">
                          <a:avLst/>
                        </a:prstGeom>
                        <a:solidFill>
                          <a:schemeClr val="bg2">
                            <a:lumMod val="50000"/>
                          </a:schemeClr>
                        </a:solidFill>
                        <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GR">
                            <a:latin typeface="Trebuchet MS" panose="020B0703020202090204" pitchFamily="34" charset="0"/>
                          </a:endParaRPr>
                        </a:p>
                      </p:txBody>
                    </p:sp>
                  </p:grpSp>
                </p:grpSp>
              </p:grpSp>
              <p:cxnSp>
                <p:nvCxnSpPr>
                  <p:cNvPr id="1278" name="Straight Connector 1277">
                    <a:extLst>
                      <a:ext uri="{FF2B5EF4-FFF2-40B4-BE49-F238E27FC236}">
                        <a16:creationId xmlns:a16="http://schemas.microsoft.com/office/drawing/2014/main" id="{DD5539E3-FD4E-DF69-3601-8903E0AD60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53877" y="3117438"/>
                    <a:ext cx="1" cy="1023271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9" name="Straight Connector 1278">
                    <a:extLst>
                      <a:ext uri="{FF2B5EF4-FFF2-40B4-BE49-F238E27FC236}">
                        <a16:creationId xmlns:a16="http://schemas.microsoft.com/office/drawing/2014/main" id="{FF469FE2-86FD-BA45-3C2A-560850E348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618683" y="3242901"/>
                    <a:ext cx="1111499" cy="6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272" name="TextBox 1271">
                <a:extLst>
                  <a:ext uri="{FF2B5EF4-FFF2-40B4-BE49-F238E27FC236}">
                    <a16:creationId xmlns:a16="http://schemas.microsoft.com/office/drawing/2014/main" id="{FD5A22EF-FFAE-462F-A9C3-84D96FC5EAF2}"/>
                  </a:ext>
                </a:extLst>
              </p:cNvPr>
              <p:cNvSpPr txBox="1"/>
              <p:nvPr/>
            </p:nvSpPr>
            <p:spPr>
              <a:xfrm>
                <a:off x="3292170" y="3528849"/>
                <a:ext cx="888031" cy="2730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Thread 1</a:t>
                </a:r>
              </a:p>
            </p:txBody>
          </p:sp>
        </p:grpSp>
        <p:cxnSp>
          <p:nvCxnSpPr>
            <p:cNvPr id="1386" name="Straight Connector 1385">
              <a:extLst>
                <a:ext uri="{FF2B5EF4-FFF2-40B4-BE49-F238E27FC236}">
                  <a16:creationId xmlns:a16="http://schemas.microsoft.com/office/drawing/2014/main" id="{20A887D4-116B-2E64-266A-C436662A91E9}"/>
                </a:ext>
              </a:extLst>
            </p:cNvPr>
            <p:cNvCxnSpPr>
              <a:cxnSpLocks/>
            </p:cNvCxnSpPr>
            <p:nvPr/>
          </p:nvCxnSpPr>
          <p:spPr>
            <a:xfrm>
              <a:off x="6135212" y="5542456"/>
              <a:ext cx="1226611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4247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828339" y="3637056"/>
            <a:ext cx="12103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#Rows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513914" y="3345011"/>
            <a:ext cx="12103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#Rows</a:t>
            </a:r>
          </a:p>
        </p:txBody>
      </p:sp>
    </p:spTree>
    <p:extLst>
      <p:ext uri="{BB962C8B-B14F-4D97-AF65-F5344CB8AC3E}">
        <p14:creationId xmlns:p14="http://schemas.microsoft.com/office/powerpoint/2010/main" val="154313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/>
      <p:bldP spid="303" grpId="0" animBg="1"/>
      <p:bldP spid="3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83F1047-015F-EB4A-87A9-CA3BA6F28135}"/>
              </a:ext>
            </a:extLst>
          </p:cNvPr>
          <p:cNvGrpSpPr/>
          <p:nvPr/>
        </p:nvGrpSpPr>
        <p:grpSpPr>
          <a:xfrm>
            <a:off x="1605868" y="1936544"/>
            <a:ext cx="4032607" cy="2420014"/>
            <a:chOff x="1077871" y="272386"/>
            <a:chExt cx="3303777" cy="197063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3B38D0-DBB4-3E4D-88F0-E62285E416CC}"/>
                </a:ext>
              </a:extLst>
            </p:cNvPr>
            <p:cNvSpPr/>
            <p:nvPr/>
          </p:nvSpPr>
          <p:spPr>
            <a:xfrm>
              <a:off x="2565902" y="278736"/>
              <a:ext cx="1815746" cy="196428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D4EF3E92-F297-0346-B557-F78C8A1FBE01}"/>
                </a:ext>
              </a:extLst>
            </p:cNvPr>
            <p:cNvSpPr/>
            <p:nvPr/>
          </p:nvSpPr>
          <p:spPr>
            <a:xfrm>
              <a:off x="1077871" y="272386"/>
              <a:ext cx="2796130" cy="853732"/>
            </a:xfrm>
            <a:prstGeom prst="triangle">
              <a:avLst>
                <a:gd name="adj" fmla="val 532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C98E2FB-C354-CB45-A1A3-FA799E597BA1}"/>
                </a:ext>
              </a:extLst>
            </p:cNvPr>
            <p:cNvSpPr/>
            <p:nvPr/>
          </p:nvSpPr>
          <p:spPr>
            <a:xfrm>
              <a:off x="1093771" y="1126118"/>
              <a:ext cx="1484833" cy="1116906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36635C7-EB81-FB47-8C79-C67F8E69B45F}"/>
              </a:ext>
            </a:extLst>
          </p:cNvPr>
          <p:cNvCxnSpPr/>
          <p:nvPr/>
        </p:nvCxnSpPr>
        <p:spPr>
          <a:xfrm flipV="1">
            <a:off x="1625277" y="1928763"/>
            <a:ext cx="4019291" cy="234220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5DA3F4-600C-BC45-BE3A-E9C292B6F12C}"/>
              </a:ext>
            </a:extLst>
          </p:cNvPr>
          <p:cNvCxnSpPr/>
          <p:nvPr/>
        </p:nvCxnSpPr>
        <p:spPr>
          <a:xfrm>
            <a:off x="3397497" y="1928762"/>
            <a:ext cx="481146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485349-9D21-B349-849C-EE276940B779}"/>
              </a:ext>
            </a:extLst>
          </p:cNvPr>
          <p:cNvCxnSpPr>
            <a:cxnSpLocks noChangeAspect="1"/>
          </p:cNvCxnSpPr>
          <p:nvPr/>
        </p:nvCxnSpPr>
        <p:spPr>
          <a:xfrm flipV="1">
            <a:off x="1615117" y="1928777"/>
            <a:ext cx="1785740" cy="1042684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BEF336D-2DEB-D946-9D15-EC31EF403461}"/>
              </a:ext>
            </a:extLst>
          </p:cNvPr>
          <p:cNvGraphicFramePr>
            <a:graphicFrameLocks/>
          </p:cNvGraphicFramePr>
          <p:nvPr/>
        </p:nvGraphicFramePr>
        <p:xfrm>
          <a:off x="527997" y="1664158"/>
          <a:ext cx="7920000" cy="3529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12">
            <a:extLst>
              <a:ext uri="{FF2B5EF4-FFF2-40B4-BE49-F238E27FC236}">
                <a16:creationId xmlns:a16="http://schemas.microsoft.com/office/drawing/2014/main" id="{A4FCD16C-1481-B44C-93F3-54AB19B579EB}"/>
              </a:ext>
            </a:extLst>
          </p:cNvPr>
          <p:cNvSpPr txBox="1"/>
          <p:nvPr/>
        </p:nvSpPr>
        <p:spPr>
          <a:xfrm>
            <a:off x="6044877" y="1877518"/>
            <a:ext cx="2571125" cy="28018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Peak compute performance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5504B2-5B42-7E4D-AA84-E802F73D7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Roofline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708F1-8C29-7644-B831-B18AA4778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Advisor on an Intel Xeon E3-1225 v6 CPU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6EC04833-5240-1B4B-9210-533FDFA03F78}"/>
              </a:ext>
            </a:extLst>
          </p:cNvPr>
          <p:cNvSpPr txBox="1"/>
          <p:nvPr/>
        </p:nvSpPr>
        <p:spPr>
          <a:xfrm rot="19781696">
            <a:off x="1564317" y="3810845"/>
            <a:ext cx="671457" cy="324096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DRAM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E89CC645-8B9D-8544-9599-F406B8042131}"/>
              </a:ext>
            </a:extLst>
          </p:cNvPr>
          <p:cNvSpPr txBox="1"/>
          <p:nvPr/>
        </p:nvSpPr>
        <p:spPr>
          <a:xfrm rot="19781696">
            <a:off x="1581862" y="2589041"/>
            <a:ext cx="384912" cy="313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A1BBE4C-4E9E-C849-AA62-8AEFC3EF8D9B}"/>
              </a:ext>
            </a:extLst>
          </p:cNvPr>
          <p:cNvSpPr/>
          <p:nvPr/>
        </p:nvSpPr>
        <p:spPr>
          <a:xfrm>
            <a:off x="178200" y="5374639"/>
            <a:ext cx="8787600" cy="716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All workloads fall in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Calibri" panose="020F0502020204030204" pitchFamily="34" charset="0"/>
              </a:rPr>
              <a:t>memory-bound area of the Roofline</a:t>
            </a:r>
          </a:p>
        </p:txBody>
      </p:sp>
    </p:spTree>
    <p:extLst>
      <p:ext uri="{BB962C8B-B14F-4D97-AF65-F5344CB8AC3E}">
        <p14:creationId xmlns:p14="http://schemas.microsoft.com/office/powerpoint/2010/main" val="32826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category"/>
        </p:bldSub>
      </p:bldGraphic>
      <p:bldP spid="9" grpId="0"/>
      <p:bldP spid="3" grpId="0" build="p"/>
      <p:bldP spid="10" grpId="0"/>
      <p:bldP spid="11" grpId="0"/>
      <p:bldP spid="1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275029" y="2954747"/>
            <a:ext cx="416421" cy="116667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26587" cy="10604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4247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708057" y="3639674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470614" y="3361412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25428-C293-EC0C-EE26-F88EE8FC2C44}"/>
              </a:ext>
            </a:extLst>
          </p:cNvPr>
          <p:cNvGrpSpPr/>
          <p:nvPr/>
        </p:nvGrpSpPr>
        <p:grpSpPr>
          <a:xfrm>
            <a:off x="249977" y="4289745"/>
            <a:ext cx="3816000" cy="811083"/>
            <a:chOff x="249977" y="4289745"/>
            <a:chExt cx="3816000" cy="811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4AEFF1-3A86-B5AD-B525-2EEDD1979806}"/>
                </a:ext>
              </a:extLst>
            </p:cNvPr>
            <p:cNvGrpSpPr/>
            <p:nvPr/>
          </p:nvGrpSpPr>
          <p:grpSpPr>
            <a:xfrm>
              <a:off x="249977" y="4289745"/>
              <a:ext cx="3816000" cy="811083"/>
              <a:chOff x="249977" y="4289745"/>
              <a:chExt cx="3816000" cy="811083"/>
            </a:xfrm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6A087F7E-9606-1308-9A71-21AB0773BA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977" y="4289745"/>
                <a:ext cx="3816000" cy="811083"/>
                <a:chOff x="1327429" y="3568732"/>
                <a:chExt cx="3172859" cy="674380"/>
              </a:xfrm>
            </p:grpSpPr>
            <p:grpSp>
              <p:nvGrpSpPr>
                <p:cNvPr id="1165" name="Group 1164">
                  <a:extLst>
                    <a:ext uri="{FF2B5EF4-FFF2-40B4-BE49-F238E27FC236}">
                      <a16:creationId xmlns:a16="http://schemas.microsoft.com/office/drawing/2014/main" id="{048B61DD-BC64-000E-9432-06F5AB584CEF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3172859" cy="660597"/>
                  <a:chOff x="1327429" y="3582515"/>
                  <a:chExt cx="3172859" cy="660597"/>
                </a:xfrm>
              </p:grpSpPr>
              <p:grpSp>
                <p:nvGrpSpPr>
                  <p:cNvPr id="1167" name="Group 1166">
                    <a:extLst>
                      <a:ext uri="{FF2B5EF4-FFF2-40B4-BE49-F238E27FC236}">
                        <a16:creationId xmlns:a16="http://schemas.microsoft.com/office/drawing/2014/main" id="{167BD022-E55F-D6A9-A021-9E466E4F2BA2}"/>
                      </a:ext>
                    </a:extLst>
                  </p:cNvPr>
                  <p:cNvGrpSpPr/>
                  <p:nvPr/>
                </p:nvGrpSpPr>
                <p:grpSpPr>
                  <a:xfrm>
                    <a:off x="1327429" y="3582515"/>
                    <a:ext cx="3172859" cy="660597"/>
                    <a:chOff x="1327429" y="3582515"/>
                    <a:chExt cx="3172859" cy="660597"/>
                  </a:xfrm>
                </p:grpSpPr>
                <p:sp>
                  <p:nvSpPr>
                    <p:cNvPr id="1171" name="TextBox 1170">
                      <a:extLst>
                        <a:ext uri="{FF2B5EF4-FFF2-40B4-BE49-F238E27FC236}">
                          <a16:creationId xmlns:a16="http://schemas.microsoft.com/office/drawing/2014/main" id="{4C020E07-AF5A-29A9-CF1B-63144CB565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9318" y="3873780"/>
                      <a:ext cx="12009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grpSp>
                  <p:nvGrpSpPr>
                    <p:cNvPr id="1172" name="Group 1171">
                      <a:extLst>
                        <a:ext uri="{FF2B5EF4-FFF2-40B4-BE49-F238E27FC236}">
                          <a16:creationId xmlns:a16="http://schemas.microsoft.com/office/drawing/2014/main" id="{E75AB504-AB71-2CA3-FEE6-C0F49C3765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29" y="3582515"/>
                      <a:ext cx="2016000" cy="561385"/>
                      <a:chOff x="1745877" y="3431049"/>
                      <a:chExt cx="2016000" cy="561385"/>
                    </a:xfrm>
                  </p:grpSpPr>
                  <p:grpSp>
                    <p:nvGrpSpPr>
                      <p:cNvPr id="1177" name="Group 1176">
                        <a:extLst>
                          <a:ext uri="{FF2B5EF4-FFF2-40B4-BE49-F238E27FC236}">
                            <a16:creationId xmlns:a16="http://schemas.microsoft.com/office/drawing/2014/main" id="{FF075A55-F68C-F391-F1B6-86DB7323C8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25878" y="3432302"/>
                        <a:ext cx="1656000" cy="560132"/>
                        <a:chOff x="1036320" y="2482600"/>
                        <a:chExt cx="1905000" cy="729628"/>
                      </a:xfrm>
                      <a:solidFill>
                        <a:schemeClr val="bg1">
                          <a:lumMod val="85000"/>
                        </a:schemeClr>
                      </a:solidFill>
                    </p:grpSpPr>
                    <p:grpSp>
                      <p:nvGrpSpPr>
                        <p:cNvPr id="1203" name="Group 1202">
                          <a:extLst>
                            <a:ext uri="{FF2B5EF4-FFF2-40B4-BE49-F238E27FC236}">
                              <a16:creationId xmlns:a16="http://schemas.microsoft.com/office/drawing/2014/main" id="{7BB71DE9-9F83-FA0D-3FBA-1723F03B96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1204" name="Group 1203">
                            <a:extLst>
                              <a:ext uri="{FF2B5EF4-FFF2-40B4-BE49-F238E27FC236}">
                                <a16:creationId xmlns:a16="http://schemas.microsoft.com/office/drawing/2014/main" id="{4497C414-C19B-AF02-92BE-D33B45FFEF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10" name="Rectangle 1209">
                              <a:extLst>
                                <a:ext uri="{FF2B5EF4-FFF2-40B4-BE49-F238E27FC236}">
                                  <a16:creationId xmlns:a16="http://schemas.microsoft.com/office/drawing/2014/main" id="{A8509320-761D-BE35-9C47-F2E2F18D4E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1" name="Rectangle 1210">
                              <a:extLst>
                                <a:ext uri="{FF2B5EF4-FFF2-40B4-BE49-F238E27FC236}">
                                  <a16:creationId xmlns:a16="http://schemas.microsoft.com/office/drawing/2014/main" id="{C1FBB575-A736-193E-8AF9-E87183F11C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2" name="Rectangle 1211">
                              <a:extLst>
                                <a:ext uri="{FF2B5EF4-FFF2-40B4-BE49-F238E27FC236}">
                                  <a16:creationId xmlns:a16="http://schemas.microsoft.com/office/drawing/2014/main" id="{D5E4260B-B520-765E-7876-DC3C6BB363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3" name="Rectangle 1212">
                              <a:extLst>
                                <a:ext uri="{FF2B5EF4-FFF2-40B4-BE49-F238E27FC236}">
                                  <a16:creationId xmlns:a16="http://schemas.microsoft.com/office/drawing/2014/main" id="{6D913025-E9FF-39E8-7ECD-400407DD3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05" name="Group 1204">
                            <a:extLst>
                              <a:ext uri="{FF2B5EF4-FFF2-40B4-BE49-F238E27FC236}">
                                <a16:creationId xmlns:a16="http://schemas.microsoft.com/office/drawing/2014/main" id="{E9D90312-1E4F-8555-DE5D-A30DF165C6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06" name="Rectangle 1205">
                              <a:extLst>
                                <a:ext uri="{FF2B5EF4-FFF2-40B4-BE49-F238E27FC236}">
                                  <a16:creationId xmlns:a16="http://schemas.microsoft.com/office/drawing/2014/main" id="{A524BAB1-9C9E-4BA0-D85B-01DC4D1463B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7" name="Rectangle 1206">
                              <a:extLst>
                                <a:ext uri="{FF2B5EF4-FFF2-40B4-BE49-F238E27FC236}">
                                  <a16:creationId xmlns:a16="http://schemas.microsoft.com/office/drawing/2014/main" id="{91E46151-DB04-B7C4-4272-71D40DF5812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8" name="Rectangle 1207">
                              <a:extLst>
                                <a:ext uri="{FF2B5EF4-FFF2-40B4-BE49-F238E27FC236}">
                                  <a16:creationId xmlns:a16="http://schemas.microsoft.com/office/drawing/2014/main" id="{86B53639-5FC5-6C02-C740-F9F601F0BE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9" name="Rectangle 1208">
                              <a:extLst>
                                <a:ext uri="{FF2B5EF4-FFF2-40B4-BE49-F238E27FC236}">
                                  <a16:creationId xmlns:a16="http://schemas.microsoft.com/office/drawing/2014/main" id="{CBDB7839-2B6F-0B74-D4E3-E7B130A981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79" name="Group 1178">
                          <a:extLst>
                            <a:ext uri="{FF2B5EF4-FFF2-40B4-BE49-F238E27FC236}">
                              <a16:creationId xmlns:a16="http://schemas.microsoft.com/office/drawing/2014/main" id="{9BCAA41A-CF48-483C-56BE-3550DD1D0DD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1180" name="Group 1179">
                            <a:extLst>
                              <a:ext uri="{FF2B5EF4-FFF2-40B4-BE49-F238E27FC236}">
                                <a16:creationId xmlns:a16="http://schemas.microsoft.com/office/drawing/2014/main" id="{52302645-DBBA-668E-2D35-4948E626538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92" name="Group 1191">
                              <a:extLst>
                                <a:ext uri="{FF2B5EF4-FFF2-40B4-BE49-F238E27FC236}">
                                  <a16:creationId xmlns:a16="http://schemas.microsoft.com/office/drawing/2014/main" id="{308DD37E-3827-736C-79CC-4A684DB1D4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8" name="Rectangle 1197">
                                <a:extLst>
                                  <a:ext uri="{FF2B5EF4-FFF2-40B4-BE49-F238E27FC236}">
                                    <a16:creationId xmlns:a16="http://schemas.microsoft.com/office/drawing/2014/main" id="{942CDA76-A6C7-744F-CA1D-C283EA5384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9" name="Rectangle 1198">
                                <a:extLst>
                                  <a:ext uri="{FF2B5EF4-FFF2-40B4-BE49-F238E27FC236}">
                                    <a16:creationId xmlns:a16="http://schemas.microsoft.com/office/drawing/2014/main" id="{22D0D383-3C58-C808-6A0A-A9ADAC8C43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0" name="Rectangle 1199">
                                <a:extLst>
                                  <a:ext uri="{FF2B5EF4-FFF2-40B4-BE49-F238E27FC236}">
                                    <a16:creationId xmlns:a16="http://schemas.microsoft.com/office/drawing/2014/main" id="{FDAFB574-7353-AF41-475B-8DD6175EC2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1" name="Rectangle 1200">
                                <a:extLst>
                                  <a:ext uri="{FF2B5EF4-FFF2-40B4-BE49-F238E27FC236}">
                                    <a16:creationId xmlns:a16="http://schemas.microsoft.com/office/drawing/2014/main" id="{A7575105-04D8-9A12-AE31-844FF05E4A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93" name="Group 1192">
                              <a:extLst>
                                <a:ext uri="{FF2B5EF4-FFF2-40B4-BE49-F238E27FC236}">
                                  <a16:creationId xmlns:a16="http://schemas.microsoft.com/office/drawing/2014/main" id="{2BF5D24F-0701-9BF6-2A83-72827539CC2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4" name="Rectangle 1193">
                                <a:extLst>
                                  <a:ext uri="{FF2B5EF4-FFF2-40B4-BE49-F238E27FC236}">
                                    <a16:creationId xmlns:a16="http://schemas.microsoft.com/office/drawing/2014/main" id="{1C4FFEAD-260E-EC0C-1E76-080CE4B219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5" name="Rectangle 1194">
                                <a:extLst>
                                  <a:ext uri="{FF2B5EF4-FFF2-40B4-BE49-F238E27FC236}">
                                    <a16:creationId xmlns:a16="http://schemas.microsoft.com/office/drawing/2014/main" id="{5E5CF147-9405-E20F-EEEB-9A749C2B35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6" name="Rectangle 1195">
                                <a:extLst>
                                  <a:ext uri="{FF2B5EF4-FFF2-40B4-BE49-F238E27FC236}">
                                    <a16:creationId xmlns:a16="http://schemas.microsoft.com/office/drawing/2014/main" id="{3CFE1F76-51C3-A68C-01A7-0122B7F045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7" name="Rectangle 1196">
                                <a:extLst>
                                  <a:ext uri="{FF2B5EF4-FFF2-40B4-BE49-F238E27FC236}">
                                    <a16:creationId xmlns:a16="http://schemas.microsoft.com/office/drawing/2014/main" id="{504C35EC-ACB1-998A-977D-4BBADD903D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1" name="Group 1180">
                            <a:extLst>
                              <a:ext uri="{FF2B5EF4-FFF2-40B4-BE49-F238E27FC236}">
                                <a16:creationId xmlns:a16="http://schemas.microsoft.com/office/drawing/2014/main" id="{5386B1D2-6306-8419-EDF2-9B4C373375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82" name="Group 1181">
                              <a:extLst>
                                <a:ext uri="{FF2B5EF4-FFF2-40B4-BE49-F238E27FC236}">
                                  <a16:creationId xmlns:a16="http://schemas.microsoft.com/office/drawing/2014/main" id="{56ADB251-F92C-AD1A-AE89-C2E971F86FE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8" name="Rectangle 1187">
                                <a:extLst>
                                  <a:ext uri="{FF2B5EF4-FFF2-40B4-BE49-F238E27FC236}">
                                    <a16:creationId xmlns:a16="http://schemas.microsoft.com/office/drawing/2014/main" id="{B1BD59F1-92CB-84B1-7739-A7BF996AA4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Rectangle 1188">
                                <a:extLst>
                                  <a:ext uri="{FF2B5EF4-FFF2-40B4-BE49-F238E27FC236}">
                                    <a16:creationId xmlns:a16="http://schemas.microsoft.com/office/drawing/2014/main" id="{6A645A6A-A034-7D67-27A4-4387CFCF31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1189">
                                <a:extLst>
                                  <a:ext uri="{FF2B5EF4-FFF2-40B4-BE49-F238E27FC236}">
                                    <a16:creationId xmlns:a16="http://schemas.microsoft.com/office/drawing/2014/main" id="{60FD8270-D212-BA92-6597-55C0987F04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1190">
                                <a:extLst>
                                  <a:ext uri="{FF2B5EF4-FFF2-40B4-BE49-F238E27FC236}">
                                    <a16:creationId xmlns:a16="http://schemas.microsoft.com/office/drawing/2014/main" id="{1903DEC7-B205-E6C3-3008-5414A27F0C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83" name="Group 1182">
                              <a:extLst>
                                <a:ext uri="{FF2B5EF4-FFF2-40B4-BE49-F238E27FC236}">
                                  <a16:creationId xmlns:a16="http://schemas.microsoft.com/office/drawing/2014/main" id="{5A80DE1A-5301-28C4-29EA-1033AD698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4" name="Rectangle 1183">
                                <a:extLst>
                                  <a:ext uri="{FF2B5EF4-FFF2-40B4-BE49-F238E27FC236}">
                                    <a16:creationId xmlns:a16="http://schemas.microsoft.com/office/drawing/2014/main" id="{84787B5E-182E-055B-D6F9-C935AC53D4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5" name="Rectangle 1184">
                                <a:extLst>
                                  <a:ext uri="{FF2B5EF4-FFF2-40B4-BE49-F238E27FC236}">
                                    <a16:creationId xmlns:a16="http://schemas.microsoft.com/office/drawing/2014/main" id="{63175418-3C04-33D8-886F-A1FB14D8618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6" name="Rectangle 1185">
                                <a:extLst>
                                  <a:ext uri="{FF2B5EF4-FFF2-40B4-BE49-F238E27FC236}">
                                    <a16:creationId xmlns:a16="http://schemas.microsoft.com/office/drawing/2014/main" id="{63CF0531-C905-E97A-3497-D73F50E9EFA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7" name="Rectangle 1186">
                                <a:extLst>
                                  <a:ext uri="{FF2B5EF4-FFF2-40B4-BE49-F238E27FC236}">
                                    <a16:creationId xmlns:a16="http://schemas.microsoft.com/office/drawing/2014/main" id="{355AE47F-6C6A-2B5C-AE0B-168BCB15488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1175" name="Straight Connector 1174">
                        <a:extLst>
                          <a:ext uri="{FF2B5EF4-FFF2-40B4-BE49-F238E27FC236}">
                            <a16:creationId xmlns:a16="http://schemas.microsoft.com/office/drawing/2014/main" id="{88EC11AF-128A-C032-8EC8-5C0AFBFCE6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45877" y="3431049"/>
                        <a:ext cx="2016000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FD8F3D52-D213-FCEF-1A47-E0FAA1FB2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99507" y="3764652"/>
                    <a:ext cx="1556497" cy="2773"/>
                  </a:xfrm>
                  <a:prstGeom prst="line">
                    <a:avLst/>
                  </a:prstGeom>
                  <a:ln w="57150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6" name="TextBox 1165">
                  <a:extLst>
                    <a:ext uri="{FF2B5EF4-FFF2-40B4-BE49-F238E27FC236}">
                      <a16:creationId xmlns:a16="http://schemas.microsoft.com/office/drawing/2014/main" id="{BDC28C6E-A58D-8AFB-0B27-637716EFB234}"/>
                    </a:ext>
                  </a:extLst>
                </p:cNvPr>
                <p:cNvSpPr txBox="1"/>
                <p:nvPr/>
              </p:nvSpPr>
              <p:spPr>
                <a:xfrm>
                  <a:off x="3291776" y="3568732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30F6D53-7A44-060F-B38E-2EB0AF37A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76501" y="4346616"/>
                <a:ext cx="3960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B92BDD9-FF1B-C56B-B65B-38317CBF7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599" y="4323327"/>
              <a:ext cx="0" cy="198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84E79-FF6F-ECDD-44B2-4E0584C0F308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6317849" y="3867743"/>
            <a:chExt cx="2690356" cy="1383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4F10DC-8FA1-28E9-E45D-E2EFE4CAA2CF}"/>
                </a:ext>
              </a:extLst>
            </p:cNvPr>
            <p:cNvGrpSpPr/>
            <p:nvPr/>
          </p:nvGrpSpPr>
          <p:grpSpPr>
            <a:xfrm>
              <a:off x="6317849" y="3867743"/>
              <a:ext cx="2690356" cy="1383876"/>
              <a:chOff x="5995213" y="4872077"/>
              <a:chExt cx="2690356" cy="1383876"/>
            </a:xfrm>
          </p:grpSpPr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F430632F-A633-A793-871D-BF3D2CC147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5213" y="4872077"/>
                <a:ext cx="2690356" cy="1383876"/>
                <a:chOff x="2200235" y="3268904"/>
                <a:chExt cx="1989325" cy="1023271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18CCC1C3-81BB-AAD7-5BB8-07B6E3A6A5E6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989325" cy="1023271"/>
                  <a:chOff x="2200235" y="3268904"/>
                  <a:chExt cx="1989325" cy="1023271"/>
                </a:xfrm>
              </p:grpSpPr>
              <p:sp>
                <p:nvSpPr>
                  <p:cNvPr id="1275" name="TextBox 1274">
                    <a:extLst>
                      <a:ext uri="{FF2B5EF4-FFF2-40B4-BE49-F238E27FC236}">
                        <a16:creationId xmlns:a16="http://schemas.microsoft.com/office/drawing/2014/main" id="{18D370ED-2DFA-46F9-3948-3F97B965EF7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529" y="3857468"/>
                    <a:ext cx="888031" cy="27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grpSp>
                <p:nvGrpSpPr>
                  <p:cNvPr id="1276" name="Group 1275">
                    <a:extLst>
                      <a:ext uri="{FF2B5EF4-FFF2-40B4-BE49-F238E27FC236}">
                        <a16:creationId xmlns:a16="http://schemas.microsoft.com/office/drawing/2014/main" id="{512E26DB-6DC2-21AA-0010-DDEDCA2B17E3}"/>
                      </a:ext>
                    </a:extLst>
                  </p:cNvPr>
                  <p:cNvGrpSpPr/>
                  <p:nvPr/>
                </p:nvGrpSpPr>
                <p:grpSpPr>
                  <a:xfrm>
                    <a:off x="2200235" y="3268904"/>
                    <a:ext cx="1111499" cy="1023271"/>
                    <a:chOff x="2618683" y="3117438"/>
                    <a:chExt cx="1111499" cy="1023271"/>
                  </a:xfrm>
                </p:grpSpPr>
                <p:grpSp>
                  <p:nvGrpSpPr>
                    <p:cNvPr id="1281" name="Group 1280">
                      <a:extLst>
                        <a:ext uri="{FF2B5EF4-FFF2-40B4-BE49-F238E27FC236}">
                          <a16:creationId xmlns:a16="http://schemas.microsoft.com/office/drawing/2014/main" id="{F0427353-FE47-7957-3504-E9F4CFFB4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3877" y="3246030"/>
                      <a:ext cx="828001" cy="746187"/>
                      <a:chOff x="1988819" y="2239962"/>
                      <a:chExt cx="952501" cy="971983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grpSp>
                    <p:nvGrpSpPr>
                      <p:cNvPr id="1282" name="Group 1281">
                        <a:extLst>
                          <a:ext uri="{FF2B5EF4-FFF2-40B4-BE49-F238E27FC236}">
                            <a16:creationId xmlns:a16="http://schemas.microsoft.com/office/drawing/2014/main" id="{BC7BE220-E02B-86EE-D856-F415502898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486513"/>
                        <a:chOff x="1988820" y="2239962"/>
                        <a:chExt cx="952500" cy="486513"/>
                      </a:xfrm>
                      <a:grpFill/>
                    </p:grpSpPr>
                    <p:grpSp>
                      <p:nvGrpSpPr>
                        <p:cNvPr id="1319" name="Group 1318">
                          <a:extLst>
                            <a:ext uri="{FF2B5EF4-FFF2-40B4-BE49-F238E27FC236}">
                              <a16:creationId xmlns:a16="http://schemas.microsoft.com/office/drawing/2014/main" id="{02313534-E025-75FD-2D9E-B0F8775F8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20" name="Rectangle 1319">
                            <a:extLst>
                              <a:ext uri="{FF2B5EF4-FFF2-40B4-BE49-F238E27FC236}">
                                <a16:creationId xmlns:a16="http://schemas.microsoft.com/office/drawing/2014/main" id="{63550D8B-F6AE-926C-D66B-1A538B639F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1" name="Rectangle 1320">
                            <a:extLst>
                              <a:ext uri="{FF2B5EF4-FFF2-40B4-BE49-F238E27FC236}">
                                <a16:creationId xmlns:a16="http://schemas.microsoft.com/office/drawing/2014/main" id="{01F9D4EC-0D15-2C2C-6972-00757AB2EE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2" name="Rectangle 1321">
                            <a:extLst>
                              <a:ext uri="{FF2B5EF4-FFF2-40B4-BE49-F238E27FC236}">
                                <a16:creationId xmlns:a16="http://schemas.microsoft.com/office/drawing/2014/main" id="{BE317268-4C80-AD42-5BF5-A5E201B9BE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3" name="Rectangle 1322">
                            <a:extLst>
                              <a:ext uri="{FF2B5EF4-FFF2-40B4-BE49-F238E27FC236}">
                                <a16:creationId xmlns:a16="http://schemas.microsoft.com/office/drawing/2014/main" id="{FF1F1567-6C65-104B-2862-336568D60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9" name="Group 1308">
                          <a:extLst>
                            <a:ext uri="{FF2B5EF4-FFF2-40B4-BE49-F238E27FC236}">
                              <a16:creationId xmlns:a16="http://schemas.microsoft.com/office/drawing/2014/main" id="{3A783A84-F1BD-F503-FB66-56D1E1E72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10" name="Rectangle 1309">
                            <a:extLst>
                              <a:ext uri="{FF2B5EF4-FFF2-40B4-BE49-F238E27FC236}">
                                <a16:creationId xmlns:a16="http://schemas.microsoft.com/office/drawing/2014/main" id="{C8419C8A-88E4-FFEE-0C41-4EA89C7C7B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1" name="Rectangle 1310">
                            <a:extLst>
                              <a:ext uri="{FF2B5EF4-FFF2-40B4-BE49-F238E27FC236}">
                                <a16:creationId xmlns:a16="http://schemas.microsoft.com/office/drawing/2014/main" id="{313FA5C5-F77A-B5C2-86A2-B4A7D9FCCC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2" name="Rectangle 1311">
                            <a:extLst>
                              <a:ext uri="{FF2B5EF4-FFF2-40B4-BE49-F238E27FC236}">
                                <a16:creationId xmlns:a16="http://schemas.microsoft.com/office/drawing/2014/main" id="{37A51D0F-2854-CB0B-C5CB-7E8F526579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3" name="Rectangle 1312">
                            <a:extLst>
                              <a:ext uri="{FF2B5EF4-FFF2-40B4-BE49-F238E27FC236}">
                                <a16:creationId xmlns:a16="http://schemas.microsoft.com/office/drawing/2014/main" id="{1080E2EE-DAB8-F14A-B858-4B33115645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3" name="Group 1282">
                        <a:extLst>
                          <a:ext uri="{FF2B5EF4-FFF2-40B4-BE49-F238E27FC236}">
                            <a16:creationId xmlns:a16="http://schemas.microsoft.com/office/drawing/2014/main" id="{92181DFE-9358-A8DF-C194-0A98384A7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725432"/>
                        <a:ext cx="952500" cy="486513"/>
                        <a:chOff x="1988819" y="2239962"/>
                        <a:chExt cx="952500" cy="486513"/>
                      </a:xfrm>
                      <a:grpFill/>
                    </p:grpSpPr>
                    <p:grpSp>
                      <p:nvGrpSpPr>
                        <p:cNvPr id="1297" name="Group 1296">
                          <a:extLst>
                            <a:ext uri="{FF2B5EF4-FFF2-40B4-BE49-F238E27FC236}">
                              <a16:creationId xmlns:a16="http://schemas.microsoft.com/office/drawing/2014/main" id="{A033861E-6015-B510-D901-739EC34FD3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98" name="Rectangle 1297">
                            <a:extLst>
                              <a:ext uri="{FF2B5EF4-FFF2-40B4-BE49-F238E27FC236}">
                                <a16:creationId xmlns:a16="http://schemas.microsoft.com/office/drawing/2014/main" id="{4640097A-C7D4-E97E-79A4-015A176945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9" name="Rectangle 1298">
                            <a:extLst>
                              <a:ext uri="{FF2B5EF4-FFF2-40B4-BE49-F238E27FC236}">
                                <a16:creationId xmlns:a16="http://schemas.microsoft.com/office/drawing/2014/main" id="{B7F2B7E1-C84E-11FC-9A42-6D7551EF9E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0" name="Rectangle 1299">
                            <a:extLst>
                              <a:ext uri="{FF2B5EF4-FFF2-40B4-BE49-F238E27FC236}">
                                <a16:creationId xmlns:a16="http://schemas.microsoft.com/office/drawing/2014/main" id="{B171A3EE-4E9E-B3E0-FC00-A39A3423E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1" name="Rectangle 1300">
                            <a:extLst>
                              <a:ext uri="{FF2B5EF4-FFF2-40B4-BE49-F238E27FC236}">
                                <a16:creationId xmlns:a16="http://schemas.microsoft.com/office/drawing/2014/main" id="{E6ED3DA3-9354-D592-0474-51BE98E5A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87" name="Group 1286">
                          <a:extLst>
                            <a:ext uri="{FF2B5EF4-FFF2-40B4-BE49-F238E27FC236}">
                              <a16:creationId xmlns:a16="http://schemas.microsoft.com/office/drawing/2014/main" id="{ED47BB5F-3AA7-73C9-E45A-6F285C00B6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88" name="Rectangle 1287">
                            <a:extLst>
                              <a:ext uri="{FF2B5EF4-FFF2-40B4-BE49-F238E27FC236}">
                                <a16:creationId xmlns:a16="http://schemas.microsoft.com/office/drawing/2014/main" id="{CEC74E92-F4E0-0AA5-BC02-C8C6F8613D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89" name="Rectangle 1288">
                            <a:extLst>
                              <a:ext uri="{FF2B5EF4-FFF2-40B4-BE49-F238E27FC236}">
                                <a16:creationId xmlns:a16="http://schemas.microsoft.com/office/drawing/2014/main" id="{95BB5523-3824-CD8F-C305-8F6BC87C27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0" name="Rectangle 1289">
                            <a:extLst>
                              <a:ext uri="{FF2B5EF4-FFF2-40B4-BE49-F238E27FC236}">
                                <a16:creationId xmlns:a16="http://schemas.microsoft.com/office/drawing/2014/main" id="{7747DA9C-62E1-C8C9-D8B1-2D52515720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1" name="Rectangle 1290">
                            <a:extLst>
                              <a:ext uri="{FF2B5EF4-FFF2-40B4-BE49-F238E27FC236}">
                                <a16:creationId xmlns:a16="http://schemas.microsoft.com/office/drawing/2014/main" id="{88DE91CF-3C25-094C-B0D7-C75BD0295F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78" name="Straight Connector 1277">
                      <a:extLst>
                        <a:ext uri="{FF2B5EF4-FFF2-40B4-BE49-F238E27FC236}">
                          <a16:creationId xmlns:a16="http://schemas.microsoft.com/office/drawing/2014/main" id="{DD5539E3-FD4E-DF69-3601-8903E0AD60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53877" y="3117438"/>
                      <a:ext cx="1" cy="1023271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>
                      <a:extLst>
                        <a:ext uri="{FF2B5EF4-FFF2-40B4-BE49-F238E27FC236}">
                          <a16:creationId xmlns:a16="http://schemas.microsoft.com/office/drawing/2014/main" id="{FF469FE2-86FD-BA45-3C2A-560850E34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8683" y="3242901"/>
                      <a:ext cx="1111499" cy="60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2" name="TextBox 1271">
                  <a:extLst>
                    <a:ext uri="{FF2B5EF4-FFF2-40B4-BE49-F238E27FC236}">
                      <a16:creationId xmlns:a16="http://schemas.microsoft.com/office/drawing/2014/main" id="{FD5A22EF-FFAE-462F-A9C3-84D96FC5EAF2}"/>
                    </a:ext>
                  </a:extLst>
                </p:cNvPr>
                <p:cNvSpPr txBox="1"/>
                <p:nvPr/>
              </p:nvSpPr>
              <p:spPr>
                <a:xfrm>
                  <a:off x="3292170" y="3528849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20A887D4-116B-2E64-266A-C436662A9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5212" y="5542456"/>
                <a:ext cx="8712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2C4C1B6-BC92-0475-9E89-55497FC6F105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9" y="4296387"/>
              <a:ext cx="3600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67E9C59B-BF33-43AD-72C5-6A0A5241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3279" y="4281812"/>
              <a:ext cx="0" cy="270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8" name="TextBox 317">
            <a:extLst>
              <a:ext uri="{FF2B5EF4-FFF2-40B4-BE49-F238E27FC236}">
                <a16:creationId xmlns:a16="http://schemas.microsoft.com/office/drawing/2014/main" id="{0AF9B57E-DF20-1EBD-8ED3-5EC53E49B312}"/>
              </a:ext>
            </a:extLst>
          </p:cNvPr>
          <p:cNvSpPr txBox="1"/>
          <p:nvPr/>
        </p:nvSpPr>
        <p:spPr>
          <a:xfrm>
            <a:off x="3538228" y="3507192"/>
            <a:ext cx="1403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(e.g., COO format)</a:t>
            </a: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8913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across Threads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841931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Cores: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>
            <a:grpSpLocks noChangeAspect="1"/>
          </p:cNvGrpSpPr>
          <p:nvPr/>
        </p:nvGrpSpPr>
        <p:grpSpPr>
          <a:xfrm>
            <a:off x="3457660" y="2002456"/>
            <a:ext cx="1404000" cy="1186704"/>
            <a:chOff x="7156456" y="106075"/>
            <a:chExt cx="1556911" cy="1315948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6" y="871283"/>
              <a:ext cx="1556909" cy="55074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DRAM </a:t>
              </a:r>
            </a:p>
            <a:p>
              <a:pPr algn="ctr">
                <a:lnSpc>
                  <a:spcPct val="90000"/>
                </a:lnSpc>
              </a:pPr>
              <a:r>
                <a:rPr lang="en-GR" sz="1600" dirty="0">
                  <a:latin typeface="Trebuchet MS" panose="020B0703020202090204" pitchFamily="34" charset="0"/>
                </a:rPr>
                <a:t>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106075"/>
              <a:ext cx="1556909" cy="504015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sz="16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 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 flipH="1">
              <a:off x="7934910" y="610090"/>
              <a:ext cx="2" cy="261193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CBEC9-3BB6-5707-59BA-51032C91C143}"/>
              </a:ext>
            </a:extLst>
          </p:cNvPr>
          <p:cNvGrpSpPr/>
          <p:nvPr/>
        </p:nvGrpSpPr>
        <p:grpSpPr>
          <a:xfrm>
            <a:off x="357646" y="1712937"/>
            <a:ext cx="2898748" cy="1540625"/>
            <a:chOff x="1327429" y="2603274"/>
            <a:chExt cx="2898748" cy="154062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EB78ADB-BFFF-DC82-73AE-A20498246E5C}"/>
                </a:ext>
              </a:extLst>
            </p:cNvPr>
            <p:cNvGrpSpPr/>
            <p:nvPr/>
          </p:nvGrpSpPr>
          <p:grpSpPr>
            <a:xfrm>
              <a:off x="1327429" y="2603274"/>
              <a:ext cx="2898748" cy="1540625"/>
              <a:chOff x="1327429" y="2603274"/>
              <a:chExt cx="2898748" cy="154062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86F69C3-F1CF-4999-9CA0-16B70C5F3861}"/>
                  </a:ext>
                </a:extLst>
              </p:cNvPr>
              <p:cNvGrpSpPr/>
              <p:nvPr/>
            </p:nvGrpSpPr>
            <p:grpSpPr>
              <a:xfrm>
                <a:off x="1327429" y="2603274"/>
                <a:ext cx="2898748" cy="1540625"/>
                <a:chOff x="1327429" y="2603274"/>
                <a:chExt cx="2898748" cy="1540625"/>
              </a:xfrm>
            </p:grpSpPr>
            <p:sp>
              <p:nvSpPr>
                <p:cNvPr id="579" name="TextBox 578">
                  <a:extLst>
                    <a:ext uri="{FF2B5EF4-FFF2-40B4-BE49-F238E27FC236}">
                      <a16:creationId xmlns:a16="http://schemas.microsoft.com/office/drawing/2014/main" id="{5591E3D0-AC38-7D1F-38C0-9383AA0064BC}"/>
                    </a:ext>
                  </a:extLst>
                </p:cNvPr>
                <p:cNvSpPr txBox="1"/>
                <p:nvPr/>
              </p:nvSpPr>
              <p:spPr>
                <a:xfrm>
                  <a:off x="3299320" y="2603274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4"/>
                      </a:solidFill>
                      <a:latin typeface="Trebuchet MS" panose="020B0703020202090204" pitchFamily="34" charset="0"/>
                    </a:rPr>
                    <a:t>Core 1</a:t>
                  </a:r>
                </a:p>
              </p:txBody>
            </p:sp>
            <p:sp>
              <p:nvSpPr>
                <p:cNvPr id="580" name="TextBox 579">
                  <a:extLst>
                    <a:ext uri="{FF2B5EF4-FFF2-40B4-BE49-F238E27FC236}">
                      <a16:creationId xmlns:a16="http://schemas.microsoft.com/office/drawing/2014/main" id="{9F6C756B-5E64-E913-7E20-DBDEFE736B5B}"/>
                    </a:ext>
                  </a:extLst>
                </p:cNvPr>
                <p:cNvSpPr txBox="1"/>
                <p:nvPr/>
              </p:nvSpPr>
              <p:spPr>
                <a:xfrm>
                  <a:off x="3299319" y="3028058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6"/>
                      </a:solidFill>
                      <a:latin typeface="Trebuchet MS" panose="020B0703020202090204" pitchFamily="34" charset="0"/>
                    </a:rPr>
                    <a:t>Core 2</a:t>
                  </a:r>
                </a:p>
              </p:txBody>
            </p:sp>
            <p:sp>
              <p:nvSpPr>
                <p:cNvPr id="581" name="TextBox 580">
                  <a:extLst>
                    <a:ext uri="{FF2B5EF4-FFF2-40B4-BE49-F238E27FC236}">
                      <a16:creationId xmlns:a16="http://schemas.microsoft.com/office/drawing/2014/main" id="{A3AB1971-6D8A-AF0D-5C5F-3C6E7C607FED}"/>
                    </a:ext>
                  </a:extLst>
                </p:cNvPr>
                <p:cNvSpPr txBox="1"/>
                <p:nvPr/>
              </p:nvSpPr>
              <p:spPr>
                <a:xfrm>
                  <a:off x="3299318" y="3673752"/>
                  <a:ext cx="9268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5"/>
                      </a:solidFill>
                      <a:latin typeface="Trebuchet MS" panose="020B0703020202090204" pitchFamily="34" charset="0"/>
                    </a:rPr>
                    <a:t>Core 4</a:t>
                  </a:r>
                </a:p>
              </p:txBody>
            </p:sp>
            <p:grpSp>
              <p:nvGrpSpPr>
                <p:cNvPr id="582" name="Group 581">
                  <a:extLst>
                    <a:ext uri="{FF2B5EF4-FFF2-40B4-BE49-F238E27FC236}">
                      <a16:creationId xmlns:a16="http://schemas.microsoft.com/office/drawing/2014/main" id="{423B8DF0-35D2-AEA3-A691-39B2D5322CE0}"/>
                    </a:ext>
                  </a:extLst>
                </p:cNvPr>
                <p:cNvGrpSpPr/>
                <p:nvPr/>
              </p:nvGrpSpPr>
              <p:grpSpPr>
                <a:xfrm>
                  <a:off x="1327429" y="2648023"/>
                  <a:ext cx="2016000" cy="1495876"/>
                  <a:chOff x="1745877" y="2496557"/>
                  <a:chExt cx="2016000" cy="1495876"/>
                </a:xfrm>
              </p:grpSpPr>
              <p:grpSp>
                <p:nvGrpSpPr>
                  <p:cNvPr id="583" name="Group 582">
                    <a:extLst>
                      <a:ext uri="{FF2B5EF4-FFF2-40B4-BE49-F238E27FC236}">
                        <a16:creationId xmlns:a16="http://schemas.microsoft.com/office/drawing/2014/main" id="{515BED28-D9EC-ACCA-A005-A41ED578051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925878" y="2496557"/>
                    <a:ext cx="1656000" cy="1495876"/>
                    <a:chOff x="1036320" y="2239962"/>
                    <a:chExt cx="1905000" cy="1948528"/>
                  </a:xfrm>
                  <a:solidFill>
                    <a:schemeClr val="bg1">
                      <a:lumMod val="85000"/>
                    </a:schemeClr>
                  </a:solidFill>
                </p:grpSpPr>
                <p:grpSp>
                  <p:nvGrpSpPr>
                    <p:cNvPr id="586" name="Group 585">
                      <a:extLst>
                        <a:ext uri="{FF2B5EF4-FFF2-40B4-BE49-F238E27FC236}">
                          <a16:creationId xmlns:a16="http://schemas.microsoft.com/office/drawing/2014/main" id="{D61ABB2C-C6E8-884E-3193-2DBAF52CB9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634" name="Group 633">
                        <a:extLst>
                          <a:ext uri="{FF2B5EF4-FFF2-40B4-BE49-F238E27FC236}">
                            <a16:creationId xmlns:a16="http://schemas.microsoft.com/office/drawing/2014/main" id="{C9ADF5F1-3EC5-5FCE-6885-18DFBD3C215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58" name="Group 657">
                          <a:extLst>
                            <a:ext uri="{FF2B5EF4-FFF2-40B4-BE49-F238E27FC236}">
                              <a16:creationId xmlns:a16="http://schemas.microsoft.com/office/drawing/2014/main" id="{6909394B-4744-FB44-06C7-11D766F02877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70" name="Group 669">
                            <a:extLst>
                              <a:ext uri="{FF2B5EF4-FFF2-40B4-BE49-F238E27FC236}">
                                <a16:creationId xmlns:a16="http://schemas.microsoft.com/office/drawing/2014/main" id="{F213887A-FE30-79F8-BDEB-F950766EB14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6" name="Rectangle 675">
                              <a:extLst>
                                <a:ext uri="{FF2B5EF4-FFF2-40B4-BE49-F238E27FC236}">
                                  <a16:creationId xmlns:a16="http://schemas.microsoft.com/office/drawing/2014/main" id="{B1E6C87D-A988-690C-EFA9-D2C0B31607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7" name="Rectangle 676">
                              <a:extLst>
                                <a:ext uri="{FF2B5EF4-FFF2-40B4-BE49-F238E27FC236}">
                                  <a16:creationId xmlns:a16="http://schemas.microsoft.com/office/drawing/2014/main" id="{CCA714A4-8C57-C658-3722-F410BDA6BA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677">
                              <a:extLst>
                                <a:ext uri="{FF2B5EF4-FFF2-40B4-BE49-F238E27FC236}">
                                  <a16:creationId xmlns:a16="http://schemas.microsoft.com/office/drawing/2014/main" id="{91A18996-708D-29D8-F0C2-5773CC34A4E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9" name="Rectangle 678">
                              <a:extLst>
                                <a:ext uri="{FF2B5EF4-FFF2-40B4-BE49-F238E27FC236}">
                                  <a16:creationId xmlns:a16="http://schemas.microsoft.com/office/drawing/2014/main" id="{CF00B3CD-8068-889F-47EF-B423C8F153E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1" name="Group 670">
                            <a:extLst>
                              <a:ext uri="{FF2B5EF4-FFF2-40B4-BE49-F238E27FC236}">
                                <a16:creationId xmlns:a16="http://schemas.microsoft.com/office/drawing/2014/main" id="{A4717E3C-C49A-4979-6150-618427B626B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72" name="Rectangle 671">
                              <a:extLst>
                                <a:ext uri="{FF2B5EF4-FFF2-40B4-BE49-F238E27FC236}">
                                  <a16:creationId xmlns:a16="http://schemas.microsoft.com/office/drawing/2014/main" id="{72FF4A77-6154-6E38-B62B-9E15232620C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3" name="Rectangle 672">
                              <a:extLst>
                                <a:ext uri="{FF2B5EF4-FFF2-40B4-BE49-F238E27FC236}">
                                  <a16:creationId xmlns:a16="http://schemas.microsoft.com/office/drawing/2014/main" id="{69697AF9-5339-0D88-1B44-369C572CF3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4" name="Rectangle 673">
                              <a:extLst>
                                <a:ext uri="{FF2B5EF4-FFF2-40B4-BE49-F238E27FC236}">
                                  <a16:creationId xmlns:a16="http://schemas.microsoft.com/office/drawing/2014/main" id="{9A795AF8-80FA-FB6C-B5DA-53FCA8943D0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75" name="Rectangle 674">
                              <a:extLst>
                                <a:ext uri="{FF2B5EF4-FFF2-40B4-BE49-F238E27FC236}">
                                  <a16:creationId xmlns:a16="http://schemas.microsoft.com/office/drawing/2014/main" id="{28680B09-1DD4-2C25-1940-1528C28CE9B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59" name="Group 658">
                          <a:extLst>
                            <a:ext uri="{FF2B5EF4-FFF2-40B4-BE49-F238E27FC236}">
                              <a16:creationId xmlns:a16="http://schemas.microsoft.com/office/drawing/2014/main" id="{D7AA6BE1-5DEB-47D2-FE72-99D39EB5550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60" name="Group 659">
                            <a:extLst>
                              <a:ext uri="{FF2B5EF4-FFF2-40B4-BE49-F238E27FC236}">
                                <a16:creationId xmlns:a16="http://schemas.microsoft.com/office/drawing/2014/main" id="{28D67853-E964-9359-2B57-402B5CA0DB1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6" name="Rectangle 665">
                              <a:extLst>
                                <a:ext uri="{FF2B5EF4-FFF2-40B4-BE49-F238E27FC236}">
                                  <a16:creationId xmlns:a16="http://schemas.microsoft.com/office/drawing/2014/main" id="{05B7F8F0-B7D9-E65E-9FEE-54C59E164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7" name="Rectangle 666">
                              <a:extLst>
                                <a:ext uri="{FF2B5EF4-FFF2-40B4-BE49-F238E27FC236}">
                                  <a16:creationId xmlns:a16="http://schemas.microsoft.com/office/drawing/2014/main" id="{62F0661D-413E-92AB-53B5-7FCE227D693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8" name="Rectangle 667">
                              <a:extLst>
                                <a:ext uri="{FF2B5EF4-FFF2-40B4-BE49-F238E27FC236}">
                                  <a16:creationId xmlns:a16="http://schemas.microsoft.com/office/drawing/2014/main" id="{F4550939-24BF-EF47-2FFA-8D265C8A1A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9" name="Rectangle 668">
                              <a:extLst>
                                <a:ext uri="{FF2B5EF4-FFF2-40B4-BE49-F238E27FC236}">
                                  <a16:creationId xmlns:a16="http://schemas.microsoft.com/office/drawing/2014/main" id="{257A2E49-C594-0DAB-A762-D30665A2FA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61" name="Group 660">
                            <a:extLst>
                              <a:ext uri="{FF2B5EF4-FFF2-40B4-BE49-F238E27FC236}">
                                <a16:creationId xmlns:a16="http://schemas.microsoft.com/office/drawing/2014/main" id="{11461324-4F49-2A27-9D30-D29C0A7AEAC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62" name="Rectangle 661">
                              <a:extLst>
                                <a:ext uri="{FF2B5EF4-FFF2-40B4-BE49-F238E27FC236}">
                                  <a16:creationId xmlns:a16="http://schemas.microsoft.com/office/drawing/2014/main" id="{A6B18DB1-C341-A5CA-8D4B-F2831015740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3" name="Rectangle 662">
                              <a:extLst>
                                <a:ext uri="{FF2B5EF4-FFF2-40B4-BE49-F238E27FC236}">
                                  <a16:creationId xmlns:a16="http://schemas.microsoft.com/office/drawing/2014/main" id="{1C71EC6A-058D-7983-F148-4D63F3330D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4" name="Rectangle 663">
                              <a:extLst>
                                <a:ext uri="{FF2B5EF4-FFF2-40B4-BE49-F238E27FC236}">
                                  <a16:creationId xmlns:a16="http://schemas.microsoft.com/office/drawing/2014/main" id="{DB4F16E6-B721-98A4-6650-44BD5BB0DE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65" name="Rectangle 664">
                              <a:extLst>
                                <a:ext uri="{FF2B5EF4-FFF2-40B4-BE49-F238E27FC236}">
                                  <a16:creationId xmlns:a16="http://schemas.microsoft.com/office/drawing/2014/main" id="{0C96E6A8-CCA2-77C1-DA8C-A980027C81F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635" name="Group 634">
                        <a:extLst>
                          <a:ext uri="{FF2B5EF4-FFF2-40B4-BE49-F238E27FC236}">
                            <a16:creationId xmlns:a16="http://schemas.microsoft.com/office/drawing/2014/main" id="{10E5EEF4-DB82-7C27-5423-D102B7A65E2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36" name="Group 635">
                          <a:extLst>
                            <a:ext uri="{FF2B5EF4-FFF2-40B4-BE49-F238E27FC236}">
                              <a16:creationId xmlns:a16="http://schemas.microsoft.com/office/drawing/2014/main" id="{EDF06D0E-CC4C-4D5D-5773-506F2A07E71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48" name="Group 647">
                            <a:extLst>
                              <a:ext uri="{FF2B5EF4-FFF2-40B4-BE49-F238E27FC236}">
                                <a16:creationId xmlns:a16="http://schemas.microsoft.com/office/drawing/2014/main" id="{4D059D53-D9DA-8C01-231D-9CD56CD3AEA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4" name="Rectangle 653">
                              <a:extLst>
                                <a:ext uri="{FF2B5EF4-FFF2-40B4-BE49-F238E27FC236}">
                                  <a16:creationId xmlns:a16="http://schemas.microsoft.com/office/drawing/2014/main" id="{9E012D76-9EE1-4D82-FED6-9770136BC1C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5" name="Rectangle 654">
                              <a:extLst>
                                <a:ext uri="{FF2B5EF4-FFF2-40B4-BE49-F238E27FC236}">
                                  <a16:creationId xmlns:a16="http://schemas.microsoft.com/office/drawing/2014/main" id="{8627E738-21DE-8587-A0A8-7114B8BB03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6" name="Rectangle 655">
                              <a:extLst>
                                <a:ext uri="{FF2B5EF4-FFF2-40B4-BE49-F238E27FC236}">
                                  <a16:creationId xmlns:a16="http://schemas.microsoft.com/office/drawing/2014/main" id="{27C5FAF3-112B-FC43-7186-1ADF778950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7" name="Rectangle 656">
                              <a:extLst>
                                <a:ext uri="{FF2B5EF4-FFF2-40B4-BE49-F238E27FC236}">
                                  <a16:creationId xmlns:a16="http://schemas.microsoft.com/office/drawing/2014/main" id="{5B27F96C-D138-14FE-B591-907C4ABE9A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9" name="Group 648">
                            <a:extLst>
                              <a:ext uri="{FF2B5EF4-FFF2-40B4-BE49-F238E27FC236}">
                                <a16:creationId xmlns:a16="http://schemas.microsoft.com/office/drawing/2014/main" id="{E661269C-F3F1-8B52-F716-A3CF5C6A2CC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50" name="Rectangle 649">
                              <a:extLst>
                                <a:ext uri="{FF2B5EF4-FFF2-40B4-BE49-F238E27FC236}">
                                  <a16:creationId xmlns:a16="http://schemas.microsoft.com/office/drawing/2014/main" id="{3523F6D8-0AE6-E41E-E9B0-EDD9F60E2B2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1" name="Rectangle 650">
                              <a:extLst>
                                <a:ext uri="{FF2B5EF4-FFF2-40B4-BE49-F238E27FC236}">
                                  <a16:creationId xmlns:a16="http://schemas.microsoft.com/office/drawing/2014/main" id="{EC505196-3723-9F82-A084-B6A7AF1FA6C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651">
                              <a:extLst>
                                <a:ext uri="{FF2B5EF4-FFF2-40B4-BE49-F238E27FC236}">
                                  <a16:creationId xmlns:a16="http://schemas.microsoft.com/office/drawing/2014/main" id="{742D0858-7344-2713-BDA0-1CC6AC2C30F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53" name="Rectangle 652">
                              <a:extLst>
                                <a:ext uri="{FF2B5EF4-FFF2-40B4-BE49-F238E27FC236}">
                                  <a16:creationId xmlns:a16="http://schemas.microsoft.com/office/drawing/2014/main" id="{AB878832-B2BC-2FE2-D553-0CF6510FFB7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7" name="Group 636">
                          <a:extLst>
                            <a:ext uri="{FF2B5EF4-FFF2-40B4-BE49-F238E27FC236}">
                              <a16:creationId xmlns:a16="http://schemas.microsoft.com/office/drawing/2014/main" id="{0E363607-D75A-31DE-6234-A1D7E54AF94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38" name="Group 637">
                            <a:extLst>
                              <a:ext uri="{FF2B5EF4-FFF2-40B4-BE49-F238E27FC236}">
                                <a16:creationId xmlns:a16="http://schemas.microsoft.com/office/drawing/2014/main" id="{87AD2012-4E42-B23D-A74A-9297C7BBA73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4" name="Rectangle 643">
                              <a:extLst>
                                <a:ext uri="{FF2B5EF4-FFF2-40B4-BE49-F238E27FC236}">
                                  <a16:creationId xmlns:a16="http://schemas.microsoft.com/office/drawing/2014/main" id="{BB2E84F2-FB7C-4BDE-4214-78D9DBD9829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5" name="Rectangle 644">
                              <a:extLst>
                                <a:ext uri="{FF2B5EF4-FFF2-40B4-BE49-F238E27FC236}">
                                  <a16:creationId xmlns:a16="http://schemas.microsoft.com/office/drawing/2014/main" id="{20DB386B-AD3F-45A2-7F8A-0011417530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6" name="Rectangle 645">
                              <a:extLst>
                                <a:ext uri="{FF2B5EF4-FFF2-40B4-BE49-F238E27FC236}">
                                  <a16:creationId xmlns:a16="http://schemas.microsoft.com/office/drawing/2014/main" id="{94033375-212E-CFD0-5004-B99E25C8F22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7" name="Rectangle 646">
                              <a:extLst>
                                <a:ext uri="{FF2B5EF4-FFF2-40B4-BE49-F238E27FC236}">
                                  <a16:creationId xmlns:a16="http://schemas.microsoft.com/office/drawing/2014/main" id="{D48E3BAB-78F7-2B5B-7CA0-8B7620F3629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39" name="Group 638">
                            <a:extLst>
                              <a:ext uri="{FF2B5EF4-FFF2-40B4-BE49-F238E27FC236}">
                                <a16:creationId xmlns:a16="http://schemas.microsoft.com/office/drawing/2014/main" id="{548BB1F7-518F-BB26-9152-0474EF5F7CA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40" name="Rectangle 639">
                              <a:extLst>
                                <a:ext uri="{FF2B5EF4-FFF2-40B4-BE49-F238E27FC236}">
                                  <a16:creationId xmlns:a16="http://schemas.microsoft.com/office/drawing/2014/main" id="{62070C68-430C-B258-F9AC-17F573A92B0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1" name="Rectangle 640">
                              <a:extLst>
                                <a:ext uri="{FF2B5EF4-FFF2-40B4-BE49-F238E27FC236}">
                                  <a16:creationId xmlns:a16="http://schemas.microsoft.com/office/drawing/2014/main" id="{FB71AB24-FE8C-927C-790C-CC13B818BA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2" name="Rectangle 641">
                              <a:extLst>
                                <a:ext uri="{FF2B5EF4-FFF2-40B4-BE49-F238E27FC236}">
                                  <a16:creationId xmlns:a16="http://schemas.microsoft.com/office/drawing/2014/main" id="{375FFC96-22DB-804A-48DF-07C57BF4215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6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43" name="Rectangle 642">
                              <a:extLst>
                                <a:ext uri="{FF2B5EF4-FFF2-40B4-BE49-F238E27FC236}">
                                  <a16:creationId xmlns:a16="http://schemas.microsoft.com/office/drawing/2014/main" id="{72B14475-0B15-A099-3FD2-6CDD5E48C8B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587" name="Group 586">
                      <a:extLst>
                        <a:ext uri="{FF2B5EF4-FFF2-40B4-BE49-F238E27FC236}">
                          <a16:creationId xmlns:a16="http://schemas.microsoft.com/office/drawing/2014/main" id="{D5CC5358-B538-DC6B-141B-8585BF57698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588" name="Group 587">
                        <a:extLst>
                          <a:ext uri="{FF2B5EF4-FFF2-40B4-BE49-F238E27FC236}">
                            <a16:creationId xmlns:a16="http://schemas.microsoft.com/office/drawing/2014/main" id="{A761F840-BFBB-488E-693C-5664098E988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612" name="Group 611">
                          <a:extLst>
                            <a:ext uri="{FF2B5EF4-FFF2-40B4-BE49-F238E27FC236}">
                              <a16:creationId xmlns:a16="http://schemas.microsoft.com/office/drawing/2014/main" id="{4603B059-DD06-8C05-56BC-C0A24BAA20C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24" name="Group 623">
                            <a:extLst>
                              <a:ext uri="{FF2B5EF4-FFF2-40B4-BE49-F238E27FC236}">
                                <a16:creationId xmlns:a16="http://schemas.microsoft.com/office/drawing/2014/main" id="{DDC0182C-3437-F2DE-B02D-2175BEEAB0F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30" name="Rectangle 629">
                              <a:extLst>
                                <a:ext uri="{FF2B5EF4-FFF2-40B4-BE49-F238E27FC236}">
                                  <a16:creationId xmlns:a16="http://schemas.microsoft.com/office/drawing/2014/main" id="{80BB9A26-4A69-00C2-FBA6-C58CE4251E6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1" name="Rectangle 630">
                              <a:extLst>
                                <a:ext uri="{FF2B5EF4-FFF2-40B4-BE49-F238E27FC236}">
                                  <a16:creationId xmlns:a16="http://schemas.microsoft.com/office/drawing/2014/main" id="{7736218A-1DAA-FDA1-0A76-A8864A12200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2" name="Rectangle 631">
                              <a:extLst>
                                <a:ext uri="{FF2B5EF4-FFF2-40B4-BE49-F238E27FC236}">
                                  <a16:creationId xmlns:a16="http://schemas.microsoft.com/office/drawing/2014/main" id="{B6D42554-76CB-E52D-84E6-C91B288C6CA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33" name="Rectangle 632">
                              <a:extLst>
                                <a:ext uri="{FF2B5EF4-FFF2-40B4-BE49-F238E27FC236}">
                                  <a16:creationId xmlns:a16="http://schemas.microsoft.com/office/drawing/2014/main" id="{A098E3F5-F01A-4141-0830-FEBA839FEAF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3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5" name="Group 624">
                            <a:extLst>
                              <a:ext uri="{FF2B5EF4-FFF2-40B4-BE49-F238E27FC236}">
                                <a16:creationId xmlns:a16="http://schemas.microsoft.com/office/drawing/2014/main" id="{7E986075-0632-9BDC-ADC2-F8A78DCFE7D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6" name="Rectangle 625">
                              <a:extLst>
                                <a:ext uri="{FF2B5EF4-FFF2-40B4-BE49-F238E27FC236}">
                                  <a16:creationId xmlns:a16="http://schemas.microsoft.com/office/drawing/2014/main" id="{E53FDF81-713F-FE99-2BEB-83C7DB2A8CF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7" name="Rectangle 626">
                              <a:extLst>
                                <a:ext uri="{FF2B5EF4-FFF2-40B4-BE49-F238E27FC236}">
                                  <a16:creationId xmlns:a16="http://schemas.microsoft.com/office/drawing/2014/main" id="{68FD6BFD-8224-A296-F3CF-BB21F2FA49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8" name="Rectangle 627">
                              <a:extLst>
                                <a:ext uri="{FF2B5EF4-FFF2-40B4-BE49-F238E27FC236}">
                                  <a16:creationId xmlns:a16="http://schemas.microsoft.com/office/drawing/2014/main" id="{2D2AD715-B7C5-4004-D9A0-CA6EF9877C9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9" name="Rectangle 628">
                              <a:extLst>
                                <a:ext uri="{FF2B5EF4-FFF2-40B4-BE49-F238E27FC236}">
                                  <a16:creationId xmlns:a16="http://schemas.microsoft.com/office/drawing/2014/main" id="{B6FA79BE-7B0E-FB35-7AA8-C6187298D93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13" name="Group 612">
                          <a:extLst>
                            <a:ext uri="{FF2B5EF4-FFF2-40B4-BE49-F238E27FC236}">
                              <a16:creationId xmlns:a16="http://schemas.microsoft.com/office/drawing/2014/main" id="{C3A8C1DD-A413-7881-E377-F77752E70B5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14" name="Group 613">
                            <a:extLst>
                              <a:ext uri="{FF2B5EF4-FFF2-40B4-BE49-F238E27FC236}">
                                <a16:creationId xmlns:a16="http://schemas.microsoft.com/office/drawing/2014/main" id="{C4ADD552-1BEA-2167-F024-04C15B22CB7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20" name="Rectangle 619">
                              <a:extLst>
                                <a:ext uri="{FF2B5EF4-FFF2-40B4-BE49-F238E27FC236}">
                                  <a16:creationId xmlns:a16="http://schemas.microsoft.com/office/drawing/2014/main" id="{C0830190-06A3-37A1-4FFE-EF97C9B77E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1" name="Rectangle 620">
                              <a:extLst>
                                <a:ext uri="{FF2B5EF4-FFF2-40B4-BE49-F238E27FC236}">
                                  <a16:creationId xmlns:a16="http://schemas.microsoft.com/office/drawing/2014/main" id="{8975A38A-A850-30C8-373B-FEA49D00B75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2" name="Rectangle 621">
                              <a:extLst>
                                <a:ext uri="{FF2B5EF4-FFF2-40B4-BE49-F238E27FC236}">
                                  <a16:creationId xmlns:a16="http://schemas.microsoft.com/office/drawing/2014/main" id="{18C13A92-B2E4-B6D4-37B1-82A0BA0DDD1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23" name="Rectangle 622">
                              <a:extLst>
                                <a:ext uri="{FF2B5EF4-FFF2-40B4-BE49-F238E27FC236}">
                                  <a16:creationId xmlns:a16="http://schemas.microsoft.com/office/drawing/2014/main" id="{D13F22AF-BE6A-BCA4-815F-F7410E7360E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15" name="Group 614">
                            <a:extLst>
                              <a:ext uri="{FF2B5EF4-FFF2-40B4-BE49-F238E27FC236}">
                                <a16:creationId xmlns:a16="http://schemas.microsoft.com/office/drawing/2014/main" id="{58A7EFE9-1789-0872-F175-4AA13ABA6CF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16" name="Rectangle 615">
                              <a:extLst>
                                <a:ext uri="{FF2B5EF4-FFF2-40B4-BE49-F238E27FC236}">
                                  <a16:creationId xmlns:a16="http://schemas.microsoft.com/office/drawing/2014/main" id="{605CE4F0-D678-76E9-F440-5585AA9A997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7" name="Rectangle 616">
                              <a:extLst>
                                <a:ext uri="{FF2B5EF4-FFF2-40B4-BE49-F238E27FC236}">
                                  <a16:creationId xmlns:a16="http://schemas.microsoft.com/office/drawing/2014/main" id="{6E55D612-0D7A-3FE4-B2C5-37CD51DBAC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8" name="Rectangle 617">
                              <a:extLst>
                                <a:ext uri="{FF2B5EF4-FFF2-40B4-BE49-F238E27FC236}">
                                  <a16:creationId xmlns:a16="http://schemas.microsoft.com/office/drawing/2014/main" id="{23543C25-492E-09CA-C263-B489E7B3024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9" name="Rectangle 618">
                              <a:extLst>
                                <a:ext uri="{FF2B5EF4-FFF2-40B4-BE49-F238E27FC236}">
                                  <a16:creationId xmlns:a16="http://schemas.microsoft.com/office/drawing/2014/main" id="{895CBBDB-8FA6-1BED-FD00-76F1E6A7E12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589" name="Group 588">
                        <a:extLst>
                          <a:ext uri="{FF2B5EF4-FFF2-40B4-BE49-F238E27FC236}">
                            <a16:creationId xmlns:a16="http://schemas.microsoft.com/office/drawing/2014/main" id="{BB180E79-57FD-9FBE-FFB2-AA2A62B3C7A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590" name="Group 589">
                          <a:extLst>
                            <a:ext uri="{FF2B5EF4-FFF2-40B4-BE49-F238E27FC236}">
                              <a16:creationId xmlns:a16="http://schemas.microsoft.com/office/drawing/2014/main" id="{7ACAFDA1-8446-3A28-66DD-644F4801FB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602" name="Group 601">
                            <a:extLst>
                              <a:ext uri="{FF2B5EF4-FFF2-40B4-BE49-F238E27FC236}">
                                <a16:creationId xmlns:a16="http://schemas.microsoft.com/office/drawing/2014/main" id="{B5F6DE84-C591-C1DD-C759-24A866BE550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8" name="Rectangle 607">
                              <a:extLst>
                                <a:ext uri="{FF2B5EF4-FFF2-40B4-BE49-F238E27FC236}">
                                  <a16:creationId xmlns:a16="http://schemas.microsoft.com/office/drawing/2014/main" id="{D2827D7B-0DB5-8115-A682-D00C656159A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9" name="Rectangle 608">
                              <a:extLst>
                                <a:ext uri="{FF2B5EF4-FFF2-40B4-BE49-F238E27FC236}">
                                  <a16:creationId xmlns:a16="http://schemas.microsoft.com/office/drawing/2014/main" id="{809A0F2C-7EC9-51B0-3346-1C74280A9D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0" name="Rectangle 609">
                              <a:extLst>
                                <a:ext uri="{FF2B5EF4-FFF2-40B4-BE49-F238E27FC236}">
                                  <a16:creationId xmlns:a16="http://schemas.microsoft.com/office/drawing/2014/main" id="{4A0224BB-A6DB-C12C-1569-B29EBCEC681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11" name="Rectangle 610">
                              <a:extLst>
                                <a:ext uri="{FF2B5EF4-FFF2-40B4-BE49-F238E27FC236}">
                                  <a16:creationId xmlns:a16="http://schemas.microsoft.com/office/drawing/2014/main" id="{303B9A2A-31FA-0BBF-7B23-8F95FDF56A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03" name="Group 602">
                            <a:extLst>
                              <a:ext uri="{FF2B5EF4-FFF2-40B4-BE49-F238E27FC236}">
                                <a16:creationId xmlns:a16="http://schemas.microsoft.com/office/drawing/2014/main" id="{F9F3B7A0-36E5-F90C-0D24-086ACD4AE21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604" name="Rectangle 603">
                              <a:extLst>
                                <a:ext uri="{FF2B5EF4-FFF2-40B4-BE49-F238E27FC236}">
                                  <a16:creationId xmlns:a16="http://schemas.microsoft.com/office/drawing/2014/main" id="{71EA900E-3FFF-B46A-F82B-6C2F42D9546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5" name="Rectangle 604">
                              <a:extLst>
                                <a:ext uri="{FF2B5EF4-FFF2-40B4-BE49-F238E27FC236}">
                                  <a16:creationId xmlns:a16="http://schemas.microsoft.com/office/drawing/2014/main" id="{047E362D-3891-A72B-125D-99369451F76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6" name="Rectangle 605">
                              <a:extLst>
                                <a:ext uri="{FF2B5EF4-FFF2-40B4-BE49-F238E27FC236}">
                                  <a16:creationId xmlns:a16="http://schemas.microsoft.com/office/drawing/2014/main" id="{BA7D2A3F-1D81-2200-18A6-1800C6AB2FC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7" name="Rectangle 606">
                              <a:extLst>
                                <a:ext uri="{FF2B5EF4-FFF2-40B4-BE49-F238E27FC236}">
                                  <a16:creationId xmlns:a16="http://schemas.microsoft.com/office/drawing/2014/main" id="{C6FE5A1D-07CD-09B6-F670-FDD0E27C009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591" name="Group 590">
                          <a:extLst>
                            <a:ext uri="{FF2B5EF4-FFF2-40B4-BE49-F238E27FC236}">
                              <a16:creationId xmlns:a16="http://schemas.microsoft.com/office/drawing/2014/main" id="{84EE031D-73C5-DB3B-B8D0-11EC0936756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592" name="Group 591">
                            <a:extLst>
                              <a:ext uri="{FF2B5EF4-FFF2-40B4-BE49-F238E27FC236}">
                                <a16:creationId xmlns:a16="http://schemas.microsoft.com/office/drawing/2014/main" id="{8C52F9DC-D53D-891D-3F6E-A95C9FC35DB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8" name="Rectangle 597">
                              <a:extLst>
                                <a:ext uri="{FF2B5EF4-FFF2-40B4-BE49-F238E27FC236}">
                                  <a16:creationId xmlns:a16="http://schemas.microsoft.com/office/drawing/2014/main" id="{1297D60B-32AF-D2BE-1832-06C112AE04E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9" name="Rectangle 598">
                              <a:extLst>
                                <a:ext uri="{FF2B5EF4-FFF2-40B4-BE49-F238E27FC236}">
                                  <a16:creationId xmlns:a16="http://schemas.microsoft.com/office/drawing/2014/main" id="{0C9D2729-ED60-8895-78CE-6A3E853E279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0" name="Rectangle 599">
                              <a:extLst>
                                <a:ext uri="{FF2B5EF4-FFF2-40B4-BE49-F238E27FC236}">
                                  <a16:creationId xmlns:a16="http://schemas.microsoft.com/office/drawing/2014/main" id="{E223CC34-AE64-5832-4DA1-5EC0F3F36F0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601" name="Rectangle 600">
                              <a:extLst>
                                <a:ext uri="{FF2B5EF4-FFF2-40B4-BE49-F238E27FC236}">
                                  <a16:creationId xmlns:a16="http://schemas.microsoft.com/office/drawing/2014/main" id="{74E6E2F8-16BB-6833-CF75-5917B1917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93" name="Group 592">
                            <a:extLst>
                              <a:ext uri="{FF2B5EF4-FFF2-40B4-BE49-F238E27FC236}">
                                <a16:creationId xmlns:a16="http://schemas.microsoft.com/office/drawing/2014/main" id="{71C440F0-5A55-57A8-B074-6201CD66AA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594" name="Rectangle 593">
                              <a:extLst>
                                <a:ext uri="{FF2B5EF4-FFF2-40B4-BE49-F238E27FC236}">
                                  <a16:creationId xmlns:a16="http://schemas.microsoft.com/office/drawing/2014/main" id="{C8A17039-47C6-ECA5-7674-A659153E7A7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1">
                                <a:lumMod val="85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5" name="Rectangle 594">
                              <a:extLst>
                                <a:ext uri="{FF2B5EF4-FFF2-40B4-BE49-F238E27FC236}">
                                  <a16:creationId xmlns:a16="http://schemas.microsoft.com/office/drawing/2014/main" id="{A1A0EBC7-3C5B-AE17-3ABC-E82BB3F1940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6" name="Rectangle 595">
                              <a:extLst>
                                <a:ext uri="{FF2B5EF4-FFF2-40B4-BE49-F238E27FC236}">
                                  <a16:creationId xmlns:a16="http://schemas.microsoft.com/office/drawing/2014/main" id="{1ADA1EF7-699C-783A-335D-200318A784C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597" name="Rectangle 596">
                              <a:extLst>
                                <a:ext uri="{FF2B5EF4-FFF2-40B4-BE49-F238E27FC236}">
                                  <a16:creationId xmlns:a16="http://schemas.microsoft.com/office/drawing/2014/main" id="{99B28538-F86E-9D9A-C513-DD53FC43CFC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cxnSp>
                <p:nvCxnSpPr>
                  <p:cNvPr id="584" name="Straight Connector 583">
                    <a:extLst>
                      <a:ext uri="{FF2B5EF4-FFF2-40B4-BE49-F238E27FC236}">
                        <a16:creationId xmlns:a16="http://schemas.microsoft.com/office/drawing/2014/main" id="{C2AE39D7-8810-14E7-7809-6DCB5BD9D5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2857954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Straight Connector 584">
                    <a:extLst>
                      <a:ext uri="{FF2B5EF4-FFF2-40B4-BE49-F238E27FC236}">
                        <a16:creationId xmlns:a16="http://schemas.microsoft.com/office/drawing/2014/main" id="{A4CC57CE-1030-046C-C9CB-2F4A80DB3A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45877" y="3242901"/>
                    <a:ext cx="2016000" cy="0"/>
                  </a:xfrm>
                  <a:prstGeom prst="line">
                    <a:avLst/>
                  </a:prstGeom>
                  <a:ln w="3175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947" name="Straight Connector 946">
                <a:extLst>
                  <a:ext uri="{FF2B5EF4-FFF2-40B4-BE49-F238E27FC236}">
                    <a16:creationId xmlns:a16="http://schemas.microsoft.com/office/drawing/2014/main" id="{1B177319-4370-7B09-AC5B-DAE0F4D3F7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1717" y="3588024"/>
                <a:ext cx="2016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48" name="TextBox 947">
              <a:extLst>
                <a:ext uri="{FF2B5EF4-FFF2-40B4-BE49-F238E27FC236}">
                  <a16:creationId xmlns:a16="http://schemas.microsoft.com/office/drawing/2014/main" id="{7154FCCE-DA33-BC4B-F900-6B294770BF54}"/>
                </a:ext>
              </a:extLst>
            </p:cNvPr>
            <p:cNvSpPr txBox="1"/>
            <p:nvPr/>
          </p:nvSpPr>
          <p:spPr>
            <a:xfrm>
              <a:off x="3291776" y="3340128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025B9749-DC25-3454-EB2D-BF97D0E2B22F}"/>
              </a:ext>
            </a:extLst>
          </p:cNvPr>
          <p:cNvGrpSpPr/>
          <p:nvPr/>
        </p:nvGrpSpPr>
        <p:grpSpPr>
          <a:xfrm>
            <a:off x="4962126" y="1585107"/>
            <a:ext cx="3622280" cy="1829494"/>
            <a:chOff x="606106" y="2494376"/>
            <a:chExt cx="3622280" cy="1829494"/>
          </a:xfrm>
        </p:grpSpPr>
        <p:grpSp>
          <p:nvGrpSpPr>
            <p:cNvPr id="1058" name="Group 1057">
              <a:extLst>
                <a:ext uri="{FF2B5EF4-FFF2-40B4-BE49-F238E27FC236}">
                  <a16:creationId xmlns:a16="http://schemas.microsoft.com/office/drawing/2014/main" id="{994B0633-EF63-3465-FAE3-A1E9D6F628CA}"/>
                </a:ext>
              </a:extLst>
            </p:cNvPr>
            <p:cNvGrpSpPr/>
            <p:nvPr/>
          </p:nvGrpSpPr>
          <p:grpSpPr>
            <a:xfrm>
              <a:off x="621144" y="2494376"/>
              <a:ext cx="3607242" cy="1829494"/>
              <a:chOff x="621144" y="2494376"/>
              <a:chExt cx="3607242" cy="1829494"/>
            </a:xfrm>
          </p:grpSpPr>
          <p:sp>
            <p:nvSpPr>
              <p:cNvPr id="1060" name="TextBox 1059">
                <a:extLst>
                  <a:ext uri="{FF2B5EF4-FFF2-40B4-BE49-F238E27FC236}">
                    <a16:creationId xmlns:a16="http://schemas.microsoft.com/office/drawing/2014/main" id="{8B622B03-FD90-8BFE-149E-E51F23C1920C}"/>
                  </a:ext>
                </a:extLst>
              </p:cNvPr>
              <p:cNvSpPr txBox="1"/>
              <p:nvPr/>
            </p:nvSpPr>
            <p:spPr>
              <a:xfrm>
                <a:off x="621144" y="2870380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1061" name="TextBox 1060">
                <a:extLst>
                  <a:ext uri="{FF2B5EF4-FFF2-40B4-BE49-F238E27FC236}">
                    <a16:creationId xmlns:a16="http://schemas.microsoft.com/office/drawing/2014/main" id="{C052CA7F-8BB7-1ECA-078A-9901AAC96BFE}"/>
                  </a:ext>
                </a:extLst>
              </p:cNvPr>
              <p:cNvSpPr txBox="1"/>
              <p:nvPr/>
            </p:nvSpPr>
            <p:spPr>
              <a:xfrm>
                <a:off x="3301528" y="28219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6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1062" name="TextBox 1061">
                <a:extLst>
                  <a:ext uri="{FF2B5EF4-FFF2-40B4-BE49-F238E27FC236}">
                    <a16:creationId xmlns:a16="http://schemas.microsoft.com/office/drawing/2014/main" id="{550F1AB2-574A-B684-CC64-1595EB826DC4}"/>
                  </a:ext>
                </a:extLst>
              </p:cNvPr>
              <p:cNvSpPr txBox="1"/>
              <p:nvPr/>
            </p:nvSpPr>
            <p:spPr>
              <a:xfrm>
                <a:off x="3301529" y="3528849"/>
                <a:ext cx="9268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  <p:grpSp>
            <p:nvGrpSpPr>
              <p:cNvPr id="1063" name="Group 1062">
                <a:extLst>
                  <a:ext uri="{FF2B5EF4-FFF2-40B4-BE49-F238E27FC236}">
                    <a16:creationId xmlns:a16="http://schemas.microsoft.com/office/drawing/2014/main" id="{F00825D3-DD96-CE7C-E920-62010DA7E819}"/>
                  </a:ext>
                </a:extLst>
              </p:cNvPr>
              <p:cNvGrpSpPr/>
              <p:nvPr/>
            </p:nvGrpSpPr>
            <p:grpSpPr>
              <a:xfrm>
                <a:off x="1327429" y="2494376"/>
                <a:ext cx="2016000" cy="1829494"/>
                <a:chOff x="1745877" y="2342910"/>
                <a:chExt cx="2016000" cy="1829494"/>
              </a:xfrm>
            </p:grpSpPr>
            <p:grpSp>
              <p:nvGrpSpPr>
                <p:cNvPr id="1064" name="Group 1063">
                  <a:extLst>
                    <a:ext uri="{FF2B5EF4-FFF2-40B4-BE49-F238E27FC236}">
                      <a16:creationId xmlns:a16="http://schemas.microsoft.com/office/drawing/2014/main" id="{06EE56ED-8586-1570-7528-21BCE49C00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25878" y="2496557"/>
                  <a:ext cx="1656000" cy="1495876"/>
                  <a:chOff x="1036320" y="2239962"/>
                  <a:chExt cx="1905000" cy="1948528"/>
                </a:xfrm>
                <a:solidFill>
                  <a:schemeClr val="bg1">
                    <a:lumMod val="85000"/>
                  </a:schemeClr>
                </a:solidFill>
              </p:grpSpPr>
              <p:grpSp>
                <p:nvGrpSpPr>
                  <p:cNvPr id="1067" name="Group 1066">
                    <a:extLst>
                      <a:ext uri="{FF2B5EF4-FFF2-40B4-BE49-F238E27FC236}">
                        <a16:creationId xmlns:a16="http://schemas.microsoft.com/office/drawing/2014/main" id="{16802F64-C06D-6F06-6461-807BB08D2C7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115" name="Group 1114">
                      <a:extLst>
                        <a:ext uri="{FF2B5EF4-FFF2-40B4-BE49-F238E27FC236}">
                          <a16:creationId xmlns:a16="http://schemas.microsoft.com/office/drawing/2014/main" id="{6E697839-D51C-8E44-1451-F21D38BAE2E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39" name="Group 1138">
                        <a:extLst>
                          <a:ext uri="{FF2B5EF4-FFF2-40B4-BE49-F238E27FC236}">
                            <a16:creationId xmlns:a16="http://schemas.microsoft.com/office/drawing/2014/main" id="{398EB05D-BF6A-277C-CB99-0E57873B997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51" name="Group 1150">
                          <a:extLst>
                            <a:ext uri="{FF2B5EF4-FFF2-40B4-BE49-F238E27FC236}">
                              <a16:creationId xmlns:a16="http://schemas.microsoft.com/office/drawing/2014/main" id="{DD1DD583-684C-6DD8-D433-2CD0605833E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7" name="Rectangle 1156">
                            <a:extLst>
                              <a:ext uri="{FF2B5EF4-FFF2-40B4-BE49-F238E27FC236}">
                                <a16:creationId xmlns:a16="http://schemas.microsoft.com/office/drawing/2014/main" id="{39EBB622-4D8D-B250-C232-2C302DC7DE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8" name="Rectangle 1157">
                            <a:extLst>
                              <a:ext uri="{FF2B5EF4-FFF2-40B4-BE49-F238E27FC236}">
                                <a16:creationId xmlns:a16="http://schemas.microsoft.com/office/drawing/2014/main" id="{40304400-04AC-221D-BB3D-CC07B6D7B14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9" name="Rectangle 1158">
                            <a:extLst>
                              <a:ext uri="{FF2B5EF4-FFF2-40B4-BE49-F238E27FC236}">
                                <a16:creationId xmlns:a16="http://schemas.microsoft.com/office/drawing/2014/main" id="{0B3F64B8-E9A5-F5D6-058C-380766D1DFE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60" name="Rectangle 1159">
                            <a:extLst>
                              <a:ext uri="{FF2B5EF4-FFF2-40B4-BE49-F238E27FC236}">
                                <a16:creationId xmlns:a16="http://schemas.microsoft.com/office/drawing/2014/main" id="{153FD391-9BB0-F475-A5AD-A11450CFB8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52" name="Group 1151">
                          <a:extLst>
                            <a:ext uri="{FF2B5EF4-FFF2-40B4-BE49-F238E27FC236}">
                              <a16:creationId xmlns:a16="http://schemas.microsoft.com/office/drawing/2014/main" id="{7298C5DD-6DF0-BEEF-1D19-3322AF58D93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53" name="Rectangle 1152">
                            <a:extLst>
                              <a:ext uri="{FF2B5EF4-FFF2-40B4-BE49-F238E27FC236}">
                                <a16:creationId xmlns:a16="http://schemas.microsoft.com/office/drawing/2014/main" id="{333F637A-F709-47F4-1C95-CAFB8791E41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4" name="Rectangle 1153">
                            <a:extLst>
                              <a:ext uri="{FF2B5EF4-FFF2-40B4-BE49-F238E27FC236}">
                                <a16:creationId xmlns:a16="http://schemas.microsoft.com/office/drawing/2014/main" id="{BD608DB2-0CFC-EA86-0FCB-6FB8EC866E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5" name="Rectangle 1154">
                            <a:extLst>
                              <a:ext uri="{FF2B5EF4-FFF2-40B4-BE49-F238E27FC236}">
                                <a16:creationId xmlns:a16="http://schemas.microsoft.com/office/drawing/2014/main" id="{4878080B-C2A5-743C-D36C-08062834DB3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6" name="Rectangle 1155">
                            <a:extLst>
                              <a:ext uri="{FF2B5EF4-FFF2-40B4-BE49-F238E27FC236}">
                                <a16:creationId xmlns:a16="http://schemas.microsoft.com/office/drawing/2014/main" id="{23A98BBD-6D70-2F8A-2CBC-AF5D549F2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40" name="Group 1139">
                        <a:extLst>
                          <a:ext uri="{FF2B5EF4-FFF2-40B4-BE49-F238E27FC236}">
                            <a16:creationId xmlns:a16="http://schemas.microsoft.com/office/drawing/2014/main" id="{AA716F14-A7D6-AEF4-88DA-0EE89D4AF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41" name="Group 1140">
                          <a:extLst>
                            <a:ext uri="{FF2B5EF4-FFF2-40B4-BE49-F238E27FC236}">
                              <a16:creationId xmlns:a16="http://schemas.microsoft.com/office/drawing/2014/main" id="{CE2DF8EC-9BA0-3693-77E0-EBE8F72579D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7" name="Rectangle 1146">
                            <a:extLst>
                              <a:ext uri="{FF2B5EF4-FFF2-40B4-BE49-F238E27FC236}">
                                <a16:creationId xmlns:a16="http://schemas.microsoft.com/office/drawing/2014/main" id="{0D5FB505-DFD8-FDDD-0784-F557421B0E7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8" name="Rectangle 1147">
                            <a:extLst>
                              <a:ext uri="{FF2B5EF4-FFF2-40B4-BE49-F238E27FC236}">
                                <a16:creationId xmlns:a16="http://schemas.microsoft.com/office/drawing/2014/main" id="{66613530-80A4-EC7E-00A1-56D3A7AC942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9" name="Rectangle 1148">
                            <a:extLst>
                              <a:ext uri="{FF2B5EF4-FFF2-40B4-BE49-F238E27FC236}">
                                <a16:creationId xmlns:a16="http://schemas.microsoft.com/office/drawing/2014/main" id="{571B4A51-B78C-DC46-0573-6D5FE54980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50" name="Rectangle 1149">
                            <a:extLst>
                              <a:ext uri="{FF2B5EF4-FFF2-40B4-BE49-F238E27FC236}">
                                <a16:creationId xmlns:a16="http://schemas.microsoft.com/office/drawing/2014/main" id="{E5C1C997-0FDA-0CE3-C9C7-2E28A8720F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42" name="Group 1141">
                          <a:extLst>
                            <a:ext uri="{FF2B5EF4-FFF2-40B4-BE49-F238E27FC236}">
                              <a16:creationId xmlns:a16="http://schemas.microsoft.com/office/drawing/2014/main" id="{7BF3E2C3-0353-105F-BAD8-51FFFEA7F6C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43" name="Rectangle 1142">
                            <a:extLst>
                              <a:ext uri="{FF2B5EF4-FFF2-40B4-BE49-F238E27FC236}">
                                <a16:creationId xmlns:a16="http://schemas.microsoft.com/office/drawing/2014/main" id="{39AF1324-53CE-306B-19D6-836C604A641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4" name="Rectangle 1143">
                            <a:extLst>
                              <a:ext uri="{FF2B5EF4-FFF2-40B4-BE49-F238E27FC236}">
                                <a16:creationId xmlns:a16="http://schemas.microsoft.com/office/drawing/2014/main" id="{55F1A13E-0A53-8769-2379-01A05FE3B6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5" name="Rectangle 1144">
                            <a:extLst>
                              <a:ext uri="{FF2B5EF4-FFF2-40B4-BE49-F238E27FC236}">
                                <a16:creationId xmlns:a16="http://schemas.microsoft.com/office/drawing/2014/main" id="{8297997D-BC01-7226-412C-E5AD40C1096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46" name="Rectangle 1145">
                            <a:extLst>
                              <a:ext uri="{FF2B5EF4-FFF2-40B4-BE49-F238E27FC236}">
                                <a16:creationId xmlns:a16="http://schemas.microsoft.com/office/drawing/2014/main" id="{4403FE4C-64A7-9232-3F77-A647ABC958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116" name="Group 1115">
                      <a:extLst>
                        <a:ext uri="{FF2B5EF4-FFF2-40B4-BE49-F238E27FC236}">
                          <a16:creationId xmlns:a16="http://schemas.microsoft.com/office/drawing/2014/main" id="{B4E9B5BF-9B9C-8C9C-4A5F-9251F9490CB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117" name="Group 1116">
                        <a:extLst>
                          <a:ext uri="{FF2B5EF4-FFF2-40B4-BE49-F238E27FC236}">
                            <a16:creationId xmlns:a16="http://schemas.microsoft.com/office/drawing/2014/main" id="{456E548B-76EF-963C-E76B-464A4BFE988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29" name="Group 1128">
                          <a:extLst>
                            <a:ext uri="{FF2B5EF4-FFF2-40B4-BE49-F238E27FC236}">
                              <a16:creationId xmlns:a16="http://schemas.microsoft.com/office/drawing/2014/main" id="{3E093531-07D5-E668-9CD9-7EA8048B828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5" name="Rectangle 1134">
                            <a:extLst>
                              <a:ext uri="{FF2B5EF4-FFF2-40B4-BE49-F238E27FC236}">
                                <a16:creationId xmlns:a16="http://schemas.microsoft.com/office/drawing/2014/main" id="{0A3EED4F-37EA-0CA8-AD30-9DA5DFCF25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6" name="Rectangle 1135">
                            <a:extLst>
                              <a:ext uri="{FF2B5EF4-FFF2-40B4-BE49-F238E27FC236}">
                                <a16:creationId xmlns:a16="http://schemas.microsoft.com/office/drawing/2014/main" id="{6628B8A2-4252-E247-7591-026CD8FDE59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7" name="Rectangle 1136">
                            <a:extLst>
                              <a:ext uri="{FF2B5EF4-FFF2-40B4-BE49-F238E27FC236}">
                                <a16:creationId xmlns:a16="http://schemas.microsoft.com/office/drawing/2014/main" id="{FB569B8C-B70F-00F5-8764-144EC12C44B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8" name="Rectangle 1137">
                            <a:extLst>
                              <a:ext uri="{FF2B5EF4-FFF2-40B4-BE49-F238E27FC236}">
                                <a16:creationId xmlns:a16="http://schemas.microsoft.com/office/drawing/2014/main" id="{03509B8F-1953-BDD1-621B-ECE6B1CDE13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30" name="Group 1129">
                          <a:extLst>
                            <a:ext uri="{FF2B5EF4-FFF2-40B4-BE49-F238E27FC236}">
                              <a16:creationId xmlns:a16="http://schemas.microsoft.com/office/drawing/2014/main" id="{CE524E4B-91A4-823E-C583-3C42C3CC702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31" name="Rectangle 1130">
                            <a:extLst>
                              <a:ext uri="{FF2B5EF4-FFF2-40B4-BE49-F238E27FC236}">
                                <a16:creationId xmlns:a16="http://schemas.microsoft.com/office/drawing/2014/main" id="{04E8ED9E-6615-E415-A43A-0B894B64CA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2" name="Rectangle 1131">
                            <a:extLst>
                              <a:ext uri="{FF2B5EF4-FFF2-40B4-BE49-F238E27FC236}">
                                <a16:creationId xmlns:a16="http://schemas.microsoft.com/office/drawing/2014/main" id="{BA7EFEFC-A52F-ADE1-1513-EC944736982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3" name="Rectangle 1132">
                            <a:extLst>
                              <a:ext uri="{FF2B5EF4-FFF2-40B4-BE49-F238E27FC236}">
                                <a16:creationId xmlns:a16="http://schemas.microsoft.com/office/drawing/2014/main" id="{4D57684E-DDBC-69C3-FCC8-2F773692822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34" name="Rectangle 1133">
                            <a:extLst>
                              <a:ext uri="{FF2B5EF4-FFF2-40B4-BE49-F238E27FC236}">
                                <a16:creationId xmlns:a16="http://schemas.microsoft.com/office/drawing/2014/main" id="{02CDFA5A-8DE1-116A-7290-062460683B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118" name="Group 1117">
                        <a:extLst>
                          <a:ext uri="{FF2B5EF4-FFF2-40B4-BE49-F238E27FC236}">
                            <a16:creationId xmlns:a16="http://schemas.microsoft.com/office/drawing/2014/main" id="{4B598ADE-75EF-4730-7D45-0D39EFF5702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19" name="Group 1118">
                          <a:extLst>
                            <a:ext uri="{FF2B5EF4-FFF2-40B4-BE49-F238E27FC236}">
                              <a16:creationId xmlns:a16="http://schemas.microsoft.com/office/drawing/2014/main" id="{9E3CBB75-1186-DB30-8591-DBFC7D07401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5" name="Rectangle 1124">
                            <a:extLst>
                              <a:ext uri="{FF2B5EF4-FFF2-40B4-BE49-F238E27FC236}">
                                <a16:creationId xmlns:a16="http://schemas.microsoft.com/office/drawing/2014/main" id="{56C795D9-4429-2870-4A7F-E12EAEF91A7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6" name="Rectangle 1125">
                            <a:extLst>
                              <a:ext uri="{FF2B5EF4-FFF2-40B4-BE49-F238E27FC236}">
                                <a16:creationId xmlns:a16="http://schemas.microsoft.com/office/drawing/2014/main" id="{A3A39F0F-DADE-A6DB-E8C4-3EE6B94312A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7" name="Rectangle 1126">
                            <a:extLst>
                              <a:ext uri="{FF2B5EF4-FFF2-40B4-BE49-F238E27FC236}">
                                <a16:creationId xmlns:a16="http://schemas.microsoft.com/office/drawing/2014/main" id="{6F16A24D-9042-226C-A61B-92212BB8CD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8" name="Rectangle 1127">
                            <a:extLst>
                              <a:ext uri="{FF2B5EF4-FFF2-40B4-BE49-F238E27FC236}">
                                <a16:creationId xmlns:a16="http://schemas.microsoft.com/office/drawing/2014/main" id="{310327D7-EC17-05B2-6AF4-C526DE42DAD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20" name="Group 1119">
                          <a:extLst>
                            <a:ext uri="{FF2B5EF4-FFF2-40B4-BE49-F238E27FC236}">
                              <a16:creationId xmlns:a16="http://schemas.microsoft.com/office/drawing/2014/main" id="{214DE498-A994-DB55-C872-043C26F1E33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21" name="Rectangle 1120">
                            <a:extLst>
                              <a:ext uri="{FF2B5EF4-FFF2-40B4-BE49-F238E27FC236}">
                                <a16:creationId xmlns:a16="http://schemas.microsoft.com/office/drawing/2014/main" id="{7AC5D845-8643-A8E4-BFFA-A0F0374308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2" name="Rectangle 1121">
                            <a:extLst>
                              <a:ext uri="{FF2B5EF4-FFF2-40B4-BE49-F238E27FC236}">
                                <a16:creationId xmlns:a16="http://schemas.microsoft.com/office/drawing/2014/main" id="{39EAB9EF-14C3-9AF5-030E-615D5975154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3" name="Rectangle 1122">
                            <a:extLst>
                              <a:ext uri="{FF2B5EF4-FFF2-40B4-BE49-F238E27FC236}">
                                <a16:creationId xmlns:a16="http://schemas.microsoft.com/office/drawing/2014/main" id="{63AE05FB-C7E0-1438-D6D5-560BCB81E38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6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24" name="Rectangle 1123">
                            <a:extLst>
                              <a:ext uri="{FF2B5EF4-FFF2-40B4-BE49-F238E27FC236}">
                                <a16:creationId xmlns:a16="http://schemas.microsoft.com/office/drawing/2014/main" id="{A3A33024-2035-16B3-31C9-E874316E913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1068" name="Group 1067">
                    <a:extLst>
                      <a:ext uri="{FF2B5EF4-FFF2-40B4-BE49-F238E27FC236}">
                        <a16:creationId xmlns:a16="http://schemas.microsoft.com/office/drawing/2014/main" id="{4C09FB27-440D-7C0D-7299-26E33965CDFF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1069" name="Group 1068">
                      <a:extLst>
                        <a:ext uri="{FF2B5EF4-FFF2-40B4-BE49-F238E27FC236}">
                          <a16:creationId xmlns:a16="http://schemas.microsoft.com/office/drawing/2014/main" id="{3AF334F5-AC7D-C00F-C3FD-504C27B5E6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93" name="Group 1092">
                        <a:extLst>
                          <a:ext uri="{FF2B5EF4-FFF2-40B4-BE49-F238E27FC236}">
                            <a16:creationId xmlns:a16="http://schemas.microsoft.com/office/drawing/2014/main" id="{9AA39FF9-E611-8D2D-5087-455D5B4939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105" name="Group 1104">
                          <a:extLst>
                            <a:ext uri="{FF2B5EF4-FFF2-40B4-BE49-F238E27FC236}">
                              <a16:creationId xmlns:a16="http://schemas.microsoft.com/office/drawing/2014/main" id="{737DD0AC-B55C-64ED-146C-4218A259A2A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11" name="Rectangle 1110">
                            <a:extLst>
                              <a:ext uri="{FF2B5EF4-FFF2-40B4-BE49-F238E27FC236}">
                                <a16:creationId xmlns:a16="http://schemas.microsoft.com/office/drawing/2014/main" id="{4A28A189-7B0D-5A36-1FCC-D0161F66F5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2" name="Rectangle 1111">
                            <a:extLst>
                              <a:ext uri="{FF2B5EF4-FFF2-40B4-BE49-F238E27FC236}">
                                <a16:creationId xmlns:a16="http://schemas.microsoft.com/office/drawing/2014/main" id="{7F5CA9C9-C1D0-95B3-854E-57B0C9224B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3" name="Rectangle 1112">
                            <a:extLst>
                              <a:ext uri="{FF2B5EF4-FFF2-40B4-BE49-F238E27FC236}">
                                <a16:creationId xmlns:a16="http://schemas.microsoft.com/office/drawing/2014/main" id="{F80E46A3-6EDC-9779-6669-636667A34E0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4" name="Rectangle 1113">
                            <a:extLst>
                              <a:ext uri="{FF2B5EF4-FFF2-40B4-BE49-F238E27FC236}">
                                <a16:creationId xmlns:a16="http://schemas.microsoft.com/office/drawing/2014/main" id="{483FE9AC-09D4-1C8A-01BF-17822F147DD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3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106" name="Group 1105">
                          <a:extLst>
                            <a:ext uri="{FF2B5EF4-FFF2-40B4-BE49-F238E27FC236}">
                              <a16:creationId xmlns:a16="http://schemas.microsoft.com/office/drawing/2014/main" id="{00F59227-BAEA-905A-BD6F-83EF6B6B9A3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7" name="Rectangle 1106">
                            <a:extLst>
                              <a:ext uri="{FF2B5EF4-FFF2-40B4-BE49-F238E27FC236}">
                                <a16:creationId xmlns:a16="http://schemas.microsoft.com/office/drawing/2014/main" id="{62A6BA89-50D3-CD18-79C6-C0F5060742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8" name="Rectangle 1107">
                            <a:extLst>
                              <a:ext uri="{FF2B5EF4-FFF2-40B4-BE49-F238E27FC236}">
                                <a16:creationId xmlns:a16="http://schemas.microsoft.com/office/drawing/2014/main" id="{817D6745-F903-69E1-3CF8-040DE272D2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9" name="Rectangle 1108">
                            <a:extLst>
                              <a:ext uri="{FF2B5EF4-FFF2-40B4-BE49-F238E27FC236}">
                                <a16:creationId xmlns:a16="http://schemas.microsoft.com/office/drawing/2014/main" id="{B7E954CC-8450-A654-DA8A-7259ED16493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10" name="Rectangle 1109">
                            <a:extLst>
                              <a:ext uri="{FF2B5EF4-FFF2-40B4-BE49-F238E27FC236}">
                                <a16:creationId xmlns:a16="http://schemas.microsoft.com/office/drawing/2014/main" id="{B58A165E-904E-D18B-207E-C48A90BE73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94" name="Group 1093">
                        <a:extLst>
                          <a:ext uri="{FF2B5EF4-FFF2-40B4-BE49-F238E27FC236}">
                            <a16:creationId xmlns:a16="http://schemas.microsoft.com/office/drawing/2014/main" id="{320BEF9F-FC7E-68A2-5B70-5453EC993D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95" name="Group 1094">
                          <a:extLst>
                            <a:ext uri="{FF2B5EF4-FFF2-40B4-BE49-F238E27FC236}">
                              <a16:creationId xmlns:a16="http://schemas.microsoft.com/office/drawing/2014/main" id="{04889B8B-0DAA-CB9B-AD3F-58A1CBF1E7D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101" name="Rectangle 1100">
                            <a:extLst>
                              <a:ext uri="{FF2B5EF4-FFF2-40B4-BE49-F238E27FC236}">
                                <a16:creationId xmlns:a16="http://schemas.microsoft.com/office/drawing/2014/main" id="{3568131A-1501-AA3D-F459-8FC00E386D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2" name="Rectangle 1101">
                            <a:extLst>
                              <a:ext uri="{FF2B5EF4-FFF2-40B4-BE49-F238E27FC236}">
                                <a16:creationId xmlns:a16="http://schemas.microsoft.com/office/drawing/2014/main" id="{3C23AD4D-6955-E139-77BC-BC8FB0D0A2D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3" name="Rectangle 1102">
                            <a:extLst>
                              <a:ext uri="{FF2B5EF4-FFF2-40B4-BE49-F238E27FC236}">
                                <a16:creationId xmlns:a16="http://schemas.microsoft.com/office/drawing/2014/main" id="{81C806F4-8A49-0B48-1F4C-57663C7B47E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4" name="Rectangle 1103">
                            <a:extLst>
                              <a:ext uri="{FF2B5EF4-FFF2-40B4-BE49-F238E27FC236}">
                                <a16:creationId xmlns:a16="http://schemas.microsoft.com/office/drawing/2014/main" id="{3623A9B9-4473-FB63-D4A3-384BA1CAA0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96" name="Group 1095">
                          <a:extLst>
                            <a:ext uri="{FF2B5EF4-FFF2-40B4-BE49-F238E27FC236}">
                              <a16:creationId xmlns:a16="http://schemas.microsoft.com/office/drawing/2014/main" id="{E48C2889-3015-496D-FE8B-D49D5F493E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97" name="Rectangle 1096">
                            <a:extLst>
                              <a:ext uri="{FF2B5EF4-FFF2-40B4-BE49-F238E27FC236}">
                                <a16:creationId xmlns:a16="http://schemas.microsoft.com/office/drawing/2014/main" id="{69C81BE1-5F10-BDF0-4A28-3512E886B05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8" name="Rectangle 1097">
                            <a:extLst>
                              <a:ext uri="{FF2B5EF4-FFF2-40B4-BE49-F238E27FC236}">
                                <a16:creationId xmlns:a16="http://schemas.microsoft.com/office/drawing/2014/main" id="{0C89984B-83C7-3D53-39A0-1C531106404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9" name="Rectangle 1098">
                            <a:extLst>
                              <a:ext uri="{FF2B5EF4-FFF2-40B4-BE49-F238E27FC236}">
                                <a16:creationId xmlns:a16="http://schemas.microsoft.com/office/drawing/2014/main" id="{7A2CF756-E899-B582-3BBE-1A4C34614C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100" name="Rectangle 1099">
                            <a:extLst>
                              <a:ext uri="{FF2B5EF4-FFF2-40B4-BE49-F238E27FC236}">
                                <a16:creationId xmlns:a16="http://schemas.microsoft.com/office/drawing/2014/main" id="{1E63DECF-BBF3-4E1E-9C3E-AFC7616932F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1070" name="Group 1069">
                      <a:extLst>
                        <a:ext uri="{FF2B5EF4-FFF2-40B4-BE49-F238E27FC236}">
                          <a16:creationId xmlns:a16="http://schemas.microsoft.com/office/drawing/2014/main" id="{F5B9D569-3C6F-C94A-785D-10F764AD99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1071" name="Group 1070">
                        <a:extLst>
                          <a:ext uri="{FF2B5EF4-FFF2-40B4-BE49-F238E27FC236}">
                            <a16:creationId xmlns:a16="http://schemas.microsoft.com/office/drawing/2014/main" id="{7A3E7C94-2E1A-9752-34DA-3D926C65EC0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83" name="Group 1082">
                          <a:extLst>
                            <a:ext uri="{FF2B5EF4-FFF2-40B4-BE49-F238E27FC236}">
                              <a16:creationId xmlns:a16="http://schemas.microsoft.com/office/drawing/2014/main" id="{B7579EDF-4E96-C174-9AEF-9C81B720065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9" name="Rectangle 1088">
                            <a:extLst>
                              <a:ext uri="{FF2B5EF4-FFF2-40B4-BE49-F238E27FC236}">
                                <a16:creationId xmlns:a16="http://schemas.microsoft.com/office/drawing/2014/main" id="{05FBAE38-E425-E187-77A8-78D7FC10134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0" name="Rectangle 1089">
                            <a:extLst>
                              <a:ext uri="{FF2B5EF4-FFF2-40B4-BE49-F238E27FC236}">
                                <a16:creationId xmlns:a16="http://schemas.microsoft.com/office/drawing/2014/main" id="{84DADDD8-3F15-DB37-3915-D8D47DB0F4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1" name="Rectangle 1090">
                            <a:extLst>
                              <a:ext uri="{FF2B5EF4-FFF2-40B4-BE49-F238E27FC236}">
                                <a16:creationId xmlns:a16="http://schemas.microsoft.com/office/drawing/2014/main" id="{36B57DD4-C23A-13C5-9D5F-9AD64C3B6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92" name="Rectangle 1091">
                            <a:extLst>
                              <a:ext uri="{FF2B5EF4-FFF2-40B4-BE49-F238E27FC236}">
                                <a16:creationId xmlns:a16="http://schemas.microsoft.com/office/drawing/2014/main" id="{3B7B6E79-7F2E-B677-CB56-095B7012741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84" name="Group 1083">
                          <a:extLst>
                            <a:ext uri="{FF2B5EF4-FFF2-40B4-BE49-F238E27FC236}">
                              <a16:creationId xmlns:a16="http://schemas.microsoft.com/office/drawing/2014/main" id="{1BDFAA58-79DF-4076-15D9-BC39C0715A1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85" name="Rectangle 1084">
                            <a:extLst>
                              <a:ext uri="{FF2B5EF4-FFF2-40B4-BE49-F238E27FC236}">
                                <a16:creationId xmlns:a16="http://schemas.microsoft.com/office/drawing/2014/main" id="{23201C1E-E0B2-1DF9-C274-F71E57EF69A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6" name="Rectangle 1085">
                            <a:extLst>
                              <a:ext uri="{FF2B5EF4-FFF2-40B4-BE49-F238E27FC236}">
                                <a16:creationId xmlns:a16="http://schemas.microsoft.com/office/drawing/2014/main" id="{6E2C9C1D-149E-CC57-E459-34342D52EC4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7" name="Rectangle 1086">
                            <a:extLst>
                              <a:ext uri="{FF2B5EF4-FFF2-40B4-BE49-F238E27FC236}">
                                <a16:creationId xmlns:a16="http://schemas.microsoft.com/office/drawing/2014/main" id="{78404CC7-C7A7-E312-3E75-0846DED9CBE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8" name="Rectangle 1087">
                            <a:extLst>
                              <a:ext uri="{FF2B5EF4-FFF2-40B4-BE49-F238E27FC236}">
                                <a16:creationId xmlns:a16="http://schemas.microsoft.com/office/drawing/2014/main" id="{3DB11E89-F6FB-E023-0E2A-140AF408732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72" name="Group 1071">
                        <a:extLst>
                          <a:ext uri="{FF2B5EF4-FFF2-40B4-BE49-F238E27FC236}">
                            <a16:creationId xmlns:a16="http://schemas.microsoft.com/office/drawing/2014/main" id="{BF31AC60-A013-8B10-F7AE-B65C81C5C60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1073" name="Group 1072">
                          <a:extLst>
                            <a:ext uri="{FF2B5EF4-FFF2-40B4-BE49-F238E27FC236}">
                              <a16:creationId xmlns:a16="http://schemas.microsoft.com/office/drawing/2014/main" id="{2025E528-268B-A835-5E7E-0ECA7BBD922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9" name="Rectangle 1078">
                            <a:extLst>
                              <a:ext uri="{FF2B5EF4-FFF2-40B4-BE49-F238E27FC236}">
                                <a16:creationId xmlns:a16="http://schemas.microsoft.com/office/drawing/2014/main" id="{ADF2D4AB-3F75-E156-7DF4-E03D123F2C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0" name="Rectangle 1079">
                            <a:extLst>
                              <a:ext uri="{FF2B5EF4-FFF2-40B4-BE49-F238E27FC236}">
                                <a16:creationId xmlns:a16="http://schemas.microsoft.com/office/drawing/2014/main" id="{8544CA2E-FE17-5431-4289-AC8AC003738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1" name="Rectangle 1080">
                            <a:extLst>
                              <a:ext uri="{FF2B5EF4-FFF2-40B4-BE49-F238E27FC236}">
                                <a16:creationId xmlns:a16="http://schemas.microsoft.com/office/drawing/2014/main" id="{2B22DC8B-81AF-1F2D-EAD9-6C7C264E58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82" name="Rectangle 1081">
                            <a:extLst>
                              <a:ext uri="{FF2B5EF4-FFF2-40B4-BE49-F238E27FC236}">
                                <a16:creationId xmlns:a16="http://schemas.microsoft.com/office/drawing/2014/main" id="{FAFF0C00-B3C2-FF22-DC71-792AC4786F2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074" name="Group 1073">
                          <a:extLst>
                            <a:ext uri="{FF2B5EF4-FFF2-40B4-BE49-F238E27FC236}">
                              <a16:creationId xmlns:a16="http://schemas.microsoft.com/office/drawing/2014/main" id="{FD22B8AB-EE1A-C46F-475B-471E6E4F896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075" name="Rectangle 1074">
                            <a:extLst>
                              <a:ext uri="{FF2B5EF4-FFF2-40B4-BE49-F238E27FC236}">
                                <a16:creationId xmlns:a16="http://schemas.microsoft.com/office/drawing/2014/main" id="{41EBE1FF-FFAE-754E-17EE-41F01D13199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6" name="Rectangle 1075">
                            <a:extLst>
                              <a:ext uri="{FF2B5EF4-FFF2-40B4-BE49-F238E27FC236}">
                                <a16:creationId xmlns:a16="http://schemas.microsoft.com/office/drawing/2014/main" id="{4EC0CD18-966F-358A-AF80-32FC9D60842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7" name="Rectangle 1076">
                            <a:extLst>
                              <a:ext uri="{FF2B5EF4-FFF2-40B4-BE49-F238E27FC236}">
                                <a16:creationId xmlns:a16="http://schemas.microsoft.com/office/drawing/2014/main" id="{89A4381A-A4AB-1B48-E7B9-8FB7BD51CFE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078" name="Rectangle 1077">
                            <a:extLst>
                              <a:ext uri="{FF2B5EF4-FFF2-40B4-BE49-F238E27FC236}">
                                <a16:creationId xmlns:a16="http://schemas.microsoft.com/office/drawing/2014/main" id="{A2A43600-C068-6894-7A55-CCFF8B42B5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cxnSp>
              <p:nvCxnSpPr>
                <p:cNvPr id="1065" name="Straight Connector 1064">
                  <a:extLst>
                    <a:ext uri="{FF2B5EF4-FFF2-40B4-BE49-F238E27FC236}">
                      <a16:creationId xmlns:a16="http://schemas.microsoft.com/office/drawing/2014/main" id="{32B87A28-0A86-D28A-1894-AC47E55A3C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53877" y="2342910"/>
                  <a:ext cx="0" cy="1829494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6" name="Straight Connector 1065">
                  <a:extLst>
                    <a:ext uri="{FF2B5EF4-FFF2-40B4-BE49-F238E27FC236}">
                      <a16:creationId xmlns:a16="http://schemas.microsoft.com/office/drawing/2014/main" id="{4F14DD13-BDED-AA5C-76AD-1A8C9F886D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45877" y="3242901"/>
                  <a:ext cx="2016000" cy="0"/>
                </a:xfrm>
                <a:prstGeom prst="line">
                  <a:avLst/>
                </a:prstGeom>
                <a:ln w="3175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7622617B-AD71-50F2-CF2E-F3FE3A6CA282}"/>
                </a:ext>
              </a:extLst>
            </p:cNvPr>
            <p:cNvSpPr txBox="1"/>
            <p:nvPr/>
          </p:nvSpPr>
          <p:spPr>
            <a:xfrm>
              <a:off x="606106" y="3528849"/>
              <a:ext cx="92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Core 3</a:t>
              </a:r>
            </a:p>
          </p:txBody>
        </p:sp>
      </p:grpSp>
      <p:sp>
        <p:nvSpPr>
          <p:cNvPr id="1161" name="TextBox 1160">
            <a:extLst>
              <a:ext uri="{FF2B5EF4-FFF2-40B4-BE49-F238E27FC236}">
                <a16:creationId xmlns:a16="http://schemas.microsoft.com/office/drawing/2014/main" id="{087E4EDA-9314-3F95-712F-05CF0AEA277D}"/>
              </a:ext>
            </a:extLst>
          </p:cNvPr>
          <p:cNvSpPr txBox="1"/>
          <p:nvPr/>
        </p:nvSpPr>
        <p:spPr>
          <a:xfrm>
            <a:off x="400106" y="1252380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1D Partitioning</a:t>
            </a:r>
          </a:p>
        </p:txBody>
      </p:sp>
      <p:sp>
        <p:nvSpPr>
          <p:cNvPr id="1163" name="TextBox 1162">
            <a:extLst>
              <a:ext uri="{FF2B5EF4-FFF2-40B4-BE49-F238E27FC236}">
                <a16:creationId xmlns:a16="http://schemas.microsoft.com/office/drawing/2014/main" id="{D7E9391D-4DB5-7F5E-0625-67AE528F2809}"/>
              </a:ext>
            </a:extLst>
          </p:cNvPr>
          <p:cNvSpPr txBox="1"/>
          <p:nvPr/>
        </p:nvSpPr>
        <p:spPr>
          <a:xfrm>
            <a:off x="5758087" y="1256881"/>
            <a:ext cx="2054986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latin typeface="Trebuchet MS" panose="020B0703020202090204" pitchFamily="34" charset="0"/>
              </a:rPr>
              <a:t>2D Partitioning</a:t>
            </a:r>
          </a:p>
        </p:txBody>
      </p:sp>
      <p:cxnSp>
        <p:nvCxnSpPr>
          <p:cNvPr id="1374" name="Straight Connector 1373">
            <a:extLst>
              <a:ext uri="{FF2B5EF4-FFF2-40B4-BE49-F238E27FC236}">
                <a16:creationId xmlns:a16="http://schemas.microsoft.com/office/drawing/2014/main" id="{DCE947D4-998F-5F5E-92A0-191F5DFEC31E}"/>
              </a:ext>
            </a:extLst>
          </p:cNvPr>
          <p:cNvCxnSpPr>
            <a:cxnSpLocks/>
          </p:cNvCxnSpPr>
          <p:nvPr/>
        </p:nvCxnSpPr>
        <p:spPr>
          <a:xfrm flipH="1">
            <a:off x="446585" y="2937722"/>
            <a:ext cx="87364" cy="1347245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5" name="Straight Connector 1374">
            <a:extLst>
              <a:ext uri="{FF2B5EF4-FFF2-40B4-BE49-F238E27FC236}">
                <a16:creationId xmlns:a16="http://schemas.microsoft.com/office/drawing/2014/main" id="{9A2C2BDB-7A5B-F855-3F36-E03A30867CBC}"/>
              </a:ext>
            </a:extLst>
          </p:cNvPr>
          <p:cNvCxnSpPr>
            <a:cxnSpLocks/>
          </p:cNvCxnSpPr>
          <p:nvPr/>
        </p:nvCxnSpPr>
        <p:spPr>
          <a:xfrm>
            <a:off x="2204427" y="2937722"/>
            <a:ext cx="253188" cy="1335882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6" name="Straight Connector 1375">
            <a:extLst>
              <a:ext uri="{FF2B5EF4-FFF2-40B4-BE49-F238E27FC236}">
                <a16:creationId xmlns:a16="http://schemas.microsoft.com/office/drawing/2014/main" id="{00ADBCDE-387C-38A8-04B7-99C3E649C55D}"/>
              </a:ext>
            </a:extLst>
          </p:cNvPr>
          <p:cNvCxnSpPr>
            <a:cxnSpLocks/>
            <a:stCxn id="1092" idx="3"/>
          </p:cNvCxnSpPr>
          <p:nvPr/>
        </p:nvCxnSpPr>
        <p:spPr>
          <a:xfrm flipH="1">
            <a:off x="6275029" y="2954747"/>
            <a:ext cx="416421" cy="116667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7" name="Straight Connector 1376">
            <a:extLst>
              <a:ext uri="{FF2B5EF4-FFF2-40B4-BE49-F238E27FC236}">
                <a16:creationId xmlns:a16="http://schemas.microsoft.com/office/drawing/2014/main" id="{E8529B68-87AD-48EC-CAF7-6D6069966A0D}"/>
              </a:ext>
            </a:extLst>
          </p:cNvPr>
          <p:cNvCxnSpPr>
            <a:cxnSpLocks/>
          </p:cNvCxnSpPr>
          <p:nvPr/>
        </p:nvCxnSpPr>
        <p:spPr>
          <a:xfrm>
            <a:off x="7501693" y="2983828"/>
            <a:ext cx="326587" cy="1060443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>
            <a:extLst>
              <a:ext uri="{FF2B5EF4-FFF2-40B4-BE49-F238E27FC236}">
                <a16:creationId xmlns:a16="http://schemas.microsoft.com/office/drawing/2014/main" id="{FAEC2C57-8823-0434-5731-812C97449861}"/>
              </a:ext>
            </a:extLst>
          </p:cNvPr>
          <p:cNvSpPr txBox="1"/>
          <p:nvPr/>
        </p:nvSpPr>
        <p:spPr>
          <a:xfrm>
            <a:off x="490267" y="5515871"/>
            <a:ext cx="7519956" cy="75713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load-balance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schemes across threads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Trebuchet MS" panose="020B0703020202090204" pitchFamily="34" charset="0"/>
              </a:rPr>
              <a:t>Various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synchronization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approaches among threads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03" name="TextBox 302">
            <a:extLst>
              <a:ext uri="{FF2B5EF4-FFF2-40B4-BE49-F238E27FC236}">
                <a16:creationId xmlns:a16="http://schemas.microsoft.com/office/drawing/2014/main" id="{63485C9C-3ECA-56FD-38F0-108771D4F5CA}"/>
              </a:ext>
            </a:extLst>
          </p:cNvPr>
          <p:cNvSpPr txBox="1"/>
          <p:nvPr/>
        </p:nvSpPr>
        <p:spPr>
          <a:xfrm>
            <a:off x="708057" y="3639674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05C17A90-405B-B592-2774-07136A75C243}"/>
              </a:ext>
            </a:extLst>
          </p:cNvPr>
          <p:cNvSpPr txBox="1"/>
          <p:nvPr/>
        </p:nvSpPr>
        <p:spPr>
          <a:xfrm>
            <a:off x="6470614" y="3361412"/>
            <a:ext cx="12428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Balance #NNZs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B25428-C293-EC0C-EE26-F88EE8FC2C44}"/>
              </a:ext>
            </a:extLst>
          </p:cNvPr>
          <p:cNvGrpSpPr/>
          <p:nvPr/>
        </p:nvGrpSpPr>
        <p:grpSpPr>
          <a:xfrm>
            <a:off x="249977" y="4289745"/>
            <a:ext cx="3816000" cy="811083"/>
            <a:chOff x="249977" y="4289745"/>
            <a:chExt cx="3816000" cy="8110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4AEFF1-3A86-B5AD-B525-2EEDD1979806}"/>
                </a:ext>
              </a:extLst>
            </p:cNvPr>
            <p:cNvGrpSpPr/>
            <p:nvPr/>
          </p:nvGrpSpPr>
          <p:grpSpPr>
            <a:xfrm>
              <a:off x="249977" y="4289745"/>
              <a:ext cx="3816000" cy="811083"/>
              <a:chOff x="249977" y="4289745"/>
              <a:chExt cx="3816000" cy="811083"/>
            </a:xfrm>
          </p:grpSpPr>
          <p:grpSp>
            <p:nvGrpSpPr>
              <p:cNvPr id="1164" name="Group 1163">
                <a:extLst>
                  <a:ext uri="{FF2B5EF4-FFF2-40B4-BE49-F238E27FC236}">
                    <a16:creationId xmlns:a16="http://schemas.microsoft.com/office/drawing/2014/main" id="{6A087F7E-9606-1308-9A71-21AB0773BA1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977" y="4289745"/>
                <a:ext cx="3816000" cy="811083"/>
                <a:chOff x="1327429" y="3568732"/>
                <a:chExt cx="3172859" cy="674380"/>
              </a:xfrm>
            </p:grpSpPr>
            <p:grpSp>
              <p:nvGrpSpPr>
                <p:cNvPr id="1165" name="Group 1164">
                  <a:extLst>
                    <a:ext uri="{FF2B5EF4-FFF2-40B4-BE49-F238E27FC236}">
                      <a16:creationId xmlns:a16="http://schemas.microsoft.com/office/drawing/2014/main" id="{048B61DD-BC64-000E-9432-06F5AB584CEF}"/>
                    </a:ext>
                  </a:extLst>
                </p:cNvPr>
                <p:cNvGrpSpPr/>
                <p:nvPr/>
              </p:nvGrpSpPr>
              <p:grpSpPr>
                <a:xfrm>
                  <a:off x="1327429" y="3582515"/>
                  <a:ext cx="3172859" cy="660597"/>
                  <a:chOff x="1327429" y="3582515"/>
                  <a:chExt cx="3172859" cy="660597"/>
                </a:xfrm>
              </p:grpSpPr>
              <p:grpSp>
                <p:nvGrpSpPr>
                  <p:cNvPr id="1167" name="Group 1166">
                    <a:extLst>
                      <a:ext uri="{FF2B5EF4-FFF2-40B4-BE49-F238E27FC236}">
                        <a16:creationId xmlns:a16="http://schemas.microsoft.com/office/drawing/2014/main" id="{167BD022-E55F-D6A9-A021-9E466E4F2BA2}"/>
                      </a:ext>
                    </a:extLst>
                  </p:cNvPr>
                  <p:cNvGrpSpPr/>
                  <p:nvPr/>
                </p:nvGrpSpPr>
                <p:grpSpPr>
                  <a:xfrm>
                    <a:off x="1327429" y="3582515"/>
                    <a:ext cx="3172859" cy="660597"/>
                    <a:chOff x="1327429" y="3582515"/>
                    <a:chExt cx="3172859" cy="660597"/>
                  </a:xfrm>
                </p:grpSpPr>
                <p:sp>
                  <p:nvSpPr>
                    <p:cNvPr id="1171" name="TextBox 1170">
                      <a:extLst>
                        <a:ext uri="{FF2B5EF4-FFF2-40B4-BE49-F238E27FC236}">
                          <a16:creationId xmlns:a16="http://schemas.microsoft.com/office/drawing/2014/main" id="{4C020E07-AF5A-29A9-CF1B-63144CB565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99318" y="3873780"/>
                      <a:ext cx="120097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grpSp>
                  <p:nvGrpSpPr>
                    <p:cNvPr id="1172" name="Group 1171">
                      <a:extLst>
                        <a:ext uri="{FF2B5EF4-FFF2-40B4-BE49-F238E27FC236}">
                          <a16:creationId xmlns:a16="http://schemas.microsoft.com/office/drawing/2014/main" id="{E75AB504-AB71-2CA3-FEE6-C0F49C3765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27429" y="3582515"/>
                      <a:ext cx="2016000" cy="561385"/>
                      <a:chOff x="1745877" y="3431049"/>
                      <a:chExt cx="2016000" cy="561385"/>
                    </a:xfrm>
                  </p:grpSpPr>
                  <p:grpSp>
                    <p:nvGrpSpPr>
                      <p:cNvPr id="1177" name="Group 1176">
                        <a:extLst>
                          <a:ext uri="{FF2B5EF4-FFF2-40B4-BE49-F238E27FC236}">
                            <a16:creationId xmlns:a16="http://schemas.microsoft.com/office/drawing/2014/main" id="{FF075A55-F68C-F391-F1B6-86DB7323C8A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25878" y="3432302"/>
                        <a:ext cx="1656000" cy="560132"/>
                        <a:chOff x="1036320" y="2482600"/>
                        <a:chExt cx="1905000" cy="729628"/>
                      </a:xfrm>
                      <a:solidFill>
                        <a:schemeClr val="bg1">
                          <a:lumMod val="85000"/>
                        </a:schemeClr>
                      </a:solidFill>
                    </p:grpSpPr>
                    <p:grpSp>
                      <p:nvGrpSpPr>
                        <p:cNvPr id="1203" name="Group 1202">
                          <a:extLst>
                            <a:ext uri="{FF2B5EF4-FFF2-40B4-BE49-F238E27FC236}">
                              <a16:creationId xmlns:a16="http://schemas.microsoft.com/office/drawing/2014/main" id="{7BB71DE9-9F83-FA0D-3FBA-1723F03B963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1204" name="Group 1203">
                            <a:extLst>
                              <a:ext uri="{FF2B5EF4-FFF2-40B4-BE49-F238E27FC236}">
                                <a16:creationId xmlns:a16="http://schemas.microsoft.com/office/drawing/2014/main" id="{4497C414-C19B-AF02-92BE-D33B45FFEF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10" name="Rectangle 1209">
                              <a:extLst>
                                <a:ext uri="{FF2B5EF4-FFF2-40B4-BE49-F238E27FC236}">
                                  <a16:creationId xmlns:a16="http://schemas.microsoft.com/office/drawing/2014/main" id="{A8509320-761D-BE35-9C47-F2E2F18D4EC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1" name="Rectangle 1210">
                              <a:extLst>
                                <a:ext uri="{FF2B5EF4-FFF2-40B4-BE49-F238E27FC236}">
                                  <a16:creationId xmlns:a16="http://schemas.microsoft.com/office/drawing/2014/main" id="{C1FBB575-A736-193E-8AF9-E87183F11CC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2" name="Rectangle 1211">
                              <a:extLst>
                                <a:ext uri="{FF2B5EF4-FFF2-40B4-BE49-F238E27FC236}">
                                  <a16:creationId xmlns:a16="http://schemas.microsoft.com/office/drawing/2014/main" id="{D5E4260B-B520-765E-7876-DC3C6BB3631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13" name="Rectangle 1212">
                              <a:extLst>
                                <a:ext uri="{FF2B5EF4-FFF2-40B4-BE49-F238E27FC236}">
                                  <a16:creationId xmlns:a16="http://schemas.microsoft.com/office/drawing/2014/main" id="{6D913025-E9FF-39E8-7ECD-400407DD3B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205" name="Group 1204">
                            <a:extLst>
                              <a:ext uri="{FF2B5EF4-FFF2-40B4-BE49-F238E27FC236}">
                                <a16:creationId xmlns:a16="http://schemas.microsoft.com/office/drawing/2014/main" id="{E9D90312-1E4F-8555-DE5D-A30DF165C69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1206" name="Rectangle 1205">
                              <a:extLst>
                                <a:ext uri="{FF2B5EF4-FFF2-40B4-BE49-F238E27FC236}">
                                  <a16:creationId xmlns:a16="http://schemas.microsoft.com/office/drawing/2014/main" id="{A524BAB1-9C9E-4BA0-D85B-01DC4D1463B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7" name="Rectangle 1206">
                              <a:extLst>
                                <a:ext uri="{FF2B5EF4-FFF2-40B4-BE49-F238E27FC236}">
                                  <a16:creationId xmlns:a16="http://schemas.microsoft.com/office/drawing/2014/main" id="{91E46151-DB04-B7C4-4272-71D40DF5812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8" name="Rectangle 1207">
                              <a:extLst>
                                <a:ext uri="{FF2B5EF4-FFF2-40B4-BE49-F238E27FC236}">
                                  <a16:creationId xmlns:a16="http://schemas.microsoft.com/office/drawing/2014/main" id="{86B53639-5FC5-6C02-C740-F9F601F0BE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1"/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1209" name="Rectangle 1208">
                              <a:extLst>
                                <a:ext uri="{FF2B5EF4-FFF2-40B4-BE49-F238E27FC236}">
                                  <a16:creationId xmlns:a16="http://schemas.microsoft.com/office/drawing/2014/main" id="{CBDB7839-2B6F-0B74-D4E3-E7B130A9810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bg2">
                                <a:lumMod val="50000"/>
                              </a:schemeClr>
                            </a:solidFill>
                            <a:ln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79" name="Group 1178">
                          <a:extLst>
                            <a:ext uri="{FF2B5EF4-FFF2-40B4-BE49-F238E27FC236}">
                              <a16:creationId xmlns:a16="http://schemas.microsoft.com/office/drawing/2014/main" id="{9BCAA41A-CF48-483C-56BE-3550DD1D0DD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1180" name="Group 1179">
                            <a:extLst>
                              <a:ext uri="{FF2B5EF4-FFF2-40B4-BE49-F238E27FC236}">
                                <a16:creationId xmlns:a16="http://schemas.microsoft.com/office/drawing/2014/main" id="{52302645-DBBA-668E-2D35-4948E626538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92" name="Group 1191">
                              <a:extLst>
                                <a:ext uri="{FF2B5EF4-FFF2-40B4-BE49-F238E27FC236}">
                                  <a16:creationId xmlns:a16="http://schemas.microsoft.com/office/drawing/2014/main" id="{308DD37E-3827-736C-79CC-4A684DB1D4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8" name="Rectangle 1197">
                                <a:extLst>
                                  <a:ext uri="{FF2B5EF4-FFF2-40B4-BE49-F238E27FC236}">
                                    <a16:creationId xmlns:a16="http://schemas.microsoft.com/office/drawing/2014/main" id="{942CDA76-A6C7-744F-CA1D-C283EA5384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9" name="Rectangle 1198">
                                <a:extLst>
                                  <a:ext uri="{FF2B5EF4-FFF2-40B4-BE49-F238E27FC236}">
                                    <a16:creationId xmlns:a16="http://schemas.microsoft.com/office/drawing/2014/main" id="{22D0D383-3C58-C808-6A0A-A9ADAC8C43F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0" name="Rectangle 1199">
                                <a:extLst>
                                  <a:ext uri="{FF2B5EF4-FFF2-40B4-BE49-F238E27FC236}">
                                    <a16:creationId xmlns:a16="http://schemas.microsoft.com/office/drawing/2014/main" id="{FDAFB574-7353-AF41-475B-8DD6175EC20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1" name="Rectangle 1200">
                                <a:extLst>
                                  <a:ext uri="{FF2B5EF4-FFF2-40B4-BE49-F238E27FC236}">
                                    <a16:creationId xmlns:a16="http://schemas.microsoft.com/office/drawing/2014/main" id="{A7575105-04D8-9A12-AE31-844FF05E4A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93" name="Group 1192">
                              <a:extLst>
                                <a:ext uri="{FF2B5EF4-FFF2-40B4-BE49-F238E27FC236}">
                                  <a16:creationId xmlns:a16="http://schemas.microsoft.com/office/drawing/2014/main" id="{2BF5D24F-0701-9BF6-2A83-72827539CC2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94" name="Rectangle 1193">
                                <a:extLst>
                                  <a:ext uri="{FF2B5EF4-FFF2-40B4-BE49-F238E27FC236}">
                                    <a16:creationId xmlns:a16="http://schemas.microsoft.com/office/drawing/2014/main" id="{1C4FFEAD-260E-EC0C-1E76-080CE4B219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5" name="Rectangle 1194">
                                <a:extLst>
                                  <a:ext uri="{FF2B5EF4-FFF2-40B4-BE49-F238E27FC236}">
                                    <a16:creationId xmlns:a16="http://schemas.microsoft.com/office/drawing/2014/main" id="{5E5CF147-9405-E20F-EEEB-9A749C2B35A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6" name="Rectangle 1195">
                                <a:extLst>
                                  <a:ext uri="{FF2B5EF4-FFF2-40B4-BE49-F238E27FC236}">
                                    <a16:creationId xmlns:a16="http://schemas.microsoft.com/office/drawing/2014/main" id="{3CFE1F76-51C3-A68C-01A7-0122B7F045A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7" name="Rectangle 1196">
                                <a:extLst>
                                  <a:ext uri="{FF2B5EF4-FFF2-40B4-BE49-F238E27FC236}">
                                    <a16:creationId xmlns:a16="http://schemas.microsoft.com/office/drawing/2014/main" id="{504C35EC-ACB1-998A-977D-4BBADD903DC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1" name="Group 1180">
                            <a:extLst>
                              <a:ext uri="{FF2B5EF4-FFF2-40B4-BE49-F238E27FC236}">
                                <a16:creationId xmlns:a16="http://schemas.microsoft.com/office/drawing/2014/main" id="{5386B1D2-6306-8419-EDF2-9B4C373375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1182" name="Group 1181">
                              <a:extLst>
                                <a:ext uri="{FF2B5EF4-FFF2-40B4-BE49-F238E27FC236}">
                                  <a16:creationId xmlns:a16="http://schemas.microsoft.com/office/drawing/2014/main" id="{56ADB251-F92C-AD1A-AE89-C2E971F86FE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8" name="Rectangle 1187">
                                <a:extLst>
                                  <a:ext uri="{FF2B5EF4-FFF2-40B4-BE49-F238E27FC236}">
                                    <a16:creationId xmlns:a16="http://schemas.microsoft.com/office/drawing/2014/main" id="{B1BD59F1-92CB-84B1-7739-A7BF996AA4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Rectangle 1188">
                                <a:extLst>
                                  <a:ext uri="{FF2B5EF4-FFF2-40B4-BE49-F238E27FC236}">
                                    <a16:creationId xmlns:a16="http://schemas.microsoft.com/office/drawing/2014/main" id="{6A645A6A-A034-7D67-27A4-4387CFCF313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1189">
                                <a:extLst>
                                  <a:ext uri="{FF2B5EF4-FFF2-40B4-BE49-F238E27FC236}">
                                    <a16:creationId xmlns:a16="http://schemas.microsoft.com/office/drawing/2014/main" id="{60FD8270-D212-BA92-6597-55C0987F047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1190">
                                <a:extLst>
                                  <a:ext uri="{FF2B5EF4-FFF2-40B4-BE49-F238E27FC236}">
                                    <a16:creationId xmlns:a16="http://schemas.microsoft.com/office/drawing/2014/main" id="{1903DEC7-B205-E6C3-3008-5414A27F0C4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1183" name="Group 1182">
                              <a:extLst>
                                <a:ext uri="{FF2B5EF4-FFF2-40B4-BE49-F238E27FC236}">
                                  <a16:creationId xmlns:a16="http://schemas.microsoft.com/office/drawing/2014/main" id="{5A80DE1A-5301-28C4-29EA-1033AD698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1184" name="Rectangle 1183">
                                <a:extLst>
                                  <a:ext uri="{FF2B5EF4-FFF2-40B4-BE49-F238E27FC236}">
                                    <a16:creationId xmlns:a16="http://schemas.microsoft.com/office/drawing/2014/main" id="{84787B5E-182E-055B-D6F9-C935AC53D4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5" name="Rectangle 1184">
                                <a:extLst>
                                  <a:ext uri="{FF2B5EF4-FFF2-40B4-BE49-F238E27FC236}">
                                    <a16:creationId xmlns:a16="http://schemas.microsoft.com/office/drawing/2014/main" id="{63175418-3C04-33D8-886F-A1FB14D8618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6" name="Rectangle 1185">
                                <a:extLst>
                                  <a:ext uri="{FF2B5EF4-FFF2-40B4-BE49-F238E27FC236}">
                                    <a16:creationId xmlns:a16="http://schemas.microsoft.com/office/drawing/2014/main" id="{63CF0531-C905-E97A-3497-D73F50E9EFA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7" name="Rectangle 1186">
                                <a:extLst>
                                  <a:ext uri="{FF2B5EF4-FFF2-40B4-BE49-F238E27FC236}">
                                    <a16:creationId xmlns:a16="http://schemas.microsoft.com/office/drawing/2014/main" id="{355AE47F-6C6A-2B5C-AE0B-168BCB15488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n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cxnSp>
                    <p:nvCxnSpPr>
                      <p:cNvPr id="1175" name="Straight Connector 1174">
                        <a:extLst>
                          <a:ext uri="{FF2B5EF4-FFF2-40B4-BE49-F238E27FC236}">
                            <a16:creationId xmlns:a16="http://schemas.microsoft.com/office/drawing/2014/main" id="{88EC11AF-128A-C032-8EC8-5C0AFBFCE6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45877" y="3431049"/>
                        <a:ext cx="2016000" cy="0"/>
                      </a:xfrm>
                      <a:prstGeom prst="line">
                        <a:avLst/>
                      </a:prstGeom>
                      <a:ln w="31750">
                        <a:solidFill>
                          <a:schemeClr val="accent2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168" name="Straight Connector 1167">
                    <a:extLst>
                      <a:ext uri="{FF2B5EF4-FFF2-40B4-BE49-F238E27FC236}">
                        <a16:creationId xmlns:a16="http://schemas.microsoft.com/office/drawing/2014/main" id="{FD8F3D52-D213-FCEF-1A47-E0FAA1FB2F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399507" y="3764652"/>
                    <a:ext cx="1556497" cy="2773"/>
                  </a:xfrm>
                  <a:prstGeom prst="line">
                    <a:avLst/>
                  </a:prstGeom>
                  <a:ln w="57150">
                    <a:solidFill>
                      <a:schemeClr val="accent5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6" name="TextBox 1165">
                  <a:extLst>
                    <a:ext uri="{FF2B5EF4-FFF2-40B4-BE49-F238E27FC236}">
                      <a16:creationId xmlns:a16="http://schemas.microsoft.com/office/drawing/2014/main" id="{BDC28C6E-A58D-8AFB-0B27-637716EFB234}"/>
                    </a:ext>
                  </a:extLst>
                </p:cNvPr>
                <p:cNvSpPr txBox="1"/>
                <p:nvPr/>
              </p:nvSpPr>
              <p:spPr>
                <a:xfrm>
                  <a:off x="3291776" y="3568732"/>
                  <a:ext cx="120097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F30F6D53-7A44-060F-B38E-2EB0AF37A7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76501" y="4346616"/>
                <a:ext cx="3960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7" name="Straight Connector 306">
              <a:extLst>
                <a:ext uri="{FF2B5EF4-FFF2-40B4-BE49-F238E27FC236}">
                  <a16:creationId xmlns:a16="http://schemas.microsoft.com/office/drawing/2014/main" id="{7B92BDD9-FF1B-C56B-B65B-38317CBF70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0599" y="4323327"/>
              <a:ext cx="0" cy="198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84E79-FF6F-ECDD-44B2-4E0584C0F308}"/>
              </a:ext>
            </a:extLst>
          </p:cNvPr>
          <p:cNvGrpSpPr/>
          <p:nvPr/>
        </p:nvGrpSpPr>
        <p:grpSpPr>
          <a:xfrm>
            <a:off x="6317849" y="3867743"/>
            <a:ext cx="2690356" cy="1383876"/>
            <a:chOff x="6317849" y="3867743"/>
            <a:chExt cx="2690356" cy="13838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84F10DC-8FA1-28E9-E45D-E2EFE4CAA2CF}"/>
                </a:ext>
              </a:extLst>
            </p:cNvPr>
            <p:cNvGrpSpPr/>
            <p:nvPr/>
          </p:nvGrpSpPr>
          <p:grpSpPr>
            <a:xfrm>
              <a:off x="6317849" y="3867743"/>
              <a:ext cx="2690356" cy="1383876"/>
              <a:chOff x="5995213" y="4872077"/>
              <a:chExt cx="2690356" cy="1383876"/>
            </a:xfrm>
          </p:grpSpPr>
          <p:grpSp>
            <p:nvGrpSpPr>
              <p:cNvPr id="1270" name="Group 1269">
                <a:extLst>
                  <a:ext uri="{FF2B5EF4-FFF2-40B4-BE49-F238E27FC236}">
                    <a16:creationId xmlns:a16="http://schemas.microsoft.com/office/drawing/2014/main" id="{F430632F-A633-A793-871D-BF3D2CC1470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995213" y="4872077"/>
                <a:ext cx="2690356" cy="1383876"/>
                <a:chOff x="2200235" y="3268904"/>
                <a:chExt cx="1989325" cy="1023271"/>
              </a:xfrm>
            </p:grpSpPr>
            <p:grpSp>
              <p:nvGrpSpPr>
                <p:cNvPr id="1271" name="Group 1270">
                  <a:extLst>
                    <a:ext uri="{FF2B5EF4-FFF2-40B4-BE49-F238E27FC236}">
                      <a16:creationId xmlns:a16="http://schemas.microsoft.com/office/drawing/2014/main" id="{18CCC1C3-81BB-AAD7-5BB8-07B6E3A6A5E6}"/>
                    </a:ext>
                  </a:extLst>
                </p:cNvPr>
                <p:cNvGrpSpPr/>
                <p:nvPr/>
              </p:nvGrpSpPr>
              <p:grpSpPr>
                <a:xfrm>
                  <a:off x="2200235" y="3268904"/>
                  <a:ext cx="1989325" cy="1023271"/>
                  <a:chOff x="2200235" y="3268904"/>
                  <a:chExt cx="1989325" cy="1023271"/>
                </a:xfrm>
              </p:grpSpPr>
              <p:sp>
                <p:nvSpPr>
                  <p:cNvPr id="1275" name="TextBox 1274">
                    <a:extLst>
                      <a:ext uri="{FF2B5EF4-FFF2-40B4-BE49-F238E27FC236}">
                        <a16:creationId xmlns:a16="http://schemas.microsoft.com/office/drawing/2014/main" id="{18D370ED-2DFA-46F9-3948-3F97B965EF7D}"/>
                      </a:ext>
                    </a:extLst>
                  </p:cNvPr>
                  <p:cNvSpPr txBox="1"/>
                  <p:nvPr/>
                </p:nvSpPr>
                <p:spPr>
                  <a:xfrm>
                    <a:off x="3301529" y="3857468"/>
                    <a:ext cx="888031" cy="27309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bg2">
                            <a:lumMod val="25000"/>
                          </a:schemeClr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grpSp>
                <p:nvGrpSpPr>
                  <p:cNvPr id="1276" name="Group 1275">
                    <a:extLst>
                      <a:ext uri="{FF2B5EF4-FFF2-40B4-BE49-F238E27FC236}">
                        <a16:creationId xmlns:a16="http://schemas.microsoft.com/office/drawing/2014/main" id="{512E26DB-6DC2-21AA-0010-DDEDCA2B17E3}"/>
                      </a:ext>
                    </a:extLst>
                  </p:cNvPr>
                  <p:cNvGrpSpPr/>
                  <p:nvPr/>
                </p:nvGrpSpPr>
                <p:grpSpPr>
                  <a:xfrm>
                    <a:off x="2200235" y="3268904"/>
                    <a:ext cx="1111499" cy="1023271"/>
                    <a:chOff x="2618683" y="3117438"/>
                    <a:chExt cx="1111499" cy="1023271"/>
                  </a:xfrm>
                </p:grpSpPr>
                <p:grpSp>
                  <p:nvGrpSpPr>
                    <p:cNvPr id="1281" name="Group 1280">
                      <a:extLst>
                        <a:ext uri="{FF2B5EF4-FFF2-40B4-BE49-F238E27FC236}">
                          <a16:creationId xmlns:a16="http://schemas.microsoft.com/office/drawing/2014/main" id="{F0427353-FE47-7957-3504-E9F4CFFB49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753877" y="3246030"/>
                      <a:ext cx="828001" cy="746187"/>
                      <a:chOff x="1988819" y="2239962"/>
                      <a:chExt cx="952501" cy="971983"/>
                    </a:xfrm>
                    <a:solidFill>
                      <a:schemeClr val="bg1">
                        <a:lumMod val="85000"/>
                      </a:schemeClr>
                    </a:solidFill>
                  </p:grpSpPr>
                  <p:grpSp>
                    <p:nvGrpSpPr>
                      <p:cNvPr id="1282" name="Group 1281">
                        <a:extLst>
                          <a:ext uri="{FF2B5EF4-FFF2-40B4-BE49-F238E27FC236}">
                            <a16:creationId xmlns:a16="http://schemas.microsoft.com/office/drawing/2014/main" id="{BC7BE220-E02B-86EE-D856-F415502898A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20" y="2239962"/>
                        <a:ext cx="952500" cy="486513"/>
                        <a:chOff x="1988820" y="2239962"/>
                        <a:chExt cx="952500" cy="486513"/>
                      </a:xfrm>
                      <a:grpFill/>
                    </p:grpSpPr>
                    <p:grpSp>
                      <p:nvGrpSpPr>
                        <p:cNvPr id="1319" name="Group 1318">
                          <a:extLst>
                            <a:ext uri="{FF2B5EF4-FFF2-40B4-BE49-F238E27FC236}">
                              <a16:creationId xmlns:a16="http://schemas.microsoft.com/office/drawing/2014/main" id="{02313534-E025-75FD-2D9E-B0F8775F83C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20" name="Rectangle 1319">
                            <a:extLst>
                              <a:ext uri="{FF2B5EF4-FFF2-40B4-BE49-F238E27FC236}">
                                <a16:creationId xmlns:a16="http://schemas.microsoft.com/office/drawing/2014/main" id="{63550D8B-F6AE-926C-D66B-1A538B639FB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1" name="Rectangle 1320">
                            <a:extLst>
                              <a:ext uri="{FF2B5EF4-FFF2-40B4-BE49-F238E27FC236}">
                                <a16:creationId xmlns:a16="http://schemas.microsoft.com/office/drawing/2014/main" id="{01F9D4EC-0D15-2C2C-6972-00757AB2EE5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2" name="Rectangle 1321">
                            <a:extLst>
                              <a:ext uri="{FF2B5EF4-FFF2-40B4-BE49-F238E27FC236}">
                                <a16:creationId xmlns:a16="http://schemas.microsoft.com/office/drawing/2014/main" id="{BE317268-4C80-AD42-5BF5-A5E201B9BE8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23" name="Rectangle 1322">
                            <a:extLst>
                              <a:ext uri="{FF2B5EF4-FFF2-40B4-BE49-F238E27FC236}">
                                <a16:creationId xmlns:a16="http://schemas.microsoft.com/office/drawing/2014/main" id="{FF1F1567-6C65-104B-2862-336568D605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309" name="Group 1308">
                          <a:extLst>
                            <a:ext uri="{FF2B5EF4-FFF2-40B4-BE49-F238E27FC236}">
                              <a16:creationId xmlns:a16="http://schemas.microsoft.com/office/drawing/2014/main" id="{3A783A84-F1BD-F503-FB66-56D1E1E72D3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20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310" name="Rectangle 1309">
                            <a:extLst>
                              <a:ext uri="{FF2B5EF4-FFF2-40B4-BE49-F238E27FC236}">
                                <a16:creationId xmlns:a16="http://schemas.microsoft.com/office/drawing/2014/main" id="{C8419C8A-88E4-FFEE-0C41-4EA89C7C7BF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1" name="Rectangle 1310">
                            <a:extLst>
                              <a:ext uri="{FF2B5EF4-FFF2-40B4-BE49-F238E27FC236}">
                                <a16:creationId xmlns:a16="http://schemas.microsoft.com/office/drawing/2014/main" id="{313FA5C5-F77A-B5C2-86A2-B4A7D9FCCC2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2" name="Rectangle 1311">
                            <a:extLst>
                              <a:ext uri="{FF2B5EF4-FFF2-40B4-BE49-F238E27FC236}">
                                <a16:creationId xmlns:a16="http://schemas.microsoft.com/office/drawing/2014/main" id="{37A51D0F-2854-CB0B-C5CB-7E8F526579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1"/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13" name="Rectangle 1312">
                            <a:extLst>
                              <a:ext uri="{FF2B5EF4-FFF2-40B4-BE49-F238E27FC236}">
                                <a16:creationId xmlns:a16="http://schemas.microsoft.com/office/drawing/2014/main" id="{1080E2EE-DAB8-F14A-B858-4B33115645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3" name="Group 1282">
                        <a:extLst>
                          <a:ext uri="{FF2B5EF4-FFF2-40B4-BE49-F238E27FC236}">
                            <a16:creationId xmlns:a16="http://schemas.microsoft.com/office/drawing/2014/main" id="{92181DFE-9358-A8DF-C194-0A98384A746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88819" y="2725432"/>
                        <a:ext cx="952500" cy="486513"/>
                        <a:chOff x="1988819" y="2239962"/>
                        <a:chExt cx="952500" cy="486513"/>
                      </a:xfrm>
                      <a:grpFill/>
                    </p:grpSpPr>
                    <p:grpSp>
                      <p:nvGrpSpPr>
                        <p:cNvPr id="1297" name="Group 1296">
                          <a:extLst>
                            <a:ext uri="{FF2B5EF4-FFF2-40B4-BE49-F238E27FC236}">
                              <a16:creationId xmlns:a16="http://schemas.microsoft.com/office/drawing/2014/main" id="{A033861E-6015-B510-D901-739EC34FD30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239962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98" name="Rectangle 1297">
                            <a:extLst>
                              <a:ext uri="{FF2B5EF4-FFF2-40B4-BE49-F238E27FC236}">
                                <a16:creationId xmlns:a16="http://schemas.microsoft.com/office/drawing/2014/main" id="{4640097A-C7D4-E97E-79A4-015A176945A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9" name="Rectangle 1298">
                            <a:extLst>
                              <a:ext uri="{FF2B5EF4-FFF2-40B4-BE49-F238E27FC236}">
                                <a16:creationId xmlns:a16="http://schemas.microsoft.com/office/drawing/2014/main" id="{B7F2B7E1-C84E-11FC-9A42-6D7551EF9EF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0" name="Rectangle 1299">
                            <a:extLst>
                              <a:ext uri="{FF2B5EF4-FFF2-40B4-BE49-F238E27FC236}">
                                <a16:creationId xmlns:a16="http://schemas.microsoft.com/office/drawing/2014/main" id="{B171A3EE-4E9E-B3E0-FC00-A39A3423E39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301" name="Rectangle 1300">
                            <a:extLst>
                              <a:ext uri="{FF2B5EF4-FFF2-40B4-BE49-F238E27FC236}">
                                <a16:creationId xmlns:a16="http://schemas.microsoft.com/office/drawing/2014/main" id="{E6ED3DA3-9354-D592-0474-51BE98E5AB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87" name="Group 1286">
                          <a:extLst>
                            <a:ext uri="{FF2B5EF4-FFF2-40B4-BE49-F238E27FC236}">
                              <a16:creationId xmlns:a16="http://schemas.microsoft.com/office/drawing/2014/main" id="{ED47BB5F-3AA7-73C9-E45A-6F285C00B6A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88819" y="2482600"/>
                          <a:ext cx="952500" cy="243875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1288" name="Rectangle 1287">
                            <a:extLst>
                              <a:ext uri="{FF2B5EF4-FFF2-40B4-BE49-F238E27FC236}">
                                <a16:creationId xmlns:a16="http://schemas.microsoft.com/office/drawing/2014/main" id="{CEC74E92-F4E0-0AA5-BC02-C8C6F8613D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85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89" name="Rectangle 1288">
                            <a:extLst>
                              <a:ext uri="{FF2B5EF4-FFF2-40B4-BE49-F238E27FC236}">
                                <a16:creationId xmlns:a16="http://schemas.microsoft.com/office/drawing/2014/main" id="{95BB5523-3824-CD8F-C305-8F6BC87C279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0" name="Rectangle 1289">
                            <a:extLst>
                              <a:ext uri="{FF2B5EF4-FFF2-40B4-BE49-F238E27FC236}">
                                <a16:creationId xmlns:a16="http://schemas.microsoft.com/office/drawing/2014/main" id="{7747DA9C-62E1-C8C9-D8B1-2D52515720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1291" name="Rectangle 1290">
                            <a:extLst>
                              <a:ext uri="{FF2B5EF4-FFF2-40B4-BE49-F238E27FC236}">
                                <a16:creationId xmlns:a16="http://schemas.microsoft.com/office/drawing/2014/main" id="{88DE91CF-3C25-094C-B0D7-C75BD0295FB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50000"/>
                            </a:schemeClr>
                          </a:solidFill>
                          <a:ln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cxnSp>
                  <p:nvCxnSpPr>
                    <p:cNvPr id="1278" name="Straight Connector 1277">
                      <a:extLst>
                        <a:ext uri="{FF2B5EF4-FFF2-40B4-BE49-F238E27FC236}">
                          <a16:creationId xmlns:a16="http://schemas.microsoft.com/office/drawing/2014/main" id="{DD5539E3-FD4E-DF69-3601-8903E0AD60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753877" y="3117438"/>
                      <a:ext cx="1" cy="1023271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9" name="Straight Connector 1278">
                      <a:extLst>
                        <a:ext uri="{FF2B5EF4-FFF2-40B4-BE49-F238E27FC236}">
                          <a16:creationId xmlns:a16="http://schemas.microsoft.com/office/drawing/2014/main" id="{FF469FE2-86FD-BA45-3C2A-560850E348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618683" y="3242901"/>
                      <a:ext cx="1111499" cy="60"/>
                    </a:xfrm>
                    <a:prstGeom prst="line">
                      <a:avLst/>
                    </a:prstGeom>
                    <a:ln w="31750">
                      <a:solidFill>
                        <a:schemeClr val="accent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272" name="TextBox 1271">
                  <a:extLst>
                    <a:ext uri="{FF2B5EF4-FFF2-40B4-BE49-F238E27FC236}">
                      <a16:creationId xmlns:a16="http://schemas.microsoft.com/office/drawing/2014/main" id="{FD5A22EF-FFAE-462F-A9C3-84D96FC5EAF2}"/>
                    </a:ext>
                  </a:extLst>
                </p:cNvPr>
                <p:cNvSpPr txBox="1"/>
                <p:nvPr/>
              </p:nvSpPr>
              <p:spPr>
                <a:xfrm>
                  <a:off x="3292170" y="3528849"/>
                  <a:ext cx="888031" cy="2730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1"/>
                      </a:solidFill>
                      <a:latin typeface="Trebuchet MS" panose="020B0703020202090204" pitchFamily="34" charset="0"/>
                    </a:rPr>
                    <a:t>Thread 1</a:t>
                  </a:r>
                </a:p>
              </p:txBody>
            </p:sp>
          </p:grpSp>
          <p:cxnSp>
            <p:nvCxnSpPr>
              <p:cNvPr id="1386" name="Straight Connector 1385">
                <a:extLst>
                  <a:ext uri="{FF2B5EF4-FFF2-40B4-BE49-F238E27FC236}">
                    <a16:creationId xmlns:a16="http://schemas.microsoft.com/office/drawing/2014/main" id="{20A887D4-116B-2E64-266A-C436662A91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35212" y="5542456"/>
                <a:ext cx="871200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1" name="Straight Connector 310">
              <a:extLst>
                <a:ext uri="{FF2B5EF4-FFF2-40B4-BE49-F238E27FC236}">
                  <a16:creationId xmlns:a16="http://schemas.microsoft.com/office/drawing/2014/main" id="{E2C4C1B6-BC92-0475-9E89-55497FC6F105}"/>
                </a:ext>
              </a:extLst>
            </p:cNvPr>
            <p:cNvCxnSpPr>
              <a:cxnSpLocks/>
            </p:cNvCxnSpPr>
            <p:nvPr/>
          </p:nvCxnSpPr>
          <p:spPr>
            <a:xfrm>
              <a:off x="7324459" y="4296387"/>
              <a:ext cx="360000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>
              <a:extLst>
                <a:ext uri="{FF2B5EF4-FFF2-40B4-BE49-F238E27FC236}">
                  <a16:creationId xmlns:a16="http://schemas.microsoft.com/office/drawing/2014/main" id="{67E9C59B-BF33-43AD-72C5-6A0A52412C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3279" y="4281812"/>
              <a:ext cx="0" cy="27000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0" name="Graphic 309" descr="Lock">
            <a:extLst>
              <a:ext uri="{FF2B5EF4-FFF2-40B4-BE49-F238E27FC236}">
                <a16:creationId xmlns:a16="http://schemas.microsoft.com/office/drawing/2014/main" id="{1C360F73-08C5-1F9D-0376-C9E36783F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9668" y="4302057"/>
            <a:ext cx="684000" cy="687767"/>
          </a:xfrm>
          <a:prstGeom prst="rect">
            <a:avLst/>
          </a:prstGeom>
        </p:spPr>
      </p:pic>
      <p:pic>
        <p:nvPicPr>
          <p:cNvPr id="313" name="Graphic 312" descr="Lock">
            <a:extLst>
              <a:ext uri="{FF2B5EF4-FFF2-40B4-BE49-F238E27FC236}">
                <a16:creationId xmlns:a16="http://schemas.microsoft.com/office/drawing/2014/main" id="{956208D7-A646-AC09-497D-7B4444878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8856" y="4244150"/>
            <a:ext cx="684000" cy="687767"/>
          </a:xfrm>
          <a:prstGeom prst="rect">
            <a:avLst/>
          </a:prstGeom>
        </p:spPr>
      </p:pic>
      <p:sp>
        <p:nvSpPr>
          <p:cNvPr id="314" name="TextBox 313">
            <a:extLst>
              <a:ext uri="{FF2B5EF4-FFF2-40B4-BE49-F238E27FC236}">
                <a16:creationId xmlns:a16="http://schemas.microsoft.com/office/drawing/2014/main" id="{7817536B-5B73-9F55-8D22-577406960A56}"/>
              </a:ext>
            </a:extLst>
          </p:cNvPr>
          <p:cNvSpPr txBox="1"/>
          <p:nvPr/>
        </p:nvSpPr>
        <p:spPr>
          <a:xfrm>
            <a:off x="3538228" y="3507192"/>
            <a:ext cx="14039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latin typeface="Trebuchet MS" panose="020B0703020202090204" pitchFamily="34" charset="0"/>
              </a:rPr>
              <a:t>(e.g., COO format)</a:t>
            </a:r>
            <a:r>
              <a:rPr lang="en-GR" sz="2000" b="1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0015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Synchronization Approaches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9" y="1062569"/>
            <a:ext cx="8325193" cy="529378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Multithreaded</a:t>
            </a: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PIM Core: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8B15BC13-1792-AE5E-4DFB-DC96C71CEB69}"/>
              </a:ext>
            </a:extLst>
          </p:cNvPr>
          <p:cNvGrpSpPr>
            <a:grpSpLocks noChangeAspect="1"/>
          </p:cNvGrpSpPr>
          <p:nvPr/>
        </p:nvGrpSpPr>
        <p:grpSpPr>
          <a:xfrm>
            <a:off x="207322" y="1663870"/>
            <a:ext cx="4178859" cy="2324987"/>
            <a:chOff x="340932" y="845847"/>
            <a:chExt cx="5098784" cy="2836819"/>
          </a:xfrm>
        </p:grpSpPr>
        <p:sp>
          <p:nvSpPr>
            <p:cNvPr id="279" name="TextBox 278">
              <a:extLst>
                <a:ext uri="{FF2B5EF4-FFF2-40B4-BE49-F238E27FC236}">
                  <a16:creationId xmlns:a16="http://schemas.microsoft.com/office/drawing/2014/main" id="{99B5852F-375A-6F6E-F3B9-3EB4D96F23F3}"/>
                </a:ext>
              </a:extLst>
            </p:cNvPr>
            <p:cNvSpPr txBox="1"/>
            <p:nvPr/>
          </p:nvSpPr>
          <p:spPr>
            <a:xfrm>
              <a:off x="1197059" y="845847"/>
              <a:ext cx="4085431" cy="563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Coarse-Grained (</a:t>
              </a:r>
              <a:r>
                <a:rPr lang="en-GR" sz="24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lb-cg</a:t>
              </a:r>
              <a:r>
                <a:rPr lang="en-GR" sz="2400" dirty="0">
                  <a:latin typeface="Trebuchet MS" panose="020B0703020202090204" pitchFamily="34" charset="0"/>
                </a:rPr>
                <a:t>)</a:t>
              </a: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0218D393-187C-3A5C-8F29-6719C13F964E}"/>
                </a:ext>
              </a:extLst>
            </p:cNvPr>
            <p:cNvGrpSpPr/>
            <p:nvPr/>
          </p:nvGrpSpPr>
          <p:grpSpPr>
            <a:xfrm>
              <a:off x="340932" y="1349873"/>
              <a:ext cx="5098784" cy="2332793"/>
              <a:chOff x="240717" y="1773743"/>
              <a:chExt cx="5098784" cy="2332793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5531B26F-E89F-D91B-6F6D-B44F7D6EFC49}"/>
                  </a:ext>
                </a:extLst>
              </p:cNvPr>
              <p:cNvGrpSpPr/>
              <p:nvPr/>
            </p:nvGrpSpPr>
            <p:grpSpPr>
              <a:xfrm>
                <a:off x="240717" y="1965652"/>
                <a:ext cx="4261477" cy="2083796"/>
                <a:chOff x="240717" y="1965652"/>
                <a:chExt cx="4261477" cy="2083796"/>
              </a:xfrm>
            </p:grpSpPr>
            <p:grpSp>
              <p:nvGrpSpPr>
                <p:cNvPr id="295" name="Group 294">
                  <a:extLst>
                    <a:ext uri="{FF2B5EF4-FFF2-40B4-BE49-F238E27FC236}">
                      <a16:creationId xmlns:a16="http://schemas.microsoft.com/office/drawing/2014/main" id="{63A5D2B6-7475-BB7F-60DA-99CBE13147B4}"/>
                    </a:ext>
                  </a:extLst>
                </p:cNvPr>
                <p:cNvGrpSpPr/>
                <p:nvPr/>
              </p:nvGrpSpPr>
              <p:grpSpPr>
                <a:xfrm>
                  <a:off x="240717" y="1965652"/>
                  <a:ext cx="3691160" cy="2083796"/>
                  <a:chOff x="-262446" y="4149744"/>
                  <a:chExt cx="3691160" cy="2083796"/>
                </a:xfrm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696F9E0F-F4F3-74C5-E9EF-EFA8F7C8F8BC}"/>
                      </a:ext>
                    </a:extLst>
                  </p:cNvPr>
                  <p:cNvGrpSpPr/>
                  <p:nvPr/>
                </p:nvGrpSpPr>
                <p:grpSpPr>
                  <a:xfrm>
                    <a:off x="-262446" y="4149744"/>
                    <a:ext cx="1465350" cy="2042964"/>
                    <a:chOff x="1878495" y="2717609"/>
                    <a:chExt cx="1465350" cy="2042964"/>
                  </a:xfrm>
                </p:grpSpPr>
                <p:sp>
                  <p:nvSpPr>
                    <p:cNvPr id="393" name="TextBox 392">
                      <a:extLst>
                        <a:ext uri="{FF2B5EF4-FFF2-40B4-BE49-F238E27FC236}">
                          <a16:creationId xmlns:a16="http://schemas.microsoft.com/office/drawing/2014/main" id="{703084B0-9CAD-0332-C91C-BC20F50C93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2717609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rebuchet MS" panose="020B0703020202090204" pitchFamily="34" charset="0"/>
                        </a:rPr>
                        <a:t>Thread 1</a:t>
                      </a:r>
                    </a:p>
                  </p:txBody>
                </p:sp>
                <p:sp>
                  <p:nvSpPr>
                    <p:cNvPr id="394" name="TextBox 393">
                      <a:extLst>
                        <a:ext uri="{FF2B5EF4-FFF2-40B4-BE49-F238E27FC236}">
                          <a16:creationId xmlns:a16="http://schemas.microsoft.com/office/drawing/2014/main" id="{2551D029-582A-0280-CC88-B6B080F5258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3513772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5"/>
                          </a:solidFill>
                          <a:latin typeface="Trebuchet MS" panose="020B0703020202090204" pitchFamily="34" charset="0"/>
                        </a:rPr>
                        <a:t>Thread 2</a:t>
                      </a:r>
                    </a:p>
                  </p:txBody>
                </p:sp>
                <p:sp>
                  <p:nvSpPr>
                    <p:cNvPr id="395" name="TextBox 394">
                      <a:extLst>
                        <a:ext uri="{FF2B5EF4-FFF2-40B4-BE49-F238E27FC236}">
                          <a16:creationId xmlns:a16="http://schemas.microsoft.com/office/drawing/2014/main" id="{726F0E1E-3F31-9F1E-04E9-D4F7555313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8495" y="4309935"/>
                      <a:ext cx="1465350" cy="4506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GR" sz="20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Thread 3</a:t>
                      </a:r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22BD857E-0E64-1E85-9DBD-69984DF92A5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160714" y="4184838"/>
                    <a:ext cx="2268000" cy="2048702"/>
                    <a:chOff x="1036320" y="2239962"/>
                    <a:chExt cx="1905000" cy="1948528"/>
                  </a:xfrm>
                  <a:solidFill>
                    <a:schemeClr val="tx2">
                      <a:lumMod val="10000"/>
                      <a:lumOff val="90000"/>
                    </a:schemeClr>
                  </a:solidFill>
                </p:grpSpPr>
                <p:grpSp>
                  <p:nvGrpSpPr>
                    <p:cNvPr id="299" name="Group 298">
                      <a:extLst>
                        <a:ext uri="{FF2B5EF4-FFF2-40B4-BE49-F238E27FC236}">
                          <a16:creationId xmlns:a16="http://schemas.microsoft.com/office/drawing/2014/main" id="{A1D4A92F-36F9-B735-7044-77BCC159D2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47" name="Group 346">
                        <a:extLst>
                          <a:ext uri="{FF2B5EF4-FFF2-40B4-BE49-F238E27FC236}">
                            <a16:creationId xmlns:a16="http://schemas.microsoft.com/office/drawing/2014/main" id="{D54923EE-4F6D-7383-53E2-2954F93AE50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71" name="Group 370">
                          <a:extLst>
                            <a:ext uri="{FF2B5EF4-FFF2-40B4-BE49-F238E27FC236}">
                              <a16:creationId xmlns:a16="http://schemas.microsoft.com/office/drawing/2014/main" id="{B5752202-2031-96E7-C6C0-A6EFC2A4407B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83" name="Group 382">
                            <a:extLst>
                              <a:ext uri="{FF2B5EF4-FFF2-40B4-BE49-F238E27FC236}">
                                <a16:creationId xmlns:a16="http://schemas.microsoft.com/office/drawing/2014/main" id="{817C9169-13AF-0C2B-21C6-9A39FF5BB1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9" name="Rectangle 388">
                              <a:extLst>
                                <a:ext uri="{FF2B5EF4-FFF2-40B4-BE49-F238E27FC236}">
                                  <a16:creationId xmlns:a16="http://schemas.microsoft.com/office/drawing/2014/main" id="{4C4E9CEF-E957-3539-2B81-1A3E1D3D0F8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0" name="Rectangle 389">
                              <a:extLst>
                                <a:ext uri="{FF2B5EF4-FFF2-40B4-BE49-F238E27FC236}">
                                  <a16:creationId xmlns:a16="http://schemas.microsoft.com/office/drawing/2014/main" id="{638B2256-B65E-1E2B-5986-0D540CD0DEF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1" name="Rectangle 390">
                              <a:extLst>
                                <a:ext uri="{FF2B5EF4-FFF2-40B4-BE49-F238E27FC236}">
                                  <a16:creationId xmlns:a16="http://schemas.microsoft.com/office/drawing/2014/main" id="{030A79BD-DB59-0D60-4437-BA7479416FB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92" name="Rectangle 391">
                              <a:extLst>
                                <a:ext uri="{FF2B5EF4-FFF2-40B4-BE49-F238E27FC236}">
                                  <a16:creationId xmlns:a16="http://schemas.microsoft.com/office/drawing/2014/main" id="{5C955878-3D3A-B932-1417-380AE169FFD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84" name="Group 383">
                            <a:extLst>
                              <a:ext uri="{FF2B5EF4-FFF2-40B4-BE49-F238E27FC236}">
                                <a16:creationId xmlns:a16="http://schemas.microsoft.com/office/drawing/2014/main" id="{9F379365-2AD8-5ADC-BB12-13EF8ADA9E15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85" name="Rectangle 384">
                              <a:extLst>
                                <a:ext uri="{FF2B5EF4-FFF2-40B4-BE49-F238E27FC236}">
                                  <a16:creationId xmlns:a16="http://schemas.microsoft.com/office/drawing/2014/main" id="{2A1B1762-6A43-DD39-1276-D45C56B371D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4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6" name="Rectangle 385">
                              <a:extLst>
                                <a:ext uri="{FF2B5EF4-FFF2-40B4-BE49-F238E27FC236}">
                                  <a16:creationId xmlns:a16="http://schemas.microsoft.com/office/drawing/2014/main" id="{A99AEDEE-7696-62AE-91FF-058ACEDCEDA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7" name="Rectangle 386">
                              <a:extLst>
                                <a:ext uri="{FF2B5EF4-FFF2-40B4-BE49-F238E27FC236}">
                                  <a16:creationId xmlns:a16="http://schemas.microsoft.com/office/drawing/2014/main" id="{6B14C7D6-A842-C1E3-61B4-ABAE56393D3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387">
                              <a:extLst>
                                <a:ext uri="{FF2B5EF4-FFF2-40B4-BE49-F238E27FC236}">
                                  <a16:creationId xmlns:a16="http://schemas.microsoft.com/office/drawing/2014/main" id="{B4F2343A-15FA-B3BE-49E5-25CA8E24525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72" name="Group 371">
                          <a:extLst>
                            <a:ext uri="{FF2B5EF4-FFF2-40B4-BE49-F238E27FC236}">
                              <a16:creationId xmlns:a16="http://schemas.microsoft.com/office/drawing/2014/main" id="{E268B5A1-C898-504D-E2B3-6E3E85CDDEC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73" name="Group 372">
                            <a:extLst>
                              <a:ext uri="{FF2B5EF4-FFF2-40B4-BE49-F238E27FC236}">
                                <a16:creationId xmlns:a16="http://schemas.microsoft.com/office/drawing/2014/main" id="{C7B21153-9E07-22A0-AF60-089F1B9A211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9" name="Rectangle 378">
                              <a:extLst>
                                <a:ext uri="{FF2B5EF4-FFF2-40B4-BE49-F238E27FC236}">
                                  <a16:creationId xmlns:a16="http://schemas.microsoft.com/office/drawing/2014/main" id="{491035A4-1323-81FC-B743-F3C2BA7D96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0" name="Rectangle 379">
                              <a:extLst>
                                <a:ext uri="{FF2B5EF4-FFF2-40B4-BE49-F238E27FC236}">
                                  <a16:creationId xmlns:a16="http://schemas.microsoft.com/office/drawing/2014/main" id="{9B182468-153D-9B57-5C3B-16806E000D4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1" name="Rectangle 380">
                              <a:extLst>
                                <a:ext uri="{FF2B5EF4-FFF2-40B4-BE49-F238E27FC236}">
                                  <a16:creationId xmlns:a16="http://schemas.microsoft.com/office/drawing/2014/main" id="{9EA349F3-CD72-D856-1B02-706110C6A2F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82" name="Rectangle 381">
                              <a:extLst>
                                <a:ext uri="{FF2B5EF4-FFF2-40B4-BE49-F238E27FC236}">
                                  <a16:creationId xmlns:a16="http://schemas.microsoft.com/office/drawing/2014/main" id="{13DA5476-E177-E8FC-2C76-F6A53CF782A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74" name="Group 373">
                            <a:extLst>
                              <a:ext uri="{FF2B5EF4-FFF2-40B4-BE49-F238E27FC236}">
                                <a16:creationId xmlns:a16="http://schemas.microsoft.com/office/drawing/2014/main" id="{E9087596-F6D0-6618-3BAF-5DB6B779970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75" name="Rectangle 374">
                              <a:extLst>
                                <a:ext uri="{FF2B5EF4-FFF2-40B4-BE49-F238E27FC236}">
                                  <a16:creationId xmlns:a16="http://schemas.microsoft.com/office/drawing/2014/main" id="{DA64BC80-6712-3BE7-6137-750522FB4A8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6" name="Rectangle 375">
                              <a:extLst>
                                <a:ext uri="{FF2B5EF4-FFF2-40B4-BE49-F238E27FC236}">
                                  <a16:creationId xmlns:a16="http://schemas.microsoft.com/office/drawing/2014/main" id="{6EBE23AF-6368-982A-8C5B-2DD34757AAB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7" name="Rectangle 376">
                              <a:extLst>
                                <a:ext uri="{FF2B5EF4-FFF2-40B4-BE49-F238E27FC236}">
                                  <a16:creationId xmlns:a16="http://schemas.microsoft.com/office/drawing/2014/main" id="{4984DA06-5637-7426-F3B5-D39D8189D23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8" name="Rectangle 377">
                              <a:extLst>
                                <a:ext uri="{FF2B5EF4-FFF2-40B4-BE49-F238E27FC236}">
                                  <a16:creationId xmlns:a16="http://schemas.microsoft.com/office/drawing/2014/main" id="{17696310-3FCC-F342-9D77-47191C34116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48" name="Group 347">
                        <a:extLst>
                          <a:ext uri="{FF2B5EF4-FFF2-40B4-BE49-F238E27FC236}">
                            <a16:creationId xmlns:a16="http://schemas.microsoft.com/office/drawing/2014/main" id="{C2B1A65E-3327-488C-33E1-2264D9670F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49" name="Group 348">
                          <a:extLst>
                            <a:ext uri="{FF2B5EF4-FFF2-40B4-BE49-F238E27FC236}">
                              <a16:creationId xmlns:a16="http://schemas.microsoft.com/office/drawing/2014/main" id="{A03500B6-527A-8CDD-C0C2-6196C5E4B62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61" name="Group 360">
                            <a:extLst>
                              <a:ext uri="{FF2B5EF4-FFF2-40B4-BE49-F238E27FC236}">
                                <a16:creationId xmlns:a16="http://schemas.microsoft.com/office/drawing/2014/main" id="{A2013D32-99BE-1B0A-0F90-6C255C10CEB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7" name="Rectangle 366">
                              <a:extLst>
                                <a:ext uri="{FF2B5EF4-FFF2-40B4-BE49-F238E27FC236}">
                                  <a16:creationId xmlns:a16="http://schemas.microsoft.com/office/drawing/2014/main" id="{11B92B95-845D-5522-0233-B1A25F9470B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8" name="Rectangle 367">
                              <a:extLst>
                                <a:ext uri="{FF2B5EF4-FFF2-40B4-BE49-F238E27FC236}">
                                  <a16:creationId xmlns:a16="http://schemas.microsoft.com/office/drawing/2014/main" id="{12A6B17A-BE99-3318-B240-F7005B6C47A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9" name="Rectangle 368">
                              <a:extLst>
                                <a:ext uri="{FF2B5EF4-FFF2-40B4-BE49-F238E27FC236}">
                                  <a16:creationId xmlns:a16="http://schemas.microsoft.com/office/drawing/2014/main" id="{C71FAF5E-D612-0787-B512-801230C38A8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5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70" name="Rectangle 369">
                              <a:extLst>
                                <a:ext uri="{FF2B5EF4-FFF2-40B4-BE49-F238E27FC236}">
                                  <a16:creationId xmlns:a16="http://schemas.microsoft.com/office/drawing/2014/main" id="{25EBD8A2-7FC3-28A1-61EB-5038993E1F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62" name="Group 361">
                            <a:extLst>
                              <a:ext uri="{FF2B5EF4-FFF2-40B4-BE49-F238E27FC236}">
                                <a16:creationId xmlns:a16="http://schemas.microsoft.com/office/drawing/2014/main" id="{3D778606-5916-F271-019A-FA8AC015010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63" name="Rectangle 362">
                              <a:extLst>
                                <a:ext uri="{FF2B5EF4-FFF2-40B4-BE49-F238E27FC236}">
                                  <a16:creationId xmlns:a16="http://schemas.microsoft.com/office/drawing/2014/main" id="{2452DB2B-6AED-DD80-10DC-4B04D9A6354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4" name="Rectangle 363">
                              <a:extLst>
                                <a:ext uri="{FF2B5EF4-FFF2-40B4-BE49-F238E27FC236}">
                                  <a16:creationId xmlns:a16="http://schemas.microsoft.com/office/drawing/2014/main" id="{1AAA7D55-CB6A-1C35-C2C1-411F490026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5" name="Rectangle 364">
                              <a:extLst>
                                <a:ext uri="{FF2B5EF4-FFF2-40B4-BE49-F238E27FC236}">
                                  <a16:creationId xmlns:a16="http://schemas.microsoft.com/office/drawing/2014/main" id="{D7EC20CE-9C7B-AB95-59D9-F7B5072FF09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6" name="Rectangle 365">
                              <a:extLst>
                                <a:ext uri="{FF2B5EF4-FFF2-40B4-BE49-F238E27FC236}">
                                  <a16:creationId xmlns:a16="http://schemas.microsoft.com/office/drawing/2014/main" id="{E15295E8-AE53-D13F-8E1D-57A95D80C3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50" name="Group 349">
                          <a:extLst>
                            <a:ext uri="{FF2B5EF4-FFF2-40B4-BE49-F238E27FC236}">
                              <a16:creationId xmlns:a16="http://schemas.microsoft.com/office/drawing/2014/main" id="{EDA3D167-50FA-EBAD-C109-4D66E067E75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51" name="Group 350">
                            <a:extLst>
                              <a:ext uri="{FF2B5EF4-FFF2-40B4-BE49-F238E27FC236}">
                                <a16:creationId xmlns:a16="http://schemas.microsoft.com/office/drawing/2014/main" id="{2D54FC51-EC90-C453-5518-D46F93BA117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7" name="Rectangle 356">
                              <a:extLst>
                                <a:ext uri="{FF2B5EF4-FFF2-40B4-BE49-F238E27FC236}">
                                  <a16:creationId xmlns:a16="http://schemas.microsoft.com/office/drawing/2014/main" id="{3398AE91-588F-A250-E8B8-A574875D6BB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8" name="Rectangle 357">
                              <a:extLst>
                                <a:ext uri="{FF2B5EF4-FFF2-40B4-BE49-F238E27FC236}">
                                  <a16:creationId xmlns:a16="http://schemas.microsoft.com/office/drawing/2014/main" id="{69354527-654C-63F2-090C-4BA57C24345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9" name="Rectangle 358">
                              <a:extLst>
                                <a:ext uri="{FF2B5EF4-FFF2-40B4-BE49-F238E27FC236}">
                                  <a16:creationId xmlns:a16="http://schemas.microsoft.com/office/drawing/2014/main" id="{EDD3A424-81C5-3C1D-DBB4-A58D0C5168B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60" name="Rectangle 359">
                              <a:extLst>
                                <a:ext uri="{FF2B5EF4-FFF2-40B4-BE49-F238E27FC236}">
                                  <a16:creationId xmlns:a16="http://schemas.microsoft.com/office/drawing/2014/main" id="{375EF664-ACC2-A643-41E5-73FE4D169E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52" name="Group 351">
                            <a:extLst>
                              <a:ext uri="{FF2B5EF4-FFF2-40B4-BE49-F238E27FC236}">
                                <a16:creationId xmlns:a16="http://schemas.microsoft.com/office/drawing/2014/main" id="{97DABE19-6AE4-6365-275A-B7626928330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53" name="Rectangle 352">
                              <a:extLst>
                                <a:ext uri="{FF2B5EF4-FFF2-40B4-BE49-F238E27FC236}">
                                  <a16:creationId xmlns:a16="http://schemas.microsoft.com/office/drawing/2014/main" id="{FB1BF273-28BD-9B2F-BDFE-6F2AFAEA128D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4" name="Rectangle 353">
                              <a:extLst>
                                <a:ext uri="{FF2B5EF4-FFF2-40B4-BE49-F238E27FC236}">
                                  <a16:creationId xmlns:a16="http://schemas.microsoft.com/office/drawing/2014/main" id="{B67879DC-2903-1AED-355B-E7BC8CF4E11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5" name="Rectangle 354">
                              <a:extLst>
                                <a:ext uri="{FF2B5EF4-FFF2-40B4-BE49-F238E27FC236}">
                                  <a16:creationId xmlns:a16="http://schemas.microsoft.com/office/drawing/2014/main" id="{24D85585-66D4-21EE-5AD5-5A4B1448405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56" name="Rectangle 355">
                              <a:extLst>
                                <a:ext uri="{FF2B5EF4-FFF2-40B4-BE49-F238E27FC236}">
                                  <a16:creationId xmlns:a16="http://schemas.microsoft.com/office/drawing/2014/main" id="{6C1829AF-4169-EC1B-DA8C-78BE992E16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300" name="Group 299">
                      <a:extLst>
                        <a:ext uri="{FF2B5EF4-FFF2-40B4-BE49-F238E27FC236}">
                          <a16:creationId xmlns:a16="http://schemas.microsoft.com/office/drawing/2014/main" id="{760772DE-065C-C54B-9BA4-4E0B02748D8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3216224"/>
                      <a:ext cx="1905000" cy="972266"/>
                      <a:chOff x="1036320" y="2239962"/>
                      <a:chExt cx="1905000" cy="972266"/>
                    </a:xfrm>
                    <a:grpFill/>
                  </p:grpSpPr>
                  <p:grpSp>
                    <p:nvGrpSpPr>
                      <p:cNvPr id="301" name="Group 300">
                        <a:extLst>
                          <a:ext uri="{FF2B5EF4-FFF2-40B4-BE49-F238E27FC236}">
                            <a16:creationId xmlns:a16="http://schemas.microsoft.com/office/drawing/2014/main" id="{7B7DDE6B-A708-5DEA-FB13-F2293A9B26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25" name="Group 324">
                          <a:extLst>
                            <a:ext uri="{FF2B5EF4-FFF2-40B4-BE49-F238E27FC236}">
                              <a16:creationId xmlns:a16="http://schemas.microsoft.com/office/drawing/2014/main" id="{98131555-0A7D-C2E5-F663-F2297D6E218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37" name="Group 336">
                            <a:extLst>
                              <a:ext uri="{FF2B5EF4-FFF2-40B4-BE49-F238E27FC236}">
                                <a16:creationId xmlns:a16="http://schemas.microsoft.com/office/drawing/2014/main" id="{39172508-BF63-C2F8-DC58-A8811ED5A81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43" name="Rectangle 342">
                              <a:extLst>
                                <a:ext uri="{FF2B5EF4-FFF2-40B4-BE49-F238E27FC236}">
                                  <a16:creationId xmlns:a16="http://schemas.microsoft.com/office/drawing/2014/main" id="{5E43D799-3425-380E-15B6-1FF6931E6D4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4" name="Rectangle 343">
                              <a:extLst>
                                <a:ext uri="{FF2B5EF4-FFF2-40B4-BE49-F238E27FC236}">
                                  <a16:creationId xmlns:a16="http://schemas.microsoft.com/office/drawing/2014/main" id="{F591A72A-6C41-CBF2-D147-38B9435CE0D3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5" name="Rectangle 344">
                              <a:extLst>
                                <a:ext uri="{FF2B5EF4-FFF2-40B4-BE49-F238E27FC236}">
                                  <a16:creationId xmlns:a16="http://schemas.microsoft.com/office/drawing/2014/main" id="{F61F67D2-F7AE-907D-0DF6-20E252CA1A6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6" name="Rectangle 345">
                              <a:extLst>
                                <a:ext uri="{FF2B5EF4-FFF2-40B4-BE49-F238E27FC236}">
                                  <a16:creationId xmlns:a16="http://schemas.microsoft.com/office/drawing/2014/main" id="{077AC34D-34D1-78BE-77F9-A8B90529D8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38" name="Group 337">
                            <a:extLst>
                              <a:ext uri="{FF2B5EF4-FFF2-40B4-BE49-F238E27FC236}">
                                <a16:creationId xmlns:a16="http://schemas.microsoft.com/office/drawing/2014/main" id="{B57F922F-842C-07B8-1638-D65AB30AE04E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9" name="Rectangle 338">
                              <a:extLst>
                                <a:ext uri="{FF2B5EF4-FFF2-40B4-BE49-F238E27FC236}">
                                  <a16:creationId xmlns:a16="http://schemas.microsoft.com/office/drawing/2014/main" id="{B1152D85-31F4-6031-D49A-6D9AC565E77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0" name="Rectangle 339">
                              <a:extLst>
                                <a:ext uri="{FF2B5EF4-FFF2-40B4-BE49-F238E27FC236}">
                                  <a16:creationId xmlns:a16="http://schemas.microsoft.com/office/drawing/2014/main" id="{D76C4D2D-848D-B60D-04F0-21FC4D5E9BD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340">
                              <a:extLst>
                                <a:ext uri="{FF2B5EF4-FFF2-40B4-BE49-F238E27FC236}">
                                  <a16:creationId xmlns:a16="http://schemas.microsoft.com/office/drawing/2014/main" id="{D6934AE8-FE21-98C1-94BE-3F670C630AE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341">
                              <a:extLst>
                                <a:ext uri="{FF2B5EF4-FFF2-40B4-BE49-F238E27FC236}">
                                  <a16:creationId xmlns:a16="http://schemas.microsoft.com/office/drawing/2014/main" id="{382BA238-3C40-4C8B-571D-269191BA951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26" name="Group 325">
                          <a:extLst>
                            <a:ext uri="{FF2B5EF4-FFF2-40B4-BE49-F238E27FC236}">
                              <a16:creationId xmlns:a16="http://schemas.microsoft.com/office/drawing/2014/main" id="{30DAAA18-518E-661C-CB45-251D1F4A66B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27" name="Group 326">
                            <a:extLst>
                              <a:ext uri="{FF2B5EF4-FFF2-40B4-BE49-F238E27FC236}">
                                <a16:creationId xmlns:a16="http://schemas.microsoft.com/office/drawing/2014/main" id="{6226109C-E83E-0946-D161-6157F4939DE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33" name="Rectangle 332">
                              <a:extLst>
                                <a:ext uri="{FF2B5EF4-FFF2-40B4-BE49-F238E27FC236}">
                                  <a16:creationId xmlns:a16="http://schemas.microsoft.com/office/drawing/2014/main" id="{82B2AA55-A445-7C4D-7641-D14708D3ABBA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4" name="Rectangle 333">
                              <a:extLst>
                                <a:ext uri="{FF2B5EF4-FFF2-40B4-BE49-F238E27FC236}">
                                  <a16:creationId xmlns:a16="http://schemas.microsoft.com/office/drawing/2014/main" id="{9D935D20-272E-3997-168C-EF9B505C082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5" name="Rectangle 334">
                              <a:extLst>
                                <a:ext uri="{FF2B5EF4-FFF2-40B4-BE49-F238E27FC236}">
                                  <a16:creationId xmlns:a16="http://schemas.microsoft.com/office/drawing/2014/main" id="{D4FEDB88-2A9F-5234-B5C6-7B45E70A4A8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6" name="Rectangle 335">
                              <a:extLst>
                                <a:ext uri="{FF2B5EF4-FFF2-40B4-BE49-F238E27FC236}">
                                  <a16:creationId xmlns:a16="http://schemas.microsoft.com/office/drawing/2014/main" id="{91B5245D-5364-A313-862A-0ACE25B6DEDF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8" name="Group 327">
                            <a:extLst>
                              <a:ext uri="{FF2B5EF4-FFF2-40B4-BE49-F238E27FC236}">
                                <a16:creationId xmlns:a16="http://schemas.microsoft.com/office/drawing/2014/main" id="{4DBE8F06-2FF0-FFC9-8493-CEFB21668B7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9" name="Rectangle 328">
                              <a:extLst>
                                <a:ext uri="{FF2B5EF4-FFF2-40B4-BE49-F238E27FC236}">
                                  <a16:creationId xmlns:a16="http://schemas.microsoft.com/office/drawing/2014/main" id="{A91E89E6-A249-E213-6A46-93BB52E1D67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0" name="Rectangle 329">
                              <a:extLst>
                                <a:ext uri="{FF2B5EF4-FFF2-40B4-BE49-F238E27FC236}">
                                  <a16:creationId xmlns:a16="http://schemas.microsoft.com/office/drawing/2014/main" id="{205F6BDE-F30B-8EE3-7F25-EE31981892B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330">
                              <a:extLst>
                                <a:ext uri="{FF2B5EF4-FFF2-40B4-BE49-F238E27FC236}">
                                  <a16:creationId xmlns:a16="http://schemas.microsoft.com/office/drawing/2014/main" id="{CAD7FBE1-BFE6-9BDD-5592-FD0C4979E09B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32" name="Rectangle 331">
                              <a:extLst>
                                <a:ext uri="{FF2B5EF4-FFF2-40B4-BE49-F238E27FC236}">
                                  <a16:creationId xmlns:a16="http://schemas.microsoft.com/office/drawing/2014/main" id="{F6BC3ABE-E906-3846-B588-D4822880689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302" name="Group 301">
                        <a:extLst>
                          <a:ext uri="{FF2B5EF4-FFF2-40B4-BE49-F238E27FC236}">
                            <a16:creationId xmlns:a16="http://schemas.microsoft.com/office/drawing/2014/main" id="{B9E22EE4-5D6A-BE47-73BE-7E4348D5BCB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725432"/>
                        <a:ext cx="1905000" cy="486796"/>
                        <a:chOff x="1036320" y="2239962"/>
                        <a:chExt cx="1905000" cy="486796"/>
                      </a:xfrm>
                      <a:grpFill/>
                    </p:grpSpPr>
                    <p:grpSp>
                      <p:nvGrpSpPr>
                        <p:cNvPr id="303" name="Group 302">
                          <a:extLst>
                            <a:ext uri="{FF2B5EF4-FFF2-40B4-BE49-F238E27FC236}">
                              <a16:creationId xmlns:a16="http://schemas.microsoft.com/office/drawing/2014/main" id="{5F7D3010-19A3-0280-7D9B-1C3A08AB85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15" name="Group 314">
                            <a:extLst>
                              <a:ext uri="{FF2B5EF4-FFF2-40B4-BE49-F238E27FC236}">
                                <a16:creationId xmlns:a16="http://schemas.microsoft.com/office/drawing/2014/main" id="{FD635A8C-A159-D447-A6DC-F7B2452F5216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21" name="Rectangle 320">
                              <a:extLst>
                                <a:ext uri="{FF2B5EF4-FFF2-40B4-BE49-F238E27FC236}">
                                  <a16:creationId xmlns:a16="http://schemas.microsoft.com/office/drawing/2014/main" id="{32D3E261-1AE0-433C-6933-D159E4F1B6C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2" name="Rectangle 321">
                              <a:extLst>
                                <a:ext uri="{FF2B5EF4-FFF2-40B4-BE49-F238E27FC236}">
                                  <a16:creationId xmlns:a16="http://schemas.microsoft.com/office/drawing/2014/main" id="{8EE6035C-7578-ABF9-0E3F-925D7ED8DE1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3" name="Rectangle 322">
                              <a:extLst>
                                <a:ext uri="{FF2B5EF4-FFF2-40B4-BE49-F238E27FC236}">
                                  <a16:creationId xmlns:a16="http://schemas.microsoft.com/office/drawing/2014/main" id="{8415CC38-C6AF-6D5C-2D80-6FEA0BE58099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4" name="Rectangle 323">
                              <a:extLst>
                                <a:ext uri="{FF2B5EF4-FFF2-40B4-BE49-F238E27FC236}">
                                  <a16:creationId xmlns:a16="http://schemas.microsoft.com/office/drawing/2014/main" id="{4D6277C8-BECE-7B04-4B47-BAF997358038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16" name="Group 315">
                            <a:extLst>
                              <a:ext uri="{FF2B5EF4-FFF2-40B4-BE49-F238E27FC236}">
                                <a16:creationId xmlns:a16="http://schemas.microsoft.com/office/drawing/2014/main" id="{80818174-23F3-D21F-D268-A651961C7927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7" name="Rectangle 316">
                              <a:extLst>
                                <a:ext uri="{FF2B5EF4-FFF2-40B4-BE49-F238E27FC236}">
                                  <a16:creationId xmlns:a16="http://schemas.microsoft.com/office/drawing/2014/main" id="{E0EFAD1A-8916-1C1D-45CA-9B0FDC53CC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8" name="Rectangle 317">
                              <a:extLst>
                                <a:ext uri="{FF2B5EF4-FFF2-40B4-BE49-F238E27FC236}">
                                  <a16:creationId xmlns:a16="http://schemas.microsoft.com/office/drawing/2014/main" id="{D2D77962-BB29-55EA-E7FE-7C9A6E54C3D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318">
                              <a:extLst>
                                <a:ext uri="{FF2B5EF4-FFF2-40B4-BE49-F238E27FC236}">
                                  <a16:creationId xmlns:a16="http://schemas.microsoft.com/office/drawing/2014/main" id="{0D532666-44AE-3176-16A9-4DFF04440C3C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319">
                              <a:extLst>
                                <a:ext uri="{FF2B5EF4-FFF2-40B4-BE49-F238E27FC236}">
                                  <a16:creationId xmlns:a16="http://schemas.microsoft.com/office/drawing/2014/main" id="{620F78EF-5CD9-63E1-DCDF-47C0CC9D116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04" name="Group 303">
                          <a:extLst>
                            <a:ext uri="{FF2B5EF4-FFF2-40B4-BE49-F238E27FC236}">
                              <a16:creationId xmlns:a16="http://schemas.microsoft.com/office/drawing/2014/main" id="{0E59ADD0-AA88-61B0-5CD4-F7DEF78E74F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482600"/>
                          <a:ext cx="1905000" cy="244158"/>
                          <a:chOff x="1036320" y="2239962"/>
                          <a:chExt cx="2194560" cy="274638"/>
                        </a:xfrm>
                        <a:grpFill/>
                      </p:grpSpPr>
                      <p:grpSp>
                        <p:nvGrpSpPr>
                          <p:cNvPr id="305" name="Group 304">
                            <a:extLst>
                              <a:ext uri="{FF2B5EF4-FFF2-40B4-BE49-F238E27FC236}">
                                <a16:creationId xmlns:a16="http://schemas.microsoft.com/office/drawing/2014/main" id="{7B063491-F9C2-6B25-FBA5-F4E7CF65B84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40280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11" name="Rectangle 310">
                              <a:extLst>
                                <a:ext uri="{FF2B5EF4-FFF2-40B4-BE49-F238E27FC236}">
                                  <a16:creationId xmlns:a16="http://schemas.microsoft.com/office/drawing/2014/main" id="{D2D34694-9903-B179-DA40-402211D559D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2" name="Rectangle 311">
                              <a:extLst>
                                <a:ext uri="{FF2B5EF4-FFF2-40B4-BE49-F238E27FC236}">
                                  <a16:creationId xmlns:a16="http://schemas.microsoft.com/office/drawing/2014/main" id="{D8DF4913-91D8-E39F-40E4-A53223641C26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3" name="Rectangle 312">
                              <a:extLst>
                                <a:ext uri="{FF2B5EF4-FFF2-40B4-BE49-F238E27FC236}">
                                  <a16:creationId xmlns:a16="http://schemas.microsoft.com/office/drawing/2014/main" id="{B2C1C4E1-B389-7E66-D3AC-517ACAB29DB4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solidFill>
                              <a:schemeClr val="accent2"/>
                            </a:solidFill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4" name="Rectangle 313">
                              <a:extLst>
                                <a:ext uri="{FF2B5EF4-FFF2-40B4-BE49-F238E27FC236}">
                                  <a16:creationId xmlns:a16="http://schemas.microsoft.com/office/drawing/2014/main" id="{568B22B5-5D10-2985-623F-566F8974F95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06" name="Group 305">
                            <a:extLst>
                              <a:ext uri="{FF2B5EF4-FFF2-40B4-BE49-F238E27FC236}">
                                <a16:creationId xmlns:a16="http://schemas.microsoft.com/office/drawing/2014/main" id="{FAF6EE74-4A4E-14FC-ABC8-3F2E15887F71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2133600" y="2239962"/>
                            <a:ext cx="1097280" cy="274320"/>
                            <a:chOff x="1036320" y="2240280"/>
                            <a:chExt cx="1097280" cy="274320"/>
                          </a:xfrm>
                          <a:grpFill/>
                        </p:grpSpPr>
                        <p:sp>
                          <p:nvSpPr>
                            <p:cNvPr id="307" name="Rectangle 306">
                              <a:extLst>
                                <a:ext uri="{FF2B5EF4-FFF2-40B4-BE49-F238E27FC236}">
                                  <a16:creationId xmlns:a16="http://schemas.microsoft.com/office/drawing/2014/main" id="{FFFFE290-4889-2B8C-0462-B3B59FBC3B7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3632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08" name="Rectangle 307">
                              <a:extLst>
                                <a:ext uri="{FF2B5EF4-FFF2-40B4-BE49-F238E27FC236}">
                                  <a16:creationId xmlns:a16="http://schemas.microsoft.com/office/drawing/2014/main" id="{6A3B6A8C-AEF2-AD89-4208-1F9ECE71AE87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31064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09" name="Rectangle 308">
                              <a:extLst>
                                <a:ext uri="{FF2B5EF4-FFF2-40B4-BE49-F238E27FC236}">
                                  <a16:creationId xmlns:a16="http://schemas.microsoft.com/office/drawing/2014/main" id="{F5FE8645-321B-1AA9-3D9B-97FFF92EA6F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588168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  <p:sp>
                          <p:nvSpPr>
                            <p:cNvPr id="310" name="Rectangle 309">
                              <a:extLst>
                                <a:ext uri="{FF2B5EF4-FFF2-40B4-BE49-F238E27FC236}">
                                  <a16:creationId xmlns:a16="http://schemas.microsoft.com/office/drawing/2014/main" id="{169FFD5A-F8A3-520E-6A4B-4E4F083844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859280" y="2240280"/>
                              <a:ext cx="274320" cy="27432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solidFill>
                                <a:schemeClr val="tx2">
                                  <a:lumMod val="75000"/>
                                  <a:lumOff val="25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GR" sz="1200">
                                <a:latin typeface="Trebuchet MS" panose="020B0703020202090204" pitchFamily="34" charset="0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  <p:sp>
              <p:nvSpPr>
                <p:cNvPr id="296" name="TextBox 295">
                  <a:extLst>
                    <a:ext uri="{FF2B5EF4-FFF2-40B4-BE49-F238E27FC236}">
                      <a16:creationId xmlns:a16="http://schemas.microsoft.com/office/drawing/2014/main" id="{C62A02A1-5073-57DD-24F2-5203E942FF60}"/>
                    </a:ext>
                  </a:extLst>
                </p:cNvPr>
                <p:cNvSpPr txBox="1"/>
                <p:nvPr/>
              </p:nvSpPr>
              <p:spPr>
                <a:xfrm>
                  <a:off x="4014979" y="2667092"/>
                  <a:ext cx="487215" cy="638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R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rPr>
                    <a:t>=</a:t>
                  </a:r>
                  <a:endParaRPr lang="en-GR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93FAD3FF-0201-A31B-9687-5A7D4A03F003}"/>
                  </a:ext>
                </a:extLst>
              </p:cNvPr>
              <p:cNvGrpSpPr/>
              <p:nvPr/>
            </p:nvGrpSpPr>
            <p:grpSpPr>
              <a:xfrm>
                <a:off x="3984830" y="1773743"/>
                <a:ext cx="1354671" cy="2332793"/>
                <a:chOff x="4362691" y="4093510"/>
                <a:chExt cx="1354671" cy="2332793"/>
              </a:xfrm>
            </p:grpSpPr>
            <p:pic>
              <p:nvPicPr>
                <p:cNvPr id="283" name="Graphic 282" descr="Lock">
                  <a:extLst>
                    <a:ext uri="{FF2B5EF4-FFF2-40B4-BE49-F238E27FC236}">
                      <a16:creationId xmlns:a16="http://schemas.microsoft.com/office/drawing/2014/main" id="{FF0EB3D8-29A4-5488-31FD-CB19488BAA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62691" y="4093510"/>
                  <a:ext cx="648000" cy="648000"/>
                </a:xfrm>
                <a:prstGeom prst="rect">
                  <a:avLst/>
                </a:prstGeom>
              </p:spPr>
            </p:pic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1735ECD3-05C6-4716-57F5-FA6729C02DCB}"/>
                    </a:ext>
                  </a:extLst>
                </p:cNvPr>
                <p:cNvGrpSpPr/>
                <p:nvPr/>
              </p:nvGrpSpPr>
              <p:grpSpPr>
                <a:xfrm>
                  <a:off x="4924434" y="4276600"/>
                  <a:ext cx="792928" cy="2149703"/>
                  <a:chOff x="4924434" y="4276600"/>
                  <a:chExt cx="792928" cy="2149703"/>
                </a:xfrm>
              </p:grpSpPr>
              <p:grpSp>
                <p:nvGrpSpPr>
                  <p:cNvPr id="285" name="Group 284">
                    <a:extLst>
                      <a:ext uri="{FF2B5EF4-FFF2-40B4-BE49-F238E27FC236}">
                        <a16:creationId xmlns:a16="http://schemas.microsoft.com/office/drawing/2014/main" id="{5784E4AB-9DEC-6F9A-6A6C-ADB9246F59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5400000">
                    <a:off x="4040337" y="5224298"/>
                    <a:ext cx="2051994" cy="283799"/>
                    <a:chOff x="687460" y="4812783"/>
                    <a:chExt cx="1802680" cy="234239"/>
                  </a:xfrm>
                </p:grpSpPr>
                <p:sp>
                  <p:nvSpPr>
                    <p:cNvPr id="287" name="Rectangle 286">
                      <a:extLst>
                        <a:ext uri="{FF2B5EF4-FFF2-40B4-BE49-F238E27FC236}">
                          <a16:creationId xmlns:a16="http://schemas.microsoft.com/office/drawing/2014/main" id="{449DA127-5B77-2275-BA38-F8CC33843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7460" y="4813000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DCC3EBD3-FBC4-7E75-9A68-BF027F69B8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2582" y="4813003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AE81BA48-7BC6-39FF-CE15-AA52839688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0342" y="4813006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B7621F80-4746-C5EA-4D5B-4344E63EC1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62835" y="4813022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BB358509-5712-CEAA-7A71-9AC5C97DAC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7961" y="4812789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2" name="Rectangle 291">
                      <a:extLst>
                        <a:ext uri="{FF2B5EF4-FFF2-40B4-BE49-F238E27FC236}">
                          <a16:creationId xmlns:a16="http://schemas.microsoft.com/office/drawing/2014/main" id="{6728A95F-6440-84C6-82B0-7DDDD112B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3086" y="4812784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45C73431-CD8F-1335-9BF4-296679101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0846" y="4812783"/>
                      <a:ext cx="226800" cy="234000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  <a:lumOff val="90000"/>
                      </a:schemeClr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671BB62D-A915-99B8-5EE6-1081B0034E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63340" y="4812788"/>
                      <a:ext cx="226800" cy="23400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sp>
                <p:nvSpPr>
                  <p:cNvPr id="286" name="TextBox 285">
                    <a:extLst>
                      <a:ext uri="{FF2B5EF4-FFF2-40B4-BE49-F238E27FC236}">
                        <a16:creationId xmlns:a16="http://schemas.microsoft.com/office/drawing/2014/main" id="{7F226097-427A-74ED-4D51-44553508BA0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4397123" y="5106065"/>
                    <a:ext cx="2149703" cy="4907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2000" dirty="0">
                        <a:solidFill>
                          <a:schemeClr val="accent3"/>
                        </a:solidFill>
                        <a:latin typeface="Trebuchet MS" panose="020B0703020202090204" pitchFamily="34" charset="0"/>
                      </a:rPr>
                      <a:t>o</a:t>
                    </a:r>
                    <a:r>
                      <a:rPr lang="en-GR" sz="2000" dirty="0">
                        <a:solidFill>
                          <a:schemeClr val="accent3"/>
                        </a:solidFill>
                        <a:latin typeface="Trebuchet MS" panose="020B0703020202090204" pitchFamily="34" charset="0"/>
                      </a:rPr>
                      <a:t>utput vector</a:t>
                    </a:r>
                  </a:p>
                </p:txBody>
              </p:sp>
            </p:grpSp>
          </p:grpSp>
        </p:grp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6950546A-FEE6-CA0D-8855-F3F474FA7652}"/>
              </a:ext>
            </a:extLst>
          </p:cNvPr>
          <p:cNvGrpSpPr>
            <a:grpSpLocks noChangeAspect="1"/>
          </p:cNvGrpSpPr>
          <p:nvPr/>
        </p:nvGrpSpPr>
        <p:grpSpPr>
          <a:xfrm>
            <a:off x="4602530" y="1648372"/>
            <a:ext cx="4394427" cy="2364091"/>
            <a:chOff x="4450913" y="1280086"/>
            <a:chExt cx="4051112" cy="2167445"/>
          </a:xfrm>
        </p:grpSpPr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id="{B35318C3-AFBA-6918-EBF6-3F9F78B13D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50913" y="1280086"/>
              <a:ext cx="4051112" cy="2148913"/>
              <a:chOff x="321644" y="827140"/>
              <a:chExt cx="5383189" cy="2855527"/>
            </a:xfrm>
          </p:grpSpPr>
          <p:sp>
            <p:nvSpPr>
              <p:cNvPr id="401" name="TextBox 400">
                <a:extLst>
                  <a:ext uri="{FF2B5EF4-FFF2-40B4-BE49-F238E27FC236}">
                    <a16:creationId xmlns:a16="http://schemas.microsoft.com/office/drawing/2014/main" id="{BFC852CA-D71B-411E-C486-D3FE4CC51ED9}"/>
                  </a:ext>
                </a:extLst>
              </p:cNvPr>
              <p:cNvSpPr txBox="1"/>
              <p:nvPr/>
            </p:nvSpPr>
            <p:spPr>
              <a:xfrm>
                <a:off x="1120217" y="827140"/>
                <a:ext cx="3937622" cy="56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R" sz="2400" dirty="0">
                    <a:latin typeface="Trebuchet MS" panose="020B0703020202090204" pitchFamily="34" charset="0"/>
                  </a:rPr>
                  <a:t>Fine-Grained (</a:t>
                </a:r>
                <a:r>
                  <a:rPr lang="en-GR" sz="2400" dirty="0">
                    <a:solidFill>
                      <a:schemeClr val="accent1"/>
                    </a:solidFill>
                    <a:latin typeface="Trebuchet MS" panose="020B0703020202090204" pitchFamily="34" charset="0"/>
                  </a:rPr>
                  <a:t>lb-fg</a:t>
                </a:r>
                <a:r>
                  <a:rPr lang="en-GR" sz="2400" dirty="0">
                    <a:latin typeface="Trebuchet MS" panose="020B0703020202090204" pitchFamily="34" charset="0"/>
                  </a:rPr>
                  <a:t>)</a:t>
                </a:r>
              </a:p>
            </p:txBody>
          </p: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D7D994A-36E4-8971-B2D0-BF1151EF0878}"/>
                  </a:ext>
                </a:extLst>
              </p:cNvPr>
              <p:cNvGrpSpPr/>
              <p:nvPr/>
            </p:nvGrpSpPr>
            <p:grpSpPr>
              <a:xfrm>
                <a:off x="321644" y="1368754"/>
                <a:ext cx="5383189" cy="2313913"/>
                <a:chOff x="221429" y="1792624"/>
                <a:chExt cx="5383189" cy="2313913"/>
              </a:xfrm>
            </p:grpSpPr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EAAD280B-2D1C-A761-E7C8-7AF8C4681FA4}"/>
                    </a:ext>
                  </a:extLst>
                </p:cNvPr>
                <p:cNvGrpSpPr/>
                <p:nvPr/>
              </p:nvGrpSpPr>
              <p:grpSpPr>
                <a:xfrm>
                  <a:off x="221429" y="1965652"/>
                  <a:ext cx="4223810" cy="2083796"/>
                  <a:chOff x="221429" y="1965652"/>
                  <a:chExt cx="4223810" cy="2083796"/>
                </a:xfrm>
              </p:grpSpPr>
              <p:grpSp>
                <p:nvGrpSpPr>
                  <p:cNvPr id="417" name="Group 416">
                    <a:extLst>
                      <a:ext uri="{FF2B5EF4-FFF2-40B4-BE49-F238E27FC236}">
                        <a16:creationId xmlns:a16="http://schemas.microsoft.com/office/drawing/2014/main" id="{7171FA74-9309-1742-CA45-C75E18A31F5C}"/>
                      </a:ext>
                    </a:extLst>
                  </p:cNvPr>
                  <p:cNvGrpSpPr/>
                  <p:nvPr/>
                </p:nvGrpSpPr>
                <p:grpSpPr>
                  <a:xfrm>
                    <a:off x="221429" y="1965652"/>
                    <a:ext cx="3710448" cy="2083796"/>
                    <a:chOff x="-281734" y="4149744"/>
                    <a:chExt cx="3710448" cy="2083796"/>
                  </a:xfrm>
                </p:grpSpPr>
                <p:grpSp>
                  <p:nvGrpSpPr>
                    <p:cNvPr id="419" name="Group 418">
                      <a:extLst>
                        <a:ext uri="{FF2B5EF4-FFF2-40B4-BE49-F238E27FC236}">
                          <a16:creationId xmlns:a16="http://schemas.microsoft.com/office/drawing/2014/main" id="{0C4E81B9-BFAC-53D8-F481-867B9CCE47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281734" y="4149744"/>
                      <a:ext cx="1471202" cy="2042280"/>
                      <a:chOff x="1859207" y="2717609"/>
                      <a:chExt cx="1471202" cy="2042280"/>
                    </a:xfrm>
                  </p:grpSpPr>
                  <p:sp>
                    <p:nvSpPr>
                      <p:cNvPr id="783" name="TextBox 782">
                        <a:extLst>
                          <a:ext uri="{FF2B5EF4-FFF2-40B4-BE49-F238E27FC236}">
                            <a16:creationId xmlns:a16="http://schemas.microsoft.com/office/drawing/2014/main" id="{7EA25A12-4549-DDAF-4F0B-3BFB956CEA9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10" y="2717609"/>
                        <a:ext cx="1471199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Trebuchet MS" panose="020B0703020202090204" pitchFamily="34" charset="0"/>
                          </a:rPr>
                          <a:t>Thread 1</a:t>
                        </a:r>
                      </a:p>
                    </p:txBody>
                  </p:sp>
                  <p:sp>
                    <p:nvSpPr>
                      <p:cNvPr id="784" name="TextBox 783">
                        <a:extLst>
                          <a:ext uri="{FF2B5EF4-FFF2-40B4-BE49-F238E27FC236}">
                            <a16:creationId xmlns:a16="http://schemas.microsoft.com/office/drawing/2014/main" id="{A65A9F1F-17E2-F505-7DAF-A1671B2718E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08" y="3513773"/>
                        <a:ext cx="1471196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5"/>
                            </a:solidFill>
                            <a:latin typeface="Trebuchet MS" panose="020B0703020202090204" pitchFamily="34" charset="0"/>
                          </a:rPr>
                          <a:t>Thread 2</a:t>
                        </a:r>
                      </a:p>
                    </p:txBody>
                  </p:sp>
                  <p:sp>
                    <p:nvSpPr>
                      <p:cNvPr id="785" name="TextBox 784">
                        <a:extLst>
                          <a:ext uri="{FF2B5EF4-FFF2-40B4-BE49-F238E27FC236}">
                            <a16:creationId xmlns:a16="http://schemas.microsoft.com/office/drawing/2014/main" id="{C191844D-93CE-E5E5-F57A-D49CDC6ACCB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59207" y="4309935"/>
                        <a:ext cx="1471196" cy="4499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</a:pPr>
                        <a:r>
                          <a:rPr lang="en-GR" sz="2000" dirty="0">
                            <a:solidFill>
                              <a:schemeClr val="accent2"/>
                            </a:solidFill>
                            <a:latin typeface="Trebuchet MS" panose="020B0703020202090204" pitchFamily="34" charset="0"/>
                          </a:rPr>
                          <a:t>Thread 3</a:t>
                        </a:r>
                      </a:p>
                    </p:txBody>
                  </p:sp>
                </p:grpSp>
                <p:grpSp>
                  <p:nvGrpSpPr>
                    <p:cNvPr id="421" name="Group 420">
                      <a:extLst>
                        <a:ext uri="{FF2B5EF4-FFF2-40B4-BE49-F238E27FC236}">
                          <a16:creationId xmlns:a16="http://schemas.microsoft.com/office/drawing/2014/main" id="{1448C6F2-06AD-1CAC-3D7D-602CC4EF1A9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160714" y="4184838"/>
                      <a:ext cx="2268000" cy="2048702"/>
                      <a:chOff x="1036320" y="2239962"/>
                      <a:chExt cx="1905000" cy="1948528"/>
                    </a:xfrm>
                    <a:solidFill>
                      <a:schemeClr val="tx2">
                        <a:lumMod val="10000"/>
                        <a:lumOff val="90000"/>
                      </a:schemeClr>
                    </a:solidFill>
                  </p:grpSpPr>
                  <p:grpSp>
                    <p:nvGrpSpPr>
                      <p:cNvPr id="422" name="Group 421">
                        <a:extLst>
                          <a:ext uri="{FF2B5EF4-FFF2-40B4-BE49-F238E27FC236}">
                            <a16:creationId xmlns:a16="http://schemas.microsoft.com/office/drawing/2014/main" id="{39CACB2E-FE01-E91E-7706-C2B46D6FFB1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972266"/>
                        <a:chOff x="1036320" y="2239962"/>
                        <a:chExt cx="1905000" cy="972266"/>
                      </a:xfrm>
                      <a:grpFill/>
                    </p:grpSpPr>
                    <p:grpSp>
                      <p:nvGrpSpPr>
                        <p:cNvPr id="566" name="Group 565">
                          <a:extLst>
                            <a:ext uri="{FF2B5EF4-FFF2-40B4-BE49-F238E27FC236}">
                              <a16:creationId xmlns:a16="http://schemas.microsoft.com/office/drawing/2014/main" id="{9E6C57CD-FEC9-331D-E10A-47320B99A2F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761" name="Group 760">
                            <a:extLst>
                              <a:ext uri="{FF2B5EF4-FFF2-40B4-BE49-F238E27FC236}">
                                <a16:creationId xmlns:a16="http://schemas.microsoft.com/office/drawing/2014/main" id="{1EA38B9A-E560-59CA-AE14-CA2D23FA0952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73" name="Group 772">
                              <a:extLst>
                                <a:ext uri="{FF2B5EF4-FFF2-40B4-BE49-F238E27FC236}">
                                  <a16:creationId xmlns:a16="http://schemas.microsoft.com/office/drawing/2014/main" id="{3A3444B0-0275-7DB7-B724-BBCF55742FF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79" name="Rectangle 778">
                                <a:extLst>
                                  <a:ext uri="{FF2B5EF4-FFF2-40B4-BE49-F238E27FC236}">
                                    <a16:creationId xmlns:a16="http://schemas.microsoft.com/office/drawing/2014/main" id="{4ECCCE0D-0B1E-BEF2-F72D-27F39398310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0" name="Rectangle 779">
                                <a:extLst>
                                  <a:ext uri="{FF2B5EF4-FFF2-40B4-BE49-F238E27FC236}">
                                    <a16:creationId xmlns:a16="http://schemas.microsoft.com/office/drawing/2014/main" id="{0AA3B0FF-0FE9-E030-3DC5-6FBF04806BA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1" name="Rectangle 780">
                                <a:extLst>
                                  <a:ext uri="{FF2B5EF4-FFF2-40B4-BE49-F238E27FC236}">
                                    <a16:creationId xmlns:a16="http://schemas.microsoft.com/office/drawing/2014/main" id="{7B4F774A-9FE6-4500-F29C-23BD49E73F4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82" name="Rectangle 781">
                                <a:extLst>
                                  <a:ext uri="{FF2B5EF4-FFF2-40B4-BE49-F238E27FC236}">
                                    <a16:creationId xmlns:a16="http://schemas.microsoft.com/office/drawing/2014/main" id="{ABF44685-F02C-8592-3F36-2FBA76BC2A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74" name="Group 773">
                              <a:extLst>
                                <a:ext uri="{FF2B5EF4-FFF2-40B4-BE49-F238E27FC236}">
                                  <a16:creationId xmlns:a16="http://schemas.microsoft.com/office/drawing/2014/main" id="{D245D26A-B542-DF87-60F3-D8EA15AF90C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75" name="Rectangle 774">
                                <a:extLst>
                                  <a:ext uri="{FF2B5EF4-FFF2-40B4-BE49-F238E27FC236}">
                                    <a16:creationId xmlns:a16="http://schemas.microsoft.com/office/drawing/2014/main" id="{E93B4946-1029-7000-1C2D-FA69AAA1FA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4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6" name="Rectangle 775">
                                <a:extLst>
                                  <a:ext uri="{FF2B5EF4-FFF2-40B4-BE49-F238E27FC236}">
                                    <a16:creationId xmlns:a16="http://schemas.microsoft.com/office/drawing/2014/main" id="{4BE20FC4-8F1A-0ED0-CD44-BEC10464CC1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7" name="Rectangle 776">
                                <a:extLst>
                                  <a:ext uri="{FF2B5EF4-FFF2-40B4-BE49-F238E27FC236}">
                                    <a16:creationId xmlns:a16="http://schemas.microsoft.com/office/drawing/2014/main" id="{E9140166-A28F-42D5-4432-6D9B7A68396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8" name="Rectangle 777">
                                <a:extLst>
                                  <a:ext uri="{FF2B5EF4-FFF2-40B4-BE49-F238E27FC236}">
                                    <a16:creationId xmlns:a16="http://schemas.microsoft.com/office/drawing/2014/main" id="{314EFBDC-648D-723B-10D9-97599773205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762" name="Group 761">
                            <a:extLst>
                              <a:ext uri="{FF2B5EF4-FFF2-40B4-BE49-F238E27FC236}">
                                <a16:creationId xmlns:a16="http://schemas.microsoft.com/office/drawing/2014/main" id="{C7D7FDF9-003B-E990-4708-E2B39620AFD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63" name="Group 762">
                              <a:extLst>
                                <a:ext uri="{FF2B5EF4-FFF2-40B4-BE49-F238E27FC236}">
                                  <a16:creationId xmlns:a16="http://schemas.microsoft.com/office/drawing/2014/main" id="{9DDB790A-13E7-24AF-BD1A-9F2367BA2B2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69" name="Rectangle 768">
                                <a:extLst>
                                  <a:ext uri="{FF2B5EF4-FFF2-40B4-BE49-F238E27FC236}">
                                    <a16:creationId xmlns:a16="http://schemas.microsoft.com/office/drawing/2014/main" id="{8B51119A-9670-1994-A5A1-F443FF10EAB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0" name="Rectangle 769">
                                <a:extLst>
                                  <a:ext uri="{FF2B5EF4-FFF2-40B4-BE49-F238E27FC236}">
                                    <a16:creationId xmlns:a16="http://schemas.microsoft.com/office/drawing/2014/main" id="{C874C8ED-001D-2613-0B1F-DDA66282895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1" name="Rectangle 770">
                                <a:extLst>
                                  <a:ext uri="{FF2B5EF4-FFF2-40B4-BE49-F238E27FC236}">
                                    <a16:creationId xmlns:a16="http://schemas.microsoft.com/office/drawing/2014/main" id="{280F5A86-5094-5D2C-C091-A72B725A2E9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72" name="Rectangle 771">
                                <a:extLst>
                                  <a:ext uri="{FF2B5EF4-FFF2-40B4-BE49-F238E27FC236}">
                                    <a16:creationId xmlns:a16="http://schemas.microsoft.com/office/drawing/2014/main" id="{84DB62B3-F435-5DE5-7181-1DC7C1FE406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64" name="Group 763">
                              <a:extLst>
                                <a:ext uri="{FF2B5EF4-FFF2-40B4-BE49-F238E27FC236}">
                                  <a16:creationId xmlns:a16="http://schemas.microsoft.com/office/drawing/2014/main" id="{FE2BD626-105B-40FF-91AF-AE0203F6570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65" name="Rectangle 764">
                                <a:extLst>
                                  <a:ext uri="{FF2B5EF4-FFF2-40B4-BE49-F238E27FC236}">
                                    <a16:creationId xmlns:a16="http://schemas.microsoft.com/office/drawing/2014/main" id="{A3E12AE2-23C7-11DB-3032-7F4EFEA6A61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6" name="Rectangle 765">
                                <a:extLst>
                                  <a:ext uri="{FF2B5EF4-FFF2-40B4-BE49-F238E27FC236}">
                                    <a16:creationId xmlns:a16="http://schemas.microsoft.com/office/drawing/2014/main" id="{ED8FD411-4BC8-D450-3B9F-F8062DA568F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7" name="Rectangle 766">
                                <a:extLst>
                                  <a:ext uri="{FF2B5EF4-FFF2-40B4-BE49-F238E27FC236}">
                                    <a16:creationId xmlns:a16="http://schemas.microsoft.com/office/drawing/2014/main" id="{46BE1E50-3C43-542C-D69B-E588B1D8674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8" name="Rectangle 767">
                                <a:extLst>
                                  <a:ext uri="{FF2B5EF4-FFF2-40B4-BE49-F238E27FC236}">
                                    <a16:creationId xmlns:a16="http://schemas.microsoft.com/office/drawing/2014/main" id="{E95DEB3F-CE10-7D5A-BD69-0B344EC35CE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567" name="Group 566">
                          <a:extLst>
                            <a:ext uri="{FF2B5EF4-FFF2-40B4-BE49-F238E27FC236}">
                              <a16:creationId xmlns:a16="http://schemas.microsoft.com/office/drawing/2014/main" id="{3C49C088-4DB1-6752-FC2E-EA05891A1B32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568" name="Group 567">
                            <a:extLst>
                              <a:ext uri="{FF2B5EF4-FFF2-40B4-BE49-F238E27FC236}">
                                <a16:creationId xmlns:a16="http://schemas.microsoft.com/office/drawing/2014/main" id="{9212D8A9-4881-3524-E543-ADFCBF47737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751" name="Group 750">
                              <a:extLst>
                                <a:ext uri="{FF2B5EF4-FFF2-40B4-BE49-F238E27FC236}">
                                  <a16:creationId xmlns:a16="http://schemas.microsoft.com/office/drawing/2014/main" id="{A60865BF-08CB-5E4C-CCE9-CA7EF48512F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57" name="Rectangle 756">
                                <a:extLst>
                                  <a:ext uri="{FF2B5EF4-FFF2-40B4-BE49-F238E27FC236}">
                                    <a16:creationId xmlns:a16="http://schemas.microsoft.com/office/drawing/2014/main" id="{7DCC0E02-9A2C-E6F4-FA11-F1CC06BE8AE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8" name="Rectangle 757">
                                <a:extLst>
                                  <a:ext uri="{FF2B5EF4-FFF2-40B4-BE49-F238E27FC236}">
                                    <a16:creationId xmlns:a16="http://schemas.microsoft.com/office/drawing/2014/main" id="{B9F75977-3D50-9ED6-DDF4-1B6B9C41595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9" name="Rectangle 758">
                                <a:extLst>
                                  <a:ext uri="{FF2B5EF4-FFF2-40B4-BE49-F238E27FC236}">
                                    <a16:creationId xmlns:a16="http://schemas.microsoft.com/office/drawing/2014/main" id="{9D70A426-E12B-220C-3B7A-F9B9D3BE5BA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60" name="Rectangle 759">
                                <a:extLst>
                                  <a:ext uri="{FF2B5EF4-FFF2-40B4-BE49-F238E27FC236}">
                                    <a16:creationId xmlns:a16="http://schemas.microsoft.com/office/drawing/2014/main" id="{E7490F2F-8605-B446-BCAE-115DD505DCA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752" name="Group 751">
                              <a:extLst>
                                <a:ext uri="{FF2B5EF4-FFF2-40B4-BE49-F238E27FC236}">
                                  <a16:creationId xmlns:a16="http://schemas.microsoft.com/office/drawing/2014/main" id="{D64AB14C-494B-EB42-4302-FAC0AF9626A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53" name="Rectangle 752">
                                <a:extLst>
                                  <a:ext uri="{FF2B5EF4-FFF2-40B4-BE49-F238E27FC236}">
                                    <a16:creationId xmlns:a16="http://schemas.microsoft.com/office/drawing/2014/main" id="{BBA2EE0B-08A9-1793-4B53-103B5E106E7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4" name="Rectangle 753">
                                <a:extLst>
                                  <a:ext uri="{FF2B5EF4-FFF2-40B4-BE49-F238E27FC236}">
                                    <a16:creationId xmlns:a16="http://schemas.microsoft.com/office/drawing/2014/main" id="{FABE9B0E-FFB2-6656-6939-994082FA624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5" name="Rectangle 754">
                                <a:extLst>
                                  <a:ext uri="{FF2B5EF4-FFF2-40B4-BE49-F238E27FC236}">
                                    <a16:creationId xmlns:a16="http://schemas.microsoft.com/office/drawing/2014/main" id="{259A84BF-251B-0411-9A63-24C7D027212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6" name="Rectangle 755">
                                <a:extLst>
                                  <a:ext uri="{FF2B5EF4-FFF2-40B4-BE49-F238E27FC236}">
                                    <a16:creationId xmlns:a16="http://schemas.microsoft.com/office/drawing/2014/main" id="{24E05242-69CA-7E5A-6297-7F55C3EAF49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569" name="Group 568">
                            <a:extLst>
                              <a:ext uri="{FF2B5EF4-FFF2-40B4-BE49-F238E27FC236}">
                                <a16:creationId xmlns:a16="http://schemas.microsoft.com/office/drawing/2014/main" id="{F76EEE99-7214-42CD-DE5B-CCA0B046E2B3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70" name="Group 569">
                              <a:extLst>
                                <a:ext uri="{FF2B5EF4-FFF2-40B4-BE49-F238E27FC236}">
                                  <a16:creationId xmlns:a16="http://schemas.microsoft.com/office/drawing/2014/main" id="{259A7395-AE0A-0C0D-9BAE-12483D5BC0D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705" name="Rectangle 704">
                                <a:extLst>
                                  <a:ext uri="{FF2B5EF4-FFF2-40B4-BE49-F238E27FC236}">
                                    <a16:creationId xmlns:a16="http://schemas.microsoft.com/office/drawing/2014/main" id="{B5143BB9-0568-3E06-2E55-B5086054D70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8" name="Rectangle 747">
                                <a:extLst>
                                  <a:ext uri="{FF2B5EF4-FFF2-40B4-BE49-F238E27FC236}">
                                    <a16:creationId xmlns:a16="http://schemas.microsoft.com/office/drawing/2014/main" id="{E344830E-EB52-4633-0208-126A361788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49" name="Rectangle 748">
                                <a:extLst>
                                  <a:ext uri="{FF2B5EF4-FFF2-40B4-BE49-F238E27FC236}">
                                    <a16:creationId xmlns:a16="http://schemas.microsoft.com/office/drawing/2014/main" id="{2FE065E9-554E-519B-8F25-F3B52A77865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50" name="Rectangle 749">
                                <a:extLst>
                                  <a:ext uri="{FF2B5EF4-FFF2-40B4-BE49-F238E27FC236}">
                                    <a16:creationId xmlns:a16="http://schemas.microsoft.com/office/drawing/2014/main" id="{FD452B37-6ED7-4618-712F-CA73ECF03C1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71" name="Group 570">
                              <a:extLst>
                                <a:ext uri="{FF2B5EF4-FFF2-40B4-BE49-F238E27FC236}">
                                  <a16:creationId xmlns:a16="http://schemas.microsoft.com/office/drawing/2014/main" id="{DA368255-10DC-E8F9-AFC9-19A4AC4A59C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72" name="Rectangle 571">
                                <a:extLst>
                                  <a:ext uri="{FF2B5EF4-FFF2-40B4-BE49-F238E27FC236}">
                                    <a16:creationId xmlns:a16="http://schemas.microsoft.com/office/drawing/2014/main" id="{6661054C-9AEC-3C7E-95CF-7127436FB0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73" name="Rectangle 572">
                                <a:extLst>
                                  <a:ext uri="{FF2B5EF4-FFF2-40B4-BE49-F238E27FC236}">
                                    <a16:creationId xmlns:a16="http://schemas.microsoft.com/office/drawing/2014/main" id="{FDB3B434-117F-E6CC-6569-AAFDCC9A328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3" name="Rectangle 702">
                                <a:extLst>
                                  <a:ext uri="{FF2B5EF4-FFF2-40B4-BE49-F238E27FC236}">
                                    <a16:creationId xmlns:a16="http://schemas.microsoft.com/office/drawing/2014/main" id="{15D1E3A5-F0DC-035E-0D72-FDC60B162E7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704" name="Rectangle 703">
                                <a:extLst>
                                  <a:ext uri="{FF2B5EF4-FFF2-40B4-BE49-F238E27FC236}">
                                    <a16:creationId xmlns:a16="http://schemas.microsoft.com/office/drawing/2014/main" id="{8026DB55-23F9-7038-A20B-B3592B5C0CA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  <p:grpSp>
                    <p:nvGrpSpPr>
                      <p:cNvPr id="423" name="Group 422">
                        <a:extLst>
                          <a:ext uri="{FF2B5EF4-FFF2-40B4-BE49-F238E27FC236}">
                            <a16:creationId xmlns:a16="http://schemas.microsoft.com/office/drawing/2014/main" id="{49D85DE2-09C5-1AFE-A6B6-8D8723B54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3216224"/>
                        <a:ext cx="1905000" cy="972266"/>
                        <a:chOff x="1036320" y="2239962"/>
                        <a:chExt cx="1905000" cy="972266"/>
                      </a:xfrm>
                      <a:grpFill/>
                    </p:grpSpPr>
                    <p:grpSp>
                      <p:nvGrpSpPr>
                        <p:cNvPr id="424" name="Group 423">
                          <a:extLst>
                            <a:ext uri="{FF2B5EF4-FFF2-40B4-BE49-F238E27FC236}">
                              <a16:creationId xmlns:a16="http://schemas.microsoft.com/office/drawing/2014/main" id="{B7284860-5FA4-6E5D-4C4E-543F69F0F52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3996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544" name="Group 543">
                            <a:extLst>
                              <a:ext uri="{FF2B5EF4-FFF2-40B4-BE49-F238E27FC236}">
                                <a16:creationId xmlns:a16="http://schemas.microsoft.com/office/drawing/2014/main" id="{72D97C4A-F180-2686-1360-8233E551F58F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56" name="Group 555">
                              <a:extLst>
                                <a:ext uri="{FF2B5EF4-FFF2-40B4-BE49-F238E27FC236}">
                                  <a16:creationId xmlns:a16="http://schemas.microsoft.com/office/drawing/2014/main" id="{B2947FCD-C0EF-A418-A676-C6A9F88B870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62" name="Rectangle 561">
                                <a:extLst>
                                  <a:ext uri="{FF2B5EF4-FFF2-40B4-BE49-F238E27FC236}">
                                    <a16:creationId xmlns:a16="http://schemas.microsoft.com/office/drawing/2014/main" id="{C1197EC8-CBEF-3CCB-6C26-6DB4FC88564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3" name="Rectangle 562">
                                <a:extLst>
                                  <a:ext uri="{FF2B5EF4-FFF2-40B4-BE49-F238E27FC236}">
                                    <a16:creationId xmlns:a16="http://schemas.microsoft.com/office/drawing/2014/main" id="{26E8F477-1F48-6DCD-6574-44E2BB3D29E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4" name="Rectangle 563">
                                <a:extLst>
                                  <a:ext uri="{FF2B5EF4-FFF2-40B4-BE49-F238E27FC236}">
                                    <a16:creationId xmlns:a16="http://schemas.microsoft.com/office/drawing/2014/main" id="{0BDDC073-E8C4-2C70-E958-43B2CC58E28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5" name="Rectangle 564">
                                <a:extLst>
                                  <a:ext uri="{FF2B5EF4-FFF2-40B4-BE49-F238E27FC236}">
                                    <a16:creationId xmlns:a16="http://schemas.microsoft.com/office/drawing/2014/main" id="{1B249190-7385-CF20-BD21-CA6B41E8B42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57" name="Group 556">
                              <a:extLst>
                                <a:ext uri="{FF2B5EF4-FFF2-40B4-BE49-F238E27FC236}">
                                  <a16:creationId xmlns:a16="http://schemas.microsoft.com/office/drawing/2014/main" id="{A75C1A7D-AAED-6FD0-ED21-CE6D5DD1639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58" name="Rectangle 557">
                                <a:extLst>
                                  <a:ext uri="{FF2B5EF4-FFF2-40B4-BE49-F238E27FC236}">
                                    <a16:creationId xmlns:a16="http://schemas.microsoft.com/office/drawing/2014/main" id="{EBC29CE8-30F7-80BB-65DE-F4D42A002BB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9" name="Rectangle 558">
                                <a:extLst>
                                  <a:ext uri="{FF2B5EF4-FFF2-40B4-BE49-F238E27FC236}">
                                    <a16:creationId xmlns:a16="http://schemas.microsoft.com/office/drawing/2014/main" id="{29E6C53F-4868-CEE4-470E-8ECAB95E282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0" name="Rectangle 559">
                                <a:extLst>
                                  <a:ext uri="{FF2B5EF4-FFF2-40B4-BE49-F238E27FC236}">
                                    <a16:creationId xmlns:a16="http://schemas.microsoft.com/office/drawing/2014/main" id="{340BC701-E891-B943-FE5E-B3F2BD0CA2A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1" name="Rectangle 560">
                                <a:extLst>
                                  <a:ext uri="{FF2B5EF4-FFF2-40B4-BE49-F238E27FC236}">
                                    <a16:creationId xmlns:a16="http://schemas.microsoft.com/office/drawing/2014/main" id="{D92A6252-755E-681E-F963-807C9B45525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545" name="Group 544">
                            <a:extLst>
                              <a:ext uri="{FF2B5EF4-FFF2-40B4-BE49-F238E27FC236}">
                                <a16:creationId xmlns:a16="http://schemas.microsoft.com/office/drawing/2014/main" id="{8143BCAD-A333-1418-FB1E-CF6B10BCC8B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46" name="Group 545">
                              <a:extLst>
                                <a:ext uri="{FF2B5EF4-FFF2-40B4-BE49-F238E27FC236}">
                                  <a16:creationId xmlns:a16="http://schemas.microsoft.com/office/drawing/2014/main" id="{FE37EF0C-D94D-3CD8-8922-B560869EFCF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52" name="Rectangle 551">
                                <a:extLst>
                                  <a:ext uri="{FF2B5EF4-FFF2-40B4-BE49-F238E27FC236}">
                                    <a16:creationId xmlns:a16="http://schemas.microsoft.com/office/drawing/2014/main" id="{A27B50C8-06BE-F5CB-8E40-26CCE534942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3" name="Rectangle 552">
                                <a:extLst>
                                  <a:ext uri="{FF2B5EF4-FFF2-40B4-BE49-F238E27FC236}">
                                    <a16:creationId xmlns:a16="http://schemas.microsoft.com/office/drawing/2014/main" id="{AFD3A17D-BA2A-6458-0DF0-30E4BD54853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4" name="Rectangle 553">
                                <a:extLst>
                                  <a:ext uri="{FF2B5EF4-FFF2-40B4-BE49-F238E27FC236}">
                                    <a16:creationId xmlns:a16="http://schemas.microsoft.com/office/drawing/2014/main" id="{92A8C3DF-391D-03C9-E3C7-943EC4385D9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5" name="Rectangle 554">
                                <a:extLst>
                                  <a:ext uri="{FF2B5EF4-FFF2-40B4-BE49-F238E27FC236}">
                                    <a16:creationId xmlns:a16="http://schemas.microsoft.com/office/drawing/2014/main" id="{5FA306D7-B67D-9126-852A-31C77DE8660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47" name="Group 546">
                              <a:extLst>
                                <a:ext uri="{FF2B5EF4-FFF2-40B4-BE49-F238E27FC236}">
                                  <a16:creationId xmlns:a16="http://schemas.microsoft.com/office/drawing/2014/main" id="{7AF0CDE8-3ED3-1786-2A60-C39FC22C8D3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48" name="Rectangle 547">
                                <a:extLst>
                                  <a:ext uri="{FF2B5EF4-FFF2-40B4-BE49-F238E27FC236}">
                                    <a16:creationId xmlns:a16="http://schemas.microsoft.com/office/drawing/2014/main" id="{5851EB17-DF0A-495A-537B-607532ADAEE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9" name="Rectangle 548">
                                <a:extLst>
                                  <a:ext uri="{FF2B5EF4-FFF2-40B4-BE49-F238E27FC236}">
                                    <a16:creationId xmlns:a16="http://schemas.microsoft.com/office/drawing/2014/main" id="{BB07D714-E1AC-C984-4758-79AA81A6AA5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0" name="Rectangle 549">
                                <a:extLst>
                                  <a:ext uri="{FF2B5EF4-FFF2-40B4-BE49-F238E27FC236}">
                                    <a16:creationId xmlns:a16="http://schemas.microsoft.com/office/drawing/2014/main" id="{AFEE09ED-2D52-AF28-2E5D-A7A7D4A0CA5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1" name="Rectangle 550">
                                <a:extLst>
                                  <a:ext uri="{FF2B5EF4-FFF2-40B4-BE49-F238E27FC236}">
                                    <a16:creationId xmlns:a16="http://schemas.microsoft.com/office/drawing/2014/main" id="{A5B9150F-7DA4-863C-9FE9-A17BB28B3FB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  <p:grpSp>
                      <p:nvGrpSpPr>
                        <p:cNvPr id="425" name="Group 424">
                          <a:extLst>
                            <a:ext uri="{FF2B5EF4-FFF2-40B4-BE49-F238E27FC236}">
                              <a16:creationId xmlns:a16="http://schemas.microsoft.com/office/drawing/2014/main" id="{6C975D91-E2AD-9224-B12A-59BBE2830FD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725432"/>
                          <a:ext cx="1905000" cy="486796"/>
                          <a:chOff x="1036320" y="2239962"/>
                          <a:chExt cx="1905000" cy="486796"/>
                        </a:xfrm>
                        <a:grpFill/>
                      </p:grpSpPr>
                      <p:grpSp>
                        <p:nvGrpSpPr>
                          <p:cNvPr id="426" name="Group 425">
                            <a:extLst>
                              <a:ext uri="{FF2B5EF4-FFF2-40B4-BE49-F238E27FC236}">
                                <a16:creationId xmlns:a16="http://schemas.microsoft.com/office/drawing/2014/main" id="{2D8B7B63-FC1D-7F1A-1048-CA2F6C99740C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239962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534" name="Group 533">
                              <a:extLst>
                                <a:ext uri="{FF2B5EF4-FFF2-40B4-BE49-F238E27FC236}">
                                  <a16:creationId xmlns:a16="http://schemas.microsoft.com/office/drawing/2014/main" id="{69C4C0CA-5287-6F22-0969-10E044C4180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40" name="Rectangle 539">
                                <a:extLst>
                                  <a:ext uri="{FF2B5EF4-FFF2-40B4-BE49-F238E27FC236}">
                                    <a16:creationId xmlns:a16="http://schemas.microsoft.com/office/drawing/2014/main" id="{76E003A3-C23B-7DC5-6D09-80DAA4CAC71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1" name="Rectangle 540">
                                <a:extLst>
                                  <a:ext uri="{FF2B5EF4-FFF2-40B4-BE49-F238E27FC236}">
                                    <a16:creationId xmlns:a16="http://schemas.microsoft.com/office/drawing/2014/main" id="{C9F027D1-47E5-3816-ADAA-A21B2D2C5B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2" name="Rectangle 541">
                                <a:extLst>
                                  <a:ext uri="{FF2B5EF4-FFF2-40B4-BE49-F238E27FC236}">
                                    <a16:creationId xmlns:a16="http://schemas.microsoft.com/office/drawing/2014/main" id="{715CC1F3-4367-0D4A-7EE7-3C194607D16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43" name="Rectangle 542">
                                <a:extLst>
                                  <a:ext uri="{FF2B5EF4-FFF2-40B4-BE49-F238E27FC236}">
                                    <a16:creationId xmlns:a16="http://schemas.microsoft.com/office/drawing/2014/main" id="{A6C387F4-581B-8B29-1D9D-9BCB08C4C05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535" name="Group 534">
                              <a:extLst>
                                <a:ext uri="{FF2B5EF4-FFF2-40B4-BE49-F238E27FC236}">
                                  <a16:creationId xmlns:a16="http://schemas.microsoft.com/office/drawing/2014/main" id="{C8E1BEE4-AFB8-20E1-836A-67E0F6B6895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36" name="Rectangle 535">
                                <a:extLst>
                                  <a:ext uri="{FF2B5EF4-FFF2-40B4-BE49-F238E27FC236}">
                                    <a16:creationId xmlns:a16="http://schemas.microsoft.com/office/drawing/2014/main" id="{88082DF0-5356-DD24-45DF-8DB795B1A00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7" name="Rectangle 536">
                                <a:extLst>
                                  <a:ext uri="{FF2B5EF4-FFF2-40B4-BE49-F238E27FC236}">
                                    <a16:creationId xmlns:a16="http://schemas.microsoft.com/office/drawing/2014/main" id="{4AB6E97B-18EB-11DC-0DC5-CD20BF83E4B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8" name="Rectangle 537">
                                <a:extLst>
                                  <a:ext uri="{FF2B5EF4-FFF2-40B4-BE49-F238E27FC236}">
                                    <a16:creationId xmlns:a16="http://schemas.microsoft.com/office/drawing/2014/main" id="{1E7E2BB6-E93D-DC46-085E-2872C6DEC68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9" name="Rectangle 538">
                                <a:extLst>
                                  <a:ext uri="{FF2B5EF4-FFF2-40B4-BE49-F238E27FC236}">
                                    <a16:creationId xmlns:a16="http://schemas.microsoft.com/office/drawing/2014/main" id="{4F03020B-B040-F1EB-4AF1-F8077481757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29" name="Group 428">
                            <a:extLst>
                              <a:ext uri="{FF2B5EF4-FFF2-40B4-BE49-F238E27FC236}">
                                <a16:creationId xmlns:a16="http://schemas.microsoft.com/office/drawing/2014/main" id="{2147E68E-542A-B6F5-6D03-7B67112D661D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36320" y="2482600"/>
                            <a:ext cx="1905000" cy="244158"/>
                            <a:chOff x="1036320" y="2239962"/>
                            <a:chExt cx="2194560" cy="274638"/>
                          </a:xfrm>
                          <a:grpFill/>
                        </p:grpSpPr>
                        <p:grpSp>
                          <p:nvGrpSpPr>
                            <p:cNvPr id="430" name="Group 429">
                              <a:extLst>
                                <a:ext uri="{FF2B5EF4-FFF2-40B4-BE49-F238E27FC236}">
                                  <a16:creationId xmlns:a16="http://schemas.microsoft.com/office/drawing/2014/main" id="{5BDE7C27-9677-475E-08A4-A93E17C6F79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36320" y="2240280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30" name="Rectangle 529">
                                <a:extLst>
                                  <a:ext uri="{FF2B5EF4-FFF2-40B4-BE49-F238E27FC236}">
                                    <a16:creationId xmlns:a16="http://schemas.microsoft.com/office/drawing/2014/main" id="{8F52BE79-EB99-578E-5251-F354711F8AA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1" name="Rectangle 530">
                                <a:extLst>
                                  <a:ext uri="{FF2B5EF4-FFF2-40B4-BE49-F238E27FC236}">
                                    <a16:creationId xmlns:a16="http://schemas.microsoft.com/office/drawing/2014/main" id="{96F655E3-9EF9-FF6A-C2CF-E46C926A40F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2" name="Rectangle 531">
                                <a:extLst>
                                  <a:ext uri="{FF2B5EF4-FFF2-40B4-BE49-F238E27FC236}">
                                    <a16:creationId xmlns:a16="http://schemas.microsoft.com/office/drawing/2014/main" id="{9AF11AB2-4564-B5EE-869D-A30E1840C36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2"/>
                              </a:solidFill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33" name="Rectangle 532">
                                <a:extLst>
                                  <a:ext uri="{FF2B5EF4-FFF2-40B4-BE49-F238E27FC236}">
                                    <a16:creationId xmlns:a16="http://schemas.microsoft.com/office/drawing/2014/main" id="{5E948FC5-1020-1A99-E8BB-CE476D33ABA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  <p:grpSp>
                          <p:nvGrpSpPr>
                            <p:cNvPr id="431" name="Group 430">
                              <a:extLst>
                                <a:ext uri="{FF2B5EF4-FFF2-40B4-BE49-F238E27FC236}">
                                  <a16:creationId xmlns:a16="http://schemas.microsoft.com/office/drawing/2014/main" id="{2E293D7D-44D4-E212-8788-EE95591AF0E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2133600" y="2239962"/>
                              <a:ext cx="1097280" cy="274320"/>
                              <a:chOff x="1036320" y="2240280"/>
                              <a:chExt cx="1097280" cy="274320"/>
                            </a:xfrm>
                            <a:grpFill/>
                          </p:grpSpPr>
                          <p:sp>
                            <p:nvSpPr>
                              <p:cNvPr id="526" name="Rectangle 525">
                                <a:extLst>
                                  <a:ext uri="{FF2B5EF4-FFF2-40B4-BE49-F238E27FC236}">
                                    <a16:creationId xmlns:a16="http://schemas.microsoft.com/office/drawing/2014/main" id="{DF544FA5-5042-888B-9A9F-08FF26E60A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3632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7" name="Rectangle 526">
                                <a:extLst>
                                  <a:ext uri="{FF2B5EF4-FFF2-40B4-BE49-F238E27FC236}">
                                    <a16:creationId xmlns:a16="http://schemas.microsoft.com/office/drawing/2014/main" id="{605E4327-7A8F-74E2-DC46-6175A3DBE0C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31064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8" name="Rectangle 527">
                                <a:extLst>
                                  <a:ext uri="{FF2B5EF4-FFF2-40B4-BE49-F238E27FC236}">
                                    <a16:creationId xmlns:a16="http://schemas.microsoft.com/office/drawing/2014/main" id="{DC1B3FEF-E130-8E09-9151-42C132D35A8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588168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  <p:sp>
                            <p:nvSpPr>
                              <p:cNvPr id="529" name="Rectangle 528">
                                <a:extLst>
                                  <a:ext uri="{FF2B5EF4-FFF2-40B4-BE49-F238E27FC236}">
                                    <a16:creationId xmlns:a16="http://schemas.microsoft.com/office/drawing/2014/main" id="{541C41BA-9BB4-2382-5BBF-DC78D167C61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859280" y="2240280"/>
                                <a:ext cx="274320" cy="274320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solidFill>
                                  <a:schemeClr val="tx2">
                                    <a:lumMod val="75000"/>
                                    <a:lumOff val="25000"/>
                                  </a:schemeClr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GR" sz="1200">
                                  <a:latin typeface="Trebuchet MS" panose="020B0703020202090204" pitchFamily="34" charset="0"/>
                                </a:endParaRPr>
                              </a:p>
                            </p:txBody>
                          </p:sp>
                        </p:grpSp>
                      </p:grpSp>
                    </p:grpSp>
                  </p:grpSp>
                </p:grpSp>
              </p:grpSp>
              <p:sp>
                <p:nvSpPr>
                  <p:cNvPr id="418" name="TextBox 417">
                    <a:extLst>
                      <a:ext uri="{FF2B5EF4-FFF2-40B4-BE49-F238E27FC236}">
                        <a16:creationId xmlns:a16="http://schemas.microsoft.com/office/drawing/2014/main" id="{CD4BA852-EF3D-93B6-5956-7660FDD6F39B}"/>
                      </a:ext>
                    </a:extLst>
                  </p:cNvPr>
                  <p:cNvSpPr txBox="1"/>
                  <p:nvPr/>
                </p:nvSpPr>
                <p:spPr>
                  <a:xfrm>
                    <a:off x="3958023" y="2667092"/>
                    <a:ext cx="487216" cy="6374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R" sz="28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rebuchet MS" panose="020B0703020202090204" pitchFamily="34" charset="0"/>
                      </a:rPr>
                      <a:t>=</a:t>
                    </a:r>
                    <a:endParaRPr lang="en-GR" sz="20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404" name="Group 403">
                  <a:extLst>
                    <a:ext uri="{FF2B5EF4-FFF2-40B4-BE49-F238E27FC236}">
                      <a16:creationId xmlns:a16="http://schemas.microsoft.com/office/drawing/2014/main" id="{530256DD-153E-2F1F-107B-38AF691C5557}"/>
                    </a:ext>
                  </a:extLst>
                </p:cNvPr>
                <p:cNvGrpSpPr/>
                <p:nvPr/>
              </p:nvGrpSpPr>
              <p:grpSpPr>
                <a:xfrm>
                  <a:off x="4268932" y="1792624"/>
                  <a:ext cx="1335686" cy="2313913"/>
                  <a:chOff x="4646793" y="4112391"/>
                  <a:chExt cx="1335686" cy="2313913"/>
                </a:xfrm>
              </p:grpSpPr>
              <p:pic>
                <p:nvPicPr>
                  <p:cNvPr id="405" name="Graphic 404" descr="Lock">
                    <a:extLst>
                      <a:ext uri="{FF2B5EF4-FFF2-40B4-BE49-F238E27FC236}">
                        <a16:creationId xmlns:a16="http://schemas.microsoft.com/office/drawing/2014/main" id="{C1768801-392C-D83C-6D2E-38231BE1C3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46793" y="4112391"/>
                    <a:ext cx="570161" cy="570161"/>
                  </a:xfrm>
                  <a:prstGeom prst="rect">
                    <a:avLst/>
                  </a:prstGeom>
                </p:spPr>
              </p:pic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BD0AF7A-40F2-2D8D-9143-2E07AD65F21D}"/>
                      </a:ext>
                    </a:extLst>
                  </p:cNvPr>
                  <p:cNvGrpSpPr/>
                  <p:nvPr/>
                </p:nvGrpSpPr>
                <p:grpSpPr>
                  <a:xfrm>
                    <a:off x="5189578" y="4276601"/>
                    <a:ext cx="792901" cy="2149703"/>
                    <a:chOff x="5189578" y="4276601"/>
                    <a:chExt cx="792901" cy="2149703"/>
                  </a:xfrm>
                </p:grpSpPr>
                <p:grpSp>
                  <p:nvGrpSpPr>
                    <p:cNvPr id="407" name="Group 406">
                      <a:extLst>
                        <a:ext uri="{FF2B5EF4-FFF2-40B4-BE49-F238E27FC236}">
                          <a16:creationId xmlns:a16="http://schemas.microsoft.com/office/drawing/2014/main" id="{5AA25C99-2A6A-5392-D3E6-D827C2B243EC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 rot="5400000">
                      <a:off x="4305478" y="5224295"/>
                      <a:ext cx="2051997" cy="283798"/>
                      <a:chOff x="687457" y="4593959"/>
                      <a:chExt cx="1802683" cy="234239"/>
                    </a:xfrm>
                  </p:grpSpPr>
                  <p:sp>
                    <p:nvSpPr>
                      <p:cNvPr id="409" name="Rectangle 408">
                        <a:extLst>
                          <a:ext uri="{FF2B5EF4-FFF2-40B4-BE49-F238E27FC236}">
                            <a16:creationId xmlns:a16="http://schemas.microsoft.com/office/drawing/2014/main" id="{31D745DB-2062-6276-4ADD-243F628425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87457" y="4594181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0" name="Rectangle 409">
                        <a:extLst>
                          <a:ext uri="{FF2B5EF4-FFF2-40B4-BE49-F238E27FC236}">
                            <a16:creationId xmlns:a16="http://schemas.microsoft.com/office/drawing/2014/main" id="{1144AC66-1E37-7EFF-4116-729306B04A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2580" y="4594183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1" name="Rectangle 410">
                        <a:extLst>
                          <a:ext uri="{FF2B5EF4-FFF2-40B4-BE49-F238E27FC236}">
                            <a16:creationId xmlns:a16="http://schemas.microsoft.com/office/drawing/2014/main" id="{CA6156F4-08B2-1CA2-5816-3E680A0629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40340" y="4594198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2" name="Rectangle 411">
                        <a:extLst>
                          <a:ext uri="{FF2B5EF4-FFF2-40B4-BE49-F238E27FC236}">
                            <a16:creationId xmlns:a16="http://schemas.microsoft.com/office/drawing/2014/main" id="{3A5A3FF7-30AD-4F28-5676-6DC101A72A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62833" y="4594198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3" name="Rectangle 412">
                        <a:extLst>
                          <a:ext uri="{FF2B5EF4-FFF2-40B4-BE49-F238E27FC236}">
                            <a16:creationId xmlns:a16="http://schemas.microsoft.com/office/drawing/2014/main" id="{A4F5309D-272A-30CB-F871-4013CFE1FA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7957" y="4593959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4" name="Rectangle 413">
                        <a:extLst>
                          <a:ext uri="{FF2B5EF4-FFF2-40B4-BE49-F238E27FC236}">
                            <a16:creationId xmlns:a16="http://schemas.microsoft.com/office/drawing/2014/main" id="{5F6AAAC2-A12C-F055-6C92-391D29532F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13086" y="4593969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5" name="Rectangle 414">
                        <a:extLst>
                          <a:ext uri="{FF2B5EF4-FFF2-40B4-BE49-F238E27FC236}">
                            <a16:creationId xmlns:a16="http://schemas.microsoft.com/office/drawing/2014/main" id="{A7CBDF18-E1F0-24D9-0AB3-521203D386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40846" y="4593972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10000"/>
                          <a:lumOff val="90000"/>
                        </a:schemeClr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6" name="Rectangle 415">
                        <a:extLst>
                          <a:ext uri="{FF2B5EF4-FFF2-40B4-BE49-F238E27FC236}">
                            <a16:creationId xmlns:a16="http://schemas.microsoft.com/office/drawing/2014/main" id="{AAF0B7F5-5352-BE5F-A85A-6E4A68D54D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63340" y="4593972"/>
                        <a:ext cx="226800" cy="23400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sz="1200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sp>
                  <p:nvSpPr>
                    <p:cNvPr id="408" name="TextBox 407">
                      <a:extLst>
                        <a:ext uri="{FF2B5EF4-FFF2-40B4-BE49-F238E27FC236}">
                          <a16:creationId xmlns:a16="http://schemas.microsoft.com/office/drawing/2014/main" id="{DD344B77-6407-7419-07D3-17799391AD52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4662239" y="5106065"/>
                      <a:ext cx="2149703" cy="490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200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o</a:t>
                      </a:r>
                      <a:r>
                        <a:rPr lang="en-GR" sz="2000" dirty="0">
                          <a:solidFill>
                            <a:schemeClr val="accent3"/>
                          </a:solidFill>
                          <a:latin typeface="Trebuchet MS" panose="020B0703020202090204" pitchFamily="34" charset="0"/>
                        </a:rPr>
                        <a:t>utput vector</a:t>
                      </a:r>
                    </a:p>
                  </p:txBody>
                </p:sp>
              </p:grpSp>
            </p:grpSp>
          </p:grpSp>
        </p:grpSp>
        <p:pic>
          <p:nvPicPr>
            <p:cNvPr id="398" name="Graphic 397" descr="Lock">
              <a:extLst>
                <a:ext uri="{FF2B5EF4-FFF2-40B4-BE49-F238E27FC236}">
                  <a16:creationId xmlns:a16="http://schemas.microsoft.com/office/drawing/2014/main" id="{048C8E85-7847-783E-A1EA-9B8167C03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2592829"/>
              <a:ext cx="429073" cy="429071"/>
            </a:xfrm>
            <a:prstGeom prst="rect">
              <a:avLst/>
            </a:prstGeom>
          </p:spPr>
        </p:pic>
        <p:pic>
          <p:nvPicPr>
            <p:cNvPr id="399" name="Graphic 398" descr="Lock">
              <a:extLst>
                <a:ext uri="{FF2B5EF4-FFF2-40B4-BE49-F238E27FC236}">
                  <a16:creationId xmlns:a16="http://schemas.microsoft.com/office/drawing/2014/main" id="{B8328DBE-F9CC-88C6-F783-25C8E8617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2102446"/>
              <a:ext cx="429073" cy="429071"/>
            </a:xfrm>
            <a:prstGeom prst="rect">
              <a:avLst/>
            </a:prstGeom>
          </p:spPr>
        </p:pic>
        <p:pic>
          <p:nvPicPr>
            <p:cNvPr id="400" name="Graphic 399" descr="Lock">
              <a:extLst>
                <a:ext uri="{FF2B5EF4-FFF2-40B4-BE49-F238E27FC236}">
                  <a16:creationId xmlns:a16="http://schemas.microsoft.com/office/drawing/2014/main" id="{93E502CF-704C-62BA-8EA9-EDB6EFCE0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96857" y="3018460"/>
              <a:ext cx="429073" cy="429071"/>
            </a:xfrm>
            <a:prstGeom prst="rect">
              <a:avLst/>
            </a:prstGeom>
          </p:spPr>
        </p:pic>
      </p:grpSp>
      <p:grpSp>
        <p:nvGrpSpPr>
          <p:cNvPr id="786" name="Group 785">
            <a:extLst>
              <a:ext uri="{FF2B5EF4-FFF2-40B4-BE49-F238E27FC236}">
                <a16:creationId xmlns:a16="http://schemas.microsoft.com/office/drawing/2014/main" id="{11D64E44-173C-E09B-E385-4637F9F4C4BC}"/>
              </a:ext>
            </a:extLst>
          </p:cNvPr>
          <p:cNvGrpSpPr>
            <a:grpSpLocks noChangeAspect="1"/>
          </p:cNvGrpSpPr>
          <p:nvPr/>
        </p:nvGrpSpPr>
        <p:grpSpPr>
          <a:xfrm>
            <a:off x="1593190" y="4236529"/>
            <a:ext cx="5700222" cy="2422980"/>
            <a:chOff x="1890968" y="3643821"/>
            <a:chExt cx="5233983" cy="2224795"/>
          </a:xfrm>
        </p:grpSpPr>
        <p:sp>
          <p:nvSpPr>
            <p:cNvPr id="787" name="TextBox 786">
              <a:extLst>
                <a:ext uri="{FF2B5EF4-FFF2-40B4-BE49-F238E27FC236}">
                  <a16:creationId xmlns:a16="http://schemas.microsoft.com/office/drawing/2014/main" id="{199A8E7D-3A45-81E7-82A4-5E8A4A9DD78D}"/>
                </a:ext>
              </a:extLst>
            </p:cNvPr>
            <p:cNvSpPr txBox="1"/>
            <p:nvPr/>
          </p:nvSpPr>
          <p:spPr>
            <a:xfrm>
              <a:off x="2652937" y="3643821"/>
              <a:ext cx="2455356" cy="423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Lock-Free (</a:t>
              </a:r>
              <a:r>
                <a:rPr lang="en-GR" sz="24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lf</a:t>
              </a:r>
              <a:r>
                <a:rPr lang="en-GR" sz="2400" dirty="0">
                  <a:latin typeface="Trebuchet MS" panose="020B0703020202090204" pitchFamily="34" charset="0"/>
                </a:rPr>
                <a:t>)</a:t>
              </a:r>
            </a:p>
          </p:txBody>
        </p:sp>
        <p:grpSp>
          <p:nvGrpSpPr>
            <p:cNvPr id="788" name="Group 787">
              <a:extLst>
                <a:ext uri="{FF2B5EF4-FFF2-40B4-BE49-F238E27FC236}">
                  <a16:creationId xmlns:a16="http://schemas.microsoft.com/office/drawing/2014/main" id="{FB8594AF-7094-3181-025B-223C19EA91E8}"/>
                </a:ext>
              </a:extLst>
            </p:cNvPr>
            <p:cNvGrpSpPr/>
            <p:nvPr/>
          </p:nvGrpSpPr>
          <p:grpSpPr>
            <a:xfrm>
              <a:off x="1890968" y="3962192"/>
              <a:ext cx="5233983" cy="1906424"/>
              <a:chOff x="1140434" y="3962192"/>
              <a:chExt cx="5233983" cy="1906424"/>
            </a:xfrm>
          </p:grpSpPr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34880950-F209-DF02-1162-51CACA3EDDC9}"/>
                  </a:ext>
                </a:extLst>
              </p:cNvPr>
              <p:cNvGrpSpPr/>
              <p:nvPr/>
            </p:nvGrpSpPr>
            <p:grpSpPr>
              <a:xfrm>
                <a:off x="1140434" y="4224459"/>
                <a:ext cx="2848931" cy="1568150"/>
                <a:chOff x="-356996" y="4149744"/>
                <a:chExt cx="3785710" cy="2083796"/>
              </a:xfrm>
            </p:grpSpPr>
            <p:grpSp>
              <p:nvGrpSpPr>
                <p:cNvPr id="811" name="Group 810">
                  <a:extLst>
                    <a:ext uri="{FF2B5EF4-FFF2-40B4-BE49-F238E27FC236}">
                      <a16:creationId xmlns:a16="http://schemas.microsoft.com/office/drawing/2014/main" id="{493FE95B-91AD-FDAF-C823-E21678A928BC}"/>
                    </a:ext>
                  </a:extLst>
                </p:cNvPr>
                <p:cNvGrpSpPr/>
                <p:nvPr/>
              </p:nvGrpSpPr>
              <p:grpSpPr>
                <a:xfrm>
                  <a:off x="-356996" y="4149744"/>
                  <a:ext cx="1465352" cy="2042962"/>
                  <a:chOff x="1783945" y="2717609"/>
                  <a:chExt cx="1465352" cy="2042962"/>
                </a:xfrm>
              </p:grpSpPr>
              <p:sp>
                <p:nvSpPr>
                  <p:cNvPr id="907" name="TextBox 906">
                    <a:extLst>
                      <a:ext uri="{FF2B5EF4-FFF2-40B4-BE49-F238E27FC236}">
                        <a16:creationId xmlns:a16="http://schemas.microsoft.com/office/drawing/2014/main" id="{0657AB86-D4CE-082B-32C8-A2C4B1EBC43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45" y="2717609"/>
                    <a:ext cx="1465343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4">
                            <a:lumMod val="75000"/>
                          </a:schemeClr>
                        </a:solidFill>
                        <a:latin typeface="Trebuchet MS" panose="020B0703020202090204" pitchFamily="34" charset="0"/>
                      </a:rPr>
                      <a:t>Thread 1</a:t>
                    </a:r>
                  </a:p>
                </p:txBody>
              </p:sp>
              <p:sp>
                <p:nvSpPr>
                  <p:cNvPr id="908" name="TextBox 907">
                    <a:extLst>
                      <a:ext uri="{FF2B5EF4-FFF2-40B4-BE49-F238E27FC236}">
                        <a16:creationId xmlns:a16="http://schemas.microsoft.com/office/drawing/2014/main" id="{943BB56D-F806-2DA1-7B63-51906DD0357D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56" y="3513773"/>
                    <a:ext cx="1465341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5"/>
                        </a:solidFill>
                        <a:latin typeface="Trebuchet MS" panose="020B0703020202090204" pitchFamily="34" charset="0"/>
                      </a:rPr>
                      <a:t>Thread 2</a:t>
                    </a:r>
                  </a:p>
                </p:txBody>
              </p:sp>
              <p:sp>
                <p:nvSpPr>
                  <p:cNvPr id="909" name="TextBox 908">
                    <a:extLst>
                      <a:ext uri="{FF2B5EF4-FFF2-40B4-BE49-F238E27FC236}">
                        <a16:creationId xmlns:a16="http://schemas.microsoft.com/office/drawing/2014/main" id="{3E2DE2B3-C983-DDB2-55ED-72F626F9E1F2}"/>
                      </a:ext>
                    </a:extLst>
                  </p:cNvPr>
                  <p:cNvSpPr txBox="1"/>
                  <p:nvPr/>
                </p:nvSpPr>
                <p:spPr>
                  <a:xfrm>
                    <a:off x="1783956" y="4309935"/>
                    <a:ext cx="1465341" cy="45063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</a:pPr>
                    <a:r>
                      <a:rPr lang="en-GR" sz="20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rPr>
                      <a:t>Thread 3</a:t>
                    </a:r>
                  </a:p>
                </p:txBody>
              </p:sp>
            </p:grpSp>
            <p:grpSp>
              <p:nvGrpSpPr>
                <p:cNvPr id="812" name="Group 811">
                  <a:extLst>
                    <a:ext uri="{FF2B5EF4-FFF2-40B4-BE49-F238E27FC236}">
                      <a16:creationId xmlns:a16="http://schemas.microsoft.com/office/drawing/2014/main" id="{8399225D-1C8F-9357-5FCC-BECA35A49AE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160714" y="4184838"/>
                  <a:ext cx="2268000" cy="2048702"/>
                  <a:chOff x="1036320" y="2239962"/>
                  <a:chExt cx="1905000" cy="1948528"/>
                </a:xfrm>
                <a:solidFill>
                  <a:schemeClr val="tx2">
                    <a:lumMod val="10000"/>
                    <a:lumOff val="90000"/>
                  </a:schemeClr>
                </a:solidFill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70783986-275A-F7F1-639E-D0BB873728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861" name="Group 860">
                      <a:extLst>
                        <a:ext uri="{FF2B5EF4-FFF2-40B4-BE49-F238E27FC236}">
                          <a16:creationId xmlns:a16="http://schemas.microsoft.com/office/drawing/2014/main" id="{2B5E0842-4A55-6FC8-3215-3D2E8D35EF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85" name="Group 884">
                        <a:extLst>
                          <a:ext uri="{FF2B5EF4-FFF2-40B4-BE49-F238E27FC236}">
                            <a16:creationId xmlns:a16="http://schemas.microsoft.com/office/drawing/2014/main" id="{6A8321B9-88E2-4FA8-8BEB-07DDE09EBBB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97" name="Group 896">
                          <a:extLst>
                            <a:ext uri="{FF2B5EF4-FFF2-40B4-BE49-F238E27FC236}">
                              <a16:creationId xmlns:a16="http://schemas.microsoft.com/office/drawing/2014/main" id="{990C25BD-3B58-CF20-FA83-ECC378DAD7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903" name="Rectangle 902">
                            <a:extLst>
                              <a:ext uri="{FF2B5EF4-FFF2-40B4-BE49-F238E27FC236}">
                                <a16:creationId xmlns:a16="http://schemas.microsoft.com/office/drawing/2014/main" id="{BB4C94EB-F6A9-9A08-2DAD-32A2D7DEF4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4" name="Rectangle 903">
                            <a:extLst>
                              <a:ext uri="{FF2B5EF4-FFF2-40B4-BE49-F238E27FC236}">
                                <a16:creationId xmlns:a16="http://schemas.microsoft.com/office/drawing/2014/main" id="{F1F6C1EF-1668-A0E6-5706-05C157FE576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5" name="Rectangle 904">
                            <a:extLst>
                              <a:ext uri="{FF2B5EF4-FFF2-40B4-BE49-F238E27FC236}">
                                <a16:creationId xmlns:a16="http://schemas.microsoft.com/office/drawing/2014/main" id="{DFA8F80C-7CF8-25F6-AC74-1CDFEEA476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6" name="Rectangle 905">
                            <a:extLst>
                              <a:ext uri="{FF2B5EF4-FFF2-40B4-BE49-F238E27FC236}">
                                <a16:creationId xmlns:a16="http://schemas.microsoft.com/office/drawing/2014/main" id="{8AA4B014-4049-F18E-202F-E1E66CE528E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98" name="Group 897">
                          <a:extLst>
                            <a:ext uri="{FF2B5EF4-FFF2-40B4-BE49-F238E27FC236}">
                              <a16:creationId xmlns:a16="http://schemas.microsoft.com/office/drawing/2014/main" id="{92D91146-E6CE-D080-511A-0D05F2636E4E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99" name="Rectangle 898">
                            <a:extLst>
                              <a:ext uri="{FF2B5EF4-FFF2-40B4-BE49-F238E27FC236}">
                                <a16:creationId xmlns:a16="http://schemas.microsoft.com/office/drawing/2014/main" id="{7C89C685-6923-38DA-D18F-F31A1107382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4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0" name="Rectangle 899">
                            <a:extLst>
                              <a:ext uri="{FF2B5EF4-FFF2-40B4-BE49-F238E27FC236}">
                                <a16:creationId xmlns:a16="http://schemas.microsoft.com/office/drawing/2014/main" id="{6577D8B6-E69A-781A-BAF3-6E34FE4B831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1" name="Rectangle 900">
                            <a:extLst>
                              <a:ext uri="{FF2B5EF4-FFF2-40B4-BE49-F238E27FC236}">
                                <a16:creationId xmlns:a16="http://schemas.microsoft.com/office/drawing/2014/main" id="{57228A6F-1D8C-681D-5A22-D90797B0850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02" name="Rectangle 901">
                            <a:extLst>
                              <a:ext uri="{FF2B5EF4-FFF2-40B4-BE49-F238E27FC236}">
                                <a16:creationId xmlns:a16="http://schemas.microsoft.com/office/drawing/2014/main" id="{308BD765-1C8D-EC39-34A5-998435C29E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86" name="Group 885">
                        <a:extLst>
                          <a:ext uri="{FF2B5EF4-FFF2-40B4-BE49-F238E27FC236}">
                            <a16:creationId xmlns:a16="http://schemas.microsoft.com/office/drawing/2014/main" id="{0A704921-3451-FA7E-4DC9-BBB1B7EC30B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87" name="Group 886">
                          <a:extLst>
                            <a:ext uri="{FF2B5EF4-FFF2-40B4-BE49-F238E27FC236}">
                              <a16:creationId xmlns:a16="http://schemas.microsoft.com/office/drawing/2014/main" id="{231A24F5-0DFD-FC84-0CA7-0675BDE0BAE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93" name="Rectangle 892">
                            <a:extLst>
                              <a:ext uri="{FF2B5EF4-FFF2-40B4-BE49-F238E27FC236}">
                                <a16:creationId xmlns:a16="http://schemas.microsoft.com/office/drawing/2014/main" id="{C3FB7B60-FBA4-E60B-BB1C-88276A563B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4" name="Rectangle 893">
                            <a:extLst>
                              <a:ext uri="{FF2B5EF4-FFF2-40B4-BE49-F238E27FC236}">
                                <a16:creationId xmlns:a16="http://schemas.microsoft.com/office/drawing/2014/main" id="{2CFFD839-E439-E835-A845-04E8B628DB1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5" name="Rectangle 894">
                            <a:extLst>
                              <a:ext uri="{FF2B5EF4-FFF2-40B4-BE49-F238E27FC236}">
                                <a16:creationId xmlns:a16="http://schemas.microsoft.com/office/drawing/2014/main" id="{B5BD8FEC-7EB6-A3C9-D135-10F99A7B5A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6" name="Rectangle 895">
                            <a:extLst>
                              <a:ext uri="{FF2B5EF4-FFF2-40B4-BE49-F238E27FC236}">
                                <a16:creationId xmlns:a16="http://schemas.microsoft.com/office/drawing/2014/main" id="{71BD81B4-3AFB-63AD-0A06-96AA59D933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88" name="Group 887">
                          <a:extLst>
                            <a:ext uri="{FF2B5EF4-FFF2-40B4-BE49-F238E27FC236}">
                              <a16:creationId xmlns:a16="http://schemas.microsoft.com/office/drawing/2014/main" id="{A140B4EC-B3AA-AE76-A054-7EB6186843F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89" name="Rectangle 888">
                            <a:extLst>
                              <a:ext uri="{FF2B5EF4-FFF2-40B4-BE49-F238E27FC236}">
                                <a16:creationId xmlns:a16="http://schemas.microsoft.com/office/drawing/2014/main" id="{36870AAD-1516-E99B-02D8-B4218CF1DA4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0" name="Rectangle 889">
                            <a:extLst>
                              <a:ext uri="{FF2B5EF4-FFF2-40B4-BE49-F238E27FC236}">
                                <a16:creationId xmlns:a16="http://schemas.microsoft.com/office/drawing/2014/main" id="{ADAA607B-6986-BC15-64FF-F2620134D5C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1" name="Rectangle 890">
                            <a:extLst>
                              <a:ext uri="{FF2B5EF4-FFF2-40B4-BE49-F238E27FC236}">
                                <a16:creationId xmlns:a16="http://schemas.microsoft.com/office/drawing/2014/main" id="{42A3578D-FAD4-68D0-1CE4-8DE981B34D5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92" name="Rectangle 891">
                            <a:extLst>
                              <a:ext uri="{FF2B5EF4-FFF2-40B4-BE49-F238E27FC236}">
                                <a16:creationId xmlns:a16="http://schemas.microsoft.com/office/drawing/2014/main" id="{14DA44A2-ACB1-FB1F-A8C5-01E41773839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62" name="Group 861">
                      <a:extLst>
                        <a:ext uri="{FF2B5EF4-FFF2-40B4-BE49-F238E27FC236}">
                          <a16:creationId xmlns:a16="http://schemas.microsoft.com/office/drawing/2014/main" id="{77FEF2BE-F1DD-3B1A-DB07-26CFF24D4B4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63" name="Group 862">
                        <a:extLst>
                          <a:ext uri="{FF2B5EF4-FFF2-40B4-BE49-F238E27FC236}">
                            <a16:creationId xmlns:a16="http://schemas.microsoft.com/office/drawing/2014/main" id="{6C6D967C-BB4C-3181-BF90-9DB31C90025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75" name="Group 874">
                          <a:extLst>
                            <a:ext uri="{FF2B5EF4-FFF2-40B4-BE49-F238E27FC236}">
                              <a16:creationId xmlns:a16="http://schemas.microsoft.com/office/drawing/2014/main" id="{FF70F9C7-F5BF-D492-597E-90FA5344CB2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81" name="Rectangle 880">
                            <a:extLst>
                              <a:ext uri="{FF2B5EF4-FFF2-40B4-BE49-F238E27FC236}">
                                <a16:creationId xmlns:a16="http://schemas.microsoft.com/office/drawing/2014/main" id="{708737C6-6B58-78E3-B4A5-2F55437279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2" name="Rectangle 881">
                            <a:extLst>
                              <a:ext uri="{FF2B5EF4-FFF2-40B4-BE49-F238E27FC236}">
                                <a16:creationId xmlns:a16="http://schemas.microsoft.com/office/drawing/2014/main" id="{82127FC2-4035-C874-CBFF-CAD8B21E996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3" name="Rectangle 882">
                            <a:extLst>
                              <a:ext uri="{FF2B5EF4-FFF2-40B4-BE49-F238E27FC236}">
                                <a16:creationId xmlns:a16="http://schemas.microsoft.com/office/drawing/2014/main" id="{60EDA409-5EEE-0F59-D2EC-CCD62D40DF4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5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4" name="Rectangle 883">
                            <a:extLst>
                              <a:ext uri="{FF2B5EF4-FFF2-40B4-BE49-F238E27FC236}">
                                <a16:creationId xmlns:a16="http://schemas.microsoft.com/office/drawing/2014/main" id="{190EF735-7CC8-88F3-F457-E845A927897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76" name="Group 875">
                          <a:extLst>
                            <a:ext uri="{FF2B5EF4-FFF2-40B4-BE49-F238E27FC236}">
                              <a16:creationId xmlns:a16="http://schemas.microsoft.com/office/drawing/2014/main" id="{B19B583A-5AFC-C849-DAB5-726FD5C91F6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77" name="Rectangle 876">
                            <a:extLst>
                              <a:ext uri="{FF2B5EF4-FFF2-40B4-BE49-F238E27FC236}">
                                <a16:creationId xmlns:a16="http://schemas.microsoft.com/office/drawing/2014/main" id="{07BD0094-4C66-D785-8494-6580C67273E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8" name="Rectangle 877">
                            <a:extLst>
                              <a:ext uri="{FF2B5EF4-FFF2-40B4-BE49-F238E27FC236}">
                                <a16:creationId xmlns:a16="http://schemas.microsoft.com/office/drawing/2014/main" id="{4264EEDE-5F76-41F4-E2B0-D0349E2E07B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9" name="Rectangle 878">
                            <a:extLst>
                              <a:ext uri="{FF2B5EF4-FFF2-40B4-BE49-F238E27FC236}">
                                <a16:creationId xmlns:a16="http://schemas.microsoft.com/office/drawing/2014/main" id="{76D246B4-3AD2-927A-546F-353FC7A2E1D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80" name="Rectangle 879">
                            <a:extLst>
                              <a:ext uri="{FF2B5EF4-FFF2-40B4-BE49-F238E27FC236}">
                                <a16:creationId xmlns:a16="http://schemas.microsoft.com/office/drawing/2014/main" id="{7EEF31D5-38C2-C1D1-11CF-3AAD2DB69CF3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64" name="Group 863">
                        <a:extLst>
                          <a:ext uri="{FF2B5EF4-FFF2-40B4-BE49-F238E27FC236}">
                            <a16:creationId xmlns:a16="http://schemas.microsoft.com/office/drawing/2014/main" id="{963DF809-238B-D15E-5FBA-C64934ACC5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65" name="Group 864">
                          <a:extLst>
                            <a:ext uri="{FF2B5EF4-FFF2-40B4-BE49-F238E27FC236}">
                              <a16:creationId xmlns:a16="http://schemas.microsoft.com/office/drawing/2014/main" id="{3D4D2660-845E-E207-6FE8-C8E67BF4744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71" name="Rectangle 870">
                            <a:extLst>
                              <a:ext uri="{FF2B5EF4-FFF2-40B4-BE49-F238E27FC236}">
                                <a16:creationId xmlns:a16="http://schemas.microsoft.com/office/drawing/2014/main" id="{E9DE84D3-6927-6D54-099F-AEC87399F88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2" name="Rectangle 871">
                            <a:extLst>
                              <a:ext uri="{FF2B5EF4-FFF2-40B4-BE49-F238E27FC236}">
                                <a16:creationId xmlns:a16="http://schemas.microsoft.com/office/drawing/2014/main" id="{9014EDF4-E35C-CDB1-06B3-E3A74B13C73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3" name="Rectangle 872">
                            <a:extLst>
                              <a:ext uri="{FF2B5EF4-FFF2-40B4-BE49-F238E27FC236}">
                                <a16:creationId xmlns:a16="http://schemas.microsoft.com/office/drawing/2014/main" id="{D1AE8902-A715-BDD5-2437-F1465BE5442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4" name="Rectangle 873">
                            <a:extLst>
                              <a:ext uri="{FF2B5EF4-FFF2-40B4-BE49-F238E27FC236}">
                                <a16:creationId xmlns:a16="http://schemas.microsoft.com/office/drawing/2014/main" id="{5F9A8432-B972-6577-3256-301C9113CA1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66" name="Group 865">
                          <a:extLst>
                            <a:ext uri="{FF2B5EF4-FFF2-40B4-BE49-F238E27FC236}">
                              <a16:creationId xmlns:a16="http://schemas.microsoft.com/office/drawing/2014/main" id="{AB2C7D2B-23AC-5071-3CCB-D5E5E1E8A529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67" name="Rectangle 866">
                            <a:extLst>
                              <a:ext uri="{FF2B5EF4-FFF2-40B4-BE49-F238E27FC236}">
                                <a16:creationId xmlns:a16="http://schemas.microsoft.com/office/drawing/2014/main" id="{E3BE138D-3F64-6684-ED73-7829820BE70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8" name="Rectangle 867">
                            <a:extLst>
                              <a:ext uri="{FF2B5EF4-FFF2-40B4-BE49-F238E27FC236}">
                                <a16:creationId xmlns:a16="http://schemas.microsoft.com/office/drawing/2014/main" id="{5A6C5AF2-62BE-AB57-5C83-DB5EBA1A9D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9" name="Rectangle 868">
                            <a:extLst>
                              <a:ext uri="{FF2B5EF4-FFF2-40B4-BE49-F238E27FC236}">
                                <a16:creationId xmlns:a16="http://schemas.microsoft.com/office/drawing/2014/main" id="{CA74ED6F-4B0F-BD93-14D9-44937CD905A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70" name="Rectangle 869">
                            <a:extLst>
                              <a:ext uri="{FF2B5EF4-FFF2-40B4-BE49-F238E27FC236}">
                                <a16:creationId xmlns:a16="http://schemas.microsoft.com/office/drawing/2014/main" id="{E461089A-B101-F1CD-6EC6-7BA5B95ECB5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F454AA0E-9E1B-B560-3ACE-DD744BC2455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3216224"/>
                    <a:ext cx="1905000" cy="972266"/>
                    <a:chOff x="1036320" y="2239962"/>
                    <a:chExt cx="1905000" cy="972266"/>
                  </a:xfrm>
                  <a:grpFill/>
                </p:grpSpPr>
                <p:grpSp>
                  <p:nvGrpSpPr>
                    <p:cNvPr id="815" name="Group 814">
                      <a:extLst>
                        <a:ext uri="{FF2B5EF4-FFF2-40B4-BE49-F238E27FC236}">
                          <a16:creationId xmlns:a16="http://schemas.microsoft.com/office/drawing/2014/main" id="{CF162AC1-A9D3-2729-33D2-C53FDA5E0E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3996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39" name="Group 838">
                        <a:extLst>
                          <a:ext uri="{FF2B5EF4-FFF2-40B4-BE49-F238E27FC236}">
                            <a16:creationId xmlns:a16="http://schemas.microsoft.com/office/drawing/2014/main" id="{18C5DA38-68AC-4572-0E31-BAC2A7E7637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51" name="Group 850">
                          <a:extLst>
                            <a:ext uri="{FF2B5EF4-FFF2-40B4-BE49-F238E27FC236}">
                              <a16:creationId xmlns:a16="http://schemas.microsoft.com/office/drawing/2014/main" id="{86A09690-FB21-F9EF-147E-8B63A46724AD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57" name="Rectangle 856">
                            <a:extLst>
                              <a:ext uri="{FF2B5EF4-FFF2-40B4-BE49-F238E27FC236}">
                                <a16:creationId xmlns:a16="http://schemas.microsoft.com/office/drawing/2014/main" id="{E42570D2-D9DF-D00B-9EA1-716AECE66E4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8" name="Rectangle 857">
                            <a:extLst>
                              <a:ext uri="{FF2B5EF4-FFF2-40B4-BE49-F238E27FC236}">
                                <a16:creationId xmlns:a16="http://schemas.microsoft.com/office/drawing/2014/main" id="{C17BB3EF-3CF9-BA13-C388-19175BB04F0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9" name="Rectangle 858">
                            <a:extLst>
                              <a:ext uri="{FF2B5EF4-FFF2-40B4-BE49-F238E27FC236}">
                                <a16:creationId xmlns:a16="http://schemas.microsoft.com/office/drawing/2014/main" id="{62252764-B9AB-3193-18C3-72931D12D06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60" name="Rectangle 859">
                            <a:extLst>
                              <a:ext uri="{FF2B5EF4-FFF2-40B4-BE49-F238E27FC236}">
                                <a16:creationId xmlns:a16="http://schemas.microsoft.com/office/drawing/2014/main" id="{EA0F28B6-4FA0-A18D-7709-755B633495D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52" name="Group 851">
                          <a:extLst>
                            <a:ext uri="{FF2B5EF4-FFF2-40B4-BE49-F238E27FC236}">
                              <a16:creationId xmlns:a16="http://schemas.microsoft.com/office/drawing/2014/main" id="{45C815A3-2519-5FBF-3FE3-D1C0E9F78EA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53" name="Rectangle 852">
                            <a:extLst>
                              <a:ext uri="{FF2B5EF4-FFF2-40B4-BE49-F238E27FC236}">
                                <a16:creationId xmlns:a16="http://schemas.microsoft.com/office/drawing/2014/main" id="{9F40A0F7-C978-8C8F-46D8-A87E40E9050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4" name="Rectangle 853">
                            <a:extLst>
                              <a:ext uri="{FF2B5EF4-FFF2-40B4-BE49-F238E27FC236}">
                                <a16:creationId xmlns:a16="http://schemas.microsoft.com/office/drawing/2014/main" id="{61592F7C-AB01-2C72-D63C-9531DDB97494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5" name="Rectangle 854">
                            <a:extLst>
                              <a:ext uri="{FF2B5EF4-FFF2-40B4-BE49-F238E27FC236}">
                                <a16:creationId xmlns:a16="http://schemas.microsoft.com/office/drawing/2014/main" id="{3C4594EC-FD76-7C05-A2A5-5B04FACE063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6" name="Rectangle 855">
                            <a:extLst>
                              <a:ext uri="{FF2B5EF4-FFF2-40B4-BE49-F238E27FC236}">
                                <a16:creationId xmlns:a16="http://schemas.microsoft.com/office/drawing/2014/main" id="{0E40C616-D7E0-4D21-63B6-15473A198FF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40" name="Group 839">
                        <a:extLst>
                          <a:ext uri="{FF2B5EF4-FFF2-40B4-BE49-F238E27FC236}">
                            <a16:creationId xmlns:a16="http://schemas.microsoft.com/office/drawing/2014/main" id="{0720F9AC-18FC-0D41-5732-072F0F55973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41" name="Group 840">
                          <a:extLst>
                            <a:ext uri="{FF2B5EF4-FFF2-40B4-BE49-F238E27FC236}">
                              <a16:creationId xmlns:a16="http://schemas.microsoft.com/office/drawing/2014/main" id="{E3B30F4D-D330-7AD1-D048-D4CAF5588DE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47" name="Rectangle 846">
                            <a:extLst>
                              <a:ext uri="{FF2B5EF4-FFF2-40B4-BE49-F238E27FC236}">
                                <a16:creationId xmlns:a16="http://schemas.microsoft.com/office/drawing/2014/main" id="{9E5667AE-92AA-997E-DD1C-0E541FC677D8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8" name="Rectangle 847">
                            <a:extLst>
                              <a:ext uri="{FF2B5EF4-FFF2-40B4-BE49-F238E27FC236}">
                                <a16:creationId xmlns:a16="http://schemas.microsoft.com/office/drawing/2014/main" id="{9A4BE92D-E552-C53F-B578-D200DEC06D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9" name="Rectangle 848">
                            <a:extLst>
                              <a:ext uri="{FF2B5EF4-FFF2-40B4-BE49-F238E27FC236}">
                                <a16:creationId xmlns:a16="http://schemas.microsoft.com/office/drawing/2014/main" id="{B0362916-82AA-A056-B88F-387121C4AC5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50" name="Rectangle 849">
                            <a:extLst>
                              <a:ext uri="{FF2B5EF4-FFF2-40B4-BE49-F238E27FC236}">
                                <a16:creationId xmlns:a16="http://schemas.microsoft.com/office/drawing/2014/main" id="{79326DEE-FA06-3A77-2A96-8D5BA758933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42" name="Group 841">
                          <a:extLst>
                            <a:ext uri="{FF2B5EF4-FFF2-40B4-BE49-F238E27FC236}">
                              <a16:creationId xmlns:a16="http://schemas.microsoft.com/office/drawing/2014/main" id="{9B034F9B-0FD2-45BE-E59E-CF6DA58A5E0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43" name="Rectangle 842">
                            <a:extLst>
                              <a:ext uri="{FF2B5EF4-FFF2-40B4-BE49-F238E27FC236}">
                                <a16:creationId xmlns:a16="http://schemas.microsoft.com/office/drawing/2014/main" id="{908258F2-3B62-8477-F1F2-F66771C809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4" name="Rectangle 843">
                            <a:extLst>
                              <a:ext uri="{FF2B5EF4-FFF2-40B4-BE49-F238E27FC236}">
                                <a16:creationId xmlns:a16="http://schemas.microsoft.com/office/drawing/2014/main" id="{B8674CF7-B2EC-5769-DB3B-CDDE9480E40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5" name="Rectangle 844">
                            <a:extLst>
                              <a:ext uri="{FF2B5EF4-FFF2-40B4-BE49-F238E27FC236}">
                                <a16:creationId xmlns:a16="http://schemas.microsoft.com/office/drawing/2014/main" id="{C032E800-9977-F196-FED3-93315BB8DC7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46" name="Rectangle 845">
                            <a:extLst>
                              <a:ext uri="{FF2B5EF4-FFF2-40B4-BE49-F238E27FC236}">
                                <a16:creationId xmlns:a16="http://schemas.microsoft.com/office/drawing/2014/main" id="{962D1122-B532-5437-BC5D-8D033FF4A5F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  <p:grpSp>
                  <p:nvGrpSpPr>
                    <p:cNvPr id="816" name="Group 815">
                      <a:extLst>
                        <a:ext uri="{FF2B5EF4-FFF2-40B4-BE49-F238E27FC236}">
                          <a16:creationId xmlns:a16="http://schemas.microsoft.com/office/drawing/2014/main" id="{E6682300-9C5A-B6CF-F4A4-9729FEF40B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725432"/>
                      <a:ext cx="1905000" cy="486796"/>
                      <a:chOff x="1036320" y="2239962"/>
                      <a:chExt cx="1905000" cy="486796"/>
                    </a:xfrm>
                    <a:grpFill/>
                  </p:grpSpPr>
                  <p:grpSp>
                    <p:nvGrpSpPr>
                      <p:cNvPr id="817" name="Group 816">
                        <a:extLst>
                          <a:ext uri="{FF2B5EF4-FFF2-40B4-BE49-F238E27FC236}">
                            <a16:creationId xmlns:a16="http://schemas.microsoft.com/office/drawing/2014/main" id="{D19F299D-204D-126D-794B-ABC0DB55DFD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239962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29" name="Group 828">
                          <a:extLst>
                            <a:ext uri="{FF2B5EF4-FFF2-40B4-BE49-F238E27FC236}">
                              <a16:creationId xmlns:a16="http://schemas.microsoft.com/office/drawing/2014/main" id="{2D0CBD40-8E9F-376E-8BA8-1040DD8202B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35" name="Rectangle 834">
                            <a:extLst>
                              <a:ext uri="{FF2B5EF4-FFF2-40B4-BE49-F238E27FC236}">
                                <a16:creationId xmlns:a16="http://schemas.microsoft.com/office/drawing/2014/main" id="{F080EF64-0554-3FF2-25EB-7AB91B55CAFA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6" name="Rectangle 835">
                            <a:extLst>
                              <a:ext uri="{FF2B5EF4-FFF2-40B4-BE49-F238E27FC236}">
                                <a16:creationId xmlns:a16="http://schemas.microsoft.com/office/drawing/2014/main" id="{9302F26B-6FAE-A06F-BFDE-F41AB69F386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7" name="Rectangle 836">
                            <a:extLst>
                              <a:ext uri="{FF2B5EF4-FFF2-40B4-BE49-F238E27FC236}">
                                <a16:creationId xmlns:a16="http://schemas.microsoft.com/office/drawing/2014/main" id="{9EB01319-0159-9067-BCF9-5CBC1E8F5D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8" name="Rectangle 837">
                            <a:extLst>
                              <a:ext uri="{FF2B5EF4-FFF2-40B4-BE49-F238E27FC236}">
                                <a16:creationId xmlns:a16="http://schemas.microsoft.com/office/drawing/2014/main" id="{3BB610F2-8320-97AE-7D74-4BFBFBE3501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30" name="Group 829">
                          <a:extLst>
                            <a:ext uri="{FF2B5EF4-FFF2-40B4-BE49-F238E27FC236}">
                              <a16:creationId xmlns:a16="http://schemas.microsoft.com/office/drawing/2014/main" id="{504AC2C6-E05E-FCDF-5576-8E5B6F05A5D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31" name="Rectangle 830">
                            <a:extLst>
                              <a:ext uri="{FF2B5EF4-FFF2-40B4-BE49-F238E27FC236}">
                                <a16:creationId xmlns:a16="http://schemas.microsoft.com/office/drawing/2014/main" id="{35893888-5DF7-81CC-FA4D-CB0AD5A7D1B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2" name="Rectangle 831">
                            <a:extLst>
                              <a:ext uri="{FF2B5EF4-FFF2-40B4-BE49-F238E27FC236}">
                                <a16:creationId xmlns:a16="http://schemas.microsoft.com/office/drawing/2014/main" id="{895455ED-3161-B3E2-EDD9-5E2E1D60478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3" name="Rectangle 832">
                            <a:extLst>
                              <a:ext uri="{FF2B5EF4-FFF2-40B4-BE49-F238E27FC236}">
                                <a16:creationId xmlns:a16="http://schemas.microsoft.com/office/drawing/2014/main" id="{0DECED85-9934-7BC6-EC10-F77A51A6148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34" name="Rectangle 833">
                            <a:extLst>
                              <a:ext uri="{FF2B5EF4-FFF2-40B4-BE49-F238E27FC236}">
                                <a16:creationId xmlns:a16="http://schemas.microsoft.com/office/drawing/2014/main" id="{818A2F9B-7349-CBA7-04A9-1DA68EDDAFC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818" name="Group 817">
                        <a:extLst>
                          <a:ext uri="{FF2B5EF4-FFF2-40B4-BE49-F238E27FC236}">
                            <a16:creationId xmlns:a16="http://schemas.microsoft.com/office/drawing/2014/main" id="{E3018C68-E3FF-6528-08AF-23ED7C00D1F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036320" y="2482600"/>
                        <a:ext cx="1905000" cy="244158"/>
                        <a:chOff x="1036320" y="2239962"/>
                        <a:chExt cx="2194560" cy="274638"/>
                      </a:xfrm>
                      <a:grpFill/>
                    </p:grpSpPr>
                    <p:grpSp>
                      <p:nvGrpSpPr>
                        <p:cNvPr id="819" name="Group 818">
                          <a:extLst>
                            <a:ext uri="{FF2B5EF4-FFF2-40B4-BE49-F238E27FC236}">
                              <a16:creationId xmlns:a16="http://schemas.microsoft.com/office/drawing/2014/main" id="{353AB1F9-D9D4-1872-7B0E-71EBB63E76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036320" y="2240280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25" name="Rectangle 824">
                            <a:extLst>
                              <a:ext uri="{FF2B5EF4-FFF2-40B4-BE49-F238E27FC236}">
                                <a16:creationId xmlns:a16="http://schemas.microsoft.com/office/drawing/2014/main" id="{EC9BA752-A42F-93DB-AC72-23F0CE0BED2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6" name="Rectangle 825">
                            <a:extLst>
                              <a:ext uri="{FF2B5EF4-FFF2-40B4-BE49-F238E27FC236}">
                                <a16:creationId xmlns:a16="http://schemas.microsoft.com/office/drawing/2014/main" id="{93DC31E3-B8B8-D88F-A6DC-94F56CDB808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7" name="Rectangle 826">
                            <a:extLst>
                              <a:ext uri="{FF2B5EF4-FFF2-40B4-BE49-F238E27FC236}">
                                <a16:creationId xmlns:a16="http://schemas.microsoft.com/office/drawing/2014/main" id="{B53D69B8-B8CB-912E-8096-3AEA447B04B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solidFill>
                            <a:schemeClr val="accent2"/>
                          </a:solidFill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8" name="Rectangle 827">
                            <a:extLst>
                              <a:ext uri="{FF2B5EF4-FFF2-40B4-BE49-F238E27FC236}">
                                <a16:creationId xmlns:a16="http://schemas.microsoft.com/office/drawing/2014/main" id="{0B348FE4-5E40-3982-6178-EC90A55C798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820" name="Group 819">
                          <a:extLst>
                            <a:ext uri="{FF2B5EF4-FFF2-40B4-BE49-F238E27FC236}">
                              <a16:creationId xmlns:a16="http://schemas.microsoft.com/office/drawing/2014/main" id="{EBEC94A3-5CE1-F65B-D6F3-807041990B0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2133600" y="2239962"/>
                          <a:ext cx="1097280" cy="274320"/>
                          <a:chOff x="1036320" y="2240280"/>
                          <a:chExt cx="1097280" cy="274320"/>
                        </a:xfrm>
                        <a:grpFill/>
                      </p:grpSpPr>
                      <p:sp>
                        <p:nvSpPr>
                          <p:cNvPr id="821" name="Rectangle 820">
                            <a:extLst>
                              <a:ext uri="{FF2B5EF4-FFF2-40B4-BE49-F238E27FC236}">
                                <a16:creationId xmlns:a16="http://schemas.microsoft.com/office/drawing/2014/main" id="{D25E7150-12F1-1656-FB83-A27528140AE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3632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2" name="Rectangle 821">
                            <a:extLst>
                              <a:ext uri="{FF2B5EF4-FFF2-40B4-BE49-F238E27FC236}">
                                <a16:creationId xmlns:a16="http://schemas.microsoft.com/office/drawing/2014/main" id="{2B67B384-80AD-0EE9-D33B-F8851C8E0B9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31064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3" name="Rectangle 822">
                            <a:extLst>
                              <a:ext uri="{FF2B5EF4-FFF2-40B4-BE49-F238E27FC236}">
                                <a16:creationId xmlns:a16="http://schemas.microsoft.com/office/drawing/2014/main" id="{FEB27834-D2C3-E9DC-65E4-6556D1E5F4F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588168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824" name="Rectangle 823">
                            <a:extLst>
                              <a:ext uri="{FF2B5EF4-FFF2-40B4-BE49-F238E27FC236}">
                                <a16:creationId xmlns:a16="http://schemas.microsoft.com/office/drawing/2014/main" id="{F73A5AD9-B2D1-0726-D2C6-FF5820CA6B5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59280" y="2240280"/>
                            <a:ext cx="274320" cy="274320"/>
                          </a:xfrm>
                          <a:prstGeom prst="rect">
                            <a:avLst/>
                          </a:prstGeom>
                          <a:grpFill/>
                          <a:ln>
                            <a:solidFill>
                              <a:schemeClr val="tx2">
                                <a:lumMod val="75000"/>
                                <a:lumOff val="25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n-GR" sz="1200">
                              <a:latin typeface="Trebuchet MS" panose="020B0703020202090204" pitchFamily="34" charset="0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</p:grpSp>
          <p:sp>
            <p:nvSpPr>
              <p:cNvPr id="790" name="TextBox 789">
                <a:extLst>
                  <a:ext uri="{FF2B5EF4-FFF2-40B4-BE49-F238E27FC236}">
                    <a16:creationId xmlns:a16="http://schemas.microsoft.com/office/drawing/2014/main" id="{D08C135D-61AE-D7AD-C093-636B23F4EB4D}"/>
                  </a:ext>
                </a:extLst>
              </p:cNvPr>
              <p:cNvSpPr txBox="1"/>
              <p:nvPr/>
            </p:nvSpPr>
            <p:spPr>
              <a:xfrm>
                <a:off x="5324206" y="4132040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=</a:t>
                </a:r>
              </a:p>
            </p:txBody>
          </p:sp>
          <p:grpSp>
            <p:nvGrpSpPr>
              <p:cNvPr id="791" name="Group 790">
                <a:extLst>
                  <a:ext uri="{FF2B5EF4-FFF2-40B4-BE49-F238E27FC236}">
                    <a16:creationId xmlns:a16="http://schemas.microsoft.com/office/drawing/2014/main" id="{D23DBBE9-7439-20AB-D65E-76B3A3F3751D}"/>
                  </a:ext>
                </a:extLst>
              </p:cNvPr>
              <p:cNvGrpSpPr/>
              <p:nvPr/>
            </p:nvGrpSpPr>
            <p:grpSpPr>
              <a:xfrm>
                <a:off x="5780865" y="4250868"/>
                <a:ext cx="593552" cy="1617748"/>
                <a:chOff x="6925560" y="4290458"/>
                <a:chExt cx="788723" cy="2149703"/>
              </a:xfrm>
            </p:grpSpPr>
            <p:grpSp>
              <p:nvGrpSpPr>
                <p:cNvPr id="801" name="Group 800">
                  <a:extLst>
                    <a:ext uri="{FF2B5EF4-FFF2-40B4-BE49-F238E27FC236}">
                      <a16:creationId xmlns:a16="http://schemas.microsoft.com/office/drawing/2014/main" id="{107F1C50-95D3-B42C-754B-F4F8C28D060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041470" y="5224353"/>
                  <a:ext cx="2052010" cy="283830"/>
                  <a:chOff x="687447" y="3161095"/>
                  <a:chExt cx="1802696" cy="234263"/>
                </a:xfrm>
              </p:grpSpPr>
              <p:sp>
                <p:nvSpPr>
                  <p:cNvPr id="803" name="Rectangle 802">
                    <a:extLst>
                      <a:ext uri="{FF2B5EF4-FFF2-40B4-BE49-F238E27FC236}">
                        <a16:creationId xmlns:a16="http://schemas.microsoft.com/office/drawing/2014/main" id="{91A48544-EAFC-971C-CFA8-DC620A728D11}"/>
                      </a:ext>
                    </a:extLst>
                  </p:cNvPr>
                  <p:cNvSpPr/>
                  <p:nvPr/>
                </p:nvSpPr>
                <p:spPr>
                  <a:xfrm>
                    <a:off x="687447" y="3161332"/>
                    <a:ext cx="226800" cy="234002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4" name="Rectangle 803">
                    <a:extLst>
                      <a:ext uri="{FF2B5EF4-FFF2-40B4-BE49-F238E27FC236}">
                        <a16:creationId xmlns:a16="http://schemas.microsoft.com/office/drawing/2014/main" id="{408F4580-8334-9ED0-21B7-E6CDD0D27867}"/>
                      </a:ext>
                    </a:extLst>
                  </p:cNvPr>
                  <p:cNvSpPr/>
                  <p:nvPr/>
                </p:nvSpPr>
                <p:spPr>
                  <a:xfrm>
                    <a:off x="912573" y="3161332"/>
                    <a:ext cx="226800" cy="234002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926FCE37-5AF4-EA90-7204-941EE0BCDED3}"/>
                      </a:ext>
                    </a:extLst>
                  </p:cNvPr>
                  <p:cNvSpPr/>
                  <p:nvPr/>
                </p:nvSpPr>
                <p:spPr>
                  <a:xfrm>
                    <a:off x="1140341" y="3161356"/>
                    <a:ext cx="226800" cy="234002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3308373C-5223-3868-17A3-FDF5FF4B7AAE}"/>
                      </a:ext>
                    </a:extLst>
                  </p:cNvPr>
                  <p:cNvSpPr/>
                  <p:nvPr/>
                </p:nvSpPr>
                <p:spPr>
                  <a:xfrm>
                    <a:off x="1362833" y="3161301"/>
                    <a:ext cx="226800" cy="233999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7" name="Rectangle 806">
                    <a:extLst>
                      <a:ext uri="{FF2B5EF4-FFF2-40B4-BE49-F238E27FC236}">
                        <a16:creationId xmlns:a16="http://schemas.microsoft.com/office/drawing/2014/main" id="{7F1B571C-02C8-96CD-CA21-B58FB0CB3E08}"/>
                      </a:ext>
                    </a:extLst>
                  </p:cNvPr>
                  <p:cNvSpPr/>
                  <p:nvPr/>
                </p:nvSpPr>
                <p:spPr>
                  <a:xfrm>
                    <a:off x="1587953" y="3161095"/>
                    <a:ext cx="226800" cy="234000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8" name="Rectangle 807">
                    <a:extLst>
                      <a:ext uri="{FF2B5EF4-FFF2-40B4-BE49-F238E27FC236}">
                        <a16:creationId xmlns:a16="http://schemas.microsoft.com/office/drawing/2014/main" id="{87375E55-D555-D414-FC14-45F338CC6EB2}"/>
                      </a:ext>
                    </a:extLst>
                  </p:cNvPr>
                  <p:cNvSpPr/>
                  <p:nvPr/>
                </p:nvSpPr>
                <p:spPr>
                  <a:xfrm>
                    <a:off x="1813089" y="3161115"/>
                    <a:ext cx="226800" cy="234000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09" name="Rectangle 808">
                    <a:extLst>
                      <a:ext uri="{FF2B5EF4-FFF2-40B4-BE49-F238E27FC236}">
                        <a16:creationId xmlns:a16="http://schemas.microsoft.com/office/drawing/2014/main" id="{E9FB1564-C74E-1CC5-BF10-16F10BEFD947}"/>
                      </a:ext>
                    </a:extLst>
                  </p:cNvPr>
                  <p:cNvSpPr/>
                  <p:nvPr/>
                </p:nvSpPr>
                <p:spPr>
                  <a:xfrm>
                    <a:off x="2040852" y="3161139"/>
                    <a:ext cx="226800" cy="233998"/>
                  </a:xfrm>
                  <a:prstGeom prst="rect">
                    <a:avLst/>
                  </a:prstGeom>
                  <a:solidFill>
                    <a:schemeClr val="tx2">
                      <a:lumMod val="10000"/>
                      <a:lumOff val="90000"/>
                    </a:schemeClr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10" name="Rectangle 809">
                    <a:extLst>
                      <a:ext uri="{FF2B5EF4-FFF2-40B4-BE49-F238E27FC236}">
                        <a16:creationId xmlns:a16="http://schemas.microsoft.com/office/drawing/2014/main" id="{44E93565-AD2E-F8C8-F42A-CB7AC6B7D2FF}"/>
                      </a:ext>
                    </a:extLst>
                  </p:cNvPr>
                  <p:cNvSpPr/>
                  <p:nvPr/>
                </p:nvSpPr>
                <p:spPr>
                  <a:xfrm>
                    <a:off x="2263343" y="3161139"/>
                    <a:ext cx="226800" cy="233998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 sz="1200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802" name="TextBox 801">
                  <a:extLst>
                    <a:ext uri="{FF2B5EF4-FFF2-40B4-BE49-F238E27FC236}">
                      <a16:creationId xmlns:a16="http://schemas.microsoft.com/office/drawing/2014/main" id="{F78444B6-AB8E-B68D-A400-FC8463A9F3EB}"/>
                    </a:ext>
                  </a:extLst>
                </p:cNvPr>
                <p:cNvSpPr txBox="1"/>
                <p:nvPr/>
              </p:nvSpPr>
              <p:spPr>
                <a:xfrm rot="16200000">
                  <a:off x="6394044" y="5119922"/>
                  <a:ext cx="2149703" cy="490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2000" dirty="0">
                      <a:solidFill>
                        <a:schemeClr val="accent3"/>
                      </a:solidFill>
                      <a:latin typeface="Trebuchet MS" panose="020B0703020202090204" pitchFamily="34" charset="0"/>
                    </a:rPr>
                    <a:t>o</a:t>
                  </a:r>
                  <a:r>
                    <a:rPr lang="en-GR" sz="2000" dirty="0">
                      <a:solidFill>
                        <a:schemeClr val="accent3"/>
                      </a:solidFill>
                      <a:latin typeface="Trebuchet MS" panose="020B0703020202090204" pitchFamily="34" charset="0"/>
                    </a:rPr>
                    <a:t>utput vector</a:t>
                  </a:r>
                </a:p>
              </p:txBody>
            </p:sp>
          </p:grpSp>
          <p:sp>
            <p:nvSpPr>
              <p:cNvPr id="792" name="Rectangle 791">
                <a:extLst>
                  <a:ext uri="{FF2B5EF4-FFF2-40B4-BE49-F238E27FC236}">
                    <a16:creationId xmlns:a16="http://schemas.microsoft.com/office/drawing/2014/main" id="{7BEDC793-253A-AE53-B515-B1FEAABE1E19}"/>
                  </a:ext>
                </a:extLst>
              </p:cNvPr>
              <p:cNvSpPr/>
              <p:nvPr/>
            </p:nvSpPr>
            <p:spPr>
              <a:xfrm rot="5400000">
                <a:off x="4237325" y="4256193"/>
                <a:ext cx="194282" cy="213358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3" name="Rectangle 792">
                <a:extLst>
                  <a:ext uri="{FF2B5EF4-FFF2-40B4-BE49-F238E27FC236}">
                    <a16:creationId xmlns:a16="http://schemas.microsoft.com/office/drawing/2014/main" id="{CFCFC143-202D-6AC3-0D83-10399C17783E}"/>
                  </a:ext>
                </a:extLst>
              </p:cNvPr>
              <p:cNvSpPr/>
              <p:nvPr/>
            </p:nvSpPr>
            <p:spPr>
              <a:xfrm rot="5400000">
                <a:off x="5030378" y="4256193"/>
                <a:ext cx="194282" cy="2133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4" name="TextBox 793">
                <a:extLst>
                  <a:ext uri="{FF2B5EF4-FFF2-40B4-BE49-F238E27FC236}">
                    <a16:creationId xmlns:a16="http://schemas.microsoft.com/office/drawing/2014/main" id="{6651C51D-3D44-0817-5700-B8E953F64E9B}"/>
                  </a:ext>
                </a:extLst>
              </p:cNvPr>
              <p:cNvSpPr txBox="1"/>
              <p:nvPr/>
            </p:nvSpPr>
            <p:spPr>
              <a:xfrm>
                <a:off x="4549985" y="4132040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</a:p>
            </p:txBody>
          </p:sp>
          <p:sp>
            <p:nvSpPr>
              <p:cNvPr id="795" name="TextBox 794">
                <a:extLst>
                  <a:ext uri="{FF2B5EF4-FFF2-40B4-BE49-F238E27FC236}">
                    <a16:creationId xmlns:a16="http://schemas.microsoft.com/office/drawing/2014/main" id="{1A584783-027B-1A32-105C-BFC2290F50FA}"/>
                  </a:ext>
                </a:extLst>
              </p:cNvPr>
              <p:cNvSpPr txBox="1"/>
              <p:nvPr/>
            </p:nvSpPr>
            <p:spPr>
              <a:xfrm>
                <a:off x="5324206" y="4510537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=</a:t>
                </a:r>
              </a:p>
            </p:txBody>
          </p:sp>
          <p:sp>
            <p:nvSpPr>
              <p:cNvPr id="796" name="Rectangle 795">
                <a:extLst>
                  <a:ext uri="{FF2B5EF4-FFF2-40B4-BE49-F238E27FC236}">
                    <a16:creationId xmlns:a16="http://schemas.microsoft.com/office/drawing/2014/main" id="{E6477740-1456-B1E2-912F-1A8A385C2170}"/>
                  </a:ext>
                </a:extLst>
              </p:cNvPr>
              <p:cNvSpPr/>
              <p:nvPr/>
            </p:nvSpPr>
            <p:spPr>
              <a:xfrm rot="5400000">
                <a:off x="4237325" y="4634690"/>
                <a:ext cx="194282" cy="213358"/>
              </a:xfrm>
              <a:prstGeom prst="rect">
                <a:avLst/>
              </a:prstGeom>
              <a:solidFill>
                <a:schemeClr val="accent5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7" name="Rectangle 796">
                <a:extLst>
                  <a:ext uri="{FF2B5EF4-FFF2-40B4-BE49-F238E27FC236}">
                    <a16:creationId xmlns:a16="http://schemas.microsoft.com/office/drawing/2014/main" id="{63EFA1A4-8E5E-DEF4-DB13-4774D410252C}"/>
                  </a:ext>
                </a:extLst>
              </p:cNvPr>
              <p:cNvSpPr/>
              <p:nvPr/>
            </p:nvSpPr>
            <p:spPr>
              <a:xfrm rot="5400000">
                <a:off x="5030378" y="4634690"/>
                <a:ext cx="194282" cy="213358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 sz="1200">
                  <a:latin typeface="Trebuchet MS" panose="020B0703020202090204" pitchFamily="34" charset="0"/>
                </a:endParaRPr>
              </a:p>
            </p:txBody>
          </p:sp>
          <p:sp>
            <p:nvSpPr>
              <p:cNvPr id="798" name="TextBox 797">
                <a:extLst>
                  <a:ext uri="{FF2B5EF4-FFF2-40B4-BE49-F238E27FC236}">
                    <a16:creationId xmlns:a16="http://schemas.microsoft.com/office/drawing/2014/main" id="{14A06B2A-E8FB-41D6-4219-C16066A081B8}"/>
                  </a:ext>
                </a:extLst>
              </p:cNvPr>
              <p:cNvSpPr txBox="1"/>
              <p:nvPr/>
            </p:nvSpPr>
            <p:spPr>
              <a:xfrm>
                <a:off x="4549985" y="4510537"/>
                <a:ext cx="366653" cy="480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R" sz="2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+</a:t>
                </a:r>
              </a:p>
            </p:txBody>
          </p:sp>
          <p:sp>
            <p:nvSpPr>
              <p:cNvPr id="799" name="TextBox 798">
                <a:extLst>
                  <a:ext uri="{FF2B5EF4-FFF2-40B4-BE49-F238E27FC236}">
                    <a16:creationId xmlns:a16="http://schemas.microsoft.com/office/drawing/2014/main" id="{B4B07276-C914-3521-7625-53BAD33EB870}"/>
                  </a:ext>
                </a:extLst>
              </p:cNvPr>
              <p:cNvSpPr txBox="1"/>
              <p:nvPr/>
            </p:nvSpPr>
            <p:spPr>
              <a:xfrm>
                <a:off x="4303594" y="4899698"/>
                <a:ext cx="1102739" cy="33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Thread 1</a:t>
                </a:r>
              </a:p>
            </p:txBody>
          </p:sp>
          <p:sp>
            <p:nvSpPr>
              <p:cNvPr id="800" name="TextBox 799">
                <a:extLst>
                  <a:ext uri="{FF2B5EF4-FFF2-40B4-BE49-F238E27FC236}">
                    <a16:creationId xmlns:a16="http://schemas.microsoft.com/office/drawing/2014/main" id="{9B7365F2-20B4-C150-CD88-CA9E207B08DD}"/>
                  </a:ext>
                </a:extLst>
              </p:cNvPr>
              <p:cNvSpPr txBox="1"/>
              <p:nvPr/>
            </p:nvSpPr>
            <p:spPr>
              <a:xfrm>
                <a:off x="3978230" y="3962192"/>
                <a:ext cx="1639979" cy="3391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2000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p</a:t>
                </a:r>
                <a:r>
                  <a:rPr lang="en-GR" sz="2000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artial results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B50E7D-B507-4A9D-0357-D4C324597867}"/>
              </a:ext>
            </a:extLst>
          </p:cNvPr>
          <p:cNvGrpSpPr/>
          <p:nvPr/>
        </p:nvGrpSpPr>
        <p:grpSpPr>
          <a:xfrm>
            <a:off x="7156458" y="339372"/>
            <a:ext cx="1584000" cy="1166502"/>
            <a:chOff x="7156458" y="401364"/>
            <a:chExt cx="1584000" cy="1166502"/>
          </a:xfrm>
        </p:grpSpPr>
        <p:sp>
          <p:nvSpPr>
            <p:cNvPr id="427" name="Rounded Rectangle 426">
              <a:extLst>
                <a:ext uri="{FF2B5EF4-FFF2-40B4-BE49-F238E27FC236}">
                  <a16:creationId xmlns:a16="http://schemas.microsoft.com/office/drawing/2014/main" id="{483FED58-345E-80BB-7DEB-B92DDB3B8835}"/>
                </a:ext>
              </a:extLst>
            </p:cNvPr>
            <p:cNvSpPr/>
            <p:nvPr/>
          </p:nvSpPr>
          <p:spPr>
            <a:xfrm>
              <a:off x="7156458" y="1234860"/>
              <a:ext cx="1584000" cy="33300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t"/>
            <a:lstStyle/>
            <a:p>
              <a:pPr algn="ctr">
                <a:lnSpc>
                  <a:spcPct val="90000"/>
                </a:lnSpc>
              </a:pPr>
              <a:r>
                <a:rPr lang="en-GR" sz="2000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428" name="Rounded Rectangle 427">
              <a:extLst>
                <a:ext uri="{FF2B5EF4-FFF2-40B4-BE49-F238E27FC236}">
                  <a16:creationId xmlns:a16="http://schemas.microsoft.com/office/drawing/2014/main" id="{33675ABF-75B3-17F9-0BA8-417E4E7F4D79}"/>
                </a:ext>
              </a:extLst>
            </p:cNvPr>
            <p:cNvSpPr/>
            <p:nvPr/>
          </p:nvSpPr>
          <p:spPr>
            <a:xfrm>
              <a:off x="7156458" y="401364"/>
              <a:ext cx="1582933" cy="61452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rtlCol="0" anchor="ctr"/>
            <a:lstStyle/>
            <a:p>
              <a:pPr algn="ctr"/>
              <a:r>
                <a:rPr lang="en-GR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Multithreaded</a:t>
              </a:r>
            </a:p>
            <a:p>
              <a:pPr algn="ctr"/>
              <a:r>
                <a:rPr lang="en-GR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PIM Core</a:t>
              </a:r>
            </a:p>
          </p:txBody>
        </p:sp>
        <p:cxnSp>
          <p:nvCxnSpPr>
            <p:cNvPr id="432" name="Straight Arrow Connector 431">
              <a:extLst>
                <a:ext uri="{FF2B5EF4-FFF2-40B4-BE49-F238E27FC236}">
                  <a16:creationId xmlns:a16="http://schemas.microsoft.com/office/drawing/2014/main" id="{62C14FED-85A2-032E-AE48-94A729FB8BAA}"/>
                </a:ext>
              </a:extLst>
            </p:cNvPr>
            <p:cNvCxnSpPr>
              <a:cxnSpLocks/>
              <a:stCxn id="428" idx="2"/>
              <a:endCxn id="427" idx="0"/>
            </p:cNvCxnSpPr>
            <p:nvPr/>
          </p:nvCxnSpPr>
          <p:spPr>
            <a:xfrm>
              <a:off x="7947925" y="1015890"/>
              <a:ext cx="533" cy="218970"/>
            </a:xfrm>
            <a:prstGeom prst="straightConnector1">
              <a:avLst/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6600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 err="1">
                <a:solidFill>
                  <a:schemeClr val="accent3"/>
                </a:solidFill>
                <a:latin typeface="Trebuchet MS" panose="020B0703020202090204" pitchFamily="34" charset="0"/>
              </a:rPr>
              <a:t>SparseP</a:t>
            </a:r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Software Package</a:t>
            </a:r>
          </a:p>
        </p:txBody>
      </p:sp>
      <p:sp>
        <p:nvSpPr>
          <p:cNvPr id="420" name="Content Placeholder 2">
            <a:extLst>
              <a:ext uri="{FF2B5EF4-FFF2-40B4-BE49-F238E27FC236}">
                <a16:creationId xmlns:a16="http://schemas.microsoft.com/office/drawing/2014/main" id="{FC1CE231-9B79-4733-5475-F71C6950A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78" y="887969"/>
            <a:ext cx="8325193" cy="5942665"/>
          </a:xfrm>
        </p:spPr>
        <p:txBody>
          <a:bodyPr>
            <a:normAutofit/>
          </a:bodyPr>
          <a:lstStyle/>
          <a:p>
            <a:pPr marL="0" indent="0">
              <a:spcBef>
                <a:spcPts val="8"/>
              </a:spcBef>
              <a:buSzPct val="120000"/>
              <a:buNone/>
            </a:pPr>
            <a:r>
              <a:rPr lang="en-GR" sz="2200" dirty="0">
                <a:solidFill>
                  <a:schemeClr val="accent4"/>
                </a:solidFill>
                <a:latin typeface="Trebuchet MS" panose="020B0703020202090204" pitchFamily="34" charset="0"/>
              </a:rPr>
              <a:t>25</a:t>
            </a:r>
            <a:r>
              <a:rPr lang="en-GR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 </a:t>
            </a: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SpMV kernels for PIM Systems </a:t>
            </a: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 </a:t>
            </a:r>
          </a:p>
          <a:p>
            <a:pPr marL="0" indent="0">
              <a:spcBef>
                <a:spcPts val="8"/>
              </a:spcBef>
              <a:buSzPct val="120000"/>
              <a:buNone/>
            </a:pPr>
            <a:r>
              <a:rPr lang="en-GR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		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 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https://</a:t>
            </a:r>
            <a:r>
              <a:rPr lang="en-GB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github.com</a:t>
            </a:r>
            <a:r>
              <a:rPr lang="en-GB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/CMU-SAFARI/</a:t>
            </a:r>
            <a:r>
              <a:rPr lang="en-GB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sym typeface="Wingdings" pitchFamily="2" charset="2"/>
                <a:hlinkClick r:id="rId3"/>
              </a:rPr>
              <a:t>SparseP</a:t>
            </a:r>
            <a:endParaRPr lang="en-GR" sz="22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740080F-A11F-9E83-2449-7675DE64C1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315469"/>
              </p:ext>
            </p:extLst>
          </p:nvPr>
        </p:nvGraphicFramePr>
        <p:xfrm>
          <a:off x="357148" y="1631255"/>
          <a:ext cx="4921979" cy="509252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936345">
                  <a:extLst>
                    <a:ext uri="{9D8B030D-6E8A-4147-A177-3AD203B41FA5}">
                      <a16:colId xmlns:a16="http://schemas.microsoft.com/office/drawing/2014/main" val="3467166294"/>
                    </a:ext>
                  </a:extLst>
                </a:gridCol>
                <a:gridCol w="1227782">
                  <a:extLst>
                    <a:ext uri="{9D8B030D-6E8A-4147-A177-3AD203B41FA5}">
                      <a16:colId xmlns:a16="http://schemas.microsoft.com/office/drawing/2014/main" val="109234874"/>
                    </a:ext>
                  </a:extLst>
                </a:gridCol>
                <a:gridCol w="1757852">
                  <a:extLst>
                    <a:ext uri="{9D8B030D-6E8A-4147-A177-3AD203B41FA5}">
                      <a16:colId xmlns:a16="http://schemas.microsoft.com/office/drawing/2014/main" val="177909092"/>
                    </a:ext>
                  </a:extLst>
                </a:gridCol>
              </a:tblGrid>
              <a:tr h="298543">
                <a:tc>
                  <a:txBody>
                    <a:bodyPr/>
                    <a:lstStyle/>
                    <a:p>
                      <a:pPr algn="ctr"/>
                      <a:r>
                        <a:rPr lang="en-GR" sz="16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Partitioning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Matrix Format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R" sz="1400" b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Load-Balancing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36892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9x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1D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Kernels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rows,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5108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rows,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6251833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345285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852382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4x</a:t>
                      </a:r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Equally-Sized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72204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76574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3229095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--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459448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6x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Equally-Wide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1615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8475662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6764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70489"/>
                  </a:ext>
                </a:extLst>
              </a:tr>
              <a:tr h="298543">
                <a:tc rowSpan="4">
                  <a:txBody>
                    <a:bodyPr/>
                    <a:lstStyle/>
                    <a:p>
                      <a:pPr algn="ctr"/>
                      <a:r>
                        <a:rPr lang="en-GR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6x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2D </a:t>
                      </a:r>
                    </a:p>
                    <a:p>
                      <a:pPr algn="ctr"/>
                      <a:r>
                        <a:rPr lang="en-GR" sz="16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Variable-Sized Tiles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*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14964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nnzs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307147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BCSR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, nnzs 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^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7671013"/>
                  </a:ext>
                </a:extLst>
              </a:tr>
              <a:tr h="298543">
                <a:tc vMerge="1">
                  <a:txBody>
                    <a:bodyPr/>
                    <a:lstStyle/>
                    <a:p>
                      <a:endParaRPr lang="en-GR" sz="1400" dirty="0"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  BCOO</a:t>
                      </a:r>
                      <a:r>
                        <a:rPr lang="en-GR" sz="1400" b="1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</a:rPr>
                        <a:t>▵</a:t>
                      </a:r>
                      <a:endParaRPr lang="en-GR" sz="1400" dirty="0">
                        <a:solidFill>
                          <a:schemeClr val="accent2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rebuchet MS" panose="020B0703020202090204" pitchFamily="34" charset="0"/>
                        </a:rPr>
                        <a:t>  blocks, nnz</a:t>
                      </a:r>
                    </a:p>
                  </a:txBody>
                  <a:tcPr marL="36000" marR="36000" marT="36000" marB="36000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4866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EED41D5-3B0E-C25A-895A-0E86A9BF6942}"/>
              </a:ext>
            </a:extLst>
          </p:cNvPr>
          <p:cNvSpPr txBox="1"/>
          <p:nvPr/>
        </p:nvSpPr>
        <p:spPr>
          <a:xfrm>
            <a:off x="5492087" y="1663209"/>
            <a:ext cx="3438994" cy="2142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Load-balance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across PIM cores/threads:</a:t>
            </a:r>
            <a:endParaRPr lang="en-GB" sz="20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sz="20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   r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ow-granularity (CSR)</a:t>
            </a:r>
          </a:p>
          <a:p>
            <a:pPr>
              <a:lnSpc>
                <a:spcPct val="90000"/>
              </a:lnSpc>
            </a:pPr>
            <a:r>
              <a:rPr lang="en-GR" sz="2000" b="1" dirty="0">
                <a:solidFill>
                  <a:schemeClr val="accent2"/>
                </a:solidFill>
                <a:latin typeface="Trebuchet MS" panose="020B0703020202090204" pitchFamily="34" charset="0"/>
              </a:rPr>
              <a:t>^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  block-row-granularity (BCSR)</a:t>
            </a:r>
          </a:p>
          <a:p>
            <a:pPr>
              <a:lnSpc>
                <a:spcPct val="90000"/>
              </a:lnSpc>
            </a:pP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Synchronization 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among threads of a PIM core: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>
              <a:lnSpc>
                <a:spcPct val="90000"/>
              </a:lnSpc>
            </a:pPr>
            <a:r>
              <a:rPr lang="en-GR" b="1" dirty="0">
                <a:solidFill>
                  <a:schemeClr val="accent2"/>
                </a:solidFill>
                <a:latin typeface="Trebuchet MS" panose="020B0703020202090204" pitchFamily="34" charset="0"/>
              </a:rPr>
              <a:t>▵  </a:t>
            </a: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lb-cg, lb-fb, lf (COO, BCOO)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D4BBD58-E896-6669-C2AF-42311A2A773E}"/>
              </a:ext>
            </a:extLst>
          </p:cNvPr>
          <p:cNvSpPr>
            <a:spLocks noChangeAspect="1"/>
          </p:cNvSpPr>
          <p:nvPr/>
        </p:nvSpPr>
        <p:spPr>
          <a:xfrm>
            <a:off x="5992248" y="4042910"/>
            <a:ext cx="2438671" cy="2237413"/>
          </a:xfrm>
          <a:prstGeom prst="roundRect">
            <a:avLst>
              <a:gd name="adj" fmla="val 10586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Data Types: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8-bit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16-bit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32-bit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64-bit integer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32-bit float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en-GR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64-bit float</a:t>
            </a:r>
          </a:p>
        </p:txBody>
      </p:sp>
    </p:spTree>
    <p:extLst>
      <p:ext uri="{BB962C8B-B14F-4D97-AF65-F5344CB8AC3E}">
        <p14:creationId xmlns:p14="http://schemas.microsoft.com/office/powerpoint/2010/main" val="70621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3918087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UPMEM-based PIM System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20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UPMEM PIM DIMMs with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2560 PIM cores </a:t>
            </a:r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in total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Each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multithreaded PIM </a:t>
            </a: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core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supports </a:t>
            </a:r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24 threads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83BE548-7A2E-3A8E-AA0D-FBB4752878C3}"/>
              </a:ext>
            </a:extLst>
          </p:cNvPr>
          <p:cNvSpPr/>
          <p:nvPr/>
        </p:nvSpPr>
        <p:spPr>
          <a:xfrm>
            <a:off x="498259" y="1899449"/>
            <a:ext cx="1665236" cy="3077128"/>
          </a:xfrm>
          <a:prstGeom prst="roundRect">
            <a:avLst>
              <a:gd name="adj" fmla="val 7426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 anchorCtr="1"/>
          <a:lstStyle/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Host CPU</a:t>
            </a:r>
          </a:p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(2-socket,</a:t>
            </a:r>
          </a:p>
          <a:p>
            <a:pPr algn="ctr"/>
            <a:r>
              <a:rPr lang="en-GR" sz="2400" dirty="0">
                <a:solidFill>
                  <a:schemeClr val="tx1"/>
                </a:solidFill>
                <a:latin typeface="Trebuchet MS" panose="020B0703020202090204" pitchFamily="34" charset="0"/>
              </a:rPr>
              <a:t>Intel Xeon)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1A15407-2CBF-B6F1-B814-CFE84036AF18}"/>
              </a:ext>
            </a:extLst>
          </p:cNvPr>
          <p:cNvGrpSpPr/>
          <p:nvPr/>
        </p:nvGrpSpPr>
        <p:grpSpPr>
          <a:xfrm>
            <a:off x="3120764" y="3318010"/>
            <a:ext cx="5328000" cy="1764000"/>
            <a:chOff x="3418027" y="4092375"/>
            <a:chExt cx="5981074" cy="25498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6BBEE42-4D2C-FE52-E826-94642E1D3C95}"/>
                </a:ext>
              </a:extLst>
            </p:cNvPr>
            <p:cNvGrpSpPr/>
            <p:nvPr/>
          </p:nvGrpSpPr>
          <p:grpSpPr>
            <a:xfrm>
              <a:off x="3418027" y="4092375"/>
              <a:ext cx="5981074" cy="2549891"/>
              <a:chOff x="3212433" y="3980672"/>
              <a:chExt cx="5981074" cy="2549891"/>
            </a:xfrm>
          </p:grpSpPr>
          <p:sp>
            <p:nvSpPr>
              <p:cNvPr id="57" name="Rounded Rectangle 56">
                <a:extLst>
                  <a:ext uri="{FF2B5EF4-FFF2-40B4-BE49-F238E27FC236}">
                    <a16:creationId xmlns:a16="http://schemas.microsoft.com/office/drawing/2014/main" id="{6D88294A-477D-7D8F-6376-03FFA579FE69}"/>
                  </a:ext>
                </a:extLst>
              </p:cNvPr>
              <p:cNvSpPr/>
              <p:nvPr/>
            </p:nvSpPr>
            <p:spPr>
              <a:xfrm>
                <a:off x="3212433" y="4469950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71768684-876B-4FD5-24C8-12DEBA367E44}"/>
                  </a:ext>
                </a:extLst>
              </p:cNvPr>
              <p:cNvSpPr/>
              <p:nvPr/>
            </p:nvSpPr>
            <p:spPr>
              <a:xfrm>
                <a:off x="3380875" y="431755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A1C91F16-AE42-8116-139A-586C0ABF0D92}"/>
                  </a:ext>
                </a:extLst>
              </p:cNvPr>
              <p:cNvSpPr/>
              <p:nvPr/>
            </p:nvSpPr>
            <p:spPr>
              <a:xfrm>
                <a:off x="3549317" y="4165154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C9199CA6-870A-7A6B-5768-B3160EB43876}"/>
                  </a:ext>
                </a:extLst>
              </p:cNvPr>
              <p:cNvSpPr/>
              <p:nvPr/>
            </p:nvSpPr>
            <p:spPr>
              <a:xfrm>
                <a:off x="3733801" y="3980672"/>
                <a:ext cx="5459706" cy="2060613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160 GB PIM-Enabled Memory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0428B8F-804F-B733-0803-3D87EFBC8101}"/>
                </a:ext>
              </a:extLst>
            </p:cNvPr>
            <p:cNvGrpSpPr/>
            <p:nvPr/>
          </p:nvGrpSpPr>
          <p:grpSpPr>
            <a:xfrm>
              <a:off x="4078314" y="4570192"/>
              <a:ext cx="1231603" cy="1467547"/>
              <a:chOff x="5554208" y="4240495"/>
              <a:chExt cx="1231603" cy="1467547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34E710AF-4244-1225-A973-3980E6FC23FB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573BB4AB-BE99-0002-BAA7-B46D65E51F8B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3220D71-2C39-249D-30F1-B4F2C5755B8B}"/>
                  </a:ext>
                </a:extLst>
              </p:cNvPr>
              <p:cNvCxnSpPr>
                <a:cxnSpLocks/>
                <a:stCxn id="55" idx="2"/>
                <a:endCxn id="54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DEC4F8E-D8E4-0895-9A87-DB3DB996417C}"/>
                </a:ext>
              </a:extLst>
            </p:cNvPr>
            <p:cNvGrpSpPr/>
            <p:nvPr/>
          </p:nvGrpSpPr>
          <p:grpSpPr>
            <a:xfrm>
              <a:off x="5400710" y="4576225"/>
              <a:ext cx="1231603" cy="1467547"/>
              <a:chOff x="5554208" y="4240495"/>
              <a:chExt cx="1231603" cy="1467547"/>
            </a:xfrm>
          </p:grpSpPr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B662EC-37B1-C1F4-7D93-229754028A33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8808DE42-2782-16F0-CB64-585A96AD6323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4BBF2C1A-CCF2-2651-C067-D9A8A567C51B}"/>
                  </a:ext>
                </a:extLst>
              </p:cNvPr>
              <p:cNvCxnSpPr>
                <a:cxnSpLocks/>
                <a:stCxn id="52" idx="2"/>
                <a:endCxn id="51" idx="0"/>
              </p:cNvCxnSpPr>
              <p:nvPr/>
            </p:nvCxnSpPr>
            <p:spPr>
              <a:xfrm>
                <a:off x="6170009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193E37A-0C1E-05DD-5C29-A714E9C2B0E0}"/>
                </a:ext>
              </a:extLst>
            </p:cNvPr>
            <p:cNvGrpSpPr/>
            <p:nvPr/>
          </p:nvGrpSpPr>
          <p:grpSpPr>
            <a:xfrm>
              <a:off x="6728986" y="4570192"/>
              <a:ext cx="1231603" cy="1467547"/>
              <a:chOff x="5554208" y="4240495"/>
              <a:chExt cx="1231603" cy="1467547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45000B08-2B85-3831-F1B8-E1FA510A1EB2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E13A11F0-5AA0-B7DC-38AD-311C71D3353C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C59541A-1B0F-7DD0-7C21-134F95B948BB}"/>
                  </a:ext>
                </a:extLst>
              </p:cNvPr>
              <p:cNvCxnSpPr>
                <a:cxnSpLocks/>
                <a:stCxn id="49" idx="2"/>
                <a:endCxn id="48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A24D421-4731-5898-4992-57EF2FFA0C0F}"/>
                </a:ext>
              </a:extLst>
            </p:cNvPr>
            <p:cNvGrpSpPr/>
            <p:nvPr/>
          </p:nvGrpSpPr>
          <p:grpSpPr>
            <a:xfrm>
              <a:off x="8051382" y="4570192"/>
              <a:ext cx="1231603" cy="1467547"/>
              <a:chOff x="5554208" y="4240495"/>
              <a:chExt cx="1231603" cy="1467547"/>
            </a:xfrm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6EA11AEE-BD97-1207-C9C7-65132022DD9D}"/>
                  </a:ext>
                </a:extLst>
              </p:cNvPr>
              <p:cNvSpPr/>
              <p:nvPr/>
            </p:nvSpPr>
            <p:spPr>
              <a:xfrm>
                <a:off x="5554208" y="5008163"/>
                <a:ext cx="1231603" cy="699879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D1BBDC38-E18C-F2CA-354D-379834BFA279}"/>
                  </a:ext>
                </a:extLst>
              </p:cNvPr>
              <p:cNvSpPr/>
              <p:nvPr/>
            </p:nvSpPr>
            <p:spPr>
              <a:xfrm>
                <a:off x="5554208" y="4240495"/>
                <a:ext cx="1231603" cy="469231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Ins="72000" rtlCol="0" anchor="ctr"/>
              <a:lstStyle/>
              <a:p>
                <a:pPr algn="ctr"/>
                <a:r>
                  <a:rPr lang="en-GR" dirty="0"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ED5F807-8F62-FB8A-1630-BB26DFB87D89}"/>
                  </a:ext>
                </a:extLst>
              </p:cNvPr>
              <p:cNvCxnSpPr>
                <a:cxnSpLocks/>
                <a:stCxn id="46" idx="2"/>
                <a:endCxn id="45" idx="0"/>
              </p:cNvCxnSpPr>
              <p:nvPr/>
            </p:nvCxnSpPr>
            <p:spPr>
              <a:xfrm>
                <a:off x="6170010" y="4709725"/>
                <a:ext cx="0" cy="298438"/>
              </a:xfrm>
              <a:prstGeom prst="straightConnector1">
                <a:avLst/>
              </a:prstGeom>
              <a:ln w="28575">
                <a:solidFill>
                  <a:schemeClr val="tx1">
                    <a:lumMod val="85000"/>
                    <a:lumOff val="15000"/>
                  </a:scheme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61809ED-3E1B-CAF5-308A-2925B5E1AA99}"/>
              </a:ext>
            </a:extLst>
          </p:cNvPr>
          <p:cNvCxnSpPr>
            <a:cxnSpLocks/>
          </p:cNvCxnSpPr>
          <p:nvPr/>
        </p:nvCxnSpPr>
        <p:spPr>
          <a:xfrm>
            <a:off x="2163495" y="4263822"/>
            <a:ext cx="957269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EDFAAF7-A5F3-8495-8EB6-4FCEBAC058BB}"/>
              </a:ext>
            </a:extLst>
          </p:cNvPr>
          <p:cNvSpPr txBox="1"/>
          <p:nvPr/>
        </p:nvSpPr>
        <p:spPr>
          <a:xfrm>
            <a:off x="2285358" y="4305357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F318F9F-3D1E-30EF-8713-97C1A0E3B01B}"/>
              </a:ext>
            </a:extLst>
          </p:cNvPr>
          <p:cNvGrpSpPr/>
          <p:nvPr/>
        </p:nvGrpSpPr>
        <p:grpSpPr>
          <a:xfrm>
            <a:off x="3120764" y="1899449"/>
            <a:ext cx="5328000" cy="1251364"/>
            <a:chOff x="3418027" y="4786865"/>
            <a:chExt cx="5981074" cy="1808858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B779F1B-498E-0042-600C-C39510C3B34E}"/>
                </a:ext>
              </a:extLst>
            </p:cNvPr>
            <p:cNvGrpSpPr/>
            <p:nvPr/>
          </p:nvGrpSpPr>
          <p:grpSpPr>
            <a:xfrm>
              <a:off x="3418027" y="4786865"/>
              <a:ext cx="5981074" cy="1808858"/>
              <a:chOff x="3212433" y="4675162"/>
              <a:chExt cx="5981074" cy="1808858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A3BE09B3-9D36-C316-CE5B-6173E64D8422}"/>
                  </a:ext>
                </a:extLst>
              </p:cNvPr>
              <p:cNvSpPr/>
              <p:nvPr/>
            </p:nvSpPr>
            <p:spPr>
              <a:xfrm>
                <a:off x="3212433" y="5164412"/>
                <a:ext cx="5459706" cy="131960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F792A84A-39EA-4EDA-A5EE-48C43F3BD782}"/>
                  </a:ext>
                </a:extLst>
              </p:cNvPr>
              <p:cNvSpPr/>
              <p:nvPr/>
            </p:nvSpPr>
            <p:spPr>
              <a:xfrm>
                <a:off x="3380875" y="5012015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A6C9776-1998-AF72-F6B9-7539FE134DA5}"/>
                  </a:ext>
                </a:extLst>
              </p:cNvPr>
              <p:cNvSpPr/>
              <p:nvPr/>
            </p:nvSpPr>
            <p:spPr>
              <a:xfrm>
                <a:off x="3549317" y="4859617"/>
                <a:ext cx="5459706" cy="1319611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sp>
            <p:nvSpPr>
              <p:cNvPr id="100" name="Rounded Rectangle 99">
                <a:extLst>
                  <a:ext uri="{FF2B5EF4-FFF2-40B4-BE49-F238E27FC236}">
                    <a16:creationId xmlns:a16="http://schemas.microsoft.com/office/drawing/2014/main" id="{508F214C-01F4-CF5A-FF15-E666A0AC40BF}"/>
                  </a:ext>
                </a:extLst>
              </p:cNvPr>
              <p:cNvSpPr/>
              <p:nvPr/>
            </p:nvSpPr>
            <p:spPr>
              <a:xfrm>
                <a:off x="3733801" y="4675162"/>
                <a:ext cx="5459706" cy="1319618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128 GB Main Memory</a:t>
                </a:r>
              </a:p>
            </p:txBody>
          </p:sp>
        </p:grp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187C50A6-E4B1-0955-8E92-A5571BE82FED}"/>
                </a:ext>
              </a:extLst>
            </p:cNvPr>
            <p:cNvSpPr/>
            <p:nvPr/>
          </p:nvSpPr>
          <p:spPr>
            <a:xfrm>
              <a:off x="4078314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9E4F14E1-94A1-98BF-0A25-6693754792C1}"/>
                </a:ext>
              </a:extLst>
            </p:cNvPr>
            <p:cNvSpPr/>
            <p:nvPr/>
          </p:nvSpPr>
          <p:spPr>
            <a:xfrm>
              <a:off x="5400710" y="5299088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83F8025-762C-69E4-031C-CE4AF6C425A7}"/>
                </a:ext>
              </a:extLst>
            </p:cNvPr>
            <p:cNvSpPr/>
            <p:nvPr/>
          </p:nvSpPr>
          <p:spPr>
            <a:xfrm>
              <a:off x="6728986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2C1BE7E4-08BC-7EDA-AC72-E899E33BF758}"/>
                </a:ext>
              </a:extLst>
            </p:cNvPr>
            <p:cNvSpPr/>
            <p:nvPr/>
          </p:nvSpPr>
          <p:spPr>
            <a:xfrm>
              <a:off x="8051382" y="5293055"/>
              <a:ext cx="1231603" cy="699879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GR" dirty="0">
                  <a:latin typeface="Trebuchet MS" panose="020B0703020202090204" pitchFamily="34" charset="0"/>
                </a:rPr>
                <a:t>DRAM Bank</a:t>
              </a: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B36637B-938A-644F-9A5B-3341BBEBABE9}"/>
              </a:ext>
            </a:extLst>
          </p:cNvPr>
          <p:cNvCxnSpPr>
            <a:cxnSpLocks/>
          </p:cNvCxnSpPr>
          <p:nvPr/>
        </p:nvCxnSpPr>
        <p:spPr>
          <a:xfrm>
            <a:off x="2163495" y="2697421"/>
            <a:ext cx="967632" cy="0"/>
          </a:xfrm>
          <a:prstGeom prst="straightConnector1">
            <a:avLst/>
          </a:prstGeom>
          <a:ln w="571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4A0F8620-D9DE-581D-9DE2-BE1E459C880B}"/>
              </a:ext>
            </a:extLst>
          </p:cNvPr>
          <p:cNvSpPr txBox="1"/>
          <p:nvPr/>
        </p:nvSpPr>
        <p:spPr>
          <a:xfrm>
            <a:off x="2281584" y="2267443"/>
            <a:ext cx="652743" cy="4247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Bus</a:t>
            </a:r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9E79822-C1DF-6288-13F5-40F699492FC2}"/>
              </a:ext>
            </a:extLst>
          </p:cNvPr>
          <p:cNvCxnSpPr>
            <a:cxnSpLocks/>
          </p:cNvCxnSpPr>
          <p:nvPr/>
        </p:nvCxnSpPr>
        <p:spPr>
          <a:xfrm flipH="1">
            <a:off x="2244375" y="3979910"/>
            <a:ext cx="1529175" cy="143322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FDF996BC-E647-190A-1B0D-21300864557C}"/>
              </a:ext>
            </a:extLst>
          </p:cNvPr>
          <p:cNvCxnSpPr>
            <a:cxnSpLocks/>
          </p:cNvCxnSpPr>
          <p:nvPr/>
        </p:nvCxnSpPr>
        <p:spPr>
          <a:xfrm>
            <a:off x="4700607" y="3972475"/>
            <a:ext cx="3180632" cy="142552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A88F12A2-DE0F-E1DA-DC67-567134CBBA7E}"/>
              </a:ext>
            </a:extLst>
          </p:cNvPr>
          <p:cNvGrpSpPr/>
          <p:nvPr/>
        </p:nvGrpSpPr>
        <p:grpSpPr>
          <a:xfrm>
            <a:off x="2224257" y="5361017"/>
            <a:ext cx="5789793" cy="1296000"/>
            <a:chOff x="2502157" y="5250720"/>
            <a:chExt cx="5112000" cy="1296000"/>
          </a:xfrm>
        </p:grpSpPr>
        <p:sp>
          <p:nvSpPr>
            <p:cNvPr id="141" name="Rounded Rectangle 140">
              <a:extLst>
                <a:ext uri="{FF2B5EF4-FFF2-40B4-BE49-F238E27FC236}">
                  <a16:creationId xmlns:a16="http://schemas.microsoft.com/office/drawing/2014/main" id="{C60797C6-4407-A07A-AD20-67A40DA1FE1E}"/>
                </a:ext>
              </a:extLst>
            </p:cNvPr>
            <p:cNvSpPr/>
            <p:nvPr/>
          </p:nvSpPr>
          <p:spPr>
            <a:xfrm>
              <a:off x="2502157" y="5250720"/>
              <a:ext cx="5112000" cy="1296000"/>
            </a:xfrm>
            <a:prstGeom prst="roundRect">
              <a:avLst>
                <a:gd name="adj" fmla="val 1183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rtlCol="0" anchor="ctr"/>
            <a:lstStyle/>
            <a:p>
              <a:pPr algn="ctr">
                <a:lnSpc>
                  <a:spcPct val="70000"/>
                </a:lnSpc>
              </a:pPr>
              <a:endParaRPr lang="en-GR" dirty="0">
                <a:latin typeface="Trebuchet MS" panose="020B0703020202090204" pitchFamily="34" charset="0"/>
              </a:endParaRP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231E7EFA-75E9-0592-9DBF-557912B43D4B}"/>
                </a:ext>
              </a:extLst>
            </p:cNvPr>
            <p:cNvGrpSpPr/>
            <p:nvPr/>
          </p:nvGrpSpPr>
          <p:grpSpPr>
            <a:xfrm>
              <a:off x="2513003" y="5359307"/>
              <a:ext cx="1623316" cy="1024640"/>
              <a:chOff x="476188" y="5432073"/>
              <a:chExt cx="1623316" cy="1024640"/>
            </a:xfrm>
          </p:grpSpPr>
          <p:grpSp>
            <p:nvGrpSpPr>
              <p:cNvPr id="132" name="Group 131">
                <a:extLst>
                  <a:ext uri="{FF2B5EF4-FFF2-40B4-BE49-F238E27FC236}">
                    <a16:creationId xmlns:a16="http://schemas.microsoft.com/office/drawing/2014/main" id="{1CABF7AB-AD88-20D1-895F-D501986CE485}"/>
                  </a:ext>
                </a:extLst>
              </p:cNvPr>
              <p:cNvGrpSpPr/>
              <p:nvPr/>
            </p:nvGrpSpPr>
            <p:grpSpPr>
              <a:xfrm>
                <a:off x="923437" y="5454291"/>
                <a:ext cx="1176067" cy="980204"/>
                <a:chOff x="923437" y="5454291"/>
                <a:chExt cx="1176067" cy="980204"/>
              </a:xfrm>
            </p:grpSpPr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C9E1A16E-C765-58AF-C216-DE5C213464F5}"/>
                    </a:ext>
                  </a:extLst>
                </p:cNvPr>
                <p:cNvSpPr/>
                <p:nvPr/>
              </p:nvSpPr>
              <p:spPr>
                <a:xfrm>
                  <a:off x="923437" y="5454291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DISPATCH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E5900DF7-3BB0-1485-BF69-7A23B2BD2D93}"/>
                    </a:ext>
                  </a:extLst>
                </p:cNvPr>
                <p:cNvSpPr/>
                <p:nvPr/>
              </p:nvSpPr>
              <p:spPr>
                <a:xfrm>
                  <a:off x="923437" y="5699342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FETCH</a:t>
                  </a:r>
                </a:p>
              </p:txBody>
            </p:sp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1D1AA4C-2D09-23E3-862D-6FB697B255C5}"/>
                    </a:ext>
                  </a:extLst>
                </p:cNvPr>
                <p:cNvSpPr/>
                <p:nvPr/>
              </p:nvSpPr>
              <p:spPr>
                <a:xfrm>
                  <a:off x="923437" y="5944393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ALU</a:t>
                  </a:r>
                </a:p>
              </p:txBody>
            </p:sp>
            <p:sp>
              <p:nvSpPr>
                <p:cNvPr id="137" name="Rounded Rectangle 136">
                  <a:extLst>
                    <a:ext uri="{FF2B5EF4-FFF2-40B4-BE49-F238E27FC236}">
                      <a16:creationId xmlns:a16="http://schemas.microsoft.com/office/drawing/2014/main" id="{ADA37444-92AA-31FE-716D-94BB6BD420A2}"/>
                    </a:ext>
                  </a:extLst>
                </p:cNvPr>
                <p:cNvSpPr/>
                <p:nvPr/>
              </p:nvSpPr>
              <p:spPr>
                <a:xfrm>
                  <a:off x="923437" y="6189444"/>
                  <a:ext cx="1176067" cy="245051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144000" rIns="36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MERGE</a:t>
                  </a:r>
                </a:p>
              </p:txBody>
            </p:sp>
          </p:grp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59C120F-91D5-5EA8-781B-708C1237A9F4}"/>
                  </a:ext>
                </a:extLst>
              </p:cNvPr>
              <p:cNvSpPr txBox="1"/>
              <p:nvPr/>
            </p:nvSpPr>
            <p:spPr>
              <a:xfrm rot="16200000">
                <a:off x="194044" y="5714217"/>
                <a:ext cx="1024640" cy="4603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R" sz="1600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14-stage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Pipeline</a:t>
                </a:r>
              </a:p>
            </p:txBody>
          </p:sp>
        </p:grpSp>
        <p:sp>
          <p:nvSpPr>
            <p:cNvPr id="121" name="Rounded Rectangle 120">
              <a:extLst>
                <a:ext uri="{FF2B5EF4-FFF2-40B4-BE49-F238E27FC236}">
                  <a16:creationId xmlns:a16="http://schemas.microsoft.com/office/drawing/2014/main" id="{425A5F44-7B93-7130-F68A-6B18D4A9E103}"/>
                </a:ext>
              </a:extLst>
            </p:cNvPr>
            <p:cNvSpPr/>
            <p:nvPr/>
          </p:nvSpPr>
          <p:spPr>
            <a:xfrm>
              <a:off x="4382111" y="5378348"/>
              <a:ext cx="936653" cy="3684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24 KB</a:t>
              </a:r>
            </a:p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Instr. Mem.</a:t>
              </a:r>
            </a:p>
          </p:txBody>
        </p:sp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5FFD5682-4996-5DC5-08E8-33BBB17DA255}"/>
                </a:ext>
              </a:extLst>
            </p:cNvPr>
            <p:cNvSpPr/>
            <p:nvPr/>
          </p:nvSpPr>
          <p:spPr>
            <a:xfrm>
              <a:off x="4390438" y="5980170"/>
              <a:ext cx="928325" cy="36840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rtlCol="0" anchor="ctr"/>
            <a:lstStyle/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64 KB</a:t>
              </a:r>
            </a:p>
            <a:p>
              <a:pPr algn="ctr">
                <a:lnSpc>
                  <a:spcPct val="70000"/>
                </a:lnSpc>
              </a:pPr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Data Mem.</a:t>
              </a:r>
            </a:p>
          </p:txBody>
        </p:sp>
        <p:sp>
          <p:nvSpPr>
            <p:cNvPr id="123" name="Rounded Rectangle 122">
              <a:extLst>
                <a:ext uri="{FF2B5EF4-FFF2-40B4-BE49-F238E27FC236}">
                  <a16:creationId xmlns:a16="http://schemas.microsoft.com/office/drawing/2014/main" id="{106A29C2-1268-15B6-3806-CC2CE1C2C28D}"/>
                </a:ext>
              </a:extLst>
            </p:cNvPr>
            <p:cNvSpPr/>
            <p:nvPr/>
          </p:nvSpPr>
          <p:spPr>
            <a:xfrm rot="16200000">
              <a:off x="5359708" y="5647514"/>
              <a:ext cx="978003" cy="4396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rtlCol="0" anchor="ctr"/>
            <a:lstStyle/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DMA Engine</a:t>
              </a:r>
            </a:p>
          </p:txBody>
        </p:sp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F1BE82E5-DEC4-10F1-61B3-EEED592CC733}"/>
                </a:ext>
              </a:extLst>
            </p:cNvPr>
            <p:cNvSpPr/>
            <p:nvPr/>
          </p:nvSpPr>
          <p:spPr>
            <a:xfrm>
              <a:off x="6457950" y="5382309"/>
              <a:ext cx="1038944" cy="96626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rtlCol="0" anchor="ctr"/>
            <a:lstStyle/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64 MB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DRAM</a:t>
              </a:r>
            </a:p>
            <a:p>
              <a:pPr algn="ctr"/>
              <a:r>
                <a:rPr lang="en-GR" sz="16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Bank</a:t>
              </a:r>
            </a:p>
          </p:txBody>
        </p: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0133AF31-961E-D8E4-CA34-38B031C7F600}"/>
                </a:ext>
              </a:extLst>
            </p:cNvPr>
            <p:cNvCxnSpPr>
              <a:cxnSpLocks/>
            </p:cNvCxnSpPr>
            <p:nvPr/>
          </p:nvCxnSpPr>
          <p:spPr>
            <a:xfrm>
              <a:off x="4133156" y="5559912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ABBD50BF-5810-B9EB-F898-61D74D42A9BD}"/>
                </a:ext>
              </a:extLst>
            </p:cNvPr>
            <p:cNvCxnSpPr>
              <a:cxnSpLocks/>
            </p:cNvCxnSpPr>
            <p:nvPr/>
          </p:nvCxnSpPr>
          <p:spPr>
            <a:xfrm>
              <a:off x="4135233" y="6154256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8530D6A7-6D04-C73B-786D-AA4A4E2F2FBE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3" y="6154256"/>
              <a:ext cx="32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3127B854-3338-209B-8B87-DFD9FDA47188}"/>
                </a:ext>
              </a:extLst>
            </p:cNvPr>
            <p:cNvCxnSpPr>
              <a:cxnSpLocks/>
            </p:cNvCxnSpPr>
            <p:nvPr/>
          </p:nvCxnSpPr>
          <p:spPr>
            <a:xfrm>
              <a:off x="5318763" y="5559912"/>
              <a:ext cx="324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EBEB3A7D-AC73-47B7-59F8-4FAF12C4B2BE}"/>
                </a:ext>
              </a:extLst>
            </p:cNvPr>
            <p:cNvCxnSpPr>
              <a:cxnSpLocks/>
            </p:cNvCxnSpPr>
            <p:nvPr/>
          </p:nvCxnSpPr>
          <p:spPr>
            <a:xfrm>
              <a:off x="6068545" y="5867349"/>
              <a:ext cx="396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51BE71D5-B317-372F-9776-0924CA451EC5}"/>
                </a:ext>
              </a:extLst>
            </p:cNvPr>
            <p:cNvSpPr txBox="1"/>
            <p:nvPr/>
          </p:nvSpPr>
          <p:spPr>
            <a:xfrm>
              <a:off x="6051204" y="5484111"/>
              <a:ext cx="447559" cy="387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R" sz="1200" dirty="0">
                  <a:latin typeface="Trebuchet MS" panose="020B0703020202090204" pitchFamily="34" charset="0"/>
                </a:rPr>
                <a:t>64 </a:t>
              </a:r>
            </a:p>
            <a:p>
              <a:pPr algn="ctr">
                <a:lnSpc>
                  <a:spcPct val="80000"/>
                </a:lnSpc>
              </a:pPr>
              <a:r>
                <a:rPr lang="en-GR" sz="1200" dirty="0">
                  <a:latin typeface="Trebuchet MS" panose="020B0703020202090204" pitchFamily="34" charset="0"/>
                </a:rPr>
                <a:t>bits</a:t>
              </a:r>
            </a:p>
          </p:txBody>
        </p: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C1150E62-2391-A650-9CDD-9F39EBFB8552}"/>
                </a:ext>
              </a:extLst>
            </p:cNvPr>
            <p:cNvCxnSpPr>
              <a:cxnSpLocks/>
            </p:cNvCxnSpPr>
            <p:nvPr/>
          </p:nvCxnSpPr>
          <p:spPr>
            <a:xfrm>
              <a:off x="4129591" y="5870900"/>
              <a:ext cx="15257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D27FD70F-2ACD-0799-1655-76DE72218665}"/>
              </a:ext>
            </a:extLst>
          </p:cNvPr>
          <p:cNvGrpSpPr/>
          <p:nvPr/>
        </p:nvGrpSpPr>
        <p:grpSpPr>
          <a:xfrm>
            <a:off x="490076" y="5698252"/>
            <a:ext cx="1719595" cy="670091"/>
            <a:chOff x="4284798" y="1671536"/>
            <a:chExt cx="1719595" cy="670091"/>
          </a:xfrm>
        </p:grpSpPr>
        <p:sp>
          <p:nvSpPr>
            <p:cNvPr id="143" name="Content Placeholder 2">
              <a:extLst>
                <a:ext uri="{FF2B5EF4-FFF2-40B4-BE49-F238E27FC236}">
                  <a16:creationId xmlns:a16="http://schemas.microsoft.com/office/drawing/2014/main" id="{E373C041-A404-D461-9A5D-6C6D358EA61F}"/>
                </a:ext>
              </a:extLst>
            </p:cNvPr>
            <p:cNvSpPr txBox="1">
              <a:spLocks/>
            </p:cNvSpPr>
            <p:nvPr/>
          </p:nvSpPr>
          <p:spPr>
            <a:xfrm>
              <a:off x="4284798" y="1671536"/>
              <a:ext cx="1296000" cy="6700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11"/>
                </a:spcBef>
                <a:buSzPct val="120000"/>
                <a:buNone/>
              </a:pPr>
              <a:r>
                <a:rPr lang="en-GB" sz="2200" dirty="0">
                  <a:solidFill>
                    <a:schemeClr val="accent5"/>
                  </a:solidFill>
                  <a:latin typeface="Trebuchet MS" panose="020B0703020202090204" pitchFamily="34" charset="0"/>
                </a:rPr>
                <a:t>24x</a:t>
              </a:r>
              <a:r>
                <a:rPr lang="en-GB" sz="2200" dirty="0">
                  <a:latin typeface="Trebuchet MS" panose="020B0703020202090204" pitchFamily="34" charset="0"/>
                </a:rPr>
                <a:t> </a:t>
              </a:r>
            </a:p>
            <a:p>
              <a:pPr marL="0" indent="0" algn="ctr">
                <a:spcBef>
                  <a:spcPts val="11"/>
                </a:spcBef>
                <a:buSzPct val="120000"/>
                <a:buNone/>
              </a:pPr>
              <a:r>
                <a:rPr lang="en-GB" sz="2200" dirty="0">
                  <a:latin typeface="Trebuchet MS" panose="020B0703020202090204" pitchFamily="34" charset="0"/>
                </a:rPr>
                <a:t>threads</a:t>
              </a:r>
              <a:endParaRPr lang="en-GR" sz="2200" dirty="0">
                <a:latin typeface="Trebuchet MS" panose="020B0703020202090204" pitchFamily="34" charset="0"/>
              </a:endParaRPr>
            </a:p>
          </p:txBody>
        </p:sp>
        <p:cxnSp>
          <p:nvCxnSpPr>
            <p:cNvPr id="144" name="Straight Arrow Connector 143">
              <a:extLst>
                <a:ext uri="{FF2B5EF4-FFF2-40B4-BE49-F238E27FC236}">
                  <a16:creationId xmlns:a16="http://schemas.microsoft.com/office/drawing/2014/main" id="{DE0A05B7-F29C-2632-CD76-4791EFFD55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6012" y="1974215"/>
              <a:ext cx="578381" cy="7314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8101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Sparse Matrix Data Set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441BABB-655B-4E41-B839-2B5B6A76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967410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</a:rPr>
              <a:t>26</a:t>
            </a:r>
            <a:r>
              <a:rPr lang="en-GR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sparse matrices</a:t>
            </a:r>
            <a:r>
              <a:rPr lang="en-US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: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Diverse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sparsity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Variability on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irregular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Variability on </a:t>
            </a: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block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patterns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20E8198-5A59-27BC-3EB0-DFCEAFAFE673}"/>
              </a:ext>
            </a:extLst>
          </p:cNvPr>
          <p:cNvSpPr txBox="1"/>
          <p:nvPr/>
        </p:nvSpPr>
        <p:spPr>
          <a:xfrm>
            <a:off x="1714789" y="3094542"/>
            <a:ext cx="232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Regular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Matrix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2E470A5-F61E-D76E-BA25-5981152A69D4}"/>
              </a:ext>
            </a:extLst>
          </p:cNvPr>
          <p:cNvGrpSpPr>
            <a:grpSpLocks noChangeAspect="1"/>
          </p:cNvGrpSpPr>
          <p:nvPr/>
        </p:nvGrpSpPr>
        <p:grpSpPr>
          <a:xfrm>
            <a:off x="1947154" y="3650148"/>
            <a:ext cx="1858807" cy="1679066"/>
            <a:chOff x="1036320" y="2239962"/>
            <a:chExt cx="1905000" cy="1948528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5095128-5F31-98F5-E45D-ABB75F97A70D}"/>
                </a:ext>
              </a:extLst>
            </p:cNvPr>
            <p:cNvGrpSpPr/>
            <p:nvPr/>
          </p:nvGrpSpPr>
          <p:grpSpPr>
            <a:xfrm>
              <a:off x="1036320" y="2239962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A68C0070-6A8F-BBDC-8E89-C7A4A0494205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97" name="Group 196">
                  <a:extLst>
                    <a:ext uri="{FF2B5EF4-FFF2-40B4-BE49-F238E27FC236}">
                      <a16:creationId xmlns:a16="http://schemas.microsoft.com/office/drawing/2014/main" id="{8046B0E2-4413-6072-8268-BFF5E1B69BE0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09" name="Group 208">
                    <a:extLst>
                      <a:ext uri="{FF2B5EF4-FFF2-40B4-BE49-F238E27FC236}">
                        <a16:creationId xmlns:a16="http://schemas.microsoft.com/office/drawing/2014/main" id="{3E800DF8-3127-E1CA-6584-E0DDA18E9AC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FA11ACA0-CE49-8843-1BC6-8A63D0CCC3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AA8326B2-2445-EA48-7A8A-126C7BAE2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6BFC9D-0646-ABB4-CE7B-D9A6FB592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8" name="Rectangle 217">
                      <a:extLst>
                        <a:ext uri="{FF2B5EF4-FFF2-40B4-BE49-F238E27FC236}">
                          <a16:creationId xmlns:a16="http://schemas.microsoft.com/office/drawing/2014/main" id="{350C20C7-4141-32EA-D988-D89DAC393A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10" name="Group 209">
                    <a:extLst>
                      <a:ext uri="{FF2B5EF4-FFF2-40B4-BE49-F238E27FC236}">
                        <a16:creationId xmlns:a16="http://schemas.microsoft.com/office/drawing/2014/main" id="{B2A5D9C0-F3F4-56EE-0BEF-6EDFFCFA4598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70B8371-6F47-64A2-AEC5-98BFE79B2A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2" name="Rectangle 211">
                      <a:extLst>
                        <a:ext uri="{FF2B5EF4-FFF2-40B4-BE49-F238E27FC236}">
                          <a16:creationId xmlns:a16="http://schemas.microsoft.com/office/drawing/2014/main" id="{B0D9E684-1B22-CD36-1E5A-CB887F9239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3" name="Rectangle 212">
                      <a:extLst>
                        <a:ext uri="{FF2B5EF4-FFF2-40B4-BE49-F238E27FC236}">
                          <a16:creationId xmlns:a16="http://schemas.microsoft.com/office/drawing/2014/main" id="{EA9714CD-B349-26DC-58C7-B8AA29B470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F1DC64C7-AA62-6141-A676-E9455E3B5F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44727903-41D9-E4CB-1F7E-17A23F10E170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99" name="Group 198">
                    <a:extLst>
                      <a:ext uri="{FF2B5EF4-FFF2-40B4-BE49-F238E27FC236}">
                        <a16:creationId xmlns:a16="http://schemas.microsoft.com/office/drawing/2014/main" id="{8B9FA951-3B14-0F9E-E1D7-F7DB13CCC80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78C68921-9ABD-2C82-BA19-87D012B38C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6" name="Rectangle 205">
                      <a:extLst>
                        <a:ext uri="{FF2B5EF4-FFF2-40B4-BE49-F238E27FC236}">
                          <a16:creationId xmlns:a16="http://schemas.microsoft.com/office/drawing/2014/main" id="{7F13F21B-F3CE-8A0A-33F2-2C1A79F95C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7" name="Rectangle 206">
                      <a:extLst>
                        <a:ext uri="{FF2B5EF4-FFF2-40B4-BE49-F238E27FC236}">
                          <a16:creationId xmlns:a16="http://schemas.microsoft.com/office/drawing/2014/main" id="{893B2E34-ED76-03C3-4BB5-F563FE231F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F7A73254-598C-7D83-A7D6-662E96FB0F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380C6307-A524-9FEC-2323-48CAE8E096E4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01" name="Rectangle 200">
                      <a:extLst>
                        <a:ext uri="{FF2B5EF4-FFF2-40B4-BE49-F238E27FC236}">
                          <a16:creationId xmlns:a16="http://schemas.microsoft.com/office/drawing/2014/main" id="{D9378D18-0897-500F-7AD6-4CC762AB8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2" name="Rectangle 201">
                      <a:extLst>
                        <a:ext uri="{FF2B5EF4-FFF2-40B4-BE49-F238E27FC236}">
                          <a16:creationId xmlns:a16="http://schemas.microsoft.com/office/drawing/2014/main" id="{6300302B-C6E1-7627-8CD4-06D8472A6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3" name="Rectangle 202">
                      <a:extLst>
                        <a:ext uri="{FF2B5EF4-FFF2-40B4-BE49-F238E27FC236}">
                          <a16:creationId xmlns:a16="http://schemas.microsoft.com/office/drawing/2014/main" id="{1617E72B-0752-5259-60B1-8C6895E310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04" name="Rectangle 203">
                      <a:extLst>
                        <a:ext uri="{FF2B5EF4-FFF2-40B4-BE49-F238E27FC236}">
                          <a16:creationId xmlns:a16="http://schemas.microsoft.com/office/drawing/2014/main" id="{B8047610-9F32-D3BA-AC96-66F93BFF92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16D9419D-CC50-8E62-78E5-AD0BF48B1B84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DB3B8DBC-CF42-BA66-E5CE-44A209AC743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87" name="Group 186">
                    <a:extLst>
                      <a:ext uri="{FF2B5EF4-FFF2-40B4-BE49-F238E27FC236}">
                        <a16:creationId xmlns:a16="http://schemas.microsoft.com/office/drawing/2014/main" id="{BC9A5327-8B7F-19BA-1E5D-31BDF2B4F2C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317980A6-D457-8412-6184-D07CE23BB5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2974393D-1843-F1FE-9B55-B73DC4680E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E22C4A34-7090-AB72-6C47-0B4043EED3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6" name="Rectangle 195">
                      <a:extLst>
                        <a:ext uri="{FF2B5EF4-FFF2-40B4-BE49-F238E27FC236}">
                          <a16:creationId xmlns:a16="http://schemas.microsoft.com/office/drawing/2014/main" id="{0E6405AC-61F3-894C-8009-BB07A9514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88" name="Group 187">
                    <a:extLst>
                      <a:ext uri="{FF2B5EF4-FFF2-40B4-BE49-F238E27FC236}">
                        <a16:creationId xmlns:a16="http://schemas.microsoft.com/office/drawing/2014/main" id="{75F4ED08-C86E-2034-E1F9-8E885ED5BCAA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C465A35C-D737-27E7-FA95-42958B144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0" name="Rectangle 189">
                      <a:extLst>
                        <a:ext uri="{FF2B5EF4-FFF2-40B4-BE49-F238E27FC236}">
                          <a16:creationId xmlns:a16="http://schemas.microsoft.com/office/drawing/2014/main" id="{28D2E5AF-4925-D41F-0D06-B6A7FDAA2C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1" name="Rectangle 190">
                      <a:extLst>
                        <a:ext uri="{FF2B5EF4-FFF2-40B4-BE49-F238E27FC236}">
                          <a16:creationId xmlns:a16="http://schemas.microsoft.com/office/drawing/2014/main" id="{78383FF6-48CF-60E4-C1A3-FF05A8996B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2" name="Rectangle 191">
                      <a:extLst>
                        <a:ext uri="{FF2B5EF4-FFF2-40B4-BE49-F238E27FC236}">
                          <a16:creationId xmlns:a16="http://schemas.microsoft.com/office/drawing/2014/main" id="{43456994-B13C-6DC4-DA5F-F3D52AB7F2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7BB8F674-14E9-FE3A-2EC4-7298169DB4AD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F269A3BD-FF4F-B30B-7F11-2EA06B0A6E0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35F41A4F-9222-CE4C-BF5B-7C6CC196EB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A370EFB3-4E8C-D9C7-EC0B-85609DDF8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C7530240-B1E6-C0A7-B6E3-0DCBF994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7347A8E4-6370-9E78-12B1-3AB9CAE516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41BF9C72-4F32-5B9F-245B-87D3CCB9507D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16B5530D-3B58-B4F8-B7FE-2B165BEA3A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82253A71-0A65-F4D0-C8C3-69D79DC694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2B867249-F5C1-2E13-6DDE-FF6ADB00E1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2" name="Rectangle 181">
                      <a:extLst>
                        <a:ext uri="{FF2B5EF4-FFF2-40B4-BE49-F238E27FC236}">
                          <a16:creationId xmlns:a16="http://schemas.microsoft.com/office/drawing/2014/main" id="{34514912-5FF2-C067-7768-D573D86C24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0E75F331-894A-4476-CB97-1D75EF10A60E}"/>
                </a:ext>
              </a:extLst>
            </p:cNvPr>
            <p:cNvGrpSpPr/>
            <p:nvPr/>
          </p:nvGrpSpPr>
          <p:grpSpPr>
            <a:xfrm>
              <a:off x="1036320" y="3216224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91E5A112-671F-5296-8A26-40BBEEF4A81B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6C5F1F66-C20A-064D-06AF-0C7D60BEAE23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63" name="Group 162">
                    <a:extLst>
                      <a:ext uri="{FF2B5EF4-FFF2-40B4-BE49-F238E27FC236}">
                        <a16:creationId xmlns:a16="http://schemas.microsoft.com/office/drawing/2014/main" id="{EA66EA7E-BAD9-A83E-5CAC-9C04DDFDC59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74D53EC4-C76D-DA81-A44C-A76ED121B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ECBF8D74-9996-1D1D-308A-5DDA6568D0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1" name="Rectangle 170">
                      <a:extLst>
                        <a:ext uri="{FF2B5EF4-FFF2-40B4-BE49-F238E27FC236}">
                          <a16:creationId xmlns:a16="http://schemas.microsoft.com/office/drawing/2014/main" id="{769762DE-0E4B-2BDF-CA62-C2B6D97AFD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2" name="Rectangle 171">
                      <a:extLst>
                        <a:ext uri="{FF2B5EF4-FFF2-40B4-BE49-F238E27FC236}">
                          <a16:creationId xmlns:a16="http://schemas.microsoft.com/office/drawing/2014/main" id="{22E0A4E5-A1D8-061A-2F2A-9B53C2456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64" name="Group 163">
                    <a:extLst>
                      <a:ext uri="{FF2B5EF4-FFF2-40B4-BE49-F238E27FC236}">
                        <a16:creationId xmlns:a16="http://schemas.microsoft.com/office/drawing/2014/main" id="{163C8F53-0E10-3724-56DD-40F49D4ABC24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65" name="Rectangle 164">
                      <a:extLst>
                        <a:ext uri="{FF2B5EF4-FFF2-40B4-BE49-F238E27FC236}">
                          <a16:creationId xmlns:a16="http://schemas.microsoft.com/office/drawing/2014/main" id="{6FE01092-C1BD-976C-D577-80E2ACDCCF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6" name="Rectangle 165">
                      <a:extLst>
                        <a:ext uri="{FF2B5EF4-FFF2-40B4-BE49-F238E27FC236}">
                          <a16:creationId xmlns:a16="http://schemas.microsoft.com/office/drawing/2014/main" id="{F19B728A-2C86-BB3C-CA17-DAF69B6AC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15005A43-E65E-4E1E-BF9C-B7D89491AB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A10717AD-6BFA-212D-799F-7149E334F5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F8787D48-9728-8FA5-B0DA-EC7FDEE39119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53" name="Group 152">
                    <a:extLst>
                      <a:ext uri="{FF2B5EF4-FFF2-40B4-BE49-F238E27FC236}">
                        <a16:creationId xmlns:a16="http://schemas.microsoft.com/office/drawing/2014/main" id="{CC7AD504-7AD7-9E6C-C05D-7FB8A94B80C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59" name="Rectangle 158">
                      <a:extLst>
                        <a:ext uri="{FF2B5EF4-FFF2-40B4-BE49-F238E27FC236}">
                          <a16:creationId xmlns:a16="http://schemas.microsoft.com/office/drawing/2014/main" id="{DEC7DFCA-ADCB-38C4-E3C3-997C0BDB78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0" name="Rectangle 159">
                      <a:extLst>
                        <a:ext uri="{FF2B5EF4-FFF2-40B4-BE49-F238E27FC236}">
                          <a16:creationId xmlns:a16="http://schemas.microsoft.com/office/drawing/2014/main" id="{C06C8A3E-CA1B-E124-D788-5AD0FBAD4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A507804E-C179-04B0-2391-ADF49207FD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3C575F15-BE95-38D3-B244-72AA061D20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FD2BA43A-9D1F-E4B7-43CF-BD8E92C63976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55" name="Rectangle 154">
                      <a:extLst>
                        <a:ext uri="{FF2B5EF4-FFF2-40B4-BE49-F238E27FC236}">
                          <a16:creationId xmlns:a16="http://schemas.microsoft.com/office/drawing/2014/main" id="{BFE9DBA7-DF91-4259-975A-599981DC27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6" name="Rectangle 155">
                      <a:extLst>
                        <a:ext uri="{FF2B5EF4-FFF2-40B4-BE49-F238E27FC236}">
                          <a16:creationId xmlns:a16="http://schemas.microsoft.com/office/drawing/2014/main" id="{B8D34B94-4B82-0955-1DE4-FD707524E0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7" name="Rectangle 156">
                      <a:extLst>
                        <a:ext uri="{FF2B5EF4-FFF2-40B4-BE49-F238E27FC236}">
                          <a16:creationId xmlns:a16="http://schemas.microsoft.com/office/drawing/2014/main" id="{3E89E010-F4F5-D754-43D2-4749E256E0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8" name="Rectangle 157">
                      <a:extLst>
                        <a:ext uri="{FF2B5EF4-FFF2-40B4-BE49-F238E27FC236}">
                          <a16:creationId xmlns:a16="http://schemas.microsoft.com/office/drawing/2014/main" id="{97356F55-2492-5BC4-6B7E-839B957FEF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9EA0474-72DE-CED3-2955-2208A5FDBA44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DA3D70FD-D234-F7DA-6E4E-758235DD0788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19" name="Group 118">
                    <a:extLst>
                      <a:ext uri="{FF2B5EF4-FFF2-40B4-BE49-F238E27FC236}">
                        <a16:creationId xmlns:a16="http://schemas.microsoft.com/office/drawing/2014/main" id="{C4A27791-19D2-6DEE-36A0-AFF7ACDE33D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4873B186-C984-0EAD-B487-550AFC8D94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8" name="Rectangle 147">
                      <a:extLst>
                        <a:ext uri="{FF2B5EF4-FFF2-40B4-BE49-F238E27FC236}">
                          <a16:creationId xmlns:a16="http://schemas.microsoft.com/office/drawing/2014/main" id="{64A13102-C09E-FF83-CE82-514462255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9" name="Rectangle 148">
                      <a:extLst>
                        <a:ext uri="{FF2B5EF4-FFF2-40B4-BE49-F238E27FC236}">
                          <a16:creationId xmlns:a16="http://schemas.microsoft.com/office/drawing/2014/main" id="{191E1813-0F40-FE97-9B81-632187C88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53FAF20A-E9F0-3208-4A83-C8B8417B3C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38" name="Group 137">
                    <a:extLst>
                      <a:ext uri="{FF2B5EF4-FFF2-40B4-BE49-F238E27FC236}">
                        <a16:creationId xmlns:a16="http://schemas.microsoft.com/office/drawing/2014/main" id="{36EF036E-FBD7-6268-950E-68FD9FEED88D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39" name="Rectangle 138">
                      <a:extLst>
                        <a:ext uri="{FF2B5EF4-FFF2-40B4-BE49-F238E27FC236}">
                          <a16:creationId xmlns:a16="http://schemas.microsoft.com/office/drawing/2014/main" id="{B7BAC324-69FF-6666-4734-B87C9B8867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0" name="Rectangle 139">
                      <a:extLst>
                        <a:ext uri="{FF2B5EF4-FFF2-40B4-BE49-F238E27FC236}">
                          <a16:creationId xmlns:a16="http://schemas.microsoft.com/office/drawing/2014/main" id="{3A286D3C-AB6A-A8EC-BA29-213DCFBC31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C9DC2803-4C85-BC30-1C9F-F674D5EF4A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F509D231-1ED3-D79B-7117-E9550FD0F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83EC45EF-DDAD-4A0D-5B7F-E2D423992EB3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106" name="Group 105">
                    <a:extLst>
                      <a:ext uri="{FF2B5EF4-FFF2-40B4-BE49-F238E27FC236}">
                        <a16:creationId xmlns:a16="http://schemas.microsoft.com/office/drawing/2014/main" id="{8FF17F98-8DE1-10CE-DA5C-976DB8A20A7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14" name="Rectangle 113">
                      <a:extLst>
                        <a:ext uri="{FF2B5EF4-FFF2-40B4-BE49-F238E27FC236}">
                          <a16:creationId xmlns:a16="http://schemas.microsoft.com/office/drawing/2014/main" id="{C919033E-5055-EC54-2B1E-AD8DC40DCB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5" name="Rectangle 114">
                      <a:extLst>
                        <a:ext uri="{FF2B5EF4-FFF2-40B4-BE49-F238E27FC236}">
                          <a16:creationId xmlns:a16="http://schemas.microsoft.com/office/drawing/2014/main" id="{6327CED4-B62A-B61D-3772-6E0F88E41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4A75DAAD-5CED-8E65-B252-AC4EAE3BE6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BC8BE232-3EA3-BB90-5ABC-642E78816B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07" name="Group 106">
                    <a:extLst>
                      <a:ext uri="{FF2B5EF4-FFF2-40B4-BE49-F238E27FC236}">
                        <a16:creationId xmlns:a16="http://schemas.microsoft.com/office/drawing/2014/main" id="{30DCF763-5D23-D194-E40F-16E897174DAF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108" name="Rectangle 107">
                      <a:extLst>
                        <a:ext uri="{FF2B5EF4-FFF2-40B4-BE49-F238E27FC236}">
                          <a16:creationId xmlns:a16="http://schemas.microsoft.com/office/drawing/2014/main" id="{ADED59D1-4E22-9154-CE39-6893DD822F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09" name="Rectangle 108">
                      <a:extLst>
                        <a:ext uri="{FF2B5EF4-FFF2-40B4-BE49-F238E27FC236}">
                          <a16:creationId xmlns:a16="http://schemas.microsoft.com/office/drawing/2014/main" id="{F41A49ED-49CA-399B-FB84-ED7845310B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BEFFDD73-8ACD-F471-FDB2-D615669B6A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CDA0BCA4-A66F-6167-735F-3763B8D327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163745D0-5937-9E11-36D3-10FCE52E3F9C}"/>
              </a:ext>
            </a:extLst>
          </p:cNvPr>
          <p:cNvSpPr txBox="1"/>
          <p:nvPr/>
        </p:nvSpPr>
        <p:spPr>
          <a:xfrm>
            <a:off x="5172114" y="3094542"/>
            <a:ext cx="2583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Scale-Free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Matrix</a:t>
            </a:r>
          </a:p>
        </p:txBody>
      </p: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915E451F-C4CF-C199-B858-56798C22D2AD}"/>
              </a:ext>
            </a:extLst>
          </p:cNvPr>
          <p:cNvGrpSpPr>
            <a:grpSpLocks noChangeAspect="1"/>
          </p:cNvGrpSpPr>
          <p:nvPr/>
        </p:nvGrpSpPr>
        <p:grpSpPr>
          <a:xfrm>
            <a:off x="5528465" y="3650148"/>
            <a:ext cx="1858807" cy="1679066"/>
            <a:chOff x="1036320" y="2239962"/>
            <a:chExt cx="1905000" cy="1948528"/>
          </a:xfrm>
          <a:solidFill>
            <a:schemeClr val="tx2">
              <a:lumMod val="10000"/>
              <a:lumOff val="90000"/>
            </a:schemeClr>
          </a:solidFill>
        </p:grpSpPr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3E71CFB4-197E-DA16-55D8-FA1BE8F878F1}"/>
                </a:ext>
              </a:extLst>
            </p:cNvPr>
            <p:cNvGrpSpPr/>
            <p:nvPr/>
          </p:nvGrpSpPr>
          <p:grpSpPr>
            <a:xfrm>
              <a:off x="1036320" y="2239962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272" name="Group 271">
                <a:extLst>
                  <a:ext uri="{FF2B5EF4-FFF2-40B4-BE49-F238E27FC236}">
                    <a16:creationId xmlns:a16="http://schemas.microsoft.com/office/drawing/2014/main" id="{7A347A8C-68C4-E195-BE62-0DB2D3429E78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96" name="Group 295">
                  <a:extLst>
                    <a:ext uri="{FF2B5EF4-FFF2-40B4-BE49-F238E27FC236}">
                      <a16:creationId xmlns:a16="http://schemas.microsoft.com/office/drawing/2014/main" id="{13F1C01D-C212-8AEE-CFE2-F872194C58DB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FBC9F10D-CFD7-2243-3D43-56762BD949E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14" name="Rectangle 313">
                      <a:extLst>
                        <a:ext uri="{FF2B5EF4-FFF2-40B4-BE49-F238E27FC236}">
                          <a16:creationId xmlns:a16="http://schemas.microsoft.com/office/drawing/2014/main" id="{65EDC4D5-904E-EE4C-5098-6DD3212C19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5" name="Rectangle 314">
                      <a:extLst>
                        <a:ext uri="{FF2B5EF4-FFF2-40B4-BE49-F238E27FC236}">
                          <a16:creationId xmlns:a16="http://schemas.microsoft.com/office/drawing/2014/main" id="{34E34268-0A8D-CDD7-5927-8A84EB2DBC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5748914E-C3C2-77CF-7625-C39027887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AD24624E-6CD7-E79E-3017-7CB666BE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B4C2A9DE-D8CD-73D4-0915-2B42CA82E420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EC4094DB-D680-E2EB-D11D-6420157E27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764C8FFB-7D63-CA11-45A3-54182E102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0A2FE56F-53D7-CA48-350D-6E42B99B1D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2FD71F48-CCD7-622F-F645-5BFFCCA8EB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97" name="Group 296">
                  <a:extLst>
                    <a:ext uri="{FF2B5EF4-FFF2-40B4-BE49-F238E27FC236}">
                      <a16:creationId xmlns:a16="http://schemas.microsoft.com/office/drawing/2014/main" id="{BEB82702-FF5B-C21A-3616-6E64D933B5CB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CB6F0D42-B2E0-D7F8-FF69-1B67C0DA54E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04" name="Rectangle 303">
                      <a:extLst>
                        <a:ext uri="{FF2B5EF4-FFF2-40B4-BE49-F238E27FC236}">
                          <a16:creationId xmlns:a16="http://schemas.microsoft.com/office/drawing/2014/main" id="{F21A9419-026B-29D4-C19A-31DD476FE9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5" name="Rectangle 304">
                      <a:extLst>
                        <a:ext uri="{FF2B5EF4-FFF2-40B4-BE49-F238E27FC236}">
                          <a16:creationId xmlns:a16="http://schemas.microsoft.com/office/drawing/2014/main" id="{82F70AF4-334F-4B6B-5417-0B03DA0E3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6" name="Rectangle 305">
                      <a:extLst>
                        <a:ext uri="{FF2B5EF4-FFF2-40B4-BE49-F238E27FC236}">
                          <a16:creationId xmlns:a16="http://schemas.microsoft.com/office/drawing/2014/main" id="{4B945A6C-AE70-F7C0-DF46-89E912985E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7" name="Rectangle 306">
                      <a:extLst>
                        <a:ext uri="{FF2B5EF4-FFF2-40B4-BE49-F238E27FC236}">
                          <a16:creationId xmlns:a16="http://schemas.microsoft.com/office/drawing/2014/main" id="{D25DAB93-7573-4E84-19EA-3F3CAC929E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99" name="Group 298">
                    <a:extLst>
                      <a:ext uri="{FF2B5EF4-FFF2-40B4-BE49-F238E27FC236}">
                        <a16:creationId xmlns:a16="http://schemas.microsoft.com/office/drawing/2014/main" id="{36F3F7DA-9B8E-BB8D-EC8C-BB77091A3F17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D9129981-4141-1DC5-73FD-371EFDAA56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73A0D77F-1302-3385-651A-4DBFE3DC37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E2BD1D80-1BA4-842C-B7F4-F0316E1435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03" name="Rectangle 302">
                      <a:extLst>
                        <a:ext uri="{FF2B5EF4-FFF2-40B4-BE49-F238E27FC236}">
                          <a16:creationId xmlns:a16="http://schemas.microsoft.com/office/drawing/2014/main" id="{DD11A46A-61A3-9094-D18C-29B8FC654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D92D0755-5D06-9BF3-0F18-54B1A50F729D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74" name="Group 273">
                  <a:extLst>
                    <a:ext uri="{FF2B5EF4-FFF2-40B4-BE49-F238E27FC236}">
                      <a16:creationId xmlns:a16="http://schemas.microsoft.com/office/drawing/2014/main" id="{1144AB84-4ECA-1585-8B64-F87F94E30ABF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86" name="Group 285">
                    <a:extLst>
                      <a:ext uri="{FF2B5EF4-FFF2-40B4-BE49-F238E27FC236}">
                        <a16:creationId xmlns:a16="http://schemas.microsoft.com/office/drawing/2014/main" id="{B563D90A-1D61-9684-9585-0486CCDC4C5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92" name="Rectangle 291">
                      <a:extLst>
                        <a:ext uri="{FF2B5EF4-FFF2-40B4-BE49-F238E27FC236}">
                          <a16:creationId xmlns:a16="http://schemas.microsoft.com/office/drawing/2014/main" id="{FC634876-8B01-5978-D5CB-51BA3BBB2F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8CC81963-9A5C-0A7E-2C1F-AAC678B10C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4B71F757-2BDA-8969-03B2-F49CADE0D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02B89F6E-FBFF-60D8-F126-54DE84CDA0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87" name="Group 286">
                    <a:extLst>
                      <a:ext uri="{FF2B5EF4-FFF2-40B4-BE49-F238E27FC236}">
                        <a16:creationId xmlns:a16="http://schemas.microsoft.com/office/drawing/2014/main" id="{EF29833F-2C7C-EF25-9C74-1E27616D2823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88" name="Rectangle 287">
                      <a:extLst>
                        <a:ext uri="{FF2B5EF4-FFF2-40B4-BE49-F238E27FC236}">
                          <a16:creationId xmlns:a16="http://schemas.microsoft.com/office/drawing/2014/main" id="{A5FD5852-EFCC-9FC1-C747-19096ED07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9" name="Rectangle 288">
                      <a:extLst>
                        <a:ext uri="{FF2B5EF4-FFF2-40B4-BE49-F238E27FC236}">
                          <a16:creationId xmlns:a16="http://schemas.microsoft.com/office/drawing/2014/main" id="{6C5E9E53-7881-3789-033D-367797631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0" name="Rectangle 289">
                      <a:extLst>
                        <a:ext uri="{FF2B5EF4-FFF2-40B4-BE49-F238E27FC236}">
                          <a16:creationId xmlns:a16="http://schemas.microsoft.com/office/drawing/2014/main" id="{7E1C749C-072A-2859-8215-6CEA97429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91" name="Rectangle 290">
                      <a:extLst>
                        <a:ext uri="{FF2B5EF4-FFF2-40B4-BE49-F238E27FC236}">
                          <a16:creationId xmlns:a16="http://schemas.microsoft.com/office/drawing/2014/main" id="{828D5573-A928-61A7-D8BE-628EB4DDCE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75" name="Group 274">
                  <a:extLst>
                    <a:ext uri="{FF2B5EF4-FFF2-40B4-BE49-F238E27FC236}">
                      <a16:creationId xmlns:a16="http://schemas.microsoft.com/office/drawing/2014/main" id="{FC95D4B3-C523-5777-E5D4-019AD89E02B5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76" name="Group 275">
                    <a:extLst>
                      <a:ext uri="{FF2B5EF4-FFF2-40B4-BE49-F238E27FC236}">
                        <a16:creationId xmlns:a16="http://schemas.microsoft.com/office/drawing/2014/main" id="{8CADD3FB-ACCD-88BE-F40A-43D1F06E5A7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02EF408C-2834-F43B-84FB-7FC9121D81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9ABE45D1-F329-8FEF-FF95-E012C691427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131C5204-CF47-1C33-5A49-A62E0395A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FD6083CD-061B-2355-76A9-D66198364C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722CEBF4-3CAD-E09A-E899-4701A0F681FB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102B86FC-9095-0D9E-2DC7-9F3EE5EF9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00D5EA8D-9C93-7A40-FC3B-D95BA6B47A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0" name="Rectangle 279">
                      <a:extLst>
                        <a:ext uri="{FF2B5EF4-FFF2-40B4-BE49-F238E27FC236}">
                          <a16:creationId xmlns:a16="http://schemas.microsoft.com/office/drawing/2014/main" id="{0CA3020D-1DC7-1916-D199-76A0DDE0C4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81" name="Rectangle 280">
                      <a:extLst>
                        <a:ext uri="{FF2B5EF4-FFF2-40B4-BE49-F238E27FC236}">
                          <a16:creationId xmlns:a16="http://schemas.microsoft.com/office/drawing/2014/main" id="{75A5EF01-E0D1-CEC1-D0C8-E73480393F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DEE7A3-23B7-7F60-B1CB-2BB897D24304}"/>
                </a:ext>
              </a:extLst>
            </p:cNvPr>
            <p:cNvGrpSpPr/>
            <p:nvPr/>
          </p:nvGrpSpPr>
          <p:grpSpPr>
            <a:xfrm>
              <a:off x="1036320" y="3216224"/>
              <a:ext cx="1905000" cy="972266"/>
              <a:chOff x="1036320" y="2239962"/>
              <a:chExt cx="1905000" cy="972266"/>
            </a:xfrm>
            <a:grpFill/>
          </p:grpSpPr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ADF19512-C61C-6F72-A43B-284504078BD6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6C2112ED-E0B4-CF74-B017-4CBF60E72767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62" name="Group 261">
                    <a:extLst>
                      <a:ext uri="{FF2B5EF4-FFF2-40B4-BE49-F238E27FC236}">
                        <a16:creationId xmlns:a16="http://schemas.microsoft.com/office/drawing/2014/main" id="{02AC72A1-A161-0258-9ACD-159C9867C11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9967FA27-B56E-C164-E297-9B05568FE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9" name="Rectangle 268">
                      <a:extLst>
                        <a:ext uri="{FF2B5EF4-FFF2-40B4-BE49-F238E27FC236}">
                          <a16:creationId xmlns:a16="http://schemas.microsoft.com/office/drawing/2014/main" id="{A9301866-FE59-71CA-C15E-94BE39D65F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E7C9578D-B238-4B32-097E-98F15DBDC1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71" name="Rectangle 270">
                      <a:extLst>
                        <a:ext uri="{FF2B5EF4-FFF2-40B4-BE49-F238E27FC236}">
                          <a16:creationId xmlns:a16="http://schemas.microsoft.com/office/drawing/2014/main" id="{3C227523-C0CA-5A79-97F6-A49BF5E4B6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F20F4CFB-5732-5C1B-5140-F159009C9580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64" name="Rectangle 263">
                      <a:extLst>
                        <a:ext uri="{FF2B5EF4-FFF2-40B4-BE49-F238E27FC236}">
                          <a16:creationId xmlns:a16="http://schemas.microsoft.com/office/drawing/2014/main" id="{1A2CB747-3E2D-F5EF-F0AE-0C1B8C474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A9BAE46E-1C76-9884-FCD8-9E4EE86B7E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D3BF56DA-11BC-B1D7-B929-AC267667F4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FE7A0F2E-3B3F-6BAE-A545-34F1B74FCF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A3E3A0BE-5437-C4D5-BD3D-0F0C302DA88E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52" name="Group 251">
                    <a:extLst>
                      <a:ext uri="{FF2B5EF4-FFF2-40B4-BE49-F238E27FC236}">
                        <a16:creationId xmlns:a16="http://schemas.microsoft.com/office/drawing/2014/main" id="{F3CE2D60-8EF6-63A4-F70E-8878716A966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58" name="Rectangle 257">
                      <a:extLst>
                        <a:ext uri="{FF2B5EF4-FFF2-40B4-BE49-F238E27FC236}">
                          <a16:creationId xmlns:a16="http://schemas.microsoft.com/office/drawing/2014/main" id="{51517671-C0BD-984F-FAE4-EF11FD70A4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B7A97D2D-225D-D9B1-2922-0AC216F259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09EDDD16-7408-5CC8-D4AB-957EB4E039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5F8A1AC6-BC20-AFB8-4FB1-9A32F56182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D57F722E-3372-07ED-6B34-B0506447F203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E3B79909-8844-6C41-A210-82B72B9717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4750C53F-F86D-38E8-C785-9C26439B3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6" name="Rectangle 255">
                      <a:extLst>
                        <a:ext uri="{FF2B5EF4-FFF2-40B4-BE49-F238E27FC236}">
                          <a16:creationId xmlns:a16="http://schemas.microsoft.com/office/drawing/2014/main" id="{0AD1C20B-3218-F183-BD6C-8E503F6A29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57" name="Rectangle 256">
                      <a:extLst>
                        <a:ext uri="{FF2B5EF4-FFF2-40B4-BE49-F238E27FC236}">
                          <a16:creationId xmlns:a16="http://schemas.microsoft.com/office/drawing/2014/main" id="{EFFEBA43-E3EE-BBA3-DF61-E78962B083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227" name="Group 226">
                <a:extLst>
                  <a:ext uri="{FF2B5EF4-FFF2-40B4-BE49-F238E27FC236}">
                    <a16:creationId xmlns:a16="http://schemas.microsoft.com/office/drawing/2014/main" id="{2A392CD1-C93B-FB9A-9444-53CCD1F40A06}"/>
                  </a:ext>
                </a:extLst>
              </p:cNvPr>
              <p:cNvGrpSpPr/>
              <p:nvPr/>
            </p:nvGrpSpPr>
            <p:grpSpPr>
              <a:xfrm>
                <a:off x="1036320" y="2725432"/>
                <a:ext cx="1905000" cy="486796"/>
                <a:chOff x="1036320" y="2239962"/>
                <a:chExt cx="1905000" cy="486796"/>
              </a:xfrm>
              <a:grpFill/>
            </p:grpSpPr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A983A68C-F7C5-23D0-51E8-0B42B0AB980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987AD2B5-C227-55CB-4B05-557F01361DA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46" name="Rectangle 245">
                      <a:extLst>
                        <a:ext uri="{FF2B5EF4-FFF2-40B4-BE49-F238E27FC236}">
                          <a16:creationId xmlns:a16="http://schemas.microsoft.com/office/drawing/2014/main" id="{7ED369AB-F729-9C7D-5637-9EC144CFA4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7" name="Rectangle 246">
                      <a:extLst>
                        <a:ext uri="{FF2B5EF4-FFF2-40B4-BE49-F238E27FC236}">
                          <a16:creationId xmlns:a16="http://schemas.microsoft.com/office/drawing/2014/main" id="{90AE452B-355B-338B-50EC-ED1B067E14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71455C8A-D191-D40F-A68C-39DFDC8472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3BE7071C-14B5-89D0-07C2-8490C686D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3CE1BEF0-2495-3436-FDBC-AB661BDFC7F8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5F0F1BF8-45AB-73B9-6BDD-66124CD3E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139CEC5F-8BC3-FC42-2DE7-3138140359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96864080-6E67-9631-BE56-B083CEDA5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2696920B-E38B-1F5B-5184-D734AF5CD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69E60966-885E-6CD9-7C92-0B7E70C47EE0}"/>
                    </a:ext>
                  </a:extLst>
                </p:cNvPr>
                <p:cNvGrpSpPr/>
                <p:nvPr/>
              </p:nvGrpSpPr>
              <p:grpSpPr>
                <a:xfrm>
                  <a:off x="1036320" y="2482600"/>
                  <a:ext cx="1905000" cy="244158"/>
                  <a:chOff x="1036320" y="2239962"/>
                  <a:chExt cx="2194560" cy="274638"/>
                </a:xfrm>
                <a:grpFill/>
              </p:grpSpPr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67A07C01-614B-3918-FA13-2B012D1E306C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40280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36" name="Rectangle 235">
                      <a:extLst>
                        <a:ext uri="{FF2B5EF4-FFF2-40B4-BE49-F238E27FC236}">
                          <a16:creationId xmlns:a16="http://schemas.microsoft.com/office/drawing/2014/main" id="{58F32056-BA54-0830-19A1-B839DB7541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7" name="Rectangle 236">
                      <a:extLst>
                        <a:ext uri="{FF2B5EF4-FFF2-40B4-BE49-F238E27FC236}">
                          <a16:creationId xmlns:a16="http://schemas.microsoft.com/office/drawing/2014/main" id="{9429EEF1-AD6D-F012-8FF4-34A6CCDA5D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8" name="Rectangle 237">
                      <a:extLst>
                        <a:ext uri="{FF2B5EF4-FFF2-40B4-BE49-F238E27FC236}">
                          <a16:creationId xmlns:a16="http://schemas.microsoft.com/office/drawing/2014/main" id="{314921C7-E37D-E9BD-26CF-DF616C6961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9" name="Rectangle 238">
                      <a:extLst>
                        <a:ext uri="{FF2B5EF4-FFF2-40B4-BE49-F238E27FC236}">
                          <a16:creationId xmlns:a16="http://schemas.microsoft.com/office/drawing/2014/main" id="{058EFC34-44FA-C5DD-74FB-4D46BEB3EE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231" name="Group 230">
                    <a:extLst>
                      <a:ext uri="{FF2B5EF4-FFF2-40B4-BE49-F238E27FC236}">
                        <a16:creationId xmlns:a16="http://schemas.microsoft.com/office/drawing/2014/main" id="{910C44EC-A18A-3D0E-518A-E79E41CA3C86}"/>
                      </a:ext>
                    </a:extLst>
                  </p:cNvPr>
                  <p:cNvGrpSpPr/>
                  <p:nvPr/>
                </p:nvGrpSpPr>
                <p:grpSpPr>
                  <a:xfrm>
                    <a:off x="2133600" y="2239962"/>
                    <a:ext cx="1097280" cy="274320"/>
                    <a:chOff x="1036320" y="2240280"/>
                    <a:chExt cx="1097280" cy="274320"/>
                  </a:xfrm>
                  <a:grpFill/>
                </p:grpSpPr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14D9B2C-D77C-E5AF-93C1-19A4C8D162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6320" y="2240280"/>
                      <a:ext cx="274320" cy="27432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B3B0ECC1-B347-46A7-DFDC-7E1FD00036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064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9C43BB0C-CF33-7521-A550-2A5C4FD9B3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8168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235" name="Rectangle 234">
                      <a:extLst>
                        <a:ext uri="{FF2B5EF4-FFF2-40B4-BE49-F238E27FC236}">
                          <a16:creationId xmlns:a16="http://schemas.microsoft.com/office/drawing/2014/main" id="{F32710B9-08DA-6660-77CD-64B1B224B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59280" y="2240280"/>
                      <a:ext cx="274320" cy="27432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 sz="1200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19" name="TextBox 218">
            <a:extLst>
              <a:ext uri="{FF2B5EF4-FFF2-40B4-BE49-F238E27FC236}">
                <a16:creationId xmlns:a16="http://schemas.microsoft.com/office/drawing/2014/main" id="{59D0EA7D-A625-864B-61B0-22C5F766A5AA}"/>
              </a:ext>
            </a:extLst>
          </p:cNvPr>
          <p:cNvSpPr txBox="1"/>
          <p:nvPr/>
        </p:nvSpPr>
        <p:spPr>
          <a:xfrm>
            <a:off x="391579" y="6179819"/>
            <a:ext cx="81237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2"/>
                </a:solidFill>
                <a:latin typeface="Trebuchet MS" panose="020B0703020202090204" pitchFamily="34" charset="0"/>
              </a:rPr>
              <a:t>*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Suite Sparse Matrix Collection: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https://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sparse.tamu.edu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  <a:hlinkClick r:id="rId3"/>
              </a:rPr>
              <a:t>/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 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436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</a:t>
            </a:r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One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PIM Core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3225824" y="1237179"/>
            <a:ext cx="1824269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455975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6EEF455-7918-3E09-ECEF-A8E92161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COO,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59157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Lock-Based Synchronization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71BFF83-1241-6F52-B676-810FAB993E37}"/>
              </a:ext>
            </a:extLst>
          </p:cNvPr>
          <p:cNvSpPr/>
          <p:nvPr/>
        </p:nvSpPr>
        <p:spPr>
          <a:xfrm>
            <a:off x="5056999" y="1424838"/>
            <a:ext cx="3674398" cy="1296000"/>
          </a:xfrm>
          <a:prstGeom prst="roundRect">
            <a:avLst>
              <a:gd name="adj" fmla="val 11834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>
              <a:lnSpc>
                <a:spcPct val="70000"/>
              </a:lnSpc>
            </a:pPr>
            <a:endParaRPr lang="en-GR" dirty="0">
              <a:latin typeface="Trebuchet MS" panose="020B0703020202090204" pitchFamily="34" charset="0"/>
            </a:endParaRP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221B32DC-580D-8E35-44B2-02D7B5E54105}"/>
              </a:ext>
            </a:extLst>
          </p:cNvPr>
          <p:cNvSpPr/>
          <p:nvPr/>
        </p:nvSpPr>
        <p:spPr>
          <a:xfrm>
            <a:off x="5223255" y="1555643"/>
            <a:ext cx="1378599" cy="96705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pPr algn="ctr"/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Multithreaded</a:t>
            </a:r>
          </a:p>
          <a:p>
            <a:pPr algn="ctr"/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PIM Core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79545334-CA4F-63C3-07A0-C5BE80300A0B}"/>
              </a:ext>
            </a:extLst>
          </p:cNvPr>
          <p:cNvSpPr/>
          <p:nvPr/>
        </p:nvSpPr>
        <p:spPr>
          <a:xfrm rot="16200000">
            <a:off x="6571453" y="1809247"/>
            <a:ext cx="978003" cy="46444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44000" rIns="36000" rtlCol="0" anchor="ctr"/>
          <a:lstStyle/>
          <a:p>
            <a:pPr algn="ctr">
              <a:lnSpc>
                <a:spcPct val="7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DMA Engine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EC2AC01C-B03A-E5E4-F8F8-4AB71D9A802F}"/>
              </a:ext>
            </a:extLst>
          </p:cNvPr>
          <p:cNvSpPr/>
          <p:nvPr/>
        </p:nvSpPr>
        <p:spPr>
          <a:xfrm>
            <a:off x="7704018" y="1556427"/>
            <a:ext cx="898304" cy="9662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rtlCol="0" anchor="ctr"/>
          <a:lstStyle/>
          <a:p>
            <a:pPr algn="ctr">
              <a:lnSpc>
                <a:spcPct val="9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DRAM</a:t>
            </a:r>
          </a:p>
          <a:p>
            <a:pPr algn="ctr">
              <a:lnSpc>
                <a:spcPct val="90000"/>
              </a:lnSpc>
            </a:pPr>
            <a:r>
              <a:rPr lang="en-GR" sz="1600" dirty="0">
                <a:solidFill>
                  <a:schemeClr val="tx1"/>
                </a:solidFill>
                <a:latin typeface="Trebuchet MS" panose="020B0703020202090204" pitchFamily="34" charset="0"/>
              </a:rPr>
              <a:t>Bank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1497035-40DD-F620-EF03-811152A5700B}"/>
              </a:ext>
            </a:extLst>
          </p:cNvPr>
          <p:cNvCxnSpPr>
            <a:cxnSpLocks/>
          </p:cNvCxnSpPr>
          <p:nvPr/>
        </p:nvCxnSpPr>
        <p:spPr>
          <a:xfrm>
            <a:off x="7292675" y="2041467"/>
            <a:ext cx="41831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87F018B-A16F-DA1D-52B9-2D254F16D290}"/>
              </a:ext>
            </a:extLst>
          </p:cNvPr>
          <p:cNvSpPr txBox="1"/>
          <p:nvPr/>
        </p:nvSpPr>
        <p:spPr>
          <a:xfrm>
            <a:off x="7274357" y="1658229"/>
            <a:ext cx="472774" cy="3877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R" sz="1200" dirty="0">
                <a:latin typeface="Trebuchet MS" panose="020B0703020202090204" pitchFamily="34" charset="0"/>
              </a:rPr>
              <a:t>64 </a:t>
            </a:r>
          </a:p>
          <a:p>
            <a:pPr algn="ctr">
              <a:lnSpc>
                <a:spcPct val="80000"/>
              </a:lnSpc>
            </a:pPr>
            <a:r>
              <a:rPr lang="en-GR" sz="1200" dirty="0">
                <a:latin typeface="Trebuchet MS" panose="020B0703020202090204" pitchFamily="34" charset="0"/>
              </a:rPr>
              <a:t>bits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734DCB-DB6F-8686-D692-C89C4F5701AE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6620172" y="2041467"/>
            <a:ext cx="208062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A616092C-0C30-5460-FBFE-7A5667A765EE}"/>
              </a:ext>
            </a:extLst>
          </p:cNvPr>
          <p:cNvSpPr txBox="1"/>
          <p:nvPr/>
        </p:nvSpPr>
        <p:spPr>
          <a:xfrm>
            <a:off x="5791627" y="1132605"/>
            <a:ext cx="233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R" sz="2000" dirty="0">
                <a:latin typeface="Trebuchet MS" panose="020B0703020202090204" pitchFamily="34" charset="0"/>
              </a:rPr>
              <a:t>UPMEM DRAM bank</a:t>
            </a:r>
          </a:p>
        </p:txBody>
      </p: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DF94868-667B-ED18-B6B2-33F10E3A21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543652"/>
              </p:ext>
            </p:extLst>
          </p:nvPr>
        </p:nvGraphicFramePr>
        <p:xfrm>
          <a:off x="104932" y="1424838"/>
          <a:ext cx="4700316" cy="36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41579E96-52F1-1465-CF0D-0C5B0CE87451}"/>
              </a:ext>
            </a:extLst>
          </p:cNvPr>
          <p:cNvSpPr/>
          <p:nvPr/>
        </p:nvSpPr>
        <p:spPr>
          <a:xfrm>
            <a:off x="25571" y="502530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Fine-Grained Locking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memory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accesses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the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local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DRAM bank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are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serialized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in the DMA engine of the UPMEM PIM hardware.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050D19D-FEB0-DC26-0423-4FFE65F2FF84}"/>
              </a:ext>
            </a:extLst>
          </p:cNvPr>
          <p:cNvSpPr/>
          <p:nvPr/>
        </p:nvSpPr>
        <p:spPr>
          <a:xfrm>
            <a:off x="4805248" y="3038999"/>
            <a:ext cx="4149296" cy="11864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Fine-grained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locking (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lb-</a:t>
            </a:r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fg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)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does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not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improve performance over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coarse-grained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locking (</a:t>
            </a:r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lb-cg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)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95010C-0AD3-F875-7386-2D9D3FBD0FF1}"/>
              </a:ext>
            </a:extLst>
          </p:cNvPr>
          <p:cNvSpPr/>
          <p:nvPr/>
        </p:nvSpPr>
        <p:spPr>
          <a:xfrm>
            <a:off x="2479646" y="1500603"/>
            <a:ext cx="1013062" cy="3375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801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46EEF455-7918-3E09-ECEF-A8E92161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COO,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69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59157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Lock-Based Synchronization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92B034-B113-994C-2C00-C2835945EB46}"/>
              </a:ext>
            </a:extLst>
          </p:cNvPr>
          <p:cNvGrpSpPr/>
          <p:nvPr/>
        </p:nvGrpSpPr>
        <p:grpSpPr>
          <a:xfrm>
            <a:off x="5056999" y="1132605"/>
            <a:ext cx="3674398" cy="1588233"/>
            <a:chOff x="5113767" y="1958067"/>
            <a:chExt cx="3674398" cy="158823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68E5930-0A3F-5E9F-8DAE-BE9D2A0C1CD0}"/>
                </a:ext>
              </a:extLst>
            </p:cNvPr>
            <p:cNvGrpSpPr/>
            <p:nvPr/>
          </p:nvGrpSpPr>
          <p:grpSpPr>
            <a:xfrm>
              <a:off x="5113767" y="2250300"/>
              <a:ext cx="3674398" cy="1296000"/>
              <a:chOff x="3952105" y="5250720"/>
              <a:chExt cx="3478430" cy="1296000"/>
            </a:xfrm>
          </p:grpSpPr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071BFF83-1241-6F52-B676-810FAB993E37}"/>
                  </a:ext>
                </a:extLst>
              </p:cNvPr>
              <p:cNvSpPr/>
              <p:nvPr/>
            </p:nvSpPr>
            <p:spPr>
              <a:xfrm>
                <a:off x="3952105" y="5250720"/>
                <a:ext cx="3478430" cy="1296000"/>
              </a:xfrm>
              <a:prstGeom prst="roundRect">
                <a:avLst>
                  <a:gd name="adj" fmla="val 11834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rtlCol="0" anchor="ctr"/>
              <a:lstStyle/>
              <a:p>
                <a:pPr algn="ctr">
                  <a:lnSpc>
                    <a:spcPct val="70000"/>
                  </a:lnSpc>
                </a:pPr>
                <a:endParaRPr lang="en-GR" dirty="0">
                  <a:latin typeface="Trebuchet MS" panose="020B0703020202090204" pitchFamily="34" charset="0"/>
                </a:endParaRP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221B32DC-580D-8E35-44B2-02D7B5E54105}"/>
                  </a:ext>
                </a:extLst>
              </p:cNvPr>
              <p:cNvSpPr/>
              <p:nvPr/>
            </p:nvSpPr>
            <p:spPr>
              <a:xfrm>
                <a:off x="4109494" y="5381525"/>
                <a:ext cx="1305074" cy="967053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46800" rIns="0" rtlCol="0" anchor="ctr"/>
              <a:lstStyle/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Multithreaded</a:t>
                </a:r>
              </a:p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 Core</a:t>
                </a:r>
              </a:p>
            </p:txBody>
          </p: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79545334-CA4F-63C3-07A0-C5BE80300A0B}"/>
                  </a:ext>
                </a:extLst>
              </p:cNvPr>
              <p:cNvSpPr/>
              <p:nvPr/>
            </p:nvSpPr>
            <p:spPr>
              <a:xfrm rot="16200000">
                <a:off x="5359708" y="5647514"/>
                <a:ext cx="978003" cy="439671"/>
              </a:xfrm>
              <a:prstGeom prst="round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44000" rIns="36000" rtlCol="0" anchor="ctr"/>
              <a:lstStyle/>
              <a:p>
                <a:pPr algn="ctr">
                  <a:lnSpc>
                    <a:spcPct val="7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DMA Engine</a:t>
                </a:r>
              </a:p>
            </p:txBody>
          </p:sp>
          <p:sp>
            <p:nvSpPr>
              <p:cNvPr id="51" name="Rounded Rectangle 50">
                <a:extLst>
                  <a:ext uri="{FF2B5EF4-FFF2-40B4-BE49-F238E27FC236}">
                    <a16:creationId xmlns:a16="http://schemas.microsoft.com/office/drawing/2014/main" id="{EC2AC01C-B03A-E5E4-F8F8-4AB71D9A802F}"/>
                  </a:ext>
                </a:extLst>
              </p:cNvPr>
              <p:cNvSpPr/>
              <p:nvPr/>
            </p:nvSpPr>
            <p:spPr>
              <a:xfrm>
                <a:off x="6457950" y="5382309"/>
                <a:ext cx="850394" cy="96626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36000" rIns="36000" rtlCol="0" anchor="ctr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DRAM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Bank</a:t>
                </a:r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51497035-40DD-F620-EF03-811152A570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68545" y="5867349"/>
                <a:ext cx="396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87F018B-A16F-DA1D-52B9-2D254F16D290}"/>
                  </a:ext>
                </a:extLst>
              </p:cNvPr>
              <p:cNvSpPr txBox="1"/>
              <p:nvPr/>
            </p:nvSpPr>
            <p:spPr>
              <a:xfrm>
                <a:off x="6051204" y="5484111"/>
                <a:ext cx="447559" cy="387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R" sz="1200" dirty="0">
                    <a:latin typeface="Trebuchet MS" panose="020B0703020202090204" pitchFamily="34" charset="0"/>
                  </a:rPr>
                  <a:t>64 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GR" sz="1200" dirty="0">
                    <a:latin typeface="Trebuchet MS" panose="020B0703020202090204" pitchFamily="34" charset="0"/>
                  </a:rPr>
                  <a:t>bits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26734DCB-DB6F-8686-D692-C89C4F5701AE}"/>
                  </a:ext>
                </a:extLst>
              </p:cNvPr>
              <p:cNvCxnSpPr>
                <a:cxnSpLocks/>
                <a:endCxn id="50" idx="0"/>
              </p:cNvCxnSpPr>
              <p:nvPr/>
            </p:nvCxnSpPr>
            <p:spPr>
              <a:xfrm>
                <a:off x="5431909" y="5867349"/>
                <a:ext cx="19696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616092C-0C30-5460-FBFE-7A5667A765EE}"/>
                </a:ext>
              </a:extLst>
            </p:cNvPr>
            <p:cNvSpPr txBox="1"/>
            <p:nvPr/>
          </p:nvSpPr>
          <p:spPr>
            <a:xfrm>
              <a:off x="5848395" y="1958067"/>
              <a:ext cx="23374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R" sz="2000" dirty="0">
                  <a:latin typeface="Trebuchet MS" panose="020B0703020202090204" pitchFamily="34" charset="0"/>
                </a:rPr>
                <a:t>UPMEM DRAM bank</a:t>
              </a:r>
            </a:p>
          </p:txBody>
        </p:sp>
      </p:grpSp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ADF94868-667B-ED18-B6B2-33F10E3A21B6}"/>
              </a:ext>
            </a:extLst>
          </p:cNvPr>
          <p:cNvGraphicFramePr>
            <a:graphicFrameLocks/>
          </p:cNvGraphicFramePr>
          <p:nvPr/>
        </p:nvGraphicFramePr>
        <p:xfrm>
          <a:off x="104932" y="1424838"/>
          <a:ext cx="4700316" cy="3600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891E24-13EC-E22B-0668-DEC461A36CA2}"/>
              </a:ext>
            </a:extLst>
          </p:cNvPr>
          <p:cNvCxnSpPr>
            <a:cxnSpLocks/>
          </p:cNvCxnSpPr>
          <p:nvPr/>
        </p:nvCxnSpPr>
        <p:spPr>
          <a:xfrm flipV="1">
            <a:off x="1616054" y="1838167"/>
            <a:ext cx="0" cy="1188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2795010C-0AD3-F875-7386-2D9D3FBD0FF1}"/>
              </a:ext>
            </a:extLst>
          </p:cNvPr>
          <p:cNvSpPr/>
          <p:nvPr/>
        </p:nvSpPr>
        <p:spPr>
          <a:xfrm>
            <a:off x="2479646" y="1500603"/>
            <a:ext cx="1013062" cy="337564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4E8E94-9443-5007-F82B-2EA479F6B5C1}"/>
              </a:ext>
            </a:extLst>
          </p:cNvPr>
          <p:cNvSpPr/>
          <p:nvPr/>
        </p:nvSpPr>
        <p:spPr>
          <a:xfrm>
            <a:off x="116237" y="923943"/>
            <a:ext cx="8787157" cy="399442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1679E-4B1A-C496-555C-FB56ACBFFC00}"/>
              </a:ext>
            </a:extLst>
          </p:cNvPr>
          <p:cNvGrpSpPr/>
          <p:nvPr/>
        </p:nvGrpSpPr>
        <p:grpSpPr>
          <a:xfrm>
            <a:off x="515058" y="1253819"/>
            <a:ext cx="8113884" cy="1411107"/>
            <a:chOff x="1174238" y="1420217"/>
            <a:chExt cx="8113884" cy="1680846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CA11620-8B1A-5646-FE4B-7A3DEB4D3527}"/>
                </a:ext>
              </a:extLst>
            </p:cNvPr>
            <p:cNvSpPr/>
            <p:nvPr/>
          </p:nvSpPr>
          <p:spPr>
            <a:xfrm>
              <a:off x="1174238" y="1420217"/>
              <a:ext cx="8113883" cy="1680846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Fine-grained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locking approaches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cannot improve 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over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coarse-grained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locking, when the PIM hardware does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not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support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concurrent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accesses to the local DRAM bank.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3" name="Round Same-side Corner of Rectangle 22">
              <a:extLst>
                <a:ext uri="{FF2B5EF4-FFF2-40B4-BE49-F238E27FC236}">
                  <a16:creationId xmlns:a16="http://schemas.microsoft.com/office/drawing/2014/main" id="{8DD4870E-019B-9971-BF27-FC205624C920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59739C1-5ED5-42BC-0175-D661EF7681F9}"/>
              </a:ext>
            </a:extLst>
          </p:cNvPr>
          <p:cNvGrpSpPr/>
          <p:nvPr/>
        </p:nvGrpSpPr>
        <p:grpSpPr>
          <a:xfrm>
            <a:off x="515058" y="3918745"/>
            <a:ext cx="8113884" cy="1685436"/>
            <a:chOff x="1174238" y="1420217"/>
            <a:chExt cx="8113884" cy="200761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7FB910C-71A3-6F22-32BA-5BE0416F41E1}"/>
                </a:ext>
              </a:extLst>
            </p:cNvPr>
            <p:cNvSpPr/>
            <p:nvPr/>
          </p:nvSpPr>
          <p:spPr>
            <a:xfrm>
              <a:off x="1174238" y="1420217"/>
              <a:ext cx="8113883" cy="2007613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low-cost synchronization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support and hardware support to enable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concurrent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memory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accesses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to the local DRAM bank, and integrate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multiple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DRAM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banks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per PIM core to increase execution parallelism.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6D0FEEBB-C9AA-0850-3C96-CFA42E162747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670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2D2EF-06EC-2A49-9BCD-BE2A25057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15206"/>
            <a:ext cx="9144000" cy="2802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Diversity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diverse: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Memory access patterns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Operations and datatypes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Communication/synchronization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4209F-B4E6-6040-8CD1-71212F5A3AEF}"/>
              </a:ext>
            </a:extLst>
          </p:cNvPr>
          <p:cNvSpPr/>
          <p:nvPr/>
        </p:nvSpPr>
        <p:spPr>
          <a:xfrm>
            <a:off x="7150960" y="2949535"/>
            <a:ext cx="1951613" cy="2736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88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69401105"/>
                </p:ext>
              </p:extLst>
            </p:nvPr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E7307C-852B-3D45-AAF9-7CEA09E093EF}"/>
              </a:ext>
            </a:extLst>
          </p:cNvPr>
          <p:cNvCxnSpPr>
            <a:cxnSpLocks/>
          </p:cNvCxnSpPr>
          <p:nvPr/>
        </p:nvCxnSpPr>
        <p:spPr>
          <a:xfrm flipV="1">
            <a:off x="2201865" y="2387665"/>
            <a:ext cx="0" cy="288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0E223A4-1E29-D427-39BA-90C9C227D6E2}"/>
              </a:ext>
            </a:extLst>
          </p:cNvPr>
          <p:cNvCxnSpPr>
            <a:cxnSpLocks/>
          </p:cNvCxnSpPr>
          <p:nvPr/>
        </p:nvCxnSpPr>
        <p:spPr>
          <a:xfrm flipV="1">
            <a:off x="3894560" y="2007151"/>
            <a:ext cx="0" cy="68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286A41-6CFB-1957-29AC-B7C04363E974}"/>
              </a:ext>
            </a:extLst>
          </p:cNvPr>
          <p:cNvSpPr/>
          <p:nvPr/>
        </p:nvSpPr>
        <p:spPr>
          <a:xfrm>
            <a:off x="2359108" y="1823624"/>
            <a:ext cx="788826" cy="34316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3CFFFA-9C96-11D6-8712-F9F0B0598AE5}"/>
              </a:ext>
            </a:extLst>
          </p:cNvPr>
          <p:cNvCxnSpPr>
            <a:cxnSpLocks/>
          </p:cNvCxnSpPr>
          <p:nvPr/>
        </p:nvCxnSpPr>
        <p:spPr>
          <a:xfrm flipV="1">
            <a:off x="3043812" y="2432635"/>
            <a:ext cx="0" cy="21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D7CF124-7944-30D2-B3C1-A64E14191796}"/>
              </a:ext>
            </a:extLst>
          </p:cNvPr>
          <p:cNvSpPr/>
          <p:nvPr/>
        </p:nvSpPr>
        <p:spPr>
          <a:xfrm>
            <a:off x="7528795" y="1707209"/>
            <a:ext cx="986651" cy="34316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A73DBF-CAD1-A623-21BC-489D27698E39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92994D46-2185-C9C0-FE1E-8B6FF7AC976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58356028"/>
                </p:ext>
              </p:extLst>
            </p:nvPr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D6C87E-5494-A9BE-4F9A-325D21D3036F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0728AF-9E90-B8E3-2EB7-4A6C911B207A}"/>
              </a:ext>
            </a:extLst>
          </p:cNvPr>
          <p:cNvCxnSpPr>
            <a:cxnSpLocks/>
          </p:cNvCxnSpPr>
          <p:nvPr/>
        </p:nvCxnSpPr>
        <p:spPr>
          <a:xfrm flipV="1">
            <a:off x="8337856" y="2016332"/>
            <a:ext cx="0" cy="50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45D9812-6B90-69D0-5DCA-6D9A837EADF9}"/>
              </a:ext>
            </a:extLst>
          </p:cNvPr>
          <p:cNvCxnSpPr>
            <a:cxnSpLocks/>
          </p:cNvCxnSpPr>
          <p:nvPr/>
        </p:nvCxnSpPr>
        <p:spPr>
          <a:xfrm flipV="1">
            <a:off x="7456670" y="2387665"/>
            <a:ext cx="0" cy="144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02CCEEA-68FA-6C50-EAED-61E16ACC1CAD}"/>
              </a:ext>
            </a:extLst>
          </p:cNvPr>
          <p:cNvSpPr/>
          <p:nvPr/>
        </p:nvSpPr>
        <p:spPr>
          <a:xfrm>
            <a:off x="4783297" y="883148"/>
            <a:ext cx="3860993" cy="676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#NNZs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performs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in most matrices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8D23B1A-4B15-63BF-3AB4-741EFF646C91}"/>
              </a:ext>
            </a:extLst>
          </p:cNvPr>
          <p:cNvSpPr/>
          <p:nvPr/>
        </p:nvSpPr>
        <p:spPr>
          <a:xfrm>
            <a:off x="25571" y="510025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#NNZ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typically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provides high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computation balance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across threads of a compute-limited PIM core</a:t>
            </a:r>
            <a:endParaRPr lang="en-GR" sz="2400" dirty="0">
              <a:solidFill>
                <a:schemeClr val="accent3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22" grpId="0" animBg="1"/>
      <p:bldP spid="36" grpId="0" animBg="1"/>
      <p:bldP spid="3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2286A41-6CFB-1957-29AC-B7C04363E974}"/>
              </a:ext>
            </a:extLst>
          </p:cNvPr>
          <p:cNvSpPr/>
          <p:nvPr/>
        </p:nvSpPr>
        <p:spPr>
          <a:xfrm>
            <a:off x="1609601" y="1823624"/>
            <a:ext cx="788826" cy="34316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73CFFFA-9C96-11D6-8712-F9F0B0598AE5}"/>
              </a:ext>
            </a:extLst>
          </p:cNvPr>
          <p:cNvCxnSpPr>
            <a:cxnSpLocks/>
          </p:cNvCxnSpPr>
          <p:nvPr/>
        </p:nvCxnSpPr>
        <p:spPr>
          <a:xfrm flipV="1">
            <a:off x="1604757" y="2684635"/>
            <a:ext cx="0" cy="21600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75917B4-AD9E-0C89-27FF-6502211603DF}"/>
              </a:ext>
            </a:extLst>
          </p:cNvPr>
          <p:cNvSpPr/>
          <p:nvPr/>
        </p:nvSpPr>
        <p:spPr>
          <a:xfrm rot="18888551">
            <a:off x="332053" y="4379841"/>
            <a:ext cx="1434856" cy="40478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CCB66-7D6F-9E86-A4E5-B5E261858DE8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35706F9-1312-2765-E0C2-E893C086A62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60919236"/>
                </p:ext>
              </p:extLst>
            </p:nvPr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BD3A15-0267-E0E9-18DD-FAA6F0E96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A45B00F-DCB3-4390-219F-16A6B467E4F9}"/>
              </a:ext>
            </a:extLst>
          </p:cNvPr>
          <p:cNvSpPr/>
          <p:nvPr/>
        </p:nvSpPr>
        <p:spPr>
          <a:xfrm>
            <a:off x="5502332" y="1754439"/>
            <a:ext cx="752932" cy="29437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B1E47B99-6561-FFD2-5904-D1A7198EEDF1}"/>
              </a:ext>
            </a:extLst>
          </p:cNvPr>
          <p:cNvSpPr/>
          <p:nvPr/>
        </p:nvSpPr>
        <p:spPr>
          <a:xfrm rot="18953654">
            <a:off x="4762443" y="4359615"/>
            <a:ext cx="1434856" cy="404785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499DC25-1E9E-B1F9-3CD8-D900026EAC34}"/>
              </a:ext>
            </a:extLst>
          </p:cNvPr>
          <p:cNvCxnSpPr>
            <a:cxnSpLocks/>
          </p:cNvCxnSpPr>
          <p:nvPr/>
        </p:nvCxnSpPr>
        <p:spPr>
          <a:xfrm flipV="1">
            <a:off x="5902437" y="2541710"/>
            <a:ext cx="0" cy="38940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4EE53EB-D806-4E6F-0A69-AC9BBE2BBD6F}"/>
              </a:ext>
            </a:extLst>
          </p:cNvPr>
          <p:cNvSpPr/>
          <p:nvPr/>
        </p:nvSpPr>
        <p:spPr>
          <a:xfrm>
            <a:off x="4783297" y="883148"/>
            <a:ext cx="3860993" cy="6766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#NNZs </a:t>
            </a:r>
          </a:p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causes high row </a:t>
            </a:r>
            <a:r>
              <a:rPr lang="en-GB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imbalance</a:t>
            </a:r>
            <a:endParaRPr lang="en-GR" sz="2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25C89EB-F28F-68E3-D04A-7E933FA83485}"/>
              </a:ext>
            </a:extLst>
          </p:cNvPr>
          <p:cNvSpPr/>
          <p:nvPr/>
        </p:nvSpPr>
        <p:spPr>
          <a:xfrm>
            <a:off x="25571" y="510025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360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Load-balancing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#NNZs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one single thread performs a much higher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#memory accesses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and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#synchronization operations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than the rest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9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6815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16 threads,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Load-Balance within a PIM Core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E39F2-02B7-9268-AC46-ED44C9FADB83}"/>
              </a:ext>
            </a:extLst>
          </p:cNvPr>
          <p:cNvGrpSpPr/>
          <p:nvPr/>
        </p:nvGrpSpPr>
        <p:grpSpPr>
          <a:xfrm>
            <a:off x="116237" y="1167498"/>
            <a:ext cx="4455763" cy="3992091"/>
            <a:chOff x="116237" y="1200424"/>
            <a:chExt cx="4455763" cy="3854235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DCD6C54C-166C-C9F3-03C7-F4AFA1C6548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16237" y="1200424"/>
            <a:ext cx="4455763" cy="385423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E1AB492-4941-17FD-43CF-CF6249D30E03}"/>
                </a:ext>
              </a:extLst>
            </p:cNvPr>
            <p:cNvCxnSpPr>
              <a:cxnSpLocks/>
            </p:cNvCxnSpPr>
            <p:nvPr/>
          </p:nvCxnSpPr>
          <p:spPr>
            <a:xfrm>
              <a:off x="1045242" y="2665171"/>
              <a:ext cx="331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5CCB66-7D6F-9E86-A4E5-B5E261858DE8}"/>
              </a:ext>
            </a:extLst>
          </p:cNvPr>
          <p:cNvGrpSpPr/>
          <p:nvPr/>
        </p:nvGrpSpPr>
        <p:grpSpPr>
          <a:xfrm>
            <a:off x="4519141" y="1167497"/>
            <a:ext cx="4572000" cy="3992081"/>
            <a:chOff x="4519141" y="1167497"/>
            <a:chExt cx="4572000" cy="3992081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035706F9-1312-2765-E0C2-E893C086A621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519141" y="1167497"/>
            <a:ext cx="4572000" cy="399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5BD3A15-0267-E0E9-18DD-FAA6F0E968FC}"/>
                </a:ext>
              </a:extLst>
            </p:cNvPr>
            <p:cNvCxnSpPr>
              <a:cxnSpLocks/>
            </p:cNvCxnSpPr>
            <p:nvPr/>
          </p:nvCxnSpPr>
          <p:spPr>
            <a:xfrm>
              <a:off x="5470901" y="2541710"/>
              <a:ext cx="345973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2B1C14A-9282-191B-AB54-2B56390372DE}"/>
              </a:ext>
            </a:extLst>
          </p:cNvPr>
          <p:cNvSpPr/>
          <p:nvPr/>
        </p:nvSpPr>
        <p:spPr>
          <a:xfrm>
            <a:off x="116237" y="923942"/>
            <a:ext cx="8787157" cy="423562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2462DD-A211-2D10-3667-8355F3641188}"/>
              </a:ext>
            </a:extLst>
          </p:cNvPr>
          <p:cNvGrpSpPr/>
          <p:nvPr/>
        </p:nvGrpSpPr>
        <p:grpSpPr>
          <a:xfrm>
            <a:off x="515058" y="1253819"/>
            <a:ext cx="8113884" cy="1368000"/>
            <a:chOff x="1174238" y="1420217"/>
            <a:chExt cx="8113884" cy="1629498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C8D10CC2-24CA-E5B4-A584-8B7673AC1209}"/>
                </a:ext>
              </a:extLst>
            </p:cNvPr>
            <p:cNvSpPr/>
            <p:nvPr/>
          </p:nvSpPr>
          <p:spPr>
            <a:xfrm>
              <a:off x="1174238" y="1420217"/>
              <a:ext cx="8113883" cy="1629498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High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operation imbalance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computation, synchronization, or memory instructions executed by multiple threads of a PIM core can cause high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 overhead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9E21DD71-1D20-BD1D-C3DB-53E19EAD0AB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988E17-6469-551E-3862-27A98207986E}"/>
              </a:ext>
            </a:extLst>
          </p:cNvPr>
          <p:cNvGrpSpPr/>
          <p:nvPr/>
        </p:nvGrpSpPr>
        <p:grpSpPr>
          <a:xfrm>
            <a:off x="515058" y="3918745"/>
            <a:ext cx="8113884" cy="1484399"/>
            <a:chOff x="1174238" y="1420217"/>
            <a:chExt cx="8113884" cy="1768147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51357A47-EF5C-45A3-4C7D-5293705E2FB7}"/>
                </a:ext>
              </a:extLst>
            </p:cNvPr>
            <p:cNvSpPr/>
            <p:nvPr/>
          </p:nvSpPr>
          <p:spPr>
            <a:xfrm>
              <a:off x="1174238" y="1420217"/>
              <a:ext cx="8113883" cy="1768147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algorithms that 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 load balance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threads of PIM core in terms of computations, synchronization points and memory accesses.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8C94A88B-16C6-282D-78F7-BA7BA5D7EE7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37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BCB266C-14C9-69E7-0D97-42CF35D0F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071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 within a PIM Core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B872DDF8-5619-DA91-DB54-0809C2FBAD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770085"/>
              </p:ext>
            </p:extLst>
          </p:nvPr>
        </p:nvGraphicFramePr>
        <p:xfrm>
          <a:off x="-30480" y="1112520"/>
          <a:ext cx="457200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7612FFC9-083F-B926-F5C6-DDA8F3F4B0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997826"/>
              </p:ext>
            </p:extLst>
          </p:nvPr>
        </p:nvGraphicFramePr>
        <p:xfrm>
          <a:off x="4541520" y="1112520"/>
          <a:ext cx="445008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EBDC3A89-EC6E-F948-F770-98045CF168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648573"/>
              </p:ext>
            </p:extLst>
          </p:nvPr>
        </p:nvGraphicFramePr>
        <p:xfrm>
          <a:off x="0" y="4191522"/>
          <a:ext cx="4541520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0320B169-2153-6EDE-AF3B-3503DC7FF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8378697"/>
              </p:ext>
            </p:extLst>
          </p:nvPr>
        </p:nvGraphicFramePr>
        <p:xfrm>
          <a:off x="4556760" y="4191522"/>
          <a:ext cx="4434841" cy="256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F488DCD-87D6-7484-69EF-4120EF5E1647}"/>
              </a:ext>
            </a:extLst>
          </p:cNvPr>
          <p:cNvSpPr/>
          <p:nvPr/>
        </p:nvSpPr>
        <p:spPr>
          <a:xfrm>
            <a:off x="2108410" y="3777955"/>
            <a:ext cx="4688630" cy="4135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Scalability increases up to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16</a:t>
            </a:r>
            <a:r>
              <a:rPr lang="en-GB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threads</a:t>
            </a:r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5DB65E9-F1F2-B8E7-4619-14B4A8753EEF}"/>
              </a:ext>
            </a:extLst>
          </p:cNvPr>
          <p:cNvSpPr/>
          <p:nvPr/>
        </p:nvSpPr>
        <p:spPr>
          <a:xfrm rot="5400000">
            <a:off x="2522219" y="2611902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486AE1D-481C-056F-E3E2-E2685C78EEC1}"/>
              </a:ext>
            </a:extLst>
          </p:cNvPr>
          <p:cNvSpPr/>
          <p:nvPr/>
        </p:nvSpPr>
        <p:spPr>
          <a:xfrm rot="5400000">
            <a:off x="7072825" y="2654431"/>
            <a:ext cx="951263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ABA5C45-C11F-E9D4-51C4-E1E25CC309B3}"/>
              </a:ext>
            </a:extLst>
          </p:cNvPr>
          <p:cNvSpPr/>
          <p:nvPr/>
        </p:nvSpPr>
        <p:spPr>
          <a:xfrm rot="5400000">
            <a:off x="2554605" y="5645933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4A82C66-03C9-3C19-7CCD-7065197267ED}"/>
              </a:ext>
            </a:extLst>
          </p:cNvPr>
          <p:cNvSpPr/>
          <p:nvPr/>
        </p:nvSpPr>
        <p:spPr>
          <a:xfrm rot="5400000">
            <a:off x="7060777" y="5645933"/>
            <a:ext cx="1036320" cy="50292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5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745431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</a:t>
            </a:r>
            <a:r>
              <a:rPr lang="en-US" sz="3800" dirty="0">
                <a:solidFill>
                  <a:schemeClr val="accent1"/>
                </a:solidFill>
                <a:latin typeface="Trebuchet MS" panose="020B0703020202090204" pitchFamily="34" charset="0"/>
              </a:rPr>
              <a:t>Multiple</a:t>
            </a:r>
            <a:r>
              <a:rPr lang="en-US" sz="38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PIM Cores</a:t>
            </a:r>
            <a:endParaRPr lang="en-GB" sz="3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172212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761293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5009892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993816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851910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94152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937558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8051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3225824" y="1237179"/>
            <a:ext cx="1824269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7984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B55D5-506F-400D-9958-B23E38CEA6EB}"/>
              </a:ext>
            </a:extLst>
          </p:cNvPr>
          <p:cNvGrpSpPr/>
          <p:nvPr/>
        </p:nvGrpSpPr>
        <p:grpSpPr>
          <a:xfrm>
            <a:off x="124369" y="1349116"/>
            <a:ext cx="4331394" cy="3703872"/>
            <a:chOff x="124369" y="1837017"/>
            <a:chExt cx="4331394" cy="3837508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34C3F8BB-B47D-61F5-372E-6AA3F9AC64C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124369" y="1837017"/>
            <a:ext cx="4331394" cy="38375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E7C742F-1014-1054-9E76-C0299F92A100}"/>
                </a:ext>
              </a:extLst>
            </p:cNvPr>
            <p:cNvCxnSpPr>
              <a:cxnSpLocks/>
            </p:cNvCxnSpPr>
            <p:nvPr/>
          </p:nvCxnSpPr>
          <p:spPr>
            <a:xfrm>
              <a:off x="825328" y="4528727"/>
              <a:ext cx="34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BE898553-06D1-6392-F5D6-5C806A87B50B}"/>
              </a:ext>
            </a:extLst>
          </p:cNvPr>
          <p:cNvCxnSpPr>
            <a:cxnSpLocks/>
          </p:cNvCxnSpPr>
          <p:nvPr/>
        </p:nvCxnSpPr>
        <p:spPr>
          <a:xfrm flipV="1">
            <a:off x="2957285" y="1969384"/>
            <a:ext cx="0" cy="1944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38E529B9-B7DF-4C82-727C-86D3B1E3A0C4}"/>
              </a:ext>
            </a:extLst>
          </p:cNvPr>
          <p:cNvCxnSpPr>
            <a:cxnSpLocks/>
          </p:cNvCxnSpPr>
          <p:nvPr/>
        </p:nvCxnSpPr>
        <p:spPr>
          <a:xfrm flipV="1">
            <a:off x="3653360" y="2198703"/>
            <a:ext cx="0" cy="19080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BD58477-5565-18CC-171F-BA2E900E7214}"/>
              </a:ext>
            </a:extLst>
          </p:cNvPr>
          <p:cNvSpPr txBox="1"/>
          <p:nvPr/>
        </p:nvSpPr>
        <p:spPr>
          <a:xfrm>
            <a:off x="2528345" y="160005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6.86x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4FFC1F3A-0F51-EFF8-4F89-8940D79135E1}"/>
              </a:ext>
            </a:extLst>
          </p:cNvPr>
          <p:cNvSpPr txBox="1"/>
          <p:nvPr/>
        </p:nvSpPr>
        <p:spPr>
          <a:xfrm>
            <a:off x="3390915" y="1844361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13.66x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6F11F-8B34-1DD9-6B6E-CAC815C5C5F1}"/>
              </a:ext>
            </a:extLst>
          </p:cNvPr>
          <p:cNvSpPr txBox="1"/>
          <p:nvPr/>
        </p:nvSpPr>
        <p:spPr>
          <a:xfrm>
            <a:off x="4373736" y="3200486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C6844B-573D-6119-62CE-FD9084206E24}"/>
              </a:ext>
            </a:extLst>
          </p:cNvPr>
          <p:cNvSpPr/>
          <p:nvPr/>
        </p:nvSpPr>
        <p:spPr>
          <a:xfrm>
            <a:off x="25571" y="5007837"/>
            <a:ext cx="9127592" cy="12328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800" tIns="720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In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 scale-free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matrices,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provide higher non-zero element balance across PIM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cores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BF1588-EFE1-C3DA-E0EF-53BFE23D288E}"/>
              </a:ext>
            </a:extLst>
          </p:cNvPr>
          <p:cNvSpPr txBox="1"/>
          <p:nvPr/>
        </p:nvSpPr>
        <p:spPr>
          <a:xfrm>
            <a:off x="4363430" y="383903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A728CF-BAFC-7604-EAE6-BA5DDBA8A03F}"/>
              </a:ext>
            </a:extLst>
          </p:cNvPr>
          <p:cNvGrpSpPr>
            <a:grpSpLocks noChangeAspect="1"/>
          </p:cNvGrpSpPr>
          <p:nvPr/>
        </p:nvGrpSpPr>
        <p:grpSpPr>
          <a:xfrm>
            <a:off x="5113505" y="3241413"/>
            <a:ext cx="1440000" cy="1068484"/>
            <a:chOff x="1745877" y="2496557"/>
            <a:chExt cx="2016000" cy="149587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C0DABD-76D7-E630-9E06-363F58241F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C5CEF86E-DDDB-3763-330A-89DE7CBC15A1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7E48050-2837-BDD0-D845-384ED34D4D88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01" name="Group 100">
                    <a:extLst>
                      <a:ext uri="{FF2B5EF4-FFF2-40B4-BE49-F238E27FC236}">
                        <a16:creationId xmlns:a16="http://schemas.microsoft.com/office/drawing/2014/main" id="{3B667712-593E-B767-FFA3-5B04D72D259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13" name="Group 112">
                      <a:extLst>
                        <a:ext uri="{FF2B5EF4-FFF2-40B4-BE49-F238E27FC236}">
                          <a16:creationId xmlns:a16="http://schemas.microsoft.com/office/drawing/2014/main" id="{0D681EE9-52B8-980A-6DBB-A1B40ACCB2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9" name="Rectangle 118">
                        <a:extLst>
                          <a:ext uri="{FF2B5EF4-FFF2-40B4-BE49-F238E27FC236}">
                            <a16:creationId xmlns:a16="http://schemas.microsoft.com/office/drawing/2014/main" id="{D3C09F91-6E75-B221-1D2B-9391E84C87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0" name="Rectangle 119">
                        <a:extLst>
                          <a:ext uri="{FF2B5EF4-FFF2-40B4-BE49-F238E27FC236}">
                            <a16:creationId xmlns:a16="http://schemas.microsoft.com/office/drawing/2014/main" id="{CA64F92D-AB70-A6A3-F5ED-CE6FCB09D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1" name="Rectangle 120">
                        <a:extLst>
                          <a:ext uri="{FF2B5EF4-FFF2-40B4-BE49-F238E27FC236}">
                            <a16:creationId xmlns:a16="http://schemas.microsoft.com/office/drawing/2014/main" id="{E04EB75A-12AB-078D-A2E7-5A207D8823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id="{C3CAC9E8-732B-AD66-7A25-F7299CCEF8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4B58C170-6E9A-6FDA-29CD-7E49A8F863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5" name="Rectangle 114">
                        <a:extLst>
                          <a:ext uri="{FF2B5EF4-FFF2-40B4-BE49-F238E27FC236}">
                            <a16:creationId xmlns:a16="http://schemas.microsoft.com/office/drawing/2014/main" id="{4C9AC7AF-D0B6-AA9F-8C15-BB96C2CCA08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6" name="Rectangle 115">
                        <a:extLst>
                          <a:ext uri="{FF2B5EF4-FFF2-40B4-BE49-F238E27FC236}">
                            <a16:creationId xmlns:a16="http://schemas.microsoft.com/office/drawing/2014/main" id="{1C3AE0C9-B242-D6B0-A348-57DFB7F63B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55529F43-3D46-6709-87EF-EC941B569E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8" name="Rectangle 117">
                        <a:extLst>
                          <a:ext uri="{FF2B5EF4-FFF2-40B4-BE49-F238E27FC236}">
                            <a16:creationId xmlns:a16="http://schemas.microsoft.com/office/drawing/2014/main" id="{D5708B4B-70EA-EF96-5AD0-652F524FE9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B2179059-9E00-2C1E-E4BB-196B1C4EF8F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03" name="Group 102">
                      <a:extLst>
                        <a:ext uri="{FF2B5EF4-FFF2-40B4-BE49-F238E27FC236}">
                          <a16:creationId xmlns:a16="http://schemas.microsoft.com/office/drawing/2014/main" id="{EA2735E9-BAC2-4490-8BB6-DA5C9BCF7D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9" name="Rectangle 108">
                        <a:extLst>
                          <a:ext uri="{FF2B5EF4-FFF2-40B4-BE49-F238E27FC236}">
                            <a16:creationId xmlns:a16="http://schemas.microsoft.com/office/drawing/2014/main" id="{D3217C66-4ED3-8AA8-988A-4F3FD659C8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0" name="Rectangle 109">
                        <a:extLst>
                          <a:ext uri="{FF2B5EF4-FFF2-40B4-BE49-F238E27FC236}">
                            <a16:creationId xmlns:a16="http://schemas.microsoft.com/office/drawing/2014/main" id="{F70E3631-9668-8EB5-2F3E-F2885DA88C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1" name="Rectangle 110">
                        <a:extLst>
                          <a:ext uri="{FF2B5EF4-FFF2-40B4-BE49-F238E27FC236}">
                            <a16:creationId xmlns:a16="http://schemas.microsoft.com/office/drawing/2014/main" id="{D481690A-7521-08AF-4A34-8D0E3D25C8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2AA80773-964C-2EB9-B766-D1227CAE02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08A3B41C-5B9D-F86E-2D60-341F612E6CB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5" name="Rectangle 104">
                        <a:extLst>
                          <a:ext uri="{FF2B5EF4-FFF2-40B4-BE49-F238E27FC236}">
                            <a16:creationId xmlns:a16="http://schemas.microsoft.com/office/drawing/2014/main" id="{9867CD90-6302-2C5C-7396-C08ABE6786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7E515477-7885-443F-90BC-9076653ECD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3D6EA65B-2479-9E6C-FD96-0EBECCF870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BACA84B5-570D-6380-C4E1-8C567D3D6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B2BC7175-7FB7-7504-B249-8FB3DE094AC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563AD1D6-02B3-9BD1-B47C-377D2A585C0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91" name="Group 90">
                      <a:extLst>
                        <a:ext uri="{FF2B5EF4-FFF2-40B4-BE49-F238E27FC236}">
                          <a16:creationId xmlns:a16="http://schemas.microsoft.com/office/drawing/2014/main" id="{460CC68E-009E-65C7-9379-102C6358B0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41495AE0-C0F6-AD1F-029B-3F47387587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2C1C7480-0C89-5AF7-F9DE-0B0C0D369D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73DCE088-573F-684E-2715-0D5B600A5E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098C49F3-0D7B-4D5C-6E7A-E26B1A9D67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7E99F66C-FE22-74DA-EEFC-4C21BAF7D6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3" name="Rectangle 92">
                        <a:extLst>
                          <a:ext uri="{FF2B5EF4-FFF2-40B4-BE49-F238E27FC236}">
                            <a16:creationId xmlns:a16="http://schemas.microsoft.com/office/drawing/2014/main" id="{CFFEE950-ABA2-8E93-0F0B-5D2F6517A9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9E368316-984F-193B-6801-B17EF4007A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2C9139FC-6566-C7AF-5AD4-BEB5D25306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id="{1DF71F79-B766-B748-0FD4-82324EDF7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DC2844F4-9D6F-B57D-72EE-D2E7DB3FB24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81" name="Group 80">
                      <a:extLst>
                        <a:ext uri="{FF2B5EF4-FFF2-40B4-BE49-F238E27FC236}">
                          <a16:creationId xmlns:a16="http://schemas.microsoft.com/office/drawing/2014/main" id="{79AE8694-6747-26AE-D87B-6DF92059AD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C2218AA0-DF6D-10F7-8B6F-6B00AFB6C4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C3AAF217-4BB4-11AC-B922-002839BB86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id="{3195AC26-5D57-90A7-88E0-2C43FAB4E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151DB6AF-9438-FD9F-04AA-CDCFCC1E74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83B8EB17-CCDE-C9B5-A760-935ED53807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3" name="Rectangle 82">
                        <a:extLst>
                          <a:ext uri="{FF2B5EF4-FFF2-40B4-BE49-F238E27FC236}">
                            <a16:creationId xmlns:a16="http://schemas.microsoft.com/office/drawing/2014/main" id="{3D12246F-EB49-D357-5723-970ECC122C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4" name="Rectangle 83">
                        <a:extLst>
                          <a:ext uri="{FF2B5EF4-FFF2-40B4-BE49-F238E27FC236}">
                            <a16:creationId xmlns:a16="http://schemas.microsoft.com/office/drawing/2014/main" id="{6F7F1617-D2F1-2D54-F59C-0CEB1D3F3C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21D0011F-6227-8768-CB3B-48BE0E0BB5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FA39B420-641D-88E2-ED74-1AD5BED192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B19327B-CCFA-B5C0-7882-2B0C8B15EAB4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36ADAF5-67F5-9F9E-F87E-5DED75331D01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7198E6CA-8F40-1E79-A196-34D11A62CFB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67" name="Group 66">
                      <a:extLst>
                        <a:ext uri="{FF2B5EF4-FFF2-40B4-BE49-F238E27FC236}">
                          <a16:creationId xmlns:a16="http://schemas.microsoft.com/office/drawing/2014/main" id="{DB64BB7D-5C95-C121-1E4E-6AFBAE31CBA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419A4D1E-B421-2478-7640-F8593921C4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749081C9-23FD-8CA1-D8D7-70D7FDAEE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981B74B9-7069-47B3-C46D-77291CA493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5D3CBC9B-D9BC-899A-3895-8149158E81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9DD0A73B-7B0A-2630-6104-4703C206AD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9" name="Rectangle 68">
                        <a:extLst>
                          <a:ext uri="{FF2B5EF4-FFF2-40B4-BE49-F238E27FC236}">
                            <a16:creationId xmlns:a16="http://schemas.microsoft.com/office/drawing/2014/main" id="{47938D4C-C02F-B932-D8A5-80F10A7BD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0" name="Rectangle 69">
                        <a:extLst>
                          <a:ext uri="{FF2B5EF4-FFF2-40B4-BE49-F238E27FC236}">
                            <a16:creationId xmlns:a16="http://schemas.microsoft.com/office/drawing/2014/main" id="{BBE0B361-BFD9-5DBB-427D-9BD102DE5B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1" name="Rectangle 70">
                        <a:extLst>
                          <a:ext uri="{FF2B5EF4-FFF2-40B4-BE49-F238E27FC236}">
                            <a16:creationId xmlns:a16="http://schemas.microsoft.com/office/drawing/2014/main" id="{23BEE43E-A31C-E001-89CC-954608AE2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80CD0944-141A-C62E-C809-BE332A7AA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E06C57AF-0FAC-6768-3F03-DF234BCAF00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51F0ED7A-1C62-6131-DF89-19C4B5B65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A52CC801-D8FA-A376-55EF-95881ECBA2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DE2A6F23-AFBE-FCA6-54E0-73D58B0FE6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2E006275-BC23-119D-58A7-AFB5446F95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02EEF5CB-9787-EBBB-1F10-57F058F5D6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A62B80E1-00F1-F0EB-D7E3-EF8619E50F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9" name="Rectangle 58">
                        <a:extLst>
                          <a:ext uri="{FF2B5EF4-FFF2-40B4-BE49-F238E27FC236}">
                            <a16:creationId xmlns:a16="http://schemas.microsoft.com/office/drawing/2014/main" id="{C9ABC92B-5DD0-85AE-F41E-07E17A8AA3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5F56679F-8D53-946B-E1C3-9ED897363E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0C67A4E2-EA3C-FB16-57F2-69EC66FD2D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EA26DF1D-A927-FD86-3BFC-34B7951F0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E4AC624B-F963-16E9-893F-0F7C6D2533B9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F8DED375-F9A3-63BC-6E85-FCF579DFECB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5" name="Group 44">
                      <a:extLst>
                        <a:ext uri="{FF2B5EF4-FFF2-40B4-BE49-F238E27FC236}">
                          <a16:creationId xmlns:a16="http://schemas.microsoft.com/office/drawing/2014/main" id="{CE3F027B-4192-F399-8B88-F0A2A88126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FA551706-3605-1848-EF20-46A4C701C1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D075C533-2B95-04A6-E359-8A649DC6C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028CA6EE-0491-C2CC-C622-77F2AC327D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11FC3F09-93D5-0658-A68D-D6DF69468C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DE9BC8CC-FA6B-3163-4AC5-222D22852F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7" name="Rectangle 46">
                        <a:extLst>
                          <a:ext uri="{FF2B5EF4-FFF2-40B4-BE49-F238E27FC236}">
                            <a16:creationId xmlns:a16="http://schemas.microsoft.com/office/drawing/2014/main" id="{C7FB9CD6-F977-8F99-8977-D11451E307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A5A068E5-2F08-887B-8AA8-CE26AC62AB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353A67C8-B279-3530-9CC3-6757FF4656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FE73E47C-4E51-93B2-2BA4-0D6A1DEC3B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23DF247A-FA4F-DE41-93BA-DA03EAA31F9D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14A5D925-62C8-198E-D331-1E3F2EFEB1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DA6463FF-2C94-8F39-6ECF-F0CA5418EC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EC73D4A4-A9D1-F8DB-1F5D-4A19818DB82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80784D02-66C4-33C7-4D6B-36794B73AA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219F1CEA-2769-54E3-30BA-8ED016ABD5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406788D7-E0FD-C38C-5FB1-89506BE615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7" name="Rectangle 36">
                        <a:extLst>
                          <a:ext uri="{FF2B5EF4-FFF2-40B4-BE49-F238E27FC236}">
                            <a16:creationId xmlns:a16="http://schemas.microsoft.com/office/drawing/2014/main" id="{8A9FBEEB-53F6-58AC-2599-CCDD118FA6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92BED33B-6507-2C04-214F-AA50D93CE4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8204F0B7-F4F5-669B-6E90-07A91C4794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8BE1DE6D-95AE-5292-DAAA-BE6C3CD1E8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AE1E33E-9713-BB0E-9CB7-C932DC7D9AAC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05192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85508B9-195B-7F63-4EA1-189552DF6856}"/>
              </a:ext>
            </a:extLst>
          </p:cNvPr>
          <p:cNvGrpSpPr>
            <a:grpSpLocks noChangeAspect="1"/>
          </p:cNvGrpSpPr>
          <p:nvPr/>
        </p:nvGrpSpPr>
        <p:grpSpPr>
          <a:xfrm>
            <a:off x="7437458" y="3232023"/>
            <a:ext cx="1440000" cy="1049740"/>
            <a:chOff x="6192080" y="2362710"/>
            <a:chExt cx="2052001" cy="1495876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6E11835-A7FE-288E-A333-9209701FEC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D7981F7-D7B8-4590-58F2-8B842CA4A90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B10B9E73-815A-2C79-0397-C91E4676D1B6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1B17F63D-9169-D048-FE89-D4C1DA6DBDD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DB2D382B-73C1-9A24-64C6-C3A92AD54C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EA411982-4DA6-7C15-D1FC-2459CE35E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68BEB408-CC4D-5BB9-132F-AA5F825DAA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30677A55-CB0E-4F30-53CD-07FF56A498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2" name="Rectangle 221">
                        <a:extLst>
                          <a:ext uri="{FF2B5EF4-FFF2-40B4-BE49-F238E27FC236}">
                            <a16:creationId xmlns:a16="http://schemas.microsoft.com/office/drawing/2014/main" id="{4B842C39-97B6-7343-9848-B1E406F674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4" name="Group 213">
                      <a:extLst>
                        <a:ext uri="{FF2B5EF4-FFF2-40B4-BE49-F238E27FC236}">
                          <a16:creationId xmlns:a16="http://schemas.microsoft.com/office/drawing/2014/main" id="{7F885384-0BA6-6288-D76E-02F445A08E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24920932-38B1-66ED-8C2E-C62AD0947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41FAA7B1-42FD-49A1-3D9F-2BB7F9E661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4807E344-53A8-7794-41DF-6D61C0D054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CDA25CA4-74C0-9948-D569-564BD91551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DEE5AEA7-1DA4-4E99-C7B0-9AF87184474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83ED28A7-214E-0B66-ADEF-BF590C8CA2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9" name="Rectangle 208">
                        <a:extLst>
                          <a:ext uri="{FF2B5EF4-FFF2-40B4-BE49-F238E27FC236}">
                            <a16:creationId xmlns:a16="http://schemas.microsoft.com/office/drawing/2014/main" id="{092B62DE-5A1A-F6CC-7DFE-D712B336D8F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0" name="Rectangle 209">
                        <a:extLst>
                          <a:ext uri="{FF2B5EF4-FFF2-40B4-BE49-F238E27FC236}">
                            <a16:creationId xmlns:a16="http://schemas.microsoft.com/office/drawing/2014/main" id="{2E443273-822C-EB28-178F-3A9FEB7CC8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1" name="Rectangle 210">
                        <a:extLst>
                          <a:ext uri="{FF2B5EF4-FFF2-40B4-BE49-F238E27FC236}">
                            <a16:creationId xmlns:a16="http://schemas.microsoft.com/office/drawing/2014/main" id="{FB6AF683-880B-BAC7-34FB-E32A974FE5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2" name="Rectangle 211">
                        <a:extLst>
                          <a:ext uri="{FF2B5EF4-FFF2-40B4-BE49-F238E27FC236}">
                            <a16:creationId xmlns:a16="http://schemas.microsoft.com/office/drawing/2014/main" id="{37C911D8-C291-317C-21D5-D88075AB89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4" name="Group 203">
                      <a:extLst>
                        <a:ext uri="{FF2B5EF4-FFF2-40B4-BE49-F238E27FC236}">
                          <a16:creationId xmlns:a16="http://schemas.microsoft.com/office/drawing/2014/main" id="{00AB13FC-487F-0E1B-1BB6-815BC76EBF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5" name="Rectangle 204">
                        <a:extLst>
                          <a:ext uri="{FF2B5EF4-FFF2-40B4-BE49-F238E27FC236}">
                            <a16:creationId xmlns:a16="http://schemas.microsoft.com/office/drawing/2014/main" id="{EF77427F-1D5D-297B-1B8B-7F8012979D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6" name="Rectangle 205">
                        <a:extLst>
                          <a:ext uri="{FF2B5EF4-FFF2-40B4-BE49-F238E27FC236}">
                            <a16:creationId xmlns:a16="http://schemas.microsoft.com/office/drawing/2014/main" id="{C8160A93-8457-1652-1AA2-22A70BACE7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7" name="Rectangle 206">
                        <a:extLst>
                          <a:ext uri="{FF2B5EF4-FFF2-40B4-BE49-F238E27FC236}">
                            <a16:creationId xmlns:a16="http://schemas.microsoft.com/office/drawing/2014/main" id="{CD85A3D4-AD12-CD8B-B004-EF1ED68C3A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8" name="Rectangle 207">
                        <a:extLst>
                          <a:ext uri="{FF2B5EF4-FFF2-40B4-BE49-F238E27FC236}">
                            <a16:creationId xmlns:a16="http://schemas.microsoft.com/office/drawing/2014/main" id="{68838E9B-5B38-0D32-812E-3860953ADF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876A87B4-5120-FB55-D4C5-FC5D93877BAD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556AA1C4-1D3F-A55E-3F9D-7FA8853B07D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194C8063-EED2-4D70-7E8E-D6FD8325B9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7" name="Rectangle 196">
                        <a:extLst>
                          <a:ext uri="{FF2B5EF4-FFF2-40B4-BE49-F238E27FC236}">
                            <a16:creationId xmlns:a16="http://schemas.microsoft.com/office/drawing/2014/main" id="{F35A29A4-AE2E-A3A8-2802-9E4CA21ADB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8" name="Rectangle 197">
                        <a:extLst>
                          <a:ext uri="{FF2B5EF4-FFF2-40B4-BE49-F238E27FC236}">
                            <a16:creationId xmlns:a16="http://schemas.microsoft.com/office/drawing/2014/main" id="{B8054288-6DFF-9631-2001-0E5910F8BB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9" name="Rectangle 198">
                        <a:extLst>
                          <a:ext uri="{FF2B5EF4-FFF2-40B4-BE49-F238E27FC236}">
                            <a16:creationId xmlns:a16="http://schemas.microsoft.com/office/drawing/2014/main" id="{71F5CDEB-4D59-8CC5-7767-A64427312A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0" name="Rectangle 199">
                        <a:extLst>
                          <a:ext uri="{FF2B5EF4-FFF2-40B4-BE49-F238E27FC236}">
                            <a16:creationId xmlns:a16="http://schemas.microsoft.com/office/drawing/2014/main" id="{5CEF2CE9-79A7-DCAA-23D3-5F93373A44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2" name="Group 191">
                      <a:extLst>
                        <a:ext uri="{FF2B5EF4-FFF2-40B4-BE49-F238E27FC236}">
                          <a16:creationId xmlns:a16="http://schemas.microsoft.com/office/drawing/2014/main" id="{736FD8F9-A36B-9B9F-29C1-F6379F8AF7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:a16="http://schemas.microsoft.com/office/drawing/2014/main" id="{605EE613-4ADB-5428-BE9B-36A9720C82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4" name="Rectangle 193">
                        <a:extLst>
                          <a:ext uri="{FF2B5EF4-FFF2-40B4-BE49-F238E27FC236}">
                            <a16:creationId xmlns:a16="http://schemas.microsoft.com/office/drawing/2014/main" id="{8E461C07-1E01-A1A1-871A-46FBD3A385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796B1594-74B7-F183-8603-CCDDC4F62B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296D8624-B0A2-326E-ADF9-A2D5CB88F4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D0CEE42C-78A4-B49B-98E8-07B6FF7E3C8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B99ADAA7-F4B3-B83A-C8F6-736DCEF49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7" name="Rectangle 186">
                        <a:extLst>
                          <a:ext uri="{FF2B5EF4-FFF2-40B4-BE49-F238E27FC236}">
                            <a16:creationId xmlns:a16="http://schemas.microsoft.com/office/drawing/2014/main" id="{A276E643-42E6-4E4D-5D5D-0D919491CB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166DDF6E-E324-DBCF-EA0C-B9D9BC7D25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9" name="Rectangle 188">
                        <a:extLst>
                          <a:ext uri="{FF2B5EF4-FFF2-40B4-BE49-F238E27FC236}">
                            <a16:creationId xmlns:a16="http://schemas.microsoft.com/office/drawing/2014/main" id="{E4FEDC47-EFD6-CB69-09AC-41F96E86A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0" name="Rectangle 189">
                        <a:extLst>
                          <a:ext uri="{FF2B5EF4-FFF2-40B4-BE49-F238E27FC236}">
                            <a16:creationId xmlns:a16="http://schemas.microsoft.com/office/drawing/2014/main" id="{F94179DA-8FEB-353D-39AC-4524E1822D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2" name="Group 181">
                      <a:extLst>
                        <a:ext uri="{FF2B5EF4-FFF2-40B4-BE49-F238E27FC236}">
                          <a16:creationId xmlns:a16="http://schemas.microsoft.com/office/drawing/2014/main" id="{7140A606-2BF0-6646-9417-90F1DE0F3F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0EF4147F-0A75-42EC-9652-D4ECD7D2C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9A97EBD7-11C2-7C3C-6369-743AE07CF2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AF6F30F0-2AEA-0390-25F5-4719E5BE26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6" name="Rectangle 185">
                        <a:extLst>
                          <a:ext uri="{FF2B5EF4-FFF2-40B4-BE49-F238E27FC236}">
                            <a16:creationId xmlns:a16="http://schemas.microsoft.com/office/drawing/2014/main" id="{D5D0D2DE-2EF3-1177-36E7-8BACA5B1E4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728DDD3-8E8E-0D75-5B1F-54801DB3096A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55BC070C-9893-2B6F-BDCA-56046ED4BF33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74B7F5FD-AAC8-3E8C-5276-9EC75E536C60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6A35193B-E49C-45DA-277D-746BFE12F9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73" name="Rectangle 172">
                        <a:extLst>
                          <a:ext uri="{FF2B5EF4-FFF2-40B4-BE49-F238E27FC236}">
                            <a16:creationId xmlns:a16="http://schemas.microsoft.com/office/drawing/2014/main" id="{2EF7961E-6665-CD8F-EAC7-59F813093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4" name="Rectangle 173">
                        <a:extLst>
                          <a:ext uri="{FF2B5EF4-FFF2-40B4-BE49-F238E27FC236}">
                            <a16:creationId xmlns:a16="http://schemas.microsoft.com/office/drawing/2014/main" id="{AB5CA7C9-65BE-C3E1-9D22-B8B6D6EA3D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5" name="Rectangle 174">
                        <a:extLst>
                          <a:ext uri="{FF2B5EF4-FFF2-40B4-BE49-F238E27FC236}">
                            <a16:creationId xmlns:a16="http://schemas.microsoft.com/office/drawing/2014/main" id="{091C18DA-9563-F152-3661-D00AECE953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6" name="Rectangle 175">
                        <a:extLst>
                          <a:ext uri="{FF2B5EF4-FFF2-40B4-BE49-F238E27FC236}">
                            <a16:creationId xmlns:a16="http://schemas.microsoft.com/office/drawing/2014/main" id="{20E0FCED-CEEB-4FFE-23FC-2937810B46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8" name="Group 167">
                      <a:extLst>
                        <a:ext uri="{FF2B5EF4-FFF2-40B4-BE49-F238E27FC236}">
                          <a16:creationId xmlns:a16="http://schemas.microsoft.com/office/drawing/2014/main" id="{897BC25F-CB2D-DABF-3766-AC3F0EF76C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9" name="Rectangle 168">
                        <a:extLst>
                          <a:ext uri="{FF2B5EF4-FFF2-40B4-BE49-F238E27FC236}">
                            <a16:creationId xmlns:a16="http://schemas.microsoft.com/office/drawing/2014/main" id="{E4492E6A-5719-C274-EE45-2DCA3E13FE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0" name="Rectangle 169">
                        <a:extLst>
                          <a:ext uri="{FF2B5EF4-FFF2-40B4-BE49-F238E27FC236}">
                            <a16:creationId xmlns:a16="http://schemas.microsoft.com/office/drawing/2014/main" id="{E8A89002-906B-F8CE-6B64-5D303992DA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1" name="Rectangle 170">
                        <a:extLst>
                          <a:ext uri="{FF2B5EF4-FFF2-40B4-BE49-F238E27FC236}">
                            <a16:creationId xmlns:a16="http://schemas.microsoft.com/office/drawing/2014/main" id="{AFB738AE-68A2-E3EF-7063-B04E48183A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2" name="Rectangle 171">
                        <a:extLst>
                          <a:ext uri="{FF2B5EF4-FFF2-40B4-BE49-F238E27FC236}">
                            <a16:creationId xmlns:a16="http://schemas.microsoft.com/office/drawing/2014/main" id="{9F614E3A-A2C5-372F-9AF6-1C32B4B61A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6" name="Group 155">
                    <a:extLst>
                      <a:ext uri="{FF2B5EF4-FFF2-40B4-BE49-F238E27FC236}">
                        <a16:creationId xmlns:a16="http://schemas.microsoft.com/office/drawing/2014/main" id="{A83382F6-44BA-1697-348B-B94E420B066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C03EB663-A825-AC40-1C29-FDF76B0618D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4188A652-A9BE-4846-4460-42FE2BCFC0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638B43A4-EA3F-BE40-4435-4BF5E608DD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5026CA5E-05D0-30A0-BD30-E27ADC69B4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6" name="Rectangle 165">
                        <a:extLst>
                          <a:ext uri="{FF2B5EF4-FFF2-40B4-BE49-F238E27FC236}">
                            <a16:creationId xmlns:a16="http://schemas.microsoft.com/office/drawing/2014/main" id="{C1055A12-A88D-8918-B6F4-AC0D21D9A1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8" name="Group 157">
                      <a:extLst>
                        <a:ext uri="{FF2B5EF4-FFF2-40B4-BE49-F238E27FC236}">
                          <a16:creationId xmlns:a16="http://schemas.microsoft.com/office/drawing/2014/main" id="{5F4AC64D-80A0-A9E9-3715-77A70080E83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30F8E9DC-641A-55F1-4EB5-3E9847904A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0" name="Rectangle 159">
                        <a:extLst>
                          <a:ext uri="{FF2B5EF4-FFF2-40B4-BE49-F238E27FC236}">
                            <a16:creationId xmlns:a16="http://schemas.microsoft.com/office/drawing/2014/main" id="{AA52A10F-5834-278F-0E39-876734DB6B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1" name="Rectangle 160">
                        <a:extLst>
                          <a:ext uri="{FF2B5EF4-FFF2-40B4-BE49-F238E27FC236}">
                            <a16:creationId xmlns:a16="http://schemas.microsoft.com/office/drawing/2014/main" id="{C697B2D2-BBA7-5820-D81A-CBBE40F81F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2" name="Rectangle 161">
                        <a:extLst>
                          <a:ext uri="{FF2B5EF4-FFF2-40B4-BE49-F238E27FC236}">
                            <a16:creationId xmlns:a16="http://schemas.microsoft.com/office/drawing/2014/main" id="{8E66F139-51D4-E98F-EE0E-5D3A60A4D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6D1CE160-1872-EE56-466D-7DF2272C95A6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A823B599-2C99-A6E4-944E-D844D683B9A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1F9F1B34-DA7D-CBFA-789F-867C93FD8F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E4F0A28E-18B7-4E2E-B212-0C01C9F656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2" name="Rectangle 151">
                        <a:extLst>
                          <a:ext uri="{FF2B5EF4-FFF2-40B4-BE49-F238E27FC236}">
                            <a16:creationId xmlns:a16="http://schemas.microsoft.com/office/drawing/2014/main" id="{B0535C1A-4E35-6E68-78C8-21435974E8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D769F088-7101-E68A-3E25-BD89C51222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4" name="Rectangle 153">
                        <a:extLst>
                          <a:ext uri="{FF2B5EF4-FFF2-40B4-BE49-F238E27FC236}">
                            <a16:creationId xmlns:a16="http://schemas.microsoft.com/office/drawing/2014/main" id="{44005694-18C9-36C6-EAD2-E0A524CEB0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46" name="Group 145">
                      <a:extLst>
                        <a:ext uri="{FF2B5EF4-FFF2-40B4-BE49-F238E27FC236}">
                          <a16:creationId xmlns:a16="http://schemas.microsoft.com/office/drawing/2014/main" id="{F680D3C3-3912-F92D-7FE7-8250A38BEF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9388BD66-512A-1665-E88C-C1B04EBF4C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2805FAB6-31FB-1C43-2449-FE2B1D3A0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D07DBFAF-ED3A-A5DE-E78D-D7B64A039A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2B35B9D9-ED31-4300-3DBA-6975EAC80B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4" name="Group 133">
                    <a:extLst>
                      <a:ext uri="{FF2B5EF4-FFF2-40B4-BE49-F238E27FC236}">
                        <a16:creationId xmlns:a16="http://schemas.microsoft.com/office/drawing/2014/main" id="{32EA8D24-A200-3480-8549-1DC800C2F798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ED1208CB-0014-D409-DCF9-99D0D812C4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11117188-8160-AC15-F1AD-44879BE3A7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746A2103-4E71-6E6E-4E24-A196C59C10E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67FC6DE7-9D39-F1B4-2E1A-2F8669AD71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4" name="Rectangle 143">
                        <a:extLst>
                          <a:ext uri="{FF2B5EF4-FFF2-40B4-BE49-F238E27FC236}">
                            <a16:creationId xmlns:a16="http://schemas.microsoft.com/office/drawing/2014/main" id="{8B4B24EB-E9E3-557A-2DDE-0009222B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6" name="Group 135">
                      <a:extLst>
                        <a:ext uri="{FF2B5EF4-FFF2-40B4-BE49-F238E27FC236}">
                          <a16:creationId xmlns:a16="http://schemas.microsoft.com/office/drawing/2014/main" id="{24AC2337-9F58-5C43-10AF-157A1C54E4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A6D759C2-022E-D0D3-B9D2-B96DFDD19E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40386A55-0AC0-08E7-D297-C60975004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514C68F6-5E09-2B44-602A-3C817FA866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5CC26A08-37AF-7AAB-7E7C-1C21BB6493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E3A435BF-018D-176B-D17D-AEC0E209846A}"/>
                </a:ext>
              </a:extLst>
            </p:cNvPr>
            <p:cNvGrpSpPr/>
            <p:nvPr/>
          </p:nvGrpSpPr>
          <p:grpSpPr>
            <a:xfrm>
              <a:off x="6192080" y="2667919"/>
              <a:ext cx="2052001" cy="333242"/>
              <a:chOff x="6192080" y="2667919"/>
              <a:chExt cx="2052001" cy="333242"/>
            </a:xfrm>
          </p:grpSpPr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513184A4-DE5F-6A98-ED27-C03B8F0263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2993591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A697E76A-3893-4403-DB03-C893540302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668562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420EFA17-B6FB-9B53-C225-8CDA395ED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667919"/>
                <a:ext cx="0" cy="3296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3" name="TextBox 222">
            <a:extLst>
              <a:ext uri="{FF2B5EF4-FFF2-40B4-BE49-F238E27FC236}">
                <a16:creationId xmlns:a16="http://schemas.microsoft.com/office/drawing/2014/main" id="{B4BBEB43-F4D5-EC7C-EBF2-671369B9A23D}"/>
              </a:ext>
            </a:extLst>
          </p:cNvPr>
          <p:cNvSpPr txBox="1"/>
          <p:nvPr/>
        </p:nvSpPr>
        <p:spPr>
          <a:xfrm>
            <a:off x="6719789" y="3236438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Core 1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7401D1F-BA97-936A-B11E-F516B672021A}"/>
              </a:ext>
            </a:extLst>
          </p:cNvPr>
          <p:cNvSpPr txBox="1"/>
          <p:nvPr/>
        </p:nvSpPr>
        <p:spPr>
          <a:xfrm>
            <a:off x="6719788" y="3848832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5"/>
                </a:solidFill>
                <a:latin typeface="Trebuchet MS" panose="020B0703020202090204" pitchFamily="34" charset="0"/>
              </a:rPr>
              <a:t>Core 2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73B8E1FB-608C-775F-E582-9263E79AE5C5}"/>
              </a:ext>
            </a:extLst>
          </p:cNvPr>
          <p:cNvSpPr txBox="1"/>
          <p:nvPr/>
        </p:nvSpPr>
        <p:spPr>
          <a:xfrm>
            <a:off x="7769690" y="2550983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7075E5D7-71C7-AAB6-D1E6-E19CAB1CBC34}"/>
              </a:ext>
            </a:extLst>
          </p:cNvPr>
          <p:cNvSpPr txBox="1"/>
          <p:nvPr/>
        </p:nvSpPr>
        <p:spPr>
          <a:xfrm>
            <a:off x="4869235" y="2536681"/>
            <a:ext cx="1954381" cy="6186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  <a:endParaRPr lang="en-GB" sz="2000" dirty="0">
              <a:solidFill>
                <a:schemeClr val="accent2"/>
              </a:solidFill>
              <a:latin typeface="Trebuchet MS" panose="020B070302020209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GB" dirty="0">
                <a:solidFill>
                  <a:schemeClr val="accent2"/>
                </a:solidFill>
                <a:latin typeface="Trebuchet MS" panose="020B0703020202090204" pitchFamily="34" charset="0"/>
              </a:rPr>
              <a:t>(row-granularity)</a:t>
            </a:r>
            <a:endParaRPr lang="en-GR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230" name="Rounded Rectangle 229">
            <a:extLst>
              <a:ext uri="{FF2B5EF4-FFF2-40B4-BE49-F238E27FC236}">
                <a16:creationId xmlns:a16="http://schemas.microsoft.com/office/drawing/2014/main" id="{CB2B5F6C-5E8F-E79D-A8EC-A365561E81CA}"/>
              </a:ext>
            </a:extLst>
          </p:cNvPr>
          <p:cNvSpPr/>
          <p:nvPr/>
        </p:nvSpPr>
        <p:spPr>
          <a:xfrm rot="5400000">
            <a:off x="5731285" y="2865329"/>
            <a:ext cx="222451" cy="1594127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A87FFB8B-F406-155F-AF49-6896C7A16CFA}"/>
              </a:ext>
            </a:extLst>
          </p:cNvPr>
          <p:cNvSpPr txBox="1"/>
          <p:nvPr/>
        </p:nvSpPr>
        <p:spPr>
          <a:xfrm>
            <a:off x="2011106" y="1348861"/>
            <a:ext cx="535724" cy="40510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none" tIns="36000" bIns="3600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R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1D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AC0FCAA-0739-BA57-24E1-D70D1DDEF490}"/>
              </a:ext>
            </a:extLst>
          </p:cNvPr>
          <p:cNvSpPr/>
          <p:nvPr/>
        </p:nvSpPr>
        <p:spPr>
          <a:xfrm>
            <a:off x="5300427" y="1528312"/>
            <a:ext cx="3229425" cy="8648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Scale-free: 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10.26x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CSR, BCSR</a:t>
            </a:r>
          </a:p>
        </p:txBody>
      </p:sp>
    </p:spTree>
    <p:extLst>
      <p:ext uri="{BB962C8B-B14F-4D97-AF65-F5344CB8AC3E}">
        <p14:creationId xmlns:p14="http://schemas.microsoft.com/office/powerpoint/2010/main" val="254368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8" grpId="0"/>
      <p:bldP spid="20" grpId="0"/>
      <p:bldP spid="15" grpId="0" animBg="1"/>
      <p:bldP spid="21" grpId="0"/>
      <p:bldP spid="223" grpId="0"/>
      <p:bldP spid="224" grpId="0"/>
      <p:bldP spid="225" grpId="0"/>
      <p:bldP spid="229" grpId="0"/>
      <p:bldP spid="230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9B06F36-243D-0172-E85B-9C5BC02D3C4D}"/>
              </a:ext>
            </a:extLst>
          </p:cNvPr>
          <p:cNvGrpSpPr/>
          <p:nvPr/>
        </p:nvGrpSpPr>
        <p:grpSpPr>
          <a:xfrm>
            <a:off x="4395865" y="1439023"/>
            <a:ext cx="4623766" cy="3554246"/>
            <a:chOff x="4395865" y="1845478"/>
            <a:chExt cx="4623766" cy="3682484"/>
          </a:xfrm>
        </p:grpSpPr>
        <p:graphicFrame>
          <p:nvGraphicFramePr>
            <p:cNvPr id="28" name="Chart 27">
              <a:extLst>
                <a:ext uri="{FF2B5EF4-FFF2-40B4-BE49-F238E27FC236}">
                  <a16:creationId xmlns:a16="http://schemas.microsoft.com/office/drawing/2014/main" id="{2E14B3C3-1AFD-6C03-A212-30187AE0747D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395865" y="1845478"/>
            <a:ext cx="4623766" cy="36824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B01D23-CBBA-4FE5-2A7C-B0EA4B47466C}"/>
                </a:ext>
              </a:extLst>
            </p:cNvPr>
            <p:cNvCxnSpPr>
              <a:cxnSpLocks/>
            </p:cNvCxnSpPr>
            <p:nvPr/>
          </p:nvCxnSpPr>
          <p:spPr>
            <a:xfrm>
              <a:off x="5364431" y="2836564"/>
              <a:ext cx="3492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5" name="Straight Arrow Connector 224">
            <a:extLst>
              <a:ext uri="{FF2B5EF4-FFF2-40B4-BE49-F238E27FC236}">
                <a16:creationId xmlns:a16="http://schemas.microsoft.com/office/drawing/2014/main" id="{E222919C-6995-8F29-C199-074E6A84AF3D}"/>
              </a:ext>
            </a:extLst>
          </p:cNvPr>
          <p:cNvCxnSpPr>
            <a:cxnSpLocks/>
          </p:cNvCxnSpPr>
          <p:nvPr/>
        </p:nvCxnSpPr>
        <p:spPr>
          <a:xfrm flipV="1">
            <a:off x="7470433" y="1959853"/>
            <a:ext cx="0" cy="41973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>
            <a:extLst>
              <a:ext uri="{FF2B5EF4-FFF2-40B4-BE49-F238E27FC236}">
                <a16:creationId xmlns:a16="http://schemas.microsoft.com/office/drawing/2014/main" id="{18BBD1CF-5851-92CE-7452-312D58BD7AC5}"/>
              </a:ext>
            </a:extLst>
          </p:cNvPr>
          <p:cNvSpPr txBox="1"/>
          <p:nvPr/>
        </p:nvSpPr>
        <p:spPr>
          <a:xfrm>
            <a:off x="7068934" y="1635372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1.23x</a:t>
            </a:r>
          </a:p>
        </p:txBody>
      </p: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1F746113-3733-5110-9111-9D7D7E481AD9}"/>
              </a:ext>
            </a:extLst>
          </p:cNvPr>
          <p:cNvCxnSpPr>
            <a:cxnSpLocks/>
          </p:cNvCxnSpPr>
          <p:nvPr/>
        </p:nvCxnSpPr>
        <p:spPr>
          <a:xfrm flipV="1">
            <a:off x="8175591" y="2473935"/>
            <a:ext cx="0" cy="66473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Box 230">
            <a:extLst>
              <a:ext uri="{FF2B5EF4-FFF2-40B4-BE49-F238E27FC236}">
                <a16:creationId xmlns:a16="http://schemas.microsoft.com/office/drawing/2014/main" id="{0DA0BE88-DF66-72A6-EF0E-ECD3ADA2D166}"/>
              </a:ext>
            </a:extLst>
          </p:cNvPr>
          <p:cNvSpPr txBox="1"/>
          <p:nvPr/>
        </p:nvSpPr>
        <p:spPr>
          <a:xfrm>
            <a:off x="7940351" y="207904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1.55x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C79687-39FD-4118-94A7-B57F295DAFBF}"/>
              </a:ext>
            </a:extLst>
          </p:cNvPr>
          <p:cNvSpPr/>
          <p:nvPr/>
        </p:nvSpPr>
        <p:spPr>
          <a:xfrm>
            <a:off x="25571" y="5025304"/>
            <a:ext cx="9127592" cy="12525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400" rIns="122400" rtlCol="0" anchor="ctr"/>
          <a:lstStyle/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In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scale-free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matrices,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provide higher non-zero element balance across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threads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6BD6F4-B67F-B5AB-B028-E701C950FB94}"/>
              </a:ext>
            </a:extLst>
          </p:cNvPr>
          <p:cNvGrpSpPr>
            <a:grpSpLocks noChangeAspect="1"/>
          </p:cNvGrpSpPr>
          <p:nvPr/>
        </p:nvGrpSpPr>
        <p:grpSpPr>
          <a:xfrm>
            <a:off x="255598" y="1427831"/>
            <a:ext cx="1548000" cy="1052718"/>
            <a:chOff x="5202309" y="4391455"/>
            <a:chExt cx="2452474" cy="204870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BC0E905-7EB2-E7D3-82B5-DEDF21DD0C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72066" y="4391455"/>
              <a:ext cx="2268000" cy="2048702"/>
              <a:chOff x="1036320" y="2239962"/>
              <a:chExt cx="1905000" cy="1948528"/>
            </a:xfrm>
            <a:solidFill>
              <a:schemeClr val="tx2">
                <a:lumMod val="10000"/>
                <a:lumOff val="90000"/>
              </a:schemeClr>
            </a:solidFill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323259B-57B7-66F6-AF5F-7861EED60D15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FEC752AC-1B49-37D1-CD75-5FD0B2BE9A69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02" name="Group 101">
                    <a:extLst>
                      <a:ext uri="{FF2B5EF4-FFF2-40B4-BE49-F238E27FC236}">
                        <a16:creationId xmlns:a16="http://schemas.microsoft.com/office/drawing/2014/main" id="{ED17CC15-8047-AE86-7C00-F31280B1F8BC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14" name="Group 113">
                      <a:extLst>
                        <a:ext uri="{FF2B5EF4-FFF2-40B4-BE49-F238E27FC236}">
                          <a16:creationId xmlns:a16="http://schemas.microsoft.com/office/drawing/2014/main" id="{2CD07739-1475-EDC6-AE96-7B105D9826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20" name="Rectangle 119">
                        <a:extLst>
                          <a:ext uri="{FF2B5EF4-FFF2-40B4-BE49-F238E27FC236}">
                            <a16:creationId xmlns:a16="http://schemas.microsoft.com/office/drawing/2014/main" id="{688F2973-A3FD-6143-2A39-18DFB07A2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 dirty="0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1" name="Rectangle 120">
                        <a:extLst>
                          <a:ext uri="{FF2B5EF4-FFF2-40B4-BE49-F238E27FC236}">
                            <a16:creationId xmlns:a16="http://schemas.microsoft.com/office/drawing/2014/main" id="{AC89BAF3-2D0C-ACAB-C1EE-C5CAA065D5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2" name="Rectangle 121">
                        <a:extLst>
                          <a:ext uri="{FF2B5EF4-FFF2-40B4-BE49-F238E27FC236}">
                            <a16:creationId xmlns:a16="http://schemas.microsoft.com/office/drawing/2014/main" id="{B3475863-CED9-8CF6-FCE2-2AC1ECA4C1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23" name="Rectangle 122">
                        <a:extLst>
                          <a:ext uri="{FF2B5EF4-FFF2-40B4-BE49-F238E27FC236}">
                            <a16:creationId xmlns:a16="http://schemas.microsoft.com/office/drawing/2014/main" id="{34C44017-B40A-F470-82EB-ADBC278014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15" name="Group 114">
                      <a:extLst>
                        <a:ext uri="{FF2B5EF4-FFF2-40B4-BE49-F238E27FC236}">
                          <a16:creationId xmlns:a16="http://schemas.microsoft.com/office/drawing/2014/main" id="{3F2FD6BF-6984-BA6D-E9D2-43F94AA8C2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6" name="Rectangle 115">
                        <a:extLst>
                          <a:ext uri="{FF2B5EF4-FFF2-40B4-BE49-F238E27FC236}">
                            <a16:creationId xmlns:a16="http://schemas.microsoft.com/office/drawing/2014/main" id="{2B60C878-37A5-299D-A5F7-8465870A46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7" name="Rectangle 116">
                        <a:extLst>
                          <a:ext uri="{FF2B5EF4-FFF2-40B4-BE49-F238E27FC236}">
                            <a16:creationId xmlns:a16="http://schemas.microsoft.com/office/drawing/2014/main" id="{55AE95FF-E6B6-06B4-FD4A-CC269BB26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8" name="Rectangle 117">
                        <a:extLst>
                          <a:ext uri="{FF2B5EF4-FFF2-40B4-BE49-F238E27FC236}">
                            <a16:creationId xmlns:a16="http://schemas.microsoft.com/office/drawing/2014/main" id="{1B867275-41FE-DB02-862B-851ABF1CEF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9" name="Rectangle 118">
                        <a:extLst>
                          <a:ext uri="{FF2B5EF4-FFF2-40B4-BE49-F238E27FC236}">
                            <a16:creationId xmlns:a16="http://schemas.microsoft.com/office/drawing/2014/main" id="{2642E4B8-633B-218C-6797-E0FCC5A799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03" name="Group 102">
                    <a:extLst>
                      <a:ext uri="{FF2B5EF4-FFF2-40B4-BE49-F238E27FC236}">
                        <a16:creationId xmlns:a16="http://schemas.microsoft.com/office/drawing/2014/main" id="{729E5F28-1850-18F0-3033-496E981A6E8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D0C02079-13A2-2E75-E4B2-A00847BD1B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10" name="Rectangle 109">
                        <a:extLst>
                          <a:ext uri="{FF2B5EF4-FFF2-40B4-BE49-F238E27FC236}">
                            <a16:creationId xmlns:a16="http://schemas.microsoft.com/office/drawing/2014/main" id="{7607270F-22C0-7262-A024-E813A89D3F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1" name="Rectangle 110">
                        <a:extLst>
                          <a:ext uri="{FF2B5EF4-FFF2-40B4-BE49-F238E27FC236}">
                            <a16:creationId xmlns:a16="http://schemas.microsoft.com/office/drawing/2014/main" id="{CCBEF221-1BCC-3D02-807A-8332A4133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2" name="Rectangle 111">
                        <a:extLst>
                          <a:ext uri="{FF2B5EF4-FFF2-40B4-BE49-F238E27FC236}">
                            <a16:creationId xmlns:a16="http://schemas.microsoft.com/office/drawing/2014/main" id="{D8D032BE-8BFE-4675-1668-4AC7452F3C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13" name="Rectangle 112">
                        <a:extLst>
                          <a:ext uri="{FF2B5EF4-FFF2-40B4-BE49-F238E27FC236}">
                            <a16:creationId xmlns:a16="http://schemas.microsoft.com/office/drawing/2014/main" id="{7DC1B01E-B65D-C28F-80D9-033F3C0372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05" name="Group 104">
                      <a:extLst>
                        <a:ext uri="{FF2B5EF4-FFF2-40B4-BE49-F238E27FC236}">
                          <a16:creationId xmlns:a16="http://schemas.microsoft.com/office/drawing/2014/main" id="{034D95B6-499A-A6B5-1541-D53DE24D76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06" name="Rectangle 105">
                        <a:extLst>
                          <a:ext uri="{FF2B5EF4-FFF2-40B4-BE49-F238E27FC236}">
                            <a16:creationId xmlns:a16="http://schemas.microsoft.com/office/drawing/2014/main" id="{7BEB65CD-44A3-F09B-7FAC-BEDEF8C38E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7" name="Rectangle 106">
                        <a:extLst>
                          <a:ext uri="{FF2B5EF4-FFF2-40B4-BE49-F238E27FC236}">
                            <a16:creationId xmlns:a16="http://schemas.microsoft.com/office/drawing/2014/main" id="{A86F8FEA-54CB-36A1-6EFC-BB9F2C62E5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8" name="Rectangle 107">
                        <a:extLst>
                          <a:ext uri="{FF2B5EF4-FFF2-40B4-BE49-F238E27FC236}">
                            <a16:creationId xmlns:a16="http://schemas.microsoft.com/office/drawing/2014/main" id="{EEA2C7B3-79C7-F4DE-0D19-E813C374A6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9" name="Rectangle 108">
                        <a:extLst>
                          <a:ext uri="{FF2B5EF4-FFF2-40B4-BE49-F238E27FC236}">
                            <a16:creationId xmlns:a16="http://schemas.microsoft.com/office/drawing/2014/main" id="{B72E9ED6-2ABC-8AAF-8EE1-5286780CF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3B3C1772-32E4-104C-6243-2D8B99D22CE0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9788A922-C04F-96F1-642F-5BAC02C8BC0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92" name="Group 91">
                      <a:extLst>
                        <a:ext uri="{FF2B5EF4-FFF2-40B4-BE49-F238E27FC236}">
                          <a16:creationId xmlns:a16="http://schemas.microsoft.com/office/drawing/2014/main" id="{6873EDDA-1424-4BED-4F99-CAEE11D048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8" name="Rectangle 97">
                        <a:extLst>
                          <a:ext uri="{FF2B5EF4-FFF2-40B4-BE49-F238E27FC236}">
                            <a16:creationId xmlns:a16="http://schemas.microsoft.com/office/drawing/2014/main" id="{B20115BB-D208-5D29-A3A1-BEC6AE98A7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9" name="Rectangle 98">
                        <a:extLst>
                          <a:ext uri="{FF2B5EF4-FFF2-40B4-BE49-F238E27FC236}">
                            <a16:creationId xmlns:a16="http://schemas.microsoft.com/office/drawing/2014/main" id="{1BD0BE5A-640C-3639-A494-63F27C88EF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0" name="Rectangle 99">
                        <a:extLst>
                          <a:ext uri="{FF2B5EF4-FFF2-40B4-BE49-F238E27FC236}">
                            <a16:creationId xmlns:a16="http://schemas.microsoft.com/office/drawing/2014/main" id="{55B82E30-9FCB-FD86-C8E6-E5E4515613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01" name="Rectangle 100">
                        <a:extLst>
                          <a:ext uri="{FF2B5EF4-FFF2-40B4-BE49-F238E27FC236}">
                            <a16:creationId xmlns:a16="http://schemas.microsoft.com/office/drawing/2014/main" id="{9D11C697-BB8D-CA6C-F699-CB38A56B1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93" name="Group 92">
                      <a:extLst>
                        <a:ext uri="{FF2B5EF4-FFF2-40B4-BE49-F238E27FC236}">
                          <a16:creationId xmlns:a16="http://schemas.microsoft.com/office/drawing/2014/main" id="{FA0A3536-BF35-8290-B0CF-21BB5B8693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94" name="Rectangle 93">
                        <a:extLst>
                          <a:ext uri="{FF2B5EF4-FFF2-40B4-BE49-F238E27FC236}">
                            <a16:creationId xmlns:a16="http://schemas.microsoft.com/office/drawing/2014/main" id="{50657251-9BE5-6720-4918-1B124C3510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5" name="Rectangle 94">
                        <a:extLst>
                          <a:ext uri="{FF2B5EF4-FFF2-40B4-BE49-F238E27FC236}">
                            <a16:creationId xmlns:a16="http://schemas.microsoft.com/office/drawing/2014/main" id="{DA5E80D0-18A9-2DCB-C160-CC6177BE7F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6" name="Rectangle 95">
                        <a:extLst>
                          <a:ext uri="{FF2B5EF4-FFF2-40B4-BE49-F238E27FC236}">
                            <a16:creationId xmlns:a16="http://schemas.microsoft.com/office/drawing/2014/main" id="{02D5EC8C-3523-288A-2192-C726FE3B59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7" name="Rectangle 96">
                        <a:extLst>
                          <a:ext uri="{FF2B5EF4-FFF2-40B4-BE49-F238E27FC236}">
                            <a16:creationId xmlns:a16="http://schemas.microsoft.com/office/drawing/2014/main" id="{A246BE5C-D330-6A61-EE44-79DDDB0046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4197BB22-661F-A4AD-A91D-3C63BB85AE6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81DA79FC-F032-0078-70CB-2F382315D8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8" name="Rectangle 87">
                        <a:extLst>
                          <a:ext uri="{FF2B5EF4-FFF2-40B4-BE49-F238E27FC236}">
                            <a16:creationId xmlns:a16="http://schemas.microsoft.com/office/drawing/2014/main" id="{3DCFF83B-FC40-7F0D-EE54-3A636ABB2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9" name="Rectangle 88">
                        <a:extLst>
                          <a:ext uri="{FF2B5EF4-FFF2-40B4-BE49-F238E27FC236}">
                            <a16:creationId xmlns:a16="http://schemas.microsoft.com/office/drawing/2014/main" id="{54736170-65D3-73D0-2687-5CF6D5D073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0" name="Rectangle 89">
                        <a:extLst>
                          <a:ext uri="{FF2B5EF4-FFF2-40B4-BE49-F238E27FC236}">
                            <a16:creationId xmlns:a16="http://schemas.microsoft.com/office/drawing/2014/main" id="{88A3A951-7E2C-90C3-63B2-7D70B10695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91" name="Rectangle 90">
                        <a:extLst>
                          <a:ext uri="{FF2B5EF4-FFF2-40B4-BE49-F238E27FC236}">
                            <a16:creationId xmlns:a16="http://schemas.microsoft.com/office/drawing/2014/main" id="{AD89BBA6-5570-92CC-804A-8245365BA6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83" name="Group 82">
                      <a:extLst>
                        <a:ext uri="{FF2B5EF4-FFF2-40B4-BE49-F238E27FC236}">
                          <a16:creationId xmlns:a16="http://schemas.microsoft.com/office/drawing/2014/main" id="{34679DE1-932E-E5A3-1D0B-5125B13F96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84" name="Rectangle 83">
                        <a:extLst>
                          <a:ext uri="{FF2B5EF4-FFF2-40B4-BE49-F238E27FC236}">
                            <a16:creationId xmlns:a16="http://schemas.microsoft.com/office/drawing/2014/main" id="{9ED7AA6E-470B-F24C-359C-7BA1A1B54E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5" name="Rectangle 84">
                        <a:extLst>
                          <a:ext uri="{FF2B5EF4-FFF2-40B4-BE49-F238E27FC236}">
                            <a16:creationId xmlns:a16="http://schemas.microsoft.com/office/drawing/2014/main" id="{145869E9-11C2-9A5F-BB1A-93739F8DB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6" name="Rectangle 85">
                        <a:extLst>
                          <a:ext uri="{FF2B5EF4-FFF2-40B4-BE49-F238E27FC236}">
                            <a16:creationId xmlns:a16="http://schemas.microsoft.com/office/drawing/2014/main" id="{1B00E644-6D20-12F4-16AD-AEED311849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87" name="Rectangle 86">
                        <a:extLst>
                          <a:ext uri="{FF2B5EF4-FFF2-40B4-BE49-F238E27FC236}">
                            <a16:creationId xmlns:a16="http://schemas.microsoft.com/office/drawing/2014/main" id="{47FA97AD-BB8D-7D48-93F6-CDAA2C78EA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3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2B9B9CE1-A94E-9260-C887-C1AA38E11A2E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0D2E7B31-7763-9B3C-8A85-42FA7A4F6B95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4A3127D0-F7CA-229C-4584-9FA329922B1B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68" name="Group 67">
                      <a:extLst>
                        <a:ext uri="{FF2B5EF4-FFF2-40B4-BE49-F238E27FC236}">
                          <a16:creationId xmlns:a16="http://schemas.microsoft.com/office/drawing/2014/main" id="{703BA34B-25C8-8370-B13B-1F3A6E3031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4" name="Rectangle 73">
                        <a:extLst>
                          <a:ext uri="{FF2B5EF4-FFF2-40B4-BE49-F238E27FC236}">
                            <a16:creationId xmlns:a16="http://schemas.microsoft.com/office/drawing/2014/main" id="{56EEDEB3-7FDA-4609-0691-5ADD3366A1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5" name="Rectangle 74">
                        <a:extLst>
                          <a:ext uri="{FF2B5EF4-FFF2-40B4-BE49-F238E27FC236}">
                            <a16:creationId xmlns:a16="http://schemas.microsoft.com/office/drawing/2014/main" id="{8B0B1AAA-8956-17AB-F04E-0868BA3A1B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6" name="Rectangle 75">
                        <a:extLst>
                          <a:ext uri="{FF2B5EF4-FFF2-40B4-BE49-F238E27FC236}">
                            <a16:creationId xmlns:a16="http://schemas.microsoft.com/office/drawing/2014/main" id="{D67269E7-EE30-A5A9-1A63-6F667EC3D7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7" name="Rectangle 76">
                        <a:extLst>
                          <a:ext uri="{FF2B5EF4-FFF2-40B4-BE49-F238E27FC236}">
                            <a16:creationId xmlns:a16="http://schemas.microsoft.com/office/drawing/2014/main" id="{FD2135F9-D3D9-3773-37BD-FABA4069C5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69" name="Group 68">
                      <a:extLst>
                        <a:ext uri="{FF2B5EF4-FFF2-40B4-BE49-F238E27FC236}">
                          <a16:creationId xmlns:a16="http://schemas.microsoft.com/office/drawing/2014/main" id="{FD73E04F-99EF-9555-AF98-8631EB8B11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70" name="Rectangle 69">
                        <a:extLst>
                          <a:ext uri="{FF2B5EF4-FFF2-40B4-BE49-F238E27FC236}">
                            <a16:creationId xmlns:a16="http://schemas.microsoft.com/office/drawing/2014/main" id="{3D69B0C6-E103-C798-D17D-6F0A0189A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1" name="Rectangle 70">
                        <a:extLst>
                          <a:ext uri="{FF2B5EF4-FFF2-40B4-BE49-F238E27FC236}">
                            <a16:creationId xmlns:a16="http://schemas.microsoft.com/office/drawing/2014/main" id="{BB5F563B-5F53-BAEC-85C4-85BED7F06B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2" name="Rectangle 71">
                        <a:extLst>
                          <a:ext uri="{FF2B5EF4-FFF2-40B4-BE49-F238E27FC236}">
                            <a16:creationId xmlns:a16="http://schemas.microsoft.com/office/drawing/2014/main" id="{BFA85CE7-ED1B-07F2-1A35-A0350E7B04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73" name="Rectangle 72">
                        <a:extLst>
                          <a:ext uri="{FF2B5EF4-FFF2-40B4-BE49-F238E27FC236}">
                            <a16:creationId xmlns:a16="http://schemas.microsoft.com/office/drawing/2014/main" id="{360B84D6-2734-1035-D557-2A452050B9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4B21A9FB-8F76-2423-14E9-AF8E917276D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F39E0634-3FE7-F559-7EA2-07B3EF27E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4" name="Rectangle 63">
                        <a:extLst>
                          <a:ext uri="{FF2B5EF4-FFF2-40B4-BE49-F238E27FC236}">
                            <a16:creationId xmlns:a16="http://schemas.microsoft.com/office/drawing/2014/main" id="{177856C6-7748-EEA8-EDD8-4CCFC19997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5" name="Rectangle 64">
                        <a:extLst>
                          <a:ext uri="{FF2B5EF4-FFF2-40B4-BE49-F238E27FC236}">
                            <a16:creationId xmlns:a16="http://schemas.microsoft.com/office/drawing/2014/main" id="{0AA5EDCF-7F2C-CDCA-1CD8-42F583D90B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6" name="Rectangle 65">
                        <a:extLst>
                          <a:ext uri="{FF2B5EF4-FFF2-40B4-BE49-F238E27FC236}">
                            <a16:creationId xmlns:a16="http://schemas.microsoft.com/office/drawing/2014/main" id="{20F6DBD0-B2E1-C093-F74E-C4E1F324CA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7" name="Rectangle 66">
                        <a:extLst>
                          <a:ext uri="{FF2B5EF4-FFF2-40B4-BE49-F238E27FC236}">
                            <a16:creationId xmlns:a16="http://schemas.microsoft.com/office/drawing/2014/main" id="{3AEBC324-9469-964C-9418-C610F8253E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8CDCA246-2611-2FFB-3888-5B5FEEF40C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60" name="Rectangle 59">
                        <a:extLst>
                          <a:ext uri="{FF2B5EF4-FFF2-40B4-BE49-F238E27FC236}">
                            <a16:creationId xmlns:a16="http://schemas.microsoft.com/office/drawing/2014/main" id="{60560951-1BBC-05FF-287A-C4776AF378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1" name="Rectangle 60">
                        <a:extLst>
                          <a:ext uri="{FF2B5EF4-FFF2-40B4-BE49-F238E27FC236}">
                            <a16:creationId xmlns:a16="http://schemas.microsoft.com/office/drawing/2014/main" id="{51579D5D-76FF-CC57-5C61-4D5C2601B4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2" name="Rectangle 61">
                        <a:extLst>
                          <a:ext uri="{FF2B5EF4-FFF2-40B4-BE49-F238E27FC236}">
                            <a16:creationId xmlns:a16="http://schemas.microsoft.com/office/drawing/2014/main" id="{9009F799-1B76-345F-F40D-6527A5BC3A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63" name="Rectangle 62">
                        <a:extLst>
                          <a:ext uri="{FF2B5EF4-FFF2-40B4-BE49-F238E27FC236}">
                            <a16:creationId xmlns:a16="http://schemas.microsoft.com/office/drawing/2014/main" id="{E7C10873-98EA-2BEF-3C79-26D2744FC5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A45E7683-8EBA-AFF6-C065-F8EAAD0F7788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3835B84D-E754-B7FF-65D3-BA96DAD0B7A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46" name="Group 45">
                      <a:extLst>
                        <a:ext uri="{FF2B5EF4-FFF2-40B4-BE49-F238E27FC236}">
                          <a16:creationId xmlns:a16="http://schemas.microsoft.com/office/drawing/2014/main" id="{DCD52C56-26F8-FD44-E8A5-04A42A89F2E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52" name="Rectangle 51">
                        <a:extLst>
                          <a:ext uri="{FF2B5EF4-FFF2-40B4-BE49-F238E27FC236}">
                            <a16:creationId xmlns:a16="http://schemas.microsoft.com/office/drawing/2014/main" id="{64FB51E7-1264-6599-1A6F-7CBA8C93D1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3" name="Rectangle 52">
                        <a:extLst>
                          <a:ext uri="{FF2B5EF4-FFF2-40B4-BE49-F238E27FC236}">
                            <a16:creationId xmlns:a16="http://schemas.microsoft.com/office/drawing/2014/main" id="{E36494C6-4C8F-CC59-8E48-733B91EEA5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4" name="Rectangle 53">
                        <a:extLst>
                          <a:ext uri="{FF2B5EF4-FFF2-40B4-BE49-F238E27FC236}">
                            <a16:creationId xmlns:a16="http://schemas.microsoft.com/office/drawing/2014/main" id="{576DEDE9-3A2C-1216-774B-9068ABBAC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21ECDFBB-8ECF-F956-5F03-55F9773F34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47" name="Group 46">
                      <a:extLst>
                        <a:ext uri="{FF2B5EF4-FFF2-40B4-BE49-F238E27FC236}">
                          <a16:creationId xmlns:a16="http://schemas.microsoft.com/office/drawing/2014/main" id="{3266E977-FBFA-CB60-EC2A-89D0086417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8" name="Rectangle 47">
                        <a:extLst>
                          <a:ext uri="{FF2B5EF4-FFF2-40B4-BE49-F238E27FC236}">
                            <a16:creationId xmlns:a16="http://schemas.microsoft.com/office/drawing/2014/main" id="{33E42246-1DAE-1CB8-F30C-9F316D294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9" name="Rectangle 48">
                        <a:extLst>
                          <a:ext uri="{FF2B5EF4-FFF2-40B4-BE49-F238E27FC236}">
                            <a16:creationId xmlns:a16="http://schemas.microsoft.com/office/drawing/2014/main" id="{F923C2F2-3C74-D1B6-F4F4-8B58463286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0" name="Rectangle 49">
                        <a:extLst>
                          <a:ext uri="{FF2B5EF4-FFF2-40B4-BE49-F238E27FC236}">
                            <a16:creationId xmlns:a16="http://schemas.microsoft.com/office/drawing/2014/main" id="{6AC38F9E-94D1-76B1-59C4-878BFEE291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51" name="Rectangle 50">
                        <a:extLst>
                          <a:ext uri="{FF2B5EF4-FFF2-40B4-BE49-F238E27FC236}">
                            <a16:creationId xmlns:a16="http://schemas.microsoft.com/office/drawing/2014/main" id="{3AC6AFE8-7484-7589-9E59-A6F147203F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0C52C238-DE9C-4AA4-D9F2-92FBE6F943D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6" name="Group 35">
                      <a:extLst>
                        <a:ext uri="{FF2B5EF4-FFF2-40B4-BE49-F238E27FC236}">
                          <a16:creationId xmlns:a16="http://schemas.microsoft.com/office/drawing/2014/main" id="{B37C07B6-145E-19A1-D031-FFE2C4EAD3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B1EC0AE8-59B3-F616-71C5-70EC146DB48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3" name="Rectangle 42">
                        <a:extLst>
                          <a:ext uri="{FF2B5EF4-FFF2-40B4-BE49-F238E27FC236}">
                            <a16:creationId xmlns:a16="http://schemas.microsoft.com/office/drawing/2014/main" id="{42441713-A47D-4183-5643-E33CF97296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4" name="Rectangle 43">
                        <a:extLst>
                          <a:ext uri="{FF2B5EF4-FFF2-40B4-BE49-F238E27FC236}">
                            <a16:creationId xmlns:a16="http://schemas.microsoft.com/office/drawing/2014/main" id="{33350012-EF38-5BDD-4B1A-999B69192C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5" name="Rectangle 44">
                        <a:extLst>
                          <a:ext uri="{FF2B5EF4-FFF2-40B4-BE49-F238E27FC236}">
                            <a16:creationId xmlns:a16="http://schemas.microsoft.com/office/drawing/2014/main" id="{199E04AB-9BA1-A2BA-D915-B2FB834D61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4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7" name="Group 36">
                      <a:extLst>
                        <a:ext uri="{FF2B5EF4-FFF2-40B4-BE49-F238E27FC236}">
                          <a16:creationId xmlns:a16="http://schemas.microsoft.com/office/drawing/2014/main" id="{2A7FE7E2-3AD0-9EF2-16BA-9FF0441114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8" name="Rectangle 37">
                        <a:extLst>
                          <a:ext uri="{FF2B5EF4-FFF2-40B4-BE49-F238E27FC236}">
                            <a16:creationId xmlns:a16="http://schemas.microsoft.com/office/drawing/2014/main" id="{E2A7CA2B-8C97-D713-3D41-BDED6B900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9" name="Rectangle 38">
                        <a:extLst>
                          <a:ext uri="{FF2B5EF4-FFF2-40B4-BE49-F238E27FC236}">
                            <a16:creationId xmlns:a16="http://schemas.microsoft.com/office/drawing/2014/main" id="{4428A6A4-E5F4-7673-EEBC-3A78AA2B5B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3EC223E0-5248-3540-5C8D-64A63A521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41" name="Rectangle 40">
                        <a:extLst>
                          <a:ext uri="{FF2B5EF4-FFF2-40B4-BE49-F238E27FC236}">
                            <a16:creationId xmlns:a16="http://schemas.microsoft.com/office/drawing/2014/main" id="{0E3947E0-30ED-EA12-025B-899F6D3007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86CFD83-9DFE-364E-4905-80BC2FBC7533}"/>
                </a:ext>
              </a:extLst>
            </p:cNvPr>
            <p:cNvGrpSpPr/>
            <p:nvPr/>
          </p:nvGrpSpPr>
          <p:grpSpPr>
            <a:xfrm>
              <a:off x="5202309" y="4620376"/>
              <a:ext cx="2452474" cy="1665412"/>
              <a:chOff x="5202309" y="4620376"/>
              <a:chExt cx="2452474" cy="166541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44A10E1-D80C-753D-902F-F5986DE804B6}"/>
                  </a:ext>
                </a:extLst>
              </p:cNvPr>
              <p:cNvSpPr txBox="1"/>
              <p:nvPr/>
            </p:nvSpPr>
            <p:spPr>
              <a:xfrm>
                <a:off x="5202309" y="4620376"/>
                <a:ext cx="1273669" cy="6346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1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03BC5D-1707-30D8-1AC5-22002AB9766F}"/>
                  </a:ext>
                </a:extLst>
              </p:cNvPr>
              <p:cNvSpPr txBox="1"/>
              <p:nvPr/>
            </p:nvSpPr>
            <p:spPr>
              <a:xfrm>
                <a:off x="6381112" y="4620378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3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169057-2D2C-4889-BB66-16EDD02DECA2}"/>
                  </a:ext>
                </a:extLst>
              </p:cNvPr>
              <p:cNvSpPr txBox="1"/>
              <p:nvPr/>
            </p:nvSpPr>
            <p:spPr>
              <a:xfrm>
                <a:off x="5202309" y="5651152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2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E8ACF-5F6C-3CB5-CD21-F5772BA835C9}"/>
                  </a:ext>
                </a:extLst>
              </p:cNvPr>
              <p:cNvSpPr txBox="1"/>
              <p:nvPr/>
            </p:nvSpPr>
            <p:spPr>
              <a:xfrm>
                <a:off x="6381112" y="5651152"/>
                <a:ext cx="1273671" cy="63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1600" dirty="0">
                    <a:solidFill>
                      <a:schemeClr val="bg1"/>
                    </a:solidFill>
                    <a:latin typeface="Trebuchet MS" panose="020B0703020202090204" pitchFamily="34" charset="0"/>
                  </a:rPr>
                  <a:t>Core 4</a:t>
                </a:r>
              </a:p>
            </p:txBody>
          </p:sp>
        </p:grp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97E45A9B-CC15-CAD2-60F6-2E3076A8D5B3}"/>
              </a:ext>
            </a:extLst>
          </p:cNvPr>
          <p:cNvSpPr txBox="1"/>
          <p:nvPr/>
        </p:nvSpPr>
        <p:spPr>
          <a:xfrm>
            <a:off x="545935" y="4222887"/>
            <a:ext cx="19543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</a:rPr>
              <a:t>CSR</a:t>
            </a:r>
          </a:p>
          <a:p>
            <a:pPr algn="ctr">
              <a:lnSpc>
                <a:spcPct val="90000"/>
              </a:lnSpc>
            </a:pPr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(row-granularity)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C74BE03-76C9-D114-3F72-E6414E09FEAC}"/>
              </a:ext>
            </a:extLst>
          </p:cNvPr>
          <p:cNvGrpSpPr>
            <a:grpSpLocks noChangeAspect="1"/>
          </p:cNvGrpSpPr>
          <p:nvPr/>
        </p:nvGrpSpPr>
        <p:grpSpPr>
          <a:xfrm>
            <a:off x="949892" y="3231427"/>
            <a:ext cx="1260000" cy="934924"/>
            <a:chOff x="1745877" y="2496557"/>
            <a:chExt cx="2016000" cy="1495876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CACC20AD-CB4B-484C-5E3A-1186EB0AC5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25878" y="2496557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A23C1E56-F2B3-2711-6C6B-DF61630F685A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34F031A3-5C81-ABF8-FFA9-66EA0462F9FE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00" name="Group 199">
                    <a:extLst>
                      <a:ext uri="{FF2B5EF4-FFF2-40B4-BE49-F238E27FC236}">
                        <a16:creationId xmlns:a16="http://schemas.microsoft.com/office/drawing/2014/main" id="{B1AEC2ED-0FB2-7005-C909-19D04B74AA9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12" name="Group 211">
                      <a:extLst>
                        <a:ext uri="{FF2B5EF4-FFF2-40B4-BE49-F238E27FC236}">
                          <a16:creationId xmlns:a16="http://schemas.microsoft.com/office/drawing/2014/main" id="{6664F44F-946D-2BC6-F2DD-0915904EE8A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8" name="Rectangle 217">
                        <a:extLst>
                          <a:ext uri="{FF2B5EF4-FFF2-40B4-BE49-F238E27FC236}">
                            <a16:creationId xmlns:a16="http://schemas.microsoft.com/office/drawing/2014/main" id="{28882577-5839-A153-6F03-6877A92244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9" name="Rectangle 218">
                        <a:extLst>
                          <a:ext uri="{FF2B5EF4-FFF2-40B4-BE49-F238E27FC236}">
                            <a16:creationId xmlns:a16="http://schemas.microsoft.com/office/drawing/2014/main" id="{909795CE-DC59-CC48-97B2-BEC898277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0" name="Rectangle 219">
                        <a:extLst>
                          <a:ext uri="{FF2B5EF4-FFF2-40B4-BE49-F238E27FC236}">
                            <a16:creationId xmlns:a16="http://schemas.microsoft.com/office/drawing/2014/main" id="{5F52B38D-2D3A-3263-C03D-77E9BB1431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21" name="Rectangle 220">
                        <a:extLst>
                          <a:ext uri="{FF2B5EF4-FFF2-40B4-BE49-F238E27FC236}">
                            <a16:creationId xmlns:a16="http://schemas.microsoft.com/office/drawing/2014/main" id="{7B64DF95-8C04-0D33-29BC-08814ED27D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3" name="Group 212">
                      <a:extLst>
                        <a:ext uri="{FF2B5EF4-FFF2-40B4-BE49-F238E27FC236}">
                          <a16:creationId xmlns:a16="http://schemas.microsoft.com/office/drawing/2014/main" id="{456918A6-604F-3553-EED3-97B8BA1129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14" name="Rectangle 213">
                        <a:extLst>
                          <a:ext uri="{FF2B5EF4-FFF2-40B4-BE49-F238E27FC236}">
                            <a16:creationId xmlns:a16="http://schemas.microsoft.com/office/drawing/2014/main" id="{3B24C3AE-B8C2-A05A-7D44-0B754C7C58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5" name="Rectangle 214">
                        <a:extLst>
                          <a:ext uri="{FF2B5EF4-FFF2-40B4-BE49-F238E27FC236}">
                            <a16:creationId xmlns:a16="http://schemas.microsoft.com/office/drawing/2014/main" id="{4998D823-AA91-0C3A-6CDF-BD21CD8E81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6" name="Rectangle 215">
                        <a:extLst>
                          <a:ext uri="{FF2B5EF4-FFF2-40B4-BE49-F238E27FC236}">
                            <a16:creationId xmlns:a16="http://schemas.microsoft.com/office/drawing/2014/main" id="{818D1583-4A5E-9E50-76B7-C62D6E94337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7" name="Rectangle 216">
                        <a:extLst>
                          <a:ext uri="{FF2B5EF4-FFF2-40B4-BE49-F238E27FC236}">
                            <a16:creationId xmlns:a16="http://schemas.microsoft.com/office/drawing/2014/main" id="{466D5597-979F-410C-33B2-383F44F7D2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770CDB0A-E6AF-6A0F-A5A3-21B8DA4259B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02" name="Group 201">
                      <a:extLst>
                        <a:ext uri="{FF2B5EF4-FFF2-40B4-BE49-F238E27FC236}">
                          <a16:creationId xmlns:a16="http://schemas.microsoft.com/office/drawing/2014/main" id="{9CB2C688-8BBF-1830-3C63-0731B28F71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8" name="Rectangle 207">
                        <a:extLst>
                          <a:ext uri="{FF2B5EF4-FFF2-40B4-BE49-F238E27FC236}">
                            <a16:creationId xmlns:a16="http://schemas.microsoft.com/office/drawing/2014/main" id="{7DC9D228-42DC-BCF9-8DF5-2B168A3E6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9" name="Rectangle 208">
                        <a:extLst>
                          <a:ext uri="{FF2B5EF4-FFF2-40B4-BE49-F238E27FC236}">
                            <a16:creationId xmlns:a16="http://schemas.microsoft.com/office/drawing/2014/main" id="{A4D5E45D-ADDA-2C42-46CA-121BC8750C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0" name="Rectangle 209">
                        <a:extLst>
                          <a:ext uri="{FF2B5EF4-FFF2-40B4-BE49-F238E27FC236}">
                            <a16:creationId xmlns:a16="http://schemas.microsoft.com/office/drawing/2014/main" id="{1EAA0AC8-BDC9-68C4-5D65-C75C46B642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11" name="Rectangle 210">
                        <a:extLst>
                          <a:ext uri="{FF2B5EF4-FFF2-40B4-BE49-F238E27FC236}">
                            <a16:creationId xmlns:a16="http://schemas.microsoft.com/office/drawing/2014/main" id="{06AF8AAB-A39A-B9BC-E90A-B38E40B231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03" name="Group 202">
                      <a:extLst>
                        <a:ext uri="{FF2B5EF4-FFF2-40B4-BE49-F238E27FC236}">
                          <a16:creationId xmlns:a16="http://schemas.microsoft.com/office/drawing/2014/main" id="{381AAA39-EF31-FF40-6E3D-1160B4D9FF7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04" name="Rectangle 203">
                        <a:extLst>
                          <a:ext uri="{FF2B5EF4-FFF2-40B4-BE49-F238E27FC236}">
                            <a16:creationId xmlns:a16="http://schemas.microsoft.com/office/drawing/2014/main" id="{617F8793-CF4A-C2A4-EECD-AECCC6326C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5" name="Rectangle 204">
                        <a:extLst>
                          <a:ext uri="{FF2B5EF4-FFF2-40B4-BE49-F238E27FC236}">
                            <a16:creationId xmlns:a16="http://schemas.microsoft.com/office/drawing/2014/main" id="{7AFDA361-AC82-8BC5-D625-F71DCD283C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6" name="Rectangle 205">
                        <a:extLst>
                          <a:ext uri="{FF2B5EF4-FFF2-40B4-BE49-F238E27FC236}">
                            <a16:creationId xmlns:a16="http://schemas.microsoft.com/office/drawing/2014/main" id="{8642E293-6602-91B6-9D13-B7E1A3DEEA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07" name="Rectangle 206">
                        <a:extLst>
                          <a:ext uri="{FF2B5EF4-FFF2-40B4-BE49-F238E27FC236}">
                            <a16:creationId xmlns:a16="http://schemas.microsoft.com/office/drawing/2014/main" id="{04C224F1-BC07-CD17-ED57-735F442F76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ED33B7F9-DE16-4FC4-80FF-ECB13275BB8A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78" name="Group 177">
                    <a:extLst>
                      <a:ext uri="{FF2B5EF4-FFF2-40B4-BE49-F238E27FC236}">
                        <a16:creationId xmlns:a16="http://schemas.microsoft.com/office/drawing/2014/main" id="{77C03196-0759-C65F-29DD-4A63F1816B7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90" name="Group 189">
                      <a:extLst>
                        <a:ext uri="{FF2B5EF4-FFF2-40B4-BE49-F238E27FC236}">
                          <a16:creationId xmlns:a16="http://schemas.microsoft.com/office/drawing/2014/main" id="{608FEDF1-9E7D-2BA0-88F8-AF18C651A70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6" name="Rectangle 195">
                        <a:extLst>
                          <a:ext uri="{FF2B5EF4-FFF2-40B4-BE49-F238E27FC236}">
                            <a16:creationId xmlns:a16="http://schemas.microsoft.com/office/drawing/2014/main" id="{5BDD6A10-33B7-8010-284A-21C2C01E1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7" name="Rectangle 196">
                        <a:extLst>
                          <a:ext uri="{FF2B5EF4-FFF2-40B4-BE49-F238E27FC236}">
                            <a16:creationId xmlns:a16="http://schemas.microsoft.com/office/drawing/2014/main" id="{D6B0A6E5-33CB-4F53-9EB9-4A44B8F9F0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8" name="Rectangle 197">
                        <a:extLst>
                          <a:ext uri="{FF2B5EF4-FFF2-40B4-BE49-F238E27FC236}">
                            <a16:creationId xmlns:a16="http://schemas.microsoft.com/office/drawing/2014/main" id="{D9485D67-EDB2-6204-DEEE-034E0E4DAE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9" name="Rectangle 198">
                        <a:extLst>
                          <a:ext uri="{FF2B5EF4-FFF2-40B4-BE49-F238E27FC236}">
                            <a16:creationId xmlns:a16="http://schemas.microsoft.com/office/drawing/2014/main" id="{223DDC40-3248-ADFC-4630-A1D59733F79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91" name="Group 190">
                      <a:extLst>
                        <a:ext uri="{FF2B5EF4-FFF2-40B4-BE49-F238E27FC236}">
                          <a16:creationId xmlns:a16="http://schemas.microsoft.com/office/drawing/2014/main" id="{3E9DC037-B032-D52E-B031-EB4C1147D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92" name="Rectangle 191">
                        <a:extLst>
                          <a:ext uri="{FF2B5EF4-FFF2-40B4-BE49-F238E27FC236}">
                            <a16:creationId xmlns:a16="http://schemas.microsoft.com/office/drawing/2014/main" id="{0B05AAB0-D6AD-1DC8-0F5D-B1F9940BF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3" name="Rectangle 192">
                        <a:extLst>
                          <a:ext uri="{FF2B5EF4-FFF2-40B4-BE49-F238E27FC236}">
                            <a16:creationId xmlns:a16="http://schemas.microsoft.com/office/drawing/2014/main" id="{C0F36849-9058-4147-407F-DF9CEDCF47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4" name="Rectangle 193">
                        <a:extLst>
                          <a:ext uri="{FF2B5EF4-FFF2-40B4-BE49-F238E27FC236}">
                            <a16:creationId xmlns:a16="http://schemas.microsoft.com/office/drawing/2014/main" id="{4EDBC7DB-D084-D151-1238-121DE60FD4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95" name="Rectangle 194">
                        <a:extLst>
                          <a:ext uri="{FF2B5EF4-FFF2-40B4-BE49-F238E27FC236}">
                            <a16:creationId xmlns:a16="http://schemas.microsoft.com/office/drawing/2014/main" id="{2D197DFD-46AF-654D-9D5E-88D250895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79" name="Group 178">
                    <a:extLst>
                      <a:ext uri="{FF2B5EF4-FFF2-40B4-BE49-F238E27FC236}">
                        <a16:creationId xmlns:a16="http://schemas.microsoft.com/office/drawing/2014/main" id="{8684DE7D-CA36-039B-E792-3D32F0E0F35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80" name="Group 179">
                      <a:extLst>
                        <a:ext uri="{FF2B5EF4-FFF2-40B4-BE49-F238E27FC236}">
                          <a16:creationId xmlns:a16="http://schemas.microsoft.com/office/drawing/2014/main" id="{B89CEAC9-1D6B-39D9-4467-22D55740BD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6" name="Rectangle 185">
                        <a:extLst>
                          <a:ext uri="{FF2B5EF4-FFF2-40B4-BE49-F238E27FC236}">
                            <a16:creationId xmlns:a16="http://schemas.microsoft.com/office/drawing/2014/main" id="{17DEA3A2-05BE-D85B-01C8-11C991C78C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7" name="Rectangle 186">
                        <a:extLst>
                          <a:ext uri="{FF2B5EF4-FFF2-40B4-BE49-F238E27FC236}">
                            <a16:creationId xmlns:a16="http://schemas.microsoft.com/office/drawing/2014/main" id="{44086C9D-4E14-3CC7-0DEB-360D094A55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8" name="Rectangle 187">
                        <a:extLst>
                          <a:ext uri="{FF2B5EF4-FFF2-40B4-BE49-F238E27FC236}">
                            <a16:creationId xmlns:a16="http://schemas.microsoft.com/office/drawing/2014/main" id="{172DA510-85BA-4DA3-1CE5-696654C8DA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9" name="Rectangle 188">
                        <a:extLst>
                          <a:ext uri="{FF2B5EF4-FFF2-40B4-BE49-F238E27FC236}">
                            <a16:creationId xmlns:a16="http://schemas.microsoft.com/office/drawing/2014/main" id="{96910B59-27CE-B5F5-8E0E-FC4945F068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81" name="Group 180">
                      <a:extLst>
                        <a:ext uri="{FF2B5EF4-FFF2-40B4-BE49-F238E27FC236}">
                          <a16:creationId xmlns:a16="http://schemas.microsoft.com/office/drawing/2014/main" id="{49EA342E-A24D-3FBC-3B9D-4E4DAE4C72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82" name="Rectangle 181">
                        <a:extLst>
                          <a:ext uri="{FF2B5EF4-FFF2-40B4-BE49-F238E27FC236}">
                            <a16:creationId xmlns:a16="http://schemas.microsoft.com/office/drawing/2014/main" id="{9CD84EF2-1D1C-5B35-2F6C-AD7891676C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39875308-3A07-A39B-F3C5-57240DA919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4" name="Rectangle 183">
                        <a:extLst>
                          <a:ext uri="{FF2B5EF4-FFF2-40B4-BE49-F238E27FC236}">
                            <a16:creationId xmlns:a16="http://schemas.microsoft.com/office/drawing/2014/main" id="{053E9EA4-1ACE-30E3-51C4-7C411AB81A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85" name="Rectangle 184">
                        <a:extLst>
                          <a:ext uri="{FF2B5EF4-FFF2-40B4-BE49-F238E27FC236}">
                            <a16:creationId xmlns:a16="http://schemas.microsoft.com/office/drawing/2014/main" id="{4CDE2913-3421-2744-C50B-1EB30F1622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AA18946-5C8B-B57A-3E93-771931AD243F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DB24C43-0769-EC1F-7CC0-F0B6DA1FC39E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54" name="Group 153">
                    <a:extLst>
                      <a:ext uri="{FF2B5EF4-FFF2-40B4-BE49-F238E27FC236}">
                        <a16:creationId xmlns:a16="http://schemas.microsoft.com/office/drawing/2014/main" id="{E44DB507-C798-FCD8-0E9E-ACFD96204779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66" name="Group 165">
                      <a:extLst>
                        <a:ext uri="{FF2B5EF4-FFF2-40B4-BE49-F238E27FC236}">
                          <a16:creationId xmlns:a16="http://schemas.microsoft.com/office/drawing/2014/main" id="{74B9CA9C-9D28-8209-8A6C-E4F06EE90B7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72" name="Rectangle 171">
                        <a:extLst>
                          <a:ext uri="{FF2B5EF4-FFF2-40B4-BE49-F238E27FC236}">
                            <a16:creationId xmlns:a16="http://schemas.microsoft.com/office/drawing/2014/main" id="{F91FCA3D-4FD1-FDCC-5EC5-352FD77BC8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3" name="Rectangle 172">
                        <a:extLst>
                          <a:ext uri="{FF2B5EF4-FFF2-40B4-BE49-F238E27FC236}">
                            <a16:creationId xmlns:a16="http://schemas.microsoft.com/office/drawing/2014/main" id="{EDE303B8-8501-69CA-5CB9-C331855927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4" name="Rectangle 173">
                        <a:extLst>
                          <a:ext uri="{FF2B5EF4-FFF2-40B4-BE49-F238E27FC236}">
                            <a16:creationId xmlns:a16="http://schemas.microsoft.com/office/drawing/2014/main" id="{7749447A-F9B8-C35F-9DB9-0BCED5AB3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5" name="Rectangle 174">
                        <a:extLst>
                          <a:ext uri="{FF2B5EF4-FFF2-40B4-BE49-F238E27FC236}">
                            <a16:creationId xmlns:a16="http://schemas.microsoft.com/office/drawing/2014/main" id="{07F4F772-4C79-2D81-B956-869E91A21B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67" name="Group 166">
                      <a:extLst>
                        <a:ext uri="{FF2B5EF4-FFF2-40B4-BE49-F238E27FC236}">
                          <a16:creationId xmlns:a16="http://schemas.microsoft.com/office/drawing/2014/main" id="{FEE0D566-0F0B-C723-B471-859FAA78E3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8" name="Rectangle 167">
                        <a:extLst>
                          <a:ext uri="{FF2B5EF4-FFF2-40B4-BE49-F238E27FC236}">
                            <a16:creationId xmlns:a16="http://schemas.microsoft.com/office/drawing/2014/main" id="{472EF2D3-80A1-7CB6-4BAD-2E378AE108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9" name="Rectangle 168">
                        <a:extLst>
                          <a:ext uri="{FF2B5EF4-FFF2-40B4-BE49-F238E27FC236}">
                            <a16:creationId xmlns:a16="http://schemas.microsoft.com/office/drawing/2014/main" id="{22145A86-AE23-1B01-98EB-8E9282F66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0" name="Rectangle 169">
                        <a:extLst>
                          <a:ext uri="{FF2B5EF4-FFF2-40B4-BE49-F238E27FC236}">
                            <a16:creationId xmlns:a16="http://schemas.microsoft.com/office/drawing/2014/main" id="{9DA0500B-C38E-60A4-C47D-1662E7A6FF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71" name="Rectangle 170">
                        <a:extLst>
                          <a:ext uri="{FF2B5EF4-FFF2-40B4-BE49-F238E27FC236}">
                            <a16:creationId xmlns:a16="http://schemas.microsoft.com/office/drawing/2014/main" id="{6D26D929-A497-27E3-498F-7ABB8ED186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55" name="Group 154">
                    <a:extLst>
                      <a:ext uri="{FF2B5EF4-FFF2-40B4-BE49-F238E27FC236}">
                        <a16:creationId xmlns:a16="http://schemas.microsoft.com/office/drawing/2014/main" id="{CD69107F-36F3-25CA-D674-33D8F178FAD1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56" name="Group 155">
                      <a:extLst>
                        <a:ext uri="{FF2B5EF4-FFF2-40B4-BE49-F238E27FC236}">
                          <a16:creationId xmlns:a16="http://schemas.microsoft.com/office/drawing/2014/main" id="{765483F1-BE3F-6D50-A213-BFE57B098C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62" name="Rectangle 161">
                        <a:extLst>
                          <a:ext uri="{FF2B5EF4-FFF2-40B4-BE49-F238E27FC236}">
                            <a16:creationId xmlns:a16="http://schemas.microsoft.com/office/drawing/2014/main" id="{3A032022-6B6D-1F5F-DABC-D9EE6ADCC0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3" name="Rectangle 162">
                        <a:extLst>
                          <a:ext uri="{FF2B5EF4-FFF2-40B4-BE49-F238E27FC236}">
                            <a16:creationId xmlns:a16="http://schemas.microsoft.com/office/drawing/2014/main" id="{B176321E-F02B-1E57-EFB3-A6C1EA54B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4" name="Rectangle 163">
                        <a:extLst>
                          <a:ext uri="{FF2B5EF4-FFF2-40B4-BE49-F238E27FC236}">
                            <a16:creationId xmlns:a16="http://schemas.microsoft.com/office/drawing/2014/main" id="{920319C1-198D-9181-D12A-F0B98203BE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5" name="Rectangle 164">
                        <a:extLst>
                          <a:ext uri="{FF2B5EF4-FFF2-40B4-BE49-F238E27FC236}">
                            <a16:creationId xmlns:a16="http://schemas.microsoft.com/office/drawing/2014/main" id="{B60A603F-FDEC-A00C-A40F-E3D2263E57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57" name="Group 156">
                      <a:extLst>
                        <a:ext uri="{FF2B5EF4-FFF2-40B4-BE49-F238E27FC236}">
                          <a16:creationId xmlns:a16="http://schemas.microsoft.com/office/drawing/2014/main" id="{90D570CD-0204-4CF8-F42C-0045C068D7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8" name="Rectangle 157">
                        <a:extLst>
                          <a:ext uri="{FF2B5EF4-FFF2-40B4-BE49-F238E27FC236}">
                            <a16:creationId xmlns:a16="http://schemas.microsoft.com/office/drawing/2014/main" id="{6EA4373B-8348-E079-FEED-2ADE74D21D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9" name="Rectangle 158">
                        <a:extLst>
                          <a:ext uri="{FF2B5EF4-FFF2-40B4-BE49-F238E27FC236}">
                            <a16:creationId xmlns:a16="http://schemas.microsoft.com/office/drawing/2014/main" id="{E6304251-7062-2AFE-0E12-ED502FA4C3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0" name="Rectangle 159">
                        <a:extLst>
                          <a:ext uri="{FF2B5EF4-FFF2-40B4-BE49-F238E27FC236}">
                            <a16:creationId xmlns:a16="http://schemas.microsoft.com/office/drawing/2014/main" id="{FB10A729-09D6-E062-2395-358C8A7D3E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61" name="Rectangle 160">
                        <a:extLst>
                          <a:ext uri="{FF2B5EF4-FFF2-40B4-BE49-F238E27FC236}">
                            <a16:creationId xmlns:a16="http://schemas.microsoft.com/office/drawing/2014/main" id="{DA8E716F-E672-0124-ED0A-3E624AF73F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FC7AC8A9-2243-66DD-3359-DCBC554543EF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D359C43D-E694-91DE-0C6A-2BC920D3CDC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44" name="Group 143">
                      <a:extLst>
                        <a:ext uri="{FF2B5EF4-FFF2-40B4-BE49-F238E27FC236}">
                          <a16:creationId xmlns:a16="http://schemas.microsoft.com/office/drawing/2014/main" id="{DC745026-1D9A-DBDC-957D-9D035235B9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50" name="Rectangle 149">
                        <a:extLst>
                          <a:ext uri="{FF2B5EF4-FFF2-40B4-BE49-F238E27FC236}">
                            <a16:creationId xmlns:a16="http://schemas.microsoft.com/office/drawing/2014/main" id="{FE129AF8-B462-60B6-4553-C86E3340B4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1" name="Rectangle 150">
                        <a:extLst>
                          <a:ext uri="{FF2B5EF4-FFF2-40B4-BE49-F238E27FC236}">
                            <a16:creationId xmlns:a16="http://schemas.microsoft.com/office/drawing/2014/main" id="{F1230987-BE2D-B897-3F8E-DB75C2DCB1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2" name="Rectangle 151">
                        <a:extLst>
                          <a:ext uri="{FF2B5EF4-FFF2-40B4-BE49-F238E27FC236}">
                            <a16:creationId xmlns:a16="http://schemas.microsoft.com/office/drawing/2014/main" id="{196FCF80-CD02-503B-6BD0-A516CC06C2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53" name="Rectangle 152">
                        <a:extLst>
                          <a:ext uri="{FF2B5EF4-FFF2-40B4-BE49-F238E27FC236}">
                            <a16:creationId xmlns:a16="http://schemas.microsoft.com/office/drawing/2014/main" id="{F0DE5207-2536-5DA3-15F3-7CFE7796093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45" name="Group 144">
                      <a:extLst>
                        <a:ext uri="{FF2B5EF4-FFF2-40B4-BE49-F238E27FC236}">
                          <a16:creationId xmlns:a16="http://schemas.microsoft.com/office/drawing/2014/main" id="{2CEBC5BB-4A86-7400-924E-52E47BF9D2B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6" name="Rectangle 145">
                        <a:extLst>
                          <a:ext uri="{FF2B5EF4-FFF2-40B4-BE49-F238E27FC236}">
                            <a16:creationId xmlns:a16="http://schemas.microsoft.com/office/drawing/2014/main" id="{49F8A5C4-2C00-646B-252D-DDE7A100FB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7" name="Rectangle 146">
                        <a:extLst>
                          <a:ext uri="{FF2B5EF4-FFF2-40B4-BE49-F238E27FC236}">
                            <a16:creationId xmlns:a16="http://schemas.microsoft.com/office/drawing/2014/main" id="{DFDB1B30-ED52-DD29-3619-AC09CE37026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8" name="Rectangle 147">
                        <a:extLst>
                          <a:ext uri="{FF2B5EF4-FFF2-40B4-BE49-F238E27FC236}">
                            <a16:creationId xmlns:a16="http://schemas.microsoft.com/office/drawing/2014/main" id="{753D6E10-9895-206D-0AA5-4144D8D863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9" name="Rectangle 148">
                        <a:extLst>
                          <a:ext uri="{FF2B5EF4-FFF2-40B4-BE49-F238E27FC236}">
                            <a16:creationId xmlns:a16="http://schemas.microsoft.com/office/drawing/2014/main" id="{6E06D212-0F8A-3E21-A349-612DFA2B6A1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133" name="Group 132">
                    <a:extLst>
                      <a:ext uri="{FF2B5EF4-FFF2-40B4-BE49-F238E27FC236}">
                        <a16:creationId xmlns:a16="http://schemas.microsoft.com/office/drawing/2014/main" id="{4FA7B239-D1D8-0296-F300-0E0F50C5075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134" name="Group 133">
                      <a:extLst>
                        <a:ext uri="{FF2B5EF4-FFF2-40B4-BE49-F238E27FC236}">
                          <a16:creationId xmlns:a16="http://schemas.microsoft.com/office/drawing/2014/main" id="{72C5A396-0756-2D90-6BD0-D55A277E5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40" name="Rectangle 139">
                        <a:extLst>
                          <a:ext uri="{FF2B5EF4-FFF2-40B4-BE49-F238E27FC236}">
                            <a16:creationId xmlns:a16="http://schemas.microsoft.com/office/drawing/2014/main" id="{97CACA5D-C646-6B6C-2E70-3EB3A07001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1" name="Rectangle 140">
                        <a:extLst>
                          <a:ext uri="{FF2B5EF4-FFF2-40B4-BE49-F238E27FC236}">
                            <a16:creationId xmlns:a16="http://schemas.microsoft.com/office/drawing/2014/main" id="{2CDED331-4715-71FE-C53F-B263B4249A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2" name="Rectangle 141">
                        <a:extLst>
                          <a:ext uri="{FF2B5EF4-FFF2-40B4-BE49-F238E27FC236}">
                            <a16:creationId xmlns:a16="http://schemas.microsoft.com/office/drawing/2014/main" id="{1C38938F-8357-6EC3-EF24-388407FFB3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43" name="Rectangle 142">
                        <a:extLst>
                          <a:ext uri="{FF2B5EF4-FFF2-40B4-BE49-F238E27FC236}">
                            <a16:creationId xmlns:a16="http://schemas.microsoft.com/office/drawing/2014/main" id="{E9827430-B78A-ECBE-099C-D8FB0B67D8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135" name="Group 134">
                      <a:extLst>
                        <a:ext uri="{FF2B5EF4-FFF2-40B4-BE49-F238E27FC236}">
                          <a16:creationId xmlns:a16="http://schemas.microsoft.com/office/drawing/2014/main" id="{F50D60EF-1B9F-EFD0-C8FF-A039AC629C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136" name="Rectangle 135">
                        <a:extLst>
                          <a:ext uri="{FF2B5EF4-FFF2-40B4-BE49-F238E27FC236}">
                            <a16:creationId xmlns:a16="http://schemas.microsoft.com/office/drawing/2014/main" id="{FF3565FA-AD1E-CB88-7C74-BE8963F022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7" name="Rectangle 136">
                        <a:extLst>
                          <a:ext uri="{FF2B5EF4-FFF2-40B4-BE49-F238E27FC236}">
                            <a16:creationId xmlns:a16="http://schemas.microsoft.com/office/drawing/2014/main" id="{BD3DFD6F-FFBB-C5DD-EA88-8EB4B38AAD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8" name="Rectangle 137">
                        <a:extLst>
                          <a:ext uri="{FF2B5EF4-FFF2-40B4-BE49-F238E27FC236}">
                            <a16:creationId xmlns:a16="http://schemas.microsoft.com/office/drawing/2014/main" id="{3EEECB75-290A-38CF-9219-B69DE150DE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139" name="Rectangle 138">
                        <a:extLst>
                          <a:ext uri="{FF2B5EF4-FFF2-40B4-BE49-F238E27FC236}">
                            <a16:creationId xmlns:a16="http://schemas.microsoft.com/office/drawing/2014/main" id="{A1E4065C-EF47-792F-BE90-60688B2D4F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1662AC96-F1FB-5780-426A-776805AD8A68}"/>
                </a:ext>
              </a:extLst>
            </p:cNvPr>
            <p:cNvCxnSpPr>
              <a:cxnSpLocks/>
            </p:cNvCxnSpPr>
            <p:nvPr/>
          </p:nvCxnSpPr>
          <p:spPr>
            <a:xfrm>
              <a:off x="1745877" y="3051921"/>
              <a:ext cx="2016000" cy="0"/>
            </a:xfrm>
            <a:prstGeom prst="line">
              <a:avLst/>
            </a:prstGeom>
            <a:ln w="317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3D6C7246-2AE3-DAE2-03B6-9C1B4E6F199C}"/>
              </a:ext>
            </a:extLst>
          </p:cNvPr>
          <p:cNvGrpSpPr>
            <a:grpSpLocks noChangeAspect="1"/>
          </p:cNvGrpSpPr>
          <p:nvPr/>
        </p:nvGrpSpPr>
        <p:grpSpPr>
          <a:xfrm>
            <a:off x="3156175" y="3217834"/>
            <a:ext cx="1260000" cy="918523"/>
            <a:chOff x="6192080" y="2362710"/>
            <a:chExt cx="2052001" cy="1495876"/>
          </a:xfrm>
        </p:grpSpPr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3D9A3FD-6AD8-4ECD-A62A-78AAB9938B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09867" y="2362710"/>
              <a:ext cx="1656000" cy="1495876"/>
              <a:chOff x="1036320" y="2239962"/>
              <a:chExt cx="1905000" cy="1948528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28F7624E-1FCD-4481-562B-E225570AFECD}"/>
                  </a:ext>
                </a:extLst>
              </p:cNvPr>
              <p:cNvGrpSpPr/>
              <p:nvPr/>
            </p:nvGrpSpPr>
            <p:grpSpPr>
              <a:xfrm>
                <a:off x="1036320" y="2239962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80" name="Group 279">
                  <a:extLst>
                    <a:ext uri="{FF2B5EF4-FFF2-40B4-BE49-F238E27FC236}">
                      <a16:creationId xmlns:a16="http://schemas.microsoft.com/office/drawing/2014/main" id="{3F8634ED-24DB-36A7-89C7-2EDAEDB1B356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304" name="Group 303">
                    <a:extLst>
                      <a:ext uri="{FF2B5EF4-FFF2-40B4-BE49-F238E27FC236}">
                        <a16:creationId xmlns:a16="http://schemas.microsoft.com/office/drawing/2014/main" id="{8161CD00-A82C-6143-C954-A9BD30203854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16" name="Group 315">
                      <a:extLst>
                        <a:ext uri="{FF2B5EF4-FFF2-40B4-BE49-F238E27FC236}">
                          <a16:creationId xmlns:a16="http://schemas.microsoft.com/office/drawing/2014/main" id="{F255FCBE-C482-C5F6-CDF8-68C602CC16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22" name="Rectangle 321">
                        <a:extLst>
                          <a:ext uri="{FF2B5EF4-FFF2-40B4-BE49-F238E27FC236}">
                            <a16:creationId xmlns:a16="http://schemas.microsoft.com/office/drawing/2014/main" id="{D4D7DB23-5C14-9E91-E6FA-D28FB02B4E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3" name="Rectangle 322">
                        <a:extLst>
                          <a:ext uri="{FF2B5EF4-FFF2-40B4-BE49-F238E27FC236}">
                            <a16:creationId xmlns:a16="http://schemas.microsoft.com/office/drawing/2014/main" id="{632F45A4-83F9-A99C-96C3-415E3DD2A0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4" name="Rectangle 323">
                        <a:extLst>
                          <a:ext uri="{FF2B5EF4-FFF2-40B4-BE49-F238E27FC236}">
                            <a16:creationId xmlns:a16="http://schemas.microsoft.com/office/drawing/2014/main" id="{6746ACE8-DD13-23D0-0CC8-CA28C5E2E5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5" name="Rectangle 324">
                        <a:extLst>
                          <a:ext uri="{FF2B5EF4-FFF2-40B4-BE49-F238E27FC236}">
                            <a16:creationId xmlns:a16="http://schemas.microsoft.com/office/drawing/2014/main" id="{CFF5B8B5-B0BB-93E7-ADF7-29254EA380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7" name="Group 316">
                      <a:extLst>
                        <a:ext uri="{FF2B5EF4-FFF2-40B4-BE49-F238E27FC236}">
                          <a16:creationId xmlns:a16="http://schemas.microsoft.com/office/drawing/2014/main" id="{91517C6F-AC93-B151-9499-47D9ABA648A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8" name="Rectangle 317">
                        <a:extLst>
                          <a:ext uri="{FF2B5EF4-FFF2-40B4-BE49-F238E27FC236}">
                            <a16:creationId xmlns:a16="http://schemas.microsoft.com/office/drawing/2014/main" id="{E44F9852-B33D-D88F-AB43-E4C2A67329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9" name="Rectangle 318">
                        <a:extLst>
                          <a:ext uri="{FF2B5EF4-FFF2-40B4-BE49-F238E27FC236}">
                            <a16:creationId xmlns:a16="http://schemas.microsoft.com/office/drawing/2014/main" id="{F50D5100-C371-83D8-9FA3-B8D7A477D5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0" name="Rectangle 319">
                        <a:extLst>
                          <a:ext uri="{FF2B5EF4-FFF2-40B4-BE49-F238E27FC236}">
                            <a16:creationId xmlns:a16="http://schemas.microsoft.com/office/drawing/2014/main" id="{9F0F96B7-89DD-4279-36E4-92AB44AB62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21" name="Rectangle 320">
                        <a:extLst>
                          <a:ext uri="{FF2B5EF4-FFF2-40B4-BE49-F238E27FC236}">
                            <a16:creationId xmlns:a16="http://schemas.microsoft.com/office/drawing/2014/main" id="{BF2CD678-CB9F-9385-768F-EC0542504AC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5" name="Group 304">
                    <a:extLst>
                      <a:ext uri="{FF2B5EF4-FFF2-40B4-BE49-F238E27FC236}">
                        <a16:creationId xmlns:a16="http://schemas.microsoft.com/office/drawing/2014/main" id="{1B56B1DB-43A1-FE00-A067-8C3B840AD203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306" name="Group 305">
                      <a:extLst>
                        <a:ext uri="{FF2B5EF4-FFF2-40B4-BE49-F238E27FC236}">
                          <a16:creationId xmlns:a16="http://schemas.microsoft.com/office/drawing/2014/main" id="{A8ED697C-B7F7-FD4F-9213-3F9119A906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12" name="Rectangle 311">
                        <a:extLst>
                          <a:ext uri="{FF2B5EF4-FFF2-40B4-BE49-F238E27FC236}">
                            <a16:creationId xmlns:a16="http://schemas.microsoft.com/office/drawing/2014/main" id="{23A21FD6-C09C-B87A-F755-C81D9D3AE21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3" name="Rectangle 312">
                        <a:extLst>
                          <a:ext uri="{FF2B5EF4-FFF2-40B4-BE49-F238E27FC236}">
                            <a16:creationId xmlns:a16="http://schemas.microsoft.com/office/drawing/2014/main" id="{E781DE5B-50F8-1C85-7B18-83C1031A98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4" name="Rectangle 313">
                        <a:extLst>
                          <a:ext uri="{FF2B5EF4-FFF2-40B4-BE49-F238E27FC236}">
                            <a16:creationId xmlns:a16="http://schemas.microsoft.com/office/drawing/2014/main" id="{2336204F-CB42-B38E-3E21-30845ADFEB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5" name="Rectangle 314">
                        <a:extLst>
                          <a:ext uri="{FF2B5EF4-FFF2-40B4-BE49-F238E27FC236}">
                            <a16:creationId xmlns:a16="http://schemas.microsoft.com/office/drawing/2014/main" id="{22CB4EE5-67E1-C4D9-6C3F-A6BB8C3352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307" name="Group 306">
                      <a:extLst>
                        <a:ext uri="{FF2B5EF4-FFF2-40B4-BE49-F238E27FC236}">
                          <a16:creationId xmlns:a16="http://schemas.microsoft.com/office/drawing/2014/main" id="{C6CEC3D0-3992-8319-8990-191C1BD6CED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8" name="Rectangle 307">
                        <a:extLst>
                          <a:ext uri="{FF2B5EF4-FFF2-40B4-BE49-F238E27FC236}">
                            <a16:creationId xmlns:a16="http://schemas.microsoft.com/office/drawing/2014/main" id="{DE11795E-2190-99EB-2FE6-29AA813CAE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9" name="Rectangle 308">
                        <a:extLst>
                          <a:ext uri="{FF2B5EF4-FFF2-40B4-BE49-F238E27FC236}">
                            <a16:creationId xmlns:a16="http://schemas.microsoft.com/office/drawing/2014/main" id="{FD307DD4-2BA1-7B9A-A4E3-7FE1AC6B19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0" name="Rectangle 309">
                        <a:extLst>
                          <a:ext uri="{FF2B5EF4-FFF2-40B4-BE49-F238E27FC236}">
                            <a16:creationId xmlns:a16="http://schemas.microsoft.com/office/drawing/2014/main" id="{B6779AA9-6438-9F69-A4EA-96875517C1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11" name="Rectangle 310">
                        <a:extLst>
                          <a:ext uri="{FF2B5EF4-FFF2-40B4-BE49-F238E27FC236}">
                            <a16:creationId xmlns:a16="http://schemas.microsoft.com/office/drawing/2014/main" id="{6E1199D4-24FF-18C6-247F-C282F9D3D8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81" name="Group 280">
                  <a:extLst>
                    <a:ext uri="{FF2B5EF4-FFF2-40B4-BE49-F238E27FC236}">
                      <a16:creationId xmlns:a16="http://schemas.microsoft.com/office/drawing/2014/main" id="{145FCA04-323C-7D99-1BA6-1FE565C29553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82" name="Group 281">
                    <a:extLst>
                      <a:ext uri="{FF2B5EF4-FFF2-40B4-BE49-F238E27FC236}">
                        <a16:creationId xmlns:a16="http://schemas.microsoft.com/office/drawing/2014/main" id="{56E34FEB-8530-57A8-AFED-3B8E8841B3BE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94" name="Group 293">
                      <a:extLst>
                        <a:ext uri="{FF2B5EF4-FFF2-40B4-BE49-F238E27FC236}">
                          <a16:creationId xmlns:a16="http://schemas.microsoft.com/office/drawing/2014/main" id="{1E7306A9-9656-6863-ECBD-8879A00C7D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300" name="Rectangle 299">
                        <a:extLst>
                          <a:ext uri="{FF2B5EF4-FFF2-40B4-BE49-F238E27FC236}">
                            <a16:creationId xmlns:a16="http://schemas.microsoft.com/office/drawing/2014/main" id="{2B1EC27A-39A9-FB2D-5486-724A07DE79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1" name="Rectangle 300">
                        <a:extLst>
                          <a:ext uri="{FF2B5EF4-FFF2-40B4-BE49-F238E27FC236}">
                            <a16:creationId xmlns:a16="http://schemas.microsoft.com/office/drawing/2014/main" id="{1B112CF3-53BE-48F6-E5A9-906D74CC0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2" name="Rectangle 301">
                        <a:extLst>
                          <a:ext uri="{FF2B5EF4-FFF2-40B4-BE49-F238E27FC236}">
                            <a16:creationId xmlns:a16="http://schemas.microsoft.com/office/drawing/2014/main" id="{78FCAF52-3332-EB14-CC72-AE852BF23F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303" name="Rectangle 302">
                        <a:extLst>
                          <a:ext uri="{FF2B5EF4-FFF2-40B4-BE49-F238E27FC236}">
                            <a16:creationId xmlns:a16="http://schemas.microsoft.com/office/drawing/2014/main" id="{F9C36FFF-C5A4-AE30-0AAA-2C1AD442FF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95" name="Group 294">
                      <a:extLst>
                        <a:ext uri="{FF2B5EF4-FFF2-40B4-BE49-F238E27FC236}">
                          <a16:creationId xmlns:a16="http://schemas.microsoft.com/office/drawing/2014/main" id="{FF07ECA2-652D-4FF1-D658-5B8B3AD433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96" name="Rectangle 295">
                        <a:extLst>
                          <a:ext uri="{FF2B5EF4-FFF2-40B4-BE49-F238E27FC236}">
                            <a16:creationId xmlns:a16="http://schemas.microsoft.com/office/drawing/2014/main" id="{EE072EF4-C1DE-5A00-4856-F0922265E9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7" name="Rectangle 296">
                        <a:extLst>
                          <a:ext uri="{FF2B5EF4-FFF2-40B4-BE49-F238E27FC236}">
                            <a16:creationId xmlns:a16="http://schemas.microsoft.com/office/drawing/2014/main" id="{1542D1BC-CA28-430B-CBB3-0635848193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6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8" name="Rectangle 297">
                        <a:extLst>
                          <a:ext uri="{FF2B5EF4-FFF2-40B4-BE49-F238E27FC236}">
                            <a16:creationId xmlns:a16="http://schemas.microsoft.com/office/drawing/2014/main" id="{81745F15-BCFC-AFD3-6D97-5CCC025DC8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9" name="Rectangle 298">
                        <a:extLst>
                          <a:ext uri="{FF2B5EF4-FFF2-40B4-BE49-F238E27FC236}">
                            <a16:creationId xmlns:a16="http://schemas.microsoft.com/office/drawing/2014/main" id="{3A3E7B88-4FF9-ECEF-F545-D015CAF59A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83" name="Group 282">
                    <a:extLst>
                      <a:ext uri="{FF2B5EF4-FFF2-40B4-BE49-F238E27FC236}">
                        <a16:creationId xmlns:a16="http://schemas.microsoft.com/office/drawing/2014/main" id="{E4BDBF13-D7DA-F660-8226-21B1093B3806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84" name="Group 283">
                      <a:extLst>
                        <a:ext uri="{FF2B5EF4-FFF2-40B4-BE49-F238E27FC236}">
                          <a16:creationId xmlns:a16="http://schemas.microsoft.com/office/drawing/2014/main" id="{EBCD8C51-D42E-8D99-4120-A05F169E86F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90" name="Rectangle 289">
                        <a:extLst>
                          <a:ext uri="{FF2B5EF4-FFF2-40B4-BE49-F238E27FC236}">
                            <a16:creationId xmlns:a16="http://schemas.microsoft.com/office/drawing/2014/main" id="{76D4E05E-70FB-0A1E-0692-2BFE63D5A5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1" name="Rectangle 290">
                        <a:extLst>
                          <a:ext uri="{FF2B5EF4-FFF2-40B4-BE49-F238E27FC236}">
                            <a16:creationId xmlns:a16="http://schemas.microsoft.com/office/drawing/2014/main" id="{32D0D744-FDAE-434C-2DF1-F1D75C79D9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2" name="Rectangle 291">
                        <a:extLst>
                          <a:ext uri="{FF2B5EF4-FFF2-40B4-BE49-F238E27FC236}">
                            <a16:creationId xmlns:a16="http://schemas.microsoft.com/office/drawing/2014/main" id="{5CF50D1B-2FEB-6A6F-E6E8-174D237AD36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93" name="Rectangle 292">
                        <a:extLst>
                          <a:ext uri="{FF2B5EF4-FFF2-40B4-BE49-F238E27FC236}">
                            <a16:creationId xmlns:a16="http://schemas.microsoft.com/office/drawing/2014/main" id="{546F6E95-D5EF-6A8F-49D9-351C2B4A69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5" name="Group 284">
                      <a:extLst>
                        <a:ext uri="{FF2B5EF4-FFF2-40B4-BE49-F238E27FC236}">
                          <a16:creationId xmlns:a16="http://schemas.microsoft.com/office/drawing/2014/main" id="{43B4BCB0-2639-76CC-3699-DDC0B52BF9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86" name="Rectangle 285">
                        <a:extLst>
                          <a:ext uri="{FF2B5EF4-FFF2-40B4-BE49-F238E27FC236}">
                            <a16:creationId xmlns:a16="http://schemas.microsoft.com/office/drawing/2014/main" id="{F42D572F-5551-5712-2462-E3D7583B5D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7" name="Rectangle 286">
                        <a:extLst>
                          <a:ext uri="{FF2B5EF4-FFF2-40B4-BE49-F238E27FC236}">
                            <a16:creationId xmlns:a16="http://schemas.microsoft.com/office/drawing/2014/main" id="{4EC3631E-FF36-270D-B2C5-61E46DECCF0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8" name="Rectangle 287">
                        <a:extLst>
                          <a:ext uri="{FF2B5EF4-FFF2-40B4-BE49-F238E27FC236}">
                            <a16:creationId xmlns:a16="http://schemas.microsoft.com/office/drawing/2014/main" id="{64780A2A-B11E-09DF-D48A-A654F66D8B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89" name="Rectangle 288">
                        <a:extLst>
                          <a:ext uri="{FF2B5EF4-FFF2-40B4-BE49-F238E27FC236}">
                            <a16:creationId xmlns:a16="http://schemas.microsoft.com/office/drawing/2014/main" id="{10583186-ED65-4E9D-CB60-06E9A5245D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33" name="Group 232">
                <a:extLst>
                  <a:ext uri="{FF2B5EF4-FFF2-40B4-BE49-F238E27FC236}">
                    <a16:creationId xmlns:a16="http://schemas.microsoft.com/office/drawing/2014/main" id="{E8989EB3-C497-AF76-CA22-71F681A5714F}"/>
                  </a:ext>
                </a:extLst>
              </p:cNvPr>
              <p:cNvGrpSpPr/>
              <p:nvPr/>
            </p:nvGrpSpPr>
            <p:grpSpPr>
              <a:xfrm>
                <a:off x="1036320" y="3216224"/>
                <a:ext cx="1905000" cy="972266"/>
                <a:chOff x="1036320" y="2239962"/>
                <a:chExt cx="1905000" cy="972266"/>
              </a:xfrm>
              <a:grpFill/>
            </p:grpSpPr>
            <p:grpSp>
              <p:nvGrpSpPr>
                <p:cNvPr id="234" name="Group 233">
                  <a:extLst>
                    <a:ext uri="{FF2B5EF4-FFF2-40B4-BE49-F238E27FC236}">
                      <a16:creationId xmlns:a16="http://schemas.microsoft.com/office/drawing/2014/main" id="{EBAC03C7-AEF7-8211-2710-3989C65FE0B0}"/>
                    </a:ext>
                  </a:extLst>
                </p:cNvPr>
                <p:cNvGrpSpPr/>
                <p:nvPr/>
              </p:nvGrpSpPr>
              <p:grpSpPr>
                <a:xfrm>
                  <a:off x="1036320" y="223996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3D89DD38-CE48-0CFC-1F7A-A32CF7741DA5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70" name="Group 269">
                      <a:extLst>
                        <a:ext uri="{FF2B5EF4-FFF2-40B4-BE49-F238E27FC236}">
                          <a16:creationId xmlns:a16="http://schemas.microsoft.com/office/drawing/2014/main" id="{49808BA2-72C9-7F99-1E2E-CCA280ECE6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76" name="Rectangle 275">
                        <a:extLst>
                          <a:ext uri="{FF2B5EF4-FFF2-40B4-BE49-F238E27FC236}">
                            <a16:creationId xmlns:a16="http://schemas.microsoft.com/office/drawing/2014/main" id="{C3EC587C-1AF7-65B2-DD79-2A75AFFD7B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7" name="Rectangle 276">
                        <a:extLst>
                          <a:ext uri="{FF2B5EF4-FFF2-40B4-BE49-F238E27FC236}">
                            <a16:creationId xmlns:a16="http://schemas.microsoft.com/office/drawing/2014/main" id="{47CC926E-49E9-3923-BC72-0B64082F9F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8" name="Rectangle 277">
                        <a:extLst>
                          <a:ext uri="{FF2B5EF4-FFF2-40B4-BE49-F238E27FC236}">
                            <a16:creationId xmlns:a16="http://schemas.microsoft.com/office/drawing/2014/main" id="{7A8AD79A-5328-7ACA-6952-EE441FBBE7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9" name="Rectangle 278">
                        <a:extLst>
                          <a:ext uri="{FF2B5EF4-FFF2-40B4-BE49-F238E27FC236}">
                            <a16:creationId xmlns:a16="http://schemas.microsoft.com/office/drawing/2014/main" id="{7D4F9B17-16EB-0834-D287-CF199D5AB5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71" name="Group 270">
                      <a:extLst>
                        <a:ext uri="{FF2B5EF4-FFF2-40B4-BE49-F238E27FC236}">
                          <a16:creationId xmlns:a16="http://schemas.microsoft.com/office/drawing/2014/main" id="{D48D165E-B960-03DA-CE69-4C96D356AE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72" name="Rectangle 271">
                        <a:extLst>
                          <a:ext uri="{FF2B5EF4-FFF2-40B4-BE49-F238E27FC236}">
                            <a16:creationId xmlns:a16="http://schemas.microsoft.com/office/drawing/2014/main" id="{F0482257-25E6-F4EC-B408-EF034B975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3" name="Rectangle 272">
                        <a:extLst>
                          <a:ext uri="{FF2B5EF4-FFF2-40B4-BE49-F238E27FC236}">
                            <a16:creationId xmlns:a16="http://schemas.microsoft.com/office/drawing/2014/main" id="{FD720819-1458-4D68-A04C-29A37B29C9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4" name="Rectangle 273">
                        <a:extLst>
                          <a:ext uri="{FF2B5EF4-FFF2-40B4-BE49-F238E27FC236}">
                            <a16:creationId xmlns:a16="http://schemas.microsoft.com/office/drawing/2014/main" id="{9DB4D2D9-7F57-7490-7E6C-0346B923E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75" name="Rectangle 274">
                        <a:extLst>
                          <a:ext uri="{FF2B5EF4-FFF2-40B4-BE49-F238E27FC236}">
                            <a16:creationId xmlns:a16="http://schemas.microsoft.com/office/drawing/2014/main" id="{BB35F6F0-2949-D2E4-288C-2C31C4C69B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14A20E7F-CCF1-16CB-0073-188E62C98E92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60" name="Group 259">
                      <a:extLst>
                        <a:ext uri="{FF2B5EF4-FFF2-40B4-BE49-F238E27FC236}">
                          <a16:creationId xmlns:a16="http://schemas.microsoft.com/office/drawing/2014/main" id="{B813EC7F-56C1-B457-F4EC-85D9309362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66" name="Rectangle 265">
                        <a:extLst>
                          <a:ext uri="{FF2B5EF4-FFF2-40B4-BE49-F238E27FC236}">
                            <a16:creationId xmlns:a16="http://schemas.microsoft.com/office/drawing/2014/main" id="{6A3E6ACC-161F-8DCE-C51F-2462981268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7" name="Rectangle 266">
                        <a:extLst>
                          <a:ext uri="{FF2B5EF4-FFF2-40B4-BE49-F238E27FC236}">
                            <a16:creationId xmlns:a16="http://schemas.microsoft.com/office/drawing/2014/main" id="{915A5583-5A95-9DBB-8C61-DE09930ED4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8" name="Rectangle 267">
                        <a:extLst>
                          <a:ext uri="{FF2B5EF4-FFF2-40B4-BE49-F238E27FC236}">
                            <a16:creationId xmlns:a16="http://schemas.microsoft.com/office/drawing/2014/main" id="{E1F7F36C-7805-EB9C-12FF-E393EB9F6E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9" name="Rectangle 268">
                        <a:extLst>
                          <a:ext uri="{FF2B5EF4-FFF2-40B4-BE49-F238E27FC236}">
                            <a16:creationId xmlns:a16="http://schemas.microsoft.com/office/drawing/2014/main" id="{5464F35D-9097-1AFC-577E-BBD2D55AEB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61" name="Group 260">
                      <a:extLst>
                        <a:ext uri="{FF2B5EF4-FFF2-40B4-BE49-F238E27FC236}">
                          <a16:creationId xmlns:a16="http://schemas.microsoft.com/office/drawing/2014/main" id="{3A831C73-F1AF-DD9D-AD23-EB0162A025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62" name="Rectangle 261">
                        <a:extLst>
                          <a:ext uri="{FF2B5EF4-FFF2-40B4-BE49-F238E27FC236}">
                            <a16:creationId xmlns:a16="http://schemas.microsoft.com/office/drawing/2014/main" id="{C02665DB-26AA-F656-FA38-AFF683853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bg1">
                          <a:lumMod val="85000"/>
                        </a:schemeClr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3" name="Rectangle 262">
                        <a:extLst>
                          <a:ext uri="{FF2B5EF4-FFF2-40B4-BE49-F238E27FC236}">
                            <a16:creationId xmlns:a16="http://schemas.microsoft.com/office/drawing/2014/main" id="{37DEF8F5-3C89-0D86-859F-28AAF59C6A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4" name="Rectangle 263">
                        <a:extLst>
                          <a:ext uri="{FF2B5EF4-FFF2-40B4-BE49-F238E27FC236}">
                            <a16:creationId xmlns:a16="http://schemas.microsoft.com/office/drawing/2014/main" id="{47CACC97-9800-F984-0629-1E05454092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65" name="Rectangle 264">
                        <a:extLst>
                          <a:ext uri="{FF2B5EF4-FFF2-40B4-BE49-F238E27FC236}">
                            <a16:creationId xmlns:a16="http://schemas.microsoft.com/office/drawing/2014/main" id="{DC1FCC1E-D8C2-2A30-6A0D-15064B9827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F1705E1A-0841-FE91-C8A8-A5C8A0F8C548}"/>
                    </a:ext>
                  </a:extLst>
                </p:cNvPr>
                <p:cNvGrpSpPr/>
                <p:nvPr/>
              </p:nvGrpSpPr>
              <p:grpSpPr>
                <a:xfrm>
                  <a:off x="1036320" y="2725432"/>
                  <a:ext cx="1905000" cy="486796"/>
                  <a:chOff x="1036320" y="2239962"/>
                  <a:chExt cx="1905000" cy="486796"/>
                </a:xfrm>
                <a:grpFill/>
              </p:grpSpPr>
              <p:grpSp>
                <p:nvGrpSpPr>
                  <p:cNvPr id="236" name="Group 235">
                    <a:extLst>
                      <a:ext uri="{FF2B5EF4-FFF2-40B4-BE49-F238E27FC236}">
                        <a16:creationId xmlns:a16="http://schemas.microsoft.com/office/drawing/2014/main" id="{C2C6DC4C-287B-07F1-FAF6-1F87B813EA17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239962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48" name="Group 247">
                      <a:extLst>
                        <a:ext uri="{FF2B5EF4-FFF2-40B4-BE49-F238E27FC236}">
                          <a16:creationId xmlns:a16="http://schemas.microsoft.com/office/drawing/2014/main" id="{081A4D77-ECC2-E684-B0A2-2345441089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54" name="Rectangle 253">
                        <a:extLst>
                          <a:ext uri="{FF2B5EF4-FFF2-40B4-BE49-F238E27FC236}">
                            <a16:creationId xmlns:a16="http://schemas.microsoft.com/office/drawing/2014/main" id="{FBBCF38E-052A-BDF7-3072-FF58A567DF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5" name="Rectangle 254">
                        <a:extLst>
                          <a:ext uri="{FF2B5EF4-FFF2-40B4-BE49-F238E27FC236}">
                            <a16:creationId xmlns:a16="http://schemas.microsoft.com/office/drawing/2014/main" id="{776B6397-A488-D859-3CDD-7916D3562B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6" name="Rectangle 255">
                        <a:extLst>
                          <a:ext uri="{FF2B5EF4-FFF2-40B4-BE49-F238E27FC236}">
                            <a16:creationId xmlns:a16="http://schemas.microsoft.com/office/drawing/2014/main" id="{5879A680-D153-0A7A-DFD0-B2F3DA28EB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7" name="Rectangle 256">
                        <a:extLst>
                          <a:ext uri="{FF2B5EF4-FFF2-40B4-BE49-F238E27FC236}">
                            <a16:creationId xmlns:a16="http://schemas.microsoft.com/office/drawing/2014/main" id="{458D0939-40DD-EE5C-E43E-D07B99DF1E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49" name="Group 248">
                      <a:extLst>
                        <a:ext uri="{FF2B5EF4-FFF2-40B4-BE49-F238E27FC236}">
                          <a16:creationId xmlns:a16="http://schemas.microsoft.com/office/drawing/2014/main" id="{F3DCD4CB-2A0C-0D62-489C-22B7115052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50" name="Rectangle 249">
                        <a:extLst>
                          <a:ext uri="{FF2B5EF4-FFF2-40B4-BE49-F238E27FC236}">
                            <a16:creationId xmlns:a16="http://schemas.microsoft.com/office/drawing/2014/main" id="{B4B75FA2-AF3D-6E38-D85C-892C6943E2B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1" name="Rectangle 250">
                        <a:extLst>
                          <a:ext uri="{FF2B5EF4-FFF2-40B4-BE49-F238E27FC236}">
                            <a16:creationId xmlns:a16="http://schemas.microsoft.com/office/drawing/2014/main" id="{9A61A457-B109-BA73-AB6A-31B09EA603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2" name="Rectangle 251">
                        <a:extLst>
                          <a:ext uri="{FF2B5EF4-FFF2-40B4-BE49-F238E27FC236}">
                            <a16:creationId xmlns:a16="http://schemas.microsoft.com/office/drawing/2014/main" id="{0CCBA6C1-4B42-3DB2-0957-22E566CC0F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53" name="Rectangle 252">
                        <a:extLst>
                          <a:ext uri="{FF2B5EF4-FFF2-40B4-BE49-F238E27FC236}">
                            <a16:creationId xmlns:a16="http://schemas.microsoft.com/office/drawing/2014/main" id="{B6B55D3D-AD07-18F8-D2E5-461377A194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FAC86735-50ED-7891-1ED8-2EB15EE85A2A}"/>
                      </a:ext>
                    </a:extLst>
                  </p:cNvPr>
                  <p:cNvGrpSpPr/>
                  <p:nvPr/>
                </p:nvGrpSpPr>
                <p:grpSpPr>
                  <a:xfrm>
                    <a:off x="1036320" y="2482600"/>
                    <a:ext cx="1905000" cy="244158"/>
                    <a:chOff x="1036320" y="2239962"/>
                    <a:chExt cx="2194560" cy="274638"/>
                  </a:xfrm>
                  <a:grpFill/>
                </p:grpSpPr>
                <p:grpSp>
                  <p:nvGrpSpPr>
                    <p:cNvPr id="238" name="Group 237">
                      <a:extLst>
                        <a:ext uri="{FF2B5EF4-FFF2-40B4-BE49-F238E27FC236}">
                          <a16:creationId xmlns:a16="http://schemas.microsoft.com/office/drawing/2014/main" id="{63CDEE28-5F30-2D8C-0ECB-1056C6C85E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6320" y="2240280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44" name="Rectangle 243">
                        <a:extLst>
                          <a:ext uri="{FF2B5EF4-FFF2-40B4-BE49-F238E27FC236}">
                            <a16:creationId xmlns:a16="http://schemas.microsoft.com/office/drawing/2014/main" id="{E320CC94-2096-6C6E-70B0-1D64ADF744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5" name="Rectangle 244">
                        <a:extLst>
                          <a:ext uri="{FF2B5EF4-FFF2-40B4-BE49-F238E27FC236}">
                            <a16:creationId xmlns:a16="http://schemas.microsoft.com/office/drawing/2014/main" id="{2374249F-A252-7072-D3D5-E520256F43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6" name="Rectangle 245">
                        <a:extLst>
                          <a:ext uri="{FF2B5EF4-FFF2-40B4-BE49-F238E27FC236}">
                            <a16:creationId xmlns:a16="http://schemas.microsoft.com/office/drawing/2014/main" id="{67C971C8-3E21-1336-23F5-1015D8DBF5D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7" name="Rectangle 246">
                        <a:extLst>
                          <a:ext uri="{FF2B5EF4-FFF2-40B4-BE49-F238E27FC236}">
                            <a16:creationId xmlns:a16="http://schemas.microsoft.com/office/drawing/2014/main" id="{DD018222-E53E-B6BF-3CF7-9F45B9CE05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39" name="Group 238">
                      <a:extLst>
                        <a:ext uri="{FF2B5EF4-FFF2-40B4-BE49-F238E27FC236}">
                          <a16:creationId xmlns:a16="http://schemas.microsoft.com/office/drawing/2014/main" id="{526605D1-D2E9-629D-6FDB-508E95D296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33600" y="2239962"/>
                      <a:ext cx="1097280" cy="274320"/>
                      <a:chOff x="1036320" y="2240280"/>
                      <a:chExt cx="1097280" cy="274320"/>
                    </a:xfrm>
                    <a:grpFill/>
                  </p:grpSpPr>
                  <p:sp>
                    <p:nvSpPr>
                      <p:cNvPr id="240" name="Rectangle 239">
                        <a:extLst>
                          <a:ext uri="{FF2B5EF4-FFF2-40B4-BE49-F238E27FC236}">
                            <a16:creationId xmlns:a16="http://schemas.microsoft.com/office/drawing/2014/main" id="{6D9EDD77-5662-3D7B-0DAF-95579EC5F1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3632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1" name="Rectangle 240">
                        <a:extLst>
                          <a:ext uri="{FF2B5EF4-FFF2-40B4-BE49-F238E27FC236}">
                            <a16:creationId xmlns:a16="http://schemas.microsoft.com/office/drawing/2014/main" id="{4B6CFA75-AF3D-3F7E-FDF4-B440A15258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10640" y="2240280"/>
                        <a:ext cx="274320" cy="274320"/>
                      </a:xfrm>
                      <a:prstGeom prst="rect">
                        <a:avLst/>
                      </a:prstGeom>
                      <a:solidFill>
                        <a:schemeClr val="accent5"/>
                      </a:solidFill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2" name="Rectangle 241">
                        <a:extLst>
                          <a:ext uri="{FF2B5EF4-FFF2-40B4-BE49-F238E27FC236}">
                            <a16:creationId xmlns:a16="http://schemas.microsoft.com/office/drawing/2014/main" id="{B2E0DDF1-FBAC-8B2B-878A-B4B35E48DE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168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  <p:sp>
                    <p:nvSpPr>
                      <p:cNvPr id="243" name="Rectangle 242">
                        <a:extLst>
                          <a:ext uri="{FF2B5EF4-FFF2-40B4-BE49-F238E27FC236}">
                            <a16:creationId xmlns:a16="http://schemas.microsoft.com/office/drawing/2014/main" id="{BCF1DE11-A48F-B7F8-50F8-AA7C1652C0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59280" y="2240280"/>
                        <a:ext cx="274320" cy="274320"/>
                      </a:xfrm>
                      <a:prstGeom prst="rect">
                        <a:avLst/>
                      </a:prstGeom>
                      <a:grpFill/>
                      <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R">
                          <a:latin typeface="Trebuchet MS" panose="020B0703020202090204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0ECD56F9-2EFF-6A4D-D953-03C28924D3F5}"/>
                </a:ext>
              </a:extLst>
            </p:cNvPr>
            <p:cNvGrpSpPr/>
            <p:nvPr/>
          </p:nvGrpSpPr>
          <p:grpSpPr>
            <a:xfrm>
              <a:off x="6192080" y="2667919"/>
              <a:ext cx="2052001" cy="333242"/>
              <a:chOff x="6192080" y="2667919"/>
              <a:chExt cx="2052001" cy="333242"/>
            </a:xfrm>
          </p:grpSpPr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8B325B1E-7AA7-9D04-DC43-1A6FC657A9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92080" y="2993591"/>
                <a:ext cx="1440000" cy="75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>
                <a:extLst>
                  <a:ext uri="{FF2B5EF4-FFF2-40B4-BE49-F238E27FC236}">
                    <a16:creationId xmlns:a16="http://schemas.microsoft.com/office/drawing/2014/main" id="{2EDBD594-ECB1-D1D3-03FE-CE1EDA30DB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32081" y="2668562"/>
                <a:ext cx="612000" cy="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65FBE85C-FC6F-8916-8E89-E075F2FC1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41355" y="2667919"/>
                <a:ext cx="0" cy="329670"/>
              </a:xfrm>
              <a:prstGeom prst="line">
                <a:avLst/>
              </a:prstGeom>
              <a:ln w="317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26" name="TextBox 325">
            <a:extLst>
              <a:ext uri="{FF2B5EF4-FFF2-40B4-BE49-F238E27FC236}">
                <a16:creationId xmlns:a16="http://schemas.microsoft.com/office/drawing/2014/main" id="{5508AD6A-C5F9-6546-1023-1AAE26C16E56}"/>
              </a:ext>
            </a:extLst>
          </p:cNvPr>
          <p:cNvSpPr txBox="1"/>
          <p:nvPr/>
        </p:nvSpPr>
        <p:spPr>
          <a:xfrm>
            <a:off x="3495148" y="4217994"/>
            <a:ext cx="63350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</a:rPr>
              <a:t>COO</a:t>
            </a: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60BE78DD-6DAA-4520-782D-0AD0D743B18C}"/>
              </a:ext>
            </a:extLst>
          </p:cNvPr>
          <p:cNvSpPr txBox="1"/>
          <p:nvPr/>
        </p:nvSpPr>
        <p:spPr>
          <a:xfrm>
            <a:off x="115215" y="3179446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Thread 1</a:t>
            </a:r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B52F8C62-B857-71FD-078B-9EAA2CB2E69A}"/>
              </a:ext>
            </a:extLst>
          </p:cNvPr>
          <p:cNvSpPr txBox="1"/>
          <p:nvPr/>
        </p:nvSpPr>
        <p:spPr>
          <a:xfrm>
            <a:off x="115215" y="3852001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5"/>
                </a:solidFill>
                <a:latin typeface="Trebuchet MS" panose="020B0703020202090204" pitchFamily="34" charset="0"/>
              </a:rPr>
              <a:t>Thread 2</a:t>
            </a: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04D4AD72-A672-A662-DE36-99B85C875213}"/>
              </a:ext>
            </a:extLst>
          </p:cNvPr>
          <p:cNvSpPr txBox="1"/>
          <p:nvPr/>
        </p:nvSpPr>
        <p:spPr>
          <a:xfrm>
            <a:off x="2311467" y="3280856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Thread 1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CE4541BA-E4E1-8D25-6409-E75FDFABAB57}"/>
              </a:ext>
            </a:extLst>
          </p:cNvPr>
          <p:cNvSpPr txBox="1"/>
          <p:nvPr/>
        </p:nvSpPr>
        <p:spPr>
          <a:xfrm>
            <a:off x="2322870" y="3792995"/>
            <a:ext cx="9989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R" sz="1600" dirty="0">
                <a:solidFill>
                  <a:schemeClr val="accent5"/>
                </a:solidFill>
                <a:latin typeface="Trebuchet MS" panose="020B0703020202090204" pitchFamily="34" charset="0"/>
              </a:rPr>
              <a:t>Thread 2</a:t>
            </a:r>
          </a:p>
        </p:txBody>
      </p:sp>
      <p:cxnSp>
        <p:nvCxnSpPr>
          <p:cNvPr id="331" name="Straight Connector 330">
            <a:extLst>
              <a:ext uri="{FF2B5EF4-FFF2-40B4-BE49-F238E27FC236}">
                <a16:creationId xmlns:a16="http://schemas.microsoft.com/office/drawing/2014/main" id="{C1ADD673-498D-B690-255E-85FDAD00CDEB}"/>
              </a:ext>
            </a:extLst>
          </p:cNvPr>
          <p:cNvCxnSpPr>
            <a:cxnSpLocks/>
            <a:endCxn id="217" idx="3"/>
          </p:cNvCxnSpPr>
          <p:nvPr/>
        </p:nvCxnSpPr>
        <p:spPr>
          <a:xfrm>
            <a:off x="1734638" y="2448376"/>
            <a:ext cx="362755" cy="841558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>
            <a:extLst>
              <a:ext uri="{FF2B5EF4-FFF2-40B4-BE49-F238E27FC236}">
                <a16:creationId xmlns:a16="http://schemas.microsoft.com/office/drawing/2014/main" id="{7F69BEFD-42DA-2A5F-FB95-E22B2E8563D9}"/>
              </a:ext>
            </a:extLst>
          </p:cNvPr>
          <p:cNvCxnSpPr>
            <a:cxnSpLocks/>
            <a:stCxn id="38" idx="2"/>
            <a:endCxn id="322" idx="1"/>
          </p:cNvCxnSpPr>
          <p:nvPr/>
        </p:nvCxnSpPr>
        <p:spPr>
          <a:xfrm>
            <a:off x="1104882" y="2480396"/>
            <a:ext cx="2185022" cy="795052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>
            <a:extLst>
              <a:ext uri="{FF2B5EF4-FFF2-40B4-BE49-F238E27FC236}">
                <a16:creationId xmlns:a16="http://schemas.microsoft.com/office/drawing/2014/main" id="{20473A42-148F-646D-0140-FC29B9880638}"/>
              </a:ext>
            </a:extLst>
          </p:cNvPr>
          <p:cNvCxnSpPr>
            <a:cxnSpLocks/>
            <a:stCxn id="41" idx="3"/>
            <a:endCxn id="321" idx="0"/>
          </p:cNvCxnSpPr>
          <p:nvPr/>
        </p:nvCxnSpPr>
        <p:spPr>
          <a:xfrm>
            <a:off x="1731189" y="2414518"/>
            <a:ext cx="2512005" cy="803316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>
            <a:extLst>
              <a:ext uri="{FF2B5EF4-FFF2-40B4-BE49-F238E27FC236}">
                <a16:creationId xmlns:a16="http://schemas.microsoft.com/office/drawing/2014/main" id="{D466A70D-C1C2-9900-D7AE-6F71DF640712}"/>
              </a:ext>
            </a:extLst>
          </p:cNvPr>
          <p:cNvCxnSpPr>
            <a:cxnSpLocks/>
            <a:endCxn id="38" idx="2"/>
          </p:cNvCxnSpPr>
          <p:nvPr/>
        </p:nvCxnSpPr>
        <p:spPr>
          <a:xfrm flipV="1">
            <a:off x="1053983" y="2480396"/>
            <a:ext cx="50899" cy="746513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8" name="Rounded Rectangle 337">
            <a:extLst>
              <a:ext uri="{FF2B5EF4-FFF2-40B4-BE49-F238E27FC236}">
                <a16:creationId xmlns:a16="http://schemas.microsoft.com/office/drawing/2014/main" id="{2FE2CD1B-C93A-11D5-3CC5-8D1C2F3CF7C5}"/>
              </a:ext>
            </a:extLst>
          </p:cNvPr>
          <p:cNvSpPr/>
          <p:nvPr/>
        </p:nvSpPr>
        <p:spPr>
          <a:xfrm rot="5400000">
            <a:off x="1499010" y="2901362"/>
            <a:ext cx="148744" cy="1332981"/>
          </a:xfrm>
          <a:prstGeom prst="roundRect">
            <a:avLst/>
          </a:prstGeom>
          <a:noFill/>
          <a:ln w="38100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76FCB5AB-DBBB-F924-73A0-415CB75BFC0D}"/>
              </a:ext>
            </a:extLst>
          </p:cNvPr>
          <p:cNvSpPr txBox="1"/>
          <p:nvPr/>
        </p:nvSpPr>
        <p:spPr>
          <a:xfrm>
            <a:off x="5607737" y="1019391"/>
            <a:ext cx="2934650" cy="377402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txBody>
          <a:bodyPr wrap="none" tIns="36000" bIns="36000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GR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2D Equally-Sized Tiles</a:t>
            </a:r>
          </a:p>
        </p:txBody>
      </p:sp>
      <p:sp>
        <p:nvSpPr>
          <p:cNvPr id="341" name="Rounded Rectangle 340">
            <a:extLst>
              <a:ext uri="{FF2B5EF4-FFF2-40B4-BE49-F238E27FC236}">
                <a16:creationId xmlns:a16="http://schemas.microsoft.com/office/drawing/2014/main" id="{8B05B65A-D730-5200-F650-DBA7005D8B48}"/>
              </a:ext>
            </a:extLst>
          </p:cNvPr>
          <p:cNvSpPr/>
          <p:nvPr/>
        </p:nvSpPr>
        <p:spPr>
          <a:xfrm>
            <a:off x="2272484" y="1433616"/>
            <a:ext cx="2125071" cy="10532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Scale-free: </a:t>
            </a:r>
          </a:p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1.39x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CSR, BCSR</a:t>
            </a:r>
          </a:p>
        </p:txBody>
      </p:sp>
    </p:spTree>
    <p:extLst>
      <p:ext uri="{BB962C8B-B14F-4D97-AF65-F5344CB8AC3E}">
        <p14:creationId xmlns:p14="http://schemas.microsoft.com/office/powerpoint/2010/main" val="30964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/>
      <p:bldP spid="231" grpId="0"/>
      <p:bldP spid="15" grpId="0" animBg="1"/>
      <p:bldP spid="124" grpId="0"/>
      <p:bldP spid="326" grpId="0"/>
      <p:bldP spid="327" grpId="0"/>
      <p:bldP spid="328" grpId="0"/>
      <p:bldP spid="329" grpId="0"/>
      <p:bldP spid="330" grpId="0"/>
      <p:bldP spid="338" grpId="0" animBg="1"/>
      <p:bldP spid="34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55EF8F0-6486-99B3-7137-C27A00397CAD}"/>
              </a:ext>
            </a:extLst>
          </p:cNvPr>
          <p:cNvGraphicFramePr>
            <a:graphicFrameLocks/>
          </p:cNvGraphicFramePr>
          <p:nvPr/>
        </p:nvGraphicFramePr>
        <p:xfrm>
          <a:off x="105158" y="1401119"/>
          <a:ext cx="4447631" cy="375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7BBEDF1-135F-6FC9-5236-959958DB90CA}"/>
              </a:ext>
            </a:extLst>
          </p:cNvPr>
          <p:cNvGraphicFramePr>
            <a:graphicFrameLocks/>
          </p:cNvGraphicFramePr>
          <p:nvPr/>
        </p:nvGraphicFramePr>
        <p:xfrm>
          <a:off x="4552789" y="1401118"/>
          <a:ext cx="4447631" cy="3756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7BB7312B-6995-3962-4C82-369F16315713}"/>
              </a:ext>
            </a:extLst>
          </p:cNvPr>
          <p:cNvCxnSpPr>
            <a:cxnSpLocks/>
          </p:cNvCxnSpPr>
          <p:nvPr/>
        </p:nvCxnSpPr>
        <p:spPr>
          <a:xfrm flipV="1">
            <a:off x="1302059" y="2241540"/>
            <a:ext cx="0" cy="213634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2" name="TextBox 341">
            <a:extLst>
              <a:ext uri="{FF2B5EF4-FFF2-40B4-BE49-F238E27FC236}">
                <a16:creationId xmlns:a16="http://schemas.microsoft.com/office/drawing/2014/main" id="{0FB90095-DF2B-561F-036D-5278813AA53D}"/>
              </a:ext>
            </a:extLst>
          </p:cNvPr>
          <p:cNvSpPr txBox="1"/>
          <p:nvPr/>
        </p:nvSpPr>
        <p:spPr>
          <a:xfrm>
            <a:off x="1025253" y="193103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44x</a:t>
            </a:r>
          </a:p>
        </p:txBody>
      </p:sp>
      <p:cxnSp>
        <p:nvCxnSpPr>
          <p:cNvPr id="343" name="Straight Arrow Connector 342">
            <a:extLst>
              <a:ext uri="{FF2B5EF4-FFF2-40B4-BE49-F238E27FC236}">
                <a16:creationId xmlns:a16="http://schemas.microsoft.com/office/drawing/2014/main" id="{AA3671FC-DE57-E754-879E-950116DC32C2}"/>
              </a:ext>
            </a:extLst>
          </p:cNvPr>
          <p:cNvCxnSpPr>
            <a:cxnSpLocks/>
          </p:cNvCxnSpPr>
          <p:nvPr/>
        </p:nvCxnSpPr>
        <p:spPr>
          <a:xfrm flipV="1">
            <a:off x="5784584" y="2117975"/>
            <a:ext cx="0" cy="22460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F2F31980-3131-D5B7-D56C-93F9BA1BA035}"/>
              </a:ext>
            </a:extLst>
          </p:cNvPr>
          <p:cNvSpPr txBox="1"/>
          <p:nvPr/>
        </p:nvSpPr>
        <p:spPr>
          <a:xfrm>
            <a:off x="5507780" y="1807468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42x</a:t>
            </a:r>
          </a:p>
        </p:txBody>
      </p: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1959AEF9-B473-08DB-D612-55871458E981}"/>
              </a:ext>
            </a:extLst>
          </p:cNvPr>
          <p:cNvCxnSpPr>
            <a:cxnSpLocks/>
          </p:cNvCxnSpPr>
          <p:nvPr/>
        </p:nvCxnSpPr>
        <p:spPr>
          <a:xfrm flipV="1">
            <a:off x="6468318" y="2214957"/>
            <a:ext cx="0" cy="21490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6" name="TextBox 345">
            <a:extLst>
              <a:ext uri="{FF2B5EF4-FFF2-40B4-BE49-F238E27FC236}">
                <a16:creationId xmlns:a16="http://schemas.microsoft.com/office/drawing/2014/main" id="{0EFDFD66-E954-B13B-F99D-AA4099533F64}"/>
              </a:ext>
            </a:extLst>
          </p:cNvPr>
          <p:cNvSpPr txBox="1"/>
          <p:nvPr/>
        </p:nvSpPr>
        <p:spPr>
          <a:xfrm>
            <a:off x="6274644" y="1904450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40x</a:t>
            </a:r>
          </a:p>
        </p:txBody>
      </p:sp>
      <p:cxnSp>
        <p:nvCxnSpPr>
          <p:cNvPr id="347" name="Straight Arrow Connector 346">
            <a:extLst>
              <a:ext uri="{FF2B5EF4-FFF2-40B4-BE49-F238E27FC236}">
                <a16:creationId xmlns:a16="http://schemas.microsoft.com/office/drawing/2014/main" id="{0590A039-1CAB-567D-0E72-1B79FC8D7604}"/>
              </a:ext>
            </a:extLst>
          </p:cNvPr>
          <p:cNvCxnSpPr>
            <a:cxnSpLocks/>
          </p:cNvCxnSpPr>
          <p:nvPr/>
        </p:nvCxnSpPr>
        <p:spPr>
          <a:xfrm flipV="1">
            <a:off x="2055357" y="2131830"/>
            <a:ext cx="0" cy="224605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5B9353B3-77D2-6FC5-8D88-3A6B61EEDFAE}"/>
              </a:ext>
            </a:extLst>
          </p:cNvPr>
          <p:cNvSpPr txBox="1"/>
          <p:nvPr/>
        </p:nvSpPr>
        <p:spPr>
          <a:xfrm>
            <a:off x="1806259" y="1821323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46x</a:t>
            </a:r>
          </a:p>
        </p:txBody>
      </p:sp>
      <p:cxnSp>
        <p:nvCxnSpPr>
          <p:cNvPr id="349" name="Straight Arrow Connector 348">
            <a:extLst>
              <a:ext uri="{FF2B5EF4-FFF2-40B4-BE49-F238E27FC236}">
                <a16:creationId xmlns:a16="http://schemas.microsoft.com/office/drawing/2014/main" id="{03E03770-475A-6DDE-0151-25B742578917}"/>
              </a:ext>
            </a:extLst>
          </p:cNvPr>
          <p:cNvCxnSpPr>
            <a:cxnSpLocks/>
          </p:cNvCxnSpPr>
          <p:nvPr/>
        </p:nvCxnSpPr>
        <p:spPr>
          <a:xfrm flipV="1">
            <a:off x="3048342" y="3323325"/>
            <a:ext cx="0" cy="108977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0" name="TextBox 349">
            <a:extLst>
              <a:ext uri="{FF2B5EF4-FFF2-40B4-BE49-F238E27FC236}">
                <a16:creationId xmlns:a16="http://schemas.microsoft.com/office/drawing/2014/main" id="{532B511F-BBF4-185E-E589-8DB000715260}"/>
              </a:ext>
            </a:extLst>
          </p:cNvPr>
          <p:cNvSpPr txBox="1"/>
          <p:nvPr/>
        </p:nvSpPr>
        <p:spPr>
          <a:xfrm>
            <a:off x="2799247" y="2997828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22x</a:t>
            </a:r>
          </a:p>
        </p:txBody>
      </p: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2617969E-1B79-9BF1-E21D-64CB9488CED1}"/>
              </a:ext>
            </a:extLst>
          </p:cNvPr>
          <p:cNvCxnSpPr>
            <a:cxnSpLocks/>
          </p:cNvCxnSpPr>
          <p:nvPr/>
        </p:nvCxnSpPr>
        <p:spPr>
          <a:xfrm flipV="1">
            <a:off x="3761691" y="3269760"/>
            <a:ext cx="0" cy="115309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TextBox 351">
            <a:extLst>
              <a:ext uri="{FF2B5EF4-FFF2-40B4-BE49-F238E27FC236}">
                <a16:creationId xmlns:a16="http://schemas.microsoft.com/office/drawing/2014/main" id="{4E25729F-318B-72F5-91FB-32F4708C3421}"/>
              </a:ext>
            </a:extLst>
          </p:cNvPr>
          <p:cNvSpPr txBox="1"/>
          <p:nvPr/>
        </p:nvSpPr>
        <p:spPr>
          <a:xfrm>
            <a:off x="3471032" y="2914283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24x</a:t>
            </a:r>
          </a:p>
        </p:txBody>
      </p: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D75BE8EA-9250-284C-3C46-661001805E6F}"/>
              </a:ext>
            </a:extLst>
          </p:cNvPr>
          <p:cNvCxnSpPr>
            <a:cxnSpLocks/>
          </p:cNvCxnSpPr>
          <p:nvPr/>
        </p:nvCxnSpPr>
        <p:spPr>
          <a:xfrm flipV="1">
            <a:off x="7496552" y="3352170"/>
            <a:ext cx="0" cy="104184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TextBox 353">
            <a:extLst>
              <a:ext uri="{FF2B5EF4-FFF2-40B4-BE49-F238E27FC236}">
                <a16:creationId xmlns:a16="http://schemas.microsoft.com/office/drawing/2014/main" id="{9E58B303-0503-7659-56FC-18F0ECC705AA}"/>
              </a:ext>
            </a:extLst>
          </p:cNvPr>
          <p:cNvSpPr txBox="1"/>
          <p:nvPr/>
        </p:nvSpPr>
        <p:spPr>
          <a:xfrm>
            <a:off x="7275164" y="3011683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20x</a:t>
            </a:r>
          </a:p>
        </p:txBody>
      </p:sp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8A47CB94-2DAC-CD7A-2357-8FC5BE87D57F}"/>
              </a:ext>
            </a:extLst>
          </p:cNvPr>
          <p:cNvCxnSpPr>
            <a:cxnSpLocks/>
          </p:cNvCxnSpPr>
          <p:nvPr/>
        </p:nvCxnSpPr>
        <p:spPr>
          <a:xfrm flipV="1">
            <a:off x="8201426" y="3312142"/>
            <a:ext cx="0" cy="10957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TextBox 355">
            <a:extLst>
              <a:ext uri="{FF2B5EF4-FFF2-40B4-BE49-F238E27FC236}">
                <a16:creationId xmlns:a16="http://schemas.microsoft.com/office/drawing/2014/main" id="{F072031D-6F17-A18E-0B2A-B0F0EB36772A}"/>
              </a:ext>
            </a:extLst>
          </p:cNvPr>
          <p:cNvSpPr txBox="1"/>
          <p:nvPr/>
        </p:nvSpPr>
        <p:spPr>
          <a:xfrm>
            <a:off x="7993893" y="2926685"/>
            <a:ext cx="75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>
                <a:solidFill>
                  <a:schemeClr val="accent2"/>
                </a:solidFill>
                <a:latin typeface="Trebuchet MS" panose="020B0703020202090204" pitchFamily="34" charset="0"/>
              </a:rPr>
              <a:t>21x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E91B713C-2602-D5F5-6834-67ABAAC2D662}"/>
              </a:ext>
            </a:extLst>
          </p:cNvPr>
          <p:cNvSpPr/>
          <p:nvPr/>
        </p:nvSpPr>
        <p:spPr>
          <a:xfrm>
            <a:off x="25571" y="5105954"/>
            <a:ext cx="9127592" cy="12617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36000"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BCOO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formats provide higher non-zero element balance across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PIM cores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threads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than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+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BCSR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, respectively.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B6684ED-B18B-5EAD-78CE-7D4D5EAD8E4C}"/>
              </a:ext>
            </a:extLst>
          </p:cNvPr>
          <p:cNvSpPr/>
          <p:nvPr/>
        </p:nvSpPr>
        <p:spPr>
          <a:xfrm>
            <a:off x="4884711" y="968451"/>
            <a:ext cx="3944081" cy="436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COO, BCOO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 32.38x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CSR, BCSR</a:t>
            </a:r>
          </a:p>
        </p:txBody>
      </p:sp>
    </p:spTree>
    <p:extLst>
      <p:ext uri="{BB962C8B-B14F-4D97-AF65-F5344CB8AC3E}">
        <p14:creationId xmlns:p14="http://schemas.microsoft.com/office/powerpoint/2010/main" val="78135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0"/>
      <p:bldP spid="344" grpId="0"/>
      <p:bldP spid="346" grpId="0"/>
      <p:bldP spid="348" grpId="0"/>
      <p:bldP spid="350" grpId="0"/>
      <p:bldP spid="352" grpId="0"/>
      <p:bldP spid="354" grpId="0"/>
      <p:bldP spid="356" grpId="0"/>
      <p:bldP spid="229" grpId="0" animBg="1"/>
      <p:bldP spid="2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Compressed Formats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4C3F8BB-B47D-61F5-372E-6AA3F9AC64CD}"/>
              </a:ext>
            </a:extLst>
          </p:cNvPr>
          <p:cNvGraphicFramePr>
            <a:graphicFrameLocks/>
          </p:cNvGraphicFramePr>
          <p:nvPr/>
        </p:nvGraphicFramePr>
        <p:xfrm>
          <a:off x="124369" y="1248491"/>
          <a:ext cx="4331394" cy="2839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2E14B3C3-1AFD-6C03-A212-30187AE0747D}"/>
              </a:ext>
            </a:extLst>
          </p:cNvPr>
          <p:cNvGraphicFramePr>
            <a:graphicFrameLocks/>
          </p:cNvGraphicFramePr>
          <p:nvPr/>
        </p:nvGraphicFramePr>
        <p:xfrm>
          <a:off x="4395865" y="1230771"/>
          <a:ext cx="4623766" cy="2903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42F22E71-5B75-5D3B-694C-760DBD2768C1}"/>
              </a:ext>
            </a:extLst>
          </p:cNvPr>
          <p:cNvGraphicFramePr>
            <a:graphicFrameLocks/>
          </p:cNvGraphicFramePr>
          <p:nvPr/>
        </p:nvGraphicFramePr>
        <p:xfrm>
          <a:off x="0" y="4019148"/>
          <a:ext cx="4447631" cy="26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73E4326B-A810-59C0-22D2-694590A502FA}"/>
              </a:ext>
            </a:extLst>
          </p:cNvPr>
          <p:cNvGraphicFramePr>
            <a:graphicFrameLocks/>
          </p:cNvGraphicFramePr>
          <p:nvPr/>
        </p:nvGraphicFramePr>
        <p:xfrm>
          <a:off x="4447631" y="4019147"/>
          <a:ext cx="4447631" cy="266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7143F42E-9DDB-89E4-B55A-9044264128AE}"/>
              </a:ext>
            </a:extLst>
          </p:cNvPr>
          <p:cNvSpPr/>
          <p:nvPr/>
        </p:nvSpPr>
        <p:spPr>
          <a:xfrm>
            <a:off x="124369" y="898138"/>
            <a:ext cx="8787157" cy="578371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B98535A-2BE0-7B5A-6B46-CD52913B9CA9}"/>
              </a:ext>
            </a:extLst>
          </p:cNvPr>
          <p:cNvGrpSpPr/>
          <p:nvPr/>
        </p:nvGrpSpPr>
        <p:grpSpPr>
          <a:xfrm>
            <a:off x="533605" y="1704733"/>
            <a:ext cx="8360840" cy="1720392"/>
            <a:chOff x="1174238" y="1420218"/>
            <a:chExt cx="8113884" cy="2049252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79A00335-7486-C7CC-45E1-10EE6B3AA95C}"/>
                </a:ext>
              </a:extLst>
            </p:cNvPr>
            <p:cNvSpPr/>
            <p:nvPr/>
          </p:nvSpPr>
          <p:spPr>
            <a:xfrm>
              <a:off x="1174238" y="1420218"/>
              <a:ext cx="8113883" cy="2049252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compressed matrix format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used to store the input matrix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determines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data partitioning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DRAM banks of PIM-enabled memory. As a result, it affects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load-balance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across PIM cores (and threads of a PIM core) with corresponding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implications. 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4" name="Round Same-side Corner of Rectangle 33">
              <a:extLst>
                <a:ext uri="{FF2B5EF4-FFF2-40B4-BE49-F238E27FC236}">
                  <a16:creationId xmlns:a16="http://schemas.microsoft.com/office/drawing/2014/main" id="{29B7D878-5A35-1363-63F8-09DB0B269ED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FEFF7F7-1E23-2C14-DF29-4CCFE1DC58C1}"/>
              </a:ext>
            </a:extLst>
          </p:cNvPr>
          <p:cNvGrpSpPr/>
          <p:nvPr/>
        </p:nvGrpSpPr>
        <p:grpSpPr>
          <a:xfrm>
            <a:off x="638534" y="4531407"/>
            <a:ext cx="8113884" cy="1428456"/>
            <a:chOff x="1174238" y="1420218"/>
            <a:chExt cx="8113884" cy="1701511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E6CDF30D-6339-7B75-E285-A00E19A20690}"/>
                </a:ext>
              </a:extLst>
            </p:cNvPr>
            <p:cNvSpPr/>
            <p:nvPr/>
          </p:nvSpPr>
          <p:spPr>
            <a:xfrm>
              <a:off x="1174238" y="1420218"/>
              <a:ext cx="8113883" cy="1701511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compressed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data structures that can be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effectively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partitioned across DRAM banks, with the goal of providing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 computation balance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across PIM cores (and threads of a PIM core).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4C337C8C-3644-60AE-5610-0317F73327D7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880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79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accent1"/>
                </a:solidFill>
                <a:latin typeface="Trebuchet MS" panose="020B0703020202090204" pitchFamily="34" charset="0"/>
              </a:rPr>
              <a:t>End-to-End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Performance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CFFD43F-89CF-4484-5ECF-62D02F610817}"/>
              </a:ext>
            </a:extLst>
          </p:cNvPr>
          <p:cNvGrpSpPr/>
          <p:nvPr/>
        </p:nvGrpSpPr>
        <p:grpSpPr>
          <a:xfrm>
            <a:off x="1558331" y="4232633"/>
            <a:ext cx="1128557" cy="510741"/>
            <a:chOff x="1143254" y="5346904"/>
            <a:chExt cx="1188000" cy="510741"/>
          </a:xfrm>
        </p:grpSpPr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CDB3242-EE53-D382-1380-C89AEBB77E00}"/>
                </a:ext>
              </a:extLst>
            </p:cNvPr>
            <p:cNvCxnSpPr>
              <a:cxnSpLocks/>
            </p:cNvCxnSpPr>
            <p:nvPr/>
          </p:nvCxnSpPr>
          <p:spPr>
            <a:xfrm>
              <a:off x="1143254" y="5346904"/>
              <a:ext cx="118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233D86B-A803-D3BE-2BC2-73E1DF9C166F}"/>
                </a:ext>
              </a:extLst>
            </p:cNvPr>
            <p:cNvSpPr txBox="1"/>
            <p:nvPr/>
          </p:nvSpPr>
          <p:spPr>
            <a:xfrm>
              <a:off x="1405528" y="543291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C5C429E-417C-8362-7BFC-5E373E19E396}"/>
              </a:ext>
            </a:extLst>
          </p:cNvPr>
          <p:cNvGrpSpPr/>
          <p:nvPr/>
        </p:nvGrpSpPr>
        <p:grpSpPr>
          <a:xfrm>
            <a:off x="1943234" y="3107129"/>
            <a:ext cx="422280" cy="1001960"/>
            <a:chOff x="348311" y="1981198"/>
            <a:chExt cx="422280" cy="1001960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60893F0-74FE-E607-5447-F8C82BA2D82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3F5693A-594C-DC6B-9C6F-87ADE35CDA3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989D453-FBD9-B722-FDB3-6905712BEB1E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8BEE68D0-5EAA-2744-8878-29FE92412F4D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7B843D50-6ED8-3A05-E221-7559676D9BA2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4EE40BE-EB1F-28B3-098C-D99F9875DE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AC55C038-AEF5-241C-B13F-18A320B0567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1A08410-6356-F071-99BD-256190E6247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9F36DD-57B3-5844-6E96-05B443EA3255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218828C-E515-52D3-FBD1-B4369841138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50DB165-7F3E-1ED7-7C8A-66CE9F30DD05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0CF775B6-7E63-9BAB-95FF-15B126BD492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DC1803-D640-134B-957D-69D00DDBD0CD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EA0AC46-84A3-5BDA-B792-F299B4B2ACB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A6750C-0E9B-F4BC-7BFA-AAE7A575B879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1D5B7A3F-4077-A29C-1D9A-E174DB986494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D0E5CE55-3504-0735-D537-0843CFC7BAF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F9AF5D9A-8D7F-C7C9-6D1E-27ABF53B087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7A83258-9FFE-84BA-6AA6-8092DDADFC0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D7B8C7E-FF2B-A627-2C0C-005D8D92094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7F2FD85-DA4F-04C3-C49C-82F1AC6E9F99}"/>
              </a:ext>
            </a:extLst>
          </p:cNvPr>
          <p:cNvGrpSpPr/>
          <p:nvPr/>
        </p:nvGrpSpPr>
        <p:grpSpPr>
          <a:xfrm>
            <a:off x="6118538" y="3120433"/>
            <a:ext cx="422280" cy="1001960"/>
            <a:chOff x="348311" y="1981198"/>
            <a:chExt cx="422280" cy="1001960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E0D45A-F181-5E21-C013-1D7A2E0C596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234816" y="2285149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740A891-620F-183B-01F6-7CBADA7F83A3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583F237-6C8A-7D85-B400-EC52C3C6B54B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1CFF38F-E8A6-111F-8810-629DD63CB4E3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5B51DAF0-02E0-A03C-579D-87355D20CD27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8DAC057-C6E6-B861-B0B5-965C53DA460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76033" y="2339227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0BB9DB0-4CCA-752B-058E-DA5A3AA30CF0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390F2FBE-B4B6-F8C1-6411-46FBBEDE9BE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5532601-AA39-DB0A-EA72-7A4F71AE60EE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DD4C227-D5D7-425A-C4EC-E13D8B96B42A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02657F9-8796-2AF7-D0FA-2861A6D31B26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117249" y="2393306"/>
              <a:ext cx="839727" cy="231824"/>
              <a:chOff x="687454" y="4672530"/>
              <a:chExt cx="902179" cy="234000"/>
            </a:xfrm>
            <a:grpFill/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793E8B3-AAA4-085B-1202-8B9748DEC91B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91A5FB-167F-6109-9893-4336BC24E245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C0A8DEC-6F68-9AA6-A90D-FDE0B268CA87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C65A7101-5472-66E5-CC95-BFE1A869372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E426B0C5-935B-E7EF-95A5-07087BBBA638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44360" y="2447383"/>
              <a:ext cx="839726" cy="231824"/>
              <a:chOff x="687454" y="4672530"/>
              <a:chExt cx="902179" cy="234000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BF65ACC-7990-CEAC-1E86-6480360F83AC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71E2372B-E8DD-9DE7-E472-19E4478E819A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E277A563-655F-C6B7-9AF7-737797C8B8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2F89278-9551-A597-3C0A-FD0820BDE0E0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1EA3627-056A-0EDF-7F4B-BE75567DBD67}"/>
              </a:ext>
            </a:extLst>
          </p:cNvPr>
          <p:cNvGrpSpPr/>
          <p:nvPr/>
        </p:nvGrpSpPr>
        <p:grpSpPr>
          <a:xfrm>
            <a:off x="5603647" y="4237688"/>
            <a:ext cx="1548000" cy="498215"/>
            <a:chOff x="6806805" y="5376650"/>
            <a:chExt cx="1548000" cy="498215"/>
          </a:xfrm>
        </p:grpSpPr>
        <p:cxnSp>
          <p:nvCxnSpPr>
            <p:cNvPr id="152" name="Straight Arrow Connector 151">
              <a:extLst>
                <a:ext uri="{FF2B5EF4-FFF2-40B4-BE49-F238E27FC236}">
                  <a16:creationId xmlns:a16="http://schemas.microsoft.com/office/drawing/2014/main" id="{9BF1A451-161F-A080-7EB8-4790D2A11FC5}"/>
                </a:ext>
              </a:extLst>
            </p:cNvPr>
            <p:cNvCxnSpPr>
              <a:cxnSpLocks/>
            </p:cNvCxnSpPr>
            <p:nvPr/>
          </p:nvCxnSpPr>
          <p:spPr>
            <a:xfrm>
              <a:off x="6806805" y="5376650"/>
              <a:ext cx="154800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4046180-28B8-B226-3AEA-D01647C35008}"/>
                </a:ext>
              </a:extLst>
            </p:cNvPr>
            <p:cNvSpPr txBox="1"/>
            <p:nvPr/>
          </p:nvSpPr>
          <p:spPr>
            <a:xfrm>
              <a:off x="7265471" y="5450133"/>
              <a:ext cx="649537" cy="4247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R" sz="24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bus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03E52E94-1371-BFCC-B938-0E192578D159}"/>
              </a:ext>
            </a:extLst>
          </p:cNvPr>
          <p:cNvGrpSpPr/>
          <p:nvPr/>
        </p:nvGrpSpPr>
        <p:grpSpPr>
          <a:xfrm>
            <a:off x="2669677" y="3181098"/>
            <a:ext cx="2918491" cy="2623045"/>
            <a:chOff x="1982376" y="4049446"/>
            <a:chExt cx="3778985" cy="2623045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49CC9907-6145-E437-7CF2-CEF5901015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82376" y="4049446"/>
              <a:ext cx="3778985" cy="2623045"/>
              <a:chOff x="3903235" y="4092375"/>
              <a:chExt cx="4300302" cy="2984905"/>
            </a:xfrm>
          </p:grpSpPr>
          <p:sp>
            <p:nvSpPr>
              <p:cNvPr id="200" name="Rounded Rectangle 199">
                <a:extLst>
                  <a:ext uri="{FF2B5EF4-FFF2-40B4-BE49-F238E27FC236}">
                    <a16:creationId xmlns:a16="http://schemas.microsoft.com/office/drawing/2014/main" id="{38D7F6F1-7B64-474A-CA1D-5B0F0110BF2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903235" y="4092375"/>
                <a:ext cx="4300302" cy="2984905"/>
              </a:xfrm>
              <a:prstGeom prst="roundRect">
                <a:avLst>
                  <a:gd name="adj" fmla="val 7426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rtlCol="0" anchor="t"/>
              <a:lstStyle/>
              <a:p>
                <a:pPr algn="ctr"/>
                <a:r>
                  <a:rPr lang="en-GR" sz="22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PIM-Enabled Memory</a:t>
                </a:r>
              </a:p>
            </p:txBody>
          </p: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ECAA65F-F3A6-A5DE-E5B4-28546CF5B8ED}"/>
                  </a:ext>
                </a:extLst>
              </p:cNvPr>
              <p:cNvGrpSpPr/>
              <p:nvPr/>
            </p:nvGrpSpPr>
            <p:grpSpPr>
              <a:xfrm>
                <a:off x="4078314" y="4600598"/>
                <a:ext cx="1231603" cy="2330520"/>
                <a:chOff x="5554208" y="4270901"/>
                <a:chExt cx="1231603" cy="2330520"/>
              </a:xfrm>
            </p:grpSpPr>
            <p:sp>
              <p:nvSpPr>
                <p:cNvPr id="214" name="Rounded Rectangle 213">
                  <a:extLst>
                    <a:ext uri="{FF2B5EF4-FFF2-40B4-BE49-F238E27FC236}">
                      <a16:creationId xmlns:a16="http://schemas.microsoft.com/office/drawing/2014/main" id="{3CE944B8-2355-FDF9-7CFD-1876E56CE3F1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93259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5" name="Rounded Rectangle 214">
                  <a:extLst>
                    <a:ext uri="{FF2B5EF4-FFF2-40B4-BE49-F238E27FC236}">
                      <a16:creationId xmlns:a16="http://schemas.microsoft.com/office/drawing/2014/main" id="{5291DE1F-A1A9-1014-6D2E-11934355F83D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6" name="Straight Arrow Connector 215">
                  <a:extLst>
                    <a:ext uri="{FF2B5EF4-FFF2-40B4-BE49-F238E27FC236}">
                      <a16:creationId xmlns:a16="http://schemas.microsoft.com/office/drawing/2014/main" id="{822902CC-C0B4-06B7-3CD2-99A6E60181E5}"/>
                    </a:ext>
                  </a:extLst>
                </p:cNvPr>
                <p:cNvCxnSpPr>
                  <a:cxnSpLocks/>
                  <a:stCxn id="215" idx="2"/>
                  <a:endCxn id="214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30987627-9F34-9725-87C9-BE13BDA9FB62}"/>
                  </a:ext>
                </a:extLst>
              </p:cNvPr>
              <p:cNvGrpSpPr/>
              <p:nvPr/>
            </p:nvGrpSpPr>
            <p:grpSpPr>
              <a:xfrm>
                <a:off x="5400710" y="4606631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11" name="Rounded Rectangle 210">
                  <a:extLst>
                    <a:ext uri="{FF2B5EF4-FFF2-40B4-BE49-F238E27FC236}">
                      <a16:creationId xmlns:a16="http://schemas.microsoft.com/office/drawing/2014/main" id="{FECDEFDC-9E6F-1222-0897-38A46559AC07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12" name="Rounded Rectangle 211">
                  <a:extLst>
                    <a:ext uri="{FF2B5EF4-FFF2-40B4-BE49-F238E27FC236}">
                      <a16:creationId xmlns:a16="http://schemas.microsoft.com/office/drawing/2014/main" id="{F1994DBE-19FB-D917-CF9D-E333CBBF8D8A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3" name="Straight Arrow Connector 212">
                  <a:extLst>
                    <a:ext uri="{FF2B5EF4-FFF2-40B4-BE49-F238E27FC236}">
                      <a16:creationId xmlns:a16="http://schemas.microsoft.com/office/drawing/2014/main" id="{7850ECAD-B14C-A7B5-FB8C-CECECB11EAE7}"/>
                    </a:ext>
                  </a:extLst>
                </p:cNvPr>
                <p:cNvCxnSpPr>
                  <a:cxnSpLocks/>
                  <a:stCxn id="212" idx="2"/>
                  <a:endCxn id="211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704FDDFF-9979-F04C-3FB1-4C2445562F2D}"/>
                  </a:ext>
                </a:extLst>
              </p:cNvPr>
              <p:cNvGrpSpPr/>
              <p:nvPr/>
            </p:nvGrpSpPr>
            <p:grpSpPr>
              <a:xfrm>
                <a:off x="6728986" y="4600598"/>
                <a:ext cx="1231603" cy="2324487"/>
                <a:chOff x="5554208" y="4270901"/>
                <a:chExt cx="1231603" cy="2324487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DBD9E313-0165-E5A5-EAB4-94604FC32163}"/>
                    </a:ext>
                  </a:extLst>
                </p:cNvPr>
                <p:cNvSpPr/>
                <p:nvPr/>
              </p:nvSpPr>
              <p:spPr>
                <a:xfrm>
                  <a:off x="5554208" y="5008162"/>
                  <a:ext cx="1231603" cy="158722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3600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20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09" name="Rounded Rectangle 208">
                  <a:extLst>
                    <a:ext uri="{FF2B5EF4-FFF2-40B4-BE49-F238E27FC236}">
                      <a16:creationId xmlns:a16="http://schemas.microsoft.com/office/drawing/2014/main" id="{19BA0CB6-3787-D4AA-80F0-EF692EBB28EC}"/>
                    </a:ext>
                  </a:extLst>
                </p:cNvPr>
                <p:cNvSpPr/>
                <p:nvPr/>
              </p:nvSpPr>
              <p:spPr>
                <a:xfrm>
                  <a:off x="5554208" y="4270901"/>
                  <a:ext cx="1231603" cy="469231"/>
                </a:xfrm>
                <a:prstGeom prst="round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tIns="144000"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PIM Core</a:t>
                  </a:r>
                </a:p>
              </p:txBody>
            </p: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2A876038-EE9D-8ED4-AB36-B2F75BA886F7}"/>
                    </a:ext>
                  </a:extLst>
                </p:cNvPr>
                <p:cNvCxnSpPr>
                  <a:cxnSpLocks/>
                  <a:stCxn id="209" idx="2"/>
                  <a:endCxn id="208" idx="0"/>
                </p:cNvCxnSpPr>
                <p:nvPr/>
              </p:nvCxnSpPr>
              <p:spPr>
                <a:xfrm>
                  <a:off x="6170010" y="4740132"/>
                  <a:ext cx="0" cy="268030"/>
                </a:xfrm>
                <a:prstGeom prst="straightConnector1">
                  <a:avLst/>
                </a:prstGeom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6" name="Group 155">
              <a:extLst>
                <a:ext uri="{FF2B5EF4-FFF2-40B4-BE49-F238E27FC236}">
                  <a16:creationId xmlns:a16="http://schemas.microsoft.com/office/drawing/2014/main" id="{82F997FA-EA64-3A68-92E6-3410D3DE8F59}"/>
                </a:ext>
              </a:extLst>
            </p:cNvPr>
            <p:cNvGrpSpPr/>
            <p:nvPr/>
          </p:nvGrpSpPr>
          <p:grpSpPr>
            <a:xfrm>
              <a:off x="2228147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90" name="Group 189">
                <a:extLst>
                  <a:ext uri="{FF2B5EF4-FFF2-40B4-BE49-F238E27FC236}">
                    <a16:creationId xmlns:a16="http://schemas.microsoft.com/office/drawing/2014/main" id="{6758BC82-E837-0EF6-155F-D981E544E73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96" name="Rectangle 195">
                  <a:extLst>
                    <a:ext uri="{FF2B5EF4-FFF2-40B4-BE49-F238E27FC236}">
                      <a16:creationId xmlns:a16="http://schemas.microsoft.com/office/drawing/2014/main" id="{C5CBA529-6F2C-1AFF-23D0-D0D88B34AD1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AEAA356C-3E1A-3A91-8CEA-45D83D90BFF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D400933D-4530-E26E-381C-520BAC882F1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9" name="Rectangle 198">
                  <a:extLst>
                    <a:ext uri="{FF2B5EF4-FFF2-40B4-BE49-F238E27FC236}">
                      <a16:creationId xmlns:a16="http://schemas.microsoft.com/office/drawing/2014/main" id="{21DF0589-5405-66BD-D291-04D54C831C3B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93E4E868-FC34-C43B-563A-C69A2B579CA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C5D62106-EBE5-2D3B-ACC5-37E0915C83F9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B545266F-980D-570A-3056-342A71A53331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4" name="Rectangle 193">
                  <a:extLst>
                    <a:ext uri="{FF2B5EF4-FFF2-40B4-BE49-F238E27FC236}">
                      <a16:creationId xmlns:a16="http://schemas.microsoft.com/office/drawing/2014/main" id="{D583D82E-035C-9EE7-A8A9-9375BAF45639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95" name="Rectangle 194">
                  <a:extLst>
                    <a:ext uri="{FF2B5EF4-FFF2-40B4-BE49-F238E27FC236}">
                      <a16:creationId xmlns:a16="http://schemas.microsoft.com/office/drawing/2014/main" id="{BCD4AA9D-505B-8308-6975-7320290608D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8967D0BD-03E5-3238-400B-98C47548DE1C}"/>
                </a:ext>
              </a:extLst>
            </p:cNvPr>
            <p:cNvGrpSpPr/>
            <p:nvPr/>
          </p:nvGrpSpPr>
          <p:grpSpPr>
            <a:xfrm>
              <a:off x="3334309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C5466B46-29AE-5F5C-8E4E-D3ABCEBC3C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CDF2391F-5A3C-C434-9199-CB8405E94F70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5F8ECAD6-7E19-794D-D83C-D518BF5EAE1A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AA2ACBAC-896F-A6D7-EEF7-7F056D245E1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9" name="Rectangle 188">
                  <a:extLst>
                    <a:ext uri="{FF2B5EF4-FFF2-40B4-BE49-F238E27FC236}">
                      <a16:creationId xmlns:a16="http://schemas.microsoft.com/office/drawing/2014/main" id="{6FDABAB3-0DE1-F278-ED05-AC361576DA37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95959BAE-B125-F4C4-CC0C-029CF8EE52B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82" name="Rectangle 181">
                  <a:extLst>
                    <a:ext uri="{FF2B5EF4-FFF2-40B4-BE49-F238E27FC236}">
                      <a16:creationId xmlns:a16="http://schemas.microsoft.com/office/drawing/2014/main" id="{2803B778-C8D3-2B5D-9506-F52B4D59CBFA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3" name="Rectangle 182">
                  <a:extLst>
                    <a:ext uri="{FF2B5EF4-FFF2-40B4-BE49-F238E27FC236}">
                      <a16:creationId xmlns:a16="http://schemas.microsoft.com/office/drawing/2014/main" id="{B41E02C7-20C3-BAD2-1B7D-46F9C641F54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761A4713-5D4D-4A2F-48F2-52384DA11777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85" name="Rectangle 184">
                  <a:extLst>
                    <a:ext uri="{FF2B5EF4-FFF2-40B4-BE49-F238E27FC236}">
                      <a16:creationId xmlns:a16="http://schemas.microsoft.com/office/drawing/2014/main" id="{A28BFF7A-F9B4-FA22-B15C-8F0C8AFC5AF8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F024AB04-CA0A-A7DF-A766-07A0A44F3A9D}"/>
                </a:ext>
              </a:extLst>
            </p:cNvPr>
            <p:cNvGrpSpPr/>
            <p:nvPr/>
          </p:nvGrpSpPr>
          <p:grpSpPr>
            <a:xfrm>
              <a:off x="4522323" y="5870179"/>
              <a:ext cx="932772" cy="438113"/>
              <a:chOff x="2228147" y="5870179"/>
              <a:chExt cx="932772" cy="438113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9AEF2B88-9028-B15C-6B85-C1388EEB69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228147" y="5870179"/>
                <a:ext cx="720000" cy="198770"/>
                <a:chOff x="687454" y="4672530"/>
                <a:chExt cx="902179" cy="234000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1269A6F8-8CDB-EAD5-E398-CF5D155EBDE5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8D1230FE-B55F-6EF8-C3CD-12D23CFCCA64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8" name="Rectangle 177">
                  <a:extLst>
                    <a:ext uri="{FF2B5EF4-FFF2-40B4-BE49-F238E27FC236}">
                      <a16:creationId xmlns:a16="http://schemas.microsoft.com/office/drawing/2014/main" id="{4D0923EE-353F-8C74-FEA2-B290A4018AD1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C91C8354-127B-61B1-4459-D101011078E6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CE0BA9BE-F329-2113-4329-913F62A036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440919" y="6109522"/>
                <a:ext cx="720000" cy="198770"/>
                <a:chOff x="687454" y="4672530"/>
                <a:chExt cx="902179" cy="234000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46ADE81A-9AB9-AD3B-7B2E-8E59AAC7D3D1}"/>
                    </a:ext>
                  </a:extLst>
                </p:cNvPr>
                <p:cNvSpPr/>
                <p:nvPr/>
              </p:nvSpPr>
              <p:spPr>
                <a:xfrm>
                  <a:off x="687454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3" name="Rectangle 172">
                  <a:extLst>
                    <a:ext uri="{FF2B5EF4-FFF2-40B4-BE49-F238E27FC236}">
                      <a16:creationId xmlns:a16="http://schemas.microsoft.com/office/drawing/2014/main" id="{709C48DB-4737-7B87-9004-4199A526E708}"/>
                    </a:ext>
                  </a:extLst>
                </p:cNvPr>
                <p:cNvSpPr/>
                <p:nvPr/>
              </p:nvSpPr>
              <p:spPr>
                <a:xfrm>
                  <a:off x="91258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B3F199CD-01D8-F64C-AAEB-1352EB335C4A}"/>
                    </a:ext>
                  </a:extLst>
                </p:cNvPr>
                <p:cNvSpPr/>
                <p:nvPr/>
              </p:nvSpPr>
              <p:spPr>
                <a:xfrm>
                  <a:off x="1140340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C04B3418-FD63-4820-75A9-37403F18BD5A}"/>
                    </a:ext>
                  </a:extLst>
                </p:cNvPr>
                <p:cNvSpPr/>
                <p:nvPr/>
              </p:nvSpPr>
              <p:spPr>
                <a:xfrm>
                  <a:off x="1362833" y="4672530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A1CA0CD7-F430-52A5-C677-0E11C28C30BC}"/>
              </a:ext>
            </a:extLst>
          </p:cNvPr>
          <p:cNvGrpSpPr/>
          <p:nvPr/>
        </p:nvGrpSpPr>
        <p:grpSpPr>
          <a:xfrm>
            <a:off x="7143414" y="3065947"/>
            <a:ext cx="1827718" cy="2850930"/>
            <a:chOff x="5354544" y="3870545"/>
            <a:chExt cx="1827718" cy="2850930"/>
          </a:xfrm>
        </p:grpSpPr>
        <p:sp>
          <p:nvSpPr>
            <p:cNvPr id="218" name="Rounded Rectangle 217">
              <a:extLst>
                <a:ext uri="{FF2B5EF4-FFF2-40B4-BE49-F238E27FC236}">
                  <a16:creationId xmlns:a16="http://schemas.microsoft.com/office/drawing/2014/main" id="{32260459-C8E5-F873-E268-155259F83D18}"/>
                </a:ext>
              </a:extLst>
            </p:cNvPr>
            <p:cNvSpPr/>
            <p:nvPr/>
          </p:nvSpPr>
          <p:spPr>
            <a:xfrm>
              <a:off x="5354544" y="3870545"/>
              <a:ext cx="1827718" cy="2850930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rtlCol="0" anchor="t" anchorCtr="1"/>
            <a:lstStyle/>
            <a:p>
              <a:pPr algn="ctr"/>
              <a:r>
                <a:rPr lang="en-GR" sz="2400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01D5E29C-6FE9-2813-5929-E2B8E0851813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5525" y="480799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1B8A7226-194C-E14F-9A41-123AD8B544B1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6F7BD965-2272-C303-7580-0BF9C0BE82A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39617687-07D1-8125-CB75-C653B2B78ADA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E5C3CA50-9015-B110-80D1-4986BE2CB2FB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B8A60D20-A70F-F677-2262-07F0BD37A932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18056" y="4807999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0CCC6E37-F18A-8040-8E61-46CF885E2AC8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418581F3-85AF-F2AC-FBB9-9D77DD21F852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id="{033CAA57-3C19-6B44-F42B-2CD1AACC90B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83B9B06-5922-52D8-E472-BF9DDFCD21D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7C9F49E6-152E-DCD2-8A27-78516102F05A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6208134" y="5872938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06D3BC0-6AF1-BD5B-6D39-E1ECD162FCFA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B0566571-0CDB-FC60-BAAD-BAEEF3CB23F0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8CA56A2C-4519-5114-B894-B734715BFDD4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D844304D-C812-1C2A-A6FA-B78E033B643E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293A2808-BBD1-5800-7102-C48234553C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400000">
              <a:off x="5403976" y="5872102"/>
              <a:ext cx="901618" cy="248910"/>
              <a:chOff x="687454" y="4672530"/>
              <a:chExt cx="902179" cy="234000"/>
            </a:xfrm>
            <a:solidFill>
              <a:schemeClr val="accent5">
                <a:lumMod val="20000"/>
                <a:lumOff val="80000"/>
              </a:schemeClr>
            </a:solidFill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B4A4CDF7-818C-7A64-5DC4-A070733E1D96}"/>
                  </a:ext>
                </a:extLst>
              </p:cNvPr>
              <p:cNvSpPr/>
              <p:nvPr/>
            </p:nvSpPr>
            <p:spPr>
              <a:xfrm>
                <a:off x="687454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451A0A72-5297-3EF1-CFB9-007AFF697293}"/>
                  </a:ext>
                </a:extLst>
              </p:cNvPr>
              <p:cNvSpPr/>
              <p:nvPr/>
            </p:nvSpPr>
            <p:spPr>
              <a:xfrm>
                <a:off x="91258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06AF232D-63C5-4137-9684-D1768177DE4C}"/>
                  </a:ext>
                </a:extLst>
              </p:cNvPr>
              <p:cNvSpPr/>
              <p:nvPr/>
            </p:nvSpPr>
            <p:spPr>
              <a:xfrm>
                <a:off x="1140340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51E95B38-82F8-0F7B-5ED7-44230E512F43}"/>
                  </a:ext>
                </a:extLst>
              </p:cNvPr>
              <p:cNvSpPr/>
              <p:nvPr/>
            </p:nvSpPr>
            <p:spPr>
              <a:xfrm>
                <a:off x="1362833" y="4672530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F914026E-DED5-35AB-9154-8B576A400AEA}"/>
                </a:ext>
              </a:extLst>
            </p:cNvPr>
            <p:cNvSpPr txBox="1"/>
            <p:nvPr/>
          </p:nvSpPr>
          <p:spPr>
            <a:xfrm>
              <a:off x="6071074" y="5172349"/>
              <a:ext cx="2408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R" sz="2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+</a:t>
              </a:r>
              <a:endParaRPr lang="en-G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33E57AB0-6E8E-76D1-8145-A310322A269E}"/>
              </a:ext>
            </a:extLst>
          </p:cNvPr>
          <p:cNvSpPr txBox="1"/>
          <p:nvPr/>
        </p:nvSpPr>
        <p:spPr>
          <a:xfrm>
            <a:off x="1043621" y="1879132"/>
            <a:ext cx="1916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L</a:t>
            </a:r>
            <a:r>
              <a:rPr lang="en-G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oad the </a:t>
            </a:r>
          </a:p>
          <a:p>
            <a:pPr algn="ctr"/>
            <a:r>
              <a:rPr lang="en-GR" sz="2400" dirty="0">
                <a:solidFill>
                  <a:schemeClr val="accent6">
                    <a:lumMod val="75000"/>
                  </a:schemeClr>
                </a:solidFill>
                <a:latin typeface="Trebuchet MS" panose="020B0703020202090204" pitchFamily="34" charset="0"/>
              </a:rPr>
              <a:t>input vector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4403E0E1-B939-9119-4E4C-E0276F936446}"/>
              </a:ext>
            </a:extLst>
          </p:cNvPr>
          <p:cNvSpPr txBox="1"/>
          <p:nvPr/>
        </p:nvSpPr>
        <p:spPr>
          <a:xfrm>
            <a:off x="2632702" y="1879132"/>
            <a:ext cx="2756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Execute the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rPr>
              <a:t>kernel</a:t>
            </a:r>
            <a:endParaRPr lang="en-GR" sz="2400" dirty="0">
              <a:solidFill>
                <a:schemeClr val="accent4">
                  <a:lumMod val="7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381F35BD-09AF-898B-8CC6-646B87593B9C}"/>
              </a:ext>
            </a:extLst>
          </p:cNvPr>
          <p:cNvSpPr txBox="1"/>
          <p:nvPr/>
        </p:nvSpPr>
        <p:spPr>
          <a:xfrm>
            <a:off x="4881301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Retrieve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/>
                </a:solidFill>
                <a:latin typeface="Trebuchet MS" panose="020B0703020202090204" pitchFamily="34" charset="0"/>
              </a:rPr>
              <a:t>partial results</a:t>
            </a:r>
            <a:endParaRPr lang="en-GR" sz="2400" dirty="0">
              <a:solidFill>
                <a:schemeClr val="accent5"/>
              </a:solidFill>
              <a:latin typeface="Trebuchet MS" panose="020B0703020202090204" pitchFamily="34" charset="0"/>
            </a:endParaRP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A1E18008-AA96-E198-238D-A82F779F9EE3}"/>
              </a:ext>
            </a:extLst>
          </p:cNvPr>
          <p:cNvSpPr txBox="1"/>
          <p:nvPr/>
        </p:nvSpPr>
        <p:spPr>
          <a:xfrm>
            <a:off x="6865225" y="1879132"/>
            <a:ext cx="2143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Merge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the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partial</a:t>
            </a:r>
            <a:r>
              <a:rPr lang="en-US" sz="2400" dirty="0"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703020202090204" pitchFamily="34" charset="0"/>
              </a:rPr>
              <a:t>results</a:t>
            </a:r>
            <a:endParaRPr lang="en-GR" sz="2400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BC0DC382-A497-9F7F-EEBE-BA2BEAE2933C}"/>
              </a:ext>
            </a:extLst>
          </p:cNvPr>
          <p:cNvSpPr/>
          <p:nvPr/>
        </p:nvSpPr>
        <p:spPr>
          <a:xfrm>
            <a:off x="1723319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DF0F3A5F-B66B-84FC-1EF8-B6AB9349CCFC}"/>
              </a:ext>
            </a:extLst>
          </p:cNvPr>
          <p:cNvSpPr/>
          <p:nvPr/>
        </p:nvSpPr>
        <p:spPr>
          <a:xfrm>
            <a:off x="381293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61DD44E0-DFD8-2E05-BB46-41AA829CC058}"/>
              </a:ext>
            </a:extLst>
          </p:cNvPr>
          <p:cNvSpPr/>
          <p:nvPr/>
        </p:nvSpPr>
        <p:spPr>
          <a:xfrm>
            <a:off x="5808967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47" name="Oval 246">
            <a:extLst>
              <a:ext uri="{FF2B5EF4-FFF2-40B4-BE49-F238E27FC236}">
                <a16:creationId xmlns:a16="http://schemas.microsoft.com/office/drawing/2014/main" id="{2C162B09-4665-A42C-7B0A-C148A8C14AFA}"/>
              </a:ext>
            </a:extLst>
          </p:cNvPr>
          <p:cNvSpPr/>
          <p:nvPr/>
        </p:nvSpPr>
        <p:spPr>
          <a:xfrm>
            <a:off x="7676576" y="1374485"/>
            <a:ext cx="396000" cy="396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36000" tIns="72000" rIns="36000" bIns="72000" rtlCol="0" anchor="ctr"/>
          <a:lstStyle/>
          <a:p>
            <a:pPr algn="ctr"/>
            <a:r>
              <a:rPr lang="en-GR" sz="2800" dirty="0">
                <a:latin typeface="Trebuchet MS" panose="020B0703020202090204" pitchFamily="34" charset="0"/>
              </a:rPr>
              <a:t>4</a:t>
            </a:r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A6D98AA8-36C3-C714-5790-BDE010D677AB}"/>
              </a:ext>
            </a:extLst>
          </p:cNvPr>
          <p:cNvGrpSpPr/>
          <p:nvPr/>
        </p:nvGrpSpPr>
        <p:grpSpPr>
          <a:xfrm>
            <a:off x="96561" y="3371147"/>
            <a:ext cx="1442959" cy="1751942"/>
            <a:chOff x="2296213" y="4722314"/>
            <a:chExt cx="2216371" cy="1751942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DA98856E-C631-D834-050C-CEAFE7E1D2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96213" y="4722314"/>
              <a:ext cx="2216371" cy="1751942"/>
              <a:chOff x="4260365" y="4858069"/>
              <a:chExt cx="2522123" cy="1993630"/>
            </a:xfrm>
          </p:grpSpPr>
          <p:sp>
            <p:nvSpPr>
              <p:cNvPr id="305" name="Rounded Rectangle 304">
                <a:extLst>
                  <a:ext uri="{FF2B5EF4-FFF2-40B4-BE49-F238E27FC236}">
                    <a16:creationId xmlns:a16="http://schemas.microsoft.com/office/drawing/2014/main" id="{089B9220-D1FC-D48C-11DD-AC3F0AA54A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260365" y="4858069"/>
                <a:ext cx="2522123" cy="1993630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15" name="Rounded Rectangle 314">
                <a:extLst>
                  <a:ext uri="{FF2B5EF4-FFF2-40B4-BE49-F238E27FC236}">
                    <a16:creationId xmlns:a16="http://schemas.microsoft.com/office/drawing/2014/main" id="{D9BF46E7-BB38-F184-9400-C84C893D6E71}"/>
                  </a:ext>
                </a:extLst>
              </p:cNvPr>
              <p:cNvSpPr/>
              <p:nvPr/>
            </p:nvSpPr>
            <p:spPr>
              <a:xfrm>
                <a:off x="4377994" y="5337859"/>
                <a:ext cx="1105791" cy="1395057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12" name="Rounded Rectangle 311">
                <a:extLst>
                  <a:ext uri="{FF2B5EF4-FFF2-40B4-BE49-F238E27FC236}">
                    <a16:creationId xmlns:a16="http://schemas.microsoft.com/office/drawing/2014/main" id="{25546127-A13C-D5C0-4D05-3A3C7AE2F1BC}"/>
                  </a:ext>
                </a:extLst>
              </p:cNvPr>
              <p:cNvSpPr/>
              <p:nvPr/>
            </p:nvSpPr>
            <p:spPr>
              <a:xfrm>
                <a:off x="5600495" y="5343892"/>
                <a:ext cx="1105791" cy="138902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93403E0-407E-B7FA-74B5-6CFADD920C7F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2514565" y="5897606"/>
              <a:ext cx="738787" cy="201512"/>
              <a:chOff x="366106" y="4476406"/>
              <a:chExt cx="925723" cy="237227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E5B6BC5D-1844-71DA-7193-4C85A2E4398D}"/>
                  </a:ext>
                </a:extLst>
              </p:cNvPr>
              <p:cNvSpPr/>
              <p:nvPr/>
            </p:nvSpPr>
            <p:spPr>
              <a:xfrm>
                <a:off x="366106" y="4476406"/>
                <a:ext cx="226802" cy="234003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07AEEEF-FEB4-8B80-463F-C2777A3BDCD7}"/>
                  </a:ext>
                </a:extLst>
              </p:cNvPr>
              <p:cNvSpPr/>
              <p:nvPr/>
            </p:nvSpPr>
            <p:spPr>
              <a:xfrm>
                <a:off x="592614" y="4477943"/>
                <a:ext cx="226802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82000D67-A8CB-D39A-D4CF-C2F1C2A9F245}"/>
                  </a:ext>
                </a:extLst>
              </p:cNvPr>
              <p:cNvSpPr/>
              <p:nvPr/>
            </p:nvSpPr>
            <p:spPr>
              <a:xfrm>
                <a:off x="825644" y="4479631"/>
                <a:ext cx="226802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C951113A-C3EE-4E43-2798-A1B8AF4FCEB2}"/>
                  </a:ext>
                </a:extLst>
              </p:cNvPr>
              <p:cNvSpPr/>
              <p:nvPr/>
            </p:nvSpPr>
            <p:spPr>
              <a:xfrm>
                <a:off x="1065029" y="4478357"/>
                <a:ext cx="226800" cy="234001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FE1A38F6-915A-7F06-A2AC-DCAE83399735}"/>
                </a:ext>
              </a:extLst>
            </p:cNvPr>
            <p:cNvGrpSpPr>
              <a:grpSpLocks noChangeAspect="1"/>
            </p:cNvGrpSpPr>
            <p:nvPr/>
          </p:nvGrpSpPr>
          <p:grpSpPr>
            <a:xfrm rot="9107400">
              <a:off x="3580502" y="5904426"/>
              <a:ext cx="735872" cy="199930"/>
              <a:chOff x="417535" y="4494285"/>
              <a:chExt cx="922069" cy="235365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5D4647FD-195D-BD12-4789-C4BBDF611995}"/>
                  </a:ext>
                </a:extLst>
              </p:cNvPr>
              <p:cNvSpPr/>
              <p:nvPr/>
            </p:nvSpPr>
            <p:spPr>
              <a:xfrm>
                <a:off x="417535" y="4494285"/>
                <a:ext cx="226801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24BE572E-3D3A-F1BC-F197-EF7C396A2024}"/>
                  </a:ext>
                </a:extLst>
              </p:cNvPr>
              <p:cNvSpPr/>
              <p:nvPr/>
            </p:nvSpPr>
            <p:spPr>
              <a:xfrm>
                <a:off x="643340" y="4494499"/>
                <a:ext cx="226801" cy="233999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FEF8B949-4AAF-0A4F-9B0E-CA5BFFBA5FF5}"/>
                  </a:ext>
                </a:extLst>
              </p:cNvPr>
              <p:cNvSpPr/>
              <p:nvPr/>
            </p:nvSpPr>
            <p:spPr>
              <a:xfrm>
                <a:off x="874649" y="4495648"/>
                <a:ext cx="226801" cy="234002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1AEECEFE-B659-E867-AEE0-7433942041D5}"/>
                  </a:ext>
                </a:extLst>
              </p:cNvPr>
              <p:cNvSpPr/>
              <p:nvPr/>
            </p:nvSpPr>
            <p:spPr>
              <a:xfrm>
                <a:off x="1112804" y="4495054"/>
                <a:ext cx="226800" cy="234000"/>
              </a:xfrm>
              <a:prstGeom prst="rect">
                <a:avLst/>
              </a:prstGeom>
              <a:grp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6131F043-A479-2706-2946-37A727A46857}"/>
              </a:ext>
            </a:extLst>
          </p:cNvPr>
          <p:cNvSpPr/>
          <p:nvPr/>
        </p:nvSpPr>
        <p:spPr>
          <a:xfrm>
            <a:off x="1063571" y="1222891"/>
            <a:ext cx="7884000" cy="162732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882135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F421A-12F1-894D-B52D-B4D6D0248B66}"/>
              </a:ext>
            </a:extLst>
          </p:cNvPr>
          <p:cNvGrpSpPr/>
          <p:nvPr/>
        </p:nvGrpSpPr>
        <p:grpSpPr>
          <a:xfrm>
            <a:off x="0" y="2916707"/>
            <a:ext cx="9144000" cy="2802598"/>
            <a:chOff x="0" y="2916707"/>
            <a:chExt cx="9144000" cy="28025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11669C-9E86-3244-B921-6FFAF9B7B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916707"/>
              <a:ext cx="9144000" cy="28025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5464897-AE4F-3E4E-91C1-BF93BB72DAED}"/>
                </a:ext>
              </a:extLst>
            </p:cNvPr>
            <p:cNvSpPr/>
            <p:nvPr/>
          </p:nvSpPr>
          <p:spPr>
            <a:xfrm>
              <a:off x="7150959" y="2949535"/>
              <a:ext cx="1951613" cy="2736000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PrIM</a:t>
            </a:r>
            <a:r>
              <a:rPr lang="en-US" sz="3200" dirty="0"/>
              <a:t> Benchmarks: Inter-DPU Communication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AEED7-AC85-8348-864C-5532EAC19F1E}"/>
              </a:ext>
            </a:extLst>
          </p:cNvPr>
          <p:cNvSpPr/>
          <p:nvPr/>
        </p:nvSpPr>
        <p:spPr>
          <a:xfrm>
            <a:off x="3614569" y="2949535"/>
            <a:ext cx="1812550" cy="273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84D38C-CA0F-EE44-8D92-DCD5DB03D5F6}"/>
              </a:ext>
            </a:extLst>
          </p:cNvPr>
          <p:cNvSpPr/>
          <p:nvPr/>
        </p:nvSpPr>
        <p:spPr>
          <a:xfrm>
            <a:off x="5466080" y="2949535"/>
            <a:ext cx="1645920" cy="2736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D7F56B-7396-9649-8D05-A81B33B51250}"/>
              </a:ext>
            </a:extLst>
          </p:cNvPr>
          <p:cNvSpPr/>
          <p:nvPr/>
        </p:nvSpPr>
        <p:spPr>
          <a:xfrm>
            <a:off x="1187532" y="1750156"/>
            <a:ext cx="7915041" cy="2882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1C82A-FA33-6343-B7E4-EC7D29A0B163}"/>
              </a:ext>
            </a:extLst>
          </p:cNvPr>
          <p:cNvSpPr/>
          <p:nvPr/>
        </p:nvSpPr>
        <p:spPr>
          <a:xfrm>
            <a:off x="1187532" y="2815366"/>
            <a:ext cx="7915041" cy="432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54F6F-55B4-D144-B9F3-787FA33635ED}"/>
              </a:ext>
            </a:extLst>
          </p:cNvPr>
          <p:cNvSpPr/>
          <p:nvPr/>
        </p:nvSpPr>
        <p:spPr>
          <a:xfrm>
            <a:off x="1187531" y="2342127"/>
            <a:ext cx="7915041" cy="4500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41B48E-D36F-6049-AB48-EA695DD37DBB}"/>
              </a:ext>
            </a:extLst>
          </p:cNvPr>
          <p:cNvSpPr/>
          <p:nvPr/>
        </p:nvSpPr>
        <p:spPr>
          <a:xfrm>
            <a:off x="1187532" y="3260333"/>
            <a:ext cx="7915041" cy="3019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7D8184-6769-2A4E-B4D0-B4EA4A0F2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Result merging:</a:t>
            </a:r>
          </a:p>
          <a:p>
            <a:pPr lvl="2"/>
            <a:r>
              <a:rPr lang="en-US" dirty="0"/>
              <a:t>SEL, UNI, HST-S, HST-L, RED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Redistribution of intermediate results:</a:t>
            </a:r>
          </a:p>
          <a:p>
            <a:pPr lvl="2"/>
            <a:r>
              <a:rPr lang="en-US" dirty="0"/>
              <a:t>BFS, MLP, NW, SCAN-SSA, SCAN-RSS</a:t>
            </a:r>
          </a:p>
          <a:p>
            <a:pPr lvl="2"/>
            <a:r>
              <a:rPr lang="en-US" dirty="0"/>
              <a:t>DPU-CPU and CPU-DPU transfers</a:t>
            </a:r>
          </a:p>
        </p:txBody>
      </p:sp>
    </p:spTree>
    <p:extLst>
      <p:ext uri="{BB962C8B-B14F-4D97-AF65-F5344CB8AC3E}">
        <p14:creationId xmlns:p14="http://schemas.microsoft.com/office/powerpoint/2010/main" val="336145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 -0.288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5" grpId="0" animBg="1"/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1234365749"/>
                      </p:ext>
                    </p:extLst>
                  </p:nvPr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solidFill>
                  <a:schemeClr val="accent4"/>
                </a:solidFill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A8FCB3-9063-2359-4249-2FEB6C9FAF99}"/>
              </a:ext>
            </a:extLst>
          </p:cNvPr>
          <p:cNvSpPr/>
          <p:nvPr/>
        </p:nvSpPr>
        <p:spPr>
          <a:xfrm>
            <a:off x="1513990" y="2864530"/>
            <a:ext cx="448737" cy="1198752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C84A579-7198-858F-0AED-F4C4C13DE721}"/>
              </a:ext>
            </a:extLst>
          </p:cNvPr>
          <p:cNvSpPr/>
          <p:nvPr/>
        </p:nvSpPr>
        <p:spPr>
          <a:xfrm rot="5400000">
            <a:off x="2581679" y="1706920"/>
            <a:ext cx="281992" cy="88882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B76EEA-5301-7492-0003-361DFA39E136}"/>
              </a:ext>
            </a:extLst>
          </p:cNvPr>
          <p:cNvSpPr/>
          <p:nvPr/>
        </p:nvSpPr>
        <p:spPr>
          <a:xfrm>
            <a:off x="8204" y="507642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#bytes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to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load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the input vector grows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linearly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#PIM cores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D75869B-C65F-A854-05C9-6D0F503908AA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load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87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19" grpId="0" animBg="1"/>
      <p:bldP spid="3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solidFill>
                  <a:schemeClr val="accent4"/>
                </a:solidFill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8A8FCB3-9063-2359-4249-2FEB6C9FAF99}"/>
              </a:ext>
            </a:extLst>
          </p:cNvPr>
          <p:cNvSpPr/>
          <p:nvPr/>
        </p:nvSpPr>
        <p:spPr>
          <a:xfrm>
            <a:off x="1513990" y="2503454"/>
            <a:ext cx="448737" cy="158980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C84A579-7198-858F-0AED-F4C4C13DE721}"/>
              </a:ext>
            </a:extLst>
          </p:cNvPr>
          <p:cNvSpPr/>
          <p:nvPr/>
        </p:nvSpPr>
        <p:spPr>
          <a:xfrm rot="5400000">
            <a:off x="2581679" y="1706920"/>
            <a:ext cx="281992" cy="888825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6B437C-82AA-A0E8-F8DC-8FC23853F525}"/>
              </a:ext>
            </a:extLst>
          </p:cNvPr>
          <p:cNvSpPr/>
          <p:nvPr/>
        </p:nvSpPr>
        <p:spPr>
          <a:xfrm>
            <a:off x="199881" y="929134"/>
            <a:ext cx="8787157" cy="54207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5AB1231-508B-6B9C-B8FA-EBB142E751E8}"/>
              </a:ext>
            </a:extLst>
          </p:cNvPr>
          <p:cNvGrpSpPr/>
          <p:nvPr/>
        </p:nvGrpSpPr>
        <p:grpSpPr>
          <a:xfrm>
            <a:off x="515058" y="1359894"/>
            <a:ext cx="8113884" cy="1344324"/>
            <a:chOff x="1174238" y="1420218"/>
            <a:chExt cx="8113884" cy="1601297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366A6455-565C-CD99-8B1F-B4F676036D13}"/>
                </a:ext>
              </a:extLst>
            </p:cNvPr>
            <p:cNvSpPr/>
            <p:nvPr/>
          </p:nvSpPr>
          <p:spPr>
            <a:xfrm>
              <a:off x="1174238" y="1420218"/>
              <a:ext cx="8113883" cy="1601297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1D-partitioned kernels are severely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bottlenecked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by the high data transfer costs to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broadcast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 whole </a:t>
              </a:r>
              <a:r>
                <a:rPr lang="en-GB" sz="20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input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vector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into DRAM banks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all PIM cores, through the narrow off-chip memory bus.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2" name="Round Same-side Corner of Rectangle 51">
              <a:extLst>
                <a:ext uri="{FF2B5EF4-FFF2-40B4-BE49-F238E27FC236}">
                  <a16:creationId xmlns:a16="http://schemas.microsoft.com/office/drawing/2014/main" id="{AD7DB5A1-2CF1-E595-6F97-06DD2090C15A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EC40963-8EB0-3231-49F8-BBAC20049841}"/>
              </a:ext>
            </a:extLst>
          </p:cNvPr>
          <p:cNvGrpSpPr/>
          <p:nvPr/>
        </p:nvGrpSpPr>
        <p:grpSpPr>
          <a:xfrm>
            <a:off x="515058" y="4064112"/>
            <a:ext cx="8113884" cy="1433995"/>
            <a:chOff x="1174238" y="1420217"/>
            <a:chExt cx="8113884" cy="1708108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F90D2436-FB96-76B1-B105-E1629CD531CA}"/>
                </a:ext>
              </a:extLst>
            </p:cNvPr>
            <p:cNvSpPr/>
            <p:nvPr/>
          </p:nvSpPr>
          <p:spPr>
            <a:xfrm>
              <a:off x="1174238" y="1420217"/>
              <a:ext cx="8113883" cy="1708108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Optimize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broadcast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collective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collective in data transfers to PIM-enabled memory to efficiently copy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input data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into DRAM banks in the PIM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55" name="Round Same-side Corner of Rectangle 54">
              <a:extLst>
                <a:ext uri="{FF2B5EF4-FFF2-40B4-BE49-F238E27FC236}">
                  <a16:creationId xmlns:a16="http://schemas.microsoft.com/office/drawing/2014/main" id="{6F64168C-CA26-D20E-DC7E-EA79C0E0370C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871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solidFill>
                  <a:schemeClr val="accent5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>
                <a:noFill/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986C144-C474-D925-3DE9-413AB9057757}"/>
              </a:ext>
            </a:extLst>
          </p:cNvPr>
          <p:cNvSpPr/>
          <p:nvPr/>
        </p:nvSpPr>
        <p:spPr>
          <a:xfrm>
            <a:off x="16408" y="5058024"/>
            <a:ext cx="9127592" cy="11430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GB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Equally-Sized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</a:t>
            </a:r>
            <a:r>
              <a:rPr lang="en-GB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kernel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 is limited by only</a:t>
            </a:r>
          </a:p>
          <a:p>
            <a:pPr algn="ctr"/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a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few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 assigned to the 2D tiles with the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largest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GB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#NNZs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03A5BC1-3E99-4CFE-3210-62F43C241F77}"/>
              </a:ext>
            </a:extLst>
          </p:cNvPr>
          <p:cNvSpPr/>
          <p:nvPr/>
        </p:nvSpPr>
        <p:spPr>
          <a:xfrm>
            <a:off x="3415360" y="3282845"/>
            <a:ext cx="448737" cy="413954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B2AE935-EAAE-44CF-9EA4-BE410489DC31}"/>
              </a:ext>
            </a:extLst>
          </p:cNvPr>
          <p:cNvSpPr/>
          <p:nvPr/>
        </p:nvSpPr>
        <p:spPr>
          <a:xfrm rot="5400000">
            <a:off x="3520571" y="1650340"/>
            <a:ext cx="288000" cy="1008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338BB86-B4B8-7332-AF13-880FC25E5023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kernel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162341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20D43C2-05F2-11E2-67CB-550EFB5EE46A}"/>
              </a:ext>
            </a:extLst>
          </p:cNvPr>
          <p:cNvSpPr/>
          <p:nvPr/>
        </p:nvSpPr>
        <p:spPr>
          <a:xfrm>
            <a:off x="25571" y="5044111"/>
            <a:ext cx="9127592" cy="12766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Equally-Wide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+ </a:t>
            </a:r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 Variable-Sized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high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amount of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zero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padding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to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gather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output vector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parallel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transfers supported at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rank granularity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= 64 PIM cores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7AECC-3E11-9ACA-49CA-8B3ACE3FC89B}"/>
              </a:ext>
            </a:extLst>
          </p:cNvPr>
          <p:cNvSpPr txBox="1"/>
          <p:nvPr/>
        </p:nvSpPr>
        <p:spPr>
          <a:xfrm>
            <a:off x="5065859" y="2486788"/>
            <a:ext cx="2747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 88% of data is zeros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A1C9264-EC01-E934-8397-38669E264E49}"/>
              </a:ext>
            </a:extLst>
          </p:cNvPr>
          <p:cNvSpPr/>
          <p:nvPr/>
        </p:nvSpPr>
        <p:spPr>
          <a:xfrm>
            <a:off x="5300434" y="3113713"/>
            <a:ext cx="448737" cy="7211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0007B4-348D-9337-8FB7-3AEB3AE31C6B}"/>
              </a:ext>
            </a:extLst>
          </p:cNvPr>
          <p:cNvSpPr/>
          <p:nvPr/>
        </p:nvSpPr>
        <p:spPr>
          <a:xfrm rot="5400000">
            <a:off x="4632350" y="1593328"/>
            <a:ext cx="288000" cy="1152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7B5419-0D9A-22A0-2794-0EA4A762E559}"/>
              </a:ext>
            </a:extLst>
          </p:cNvPr>
          <p:cNvSpPr/>
          <p:nvPr/>
        </p:nvSpPr>
        <p:spPr>
          <a:xfrm>
            <a:off x="7191226" y="3129923"/>
            <a:ext cx="448737" cy="70493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B3593C8-21B9-9439-DBCA-AC364F5E36F8}"/>
              </a:ext>
            </a:extLst>
          </p:cNvPr>
          <p:cNvSpPr/>
          <p:nvPr/>
        </p:nvSpPr>
        <p:spPr>
          <a:xfrm>
            <a:off x="5561351" y="345373"/>
            <a:ext cx="2953999" cy="8181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The scalability is limited by the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retrieve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time</a:t>
            </a:r>
          </a:p>
        </p:txBody>
      </p:sp>
    </p:spTree>
    <p:extLst>
      <p:ext uri="{BB962C8B-B14F-4D97-AF65-F5344CB8AC3E}">
        <p14:creationId xmlns:p14="http://schemas.microsoft.com/office/powerpoint/2010/main" val="391831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1" grpId="0" animBg="1"/>
      <p:bldP spid="42" grpId="0" animBg="1"/>
      <p:bldP spid="43" grpId="0" animBg="1"/>
      <p:bldP spid="4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078FF6-DE54-803D-5853-1D3151FE0AED}"/>
              </a:ext>
            </a:extLst>
          </p:cNvPr>
          <p:cNvGrpSpPr/>
          <p:nvPr/>
        </p:nvGrpSpPr>
        <p:grpSpPr>
          <a:xfrm>
            <a:off x="156962" y="1319795"/>
            <a:ext cx="8373362" cy="3756468"/>
            <a:chOff x="156962" y="1244845"/>
            <a:chExt cx="8373362" cy="37564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B9B53C5-16EB-92B3-6493-04AEA76268D4}"/>
                </a:ext>
              </a:extLst>
            </p:cNvPr>
            <p:cNvGrpSpPr/>
            <p:nvPr/>
          </p:nvGrpSpPr>
          <p:grpSpPr>
            <a:xfrm>
              <a:off x="156962" y="1244845"/>
              <a:ext cx="8373362" cy="3756468"/>
              <a:chOff x="391579" y="597614"/>
              <a:chExt cx="8373362" cy="564896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520E51E-BFBE-10F4-656E-BE77B1A4EE9F}"/>
                  </a:ext>
                </a:extLst>
              </p:cNvPr>
              <p:cNvGrpSpPr/>
              <p:nvPr/>
            </p:nvGrpSpPr>
            <p:grpSpPr>
              <a:xfrm>
                <a:off x="391579" y="1516947"/>
                <a:ext cx="8372259" cy="4729632"/>
                <a:chOff x="391579" y="1470453"/>
                <a:chExt cx="8372259" cy="4729632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C2DF615C-B881-D15E-D68C-4F1C0E964656}"/>
                    </a:ext>
                  </a:extLst>
                </p:cNvPr>
                <p:cNvGrpSpPr/>
                <p:nvPr/>
              </p:nvGrpSpPr>
              <p:grpSpPr>
                <a:xfrm>
                  <a:off x="391579" y="1470453"/>
                  <a:ext cx="8360839" cy="4729632"/>
                  <a:chOff x="391579" y="1470453"/>
                  <a:chExt cx="8360839" cy="4729632"/>
                </a:xfrm>
              </p:grpSpPr>
              <p:graphicFrame>
                <p:nvGraphicFramePr>
                  <p:cNvPr id="23" name="Chart 22">
                    <a:extLst>
                      <a:ext uri="{FF2B5EF4-FFF2-40B4-BE49-F238E27FC236}">
                        <a16:creationId xmlns:a16="http://schemas.microsoft.com/office/drawing/2014/main" id="{00000000-0008-0000-0500-00002708F71D}"/>
                      </a:ext>
                    </a:extLst>
                  </p:cNvPr>
                  <p:cNvGraphicFramePr>
                    <a:graphicFrameLocks/>
                  </p:cNvGraphicFramePr>
                  <p:nvPr/>
                </p:nvGraphicFramePr>
                <p:xfrm>
                  <a:off x="391579" y="1470453"/>
                  <a:ext cx="8360839" cy="4729632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E2BE7D28-31AC-78AF-9DA9-42B0F43116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39893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9AA70624-7119-B786-3812-66AE682C68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3287145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58BAF5D4-37B6-9CA2-D495-EE6A05787E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5162440" y="3444498"/>
                    <a:ext cx="3456000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74ADE633-7F9A-A72B-72E1-023C739528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275838" y="3445458"/>
                  <a:ext cx="7488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Subtitle 2">
                <a:extLst>
                  <a:ext uri="{FF2B5EF4-FFF2-40B4-BE49-F238E27FC236}">
                    <a16:creationId xmlns:a16="http://schemas.microsoft.com/office/drawing/2014/main" id="{608C5794-BABC-3ED2-F428-FB7825C5F7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3527" y="703030"/>
                <a:ext cx="593125" cy="754102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216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4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1D</a:t>
                </a:r>
              </a:p>
            </p:txBody>
          </p:sp>
          <p:sp>
            <p:nvSpPr>
              <p:cNvPr id="31" name="Subtitle 2">
                <a:extLst>
                  <a:ext uri="{FF2B5EF4-FFF2-40B4-BE49-F238E27FC236}">
                    <a16:creationId xmlns:a16="http://schemas.microsoft.com/office/drawing/2014/main" id="{9BBBED6C-543A-5F34-9681-1DA20AB7977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79917" y="597614"/>
                <a:ext cx="1876043" cy="979650"/>
              </a:xfrm>
              <a:prstGeom prst="rect">
                <a:avLst/>
              </a:prstGeom>
              <a:ln w="28575">
                <a:noFill/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5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qually-Sized</a:t>
                </a:r>
              </a:p>
            </p:txBody>
          </p:sp>
          <p:sp>
            <p:nvSpPr>
              <p:cNvPr id="32" name="Subtitle 2">
                <a:extLst>
                  <a:ext uri="{FF2B5EF4-FFF2-40B4-BE49-F238E27FC236}">
                    <a16:creationId xmlns:a16="http://schemas.microsoft.com/office/drawing/2014/main" id="{DD8CE832-2C79-9CDA-3F9B-0CB1D2CCC1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68126" y="597617"/>
                <a:ext cx="1869101" cy="979649"/>
              </a:xfrm>
              <a:prstGeom prst="rect">
                <a:avLst/>
              </a:prstGeom>
              <a:ln w="28575">
                <a:solidFill>
                  <a:schemeClr val="accent6"/>
                </a:solidFill>
              </a:ln>
            </p:spPr>
            <p:txBody>
              <a:bodyPr vert="horz" lIns="91440" tIns="180000" rIns="9144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E</a:t>
                </a:r>
                <a:r>
                  <a:rPr lang="en-GR" sz="2200" dirty="0">
                    <a:solidFill>
                      <a:schemeClr val="accent6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qually-Wide</a:t>
                </a:r>
              </a:p>
            </p:txBody>
          </p:sp>
          <p:sp>
            <p:nvSpPr>
              <p:cNvPr id="33" name="Subtitle 2">
                <a:extLst>
                  <a:ext uri="{FF2B5EF4-FFF2-40B4-BE49-F238E27FC236}">
                    <a16:creationId xmlns:a16="http://schemas.microsoft.com/office/drawing/2014/main" id="{41C9A6D2-8B9C-2673-F9C9-876F933A81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7227" y="597614"/>
                <a:ext cx="1927714" cy="979644"/>
              </a:xfrm>
              <a:prstGeom prst="rect">
                <a:avLst/>
              </a:prstGeom>
              <a:ln w="28575">
                <a:solidFill>
                  <a:schemeClr val="tx2"/>
                </a:solidFill>
              </a:ln>
            </p:spPr>
            <p:txBody>
              <a:bodyPr vert="horz" lIns="72000" tIns="180000" rIns="72000" bIns="45720" rtlCol="0" anchor="ctr">
                <a:noAutofit/>
              </a:bodyPr>
              <a:lstStyle>
                <a:lvl1pPr marL="0" indent="0" algn="ctr" defTabSz="914354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17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354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53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709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5886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062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240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418" indent="0" algn="ctr" defTabSz="914354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50000"/>
                  </a:lnSpc>
                </a:pP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2D</a:t>
                </a:r>
              </a:p>
              <a:p>
                <a:pPr>
                  <a:lnSpc>
                    <a:spcPct val="50000"/>
                  </a:lnSpc>
                </a:pPr>
                <a:r>
                  <a:rPr lang="en-GB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Variable</a:t>
                </a:r>
                <a:r>
                  <a:rPr lang="en-GR" sz="2200" dirty="0">
                    <a:solidFill>
                      <a:schemeClr val="tx2"/>
                    </a:solidFill>
                    <a:latin typeface="Trebuchet MS" panose="020B0703020202090204" pitchFamily="34" charset="0"/>
                    <a:cs typeface="Consolas" panose="020B0609020204030204" pitchFamily="49" charset="0"/>
                  </a:rPr>
                  <a:t>-Sized</a:t>
                </a:r>
              </a:p>
            </p:txBody>
          </p:sp>
        </p:grp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214258BD-2073-CD43-927E-4AFEFACF9ADE}"/>
                </a:ext>
              </a:extLst>
            </p:cNvPr>
            <p:cNvSpPr txBox="1">
              <a:spLocks/>
            </p:cNvSpPr>
            <p:nvPr/>
          </p:nvSpPr>
          <p:spPr>
            <a:xfrm>
              <a:off x="1041221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724C3BDE-BBB1-4764-6041-195D314104AB}"/>
                </a:ext>
              </a:extLst>
            </p:cNvPr>
            <p:cNvSpPr txBox="1">
              <a:spLocks/>
            </p:cNvSpPr>
            <p:nvPr/>
          </p:nvSpPr>
          <p:spPr>
            <a:xfrm>
              <a:off x="2917264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29" name="Subtitle 2">
              <a:extLst>
                <a:ext uri="{FF2B5EF4-FFF2-40B4-BE49-F238E27FC236}">
                  <a16:creationId xmlns:a16="http://schemas.microsoft.com/office/drawing/2014/main" id="{52795677-089B-711C-3824-F57EC1D27A8A}"/>
                </a:ext>
              </a:extLst>
            </p:cNvPr>
            <p:cNvSpPr txBox="1">
              <a:spLocks/>
            </p:cNvSpPr>
            <p:nvPr/>
          </p:nvSpPr>
          <p:spPr>
            <a:xfrm>
              <a:off x="4721343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  <p:sp>
          <p:nvSpPr>
            <p:cNvPr id="34" name="Subtitle 2">
              <a:extLst>
                <a:ext uri="{FF2B5EF4-FFF2-40B4-BE49-F238E27FC236}">
                  <a16:creationId xmlns:a16="http://schemas.microsoft.com/office/drawing/2014/main" id="{30F316B0-292D-6369-B527-33B12CCCCDA1}"/>
                </a:ext>
              </a:extLst>
            </p:cNvPr>
            <p:cNvSpPr txBox="1">
              <a:spLocks/>
            </p:cNvSpPr>
            <p:nvPr/>
          </p:nvSpPr>
          <p:spPr>
            <a:xfrm>
              <a:off x="6548628" y="4550280"/>
              <a:ext cx="1876043" cy="325726"/>
            </a:xfrm>
            <a:prstGeom prst="rect">
              <a:avLst/>
            </a:prstGeom>
            <a:ln>
              <a:noFill/>
            </a:ln>
          </p:spPr>
          <p:txBody>
            <a:bodyPr vert="horz" lIns="91440" tIns="180000" rIns="91440" bIns="45720" rtlCol="0" anchor="ctr">
              <a:noAutofit/>
            </a:bodyPr>
            <a:lstStyle>
              <a:lvl1pPr marL="0" indent="0" algn="ctr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7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54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3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09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86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062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40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18" indent="0" algn="ctr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50000"/>
                </a:lnSpc>
              </a:pPr>
              <a:r>
                <a:rPr lang="en-GR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rebuchet MS" panose="020B0703020202090204" pitchFamily="34" charset="0"/>
                  <a:cs typeface="Consolas" panose="020B0609020204030204" pitchFamily="49" charset="0"/>
                </a:rPr>
                <a:t>#PIM Cores</a:t>
              </a:r>
            </a:p>
          </p:txBody>
        </p:sp>
      </p:grp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Scalability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7AECC-3E11-9ACA-49CA-8B3ACE3FC89B}"/>
              </a:ext>
            </a:extLst>
          </p:cNvPr>
          <p:cNvSpPr txBox="1"/>
          <p:nvPr/>
        </p:nvSpPr>
        <p:spPr>
          <a:xfrm>
            <a:off x="5290709" y="253175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88.6%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07B348-A748-2981-3AD8-435AF3EF8645}"/>
              </a:ext>
            </a:extLst>
          </p:cNvPr>
          <p:cNvSpPr txBox="1"/>
          <p:nvPr/>
        </p:nvSpPr>
        <p:spPr>
          <a:xfrm>
            <a:off x="7154485" y="2531758"/>
            <a:ext cx="837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88.0%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A1C9264-EC01-E934-8397-38669E264E49}"/>
              </a:ext>
            </a:extLst>
          </p:cNvPr>
          <p:cNvSpPr/>
          <p:nvPr/>
        </p:nvSpPr>
        <p:spPr>
          <a:xfrm>
            <a:off x="5300434" y="3113713"/>
            <a:ext cx="448737" cy="72114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DF0007B4-348D-9337-8FB7-3AEB3AE31C6B}"/>
              </a:ext>
            </a:extLst>
          </p:cNvPr>
          <p:cNvSpPr/>
          <p:nvPr/>
        </p:nvSpPr>
        <p:spPr>
          <a:xfrm rot="5400000">
            <a:off x="4632350" y="1593328"/>
            <a:ext cx="288000" cy="1152000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D47B5419-0D9A-22A0-2794-0EA4A762E559}"/>
              </a:ext>
            </a:extLst>
          </p:cNvPr>
          <p:cNvSpPr/>
          <p:nvPr/>
        </p:nvSpPr>
        <p:spPr>
          <a:xfrm>
            <a:off x="7191226" y="3129923"/>
            <a:ext cx="448737" cy="704938"/>
          </a:xfrm>
          <a:prstGeom prst="roundRect">
            <a:avLst/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D91D7DB-0DB1-A75B-394E-4A882E362B44}"/>
              </a:ext>
            </a:extLst>
          </p:cNvPr>
          <p:cNvSpPr/>
          <p:nvPr/>
        </p:nvSpPr>
        <p:spPr>
          <a:xfrm>
            <a:off x="124369" y="899730"/>
            <a:ext cx="8787157" cy="5270376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37C171-7A27-B7FA-B056-56B5CD0E1062}"/>
              </a:ext>
            </a:extLst>
          </p:cNvPr>
          <p:cNvGrpSpPr/>
          <p:nvPr/>
        </p:nvGrpSpPr>
        <p:grpSpPr>
          <a:xfrm>
            <a:off x="515058" y="4091520"/>
            <a:ext cx="8113884" cy="1433995"/>
            <a:chOff x="1174238" y="1420217"/>
            <a:chExt cx="8113884" cy="1708108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E66B04E-EA4D-4B69-B396-2E2F54A7E8E4}"/>
                </a:ext>
              </a:extLst>
            </p:cNvPr>
            <p:cNvSpPr/>
            <p:nvPr/>
          </p:nvSpPr>
          <p:spPr>
            <a:xfrm>
              <a:off x="1174238" y="1420217"/>
              <a:ext cx="8113883" cy="1708108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Optimize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gather collective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operation at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DRAM bank granularity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data transfers from PIM-enabled memory to efficiently retrieve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output results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the host CPU.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4" name="Round Same-side Corner of Rectangle 43">
              <a:extLst>
                <a:ext uri="{FF2B5EF4-FFF2-40B4-BE49-F238E27FC236}">
                  <a16:creationId xmlns:a16="http://schemas.microsoft.com/office/drawing/2014/main" id="{B3C31837-ABF9-E25F-BF41-0116E349808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06BD8B7-0C94-8D9D-821F-35C1EF892DDE}"/>
              </a:ext>
            </a:extLst>
          </p:cNvPr>
          <p:cNvGrpSpPr/>
          <p:nvPr/>
        </p:nvGrpSpPr>
        <p:grpSpPr>
          <a:xfrm>
            <a:off x="515058" y="1332486"/>
            <a:ext cx="8113884" cy="1426548"/>
            <a:chOff x="1174238" y="1420218"/>
            <a:chExt cx="8113884" cy="1699239"/>
          </a:xfrm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5C583243-7E57-6398-F24C-921A43825CAC}"/>
                </a:ext>
              </a:extLst>
            </p:cNvPr>
            <p:cNvSpPr/>
            <p:nvPr/>
          </p:nvSpPr>
          <p:spPr>
            <a:xfrm>
              <a:off x="1174238" y="1420218"/>
              <a:ext cx="8113883" cy="1699239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 2D equally-wide and variable-sized kernels need </a:t>
              </a:r>
              <a:r>
                <a:rPr lang="en-GB" sz="2000" dirty="0">
                  <a:solidFill>
                    <a:schemeClr val="accent4"/>
                  </a:solidFill>
                  <a:latin typeface="Trebuchet MS" panose="020B0703020202090204" pitchFamily="34" charset="0"/>
                </a:rPr>
                <a:t>fine-grained parallel data transfers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at DRAM bank granularity (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zero padding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) to be supported by the PIM system to achieve high performance.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7" name="Round Same-side Corner of Rectangle 46">
              <a:extLst>
                <a:ext uri="{FF2B5EF4-FFF2-40B4-BE49-F238E27FC236}">
                  <a16:creationId xmlns:a16="http://schemas.microsoft.com/office/drawing/2014/main" id="{C2B9A03C-6C45-AD25-69DE-DE2D95AF4D1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03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Sparse Matrices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B6D321D-D937-0B5A-3F01-403206F58A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211406"/>
              </p:ext>
            </p:extLst>
          </p:nvPr>
        </p:nvGraphicFramePr>
        <p:xfrm>
          <a:off x="391579" y="963397"/>
          <a:ext cx="8123771" cy="2978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C10B2C47-45E3-D2D4-3A62-DABC5241A78F}"/>
              </a:ext>
            </a:extLst>
          </p:cNvPr>
          <p:cNvSpPr txBox="1"/>
          <p:nvPr/>
        </p:nvSpPr>
        <p:spPr>
          <a:xfrm>
            <a:off x="1510780" y="1662752"/>
            <a:ext cx="1899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445AA5-AE08-330B-C0FB-C37ACEB58CAD}"/>
              </a:ext>
            </a:extLst>
          </p:cNvPr>
          <p:cNvSpPr txBox="1"/>
          <p:nvPr/>
        </p:nvSpPr>
        <p:spPr>
          <a:xfrm>
            <a:off x="6099518" y="1662752"/>
            <a:ext cx="777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chemeClr val="accent1"/>
                </a:solidFill>
                <a:latin typeface="Trebuchet MS" panose="020B0703020202090204" pitchFamily="34" charset="0"/>
              </a:rPr>
              <a:t>ldoor</a:t>
            </a:r>
            <a:endParaRPr lang="en-GR" sz="20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B2814870-7225-94FA-EF9F-4B42EBC890D4}"/>
              </a:ext>
            </a:extLst>
          </p:cNvPr>
          <p:cNvSpPr/>
          <p:nvPr/>
        </p:nvSpPr>
        <p:spPr>
          <a:xfrm>
            <a:off x="1130167" y="2785304"/>
            <a:ext cx="575065" cy="83905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C278CDA-4ADF-F8BF-2C30-C0E340DCF12F}"/>
              </a:ext>
            </a:extLst>
          </p:cNvPr>
          <p:cNvSpPr/>
          <p:nvPr/>
        </p:nvSpPr>
        <p:spPr>
          <a:xfrm>
            <a:off x="5582718" y="2801945"/>
            <a:ext cx="575065" cy="83905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5F05D7E-6570-BE27-6D91-9ADE980E48DC}"/>
              </a:ext>
            </a:extLst>
          </p:cNvPr>
          <p:cNvSpPr/>
          <p:nvPr/>
        </p:nvSpPr>
        <p:spPr>
          <a:xfrm>
            <a:off x="460869" y="4013616"/>
            <a:ext cx="3880697" cy="60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64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011A334C-0DA9-B5C0-AAA1-19B59948C25D}"/>
              </a:ext>
            </a:extLst>
          </p:cNvPr>
          <p:cNvSpPr/>
          <p:nvPr/>
        </p:nvSpPr>
        <p:spPr>
          <a:xfrm>
            <a:off x="4802435" y="4013616"/>
            <a:ext cx="3880697" cy="60280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128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PIM cores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BB25AA3-9C33-8D14-A541-319F32276B61}"/>
              </a:ext>
            </a:extLst>
          </p:cNvPr>
          <p:cNvSpPr/>
          <p:nvPr/>
        </p:nvSpPr>
        <p:spPr>
          <a:xfrm>
            <a:off x="8204" y="507642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1D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#PIM cores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sparsity pattern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of the input matrix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5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2048 PIM cores, 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Sparse Matrices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99D7DDA-EB1E-8660-91D1-54FA51C948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7849044"/>
              </p:ext>
            </p:extLst>
          </p:nvPr>
        </p:nvGraphicFramePr>
        <p:xfrm>
          <a:off x="391579" y="1062569"/>
          <a:ext cx="8123771" cy="3509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7580F92-A086-3AA7-5BDA-384B41C0E77B}"/>
              </a:ext>
            </a:extLst>
          </p:cNvPr>
          <p:cNvSpPr/>
          <p:nvPr/>
        </p:nvSpPr>
        <p:spPr>
          <a:xfrm>
            <a:off x="3489325" y="328284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9460C0D-33CA-CCC1-C503-31DFD8B37BCE}"/>
              </a:ext>
            </a:extLst>
          </p:cNvPr>
          <p:cNvSpPr/>
          <p:nvPr/>
        </p:nvSpPr>
        <p:spPr>
          <a:xfrm>
            <a:off x="6737120" y="316793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4281636-6484-A372-1641-7C10420A4647}"/>
              </a:ext>
            </a:extLst>
          </p:cNvPr>
          <p:cNvSpPr/>
          <p:nvPr/>
        </p:nvSpPr>
        <p:spPr>
          <a:xfrm>
            <a:off x="186978" y="457200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92DA729-0CD7-F4E4-901D-1AA6B6599755}"/>
              </a:ext>
            </a:extLst>
          </p:cNvPr>
          <p:cNvSpPr/>
          <p:nvPr/>
        </p:nvSpPr>
        <p:spPr>
          <a:xfrm>
            <a:off x="4776604" y="457200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2BA5C1-CB3E-57B2-33DD-93196FEF8A93}"/>
              </a:ext>
            </a:extLst>
          </p:cNvPr>
          <p:cNvSpPr/>
          <p:nvPr/>
        </p:nvSpPr>
        <p:spPr>
          <a:xfrm>
            <a:off x="8204" y="525630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#vertical partitions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sparsity pattern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of the input matrix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PIM Systems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F100D5-E61C-2221-E101-19FB0C4E4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89970"/>
              </p:ext>
            </p:extLst>
          </p:nvPr>
        </p:nvGraphicFramePr>
        <p:xfrm>
          <a:off x="391579" y="1092550"/>
          <a:ext cx="8360840" cy="376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8">
            <a:extLst>
              <a:ext uri="{FF2B5EF4-FFF2-40B4-BE49-F238E27FC236}">
                <a16:creationId xmlns:a16="http://schemas.microsoft.com/office/drawing/2014/main" id="{F5EDD75B-2AC3-B7C4-FC5C-FABCCEB5769D}"/>
              </a:ext>
            </a:extLst>
          </p:cNvPr>
          <p:cNvSpPr txBox="1"/>
          <p:nvPr/>
        </p:nvSpPr>
        <p:spPr>
          <a:xfrm>
            <a:off x="2407857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A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C318A1D-8247-A6B1-070B-01AFB0C8F707}"/>
              </a:ext>
            </a:extLst>
          </p:cNvPr>
          <p:cNvSpPr txBox="1"/>
          <p:nvPr/>
        </p:nvSpPr>
        <p:spPr>
          <a:xfrm>
            <a:off x="6457950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B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A6DFA4-7895-F39C-B3D7-4D13B83991AD}"/>
              </a:ext>
            </a:extLst>
          </p:cNvPr>
          <p:cNvSpPr/>
          <p:nvPr/>
        </p:nvSpPr>
        <p:spPr>
          <a:xfrm>
            <a:off x="3009643" y="314793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FF43CB-042A-789C-F2D9-CBA6CD389E4C}"/>
              </a:ext>
            </a:extLst>
          </p:cNvPr>
          <p:cNvSpPr/>
          <p:nvPr/>
        </p:nvSpPr>
        <p:spPr>
          <a:xfrm>
            <a:off x="7486626" y="307799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24B399-BA98-0850-DAC3-FD366C5AE7F3}"/>
              </a:ext>
            </a:extLst>
          </p:cNvPr>
          <p:cNvSpPr/>
          <p:nvPr/>
        </p:nvSpPr>
        <p:spPr>
          <a:xfrm>
            <a:off x="186978" y="448206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341AC-87EE-CB20-4208-4049346E3D50}"/>
              </a:ext>
            </a:extLst>
          </p:cNvPr>
          <p:cNvSpPr/>
          <p:nvPr/>
        </p:nvSpPr>
        <p:spPr>
          <a:xfrm>
            <a:off x="4776604" y="448206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graphicFrame>
        <p:nvGraphicFramePr>
          <p:cNvPr id="30" name="Table 8">
            <a:extLst>
              <a:ext uri="{FF2B5EF4-FFF2-40B4-BE49-F238E27FC236}">
                <a16:creationId xmlns:a16="http://schemas.microsoft.com/office/drawing/2014/main" id="{6A596260-979C-FF59-02FE-8BF1D1C9B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330767"/>
              </p:ext>
            </p:extLst>
          </p:nvPr>
        </p:nvGraphicFramePr>
        <p:xfrm>
          <a:off x="391580" y="5163221"/>
          <a:ext cx="8360840" cy="127076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04097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712087">
                  <a:extLst>
                    <a:ext uri="{9D8B030D-6E8A-4147-A177-3AD203B41FA5}">
                      <a16:colId xmlns:a16="http://schemas.microsoft.com/office/drawing/2014/main" val="2002467625"/>
                    </a:ext>
                  </a:extLst>
                </a:gridCol>
                <a:gridCol w="1229193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3417757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097706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272592">
                <a:tc>
                  <a:txBody>
                    <a:bodyPr/>
                    <a:lstStyle/>
                    <a:p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 System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PIM Cores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PIM Band.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Host CPU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Bus Band.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413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PIM A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2048 @</a:t>
                      </a:r>
                      <a:r>
                        <a:rPr lang="en-GB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350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MHz 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1.43 TB/s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 Silver 4110 @2.1 GHz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GB/s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2262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 PIM B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2048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@</a:t>
                      </a:r>
                      <a:r>
                        <a:rPr lang="en-GB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425 </a:t>
                      </a: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MHz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1.78 TB/s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B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 Silver 4215 @2.5 GHz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21.8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GB/s</a:t>
                      </a:r>
                    </a:p>
                  </a:txBody>
                  <a:tcPr marL="36000" marR="36000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6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89813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Comparison of PIM Systems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F100D5-E61C-2221-E101-19FB0C4E4BBB}"/>
              </a:ext>
            </a:extLst>
          </p:cNvPr>
          <p:cNvGraphicFramePr>
            <a:graphicFrameLocks/>
          </p:cNvGraphicFramePr>
          <p:nvPr/>
        </p:nvGraphicFramePr>
        <p:xfrm>
          <a:off x="391579" y="1092550"/>
          <a:ext cx="8360840" cy="3764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38">
            <a:extLst>
              <a:ext uri="{FF2B5EF4-FFF2-40B4-BE49-F238E27FC236}">
                <a16:creationId xmlns:a16="http://schemas.microsoft.com/office/drawing/2014/main" id="{F5EDD75B-2AC3-B7C4-FC5C-FABCCEB5769D}"/>
              </a:ext>
            </a:extLst>
          </p:cNvPr>
          <p:cNvSpPr txBox="1"/>
          <p:nvPr/>
        </p:nvSpPr>
        <p:spPr>
          <a:xfrm>
            <a:off x="2407857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A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4C318A1D-8247-A6B1-070B-01AFB0C8F707}"/>
              </a:ext>
            </a:extLst>
          </p:cNvPr>
          <p:cNvSpPr txBox="1"/>
          <p:nvPr/>
        </p:nvSpPr>
        <p:spPr>
          <a:xfrm>
            <a:off x="6457950" y="1969771"/>
            <a:ext cx="1899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>
                <a:solidFill>
                  <a:schemeClr val="accent1"/>
                </a:solidFill>
                <a:latin typeface="Trebuchet MS" panose="020B0703020202090204" pitchFamily="34" charset="0"/>
              </a:rPr>
              <a:t>PIM System B</a:t>
            </a:r>
          </a:p>
          <a:p>
            <a:pPr algn="ctr"/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4A6DFA4-7895-F39C-B3D7-4D13B83991AD}"/>
              </a:ext>
            </a:extLst>
          </p:cNvPr>
          <p:cNvSpPr/>
          <p:nvPr/>
        </p:nvSpPr>
        <p:spPr>
          <a:xfrm>
            <a:off x="3009643" y="3147936"/>
            <a:ext cx="575065" cy="973284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9FF43CB-042A-789C-F2D9-CBA6CD389E4C}"/>
              </a:ext>
            </a:extLst>
          </p:cNvPr>
          <p:cNvSpPr/>
          <p:nvPr/>
        </p:nvSpPr>
        <p:spPr>
          <a:xfrm>
            <a:off x="7486626" y="3077995"/>
            <a:ext cx="575065" cy="105821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924B399-BA98-0850-DAC3-FD366C5AE7F3}"/>
              </a:ext>
            </a:extLst>
          </p:cNvPr>
          <p:cNvSpPr/>
          <p:nvPr/>
        </p:nvSpPr>
        <p:spPr>
          <a:xfrm>
            <a:off x="186978" y="4482060"/>
            <a:ext cx="4402648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8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84341AC-87EE-CB20-4208-4049346E3D50}"/>
              </a:ext>
            </a:extLst>
          </p:cNvPr>
          <p:cNvSpPr/>
          <p:nvPr/>
        </p:nvSpPr>
        <p:spPr>
          <a:xfrm>
            <a:off x="4776604" y="4482060"/>
            <a:ext cx="4180419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Best-performing = </a:t>
            </a:r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16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vertical part.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DEE5F1C-0572-FC1D-2BF5-ABA86C208C3C}"/>
              </a:ext>
            </a:extLst>
          </p:cNvPr>
          <p:cNvSpPr/>
          <p:nvPr/>
        </p:nvSpPr>
        <p:spPr>
          <a:xfrm>
            <a:off x="8204" y="5256304"/>
            <a:ext cx="9127592" cy="11096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algn="ctr"/>
            <a:r>
              <a:rPr lang="en-US" sz="24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2D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#vertical partitions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that provides the </a:t>
            </a:r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performance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depends on the underlying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hardware characteristics</a:t>
            </a:r>
            <a:endParaRPr lang="en-GR" sz="24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1239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26" y="856573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COO format, 32-bit integer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61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89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Various Matrices and PIM Systems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393274C2-B7BD-058B-3B54-760C0F9455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9575643"/>
              </p:ext>
            </p:extLst>
          </p:nvPr>
        </p:nvGraphicFramePr>
        <p:xfrm>
          <a:off x="27707" y="3521434"/>
          <a:ext cx="4572000" cy="2974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7685AFD5-F455-7D84-788D-EEB9F71F43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6991"/>
              </p:ext>
            </p:extLst>
          </p:nvPr>
        </p:nvGraphicFramePr>
        <p:xfrm>
          <a:off x="4502728" y="3507198"/>
          <a:ext cx="4572000" cy="2988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EAA0523C-4016-9620-115D-9F8F2FF9B080}"/>
              </a:ext>
            </a:extLst>
          </p:cNvPr>
          <p:cNvSpPr txBox="1"/>
          <p:nvPr/>
        </p:nvSpPr>
        <p:spPr>
          <a:xfrm>
            <a:off x="1892059" y="639357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#Vertical Partitions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0A9CC63-0A5E-BE53-D50A-210400371941}"/>
              </a:ext>
            </a:extLst>
          </p:cNvPr>
          <p:cNvSpPr txBox="1"/>
          <p:nvPr/>
        </p:nvSpPr>
        <p:spPr>
          <a:xfrm>
            <a:off x="6239426" y="639357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#Vertical Partitions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A75EC479-F254-443C-9275-2CECBE39E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9013854"/>
              </p:ext>
            </p:extLst>
          </p:nvPr>
        </p:nvGraphicFramePr>
        <p:xfrm>
          <a:off x="391579" y="963397"/>
          <a:ext cx="8123771" cy="2558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17CC76CC-4631-163B-B955-F716D341C4AD}"/>
              </a:ext>
            </a:extLst>
          </p:cNvPr>
          <p:cNvSpPr txBox="1"/>
          <p:nvPr/>
        </p:nvSpPr>
        <p:spPr>
          <a:xfrm>
            <a:off x="1750620" y="1752692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h</a:t>
            </a:r>
            <a:r>
              <a:rPr lang="en-G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ugetric-00202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DA2EC3-2024-DD07-A0CF-96BFAA2C6E14}"/>
              </a:ext>
            </a:extLst>
          </p:cNvPr>
          <p:cNvSpPr txBox="1"/>
          <p:nvPr/>
        </p:nvSpPr>
        <p:spPr>
          <a:xfrm>
            <a:off x="6339358" y="1752692"/>
            <a:ext cx="660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ldoor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D532E0-EC2B-D998-7BAE-770AC9811D47}"/>
              </a:ext>
            </a:extLst>
          </p:cNvPr>
          <p:cNvSpPr txBox="1"/>
          <p:nvPr/>
        </p:nvSpPr>
        <p:spPr>
          <a:xfrm>
            <a:off x="1894515" y="4052261"/>
            <a:ext cx="1492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`PIM System A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56F9E7F-E40C-DD16-3DC1-5C24ACF1CADA}"/>
              </a:ext>
            </a:extLst>
          </p:cNvPr>
          <p:cNvSpPr txBox="1"/>
          <p:nvPr/>
        </p:nvSpPr>
        <p:spPr>
          <a:xfrm>
            <a:off x="6485917" y="4023976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703020202090204" pitchFamily="34" charset="0"/>
              </a:rPr>
              <a:t>`PIM System B</a:t>
            </a:r>
            <a:endParaRPr lang="en-GR" sz="1600" dirty="0">
              <a:solidFill>
                <a:schemeClr val="tx1">
                  <a:lumMod val="65000"/>
                  <a:lumOff val="3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B881304-1F66-10E1-7062-604C4A828BC0}"/>
              </a:ext>
            </a:extLst>
          </p:cNvPr>
          <p:cNvSpPr/>
          <p:nvPr/>
        </p:nvSpPr>
        <p:spPr>
          <a:xfrm>
            <a:off x="124369" y="1277704"/>
            <a:ext cx="8787157" cy="540415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C34FF85-B829-6D95-1BD8-009C8834B09B}"/>
              </a:ext>
            </a:extLst>
          </p:cNvPr>
          <p:cNvGrpSpPr/>
          <p:nvPr/>
        </p:nvGrpSpPr>
        <p:grpSpPr>
          <a:xfrm>
            <a:off x="515058" y="1690204"/>
            <a:ext cx="8113884" cy="1413904"/>
            <a:chOff x="1174238" y="1420218"/>
            <a:chExt cx="8113884" cy="1684178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155DEA6A-4544-D826-5BE2-88EEABC1773D}"/>
                </a:ext>
              </a:extLst>
            </p:cNvPr>
            <p:cNvSpPr/>
            <p:nvPr/>
          </p:nvSpPr>
          <p:spPr>
            <a:xfrm>
              <a:off x="1174238" y="1420218"/>
              <a:ext cx="8113883" cy="1684178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There is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no one-size-fits-all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parallelization approach for </a:t>
              </a:r>
              <a:r>
                <a:rPr lang="en-GB" sz="2000" dirty="0" err="1">
                  <a:solidFill>
                    <a:schemeClr val="tx2"/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, since the performance of each scheme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</a:rPr>
                <a:t>depends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on the characteristics of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input matrix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and the underlying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PIM hardware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7" name="Round Same-side Corner of Rectangle 36">
              <a:extLst>
                <a:ext uri="{FF2B5EF4-FFF2-40B4-BE49-F238E27FC236}">
                  <a16:creationId xmlns:a16="http://schemas.microsoft.com/office/drawing/2014/main" id="{44B816A6-8FDC-9210-BAEF-6AAA8BF137BE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BED558F-24EB-1434-6CD6-CB5D39242308}"/>
              </a:ext>
            </a:extLst>
          </p:cNvPr>
          <p:cNvGrpSpPr/>
          <p:nvPr/>
        </p:nvGrpSpPr>
        <p:grpSpPr>
          <a:xfrm>
            <a:off x="515058" y="4329621"/>
            <a:ext cx="8113884" cy="1421307"/>
            <a:chOff x="1174238" y="1420217"/>
            <a:chExt cx="8113884" cy="169299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F35C4D80-7125-8639-BEDF-B60EE5369C03}"/>
                </a:ext>
              </a:extLst>
            </p:cNvPr>
            <p:cNvSpPr/>
            <p:nvPr/>
          </p:nvSpPr>
          <p:spPr>
            <a:xfrm>
              <a:off x="1174238" y="1420217"/>
              <a:ext cx="8113883" cy="169299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adaptive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algorithm that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tune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their configuration to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particular patterns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of each input given and the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characteristics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the PIM hardware.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C71B334D-6D8B-78C6-EE0D-E2BA59FA5686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55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3793389" cy="5293805"/>
          </a:xfrm>
        </p:spPr>
        <p:txBody>
          <a:bodyPr>
            <a:normAutofit/>
          </a:bodyPr>
          <a:lstStyle/>
          <a:p>
            <a:r>
              <a:rPr lang="en-US" sz="2400" dirty="0"/>
              <a:t>16 benchmarks and scripts for evaluation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784D90-BFC0-3C44-A1BD-303717155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877686"/>
            <a:ext cx="4936389" cy="55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970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10105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Up to 2528 PIM Cores, 32-bit float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90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vs 2D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500-0000DC1FF6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6998766"/>
              </p:ext>
            </p:extLst>
          </p:nvPr>
        </p:nvGraphicFramePr>
        <p:xfrm>
          <a:off x="263471" y="1737189"/>
          <a:ext cx="8523684" cy="36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B582ED49-A929-E9B8-D251-E3AB92E256A5}"/>
              </a:ext>
            </a:extLst>
          </p:cNvPr>
          <p:cNvSpPr txBox="1">
            <a:spLocks/>
          </p:cNvSpPr>
          <p:nvPr/>
        </p:nvSpPr>
        <p:spPr>
          <a:xfrm>
            <a:off x="8279207" y="2584516"/>
            <a:ext cx="98104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1.45x</a:t>
            </a:r>
            <a:endParaRPr lang="en-GR" sz="2200" dirty="0">
              <a:solidFill>
                <a:schemeClr val="accent1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A5599BD-8CB5-BDAA-01B0-ED85990895C4}"/>
              </a:ext>
            </a:extLst>
          </p:cNvPr>
          <p:cNvSpPr txBox="1">
            <a:spLocks/>
          </p:cNvSpPr>
          <p:nvPr/>
        </p:nvSpPr>
        <p:spPr>
          <a:xfrm>
            <a:off x="7979113" y="2117868"/>
            <a:ext cx="981043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1.31x</a:t>
            </a:r>
            <a:endParaRPr lang="en-GR" sz="2200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  <a:p>
            <a:pPr algn="l">
              <a:lnSpc>
                <a:spcPct val="100000"/>
              </a:lnSpc>
            </a:pPr>
            <a:endParaRPr lang="en-GR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50803-72DA-E52A-26EA-3A82AFA83B04}"/>
              </a:ext>
            </a:extLst>
          </p:cNvPr>
          <p:cNvCxnSpPr>
            <a:cxnSpLocks/>
          </p:cNvCxnSpPr>
          <p:nvPr/>
        </p:nvCxnSpPr>
        <p:spPr>
          <a:xfrm flipV="1">
            <a:off x="8123278" y="2526460"/>
            <a:ext cx="0" cy="45314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A3D73-761F-D890-E937-9E6E6A9B1CBA}"/>
              </a:ext>
            </a:extLst>
          </p:cNvPr>
          <p:cNvCxnSpPr>
            <a:cxnSpLocks/>
          </p:cNvCxnSpPr>
          <p:nvPr/>
        </p:nvCxnSpPr>
        <p:spPr>
          <a:xfrm>
            <a:off x="8561844" y="2954248"/>
            <a:ext cx="0" cy="404169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2BDCD7B0-194F-7ABE-7005-D8853C04381E}"/>
              </a:ext>
            </a:extLst>
          </p:cNvPr>
          <p:cNvSpPr txBox="1">
            <a:spLocks/>
          </p:cNvSpPr>
          <p:nvPr/>
        </p:nvSpPr>
        <p:spPr>
          <a:xfrm>
            <a:off x="2627133" y="4831402"/>
            <a:ext cx="1190548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regular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CEA54E-6B36-EDAB-2D26-B0FC9CF2E77F}"/>
              </a:ext>
            </a:extLst>
          </p:cNvPr>
          <p:cNvSpPr txBox="1">
            <a:spLocks/>
          </p:cNvSpPr>
          <p:nvPr/>
        </p:nvSpPr>
        <p:spPr>
          <a:xfrm>
            <a:off x="6077027" y="4831402"/>
            <a:ext cx="161855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s</a:t>
            </a: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cale-free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9D7D5E-21F6-8CE8-DAD1-BA0F62E7D240}"/>
              </a:ext>
            </a:extLst>
          </p:cNvPr>
          <p:cNvSpPr/>
          <p:nvPr/>
        </p:nvSpPr>
        <p:spPr>
          <a:xfrm rot="5400000">
            <a:off x="1977535" y="987693"/>
            <a:ext cx="3140102" cy="4639095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CE781-5036-B9CB-8F88-FBA42EAC50CE}"/>
              </a:ext>
            </a:extLst>
          </p:cNvPr>
          <p:cNvSpPr/>
          <p:nvPr/>
        </p:nvSpPr>
        <p:spPr>
          <a:xfrm rot="5400000">
            <a:off x="5381219" y="2226750"/>
            <a:ext cx="3140100" cy="2160000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09864-FF18-FF3D-35BA-DC9EAB9F91DF}"/>
              </a:ext>
            </a:extLst>
          </p:cNvPr>
          <p:cNvSpPr txBox="1"/>
          <p:nvPr/>
        </p:nvSpPr>
        <p:spPr>
          <a:xfrm>
            <a:off x="3481045" y="2062923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&gt;1100 Idle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CB52B-DF6D-083C-22AF-FE87CCB89819}"/>
              </a:ext>
            </a:extLst>
          </p:cNvPr>
          <p:cNvSpPr txBox="1"/>
          <p:nvPr/>
        </p:nvSpPr>
        <p:spPr>
          <a:xfrm>
            <a:off x="5926303" y="2077913"/>
            <a:ext cx="2076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&gt;2200 Idle Cores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E2248D-B700-849E-19F9-51BE7A5C943E}"/>
              </a:ext>
            </a:extLst>
          </p:cNvPr>
          <p:cNvSpPr/>
          <p:nvPr/>
        </p:nvSpPr>
        <p:spPr>
          <a:xfrm>
            <a:off x="25571" y="5271829"/>
            <a:ext cx="9127592" cy="1078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2400" dirty="0">
                <a:solidFill>
                  <a:schemeClr val="accent4"/>
                </a:solidFill>
                <a:latin typeface="Trebuchet MS" panose="020B0703020202090204" pitchFamily="34" charset="0"/>
              </a:rPr>
              <a:t>Best-performing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execution: </a:t>
            </a:r>
          </a:p>
          <a:p>
            <a:pPr algn="ctr"/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trades off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computation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with </a:t>
            </a:r>
            <a:r>
              <a:rPr lang="en-US" sz="2400" dirty="0">
                <a:solidFill>
                  <a:schemeClr val="accent3"/>
                </a:solidFill>
                <a:latin typeface="Trebuchet MS" panose="020B0703020202090204" pitchFamily="34" charset="0"/>
              </a:rPr>
              <a:t>lower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Trebuchet MS" panose="020B0703020202090204" pitchFamily="34" charset="0"/>
              </a:rPr>
              <a:t>data transfer costs</a:t>
            </a:r>
            <a:endParaRPr lang="en-GR" sz="24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2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1" grpId="0" animBg="1"/>
      <p:bldP spid="32" grpId="0" animBg="1"/>
      <p:bldP spid="33" grpId="0"/>
      <p:bldP spid="34" grpId="0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B630268-3C6F-5184-F310-5C47D70E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1" y="1010598"/>
            <a:ext cx="8360840" cy="566707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rebuchet MS" panose="020B0703020202090204" pitchFamily="34" charset="0"/>
              </a:rPr>
              <a:t>2528 PIM Cores, 32-bit float</a:t>
            </a:r>
            <a:endParaRPr lang="en-GR" sz="2000" dirty="0">
              <a:solidFill>
                <a:schemeClr val="tx1">
                  <a:lumMod val="95000"/>
                  <a:lumOff val="5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91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95577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1D vs 2D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00000000-0008-0000-0500-0000DC1FF654}"/>
              </a:ext>
            </a:extLst>
          </p:cNvPr>
          <p:cNvGraphicFramePr>
            <a:graphicFrameLocks/>
          </p:cNvGraphicFramePr>
          <p:nvPr/>
        </p:nvGraphicFramePr>
        <p:xfrm>
          <a:off x="263471" y="1737189"/>
          <a:ext cx="8523684" cy="365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Subtitle 2">
            <a:extLst>
              <a:ext uri="{FF2B5EF4-FFF2-40B4-BE49-F238E27FC236}">
                <a16:creationId xmlns:a16="http://schemas.microsoft.com/office/drawing/2014/main" id="{B582ED49-A929-E9B8-D251-E3AB92E256A5}"/>
              </a:ext>
            </a:extLst>
          </p:cNvPr>
          <p:cNvSpPr txBox="1">
            <a:spLocks/>
          </p:cNvSpPr>
          <p:nvPr/>
        </p:nvSpPr>
        <p:spPr>
          <a:xfrm>
            <a:off x="8279207" y="2584516"/>
            <a:ext cx="98104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1.45x</a:t>
            </a:r>
            <a:endParaRPr lang="en-GR" sz="2200" dirty="0">
              <a:solidFill>
                <a:schemeClr val="accent1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EA5599BD-8CB5-BDAA-01B0-ED85990895C4}"/>
              </a:ext>
            </a:extLst>
          </p:cNvPr>
          <p:cNvSpPr txBox="1">
            <a:spLocks/>
          </p:cNvSpPr>
          <p:nvPr/>
        </p:nvSpPr>
        <p:spPr>
          <a:xfrm>
            <a:off x="7979113" y="2117868"/>
            <a:ext cx="981043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US" sz="2200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1.31x</a:t>
            </a:r>
            <a:endParaRPr lang="en-GR" sz="2200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  <a:p>
            <a:pPr algn="l">
              <a:lnSpc>
                <a:spcPct val="100000"/>
              </a:lnSpc>
            </a:pPr>
            <a:endParaRPr lang="en-GR" dirty="0">
              <a:solidFill>
                <a:schemeClr val="accent4"/>
              </a:solidFill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2C50803-72DA-E52A-26EA-3A82AFA83B04}"/>
              </a:ext>
            </a:extLst>
          </p:cNvPr>
          <p:cNvCxnSpPr>
            <a:cxnSpLocks/>
          </p:cNvCxnSpPr>
          <p:nvPr/>
        </p:nvCxnSpPr>
        <p:spPr>
          <a:xfrm flipV="1">
            <a:off x="8123278" y="2526460"/>
            <a:ext cx="0" cy="45314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00A3D73-761F-D890-E937-9E6E6A9B1CBA}"/>
              </a:ext>
            </a:extLst>
          </p:cNvPr>
          <p:cNvCxnSpPr>
            <a:cxnSpLocks/>
          </p:cNvCxnSpPr>
          <p:nvPr/>
        </p:nvCxnSpPr>
        <p:spPr>
          <a:xfrm>
            <a:off x="8561844" y="2954248"/>
            <a:ext cx="0" cy="404169"/>
          </a:xfrm>
          <a:prstGeom prst="straightConnector1">
            <a:avLst/>
          </a:prstGeom>
          <a:ln w="508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ubtitle 2">
            <a:extLst>
              <a:ext uri="{FF2B5EF4-FFF2-40B4-BE49-F238E27FC236}">
                <a16:creationId xmlns:a16="http://schemas.microsoft.com/office/drawing/2014/main" id="{2BDCD7B0-194F-7ABE-7005-D8853C04381E}"/>
              </a:ext>
            </a:extLst>
          </p:cNvPr>
          <p:cNvSpPr txBox="1">
            <a:spLocks/>
          </p:cNvSpPr>
          <p:nvPr/>
        </p:nvSpPr>
        <p:spPr>
          <a:xfrm>
            <a:off x="2627133" y="4831402"/>
            <a:ext cx="1190548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R" dirty="0">
                <a:solidFill>
                  <a:schemeClr val="accent4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regular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3FCEA54E-6B36-EDAB-2D26-B0FC9CF2E77F}"/>
              </a:ext>
            </a:extLst>
          </p:cNvPr>
          <p:cNvSpPr txBox="1">
            <a:spLocks/>
          </p:cNvSpPr>
          <p:nvPr/>
        </p:nvSpPr>
        <p:spPr>
          <a:xfrm>
            <a:off x="6077027" y="4831402"/>
            <a:ext cx="1618550" cy="471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3000"/>
              </a:lnSpc>
            </a:pPr>
            <a:r>
              <a:rPr lang="en-GB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s</a:t>
            </a:r>
            <a:r>
              <a:rPr lang="en-GR" dirty="0">
                <a:solidFill>
                  <a:schemeClr val="accent1"/>
                </a:solidFill>
                <a:latin typeface="Trebuchet MS" panose="020B0703020202090204" pitchFamily="34" charset="0"/>
                <a:cs typeface="Consolas" panose="020B0609020204030204" pitchFamily="49" charset="0"/>
              </a:rPr>
              <a:t>cale-free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C9D7D5E-21F6-8CE8-DAD1-BA0F62E7D240}"/>
              </a:ext>
            </a:extLst>
          </p:cNvPr>
          <p:cNvSpPr/>
          <p:nvPr/>
        </p:nvSpPr>
        <p:spPr>
          <a:xfrm rot="5400000">
            <a:off x="1977535" y="987693"/>
            <a:ext cx="3140102" cy="4639095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4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FECE781-5036-B9CB-8F88-FBA42EAC50CE}"/>
              </a:ext>
            </a:extLst>
          </p:cNvPr>
          <p:cNvSpPr/>
          <p:nvPr/>
        </p:nvSpPr>
        <p:spPr>
          <a:xfrm rot="5400000">
            <a:off x="5381219" y="2226750"/>
            <a:ext cx="3140100" cy="2160000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F09864-FF18-FF3D-35BA-DC9EAB9F91DF}"/>
              </a:ext>
            </a:extLst>
          </p:cNvPr>
          <p:cNvSpPr txBox="1"/>
          <p:nvPr/>
        </p:nvSpPr>
        <p:spPr>
          <a:xfrm>
            <a:off x="3331145" y="2032943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1329 Cores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1CB52B-DF6D-083C-22AF-FE87CCB89819}"/>
              </a:ext>
            </a:extLst>
          </p:cNvPr>
          <p:cNvSpPr txBox="1"/>
          <p:nvPr/>
        </p:nvSpPr>
        <p:spPr>
          <a:xfrm>
            <a:off x="6346023" y="2032943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000" dirty="0">
                <a:solidFill>
                  <a:schemeClr val="accent2"/>
                </a:solidFill>
                <a:latin typeface="Trebuchet MS" panose="020B0703020202090204" pitchFamily="34" charset="0"/>
              </a:rPr>
              <a:t>253 Cores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2A1A77-E6BD-5E86-CE61-D05C74A77CC5}"/>
              </a:ext>
            </a:extLst>
          </p:cNvPr>
          <p:cNvSpPr/>
          <p:nvPr/>
        </p:nvSpPr>
        <p:spPr>
          <a:xfrm>
            <a:off x="172999" y="848760"/>
            <a:ext cx="8971001" cy="548139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C53F466-7A69-74CE-0E4A-93F1841737B8}"/>
              </a:ext>
            </a:extLst>
          </p:cNvPr>
          <p:cNvGrpSpPr/>
          <p:nvPr/>
        </p:nvGrpSpPr>
        <p:grpSpPr>
          <a:xfrm>
            <a:off x="515058" y="1135110"/>
            <a:ext cx="8113884" cy="1713225"/>
            <a:chOff x="1174238" y="1420217"/>
            <a:chExt cx="8113884" cy="2040715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5E46EE9-EF15-19E0-B499-2F70157D8FEF}"/>
                </a:ext>
              </a:extLst>
            </p:cNvPr>
            <p:cNvSpPr/>
            <p:nvPr/>
          </p:nvSpPr>
          <p:spPr>
            <a:xfrm>
              <a:off x="1174238" y="1420217"/>
              <a:ext cx="8113883" cy="2040715"/>
            </a:xfrm>
            <a:prstGeom prst="roundRect">
              <a:avLst>
                <a:gd name="adj" fmla="val 1001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Expensive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data transfers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to/from PIM-enabled memory performed via the narrow memory bus impose significant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performance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overhead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end-to-end </a:t>
              </a:r>
              <a:r>
                <a:rPr lang="en-GB" sz="2000" dirty="0" err="1">
                  <a:solidFill>
                    <a:schemeClr val="tx2"/>
                  </a:solidFill>
                  <a:latin typeface="Trebuchet MS" panose="020B0703020202090204" pitchFamily="34" charset="0"/>
                </a:rPr>
                <a:t>SpMV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execution. Thus, it is hard to </a:t>
              </a:r>
              <a:r>
                <a:rPr lang="en-GB" sz="2000" dirty="0">
                  <a:solidFill>
                    <a:schemeClr val="accent2"/>
                  </a:solidFill>
                  <a:latin typeface="Trebuchet MS" panose="020B0703020202090204" pitchFamily="34" charset="0"/>
                </a:rPr>
                <a:t>fully exploit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all available PIM cores of the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22" name="Round Same-side Corner of Rectangle 21">
              <a:extLst>
                <a:ext uri="{FF2B5EF4-FFF2-40B4-BE49-F238E27FC236}">
                  <a16:creationId xmlns:a16="http://schemas.microsoft.com/office/drawing/2014/main" id="{3E1FA0D5-DA79-D371-A0B5-D5763A02CD3F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Key Takeaway 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D8F7AC9-984D-30B8-94EE-AA0EF2858C6F}"/>
              </a:ext>
            </a:extLst>
          </p:cNvPr>
          <p:cNvGrpSpPr/>
          <p:nvPr/>
        </p:nvGrpSpPr>
        <p:grpSpPr>
          <a:xfrm>
            <a:off x="515058" y="3983444"/>
            <a:ext cx="8113884" cy="2006127"/>
            <a:chOff x="1174238" y="1420217"/>
            <a:chExt cx="8113884" cy="238960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BBA0F0E-761E-F019-99B8-4F123A7AD8C7}"/>
                </a:ext>
              </a:extLst>
            </p:cNvPr>
            <p:cNvSpPr/>
            <p:nvPr/>
          </p:nvSpPr>
          <p:spPr>
            <a:xfrm>
              <a:off x="1174238" y="1420217"/>
              <a:ext cx="8113883" cy="2389605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endParaRPr lang="en-GB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Design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high-speed communication channels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and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optimized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libraries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in data transfers to/from PIM-enabled memory, provide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hardware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support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to effectively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overlap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computation with data transfers in the PIM system, and/or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integrate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PIM-enabled memory as the main 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memory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of the system.</a:t>
              </a:r>
              <a:endParaRPr lang="en-GR" sz="20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40" name="Round Same-side Corner of Rectangle 39">
              <a:extLst>
                <a:ext uri="{FF2B5EF4-FFF2-40B4-BE49-F238E27FC236}">
                  <a16:creationId xmlns:a16="http://schemas.microsoft.com/office/drawing/2014/main" id="{01B0E045-9BEA-8D72-59CA-DE084AAF2C18}"/>
                </a:ext>
              </a:extLst>
            </p:cNvPr>
            <p:cNvSpPr/>
            <p:nvPr/>
          </p:nvSpPr>
          <p:spPr>
            <a:xfrm>
              <a:off x="1181748" y="1420218"/>
              <a:ext cx="8106374" cy="43492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Recommendation 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2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92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79" y="223518"/>
            <a:ext cx="8325193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SpMV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 Execution on Various Systems</a:t>
            </a:r>
            <a:endParaRPr lang="en-GB" sz="40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8AB5BAD-D793-D9BC-2D9A-C5F966FE3A15}"/>
              </a:ext>
            </a:extLst>
          </p:cNvPr>
          <p:cNvSpPr txBox="1"/>
          <p:nvPr/>
        </p:nvSpPr>
        <p:spPr>
          <a:xfrm>
            <a:off x="432111" y="4261119"/>
            <a:ext cx="1418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Real PIM </a:t>
            </a:r>
          </a:p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CCFBB-366E-FD28-88E9-8E0C393BDA1D}"/>
              </a:ext>
            </a:extLst>
          </p:cNvPr>
          <p:cNvGrpSpPr>
            <a:grpSpLocks noChangeAspect="1"/>
          </p:cNvGrpSpPr>
          <p:nvPr/>
        </p:nvGrpSpPr>
        <p:grpSpPr>
          <a:xfrm>
            <a:off x="419167" y="4242460"/>
            <a:ext cx="8096183" cy="2332062"/>
            <a:chOff x="71228" y="881352"/>
            <a:chExt cx="8926662" cy="257128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1A9EBD-C4FA-8959-209A-52275A1684F6}"/>
                </a:ext>
              </a:extLst>
            </p:cNvPr>
            <p:cNvGrpSpPr/>
            <p:nvPr/>
          </p:nvGrpSpPr>
          <p:grpSpPr>
            <a:xfrm>
              <a:off x="1533333" y="881352"/>
              <a:ext cx="7464557" cy="2571281"/>
              <a:chOff x="586307" y="1253448"/>
              <a:chExt cx="7464557" cy="257128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CFFD43F-89CF-4484-5ECF-62D02F610817}"/>
                  </a:ext>
                </a:extLst>
              </p:cNvPr>
              <p:cNvGrpSpPr/>
              <p:nvPr/>
            </p:nvGrpSpPr>
            <p:grpSpPr>
              <a:xfrm>
                <a:off x="799319" y="3065608"/>
                <a:ext cx="1210291" cy="471963"/>
                <a:chOff x="1040913" y="5346904"/>
                <a:chExt cx="1497127" cy="626968"/>
              </a:xfrm>
            </p:grpSpPr>
            <p:cxnSp>
              <p:nvCxnSpPr>
                <p:cNvPr id="70" name="Straight Arrow Connector 69">
                  <a:extLst>
                    <a:ext uri="{FF2B5EF4-FFF2-40B4-BE49-F238E27FC236}">
                      <a16:creationId xmlns:a16="http://schemas.microsoft.com/office/drawing/2014/main" id="{7CDB3242-EE53-D382-1380-C89AEBB77E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40913" y="5346904"/>
                  <a:ext cx="1497127" cy="5055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5233D86B-A803-D3BE-2BC2-73E1DF9C166F}"/>
                    </a:ext>
                  </a:extLst>
                </p:cNvPr>
                <p:cNvSpPr txBox="1"/>
                <p:nvPr/>
              </p:nvSpPr>
              <p:spPr>
                <a:xfrm>
                  <a:off x="1405529" y="5432914"/>
                  <a:ext cx="778765" cy="540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C5C429E-417C-8362-7BFC-5E373E19E396}"/>
                  </a:ext>
                </a:extLst>
              </p:cNvPr>
              <p:cNvGrpSpPr/>
              <p:nvPr/>
            </p:nvGrpSpPr>
            <p:grpSpPr>
              <a:xfrm>
                <a:off x="1252816" y="2376102"/>
                <a:ext cx="341375" cy="596510"/>
                <a:chOff x="348311" y="2190739"/>
                <a:chExt cx="422280" cy="792418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760893F0-74FE-E607-5447-F8C82BA2D82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39587" y="2389919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5989D453-FBD9-B722-FDB3-6905712BEB1E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8BEE68D0-5EAA-2744-8878-29FE92412F4D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7B843D50-6ED8-3A05-E221-7559676D9BA2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64EE40BE-EB1F-28B3-098C-D99F9875DE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0804" y="2443997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41A08410-6356-F071-99BD-256190E6247D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EC9F36DD-57B3-5844-6E96-05B443EA3255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0218828C-E515-52D3-FBD1-B4369841138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50DB165-7F3E-1ED7-7C8A-66CE9F30DD0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22020" y="2498077"/>
                  <a:ext cx="630185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80DC1803-D640-134B-957D-69D00DDBD0CD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1EA0AC46-84A3-5BDA-B792-F299B4B2ACB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80A6750C-0E9B-F4BC-7BFA-AAE7A575B879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1D5B7A3F-4077-A29C-1D9A-E174DB98649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149131" y="2552153"/>
                  <a:ext cx="630184" cy="231824"/>
                  <a:chOff x="912580" y="4672530"/>
                  <a:chExt cx="677053" cy="234000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9AF5D9A-8D7F-C7C9-6D1E-27ABF53B0873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F7A83258-9FFE-84BA-6AA6-8092DDADFC03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ED7B8C7E-FF2B-A627-2C0C-005D8D92094B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F2FD85-DA4F-04C3-C49C-82F1AC6E9F99}"/>
                  </a:ext>
                </a:extLst>
              </p:cNvPr>
              <p:cNvGrpSpPr/>
              <p:nvPr/>
            </p:nvGrpSpPr>
            <p:grpSpPr>
              <a:xfrm>
                <a:off x="5402034" y="2386117"/>
                <a:ext cx="341375" cy="596510"/>
                <a:chOff x="348311" y="2190739"/>
                <a:chExt cx="422280" cy="792418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6FE0D45A-F181-5E21-C013-1D7A2E0C596A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339587" y="2389919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2583F237-6C8A-7D85-B400-EC52C3C6B54B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71CFF38F-E8A6-111F-8810-629DD63CB4E3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5B51DAF0-02E0-A03C-579D-87355D20CD27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7" name="Group 106">
                  <a:extLst>
                    <a:ext uri="{FF2B5EF4-FFF2-40B4-BE49-F238E27FC236}">
                      <a16:creationId xmlns:a16="http://schemas.microsoft.com/office/drawing/2014/main" id="{48DAC057-C6E6-B861-B0B5-965C53DA460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80804" y="2443997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90F2FBE-B4B6-F8C1-6411-46FBBEDE9BE0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A5532601-AA39-DB0A-EA72-7A4F71AE60EE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DDD4C227-D5D7-425A-C4EC-E13D8B96B42A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902657F9-8796-2AF7-D0FA-2861A6D31B2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222020" y="2498077"/>
                  <a:ext cx="630185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B891A5FB-167F-6109-9893-4336BC24E245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5C0A8DEC-6F68-9AA6-A90D-FDE0B268CA87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65A7101-5472-66E5-CC95-BFE1A8693720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E426B0C5-935B-E7EF-95A5-07087BBBA63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149131" y="2552153"/>
                  <a:ext cx="630184" cy="231824"/>
                  <a:chOff x="912580" y="4672530"/>
                  <a:chExt cx="677053" cy="234000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71E2372B-E8DD-9DE7-E472-19E4478E819A}"/>
                      </a:ext>
                    </a:extLst>
                  </p:cNvPr>
                  <p:cNvSpPr/>
                  <p:nvPr/>
                </p:nvSpPr>
                <p:spPr>
                  <a:xfrm>
                    <a:off x="91258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E277A563-655F-C6B7-9AF7-737797C8B8B4}"/>
                      </a:ext>
                    </a:extLst>
                  </p:cNvPr>
                  <p:cNvSpPr/>
                  <p:nvPr/>
                </p:nvSpPr>
                <p:spPr>
                  <a:xfrm>
                    <a:off x="1140340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52F89278-9551-A597-3C0A-FD0820BDE0E0}"/>
                      </a:ext>
                    </a:extLst>
                  </p:cNvPr>
                  <p:cNvSpPr/>
                  <p:nvPr/>
                </p:nvSpPr>
                <p:spPr>
                  <a:xfrm>
                    <a:off x="1362833" y="467253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21EA3627-056A-0EDF-7F4B-BE75567DBD67}"/>
                  </a:ext>
                </a:extLst>
              </p:cNvPr>
              <p:cNvGrpSpPr/>
              <p:nvPr/>
            </p:nvGrpSpPr>
            <p:grpSpPr>
              <a:xfrm>
                <a:off x="4886625" y="3069413"/>
                <a:ext cx="1230476" cy="462534"/>
                <a:chOff x="6684135" y="5376650"/>
                <a:chExt cx="1522096" cy="614442"/>
              </a:xfrm>
            </p:grpSpPr>
            <p:cxnSp>
              <p:nvCxnSpPr>
                <p:cNvPr id="152" name="Straight Arrow Connector 151">
                  <a:extLst>
                    <a:ext uri="{FF2B5EF4-FFF2-40B4-BE49-F238E27FC236}">
                      <a16:creationId xmlns:a16="http://schemas.microsoft.com/office/drawing/2014/main" id="{9BF1A451-161F-A080-7EB8-4790D2A11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84135" y="5376650"/>
                  <a:ext cx="1522096" cy="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" name="TextBox 152">
                  <a:extLst>
                    <a:ext uri="{FF2B5EF4-FFF2-40B4-BE49-F238E27FC236}">
                      <a16:creationId xmlns:a16="http://schemas.microsoft.com/office/drawing/2014/main" id="{24046180-28B8-B226-3AEA-D01647C35008}"/>
                    </a:ext>
                  </a:extLst>
                </p:cNvPr>
                <p:cNvSpPr txBox="1"/>
                <p:nvPr/>
              </p:nvSpPr>
              <p:spPr>
                <a:xfrm>
                  <a:off x="7048834" y="5450134"/>
                  <a:ext cx="778765" cy="54095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20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03E52E94-1371-BFCC-B938-0E192578D159}"/>
                  </a:ext>
                </a:extLst>
              </p:cNvPr>
              <p:cNvGrpSpPr/>
              <p:nvPr/>
            </p:nvGrpSpPr>
            <p:grpSpPr>
              <a:xfrm>
                <a:off x="2004354" y="2103569"/>
                <a:ext cx="2874993" cy="1721160"/>
                <a:chOff x="1982376" y="4049447"/>
                <a:chExt cx="3645905" cy="2286431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49CC9907-6145-E437-7CF2-CEF5901015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1982376" y="4049447"/>
                  <a:ext cx="3645905" cy="2286431"/>
                  <a:chOff x="3903235" y="4092377"/>
                  <a:chExt cx="4148863" cy="2601854"/>
                </a:xfrm>
              </p:grpSpPr>
              <p:sp>
                <p:nvSpPr>
                  <p:cNvPr id="200" name="Rounded Rectangle 199">
                    <a:extLst>
                      <a:ext uri="{FF2B5EF4-FFF2-40B4-BE49-F238E27FC236}">
                        <a16:creationId xmlns:a16="http://schemas.microsoft.com/office/drawing/2014/main" id="{38D7F6F1-7B64-474A-CA1D-5B0F0110BF2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903235" y="4092377"/>
                    <a:ext cx="4148863" cy="2601854"/>
                  </a:xfrm>
                  <a:prstGeom prst="roundRect">
                    <a:avLst>
                      <a:gd name="adj" fmla="val 7426"/>
                    </a:avLst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accent3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0" rtlCol="0" anchor="t"/>
                  <a:lstStyle/>
                  <a:p>
                    <a:pPr algn="ctr"/>
                    <a:r>
                      <a:rPr lang="en-GR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rPr>
                      <a:t>PIM-Enabled Memory</a:t>
                    </a:r>
                  </a:p>
                </p:txBody>
              </p:sp>
              <p:grpSp>
                <p:nvGrpSpPr>
                  <p:cNvPr id="201" name="Group 200">
                    <a:extLst>
                      <a:ext uri="{FF2B5EF4-FFF2-40B4-BE49-F238E27FC236}">
                        <a16:creationId xmlns:a16="http://schemas.microsoft.com/office/drawing/2014/main" id="{FECAA65F-F3A6-A5DE-E5B4-28546CF5B8ED}"/>
                      </a:ext>
                    </a:extLst>
                  </p:cNvPr>
                  <p:cNvGrpSpPr/>
                  <p:nvPr/>
                </p:nvGrpSpPr>
                <p:grpSpPr>
                  <a:xfrm>
                    <a:off x="4067790" y="4600596"/>
                    <a:ext cx="1287702" cy="2005647"/>
                    <a:chOff x="5543684" y="4270899"/>
                    <a:chExt cx="1287702" cy="2005647"/>
                  </a:xfrm>
                </p:grpSpPr>
                <p:sp>
                  <p:nvSpPr>
                    <p:cNvPr id="214" name="Rounded Rectangle 213">
                      <a:extLst>
                        <a:ext uri="{FF2B5EF4-FFF2-40B4-BE49-F238E27FC236}">
                          <a16:creationId xmlns:a16="http://schemas.microsoft.com/office/drawing/2014/main" id="{3CE944B8-2355-FDF9-7CFD-1876E56CE3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1734" y="5008164"/>
                      <a:ext cx="1231603" cy="1268382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15" name="Rounded Rectangle 214">
                      <a:extLst>
                        <a:ext uri="{FF2B5EF4-FFF2-40B4-BE49-F238E27FC236}">
                          <a16:creationId xmlns:a16="http://schemas.microsoft.com/office/drawing/2014/main" id="{5291DE1F-A1A9-1014-6D2E-11934355F8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3684" y="4270899"/>
                      <a:ext cx="1287702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6" name="Straight Arrow Connector 215">
                      <a:extLst>
                        <a:ext uri="{FF2B5EF4-FFF2-40B4-BE49-F238E27FC236}">
                          <a16:creationId xmlns:a16="http://schemas.microsoft.com/office/drawing/2014/main" id="{822902CC-C0B4-06B7-3CD2-99A6E60181E5}"/>
                        </a:ext>
                      </a:extLst>
                    </p:cNvPr>
                    <p:cNvCxnSpPr>
                      <a:cxnSpLocks/>
                      <a:stCxn id="215" idx="2"/>
                      <a:endCxn id="214" idx="0"/>
                    </p:cNvCxnSpPr>
                    <p:nvPr/>
                  </p:nvCxnSpPr>
                  <p:spPr>
                    <a:xfrm>
                      <a:off x="6187536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2" name="Group 201">
                    <a:extLst>
                      <a:ext uri="{FF2B5EF4-FFF2-40B4-BE49-F238E27FC236}">
                        <a16:creationId xmlns:a16="http://schemas.microsoft.com/office/drawing/2014/main" id="{30987627-9F34-9725-87C9-BE13BDA9FB62}"/>
                      </a:ext>
                    </a:extLst>
                  </p:cNvPr>
                  <p:cNvGrpSpPr/>
                  <p:nvPr/>
                </p:nvGrpSpPr>
                <p:grpSpPr>
                  <a:xfrm>
                    <a:off x="5388784" y="4606629"/>
                    <a:ext cx="1231604" cy="1999991"/>
                    <a:chOff x="5542282" y="4270899"/>
                    <a:chExt cx="1231604" cy="1999991"/>
                  </a:xfrm>
                </p:grpSpPr>
                <p:sp>
                  <p:nvSpPr>
                    <p:cNvPr id="211" name="Rounded Rectangle 210">
                      <a:extLst>
                        <a:ext uri="{FF2B5EF4-FFF2-40B4-BE49-F238E27FC236}">
                          <a16:creationId xmlns:a16="http://schemas.microsoft.com/office/drawing/2014/main" id="{FECDEFDC-9E6F-1222-0897-38A46559AC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5008164"/>
                      <a:ext cx="1231604" cy="1262726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12" name="Rounded Rectangle 211">
                      <a:extLst>
                        <a:ext uri="{FF2B5EF4-FFF2-40B4-BE49-F238E27FC236}">
                          <a16:creationId xmlns:a16="http://schemas.microsoft.com/office/drawing/2014/main" id="{F1994DBE-19FB-D917-CF9D-E333CBBF8D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4270899"/>
                      <a:ext cx="1231603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3" name="Straight Arrow Connector 212">
                      <a:extLst>
                        <a:ext uri="{FF2B5EF4-FFF2-40B4-BE49-F238E27FC236}">
                          <a16:creationId xmlns:a16="http://schemas.microsoft.com/office/drawing/2014/main" id="{7850ECAD-B14C-A7B5-FB8C-CECECB11EAE7}"/>
                        </a:ext>
                      </a:extLst>
                    </p:cNvPr>
                    <p:cNvCxnSpPr>
                      <a:cxnSpLocks/>
                      <a:stCxn id="212" idx="2"/>
                      <a:endCxn id="211" idx="0"/>
                    </p:cNvCxnSpPr>
                    <p:nvPr/>
                  </p:nvCxnSpPr>
                  <p:spPr>
                    <a:xfrm>
                      <a:off x="6158084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03" name="Group 202">
                    <a:extLst>
                      <a:ext uri="{FF2B5EF4-FFF2-40B4-BE49-F238E27FC236}">
                        <a16:creationId xmlns:a16="http://schemas.microsoft.com/office/drawing/2014/main" id="{704FDDFF-9979-F04C-3FB1-4C2445562F2D}"/>
                      </a:ext>
                    </a:extLst>
                  </p:cNvPr>
                  <p:cNvGrpSpPr/>
                  <p:nvPr/>
                </p:nvGrpSpPr>
                <p:grpSpPr>
                  <a:xfrm>
                    <a:off x="6717060" y="4600596"/>
                    <a:ext cx="1231604" cy="2024084"/>
                    <a:chOff x="5542282" y="4270899"/>
                    <a:chExt cx="1231604" cy="2024084"/>
                  </a:xfrm>
                </p:grpSpPr>
                <p:sp>
                  <p:nvSpPr>
                    <p:cNvPr id="208" name="Rounded Rectangle 207">
                      <a:extLst>
                        <a:ext uri="{FF2B5EF4-FFF2-40B4-BE49-F238E27FC236}">
                          <a16:creationId xmlns:a16="http://schemas.microsoft.com/office/drawing/2014/main" id="{DBD9E313-0165-E5A5-EAB4-94604FC321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5008164"/>
                      <a:ext cx="1231604" cy="1286819"/>
                    </a:xfrm>
                    <a:prstGeom prst="round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accent3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0" tIns="0" rIns="0" rtlCol="0" anchor="t"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GR" dirty="0">
                          <a:latin typeface="Trebuchet MS" panose="020B0703020202090204" pitchFamily="34" charset="0"/>
                        </a:rPr>
                        <a:t>DRAM Bank</a:t>
                      </a:r>
                    </a:p>
                  </p:txBody>
                </p:sp>
                <p:sp>
                  <p:nvSpPr>
                    <p:cNvPr id="209" name="Rounded Rectangle 208">
                      <a:extLst>
                        <a:ext uri="{FF2B5EF4-FFF2-40B4-BE49-F238E27FC236}">
                          <a16:creationId xmlns:a16="http://schemas.microsoft.com/office/drawing/2014/main" id="{19BA0CB6-3787-D4AA-80F0-EF692EBB28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42282" y="4270899"/>
                      <a:ext cx="1231603" cy="600031"/>
                    </a:xfrm>
                    <a:prstGeom prst="roundRect">
                      <a:avLst/>
                    </a:pr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144000" rtlCol="0" anchor="ctr"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GR" sz="1600" dirty="0">
                          <a:latin typeface="Trebuchet MS" panose="020B0703020202090204" pitchFamily="34" charset="0"/>
                        </a:rPr>
                        <a:t>PIM Core</a:t>
                      </a:r>
                    </a:p>
                  </p:txBody>
                </p:sp>
                <p:cxnSp>
                  <p:nvCxnSpPr>
                    <p:cNvPr id="210" name="Straight Arrow Connector 209">
                      <a:extLst>
                        <a:ext uri="{FF2B5EF4-FFF2-40B4-BE49-F238E27FC236}">
                          <a16:creationId xmlns:a16="http://schemas.microsoft.com/office/drawing/2014/main" id="{2A876038-EE9D-8ED4-AB36-B2F75BA886F7}"/>
                        </a:ext>
                      </a:extLst>
                    </p:cNvPr>
                    <p:cNvCxnSpPr>
                      <a:cxnSpLocks/>
                      <a:stCxn id="209" idx="2"/>
                      <a:endCxn id="208" idx="0"/>
                    </p:cNvCxnSpPr>
                    <p:nvPr/>
                  </p:nvCxnSpPr>
                  <p:spPr>
                    <a:xfrm>
                      <a:off x="6158084" y="4870930"/>
                      <a:ext cx="0" cy="137234"/>
                    </a:xfrm>
                    <a:prstGeom prst="straightConnector1">
                      <a:avLst/>
                    </a:prstGeom>
                    <a:ln w="28575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headEnd type="none" w="med" len="med"/>
                      <a:tailEnd type="non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82F997FA-EA64-3A68-92E6-3410D3DE8F59}"/>
                    </a:ext>
                  </a:extLst>
                </p:cNvPr>
                <p:cNvGrpSpPr/>
                <p:nvPr/>
              </p:nvGrpSpPr>
              <p:grpSpPr>
                <a:xfrm>
                  <a:off x="2234017" y="5674987"/>
                  <a:ext cx="753642" cy="439162"/>
                  <a:chOff x="2234017" y="5674987"/>
                  <a:chExt cx="753642" cy="439162"/>
                </a:xfrm>
              </p:grpSpPr>
              <p:grpSp>
                <p:nvGrpSpPr>
                  <p:cNvPr id="190" name="Group 189">
                    <a:extLst>
                      <a:ext uri="{FF2B5EF4-FFF2-40B4-BE49-F238E27FC236}">
                        <a16:creationId xmlns:a16="http://schemas.microsoft.com/office/drawing/2014/main" id="{6758BC82-E837-0EF6-155F-D981E544E73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34017" y="5674987"/>
                    <a:ext cx="540894" cy="199850"/>
                    <a:chOff x="776769" y="4920429"/>
                    <a:chExt cx="677749" cy="235273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97" name="Rectangle 196">
                      <a:extLst>
                        <a:ext uri="{FF2B5EF4-FFF2-40B4-BE49-F238E27FC236}">
                          <a16:creationId xmlns:a16="http://schemas.microsoft.com/office/drawing/2014/main" id="{AEAA356C-3E1A-3A91-8CEA-45D83D90BF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69" y="4921702"/>
                      <a:ext cx="226798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8" name="Rectangle 197">
                      <a:extLst>
                        <a:ext uri="{FF2B5EF4-FFF2-40B4-BE49-F238E27FC236}">
                          <a16:creationId xmlns:a16="http://schemas.microsoft.com/office/drawing/2014/main" id="{D400933D-4530-E26E-381C-520BAC882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42" y="4921693"/>
                      <a:ext cx="226798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9" name="Rectangle 198">
                      <a:extLst>
                        <a:ext uri="{FF2B5EF4-FFF2-40B4-BE49-F238E27FC236}">
                          <a16:creationId xmlns:a16="http://schemas.microsoft.com/office/drawing/2014/main" id="{21DF0589-5405-66BD-D291-04D54C831C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719" y="4920429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91" name="Group 190">
                    <a:extLst>
                      <a:ext uri="{FF2B5EF4-FFF2-40B4-BE49-F238E27FC236}">
                        <a16:creationId xmlns:a16="http://schemas.microsoft.com/office/drawing/2014/main" id="{93E4E868-FC34-C43B-563A-C69A2B579CA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446777" y="5914315"/>
                    <a:ext cx="540882" cy="199834"/>
                    <a:chOff x="776783" y="4920428"/>
                    <a:chExt cx="677735" cy="235252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93" name="Rectangle 192">
                      <a:extLst>
                        <a:ext uri="{FF2B5EF4-FFF2-40B4-BE49-F238E27FC236}">
                          <a16:creationId xmlns:a16="http://schemas.microsoft.com/office/drawing/2014/main" id="{B545266F-980D-570A-3056-342A71A533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6783" y="4921680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4" name="Rectangle 193">
                      <a:extLst>
                        <a:ext uri="{FF2B5EF4-FFF2-40B4-BE49-F238E27FC236}">
                          <a16:creationId xmlns:a16="http://schemas.microsoft.com/office/drawing/2014/main" id="{D583D82E-035C-9EE7-A8A9-9375BAF456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542" y="4921684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95" name="Rectangle 194">
                      <a:extLst>
                        <a:ext uri="{FF2B5EF4-FFF2-40B4-BE49-F238E27FC236}">
                          <a16:creationId xmlns:a16="http://schemas.microsoft.com/office/drawing/2014/main" id="{BCD4AA9D-505B-8308-6975-732029060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7718" y="4920428"/>
                      <a:ext cx="226800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8967D0BD-03E5-3238-400B-98C47548DE1C}"/>
                    </a:ext>
                  </a:extLst>
                </p:cNvPr>
                <p:cNvGrpSpPr/>
                <p:nvPr/>
              </p:nvGrpSpPr>
              <p:grpSpPr>
                <a:xfrm>
                  <a:off x="3455368" y="5677021"/>
                  <a:ext cx="753156" cy="439512"/>
                  <a:chOff x="2349206" y="5677021"/>
                  <a:chExt cx="753156" cy="439512"/>
                </a:xfrm>
              </p:grpSpPr>
              <p:grpSp>
                <p:nvGrpSpPr>
                  <p:cNvPr id="180" name="Group 179">
                    <a:extLst>
                      <a:ext uri="{FF2B5EF4-FFF2-40B4-BE49-F238E27FC236}">
                        <a16:creationId xmlns:a16="http://schemas.microsoft.com/office/drawing/2014/main" id="{C5466B46-29AE-5F5C-8E4E-D3ABCEBC3C8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349206" y="5677021"/>
                    <a:ext cx="540353" cy="200119"/>
                    <a:chOff x="651503" y="4853936"/>
                    <a:chExt cx="677072" cy="235583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5F8ECAD6-7E19-794D-D83C-D518BF5EA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503" y="4855513"/>
                      <a:ext cx="226802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8" name="Rectangle 187">
                      <a:extLst>
                        <a:ext uri="{FF2B5EF4-FFF2-40B4-BE49-F238E27FC236}">
                          <a16:creationId xmlns:a16="http://schemas.microsoft.com/office/drawing/2014/main" id="{AA2ACBAC-896F-A6D7-EEF7-7F056D245E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57" y="4855518"/>
                      <a:ext cx="226801" cy="234001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9" name="Rectangle 188">
                      <a:extLst>
                        <a:ext uri="{FF2B5EF4-FFF2-40B4-BE49-F238E27FC236}">
                          <a16:creationId xmlns:a16="http://schemas.microsoft.com/office/drawing/2014/main" id="{6FDABAB3-0DE1-F278-ED05-AC361576D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777" y="4853936"/>
                      <a:ext cx="226798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81" name="Group 180">
                    <a:extLst>
                      <a:ext uri="{FF2B5EF4-FFF2-40B4-BE49-F238E27FC236}">
                        <a16:creationId xmlns:a16="http://schemas.microsoft.com/office/drawing/2014/main" id="{95959BAE-B125-F4C4-CC0C-029CF8EE52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561995" y="5916388"/>
                    <a:ext cx="540367" cy="200145"/>
                    <a:chOff x="651490" y="4853935"/>
                    <a:chExt cx="677090" cy="235617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83" name="Rectangle 182">
                      <a:extLst>
                        <a:ext uri="{FF2B5EF4-FFF2-40B4-BE49-F238E27FC236}">
                          <a16:creationId xmlns:a16="http://schemas.microsoft.com/office/drawing/2014/main" id="{B41E02C7-20C3-BAD2-1B7D-46F9C641F5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1490" y="4855554"/>
                      <a:ext cx="226802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761A4713-5D4D-4A2F-48F2-52384DA117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9248" y="4855548"/>
                      <a:ext cx="226800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A28BFF7A-F9B4-FA22-B15C-8F0C8AFC5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1781" y="4853935"/>
                      <a:ext cx="226799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8" name="Group 157">
                  <a:extLst>
                    <a:ext uri="{FF2B5EF4-FFF2-40B4-BE49-F238E27FC236}">
                      <a16:creationId xmlns:a16="http://schemas.microsoft.com/office/drawing/2014/main" id="{F024AB04-CA0A-A7DF-A766-07A0A44F3A9D}"/>
                    </a:ext>
                  </a:extLst>
                </p:cNvPr>
                <p:cNvGrpSpPr/>
                <p:nvPr/>
              </p:nvGrpSpPr>
              <p:grpSpPr>
                <a:xfrm>
                  <a:off x="4604964" y="5676304"/>
                  <a:ext cx="753337" cy="439438"/>
                  <a:chOff x="2310788" y="5676304"/>
                  <a:chExt cx="753337" cy="439438"/>
                </a:xfrm>
              </p:grpSpPr>
              <p:grpSp>
                <p:nvGrpSpPr>
                  <p:cNvPr id="170" name="Group 169">
                    <a:extLst>
                      <a:ext uri="{FF2B5EF4-FFF2-40B4-BE49-F238E27FC236}">
                        <a16:creationId xmlns:a16="http://schemas.microsoft.com/office/drawing/2014/main" id="{9AEF2B88-9028-B15C-6B85-C1388EEB69DB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310788" y="5676304"/>
                    <a:ext cx="540523" cy="200039"/>
                    <a:chOff x="693272" y="4876101"/>
                    <a:chExt cx="677285" cy="235489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177" name="Rectangle 176">
                      <a:extLst>
                        <a:ext uri="{FF2B5EF4-FFF2-40B4-BE49-F238E27FC236}">
                          <a16:creationId xmlns:a16="http://schemas.microsoft.com/office/drawing/2014/main" id="{8D1230FE-B55F-6EF8-C3CD-12D23CFCC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72" y="4877564"/>
                      <a:ext cx="226796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4D0923EE-353F-8C74-FEA2-B290A4018A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013" y="4877593"/>
                      <a:ext cx="226799" cy="23399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C91C8354-127B-61B1-4459-D10101107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759" y="4876101"/>
                      <a:ext cx="226798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171" name="Group 170">
                    <a:extLst>
                      <a:ext uri="{FF2B5EF4-FFF2-40B4-BE49-F238E27FC236}">
                        <a16:creationId xmlns:a16="http://schemas.microsoft.com/office/drawing/2014/main" id="{CE0BA9BE-F329-2113-4329-913F62A036B6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523597" y="5915719"/>
                    <a:ext cx="540528" cy="200023"/>
                    <a:chOff x="693268" y="4876099"/>
                    <a:chExt cx="677292" cy="235474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173" name="Rectangle 172">
                      <a:extLst>
                        <a:ext uri="{FF2B5EF4-FFF2-40B4-BE49-F238E27FC236}">
                          <a16:creationId xmlns:a16="http://schemas.microsoft.com/office/drawing/2014/main" id="{709C48DB-4737-7B87-9004-4199A526E7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3268" y="4877577"/>
                      <a:ext cx="226801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4" name="Rectangle 173">
                      <a:extLst>
                        <a:ext uri="{FF2B5EF4-FFF2-40B4-BE49-F238E27FC236}">
                          <a16:creationId xmlns:a16="http://schemas.microsoft.com/office/drawing/2014/main" id="{B3F199CD-01D8-F64C-AAEB-1352EB335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1039" y="4877556"/>
                      <a:ext cx="226799" cy="23399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175" name="Rectangle 174">
                      <a:extLst>
                        <a:ext uri="{FF2B5EF4-FFF2-40B4-BE49-F238E27FC236}">
                          <a16:creationId xmlns:a16="http://schemas.microsoft.com/office/drawing/2014/main" id="{C04B3418-FD63-4820-75A9-37403F18B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43761" y="4876099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DBF4C93A-53A3-E190-2FA1-B8CF3F0DD795}"/>
                  </a:ext>
                </a:extLst>
              </p:cNvPr>
              <p:cNvGrpSpPr/>
              <p:nvPr/>
            </p:nvGrpSpPr>
            <p:grpSpPr>
              <a:xfrm>
                <a:off x="6125623" y="2455660"/>
                <a:ext cx="1378791" cy="1159180"/>
                <a:chOff x="6125623" y="2455660"/>
                <a:chExt cx="1378791" cy="1159180"/>
              </a:xfrm>
            </p:grpSpPr>
            <p:sp>
              <p:nvSpPr>
                <p:cNvPr id="218" name="Rounded Rectangle 217">
                  <a:extLst>
                    <a:ext uri="{FF2B5EF4-FFF2-40B4-BE49-F238E27FC236}">
                      <a16:creationId xmlns:a16="http://schemas.microsoft.com/office/drawing/2014/main" id="{32260459-C8E5-F873-E268-155259F83D18}"/>
                    </a:ext>
                  </a:extLst>
                </p:cNvPr>
                <p:cNvSpPr/>
                <p:nvPr/>
              </p:nvSpPr>
              <p:spPr>
                <a:xfrm>
                  <a:off x="6125623" y="2455660"/>
                  <a:ext cx="1378791" cy="1159180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bg2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 anchorCtr="1"/>
                <a:lstStyle/>
                <a:p>
                  <a:pPr algn="ctr"/>
                  <a:r>
                    <a:rPr lang="en-GR" sz="20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Host CPU</a:t>
                  </a:r>
                </a:p>
              </p:txBody>
            </p: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01D5E29C-6FE9-2813-5929-E2B8E08518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857226" y="3161581"/>
                  <a:ext cx="509346" cy="201272"/>
                  <a:chOff x="1331013" y="4871413"/>
                  <a:chExt cx="677055" cy="234060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237" name="Rectangle 236">
                    <a:extLst>
                      <a:ext uri="{FF2B5EF4-FFF2-40B4-BE49-F238E27FC236}">
                        <a16:creationId xmlns:a16="http://schemas.microsoft.com/office/drawing/2014/main" id="{6F7BD965-2272-C303-7580-0BF9C0BE82A0}"/>
                      </a:ext>
                    </a:extLst>
                  </p:cNvPr>
                  <p:cNvSpPr/>
                  <p:nvPr/>
                </p:nvSpPr>
                <p:spPr>
                  <a:xfrm>
                    <a:off x="1331013" y="4871474"/>
                    <a:ext cx="226798" cy="233999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39617687-07D1-8125-CB75-C653B2B78ADA}"/>
                      </a:ext>
                    </a:extLst>
                  </p:cNvPr>
                  <p:cNvSpPr/>
                  <p:nvPr/>
                </p:nvSpPr>
                <p:spPr>
                  <a:xfrm>
                    <a:off x="1558779" y="4871459"/>
                    <a:ext cx="226798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E5C3CA50-9015-B110-80D1-4986BE2CB2FB}"/>
                      </a:ext>
                    </a:extLst>
                  </p:cNvPr>
                  <p:cNvSpPr/>
                  <p:nvPr/>
                </p:nvSpPr>
                <p:spPr>
                  <a:xfrm>
                    <a:off x="1781270" y="4871413"/>
                    <a:ext cx="226798" cy="23400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B8A60D20-A70F-F677-2262-07F0BD37A9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5400000">
                  <a:off x="6220598" y="3161588"/>
                  <a:ext cx="509345" cy="201260"/>
                  <a:chOff x="1331015" y="4871394"/>
                  <a:chExt cx="677054" cy="234043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233" name="Rectangle 232">
                    <a:extLst>
                      <a:ext uri="{FF2B5EF4-FFF2-40B4-BE49-F238E27FC236}">
                        <a16:creationId xmlns:a16="http://schemas.microsoft.com/office/drawing/2014/main" id="{418581F3-85AF-F2AC-FBB9-9D77DD21F852}"/>
                      </a:ext>
                    </a:extLst>
                  </p:cNvPr>
                  <p:cNvSpPr/>
                  <p:nvPr/>
                </p:nvSpPr>
                <p:spPr>
                  <a:xfrm>
                    <a:off x="1331015" y="4871437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033CAA57-3C19-6B44-F42B-2CD1AACC90B4}"/>
                      </a:ext>
                    </a:extLst>
                  </p:cNvPr>
                  <p:cNvSpPr/>
                  <p:nvPr/>
                </p:nvSpPr>
                <p:spPr>
                  <a:xfrm>
                    <a:off x="1558781" y="4871431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235" name="Rectangle 234">
                    <a:extLst>
                      <a:ext uri="{FF2B5EF4-FFF2-40B4-BE49-F238E27FC236}">
                        <a16:creationId xmlns:a16="http://schemas.microsoft.com/office/drawing/2014/main" id="{C83B9B06-5922-52D8-E472-BF9DDFCD21DE}"/>
                      </a:ext>
                    </a:extLst>
                  </p:cNvPr>
                  <p:cNvSpPr/>
                  <p:nvPr/>
                </p:nvSpPr>
                <p:spPr>
                  <a:xfrm>
                    <a:off x="1781270" y="4871394"/>
                    <a:ext cx="226799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sp>
              <p:nvSpPr>
                <p:cNvPr id="223" name="TextBox 222">
                  <a:extLst>
                    <a:ext uri="{FF2B5EF4-FFF2-40B4-BE49-F238E27FC236}">
                      <a16:creationId xmlns:a16="http://schemas.microsoft.com/office/drawing/2014/main" id="{F914026E-DED5-35AB-9154-8B576A400AEA}"/>
                    </a:ext>
                  </a:extLst>
                </p:cNvPr>
                <p:cNvSpPr txBox="1"/>
                <p:nvPr/>
              </p:nvSpPr>
              <p:spPr>
                <a:xfrm>
                  <a:off x="6608781" y="2998370"/>
                  <a:ext cx="194697" cy="3938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R" sz="28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rebuchet MS" panose="020B0703020202090204" pitchFamily="34" charset="0"/>
                    </a:rPr>
                    <a:t>+</a:t>
                  </a:r>
                  <a:endParaRPr lang="en-GR" sz="2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endParaRPr>
                </a:p>
              </p:txBody>
            </p:sp>
          </p:grp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33E57AB0-6E8E-76D1-8145-A310322A269E}"/>
                  </a:ext>
                </a:extLst>
              </p:cNvPr>
              <p:cNvSpPr txBox="1"/>
              <p:nvPr/>
            </p:nvSpPr>
            <p:spPr>
              <a:xfrm>
                <a:off x="586307" y="1464080"/>
                <a:ext cx="1672703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L</a:t>
                </a:r>
                <a:r>
                  <a:rPr lang="en-G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oad the </a:t>
                </a:r>
              </a:p>
              <a:p>
                <a:pPr algn="ctr"/>
                <a:r>
                  <a:rPr lang="en-GR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input vector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4403E0E1-B939-9119-4E4C-E0276F936446}"/>
                  </a:ext>
                </a:extLst>
              </p:cNvPr>
              <p:cNvSpPr txBox="1"/>
              <p:nvPr/>
            </p:nvSpPr>
            <p:spPr>
              <a:xfrm>
                <a:off x="2410804" y="1464080"/>
                <a:ext cx="2228357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Execute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kernel</a:t>
                </a:r>
                <a:endParaRPr lang="en-GR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381F35BD-09AF-898B-8CC6-646B87593B9C}"/>
                  </a:ext>
                </a:extLst>
              </p:cNvPr>
              <p:cNvSpPr txBox="1"/>
              <p:nvPr/>
            </p:nvSpPr>
            <p:spPr>
              <a:xfrm>
                <a:off x="4517511" y="1447553"/>
                <a:ext cx="1890320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Retrieve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partial results</a:t>
                </a:r>
                <a:endParaRPr lang="en-GR" dirty="0">
                  <a:solidFill>
                    <a:schemeClr val="accent5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A1E18008-AA96-E198-238D-A82F779F9EE3}"/>
                  </a:ext>
                </a:extLst>
              </p:cNvPr>
              <p:cNvSpPr txBox="1"/>
              <p:nvPr/>
            </p:nvSpPr>
            <p:spPr>
              <a:xfrm>
                <a:off x="6105201" y="1447553"/>
                <a:ext cx="1945663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Merge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accent3"/>
                    </a:solidFill>
                    <a:latin typeface="Trebuchet MS" panose="020B0703020202090204" pitchFamily="34" charset="0"/>
                  </a:rPr>
                  <a:t>partial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results</a:t>
                </a:r>
                <a:endParaRPr lang="en-GR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BC0DC382-A497-9F7F-EEBE-BA2BEAE2933C}"/>
                  </a:ext>
                </a:extLst>
              </p:cNvPr>
              <p:cNvSpPr/>
              <p:nvPr/>
            </p:nvSpPr>
            <p:spPr>
              <a:xfrm>
                <a:off x="1317589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1</a:t>
                </a: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DF0F3A5F-B66B-84FC-1EF8-B6AB9349CCFC}"/>
                  </a:ext>
                </a:extLst>
              </p:cNvPr>
              <p:cNvSpPr/>
              <p:nvPr/>
            </p:nvSpPr>
            <p:spPr>
              <a:xfrm>
                <a:off x="3364916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61DD44E0-DFD8-2E05-BB46-41AA829CC058}"/>
                  </a:ext>
                </a:extLst>
              </p:cNvPr>
              <p:cNvSpPr/>
              <p:nvPr/>
            </p:nvSpPr>
            <p:spPr>
              <a:xfrm>
                <a:off x="5328080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2C162B09-4665-A42C-7B0A-C148A8C14AFA}"/>
                  </a:ext>
                </a:extLst>
              </p:cNvPr>
              <p:cNvSpPr/>
              <p:nvPr/>
            </p:nvSpPr>
            <p:spPr>
              <a:xfrm>
                <a:off x="6761106" y="1253448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4</a:t>
                </a:r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F8DFEA1-62E8-3C01-3109-20C0FB9ACBC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228" y="1983277"/>
              <a:ext cx="1672704" cy="1243794"/>
              <a:chOff x="2029555" y="4701612"/>
              <a:chExt cx="2483030" cy="1557940"/>
            </a:xfrm>
          </p:grpSpPr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8F450B89-8971-31A8-A3B1-B63F4A1992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29555" y="4701612"/>
                <a:ext cx="2483030" cy="1557940"/>
                <a:chOff x="3956923" y="4834512"/>
                <a:chExt cx="2825569" cy="1772865"/>
              </a:xfrm>
            </p:grpSpPr>
            <p:sp>
              <p:nvSpPr>
                <p:cNvPr id="260" name="Rounded Rectangle 259">
                  <a:extLst>
                    <a:ext uri="{FF2B5EF4-FFF2-40B4-BE49-F238E27FC236}">
                      <a16:creationId xmlns:a16="http://schemas.microsoft.com/office/drawing/2014/main" id="{07B93F53-101A-2638-1F8D-2DD8370F973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956923" y="4834512"/>
                  <a:ext cx="2825569" cy="1772865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/>
                  <a:r>
                    <a:rPr lang="en-GR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Main Memory</a:t>
                  </a:r>
                </a:p>
              </p:txBody>
            </p:sp>
            <p:sp>
              <p:nvSpPr>
                <p:cNvPr id="261" name="Rounded Rectangle 260">
                  <a:extLst>
                    <a:ext uri="{FF2B5EF4-FFF2-40B4-BE49-F238E27FC236}">
                      <a16:creationId xmlns:a16="http://schemas.microsoft.com/office/drawing/2014/main" id="{55F5F9EC-FBCE-8AC4-7920-4C506015BD80}"/>
                    </a:ext>
                  </a:extLst>
                </p:cNvPr>
                <p:cNvSpPr/>
                <p:nvPr/>
              </p:nvSpPr>
              <p:spPr>
                <a:xfrm>
                  <a:off x="4139688" y="5337859"/>
                  <a:ext cx="1232425" cy="116057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265" name="Rounded Rectangle 264">
                  <a:extLst>
                    <a:ext uri="{FF2B5EF4-FFF2-40B4-BE49-F238E27FC236}">
                      <a16:creationId xmlns:a16="http://schemas.microsoft.com/office/drawing/2014/main" id="{3D0A8B51-1D3D-1DC5-9CFD-07A86C01F4A9}"/>
                    </a:ext>
                  </a:extLst>
                </p:cNvPr>
                <p:cNvSpPr/>
                <p:nvPr/>
              </p:nvSpPr>
              <p:spPr>
                <a:xfrm>
                  <a:off x="5473863" y="5343893"/>
                  <a:ext cx="1232424" cy="1154544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2D9CEB6E-D2A4-1399-0A8C-4E9C4AEBF0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2543786" y="5707253"/>
                <a:ext cx="555444" cy="203167"/>
                <a:chOff x="437675" y="4706915"/>
                <a:chExt cx="695996" cy="239181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03EB9B82-D16D-2615-5474-FC55BAF7C7FF}"/>
                    </a:ext>
                  </a:extLst>
                </p:cNvPr>
                <p:cNvSpPr/>
                <p:nvPr/>
              </p:nvSpPr>
              <p:spPr>
                <a:xfrm>
                  <a:off x="437675" y="4706915"/>
                  <a:ext cx="226808" cy="233998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033C5A26-CA4F-0EEC-74AE-D93301ABA256}"/>
                    </a:ext>
                  </a:extLst>
                </p:cNvPr>
                <p:cNvSpPr/>
                <p:nvPr/>
              </p:nvSpPr>
              <p:spPr>
                <a:xfrm>
                  <a:off x="670711" y="4708603"/>
                  <a:ext cx="226808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D476FC51-D0D0-352A-BCAE-0262DB295E5E}"/>
                    </a:ext>
                  </a:extLst>
                </p:cNvPr>
                <p:cNvSpPr/>
                <p:nvPr/>
              </p:nvSpPr>
              <p:spPr>
                <a:xfrm>
                  <a:off x="906873" y="4712096"/>
                  <a:ext cx="226798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7F3245E6-7595-5646-A570-FEE24652E5A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9107400">
                <a:off x="3612846" y="5674147"/>
                <a:ext cx="552596" cy="204065"/>
                <a:chOff x="462661" y="4761518"/>
                <a:chExt cx="692419" cy="240229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D6B149D2-13F9-8345-13F6-808C86FC24F2}"/>
                    </a:ext>
                  </a:extLst>
                </p:cNvPr>
                <p:cNvSpPr/>
                <p:nvPr/>
              </p:nvSpPr>
              <p:spPr>
                <a:xfrm>
                  <a:off x="462661" y="4761518"/>
                  <a:ext cx="226799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A0795224-C4B3-EEA4-1206-3DF1958C0A60}"/>
                    </a:ext>
                  </a:extLst>
                </p:cNvPr>
                <p:cNvSpPr/>
                <p:nvPr/>
              </p:nvSpPr>
              <p:spPr>
                <a:xfrm>
                  <a:off x="693977" y="4762658"/>
                  <a:ext cx="226799" cy="234006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AF969546-7FA5-E92E-2954-991FA6DDDA06}"/>
                    </a:ext>
                  </a:extLst>
                </p:cNvPr>
                <p:cNvSpPr/>
                <p:nvPr/>
              </p:nvSpPr>
              <p:spPr>
                <a:xfrm>
                  <a:off x="928280" y="4767749"/>
                  <a:ext cx="226800" cy="233998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</p:grp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54BBF1FB-2998-D899-4DF3-66BF9CC4B6F7}"/>
              </a:ext>
            </a:extLst>
          </p:cNvPr>
          <p:cNvGrpSpPr>
            <a:grpSpLocks/>
          </p:cNvGrpSpPr>
          <p:nvPr/>
        </p:nvGrpSpPr>
        <p:grpSpPr>
          <a:xfrm>
            <a:off x="327444" y="1576693"/>
            <a:ext cx="2670019" cy="1587476"/>
            <a:chOff x="3850224" y="5334780"/>
            <a:chExt cx="2665004" cy="1650514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5F8BF3DE-65ED-AA14-D018-755008F2D55F}"/>
                </a:ext>
              </a:extLst>
            </p:cNvPr>
            <p:cNvSpPr/>
            <p:nvPr/>
          </p:nvSpPr>
          <p:spPr>
            <a:xfrm rot="5400000">
              <a:off x="4520286" y="6045341"/>
              <a:ext cx="158910" cy="1874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EF03336B-ED82-B64B-E9BB-AAC619C50D99}"/>
                </a:ext>
              </a:extLst>
            </p:cNvPr>
            <p:cNvSpPr/>
            <p:nvPr/>
          </p:nvSpPr>
          <p:spPr>
            <a:xfrm rot="5400000">
              <a:off x="4750333" y="6038116"/>
              <a:ext cx="158910" cy="18740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R">
                <a:latin typeface="Trebuchet MS" panose="020B0703020202090204" pitchFamily="34" charset="0"/>
              </a:endParaRPr>
            </a:p>
          </p:txBody>
        </p: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83C5C8A4-CE70-726F-7147-B732CA1C67C6}"/>
                </a:ext>
              </a:extLst>
            </p:cNvPr>
            <p:cNvGrpSpPr/>
            <p:nvPr/>
          </p:nvGrpSpPr>
          <p:grpSpPr>
            <a:xfrm>
              <a:off x="4424525" y="6373688"/>
              <a:ext cx="570990" cy="424635"/>
              <a:chOff x="6780611" y="5117781"/>
              <a:chExt cx="706312" cy="564096"/>
            </a:xfrm>
          </p:grpSpPr>
          <p:cxnSp>
            <p:nvCxnSpPr>
              <p:cNvPr id="334" name="Straight Arrow Connector 333">
                <a:extLst>
                  <a:ext uri="{FF2B5EF4-FFF2-40B4-BE49-F238E27FC236}">
                    <a16:creationId xmlns:a16="http://schemas.microsoft.com/office/drawing/2014/main" id="{458F3641-3BAE-0F4E-ED07-C3CD03442E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6805" y="5117781"/>
                <a:ext cx="622274" cy="0"/>
              </a:xfrm>
              <a:prstGeom prst="straightConnector1">
                <a:avLst/>
              </a:prstGeom>
              <a:ln w="57150">
                <a:solidFill>
                  <a:schemeClr val="accent2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5" name="TextBox 334">
                <a:extLst>
                  <a:ext uri="{FF2B5EF4-FFF2-40B4-BE49-F238E27FC236}">
                    <a16:creationId xmlns:a16="http://schemas.microsoft.com/office/drawing/2014/main" id="{7ECB619C-FA98-EC2F-2D58-878070A5BA3A}"/>
                  </a:ext>
                </a:extLst>
              </p:cNvPr>
              <p:cNvSpPr txBox="1"/>
              <p:nvPr/>
            </p:nvSpPr>
            <p:spPr>
              <a:xfrm>
                <a:off x="6780611" y="5191246"/>
                <a:ext cx="706312" cy="490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R" sz="2000" dirty="0">
                    <a:solidFill>
                      <a:schemeClr val="accent2"/>
                    </a:solidFill>
                    <a:latin typeface="Trebuchet MS" panose="020B0703020202090204" pitchFamily="34" charset="0"/>
                  </a:rPr>
                  <a:t>bus</a:t>
                </a:r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E654DA23-2AF9-A871-A96F-59FB01D9EE9A}"/>
                </a:ext>
              </a:extLst>
            </p:cNvPr>
            <p:cNvGrpSpPr/>
            <p:nvPr/>
          </p:nvGrpSpPr>
          <p:grpSpPr>
            <a:xfrm>
              <a:off x="4977560" y="5731665"/>
              <a:ext cx="1438557" cy="1253629"/>
              <a:chOff x="1561352" y="4544213"/>
              <a:chExt cx="1824305" cy="1665352"/>
            </a:xfrm>
          </p:grpSpPr>
          <p:grpSp>
            <p:nvGrpSpPr>
              <p:cNvPr id="311" name="Group 310">
                <a:extLst>
                  <a:ext uri="{FF2B5EF4-FFF2-40B4-BE49-F238E27FC236}">
                    <a16:creationId xmlns:a16="http://schemas.microsoft.com/office/drawing/2014/main" id="{560B3168-1938-9C34-6040-2B3387895A3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561352" y="4544213"/>
                <a:ext cx="1824305" cy="1665352"/>
                <a:chOff x="3424128" y="4655397"/>
                <a:chExt cx="2075970" cy="1895094"/>
              </a:xfrm>
            </p:grpSpPr>
            <p:sp>
              <p:nvSpPr>
                <p:cNvPr id="331" name="Rounded Rectangle 330">
                  <a:extLst>
                    <a:ext uri="{FF2B5EF4-FFF2-40B4-BE49-F238E27FC236}">
                      <a16:creationId xmlns:a16="http://schemas.microsoft.com/office/drawing/2014/main" id="{D73BDA0C-7BCF-CA49-7528-57AEED14B83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424128" y="4655397"/>
                  <a:ext cx="2075970" cy="1895094"/>
                </a:xfrm>
                <a:prstGeom prst="roundRect">
                  <a:avLst>
                    <a:gd name="adj" fmla="val 7426"/>
                  </a:avLst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/>
                  <a:r>
                    <a:rPr lang="en-GR" sz="1600" dirty="0">
                      <a:solidFill>
                        <a:schemeClr val="tx1"/>
                      </a:solidFill>
                      <a:latin typeface="Trebuchet MS" panose="020B0703020202090204" pitchFamily="34" charset="0"/>
                    </a:rPr>
                    <a:t>Main Memory</a:t>
                  </a:r>
                </a:p>
              </p:txBody>
            </p:sp>
            <p:sp>
              <p:nvSpPr>
                <p:cNvPr id="332" name="Rounded Rectangle 331">
                  <a:extLst>
                    <a:ext uri="{FF2B5EF4-FFF2-40B4-BE49-F238E27FC236}">
                      <a16:creationId xmlns:a16="http://schemas.microsoft.com/office/drawing/2014/main" id="{918726EC-FC75-D1CA-5FC4-B1DBF0B74FBB}"/>
                    </a:ext>
                  </a:extLst>
                </p:cNvPr>
                <p:cNvSpPr/>
                <p:nvPr/>
              </p:nvSpPr>
              <p:spPr>
                <a:xfrm>
                  <a:off x="3509754" y="5160509"/>
                  <a:ext cx="934958" cy="13100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16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  <p:sp>
              <p:nvSpPr>
                <p:cNvPr id="333" name="Rounded Rectangle 332">
                  <a:extLst>
                    <a:ext uri="{FF2B5EF4-FFF2-40B4-BE49-F238E27FC236}">
                      <a16:creationId xmlns:a16="http://schemas.microsoft.com/office/drawing/2014/main" id="{F773130E-543D-23A0-63E8-B5AC4744FF1D}"/>
                    </a:ext>
                  </a:extLst>
                </p:cNvPr>
                <p:cNvSpPr/>
                <p:nvPr/>
              </p:nvSpPr>
              <p:spPr>
                <a:xfrm>
                  <a:off x="4513746" y="5166544"/>
                  <a:ext cx="913445" cy="1303978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rtlCol="0" anchor="t"/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GR" sz="1600" dirty="0">
                      <a:latin typeface="Trebuchet MS" panose="020B0703020202090204" pitchFamily="34" charset="0"/>
                    </a:rPr>
                    <a:t>DRAM Bank</a:t>
                  </a:r>
                </a:p>
              </p:txBody>
            </p:sp>
          </p:grpSp>
          <p:grpSp>
            <p:nvGrpSpPr>
              <p:cNvPr id="312" name="Group 311">
                <a:extLst>
                  <a:ext uri="{FF2B5EF4-FFF2-40B4-BE49-F238E27FC236}">
                    <a16:creationId xmlns:a16="http://schemas.microsoft.com/office/drawing/2014/main" id="{0E10103B-245E-6C59-7E9D-B5C60744A676}"/>
                  </a:ext>
                </a:extLst>
              </p:cNvPr>
              <p:cNvGrpSpPr/>
              <p:nvPr/>
            </p:nvGrpSpPr>
            <p:grpSpPr>
              <a:xfrm>
                <a:off x="1671762" y="5562696"/>
                <a:ext cx="755788" cy="441634"/>
                <a:chOff x="1671762" y="5562696"/>
                <a:chExt cx="755788" cy="441634"/>
              </a:xfrm>
            </p:grpSpPr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1C44319C-145E-0F43-724B-5AC9643FDDA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671762" y="5562696"/>
                  <a:ext cx="542907" cy="202331"/>
                  <a:chOff x="1329463" y="5346488"/>
                  <a:chExt cx="680279" cy="238193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27" name="Rectangle 326">
                    <a:extLst>
                      <a:ext uri="{FF2B5EF4-FFF2-40B4-BE49-F238E27FC236}">
                        <a16:creationId xmlns:a16="http://schemas.microsoft.com/office/drawing/2014/main" id="{9BD24B62-158B-1529-497D-FECDCBC2FE32}"/>
                      </a:ext>
                    </a:extLst>
                  </p:cNvPr>
                  <p:cNvSpPr/>
                  <p:nvPr/>
                </p:nvSpPr>
                <p:spPr>
                  <a:xfrm>
                    <a:off x="1329463" y="5346590"/>
                    <a:ext cx="226798" cy="234011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8" name="Rectangle 327">
                    <a:extLst>
                      <a:ext uri="{FF2B5EF4-FFF2-40B4-BE49-F238E27FC236}">
                        <a16:creationId xmlns:a16="http://schemas.microsoft.com/office/drawing/2014/main" id="{C451B2A7-EE78-AF8C-BF51-DB92A1E6D99A}"/>
                      </a:ext>
                    </a:extLst>
                  </p:cNvPr>
                  <p:cNvSpPr/>
                  <p:nvPr/>
                </p:nvSpPr>
                <p:spPr>
                  <a:xfrm>
                    <a:off x="1557261" y="5346488"/>
                    <a:ext cx="226803" cy="234009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9" name="Rectangle 328">
                    <a:extLst>
                      <a:ext uri="{FF2B5EF4-FFF2-40B4-BE49-F238E27FC236}">
                        <a16:creationId xmlns:a16="http://schemas.microsoft.com/office/drawing/2014/main" id="{2D152F03-98E3-5756-BCC0-AE0C35BEC088}"/>
                      </a:ext>
                    </a:extLst>
                  </p:cNvPr>
                  <p:cNvSpPr/>
                  <p:nvPr/>
                </p:nvSpPr>
                <p:spPr>
                  <a:xfrm>
                    <a:off x="1782943" y="5350675"/>
                    <a:ext cx="226799" cy="234006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23" name="Group 322">
                  <a:extLst>
                    <a:ext uri="{FF2B5EF4-FFF2-40B4-BE49-F238E27FC236}">
                      <a16:creationId xmlns:a16="http://schemas.microsoft.com/office/drawing/2014/main" id="{BE53B3DD-E21C-70DF-66D4-EE8A7BFEA3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884548" y="5802106"/>
                  <a:ext cx="543002" cy="202224"/>
                  <a:chOff x="1329346" y="5346489"/>
                  <a:chExt cx="680397" cy="238066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45836422-1B74-7B6B-5023-B49227A88E30}"/>
                      </a:ext>
                    </a:extLst>
                  </p:cNvPr>
                  <p:cNvSpPr/>
                  <p:nvPr/>
                </p:nvSpPr>
                <p:spPr>
                  <a:xfrm>
                    <a:off x="1329346" y="5346617"/>
                    <a:ext cx="226799" cy="234005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5" name="Rectangle 324">
                    <a:extLst>
                      <a:ext uri="{FF2B5EF4-FFF2-40B4-BE49-F238E27FC236}">
                        <a16:creationId xmlns:a16="http://schemas.microsoft.com/office/drawing/2014/main" id="{54F0E6D7-6B2A-E399-04AB-8E643608275A}"/>
                      </a:ext>
                    </a:extLst>
                  </p:cNvPr>
                  <p:cNvSpPr/>
                  <p:nvPr/>
                </p:nvSpPr>
                <p:spPr>
                  <a:xfrm>
                    <a:off x="1557199" y="5346489"/>
                    <a:ext cx="226799" cy="234001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986BC92B-D275-0ADB-086C-5393D6ECFC6E}"/>
                      </a:ext>
                    </a:extLst>
                  </p:cNvPr>
                  <p:cNvSpPr/>
                  <p:nvPr/>
                </p:nvSpPr>
                <p:spPr>
                  <a:xfrm>
                    <a:off x="1782942" y="5350563"/>
                    <a:ext cx="226801" cy="233992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  <p:grpSp>
            <p:nvGrpSpPr>
              <p:cNvPr id="313" name="Group 312">
                <a:extLst>
                  <a:ext uri="{FF2B5EF4-FFF2-40B4-BE49-F238E27FC236}">
                    <a16:creationId xmlns:a16="http://schemas.microsoft.com/office/drawing/2014/main" id="{3E3CE4FA-D6C6-A0CB-69D2-27C5FE1B1292}"/>
                  </a:ext>
                </a:extLst>
              </p:cNvPr>
              <p:cNvGrpSpPr/>
              <p:nvPr/>
            </p:nvGrpSpPr>
            <p:grpSpPr>
              <a:xfrm>
                <a:off x="2533921" y="5577379"/>
                <a:ext cx="756930" cy="442228"/>
                <a:chOff x="1427759" y="5577379"/>
                <a:chExt cx="756930" cy="442228"/>
              </a:xfrm>
            </p:grpSpPr>
            <p:grpSp>
              <p:nvGrpSpPr>
                <p:cNvPr id="314" name="Group 313">
                  <a:extLst>
                    <a:ext uri="{FF2B5EF4-FFF2-40B4-BE49-F238E27FC236}">
                      <a16:creationId xmlns:a16="http://schemas.microsoft.com/office/drawing/2014/main" id="{085FE286-4DD9-F05A-0AA3-586E74EF20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427759" y="5577379"/>
                  <a:ext cx="544095" cy="202859"/>
                  <a:chOff x="1606327" y="5465857"/>
                  <a:chExt cx="681760" cy="238803"/>
                </a:xfrm>
                <a:solidFill>
                  <a:schemeClr val="accent1">
                    <a:lumMod val="20000"/>
                    <a:lumOff val="80000"/>
                  </a:schemeClr>
                </a:solidFill>
              </p:grpSpPr>
              <p:sp>
                <p:nvSpPr>
                  <p:cNvPr id="319" name="Rectangle 318">
                    <a:extLst>
                      <a:ext uri="{FF2B5EF4-FFF2-40B4-BE49-F238E27FC236}">
                        <a16:creationId xmlns:a16="http://schemas.microsoft.com/office/drawing/2014/main" id="{D4431033-C7DC-688F-2A94-434FD58B6BEF}"/>
                      </a:ext>
                    </a:extLst>
                  </p:cNvPr>
                  <p:cNvSpPr/>
                  <p:nvPr/>
                </p:nvSpPr>
                <p:spPr>
                  <a:xfrm>
                    <a:off x="1606327" y="5465891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0" name="Rectangle 319">
                    <a:extLst>
                      <a:ext uri="{FF2B5EF4-FFF2-40B4-BE49-F238E27FC236}">
                        <a16:creationId xmlns:a16="http://schemas.microsoft.com/office/drawing/2014/main" id="{E60C9729-DEFB-E6A8-259C-E3F2E9353AB8}"/>
                      </a:ext>
                    </a:extLst>
                  </p:cNvPr>
                  <p:cNvSpPr/>
                  <p:nvPr/>
                </p:nvSpPr>
                <p:spPr>
                  <a:xfrm>
                    <a:off x="1834060" y="5465857"/>
                    <a:ext cx="226800" cy="23398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21" name="Rectangle 320">
                    <a:extLst>
                      <a:ext uri="{FF2B5EF4-FFF2-40B4-BE49-F238E27FC236}">
                        <a16:creationId xmlns:a16="http://schemas.microsoft.com/office/drawing/2014/main" id="{BD2DF89D-0ED4-5C05-8F16-FEDE134969D4}"/>
                      </a:ext>
                    </a:extLst>
                  </p:cNvPr>
                  <p:cNvSpPr/>
                  <p:nvPr/>
                </p:nvSpPr>
                <p:spPr>
                  <a:xfrm>
                    <a:off x="2061287" y="5470660"/>
                    <a:ext cx="226800" cy="234000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  <p:grpSp>
              <p:nvGrpSpPr>
                <p:cNvPr id="315" name="Group 314">
                  <a:extLst>
                    <a:ext uri="{FF2B5EF4-FFF2-40B4-BE49-F238E27FC236}">
                      <a16:creationId xmlns:a16="http://schemas.microsoft.com/office/drawing/2014/main" id="{976C4043-0B9B-1368-B65B-CD050E2B3D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9107400">
                  <a:off x="1640569" y="5816736"/>
                  <a:ext cx="544120" cy="202871"/>
                  <a:chOff x="1606305" y="5465840"/>
                  <a:chExt cx="681804" cy="238819"/>
                </a:xfrm>
                <a:solidFill>
                  <a:schemeClr val="accent5">
                    <a:lumMod val="20000"/>
                    <a:lumOff val="80000"/>
                  </a:schemeClr>
                </a:solidFill>
              </p:grpSpPr>
              <p:sp>
                <p:nvSpPr>
                  <p:cNvPr id="316" name="Rectangle 315">
                    <a:extLst>
                      <a:ext uri="{FF2B5EF4-FFF2-40B4-BE49-F238E27FC236}">
                        <a16:creationId xmlns:a16="http://schemas.microsoft.com/office/drawing/2014/main" id="{7C758B9B-218D-3769-1BF8-332A20E8610B}"/>
                      </a:ext>
                    </a:extLst>
                  </p:cNvPr>
                  <p:cNvSpPr/>
                  <p:nvPr/>
                </p:nvSpPr>
                <p:spPr>
                  <a:xfrm>
                    <a:off x="1606305" y="5465911"/>
                    <a:ext cx="226805" cy="233996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7" name="Rectangle 316">
                    <a:extLst>
                      <a:ext uri="{FF2B5EF4-FFF2-40B4-BE49-F238E27FC236}">
                        <a16:creationId xmlns:a16="http://schemas.microsoft.com/office/drawing/2014/main" id="{DA4EAFC1-9F87-A44D-B08B-9CC087E28E56}"/>
                      </a:ext>
                    </a:extLst>
                  </p:cNvPr>
                  <p:cNvSpPr/>
                  <p:nvPr/>
                </p:nvSpPr>
                <p:spPr>
                  <a:xfrm>
                    <a:off x="1834062" y="5465840"/>
                    <a:ext cx="226805" cy="233998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  <p:sp>
                <p:nvSpPr>
                  <p:cNvPr id="318" name="Rectangle 317">
                    <a:extLst>
                      <a:ext uri="{FF2B5EF4-FFF2-40B4-BE49-F238E27FC236}">
                        <a16:creationId xmlns:a16="http://schemas.microsoft.com/office/drawing/2014/main" id="{32AEED07-5C12-F5CC-718B-B00AE4F72D0D}"/>
                      </a:ext>
                    </a:extLst>
                  </p:cNvPr>
                  <p:cNvSpPr/>
                  <p:nvPr/>
                </p:nvSpPr>
                <p:spPr>
                  <a:xfrm>
                    <a:off x="2061308" y="5470665"/>
                    <a:ext cx="226801" cy="233994"/>
                  </a:xfrm>
                  <a:prstGeom prst="rect">
                    <a:avLst/>
                  </a:prstGeom>
                  <a:grpFill/>
                  <a:ln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R">
                      <a:latin typeface="Trebuchet MS" panose="020B0703020202090204" pitchFamily="34" charset="0"/>
                    </a:endParaRPr>
                  </a:p>
                </p:txBody>
              </p:sp>
            </p:grpSp>
          </p:grpSp>
        </p:grpSp>
        <p:sp>
          <p:nvSpPr>
            <p:cNvPr id="305" name="Rounded Rectangle 304">
              <a:extLst>
                <a:ext uri="{FF2B5EF4-FFF2-40B4-BE49-F238E27FC236}">
                  <a16:creationId xmlns:a16="http://schemas.microsoft.com/office/drawing/2014/main" id="{42C1F777-CFAA-18AF-2A82-9C679812E573}"/>
                </a:ext>
              </a:extLst>
            </p:cNvPr>
            <p:cNvSpPr/>
            <p:nvPr/>
          </p:nvSpPr>
          <p:spPr>
            <a:xfrm>
              <a:off x="3850224" y="5731665"/>
              <a:ext cx="590066" cy="1253628"/>
            </a:xfrm>
            <a:prstGeom prst="roundRect">
              <a:avLst>
                <a:gd name="adj" fmla="val 7426"/>
              </a:avLst>
            </a:prstGeom>
            <a:solidFill>
              <a:schemeClr val="bg2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 anchorCtr="1"/>
            <a:lstStyle/>
            <a:p>
              <a:pPr algn="ctr"/>
              <a:r>
                <a:rPr lang="en-GR" dirty="0">
                  <a:solidFill>
                    <a:schemeClr val="tx1"/>
                  </a:solidFill>
                  <a:latin typeface="Trebuchet MS" panose="020B0703020202090204" pitchFamily="34" charset="0"/>
                </a:rPr>
                <a:t>Host CPU</a:t>
              </a:r>
            </a:p>
          </p:txBody>
        </p:sp>
        <p:sp>
          <p:nvSpPr>
            <p:cNvPr id="307" name="TextBox 306">
              <a:extLst>
                <a:ext uri="{FF2B5EF4-FFF2-40B4-BE49-F238E27FC236}">
                  <a16:creationId xmlns:a16="http://schemas.microsoft.com/office/drawing/2014/main" id="{B5F545F4-9104-FC92-5E23-7E62AB71E322}"/>
                </a:ext>
              </a:extLst>
            </p:cNvPr>
            <p:cNvSpPr txBox="1"/>
            <p:nvPr/>
          </p:nvSpPr>
          <p:spPr>
            <a:xfrm>
              <a:off x="4286871" y="5334780"/>
              <a:ext cx="2228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rebuchet MS" panose="020B0703020202090204" pitchFamily="34" charset="0"/>
                </a:rPr>
                <a:t>Execute the </a:t>
              </a:r>
              <a:r>
                <a:rPr lang="en-US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rPr>
                <a:t>kernel</a:t>
              </a:r>
              <a:endParaRPr lang="en-GR" dirty="0">
                <a:solidFill>
                  <a:schemeClr val="accent4">
                    <a:lumMod val="75000"/>
                  </a:schemeClr>
                </a:solidFill>
                <a:latin typeface="Trebuchet MS" panose="020B0703020202090204" pitchFamily="34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7CEA20DF-1125-17E3-9C8B-678F266D4CB4}"/>
                </a:ext>
              </a:extLst>
            </p:cNvPr>
            <p:cNvSpPr/>
            <p:nvPr/>
          </p:nvSpPr>
          <p:spPr>
            <a:xfrm>
              <a:off x="3996665" y="5370397"/>
              <a:ext cx="320130" cy="2980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36000" tIns="72000" rIns="36000" bIns="72000" rtlCol="0" anchor="ctr"/>
            <a:lstStyle/>
            <a:p>
              <a:pPr algn="ctr"/>
              <a:r>
                <a:rPr lang="en-GR" sz="2200" dirty="0">
                  <a:latin typeface="Trebuchet MS" panose="020B0703020202090204" pitchFamily="34" charset="0"/>
                </a:rPr>
                <a:t>1</a:t>
              </a:r>
            </a:p>
          </p:txBody>
        </p:sp>
      </p:grpSp>
      <p:sp>
        <p:nvSpPr>
          <p:cNvPr id="336" name="TextBox 335">
            <a:extLst>
              <a:ext uri="{FF2B5EF4-FFF2-40B4-BE49-F238E27FC236}">
                <a16:creationId xmlns:a16="http://schemas.microsoft.com/office/drawing/2014/main" id="{27C459F5-486A-E383-63AC-B84AD701603B}"/>
              </a:ext>
            </a:extLst>
          </p:cNvPr>
          <p:cNvSpPr txBox="1"/>
          <p:nvPr/>
        </p:nvSpPr>
        <p:spPr>
          <a:xfrm>
            <a:off x="794017" y="1169350"/>
            <a:ext cx="187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CPU 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422D9785-C86A-68AE-7A5B-B2AAAFF31B54}"/>
              </a:ext>
            </a:extLst>
          </p:cNvPr>
          <p:cNvSpPr txBox="1"/>
          <p:nvPr/>
        </p:nvSpPr>
        <p:spPr>
          <a:xfrm>
            <a:off x="5773407" y="937862"/>
            <a:ext cx="187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GPU System</a:t>
            </a:r>
            <a:endParaRPr lang="en-GR" sz="2400" dirty="0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4C6334F8-7C3B-EDC5-809D-E046A1FE164A}"/>
              </a:ext>
            </a:extLst>
          </p:cNvPr>
          <p:cNvGrpSpPr>
            <a:grpSpLocks noChangeAspect="1"/>
          </p:cNvGrpSpPr>
          <p:nvPr/>
        </p:nvGrpSpPr>
        <p:grpSpPr>
          <a:xfrm>
            <a:off x="3819822" y="1331249"/>
            <a:ext cx="5245329" cy="2333032"/>
            <a:chOff x="3341064" y="3668098"/>
            <a:chExt cx="5558888" cy="2472500"/>
          </a:xfrm>
        </p:grpSpPr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6EEE591B-E268-1F0E-10D6-40343E05AE3F}"/>
                </a:ext>
              </a:extLst>
            </p:cNvPr>
            <p:cNvGrpSpPr/>
            <p:nvPr/>
          </p:nvGrpSpPr>
          <p:grpSpPr>
            <a:xfrm>
              <a:off x="3856647" y="3668098"/>
              <a:ext cx="5043305" cy="2472500"/>
              <a:chOff x="1161560" y="6782555"/>
              <a:chExt cx="5043305" cy="2472500"/>
            </a:xfrm>
          </p:grpSpPr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3DBBAC20-CBFA-E361-A1D7-626CE9636CA6}"/>
                  </a:ext>
                </a:extLst>
              </p:cNvPr>
              <p:cNvGrpSpPr/>
              <p:nvPr/>
            </p:nvGrpSpPr>
            <p:grpSpPr>
              <a:xfrm>
                <a:off x="2033543" y="8587740"/>
                <a:ext cx="690064" cy="397444"/>
                <a:chOff x="1668358" y="5223376"/>
                <a:chExt cx="853607" cy="527975"/>
              </a:xfrm>
            </p:grpSpPr>
            <p:cxnSp>
              <p:nvCxnSpPr>
                <p:cNvPr id="407" name="Straight Arrow Connector 406">
                  <a:extLst>
                    <a:ext uri="{FF2B5EF4-FFF2-40B4-BE49-F238E27FC236}">
                      <a16:creationId xmlns:a16="http://schemas.microsoft.com/office/drawing/2014/main" id="{F79CA3B6-D00C-936C-55BB-F8043154FD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1303" y="5223376"/>
                  <a:ext cx="802296" cy="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8FAAFE28-A3C0-33C2-4BCA-60A49FEA0BA4}"/>
                    </a:ext>
                  </a:extLst>
                </p:cNvPr>
                <p:cNvSpPr txBox="1"/>
                <p:nvPr/>
              </p:nvSpPr>
              <p:spPr>
                <a:xfrm>
                  <a:off x="1668358" y="5309385"/>
                  <a:ext cx="853607" cy="44196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SMX2</a:t>
                  </a:r>
                </a:p>
              </p:txBody>
            </p:sp>
          </p:grpSp>
          <p:grpSp>
            <p:nvGrpSpPr>
              <p:cNvPr id="352" name="Group 351">
                <a:extLst>
                  <a:ext uri="{FF2B5EF4-FFF2-40B4-BE49-F238E27FC236}">
                    <a16:creationId xmlns:a16="http://schemas.microsoft.com/office/drawing/2014/main" id="{272D30D9-C8D3-1C7B-FD16-C4453586C39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2121299" y="8134702"/>
                <a:ext cx="474386" cy="187437"/>
                <a:chOff x="912577" y="4663731"/>
                <a:chExt cx="677055" cy="234036"/>
              </a:xfrm>
              <a:solidFill>
                <a:schemeClr val="accent1">
                  <a:lumMod val="20000"/>
                  <a:lumOff val="80000"/>
                </a:schemeClr>
              </a:solidFill>
            </p:grpSpPr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A0F81F6D-04BB-756C-F1A7-E612E319B416}"/>
                    </a:ext>
                  </a:extLst>
                </p:cNvPr>
                <p:cNvSpPr/>
                <p:nvPr/>
              </p:nvSpPr>
              <p:spPr>
                <a:xfrm>
                  <a:off x="912577" y="4663752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EEFDEB80-67E9-D377-FAF4-87C895914606}"/>
                    </a:ext>
                  </a:extLst>
                </p:cNvPr>
                <p:cNvSpPr/>
                <p:nvPr/>
              </p:nvSpPr>
              <p:spPr>
                <a:xfrm>
                  <a:off x="1140341" y="4663731"/>
                  <a:ext cx="226800" cy="233999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953F8594-BEEE-2FEE-99CB-F2E888F59C60}"/>
                    </a:ext>
                  </a:extLst>
                </p:cNvPr>
                <p:cNvSpPr/>
                <p:nvPr/>
              </p:nvSpPr>
              <p:spPr>
                <a:xfrm>
                  <a:off x="1362832" y="4663766"/>
                  <a:ext cx="226800" cy="234001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353" name="Group 352">
                <a:extLst>
                  <a:ext uri="{FF2B5EF4-FFF2-40B4-BE49-F238E27FC236}">
                    <a16:creationId xmlns:a16="http://schemas.microsoft.com/office/drawing/2014/main" id="{4606B723-90C6-5A62-5923-F0D07FB871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5400000">
                <a:off x="4452155" y="8144717"/>
                <a:ext cx="474383" cy="187460"/>
                <a:chOff x="912578" y="5269925"/>
                <a:chExt cx="677052" cy="234064"/>
              </a:xfrm>
              <a:solidFill>
                <a:schemeClr val="accent5">
                  <a:lumMod val="20000"/>
                  <a:lumOff val="80000"/>
                </a:schemeClr>
              </a:solidFill>
            </p:grpSpPr>
            <p:sp>
              <p:nvSpPr>
                <p:cNvPr id="401" name="Rectangle 400">
                  <a:extLst>
                    <a:ext uri="{FF2B5EF4-FFF2-40B4-BE49-F238E27FC236}">
                      <a16:creationId xmlns:a16="http://schemas.microsoft.com/office/drawing/2014/main" id="{B18BA017-81BE-8CF7-64DC-44800131DBE9}"/>
                    </a:ext>
                  </a:extLst>
                </p:cNvPr>
                <p:cNvSpPr/>
                <p:nvPr/>
              </p:nvSpPr>
              <p:spPr>
                <a:xfrm>
                  <a:off x="912578" y="5269925"/>
                  <a:ext cx="226800" cy="233997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2" name="Rectangle 401">
                  <a:extLst>
                    <a:ext uri="{FF2B5EF4-FFF2-40B4-BE49-F238E27FC236}">
                      <a16:creationId xmlns:a16="http://schemas.microsoft.com/office/drawing/2014/main" id="{491A622E-C099-62C9-D87B-163ABCD6EF86}"/>
                    </a:ext>
                  </a:extLst>
                </p:cNvPr>
                <p:cNvSpPr/>
                <p:nvPr/>
              </p:nvSpPr>
              <p:spPr>
                <a:xfrm>
                  <a:off x="1140336" y="5269989"/>
                  <a:ext cx="226800" cy="234000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A3B13EA9-81EE-B97E-BD48-F9AE2D202485}"/>
                    </a:ext>
                  </a:extLst>
                </p:cNvPr>
                <p:cNvSpPr/>
                <p:nvPr/>
              </p:nvSpPr>
              <p:spPr>
                <a:xfrm>
                  <a:off x="1362830" y="5269945"/>
                  <a:ext cx="226800" cy="234002"/>
                </a:xfrm>
                <a:prstGeom prst="rect">
                  <a:avLst/>
                </a:prstGeom>
                <a:grp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R">
                    <a:latin typeface="Trebuchet MS" panose="020B0703020202090204" pitchFamily="34" charset="0"/>
                  </a:endParaRPr>
                </a:p>
              </p:txBody>
            </p:sp>
          </p:grpSp>
          <p:grpSp>
            <p:nvGrpSpPr>
              <p:cNvPr id="354" name="Group 353">
                <a:extLst>
                  <a:ext uri="{FF2B5EF4-FFF2-40B4-BE49-F238E27FC236}">
                    <a16:creationId xmlns:a16="http://schemas.microsoft.com/office/drawing/2014/main" id="{05C4BF02-5DA7-3161-C2C2-D32861F28B38}"/>
                  </a:ext>
                </a:extLst>
              </p:cNvPr>
              <p:cNvGrpSpPr/>
              <p:nvPr/>
            </p:nvGrpSpPr>
            <p:grpSpPr>
              <a:xfrm>
                <a:off x="4328994" y="8587738"/>
                <a:ext cx="724888" cy="392188"/>
                <a:chOff x="6472738" y="5182605"/>
                <a:chExt cx="896684" cy="520992"/>
              </a:xfrm>
            </p:grpSpPr>
            <p:cxnSp>
              <p:nvCxnSpPr>
                <p:cNvPr id="399" name="Straight Arrow Connector 398">
                  <a:extLst>
                    <a:ext uri="{FF2B5EF4-FFF2-40B4-BE49-F238E27FC236}">
                      <a16:creationId xmlns:a16="http://schemas.microsoft.com/office/drawing/2014/main" id="{1FE39977-F585-C809-FD6E-261876BF15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72738" y="5182605"/>
                  <a:ext cx="896684" cy="8753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0" name="TextBox 399">
                  <a:extLst>
                    <a:ext uri="{FF2B5EF4-FFF2-40B4-BE49-F238E27FC236}">
                      <a16:creationId xmlns:a16="http://schemas.microsoft.com/office/drawing/2014/main" id="{D571A47B-56B6-F8FF-C78C-9C392F496F0E}"/>
                    </a:ext>
                  </a:extLst>
                </p:cNvPr>
                <p:cNvSpPr txBox="1"/>
                <p:nvPr/>
              </p:nvSpPr>
              <p:spPr>
                <a:xfrm>
                  <a:off x="6478298" y="5261632"/>
                  <a:ext cx="853607" cy="4419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SMX2</a:t>
                  </a:r>
                </a:p>
              </p:txBody>
            </p:sp>
          </p:grpSp>
          <p:sp>
            <p:nvSpPr>
              <p:cNvPr id="356" name="TextBox 355">
                <a:extLst>
                  <a:ext uri="{FF2B5EF4-FFF2-40B4-BE49-F238E27FC236}">
                    <a16:creationId xmlns:a16="http://schemas.microsoft.com/office/drawing/2014/main" id="{A547159B-2006-6573-3893-E9B61526054B}"/>
                  </a:ext>
                </a:extLst>
              </p:cNvPr>
              <p:cNvSpPr txBox="1"/>
              <p:nvPr/>
            </p:nvSpPr>
            <p:spPr>
              <a:xfrm>
                <a:off x="1280788" y="7215903"/>
                <a:ext cx="1549170" cy="5526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L</a:t>
                </a:r>
                <a:r>
                  <a:rPr lang="en-GR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oad the </a:t>
                </a:r>
              </a:p>
              <a:p>
                <a:pPr algn="ctr"/>
                <a:r>
                  <a:rPr lang="en-GR" dirty="0">
                    <a:solidFill>
                      <a:schemeClr val="accent6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input vector</a:t>
                </a:r>
              </a:p>
            </p:txBody>
          </p:sp>
          <p:sp>
            <p:nvSpPr>
              <p:cNvPr id="357" name="TextBox 356">
                <a:extLst>
                  <a:ext uri="{FF2B5EF4-FFF2-40B4-BE49-F238E27FC236}">
                    <a16:creationId xmlns:a16="http://schemas.microsoft.com/office/drawing/2014/main" id="{0613604E-5F9D-A226-BEC2-896B6FCB8BDF}"/>
                  </a:ext>
                </a:extLst>
              </p:cNvPr>
              <p:cNvSpPr txBox="1"/>
              <p:nvPr/>
            </p:nvSpPr>
            <p:spPr>
              <a:xfrm>
                <a:off x="2766217" y="6782555"/>
                <a:ext cx="2382201" cy="391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Execute the </a:t>
                </a:r>
                <a:r>
                  <a:rPr lang="en-US" dirty="0">
                    <a:solidFill>
                      <a:schemeClr val="accent4">
                        <a:lumMod val="75000"/>
                      </a:schemeClr>
                    </a:solidFill>
                    <a:latin typeface="Trebuchet MS" panose="020B0703020202090204" pitchFamily="34" charset="0"/>
                  </a:rPr>
                  <a:t>kernel</a:t>
                </a:r>
                <a:endParaRPr lang="en-GR" dirty="0">
                  <a:solidFill>
                    <a:schemeClr val="accent4">
                      <a:lumMod val="75000"/>
                    </a:schemeClr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59" name="TextBox 358">
                <a:extLst>
                  <a:ext uri="{FF2B5EF4-FFF2-40B4-BE49-F238E27FC236}">
                    <a16:creationId xmlns:a16="http://schemas.microsoft.com/office/drawing/2014/main" id="{3E7CF1E9-0860-7E9E-66AC-7F5164F810B6}"/>
                  </a:ext>
                </a:extLst>
              </p:cNvPr>
              <p:cNvSpPr txBox="1"/>
              <p:nvPr/>
            </p:nvSpPr>
            <p:spPr>
              <a:xfrm>
                <a:off x="4216908" y="7200404"/>
                <a:ext cx="1987957" cy="684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Retrieve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</a:p>
              <a:p>
                <a:pPr algn="ctr"/>
                <a:r>
                  <a:rPr lang="en-US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rebuchet MS" panose="020B0703020202090204" pitchFamily="34" charset="0"/>
                  </a:rPr>
                  <a:t>the</a:t>
                </a:r>
                <a:r>
                  <a:rPr lang="en-US" dirty="0">
                    <a:latin typeface="Trebuchet MS" panose="020B0703020202090204" pitchFamily="34" charset="0"/>
                  </a:rPr>
                  <a:t> </a:t>
                </a:r>
                <a:r>
                  <a:rPr lang="en-US" dirty="0">
                    <a:solidFill>
                      <a:schemeClr val="accent5"/>
                    </a:solidFill>
                    <a:latin typeface="Trebuchet MS" panose="020B0703020202090204" pitchFamily="34" charset="0"/>
                  </a:rPr>
                  <a:t>final vector</a:t>
                </a:r>
                <a:endParaRPr lang="en-GR" dirty="0">
                  <a:solidFill>
                    <a:schemeClr val="accent5"/>
                  </a:solidFill>
                  <a:latin typeface="Trebuchet MS" panose="020B0703020202090204" pitchFamily="34" charset="0"/>
                </a:endParaRPr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906639F1-1342-66D0-22B4-31B182C8CB79}"/>
                  </a:ext>
                </a:extLst>
              </p:cNvPr>
              <p:cNvSpPr/>
              <p:nvPr/>
            </p:nvSpPr>
            <p:spPr>
              <a:xfrm>
                <a:off x="1161560" y="7250731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1</a:t>
                </a:r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10F76516-D6FA-EB9E-3519-F1F9D1BDC56D}"/>
                  </a:ext>
                </a:extLst>
              </p:cNvPr>
              <p:cNvSpPr/>
              <p:nvPr/>
            </p:nvSpPr>
            <p:spPr>
              <a:xfrm>
                <a:off x="2434084" y="6820864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2</a:t>
                </a:r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204B1C5F-00C8-4C57-65F0-A7CF4D7D35AE}"/>
                  </a:ext>
                </a:extLst>
              </p:cNvPr>
              <p:cNvSpPr/>
              <p:nvPr/>
            </p:nvSpPr>
            <p:spPr>
              <a:xfrm>
                <a:off x="4384180" y="7252647"/>
                <a:ext cx="320130" cy="298097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36000" tIns="72000" rIns="36000" bIns="72000" rtlCol="0" anchor="ctr"/>
              <a:lstStyle/>
              <a:p>
                <a:pPr algn="ctr"/>
                <a:r>
                  <a:rPr lang="en-GR" sz="2200" dirty="0">
                    <a:latin typeface="Trebuchet MS" panose="020B0703020202090204" pitchFamily="34" charset="0"/>
                  </a:rPr>
                  <a:t>3</a:t>
                </a:r>
              </a:p>
            </p:txBody>
          </p:sp>
          <p:grpSp>
            <p:nvGrpSpPr>
              <p:cNvPr id="369" name="Group 368">
                <a:extLst>
                  <a:ext uri="{FF2B5EF4-FFF2-40B4-BE49-F238E27FC236}">
                    <a16:creationId xmlns:a16="http://schemas.microsoft.com/office/drawing/2014/main" id="{D747DBCE-728D-9109-5100-E47A18CBBEE8}"/>
                  </a:ext>
                </a:extLst>
              </p:cNvPr>
              <p:cNvGrpSpPr/>
              <p:nvPr/>
            </p:nvGrpSpPr>
            <p:grpSpPr>
              <a:xfrm>
                <a:off x="2709038" y="7943678"/>
                <a:ext cx="1623064" cy="1311377"/>
                <a:chOff x="2060992" y="4560671"/>
                <a:chExt cx="2058278" cy="1742066"/>
              </a:xfrm>
            </p:grpSpPr>
            <p:grpSp>
              <p:nvGrpSpPr>
                <p:cNvPr id="377" name="Group 376">
                  <a:extLst>
                    <a:ext uri="{FF2B5EF4-FFF2-40B4-BE49-F238E27FC236}">
                      <a16:creationId xmlns:a16="http://schemas.microsoft.com/office/drawing/2014/main" id="{98C4943A-2012-995C-37D0-379CAE35B7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060992" y="4560671"/>
                  <a:ext cx="2058278" cy="1742066"/>
                  <a:chOff x="3992695" y="4674125"/>
                  <a:chExt cx="2342221" cy="1982391"/>
                </a:xfrm>
              </p:grpSpPr>
              <p:sp>
                <p:nvSpPr>
                  <p:cNvPr id="396" name="Rounded Rectangle 395">
                    <a:extLst>
                      <a:ext uri="{FF2B5EF4-FFF2-40B4-BE49-F238E27FC236}">
                        <a16:creationId xmlns:a16="http://schemas.microsoft.com/office/drawing/2014/main" id="{2DC2FC6D-5E7A-3782-6981-1ABEB365C16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992695" y="4674125"/>
                    <a:ext cx="2342221" cy="1982391"/>
                  </a:xfrm>
                  <a:prstGeom prst="roundRect">
                    <a:avLst>
                      <a:gd name="adj" fmla="val 7426"/>
                    </a:avLst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80000"/>
                      </a:lnSpc>
                    </a:pPr>
                    <a:r>
                      <a:rPr lang="en-GR" sz="16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</a:rPr>
                      <a:t>GPU Global Memory</a:t>
                    </a:r>
                  </a:p>
                </p:txBody>
              </p:sp>
              <p:sp>
                <p:nvSpPr>
                  <p:cNvPr id="397" name="Rounded Rectangle 396">
                    <a:extLst>
                      <a:ext uri="{FF2B5EF4-FFF2-40B4-BE49-F238E27FC236}">
                        <a16:creationId xmlns:a16="http://schemas.microsoft.com/office/drawing/2014/main" id="{F89CFBB8-F413-CD1E-5803-0DE4A656ACDF}"/>
                      </a:ext>
                    </a:extLst>
                  </p:cNvPr>
                  <p:cNvSpPr/>
                  <p:nvPr/>
                </p:nvSpPr>
                <p:spPr>
                  <a:xfrm>
                    <a:off x="4078317" y="5355021"/>
                    <a:ext cx="1027910" cy="1198172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GR" dirty="0">
                        <a:latin typeface="Trebuchet MS" panose="020B0703020202090204" pitchFamily="34" charset="0"/>
                      </a:rPr>
                      <a:t>DRAM Bank</a:t>
                    </a:r>
                  </a:p>
                </p:txBody>
              </p:sp>
              <p:sp>
                <p:nvSpPr>
                  <p:cNvPr id="398" name="Rounded Rectangle 397">
                    <a:extLst>
                      <a:ext uri="{FF2B5EF4-FFF2-40B4-BE49-F238E27FC236}">
                        <a16:creationId xmlns:a16="http://schemas.microsoft.com/office/drawing/2014/main" id="{E4F96FDB-1DE6-F740-7D33-05142D18B391}"/>
                      </a:ext>
                    </a:extLst>
                  </p:cNvPr>
                  <p:cNvSpPr/>
                  <p:nvPr/>
                </p:nvSpPr>
                <p:spPr>
                  <a:xfrm>
                    <a:off x="5217312" y="5360460"/>
                    <a:ext cx="1027910" cy="1193634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0" tIns="0" rIns="0" rtlCol="0" anchor="t"/>
                  <a:lstStyle/>
                  <a:p>
                    <a:pPr algn="ctr">
                      <a:lnSpc>
                        <a:spcPct val="90000"/>
                      </a:lnSpc>
                    </a:pPr>
                    <a:r>
                      <a:rPr lang="en-GR" dirty="0">
                        <a:latin typeface="Trebuchet MS" panose="020B0703020202090204" pitchFamily="34" charset="0"/>
                      </a:rPr>
                      <a:t>DRAM Bank</a:t>
                    </a:r>
                  </a:p>
                </p:txBody>
              </p:sp>
            </p:grpSp>
            <p:grpSp>
              <p:nvGrpSpPr>
                <p:cNvPr id="378" name="Group 377">
                  <a:extLst>
                    <a:ext uri="{FF2B5EF4-FFF2-40B4-BE49-F238E27FC236}">
                      <a16:creationId xmlns:a16="http://schemas.microsoft.com/office/drawing/2014/main" id="{966DF162-275A-91A7-ADDA-901819DEC3F7}"/>
                    </a:ext>
                  </a:extLst>
                </p:cNvPr>
                <p:cNvGrpSpPr/>
                <p:nvPr/>
              </p:nvGrpSpPr>
              <p:grpSpPr>
                <a:xfrm>
                  <a:off x="2271202" y="5616232"/>
                  <a:ext cx="711370" cy="419348"/>
                  <a:chOff x="2271202" y="5616232"/>
                  <a:chExt cx="711370" cy="419348"/>
                </a:xfrm>
              </p:grpSpPr>
              <p:grpSp>
                <p:nvGrpSpPr>
                  <p:cNvPr id="388" name="Group 387">
                    <a:extLst>
                      <a:ext uri="{FF2B5EF4-FFF2-40B4-BE49-F238E27FC236}">
                        <a16:creationId xmlns:a16="http://schemas.microsoft.com/office/drawing/2014/main" id="{FE965442-6BAC-7EE2-BE92-94460E1A76FD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71202" y="5616232"/>
                    <a:ext cx="540838" cy="200199"/>
                    <a:chOff x="701079" y="4960239"/>
                    <a:chExt cx="677680" cy="235680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0A6E0210-DE9F-FB9C-CA66-68D79679D1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1079" y="4961905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86440BB3-37E8-430A-0B47-20DE51103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8826" y="4961920"/>
                      <a:ext cx="226800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5" name="Rectangle 394">
                      <a:extLst>
                        <a:ext uri="{FF2B5EF4-FFF2-40B4-BE49-F238E27FC236}">
                          <a16:creationId xmlns:a16="http://schemas.microsoft.com/office/drawing/2014/main" id="{205EF74A-AFAB-D3B8-E166-6A80678CD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1960" y="4960239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E57E665A-BFBE-89D1-DA42-826F5B2F00F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441413" y="5835406"/>
                    <a:ext cx="541159" cy="200174"/>
                    <a:chOff x="735742" y="5004877"/>
                    <a:chExt cx="678082" cy="235655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90" name="Rectangle 389">
                      <a:extLst>
                        <a:ext uri="{FF2B5EF4-FFF2-40B4-BE49-F238E27FC236}">
                          <a16:creationId xmlns:a16="http://schemas.microsoft.com/office/drawing/2014/main" id="{2A4044D3-DFD7-AF48-3176-96CEF95BC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5742" y="5006487"/>
                      <a:ext cx="226799" cy="233995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9795C355-1EB3-5BB0-3E2C-29D17FF0A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3606" y="5006526"/>
                      <a:ext cx="226799" cy="234006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F244B337-4925-8860-76BF-2C33B163E4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87025" y="5004877"/>
                      <a:ext cx="226799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379" name="Group 378">
                  <a:extLst>
                    <a:ext uri="{FF2B5EF4-FFF2-40B4-BE49-F238E27FC236}">
                      <a16:creationId xmlns:a16="http://schemas.microsoft.com/office/drawing/2014/main" id="{B5C491F5-4511-ABC8-BC76-EE3BEF2084B7}"/>
                    </a:ext>
                  </a:extLst>
                </p:cNvPr>
                <p:cNvGrpSpPr/>
                <p:nvPr/>
              </p:nvGrpSpPr>
              <p:grpSpPr>
                <a:xfrm>
                  <a:off x="3267953" y="5634000"/>
                  <a:ext cx="651612" cy="438991"/>
                  <a:chOff x="2161791" y="5634000"/>
                  <a:chExt cx="651612" cy="438991"/>
                </a:xfrm>
              </p:grpSpPr>
              <p:grpSp>
                <p:nvGrpSpPr>
                  <p:cNvPr id="380" name="Group 379">
                    <a:extLst>
                      <a:ext uri="{FF2B5EF4-FFF2-40B4-BE49-F238E27FC236}">
                        <a16:creationId xmlns:a16="http://schemas.microsoft.com/office/drawing/2014/main" id="{0C6CFF08-87E8-F6AD-37AD-939B7B9CECB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161791" y="5634000"/>
                    <a:ext cx="541485" cy="199820"/>
                    <a:chOff x="831538" y="5002938"/>
                    <a:chExt cx="678491" cy="235234"/>
                  </a:xfrm>
                  <a:solidFill>
                    <a:schemeClr val="accent1">
                      <a:lumMod val="20000"/>
                      <a:lumOff val="80000"/>
                    </a:schemeClr>
                  </a:solidFill>
                </p:grpSpPr>
                <p:sp>
                  <p:nvSpPr>
                    <p:cNvPr id="385" name="Rectangle 384">
                      <a:extLst>
                        <a:ext uri="{FF2B5EF4-FFF2-40B4-BE49-F238E27FC236}">
                          <a16:creationId xmlns:a16="http://schemas.microsoft.com/office/drawing/2014/main" id="{57FBA6D4-129D-92C6-5779-2BEFE175F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1538" y="5004062"/>
                      <a:ext cx="226797" cy="23400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6" name="Rectangle 385">
                      <a:extLst>
                        <a:ext uri="{FF2B5EF4-FFF2-40B4-BE49-F238E27FC236}">
                          <a16:creationId xmlns:a16="http://schemas.microsoft.com/office/drawing/2014/main" id="{0992D209-C8EB-364E-36E6-FB7B81CAF7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9501" y="5004174"/>
                      <a:ext cx="226802" cy="233998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7" name="Rectangle 386">
                      <a:extLst>
                        <a:ext uri="{FF2B5EF4-FFF2-40B4-BE49-F238E27FC236}">
                          <a16:creationId xmlns:a16="http://schemas.microsoft.com/office/drawing/2014/main" id="{50A62BC7-50B4-4EBF-FB0F-364D9853E3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3230" y="5002938"/>
                      <a:ext cx="226799" cy="233999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62E11DCE-3DEC-C3D1-32A6-FB7E8D72EAD1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 rot="9107400">
                    <a:off x="2271321" y="5873414"/>
                    <a:ext cx="542082" cy="199577"/>
                    <a:chOff x="944808" y="5060373"/>
                    <a:chExt cx="679245" cy="234946"/>
                  </a:xfrm>
                  <a:solidFill>
                    <a:schemeClr val="accent5">
                      <a:lumMod val="20000"/>
                      <a:lumOff val="80000"/>
                    </a:schemeClr>
                  </a:solidFill>
                </p:grpSpPr>
                <p:sp>
                  <p:nvSpPr>
                    <p:cNvPr id="382" name="Rectangle 381">
                      <a:extLst>
                        <a:ext uri="{FF2B5EF4-FFF2-40B4-BE49-F238E27FC236}">
                          <a16:creationId xmlns:a16="http://schemas.microsoft.com/office/drawing/2014/main" id="{3D8A7B77-33E4-DE7C-A39D-87E4F1C74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4808" y="5061124"/>
                      <a:ext cx="226801" cy="23401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3" name="Rectangle 382">
                      <a:extLst>
                        <a:ext uri="{FF2B5EF4-FFF2-40B4-BE49-F238E27FC236}">
                          <a16:creationId xmlns:a16="http://schemas.microsoft.com/office/drawing/2014/main" id="{582C3FD0-C1F5-0849-FBD6-A6AE3AC346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72949" y="5061317"/>
                      <a:ext cx="226802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  <p:sp>
                  <p:nvSpPr>
                    <p:cNvPr id="384" name="Rectangle 383">
                      <a:extLst>
                        <a:ext uri="{FF2B5EF4-FFF2-40B4-BE49-F238E27FC236}">
                          <a16:creationId xmlns:a16="http://schemas.microsoft.com/office/drawing/2014/main" id="{5E40FC06-1C56-C376-63E3-9286A6A035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97254" y="5060373"/>
                      <a:ext cx="226799" cy="234002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R">
                        <a:latin typeface="Trebuchet MS" panose="020B070302020209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70" name="Rounded Rectangle 369">
                <a:extLst>
                  <a:ext uri="{FF2B5EF4-FFF2-40B4-BE49-F238E27FC236}">
                    <a16:creationId xmlns:a16="http://schemas.microsoft.com/office/drawing/2014/main" id="{94E8278E-35E9-7DE5-9F7E-57F9A0E76951}"/>
                  </a:ext>
                </a:extLst>
              </p:cNvPr>
              <p:cNvSpPr/>
              <p:nvPr/>
            </p:nvSpPr>
            <p:spPr>
              <a:xfrm>
                <a:off x="5032795" y="7943678"/>
                <a:ext cx="847253" cy="1280638"/>
              </a:xfrm>
              <a:prstGeom prst="roundRect">
                <a:avLst>
                  <a:gd name="adj" fmla="val 7426"/>
                </a:avLst>
              </a:prstGeom>
              <a:solidFill>
                <a:schemeClr val="bg2"/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ctr" anchorCtr="1"/>
              <a:lstStyle/>
              <a:p>
                <a:pPr algn="ctr"/>
                <a:r>
                  <a:rPr lang="en-GR" sz="20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Host CPU</a:t>
                </a:r>
              </a:p>
            </p:txBody>
          </p:sp>
          <p:sp>
            <p:nvSpPr>
              <p:cNvPr id="371" name="Rounded Rectangle 370">
                <a:extLst>
                  <a:ext uri="{FF2B5EF4-FFF2-40B4-BE49-F238E27FC236}">
                    <a16:creationId xmlns:a16="http://schemas.microsoft.com/office/drawing/2014/main" id="{D9560A67-08FE-A8A0-C6A2-8420AA61D872}"/>
                  </a:ext>
                </a:extLst>
              </p:cNvPr>
              <p:cNvSpPr/>
              <p:nvPr/>
            </p:nvSpPr>
            <p:spPr>
              <a:xfrm>
                <a:off x="2693936" y="7219877"/>
                <a:ext cx="1638166" cy="284152"/>
              </a:xfrm>
              <a:prstGeom prst="roundRect">
                <a:avLst>
                  <a:gd name="adj" fmla="val 7426"/>
                </a:avLst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rtlCol="0" anchor="ctr" anchorCtr="1"/>
              <a:lstStyle/>
              <a:p>
                <a:pPr algn="ctr"/>
                <a:r>
                  <a:rPr lang="en-GR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GPU Cores</a:t>
                </a:r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06A78A92-1643-718E-0A51-5EC0C06EEED9}"/>
                  </a:ext>
                </a:extLst>
              </p:cNvPr>
              <p:cNvGrpSpPr/>
              <p:nvPr/>
            </p:nvGrpSpPr>
            <p:grpSpPr>
              <a:xfrm>
                <a:off x="2873147" y="7504032"/>
                <a:ext cx="647424" cy="439649"/>
                <a:chOff x="6498237" y="5122120"/>
                <a:chExt cx="800864" cy="584040"/>
              </a:xfrm>
            </p:grpSpPr>
            <p:cxnSp>
              <p:nvCxnSpPr>
                <p:cNvPr id="375" name="Straight Arrow Connector 374">
                  <a:extLst>
                    <a:ext uri="{FF2B5EF4-FFF2-40B4-BE49-F238E27FC236}">
                      <a16:creationId xmlns:a16="http://schemas.microsoft.com/office/drawing/2014/main" id="{E38949A5-1839-9967-DBD8-3CB6FF717965}"/>
                    </a:ext>
                  </a:extLst>
                </p:cNvPr>
                <p:cNvCxnSpPr>
                  <a:cxnSpLocks/>
                  <a:stCxn id="371" idx="2"/>
                  <a:endCxn id="396" idx="0"/>
                </p:cNvCxnSpPr>
                <p:nvPr/>
              </p:nvCxnSpPr>
              <p:spPr>
                <a:xfrm>
                  <a:off x="7289760" y="5122120"/>
                  <a:ext cx="9341" cy="584040"/>
                </a:xfrm>
                <a:prstGeom prst="straightConnector1">
                  <a:avLst/>
                </a:prstGeom>
                <a:ln w="57150">
                  <a:solidFill>
                    <a:schemeClr val="accent2"/>
                  </a:solidFill>
                  <a:headEnd type="triangle"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6" name="TextBox 375">
                  <a:extLst>
                    <a:ext uri="{FF2B5EF4-FFF2-40B4-BE49-F238E27FC236}">
                      <a16:creationId xmlns:a16="http://schemas.microsoft.com/office/drawing/2014/main" id="{47261A14-7832-12E9-6601-58B76D7B3FAD}"/>
                    </a:ext>
                  </a:extLst>
                </p:cNvPr>
                <p:cNvSpPr txBox="1"/>
                <p:nvPr/>
              </p:nvSpPr>
              <p:spPr>
                <a:xfrm>
                  <a:off x="6498237" y="5183614"/>
                  <a:ext cx="647668" cy="4419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90000"/>
                    </a:lnSpc>
                  </a:pPr>
                  <a:r>
                    <a:rPr lang="en-GR" sz="1600" dirty="0">
                      <a:solidFill>
                        <a:schemeClr val="accent2"/>
                      </a:solidFill>
                      <a:latin typeface="Trebuchet MS" panose="020B0703020202090204" pitchFamily="34" charset="0"/>
                    </a:rPr>
                    <a:t>bus</a:t>
                  </a:r>
                </a:p>
              </p:txBody>
            </p:sp>
          </p:grpSp>
          <p:sp>
            <p:nvSpPr>
              <p:cNvPr id="373" name="Rectangle 372">
                <a:extLst>
                  <a:ext uri="{FF2B5EF4-FFF2-40B4-BE49-F238E27FC236}">
                    <a16:creationId xmlns:a16="http://schemas.microsoft.com/office/drawing/2014/main" id="{7DB484DB-788E-015B-FFC5-6CDC7D803F62}"/>
                  </a:ext>
                </a:extLst>
              </p:cNvPr>
              <p:cNvSpPr/>
              <p:nvPr/>
            </p:nvSpPr>
            <p:spPr>
              <a:xfrm rot="5400000">
                <a:off x="3673574" y="7629904"/>
                <a:ext cx="158910" cy="18740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38119369-F355-781B-6027-11BE05B984EC}"/>
                  </a:ext>
                </a:extLst>
              </p:cNvPr>
              <p:cNvSpPr/>
              <p:nvPr/>
            </p:nvSpPr>
            <p:spPr>
              <a:xfrm rot="5400000">
                <a:off x="3915811" y="7622679"/>
                <a:ext cx="158910" cy="18740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3047F692-0A7C-E4C8-7239-3DE0F2BD0937}"/>
                </a:ext>
              </a:extLst>
            </p:cNvPr>
            <p:cNvGrpSpPr/>
            <p:nvPr/>
          </p:nvGrpSpPr>
          <p:grpSpPr>
            <a:xfrm>
              <a:off x="3341064" y="4886399"/>
              <a:ext cx="1423802" cy="1045759"/>
              <a:chOff x="1568981" y="3686124"/>
              <a:chExt cx="1589737" cy="1045759"/>
            </a:xfrm>
          </p:grpSpPr>
          <p:sp>
            <p:nvSpPr>
              <p:cNvPr id="341" name="Rounded Rectangle 340">
                <a:extLst>
                  <a:ext uri="{FF2B5EF4-FFF2-40B4-BE49-F238E27FC236}">
                    <a16:creationId xmlns:a16="http://schemas.microsoft.com/office/drawing/2014/main" id="{2258A211-CBA0-DE2E-5471-C848CD52EB9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981" y="3686124"/>
                <a:ext cx="1589737" cy="1045759"/>
              </a:xfrm>
              <a:prstGeom prst="roundRect">
                <a:avLst>
                  <a:gd name="adj" fmla="val 742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/>
                <a:r>
                  <a:rPr lang="en-GR" sz="1600" dirty="0">
                    <a:solidFill>
                      <a:schemeClr val="tx1"/>
                    </a:solidFill>
                    <a:latin typeface="Trebuchet MS" panose="020B0703020202090204" pitchFamily="34" charset="0"/>
                  </a:rPr>
                  <a:t>Main Memory</a:t>
                </a:r>
              </a:p>
            </p:txBody>
          </p:sp>
          <p:sp>
            <p:nvSpPr>
              <p:cNvPr id="342" name="Rounded Rectangle 341">
                <a:extLst>
                  <a:ext uri="{FF2B5EF4-FFF2-40B4-BE49-F238E27FC236}">
                    <a16:creationId xmlns:a16="http://schemas.microsoft.com/office/drawing/2014/main" id="{1DBBA9F5-E7C6-F390-1215-FB0FB42F46AA}"/>
                  </a:ext>
                </a:extLst>
              </p:cNvPr>
              <p:cNvSpPr/>
              <p:nvPr/>
            </p:nvSpPr>
            <p:spPr>
              <a:xfrm>
                <a:off x="1649783" y="3973843"/>
                <a:ext cx="709509" cy="697314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43" name="Rounded Rectangle 342">
                <a:extLst>
                  <a:ext uri="{FF2B5EF4-FFF2-40B4-BE49-F238E27FC236}">
                    <a16:creationId xmlns:a16="http://schemas.microsoft.com/office/drawing/2014/main" id="{821BD478-27F5-6E03-E15B-E79A70B36769}"/>
                  </a:ext>
                </a:extLst>
              </p:cNvPr>
              <p:cNvSpPr/>
              <p:nvPr/>
            </p:nvSpPr>
            <p:spPr>
              <a:xfrm>
                <a:off x="2422779" y="3971081"/>
                <a:ext cx="706553" cy="699818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rtlCol="0" anchor="t"/>
              <a:lstStyle/>
              <a:p>
                <a:pPr algn="ctr">
                  <a:lnSpc>
                    <a:spcPct val="90000"/>
                  </a:lnSpc>
                </a:pPr>
                <a:r>
                  <a:rPr lang="en-GR" sz="1600" dirty="0">
                    <a:latin typeface="Trebuchet MS" panose="020B0703020202090204" pitchFamily="34" charset="0"/>
                  </a:rPr>
                  <a:t>DRAM Bank</a:t>
                </a: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3CB7B0A3-59EA-7CF0-DDEC-571687B7C2EA}"/>
                  </a:ext>
                </a:extLst>
              </p:cNvPr>
              <p:cNvSpPr/>
              <p:nvPr/>
            </p:nvSpPr>
            <p:spPr>
              <a:xfrm rot="9107400">
                <a:off x="2018052" y="4332733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5" name="Rectangle 344">
                <a:extLst>
                  <a:ext uri="{FF2B5EF4-FFF2-40B4-BE49-F238E27FC236}">
                    <a16:creationId xmlns:a16="http://schemas.microsoft.com/office/drawing/2014/main" id="{39B6DC54-84CE-B1DB-850F-9C66A77A4615}"/>
                  </a:ext>
                </a:extLst>
              </p:cNvPr>
              <p:cNvSpPr/>
              <p:nvPr/>
            </p:nvSpPr>
            <p:spPr>
              <a:xfrm rot="9107400">
                <a:off x="1907696" y="4386200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6" name="Rectangle 345">
                <a:extLst>
                  <a:ext uri="{FF2B5EF4-FFF2-40B4-BE49-F238E27FC236}">
                    <a16:creationId xmlns:a16="http://schemas.microsoft.com/office/drawing/2014/main" id="{936B08F1-42A7-165F-FA08-1D86AA334062}"/>
                  </a:ext>
                </a:extLst>
              </p:cNvPr>
              <p:cNvSpPr/>
              <p:nvPr/>
            </p:nvSpPr>
            <p:spPr>
              <a:xfrm rot="9107400">
                <a:off x="1800261" y="4438100"/>
                <a:ext cx="142730" cy="14962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7" name="Rectangle 346">
                <a:extLst>
                  <a:ext uri="{FF2B5EF4-FFF2-40B4-BE49-F238E27FC236}">
                    <a16:creationId xmlns:a16="http://schemas.microsoft.com/office/drawing/2014/main" id="{CEC51453-3152-72BB-BD5A-B3F02CFEC1BB}"/>
                  </a:ext>
                </a:extLst>
              </p:cNvPr>
              <p:cNvSpPr/>
              <p:nvPr/>
            </p:nvSpPr>
            <p:spPr>
              <a:xfrm rot="9107400">
                <a:off x="2704578" y="4332733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8" name="Rectangle 347">
                <a:extLst>
                  <a:ext uri="{FF2B5EF4-FFF2-40B4-BE49-F238E27FC236}">
                    <a16:creationId xmlns:a16="http://schemas.microsoft.com/office/drawing/2014/main" id="{3569E4E7-19EE-EA27-601D-25505396377A}"/>
                  </a:ext>
                </a:extLst>
              </p:cNvPr>
              <p:cNvSpPr/>
              <p:nvPr/>
            </p:nvSpPr>
            <p:spPr>
              <a:xfrm rot="9107400">
                <a:off x="2594222" y="4386200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  <p:sp>
            <p:nvSpPr>
              <p:cNvPr id="349" name="Rectangle 348">
                <a:extLst>
                  <a:ext uri="{FF2B5EF4-FFF2-40B4-BE49-F238E27FC236}">
                    <a16:creationId xmlns:a16="http://schemas.microsoft.com/office/drawing/2014/main" id="{DE34A6F7-8320-801F-29F6-B208051087A9}"/>
                  </a:ext>
                </a:extLst>
              </p:cNvPr>
              <p:cNvSpPr/>
              <p:nvPr/>
            </p:nvSpPr>
            <p:spPr>
              <a:xfrm rot="9107400">
                <a:off x="2486787" y="4438100"/>
                <a:ext cx="142730" cy="14962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R">
                  <a:latin typeface="Trebuchet MS" panose="020B070302020209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44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/>
      <p:bldP spid="33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93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031778"/>
              </p:ext>
            </p:extLst>
          </p:nvPr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706C8F7-7230-28F4-D88C-3E92996B06D2}"/>
              </a:ext>
            </a:extLst>
          </p:cNvPr>
          <p:cNvSpPr/>
          <p:nvPr/>
        </p:nvSpPr>
        <p:spPr>
          <a:xfrm rot="5400000">
            <a:off x="3311348" y="4168385"/>
            <a:ext cx="1142204" cy="170887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69D9440-BE4F-34A7-95F0-AF875D85071A}"/>
              </a:ext>
            </a:extLst>
          </p:cNvPr>
          <p:cNvSpPr/>
          <p:nvPr/>
        </p:nvSpPr>
        <p:spPr>
          <a:xfrm rot="5400000">
            <a:off x="5351082" y="5338626"/>
            <a:ext cx="525470" cy="121420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8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  <p:bldP spid="5" grpId="0" animBg="1"/>
      <p:bldP spid="16" grpId="0" animBg="1"/>
      <p:bldP spid="1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94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0" y="1000380"/>
            <a:ext cx="4526208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Kernel-Only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0.51% of Peak Perf.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0.21% of Peak Perf.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50.7%</a:t>
            </a:r>
            <a:r>
              <a:rPr lang="en-GB" sz="2000" dirty="0">
                <a:latin typeface="Trebuchet MS" panose="020B0703020202090204" pitchFamily="34" charset="0"/>
              </a:rPr>
              <a:t> of Peak Perf.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0DD51D7-1050-E620-217A-F69D45B2B433}"/>
              </a:ext>
            </a:extLst>
          </p:cNvPr>
          <p:cNvSpPr/>
          <p:nvPr/>
        </p:nvSpPr>
        <p:spPr>
          <a:xfrm rot="5400000">
            <a:off x="2110193" y="-544461"/>
            <a:ext cx="1340141" cy="452620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6525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95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</a:t>
            </a: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80" y="1000380"/>
            <a:ext cx="4526208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Kernel-Only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0.51% of Peak Perf.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0.21% of Peak Perf.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50.7%</a:t>
            </a:r>
            <a:r>
              <a:rPr lang="en-GB" sz="2000" dirty="0">
                <a:latin typeface="Trebuchet MS" panose="020B0703020202090204" pitchFamily="34" charset="0"/>
              </a:rPr>
              <a:t> of Peak Perf.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89866B-EA9C-AD82-167F-EBBF9E421905}"/>
              </a:ext>
            </a:extLst>
          </p:cNvPr>
          <p:cNvSpPr txBox="1">
            <a:spLocks/>
          </p:cNvSpPr>
          <p:nvPr/>
        </p:nvSpPr>
        <p:spPr>
          <a:xfrm>
            <a:off x="517160" y="2466365"/>
            <a:ext cx="4526208" cy="1475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5"/>
                </a:solidFill>
                <a:latin typeface="Trebuchet MS" panose="020B0703020202090204" pitchFamily="34" charset="0"/>
              </a:rPr>
              <a:t>End-to-End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 	= 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4.08 G</a:t>
            </a:r>
            <a:r>
              <a:rPr lang="en-US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Fl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op/s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 1.92 </a:t>
            </a:r>
            <a:r>
              <a:rPr lang="en-GB" sz="2000" dirty="0" err="1">
                <a:latin typeface="Trebuchet MS" panose="020B0703020202090204" pitchFamily="34" charset="0"/>
              </a:rPr>
              <a:t>GFlop</a:t>
            </a:r>
            <a:r>
              <a:rPr lang="en-GB" sz="2000" dirty="0">
                <a:latin typeface="Trebuchet MS" panose="020B0703020202090204" pitchFamily="34" charset="0"/>
              </a:rPr>
              <a:t>/s 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l-GR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D</a:t>
            </a:r>
            <a:r>
              <a:rPr lang="en-GB" sz="2000" dirty="0">
                <a:latin typeface="Trebuchet MS" panose="020B0703020202090204" pitchFamily="34" charset="0"/>
              </a:rPr>
              <a:t>) 	=  0.1</a:t>
            </a:r>
            <a:r>
              <a:rPr lang="el-GR" sz="2000" dirty="0">
                <a:latin typeface="Trebuchet MS" panose="020B0703020202090204" pitchFamily="34" charset="0"/>
              </a:rPr>
              <a:t>1</a:t>
            </a:r>
            <a:r>
              <a:rPr lang="en-GB" sz="2000" dirty="0"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latin typeface="Trebuchet MS" panose="020B0703020202090204" pitchFamily="34" charset="0"/>
              </a:rPr>
              <a:t>GFlop</a:t>
            </a:r>
            <a:r>
              <a:rPr lang="en-GB" sz="2000" dirty="0">
                <a:latin typeface="Trebuchet MS" panose="020B0703020202090204" pitchFamily="34" charset="0"/>
              </a:rPr>
              <a:t>/s</a:t>
            </a: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Font typeface="Arial" panose="020B0604020202020204" pitchFamily="34" charset="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044B59D-10A9-BB1D-6E14-FA6478E99915}"/>
              </a:ext>
            </a:extLst>
          </p:cNvPr>
          <p:cNvSpPr/>
          <p:nvPr/>
        </p:nvSpPr>
        <p:spPr>
          <a:xfrm rot="5400000">
            <a:off x="2046613" y="972139"/>
            <a:ext cx="1340141" cy="4383991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1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344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96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 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79" y="1000380"/>
            <a:ext cx="4856879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Kernel-Energy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0.247 J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0.051 J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0.179 J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044B59D-10A9-BB1D-6E14-FA6478E99915}"/>
              </a:ext>
            </a:extLst>
          </p:cNvPr>
          <p:cNvSpPr/>
          <p:nvPr/>
        </p:nvSpPr>
        <p:spPr>
          <a:xfrm rot="5400000">
            <a:off x="2283055" y="-747114"/>
            <a:ext cx="1340141" cy="4856877"/>
          </a:xfrm>
          <a:prstGeom prst="roundRect">
            <a:avLst>
              <a:gd name="adj" fmla="val 8414"/>
            </a:avLst>
          </a:prstGeom>
          <a:noFill/>
          <a:ln w="38100">
            <a:solidFill>
              <a:schemeClr val="accent5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accent1"/>
              </a:solidFill>
              <a:latin typeface="Trebuchet MS" panose="020B070302020209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53322B0-43B7-5726-8161-A05F82C89607}"/>
              </a:ext>
            </a:extLst>
          </p:cNvPr>
          <p:cNvSpPr/>
          <p:nvPr/>
        </p:nvSpPr>
        <p:spPr>
          <a:xfrm>
            <a:off x="1173088" y="2909298"/>
            <a:ext cx="5628592" cy="544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GR" sz="2000" u="sng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PIM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: 1.38x </a:t>
            </a:r>
            <a:r>
              <a:rPr lang="en-GR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higher energy efficiency </a:t>
            </a:r>
            <a:r>
              <a:rPr lang="en-GR" sz="20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over CPU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EA9EAFC-3615-6AB9-38D9-3E8D41D002A7}"/>
              </a:ext>
            </a:extLst>
          </p:cNvPr>
          <p:cNvSpPr/>
          <p:nvPr/>
        </p:nvSpPr>
        <p:spPr>
          <a:xfrm>
            <a:off x="2594264" y="2013911"/>
            <a:ext cx="1032856" cy="352726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R" sz="20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55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97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CPU/GPU Comparisons </a:t>
            </a:r>
            <a:endParaRPr lang="en-GB" sz="4000" dirty="0">
              <a:solidFill>
                <a:schemeClr val="accent2"/>
              </a:solidFill>
              <a:latin typeface="Trebuchet MS" panose="020B0703020202090204" pitchFamily="34" charset="0"/>
            </a:endParaRPr>
          </a:p>
        </p:txBody>
      </p:sp>
      <p:graphicFrame>
        <p:nvGraphicFramePr>
          <p:cNvPr id="38" name="Table 8">
            <a:extLst>
              <a:ext uri="{FF2B5EF4-FFF2-40B4-BE49-F238E27FC236}">
                <a16:creationId xmlns:a16="http://schemas.microsoft.com/office/drawing/2014/main" id="{9B852648-52F7-F9B0-AFFB-A40D71BBFFA9}"/>
              </a:ext>
            </a:extLst>
          </p:cNvPr>
          <p:cNvGraphicFramePr>
            <a:graphicFrameLocks noGrp="1"/>
          </p:cNvGraphicFramePr>
          <p:nvPr/>
        </p:nvGraphicFramePr>
        <p:xfrm>
          <a:off x="517160" y="4026407"/>
          <a:ext cx="6940449" cy="228600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961863">
                  <a:extLst>
                    <a:ext uri="{9D8B030D-6E8A-4147-A177-3AD203B41FA5}">
                      <a16:colId xmlns:a16="http://schemas.microsoft.com/office/drawing/2014/main" val="317410048"/>
                    </a:ext>
                  </a:extLst>
                </a:gridCol>
                <a:gridCol w="1343956">
                  <a:extLst>
                    <a:ext uri="{9D8B030D-6E8A-4147-A177-3AD203B41FA5}">
                      <a16:colId xmlns:a16="http://schemas.microsoft.com/office/drawing/2014/main" val="2489875169"/>
                    </a:ext>
                  </a:extLst>
                </a:gridCol>
                <a:gridCol w="2129425">
                  <a:extLst>
                    <a:ext uri="{9D8B030D-6E8A-4147-A177-3AD203B41FA5}">
                      <a16:colId xmlns:a16="http://schemas.microsoft.com/office/drawing/2014/main" val="1519824790"/>
                    </a:ext>
                  </a:extLst>
                </a:gridCol>
                <a:gridCol w="1340285">
                  <a:extLst>
                    <a:ext uri="{9D8B030D-6E8A-4147-A177-3AD203B41FA5}">
                      <a16:colId xmlns:a16="http://schemas.microsoft.com/office/drawing/2014/main" val="2498976924"/>
                    </a:ext>
                  </a:extLst>
                </a:gridCol>
                <a:gridCol w="1164920">
                  <a:extLst>
                    <a:ext uri="{9D8B030D-6E8A-4147-A177-3AD203B41FA5}">
                      <a16:colId xmlns:a16="http://schemas.microsoft.com/office/drawing/2014/main" val="2108246702"/>
                    </a:ext>
                  </a:extLst>
                </a:gridCol>
              </a:tblGrid>
              <a:tr h="325867">
                <a:tc gridSpan="2">
                  <a:txBody>
                    <a:bodyPr/>
                    <a:lstStyle/>
                    <a:p>
                      <a:pPr algn="ctr"/>
                      <a:r>
                        <a:rPr lang="en-GR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System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800" b="0" i="0" u="none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Cores</a:t>
                      </a:r>
                      <a:endParaRPr lang="en-GR" sz="1800" b="0" i="0" u="none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</a:rPr>
                        <a:t>Peak Performance</a:t>
                      </a:r>
                      <a:endParaRPr lang="en-GR" sz="1800" b="0" i="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R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Bandwidth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kern="1200" dirty="0">
                          <a:solidFill>
                            <a:schemeClr val="bg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TDP</a:t>
                      </a:r>
                      <a:endParaRPr lang="en-GR" sz="1800" b="0" i="0" kern="1200" dirty="0">
                        <a:solidFill>
                          <a:schemeClr val="bg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306462"/>
                  </a:ext>
                </a:extLst>
              </a:tr>
              <a:tr h="1974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CPU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Intel Xeon</a:t>
                      </a:r>
                    </a:p>
                    <a:p>
                      <a:pPr marL="0" algn="ctr" defTabSz="914354" rtl="0" eaLnBrk="1" latinLnBrk="0" hangingPunct="1"/>
                      <a:r>
                        <a:rPr lang="en-US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Silver 4110</a:t>
                      </a:r>
                      <a:endParaRPr lang="en-GR" sz="1800" b="0" i="0" u="none" kern="1200" dirty="0">
                        <a:solidFill>
                          <a:schemeClr val="tx1"/>
                        </a:solidFill>
                        <a:latin typeface="Trebuchet MS" panose="020B070302020209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660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23.1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2x85 W  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41252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GPU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NVIDIA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Tesla V100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14.13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897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300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94213"/>
                  </a:ext>
                </a:extLst>
              </a:tr>
              <a:tr h="4901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R" sz="1800" b="0" i="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</a:rPr>
                        <a:t>PIM</a:t>
                      </a: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UPMEM</a:t>
                      </a:r>
                    </a:p>
                    <a:p>
                      <a:pPr marL="0" algn="ctr" defTabSz="914354" rtl="0" eaLnBrk="1" latinLnBrk="0" hangingPunct="1"/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1st Gen.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4.66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R" sz="1800" b="0" i="0" u="none" kern="1200" dirty="0">
                          <a:solidFill>
                            <a:schemeClr val="accent2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G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Flops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accent4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1.77 T</a:t>
                      </a: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B/s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354" rtl="0" eaLnBrk="1" latinLnBrk="0" hangingPunct="1">
                        <a:lnSpc>
                          <a:spcPct val="150000"/>
                        </a:lnSpc>
                      </a:pPr>
                      <a:r>
                        <a:rPr lang="en-GR" sz="1800" b="0" i="0" u="none" kern="1200" dirty="0">
                          <a:solidFill>
                            <a:schemeClr val="tx1"/>
                          </a:solidFill>
                          <a:latin typeface="Trebuchet MS" panose="020B0703020202090204" pitchFamily="34" charset="0"/>
                          <a:ea typeface="+mn-ea"/>
                          <a:cs typeface="+mn-cs"/>
                        </a:rPr>
                        <a:t>379 W</a:t>
                      </a:r>
                    </a:p>
                  </a:txBody>
                  <a:tcPr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065694"/>
                  </a:ext>
                </a:extLst>
              </a:tr>
            </a:tbl>
          </a:graphicData>
        </a:graphic>
      </p:graphicFrame>
      <p:sp>
        <p:nvSpPr>
          <p:cNvPr id="39" name="Subtitle 2">
            <a:extLst>
              <a:ext uri="{FF2B5EF4-FFF2-40B4-BE49-F238E27FC236}">
                <a16:creationId xmlns:a16="http://schemas.microsoft.com/office/drawing/2014/main" id="{6E244525-2D3A-5B75-5C34-211642CB801E}"/>
              </a:ext>
            </a:extLst>
          </p:cNvPr>
          <p:cNvSpPr txBox="1">
            <a:spLocks/>
          </p:cNvSpPr>
          <p:nvPr/>
        </p:nvSpPr>
        <p:spPr>
          <a:xfrm>
            <a:off x="7810020" y="4593137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Processor-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CA86166D-F13C-2B1B-4C77-964EA81F8FBA}"/>
              </a:ext>
            </a:extLst>
          </p:cNvPr>
          <p:cNvSpPr txBox="1">
            <a:spLocks/>
          </p:cNvSpPr>
          <p:nvPr/>
        </p:nvSpPr>
        <p:spPr>
          <a:xfrm>
            <a:off x="7517526" y="5671700"/>
            <a:ext cx="1410660" cy="802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Trebuchet MS" panose="020B0703020202090204" pitchFamily="34" charset="0"/>
                <a:cs typeface="Consolas" panose="020B0609020204030204" pitchFamily="49" charset="0"/>
              </a:rPr>
              <a:t>Memory-Centric</a:t>
            </a:r>
            <a:endParaRPr lang="en-GR" dirty="0">
              <a:latin typeface="Trebuchet MS" panose="020B0703020202090204" pitchFamily="34" charset="0"/>
              <a:cs typeface="Consolas" panose="020B0609020204030204" pitchFamily="49" charset="0"/>
            </a:endParaRP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1476DB81-D33F-9BE7-9820-C99F6174F253}"/>
              </a:ext>
            </a:extLst>
          </p:cNvPr>
          <p:cNvSpPr/>
          <p:nvPr/>
        </p:nvSpPr>
        <p:spPr>
          <a:xfrm rot="10800000">
            <a:off x="7517527" y="4411777"/>
            <a:ext cx="307297" cy="1192111"/>
          </a:xfrm>
          <a:prstGeom prst="leftBrace">
            <a:avLst>
              <a:gd name="adj1" fmla="val 54887"/>
              <a:gd name="adj2" fmla="val 50000"/>
            </a:avLst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8EDA03C-45BB-F248-509C-7FB1A486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79" y="1000380"/>
            <a:ext cx="4856879" cy="14754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4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Kernel-Energy</a:t>
            </a:r>
            <a:r>
              <a:rPr lang="en-GB" sz="2200" dirty="0">
                <a:latin typeface="Trebuchet MS" panose="020B0703020202090204" pitchFamily="34" charset="0"/>
              </a:rPr>
              <a:t> (</a:t>
            </a:r>
            <a:r>
              <a:rPr lang="en-GB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COO, 32-bit float</a:t>
            </a:r>
            <a:r>
              <a:rPr lang="en-GB" sz="2200" dirty="0">
                <a:latin typeface="Trebuchet MS" panose="020B0703020202090204" pitchFamily="34" charset="0"/>
              </a:rPr>
              <a:t>):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CPU	= 0.247 J      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GPU 	= </a:t>
            </a:r>
            <a:r>
              <a:rPr lang="en-GB" sz="2000" b="1" dirty="0">
                <a:solidFill>
                  <a:schemeClr val="accent4"/>
                </a:solidFill>
                <a:latin typeface="Trebuchet MS" panose="020B0703020202090204" pitchFamily="34" charset="0"/>
              </a:rPr>
              <a:t>0.051 J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PIM (</a:t>
            </a:r>
            <a:r>
              <a:rPr lang="en-GB" sz="2000" dirty="0">
                <a:solidFill>
                  <a:schemeClr val="accent3"/>
                </a:solidFill>
                <a:latin typeface="Trebuchet MS" panose="020B0703020202090204" pitchFamily="34" charset="0"/>
              </a:rPr>
              <a:t>1D</a:t>
            </a:r>
            <a:r>
              <a:rPr lang="en-GB" sz="2000" dirty="0">
                <a:latin typeface="Trebuchet MS" panose="020B0703020202090204" pitchFamily="34" charset="0"/>
              </a:rPr>
              <a:t>)	= 0.179 J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R" sz="2400" dirty="0">
              <a:latin typeface="Trebuchet MS" panose="020B070302020209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0D40A-1D0A-786C-265B-175E604BA6EC}"/>
              </a:ext>
            </a:extLst>
          </p:cNvPr>
          <p:cNvSpPr/>
          <p:nvPr/>
        </p:nvSpPr>
        <p:spPr>
          <a:xfrm>
            <a:off x="25571" y="4580748"/>
            <a:ext cx="9127592" cy="14704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 algn="ctr"/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</a:rPr>
              <a:t>Many more results in the full paper: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Trebuchet MS" panose="020B0703020202090204" pitchFamily="34" charset="0"/>
                <a:hlinkClick r:id="rId3"/>
              </a:rPr>
              <a:t>https://arxiv.org/pdf/2201.05072.pdf</a:t>
            </a:r>
            <a:endParaRPr lang="en-GR" sz="3200" dirty="0">
              <a:solidFill>
                <a:schemeClr val="bg2">
                  <a:lumMod val="25000"/>
                </a:schemeClr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0558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98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Outline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290A6E-000A-D2CC-49DC-DDC87D4259C0}"/>
              </a:ext>
            </a:extLst>
          </p:cNvPr>
          <p:cNvSpPr/>
          <p:nvPr/>
        </p:nvSpPr>
        <p:spPr>
          <a:xfrm>
            <a:off x="510114" y="1240882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SpMV Kernels for Real PIM Systems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4B016B2-A2CB-E404-0CF1-8C33A4EB1653}"/>
              </a:ext>
            </a:extLst>
          </p:cNvPr>
          <p:cNvSpPr/>
          <p:nvPr/>
        </p:nvSpPr>
        <p:spPr>
          <a:xfrm>
            <a:off x="510114" y="3086098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1905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solidFill>
                  <a:schemeClr val="tx1"/>
                </a:solidFill>
                <a:latin typeface="Trebuchet MS" panose="020B0703020202090204" pitchFamily="34" charset="0"/>
              </a:rPr>
              <a:t>Key Takeaways from Our Study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72656AD-99C3-04ED-6B15-1BDD061B2067}"/>
              </a:ext>
            </a:extLst>
          </p:cNvPr>
          <p:cNvSpPr/>
          <p:nvPr/>
        </p:nvSpPr>
        <p:spPr>
          <a:xfrm>
            <a:off x="510114" y="4931314"/>
            <a:ext cx="8123771" cy="1116000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4000" dirty="0">
                <a:ln>
                  <a:solidFill>
                    <a:schemeClr val="accent2"/>
                  </a:solidFill>
                </a:ln>
                <a:solidFill>
                  <a:schemeClr val="tx1"/>
                </a:solidFill>
                <a:latin typeface="Trebuchet MS" panose="020B070302020209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5158092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104">
            <a:extLst>
              <a:ext uri="{FF2B5EF4-FFF2-40B4-BE49-F238E27FC236}">
                <a16:creationId xmlns:a16="http://schemas.microsoft.com/office/drawing/2014/main" id="{2651D507-87CE-A54D-9229-F168B6F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EF0EDDB-3F8C-454D-B7AF-385D22F27965}" type="slidenum">
              <a:rPr lang="en-GR" sz="2800" smtClean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99</a:t>
            </a:fld>
            <a:endParaRPr lang="en-GR" sz="2800" dirty="0">
              <a:solidFill>
                <a:schemeClr val="accent6">
                  <a:lumMod val="5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115032"/>
            <a:ext cx="7886700" cy="83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accent6">
                    <a:lumMod val="50000"/>
                  </a:schemeClr>
                </a:solidFill>
                <a:latin typeface="Trebuchet MS" panose="020B0703020202090204" pitchFamily="34" charset="0"/>
              </a:rPr>
              <a:t>Conclusion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C0CC4D-41BC-374C-99FC-9749C57B1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14" y="791528"/>
            <a:ext cx="8674711" cy="58905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R" sz="2200" dirty="0">
                <a:solidFill>
                  <a:schemeClr val="accent3"/>
                </a:solidFill>
                <a:latin typeface="Trebuchet MS" panose="020B0703020202090204" pitchFamily="34" charset="0"/>
              </a:rPr>
              <a:t>SpMV</a:t>
            </a:r>
            <a:r>
              <a:rPr lang="en-GR" sz="2200" dirty="0">
                <a:latin typeface="Trebuchet MS" panose="020B0703020202090204" pitchFamily="34" charset="0"/>
              </a:rPr>
              <a:t> </a:t>
            </a:r>
            <a:r>
              <a:rPr lang="en-GB" sz="2200" dirty="0">
                <a:latin typeface="Trebuchet MS" panose="020B0703020202090204" pitchFamily="34" charset="0"/>
              </a:rPr>
              <a:t>is a fundamental linear algebra kernel for important applications (HPC, machine learning, graph analytics… 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400" dirty="0"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200" dirty="0" err="1">
                <a:latin typeface="Trebuchet MS" panose="020B0703020202090204" pitchFamily="34" charset="0"/>
              </a:rPr>
              <a:t>SpMV</a:t>
            </a:r>
            <a:r>
              <a:rPr lang="en-GB" sz="2200" dirty="0">
                <a:latin typeface="Trebuchet MS" panose="020B0703020202090204" pitchFamily="34" charset="0"/>
              </a:rPr>
              <a:t> is a </a:t>
            </a:r>
            <a:r>
              <a:rPr lang="en-GB" sz="2200" dirty="0">
                <a:solidFill>
                  <a:schemeClr val="accent2"/>
                </a:solidFill>
                <a:latin typeface="Trebuchet MS" panose="020B0703020202090204" pitchFamily="34" charset="0"/>
              </a:rPr>
              <a:t>highly memory-bound </a:t>
            </a:r>
            <a:r>
              <a:rPr lang="en-GB" sz="2200" dirty="0">
                <a:latin typeface="Trebuchet MS" panose="020B0703020202090204" pitchFamily="34" charset="0"/>
              </a:rPr>
              <a:t>kernel in processor-centric systems (e.g., CPU and GPU systems)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400" dirty="0">
              <a:latin typeface="Trebuchet MS" panose="020B0703020202090204" pitchFamily="34" charset="0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200" dirty="0">
                <a:latin typeface="Trebuchet MS" panose="020B0703020202090204" pitchFamily="34" charset="0"/>
              </a:rPr>
              <a:t>Real near-bank PIM systems can tackle the </a:t>
            </a:r>
            <a:r>
              <a:rPr lang="en-GB" sz="2200" dirty="0">
                <a:solidFill>
                  <a:schemeClr val="accent1"/>
                </a:solidFill>
                <a:latin typeface="Trebuchet MS" panose="020B0703020202090204" pitchFamily="34" charset="0"/>
              </a:rPr>
              <a:t>data movement bottleneck </a:t>
            </a:r>
            <a:r>
              <a:rPr lang="en-GB" sz="2200" dirty="0">
                <a:latin typeface="Trebuchet MS" panose="020B0703020202090204" pitchFamily="34" charset="0"/>
              </a:rPr>
              <a:t>(high parallelism, large aggregate memory bandwidth)</a:t>
            </a:r>
          </a:p>
          <a:p>
            <a:pPr marL="0" indent="0">
              <a:lnSpc>
                <a:spcPct val="100000"/>
              </a:lnSpc>
              <a:spcBef>
                <a:spcPts val="8"/>
              </a:spcBef>
              <a:buSzPct val="120000"/>
              <a:buNone/>
            </a:pPr>
            <a:endParaRPr lang="en-GB" sz="1200" dirty="0">
              <a:latin typeface="Trebuchet MS" panose="020B0703020202090204" pitchFamily="34" charset="0"/>
            </a:endParaRPr>
          </a:p>
          <a:p>
            <a:pPr>
              <a:lnSpc>
                <a:spcPct val="130000"/>
              </a:lnSpc>
              <a:spcBef>
                <a:spcPts val="8"/>
              </a:spcBef>
              <a:buSzPct val="120000"/>
            </a:pPr>
            <a:r>
              <a:rPr lang="en-GB" sz="2200" dirty="0">
                <a:latin typeface="Trebuchet MS" panose="020B0703020202090204" pitchFamily="34" charset="0"/>
              </a:rPr>
              <a:t>Key Contributions: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b="1" i="1" dirty="0" err="1">
                <a:solidFill>
                  <a:schemeClr val="accent4"/>
                </a:solidFill>
                <a:latin typeface="Trebuchet MS" panose="020B0703020202090204" pitchFamily="34" charset="0"/>
              </a:rPr>
              <a:t>SparseP</a:t>
            </a:r>
            <a:r>
              <a:rPr lang="en-GB" sz="2000" b="1" i="1" dirty="0">
                <a:solidFill>
                  <a:schemeClr val="accent4"/>
                </a:solidFill>
                <a:latin typeface="Trebuchet MS" panose="020B0703020202090204" pitchFamily="34" charset="0"/>
              </a:rPr>
              <a:t> </a:t>
            </a:r>
            <a:r>
              <a:rPr lang="en-GB" sz="2000" dirty="0">
                <a:latin typeface="Trebuchet MS" panose="020B0703020202090204" pitchFamily="34" charset="0"/>
              </a:rPr>
              <a:t>: first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open-source</a:t>
            </a:r>
            <a:r>
              <a:rPr lang="en-GB" sz="2000" dirty="0">
                <a:latin typeface="Trebuchet MS" panose="020B0703020202090204" pitchFamily="34" charset="0"/>
              </a:rPr>
              <a:t> </a:t>
            </a:r>
            <a:r>
              <a:rPr lang="en-GB" sz="2000" dirty="0" err="1">
                <a:latin typeface="Trebuchet MS" panose="020B0703020202090204" pitchFamily="34" charset="0"/>
              </a:rPr>
              <a:t>SpMV</a:t>
            </a:r>
            <a:r>
              <a:rPr lang="en-GB" sz="2000" dirty="0">
                <a:latin typeface="Trebuchet MS" panose="020B0703020202090204" pitchFamily="34" charset="0"/>
              </a:rPr>
              <a:t> library for real PIM systems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latin typeface="Trebuchet MS" panose="020B0703020202090204" pitchFamily="34" charset="0"/>
              </a:rPr>
              <a:t>Comprehensive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characterization</a:t>
            </a:r>
            <a:r>
              <a:rPr lang="en-GB" sz="2000" dirty="0"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analysis</a:t>
            </a:r>
            <a:r>
              <a:rPr lang="en-GB" sz="2000" dirty="0">
                <a:latin typeface="Trebuchet MS" panose="020B0703020202090204" pitchFamily="34" charset="0"/>
              </a:rPr>
              <a:t> of SPMV on the first real PIM system</a:t>
            </a:r>
          </a:p>
          <a:p>
            <a:pPr lvl="1">
              <a:lnSpc>
                <a:spcPct val="100000"/>
              </a:lnSpc>
              <a:spcBef>
                <a:spcPts val="8"/>
              </a:spcBef>
              <a:buSzPct val="120000"/>
            </a:pP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Recommendations</a:t>
            </a:r>
            <a:r>
              <a:rPr lang="en-GB" sz="2000" dirty="0">
                <a:latin typeface="Trebuchet MS" panose="020B0703020202090204" pitchFamily="34" charset="0"/>
              </a:rPr>
              <a:t> to improve multiple aspects of future PIM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hardware</a:t>
            </a:r>
            <a:r>
              <a:rPr lang="en-GB" sz="2000" dirty="0">
                <a:latin typeface="Trebuchet MS" panose="020B0703020202090204" pitchFamily="34" charset="0"/>
              </a:rPr>
              <a:t> and </a:t>
            </a:r>
            <a:r>
              <a:rPr lang="en-GB" sz="2000" dirty="0">
                <a:solidFill>
                  <a:schemeClr val="accent4"/>
                </a:solidFill>
                <a:latin typeface="Trebuchet MS" panose="020B0703020202090204" pitchFamily="34" charset="0"/>
              </a:rPr>
              <a:t>software</a:t>
            </a:r>
            <a:endParaRPr lang="en-GR" sz="2000" dirty="0">
              <a:latin typeface="Trebuchet MS" panose="020B070302020209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C6308C-BFB5-D027-ADFD-ED6AFC28960C}"/>
              </a:ext>
            </a:extLst>
          </p:cNvPr>
          <p:cNvGrpSpPr/>
          <p:nvPr/>
        </p:nvGrpSpPr>
        <p:grpSpPr>
          <a:xfrm>
            <a:off x="1037631" y="5565276"/>
            <a:ext cx="6754407" cy="1082123"/>
            <a:chOff x="2533714" y="1420217"/>
            <a:chExt cx="6754407" cy="128897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2DDD257-03E5-2924-CEB4-3702271E887C}"/>
                </a:ext>
              </a:extLst>
            </p:cNvPr>
            <p:cNvSpPr/>
            <p:nvPr/>
          </p:nvSpPr>
          <p:spPr>
            <a:xfrm>
              <a:off x="2533715" y="1420217"/>
              <a:ext cx="6754406" cy="1288974"/>
            </a:xfrm>
            <a:prstGeom prst="roundRect">
              <a:avLst>
                <a:gd name="adj" fmla="val 10014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tlCol="0" anchor="t"/>
            <a:lstStyle/>
            <a:p>
              <a:pPr algn="ctr"/>
              <a:endParaRPr lang="en-GB" sz="2100" dirty="0">
                <a:solidFill>
                  <a:schemeClr val="tx2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</a:t>
              </a:r>
              <a:r>
                <a:rPr lang="en-GB" sz="2000" dirty="0" err="1">
                  <a:solidFill>
                    <a:schemeClr val="accent1"/>
                  </a:solidFill>
                  <a:latin typeface="Trebuchet MS" panose="020B0703020202090204" pitchFamily="34" charset="0"/>
                </a:rPr>
                <a:t>SparseP</a:t>
              </a:r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https://github.com/CMU-SAFARI/SparseP</a:t>
              </a:r>
              <a:endParaRPr lang="en-GB" sz="2000" dirty="0">
                <a:solidFill>
                  <a:schemeClr val="accent3"/>
                </a:solidFill>
                <a:latin typeface="Trebuchet MS" panose="020B0703020202090204" pitchFamily="34" charset="0"/>
              </a:endParaRPr>
            </a:p>
            <a:p>
              <a:r>
                <a:rPr lang="en-GB" sz="2000" dirty="0">
                  <a:solidFill>
                    <a:schemeClr val="accent1"/>
                  </a:solidFill>
                  <a:latin typeface="Trebuchet MS" panose="020B0703020202090204" pitchFamily="34" charset="0"/>
                </a:rPr>
                <a:t>    Full Paper: </a:t>
              </a:r>
              <a:r>
                <a:rPr lang="en-GB" sz="2000" dirty="0">
                  <a:solidFill>
                    <a:schemeClr val="accent3"/>
                  </a:solidFill>
                  <a:latin typeface="Trebuchet MS" panose="020B070302020209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https://arxiv.org/pdf/2201.05072.pdf</a:t>
              </a:r>
              <a:r>
                <a:rPr lang="en-GB" sz="2000" dirty="0">
                  <a:solidFill>
                    <a:schemeClr val="tx2"/>
                  </a:solidFill>
                  <a:latin typeface="Trebuchet MS" panose="020B0703020202090204" pitchFamily="34" charset="0"/>
                </a:rPr>
                <a:t> </a:t>
              </a:r>
            </a:p>
          </p:txBody>
        </p:sp>
        <p:sp>
          <p:nvSpPr>
            <p:cNvPr id="7" name="Round Same-side Corner of Rectangle 6">
              <a:extLst>
                <a:ext uri="{FF2B5EF4-FFF2-40B4-BE49-F238E27FC236}">
                  <a16:creationId xmlns:a16="http://schemas.microsoft.com/office/drawing/2014/main" id="{6D6DC78E-AF51-F45C-E1E3-AF9C44AD8F68}"/>
                </a:ext>
              </a:extLst>
            </p:cNvPr>
            <p:cNvSpPr/>
            <p:nvPr/>
          </p:nvSpPr>
          <p:spPr>
            <a:xfrm>
              <a:off x="2533714" y="1420218"/>
              <a:ext cx="6754407" cy="434921"/>
            </a:xfrm>
            <a:prstGeom prst="round2SameRect">
              <a:avLst>
                <a:gd name="adj1" fmla="val 33578"/>
                <a:gd name="adj2" fmla="val 0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R" sz="2400" dirty="0">
                  <a:latin typeface="Trebuchet MS" panose="020B0703020202090204" pitchFamily="34" charset="0"/>
                </a:rPr>
                <a:t>Our 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77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BE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BEER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90722</TotalTime>
  <Words>16553</Words>
  <Application>Microsoft Macintosh PowerPoint</Application>
  <PresentationFormat>On-screen Show (4:3)</PresentationFormat>
  <Paragraphs>3178</Paragraphs>
  <Slides>259</Slides>
  <Notes>139</Notes>
  <HiddenSlides>4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259</vt:i4>
      </vt:variant>
    </vt:vector>
  </HeadingPairs>
  <TitlesOfParts>
    <vt:vector size="286" baseType="lpstr">
      <vt:lpstr>NimbusRomNo9L-Regu</vt:lpstr>
      <vt:lpstr>Arial</vt:lpstr>
      <vt:lpstr>Arial Unicode MS</vt:lpstr>
      <vt:lpstr>Calibri</vt:lpstr>
      <vt:lpstr>Calibri Light</vt:lpstr>
      <vt:lpstr>Cambria</vt:lpstr>
      <vt:lpstr>Cambria Math</vt:lpstr>
      <vt:lpstr>Candara</vt:lpstr>
      <vt:lpstr>Courier</vt:lpstr>
      <vt:lpstr>Garamond</vt:lpstr>
      <vt:lpstr>Nunito</vt:lpstr>
      <vt:lpstr>Nunito SemiBold</vt:lpstr>
      <vt:lpstr>Poppins</vt:lpstr>
      <vt:lpstr>Segoe UI</vt:lpstr>
      <vt:lpstr>Segoe UI Symbol</vt:lpstr>
      <vt:lpstr>Tahoma</vt:lpstr>
      <vt:lpstr>Times New Roman</vt:lpstr>
      <vt:lpstr>Trebuchet MS</vt:lpstr>
      <vt:lpstr>Wingdings</vt:lpstr>
      <vt:lpstr>Office Theme</vt:lpstr>
      <vt:lpstr>2_Office Theme</vt:lpstr>
      <vt:lpstr>1_Edge</vt:lpstr>
      <vt:lpstr>3_Office Theme</vt:lpstr>
      <vt:lpstr>1_Office Theme</vt:lpstr>
      <vt:lpstr>BEER</vt:lpstr>
      <vt:lpstr>1_BEER</vt:lpstr>
      <vt:lpstr>Simple Light</vt:lpstr>
      <vt:lpstr>PowerPoint Presentation</vt:lpstr>
      <vt:lpstr>Potential Barriers to Adoption of PIM</vt:lpstr>
      <vt:lpstr>Benchmarking and  Workload Suitability</vt:lpstr>
      <vt:lpstr>PrIM Benchmarks</vt:lpstr>
      <vt:lpstr>PrIM Benchmarks: Application Domains</vt:lpstr>
      <vt:lpstr>Roofline Model</vt:lpstr>
      <vt:lpstr>PrIM Benchmarks: Diversity</vt:lpstr>
      <vt:lpstr>PrIM Benchmarks: Inter-DPU Communication</vt:lpstr>
      <vt:lpstr>PrIM Benchmarks</vt:lpstr>
      <vt:lpstr>Outline</vt:lpstr>
      <vt:lpstr>Evaluation Methodology</vt:lpstr>
      <vt:lpstr>Evaluation Methodology</vt:lpstr>
      <vt:lpstr>2,560-DPU System</vt:lpstr>
      <vt:lpstr>640-DPU System</vt:lpstr>
      <vt:lpstr>Datasets</vt:lpstr>
      <vt:lpstr>Strong Scaling: 1 DPU (I)</vt:lpstr>
      <vt:lpstr>Strong Scaling: 1 DPU (II)</vt:lpstr>
      <vt:lpstr>Strong Scaling: 1 DPU (III)</vt:lpstr>
      <vt:lpstr>Strong Scaling: 1 DPU (IV)</vt:lpstr>
      <vt:lpstr>Strong Scaling: 1 DPU (V)</vt:lpstr>
      <vt:lpstr>Strong Scaling: 1 DPU (VI)</vt:lpstr>
      <vt:lpstr>Strong Scaling: 1 Rank (I)</vt:lpstr>
      <vt:lpstr>Strong Scaling: 1 Rank (II)</vt:lpstr>
      <vt:lpstr>Strong Scaling: 1 Rank (III)</vt:lpstr>
      <vt:lpstr>Strong Scaling: 1 Rank (IV)</vt:lpstr>
      <vt:lpstr>Strong Scaling: 32 Ranks (I)</vt:lpstr>
      <vt:lpstr>Strong Scaling: 32 Ranks (II)</vt:lpstr>
      <vt:lpstr>Strong Scaling: 32 Ranks (III)</vt:lpstr>
      <vt:lpstr>Weak Scaling: 1 Rank</vt:lpstr>
      <vt:lpstr>CPU/GPU: Evaluation Methodology</vt:lpstr>
      <vt:lpstr>CPU/GPU: Performance Comparison (I)</vt:lpstr>
      <vt:lpstr>CPU/GPU: Performance Comparison (II)</vt:lpstr>
      <vt:lpstr>CPU/GPU: Performance Comparison (III)</vt:lpstr>
      <vt:lpstr>CPU/GPU: Energy Comparison (I)</vt:lpstr>
      <vt:lpstr>CPU/GPU: Energy Comparison (II)</vt:lpstr>
      <vt:lpstr>Outline</vt:lpstr>
      <vt:lpstr>Key Takeaway 1</vt:lpstr>
      <vt:lpstr>Key Takeaway 2</vt:lpstr>
      <vt:lpstr>Key Takeaway 3</vt:lpstr>
      <vt:lpstr>Key Takeaway 4</vt:lpstr>
      <vt:lpstr>Understanding a Modern PIM Architecture</vt:lpstr>
      <vt:lpstr>Short arXiv Version</vt:lpstr>
      <vt:lpstr>Long arXiv Version</vt:lpstr>
      <vt:lpstr>PrIM Repository</vt:lpstr>
      <vt:lpstr>Sparse Matrix Vector Multiplication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Machine Learning Training</vt:lpstr>
      <vt:lpstr>PowerPoint Presentation</vt:lpstr>
      <vt:lpstr>ISPASS 2023 Version</vt:lpstr>
      <vt:lpstr>Executive Summary</vt:lpstr>
      <vt:lpstr>Outline</vt:lpstr>
      <vt:lpstr>Machine Learning Workloads</vt:lpstr>
      <vt:lpstr>Machine Learning Workloads: Our Goal</vt:lpstr>
      <vt:lpstr>Outline</vt:lpstr>
      <vt:lpstr>Processing-in-Memory (PIM)</vt:lpstr>
      <vt:lpstr>A State-of-the-Art PIM System</vt:lpstr>
      <vt:lpstr>2,560-DPU UPMEM PIM System</vt:lpstr>
      <vt:lpstr>Outline</vt:lpstr>
      <vt:lpstr>ML Training Workloads</vt:lpstr>
      <vt:lpstr>Linear Regression</vt:lpstr>
      <vt:lpstr>Custom Integer Multiplication</vt:lpstr>
      <vt:lpstr>Logistic Regression</vt:lpstr>
      <vt:lpstr>LUT-based Sigmoid Calculation</vt:lpstr>
      <vt:lpstr>Decision Tree</vt:lpstr>
      <vt:lpstr>K-Means Clustering</vt:lpstr>
      <vt:lpstr>Outline</vt:lpstr>
      <vt:lpstr>Evaluation Methodology</vt:lpstr>
      <vt:lpstr>2,560-DPU UPMEM PIM System</vt:lpstr>
      <vt:lpstr>Outline</vt:lpstr>
      <vt:lpstr>Evaluation: Quality Metrics: LIN</vt:lpstr>
      <vt:lpstr>Evaluation: Quality Metrics: LOG</vt:lpstr>
      <vt:lpstr>Evaluation: Quality Metrics</vt:lpstr>
      <vt:lpstr>Outline</vt:lpstr>
      <vt:lpstr>Evaluation: Analysis of PIM Kernels (I)</vt:lpstr>
      <vt:lpstr>Evaluation: Analysis of PIM Kernels (II)</vt:lpstr>
      <vt:lpstr>Evaluation: Analysis of PIM Kernels (III)</vt:lpstr>
      <vt:lpstr>Evaluation: Analysis of PIM Kernels (IV)</vt:lpstr>
      <vt:lpstr>Evaluation: Analysis of PIM Kernels (V)</vt:lpstr>
      <vt:lpstr>Outline</vt:lpstr>
      <vt:lpstr>Evaluation: Performance Scaling (I)</vt:lpstr>
      <vt:lpstr>Evaluation: Performance Scaling (II)</vt:lpstr>
      <vt:lpstr>Evaluation: Performance Scaling (II)</vt:lpstr>
      <vt:lpstr>Outline</vt:lpstr>
      <vt:lpstr>Comparison to CPU and GPU (I)</vt:lpstr>
      <vt:lpstr>Comparison to CPU and GPU (II)</vt:lpstr>
      <vt:lpstr>Long arXiv Version</vt:lpstr>
      <vt:lpstr>Comparison to CPU and GPU (III)</vt:lpstr>
      <vt:lpstr>Comparison to CPU and GPU (IV)</vt:lpstr>
      <vt:lpstr>Long arXiv Version</vt:lpstr>
      <vt:lpstr>Short arXiv Version</vt:lpstr>
      <vt:lpstr>ISPASS 2023 Version</vt:lpstr>
      <vt:lpstr>Source Code</vt:lpstr>
      <vt:lpstr>Executive Summary</vt:lpstr>
      <vt:lpstr>Lecture on PIM-ML</vt:lpstr>
      <vt:lpstr>PowerPoint Presentation</vt:lpstr>
      <vt:lpstr>Genomics Sequence Alignment</vt:lpstr>
      <vt:lpstr>PowerPoint Presentation</vt:lpstr>
      <vt:lpstr>Sequence Alignment on Processing-in-Memory</vt:lpstr>
      <vt:lpstr>Executive Summary</vt:lpstr>
      <vt:lpstr>Outline</vt:lpstr>
      <vt:lpstr>Genome Analysis</vt:lpstr>
      <vt:lpstr>Sequence Alignment: Smith-Waterman (I)</vt:lpstr>
      <vt:lpstr>Sequence Alignment: Smith-Waterman (II)</vt:lpstr>
      <vt:lpstr>Sequence Alignment: Smith-Waterman (III)</vt:lpstr>
      <vt:lpstr>Sequence Alignment Algorithms</vt:lpstr>
      <vt:lpstr>Motivation: Alignment on CPU (I)</vt:lpstr>
      <vt:lpstr>Motivation: Alignment on CPU (II)</vt:lpstr>
      <vt:lpstr>Motivation: Alignment on CPU (III)</vt:lpstr>
      <vt:lpstr>Outline</vt:lpstr>
      <vt:lpstr>PIM to Minimize Data Movement</vt:lpstr>
      <vt:lpstr>Processing-in-Memory (PIM)</vt:lpstr>
      <vt:lpstr>A State-of-the-Art PIM System</vt:lpstr>
      <vt:lpstr>Outline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Alignment-in-Memory (AiM)</vt:lpstr>
      <vt:lpstr>Data Management (I)</vt:lpstr>
      <vt:lpstr>Data Management (II)</vt:lpstr>
      <vt:lpstr>Data Management (III)</vt:lpstr>
      <vt:lpstr>Outline</vt:lpstr>
      <vt:lpstr>Evaluation Methodology</vt:lpstr>
      <vt:lpstr>Evaluation: PIM vs. CPU (I)</vt:lpstr>
      <vt:lpstr>Evaluation: PIM vs. CPU (II)</vt:lpstr>
      <vt:lpstr>Evaluation: PIM vs. CPU (III)</vt:lpstr>
      <vt:lpstr>Evaluation: PIM vs. CPU (III)</vt:lpstr>
      <vt:lpstr>Evaluation: PIM vs. CPU (IV)</vt:lpstr>
      <vt:lpstr>WFA-Adaptive with Large Sequences</vt:lpstr>
      <vt:lpstr>WFA-Adaptive with Large Sequences</vt:lpstr>
      <vt:lpstr>Evaluation: PIM vs. GPU</vt:lpstr>
      <vt:lpstr>Intermediate Data Structures</vt:lpstr>
      <vt:lpstr>Sequence Alignment on Processing-in-Memory</vt:lpstr>
      <vt:lpstr>Source Code</vt:lpstr>
      <vt:lpstr>Executive Summary</vt:lpstr>
      <vt:lpstr>Lecture on Alignment-in-Memory</vt:lpstr>
      <vt:lpstr>PowerPoint Presentation</vt:lpstr>
      <vt:lpstr>Transcendental Functions</vt:lpstr>
      <vt:lpstr>PowerPoint Presentation</vt:lpstr>
      <vt:lpstr>ISPASS 2023 Version</vt:lpstr>
      <vt:lpstr>Executive Summary</vt:lpstr>
      <vt:lpstr>Outline</vt:lpstr>
      <vt:lpstr>Processing-in-Memory (PIM)</vt:lpstr>
      <vt:lpstr>A State-of-the-Art PIM System</vt:lpstr>
      <vt:lpstr>How to Calculate Transcendental Functions  in a PIM System?</vt:lpstr>
      <vt:lpstr>How to Calculate Transcendental Functions  in a PIM System?</vt:lpstr>
      <vt:lpstr>Outline</vt:lpstr>
      <vt:lpstr>TransPimLib: Implementation</vt:lpstr>
      <vt:lpstr>TransPimLib: CORDIC-based Methods</vt:lpstr>
      <vt:lpstr>TransPimLib: LUT-based Methods</vt:lpstr>
      <vt:lpstr>TransPimLib: Combined Methods</vt:lpstr>
      <vt:lpstr>TransPimLib: Supported Functions</vt:lpstr>
      <vt:lpstr>Outline</vt:lpstr>
      <vt:lpstr>Evaluation Methodology</vt:lpstr>
      <vt:lpstr>Microbenchmark Results: Performance (I)</vt:lpstr>
      <vt:lpstr>Microbenchmark Results: Performance (II)</vt:lpstr>
      <vt:lpstr>Microbenchmark Results: Performance (III)</vt:lpstr>
      <vt:lpstr>Microbenchmark Results: Setup Time (I)</vt:lpstr>
      <vt:lpstr>Microbenchmark Results: Setup Time (II)</vt:lpstr>
      <vt:lpstr>Microbenchmark Results: Memory (I)</vt:lpstr>
      <vt:lpstr>Microbenchmark Results: Memory (II)</vt:lpstr>
      <vt:lpstr>Other Supported Functions (I)</vt:lpstr>
      <vt:lpstr>Other Supported Functions (II)</vt:lpstr>
      <vt:lpstr>Real-world Benchmark Results (I)</vt:lpstr>
      <vt:lpstr>Real-world Benchmark Results (II)</vt:lpstr>
      <vt:lpstr>More in the Paper</vt:lpstr>
      <vt:lpstr>TransPimLib: arXiv Version</vt:lpstr>
      <vt:lpstr>ISPASS 2023 Version</vt:lpstr>
      <vt:lpstr>Source Code</vt:lpstr>
      <vt:lpstr>Executive Summary</vt:lpstr>
      <vt:lpstr>Lecture on TransPimLib</vt:lpstr>
      <vt:lpstr>PowerPoint Presentation</vt:lpstr>
      <vt:lpstr>Homomorphic Operations</vt:lpstr>
      <vt:lpstr>Evaluating Homomorphic Operations on a Real-World  Processing-In-Memory System</vt:lpstr>
      <vt:lpstr>Homomorphic Encryption</vt:lpstr>
      <vt:lpstr>Homomorphic Encryption</vt:lpstr>
      <vt:lpstr>Homomorphic Encryption</vt:lpstr>
      <vt:lpstr>Homomorphic Encryption</vt:lpstr>
      <vt:lpstr>Motivation </vt:lpstr>
      <vt:lpstr>Motivation</vt:lpstr>
      <vt:lpstr>Our Goal</vt:lpstr>
      <vt:lpstr>Our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  <vt:lpstr>Key Takeaways</vt:lpstr>
      <vt:lpstr>Key Takeaways</vt:lpstr>
      <vt:lpstr>Executive Summary</vt:lpstr>
      <vt:lpstr>Executive Summary</vt:lpstr>
      <vt:lpstr>Executive Summary</vt:lpstr>
      <vt:lpstr>Executive Summary</vt:lpstr>
      <vt:lpstr>Evaluating Homomorphic Operations on a Real-World  Processing-In-Memory 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Gomez Luna  Juan</cp:lastModifiedBy>
  <cp:revision>4208</cp:revision>
  <dcterms:created xsi:type="dcterms:W3CDTF">2020-11-10T14:18:08Z</dcterms:created>
  <dcterms:modified xsi:type="dcterms:W3CDTF">2023-10-27T13:16:07Z</dcterms:modified>
</cp:coreProperties>
</file>