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  <p:sldMasterId id="2147483688" r:id="rId3"/>
    <p:sldMasterId id="2147483700" r:id="rId4"/>
    <p:sldMasterId id="2147483712" r:id="rId5"/>
    <p:sldMasterId id="2147483724" r:id="rId6"/>
  </p:sldMasterIdLst>
  <p:notesMasterIdLst>
    <p:notesMasterId r:id="rId19"/>
  </p:notesMasterIdLst>
  <p:handoutMasterIdLst>
    <p:handoutMasterId r:id="rId20"/>
  </p:handoutMasterIdLst>
  <p:sldIdLst>
    <p:sldId id="6050" r:id="rId7"/>
    <p:sldId id="3497" r:id="rId8"/>
    <p:sldId id="5947" r:id="rId9"/>
    <p:sldId id="6732" r:id="rId10"/>
    <p:sldId id="7334" r:id="rId11"/>
    <p:sldId id="7335" r:id="rId12"/>
    <p:sldId id="7276" r:id="rId13"/>
    <p:sldId id="7372" r:id="rId14"/>
    <p:sldId id="7374" r:id="rId15"/>
    <p:sldId id="6770" r:id="rId16"/>
    <p:sldId id="6771" r:id="rId17"/>
    <p:sldId id="737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B9B9"/>
    <a:srgbClr val="F4EA4C"/>
    <a:srgbClr val="FBE5D6"/>
    <a:srgbClr val="2D458A"/>
    <a:srgbClr val="FFFFFF"/>
    <a:srgbClr val="F5F6FB"/>
    <a:srgbClr val="000000"/>
    <a:srgbClr val="0070C0"/>
    <a:srgbClr val="009193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433"/>
    <p:restoredTop sz="88682"/>
  </p:normalViewPr>
  <p:slideViewPr>
    <p:cSldViewPr snapToGrid="0" snapToObjects="1">
      <p:cViewPr varScale="1">
        <p:scale>
          <a:sx n="115" d="100"/>
          <a:sy n="115" d="100"/>
        </p:scale>
        <p:origin x="1920" y="208"/>
      </p:cViewPr>
      <p:guideLst/>
    </p:cSldViewPr>
  </p:slideViewPr>
  <p:outlineViewPr>
    <p:cViewPr>
      <p:scale>
        <a:sx n="33" d="100"/>
        <a:sy n="33" d="100"/>
      </p:scale>
      <p:origin x="0" y="-2897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10" d="100"/>
        <a:sy n="110" d="100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345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DB5256-F1E6-8743-B02A-68834AC97D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43DF50-F8E9-9241-9406-236CB6BE4E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1437D9-744C-C144-AC94-91DD2CDA03B0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96F5C5-CE3A-FA42-98DE-93BCBE04DF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36B318-E632-1A46-A963-2EC75F69F8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05C31-5BD3-9B42-A270-096A1EE5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929AC-FC5A-1646-B3A1-E39A37E8D8F5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715E5-0E3B-1B4F-BB79-1C4B57B47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11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458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08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82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847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524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242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505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0"/>
            <a:ext cx="9144000" cy="4379053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1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9311" y="2839453"/>
            <a:ext cx="6858000" cy="153960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z="32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0667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Segoe UI Symbol" panose="020B0502040204020203" pitchFamily="34" charset="0"/>
                <a:ea typeface="Segoe UI Symbol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pic>
        <p:nvPicPr>
          <p:cNvPr id="9" name="Picture 8" descr="safari.png">
            <a:extLst>
              <a:ext uri="{FF2B5EF4-FFF2-40B4-BE49-F238E27FC236}">
                <a16:creationId xmlns:a16="http://schemas.microsoft.com/office/drawing/2014/main" id="{A7BD3BC9-DBEB-F142-8D50-839F28DAD6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720508" y="6032056"/>
            <a:ext cx="2160000" cy="6249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2EE581-0E0C-D446-AC90-58A9D2D940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631" y="5551833"/>
            <a:ext cx="2274162" cy="11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40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7771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5345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49761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73187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3008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2626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3318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3922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8334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7287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  <a:prstGeom prst="rect">
            <a:avLst/>
          </a:prstGeom>
        </p:spPr>
        <p:txBody>
          <a:bodyPr/>
          <a:lstStyle>
            <a:lvl1pPr>
              <a:defRPr sz="4400" b="1">
                <a:latin typeface="Candara" panose="020E0502030303020204" pitchFamily="34" charset="0"/>
                <a:ea typeface="Geneva" panose="020B0503030404040204" pitchFamily="34" charset="0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>
              <a:buFont typeface="Cambria" panose="02040503050406030204" pitchFamily="18" charset="0"/>
              <a:buChar char="-"/>
              <a:defRPr sz="24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47648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2000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525283"/>
            <a:ext cx="1080120" cy="3125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CD1133-1492-4A44-93C1-B89EF4FD41F6}"/>
              </a:ext>
            </a:extLst>
          </p:cNvPr>
          <p:cNvCxnSpPr>
            <a:cxnSpLocks/>
          </p:cNvCxnSpPr>
          <p:nvPr userDrawn="1"/>
        </p:nvCxnSpPr>
        <p:spPr>
          <a:xfrm>
            <a:off x="117027" y="831499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E97BD3-6BDD-8949-ACFE-8F75374CA53C}"/>
              </a:ext>
            </a:extLst>
          </p:cNvPr>
          <p:cNvCxnSpPr>
            <a:cxnSpLocks/>
          </p:cNvCxnSpPr>
          <p:nvPr userDrawn="1"/>
        </p:nvCxnSpPr>
        <p:spPr>
          <a:xfrm>
            <a:off x="117027" y="6482153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717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8087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76724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9591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2342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517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0915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25943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07242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93237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85040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24744"/>
            <a:ext cx="7924800" cy="2232248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404592"/>
            <a:ext cx="7848600" cy="1248544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929991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1563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8340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4638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39701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2973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36187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43789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498605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73945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64703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558657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098157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70206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12992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85543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229795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88185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054513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445796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063742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64225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8210717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561964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354308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6717895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492586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01527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478037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6302876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80490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08720"/>
            <a:ext cx="4229100" cy="54726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908720"/>
            <a:ext cx="4229100" cy="54726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34220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576585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43096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22238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83CA-0B62-DB46-9CBE-B5DC6D4673F1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61060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5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05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8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3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2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live/ohU00NSIxOI?si=h1I9eUx7KCScMHrg" TargetMode="External"/><Relationship Id="rId2" Type="http://schemas.openxmlformats.org/officeDocument/2006/relationships/hyperlink" Target="https://ethz.zoom.us/j/68459763236?pwd=NEIzK1JGV0pHTjRaUzV5NmRna3JkZz09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research.ibm.com/people/abu-sebastian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live/ohU00NSIxOI?si=h1I9eUx7KCScMHrg" TargetMode="External"/><Relationship Id="rId2" Type="http://schemas.openxmlformats.org/officeDocument/2006/relationships/hyperlink" Target="https://ethz.zoom.us/j/68459763236?pwd=NEIzK1JGV0pHTjRaUzV5NmRna3JkZz09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hyperlink" Target="https://www.youtube.com/playlist?list=PL5Q2soXY2Zi_EObuoAZVSq_o6UySWQHvZ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be.com/playlist?list=PL5Q2soXY2Zi-841fUYYUK9EsXKhQKRPyX" TargetMode="External"/><Relationship Id="rId5" Type="http://schemas.openxmlformats.org/officeDocument/2006/relationships/hyperlink" Target="https://safari.ethz.ch/projects_and_seminars/spring2023/doku.php?id=processing_in_memory" TargetMode="External"/><Relationship Id="rId4" Type="http://schemas.openxmlformats.org/officeDocument/2006/relationships/hyperlink" Target="https://safari.ethz.ch/projects_and_seminars/fall2021/doku.php?id=processing_in_memory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events.safari.ethz.ch/real-pim-tutorial/doku.php?id=start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www.youtube.com/live/f5-nT1tbz5w?feature=shar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be.com/playlist?list=PL5Q2soXY2Zi-841fUYYUK9EsXKhQKRPyX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live/oYCaLcT0Kmo?feature=share" TargetMode="External"/><Relationship Id="rId3" Type="http://schemas.openxmlformats.org/officeDocument/2006/relationships/hyperlink" Target="https://youtube.com/playlist?list=PL5Q2soXY2Zi-841fUYYUK9EsXKhQKRPyX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events.safari.ethz.ch/asplos-pim-tutorial/doku.php?id=start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youtube.com/playlist?list=PL5Q2soXY2Zi-841fUYYUK9EsXKhQKRPyX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www.youtube.com/live/GIb5EgSrWk0?si=Ws5bzE4UhHsj-mII" TargetMode="External"/><Relationship Id="rId4" Type="http://schemas.openxmlformats.org/officeDocument/2006/relationships/hyperlink" Target="https://events.safari.ethz.ch/isca-pim-tutorial/doku.php?id=star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be.com/playlist?list=PL5Q2soXY2Zi-841fUYYUK9EsXKhQKRPyX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be.com/live/ohU00NSIxOI?feature=share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events.safari.ethz.ch/isca-pim-tutorial/doku.php?id=start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69070"/>
            <a:ext cx="9144000" cy="3470609"/>
          </a:xfrm>
        </p:spPr>
        <p:txBody>
          <a:bodyPr>
            <a:normAutofit lnSpcReduction="10000"/>
          </a:bodyPr>
          <a:lstStyle/>
          <a:p>
            <a:r>
              <a:rPr lang="en-US" sz="6000" dirty="0">
                <a:solidFill>
                  <a:srgbClr val="002060"/>
                </a:solidFill>
              </a:rPr>
              <a:t>Real-world </a:t>
            </a:r>
          </a:p>
          <a:p>
            <a:r>
              <a:rPr lang="en-US" sz="6000" dirty="0">
                <a:solidFill>
                  <a:srgbClr val="002060"/>
                </a:solidFill>
              </a:rPr>
              <a:t>Processing-in-Memory </a:t>
            </a:r>
          </a:p>
          <a:p>
            <a:r>
              <a:rPr lang="en-US" sz="6000" dirty="0">
                <a:solidFill>
                  <a:srgbClr val="002060"/>
                </a:solidFill>
              </a:rPr>
              <a:t>Systems</a:t>
            </a:r>
          </a:p>
          <a:p>
            <a:r>
              <a:rPr lang="en-US" sz="5000" dirty="0">
                <a:solidFill>
                  <a:srgbClr val="0070C0"/>
                </a:solidFill>
              </a:rPr>
              <a:t>for Modern Workloads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659" y="1"/>
            <a:ext cx="8530683" cy="46699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400" b="0" dirty="0">
                <a:latin typeface="Candara" panose="020E0502030303020204" pitchFamily="34" charset="0"/>
              </a:rPr>
              <a:t>International Symposium on Microarchitecture (MICRO)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A8E1073D-2730-9344-9B5D-7736C10F61B9}"/>
              </a:ext>
            </a:extLst>
          </p:cNvPr>
          <p:cNvSpPr txBox="1">
            <a:spLocks/>
          </p:cNvSpPr>
          <p:nvPr/>
        </p:nvSpPr>
        <p:spPr>
          <a:xfrm>
            <a:off x="306659" y="4538545"/>
            <a:ext cx="8625468" cy="20964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000" b="0" dirty="0">
                <a:latin typeface="Candara" panose="020E0502030303020204" pitchFamily="34" charset="0"/>
                <a:hlinkClick r:id="rId2"/>
              </a:rPr>
              <a:t>https://ethz.zoom.us/j/68459763236?pwd=NEIzK1JGV0pHTjRaUzV5NmRna3JkZz09</a:t>
            </a:r>
            <a:endParaRPr lang="en-US" sz="2000" b="0" dirty="0">
              <a:latin typeface="Candara" panose="020E0502030303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b="0" dirty="0">
                <a:latin typeface="Candara" panose="020E0502030303020204" pitchFamily="34" charset="0"/>
                <a:hlinkClick r:id="rId3"/>
              </a:rPr>
              <a:t>https://www.youtube.com/live/ohU00NSIxOI?si=h1I9eUx7KCScMHrg</a:t>
            </a:r>
            <a:endParaRPr lang="en-US" sz="2000" b="0" dirty="0">
              <a:latin typeface="Candara" panose="020E0502030303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0" dirty="0">
              <a:latin typeface="Candara" panose="020E0502030303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0" dirty="0">
              <a:latin typeface="Candara" panose="020E0502030303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0" dirty="0">
              <a:latin typeface="Candara" panose="020E0502030303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/>
              <a:t>October 29th, 2023</a:t>
            </a:r>
          </a:p>
        </p:txBody>
      </p:sp>
    </p:spTree>
    <p:extLst>
      <p:ext uri="{BB962C8B-B14F-4D97-AF65-F5344CB8AC3E}">
        <p14:creationId xmlns:p14="http://schemas.microsoft.com/office/powerpoint/2010/main" val="3123983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B6703-0AAE-4144-A18C-05A1F4F23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0" y="132335"/>
            <a:ext cx="8894603" cy="606084"/>
          </a:xfrm>
        </p:spPr>
        <p:txBody>
          <a:bodyPr>
            <a:noAutofit/>
          </a:bodyPr>
          <a:lstStyle/>
          <a:p>
            <a:r>
              <a:rPr lang="en-US" sz="3600" dirty="0"/>
              <a:t>Join Algorithm for Commodity PIM DIMMs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455F9-F8D4-864C-96F1-402424194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47494"/>
            <a:ext cx="8894602" cy="565366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PID-Join: A Fast In-Memory Join Algorithm for Commodity PIM-Enabled DIMMs</a:t>
            </a:r>
          </a:p>
          <a:p>
            <a:pPr lvl="1">
              <a:lnSpc>
                <a:spcPct val="120000"/>
              </a:lnSpc>
            </a:pPr>
            <a:r>
              <a:rPr lang="en-US" sz="2900" dirty="0">
                <a:solidFill>
                  <a:srgbClr val="7030A0"/>
                </a:solidFill>
              </a:rPr>
              <a:t>Prof. </a:t>
            </a:r>
            <a:r>
              <a:rPr lang="en-US" sz="2900" dirty="0" err="1">
                <a:solidFill>
                  <a:srgbClr val="7030A0"/>
                </a:solidFill>
              </a:rPr>
              <a:t>Youngsok</a:t>
            </a:r>
            <a:r>
              <a:rPr lang="en-US" sz="2900" dirty="0">
                <a:solidFill>
                  <a:srgbClr val="7030A0"/>
                </a:solidFill>
              </a:rPr>
              <a:t> Kim</a:t>
            </a:r>
            <a:endParaRPr lang="en-US" sz="2900" dirty="0"/>
          </a:p>
          <a:p>
            <a:pPr>
              <a:lnSpc>
                <a:spcPct val="120000"/>
              </a:lnSpc>
            </a:pPr>
            <a:r>
              <a:rPr lang="en-US" sz="2300" b="1" dirty="0"/>
              <a:t>Abstract:</a:t>
            </a:r>
            <a:r>
              <a:rPr lang="en-US" sz="2300" dirty="0"/>
              <a:t> Modern dual in-line memory modules (DIMMs) now allow applications to offload their memory-intensive operations onto the in-DIMM processors (IDPs) located near the memory banks of a DIMM. The IDPs can greatly accelerate in-memory joins whose performance is frequently bottlenecked by main-memory accesses. In this talk, I will present PID-Join, a fast in-memory join algorithm which exploits the IDPs to further improve the performance of in-memory joins. PID-Join is optimized for UPMEM DIMMs, currently the only publicly-available DIMMs equipped with the IDPs. PID-Join achieves significant speedups over the existing CPU-based join implementations by prototyping and evaluating hash, sort-merge, and nested-loop algorithms optimized for the IDPs, enabling fast inter-IDP communication using host CPU cache streaming and vector instructions, and facilitating fast rank-wise data transfers between the IDPs and the main memory.</a:t>
            </a:r>
          </a:p>
          <a:p>
            <a:pPr>
              <a:lnSpc>
                <a:spcPct val="120000"/>
              </a:lnSpc>
            </a:pPr>
            <a:r>
              <a:rPr lang="en-US" sz="2300" b="1" dirty="0"/>
              <a:t>Bio:</a:t>
            </a:r>
            <a:r>
              <a:rPr lang="en-US" sz="2300" dirty="0"/>
              <a:t> </a:t>
            </a:r>
            <a:r>
              <a:rPr lang="en-US" sz="2300" dirty="0" err="1">
                <a:solidFill>
                  <a:srgbClr val="0070C0"/>
                </a:solidFill>
              </a:rPr>
              <a:t>Youngsok</a:t>
            </a:r>
            <a:r>
              <a:rPr lang="en-US" sz="2300" dirty="0">
                <a:solidFill>
                  <a:srgbClr val="0070C0"/>
                </a:solidFill>
              </a:rPr>
              <a:t> Kim </a:t>
            </a:r>
            <a:r>
              <a:rPr lang="en-US" sz="2300" dirty="0"/>
              <a:t>is currently an assistant professor with the Department of Computer Science at Yonsei University. His research interests span computer architecture and system software with an emphasis on architecture-conscious database management systems, performance modeling, and architectural support for deep learning. He received his BSc and PhD in Computer Science and Engineering from POSTECH. He was a post-doc researcher at Seoul National University before joining Yonsei University, and was an intern at Consumer Hardware, Google Inc. and S.LSI Business, Samsung Electronics Co., Ltd. during his PhD studies.</a:t>
            </a:r>
          </a:p>
        </p:txBody>
      </p:sp>
    </p:spTree>
    <p:extLst>
      <p:ext uri="{BB962C8B-B14F-4D97-AF65-F5344CB8AC3E}">
        <p14:creationId xmlns:p14="http://schemas.microsoft.com/office/powerpoint/2010/main" val="1430838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C9236-CA3E-A147-83E5-0903EF132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PUM based on </a:t>
            </a:r>
            <a:r>
              <a:rPr lang="en-US" sz="3600" dirty="0" err="1"/>
              <a:t>Memristive</a:t>
            </a:r>
            <a:r>
              <a:rPr lang="en-US" sz="3600" dirty="0"/>
              <a:t>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8665E-E85E-224F-9A09-015EA21E1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80946"/>
            <a:ext cx="8894602" cy="560906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PUM based on </a:t>
            </a:r>
            <a:r>
              <a:rPr lang="en-US" sz="3100" dirty="0" err="1">
                <a:solidFill>
                  <a:srgbClr val="0070C0"/>
                </a:solidFill>
              </a:rPr>
              <a:t>Memristive</a:t>
            </a:r>
            <a:r>
              <a:rPr lang="en-US" sz="3100" dirty="0">
                <a:solidFill>
                  <a:srgbClr val="0070C0"/>
                </a:solidFill>
              </a:rPr>
              <a:t> Devices: The IBM HERMES Project Chip</a:t>
            </a:r>
          </a:p>
          <a:p>
            <a:pPr lvl="1">
              <a:lnSpc>
                <a:spcPct val="120000"/>
              </a:lnSpc>
            </a:pPr>
            <a:r>
              <a:rPr lang="en-US" sz="2900" dirty="0">
                <a:solidFill>
                  <a:srgbClr val="7030A0"/>
                </a:solidFill>
              </a:rPr>
              <a:t>Dr. Abu Sebastian</a:t>
            </a:r>
          </a:p>
          <a:p>
            <a:pPr>
              <a:lnSpc>
                <a:spcPct val="120000"/>
              </a:lnSpc>
            </a:pPr>
            <a:r>
              <a:rPr lang="en-US" sz="2300" b="1" dirty="0"/>
              <a:t>Abstract: </a:t>
            </a:r>
            <a:r>
              <a:rPr lang="en-US" sz="2300" dirty="0"/>
              <a:t>I will introduce analog in-memory computing (or processing using memory) based on </a:t>
            </a:r>
            <a:r>
              <a:rPr lang="en-US" sz="2300" dirty="0" err="1"/>
              <a:t>memristive</a:t>
            </a:r>
            <a:r>
              <a:rPr lang="en-US" sz="2300" dirty="0"/>
              <a:t> technology. A multi-tile, mixed-signal AIMC prototype chip (The IBM HERMES Project Chip) aimed at deep learning inference application will be presented. This chip fabricated in 14nm CMOS technology comprises 64 AIMC cores/tiles based on phase-change memory technology. I will delve deeper into the device, circuits, architectural and algorithmic aspects of AIMC based on this prototype chip. Finally, I will conclude with a brief overview of on-going research activities.</a:t>
            </a:r>
          </a:p>
          <a:p>
            <a:pPr>
              <a:lnSpc>
                <a:spcPct val="120000"/>
              </a:lnSpc>
            </a:pPr>
            <a:r>
              <a:rPr lang="en-US" sz="2300" b="1" dirty="0"/>
              <a:t>Bio:</a:t>
            </a:r>
            <a:r>
              <a:rPr lang="en-US" sz="2300" dirty="0"/>
              <a:t> </a:t>
            </a:r>
            <a:r>
              <a:rPr lang="en-US" sz="2300" dirty="0">
                <a:solidFill>
                  <a:srgbClr val="0070C0"/>
                </a:solidFill>
              </a:rPr>
              <a:t>Dr. Abu Sebastian </a:t>
            </a:r>
            <a:r>
              <a:rPr lang="en-US" sz="2300" dirty="0"/>
              <a:t>is one of the technical leaders of IBM’s research efforts towards next generation AI Hardware and manages the in-memory computing group at IBM Research - Zurich. He is the author of over 200 publications in peer-reviewed journals/conference proceedings and holds over 90 US patents.  In 2015 he was awarded the European Research Council (ERC) consolidator grant and in 2020, he was awarded an ERC Proof-of-concept grant. He was an IBM Master Inventor and was named Principal and Distinguished Research Staff Member in 2018 and 2020, respectively. In 2019, he received the </a:t>
            </a:r>
            <a:r>
              <a:rPr lang="en-US" sz="2300" dirty="0" err="1"/>
              <a:t>Ovshinsky</a:t>
            </a:r>
            <a:r>
              <a:rPr lang="en-US" sz="2300" dirty="0"/>
              <a:t> Lectureship Award for his contributions to "Phase-change materials for cognitive computing". In 2023, he was conferred the title of Visiting Professor in Materials by University of Oxford. He is a distinguished lecturer and fellow of the IEEE. Homepage: </a:t>
            </a:r>
            <a:r>
              <a:rPr lang="en-US" sz="2300" dirty="0">
                <a:hlinkClick r:id="rId2"/>
              </a:rPr>
              <a:t>https://research.ibm.com/people/abu-sebastian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3749474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69070"/>
            <a:ext cx="9144000" cy="3470609"/>
          </a:xfrm>
        </p:spPr>
        <p:txBody>
          <a:bodyPr>
            <a:normAutofit lnSpcReduction="10000"/>
          </a:bodyPr>
          <a:lstStyle/>
          <a:p>
            <a:r>
              <a:rPr lang="en-US" sz="6000" dirty="0">
                <a:solidFill>
                  <a:srgbClr val="002060"/>
                </a:solidFill>
              </a:rPr>
              <a:t>Real-world </a:t>
            </a:r>
          </a:p>
          <a:p>
            <a:r>
              <a:rPr lang="en-US" sz="6000" dirty="0">
                <a:solidFill>
                  <a:srgbClr val="002060"/>
                </a:solidFill>
              </a:rPr>
              <a:t>Processing-in-Memory </a:t>
            </a:r>
          </a:p>
          <a:p>
            <a:r>
              <a:rPr lang="en-US" sz="6000" dirty="0">
                <a:solidFill>
                  <a:srgbClr val="002060"/>
                </a:solidFill>
              </a:rPr>
              <a:t>Systems</a:t>
            </a:r>
          </a:p>
          <a:p>
            <a:r>
              <a:rPr lang="en-US" sz="5000" dirty="0">
                <a:solidFill>
                  <a:srgbClr val="0070C0"/>
                </a:solidFill>
              </a:rPr>
              <a:t>for Modern Workloads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659" y="1"/>
            <a:ext cx="8530683" cy="46699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400" b="0" dirty="0">
                <a:latin typeface="Candara" panose="020E0502030303020204" pitchFamily="34" charset="0"/>
              </a:rPr>
              <a:t>International Symposium on Microarchitecture (MICRO)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A8E1073D-2730-9344-9B5D-7736C10F61B9}"/>
              </a:ext>
            </a:extLst>
          </p:cNvPr>
          <p:cNvSpPr txBox="1">
            <a:spLocks/>
          </p:cNvSpPr>
          <p:nvPr/>
        </p:nvSpPr>
        <p:spPr>
          <a:xfrm>
            <a:off x="306659" y="4538545"/>
            <a:ext cx="8625468" cy="20964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000" b="0" dirty="0">
                <a:latin typeface="Candara" panose="020E0502030303020204" pitchFamily="34" charset="0"/>
                <a:hlinkClick r:id="rId2"/>
              </a:rPr>
              <a:t>https://ethz.zoom.us/j/68459763236?pwd=NEIzK1JGV0pHTjRaUzV5NmRna3JkZz09</a:t>
            </a:r>
            <a:endParaRPr lang="en-US" sz="2000" b="0" dirty="0">
              <a:latin typeface="Candara" panose="020E0502030303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b="0" dirty="0">
                <a:latin typeface="Candara" panose="020E0502030303020204" pitchFamily="34" charset="0"/>
                <a:hlinkClick r:id="rId3"/>
              </a:rPr>
              <a:t>https://www.youtube.com/live/ohU00NSIxOI?si=h1I9eUx7KCScMHrg</a:t>
            </a:r>
            <a:endParaRPr lang="en-US" sz="2000" b="0" dirty="0">
              <a:latin typeface="Candara" panose="020E0502030303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0" dirty="0">
              <a:latin typeface="Candara" panose="020E0502030303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0" dirty="0">
              <a:latin typeface="Candara" panose="020E0502030303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0" dirty="0">
              <a:latin typeface="Candara" panose="020E0502030303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/>
              <a:t>October 29th, 2023</a:t>
            </a:r>
          </a:p>
        </p:txBody>
      </p:sp>
    </p:spTree>
    <p:extLst>
      <p:ext uri="{BB962C8B-B14F-4D97-AF65-F5344CB8AC3E}">
        <p14:creationId xmlns:p14="http://schemas.microsoft.com/office/powerpoint/2010/main" val="2463977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Data Movement in Computing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719"/>
            <a:ext cx="8610600" cy="2060794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7030A0"/>
                </a:solidFill>
                <a:cs typeface="Adobe Garamond Pro"/>
              </a:rPr>
              <a:t>Data movement </a:t>
            </a:r>
            <a:r>
              <a:rPr lang="en-US" sz="2200" dirty="0">
                <a:cs typeface="Adobe Garamond Pro"/>
              </a:rPr>
              <a:t>dominates </a:t>
            </a:r>
            <a:r>
              <a:rPr lang="en-US" sz="2200" dirty="0">
                <a:solidFill>
                  <a:srgbClr val="0070C0"/>
                </a:solidFill>
                <a:cs typeface="Adobe Garamond Pro"/>
              </a:rPr>
              <a:t>performance </a:t>
            </a:r>
            <a:r>
              <a:rPr lang="en-US" sz="2200" dirty="0">
                <a:cs typeface="Adobe Garamond Pro"/>
              </a:rPr>
              <a:t>and</a:t>
            </a:r>
            <a:r>
              <a:rPr lang="en-US" sz="2200" dirty="0">
                <a:solidFill>
                  <a:srgbClr val="FF0000"/>
                </a:solidFill>
                <a:cs typeface="Adobe Garamond Pro"/>
              </a:rPr>
              <a:t> </a:t>
            </a:r>
            <a:r>
              <a:rPr lang="en-US" sz="2200" dirty="0">
                <a:cs typeface="Adobe Garamond Pro"/>
              </a:rPr>
              <a:t>is a major system </a:t>
            </a:r>
            <a:r>
              <a:rPr lang="en-US" sz="2200" dirty="0">
                <a:solidFill>
                  <a:srgbClr val="C00000"/>
                </a:solidFill>
                <a:cs typeface="Adobe Garamond Pro"/>
              </a:rPr>
              <a:t>energy bottleneck</a:t>
            </a:r>
          </a:p>
          <a:p>
            <a:r>
              <a:rPr lang="en-US" sz="2200" dirty="0">
                <a:solidFill>
                  <a:srgbClr val="C00000"/>
                </a:solidFill>
                <a:cs typeface="Adobe Garamond Pro"/>
              </a:rPr>
              <a:t>Total system energy</a:t>
            </a:r>
            <a:r>
              <a:rPr lang="en-US" sz="2200" dirty="0">
                <a:cs typeface="Adobe Garamond Pro"/>
              </a:rPr>
              <a:t>: data movement accounts for </a:t>
            </a:r>
          </a:p>
          <a:p>
            <a:pPr lvl="1"/>
            <a:r>
              <a:rPr lang="en-US" sz="1800" dirty="0">
                <a:cs typeface="Adobe Garamond Pro"/>
              </a:rPr>
              <a:t>62% in consumer applications</a:t>
            </a:r>
            <a:r>
              <a:rPr lang="en-US" sz="1800" baseline="30000" dirty="0"/>
              <a:t>✻</a:t>
            </a:r>
            <a:r>
              <a:rPr lang="en-US" sz="1800" dirty="0">
                <a:cs typeface="Adobe Garamond Pro"/>
              </a:rPr>
              <a:t>, </a:t>
            </a:r>
          </a:p>
          <a:p>
            <a:pPr lvl="1"/>
            <a:r>
              <a:rPr lang="en-US" sz="1800" dirty="0">
                <a:cs typeface="Adobe Garamond Pro"/>
              </a:rPr>
              <a:t>40% in scientific applications</a:t>
            </a:r>
            <a:r>
              <a:rPr lang="en-US" sz="1800" baseline="30000" dirty="0"/>
              <a:t>★</a:t>
            </a:r>
            <a:r>
              <a:rPr lang="en-US" sz="1800" dirty="0">
                <a:cs typeface="Adobe Garamond Pro"/>
              </a:rPr>
              <a:t>, </a:t>
            </a:r>
          </a:p>
          <a:p>
            <a:pPr lvl="1"/>
            <a:r>
              <a:rPr lang="en-US" sz="1800" dirty="0">
                <a:cs typeface="Adobe Garamond Pro"/>
              </a:rPr>
              <a:t>35% in mobile  applications</a:t>
            </a:r>
            <a:r>
              <a:rPr lang="en-US" sz="1800" baseline="30000" dirty="0"/>
              <a:t>☆</a:t>
            </a:r>
            <a:endParaRPr lang="en-US" sz="1800" dirty="0">
              <a:cs typeface="Adobe Garamond Pro"/>
            </a:endParaRPr>
          </a:p>
          <a:p>
            <a:pPr lvl="1"/>
            <a:endParaRPr lang="en-US" sz="2200" dirty="0">
              <a:solidFill>
                <a:srgbClr val="C00000"/>
              </a:solidFill>
              <a:cs typeface="Adobe Garamond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300" y="5923671"/>
            <a:ext cx="74895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✻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Boroumand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al., “Google Workloads for Consumer Devices: Mitigating Data Movement Bottlenecks,” ASPLOS 2018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★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Kestor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al., “Quantifying the Energy Cost of Data Movement in Scientific Applications,” IISWC 2013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☆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Pandiyan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Wu, “Quantifying the energy cost of data movement for emerging smart phone workloads on mobile platforms,” IISWC 2014</a:t>
            </a:r>
          </a:p>
        </p:txBody>
      </p:sp>
      <p:cxnSp>
        <p:nvCxnSpPr>
          <p:cNvPr id="10" name="Curved Connector 9"/>
          <p:cNvCxnSpPr/>
          <p:nvPr/>
        </p:nvCxnSpPr>
        <p:spPr>
          <a:xfrm rot="5400000">
            <a:off x="4328592" y="3380992"/>
            <a:ext cx="914400" cy="609600"/>
          </a:xfrm>
          <a:prstGeom prst="curvedConnector3">
            <a:avLst>
              <a:gd name="adj1" fmla="val 50000"/>
            </a:avLst>
          </a:prstGeom>
          <a:ln w="38100" cmpd="sng"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7092280" y="3436798"/>
            <a:ext cx="990600" cy="230639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DRAM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Left-Right Arrow 12"/>
          <p:cNvSpPr/>
          <p:nvPr/>
        </p:nvSpPr>
        <p:spPr>
          <a:xfrm>
            <a:off x="5640245" y="4464617"/>
            <a:ext cx="1387896" cy="256875"/>
          </a:xfrm>
          <a:prstGeom prst="leftRightArrow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urved Connector 13"/>
          <p:cNvCxnSpPr/>
          <p:nvPr/>
        </p:nvCxnSpPr>
        <p:spPr>
          <a:xfrm rot="16200000" flipH="1">
            <a:off x="5814492" y="3419092"/>
            <a:ext cx="990600" cy="609600"/>
          </a:xfrm>
          <a:prstGeom prst="curvedConnector3">
            <a:avLst>
              <a:gd name="adj1" fmla="val 50000"/>
            </a:avLst>
          </a:prstGeom>
          <a:ln w="38100" cmpd="sng"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01344" y="2825182"/>
            <a:ext cx="274692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Movement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98801" y="4310632"/>
            <a:ext cx="958117" cy="558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GPU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2161246" y="4031232"/>
            <a:ext cx="464820" cy="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sp>
        <p:nvSpPr>
          <p:cNvPr id="22" name="Rounded Rectangle 21"/>
          <p:cNvSpPr/>
          <p:nvPr/>
        </p:nvSpPr>
        <p:spPr>
          <a:xfrm>
            <a:off x="1098801" y="3584192"/>
            <a:ext cx="830847" cy="558800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CPU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231606" y="3640072"/>
            <a:ext cx="830847" cy="558800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CPU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3D5AE4-8163-4E43-9AF8-88A5F6E5A1DA}"/>
              </a:ext>
            </a:extLst>
          </p:cNvPr>
          <p:cNvGrpSpPr/>
          <p:nvPr/>
        </p:nvGrpSpPr>
        <p:grpSpPr>
          <a:xfrm>
            <a:off x="899592" y="3322722"/>
            <a:ext cx="4648200" cy="2496670"/>
            <a:chOff x="899592" y="3322722"/>
            <a:chExt cx="4648200" cy="2496670"/>
          </a:xfrm>
        </p:grpSpPr>
        <p:sp>
          <p:nvSpPr>
            <p:cNvPr id="19" name="Rounded Rectangle 18"/>
            <p:cNvSpPr/>
            <p:nvPr/>
          </p:nvSpPr>
          <p:spPr>
            <a:xfrm>
              <a:off x="899592" y="3360672"/>
              <a:ext cx="4648200" cy="2458720"/>
            </a:xfrm>
            <a:prstGeom prst="roundRect">
              <a:avLst/>
            </a:prstGeom>
            <a:solidFill>
              <a:schemeClr val="lt1">
                <a:alpha val="0"/>
              </a:schemeClr>
            </a:solidFill>
            <a:ln w="38100" cmpd="sng">
              <a:solidFill>
                <a:srgbClr val="000000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386322" y="3322722"/>
              <a:ext cx="8976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2758872" y="3751832"/>
            <a:ext cx="464820" cy="1117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L2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988933" y="5372352"/>
            <a:ext cx="796834" cy="335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Video Decoder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337992" y="4295392"/>
            <a:ext cx="1524000" cy="0"/>
          </a:xfrm>
          <a:prstGeom prst="straightConnector1">
            <a:avLst/>
          </a:prstGeom>
          <a:noFill/>
          <a:ln w="57150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>
          <a:xfrm flipH="1">
            <a:off x="2161246" y="4590032"/>
            <a:ext cx="464820" cy="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sp>
        <p:nvSpPr>
          <p:cNvPr id="29" name="Rounded Rectangle 28"/>
          <p:cNvSpPr/>
          <p:nvPr/>
        </p:nvSpPr>
        <p:spPr>
          <a:xfrm>
            <a:off x="1098801" y="5372352"/>
            <a:ext cx="796834" cy="335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Video Encoder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880792" y="5362192"/>
            <a:ext cx="796834" cy="3352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Audio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795192" y="5362192"/>
            <a:ext cx="796834" cy="34606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Display Engine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5090592" y="3761992"/>
            <a:ext cx="13064" cy="1905000"/>
          </a:xfrm>
          <a:prstGeom prst="straightConnector1">
            <a:avLst/>
          </a:prstGeom>
          <a:noFill/>
          <a:ln w="57150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>
          <a:xfrm flipH="1">
            <a:off x="1165204" y="4981192"/>
            <a:ext cx="3772988" cy="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>
          <a:xfrm>
            <a:off x="2387350" y="4981192"/>
            <a:ext cx="0" cy="33528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>
          <a:xfrm>
            <a:off x="1497218" y="4981192"/>
            <a:ext cx="0" cy="33528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>
          <a:xfrm>
            <a:off x="3261792" y="4981192"/>
            <a:ext cx="0" cy="33528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>
          <a:xfrm>
            <a:off x="4176192" y="4981192"/>
            <a:ext cx="0" cy="33528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5691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3" grpId="0" animBg="1"/>
      <p:bldP spid="15" grpId="0"/>
      <p:bldP spid="20" grpId="0" animBg="1"/>
      <p:bldP spid="22" grpId="0" animBg="1"/>
      <p:bldP spid="23" grpId="0" animBg="1"/>
      <p:bldP spid="25" grpId="0" animBg="1"/>
      <p:bldP spid="26" grpId="0" animBg="1"/>
      <p:bldP spid="29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Data Movement in Computing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719"/>
            <a:ext cx="8610600" cy="2060794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7030A0"/>
                </a:solidFill>
                <a:cs typeface="Adobe Garamond Pro"/>
              </a:rPr>
              <a:t>Data movement </a:t>
            </a:r>
            <a:r>
              <a:rPr lang="en-US" sz="2200" dirty="0">
                <a:cs typeface="Adobe Garamond Pro"/>
              </a:rPr>
              <a:t>dominates </a:t>
            </a:r>
            <a:r>
              <a:rPr lang="en-US" sz="2200" dirty="0">
                <a:solidFill>
                  <a:srgbClr val="0070C0"/>
                </a:solidFill>
                <a:cs typeface="Adobe Garamond Pro"/>
              </a:rPr>
              <a:t>performance and</a:t>
            </a:r>
            <a:r>
              <a:rPr lang="en-US" sz="2200" dirty="0">
                <a:solidFill>
                  <a:srgbClr val="FF0000"/>
                </a:solidFill>
                <a:cs typeface="Adobe Garamond Pro"/>
              </a:rPr>
              <a:t> </a:t>
            </a:r>
            <a:r>
              <a:rPr lang="en-US" sz="2200" dirty="0">
                <a:cs typeface="Adobe Garamond Pro"/>
              </a:rPr>
              <a:t>is a major system </a:t>
            </a:r>
            <a:r>
              <a:rPr lang="en-US" sz="2200" dirty="0">
                <a:solidFill>
                  <a:srgbClr val="C00000"/>
                </a:solidFill>
                <a:cs typeface="Adobe Garamond Pro"/>
              </a:rPr>
              <a:t>energy bottleneck</a:t>
            </a:r>
          </a:p>
          <a:p>
            <a:r>
              <a:rPr lang="en-US" sz="2200" dirty="0">
                <a:solidFill>
                  <a:srgbClr val="C00000"/>
                </a:solidFill>
                <a:cs typeface="Adobe Garamond Pro"/>
              </a:rPr>
              <a:t>Total system energy</a:t>
            </a:r>
            <a:r>
              <a:rPr lang="en-US" sz="2200" dirty="0">
                <a:cs typeface="Adobe Garamond Pro"/>
              </a:rPr>
              <a:t>: data movement accounts for </a:t>
            </a:r>
          </a:p>
          <a:p>
            <a:pPr lvl="1"/>
            <a:r>
              <a:rPr lang="en-US" sz="1800" dirty="0">
                <a:cs typeface="Adobe Garamond Pro"/>
              </a:rPr>
              <a:t>62% in consumer applications</a:t>
            </a:r>
            <a:r>
              <a:rPr lang="en-US" sz="1800" baseline="30000" dirty="0"/>
              <a:t>✻</a:t>
            </a:r>
            <a:r>
              <a:rPr lang="en-US" sz="1800" dirty="0">
                <a:cs typeface="Adobe Garamond Pro"/>
              </a:rPr>
              <a:t>, </a:t>
            </a:r>
          </a:p>
          <a:p>
            <a:pPr lvl="1"/>
            <a:r>
              <a:rPr lang="en-US" sz="1800" dirty="0">
                <a:cs typeface="Adobe Garamond Pro"/>
              </a:rPr>
              <a:t>40% in scientific applications</a:t>
            </a:r>
            <a:r>
              <a:rPr lang="en-US" sz="1800" baseline="30000" dirty="0"/>
              <a:t>★</a:t>
            </a:r>
            <a:r>
              <a:rPr lang="en-US" sz="1800" dirty="0">
                <a:cs typeface="Adobe Garamond Pro"/>
              </a:rPr>
              <a:t>, </a:t>
            </a:r>
          </a:p>
          <a:p>
            <a:pPr lvl="1"/>
            <a:r>
              <a:rPr lang="en-US" sz="1800" dirty="0">
                <a:cs typeface="Adobe Garamond Pro"/>
              </a:rPr>
              <a:t>35% in mobile  applications</a:t>
            </a:r>
            <a:r>
              <a:rPr lang="en-US" sz="1800" baseline="30000" dirty="0"/>
              <a:t>☆</a:t>
            </a:r>
            <a:endParaRPr lang="en-US" sz="1800" dirty="0">
              <a:cs typeface="Adobe Garamond Pro"/>
            </a:endParaRPr>
          </a:p>
          <a:p>
            <a:pPr lvl="1"/>
            <a:endParaRPr lang="en-US" sz="2200" dirty="0">
              <a:solidFill>
                <a:srgbClr val="C00000"/>
              </a:solidFill>
              <a:cs typeface="Adobe Garamond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300" y="5923671"/>
            <a:ext cx="74895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✻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Boroumand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al., “Google Workloads for Consumer Devices: Mitigating Data Movement Bottlenecks,” ASPLOS 2018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★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Kestor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al., “Quantifying the Energy Cost of Data Movement in Scientific Applications,” IISWC 2013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☆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Pandiyan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Wu, “Quantifying the energy cost of data movement for emerging smart phone workloads on mobile platforms,” IISWC 2014</a:t>
            </a:r>
          </a:p>
        </p:txBody>
      </p:sp>
      <p:cxnSp>
        <p:nvCxnSpPr>
          <p:cNvPr id="10" name="Curved Connector 9"/>
          <p:cNvCxnSpPr/>
          <p:nvPr/>
        </p:nvCxnSpPr>
        <p:spPr>
          <a:xfrm rot="5400000">
            <a:off x="4328592" y="3380992"/>
            <a:ext cx="914400" cy="609600"/>
          </a:xfrm>
          <a:prstGeom prst="curvedConnector3">
            <a:avLst>
              <a:gd name="adj1" fmla="val 50000"/>
            </a:avLst>
          </a:prstGeom>
          <a:ln w="38100" cmpd="sng"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7092280" y="3685792"/>
            <a:ext cx="990600" cy="20574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DRAM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Left-Right Arrow 12"/>
          <p:cNvSpPr/>
          <p:nvPr/>
        </p:nvSpPr>
        <p:spPr>
          <a:xfrm>
            <a:off x="5652120" y="4523992"/>
            <a:ext cx="1387896" cy="381000"/>
          </a:xfrm>
          <a:prstGeom prst="leftRightArrow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urved Connector 13"/>
          <p:cNvCxnSpPr/>
          <p:nvPr/>
        </p:nvCxnSpPr>
        <p:spPr>
          <a:xfrm rot="16200000" flipH="1">
            <a:off x="5814492" y="3419092"/>
            <a:ext cx="990600" cy="609600"/>
          </a:xfrm>
          <a:prstGeom prst="curvedConnector3">
            <a:avLst>
              <a:gd name="adj1" fmla="val 50000"/>
            </a:avLst>
          </a:prstGeom>
          <a:ln w="38100" cmpd="sng"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01344" y="2825182"/>
            <a:ext cx="274692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Movement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99592" y="3360672"/>
            <a:ext cx="4648200" cy="2458720"/>
          </a:xfrm>
          <a:prstGeom prst="roundRect">
            <a:avLst/>
          </a:prstGeom>
          <a:solidFill>
            <a:schemeClr val="lt1">
              <a:alpha val="0"/>
            </a:schemeClr>
          </a:solidFill>
          <a:ln w="38100" cmpd="sng">
            <a:solidFill>
              <a:srgbClr val="00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98801" y="4310632"/>
            <a:ext cx="958117" cy="558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GPU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2161246" y="4031232"/>
            <a:ext cx="464820" cy="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sp>
        <p:nvSpPr>
          <p:cNvPr id="22" name="Rounded Rectangle 21"/>
          <p:cNvSpPr/>
          <p:nvPr/>
        </p:nvSpPr>
        <p:spPr>
          <a:xfrm>
            <a:off x="1098801" y="3584192"/>
            <a:ext cx="830847" cy="558800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CPU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231606" y="3640072"/>
            <a:ext cx="830847" cy="558800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CPU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86322" y="3322722"/>
            <a:ext cx="897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758872" y="3751832"/>
            <a:ext cx="464820" cy="1117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L2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988933" y="5372352"/>
            <a:ext cx="796834" cy="335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Video Decoder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337992" y="4295392"/>
            <a:ext cx="1524000" cy="0"/>
          </a:xfrm>
          <a:prstGeom prst="straightConnector1">
            <a:avLst/>
          </a:prstGeom>
          <a:noFill/>
          <a:ln w="57150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>
          <a:xfrm flipH="1">
            <a:off x="2161246" y="4590032"/>
            <a:ext cx="464820" cy="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sp>
        <p:nvSpPr>
          <p:cNvPr id="29" name="Rounded Rectangle 28"/>
          <p:cNvSpPr/>
          <p:nvPr/>
        </p:nvSpPr>
        <p:spPr>
          <a:xfrm>
            <a:off x="1098801" y="5372352"/>
            <a:ext cx="796834" cy="335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Video Encoder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880792" y="5362192"/>
            <a:ext cx="796834" cy="3352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Audio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795192" y="5362192"/>
            <a:ext cx="796834" cy="34606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Display Engine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5090592" y="3761992"/>
            <a:ext cx="13064" cy="1905000"/>
          </a:xfrm>
          <a:prstGeom prst="straightConnector1">
            <a:avLst/>
          </a:prstGeom>
          <a:noFill/>
          <a:ln w="57150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>
          <a:xfrm flipH="1">
            <a:off x="1165204" y="4981192"/>
            <a:ext cx="3772988" cy="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>
          <a:xfrm>
            <a:off x="2387350" y="4981192"/>
            <a:ext cx="0" cy="33528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>
          <a:xfrm>
            <a:off x="1497218" y="4981192"/>
            <a:ext cx="0" cy="33528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>
          <a:xfrm>
            <a:off x="3261792" y="4981192"/>
            <a:ext cx="0" cy="33528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>
          <a:xfrm>
            <a:off x="4176192" y="4981192"/>
            <a:ext cx="0" cy="33528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FF37F64-70C8-0A4A-B569-3AE4C13C697B}"/>
              </a:ext>
            </a:extLst>
          </p:cNvPr>
          <p:cNvSpPr/>
          <p:nvPr/>
        </p:nvSpPr>
        <p:spPr>
          <a:xfrm>
            <a:off x="86335" y="872859"/>
            <a:ext cx="8968313" cy="5580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7EDEE890-968C-4847-BCA7-3ED36572ED4E}"/>
              </a:ext>
            </a:extLst>
          </p:cNvPr>
          <p:cNvSpPr/>
          <p:nvPr/>
        </p:nvSpPr>
        <p:spPr>
          <a:xfrm>
            <a:off x="178200" y="3623917"/>
            <a:ext cx="8787600" cy="158532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08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proposes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computing where it makes sense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(where data resides)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99B1E088-C508-1642-B71B-D6FEF9AF19AD}"/>
              </a:ext>
            </a:extLst>
          </p:cNvPr>
          <p:cNvSpPr/>
          <p:nvPr/>
        </p:nvSpPr>
        <p:spPr>
          <a:xfrm>
            <a:off x="178200" y="2403289"/>
            <a:ext cx="8787600" cy="102156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08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Compute systems should be more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data-centric</a:t>
            </a:r>
          </a:p>
        </p:txBody>
      </p:sp>
    </p:spTree>
    <p:extLst>
      <p:ext uri="{BB962C8B-B14F-4D97-AF65-F5344CB8AC3E}">
        <p14:creationId xmlns:p14="http://schemas.microsoft.com/office/powerpoint/2010/main" val="193043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CB8844-A7CC-0F42-B9D5-4EE4D8AC3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277" y="1015107"/>
            <a:ext cx="4768211" cy="49341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600" dirty="0"/>
              <a:t>Processing-in-Memory Course (Spring 2023)</a:t>
            </a:r>
          </a:p>
        </p:txBody>
      </p:sp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5465C192-4893-AD4D-A97C-499395E42DF0}"/>
              </a:ext>
            </a:extLst>
          </p:cNvPr>
          <p:cNvSpPr/>
          <p:nvPr/>
        </p:nvSpPr>
        <p:spPr>
          <a:xfrm>
            <a:off x="5071306" y="5949280"/>
            <a:ext cx="39489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000" dirty="0">
                <a:solidFill>
                  <a:srgbClr val="0070C0"/>
                </a:solidFill>
                <a:ea typeface="ＭＳ Ｐゴシック" panose="020B0600070205080204" pitchFamily="34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https://safari.ethz.ch/projects_and_seminars/spring2023/doku.php?id=processing_in_memory</a:t>
            </a:r>
            <a:endParaRPr lang="en-US" sz="10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Rectangle 7">
            <a:hlinkClick r:id="rId6"/>
            <a:extLst>
              <a:ext uri="{FF2B5EF4-FFF2-40B4-BE49-F238E27FC236}">
                <a16:creationId xmlns:a16="http://schemas.microsoft.com/office/drawing/2014/main" id="{80BF6774-805A-F446-B196-F40F5ED51380}"/>
              </a:ext>
            </a:extLst>
          </p:cNvPr>
          <p:cNvSpPr/>
          <p:nvPr/>
        </p:nvSpPr>
        <p:spPr>
          <a:xfrm>
            <a:off x="164318" y="6002760"/>
            <a:ext cx="469761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0070C0"/>
                </a:solidFill>
                <a:ea typeface="ＭＳ Ｐゴシック" panose="020B0600070205080204" pitchFamily="34" charset="-128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https://www.youtube.com/playlist?list=PL5Q2soXY2Zi_EObuoAZVSq_o6UySWQHvZ</a:t>
            </a:r>
            <a:endParaRPr lang="en-US" sz="10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74797"/>
          </a:xfrm>
        </p:spPr>
        <p:txBody>
          <a:bodyPr>
            <a:normAutofit/>
          </a:bodyPr>
          <a:lstStyle/>
          <a:p>
            <a:r>
              <a:rPr lang="en-US" dirty="0"/>
              <a:t>Short weekly lectures</a:t>
            </a:r>
          </a:p>
          <a:p>
            <a:r>
              <a:rPr lang="en-US" dirty="0"/>
              <a:t>Hands-on projects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4F741A-415C-0C42-8D0C-08905F9B9C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314" y="2564904"/>
            <a:ext cx="4883772" cy="342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21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600" dirty="0"/>
              <a:t>Real PIM Tutorial (HPCA 2023)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78297"/>
            <a:ext cx="8894602" cy="5574797"/>
          </a:xfrm>
        </p:spPr>
        <p:txBody>
          <a:bodyPr>
            <a:normAutofit/>
          </a:bodyPr>
          <a:lstStyle/>
          <a:p>
            <a:r>
              <a:rPr lang="en-US" sz="2700" dirty="0"/>
              <a:t>February 26</a:t>
            </a:r>
            <a:r>
              <a:rPr lang="en-US" sz="2700" baseline="30000" dirty="0"/>
              <a:t>th</a:t>
            </a:r>
            <a:r>
              <a:rPr lang="en-US" sz="2700" dirty="0"/>
              <a:t>: Lectures + Hands-on labs + Invited lectures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F26A4B-34F2-8142-864E-EB19E1326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11" y="1363718"/>
            <a:ext cx="3841461" cy="28331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83F126-CB84-8E4B-85E5-D542C93B9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11" y="4304043"/>
            <a:ext cx="4273613" cy="2149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065DBD-14DB-5E4E-9289-1D8D2F26B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171" y="1359270"/>
            <a:ext cx="4129452" cy="2944773"/>
          </a:xfrm>
          <a:prstGeom prst="rect">
            <a:avLst/>
          </a:prstGeom>
        </p:spPr>
      </p:pic>
      <p:sp>
        <p:nvSpPr>
          <p:cNvPr id="9" name="Rectangle 8">
            <a:hlinkClick r:id="rId6"/>
            <a:extLst>
              <a:ext uri="{FF2B5EF4-FFF2-40B4-BE49-F238E27FC236}">
                <a16:creationId xmlns:a16="http://schemas.microsoft.com/office/drawing/2014/main" id="{0425CB07-FD9D-B147-B9DD-CBEB73E9AE34}"/>
              </a:ext>
            </a:extLst>
          </p:cNvPr>
          <p:cNvSpPr/>
          <p:nvPr/>
        </p:nvSpPr>
        <p:spPr>
          <a:xfrm>
            <a:off x="4953642" y="4336761"/>
            <a:ext cx="36721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7"/>
              </a:rPr>
              <a:t>https://www.youtube.com/live/f5-nT1tbz5w?feature=share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Rectangle 7">
            <a:hlinkClick r:id="rId6"/>
            <a:extLst>
              <a:ext uri="{FF2B5EF4-FFF2-40B4-BE49-F238E27FC236}">
                <a16:creationId xmlns:a16="http://schemas.microsoft.com/office/drawing/2014/main" id="{80BF6774-805A-F446-B196-F40F5ED51380}"/>
              </a:ext>
            </a:extLst>
          </p:cNvPr>
          <p:cNvSpPr/>
          <p:nvPr/>
        </p:nvSpPr>
        <p:spPr>
          <a:xfrm>
            <a:off x="4616312" y="5333372"/>
            <a:ext cx="4009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8"/>
              </a:rPr>
              <a:t>https://events.safari.ethz.ch/real-pim-tutorial/doku.php?id=start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872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600" dirty="0"/>
              <a:t>Real PIM Tutorial (ASPLOS 2023)</a:t>
            </a:r>
          </a:p>
        </p:txBody>
      </p:sp>
      <p:sp>
        <p:nvSpPr>
          <p:cNvPr id="8" name="Rectangle 7">
            <a:hlinkClick r:id="rId3"/>
            <a:extLst>
              <a:ext uri="{FF2B5EF4-FFF2-40B4-BE49-F238E27FC236}">
                <a16:creationId xmlns:a16="http://schemas.microsoft.com/office/drawing/2014/main" id="{80BF6774-805A-F446-B196-F40F5ED51380}"/>
              </a:ext>
            </a:extLst>
          </p:cNvPr>
          <p:cNvSpPr/>
          <p:nvPr/>
        </p:nvSpPr>
        <p:spPr>
          <a:xfrm>
            <a:off x="5172309" y="5348751"/>
            <a:ext cx="3584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https://events.safari.ethz.ch/asplos-pim-tutorial/doku.php?id=start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78297"/>
            <a:ext cx="8894602" cy="5574797"/>
          </a:xfrm>
        </p:spPr>
        <p:txBody>
          <a:bodyPr>
            <a:normAutofit/>
          </a:bodyPr>
          <a:lstStyle/>
          <a:p>
            <a:r>
              <a:rPr lang="en-US" dirty="0"/>
              <a:t>March 26</a:t>
            </a:r>
            <a:r>
              <a:rPr lang="en-US" baseline="30000" dirty="0"/>
              <a:t>th</a:t>
            </a:r>
            <a:r>
              <a:rPr lang="en-US" dirty="0"/>
              <a:t>: Lectures + Hands-on labs + Invited lectures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EE78B6-7082-8F4F-83C3-3CBD0E8F5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77" y="1297886"/>
            <a:ext cx="3841200" cy="3298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D627B2-6E32-4B4C-B315-4D68EF6498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2189" y="1297886"/>
            <a:ext cx="4132800" cy="29471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9EEEE7-9546-C543-8892-1CEE13106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072" y="3761772"/>
            <a:ext cx="4712456" cy="2656597"/>
          </a:xfrm>
          <a:prstGeom prst="rect">
            <a:avLst/>
          </a:prstGeom>
        </p:spPr>
      </p:pic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00B5CE6A-402F-4D43-947F-D29241FBA965}"/>
              </a:ext>
            </a:extLst>
          </p:cNvPr>
          <p:cNvSpPr/>
          <p:nvPr/>
        </p:nvSpPr>
        <p:spPr>
          <a:xfrm>
            <a:off x="5307575" y="4245047"/>
            <a:ext cx="34489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8"/>
              </a:rPr>
              <a:t>https://www.youtube.com/live/oYCaLcT0Kmo?feature=share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835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600" dirty="0"/>
              <a:t>Real PIM Tutorial (ISCA 2023)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78297"/>
            <a:ext cx="8894602" cy="5574797"/>
          </a:xfrm>
        </p:spPr>
        <p:txBody>
          <a:bodyPr>
            <a:normAutofit/>
          </a:bodyPr>
          <a:lstStyle/>
          <a:p>
            <a:r>
              <a:rPr lang="en-US" dirty="0"/>
              <a:t>June 18</a:t>
            </a:r>
            <a:r>
              <a:rPr lang="en-US" baseline="30000" dirty="0"/>
              <a:t>th</a:t>
            </a:r>
            <a:r>
              <a:rPr lang="en-US" dirty="0"/>
              <a:t>: Lectures + Hands-on labs + Invited lectures</a:t>
            </a:r>
          </a:p>
        </p:txBody>
      </p:sp>
      <p:sp>
        <p:nvSpPr>
          <p:cNvPr id="6" name="Rectangle 5">
            <a:hlinkClick r:id="rId3"/>
            <a:extLst>
              <a:ext uri="{FF2B5EF4-FFF2-40B4-BE49-F238E27FC236}">
                <a16:creationId xmlns:a16="http://schemas.microsoft.com/office/drawing/2014/main" id="{FB1C4E8B-2D70-6647-8F1E-AC11619E5D56}"/>
              </a:ext>
            </a:extLst>
          </p:cNvPr>
          <p:cNvSpPr/>
          <p:nvPr/>
        </p:nvSpPr>
        <p:spPr>
          <a:xfrm>
            <a:off x="5172309" y="5348751"/>
            <a:ext cx="3584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4"/>
              </a:rPr>
              <a:t>https://events.safari.ethz.ch/isca-pim-tutorial/doku.php?id=start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Rectangle 11">
            <a:hlinkClick r:id="rId3"/>
            <a:extLst>
              <a:ext uri="{FF2B5EF4-FFF2-40B4-BE49-F238E27FC236}">
                <a16:creationId xmlns:a16="http://schemas.microsoft.com/office/drawing/2014/main" id="{A3893DC3-A326-B646-97EE-9C303BEB3275}"/>
              </a:ext>
            </a:extLst>
          </p:cNvPr>
          <p:cNvSpPr/>
          <p:nvPr/>
        </p:nvSpPr>
        <p:spPr>
          <a:xfrm>
            <a:off x="5307575" y="4245047"/>
            <a:ext cx="34489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5"/>
              </a:rPr>
              <a:t>https://www.youtube.com/live/GIb5EgSrWk0?si=Ws5bzE4UhHsj-mII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B26D64-5A4B-5542-B2DA-63C8C6A01A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321" y="3681094"/>
            <a:ext cx="4735500" cy="27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CDEFB9-263B-8542-A63B-54BCDE183D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87" y="1297886"/>
            <a:ext cx="4673178" cy="31028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2EAAC8-02F8-2848-92A5-521D7EB256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3565" y="1297886"/>
            <a:ext cx="4310048" cy="291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73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600" dirty="0"/>
              <a:t>Real PIM Tutorial (MICRO 2023)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78297"/>
            <a:ext cx="8894602" cy="5574797"/>
          </a:xfrm>
        </p:spPr>
        <p:txBody>
          <a:bodyPr>
            <a:normAutofit/>
          </a:bodyPr>
          <a:lstStyle/>
          <a:p>
            <a:r>
              <a:rPr lang="en-US" dirty="0"/>
              <a:t>October 29</a:t>
            </a:r>
            <a:r>
              <a:rPr lang="en-US" baseline="30000" dirty="0"/>
              <a:t>th</a:t>
            </a:r>
            <a:r>
              <a:rPr lang="en-US" dirty="0"/>
              <a:t>: Lectures + Hands-on labs + Invited lectures</a:t>
            </a:r>
          </a:p>
        </p:txBody>
      </p:sp>
      <p:sp>
        <p:nvSpPr>
          <p:cNvPr id="6" name="Rectangle 5">
            <a:hlinkClick r:id="rId3"/>
            <a:extLst>
              <a:ext uri="{FF2B5EF4-FFF2-40B4-BE49-F238E27FC236}">
                <a16:creationId xmlns:a16="http://schemas.microsoft.com/office/drawing/2014/main" id="{FD38C3B8-24B5-164E-9454-3CD0633543D4}"/>
              </a:ext>
            </a:extLst>
          </p:cNvPr>
          <p:cNvSpPr/>
          <p:nvPr/>
        </p:nvSpPr>
        <p:spPr>
          <a:xfrm>
            <a:off x="1740430" y="6443246"/>
            <a:ext cx="63367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defRPr/>
            </a:pPr>
            <a:r>
              <a:rPr lang="en-US" sz="1600" dirty="0">
                <a:solidFill>
                  <a:srgbClr val="0070C0"/>
                </a:solidFill>
                <a:latin typeface="Calibri" panose="020F0502020204030204"/>
                <a:ea typeface="ＭＳ Ｐゴシック" panose="020B0600070205080204" pitchFamily="34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https://events.safari.ethz.ch/micro-pim-tutorial/doku.php?id=start</a:t>
            </a:r>
            <a:endParaRPr lang="en-US" sz="1600" dirty="0">
              <a:solidFill>
                <a:srgbClr val="0070C0"/>
              </a:solidFill>
              <a:latin typeface="Calibri" panose="020F0502020204030204"/>
              <a:ea typeface="ＭＳ Ｐゴシック" panose="020B0600070205080204" pitchFamily="34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419B71-8660-1B4B-80D5-881E412A3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83" y="1368320"/>
            <a:ext cx="5550615" cy="49746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944351-9825-6840-B020-4E861F7ABC1C}"/>
              </a:ext>
            </a:extLst>
          </p:cNvPr>
          <p:cNvSpPr txBox="1"/>
          <p:nvPr/>
        </p:nvSpPr>
        <p:spPr>
          <a:xfrm>
            <a:off x="5763876" y="3271357"/>
            <a:ext cx="3014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https://youtube.com/live/ohU00NSIxOI?feature=share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880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96D75-DFCA-B54C-8DA0-AF28E6E0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Agenda (EDT GMT-4)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A8C40-54C7-4D4B-B2FB-04D03D6EB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80946"/>
            <a:ext cx="8894602" cy="5698274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 7:55am-8:00am, Dr Juan Gómez Luna, “</a:t>
            </a:r>
            <a:r>
              <a:rPr lang="en-US" dirty="0">
                <a:solidFill>
                  <a:srgbClr val="0070C0"/>
                </a:solidFill>
              </a:rPr>
              <a:t>Welcome &amp; Agenda</a:t>
            </a:r>
            <a:r>
              <a:rPr lang="en-US" dirty="0"/>
              <a:t>.”</a:t>
            </a:r>
          </a:p>
          <a:p>
            <a:r>
              <a:rPr lang="en-US" dirty="0"/>
              <a:t>8:00am-9:20am, Prof. </a:t>
            </a:r>
            <a:r>
              <a:rPr lang="en-US" dirty="0" err="1"/>
              <a:t>Onur</a:t>
            </a:r>
            <a:r>
              <a:rPr lang="en-US" dirty="0"/>
              <a:t> </a:t>
            </a:r>
            <a:r>
              <a:rPr lang="en-US" dirty="0" err="1"/>
              <a:t>Mutlu</a:t>
            </a:r>
            <a:r>
              <a:rPr lang="en-US" dirty="0"/>
              <a:t> / Geraldo F. Oliveira, "</a:t>
            </a:r>
            <a:r>
              <a:rPr lang="en-US" dirty="0">
                <a:solidFill>
                  <a:srgbClr val="0070C0"/>
                </a:solidFill>
              </a:rPr>
              <a:t>Memory-centric Computing: Introduction to PIM as a Paradigm to Overcome the Data Movement Bottleneck</a:t>
            </a:r>
            <a:r>
              <a:rPr lang="en-US" dirty="0"/>
              <a:t>."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PIM taxonomy: PNM (processing near memory) and PUM (processing using memory)</a:t>
            </a:r>
            <a:r>
              <a:rPr lang="en-US" dirty="0"/>
              <a:t>.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DAMOV Workload Characterization Methodology</a:t>
            </a:r>
            <a:r>
              <a:rPr lang="en-US" dirty="0"/>
              <a:t>.</a:t>
            </a:r>
          </a:p>
          <a:p>
            <a:r>
              <a:rPr lang="en-US" dirty="0"/>
              <a:t>9:20am-10:20am, Dr. Juan Gómez Luna, “</a:t>
            </a:r>
            <a:r>
              <a:rPr lang="en-US" dirty="0">
                <a:solidFill>
                  <a:srgbClr val="0070C0"/>
                </a:solidFill>
              </a:rPr>
              <a:t>Processing-Near-Memory: Real PNM</a:t>
            </a:r>
            <a:r>
              <a:rPr lang="en-US" dirty="0"/>
              <a:t>.”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PNM prototypes: Samsung HBM-PIM, SK Hynix </a:t>
            </a:r>
            <a:r>
              <a:rPr lang="en-US" dirty="0" err="1">
                <a:solidFill>
                  <a:srgbClr val="0070C0"/>
                </a:solidFill>
              </a:rPr>
              <a:t>AiM</a:t>
            </a:r>
            <a:r>
              <a:rPr lang="en-US" dirty="0">
                <a:solidFill>
                  <a:srgbClr val="0070C0"/>
                </a:solidFill>
              </a:rPr>
              <a:t>, Samsung </a:t>
            </a:r>
            <a:r>
              <a:rPr lang="en-US" dirty="0" err="1">
                <a:solidFill>
                  <a:srgbClr val="0070C0"/>
                </a:solidFill>
              </a:rPr>
              <a:t>AxDIMM</a:t>
            </a:r>
            <a:r>
              <a:rPr lang="en-US" dirty="0">
                <a:solidFill>
                  <a:srgbClr val="0070C0"/>
                </a:solidFill>
              </a:rPr>
              <a:t>, Alibaba HB-PNM</a:t>
            </a:r>
            <a:r>
              <a:rPr lang="en-US" dirty="0"/>
              <a:t>. 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UPMEM PIM: Architecture Characterization, Programming</a:t>
            </a:r>
            <a:r>
              <a:rPr lang="en-US" dirty="0"/>
              <a:t>.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Coffee break (10:20am-10:40am)</a:t>
            </a:r>
          </a:p>
          <a:p>
            <a:r>
              <a:rPr lang="en-US" dirty="0"/>
              <a:t>10:40am-11:20am, Prof. </a:t>
            </a:r>
            <a:r>
              <a:rPr lang="en-US" dirty="0" err="1"/>
              <a:t>Youngsok</a:t>
            </a:r>
            <a:r>
              <a:rPr lang="en-US" dirty="0"/>
              <a:t> Kim (Yonsei University), "</a:t>
            </a:r>
            <a:r>
              <a:rPr lang="en-US" dirty="0">
                <a:solidFill>
                  <a:srgbClr val="0070C0"/>
                </a:solidFill>
              </a:rPr>
              <a:t>PID-Join: A Fast In-Memory Join Algorithm for Commodity PIM-Enabled DIMMs</a:t>
            </a:r>
            <a:r>
              <a:rPr lang="en-US" dirty="0"/>
              <a:t>."</a:t>
            </a:r>
          </a:p>
          <a:p>
            <a:r>
              <a:rPr lang="en-US" dirty="0"/>
              <a:t>11:20am-12:00pm, Dr. Abu Sebastian (IBM Research - Zürich), "</a:t>
            </a:r>
            <a:r>
              <a:rPr lang="en-US" dirty="0">
                <a:solidFill>
                  <a:srgbClr val="0070C0"/>
                </a:solidFill>
              </a:rPr>
              <a:t>PUM Based on </a:t>
            </a:r>
            <a:r>
              <a:rPr lang="en-US" dirty="0" err="1">
                <a:solidFill>
                  <a:srgbClr val="0070C0"/>
                </a:solidFill>
              </a:rPr>
              <a:t>Memristive</a:t>
            </a:r>
            <a:r>
              <a:rPr lang="en-US" dirty="0">
                <a:solidFill>
                  <a:srgbClr val="0070C0"/>
                </a:solidFill>
              </a:rPr>
              <a:t> Devices: The IBM HERMES Project Chip</a:t>
            </a:r>
            <a:r>
              <a:rPr lang="en-US" dirty="0"/>
              <a:t>."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Lunch break (12:00pm-1:00pm)</a:t>
            </a:r>
          </a:p>
          <a:p>
            <a:r>
              <a:rPr lang="en-US" dirty="0"/>
              <a:t>1:00pm-2:00pm, Geraldo F. Oliveira, "</a:t>
            </a:r>
            <a:r>
              <a:rPr lang="en-US" dirty="0">
                <a:solidFill>
                  <a:srgbClr val="0070C0"/>
                </a:solidFill>
              </a:rPr>
              <a:t>Processing-Using-DRAM: Ambit, SIMDRAM, </a:t>
            </a:r>
            <a:r>
              <a:rPr lang="en-US" dirty="0" err="1">
                <a:solidFill>
                  <a:srgbClr val="0070C0"/>
                </a:solidFill>
              </a:rPr>
              <a:t>pLUTo</a:t>
            </a:r>
            <a:r>
              <a:rPr lang="en-US" dirty="0"/>
              <a:t>."</a:t>
            </a:r>
          </a:p>
          <a:p>
            <a:r>
              <a:rPr lang="en-US" dirty="0"/>
              <a:t>2:00pm-3:15pm, Dr. Juan Gómez Luna, “</a:t>
            </a:r>
            <a:r>
              <a:rPr lang="en-US" dirty="0">
                <a:solidFill>
                  <a:srgbClr val="0070C0"/>
                </a:solidFill>
              </a:rPr>
              <a:t>Accelerating Modern Workloads on a General-purpose PIM System: Machine leaning, Genomics...</a:t>
            </a:r>
            <a:r>
              <a:rPr lang="en-US" dirty="0"/>
              <a:t>”</a:t>
            </a:r>
          </a:p>
          <a:p>
            <a:r>
              <a:rPr lang="en-US" dirty="0"/>
              <a:t>3:15pm-3:45pm, Dr. Juan Gómez Luna, “</a:t>
            </a:r>
            <a:r>
              <a:rPr lang="en-US" dirty="0">
                <a:solidFill>
                  <a:srgbClr val="0070C0"/>
                </a:solidFill>
              </a:rPr>
              <a:t>Adoption Issues: How to Enable PIM?</a:t>
            </a:r>
            <a:r>
              <a:rPr lang="en-US" dirty="0"/>
              <a:t>”</a:t>
            </a:r>
          </a:p>
          <a:p>
            <a:r>
              <a:rPr lang="en-US" dirty="0"/>
              <a:t>3:45pm-4:15pm, Dr. Juan Gómez Luna, "</a:t>
            </a:r>
            <a:r>
              <a:rPr lang="en-US" dirty="0" err="1">
                <a:solidFill>
                  <a:srgbClr val="0070C0"/>
                </a:solidFill>
              </a:rPr>
              <a:t>SimplePIM</a:t>
            </a:r>
            <a:r>
              <a:rPr lang="en-US" dirty="0">
                <a:solidFill>
                  <a:srgbClr val="0070C0"/>
                </a:solidFill>
              </a:rPr>
              <a:t>: A Software Framework for High-level PIM Programming</a:t>
            </a:r>
            <a:r>
              <a:rPr lang="en-US" dirty="0"/>
              <a:t>."</a:t>
            </a:r>
          </a:p>
          <a:p>
            <a:r>
              <a:rPr lang="en-US" dirty="0"/>
              <a:t>4:15pm-5:00pm, </a:t>
            </a:r>
            <a:r>
              <a:rPr lang="en-US" dirty="0" err="1"/>
              <a:t>Ataberk</a:t>
            </a:r>
            <a:r>
              <a:rPr lang="en-US" dirty="0"/>
              <a:t> </a:t>
            </a:r>
            <a:r>
              <a:rPr lang="en-US" dirty="0" err="1"/>
              <a:t>Olgun</a:t>
            </a:r>
            <a:r>
              <a:rPr lang="en-US" dirty="0"/>
              <a:t>, "</a:t>
            </a:r>
            <a:r>
              <a:rPr lang="en-US" dirty="0">
                <a:solidFill>
                  <a:srgbClr val="0070C0"/>
                </a:solidFill>
              </a:rPr>
              <a:t>Processing-Using-Memory Prototypes: </a:t>
            </a:r>
            <a:r>
              <a:rPr lang="en-US" dirty="0" err="1">
                <a:solidFill>
                  <a:srgbClr val="0070C0"/>
                </a:solidFill>
              </a:rPr>
              <a:t>PiDRAM</a:t>
            </a:r>
            <a:r>
              <a:rPr lang="en-US" dirty="0"/>
              <a:t>."</a:t>
            </a:r>
          </a:p>
          <a:p>
            <a:r>
              <a:rPr lang="en-US" dirty="0"/>
              <a:t>5:00pm-5:10pm, Dr. Juan Gómez Luna, “</a:t>
            </a:r>
            <a:r>
              <a:rPr lang="en-US" dirty="0">
                <a:solidFill>
                  <a:srgbClr val="0070C0"/>
                </a:solidFill>
              </a:rPr>
              <a:t>Introduction/Preparation for Hands-on Labs</a:t>
            </a:r>
            <a:r>
              <a:rPr lang="en-US" dirty="0"/>
              <a:t>.”</a:t>
            </a:r>
          </a:p>
          <a:p>
            <a:pPr lvl="1"/>
            <a:r>
              <a:rPr lang="en-US" dirty="0"/>
              <a:t>Optional - </a:t>
            </a:r>
            <a:r>
              <a:rPr lang="en-US" dirty="0">
                <a:solidFill>
                  <a:srgbClr val="0070C0"/>
                </a:solidFill>
              </a:rPr>
              <a:t>Hands-on Lab: Programming and Understanding a Real PIM Architecture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5998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14865</TotalTime>
  <Words>1450</Words>
  <Application>Microsoft Macintosh PowerPoint</Application>
  <PresentationFormat>On-screen Show (4:3)</PresentationFormat>
  <Paragraphs>123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Candara</vt:lpstr>
      <vt:lpstr>Garamond</vt:lpstr>
      <vt:lpstr>Segoe UI</vt:lpstr>
      <vt:lpstr>Segoe UI Symbol</vt:lpstr>
      <vt:lpstr>Tahoma</vt:lpstr>
      <vt:lpstr>Wingdings</vt:lpstr>
      <vt:lpstr>Office Theme</vt:lpstr>
      <vt:lpstr>Edge</vt:lpstr>
      <vt:lpstr>3_Edge</vt:lpstr>
      <vt:lpstr>4_Edge</vt:lpstr>
      <vt:lpstr>2_Edge</vt:lpstr>
      <vt:lpstr>1_Edge</vt:lpstr>
      <vt:lpstr>PowerPoint Presentation</vt:lpstr>
      <vt:lpstr>Data Movement in Computing Systems</vt:lpstr>
      <vt:lpstr>Data Movement in Computing Systems</vt:lpstr>
      <vt:lpstr>Processing-in-Memory Course (Spring 2023)</vt:lpstr>
      <vt:lpstr>Real PIM Tutorial (HPCA 2023)</vt:lpstr>
      <vt:lpstr>Real PIM Tutorial (ASPLOS 2023)</vt:lpstr>
      <vt:lpstr>Real PIM Tutorial (ISCA 2023)</vt:lpstr>
      <vt:lpstr>Real PIM Tutorial (MICRO 2023)</vt:lpstr>
      <vt:lpstr>Agenda (EDT GMT-4)</vt:lpstr>
      <vt:lpstr>Join Algorithm for Commodity PIM DIMMs </vt:lpstr>
      <vt:lpstr>PUM based on Memristive Devices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Title: </dc:title>
  <dc:creator>Microsoft Office User</dc:creator>
  <cp:lastModifiedBy>Gomez Luna  Juan</cp:lastModifiedBy>
  <cp:revision>825</cp:revision>
  <dcterms:created xsi:type="dcterms:W3CDTF">2020-09-04T14:15:51Z</dcterms:created>
  <dcterms:modified xsi:type="dcterms:W3CDTF">2023-10-27T12:17:02Z</dcterms:modified>
</cp:coreProperties>
</file>