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7.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8.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1.xml" ContentType="application/vnd.openxmlformats-officedocument.presentationml.tags+xml"/>
  <Override PartName="/ppt/notesSlides/notesSlide62.xml" ContentType="application/vnd.openxmlformats-officedocument.presentationml.notesSlide+xml"/>
  <Override PartName="/ppt/tags/tag2.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3.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0.xml" ContentType="application/vnd.openxmlformats-officedocument.presentationml.notesSlid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1.xml" ContentType="application/vnd.openxmlformats-officedocument.presentationml.notesSl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ags/tag4.xml" ContentType="application/vnd.openxmlformats-officedocument.presentationml.tags+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 id="2147483688" r:id="rId3"/>
    <p:sldMasterId id="2147483700" r:id="rId4"/>
    <p:sldMasterId id="2147483712" r:id="rId5"/>
    <p:sldMasterId id="2147483724" r:id="rId6"/>
    <p:sldMasterId id="2147483729" r:id="rId7"/>
    <p:sldMasterId id="2147483734" r:id="rId8"/>
  </p:sldMasterIdLst>
  <p:notesMasterIdLst>
    <p:notesMasterId r:id="rId187"/>
  </p:notesMasterIdLst>
  <p:handoutMasterIdLst>
    <p:handoutMasterId r:id="rId188"/>
  </p:handoutMasterIdLst>
  <p:sldIdLst>
    <p:sldId id="6035" r:id="rId9"/>
    <p:sldId id="7247" r:id="rId10"/>
    <p:sldId id="642" r:id="rId11"/>
    <p:sldId id="7251" r:id="rId12"/>
    <p:sldId id="661" r:id="rId13"/>
    <p:sldId id="662" r:id="rId14"/>
    <p:sldId id="663" r:id="rId15"/>
    <p:sldId id="666" r:id="rId16"/>
    <p:sldId id="667" r:id="rId17"/>
    <p:sldId id="6555" r:id="rId18"/>
    <p:sldId id="5599" r:id="rId19"/>
    <p:sldId id="7248" r:id="rId20"/>
    <p:sldId id="5600" r:id="rId21"/>
    <p:sldId id="5601" r:id="rId22"/>
    <p:sldId id="5602" r:id="rId23"/>
    <p:sldId id="5603" r:id="rId24"/>
    <p:sldId id="672" r:id="rId25"/>
    <p:sldId id="741" r:id="rId26"/>
    <p:sldId id="1318" r:id="rId27"/>
    <p:sldId id="5604" r:id="rId28"/>
    <p:sldId id="5605" r:id="rId29"/>
    <p:sldId id="5606" r:id="rId30"/>
    <p:sldId id="1321" r:id="rId31"/>
    <p:sldId id="1324" r:id="rId32"/>
    <p:sldId id="1325" r:id="rId33"/>
    <p:sldId id="6054" r:id="rId34"/>
    <p:sldId id="6577" r:id="rId35"/>
    <p:sldId id="7256" r:id="rId36"/>
    <p:sldId id="5003" r:id="rId37"/>
    <p:sldId id="5004" r:id="rId38"/>
    <p:sldId id="6580" r:id="rId39"/>
    <p:sldId id="5594" r:id="rId40"/>
    <p:sldId id="7249" r:id="rId41"/>
    <p:sldId id="5612" r:id="rId42"/>
    <p:sldId id="670" r:id="rId43"/>
    <p:sldId id="744" r:id="rId44"/>
    <p:sldId id="694" r:id="rId45"/>
    <p:sldId id="682" r:id="rId46"/>
    <p:sldId id="5615" r:id="rId47"/>
    <p:sldId id="5616" r:id="rId48"/>
    <p:sldId id="5617" r:id="rId49"/>
    <p:sldId id="5618" r:id="rId50"/>
    <p:sldId id="5619" r:id="rId51"/>
    <p:sldId id="5621" r:id="rId52"/>
    <p:sldId id="5622" r:id="rId53"/>
    <p:sldId id="5623" r:id="rId54"/>
    <p:sldId id="5624" r:id="rId55"/>
    <p:sldId id="6589" r:id="rId56"/>
    <p:sldId id="6590" r:id="rId57"/>
    <p:sldId id="7252" r:id="rId58"/>
    <p:sldId id="729" r:id="rId59"/>
    <p:sldId id="743" r:id="rId60"/>
    <p:sldId id="782" r:id="rId61"/>
    <p:sldId id="783" r:id="rId62"/>
    <p:sldId id="781" r:id="rId63"/>
    <p:sldId id="552" r:id="rId64"/>
    <p:sldId id="761" r:id="rId65"/>
    <p:sldId id="705" r:id="rId66"/>
    <p:sldId id="706" r:id="rId67"/>
    <p:sldId id="762" r:id="rId68"/>
    <p:sldId id="589" r:id="rId69"/>
    <p:sldId id="778" r:id="rId70"/>
    <p:sldId id="766" r:id="rId71"/>
    <p:sldId id="779" r:id="rId72"/>
    <p:sldId id="710" r:id="rId73"/>
    <p:sldId id="780" r:id="rId74"/>
    <p:sldId id="712" r:id="rId75"/>
    <p:sldId id="713" r:id="rId76"/>
    <p:sldId id="770" r:id="rId77"/>
    <p:sldId id="769" r:id="rId78"/>
    <p:sldId id="815" r:id="rId79"/>
    <p:sldId id="767" r:id="rId80"/>
    <p:sldId id="715" r:id="rId81"/>
    <p:sldId id="763" r:id="rId82"/>
    <p:sldId id="777" r:id="rId83"/>
    <p:sldId id="785" r:id="rId84"/>
    <p:sldId id="734" r:id="rId85"/>
    <p:sldId id="722" r:id="rId86"/>
    <p:sldId id="786" r:id="rId87"/>
    <p:sldId id="727" r:id="rId88"/>
    <p:sldId id="798" r:id="rId89"/>
    <p:sldId id="799" r:id="rId90"/>
    <p:sldId id="800" r:id="rId91"/>
    <p:sldId id="801" r:id="rId92"/>
    <p:sldId id="802" r:id="rId93"/>
    <p:sldId id="803" r:id="rId94"/>
    <p:sldId id="811" r:id="rId95"/>
    <p:sldId id="806" r:id="rId96"/>
    <p:sldId id="807" r:id="rId97"/>
    <p:sldId id="808" r:id="rId98"/>
    <p:sldId id="809" r:id="rId99"/>
    <p:sldId id="812" r:id="rId100"/>
    <p:sldId id="6591" r:id="rId101"/>
    <p:sldId id="566" r:id="rId102"/>
    <p:sldId id="680" r:id="rId103"/>
    <p:sldId id="677" r:id="rId104"/>
    <p:sldId id="678" r:id="rId105"/>
    <p:sldId id="679" r:id="rId106"/>
    <p:sldId id="619" r:id="rId107"/>
    <p:sldId id="771" r:id="rId108"/>
    <p:sldId id="7260" r:id="rId109"/>
    <p:sldId id="901" r:id="rId110"/>
    <p:sldId id="954" r:id="rId111"/>
    <p:sldId id="1060" r:id="rId112"/>
    <p:sldId id="1065" r:id="rId113"/>
    <p:sldId id="1006" r:id="rId114"/>
    <p:sldId id="1063" r:id="rId115"/>
    <p:sldId id="1064" r:id="rId116"/>
    <p:sldId id="1062" r:id="rId117"/>
    <p:sldId id="1027" r:id="rId118"/>
    <p:sldId id="1073" r:id="rId119"/>
    <p:sldId id="1081" r:id="rId120"/>
    <p:sldId id="1074" r:id="rId121"/>
    <p:sldId id="1101" r:id="rId122"/>
    <p:sldId id="1103" r:id="rId123"/>
    <p:sldId id="1102" r:id="rId124"/>
    <p:sldId id="1078" r:id="rId125"/>
    <p:sldId id="1082" r:id="rId126"/>
    <p:sldId id="1079" r:id="rId127"/>
    <p:sldId id="1080" r:id="rId128"/>
    <p:sldId id="1076" r:id="rId129"/>
    <p:sldId id="1083" r:id="rId130"/>
    <p:sldId id="1084" r:id="rId131"/>
    <p:sldId id="1085" r:id="rId132"/>
    <p:sldId id="1091" r:id="rId133"/>
    <p:sldId id="1086" r:id="rId134"/>
    <p:sldId id="1088" r:id="rId135"/>
    <p:sldId id="1089" r:id="rId136"/>
    <p:sldId id="1090" r:id="rId137"/>
    <p:sldId id="1092" r:id="rId138"/>
    <p:sldId id="1097" r:id="rId139"/>
    <p:sldId id="1093" r:id="rId140"/>
    <p:sldId id="1098" r:id="rId141"/>
    <p:sldId id="1094" r:id="rId142"/>
    <p:sldId id="1099" r:id="rId143"/>
    <p:sldId id="1001" r:id="rId144"/>
    <p:sldId id="945" r:id="rId145"/>
    <p:sldId id="905" r:id="rId146"/>
    <p:sldId id="865" r:id="rId147"/>
    <p:sldId id="849" r:id="rId148"/>
    <p:sldId id="857" r:id="rId149"/>
    <p:sldId id="810" r:id="rId150"/>
    <p:sldId id="7464" r:id="rId151"/>
    <p:sldId id="7255" r:id="rId152"/>
    <p:sldId id="7254" r:id="rId153"/>
    <p:sldId id="6625" r:id="rId154"/>
    <p:sldId id="6626" r:id="rId155"/>
    <p:sldId id="6627" r:id="rId156"/>
    <p:sldId id="6628" r:id="rId157"/>
    <p:sldId id="6629" r:id="rId158"/>
    <p:sldId id="6630" r:id="rId159"/>
    <p:sldId id="6631" r:id="rId160"/>
    <p:sldId id="7212" r:id="rId161"/>
    <p:sldId id="6680" r:id="rId162"/>
    <p:sldId id="7213" r:id="rId163"/>
    <p:sldId id="6681" r:id="rId164"/>
    <p:sldId id="7214" r:id="rId165"/>
    <p:sldId id="7240" r:id="rId166"/>
    <p:sldId id="5299" r:id="rId167"/>
    <p:sldId id="5304" r:id="rId168"/>
    <p:sldId id="7253" r:id="rId169"/>
    <p:sldId id="5756" r:id="rId170"/>
    <p:sldId id="6593" r:id="rId171"/>
    <p:sldId id="6594" r:id="rId172"/>
    <p:sldId id="6595" r:id="rId173"/>
    <p:sldId id="922" r:id="rId174"/>
    <p:sldId id="7465" r:id="rId175"/>
    <p:sldId id="276" r:id="rId176"/>
    <p:sldId id="286" r:id="rId177"/>
    <p:sldId id="290" r:id="rId178"/>
    <p:sldId id="300" r:id="rId179"/>
    <p:sldId id="299" r:id="rId180"/>
    <p:sldId id="304" r:id="rId181"/>
    <p:sldId id="311" r:id="rId182"/>
    <p:sldId id="312" r:id="rId183"/>
    <p:sldId id="314" r:id="rId184"/>
    <p:sldId id="7257" r:id="rId185"/>
    <p:sldId id="7466" r:id="rId1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FC0"/>
    <a:srgbClr val="FBE5D6"/>
    <a:srgbClr val="FFFFFF"/>
    <a:srgbClr val="2D458A"/>
    <a:srgbClr val="F5F6FB"/>
    <a:srgbClr val="000000"/>
    <a:srgbClr val="B9B9B9"/>
    <a:srgbClr val="0070C0"/>
    <a:srgbClr val="009193"/>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33"/>
    <p:restoredTop sz="88748"/>
  </p:normalViewPr>
  <p:slideViewPr>
    <p:cSldViewPr snapToGrid="0" snapToObjects="1">
      <p:cViewPr>
        <p:scale>
          <a:sx n="52" d="100"/>
          <a:sy n="52" d="100"/>
        </p:scale>
        <p:origin x="2968" y="1456"/>
      </p:cViewPr>
      <p:guideLst/>
    </p:cSldViewPr>
  </p:slideViewPr>
  <p:outlineViewPr>
    <p:cViewPr>
      <p:scale>
        <a:sx n="33" d="100"/>
        <a:sy n="33" d="100"/>
      </p:scale>
      <p:origin x="0" y="-28976"/>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111" d="100"/>
          <a:sy n="111" d="100"/>
        </p:scale>
        <p:origin x="3456" y="20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70" Type="http://schemas.openxmlformats.org/officeDocument/2006/relationships/slide" Target="slides/slide162.xml"/><Relationship Id="rId191" Type="http://schemas.openxmlformats.org/officeDocument/2006/relationships/theme" Target="theme/theme1.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5.xml"/><Relationship Id="rId95" Type="http://schemas.openxmlformats.org/officeDocument/2006/relationships/slide" Target="slides/slide87.xml"/><Relationship Id="rId160" Type="http://schemas.openxmlformats.org/officeDocument/2006/relationships/slide" Target="slides/slide152.xml"/><Relationship Id="rId181" Type="http://schemas.openxmlformats.org/officeDocument/2006/relationships/slide" Target="slides/slide173.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slide" Target="slides/slide142.xml"/><Relationship Id="rId171" Type="http://schemas.openxmlformats.org/officeDocument/2006/relationships/slide" Target="slides/slide163.xml"/><Relationship Id="rId192" Type="http://schemas.openxmlformats.org/officeDocument/2006/relationships/tableStyles" Target="tableStyles.xml"/><Relationship Id="rId12" Type="http://schemas.openxmlformats.org/officeDocument/2006/relationships/slide" Target="slides/slide4.xml"/><Relationship Id="rId33" Type="http://schemas.openxmlformats.org/officeDocument/2006/relationships/slide" Target="slides/slide25.xml"/><Relationship Id="rId108" Type="http://schemas.openxmlformats.org/officeDocument/2006/relationships/slide" Target="slides/slide100.xml"/><Relationship Id="rId129" Type="http://schemas.openxmlformats.org/officeDocument/2006/relationships/slide" Target="slides/slide121.xml"/><Relationship Id="rId54" Type="http://schemas.openxmlformats.org/officeDocument/2006/relationships/slide" Target="slides/slide46.xml"/><Relationship Id="rId75" Type="http://schemas.openxmlformats.org/officeDocument/2006/relationships/slide" Target="slides/slide67.xml"/><Relationship Id="rId96" Type="http://schemas.openxmlformats.org/officeDocument/2006/relationships/slide" Target="slides/slide88.xml"/><Relationship Id="rId140" Type="http://schemas.openxmlformats.org/officeDocument/2006/relationships/slide" Target="slides/slide132.xml"/><Relationship Id="rId161" Type="http://schemas.openxmlformats.org/officeDocument/2006/relationships/slide" Target="slides/slide153.xml"/><Relationship Id="rId182" Type="http://schemas.openxmlformats.org/officeDocument/2006/relationships/slide" Target="slides/slide174.xml"/><Relationship Id="rId6" Type="http://schemas.openxmlformats.org/officeDocument/2006/relationships/slideMaster" Target="slideMasters/slideMaster6.xml"/><Relationship Id="rId23" Type="http://schemas.openxmlformats.org/officeDocument/2006/relationships/slide" Target="slides/slide15.xml"/><Relationship Id="rId119" Type="http://schemas.openxmlformats.org/officeDocument/2006/relationships/slide" Target="slides/slide111.xml"/><Relationship Id="rId44" Type="http://schemas.openxmlformats.org/officeDocument/2006/relationships/slide" Target="slides/slide36.xml"/><Relationship Id="rId65" Type="http://schemas.openxmlformats.org/officeDocument/2006/relationships/slide" Target="slides/slide57.xml"/><Relationship Id="rId86" Type="http://schemas.openxmlformats.org/officeDocument/2006/relationships/slide" Target="slides/slide78.xml"/><Relationship Id="rId130" Type="http://schemas.openxmlformats.org/officeDocument/2006/relationships/slide" Target="slides/slide122.xml"/><Relationship Id="rId151" Type="http://schemas.openxmlformats.org/officeDocument/2006/relationships/slide" Target="slides/slide143.xml"/><Relationship Id="rId172" Type="http://schemas.openxmlformats.org/officeDocument/2006/relationships/slide" Target="slides/slide164.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183" Type="http://schemas.openxmlformats.org/officeDocument/2006/relationships/slide" Target="slides/slide175.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slide" Target="slides/slide165.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189"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slide" Target="slides/slide171.xml"/><Relationship Id="rId190" Type="http://schemas.openxmlformats.org/officeDocument/2006/relationships/viewProps" Target="viewProps.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 Id="rId185" Type="http://schemas.openxmlformats.org/officeDocument/2006/relationships/slide" Target="slides/slide177.xml"/><Relationship Id="rId4" Type="http://schemas.openxmlformats.org/officeDocument/2006/relationships/slideMaster" Target="slideMasters/slideMaster4.xml"/><Relationship Id="rId9" Type="http://schemas.openxmlformats.org/officeDocument/2006/relationships/slide" Target="slides/slide1.xml"/><Relationship Id="rId180" Type="http://schemas.openxmlformats.org/officeDocument/2006/relationships/slide" Target="slides/slide172.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slide" Target="slides/slide178.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87" Type="http://schemas.openxmlformats.org/officeDocument/2006/relationships/notesMaster" Target="notesMasters/notesMaster1.xml"/><Relationship Id="rId1" Type="http://schemas.openxmlformats.org/officeDocument/2006/relationships/slideMaster" Target="slideMasters/slideMaster1.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60" Type="http://schemas.openxmlformats.org/officeDocument/2006/relationships/slide" Target="slides/slide52.xml"/><Relationship Id="rId81" Type="http://schemas.openxmlformats.org/officeDocument/2006/relationships/slide" Target="slides/slide73.xml"/><Relationship Id="rId135" Type="http://schemas.openxmlformats.org/officeDocument/2006/relationships/slide" Target="slides/slide127.xml"/><Relationship Id="rId156" Type="http://schemas.openxmlformats.org/officeDocument/2006/relationships/slide" Target="slides/slide148.xml"/><Relationship Id="rId177" Type="http://schemas.openxmlformats.org/officeDocument/2006/relationships/slide" Target="slides/slide169.xml"/></Relationships>
</file>

<file path=ppt/charts/_rels/chart1.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Users\joaodinis\Dropbox\1-Projects\202210_pLUTo\MICRO%202022%20Presentation\OneDrive%20Backup\pLUTo%20-%20MICRO%202022%20Presentation\Resources\plots_presentation.xlsx" TargetMode="External"/><Relationship Id="rId2" Type="http://schemas.microsoft.com/office/2011/relationships/chartColorStyle" Target="colors7.xml"/><Relationship Id="rId1" Type="http://schemas.microsoft.com/office/2011/relationships/chartStyle" Target="style7.xml"/></Relationships>
</file>

<file path=ppt/charts/_rels/chart2.xml.rels><?xml version="1.0" encoding="UTF-8" standalone="yes"?>
<Relationships xmlns="http://schemas.openxmlformats.org/package/2006/relationships"><Relationship Id="rId2" Type="http://schemas.openxmlformats.org/officeDocument/2006/relationships/oleObject" Target="file:////vboxsrv\shared\ppts\pdl-retreat-talk\sheets\memfrac-apps.csv"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vboxsrv\shared\ppts\pdl-retreat-talk\sheets\perf-energy.csv"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oleObject" Target="file:////Users\joaodinis\Dropbox\1-Projects\202210_pLUTo\MICRO%202022%20Presentation\OneDrive%20Backup\pLUTo%20-%20MICRO%202022%20Presentation\Resources\plots_presentation.xlsx" TargetMode="External"/><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oleObject" Target="file:////Users\joaodinis\Dropbox\1-Projects\202210_pLUTo\MICRO%202022%20Presentation\OneDrive%20Backup\pLUTo%20-%20MICRO%202022%20Presentation\Resources\plots_presentation.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1476916834671"/>
          <c:y val="0.16507367735357717"/>
          <c:w val="0.82741108448400469"/>
          <c:h val="0.685480609298599"/>
        </c:manualLayout>
      </c:layout>
      <c:barChart>
        <c:barDir val="col"/>
        <c:grouping val="clustered"/>
        <c:varyColors val="0"/>
        <c:ser>
          <c:idx val="0"/>
          <c:order val="0"/>
          <c:tx>
            <c:strRef>
              <c:f>Speedups!$B$1</c:f>
              <c:strCache>
                <c:ptCount val="1"/>
                <c:pt idx="0">
                  <c:v>pLUTo-GSA</c:v>
                </c:pt>
              </c:strCache>
            </c:strRef>
          </c:tx>
          <c:spPr>
            <a:solidFill>
              <a:srgbClr val="F9DB6F"/>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C00000"/>
                    </a:solidFill>
                    <a:latin typeface="Corbel" panose="020B0503020204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Speedups!$A$2:$A$4</c:f>
              <c:strCache>
                <c:ptCount val="3"/>
                <c:pt idx="0">
                  <c:v>CPU</c:v>
                </c:pt>
                <c:pt idx="1">
                  <c:v>GPU</c:v>
                </c:pt>
                <c:pt idx="2">
                  <c:v>PnM</c:v>
                </c:pt>
              </c:strCache>
            </c:strRef>
          </c:cat>
          <c:val>
            <c:numRef>
              <c:f>Energy!$B$2:$B$3</c:f>
              <c:numCache>
                <c:formatCode>0</c:formatCode>
                <c:ptCount val="2"/>
                <c:pt idx="0">
                  <c:v>1361.7034722414755</c:v>
                </c:pt>
                <c:pt idx="1">
                  <c:v>28.966392217439974</c:v>
                </c:pt>
              </c:numCache>
            </c:numRef>
          </c:val>
          <c:extLst>
            <c:ext xmlns:c16="http://schemas.microsoft.com/office/drawing/2014/chart" uri="{C3380CC4-5D6E-409C-BE32-E72D297353CC}">
              <c16:uniqueId val="{00000000-EFD8-8B41-BFC5-9F8237B773BB}"/>
            </c:ext>
          </c:extLst>
        </c:ser>
        <c:ser>
          <c:idx val="1"/>
          <c:order val="1"/>
          <c:tx>
            <c:strRef>
              <c:f>Speedups!$C$1</c:f>
              <c:strCache>
                <c:ptCount val="1"/>
                <c:pt idx="0">
                  <c:v>pLUTo-BSA</c:v>
                </c:pt>
              </c:strCache>
            </c:strRef>
          </c:tx>
          <c:spPr>
            <a:solidFill>
              <a:srgbClr val="A6C68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C00000"/>
                    </a:solidFill>
                    <a:latin typeface="Corbel" panose="020B0503020204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Speedups!$A$2:$A$4</c:f>
              <c:strCache>
                <c:ptCount val="3"/>
                <c:pt idx="0">
                  <c:v>CPU</c:v>
                </c:pt>
                <c:pt idx="1">
                  <c:v>GPU</c:v>
                </c:pt>
                <c:pt idx="2">
                  <c:v>PnM</c:v>
                </c:pt>
              </c:strCache>
            </c:strRef>
          </c:cat>
          <c:val>
            <c:numRef>
              <c:f>Energy!$C$2:$C$3</c:f>
              <c:numCache>
                <c:formatCode>0</c:formatCode>
                <c:ptCount val="2"/>
                <c:pt idx="0">
                  <c:v>1854.9694897579293</c:v>
                </c:pt>
                <c:pt idx="1">
                  <c:v>39.459232415164351</c:v>
                </c:pt>
              </c:numCache>
            </c:numRef>
          </c:val>
          <c:extLst>
            <c:ext xmlns:c16="http://schemas.microsoft.com/office/drawing/2014/chart" uri="{C3380CC4-5D6E-409C-BE32-E72D297353CC}">
              <c16:uniqueId val="{00000001-EFD8-8B41-BFC5-9F8237B773BB}"/>
            </c:ext>
          </c:extLst>
        </c:ser>
        <c:ser>
          <c:idx val="2"/>
          <c:order val="2"/>
          <c:tx>
            <c:strRef>
              <c:f>Speedups!$D$1</c:f>
              <c:strCache>
                <c:ptCount val="1"/>
                <c:pt idx="0">
                  <c:v>pLUTo-GMC</c:v>
                </c:pt>
              </c:strCache>
            </c:strRef>
          </c:tx>
          <c:spPr>
            <a:solidFill>
              <a:srgbClr val="72A1D6"/>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C00000"/>
                    </a:solidFill>
                    <a:latin typeface="Corbel" panose="020B0503020204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Speedups!$A$2:$A$4</c:f>
              <c:strCache>
                <c:ptCount val="3"/>
                <c:pt idx="0">
                  <c:v>CPU</c:v>
                </c:pt>
                <c:pt idx="1">
                  <c:v>GPU</c:v>
                </c:pt>
                <c:pt idx="2">
                  <c:v>PnM</c:v>
                </c:pt>
              </c:strCache>
            </c:strRef>
          </c:cat>
          <c:val>
            <c:numRef>
              <c:f>Energy!$D$2:$D$3</c:f>
              <c:numCache>
                <c:formatCode>0</c:formatCode>
                <c:ptCount val="2"/>
                <c:pt idx="0">
                  <c:v>3071.3750713054669</c:v>
                </c:pt>
                <c:pt idx="1">
                  <c:v>65.334822724550605</c:v>
                </c:pt>
              </c:numCache>
            </c:numRef>
          </c:val>
          <c:extLst>
            <c:ext xmlns:c16="http://schemas.microsoft.com/office/drawing/2014/chart" uri="{C3380CC4-5D6E-409C-BE32-E72D297353CC}">
              <c16:uniqueId val="{00000002-EFD8-8B41-BFC5-9F8237B773BB}"/>
            </c:ext>
          </c:extLst>
        </c:ser>
        <c:dLbls>
          <c:dLblPos val="outEnd"/>
          <c:showLegendKey val="0"/>
          <c:showVal val="1"/>
          <c:showCatName val="0"/>
          <c:showSerName val="0"/>
          <c:showPercent val="0"/>
          <c:showBubbleSize val="0"/>
        </c:dLbls>
        <c:gapWidth val="219"/>
        <c:overlap val="-27"/>
        <c:axId val="1452202063"/>
        <c:axId val="1452198287"/>
      </c:barChart>
      <c:catAx>
        <c:axId val="1452202063"/>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Corbel" panose="020B0503020204020204" pitchFamily="34" charset="0"/>
                <a:ea typeface="+mn-ea"/>
                <a:cs typeface="+mn-cs"/>
              </a:defRPr>
            </a:pPr>
            <a:endParaRPr lang="en-US"/>
          </a:p>
        </c:txPr>
        <c:crossAx val="1452198287"/>
        <c:crosses val="autoZero"/>
        <c:auto val="1"/>
        <c:lblAlgn val="ctr"/>
        <c:lblOffset val="100"/>
        <c:noMultiLvlLbl val="0"/>
      </c:catAx>
      <c:valAx>
        <c:axId val="1452198287"/>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r>
                  <a:rPr lang="en-US" sz="2000"/>
                  <a:t>Average </a:t>
                </a:r>
                <a:r>
                  <a:rPr lang="en-US" sz="2000" b="0" i="0" u="none" strike="noStrike" baseline="0"/>
                  <a:t>Energy Salving</a:t>
                </a:r>
                <a:endParaRPr lang="en-US" sz="200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endParaRPr lang="en-US"/>
            </a:p>
          </c:txPr>
        </c:title>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endParaRPr lang="en-US"/>
          </a:p>
        </c:txPr>
        <c:crossAx val="1452202063"/>
        <c:crosses val="autoZero"/>
        <c:crossBetween val="between"/>
      </c:valAx>
      <c:spPr>
        <a:noFill/>
        <a:ln>
          <a:solidFill>
            <a:schemeClr val="tx1"/>
          </a:solidFill>
        </a:ln>
        <a:effectLst/>
      </c:spPr>
    </c:plotArea>
    <c:legend>
      <c:legendPos val="t"/>
      <c:layout>
        <c:manualLayout>
          <c:xMode val="edge"/>
          <c:yMode val="edge"/>
          <c:x val="9.8073845841733551E-2"/>
          <c:y val="4.4943877032765554E-2"/>
          <c:w val="0.86333882284322305"/>
          <c:h val="8.4735468459700966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Corbel" panose="020B0503020204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2000">
          <a:solidFill>
            <a:schemeClr val="tx1"/>
          </a:solidFill>
          <a:latin typeface="Corbel" panose="020B0503020204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632006354506201"/>
          <c:y val="0.17359212684527101"/>
          <c:w val="0.85385370549901196"/>
          <c:h val="0.70222647702178198"/>
        </c:manualLayout>
      </c:layout>
      <c:barChart>
        <c:barDir val="col"/>
        <c:grouping val="stacked"/>
        <c:varyColors val="0"/>
        <c:ser>
          <c:idx val="0"/>
          <c:order val="0"/>
          <c:tx>
            <c:strRef>
              <c:f>'memfrac-apps'!$B$1</c:f>
              <c:strCache>
                <c:ptCount val="1"/>
                <c:pt idx="0">
                  <c:v>Read</c:v>
                </c:pt>
              </c:strCache>
            </c:strRef>
          </c:tx>
          <c:spPr>
            <a:solidFill>
              <a:srgbClr val="262626">
                <a:lumMod val="75000"/>
                <a:lumOff val="25000"/>
              </a:srgbClr>
            </a:solidFill>
            <a:ln>
              <a:noFill/>
            </a:ln>
          </c:spPr>
          <c:invertIfNegative val="0"/>
          <c:cat>
            <c:strRef>
              <c:f>'memfrac-apps'!$A$2:$A$7</c:f>
              <c:strCache>
                <c:ptCount val="6"/>
                <c:pt idx="0">
                  <c:v>bootup</c:v>
                </c:pt>
                <c:pt idx="1">
                  <c:v>compile</c:v>
                </c:pt>
                <c:pt idx="2">
                  <c:v>forkbench</c:v>
                </c:pt>
                <c:pt idx="3">
                  <c:v>mcached</c:v>
                </c:pt>
                <c:pt idx="4">
                  <c:v>mysql</c:v>
                </c:pt>
                <c:pt idx="5">
                  <c:v>shell</c:v>
                </c:pt>
              </c:strCache>
            </c:strRef>
          </c:cat>
          <c:val>
            <c:numRef>
              <c:f>'memfrac-apps'!$B$2:$B$7</c:f>
              <c:numCache>
                <c:formatCode>General</c:formatCode>
                <c:ptCount val="6"/>
                <c:pt idx="0">
                  <c:v>0.273936701</c:v>
                </c:pt>
                <c:pt idx="1">
                  <c:v>0.34894197100000002</c:v>
                </c:pt>
                <c:pt idx="2">
                  <c:v>5.4305079999999999E-2</c:v>
                </c:pt>
                <c:pt idx="3">
                  <c:v>0.45435130499999998</c:v>
                </c:pt>
                <c:pt idx="4">
                  <c:v>0.43893370100000001</c:v>
                </c:pt>
                <c:pt idx="5">
                  <c:v>9.9544654999999996E-2</c:v>
                </c:pt>
              </c:numCache>
            </c:numRef>
          </c:val>
          <c:extLst>
            <c:ext xmlns:c16="http://schemas.microsoft.com/office/drawing/2014/chart" uri="{C3380CC4-5D6E-409C-BE32-E72D297353CC}">
              <c16:uniqueId val="{00000000-6BDE-574F-BEAC-B2E7F5E0E357}"/>
            </c:ext>
          </c:extLst>
        </c:ser>
        <c:ser>
          <c:idx val="1"/>
          <c:order val="1"/>
          <c:tx>
            <c:strRef>
              <c:f>'memfrac-apps'!$C$1</c:f>
              <c:strCache>
                <c:ptCount val="1"/>
                <c:pt idx="0">
                  <c:v>Write</c:v>
                </c:pt>
              </c:strCache>
            </c:strRef>
          </c:tx>
          <c:spPr>
            <a:solidFill>
              <a:srgbClr val="262626">
                <a:lumMod val="50000"/>
                <a:lumOff val="50000"/>
              </a:srgbClr>
            </a:solidFill>
            <a:ln>
              <a:noFill/>
            </a:ln>
          </c:spPr>
          <c:invertIfNegative val="0"/>
          <c:cat>
            <c:strRef>
              <c:f>'memfrac-apps'!$A$2:$A$7</c:f>
              <c:strCache>
                <c:ptCount val="6"/>
                <c:pt idx="0">
                  <c:v>bootup</c:v>
                </c:pt>
                <c:pt idx="1">
                  <c:v>compile</c:v>
                </c:pt>
                <c:pt idx="2">
                  <c:v>forkbench</c:v>
                </c:pt>
                <c:pt idx="3">
                  <c:v>mcached</c:v>
                </c:pt>
                <c:pt idx="4">
                  <c:v>mysql</c:v>
                </c:pt>
                <c:pt idx="5">
                  <c:v>shell</c:v>
                </c:pt>
              </c:strCache>
            </c:strRef>
          </c:cat>
          <c:val>
            <c:numRef>
              <c:f>'memfrac-apps'!$C$2:$C$7</c:f>
              <c:numCache>
                <c:formatCode>General</c:formatCode>
                <c:ptCount val="6"/>
                <c:pt idx="0">
                  <c:v>0.27185014200000002</c:v>
                </c:pt>
                <c:pt idx="1">
                  <c:v>0.33216862699999999</c:v>
                </c:pt>
                <c:pt idx="2">
                  <c:v>0.322792623</c:v>
                </c:pt>
                <c:pt idx="3">
                  <c:v>0.45420634100000001</c:v>
                </c:pt>
                <c:pt idx="4">
                  <c:v>0.43768948600000002</c:v>
                </c:pt>
                <c:pt idx="5">
                  <c:v>8.97559990000001E-2</c:v>
                </c:pt>
              </c:numCache>
            </c:numRef>
          </c:val>
          <c:extLst>
            <c:ext xmlns:c16="http://schemas.microsoft.com/office/drawing/2014/chart" uri="{C3380CC4-5D6E-409C-BE32-E72D297353CC}">
              <c16:uniqueId val="{00000001-6BDE-574F-BEAC-B2E7F5E0E357}"/>
            </c:ext>
          </c:extLst>
        </c:ser>
        <c:ser>
          <c:idx val="2"/>
          <c:order val="2"/>
          <c:tx>
            <c:strRef>
              <c:f>'memfrac-apps'!$D$1</c:f>
              <c:strCache>
                <c:ptCount val="1"/>
                <c:pt idx="0">
                  <c:v>Copy</c:v>
                </c:pt>
              </c:strCache>
            </c:strRef>
          </c:tx>
          <c:spPr>
            <a:solidFill>
              <a:srgbClr val="C00000"/>
            </a:solidFill>
            <a:ln>
              <a:noFill/>
            </a:ln>
          </c:spPr>
          <c:invertIfNegative val="0"/>
          <c:cat>
            <c:strRef>
              <c:f>'memfrac-apps'!$A$2:$A$7</c:f>
              <c:strCache>
                <c:ptCount val="6"/>
                <c:pt idx="0">
                  <c:v>bootup</c:v>
                </c:pt>
                <c:pt idx="1">
                  <c:v>compile</c:v>
                </c:pt>
                <c:pt idx="2">
                  <c:v>forkbench</c:v>
                </c:pt>
                <c:pt idx="3">
                  <c:v>mcached</c:v>
                </c:pt>
                <c:pt idx="4">
                  <c:v>mysql</c:v>
                </c:pt>
                <c:pt idx="5">
                  <c:v>shell</c:v>
                </c:pt>
              </c:strCache>
            </c:strRef>
          </c:cat>
          <c:val>
            <c:numRef>
              <c:f>'memfrac-apps'!$D$2:$D$7</c:f>
              <c:numCache>
                <c:formatCode>General</c:formatCode>
                <c:ptCount val="6"/>
                <c:pt idx="0">
                  <c:v>0.21550672300000001</c:v>
                </c:pt>
                <c:pt idx="1">
                  <c:v>0</c:v>
                </c:pt>
                <c:pt idx="2">
                  <c:v>0.61578032000000005</c:v>
                </c:pt>
                <c:pt idx="3">
                  <c:v>0</c:v>
                </c:pt>
                <c:pt idx="4">
                  <c:v>0</c:v>
                </c:pt>
                <c:pt idx="5">
                  <c:v>0.420163116</c:v>
                </c:pt>
              </c:numCache>
            </c:numRef>
          </c:val>
          <c:extLst>
            <c:ext xmlns:c16="http://schemas.microsoft.com/office/drawing/2014/chart" uri="{C3380CC4-5D6E-409C-BE32-E72D297353CC}">
              <c16:uniqueId val="{00000002-6BDE-574F-BEAC-B2E7F5E0E357}"/>
            </c:ext>
          </c:extLst>
        </c:ser>
        <c:ser>
          <c:idx val="3"/>
          <c:order val="3"/>
          <c:tx>
            <c:strRef>
              <c:f>'memfrac-apps'!$E$1</c:f>
              <c:strCache>
                <c:ptCount val="1"/>
                <c:pt idx="0">
                  <c:v>Zero</c:v>
                </c:pt>
              </c:strCache>
            </c:strRef>
          </c:tx>
          <c:spPr>
            <a:solidFill>
              <a:srgbClr val="002060"/>
            </a:solidFill>
            <a:ln>
              <a:noFill/>
            </a:ln>
          </c:spPr>
          <c:invertIfNegative val="0"/>
          <c:cat>
            <c:strRef>
              <c:f>'memfrac-apps'!$A$2:$A$7</c:f>
              <c:strCache>
                <c:ptCount val="6"/>
                <c:pt idx="0">
                  <c:v>bootup</c:v>
                </c:pt>
                <c:pt idx="1">
                  <c:v>compile</c:v>
                </c:pt>
                <c:pt idx="2">
                  <c:v>forkbench</c:v>
                </c:pt>
                <c:pt idx="3">
                  <c:v>mcached</c:v>
                </c:pt>
                <c:pt idx="4">
                  <c:v>mysql</c:v>
                </c:pt>
                <c:pt idx="5">
                  <c:v>shell</c:v>
                </c:pt>
              </c:strCache>
            </c:strRef>
          </c:cat>
          <c:val>
            <c:numRef>
              <c:f>'memfrac-apps'!$E$2:$E$7</c:f>
              <c:numCache>
                <c:formatCode>General</c:formatCode>
                <c:ptCount val="6"/>
                <c:pt idx="0">
                  <c:v>0.238706434</c:v>
                </c:pt>
                <c:pt idx="1">
                  <c:v>0.31888940300000002</c:v>
                </c:pt>
                <c:pt idx="2">
                  <c:v>7.1219780000000002E-3</c:v>
                </c:pt>
                <c:pt idx="3">
                  <c:v>9.1442354000000003E-2</c:v>
                </c:pt>
                <c:pt idx="4">
                  <c:v>0.123376814</c:v>
                </c:pt>
                <c:pt idx="5">
                  <c:v>0.39053622999999998</c:v>
                </c:pt>
              </c:numCache>
            </c:numRef>
          </c:val>
          <c:extLst>
            <c:ext xmlns:c16="http://schemas.microsoft.com/office/drawing/2014/chart" uri="{C3380CC4-5D6E-409C-BE32-E72D297353CC}">
              <c16:uniqueId val="{00000003-6BDE-574F-BEAC-B2E7F5E0E357}"/>
            </c:ext>
          </c:extLst>
        </c:ser>
        <c:dLbls>
          <c:showLegendKey val="0"/>
          <c:showVal val="0"/>
          <c:showCatName val="0"/>
          <c:showSerName val="0"/>
          <c:showPercent val="0"/>
          <c:showBubbleSize val="0"/>
        </c:dLbls>
        <c:gapWidth val="150"/>
        <c:overlap val="100"/>
        <c:axId val="96672912"/>
        <c:axId val="96677152"/>
      </c:barChart>
      <c:catAx>
        <c:axId val="96672912"/>
        <c:scaling>
          <c:orientation val="minMax"/>
        </c:scaling>
        <c:delete val="0"/>
        <c:axPos val="b"/>
        <c:numFmt formatCode="General" sourceLinked="0"/>
        <c:majorTickMark val="out"/>
        <c:minorTickMark val="none"/>
        <c:tickLblPos val="nextTo"/>
        <c:txPr>
          <a:bodyPr/>
          <a:lstStyle/>
          <a:p>
            <a:pPr>
              <a:defRPr sz="2000"/>
            </a:pPr>
            <a:endParaRPr lang="en-US"/>
          </a:p>
        </c:txPr>
        <c:crossAx val="96677152"/>
        <c:crosses val="autoZero"/>
        <c:auto val="1"/>
        <c:lblAlgn val="ctr"/>
        <c:lblOffset val="100"/>
        <c:noMultiLvlLbl val="0"/>
      </c:catAx>
      <c:valAx>
        <c:axId val="96677152"/>
        <c:scaling>
          <c:orientation val="minMax"/>
          <c:max val="1"/>
        </c:scaling>
        <c:delete val="0"/>
        <c:axPos val="l"/>
        <c:majorGridlines/>
        <c:title>
          <c:tx>
            <c:rich>
              <a:bodyPr rot="-5400000" vert="horz"/>
              <a:lstStyle/>
              <a:p>
                <a:pPr>
                  <a:defRPr sz="2000"/>
                </a:pPr>
                <a:r>
                  <a:rPr lang="en-US" sz="2000" dirty="0"/>
                  <a:t>Fraction of Memory Traffic</a:t>
                </a:r>
              </a:p>
            </c:rich>
          </c:tx>
          <c:layout>
            <c:manualLayout>
              <c:xMode val="edge"/>
              <c:yMode val="edge"/>
              <c:x val="7.7777784582483498E-3"/>
              <c:y val="0.184494016531249"/>
            </c:manualLayout>
          </c:layout>
          <c:overlay val="0"/>
        </c:title>
        <c:numFmt formatCode="General" sourceLinked="1"/>
        <c:majorTickMark val="out"/>
        <c:minorTickMark val="none"/>
        <c:tickLblPos val="nextTo"/>
        <c:txPr>
          <a:bodyPr/>
          <a:lstStyle/>
          <a:p>
            <a:pPr>
              <a:defRPr sz="1800"/>
            </a:pPr>
            <a:endParaRPr lang="en-US"/>
          </a:p>
        </c:txPr>
        <c:crossAx val="96672912"/>
        <c:crosses val="autoZero"/>
        <c:crossBetween val="between"/>
        <c:majorUnit val="0.2"/>
      </c:valAx>
    </c:plotArea>
    <c:legend>
      <c:legendPos val="r"/>
      <c:layout>
        <c:manualLayout>
          <c:xMode val="edge"/>
          <c:yMode val="edge"/>
          <c:x val="0.15317379467902101"/>
          <c:y val="3.7483742961209703E-2"/>
          <c:w val="0.77868896341820604"/>
          <c:h val="9.4128025663459305E-2"/>
        </c:manualLayout>
      </c:layout>
      <c:overlay val="0"/>
      <c:txPr>
        <a:bodyPr/>
        <a:lstStyle/>
        <a:p>
          <a:pPr>
            <a:defRPr sz="2400"/>
          </a:pPr>
          <a:endParaRPr lang="en-US"/>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8294669145682"/>
          <c:y val="5.0925925925925902E-2"/>
          <c:w val="0.82965675159486296"/>
          <c:h val="0.81464601106221302"/>
        </c:manualLayout>
      </c:layout>
      <c:barChart>
        <c:barDir val="col"/>
        <c:grouping val="clustered"/>
        <c:varyColors val="0"/>
        <c:ser>
          <c:idx val="0"/>
          <c:order val="0"/>
          <c:tx>
            <c:strRef>
              <c:f>'perf-energy'!$B$1</c:f>
              <c:strCache>
                <c:ptCount val="1"/>
                <c:pt idx="0">
                  <c:v>IPC Improvement</c:v>
                </c:pt>
              </c:strCache>
            </c:strRef>
          </c:tx>
          <c:spPr>
            <a:solidFill>
              <a:srgbClr val="C00000"/>
            </a:solidFill>
          </c:spPr>
          <c:invertIfNegative val="0"/>
          <c:cat>
            <c:strRef>
              <c:f>'perf-energy'!$A$2:$A$7</c:f>
              <c:strCache>
                <c:ptCount val="6"/>
                <c:pt idx="0">
                  <c:v>bootup</c:v>
                </c:pt>
                <c:pt idx="1">
                  <c:v>compile</c:v>
                </c:pt>
                <c:pt idx="2">
                  <c:v>forkbench</c:v>
                </c:pt>
                <c:pt idx="3">
                  <c:v>mcached</c:v>
                </c:pt>
                <c:pt idx="4">
                  <c:v>mysql</c:v>
                </c:pt>
                <c:pt idx="5">
                  <c:v>shell</c:v>
                </c:pt>
              </c:strCache>
            </c:strRef>
          </c:cat>
          <c:val>
            <c:numRef>
              <c:f>'perf-energy'!$B$2:$B$7</c:f>
              <c:numCache>
                <c:formatCode>General</c:formatCode>
                <c:ptCount val="6"/>
                <c:pt idx="0">
                  <c:v>15</c:v>
                </c:pt>
                <c:pt idx="1">
                  <c:v>9</c:v>
                </c:pt>
                <c:pt idx="2">
                  <c:v>43</c:v>
                </c:pt>
                <c:pt idx="3">
                  <c:v>4</c:v>
                </c:pt>
                <c:pt idx="4">
                  <c:v>4</c:v>
                </c:pt>
                <c:pt idx="5">
                  <c:v>40</c:v>
                </c:pt>
              </c:numCache>
            </c:numRef>
          </c:val>
          <c:extLst>
            <c:ext xmlns:c16="http://schemas.microsoft.com/office/drawing/2014/chart" uri="{C3380CC4-5D6E-409C-BE32-E72D297353CC}">
              <c16:uniqueId val="{00000000-FC62-3D45-BF69-21B040BD0F4E}"/>
            </c:ext>
          </c:extLst>
        </c:ser>
        <c:ser>
          <c:idx val="1"/>
          <c:order val="1"/>
          <c:tx>
            <c:strRef>
              <c:f>'perf-energy'!$C$1</c:f>
              <c:strCache>
                <c:ptCount val="1"/>
                <c:pt idx="0">
                  <c:v>Energy Reduction</c:v>
                </c:pt>
              </c:strCache>
            </c:strRef>
          </c:tx>
          <c:spPr>
            <a:solidFill>
              <a:schemeClr val="tx1">
                <a:lumMod val="85000"/>
                <a:lumOff val="15000"/>
              </a:schemeClr>
            </a:solidFill>
          </c:spPr>
          <c:invertIfNegative val="0"/>
          <c:cat>
            <c:strRef>
              <c:f>'perf-energy'!$A$2:$A$7</c:f>
              <c:strCache>
                <c:ptCount val="6"/>
                <c:pt idx="0">
                  <c:v>bootup</c:v>
                </c:pt>
                <c:pt idx="1">
                  <c:v>compile</c:v>
                </c:pt>
                <c:pt idx="2">
                  <c:v>forkbench</c:v>
                </c:pt>
                <c:pt idx="3">
                  <c:v>mcached</c:v>
                </c:pt>
                <c:pt idx="4">
                  <c:v>mysql</c:v>
                </c:pt>
                <c:pt idx="5">
                  <c:v>shell</c:v>
                </c:pt>
              </c:strCache>
            </c:strRef>
          </c:cat>
          <c:val>
            <c:numRef>
              <c:f>'perf-energy'!$C$2:$C$7</c:f>
              <c:numCache>
                <c:formatCode>General</c:formatCode>
                <c:ptCount val="6"/>
                <c:pt idx="0">
                  <c:v>40</c:v>
                </c:pt>
                <c:pt idx="1">
                  <c:v>32</c:v>
                </c:pt>
                <c:pt idx="2">
                  <c:v>60</c:v>
                </c:pt>
                <c:pt idx="3">
                  <c:v>15</c:v>
                </c:pt>
                <c:pt idx="4">
                  <c:v>17</c:v>
                </c:pt>
                <c:pt idx="5">
                  <c:v>67</c:v>
                </c:pt>
              </c:numCache>
            </c:numRef>
          </c:val>
          <c:extLst>
            <c:ext xmlns:c16="http://schemas.microsoft.com/office/drawing/2014/chart" uri="{C3380CC4-5D6E-409C-BE32-E72D297353CC}">
              <c16:uniqueId val="{00000001-FC62-3D45-BF69-21B040BD0F4E}"/>
            </c:ext>
          </c:extLst>
        </c:ser>
        <c:dLbls>
          <c:showLegendKey val="0"/>
          <c:showVal val="0"/>
          <c:showCatName val="0"/>
          <c:showSerName val="0"/>
          <c:showPercent val="0"/>
          <c:showBubbleSize val="0"/>
        </c:dLbls>
        <c:gapWidth val="150"/>
        <c:axId val="97196528"/>
        <c:axId val="97200432"/>
      </c:barChart>
      <c:catAx>
        <c:axId val="97196528"/>
        <c:scaling>
          <c:orientation val="minMax"/>
        </c:scaling>
        <c:delete val="0"/>
        <c:axPos val="b"/>
        <c:numFmt formatCode="General" sourceLinked="0"/>
        <c:majorTickMark val="out"/>
        <c:minorTickMark val="none"/>
        <c:tickLblPos val="nextTo"/>
        <c:txPr>
          <a:bodyPr/>
          <a:lstStyle/>
          <a:p>
            <a:pPr>
              <a:defRPr sz="2000"/>
            </a:pPr>
            <a:endParaRPr lang="en-US"/>
          </a:p>
        </c:txPr>
        <c:crossAx val="97200432"/>
        <c:crosses val="autoZero"/>
        <c:auto val="1"/>
        <c:lblAlgn val="ctr"/>
        <c:lblOffset val="100"/>
        <c:noMultiLvlLbl val="0"/>
      </c:catAx>
      <c:valAx>
        <c:axId val="97200432"/>
        <c:scaling>
          <c:orientation val="minMax"/>
        </c:scaling>
        <c:delete val="0"/>
        <c:axPos val="l"/>
        <c:majorGridlines/>
        <c:title>
          <c:tx>
            <c:rich>
              <a:bodyPr rot="-5400000" vert="horz"/>
              <a:lstStyle/>
              <a:p>
                <a:pPr>
                  <a:defRPr sz="2400"/>
                </a:pPr>
                <a:r>
                  <a:rPr lang="en-US" sz="2400"/>
                  <a:t>% Compared to Baseline</a:t>
                </a:r>
              </a:p>
            </c:rich>
          </c:tx>
          <c:layout>
            <c:manualLayout>
              <c:xMode val="edge"/>
              <c:yMode val="edge"/>
              <c:x val="1.44230969254128E-2"/>
              <c:y val="3.2482724239465098E-2"/>
            </c:manualLayout>
          </c:layout>
          <c:overlay val="0"/>
        </c:title>
        <c:numFmt formatCode="General" sourceLinked="1"/>
        <c:majorTickMark val="out"/>
        <c:minorTickMark val="none"/>
        <c:tickLblPos val="nextTo"/>
        <c:crossAx val="97196528"/>
        <c:crosses val="autoZero"/>
        <c:crossBetween val="between"/>
      </c:valAx>
    </c:plotArea>
    <c:legend>
      <c:legendPos val="r"/>
      <c:layout>
        <c:manualLayout>
          <c:xMode val="edge"/>
          <c:yMode val="edge"/>
          <c:x val="0.15307081301480799"/>
          <c:y val="3.40183473981229E-2"/>
          <c:w val="0.75749680920451701"/>
          <c:h val="0.102619568387285"/>
        </c:manualLayout>
      </c:layout>
      <c:overlay val="0"/>
      <c:spPr>
        <a:solidFill>
          <a:schemeClr val="bg1"/>
        </a:solidFill>
      </c:spPr>
      <c:txPr>
        <a:bodyPr/>
        <a:lstStyle/>
        <a:p>
          <a:pPr>
            <a:defRPr sz="20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01306337604605"/>
          <c:y val="0.21605433622608106"/>
          <c:w val="0.86298693662395387"/>
          <c:h val="0.74666857336678727"/>
        </c:manualLayout>
      </c:layout>
      <c:barChart>
        <c:barDir val="col"/>
        <c:grouping val="clustered"/>
        <c:varyColors val="0"/>
        <c:ser>
          <c:idx val="0"/>
          <c:order val="0"/>
          <c:tx>
            <c:strRef>
              <c:f>Sheet1!$A$41</c:f>
              <c:strCache>
                <c:ptCount val="1"/>
                <c:pt idx="0">
                  <c:v>SIMDRAM - 1 Bank</c:v>
                </c:pt>
              </c:strCache>
            </c:strRef>
          </c:tx>
          <c:spPr>
            <a:solidFill>
              <a:schemeClr val="accent6">
                <a:lumMod val="60000"/>
                <a:lumOff val="40000"/>
              </a:schemeClr>
            </a:solidFill>
            <a:ln>
              <a:solidFill>
                <a:schemeClr val="tx1"/>
              </a:solidFill>
            </a:ln>
            <a:effectLst/>
          </c:spPr>
          <c:invertIfNegative val="0"/>
          <c:dLbls>
            <c:dLbl>
              <c:idx val="1"/>
              <c:layout>
                <c:manualLayout>
                  <c:x val="-1.413054532110941E-3"/>
                  <c:y val="0.19565217391304349"/>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E9E-C143-9F21-061FE2B2AC8D}"/>
                </c:ext>
              </c:extLst>
            </c:dLbl>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Sheet1!$B$40:$D$40</c:f>
              <c:strCache>
                <c:ptCount val="3"/>
                <c:pt idx="0">
                  <c:v>CPU</c:v>
                </c:pt>
                <c:pt idx="1">
                  <c:v>GPU</c:v>
                </c:pt>
                <c:pt idx="2">
                  <c:v>Ambit</c:v>
                </c:pt>
              </c:strCache>
            </c:strRef>
          </c:cat>
          <c:val>
            <c:numRef>
              <c:f>Sheet1!$B$41:$D$41</c:f>
              <c:numCache>
                <c:formatCode>0.0</c:formatCode>
                <c:ptCount val="3"/>
                <c:pt idx="0">
                  <c:v>5.5</c:v>
                </c:pt>
                <c:pt idx="1">
                  <c:v>0.36</c:v>
                </c:pt>
                <c:pt idx="2">
                  <c:v>1.98</c:v>
                </c:pt>
              </c:numCache>
            </c:numRef>
          </c:val>
          <c:extLst>
            <c:ext xmlns:c16="http://schemas.microsoft.com/office/drawing/2014/chart" uri="{C3380CC4-5D6E-409C-BE32-E72D297353CC}">
              <c16:uniqueId val="{00000000-8E9E-C143-9F21-061FE2B2AC8D}"/>
            </c:ext>
          </c:extLst>
        </c:ser>
        <c:ser>
          <c:idx val="1"/>
          <c:order val="1"/>
          <c:tx>
            <c:strRef>
              <c:f>Sheet1!$A$42</c:f>
              <c:strCache>
                <c:ptCount val="1"/>
                <c:pt idx="0">
                  <c:v>SIMDRAM - 4 Banks</c:v>
                </c:pt>
              </c:strCache>
            </c:strRef>
          </c:tx>
          <c:spPr>
            <a:solidFill>
              <a:schemeClr val="accent4">
                <a:lumMod val="60000"/>
                <a:lumOff val="40000"/>
              </a:schemeClr>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Sheet1!$B$40:$D$40</c:f>
              <c:strCache>
                <c:ptCount val="3"/>
                <c:pt idx="0">
                  <c:v>CPU</c:v>
                </c:pt>
                <c:pt idx="1">
                  <c:v>GPU</c:v>
                </c:pt>
                <c:pt idx="2">
                  <c:v>Ambit</c:v>
                </c:pt>
              </c:strCache>
            </c:strRef>
          </c:cat>
          <c:val>
            <c:numRef>
              <c:f>Sheet1!$B$42:$D$42</c:f>
              <c:numCache>
                <c:formatCode>0.0</c:formatCode>
                <c:ptCount val="3"/>
                <c:pt idx="0">
                  <c:v>22</c:v>
                </c:pt>
                <c:pt idx="1">
                  <c:v>1.5</c:v>
                </c:pt>
                <c:pt idx="2">
                  <c:v>7.9</c:v>
                </c:pt>
              </c:numCache>
            </c:numRef>
          </c:val>
          <c:extLst>
            <c:ext xmlns:c16="http://schemas.microsoft.com/office/drawing/2014/chart" uri="{C3380CC4-5D6E-409C-BE32-E72D297353CC}">
              <c16:uniqueId val="{00000001-8E9E-C143-9F21-061FE2B2AC8D}"/>
            </c:ext>
          </c:extLst>
        </c:ser>
        <c:ser>
          <c:idx val="2"/>
          <c:order val="2"/>
          <c:tx>
            <c:strRef>
              <c:f>Sheet1!$A$43</c:f>
              <c:strCache>
                <c:ptCount val="1"/>
                <c:pt idx="0">
                  <c:v>SIMDRAM - 16 Banks</c:v>
                </c:pt>
              </c:strCache>
            </c:strRef>
          </c:tx>
          <c:spPr>
            <a:solidFill>
              <a:schemeClr val="accent5">
                <a:lumMod val="60000"/>
                <a:lumOff val="40000"/>
              </a:schemeClr>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Sheet1!$B$40:$D$40</c:f>
              <c:strCache>
                <c:ptCount val="3"/>
                <c:pt idx="0">
                  <c:v>CPU</c:v>
                </c:pt>
                <c:pt idx="1">
                  <c:v>GPU</c:v>
                </c:pt>
                <c:pt idx="2">
                  <c:v>Ambit</c:v>
                </c:pt>
              </c:strCache>
            </c:strRef>
          </c:cat>
          <c:val>
            <c:numRef>
              <c:f>Sheet1!$B$43:$D$43</c:f>
              <c:numCache>
                <c:formatCode>0.0</c:formatCode>
                <c:ptCount val="3"/>
                <c:pt idx="0">
                  <c:v>88.01</c:v>
                </c:pt>
                <c:pt idx="1">
                  <c:v>5.82</c:v>
                </c:pt>
                <c:pt idx="2">
                  <c:v>31.61</c:v>
                </c:pt>
              </c:numCache>
            </c:numRef>
          </c:val>
          <c:extLst>
            <c:ext xmlns:c16="http://schemas.microsoft.com/office/drawing/2014/chart" uri="{C3380CC4-5D6E-409C-BE32-E72D297353CC}">
              <c16:uniqueId val="{00000002-8E9E-C143-9F21-061FE2B2AC8D}"/>
            </c:ext>
          </c:extLst>
        </c:ser>
        <c:dLbls>
          <c:dLblPos val="outEnd"/>
          <c:showLegendKey val="0"/>
          <c:showVal val="1"/>
          <c:showCatName val="0"/>
          <c:showSerName val="0"/>
          <c:showPercent val="0"/>
          <c:showBubbleSize val="0"/>
        </c:dLbls>
        <c:gapWidth val="219"/>
        <c:overlap val="-27"/>
        <c:axId val="35359200"/>
        <c:axId val="34686368"/>
      </c:barChart>
      <c:catAx>
        <c:axId val="3535920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US"/>
          </a:p>
        </c:txPr>
        <c:crossAx val="34686368"/>
        <c:crosses val="autoZero"/>
        <c:auto val="1"/>
        <c:lblAlgn val="ctr"/>
        <c:lblOffset val="100"/>
        <c:noMultiLvlLbl val="0"/>
      </c:catAx>
      <c:valAx>
        <c:axId val="34686368"/>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r>
                  <a:rPr lang="en-US" sz="1800" dirty="0"/>
                  <a:t>Average Normalized Throughput (GOPS/s) --  log scale</a:t>
                </a:r>
              </a:p>
            </c:rich>
          </c:tx>
          <c:layout>
            <c:manualLayout>
              <c:xMode val="edge"/>
              <c:yMode val="edge"/>
              <c:x val="0"/>
              <c:y val="0.18903749856702032"/>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US"/>
            </a:p>
          </c:txPr>
        </c:title>
        <c:numFmt formatCode="0.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US"/>
          </a:p>
        </c:txPr>
        <c:crossAx val="35359200"/>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US"/>
          </a:p>
        </c:txPr>
      </c:legendEntry>
      <c:legendEntry>
        <c:idx val="2"/>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US"/>
          </a:p>
        </c:txPr>
      </c:legendEntry>
      <c:layout>
        <c:manualLayout>
          <c:xMode val="edge"/>
          <c:yMode val="edge"/>
          <c:x val="8.6720367268307303E-3"/>
          <c:y val="6.9043029573155237E-2"/>
          <c:w val="0.99120654892392324"/>
          <c:h val="8.7671174594245158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000">
          <a:solidFill>
            <a:schemeClr val="tx1"/>
          </a:solidFill>
          <a:latin typeface="Cambria" panose="02040503050406030204" pitchFamily="18"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56013386409291"/>
          <c:y val="0.17402815816501199"/>
          <c:w val="0.84513346854891447"/>
          <c:h val="0.70217969017459769"/>
        </c:manualLayout>
      </c:layout>
      <c:barChart>
        <c:barDir val="col"/>
        <c:grouping val="clustered"/>
        <c:varyColors val="0"/>
        <c:ser>
          <c:idx val="0"/>
          <c:order val="0"/>
          <c:tx>
            <c:strRef>
              <c:f>Sheet1!$A$41</c:f>
              <c:strCache>
                <c:ptCount val="1"/>
                <c:pt idx="0">
                  <c:v>SIMDRAM - 1 Bank</c:v>
                </c:pt>
              </c:strCache>
            </c:strRef>
          </c:tx>
          <c:spPr>
            <a:solidFill>
              <a:schemeClr val="accent6">
                <a:lumMod val="60000"/>
                <a:lumOff val="40000"/>
              </a:schemeClr>
            </a:solidFill>
            <a:ln>
              <a:solidFill>
                <a:schemeClr val="tx1"/>
              </a:solidFill>
            </a:ln>
            <a:effectLst/>
          </c:spPr>
          <c:invertIfNegative val="0"/>
          <c:dLbls>
            <c:delete val="1"/>
          </c:dLbls>
          <c:cat>
            <c:strRef>
              <c:f>Sheet1!$B$40:$D$40</c:f>
              <c:strCache>
                <c:ptCount val="3"/>
                <c:pt idx="0">
                  <c:v>CPU</c:v>
                </c:pt>
                <c:pt idx="1">
                  <c:v>GPU</c:v>
                </c:pt>
                <c:pt idx="2">
                  <c:v>Ambit</c:v>
                </c:pt>
              </c:strCache>
            </c:strRef>
          </c:cat>
          <c:val>
            <c:numRef>
              <c:f>Sheet1!$B$55:$D$55</c:f>
              <c:numCache>
                <c:formatCode>General</c:formatCode>
                <c:ptCount val="3"/>
                <c:pt idx="0">
                  <c:v>257</c:v>
                </c:pt>
                <c:pt idx="1">
                  <c:v>31</c:v>
                </c:pt>
                <c:pt idx="2">
                  <c:v>2.6</c:v>
                </c:pt>
              </c:numCache>
            </c:numRef>
          </c:val>
          <c:extLst>
            <c:ext xmlns:c16="http://schemas.microsoft.com/office/drawing/2014/chart" uri="{C3380CC4-5D6E-409C-BE32-E72D297353CC}">
              <c16:uniqueId val="{00000000-4D49-8941-B6EA-424EE53BF810}"/>
            </c:ext>
          </c:extLst>
        </c:ser>
        <c:ser>
          <c:idx val="1"/>
          <c:order val="1"/>
          <c:tx>
            <c:strRef>
              <c:f>Sheet1!$A$42</c:f>
              <c:strCache>
                <c:ptCount val="1"/>
                <c:pt idx="0">
                  <c:v>SIMDRAM - 4 Banks</c:v>
                </c:pt>
              </c:strCache>
            </c:strRef>
          </c:tx>
          <c:spPr>
            <a:solidFill>
              <a:schemeClr val="accent4">
                <a:lumMod val="60000"/>
                <a:lumOff val="40000"/>
              </a:schemeClr>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Sheet1!$B$40:$D$40</c:f>
              <c:strCache>
                <c:ptCount val="3"/>
                <c:pt idx="0">
                  <c:v>CPU</c:v>
                </c:pt>
                <c:pt idx="1">
                  <c:v>GPU</c:v>
                </c:pt>
                <c:pt idx="2">
                  <c:v>Ambit</c:v>
                </c:pt>
              </c:strCache>
            </c:strRef>
          </c:cat>
          <c:val>
            <c:numRef>
              <c:f>Sheet1!$B$56:$D$56</c:f>
              <c:numCache>
                <c:formatCode>General</c:formatCode>
                <c:ptCount val="3"/>
                <c:pt idx="0">
                  <c:v>257</c:v>
                </c:pt>
                <c:pt idx="1">
                  <c:v>31</c:v>
                </c:pt>
                <c:pt idx="2">
                  <c:v>2.6</c:v>
                </c:pt>
              </c:numCache>
            </c:numRef>
          </c:val>
          <c:extLst>
            <c:ext xmlns:c16="http://schemas.microsoft.com/office/drawing/2014/chart" uri="{C3380CC4-5D6E-409C-BE32-E72D297353CC}">
              <c16:uniqueId val="{00000001-4D49-8941-B6EA-424EE53BF810}"/>
            </c:ext>
          </c:extLst>
        </c:ser>
        <c:ser>
          <c:idx val="2"/>
          <c:order val="2"/>
          <c:tx>
            <c:strRef>
              <c:f>Sheet1!$A$43</c:f>
              <c:strCache>
                <c:ptCount val="1"/>
                <c:pt idx="0">
                  <c:v>SIMDRAM - 16 Banks</c:v>
                </c:pt>
              </c:strCache>
            </c:strRef>
          </c:tx>
          <c:spPr>
            <a:solidFill>
              <a:schemeClr val="accent5">
                <a:lumMod val="60000"/>
                <a:lumOff val="40000"/>
              </a:schemeClr>
            </a:solidFill>
            <a:ln>
              <a:solidFill>
                <a:schemeClr val="tx1"/>
              </a:solidFill>
            </a:ln>
            <a:effectLst/>
          </c:spPr>
          <c:invertIfNegative val="0"/>
          <c:dLbls>
            <c:delete val="1"/>
          </c:dLbls>
          <c:cat>
            <c:strRef>
              <c:f>Sheet1!$B$40:$D$40</c:f>
              <c:strCache>
                <c:ptCount val="3"/>
                <c:pt idx="0">
                  <c:v>CPU</c:v>
                </c:pt>
                <c:pt idx="1">
                  <c:v>GPU</c:v>
                </c:pt>
                <c:pt idx="2">
                  <c:v>Ambit</c:v>
                </c:pt>
              </c:strCache>
            </c:strRef>
          </c:cat>
          <c:val>
            <c:numRef>
              <c:f>Sheet1!$B$57:$D$57</c:f>
              <c:numCache>
                <c:formatCode>General</c:formatCode>
                <c:ptCount val="3"/>
                <c:pt idx="0">
                  <c:v>257</c:v>
                </c:pt>
                <c:pt idx="1">
                  <c:v>31</c:v>
                </c:pt>
                <c:pt idx="2">
                  <c:v>2.6</c:v>
                </c:pt>
              </c:numCache>
            </c:numRef>
          </c:val>
          <c:extLst>
            <c:ext xmlns:c16="http://schemas.microsoft.com/office/drawing/2014/chart" uri="{C3380CC4-5D6E-409C-BE32-E72D297353CC}">
              <c16:uniqueId val="{00000002-4D49-8941-B6EA-424EE53BF810}"/>
            </c:ext>
          </c:extLst>
        </c:ser>
        <c:dLbls>
          <c:dLblPos val="outEnd"/>
          <c:showLegendKey val="0"/>
          <c:showVal val="1"/>
          <c:showCatName val="0"/>
          <c:showSerName val="0"/>
          <c:showPercent val="0"/>
          <c:showBubbleSize val="0"/>
        </c:dLbls>
        <c:gapWidth val="219"/>
        <c:overlap val="-27"/>
        <c:axId val="35359200"/>
        <c:axId val="34686368"/>
      </c:barChart>
      <c:catAx>
        <c:axId val="3535920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US"/>
          </a:p>
        </c:txPr>
        <c:crossAx val="34686368"/>
        <c:crosses val="autoZero"/>
        <c:auto val="1"/>
        <c:lblAlgn val="ctr"/>
        <c:lblOffset val="100"/>
        <c:noMultiLvlLbl val="0"/>
      </c:catAx>
      <c:valAx>
        <c:axId val="34686368"/>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Cambria" panose="02040503050406030204" pitchFamily="18" charset="0"/>
                    <a:ea typeface="+mn-ea"/>
                    <a:cs typeface="+mn-cs"/>
                  </a:defRPr>
                </a:pPr>
                <a:r>
                  <a:rPr lang="en-US" sz="1800" dirty="0">
                    <a:solidFill>
                      <a:schemeClr val="tx1"/>
                    </a:solidFill>
                  </a:rPr>
                  <a:t>Average Energy Efficiency (GOPS/s/Watt) --  log scale</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Cambria" panose="02040503050406030204" pitchFamily="18" charset="0"/>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US"/>
          </a:p>
        </c:txPr>
        <c:crossAx val="35359200"/>
        <c:crosses val="autoZero"/>
        <c:crossBetween val="between"/>
      </c:valAx>
      <c:spPr>
        <a:noFill/>
        <a:ln>
          <a:noFill/>
        </a:ln>
        <a:effectLst/>
      </c:spPr>
    </c:plotArea>
    <c:legend>
      <c:legendPos val="t"/>
      <c:legendEntry>
        <c:idx val="0"/>
        <c:txPr>
          <a:bodyPr rot="0" spcFirstLastPara="1" vertOverflow="ellipsis" vert="horz" wrap="square" anchor="t" anchorCtr="1"/>
          <a:lstStyle/>
          <a:p>
            <a:pPr>
              <a:defRPr sz="2000" b="0" i="0" u="none" strike="noStrike" kern="1200" baseline="0">
                <a:solidFill>
                  <a:schemeClr val="tx1"/>
                </a:solidFill>
                <a:latin typeface="Cambria" panose="02040503050406030204" pitchFamily="18" charset="0"/>
                <a:ea typeface="+mn-ea"/>
                <a:cs typeface="+mn-cs"/>
              </a:defRPr>
            </a:pPr>
            <a:endParaRPr lang="en-US"/>
          </a:p>
        </c:txPr>
      </c:legendEntry>
      <c:legendEntry>
        <c:idx val="1"/>
        <c:txPr>
          <a:bodyPr rot="0" spcFirstLastPara="1" vertOverflow="ellipsis" vert="horz" wrap="square" anchor="t" anchorCtr="1"/>
          <a:lstStyle/>
          <a:p>
            <a:pPr>
              <a:defRPr sz="2000" b="0" i="0" u="none" strike="noStrike" kern="1200" baseline="0">
                <a:solidFill>
                  <a:schemeClr val="tx1"/>
                </a:solidFill>
                <a:latin typeface="Cambria" panose="02040503050406030204" pitchFamily="18" charset="0"/>
                <a:ea typeface="+mn-ea"/>
                <a:cs typeface="+mn-cs"/>
              </a:defRPr>
            </a:pPr>
            <a:endParaRPr lang="en-US"/>
          </a:p>
        </c:txPr>
      </c:legendEntry>
      <c:legendEntry>
        <c:idx val="2"/>
        <c:txPr>
          <a:bodyPr rot="0" spcFirstLastPara="1" vertOverflow="ellipsis" vert="horz" wrap="square" anchor="t" anchorCtr="1"/>
          <a:lstStyle/>
          <a:p>
            <a:pPr>
              <a:defRPr sz="2000" b="0" i="0" u="none" strike="noStrike" kern="1200" baseline="0">
                <a:solidFill>
                  <a:schemeClr val="tx1"/>
                </a:solidFill>
                <a:latin typeface="Cambria" panose="02040503050406030204" pitchFamily="18" charset="0"/>
                <a:ea typeface="+mn-ea"/>
                <a:cs typeface="+mn-cs"/>
              </a:defRPr>
            </a:pPr>
            <a:endParaRPr lang="en-US"/>
          </a:p>
        </c:txPr>
      </c:legendEntry>
      <c:layout>
        <c:manualLayout>
          <c:xMode val="edge"/>
          <c:yMode val="edge"/>
          <c:x val="0"/>
          <c:y val="1.8115283094090353E-2"/>
          <c:w val="1"/>
          <c:h val="8.8177685727415384E-2"/>
        </c:manualLayout>
      </c:layout>
      <c:overlay val="0"/>
      <c:spPr>
        <a:noFill/>
        <a:ln>
          <a:noFill/>
        </a:ln>
        <a:effectLst/>
      </c:spPr>
      <c:txPr>
        <a:bodyPr rot="0" spcFirstLastPara="1" vertOverflow="ellipsis" vert="horz" wrap="square" anchor="t" anchorCtr="1"/>
        <a:lstStyle/>
        <a:p>
          <a:pPr>
            <a:defRPr sz="2000" b="0" i="0" u="none" strike="noStrike" kern="1200" baseline="0">
              <a:solidFill>
                <a:schemeClr val="tx1"/>
              </a:solidFill>
              <a:latin typeface="Cambria" panose="02040503050406030204"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000">
          <a:solidFill>
            <a:schemeClr val="tx1"/>
          </a:solidFill>
          <a:latin typeface="Cambria" panose="02040503050406030204" pitchFamily="18"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56003779420184"/>
          <c:y val="0.20392592193099152"/>
          <c:w val="0.85502483304260013"/>
          <c:h val="0.65325609983683541"/>
        </c:manualLayout>
      </c:layout>
      <c:barChart>
        <c:barDir val="col"/>
        <c:grouping val="clustered"/>
        <c:varyColors val="0"/>
        <c:ser>
          <c:idx val="0"/>
          <c:order val="0"/>
          <c:tx>
            <c:strRef>
              <c:f>Sheet1!$A$41</c:f>
              <c:strCache>
                <c:ptCount val="1"/>
                <c:pt idx="0">
                  <c:v>SIMDRAM - 1 Bank</c:v>
                </c:pt>
              </c:strCache>
            </c:strRef>
          </c:tx>
          <c:spPr>
            <a:solidFill>
              <a:schemeClr val="accent6">
                <a:lumMod val="60000"/>
                <a:lumOff val="40000"/>
              </a:schemeClr>
            </a:solidFill>
            <a:ln>
              <a:solidFill>
                <a:schemeClr val="tx1"/>
              </a:solidFill>
            </a:ln>
            <a:effectLst/>
          </c:spPr>
          <c:invertIfNegative val="0"/>
          <c:dLbls>
            <c:dLbl>
              <c:idx val="1"/>
              <c:layout>
                <c:manualLayout>
                  <c:x val="-1.1481056257176502E-3"/>
                  <c:y val="0.2119565217391304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905-0443-AD08-76740C6E9D78}"/>
                </c:ext>
              </c:extLst>
            </c:dLbl>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Sheet1!$B$40:$D$40</c:f>
              <c:strCache>
                <c:ptCount val="3"/>
                <c:pt idx="0">
                  <c:v>CPU</c:v>
                </c:pt>
                <c:pt idx="1">
                  <c:v>GPU</c:v>
                </c:pt>
                <c:pt idx="2">
                  <c:v>Ambit</c:v>
                </c:pt>
              </c:strCache>
            </c:strRef>
          </c:cat>
          <c:val>
            <c:numRef>
              <c:f>Sheet1!$B$77:$D$77</c:f>
              <c:numCache>
                <c:formatCode>0.0</c:formatCode>
                <c:ptCount val="3"/>
                <c:pt idx="0">
                  <c:v>3</c:v>
                </c:pt>
                <c:pt idx="1">
                  <c:v>0.30612244999999999</c:v>
                </c:pt>
                <c:pt idx="2">
                  <c:v>2.5</c:v>
                </c:pt>
              </c:numCache>
            </c:numRef>
          </c:val>
          <c:extLst>
            <c:ext xmlns:c16="http://schemas.microsoft.com/office/drawing/2014/chart" uri="{C3380CC4-5D6E-409C-BE32-E72D297353CC}">
              <c16:uniqueId val="{00000001-9905-0443-AD08-76740C6E9D78}"/>
            </c:ext>
          </c:extLst>
        </c:ser>
        <c:ser>
          <c:idx val="1"/>
          <c:order val="1"/>
          <c:tx>
            <c:strRef>
              <c:f>Sheet1!$A$42</c:f>
              <c:strCache>
                <c:ptCount val="1"/>
                <c:pt idx="0">
                  <c:v>SIMDRAM - 4 Banks</c:v>
                </c:pt>
              </c:strCache>
            </c:strRef>
          </c:tx>
          <c:spPr>
            <a:solidFill>
              <a:schemeClr val="accent4">
                <a:lumMod val="60000"/>
                <a:lumOff val="40000"/>
              </a:schemeClr>
            </a:solidFill>
            <a:ln>
              <a:solidFill>
                <a:schemeClr val="tx1"/>
              </a:solidFill>
            </a:ln>
            <a:effectLst/>
          </c:spPr>
          <c:invertIfNegative val="0"/>
          <c:dLbls>
            <c:dLbl>
              <c:idx val="1"/>
              <c:layout>
                <c:manualLayout>
                  <c:x val="-1.1481056257176502E-3"/>
                  <c:y val="0.10326086956521739"/>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905-0443-AD08-76740C6E9D78}"/>
                </c:ext>
              </c:extLst>
            </c:dLbl>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Sheet1!$B$40:$D$40</c:f>
              <c:strCache>
                <c:ptCount val="3"/>
                <c:pt idx="0">
                  <c:v>CPU</c:v>
                </c:pt>
                <c:pt idx="1">
                  <c:v>GPU</c:v>
                </c:pt>
                <c:pt idx="2">
                  <c:v>Ambit</c:v>
                </c:pt>
              </c:strCache>
            </c:strRef>
          </c:cat>
          <c:val>
            <c:numRef>
              <c:f>Sheet1!$B$78:$D$78</c:f>
              <c:numCache>
                <c:formatCode>0.0</c:formatCode>
                <c:ptCount val="3"/>
                <c:pt idx="0">
                  <c:v>8.6999999999999993</c:v>
                </c:pt>
                <c:pt idx="1">
                  <c:v>0.88775510000000002</c:v>
                </c:pt>
                <c:pt idx="2">
                  <c:v>7.25</c:v>
                </c:pt>
              </c:numCache>
            </c:numRef>
          </c:val>
          <c:extLst>
            <c:ext xmlns:c16="http://schemas.microsoft.com/office/drawing/2014/chart" uri="{C3380CC4-5D6E-409C-BE32-E72D297353CC}">
              <c16:uniqueId val="{00000003-9905-0443-AD08-76740C6E9D78}"/>
            </c:ext>
          </c:extLst>
        </c:ser>
        <c:ser>
          <c:idx val="2"/>
          <c:order val="2"/>
          <c:tx>
            <c:strRef>
              <c:f>Sheet1!$A$43</c:f>
              <c:strCache>
                <c:ptCount val="1"/>
                <c:pt idx="0">
                  <c:v>SIMDRAM - 16 Banks</c:v>
                </c:pt>
              </c:strCache>
            </c:strRef>
          </c:tx>
          <c:spPr>
            <a:solidFill>
              <a:schemeClr val="accent5">
                <a:lumMod val="60000"/>
                <a:lumOff val="40000"/>
              </a:schemeClr>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Sheet1!$B$40:$D$40</c:f>
              <c:strCache>
                <c:ptCount val="3"/>
                <c:pt idx="0">
                  <c:v>CPU</c:v>
                </c:pt>
                <c:pt idx="1">
                  <c:v>GPU</c:v>
                </c:pt>
                <c:pt idx="2">
                  <c:v>Ambit</c:v>
                </c:pt>
              </c:strCache>
            </c:strRef>
          </c:cat>
          <c:val>
            <c:numRef>
              <c:f>Sheet1!$B$79:$D$79</c:f>
              <c:numCache>
                <c:formatCode>0.0</c:formatCode>
                <c:ptCount val="3"/>
                <c:pt idx="0">
                  <c:v>21</c:v>
                </c:pt>
                <c:pt idx="1">
                  <c:v>2.1428571399999998</c:v>
                </c:pt>
                <c:pt idx="2">
                  <c:v>17.5</c:v>
                </c:pt>
              </c:numCache>
            </c:numRef>
          </c:val>
          <c:extLst>
            <c:ext xmlns:c16="http://schemas.microsoft.com/office/drawing/2014/chart" uri="{C3380CC4-5D6E-409C-BE32-E72D297353CC}">
              <c16:uniqueId val="{00000004-9905-0443-AD08-76740C6E9D78}"/>
            </c:ext>
          </c:extLst>
        </c:ser>
        <c:dLbls>
          <c:dLblPos val="outEnd"/>
          <c:showLegendKey val="0"/>
          <c:showVal val="1"/>
          <c:showCatName val="0"/>
          <c:showSerName val="0"/>
          <c:showPercent val="0"/>
          <c:showBubbleSize val="0"/>
        </c:dLbls>
        <c:gapWidth val="219"/>
        <c:overlap val="-27"/>
        <c:axId val="35359200"/>
        <c:axId val="34686368"/>
      </c:barChart>
      <c:catAx>
        <c:axId val="3535920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US"/>
          </a:p>
        </c:txPr>
        <c:crossAx val="34686368"/>
        <c:crosses val="autoZero"/>
        <c:auto val="1"/>
        <c:lblAlgn val="ctr"/>
        <c:lblOffset val="100"/>
        <c:noMultiLvlLbl val="0"/>
      </c:catAx>
      <c:valAx>
        <c:axId val="34686368"/>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Cambria" panose="02040503050406030204" pitchFamily="18" charset="0"/>
                    <a:ea typeface="+mn-ea"/>
                    <a:cs typeface="+mn-cs"/>
                  </a:defRPr>
                </a:pPr>
                <a:r>
                  <a:rPr lang="en-US" sz="1800"/>
                  <a:t>Average Speedup  --  log scale</a:t>
                </a:r>
              </a:p>
            </c:rich>
          </c:tx>
          <c:layout>
            <c:manualLayout>
              <c:xMode val="edge"/>
              <c:yMode val="edge"/>
              <c:x val="2.826109064221882E-3"/>
              <c:y val="0.19045949735735088"/>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Cambria" panose="02040503050406030204" pitchFamily="18" charset="0"/>
                  <a:ea typeface="+mn-ea"/>
                  <a:cs typeface="+mn-cs"/>
                </a:defRPr>
              </a:pPr>
              <a:endParaRPr lang="en-US"/>
            </a:p>
          </c:txPr>
        </c:title>
        <c:numFmt formatCode="0.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US"/>
          </a:p>
        </c:txPr>
        <c:crossAx val="35359200"/>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US"/>
          </a:p>
        </c:txPr>
      </c:legendEntry>
      <c:legendEntry>
        <c:idx val="2"/>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US"/>
          </a:p>
        </c:txPr>
      </c:legendEntry>
      <c:layout>
        <c:manualLayout>
          <c:xMode val="edge"/>
          <c:yMode val="edge"/>
          <c:x val="7.8126338646641001E-3"/>
          <c:y val="7.2422882071247946E-2"/>
          <c:w val="0.98306203798958192"/>
          <c:h val="7.4124695410516139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000">
          <a:solidFill>
            <a:schemeClr val="tx1"/>
          </a:solidFill>
          <a:latin typeface="Cambria" panose="02040503050406030204" pitchFamily="18"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Sheet1!$B$1</c:f>
              <c:strCache>
                <c:ptCount val="1"/>
                <c:pt idx="0">
                  <c:v>BSA</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Sheet1!$A$2:$A$4</c:f>
              <c:strCache>
                <c:ptCount val="3"/>
                <c:pt idx="0">
                  <c:v>Performance</c:v>
                </c:pt>
                <c:pt idx="1">
                  <c:v>Energy Efficiency</c:v>
                </c:pt>
                <c:pt idx="2">
                  <c:v>Area Efficiency</c:v>
                </c:pt>
              </c:strCache>
            </c:strRef>
          </c:cat>
          <c:val>
            <c:numRef>
              <c:f>Sheet1!$B$2:$B$4</c:f>
              <c:numCache>
                <c:formatCode>General</c:formatCode>
                <c:ptCount val="3"/>
                <c:pt idx="0">
                  <c:v>8</c:v>
                </c:pt>
                <c:pt idx="1">
                  <c:v>8</c:v>
                </c:pt>
                <c:pt idx="2">
                  <c:v>5</c:v>
                </c:pt>
              </c:numCache>
            </c:numRef>
          </c:val>
          <c:extLst>
            <c:ext xmlns:c16="http://schemas.microsoft.com/office/drawing/2014/chart" uri="{C3380CC4-5D6E-409C-BE32-E72D297353CC}">
              <c16:uniqueId val="{00000000-FA57-374E-B7D6-C53E13C5AD07}"/>
            </c:ext>
          </c:extLst>
        </c:ser>
        <c:ser>
          <c:idx val="1"/>
          <c:order val="1"/>
          <c:tx>
            <c:strRef>
              <c:f>Sheet1!$C$1</c:f>
              <c:strCache>
                <c:ptCount val="1"/>
                <c:pt idx="0">
                  <c:v>GSA</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Sheet1!$A$2:$A$4</c:f>
              <c:strCache>
                <c:ptCount val="3"/>
                <c:pt idx="0">
                  <c:v>Performance</c:v>
                </c:pt>
                <c:pt idx="1">
                  <c:v>Energy Efficiency</c:v>
                </c:pt>
                <c:pt idx="2">
                  <c:v>Area Efficiency</c:v>
                </c:pt>
              </c:strCache>
            </c:strRef>
          </c:cat>
          <c:val>
            <c:numRef>
              <c:f>Sheet1!$C$2:$C$4</c:f>
              <c:numCache>
                <c:formatCode>General</c:formatCode>
                <c:ptCount val="3"/>
                <c:pt idx="0">
                  <c:v>4</c:v>
                </c:pt>
                <c:pt idx="1">
                  <c:v>4</c:v>
                </c:pt>
                <c:pt idx="2">
                  <c:v>10</c:v>
                </c:pt>
              </c:numCache>
            </c:numRef>
          </c:val>
          <c:extLst>
            <c:ext xmlns:c16="http://schemas.microsoft.com/office/drawing/2014/chart" uri="{C3380CC4-5D6E-409C-BE32-E72D297353CC}">
              <c16:uniqueId val="{00000001-FA57-374E-B7D6-C53E13C5AD07}"/>
            </c:ext>
          </c:extLst>
        </c:ser>
        <c:ser>
          <c:idx val="2"/>
          <c:order val="2"/>
          <c:tx>
            <c:strRef>
              <c:f>Sheet1!$D$1</c:f>
              <c:strCache>
                <c:ptCount val="1"/>
                <c:pt idx="0">
                  <c:v>GMC</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Sheet1!$A$2:$A$4</c:f>
              <c:strCache>
                <c:ptCount val="3"/>
                <c:pt idx="0">
                  <c:v>Performance</c:v>
                </c:pt>
                <c:pt idx="1">
                  <c:v>Energy Efficiency</c:v>
                </c:pt>
                <c:pt idx="2">
                  <c:v>Area Efficiency</c:v>
                </c:pt>
              </c:strCache>
            </c:strRef>
          </c:cat>
          <c:val>
            <c:numRef>
              <c:f>Sheet1!$D$2:$D$4</c:f>
              <c:numCache>
                <c:formatCode>General</c:formatCode>
                <c:ptCount val="3"/>
                <c:pt idx="0">
                  <c:v>10</c:v>
                </c:pt>
                <c:pt idx="1">
                  <c:v>10</c:v>
                </c:pt>
                <c:pt idx="2">
                  <c:v>3</c:v>
                </c:pt>
              </c:numCache>
            </c:numRef>
          </c:val>
          <c:extLst>
            <c:ext xmlns:c16="http://schemas.microsoft.com/office/drawing/2014/chart" uri="{C3380CC4-5D6E-409C-BE32-E72D297353CC}">
              <c16:uniqueId val="{00000002-FA57-374E-B7D6-C53E13C5AD07}"/>
            </c:ext>
          </c:extLst>
        </c:ser>
        <c:dLbls>
          <c:showLegendKey val="0"/>
          <c:showVal val="0"/>
          <c:showCatName val="0"/>
          <c:showSerName val="0"/>
          <c:showPercent val="0"/>
          <c:showBubbleSize val="0"/>
        </c:dLbls>
        <c:axId val="1630665807"/>
        <c:axId val="1694001359"/>
      </c:radarChart>
      <c:catAx>
        <c:axId val="163066580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94001359"/>
        <c:crosses val="autoZero"/>
        <c:auto val="1"/>
        <c:lblAlgn val="ctr"/>
        <c:lblOffset val="100"/>
        <c:noMultiLvlLbl val="0"/>
      </c:catAx>
      <c:valAx>
        <c:axId val="16940013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3066580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71535548188055"/>
          <c:y val="0.15956969194640147"/>
          <c:w val="0.79073493691578023"/>
          <c:h val="0.78574889237243517"/>
        </c:manualLayout>
      </c:layout>
      <c:barChart>
        <c:barDir val="col"/>
        <c:grouping val="clustered"/>
        <c:varyColors val="0"/>
        <c:ser>
          <c:idx val="0"/>
          <c:order val="0"/>
          <c:tx>
            <c:strRef>
              <c:f>Speedups!$B$1</c:f>
              <c:strCache>
                <c:ptCount val="1"/>
                <c:pt idx="0">
                  <c:v>pLUTo-GSA</c:v>
                </c:pt>
              </c:strCache>
            </c:strRef>
          </c:tx>
          <c:spPr>
            <a:solidFill>
              <a:srgbClr val="F9DB6F"/>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C00000"/>
                    </a:solidFill>
                    <a:latin typeface="Corbel" panose="020B0503020204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Speedups!$A$2:$A$4</c:f>
              <c:strCache>
                <c:ptCount val="3"/>
                <c:pt idx="0">
                  <c:v>CPU</c:v>
                </c:pt>
                <c:pt idx="1">
                  <c:v>GPU</c:v>
                </c:pt>
                <c:pt idx="2">
                  <c:v>PnM</c:v>
                </c:pt>
              </c:strCache>
            </c:strRef>
          </c:cat>
          <c:val>
            <c:numRef>
              <c:f>Speedups!$B$2:$B$4</c:f>
              <c:numCache>
                <c:formatCode>General</c:formatCode>
                <c:ptCount val="3"/>
                <c:pt idx="0">
                  <c:v>357</c:v>
                </c:pt>
                <c:pt idx="1">
                  <c:v>0.6</c:v>
                </c:pt>
                <c:pt idx="2">
                  <c:v>9.1999999999999993</c:v>
                </c:pt>
              </c:numCache>
            </c:numRef>
          </c:val>
          <c:extLst>
            <c:ext xmlns:c16="http://schemas.microsoft.com/office/drawing/2014/chart" uri="{C3380CC4-5D6E-409C-BE32-E72D297353CC}">
              <c16:uniqueId val="{00000000-97D7-5340-BA1D-1925314B3030}"/>
            </c:ext>
          </c:extLst>
        </c:ser>
        <c:ser>
          <c:idx val="1"/>
          <c:order val="1"/>
          <c:tx>
            <c:strRef>
              <c:f>Speedups!$C$1</c:f>
              <c:strCache>
                <c:ptCount val="1"/>
                <c:pt idx="0">
                  <c:v>pLUTo-BSA</c:v>
                </c:pt>
              </c:strCache>
            </c:strRef>
          </c:tx>
          <c:spPr>
            <a:solidFill>
              <a:srgbClr val="A6C68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C00000"/>
                    </a:solidFill>
                    <a:latin typeface="Corbel" panose="020B0503020204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Speedups!$A$2:$A$4</c:f>
              <c:strCache>
                <c:ptCount val="3"/>
                <c:pt idx="0">
                  <c:v>CPU</c:v>
                </c:pt>
                <c:pt idx="1">
                  <c:v>GPU</c:v>
                </c:pt>
                <c:pt idx="2">
                  <c:v>PnM</c:v>
                </c:pt>
              </c:strCache>
            </c:strRef>
          </c:cat>
          <c:val>
            <c:numRef>
              <c:f>Speedups!$C$2:$C$4</c:f>
              <c:numCache>
                <c:formatCode>General</c:formatCode>
                <c:ptCount val="3"/>
                <c:pt idx="0">
                  <c:v>713</c:v>
                </c:pt>
                <c:pt idx="1">
                  <c:v>1.2</c:v>
                </c:pt>
                <c:pt idx="2">
                  <c:v>18.3</c:v>
                </c:pt>
              </c:numCache>
            </c:numRef>
          </c:val>
          <c:extLst>
            <c:ext xmlns:c16="http://schemas.microsoft.com/office/drawing/2014/chart" uri="{C3380CC4-5D6E-409C-BE32-E72D297353CC}">
              <c16:uniqueId val="{00000001-97D7-5340-BA1D-1925314B3030}"/>
            </c:ext>
          </c:extLst>
        </c:ser>
        <c:ser>
          <c:idx val="2"/>
          <c:order val="2"/>
          <c:tx>
            <c:strRef>
              <c:f>Speedups!$D$1</c:f>
              <c:strCache>
                <c:ptCount val="1"/>
                <c:pt idx="0">
                  <c:v>pLUTo-GMC</c:v>
                </c:pt>
              </c:strCache>
            </c:strRef>
          </c:tx>
          <c:spPr>
            <a:solidFill>
              <a:srgbClr val="72A1D6"/>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C00000"/>
                    </a:solidFill>
                    <a:latin typeface="Corbel" panose="020B0503020204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Speedups!$A$2:$A$4</c:f>
              <c:strCache>
                <c:ptCount val="3"/>
                <c:pt idx="0">
                  <c:v>CPU</c:v>
                </c:pt>
                <c:pt idx="1">
                  <c:v>GPU</c:v>
                </c:pt>
                <c:pt idx="2">
                  <c:v>PnM</c:v>
                </c:pt>
              </c:strCache>
            </c:strRef>
          </c:cat>
          <c:val>
            <c:numRef>
              <c:f>Speedups!$D$2:$D$4</c:f>
              <c:numCache>
                <c:formatCode>General</c:formatCode>
                <c:ptCount val="3"/>
                <c:pt idx="0">
                  <c:v>1413</c:v>
                </c:pt>
                <c:pt idx="1">
                  <c:v>2.2999999999999998</c:v>
                </c:pt>
                <c:pt idx="2">
                  <c:v>36.200000000000003</c:v>
                </c:pt>
              </c:numCache>
            </c:numRef>
          </c:val>
          <c:extLst>
            <c:ext xmlns:c16="http://schemas.microsoft.com/office/drawing/2014/chart" uri="{C3380CC4-5D6E-409C-BE32-E72D297353CC}">
              <c16:uniqueId val="{00000002-97D7-5340-BA1D-1925314B3030}"/>
            </c:ext>
          </c:extLst>
        </c:ser>
        <c:dLbls>
          <c:dLblPos val="outEnd"/>
          <c:showLegendKey val="0"/>
          <c:showVal val="1"/>
          <c:showCatName val="0"/>
          <c:showSerName val="0"/>
          <c:showPercent val="0"/>
          <c:showBubbleSize val="0"/>
        </c:dLbls>
        <c:gapWidth val="219"/>
        <c:overlap val="-27"/>
        <c:axId val="1452202063"/>
        <c:axId val="1452198287"/>
      </c:barChart>
      <c:catAx>
        <c:axId val="1452202063"/>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Corbel" panose="020B0503020204020204" pitchFamily="34" charset="0"/>
                <a:ea typeface="+mn-ea"/>
                <a:cs typeface="+mn-cs"/>
              </a:defRPr>
            </a:pPr>
            <a:endParaRPr lang="en-US"/>
          </a:p>
        </c:txPr>
        <c:crossAx val="1452198287"/>
        <c:crosses val="autoZero"/>
        <c:auto val="1"/>
        <c:lblAlgn val="ctr"/>
        <c:lblOffset val="100"/>
        <c:noMultiLvlLbl val="0"/>
      </c:catAx>
      <c:valAx>
        <c:axId val="1452198287"/>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Corbel" panose="020B0503020204020204" pitchFamily="34" charset="0"/>
                    <a:ea typeface="+mn-ea"/>
                    <a:cs typeface="+mn-cs"/>
                  </a:defRPr>
                </a:pPr>
                <a:r>
                  <a:rPr lang="en-US" sz="2400"/>
                  <a:t>Average Speedup</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Corbel" panose="020B0503020204020204" pitchFamily="34" charset="0"/>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endParaRPr lang="en-US"/>
          </a:p>
        </c:txPr>
        <c:crossAx val="1452202063"/>
        <c:crosses val="autoZero"/>
        <c:crossBetween val="between"/>
      </c:valAx>
      <c:spPr>
        <a:noFill/>
        <a:ln>
          <a:solidFill>
            <a:schemeClr val="tx1"/>
          </a:solidFill>
        </a:ln>
        <a:effectLst/>
      </c:spPr>
    </c:plotArea>
    <c:legend>
      <c:legendPos val="t"/>
      <c:layout>
        <c:manualLayout>
          <c:xMode val="edge"/>
          <c:yMode val="edge"/>
          <c:x val="9.6251640419947507E-2"/>
          <c:y val="4.4943752740289618E-2"/>
          <c:w val="0.86333882284322305"/>
          <c:h val="8.4735468459700966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Corbel" panose="020B0503020204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2000">
          <a:solidFill>
            <a:schemeClr val="tx1"/>
          </a:solidFill>
          <a:latin typeface="Corbel" panose="020B0503020204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835381084610801"/>
          <c:y val="0.16350283110678582"/>
          <c:w val="0.78966361088921855"/>
          <c:h val="0.69315933822878883"/>
        </c:manualLayout>
      </c:layout>
      <c:barChart>
        <c:barDir val="col"/>
        <c:grouping val="clustered"/>
        <c:varyColors val="0"/>
        <c:ser>
          <c:idx val="0"/>
          <c:order val="0"/>
          <c:tx>
            <c:strRef>
              <c:f>Speedups!$B$1</c:f>
              <c:strCache>
                <c:ptCount val="1"/>
                <c:pt idx="0">
                  <c:v>pLUTo-GSA</c:v>
                </c:pt>
              </c:strCache>
            </c:strRef>
          </c:tx>
          <c:spPr>
            <a:solidFill>
              <a:srgbClr val="F9DB6F"/>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C00000"/>
                    </a:solidFill>
                    <a:latin typeface="Corbel" panose="020B0503020204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Speedups!$A$2:$A$4</c:f>
              <c:strCache>
                <c:ptCount val="3"/>
                <c:pt idx="0">
                  <c:v>CPU</c:v>
                </c:pt>
                <c:pt idx="1">
                  <c:v>GPU</c:v>
                </c:pt>
                <c:pt idx="2">
                  <c:v>PnM</c:v>
                </c:pt>
              </c:strCache>
            </c:strRef>
          </c:cat>
          <c:val>
            <c:numRef>
              <c:f>'Speedups Area'!$B$2:$B$3</c:f>
              <c:numCache>
                <c:formatCode>General</c:formatCode>
                <c:ptCount val="2"/>
                <c:pt idx="0">
                  <c:v>426</c:v>
                </c:pt>
                <c:pt idx="1">
                  <c:v>441</c:v>
                </c:pt>
              </c:numCache>
            </c:numRef>
          </c:val>
          <c:extLst>
            <c:ext xmlns:c16="http://schemas.microsoft.com/office/drawing/2014/chart" uri="{C3380CC4-5D6E-409C-BE32-E72D297353CC}">
              <c16:uniqueId val="{00000000-75D3-B144-B837-789803961459}"/>
            </c:ext>
          </c:extLst>
        </c:ser>
        <c:ser>
          <c:idx val="1"/>
          <c:order val="1"/>
          <c:tx>
            <c:strRef>
              <c:f>Speedups!$C$1</c:f>
              <c:strCache>
                <c:ptCount val="1"/>
                <c:pt idx="0">
                  <c:v>pLUTo-BSA</c:v>
                </c:pt>
              </c:strCache>
            </c:strRef>
          </c:tx>
          <c:spPr>
            <a:solidFill>
              <a:srgbClr val="A6C68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C00000"/>
                    </a:solidFill>
                    <a:latin typeface="Corbel" panose="020B0503020204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Speedups!$A$2:$A$4</c:f>
              <c:strCache>
                <c:ptCount val="3"/>
                <c:pt idx="0">
                  <c:v>CPU</c:v>
                </c:pt>
                <c:pt idx="1">
                  <c:v>GPU</c:v>
                </c:pt>
                <c:pt idx="2">
                  <c:v>PnM</c:v>
                </c:pt>
              </c:strCache>
            </c:strRef>
          </c:cat>
          <c:val>
            <c:numRef>
              <c:f>'Speedups Area'!$C$2:$C$3</c:f>
              <c:numCache>
                <c:formatCode>General</c:formatCode>
                <c:ptCount val="2"/>
                <c:pt idx="0">
                  <c:v>801</c:v>
                </c:pt>
                <c:pt idx="1">
                  <c:v>830</c:v>
                </c:pt>
              </c:numCache>
            </c:numRef>
          </c:val>
          <c:extLst>
            <c:ext xmlns:c16="http://schemas.microsoft.com/office/drawing/2014/chart" uri="{C3380CC4-5D6E-409C-BE32-E72D297353CC}">
              <c16:uniqueId val="{00000001-75D3-B144-B837-789803961459}"/>
            </c:ext>
          </c:extLst>
        </c:ser>
        <c:ser>
          <c:idx val="2"/>
          <c:order val="2"/>
          <c:tx>
            <c:strRef>
              <c:f>Speedups!$D$1</c:f>
              <c:strCache>
                <c:ptCount val="1"/>
                <c:pt idx="0">
                  <c:v>pLUTo-GMC</c:v>
                </c:pt>
              </c:strCache>
            </c:strRef>
          </c:tx>
          <c:spPr>
            <a:solidFill>
              <a:srgbClr val="72A1D6"/>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C00000"/>
                    </a:solidFill>
                    <a:latin typeface="Corbel" panose="020B0503020204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Speedups!$A$2:$A$4</c:f>
              <c:strCache>
                <c:ptCount val="3"/>
                <c:pt idx="0">
                  <c:v>CPU</c:v>
                </c:pt>
                <c:pt idx="1">
                  <c:v>GPU</c:v>
                </c:pt>
                <c:pt idx="2">
                  <c:v>PnM</c:v>
                </c:pt>
              </c:strCache>
            </c:strRef>
          </c:cat>
          <c:val>
            <c:numRef>
              <c:f>'Speedups Area'!$D$2:$D$3</c:f>
              <c:numCache>
                <c:formatCode>General</c:formatCode>
                <c:ptCount val="2"/>
                <c:pt idx="0">
                  <c:v>1504</c:v>
                </c:pt>
                <c:pt idx="1">
                  <c:v>1558</c:v>
                </c:pt>
              </c:numCache>
            </c:numRef>
          </c:val>
          <c:extLst>
            <c:ext xmlns:c16="http://schemas.microsoft.com/office/drawing/2014/chart" uri="{C3380CC4-5D6E-409C-BE32-E72D297353CC}">
              <c16:uniqueId val="{00000002-75D3-B144-B837-789803961459}"/>
            </c:ext>
          </c:extLst>
        </c:ser>
        <c:dLbls>
          <c:dLblPos val="outEnd"/>
          <c:showLegendKey val="0"/>
          <c:showVal val="1"/>
          <c:showCatName val="0"/>
          <c:showSerName val="0"/>
          <c:showPercent val="0"/>
          <c:showBubbleSize val="0"/>
        </c:dLbls>
        <c:gapWidth val="219"/>
        <c:overlap val="-27"/>
        <c:axId val="1452202063"/>
        <c:axId val="1452198287"/>
      </c:barChart>
      <c:catAx>
        <c:axId val="1452202063"/>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Corbel" panose="020B0503020204020204" pitchFamily="34" charset="0"/>
                <a:ea typeface="+mn-ea"/>
                <a:cs typeface="+mn-cs"/>
              </a:defRPr>
            </a:pPr>
            <a:endParaRPr lang="en-US"/>
          </a:p>
        </c:txPr>
        <c:crossAx val="1452198287"/>
        <c:crosses val="autoZero"/>
        <c:auto val="1"/>
        <c:lblAlgn val="ctr"/>
        <c:lblOffset val="100"/>
        <c:noMultiLvlLbl val="0"/>
      </c:catAx>
      <c:valAx>
        <c:axId val="1452198287"/>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r>
                  <a:rPr lang="en-US" sz="2000"/>
                  <a:t>Average </a:t>
                </a:r>
                <a:r>
                  <a:rPr lang="en-US" sz="2000" b="0" i="0" u="none" strike="noStrike" baseline="0"/>
                  <a:t>Speedup </a:t>
                </a:r>
                <a:br>
                  <a:rPr lang="en-US" sz="2000" b="0" i="0" u="none" strike="noStrike" baseline="0"/>
                </a:br>
                <a:r>
                  <a:rPr lang="en-US" sz="2000" b="0" i="0" u="none" strike="noStrike" baseline="0"/>
                  <a:t>per Unit Area</a:t>
                </a:r>
                <a:endParaRPr lang="en-US" sz="200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endParaRPr lang="en-US"/>
          </a:p>
        </c:txPr>
        <c:crossAx val="1452202063"/>
        <c:crosses val="autoZero"/>
        <c:crossBetween val="between"/>
      </c:valAx>
      <c:spPr>
        <a:noFill/>
        <a:ln>
          <a:solidFill>
            <a:schemeClr val="tx1"/>
          </a:solidFill>
        </a:ln>
        <a:effectLst/>
      </c:spPr>
    </c:plotArea>
    <c:legend>
      <c:legendPos val="t"/>
      <c:layout>
        <c:manualLayout>
          <c:xMode val="edge"/>
          <c:yMode val="edge"/>
          <c:x val="0.12061817027773489"/>
          <c:y val="4.49438202247191E-2"/>
          <c:w val="0.86333882284322305"/>
          <c:h val="8.4735468459700966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Corbel" panose="020B0503020204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2000">
          <a:solidFill>
            <a:schemeClr val="tx1"/>
          </a:solidFill>
          <a:latin typeface="Corbel" panose="020B05030202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C8B5CA-6F68-5440-B315-4045CCAE1F32}" type="doc">
      <dgm:prSet loTypeId="urn:microsoft.com/office/officeart/2005/8/layout/hChevron3" loCatId="" qsTypeId="urn:microsoft.com/office/officeart/2005/8/quickstyle/simple1" qsCatId="simple" csTypeId="urn:microsoft.com/office/officeart/2005/8/colors/accent1_5" csCatId="accent1" phldr="1"/>
      <dgm:spPr/>
    </dgm:pt>
    <dgm:pt modelId="{979D5D5F-CFFB-4A44-A203-7EF76F995E83}">
      <dgm:prSet phldrT="[Text]"/>
      <dgm:spPr/>
      <dgm:t>
        <a:bodyPr/>
        <a:lstStyle/>
        <a:p>
          <a:pPr>
            <a:lnSpc>
              <a:spcPct val="100000"/>
            </a:lnSpc>
          </a:pPr>
          <a:r>
            <a:rPr lang="en-GB">
              <a:latin typeface="Corbel" panose="020B0503020204020204" pitchFamily="34" charset="0"/>
            </a:rPr>
            <a:t>C-Like Code with</a:t>
          </a:r>
        </a:p>
        <a:p>
          <a:pPr>
            <a:lnSpc>
              <a:spcPct val="100000"/>
            </a:lnSpc>
          </a:pPr>
          <a:r>
            <a:rPr lang="en-GB" b="1" i="1">
              <a:latin typeface="Corbel" panose="020B0503020204020204" pitchFamily="34" charset="0"/>
            </a:rPr>
            <a:t>pLUTo API</a:t>
          </a:r>
          <a:r>
            <a:rPr lang="en-GB" i="1">
              <a:latin typeface="Corbel" panose="020B0503020204020204" pitchFamily="34" charset="0"/>
            </a:rPr>
            <a:t> </a:t>
          </a:r>
          <a:r>
            <a:rPr lang="en-GB" i="0">
              <a:latin typeface="Corbel" panose="020B0503020204020204" pitchFamily="34" charset="0"/>
            </a:rPr>
            <a:t>calls</a:t>
          </a:r>
        </a:p>
      </dgm:t>
    </dgm:pt>
    <dgm:pt modelId="{32686CC3-8238-7440-94D6-633B0B26FC8D}" type="parTrans" cxnId="{7D4564E3-4FE3-E54B-B968-42850ACFFB82}">
      <dgm:prSet/>
      <dgm:spPr/>
      <dgm:t>
        <a:bodyPr/>
        <a:lstStyle/>
        <a:p>
          <a:endParaRPr lang="en-GB"/>
        </a:p>
      </dgm:t>
    </dgm:pt>
    <dgm:pt modelId="{A1C29126-D530-7D45-B89D-705A5B629287}" type="sibTrans" cxnId="{7D4564E3-4FE3-E54B-B968-42850ACFFB82}">
      <dgm:prSet/>
      <dgm:spPr/>
      <dgm:t>
        <a:bodyPr/>
        <a:lstStyle/>
        <a:p>
          <a:endParaRPr lang="en-GB"/>
        </a:p>
      </dgm:t>
    </dgm:pt>
    <dgm:pt modelId="{B840A59D-D7B8-5A4C-8DCE-5739D93AB8AA}">
      <dgm:prSet phldrT="[Text]"/>
      <dgm:spPr/>
      <dgm:t>
        <a:bodyPr/>
        <a:lstStyle/>
        <a:p>
          <a:r>
            <a:rPr lang="en-GB">
              <a:latin typeface="Corbel" panose="020B0503020204020204" pitchFamily="34" charset="0"/>
            </a:rPr>
            <a:t>Assembly Code with</a:t>
          </a:r>
          <a:br>
            <a:rPr lang="en-GB">
              <a:latin typeface="Corbel" panose="020B0503020204020204" pitchFamily="34" charset="0"/>
            </a:rPr>
          </a:br>
          <a:r>
            <a:rPr lang="en-GB" b="1" i="1">
              <a:latin typeface="Corbel" panose="020B0503020204020204" pitchFamily="34" charset="0"/>
            </a:rPr>
            <a:t>pLUTo ISA Extensions</a:t>
          </a:r>
        </a:p>
      </dgm:t>
    </dgm:pt>
    <dgm:pt modelId="{F754ECCA-CE37-FB48-9CE7-8F4EE8B81D75}" type="parTrans" cxnId="{271B2C67-E0F1-494F-BD2D-2856A0454E88}">
      <dgm:prSet/>
      <dgm:spPr/>
      <dgm:t>
        <a:bodyPr/>
        <a:lstStyle/>
        <a:p>
          <a:endParaRPr lang="en-GB"/>
        </a:p>
      </dgm:t>
    </dgm:pt>
    <dgm:pt modelId="{323A83F7-C32C-4C41-A113-9601D21F47F6}" type="sibTrans" cxnId="{271B2C67-E0F1-494F-BD2D-2856A0454E88}">
      <dgm:prSet/>
      <dgm:spPr/>
      <dgm:t>
        <a:bodyPr/>
        <a:lstStyle/>
        <a:p>
          <a:endParaRPr lang="en-GB"/>
        </a:p>
      </dgm:t>
    </dgm:pt>
    <dgm:pt modelId="{095FDF67-55EF-2344-BA25-9E176563F5D3}">
      <dgm:prSet phldrT="[Text]"/>
      <dgm:spPr/>
      <dgm:t>
        <a:bodyPr/>
        <a:lstStyle/>
        <a:p>
          <a:r>
            <a:rPr lang="en-GB">
              <a:latin typeface="Corbel" panose="020B0503020204020204" pitchFamily="34" charset="0"/>
            </a:rPr>
            <a:t>Execution in the </a:t>
          </a:r>
          <a:r>
            <a:rPr lang="en-GB" b="1" i="1">
              <a:latin typeface="Corbel" panose="020B0503020204020204" pitchFamily="34" charset="0"/>
            </a:rPr>
            <a:t>DRAM Substrate</a:t>
          </a:r>
        </a:p>
      </dgm:t>
    </dgm:pt>
    <dgm:pt modelId="{8817C059-F270-8C44-86D0-5C1F3FBB1A25}" type="parTrans" cxnId="{A5C0E43B-CDDB-D74E-B79D-0E910BEF3BF5}">
      <dgm:prSet/>
      <dgm:spPr/>
      <dgm:t>
        <a:bodyPr/>
        <a:lstStyle/>
        <a:p>
          <a:endParaRPr lang="en-GB"/>
        </a:p>
      </dgm:t>
    </dgm:pt>
    <dgm:pt modelId="{FC849C6E-BBC3-ED42-A33D-2443FF1DE192}" type="sibTrans" cxnId="{A5C0E43B-CDDB-D74E-B79D-0E910BEF3BF5}">
      <dgm:prSet/>
      <dgm:spPr/>
      <dgm:t>
        <a:bodyPr/>
        <a:lstStyle/>
        <a:p>
          <a:endParaRPr lang="en-GB"/>
        </a:p>
      </dgm:t>
    </dgm:pt>
    <dgm:pt modelId="{387E678E-7998-9445-86AA-44E1B0F59D32}" type="pres">
      <dgm:prSet presAssocID="{5EC8B5CA-6F68-5440-B315-4045CCAE1F32}" presName="Name0" presStyleCnt="0">
        <dgm:presLayoutVars>
          <dgm:dir/>
          <dgm:resizeHandles val="exact"/>
        </dgm:presLayoutVars>
      </dgm:prSet>
      <dgm:spPr/>
    </dgm:pt>
    <dgm:pt modelId="{8036C18A-E609-294B-A760-0CDDCB69D669}" type="pres">
      <dgm:prSet presAssocID="{979D5D5F-CFFB-4A44-A203-7EF76F995E83}" presName="parTxOnly" presStyleLbl="node1" presStyleIdx="0" presStyleCnt="3">
        <dgm:presLayoutVars>
          <dgm:bulletEnabled val="1"/>
        </dgm:presLayoutVars>
      </dgm:prSet>
      <dgm:spPr/>
    </dgm:pt>
    <dgm:pt modelId="{FFAA2D6D-BEB5-7A41-AE50-5354DB51BA92}" type="pres">
      <dgm:prSet presAssocID="{A1C29126-D530-7D45-B89D-705A5B629287}" presName="parSpace" presStyleCnt="0"/>
      <dgm:spPr/>
    </dgm:pt>
    <dgm:pt modelId="{4CCAA316-0589-354B-B544-CEEC099CFB9C}" type="pres">
      <dgm:prSet presAssocID="{B840A59D-D7B8-5A4C-8DCE-5739D93AB8AA}" presName="parTxOnly" presStyleLbl="node1" presStyleIdx="1" presStyleCnt="3" custScaleX="151056">
        <dgm:presLayoutVars>
          <dgm:bulletEnabled val="1"/>
        </dgm:presLayoutVars>
      </dgm:prSet>
      <dgm:spPr/>
    </dgm:pt>
    <dgm:pt modelId="{0AE8C921-57CF-9D46-91AC-176637223D8F}" type="pres">
      <dgm:prSet presAssocID="{323A83F7-C32C-4C41-A113-9601D21F47F6}" presName="parSpace" presStyleCnt="0"/>
      <dgm:spPr/>
    </dgm:pt>
    <dgm:pt modelId="{A911AD35-6562-C044-BB98-10C7C2E27183}" type="pres">
      <dgm:prSet presAssocID="{095FDF67-55EF-2344-BA25-9E176563F5D3}" presName="parTxOnly" presStyleLbl="node1" presStyleIdx="2" presStyleCnt="3">
        <dgm:presLayoutVars>
          <dgm:bulletEnabled val="1"/>
        </dgm:presLayoutVars>
      </dgm:prSet>
      <dgm:spPr/>
    </dgm:pt>
  </dgm:ptLst>
  <dgm:cxnLst>
    <dgm:cxn modelId="{BF029613-9ABB-524A-9723-5FB14600A469}" type="presOf" srcId="{979D5D5F-CFFB-4A44-A203-7EF76F995E83}" destId="{8036C18A-E609-294B-A760-0CDDCB69D669}" srcOrd="0" destOrd="0" presId="urn:microsoft.com/office/officeart/2005/8/layout/hChevron3"/>
    <dgm:cxn modelId="{A5C0E43B-CDDB-D74E-B79D-0E910BEF3BF5}" srcId="{5EC8B5CA-6F68-5440-B315-4045CCAE1F32}" destId="{095FDF67-55EF-2344-BA25-9E176563F5D3}" srcOrd="2" destOrd="0" parTransId="{8817C059-F270-8C44-86D0-5C1F3FBB1A25}" sibTransId="{FC849C6E-BBC3-ED42-A33D-2443FF1DE192}"/>
    <dgm:cxn modelId="{1AEA5744-8BD1-EE47-8AFB-FD4A3B9FB72D}" type="presOf" srcId="{095FDF67-55EF-2344-BA25-9E176563F5D3}" destId="{A911AD35-6562-C044-BB98-10C7C2E27183}" srcOrd="0" destOrd="0" presId="urn:microsoft.com/office/officeart/2005/8/layout/hChevron3"/>
    <dgm:cxn modelId="{9C642065-9AC7-6B41-A322-DAD8B3381C90}" type="presOf" srcId="{5EC8B5CA-6F68-5440-B315-4045CCAE1F32}" destId="{387E678E-7998-9445-86AA-44E1B0F59D32}" srcOrd="0" destOrd="0" presId="urn:microsoft.com/office/officeart/2005/8/layout/hChevron3"/>
    <dgm:cxn modelId="{271B2C67-E0F1-494F-BD2D-2856A0454E88}" srcId="{5EC8B5CA-6F68-5440-B315-4045CCAE1F32}" destId="{B840A59D-D7B8-5A4C-8DCE-5739D93AB8AA}" srcOrd="1" destOrd="0" parTransId="{F754ECCA-CE37-FB48-9CE7-8F4EE8B81D75}" sibTransId="{323A83F7-C32C-4C41-A113-9601D21F47F6}"/>
    <dgm:cxn modelId="{CB62206B-B1C4-A247-9C65-A9BDDC946A84}" type="presOf" srcId="{B840A59D-D7B8-5A4C-8DCE-5739D93AB8AA}" destId="{4CCAA316-0589-354B-B544-CEEC099CFB9C}" srcOrd="0" destOrd="0" presId="urn:microsoft.com/office/officeart/2005/8/layout/hChevron3"/>
    <dgm:cxn modelId="{7D4564E3-4FE3-E54B-B968-42850ACFFB82}" srcId="{5EC8B5CA-6F68-5440-B315-4045CCAE1F32}" destId="{979D5D5F-CFFB-4A44-A203-7EF76F995E83}" srcOrd="0" destOrd="0" parTransId="{32686CC3-8238-7440-94D6-633B0B26FC8D}" sibTransId="{A1C29126-D530-7D45-B89D-705A5B629287}"/>
    <dgm:cxn modelId="{5996FF87-67DD-B847-86C9-64E04D7E704A}" type="presParOf" srcId="{387E678E-7998-9445-86AA-44E1B0F59D32}" destId="{8036C18A-E609-294B-A760-0CDDCB69D669}" srcOrd="0" destOrd="0" presId="urn:microsoft.com/office/officeart/2005/8/layout/hChevron3"/>
    <dgm:cxn modelId="{C6F20EAF-7FCD-CD41-AD36-B09689B34E58}" type="presParOf" srcId="{387E678E-7998-9445-86AA-44E1B0F59D32}" destId="{FFAA2D6D-BEB5-7A41-AE50-5354DB51BA92}" srcOrd="1" destOrd="0" presId="urn:microsoft.com/office/officeart/2005/8/layout/hChevron3"/>
    <dgm:cxn modelId="{1D9FC780-AE78-914A-983A-674F766E1D31}" type="presParOf" srcId="{387E678E-7998-9445-86AA-44E1B0F59D32}" destId="{4CCAA316-0589-354B-B544-CEEC099CFB9C}" srcOrd="2" destOrd="0" presId="urn:microsoft.com/office/officeart/2005/8/layout/hChevron3"/>
    <dgm:cxn modelId="{259E74E7-DC2A-5542-BB2D-08BE120C4C53}" type="presParOf" srcId="{387E678E-7998-9445-86AA-44E1B0F59D32}" destId="{0AE8C921-57CF-9D46-91AC-176637223D8F}" srcOrd="3" destOrd="0" presId="urn:microsoft.com/office/officeart/2005/8/layout/hChevron3"/>
    <dgm:cxn modelId="{877310AF-08A3-5240-ABCD-F8C4BB112227}" type="presParOf" srcId="{387E678E-7998-9445-86AA-44E1B0F59D32}" destId="{A911AD35-6562-C044-BB98-10C7C2E27183}"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36C18A-E609-294B-A760-0CDDCB69D669}">
      <dsp:nvSpPr>
        <dsp:cNvPr id="0" name=""/>
        <dsp:cNvSpPr/>
      </dsp:nvSpPr>
      <dsp:spPr>
        <a:xfrm>
          <a:off x="2690" y="484928"/>
          <a:ext cx="2829293" cy="1131717"/>
        </a:xfrm>
        <a:prstGeom prst="homePlate">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marL="0" lvl="0" indent="0" algn="ctr" defTabSz="1022350">
            <a:lnSpc>
              <a:spcPct val="100000"/>
            </a:lnSpc>
            <a:spcBef>
              <a:spcPct val="0"/>
            </a:spcBef>
            <a:spcAft>
              <a:spcPct val="35000"/>
            </a:spcAft>
            <a:buNone/>
          </a:pPr>
          <a:r>
            <a:rPr lang="en-GB" sz="2300" kern="1200">
              <a:latin typeface="Corbel" panose="020B0503020204020204" pitchFamily="34" charset="0"/>
            </a:rPr>
            <a:t>C-Like Code with</a:t>
          </a:r>
        </a:p>
        <a:p>
          <a:pPr marL="0" lvl="0" indent="0" algn="ctr" defTabSz="1022350">
            <a:lnSpc>
              <a:spcPct val="100000"/>
            </a:lnSpc>
            <a:spcBef>
              <a:spcPct val="0"/>
            </a:spcBef>
            <a:spcAft>
              <a:spcPct val="35000"/>
            </a:spcAft>
            <a:buNone/>
          </a:pPr>
          <a:r>
            <a:rPr lang="en-GB" sz="2300" b="1" i="1" kern="1200">
              <a:latin typeface="Corbel" panose="020B0503020204020204" pitchFamily="34" charset="0"/>
            </a:rPr>
            <a:t>pLUTo API</a:t>
          </a:r>
          <a:r>
            <a:rPr lang="en-GB" sz="2300" i="1" kern="1200">
              <a:latin typeface="Corbel" panose="020B0503020204020204" pitchFamily="34" charset="0"/>
            </a:rPr>
            <a:t> </a:t>
          </a:r>
          <a:r>
            <a:rPr lang="en-GB" sz="2300" i="0" kern="1200">
              <a:latin typeface="Corbel" panose="020B0503020204020204" pitchFamily="34" charset="0"/>
            </a:rPr>
            <a:t>calls</a:t>
          </a:r>
        </a:p>
      </dsp:txBody>
      <dsp:txXfrm>
        <a:off x="2690" y="484928"/>
        <a:ext cx="2546364" cy="1131717"/>
      </dsp:txXfrm>
    </dsp:sp>
    <dsp:sp modelId="{4CCAA316-0589-354B-B544-CEEC099CFB9C}">
      <dsp:nvSpPr>
        <dsp:cNvPr id="0" name=""/>
        <dsp:cNvSpPr/>
      </dsp:nvSpPr>
      <dsp:spPr>
        <a:xfrm>
          <a:off x="2266125" y="484928"/>
          <a:ext cx="4273818" cy="1131717"/>
        </a:xfrm>
        <a:prstGeom prst="chevron">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GB" sz="2300" kern="1200">
              <a:latin typeface="Corbel" panose="020B0503020204020204" pitchFamily="34" charset="0"/>
            </a:rPr>
            <a:t>Assembly Code with</a:t>
          </a:r>
          <a:br>
            <a:rPr lang="en-GB" sz="2300" kern="1200">
              <a:latin typeface="Corbel" panose="020B0503020204020204" pitchFamily="34" charset="0"/>
            </a:rPr>
          </a:br>
          <a:r>
            <a:rPr lang="en-GB" sz="2300" b="1" i="1" kern="1200">
              <a:latin typeface="Corbel" panose="020B0503020204020204" pitchFamily="34" charset="0"/>
            </a:rPr>
            <a:t>pLUTo ISA Extensions</a:t>
          </a:r>
        </a:p>
      </dsp:txBody>
      <dsp:txXfrm>
        <a:off x="2831984" y="484928"/>
        <a:ext cx="3142101" cy="1131717"/>
      </dsp:txXfrm>
    </dsp:sp>
    <dsp:sp modelId="{A911AD35-6562-C044-BB98-10C7C2E27183}">
      <dsp:nvSpPr>
        <dsp:cNvPr id="0" name=""/>
        <dsp:cNvSpPr/>
      </dsp:nvSpPr>
      <dsp:spPr>
        <a:xfrm>
          <a:off x="5974085" y="484928"/>
          <a:ext cx="2829293" cy="1131717"/>
        </a:xfrm>
        <a:prstGeom prst="chevron">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GB" sz="2300" kern="1200">
              <a:latin typeface="Corbel" panose="020B0503020204020204" pitchFamily="34" charset="0"/>
            </a:rPr>
            <a:t>Execution in the </a:t>
          </a:r>
          <a:r>
            <a:rPr lang="en-GB" sz="2300" b="1" i="1" kern="1200">
              <a:latin typeface="Corbel" panose="020B0503020204020204" pitchFamily="34" charset="0"/>
            </a:rPr>
            <a:t>DRAM Substrate</a:t>
          </a:r>
        </a:p>
      </dsp:txBody>
      <dsp:txXfrm>
        <a:off x="6539944" y="484928"/>
        <a:ext cx="1697576" cy="1131717"/>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9DB5256-F1E6-8743-B02A-68834AC97D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A43DF50-F8E9-9241-9406-236CB6BE4ED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1437D9-744C-C144-AC94-91DD2CDA03B0}" type="datetimeFigureOut">
              <a:rPr lang="en-US" smtClean="0"/>
              <a:t>10/28/23</a:t>
            </a:fld>
            <a:endParaRPr lang="en-US"/>
          </a:p>
        </p:txBody>
      </p:sp>
      <p:sp>
        <p:nvSpPr>
          <p:cNvPr id="4" name="Footer Placeholder 3">
            <a:extLst>
              <a:ext uri="{FF2B5EF4-FFF2-40B4-BE49-F238E27FC236}">
                <a16:creationId xmlns:a16="http://schemas.microsoft.com/office/drawing/2014/main" id="{B796F5C5-CE3A-FA42-98DE-93BCBE04DF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536B318-E632-1A46-A963-2EC75F69F84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B205C31-5BD3-9B42-A270-096A1EE58719}" type="slidenum">
              <a:rPr lang="en-US" smtClean="0"/>
              <a:t>‹#›</a:t>
            </a:fld>
            <a:endParaRPr lang="en-US"/>
          </a:p>
        </p:txBody>
      </p:sp>
    </p:spTree>
    <p:extLst>
      <p:ext uri="{BB962C8B-B14F-4D97-AF65-F5344CB8AC3E}">
        <p14:creationId xmlns:p14="http://schemas.microsoft.com/office/powerpoint/2010/main" val="205003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0929AC-FC5A-1646-B3A1-E39A37E8D8F5}" type="datetimeFigureOut">
              <a:rPr lang="en-US" smtClean="0"/>
              <a:t>10/28/23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8715E5-0E3B-1B4F-BB79-1C4B57B4732F}" type="slidenum">
              <a:rPr lang="en-US" smtClean="0"/>
              <a:t>‹#›</a:t>
            </a:fld>
            <a:endParaRPr lang="en-US"/>
          </a:p>
        </p:txBody>
      </p:sp>
    </p:spTree>
    <p:extLst>
      <p:ext uri="{BB962C8B-B14F-4D97-AF65-F5344CB8AC3E}">
        <p14:creationId xmlns:p14="http://schemas.microsoft.com/office/powerpoint/2010/main" val="3158011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959DA4BF-7897-944F-A08A-D6C0E2AD9951}"/>
              </a:ext>
            </a:extLst>
          </p:cNvPr>
          <p:cNvSpPr>
            <a:spLocks noGrp="1"/>
          </p:cNvSpPr>
          <p:nvPr>
            <p:ph type="dt" idx="1"/>
          </p:nvPr>
        </p:nvSpPr>
        <p:spPr/>
        <p:txBody>
          <a:bodyPr/>
          <a:lstStyle/>
          <a:p>
            <a:fld id="{A3CA167D-28A3-194E-AE3D-83E0BE1CFECE}" type="datetime1">
              <a:rPr lang="en-US" smtClean="0"/>
              <a:t>10/28/23</a:t>
            </a:fld>
            <a:endParaRPr lang="en-US"/>
          </a:p>
        </p:txBody>
      </p:sp>
      <p:sp>
        <p:nvSpPr>
          <p:cNvPr id="6" name="Footer Placeholder 5">
            <a:extLst>
              <a:ext uri="{FF2B5EF4-FFF2-40B4-BE49-F238E27FC236}">
                <a16:creationId xmlns:a16="http://schemas.microsoft.com/office/drawing/2014/main" id="{EB8D96E9-386F-5A40-BCC3-4F263F817863}"/>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DF0FD70C-B3CD-F94B-ACBB-67F665EEACD0}"/>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59260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see how we can use the internal DRAM cell operation to perform in-DRAM computation. First, we will see how we can perform in-DRAM row copy.</a:t>
            </a:r>
          </a:p>
          <a:p>
            <a:endParaRPr lang="en-US" dirty="0"/>
          </a:p>
          <a:p>
            <a:r>
              <a:rPr lang="en-US" dirty="0"/>
              <a:t>[CLICK] Let's assume we want to copy the value stored in source row A </a:t>
            </a:r>
          </a:p>
          <a:p>
            <a:r>
              <a:rPr lang="en-US" dirty="0"/>
              <a:t>[CLICK] to destination row B</a:t>
            </a:r>
          </a:p>
          <a:p>
            <a:r>
              <a:rPr lang="en-US" dirty="0"/>
              <a:t>[CLICK] The two rows share the same bitline</a:t>
            </a:r>
          </a:p>
          <a:p>
            <a:r>
              <a:rPr lang="en-US" dirty="0"/>
              <a:t>[CLICK] </a:t>
            </a:r>
            <a:r>
              <a:rPr lang="en-US" dirty="0" err="1"/>
              <a:t>RowClone</a:t>
            </a:r>
            <a:r>
              <a:rPr lang="en-US" dirty="0"/>
              <a:t> enables copying a source row 𝐴 to a destination row 𝐵 in the same subarray by issuing two consecutive ACTIVATE commands to these two rows, followed by a PRECHARGE command. This command sequence is called ACT/ACT/PRE. It works as follows.</a:t>
            </a:r>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FF74698C-D87F-BA41-A4D2-CDE99E8BE9BE}"/>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4ED04C-00C8-3941-8B27-BECC61A43E76}"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10/28/23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E4561ED-A34A-D345-B742-3F7C3EC4C7D2}"/>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Header Placeholder 6">
            <a:extLst>
              <a:ext uri="{FF2B5EF4-FFF2-40B4-BE49-F238E27FC236}">
                <a16:creationId xmlns:a16="http://schemas.microsoft.com/office/drawing/2014/main" id="{01A10675-3E7F-944B-B7AE-2AC963DF0CF5}"/>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30396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89596341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8720147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latin typeface="Corbel" panose="020B05030202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352605174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0751ED66-052F-F345-A866-5D9267BEF0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963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963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963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963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09638" rtl="0" eaLnBrk="1" fontAlgn="base" latinLnBrk="0" hangingPunct="1">
              <a:lnSpc>
                <a:spcPct val="100000"/>
              </a:lnSpc>
              <a:spcBef>
                <a:spcPct val="0"/>
              </a:spcBef>
              <a:spcAft>
                <a:spcPct val="0"/>
              </a:spcAft>
              <a:buClrTx/>
              <a:buSzTx/>
              <a:buFontTx/>
              <a:buNone/>
              <a:tabLst/>
              <a:defRPr/>
            </a:pPr>
            <a:fld id="{5217DDF5-C42C-4C43-AFC1-C054C587D8B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09638" rtl="0" eaLnBrk="1" fontAlgn="base" latinLnBrk="0" hangingPunct="1">
                <a:lnSpc>
                  <a:spcPct val="100000"/>
                </a:lnSpc>
                <a:spcBef>
                  <a:spcPct val="0"/>
                </a:spcBef>
                <a:spcAft>
                  <a:spcPct val="0"/>
                </a:spcAft>
                <a:buClrTx/>
                <a:buSzTx/>
                <a:buFontTx/>
                <a:buNone/>
                <a:tabLst/>
                <a:defRPr/>
              </a:pPr>
              <a:t>144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2946" name="Rectangle 2">
            <a:extLst>
              <a:ext uri="{FF2B5EF4-FFF2-40B4-BE49-F238E27FC236}">
                <a16:creationId xmlns:a16="http://schemas.microsoft.com/office/drawing/2014/main" id="{FC9B272A-7862-5246-B92D-650FA9ED5C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a:extLst>
              <a:ext uri="{FF2B5EF4-FFF2-40B4-BE49-F238E27FC236}">
                <a16:creationId xmlns:a16="http://schemas.microsoft.com/office/drawing/2014/main" id="{8EAD5BDE-EBA0-8B46-A345-E988A62A24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8571908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200972773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38862424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plot shows the throughput improvement provided by in-DRAM copy operations for bulk data initialization and copy over CPU-based copy and initialization using LOAD and STORE instructions. We do not execute any CLFLUSH instructions and assume that the data is up to date in DRAM and there are no cached copies.</a:t>
            </a:r>
          </a:p>
          <a:p>
            <a:endParaRPr lang="en-US" dirty="0"/>
          </a:p>
          <a:p>
            <a:r>
              <a:rPr lang="en-US" dirty="0"/>
              <a:t>The x-axis shows the size of the arrays that we copy or initialize. The dark gray bar shows the improvement for initialization operations, and the bright gray bar shows the improvement for copy operations.</a:t>
            </a:r>
          </a:p>
          <a:p>
            <a:endParaRPr lang="en-US" dirty="0"/>
          </a:p>
          <a:p>
            <a:r>
              <a:rPr lang="en-US" b="1" dirty="0"/>
              <a:t>[CLICK] </a:t>
            </a:r>
            <a:r>
              <a:rPr lang="en-US" b="0" dirty="0"/>
              <a:t>We observe that in-DRAM copy and initialization operations improve copy and initialization throughput by 119x and 89x including the overheads of system support required for </a:t>
            </a:r>
            <a:r>
              <a:rPr lang="en-US" b="0" dirty="0" err="1"/>
              <a:t>RowClone</a:t>
            </a:r>
            <a:r>
              <a:rPr lang="en-US" b="0" dirty="0"/>
              <a:t> operations</a:t>
            </a: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84773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PiDRAM</a:t>
            </a:r>
            <a:r>
              <a:rPr lang="en-US" dirty="0"/>
              <a:t> is openly and freely available on </a:t>
            </a:r>
            <a:r>
              <a:rPr lang="en-US" dirty="0" err="1"/>
              <a:t>Github</a:t>
            </a:r>
            <a:r>
              <a:rPr lang="en-US" dirty="0"/>
              <a:t>. If you are interested in </a:t>
            </a:r>
            <a:r>
              <a:rPr lang="en-US" dirty="0" err="1"/>
              <a:t>PiDRAM</a:t>
            </a:r>
            <a:r>
              <a:rPr lang="en-US" dirty="0"/>
              <a:t>, please use it and feel free to contribute to it.</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613196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describe </a:t>
            </a:r>
            <a:r>
              <a:rPr lang="en-US" dirty="0" err="1"/>
              <a:t>PiDRAM</a:t>
            </a:r>
            <a:r>
              <a:rPr lang="en-US" dirty="0"/>
              <a:t> in more detail and give a tutorial on how to use our framework in this SAFARI live seminar talk.</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939574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0751ED66-052F-F345-A866-5D9267BEF0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963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963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963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963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09638" rtl="0" eaLnBrk="1" fontAlgn="base" latinLnBrk="0" hangingPunct="1">
              <a:lnSpc>
                <a:spcPct val="100000"/>
              </a:lnSpc>
              <a:spcBef>
                <a:spcPct val="0"/>
              </a:spcBef>
              <a:spcAft>
                <a:spcPct val="0"/>
              </a:spcAft>
              <a:buClrTx/>
              <a:buSzTx/>
              <a:buFontTx/>
              <a:buNone/>
              <a:tabLst/>
              <a:defRPr/>
            </a:pPr>
            <a:fld id="{5217DDF5-C42C-4C43-AFC1-C054C587D8B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09638" rtl="0" eaLnBrk="1" fontAlgn="base" latinLnBrk="0" hangingPunct="1">
                <a:lnSpc>
                  <a:spcPct val="100000"/>
                </a:lnSpc>
                <a:spcBef>
                  <a:spcPct val="0"/>
                </a:spcBef>
                <a:spcAft>
                  <a:spcPct val="0"/>
                </a:spcAft>
                <a:buClrTx/>
                <a:buSzTx/>
                <a:buFontTx/>
                <a:buNone/>
                <a:tabLst/>
                <a:defRPr/>
              </a:pPr>
              <a:t>161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2946" name="Rectangle 2">
            <a:extLst>
              <a:ext uri="{FF2B5EF4-FFF2-40B4-BE49-F238E27FC236}">
                <a16:creationId xmlns:a16="http://schemas.microsoft.com/office/drawing/2014/main" id="{FC9B272A-7862-5246-B92D-650FA9ED5C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a:extLst>
              <a:ext uri="{FF2B5EF4-FFF2-40B4-BE49-F238E27FC236}">
                <a16:creationId xmlns:a16="http://schemas.microsoft.com/office/drawing/2014/main" id="{8EAD5BDE-EBA0-8B46-A345-E988A62A24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64439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we issue an ACTIVATE command to source row 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which will copy the contents of the source row 𝐴 into the row buffer.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then issue an ACTIVATE command to destination row B, which connects the cells in the destination row 𝐵 to the </a:t>
            </a:r>
            <a:r>
              <a:rPr lang="en-US" dirty="0" err="1"/>
              <a:t>bitlines</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Because the sense amplifiers have already sensed and amplified the source data by the time row 𝐵 is activated, the data in each cell of row 𝐵 is overwritten by the data stored in the row buffer, thus copying the data in source row A to destination row 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Finally, we issue an activate command to prepare the DRAM array fora next access.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997BED88-5E47-B04C-8E42-1A918EB67188}"/>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B2F62D-ED05-414A-9BCD-895E817C1B16}"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10/28/23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39BEC8D-E454-5F48-B326-F13F04DEF4F3}"/>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Header Placeholder 6">
            <a:extLst>
              <a:ext uri="{FF2B5EF4-FFF2-40B4-BE49-F238E27FC236}">
                <a16:creationId xmlns:a16="http://schemas.microsoft.com/office/drawing/2014/main" id="{80FF9AF7-5BFC-4747-91DF-B520662FCB71}"/>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59002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3F7FAF-8CF6-EA4D-89B9-6564C012324C}"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97750350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3F7FAF-8CF6-EA4D-89B9-6564C012324C}"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53212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400" kern="1200" dirty="0">
                <a:solidFill>
                  <a:schemeClr val="tx1"/>
                </a:solidFill>
                <a:effectLst/>
                <a:latin typeface="Arial" charset="0"/>
                <a:ea typeface="+mn-ea"/>
                <a:cs typeface="+mn-cs"/>
              </a:rPr>
              <a:t>This is a core</a:t>
            </a:r>
            <a:r>
              <a:rPr lang="zh-CN" altLang="en-US" sz="1400" kern="1200" dirty="0">
                <a:solidFill>
                  <a:schemeClr val="tx1"/>
                </a:solidFill>
                <a:effectLst/>
                <a:latin typeface="Arial" charset="0"/>
                <a:ea typeface="+mn-ea"/>
                <a:cs typeface="+mn-cs"/>
              </a:rPr>
              <a:t> </a:t>
            </a:r>
            <a:r>
              <a:rPr lang="en-US" altLang="zh-CN" sz="1400" kern="1200" dirty="0">
                <a:solidFill>
                  <a:schemeClr val="tx1"/>
                </a:solidFill>
                <a:effectLst/>
                <a:latin typeface="Arial" charset="0"/>
                <a:ea typeface="+mn-ea"/>
                <a:cs typeface="+mn-cs"/>
              </a:rPr>
              <a:t>part of ReRAM-based PIM. We use resistance of each cell to represent the value of weight, and</a:t>
            </a:r>
            <a:r>
              <a:rPr lang="zh-CN" altLang="en-US" sz="1400" kern="1200" dirty="0">
                <a:solidFill>
                  <a:schemeClr val="tx1"/>
                </a:solidFill>
                <a:effectLst/>
                <a:latin typeface="Arial" charset="0"/>
                <a:ea typeface="+mn-ea"/>
                <a:cs typeface="+mn-cs"/>
              </a:rPr>
              <a:t> </a:t>
            </a:r>
            <a:r>
              <a:rPr lang="en-US" altLang="zh-CN" sz="1400" kern="1200" dirty="0">
                <a:solidFill>
                  <a:schemeClr val="tx1"/>
                </a:solidFill>
                <a:effectLst/>
                <a:latin typeface="Arial" charset="0"/>
                <a:ea typeface="+mn-ea"/>
                <a:cs typeface="+mn-cs"/>
              </a:rPr>
              <a:t>add voltages representing values of inputs on each row.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4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400" kern="1200" dirty="0">
                <a:solidFill>
                  <a:schemeClr val="tx1"/>
                </a:solidFill>
                <a:effectLst/>
                <a:latin typeface="Arial" charset="0"/>
                <a:ea typeface="+mn-ea"/>
                <a:cs typeface="+mn-cs"/>
              </a:rPr>
              <a:t>According to the </a:t>
            </a:r>
            <a:r>
              <a:rPr lang="en-US" sz="1200" b="0" i="0" u="none" strike="noStrike" kern="1200" dirty="0">
                <a:solidFill>
                  <a:schemeClr val="tx1"/>
                </a:solidFill>
                <a:effectLst/>
                <a:latin typeface="Arial" charset="0"/>
                <a:ea typeface="+mn-ea"/>
                <a:cs typeface="+mn-cs"/>
              </a:rPr>
              <a:t>Kirchhoff</a:t>
            </a:r>
            <a:r>
              <a:rPr lang="zh-CN" altLang="en-US" sz="1200" b="0" i="0" u="none" strike="noStrike" kern="1200" dirty="0">
                <a:solidFill>
                  <a:schemeClr val="tx1"/>
                </a:solidFill>
                <a:effectLst/>
                <a:latin typeface="Arial" charset="0"/>
                <a:ea typeface="+mn-ea"/>
                <a:cs typeface="+mn-cs"/>
              </a:rPr>
              <a:t>‘</a:t>
            </a:r>
            <a:r>
              <a:rPr lang="en-US" altLang="zh-CN" sz="1200" b="0" i="0" u="none" strike="noStrike" kern="1200" dirty="0">
                <a:solidFill>
                  <a:schemeClr val="tx1"/>
                </a:solidFill>
                <a:effectLst/>
                <a:latin typeface="Arial" charset="0"/>
                <a:ea typeface="+mn-ea"/>
                <a:cs typeface="+mn-cs"/>
              </a:rPr>
              <a:t>s</a:t>
            </a:r>
            <a:r>
              <a:rPr lang="en-US" altLang="zh-CN" sz="1400" kern="1200" dirty="0">
                <a:solidFill>
                  <a:schemeClr val="tx1"/>
                </a:solidFill>
                <a:effectLst/>
                <a:latin typeface="Arial" charset="0"/>
                <a:ea typeface="+mn-ea"/>
                <a:cs typeface="+mn-cs"/>
              </a:rPr>
              <a:t> law, we finally obtain a current, representing the value of output. Thus, by modifying the peripheral circuit of </a:t>
            </a:r>
            <a:r>
              <a:rPr lang="en-US" altLang="zh-CN" sz="1400" kern="1200" dirty="0" err="1">
                <a:solidFill>
                  <a:schemeClr val="tx1"/>
                </a:solidFill>
                <a:effectLst/>
                <a:latin typeface="Arial" charset="0"/>
                <a:ea typeface="+mn-ea"/>
                <a:cs typeface="+mn-cs"/>
              </a:rPr>
              <a:t>ReRAM</a:t>
            </a:r>
            <a:r>
              <a:rPr lang="en-US" altLang="zh-CN" sz="1400" kern="1200" dirty="0">
                <a:solidFill>
                  <a:schemeClr val="tx1"/>
                </a:solidFill>
                <a:effectLst/>
                <a:latin typeface="Arial" charset="0"/>
                <a:ea typeface="+mn-ea"/>
                <a:cs typeface="+mn-cs"/>
              </a:rPr>
              <a:t> array, it can support a Matrix-Multiply-Vector operation in almost one read cycle. Let’s see how to do it.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4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400" kern="1200" dirty="0">
                <a:solidFill>
                  <a:schemeClr val="tx1"/>
                </a:solidFill>
                <a:effectLst/>
                <a:latin typeface="Arial" charset="0"/>
                <a:ea typeface="+mn-ea"/>
                <a:cs typeface="+mn-cs"/>
              </a:rPr>
              <a:t>We have an input vector, multiply it with a matrix, and get an output vector.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4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400" kern="1200" dirty="0">
                <a:solidFill>
                  <a:schemeClr val="tx1"/>
                </a:solidFill>
                <a:effectLst/>
                <a:latin typeface="Arial" charset="0"/>
                <a:ea typeface="+mn-ea"/>
                <a:cs typeface="+mn-cs"/>
              </a:rPr>
              <a:t>First, we write the matrix into a ReRAM array.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4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400" kern="1200" dirty="0">
                <a:solidFill>
                  <a:schemeClr val="tx1"/>
                </a:solidFill>
                <a:effectLst/>
                <a:latin typeface="Arial" charset="0"/>
                <a:ea typeface="+mn-ea"/>
                <a:cs typeface="+mn-cs"/>
              </a:rPr>
              <a:t>Then we feed inputs into the ReRAM array, through performing an analog sum, finally we obtain outputs.</a:t>
            </a:r>
            <a:endParaRPr lang="zh-CN" altLang="zh-CN" sz="14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1CA6C7-3AC9-4A26-B0BF-DF8AFF740679}" type="slidenum">
              <a:rPr kumimoji="0" lang="ko-KR" altLang="en-US" sz="1200" b="0" i="0" u="none" strike="noStrike" kern="1200" cap="none" spc="0" normalizeH="0" baseline="0" noProof="0" smtClean="0">
                <a:ln>
                  <a:noFill/>
                </a:ln>
                <a:solidFill>
                  <a:prstClr val="black"/>
                </a:solidFill>
                <a:effectLst/>
                <a:uLnTx/>
                <a:uFillTx/>
                <a:latin typeface="Calibri" charset="0"/>
                <a:ea typeface="맑은 고딕" panose="020B0503020000020004" pitchFamily="34" charset="-127"/>
                <a:cs typeface="+mn-cs"/>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altLang="ko-KR"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49829274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4567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b="0" dirty="0"/>
          </a:p>
        </p:txBody>
      </p:sp>
      <p:sp>
        <p:nvSpPr>
          <p:cNvPr id="4" name="Slide Number Placeholder 3"/>
          <p:cNvSpPr>
            <a:spLocks noGrp="1"/>
          </p:cNvSpPr>
          <p:nvPr>
            <p:ph type="sldNum" sz="quarter" idx="5"/>
          </p:nvPr>
        </p:nvSpPr>
        <p:spPr/>
        <p:txBody>
          <a:bodyPr/>
          <a:lstStyle/>
          <a:p>
            <a:fld id="{5BC3F745-936E-E64C-822F-C311E85D7265}" type="slidenum">
              <a:rPr lang="en-CH" smtClean="0"/>
              <a:t>169</a:t>
            </a:fld>
            <a:endParaRPr lang="en-CH"/>
          </a:p>
        </p:txBody>
      </p:sp>
    </p:spTree>
    <p:extLst>
      <p:ext uri="{BB962C8B-B14F-4D97-AF65-F5344CB8AC3E}">
        <p14:creationId xmlns:p14="http://schemas.microsoft.com/office/powerpoint/2010/main" val="172933003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b="0" dirty="0"/>
          </a:p>
        </p:txBody>
      </p:sp>
      <p:sp>
        <p:nvSpPr>
          <p:cNvPr id="4" name="Slide Number Placeholder 3"/>
          <p:cNvSpPr>
            <a:spLocks noGrp="1"/>
          </p:cNvSpPr>
          <p:nvPr>
            <p:ph type="sldNum" sz="quarter" idx="5"/>
          </p:nvPr>
        </p:nvSpPr>
        <p:spPr/>
        <p:txBody>
          <a:bodyPr/>
          <a:lstStyle/>
          <a:p>
            <a:fld id="{5BC3F745-936E-E64C-822F-C311E85D7265}" type="slidenum">
              <a:rPr lang="en-CH" smtClean="0"/>
              <a:t>170</a:t>
            </a:fld>
            <a:endParaRPr lang="en-CH"/>
          </a:p>
        </p:txBody>
      </p:sp>
    </p:spTree>
    <p:extLst>
      <p:ext uri="{BB962C8B-B14F-4D97-AF65-F5344CB8AC3E}">
        <p14:creationId xmlns:p14="http://schemas.microsoft.com/office/powerpoint/2010/main" val="366208001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5BC3F745-936E-E64C-822F-C311E85D7265}" type="slidenum">
              <a:rPr lang="en-CH" smtClean="0"/>
              <a:t>171</a:t>
            </a:fld>
            <a:endParaRPr lang="en-CH"/>
          </a:p>
        </p:txBody>
      </p:sp>
    </p:spTree>
    <p:extLst>
      <p:ext uri="{BB962C8B-B14F-4D97-AF65-F5344CB8AC3E}">
        <p14:creationId xmlns:p14="http://schemas.microsoft.com/office/powerpoint/2010/main" val="240507486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5BC3F745-936E-E64C-822F-C311E85D7265}" type="slidenum">
              <a:rPr lang="en-CH" smtClean="0"/>
              <a:t>172</a:t>
            </a:fld>
            <a:endParaRPr lang="en-CH"/>
          </a:p>
        </p:txBody>
      </p:sp>
    </p:spTree>
    <p:extLst>
      <p:ext uri="{BB962C8B-B14F-4D97-AF65-F5344CB8AC3E}">
        <p14:creationId xmlns:p14="http://schemas.microsoft.com/office/powerpoint/2010/main" val="306583515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b="0" dirty="0"/>
          </a:p>
        </p:txBody>
      </p:sp>
      <p:sp>
        <p:nvSpPr>
          <p:cNvPr id="4" name="Slide Number Placeholder 3"/>
          <p:cNvSpPr>
            <a:spLocks noGrp="1"/>
          </p:cNvSpPr>
          <p:nvPr>
            <p:ph type="sldNum" sz="quarter" idx="5"/>
          </p:nvPr>
        </p:nvSpPr>
        <p:spPr/>
        <p:txBody>
          <a:bodyPr/>
          <a:lstStyle/>
          <a:p>
            <a:fld id="{5BC3F745-936E-E64C-822F-C311E85D7265}" type="slidenum">
              <a:rPr lang="en-CH" smtClean="0"/>
              <a:t>173</a:t>
            </a:fld>
            <a:endParaRPr lang="en-CH"/>
          </a:p>
        </p:txBody>
      </p:sp>
    </p:spTree>
    <p:extLst>
      <p:ext uri="{BB962C8B-B14F-4D97-AF65-F5344CB8AC3E}">
        <p14:creationId xmlns:p14="http://schemas.microsoft.com/office/powerpoint/2010/main" val="360284299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5BC3F745-936E-E64C-822F-C311E85D7265}" type="slidenum">
              <a:rPr lang="en-CH" smtClean="0"/>
              <a:t>174</a:t>
            </a:fld>
            <a:endParaRPr lang="en-CH"/>
          </a:p>
        </p:txBody>
      </p:sp>
    </p:spTree>
    <p:extLst>
      <p:ext uri="{BB962C8B-B14F-4D97-AF65-F5344CB8AC3E}">
        <p14:creationId xmlns:p14="http://schemas.microsoft.com/office/powerpoint/2010/main" val="2183362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115338377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b="0" dirty="0"/>
          </a:p>
        </p:txBody>
      </p:sp>
      <p:sp>
        <p:nvSpPr>
          <p:cNvPr id="4" name="Slide Number Placeholder 3"/>
          <p:cNvSpPr>
            <a:spLocks noGrp="1"/>
          </p:cNvSpPr>
          <p:nvPr>
            <p:ph type="sldNum" sz="quarter" idx="5"/>
          </p:nvPr>
        </p:nvSpPr>
        <p:spPr/>
        <p:txBody>
          <a:bodyPr/>
          <a:lstStyle/>
          <a:p>
            <a:fld id="{5BC3F745-936E-E64C-822F-C311E85D7265}" type="slidenum">
              <a:rPr lang="en-CH" smtClean="0"/>
              <a:t>175</a:t>
            </a:fld>
            <a:endParaRPr lang="en-CH"/>
          </a:p>
        </p:txBody>
      </p:sp>
    </p:spTree>
    <p:extLst>
      <p:ext uri="{BB962C8B-B14F-4D97-AF65-F5344CB8AC3E}">
        <p14:creationId xmlns:p14="http://schemas.microsoft.com/office/powerpoint/2010/main" val="352150723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b="0" dirty="0"/>
          </a:p>
        </p:txBody>
      </p:sp>
      <p:sp>
        <p:nvSpPr>
          <p:cNvPr id="4" name="Slide Number Placeholder 3"/>
          <p:cNvSpPr>
            <a:spLocks noGrp="1"/>
          </p:cNvSpPr>
          <p:nvPr>
            <p:ph type="sldNum" sz="quarter" idx="5"/>
          </p:nvPr>
        </p:nvSpPr>
        <p:spPr/>
        <p:txBody>
          <a:bodyPr/>
          <a:lstStyle/>
          <a:p>
            <a:fld id="{5BC3F745-936E-E64C-822F-C311E85D7265}" type="slidenum">
              <a:rPr lang="en-CH" smtClean="0"/>
              <a:t>176</a:t>
            </a:fld>
            <a:endParaRPr lang="en-CH"/>
          </a:p>
        </p:txBody>
      </p:sp>
    </p:spTree>
    <p:extLst>
      <p:ext uri="{BB962C8B-B14F-4D97-AF65-F5344CB8AC3E}">
        <p14:creationId xmlns:p14="http://schemas.microsoft.com/office/powerpoint/2010/main" val="150420169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959DA4BF-7897-944F-A08A-D6C0E2AD9951}"/>
              </a:ext>
            </a:extLst>
          </p:cNvPr>
          <p:cNvSpPr>
            <a:spLocks noGrp="1"/>
          </p:cNvSpPr>
          <p:nvPr>
            <p:ph type="dt" idx="1"/>
          </p:nvPr>
        </p:nvSpPr>
        <p:spPr/>
        <p:txBody>
          <a:bodyPr/>
          <a:lstStyle/>
          <a:p>
            <a:fld id="{A3CA167D-28A3-194E-AE3D-83E0BE1CFECE}" type="datetime1">
              <a:rPr lang="en-US" smtClean="0"/>
              <a:t>10/28/23</a:t>
            </a:fld>
            <a:endParaRPr lang="en-US"/>
          </a:p>
        </p:txBody>
      </p:sp>
      <p:sp>
        <p:nvSpPr>
          <p:cNvPr id="6" name="Footer Placeholder 5">
            <a:extLst>
              <a:ext uri="{FF2B5EF4-FFF2-40B4-BE49-F238E27FC236}">
                <a16:creationId xmlns:a16="http://schemas.microsoft.com/office/drawing/2014/main" id="{EB8D96E9-386F-5A40-BCC3-4F263F817863}"/>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DF0FD70C-B3CD-F94B-ACBB-67F665EEACD0}"/>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125428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1319145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0751ED66-052F-F345-A866-5D9267BEF0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963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963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963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963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09638" rtl="0" eaLnBrk="1" fontAlgn="base" latinLnBrk="0" hangingPunct="1">
              <a:lnSpc>
                <a:spcPct val="100000"/>
              </a:lnSpc>
              <a:spcBef>
                <a:spcPct val="0"/>
              </a:spcBef>
              <a:spcAft>
                <a:spcPct val="0"/>
              </a:spcAft>
              <a:buClrTx/>
              <a:buSzTx/>
              <a:buFontTx/>
              <a:buNone/>
              <a:tabLst/>
              <a:defRPr/>
            </a:pPr>
            <a:fld id="{5217DDF5-C42C-4C43-AFC1-C054C587D8B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09638"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2946" name="Rectangle 2">
            <a:extLst>
              <a:ext uri="{FF2B5EF4-FFF2-40B4-BE49-F238E27FC236}">
                <a16:creationId xmlns:a16="http://schemas.microsoft.com/office/drawing/2014/main" id="{FC9B272A-7862-5246-B92D-650FA9ED5C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a:extLst>
              <a:ext uri="{FF2B5EF4-FFF2-40B4-BE49-F238E27FC236}">
                <a16:creationId xmlns:a16="http://schemas.microsoft.com/office/drawing/2014/main" id="{8EAD5BDE-EBA0-8B46-A345-E988A62A24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19989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also follow similar principles to execute majority functions in-DRAM. A 3-input majority outputs 1 if at least two of the inputs are also 1. </a:t>
            </a:r>
          </a:p>
          <a:p>
            <a:endParaRPr lang="en-US" dirty="0"/>
          </a:p>
          <a:p>
            <a:r>
              <a:rPr lang="en-US" dirty="0"/>
              <a:t>Let's assume we want to compute the majority function between three rows</a:t>
            </a:r>
          </a:p>
          <a:p>
            <a:endParaRPr lang="en-US" dirty="0"/>
          </a:p>
          <a:p>
            <a:r>
              <a:rPr lang="en-US" dirty="0"/>
              <a:t>[CLICK] A</a:t>
            </a:r>
          </a:p>
          <a:p>
            <a:r>
              <a:rPr lang="en-US" dirty="0"/>
              <a:t>[CLICK] B</a:t>
            </a:r>
          </a:p>
          <a:p>
            <a:r>
              <a:rPr lang="en-US" dirty="0"/>
              <a:t>[CLICK] C</a:t>
            </a:r>
          </a:p>
          <a:p>
            <a:r>
              <a:rPr lang="en-US" dirty="0"/>
              <a:t>[CLICK] All there rows share the same bitline. </a:t>
            </a:r>
          </a:p>
          <a:p>
            <a:r>
              <a:rPr lang="en-US" dirty="0"/>
              <a:t>[CLICK] The authors of Ambit shows that simultaneously activating three DRAM rows via a DRAM operation called Triple Row Activation can be used to perform bitwise Boolean Majority operations on the values contained within the cells of the three rows. Let's see how it works.</a:t>
            </a:r>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35</a:t>
            </a:fld>
            <a:endParaRPr lang="en-US"/>
          </a:p>
        </p:txBody>
      </p:sp>
      <p:sp>
        <p:nvSpPr>
          <p:cNvPr id="5" name="Date Placeholder 4">
            <a:extLst>
              <a:ext uri="{FF2B5EF4-FFF2-40B4-BE49-F238E27FC236}">
                <a16:creationId xmlns:a16="http://schemas.microsoft.com/office/drawing/2014/main" id="{421658C3-1641-E640-A0DC-BBA509BBFBE2}"/>
              </a:ext>
            </a:extLst>
          </p:cNvPr>
          <p:cNvSpPr>
            <a:spLocks noGrp="1"/>
          </p:cNvSpPr>
          <p:nvPr>
            <p:ph type="dt" idx="1"/>
          </p:nvPr>
        </p:nvSpPr>
        <p:spPr/>
        <p:txBody>
          <a:bodyPr/>
          <a:lstStyle/>
          <a:p>
            <a:fld id="{B3FFB974-6E0C-274E-B45C-405936ECD21C}" type="datetime1">
              <a:rPr lang="en-US" smtClean="0"/>
              <a:t>10/28/23</a:t>
            </a:fld>
            <a:endParaRPr lang="en-US"/>
          </a:p>
        </p:txBody>
      </p:sp>
      <p:sp>
        <p:nvSpPr>
          <p:cNvPr id="6" name="Footer Placeholder 5">
            <a:extLst>
              <a:ext uri="{FF2B5EF4-FFF2-40B4-BE49-F238E27FC236}">
                <a16:creationId xmlns:a16="http://schemas.microsoft.com/office/drawing/2014/main" id="{C69BFFB2-0E9C-C548-A2C1-75577944E1DA}"/>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B9428FE7-A8C3-1649-B70D-065601BEA24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35412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when activating three rows, three cells connected to each bitline share charge simultaneously and contribute to the perturbation of the bitline. </a:t>
            </a:r>
          </a:p>
          <a:p>
            <a:r>
              <a:rPr lang="en-US" dirty="0"/>
              <a:t>[CLICK] Upon sensing the perturbation, the sense amplifier amplifies the bitline voltage to 𝑉𝐷𝐷 or 0 if at least two of the capacitors of the three DRAM cells are charged or discharged, respectively. As such, a triple row activation results in a Boolean majority operation among the three DRAM cells on each bitline. </a:t>
            </a:r>
          </a:p>
          <a:p>
            <a:r>
              <a:rPr lang="en-US" dirty="0"/>
              <a:t>[CLICK] In this example, the majority of rows A, B, and C will be equal to </a:t>
            </a:r>
            <a:r>
              <a:rPr lang="en-US" dirty="0" err="1"/>
              <a:t>Vdd</a:t>
            </a:r>
            <a:r>
              <a:rPr lang="en-US" dirty="0"/>
              <a:t>. </a:t>
            </a:r>
          </a:p>
          <a:p>
            <a:r>
              <a:rPr lang="en-US" dirty="0"/>
              <a:t>[CLICK] The result of the majority operation is then overwritten to all three DRAM cells </a:t>
            </a:r>
          </a:p>
          <a:p>
            <a:r>
              <a:rPr lang="en-US" dirty="0"/>
              <a:t>[CLICK] To end of the operation, the memory controller needs to issue a PRECHARGE command to prepare the DRAM array to future accesses</a:t>
            </a:r>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36</a:t>
            </a:fld>
            <a:endParaRPr lang="en-US"/>
          </a:p>
        </p:txBody>
      </p:sp>
      <p:sp>
        <p:nvSpPr>
          <p:cNvPr id="5" name="Date Placeholder 4">
            <a:extLst>
              <a:ext uri="{FF2B5EF4-FFF2-40B4-BE49-F238E27FC236}">
                <a16:creationId xmlns:a16="http://schemas.microsoft.com/office/drawing/2014/main" id="{ED4C5A41-E729-9E40-AB51-E06E9CABA669}"/>
              </a:ext>
            </a:extLst>
          </p:cNvPr>
          <p:cNvSpPr>
            <a:spLocks noGrp="1"/>
          </p:cNvSpPr>
          <p:nvPr>
            <p:ph type="dt" idx="1"/>
          </p:nvPr>
        </p:nvSpPr>
        <p:spPr/>
        <p:txBody>
          <a:bodyPr/>
          <a:lstStyle/>
          <a:p>
            <a:fld id="{6F4C0F3F-A22D-C548-9DD2-4A514AB05FF9}" type="datetime1">
              <a:rPr lang="en-US" smtClean="0"/>
              <a:t>10/28/23</a:t>
            </a:fld>
            <a:endParaRPr lang="en-US"/>
          </a:p>
        </p:txBody>
      </p:sp>
      <p:sp>
        <p:nvSpPr>
          <p:cNvPr id="6" name="Footer Placeholder 5">
            <a:extLst>
              <a:ext uri="{FF2B5EF4-FFF2-40B4-BE49-F238E27FC236}">
                <a16:creationId xmlns:a16="http://schemas.microsoft.com/office/drawing/2014/main" id="{AA85311F-3440-734E-B0B9-67F41247D19A}"/>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971E2486-0197-514A-9D29-D6A1A1AB067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947961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Ambit uses the triple row activation command sequence to implement Boolean AND and OR operations by simply setting one of the inputs (for example, 𝐶) to 1 or 0. </a:t>
            </a:r>
          </a:p>
          <a:p>
            <a:endParaRPr lang="en-US" dirty="0"/>
          </a:p>
          <a:p>
            <a:r>
              <a:rPr lang="en-US" dirty="0"/>
              <a:t>[CLICK] The AND operation is computed by setting 𝐶 to 0 since the majority of A, B, and 0 is equivalent to  A AND B</a:t>
            </a:r>
          </a:p>
          <a:p>
            <a:r>
              <a:rPr lang="en-US" dirty="0"/>
              <a:t>[CLICK] The OR operation is computed by setting 𝐶 to 1 since the  majority of A, B, and 1 is equivalent to  A OR B</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37</a:t>
            </a:fld>
            <a:endParaRPr lang="en-US"/>
          </a:p>
        </p:txBody>
      </p:sp>
      <p:sp>
        <p:nvSpPr>
          <p:cNvPr id="5" name="Date Placeholder 4">
            <a:extLst>
              <a:ext uri="{FF2B5EF4-FFF2-40B4-BE49-F238E27FC236}">
                <a16:creationId xmlns:a16="http://schemas.microsoft.com/office/drawing/2014/main" id="{14568B32-02A0-6C44-8B18-28CE30602887}"/>
              </a:ext>
            </a:extLst>
          </p:cNvPr>
          <p:cNvSpPr>
            <a:spLocks noGrp="1"/>
          </p:cNvSpPr>
          <p:nvPr>
            <p:ph type="dt" idx="1"/>
          </p:nvPr>
        </p:nvSpPr>
        <p:spPr/>
        <p:txBody>
          <a:bodyPr/>
          <a:lstStyle/>
          <a:p>
            <a:fld id="{A26A74C9-A41D-AB45-8C3D-7057BC3D9632}" type="datetime1">
              <a:rPr lang="en-US" smtClean="0"/>
              <a:t>10/28/23</a:t>
            </a:fld>
            <a:endParaRPr lang="en-US"/>
          </a:p>
        </p:txBody>
      </p:sp>
      <p:sp>
        <p:nvSpPr>
          <p:cNvPr id="6" name="Footer Placeholder 5">
            <a:extLst>
              <a:ext uri="{FF2B5EF4-FFF2-40B4-BE49-F238E27FC236}">
                <a16:creationId xmlns:a16="http://schemas.microsoft.com/office/drawing/2014/main" id="{BB245481-A0F4-454F-941F-BC3C610EA60C}"/>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D7617041-560E-5043-B28E-7ADEBE0BBC4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191683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perform processing-using-DRAM, </a:t>
            </a:r>
          </a:p>
          <a:p>
            <a:endParaRPr lang="en-US" dirty="0"/>
          </a:p>
          <a:p>
            <a:r>
              <a:rPr lang="en-US" dirty="0"/>
              <a:t>[CLICK] Ambit  makes use of a subarray organization that incorporates additional functionality to perform logic primitives.  Ambit splits the  DRAM rows into three groups. </a:t>
            </a:r>
          </a:p>
          <a:p>
            <a:r>
              <a:rPr lang="en-US" dirty="0"/>
              <a:t>[CLICK] First, Ambit designates 16 row address as compute rows, which can execute triple row activation. We call this group the Bitwise group.</a:t>
            </a:r>
          </a:p>
          <a:p>
            <a:r>
              <a:rPr lang="en-US" dirty="0"/>
              <a:t>[CLICK] Second, Ambit pre-initialize two rows with all 1s and all 0s values. These rows are used as control rows for AND and OR logic operations. We call this group the control group.</a:t>
            </a:r>
          </a:p>
          <a:p>
            <a:r>
              <a:rPr lang="en-US" dirty="0"/>
              <a:t>[CLICK] Third, Ambit uses the remaining DRAM rows as regular data rows, which stores users data. We call this group the data group </a:t>
            </a:r>
          </a:p>
          <a:p>
            <a:endParaRPr lang="en-US" dirty="0"/>
          </a:p>
          <a:p>
            <a:r>
              <a:rPr lang="en-US" dirty="0"/>
              <a:t>[CLICK] Ambit requires only minimal modifications to the DRAM subarray, namely, </a:t>
            </a:r>
          </a:p>
          <a:p>
            <a:r>
              <a:rPr lang="en-US" dirty="0"/>
              <a:t>[CLICK] a regular row decoder that can activate rows in the data and control groups and </a:t>
            </a:r>
          </a:p>
          <a:p>
            <a:r>
              <a:rPr lang="en-US" dirty="0"/>
              <a:t>[CLICK] a small row decoder that can address the bitwise group.</a:t>
            </a:r>
          </a:p>
          <a:p>
            <a:r>
              <a:rPr lang="en-US" dirty="0"/>
              <a:t>[CLICK] This special row decoder can simultaneously activate three rows using a single address, which perform a majority operation between the three activated rows</a:t>
            </a:r>
          </a:p>
          <a:p>
            <a:r>
              <a:rPr lang="en-US" dirty="0"/>
              <a:t>[CLICK] Ambit imposes less the 1\% of overhead in existing DRAM chips. </a:t>
            </a:r>
          </a:p>
        </p:txBody>
      </p:sp>
      <p:sp>
        <p:nvSpPr>
          <p:cNvPr id="4" name="Slide Number Placeholder 3"/>
          <p:cNvSpPr>
            <a:spLocks noGrp="1"/>
          </p:cNvSpPr>
          <p:nvPr>
            <p:ph type="sldNum" sz="quarter" idx="5"/>
          </p:nvPr>
        </p:nvSpPr>
        <p:spPr/>
        <p:txBody>
          <a:bodyPr/>
          <a:lstStyle/>
          <a:p>
            <a:fld id="{9215BD74-A3FE-8D41-A5F8-7391B7541C41}" type="slidenum">
              <a:rPr lang="en-US" smtClean="0"/>
              <a:t>38</a:t>
            </a:fld>
            <a:endParaRPr lang="en-US"/>
          </a:p>
        </p:txBody>
      </p:sp>
      <p:sp>
        <p:nvSpPr>
          <p:cNvPr id="5" name="Date Placeholder 4">
            <a:extLst>
              <a:ext uri="{FF2B5EF4-FFF2-40B4-BE49-F238E27FC236}">
                <a16:creationId xmlns:a16="http://schemas.microsoft.com/office/drawing/2014/main" id="{4662405D-A88E-EF42-8286-B4D8B6F4A631}"/>
              </a:ext>
            </a:extLst>
          </p:cNvPr>
          <p:cNvSpPr>
            <a:spLocks noGrp="1"/>
          </p:cNvSpPr>
          <p:nvPr>
            <p:ph type="dt" idx="1"/>
          </p:nvPr>
        </p:nvSpPr>
        <p:spPr/>
        <p:txBody>
          <a:bodyPr/>
          <a:lstStyle/>
          <a:p>
            <a:fld id="{C6AC5B32-D2A8-CC49-B2D6-4C0B0588630E}" type="datetime1">
              <a:rPr lang="en-US" smtClean="0"/>
              <a:t>10/28/23</a:t>
            </a:fld>
            <a:endParaRPr lang="en-US"/>
          </a:p>
        </p:txBody>
      </p:sp>
      <p:sp>
        <p:nvSpPr>
          <p:cNvPr id="6" name="Footer Placeholder 5">
            <a:extLst>
              <a:ext uri="{FF2B5EF4-FFF2-40B4-BE49-F238E27FC236}">
                <a16:creationId xmlns:a16="http://schemas.microsoft.com/office/drawing/2014/main" id="{33C6CB91-0D22-034A-AEC1-A748B4AEEDF9}"/>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E673352E-1570-744C-8DA0-4E756258D75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93712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8715E5-0E3B-1B4F-BB79-1C4B57B4732F}" type="slidenum">
              <a:rPr lang="en-US" smtClean="0"/>
              <a:t>45</a:t>
            </a:fld>
            <a:endParaRPr lang="en-US"/>
          </a:p>
        </p:txBody>
      </p:sp>
    </p:spTree>
    <p:extLst>
      <p:ext uri="{BB962C8B-B14F-4D97-AF65-F5344CB8AC3E}">
        <p14:creationId xmlns:p14="http://schemas.microsoft.com/office/powerpoint/2010/main" val="1660999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0751ED66-052F-F345-A866-5D9267BEF0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963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963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963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963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09638" rtl="0" eaLnBrk="1" fontAlgn="base" latinLnBrk="0" hangingPunct="1">
              <a:lnSpc>
                <a:spcPct val="100000"/>
              </a:lnSpc>
              <a:spcBef>
                <a:spcPct val="0"/>
              </a:spcBef>
              <a:spcAft>
                <a:spcPct val="0"/>
              </a:spcAft>
              <a:buClrTx/>
              <a:buSzTx/>
              <a:buFontTx/>
              <a:buNone/>
              <a:tabLst/>
              <a:defRPr/>
            </a:pPr>
            <a:fld id="{5217DDF5-C42C-4C43-AFC1-C054C587D8B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09638"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2946" name="Rectangle 2">
            <a:extLst>
              <a:ext uri="{FF2B5EF4-FFF2-40B4-BE49-F238E27FC236}">
                <a16:creationId xmlns:a16="http://schemas.microsoft.com/office/drawing/2014/main" id="{FC9B272A-7862-5246-B92D-650FA9ED5C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a:extLst>
              <a:ext uri="{FF2B5EF4-FFF2-40B4-BE49-F238E27FC236}">
                <a16:creationId xmlns:a16="http://schemas.microsoft.com/office/drawing/2014/main" id="{8EAD5BDE-EBA0-8B46-A345-E988A62A24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08947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8715E5-0E3B-1B4F-BB79-1C4B57B4732F}" type="slidenum">
              <a:rPr lang="en-US" smtClean="0"/>
              <a:t>47</a:t>
            </a:fld>
            <a:endParaRPr lang="en-US"/>
          </a:p>
        </p:txBody>
      </p:sp>
    </p:spTree>
    <p:extLst>
      <p:ext uri="{BB962C8B-B14F-4D97-AF65-F5344CB8AC3E}">
        <p14:creationId xmlns:p14="http://schemas.microsoft.com/office/powerpoint/2010/main" val="92350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0751ED66-052F-F345-A866-5D9267BEF0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963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963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963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963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09638" rtl="0" eaLnBrk="1" fontAlgn="base" latinLnBrk="0" hangingPunct="1">
              <a:lnSpc>
                <a:spcPct val="100000"/>
              </a:lnSpc>
              <a:spcBef>
                <a:spcPct val="0"/>
              </a:spcBef>
              <a:spcAft>
                <a:spcPct val="0"/>
              </a:spcAft>
              <a:buClrTx/>
              <a:buSzTx/>
              <a:buFontTx/>
              <a:buNone/>
              <a:tabLst/>
              <a:defRPr/>
            </a:pPr>
            <a:fld id="{5217DDF5-C42C-4C43-AFC1-C054C587D8B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09638"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2946" name="Rectangle 2">
            <a:extLst>
              <a:ext uri="{FF2B5EF4-FFF2-40B4-BE49-F238E27FC236}">
                <a16:creationId xmlns:a16="http://schemas.microsoft.com/office/drawing/2014/main" id="{FC9B272A-7862-5246-B92D-650FA9ED5C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a:extLst>
              <a:ext uri="{FF2B5EF4-FFF2-40B4-BE49-F238E27FC236}">
                <a16:creationId xmlns:a16="http://schemas.microsoft.com/office/drawing/2014/main" id="{8EAD5BDE-EBA0-8B46-A345-E988A62A24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9333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Many prior works followed up by Ambit have explored DRAM designs (as well as other memory technologies), that are capable of performing computation using memory. However, three major shortcoming prevents these proposals from becoming widely applicable:</a:t>
            </a:r>
          </a:p>
          <a:p>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[CLICK] First, they support only basic operations (e.g., Boolean operations, addition) and fall short on efficiently supporting more complex operations. </a:t>
            </a:r>
          </a:p>
          <a:p>
            <a:r>
              <a:rPr lang="en-CA" sz="1200" b="0" i="0" u="none" strike="noStrike" kern="1200" dirty="0">
                <a:solidFill>
                  <a:schemeClr val="tx1"/>
                </a:solidFill>
                <a:effectLst/>
                <a:latin typeface="+mn-lt"/>
                <a:ea typeface="+mn-ea"/>
                <a:cs typeface="+mn-cs"/>
              </a:rPr>
              <a:t>[CLICK] which limits their applicability </a:t>
            </a:r>
          </a:p>
          <a:p>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[CLICK] Second, they support only a limited and specific set of operations, </a:t>
            </a:r>
          </a:p>
          <a:p>
            <a:r>
              <a:rPr lang="en-CA" sz="1200" b="0" i="0" u="none" strike="noStrike" kern="1200" dirty="0">
                <a:solidFill>
                  <a:schemeClr val="tx1"/>
                </a:solidFill>
                <a:effectLst/>
                <a:latin typeface="+mn-lt"/>
                <a:ea typeface="+mn-ea"/>
                <a:cs typeface="+mn-cs"/>
              </a:rPr>
              <a:t>[CLICK] lacking the flexibility to support new operations and cater to the wide variety of applications that can potentially benefit from processing using DRAM.  </a:t>
            </a:r>
          </a:p>
          <a:p>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[CLICK] And some prior works propose processing-using-DRAM designs that support more complex operations [CLICK] However, such designs require significant changes to the DRAM subarray, which makes them costly.</a:t>
            </a:r>
          </a:p>
          <a:p>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EFB0C516-E035-8342-9066-5737EFA055A9}"/>
              </a:ext>
            </a:extLst>
          </p:cNvPr>
          <p:cNvSpPr>
            <a:spLocks noGrp="1"/>
          </p:cNvSpPr>
          <p:nvPr>
            <p:ph type="dt" idx="1"/>
          </p:nvPr>
        </p:nvSpPr>
        <p:spPr/>
        <p:txBody>
          <a:bodyPr/>
          <a:lstStyle/>
          <a:p>
            <a:fld id="{001B1F8D-D0D0-9D4B-9031-227BCB4541AB}" type="datetime1">
              <a:rPr lang="en-US" smtClean="0"/>
              <a:t>10/28/23</a:t>
            </a:fld>
            <a:endParaRPr lang="en-US"/>
          </a:p>
        </p:txBody>
      </p:sp>
      <p:sp>
        <p:nvSpPr>
          <p:cNvPr id="6" name="Footer Placeholder 5">
            <a:extLst>
              <a:ext uri="{FF2B5EF4-FFF2-40B4-BE49-F238E27FC236}">
                <a16:creationId xmlns:a16="http://schemas.microsoft.com/office/drawing/2014/main" id="{D91A5F70-680A-0341-B7D1-8DB2450933D4}"/>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E3ACCBCA-5391-DD4A-8BC7-AD7F8C84D9E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700536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This highlights the need for a framework that aids the general adoption of processing-using-DRAM by efficiently implementing complex operations, while providing the flexibility to support new desired operations</a:t>
            </a:r>
            <a:endParaRPr lang="en-US" dirty="0"/>
          </a:p>
          <a:p>
            <a:r>
              <a:rPr lang="en-CA" sz="1200" b="0" i="0" u="none" strike="noStrike" kern="1200" dirty="0">
                <a:solidFill>
                  <a:schemeClr val="tx1"/>
                </a:solidFill>
                <a:effectLst/>
                <a:latin typeface="+mn-lt"/>
                <a:ea typeface="+mn-ea"/>
                <a:cs typeface="+mn-cs"/>
              </a:rPr>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26988223-DCEF-BA42-85B2-4AE7740F0C0C}"/>
              </a:ext>
            </a:extLst>
          </p:cNvPr>
          <p:cNvSpPr>
            <a:spLocks noGrp="1"/>
          </p:cNvSpPr>
          <p:nvPr>
            <p:ph type="dt" idx="1"/>
          </p:nvPr>
        </p:nvSpPr>
        <p:spPr/>
        <p:txBody>
          <a:bodyPr/>
          <a:lstStyle/>
          <a:p>
            <a:fld id="{DF1006E0-4DA2-094D-9DE5-C620F6A59F2B}" type="datetime1">
              <a:rPr lang="en-US" smtClean="0"/>
              <a:t>10/28/23</a:t>
            </a:fld>
            <a:endParaRPr lang="en-US"/>
          </a:p>
        </p:txBody>
      </p:sp>
      <p:sp>
        <p:nvSpPr>
          <p:cNvPr id="6" name="Footer Placeholder 5">
            <a:extLst>
              <a:ext uri="{FF2B5EF4-FFF2-40B4-BE49-F238E27FC236}">
                <a16:creationId xmlns:a16="http://schemas.microsoft.com/office/drawing/2014/main" id="{473CCCEF-2E9C-A345-8B3E-6D048BE84C1A}"/>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6E96CE8F-AE6E-E040-BAB3-25AB0824EE6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383616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Accordingly, [CLICK] our goal is to design a processing using memory framework that,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[CLICK] </a:t>
            </a:r>
            <a:r>
              <a:rPr lang="en-US" sz="1200" dirty="0">
                <a:solidFill>
                  <a:schemeClr val="accent1">
                    <a:lumMod val="75000"/>
                  </a:schemeClr>
                </a:solidFill>
              </a:rPr>
              <a:t>Efficiently</a:t>
            </a:r>
            <a:r>
              <a:rPr lang="en-US" sz="1200" dirty="0"/>
              <a:t> implements </a:t>
            </a:r>
            <a:r>
              <a:rPr lang="en-US" sz="1200" dirty="0">
                <a:solidFill>
                  <a:schemeClr val="accent1">
                    <a:lumMod val="75000"/>
                  </a:schemeClr>
                </a:solidFill>
              </a:rPr>
              <a:t>complex</a:t>
            </a:r>
            <a:r>
              <a:rPr lang="en-US" sz="1200" dirty="0"/>
              <a:t> operations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[CLICK] </a:t>
            </a:r>
            <a:r>
              <a:rPr lang="en-US" sz="1200" dirty="0"/>
              <a:t>Provides the </a:t>
            </a:r>
            <a:r>
              <a:rPr lang="en-US" sz="1200" dirty="0">
                <a:solidFill>
                  <a:schemeClr val="accent1">
                    <a:lumMod val="75000"/>
                  </a:schemeClr>
                </a:solidFill>
              </a:rPr>
              <a:t>flexibility</a:t>
            </a:r>
            <a:r>
              <a:rPr lang="en-US" sz="1200" dirty="0"/>
              <a:t> to support new desired operations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[CLICK] </a:t>
            </a:r>
            <a:r>
              <a:rPr lang="en-US" sz="1200" dirty="0">
                <a:solidFill>
                  <a:schemeClr val="accent1">
                    <a:lumMod val="75000"/>
                  </a:schemeClr>
                </a:solidFill>
              </a:rPr>
              <a:t>Minimally</a:t>
            </a:r>
            <a:r>
              <a:rPr lang="en-US" sz="1200" dirty="0"/>
              <a:t> changes the DRAM architecture</a:t>
            </a:r>
          </a:p>
          <a:p>
            <a:endParaRPr lang="en-CA" sz="1200" b="0" i="0" u="none" strike="noStrike" kern="1200" dirty="0">
              <a:solidFill>
                <a:schemeClr val="tx1"/>
              </a:solidFill>
              <a:effectLst/>
              <a:latin typeface="+mn-lt"/>
              <a:ea typeface="+mn-ea"/>
              <a:cs typeface="+mn-cs"/>
            </a:endParaRPr>
          </a:p>
          <a:p>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215BD74-A3FE-8D41-A5F8-7391B7541C41}" type="slidenum">
              <a:rPr lang="en-US" smtClean="0"/>
              <a:t>53</a:t>
            </a:fld>
            <a:endParaRPr lang="en-US"/>
          </a:p>
        </p:txBody>
      </p:sp>
      <p:sp>
        <p:nvSpPr>
          <p:cNvPr id="5" name="Date Placeholder 4">
            <a:extLst>
              <a:ext uri="{FF2B5EF4-FFF2-40B4-BE49-F238E27FC236}">
                <a16:creationId xmlns:a16="http://schemas.microsoft.com/office/drawing/2014/main" id="{4888CC07-5324-1447-BCDD-69E7ABB5119A}"/>
              </a:ext>
            </a:extLst>
          </p:cNvPr>
          <p:cNvSpPr>
            <a:spLocks noGrp="1"/>
          </p:cNvSpPr>
          <p:nvPr>
            <p:ph type="dt" idx="1"/>
          </p:nvPr>
        </p:nvSpPr>
        <p:spPr/>
        <p:txBody>
          <a:bodyPr/>
          <a:lstStyle/>
          <a:p>
            <a:fld id="{AD99EF5E-4122-264E-B5A7-A7D5D01A8F1C}" type="datetime1">
              <a:rPr lang="en-US" smtClean="0"/>
              <a:t>10/28/23</a:t>
            </a:fld>
            <a:endParaRPr lang="en-US"/>
          </a:p>
        </p:txBody>
      </p:sp>
      <p:sp>
        <p:nvSpPr>
          <p:cNvPr id="6" name="Footer Placeholder 5">
            <a:extLst>
              <a:ext uri="{FF2B5EF4-FFF2-40B4-BE49-F238E27FC236}">
                <a16:creationId xmlns:a16="http://schemas.microsoft.com/office/drawing/2014/main" id="{B102D3B0-3BD6-AB4D-BE52-ED73489007DB}"/>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5A9182A1-BF4D-7049-9F8B-51441138284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60639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[CLICK] we introduce SIMDRAM, </a:t>
            </a:r>
            <a:r>
              <a:rPr lang="en-US" sz="1200" dirty="0"/>
              <a:t>An end-to-end processing-using-DRAM framework that provides the programming interface, the ISA, and the hardware support for: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[CLICK] </a:t>
            </a:r>
            <a:r>
              <a:rPr lang="en-US" sz="1200" dirty="0">
                <a:solidFill>
                  <a:schemeClr val="accent6">
                    <a:lumMod val="75000"/>
                  </a:schemeClr>
                </a:solidFill>
              </a:rPr>
              <a:t>Efficiently</a:t>
            </a:r>
            <a:r>
              <a:rPr lang="en-US" sz="1200" dirty="0"/>
              <a:t> computing </a:t>
            </a:r>
            <a:r>
              <a:rPr lang="en-US" sz="1200" dirty="0">
                <a:solidFill>
                  <a:schemeClr val="accent6">
                    <a:lumMod val="75000"/>
                  </a:schemeClr>
                </a:solidFill>
              </a:rPr>
              <a:t>complex</a:t>
            </a:r>
            <a:r>
              <a:rPr lang="en-US" sz="1200" dirty="0"/>
              <a:t> operations in DRAM, and </a:t>
            </a:r>
            <a:r>
              <a:rPr lang="en-US" sz="1200" b="0" i="0" u="none" strike="noStrike" kern="1200" dirty="0">
                <a:solidFill>
                  <a:schemeClr val="tx1"/>
                </a:solidFill>
                <a:effectLst/>
                <a:latin typeface="+mn-lt"/>
                <a:ea typeface="+mn-ea"/>
                <a:cs typeface="+mn-cs"/>
              </a:rPr>
              <a:t> [CLICK] </a:t>
            </a:r>
            <a:r>
              <a:rPr lang="en-US" sz="1200" dirty="0"/>
              <a:t>Providing the ability to implement </a:t>
            </a:r>
            <a:r>
              <a:rPr lang="en-US" sz="1200" dirty="0">
                <a:solidFill>
                  <a:schemeClr val="accent6">
                    <a:lumMod val="75000"/>
                  </a:schemeClr>
                </a:solidFill>
              </a:rPr>
              <a:t>arbitrary</a:t>
            </a:r>
            <a:r>
              <a:rPr lang="en-US" sz="1200" dirty="0"/>
              <a:t> operations as required</a:t>
            </a:r>
          </a:p>
          <a:p>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[CLICK] SIMDRAM </a:t>
            </a:r>
            <a:r>
              <a:rPr lang="en-US" sz="1200" b="0" i="0" u="none" strike="noStrike" kern="1200" dirty="0">
                <a:solidFill>
                  <a:schemeClr val="tx1"/>
                </a:solidFill>
                <a:effectLst/>
                <a:latin typeface="+mn-lt"/>
                <a:ea typeface="+mn-ea"/>
                <a:cs typeface="+mn-cs"/>
              </a:rPr>
              <a:t>achieves this using</a:t>
            </a:r>
            <a:r>
              <a:rPr lang="en-US" sz="1200" dirty="0"/>
              <a:t> an </a:t>
            </a:r>
            <a:r>
              <a:rPr lang="en-US" sz="1200" dirty="0">
                <a:solidFill>
                  <a:schemeClr val="accent6">
                    <a:lumMod val="75000"/>
                  </a:schemeClr>
                </a:solidFill>
              </a:rPr>
              <a:t>in-DRAM massively-parallel SIMD substrate</a:t>
            </a:r>
            <a:r>
              <a:rPr lang="en-US" sz="1200" dirty="0"/>
              <a:t> that requires </a:t>
            </a:r>
            <a:r>
              <a:rPr lang="en-US" sz="1200" dirty="0">
                <a:solidFill>
                  <a:schemeClr val="accent6">
                    <a:lumMod val="75000"/>
                  </a:schemeClr>
                </a:solidFill>
              </a:rPr>
              <a:t>minimal</a:t>
            </a:r>
            <a:r>
              <a:rPr lang="en-US" sz="1200" dirty="0"/>
              <a:t> changes to DRAM architecture</a:t>
            </a:r>
          </a:p>
          <a:p>
            <a:endParaRPr lang="en-CA" sz="1200" b="0" i="0" u="none" strike="noStrike" kern="1200" dirty="0">
              <a:solidFill>
                <a:schemeClr val="tx1"/>
              </a:solidFill>
              <a:effectLst/>
              <a:latin typeface="+mn-lt"/>
              <a:ea typeface="+mn-ea"/>
              <a:cs typeface="+mn-cs"/>
            </a:endParaRPr>
          </a:p>
          <a:p>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215BD74-A3FE-8D41-A5F8-7391B7541C41}" type="slidenum">
              <a:rPr lang="en-US" smtClean="0"/>
              <a:t>54</a:t>
            </a:fld>
            <a:endParaRPr lang="en-US"/>
          </a:p>
        </p:txBody>
      </p:sp>
      <p:sp>
        <p:nvSpPr>
          <p:cNvPr id="5" name="Date Placeholder 4">
            <a:extLst>
              <a:ext uri="{FF2B5EF4-FFF2-40B4-BE49-F238E27FC236}">
                <a16:creationId xmlns:a16="http://schemas.microsoft.com/office/drawing/2014/main" id="{45E7A31A-398E-5F48-851E-BA8C69CC8230}"/>
              </a:ext>
            </a:extLst>
          </p:cNvPr>
          <p:cNvSpPr>
            <a:spLocks noGrp="1"/>
          </p:cNvSpPr>
          <p:nvPr>
            <p:ph type="dt" idx="1"/>
          </p:nvPr>
        </p:nvSpPr>
        <p:spPr/>
        <p:txBody>
          <a:bodyPr/>
          <a:lstStyle/>
          <a:p>
            <a:fld id="{BB3FD00E-433B-E440-A331-F79D8B6E7431}" type="datetime1">
              <a:rPr lang="en-US" smtClean="0"/>
              <a:t>10/28/23</a:t>
            </a:fld>
            <a:endParaRPr lang="en-US"/>
          </a:p>
        </p:txBody>
      </p:sp>
      <p:sp>
        <p:nvSpPr>
          <p:cNvPr id="6" name="Footer Placeholder 5">
            <a:extLst>
              <a:ext uri="{FF2B5EF4-FFF2-40B4-BE49-F238E27FC236}">
                <a16:creationId xmlns:a16="http://schemas.microsoft.com/office/drawing/2014/main" id="{8B81B2C9-AAE2-0B40-9AC7-A82970907FE1}"/>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7ED2E06E-C8EA-4345-AE82-421237408C8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50886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We build the SIMDRAM</a:t>
            </a:r>
          </a:p>
          <a:p>
            <a:r>
              <a:rPr lang="en-CA" sz="1200" kern="1200" dirty="0">
                <a:solidFill>
                  <a:schemeClr val="tx1"/>
                </a:solidFill>
                <a:effectLst/>
                <a:latin typeface="+mn-lt"/>
                <a:ea typeface="+mn-ea"/>
                <a:cs typeface="+mn-cs"/>
              </a:rPr>
              <a:t>framework around a DRAM substrate that enables two</a:t>
            </a:r>
          </a:p>
          <a:p>
            <a:r>
              <a:rPr lang="en-CA" sz="1200" kern="1200" dirty="0">
                <a:solidFill>
                  <a:schemeClr val="tx1"/>
                </a:solidFill>
                <a:effectLst/>
                <a:latin typeface="+mn-lt"/>
                <a:ea typeface="+mn-ea"/>
                <a:cs typeface="+mn-cs"/>
              </a:rPr>
              <a:t>key techniques: first, [CLICK] vertical data layout in DRAM</a:t>
            </a:r>
            <a:endParaRPr lang="en-US" dirty="0"/>
          </a:p>
          <a:p>
            <a:endParaRPr lang="en-US" dirty="0"/>
          </a:p>
          <a:p>
            <a:r>
              <a:rPr lang="en-CA" sz="1200" kern="1200" dirty="0">
                <a:solidFill>
                  <a:schemeClr val="tx1"/>
                </a:solidFill>
                <a:effectLst/>
                <a:latin typeface="+mn-lt"/>
                <a:ea typeface="+mn-ea"/>
                <a:cs typeface="+mn-cs"/>
              </a:rPr>
              <a:t>[CLICK] Prior works show that employing a vertical layout for the data in DRAM, eliminates the need for adding extra logic in DRAM to implement bit-shift operation which is essential for many complex operations.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[CLICK] Employing vertical data layout provides SIMDRAM with two key benefits:</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[CLICK] implicit shift operation</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[CLICK] and massive parallelism, wherein each DRAM column operates as a SIMD lane</a:t>
            </a: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[CLICK] The second key technique used in SIMDRAM’s substrate is majority based computation. As opposed to using basic logic operations such as AND/OR/NOT to implement in-DRAM computation, SIMDRAM uses [CLICK] logically complete set of majority (MAJ) and NOT operations to implement in-DRAM computation.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Doing so [CLICK] enables SIMDRAM to achieve [CLICK] higher performance, [CLICK] higher throughput, and [CLICK] lower energy consumption compared to using basic logical operations for in-DRAM computation.</a:t>
            </a: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215BD74-A3FE-8D41-A5F8-7391B7541C41}" type="slidenum">
              <a:rPr lang="en-US" smtClean="0"/>
              <a:t>55</a:t>
            </a:fld>
            <a:endParaRPr lang="en-US"/>
          </a:p>
        </p:txBody>
      </p:sp>
      <p:sp>
        <p:nvSpPr>
          <p:cNvPr id="5" name="Date Placeholder 4">
            <a:extLst>
              <a:ext uri="{FF2B5EF4-FFF2-40B4-BE49-F238E27FC236}">
                <a16:creationId xmlns:a16="http://schemas.microsoft.com/office/drawing/2014/main" id="{1CD57545-2F4C-B844-9634-FE7F5D2CE328}"/>
              </a:ext>
            </a:extLst>
          </p:cNvPr>
          <p:cNvSpPr>
            <a:spLocks noGrp="1"/>
          </p:cNvSpPr>
          <p:nvPr>
            <p:ph type="dt" idx="1"/>
          </p:nvPr>
        </p:nvSpPr>
        <p:spPr/>
        <p:txBody>
          <a:bodyPr/>
          <a:lstStyle/>
          <a:p>
            <a:fld id="{F02C948B-F522-9746-B9D4-3F04C9CEEB8D}" type="datetime1">
              <a:rPr lang="en-US" smtClean="0"/>
              <a:t>10/28/23</a:t>
            </a:fld>
            <a:endParaRPr lang="en-US"/>
          </a:p>
        </p:txBody>
      </p:sp>
      <p:sp>
        <p:nvSpPr>
          <p:cNvPr id="6" name="Footer Placeholder 5">
            <a:extLst>
              <a:ext uri="{FF2B5EF4-FFF2-40B4-BE49-F238E27FC236}">
                <a16:creationId xmlns:a16="http://schemas.microsoft.com/office/drawing/2014/main" id="{BEA0ECA3-B587-C741-BCE1-37AC0E57EDD5}"/>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A451061D-999A-014D-B032-B0396A6BF2B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01941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CA" sz="1200" kern="1200" dirty="0">
                <a:solidFill>
                  <a:schemeClr val="tx1"/>
                </a:solidFill>
                <a:effectLst/>
                <a:latin typeface="+mn-lt"/>
                <a:ea typeface="+mn-ea"/>
                <a:cs typeface="+mn-cs"/>
              </a:rPr>
              <a:t>SIMDRAM is an end-to-end framework that provides the user with</a:t>
            </a:r>
          </a:p>
          <a:p>
            <a:r>
              <a:rPr lang="en-CA" sz="1200" kern="1200" dirty="0">
                <a:solidFill>
                  <a:schemeClr val="tx1"/>
                </a:solidFill>
                <a:effectLst/>
                <a:latin typeface="+mn-lt"/>
                <a:ea typeface="+mn-ea"/>
                <a:cs typeface="+mn-cs"/>
              </a:rPr>
              <a:t>the ability to implement an arbitrary operation in DRAM</a:t>
            </a:r>
          </a:p>
          <a:p>
            <a:endParaRPr lang="en-US" dirty="0"/>
          </a:p>
          <a:p>
            <a:r>
              <a:rPr lang="en-CA" sz="1200" kern="1200" dirty="0">
                <a:solidFill>
                  <a:schemeClr val="tx1"/>
                </a:solidFill>
                <a:effectLst/>
                <a:latin typeface="+mn-lt"/>
                <a:ea typeface="+mn-ea"/>
                <a:cs typeface="+mn-cs"/>
              </a:rPr>
              <a:t>The framework</a:t>
            </a:r>
            <a:r>
              <a:rPr lang="en-US" dirty="0"/>
              <a:t> is composed of three main steps</a:t>
            </a:r>
            <a:r>
              <a:rPr lang="en-CA" sz="1200" kern="1200" dirty="0">
                <a:solidFill>
                  <a:schemeClr val="tx1"/>
                </a:solidFill>
                <a:effectLst/>
                <a:latin typeface="+mn-lt"/>
                <a:ea typeface="+mn-ea"/>
                <a:cs typeface="+mn-cs"/>
              </a:rPr>
              <a:t> which are illustrated in this picture. </a:t>
            </a:r>
            <a:endParaRPr lang="en-US" dirty="0"/>
          </a:p>
          <a:p>
            <a:endParaRPr lang="en-US" dirty="0"/>
          </a:p>
          <a:p>
            <a:r>
              <a:rPr lang="en-US" dirty="0"/>
              <a:t>[CLICK] It takes as user input input the AND/OR/NOT representation of a desired operation.</a:t>
            </a:r>
          </a:p>
          <a:p>
            <a:endParaRPr lang="en-US" dirty="0"/>
          </a:p>
          <a:p>
            <a:r>
              <a:rPr lang="en-CA" sz="1200" kern="1200" dirty="0">
                <a:solidFill>
                  <a:schemeClr val="tx1"/>
                </a:solidFill>
                <a:effectLst/>
                <a:latin typeface="+mn-lt"/>
                <a:ea typeface="+mn-ea"/>
                <a:cs typeface="+mn-cs"/>
              </a:rPr>
              <a:t>[CLICK] Step 1 builds an efficient MAJ/NOT representation of a given desired operation from its AND/OR/NOT-based implementation. Specifically, this step takes as input a desired</a:t>
            </a:r>
          </a:p>
          <a:p>
            <a:r>
              <a:rPr lang="en-CA" sz="1200" kern="1200" dirty="0">
                <a:solidFill>
                  <a:schemeClr val="tx1"/>
                </a:solidFill>
                <a:effectLst/>
                <a:latin typeface="+mn-lt"/>
                <a:ea typeface="+mn-ea"/>
                <a:cs typeface="+mn-cs"/>
              </a:rPr>
              <a:t>operation and uses logic optimization to minimize the number of logic primitives (and, therefore, the computation latency) required to perform the operation. </a:t>
            </a:r>
          </a:p>
          <a:p>
            <a:endParaRPr lang="en-US" dirty="0"/>
          </a:p>
          <a:p>
            <a:r>
              <a:rPr lang="en-CA" sz="1200"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The second step allocates DRAM rows to the operation’s inputs and outputs and generates the required sequence of DRAM commands to execute the desired operation. </a:t>
            </a:r>
            <a:endParaRPr lang="en-US" dirty="0"/>
          </a:p>
          <a:p>
            <a:endParaRPr lang="en-US" dirty="0"/>
          </a:p>
          <a:p>
            <a:r>
              <a:rPr lang="en-CA" sz="1200" kern="1200" dirty="0">
                <a:solidFill>
                  <a:schemeClr val="tx1"/>
                </a:solidFill>
                <a:effectLst/>
                <a:latin typeface="+mn-lt"/>
                <a:ea typeface="+mn-ea"/>
                <a:cs typeface="+mn-cs"/>
              </a:rPr>
              <a:t>[CLICK] This step’s output is a </a:t>
            </a:r>
            <a:r>
              <a:rPr lang="el-GR" sz="1200" kern="1200" dirty="0">
                <a:solidFill>
                  <a:schemeClr val="tx1"/>
                </a:solidFill>
                <a:effectLst/>
                <a:latin typeface="+mn-lt"/>
                <a:ea typeface="+mn-ea"/>
                <a:cs typeface="+mn-cs"/>
              </a:rPr>
              <a:t>μ</a:t>
            </a:r>
            <a:r>
              <a:rPr lang="en-CA" sz="1200" kern="1200" dirty="0">
                <a:solidFill>
                  <a:schemeClr val="tx1"/>
                </a:solidFill>
                <a:effectLst/>
                <a:latin typeface="+mn-lt"/>
                <a:ea typeface="+mn-ea"/>
                <a:cs typeface="+mn-cs"/>
              </a:rPr>
              <a:t>Program, i.e., the optimized sequence of DRAM commands that is stored in main memory and will be used to execute the operation at runtime. The </a:t>
            </a:r>
            <a:r>
              <a:rPr lang="en-CA" sz="1200" kern="1200" dirty="0" err="1">
                <a:solidFill>
                  <a:schemeClr val="tx1"/>
                </a:solidFill>
                <a:effectLst/>
                <a:latin typeface="+mn-lt"/>
                <a:ea typeface="+mn-ea"/>
                <a:cs typeface="+mn-cs"/>
              </a:rPr>
              <a:t>uProgram</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[CLICK] is stored in main memory and will be used to execute the operation at runtime</a:t>
            </a:r>
          </a:p>
          <a:p>
            <a:r>
              <a:rPr lang="en-CA" sz="1200" kern="1200" dirty="0">
                <a:solidFill>
                  <a:schemeClr val="tx1"/>
                </a:solidFill>
                <a:effectLst/>
                <a:latin typeface="+mn-lt"/>
                <a:ea typeface="+mn-ea"/>
                <a:cs typeface="+mn-cs"/>
              </a:rPr>
              <a:t>[CLICK] and a new SIMDRAM instruction called </a:t>
            </a:r>
            <a:r>
              <a:rPr lang="en-CA" sz="1200" kern="1200" dirty="0" err="1">
                <a:solidFill>
                  <a:schemeClr val="tx1"/>
                </a:solidFill>
                <a:effectLst/>
                <a:latin typeface="+mn-lt"/>
                <a:ea typeface="+mn-ea"/>
                <a:cs typeface="+mn-cs"/>
              </a:rPr>
              <a:t>bbop</a:t>
            </a:r>
            <a:r>
              <a:rPr lang="en-CA" sz="1200" kern="1200" dirty="0">
                <a:solidFill>
                  <a:schemeClr val="tx1"/>
                </a:solidFill>
                <a:effectLst/>
                <a:latin typeface="+mn-lt"/>
                <a:ea typeface="+mn-ea"/>
                <a:cs typeface="+mn-cs"/>
              </a:rPr>
              <a:t> is created as an interface to the </a:t>
            </a:r>
            <a:r>
              <a:rPr lang="en-CA" sz="1200" kern="1200" dirty="0" err="1">
                <a:solidFill>
                  <a:schemeClr val="tx1"/>
                </a:solidFill>
                <a:effectLst/>
                <a:latin typeface="+mn-lt"/>
                <a:ea typeface="+mn-ea"/>
                <a:cs typeface="+mn-cs"/>
              </a:rPr>
              <a:t>uProgram</a:t>
            </a:r>
            <a:r>
              <a:rPr lang="en-CA" sz="1200" kern="1200" dirty="0">
                <a:solidFill>
                  <a:schemeClr val="tx1"/>
                </a:solidFill>
                <a:effectLst/>
                <a:latin typeface="+mn-lt"/>
                <a:ea typeface="+mn-ea"/>
                <a:cs typeface="+mn-cs"/>
              </a:rPr>
              <a:t>, and then added to the CPU ISA</a:t>
            </a:r>
          </a:p>
          <a:p>
            <a:endParaRPr lang="en-US" dirty="0"/>
          </a:p>
          <a:p>
            <a:r>
              <a:rPr lang="en-US" dirty="0"/>
              <a:t>[CLICK] The third step </a:t>
            </a:r>
            <a:r>
              <a:rPr lang="en-CA" sz="1200" kern="1200" dirty="0">
                <a:solidFill>
                  <a:schemeClr val="tx1"/>
                </a:solidFill>
                <a:effectLst/>
                <a:latin typeface="+mn-lt"/>
                <a:ea typeface="+mn-ea"/>
                <a:cs typeface="+mn-cs"/>
              </a:rPr>
              <a:t>executes the </a:t>
            </a:r>
            <a:r>
              <a:rPr lang="el-GR" sz="1200" kern="1200" dirty="0">
                <a:solidFill>
                  <a:schemeClr val="tx1"/>
                </a:solidFill>
                <a:effectLst/>
                <a:latin typeface="+mn-lt"/>
                <a:ea typeface="+mn-ea"/>
                <a:cs typeface="+mn-cs"/>
              </a:rPr>
              <a:t>μ</a:t>
            </a:r>
            <a:r>
              <a:rPr lang="en-CA" sz="1200" kern="1200" dirty="0">
                <a:solidFill>
                  <a:schemeClr val="tx1"/>
                </a:solidFill>
                <a:effectLst/>
                <a:latin typeface="+mn-lt"/>
                <a:ea typeface="+mn-ea"/>
                <a:cs typeface="+mn-cs"/>
              </a:rPr>
              <a:t>Program to perform the operation. SIMDRAM uses a control unit in the memory controller that transparently issues the sequence of commands to DRAM, as dictated by the </a:t>
            </a:r>
            <a:r>
              <a:rPr lang="el-GR" sz="1200" kern="1200" dirty="0">
                <a:solidFill>
                  <a:schemeClr val="tx1"/>
                </a:solidFill>
                <a:effectLst/>
                <a:latin typeface="+mn-lt"/>
                <a:ea typeface="+mn-ea"/>
                <a:cs typeface="+mn-cs"/>
              </a:rPr>
              <a:t>μ</a:t>
            </a:r>
            <a:r>
              <a:rPr lang="en-CA" sz="1200" kern="1200" dirty="0">
                <a:solidFill>
                  <a:schemeClr val="tx1"/>
                </a:solidFill>
                <a:effectLst/>
                <a:latin typeface="+mn-lt"/>
                <a:ea typeface="+mn-ea"/>
                <a:cs typeface="+mn-cs"/>
              </a:rPr>
              <a:t>Program. Once the </a:t>
            </a:r>
            <a:r>
              <a:rPr lang="el-GR" sz="1200" kern="1200" dirty="0">
                <a:solidFill>
                  <a:schemeClr val="tx1"/>
                </a:solidFill>
                <a:effectLst/>
                <a:latin typeface="+mn-lt"/>
                <a:ea typeface="+mn-ea"/>
                <a:cs typeface="+mn-cs"/>
              </a:rPr>
              <a:t>μ</a:t>
            </a:r>
            <a:r>
              <a:rPr lang="en-CA" sz="1200" kern="1200" dirty="0">
                <a:solidFill>
                  <a:schemeClr val="tx1"/>
                </a:solidFill>
                <a:effectLst/>
                <a:latin typeface="+mn-lt"/>
                <a:ea typeface="+mn-ea"/>
                <a:cs typeface="+mn-cs"/>
              </a:rPr>
              <a:t>Program is complete, the result of the operation is held in DRAM.</a:t>
            </a:r>
            <a:endParaRPr lang="en-US" sz="1200" kern="1200" dirty="0">
              <a:solidFill>
                <a:schemeClr val="tx1"/>
              </a:solidFill>
              <a:effectLst/>
              <a:latin typeface="+mn-lt"/>
              <a:ea typeface="+mn-ea"/>
              <a:cs typeface="+mn-cs"/>
            </a:endParaRPr>
          </a:p>
          <a:p>
            <a:endParaRPr lang="en-US" dirty="0"/>
          </a:p>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5C05B30F-BA6C-9149-B255-56E54729187F}"/>
              </a:ext>
            </a:extLst>
          </p:cNvPr>
          <p:cNvSpPr>
            <a:spLocks noGrp="1"/>
          </p:cNvSpPr>
          <p:nvPr>
            <p:ph type="dt" idx="1"/>
          </p:nvPr>
        </p:nvSpPr>
        <p:spPr/>
        <p:txBody>
          <a:bodyPr/>
          <a:lstStyle/>
          <a:p>
            <a:fld id="{1E035412-A6B9-CB43-9480-5F06A4E85463}" type="datetime1">
              <a:rPr lang="en-US" smtClean="0"/>
              <a:t>10/28/23</a:t>
            </a:fld>
            <a:endParaRPr lang="en-US"/>
          </a:p>
        </p:txBody>
      </p:sp>
      <p:sp>
        <p:nvSpPr>
          <p:cNvPr id="6" name="Footer Placeholder 5">
            <a:extLst>
              <a:ext uri="{FF2B5EF4-FFF2-40B4-BE49-F238E27FC236}">
                <a16:creationId xmlns:a16="http://schemas.microsoft.com/office/drawing/2014/main" id="{0EF98DC5-8B83-4147-8F81-E9BF1BEB60D4}"/>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2717AFDC-B6E7-B246-8635-069AA5EEDEB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495684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into the first step of the SIMDRAM framework in more detail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DCA0682F-F3CA-CD42-B2FD-A1128E9141CB}"/>
              </a:ext>
            </a:extLst>
          </p:cNvPr>
          <p:cNvSpPr>
            <a:spLocks noGrp="1"/>
          </p:cNvSpPr>
          <p:nvPr>
            <p:ph type="dt" idx="1"/>
          </p:nvPr>
        </p:nvSpPr>
        <p:spPr/>
        <p:txBody>
          <a:bodyPr/>
          <a:lstStyle/>
          <a:p>
            <a:fld id="{150A7CCE-077F-3E47-A1AC-17621043FDBF}" type="datetime1">
              <a:rPr lang="en-US" smtClean="0"/>
              <a:t>10/28/23</a:t>
            </a:fld>
            <a:endParaRPr lang="en-US"/>
          </a:p>
        </p:txBody>
      </p:sp>
      <p:sp>
        <p:nvSpPr>
          <p:cNvPr id="6" name="Footer Placeholder 5">
            <a:extLst>
              <a:ext uri="{FF2B5EF4-FFF2-40B4-BE49-F238E27FC236}">
                <a16:creationId xmlns:a16="http://schemas.microsoft.com/office/drawing/2014/main" id="{BF4D79FC-F936-3041-ACB7-512E4790C9A9}"/>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D3DFFC64-DA7B-7247-AAA8-0BB71DF7F5C0}"/>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4974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AMBIT showed, it is quite trivial to convert a Boolean equation to the equivalent Majority equation </a:t>
            </a:r>
          </a:p>
          <a:p>
            <a:endParaRPr lang="en-US" dirty="0"/>
          </a:p>
          <a:p>
            <a:r>
              <a:rPr lang="en-US" dirty="0"/>
              <a:t>[CLICK] As </a:t>
            </a:r>
            <a:r>
              <a:rPr lang="en-CA" sz="1200" kern="1200" dirty="0">
                <a:solidFill>
                  <a:schemeClr val="tx1"/>
                </a:solidFill>
                <a:effectLst/>
                <a:latin typeface="+mn-lt"/>
                <a:ea typeface="+mn-ea"/>
                <a:cs typeface="+mn-cs"/>
              </a:rPr>
              <a:t>Each two-input AND is in implemented using a three-input MAJ primitive, where one of the inputs is tied to logic 0</a:t>
            </a:r>
          </a:p>
          <a:p>
            <a:r>
              <a:rPr lang="en-CA" sz="1200" kern="1200" dirty="0">
                <a:solidFill>
                  <a:schemeClr val="tx1"/>
                </a:solidFill>
                <a:effectLst/>
                <a:latin typeface="+mn-lt"/>
                <a:ea typeface="+mn-ea"/>
                <a:cs typeface="+mn-cs"/>
              </a:rPr>
              <a:t>[CLICK] And an OR primitive is implemented using a three-input MAJ primitive, where one of the inputs is tied to logic 1</a:t>
            </a:r>
            <a:endParaRPr lang="en-US" dirty="0"/>
          </a:p>
          <a:p>
            <a:endParaRPr lang="en-US" dirty="0"/>
          </a:p>
          <a:p>
            <a:r>
              <a:rPr lang="en-CA" sz="1200" kern="1200" dirty="0">
                <a:solidFill>
                  <a:schemeClr val="tx1"/>
                </a:solidFill>
                <a:effectLst/>
                <a:latin typeface="+mn-lt"/>
                <a:ea typeface="+mn-ea"/>
                <a:cs typeface="+mn-cs"/>
              </a:rPr>
              <a:t>[CLICK] Accordingly, The first part of the transformation process in step 1 of the SIMDRAM framework simply replaces the AND and OR primitives, with MAJ primitives. </a:t>
            </a:r>
          </a:p>
          <a:p>
            <a:r>
              <a:rPr lang="en-CA" sz="1200" kern="1200" dirty="0">
                <a:solidFill>
                  <a:schemeClr val="tx1"/>
                </a:solidFill>
                <a:effectLst/>
                <a:latin typeface="+mn-lt"/>
                <a:ea typeface="+mn-ea"/>
                <a:cs typeface="+mn-cs"/>
              </a:rPr>
              <a:t>[CLICK] </a:t>
            </a:r>
            <a:r>
              <a:rPr lang="en-US" dirty="0"/>
              <a:t>However, naively converting </a:t>
            </a:r>
            <a:r>
              <a:rPr lang="en-CA" sz="1200" kern="1200" dirty="0">
                <a:solidFill>
                  <a:schemeClr val="tx1"/>
                </a:solidFill>
                <a:effectLst/>
                <a:latin typeface="+mn-lt"/>
                <a:ea typeface="+mn-ea"/>
                <a:cs typeface="+mn-cs"/>
              </a:rPr>
              <a:t>AND/OR primitives with MAJ primitives yields a implementation of the operation that correctly replicates the functionality of the initial AND/OR/NOT implementation, but is likely inefficient.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91CE8A24-EA67-F248-BA79-56242F693CA0}"/>
              </a:ext>
            </a:extLst>
          </p:cNvPr>
          <p:cNvSpPr>
            <a:spLocks noGrp="1"/>
          </p:cNvSpPr>
          <p:nvPr>
            <p:ph type="dt" idx="1"/>
          </p:nvPr>
        </p:nvSpPr>
        <p:spPr/>
        <p:txBody>
          <a:bodyPr/>
          <a:lstStyle/>
          <a:p>
            <a:fld id="{9EFB9FA7-2DB9-C845-997E-E8B865A2DEA0}" type="datetime1">
              <a:rPr lang="en-US" smtClean="0"/>
              <a:t>10/28/23</a:t>
            </a:fld>
            <a:endParaRPr lang="en-US"/>
          </a:p>
        </p:txBody>
      </p:sp>
      <p:sp>
        <p:nvSpPr>
          <p:cNvPr id="6" name="Footer Placeholder 5">
            <a:extLst>
              <a:ext uri="{FF2B5EF4-FFF2-40B4-BE49-F238E27FC236}">
                <a16:creationId xmlns:a16="http://schemas.microsoft.com/office/drawing/2014/main" id="{AF6D148A-9A41-9F4B-AA27-B334D1FA22BA}"/>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1DA1F1D9-BC4E-C14B-87B8-BC94664B419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993031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DRAM module </a:t>
            </a:r>
          </a:p>
          <a:p>
            <a:r>
              <a:rPr lang="en-US" dirty="0"/>
              <a:t>[CLICK] is composed of many DRAM chips</a:t>
            </a:r>
          </a:p>
          <a:p>
            <a:r>
              <a:rPr lang="en-US" dirty="0"/>
              <a:t>[CLICK] Each DRAM chip is composed of several banks.</a:t>
            </a:r>
          </a:p>
          <a:p>
            <a:r>
              <a:rPr lang="en-US" dirty="0"/>
              <a:t>[CLICK] Each bank has many subarrays, which are a 2D array of DRAM cells</a:t>
            </a:r>
          </a:p>
          <a:p>
            <a:endParaRPr lang="en-US" dirty="0"/>
          </a:p>
          <a:p>
            <a:r>
              <a:rPr lang="en-US" dirty="0"/>
              <a:t>[CLICK] The 2D array of DRAM cells are horizontally connected via a </a:t>
            </a:r>
            <a:r>
              <a:rPr lang="en-US" dirty="0" err="1"/>
              <a:t>wordline</a:t>
            </a:r>
            <a:r>
              <a:rPr lang="en-US" dirty="0"/>
              <a:t> </a:t>
            </a:r>
          </a:p>
          <a:p>
            <a:r>
              <a:rPr lang="en-US" dirty="0"/>
              <a:t>[CLICK] And vertically connected via a bitline</a:t>
            </a:r>
          </a:p>
          <a:p>
            <a:endParaRPr lang="en-US" dirty="0"/>
          </a:p>
          <a:p>
            <a:r>
              <a:rPr lang="en-US" dirty="0"/>
              <a:t>[CLICK] The </a:t>
            </a:r>
            <a:r>
              <a:rPr lang="en-US" dirty="0" err="1"/>
              <a:t>bitlines</a:t>
            </a:r>
            <a:r>
              <a:rPr lang="en-US" dirty="0"/>
              <a:t> are connected to an array of sense amplifiers </a:t>
            </a:r>
          </a:p>
          <a:p>
            <a:r>
              <a:rPr lang="en-US" dirty="0"/>
              <a:t>[CLICK] called row buffer .</a:t>
            </a:r>
          </a:p>
          <a:p>
            <a:r>
              <a:rPr lang="en-US" dirty="0"/>
              <a:t>[CLICK] A DRAM cell is composed of </a:t>
            </a:r>
          </a:p>
          <a:p>
            <a:r>
              <a:rPr lang="en-US" dirty="0"/>
              <a:t>[CLICK] A storage capacitor, which holds the data stored in DRAM as charge and</a:t>
            </a:r>
          </a:p>
          <a:p>
            <a:r>
              <a:rPr lang="en-US" dirty="0"/>
              <a:t>[CLICK] An access transistor, which enables and disables the charge flow from the storage capacitor to the bitline</a:t>
            </a:r>
          </a:p>
          <a:p>
            <a:endParaRPr lang="en-US" dirty="0"/>
          </a:p>
          <a:p>
            <a:r>
              <a:rPr lang="en-US" dirty="0"/>
              <a:t>[NEXT] </a:t>
            </a:r>
          </a:p>
          <a:p>
            <a:endParaRPr lang="en-US" dirty="0"/>
          </a:p>
        </p:txBody>
      </p:sp>
      <p:sp>
        <p:nvSpPr>
          <p:cNvPr id="4" name="Slide Number Placeholder 3"/>
          <p:cNvSpPr>
            <a:spLocks noGrp="1"/>
          </p:cNvSpPr>
          <p:nvPr>
            <p:ph type="sldNum" sz="quarter" idx="5"/>
          </p:nvPr>
        </p:nvSpPr>
        <p:spPr/>
        <p:txBody>
          <a:bodyPr/>
          <a:lstStyle/>
          <a:p>
            <a:fld id="{9215BD74-A3FE-8D41-A5F8-7391B7541C41}" type="slidenum">
              <a:rPr lang="en-US" smtClean="0"/>
              <a:t>5</a:t>
            </a:fld>
            <a:endParaRPr lang="en-US"/>
          </a:p>
        </p:txBody>
      </p:sp>
      <p:sp>
        <p:nvSpPr>
          <p:cNvPr id="5" name="Date Placeholder 4">
            <a:extLst>
              <a:ext uri="{FF2B5EF4-FFF2-40B4-BE49-F238E27FC236}">
                <a16:creationId xmlns:a16="http://schemas.microsoft.com/office/drawing/2014/main" id="{30068E84-B061-9446-9096-3BC730E6E604}"/>
              </a:ext>
            </a:extLst>
          </p:cNvPr>
          <p:cNvSpPr>
            <a:spLocks noGrp="1"/>
          </p:cNvSpPr>
          <p:nvPr>
            <p:ph type="dt" idx="1"/>
          </p:nvPr>
        </p:nvSpPr>
        <p:spPr/>
        <p:txBody>
          <a:bodyPr/>
          <a:lstStyle/>
          <a:p>
            <a:fld id="{96890652-24CD-8049-8C2D-E31C691FC4F4}" type="datetime1">
              <a:rPr lang="en-US" smtClean="0"/>
              <a:t>10/28/23</a:t>
            </a:fld>
            <a:endParaRPr lang="en-US"/>
          </a:p>
        </p:txBody>
      </p:sp>
      <p:sp>
        <p:nvSpPr>
          <p:cNvPr id="6" name="Footer Placeholder 5">
            <a:extLst>
              <a:ext uri="{FF2B5EF4-FFF2-40B4-BE49-F238E27FC236}">
                <a16:creationId xmlns:a16="http://schemas.microsoft.com/office/drawing/2014/main" id="{86B175C1-48FE-B943-8084-D38C72B2F104}"/>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BCED357B-4BE7-6449-9ECA-63DA660FD0D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5748180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To address this issue, the second part of the transformation process </a:t>
            </a:r>
          </a:p>
          <a:p>
            <a:r>
              <a:rPr lang="en-CA" sz="1200" kern="1200" dirty="0">
                <a:solidFill>
                  <a:schemeClr val="tx1"/>
                </a:solidFill>
                <a:effectLst/>
                <a:latin typeface="+mn-lt"/>
                <a:ea typeface="+mn-ea"/>
                <a:cs typeface="+mn-cs"/>
              </a:rPr>
              <a:t>[CLICK] takes the inefficient MAJ/NOT-based implementation, and uses </a:t>
            </a:r>
          </a:p>
          <a:p>
            <a:r>
              <a:rPr lang="en-CA" sz="1200" kern="1200" dirty="0">
                <a:solidFill>
                  <a:schemeClr val="tx1"/>
                </a:solidFill>
                <a:effectLst/>
                <a:latin typeface="+mn-lt"/>
                <a:ea typeface="+mn-ea"/>
                <a:cs typeface="+mn-cs"/>
              </a:rPr>
              <a:t>[CLICK] a greedy algorithm to apply a series of transformations that consolidate multiple MAJ primitives into a smaller number of MAJ primitives with identical functionality.</a:t>
            </a:r>
          </a:p>
          <a:p>
            <a:r>
              <a:rPr lang="en-CA" sz="1200" kern="1200" dirty="0">
                <a:solidFill>
                  <a:schemeClr val="tx1"/>
                </a:solidFill>
                <a:effectLst/>
                <a:latin typeface="+mn-lt"/>
                <a:ea typeface="+mn-ea"/>
                <a:cs typeface="+mn-cs"/>
              </a:rPr>
              <a:t>[CLICK] This yields an optimized MAJ/NOT-based implementation that requires fewer logic primitives to perform the same operation that the unoptimized implementation performs.</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For example, This picture shows the generated MAJ/NOT-based for the carry propagation logic in a full addition which</a:t>
            </a:r>
            <a:r>
              <a:rPr lang="en-US" dirty="0"/>
              <a:t> requires only one majority logic primitive instead of four.</a:t>
            </a:r>
          </a:p>
          <a:p>
            <a:endParaRPr lang="en-US" dirty="0"/>
          </a:p>
          <a:p>
            <a:r>
              <a:rPr lang="en-US" dirty="0"/>
              <a:t>[CLICK] Therefore, Step 1 generates an optimized MAJ/NOT implementation of the desired operations. </a:t>
            </a:r>
          </a:p>
          <a:p>
            <a:endParaRPr lang="en-US" dirty="0"/>
          </a:p>
          <a:p>
            <a:r>
              <a:rPr lang="en-US" dirty="0"/>
              <a:t>[NEXT] </a:t>
            </a:r>
          </a:p>
          <a:p>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CDF1342C-5694-2E40-B622-31BA81CF07CF}"/>
              </a:ext>
            </a:extLst>
          </p:cNvPr>
          <p:cNvSpPr>
            <a:spLocks noGrp="1"/>
          </p:cNvSpPr>
          <p:nvPr>
            <p:ph type="dt" idx="1"/>
          </p:nvPr>
        </p:nvSpPr>
        <p:spPr/>
        <p:txBody>
          <a:bodyPr/>
          <a:lstStyle/>
          <a:p>
            <a:fld id="{86D87B86-64EC-4D4A-8D9D-7073D3AAAD85}" type="datetime1">
              <a:rPr lang="en-US" smtClean="0"/>
              <a:t>10/28/23</a:t>
            </a:fld>
            <a:endParaRPr lang="en-US"/>
          </a:p>
        </p:txBody>
      </p:sp>
      <p:sp>
        <p:nvSpPr>
          <p:cNvPr id="6" name="Footer Placeholder 5">
            <a:extLst>
              <a:ext uri="{FF2B5EF4-FFF2-40B4-BE49-F238E27FC236}">
                <a16:creationId xmlns:a16="http://schemas.microsoft.com/office/drawing/2014/main" id="{09438DBC-A73F-F54C-8AB3-18969099E21D}"/>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846D7943-2FDA-594A-A1C9-DBAE93232A4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0100274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now take a more detailed look at Step 2 of the SIMDRAM framework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D44A045E-47CA-8C44-9104-BFED0ADB5791}"/>
              </a:ext>
            </a:extLst>
          </p:cNvPr>
          <p:cNvSpPr>
            <a:spLocks noGrp="1"/>
          </p:cNvSpPr>
          <p:nvPr>
            <p:ph type="dt" idx="1"/>
          </p:nvPr>
        </p:nvSpPr>
        <p:spPr/>
        <p:txBody>
          <a:bodyPr/>
          <a:lstStyle/>
          <a:p>
            <a:fld id="{84996F87-E6EA-8446-99F5-71AFD0AE6EB2}" type="datetime1">
              <a:rPr lang="en-US" smtClean="0"/>
              <a:t>10/28/23</a:t>
            </a:fld>
            <a:endParaRPr lang="en-US"/>
          </a:p>
        </p:txBody>
      </p:sp>
      <p:sp>
        <p:nvSpPr>
          <p:cNvPr id="6" name="Footer Placeholder 5">
            <a:extLst>
              <a:ext uri="{FF2B5EF4-FFF2-40B4-BE49-F238E27FC236}">
                <a16:creationId xmlns:a16="http://schemas.microsoft.com/office/drawing/2014/main" id="{515CFB1A-272B-114D-AEFE-682C4B0DDD6D}"/>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2BCBA490-1AC0-0A44-B252-134F6643544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434078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[CLICK] Each SIMDRAM operation is stored as a </a:t>
            </a:r>
            <a:r>
              <a:rPr lang="el-GR" sz="1200" kern="1200" dirty="0">
                <a:solidFill>
                  <a:schemeClr val="tx1"/>
                </a:solidFill>
                <a:effectLst/>
                <a:latin typeface="+mn-lt"/>
                <a:ea typeface="+mn-ea"/>
                <a:cs typeface="+mn-cs"/>
              </a:rPr>
              <a:t>μ</a:t>
            </a:r>
            <a:r>
              <a:rPr lang="en-CA" sz="1200" kern="1200" dirty="0">
                <a:solidFill>
                  <a:schemeClr val="tx1"/>
                </a:solidFill>
                <a:effectLst/>
                <a:latin typeface="+mn-lt"/>
                <a:ea typeface="+mn-ea"/>
                <a:cs typeface="+mn-cs"/>
              </a:rPr>
              <a:t>Program which  is a series of microarchitectural operations, such as activation and </a:t>
            </a:r>
            <a:r>
              <a:rPr lang="en-CA" sz="1200" kern="1200" dirty="0" err="1">
                <a:solidFill>
                  <a:schemeClr val="tx1"/>
                </a:solidFill>
                <a:effectLst/>
                <a:latin typeface="+mn-lt"/>
                <a:ea typeface="+mn-ea"/>
                <a:cs typeface="+mn-cs"/>
              </a:rPr>
              <a:t>precharge</a:t>
            </a:r>
            <a:r>
              <a:rPr lang="en-CA" sz="1200" kern="1200" dirty="0">
                <a:solidFill>
                  <a:schemeClr val="tx1"/>
                </a:solidFill>
                <a:effectLst/>
                <a:latin typeface="+mn-lt"/>
                <a:ea typeface="+mn-ea"/>
                <a:cs typeface="+mn-cs"/>
              </a:rPr>
              <a:t>, that SIMDRAM uses to execute SIMDRAM operations in DRAM</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[CLICK] Accordingly, the goal of the second step is to take the optimized MAJ/not-based implementation in Step 1</a:t>
            </a:r>
          </a:p>
          <a:p>
            <a:r>
              <a:rPr lang="en-CA" sz="1200" kern="1200" dirty="0">
                <a:solidFill>
                  <a:schemeClr val="tx1"/>
                </a:solidFill>
                <a:effectLst/>
                <a:latin typeface="+mn-lt"/>
                <a:ea typeface="+mn-ea"/>
                <a:cs typeface="+mn-cs"/>
              </a:rPr>
              <a:t>and generate a </a:t>
            </a:r>
            <a:r>
              <a:rPr lang="el-GR" sz="1200" kern="1200" dirty="0">
                <a:solidFill>
                  <a:schemeClr val="tx1"/>
                </a:solidFill>
                <a:effectLst/>
                <a:latin typeface="+mn-lt"/>
                <a:ea typeface="+mn-ea"/>
                <a:cs typeface="+mn-cs"/>
              </a:rPr>
              <a:t>μ</a:t>
            </a:r>
            <a:r>
              <a:rPr lang="en-CA" sz="1200" kern="1200" dirty="0">
                <a:solidFill>
                  <a:schemeClr val="tx1"/>
                </a:solidFill>
                <a:effectLst/>
                <a:latin typeface="+mn-lt"/>
                <a:ea typeface="+mn-ea"/>
                <a:cs typeface="+mn-cs"/>
              </a:rPr>
              <a:t>Program that executes the desired SIMDRAM operation in DRAM.</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To this end, the second step of the framework performs two key tasks on the optimized</a:t>
            </a:r>
          </a:p>
          <a:p>
            <a:r>
              <a:rPr lang="en-CA" sz="1200" kern="1200" dirty="0">
                <a:solidFill>
                  <a:schemeClr val="tx1"/>
                </a:solidFill>
                <a:effectLst/>
                <a:latin typeface="+mn-lt"/>
                <a:ea typeface="+mn-ea"/>
                <a:cs typeface="+mn-cs"/>
              </a:rPr>
              <a:t>MAJ-based implementation of the operation: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[CLICK] first,  allocating DRAM rows to the operands, which assigns each input operand of each MAJ operation to a DRAM row, and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[CLICK]  And, second, generating the </a:t>
            </a:r>
            <a:r>
              <a:rPr lang="el-GR" sz="1200" kern="1200" dirty="0">
                <a:solidFill>
                  <a:schemeClr val="tx1"/>
                </a:solidFill>
                <a:effectLst/>
                <a:latin typeface="+mn-lt"/>
                <a:ea typeface="+mn-ea"/>
                <a:cs typeface="+mn-cs"/>
              </a:rPr>
              <a:t>μ</a:t>
            </a:r>
            <a:r>
              <a:rPr lang="en-CA" sz="1200" kern="1200" dirty="0">
                <a:solidFill>
                  <a:schemeClr val="tx1"/>
                </a:solidFill>
                <a:effectLst/>
                <a:latin typeface="+mn-lt"/>
                <a:ea typeface="+mn-ea"/>
                <a:cs typeface="+mn-cs"/>
              </a:rPr>
              <a:t>Program.</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[NEXT]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D9180F67-B5AE-A143-9049-A00BC7724E06}"/>
              </a:ext>
            </a:extLst>
          </p:cNvPr>
          <p:cNvSpPr>
            <a:spLocks noGrp="1"/>
          </p:cNvSpPr>
          <p:nvPr>
            <p:ph type="dt" idx="1"/>
          </p:nvPr>
        </p:nvSpPr>
        <p:spPr/>
        <p:txBody>
          <a:bodyPr/>
          <a:lstStyle/>
          <a:p>
            <a:fld id="{BEDB6D44-348F-9D40-AF3C-A4C6F1FE0320}" type="datetime1">
              <a:rPr lang="en-US" smtClean="0"/>
              <a:t>10/28/23</a:t>
            </a:fld>
            <a:endParaRPr lang="en-US"/>
          </a:p>
        </p:txBody>
      </p:sp>
      <p:sp>
        <p:nvSpPr>
          <p:cNvPr id="6" name="Footer Placeholder 5">
            <a:extLst>
              <a:ext uri="{FF2B5EF4-FFF2-40B4-BE49-F238E27FC236}">
                <a16:creationId xmlns:a16="http://schemas.microsoft.com/office/drawing/2014/main" id="{91BB27E6-FE48-3B44-9148-77CE39699309}"/>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969D5648-0A4A-774C-96D2-8871DFE6A4C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804767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at the first task of step 2</a:t>
            </a:r>
          </a:p>
          <a:p>
            <a:r>
              <a:rPr lang="en-US" dirty="0"/>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7E41310-DF16-6A4C-A52F-E5D5C3D1B7F1}"/>
              </a:ext>
            </a:extLst>
          </p:cNvPr>
          <p:cNvSpPr>
            <a:spLocks noGrp="1"/>
          </p:cNvSpPr>
          <p:nvPr>
            <p:ph type="dt" idx="1"/>
          </p:nvPr>
        </p:nvSpPr>
        <p:spPr/>
        <p:txBody>
          <a:bodyPr/>
          <a:lstStyle/>
          <a:p>
            <a:fld id="{D200834A-64C2-B149-8E5B-88A5F75A06EE}" type="datetime1">
              <a:rPr lang="en-US" smtClean="0"/>
              <a:t>10/28/23</a:t>
            </a:fld>
            <a:endParaRPr lang="en-US"/>
          </a:p>
        </p:txBody>
      </p:sp>
      <p:sp>
        <p:nvSpPr>
          <p:cNvPr id="6" name="Footer Placeholder 5">
            <a:extLst>
              <a:ext uri="{FF2B5EF4-FFF2-40B4-BE49-F238E27FC236}">
                <a16:creationId xmlns:a16="http://schemas.microsoft.com/office/drawing/2014/main" id="{CB0CB5A2-4FF7-E648-9ADE-304993F3B988}"/>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1C3BE61F-1519-F742-A662-4D9DDBECAB2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094593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task 1 is to allocate DRAM rows to the input operands of each MAJ primitive in the MAJ/NOT-based implementation of the operation.</a:t>
            </a:r>
          </a:p>
          <a:p>
            <a:endParaRPr lang="en-US" dirty="0"/>
          </a:p>
          <a:p>
            <a:r>
              <a:rPr lang="en-US" dirty="0"/>
              <a:t>when allocating DRAM rows to operands, SIMDRAM takes into account two extra constraints that are specific to processing-using-DRAM.</a:t>
            </a:r>
          </a:p>
          <a:p>
            <a:endParaRPr lang="en-US" dirty="0"/>
          </a:p>
          <a:p>
            <a:r>
              <a:rPr lang="en-US" dirty="0"/>
              <a:t>[CLICK] First, the number of compute rows which are rows in the subarray that are designated to perform bitwise operations is limited</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63</a:t>
            </a:fld>
            <a:endParaRPr lang="en-US"/>
          </a:p>
        </p:txBody>
      </p:sp>
      <p:sp>
        <p:nvSpPr>
          <p:cNvPr id="5" name="Date Placeholder 4">
            <a:extLst>
              <a:ext uri="{FF2B5EF4-FFF2-40B4-BE49-F238E27FC236}">
                <a16:creationId xmlns:a16="http://schemas.microsoft.com/office/drawing/2014/main" id="{E07C313D-A16D-C241-A38C-B411F1296517}"/>
              </a:ext>
            </a:extLst>
          </p:cNvPr>
          <p:cNvSpPr>
            <a:spLocks noGrp="1"/>
          </p:cNvSpPr>
          <p:nvPr>
            <p:ph type="dt" idx="1"/>
          </p:nvPr>
        </p:nvSpPr>
        <p:spPr/>
        <p:txBody>
          <a:bodyPr/>
          <a:lstStyle/>
          <a:p>
            <a:fld id="{591B3912-E61D-9747-8B17-9E34D96A3D1E}" type="datetime1">
              <a:rPr lang="en-US" smtClean="0"/>
              <a:t>10/28/23</a:t>
            </a:fld>
            <a:endParaRPr lang="en-US"/>
          </a:p>
        </p:txBody>
      </p:sp>
      <p:sp>
        <p:nvSpPr>
          <p:cNvPr id="6" name="Footer Placeholder 5">
            <a:extLst>
              <a:ext uri="{FF2B5EF4-FFF2-40B4-BE49-F238E27FC236}">
                <a16:creationId xmlns:a16="http://schemas.microsoft.com/office/drawing/2014/main" id="{414B73CE-DFF8-FD44-BCC4-1C636E07C1F9}"/>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E2FC5779-2B4E-0F42-8BF2-BAE57EAE5B2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2342606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[CLICK] performing MAJ in DRAM has destructive behavior,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in other words, the triple-row activation operation overwrites the original values of the three input rows with the output of the MAJ function;</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64</a:t>
            </a:fld>
            <a:endParaRPr lang="en-US"/>
          </a:p>
        </p:txBody>
      </p:sp>
      <p:sp>
        <p:nvSpPr>
          <p:cNvPr id="5" name="Date Placeholder 4">
            <a:extLst>
              <a:ext uri="{FF2B5EF4-FFF2-40B4-BE49-F238E27FC236}">
                <a16:creationId xmlns:a16="http://schemas.microsoft.com/office/drawing/2014/main" id="{F2FA687B-E087-BA49-B89C-8C9CAB043111}"/>
              </a:ext>
            </a:extLst>
          </p:cNvPr>
          <p:cNvSpPr>
            <a:spLocks noGrp="1"/>
          </p:cNvSpPr>
          <p:nvPr>
            <p:ph type="dt" idx="1"/>
          </p:nvPr>
        </p:nvSpPr>
        <p:spPr/>
        <p:txBody>
          <a:bodyPr/>
          <a:lstStyle/>
          <a:p>
            <a:fld id="{A99A5052-4FC1-FA4A-936B-D6705B30AD5A}" type="datetime1">
              <a:rPr lang="en-US" smtClean="0"/>
              <a:t>10/28/23</a:t>
            </a:fld>
            <a:endParaRPr lang="en-US"/>
          </a:p>
        </p:txBody>
      </p:sp>
      <p:sp>
        <p:nvSpPr>
          <p:cNvPr id="6" name="Footer Placeholder 5">
            <a:extLst>
              <a:ext uri="{FF2B5EF4-FFF2-40B4-BE49-F238E27FC236}">
                <a16:creationId xmlns:a16="http://schemas.microsoft.com/office/drawing/2014/main" id="{AF42C5BF-A4F3-1541-AE68-60699A43012C}"/>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C81CF9CC-1C2E-5349-A4C4-7693CA900BAB}"/>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3652195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these two issues, we present a new allocation algorithm inspired by the linear scan register allocation algorithm .:</a:t>
            </a:r>
          </a:p>
          <a:p>
            <a:endParaRPr lang="en-US" dirty="0"/>
          </a:p>
          <a:p>
            <a:r>
              <a:rPr lang="en-US" dirty="0"/>
              <a:t>[CLICK] Our allocation algorithm takes as input the MAJ/NOT implementation of the operation generated in step 1, and starts by [CLICK] assigning the inputs of each majority logic primitive to the available compute rows, one at a time. [CLICK] Since the number of compute rows are limited, three in this example, this step of the algorithm assigns only as many inputs to the compute rows as the number of compute rows that are not allocated to any operand yet.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[CLICK] performing triple row activation in the compute rows, computes the majority of A, B and Carry in, which in fact [CLICK] computes the Carry out value. As a result of the destructive behavior of the triple row activation in DRAM, the carry out is stored in all three input rows at the end of the triple row activation. [CLICK] our allocation algorithm takes advantage of this behavior and reuses these rows for row to operand allocation in the next round of triple row activation in case the value stored in these rows is an input for the next MAJ function.</a:t>
            </a:r>
          </a:p>
          <a:p>
            <a:endParaRPr lang="en-US" dirty="0"/>
          </a:p>
          <a:p>
            <a:r>
              <a:rPr lang="en-US" dirty="0"/>
              <a:t>[NEXT]</a:t>
            </a:r>
          </a:p>
          <a:p>
            <a:endParaRPr lang="en-US" dirty="0"/>
          </a:p>
          <a:p>
            <a:endParaRPr lang="en-US" dirty="0"/>
          </a:p>
          <a:p>
            <a:r>
              <a:rPr lang="en-US" dirty="0"/>
              <a:t>----------------</a:t>
            </a:r>
          </a:p>
          <a:p>
            <a:r>
              <a:rPr lang="en-US" dirty="0"/>
              <a:t>[CLICK] When assigning a DRAM row to the output of the majority logic primitive, the algorithm </a:t>
            </a:r>
          </a:p>
          <a:p>
            <a:r>
              <a:rPr lang="en-US" dirty="0"/>
              <a:t>[CLICK] reuses any of the previously allocated DRAM rows for the same majority primitive</a:t>
            </a:r>
          </a:p>
          <a:p>
            <a:r>
              <a:rPr lang="en-US" dirty="0"/>
              <a:t>[CLICK] this is possible because our algorithm takes advantage of the destructive behavior of the triple-row activation operation, since the value produced by the majority of A, B, and carry in will be store in all three row allocated for them at the end of the triple-row activation</a:t>
            </a:r>
          </a:p>
          <a:p>
            <a:endParaRPr lang="en-US" dirty="0"/>
          </a:p>
        </p:txBody>
      </p:sp>
      <p:sp>
        <p:nvSpPr>
          <p:cNvPr id="4" name="Slide Number Placeholder 3"/>
          <p:cNvSpPr>
            <a:spLocks noGrp="1"/>
          </p:cNvSpPr>
          <p:nvPr>
            <p:ph type="sldNum" sz="quarter" idx="5"/>
          </p:nvPr>
        </p:nvSpPr>
        <p:spPr/>
        <p:txBody>
          <a:bodyPr/>
          <a:lstStyle/>
          <a:p>
            <a:fld id="{9215BD74-A3FE-8D41-A5F8-7391B7541C41}" type="slidenum">
              <a:rPr lang="en-US" smtClean="0"/>
              <a:t>65</a:t>
            </a:fld>
            <a:endParaRPr lang="en-US"/>
          </a:p>
        </p:txBody>
      </p:sp>
      <p:sp>
        <p:nvSpPr>
          <p:cNvPr id="5" name="Date Placeholder 4">
            <a:extLst>
              <a:ext uri="{FF2B5EF4-FFF2-40B4-BE49-F238E27FC236}">
                <a16:creationId xmlns:a16="http://schemas.microsoft.com/office/drawing/2014/main" id="{CC23258A-29FF-F548-BFCD-3E7D085DD365}"/>
              </a:ext>
            </a:extLst>
          </p:cNvPr>
          <p:cNvSpPr>
            <a:spLocks noGrp="1"/>
          </p:cNvSpPr>
          <p:nvPr>
            <p:ph type="dt" idx="1"/>
          </p:nvPr>
        </p:nvSpPr>
        <p:spPr/>
        <p:txBody>
          <a:bodyPr/>
          <a:lstStyle/>
          <a:p>
            <a:fld id="{429FB2A9-98B8-F041-882C-F891050B3CD0}" type="datetime1">
              <a:rPr lang="en-US" smtClean="0"/>
              <a:t>10/28/23</a:t>
            </a:fld>
            <a:endParaRPr lang="en-US"/>
          </a:p>
        </p:txBody>
      </p:sp>
      <p:sp>
        <p:nvSpPr>
          <p:cNvPr id="6" name="Footer Placeholder 5">
            <a:extLst>
              <a:ext uri="{FF2B5EF4-FFF2-40B4-BE49-F238E27FC236}">
                <a16:creationId xmlns:a16="http://schemas.microsoft.com/office/drawing/2014/main" id="{0C949343-2EDA-3A48-BD35-17F9DDB53CD1}"/>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2880A8EB-776C-644F-877D-7B5507F2B83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3489278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at the second task of the step 2</a:t>
            </a:r>
          </a:p>
          <a:p>
            <a:r>
              <a:rPr lang="en-US" dirty="0"/>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6835F614-DA6F-A040-B5DD-99CE58BC6978}"/>
              </a:ext>
            </a:extLst>
          </p:cNvPr>
          <p:cNvSpPr>
            <a:spLocks noGrp="1"/>
          </p:cNvSpPr>
          <p:nvPr>
            <p:ph type="dt" idx="1"/>
          </p:nvPr>
        </p:nvSpPr>
        <p:spPr/>
        <p:txBody>
          <a:bodyPr/>
          <a:lstStyle/>
          <a:p>
            <a:fld id="{BDC052EA-D493-644E-8B75-FCCB7868116D}" type="datetime1">
              <a:rPr lang="en-US" smtClean="0"/>
              <a:t>10/28/23</a:t>
            </a:fld>
            <a:endParaRPr lang="en-US"/>
          </a:p>
        </p:txBody>
      </p:sp>
      <p:sp>
        <p:nvSpPr>
          <p:cNvPr id="6" name="Footer Placeholder 5">
            <a:extLst>
              <a:ext uri="{FF2B5EF4-FFF2-40B4-BE49-F238E27FC236}">
                <a16:creationId xmlns:a16="http://schemas.microsoft.com/office/drawing/2014/main" id="{926CA0B1-E98F-E24B-8A4B-EAD70058CC7B}"/>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C1680EE2-FCF1-E841-A150-7C967AFA5F3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889198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Task 2 works in three key parts: The first part generates an initial micro-program. </a:t>
            </a:r>
          </a:p>
          <a:p>
            <a:endParaRPr lang="en-US" dirty="0"/>
          </a:p>
          <a:p>
            <a:r>
              <a:rPr lang="en-US" dirty="0"/>
              <a:t>[CLICK] This part first copies the three operands from the data rows to the DRAM rows allocated to them in task 1, using row-copy operation witch consists of two activations followed by a </a:t>
            </a:r>
            <a:r>
              <a:rPr lang="en-US" dirty="0" err="1"/>
              <a:t>precharge</a:t>
            </a:r>
            <a:r>
              <a:rPr lang="en-US" dirty="0"/>
              <a:t>.</a:t>
            </a:r>
          </a:p>
          <a:p>
            <a:endParaRPr lang="en-US" dirty="0"/>
          </a:p>
          <a:p>
            <a:r>
              <a:rPr lang="en-US" dirty="0"/>
              <a:t>Once all inputs of the MAJ are copied to the allocated rows, [CLICK]  a triple-row activation operation is issued to execute the majority logic</a:t>
            </a:r>
          </a:p>
          <a:p>
            <a:r>
              <a:rPr lang="en-US" dirty="0"/>
              <a:t>Finally, [CLICK]  another row copy is issued to copy the output of the MAJ stored in the compute rows back to the destination data rows </a:t>
            </a:r>
          </a:p>
          <a:p>
            <a:r>
              <a:rPr lang="en-US" dirty="0"/>
              <a:t>[CLICK] The resulting sequence of DRAM commands represents the initial </a:t>
            </a:r>
            <a:r>
              <a:rPr lang="en-US" dirty="0" err="1"/>
              <a:t>uProgram</a:t>
            </a:r>
            <a:endParaRPr lang="en-US" dirty="0"/>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67</a:t>
            </a:fld>
            <a:endParaRPr lang="en-US"/>
          </a:p>
        </p:txBody>
      </p:sp>
      <p:sp>
        <p:nvSpPr>
          <p:cNvPr id="5" name="Date Placeholder 4">
            <a:extLst>
              <a:ext uri="{FF2B5EF4-FFF2-40B4-BE49-F238E27FC236}">
                <a16:creationId xmlns:a16="http://schemas.microsoft.com/office/drawing/2014/main" id="{48B6D932-9AAF-ED44-A269-6E818D62C664}"/>
              </a:ext>
            </a:extLst>
          </p:cNvPr>
          <p:cNvSpPr>
            <a:spLocks noGrp="1"/>
          </p:cNvSpPr>
          <p:nvPr>
            <p:ph type="dt" idx="1"/>
          </p:nvPr>
        </p:nvSpPr>
        <p:spPr/>
        <p:txBody>
          <a:bodyPr/>
          <a:lstStyle/>
          <a:p>
            <a:fld id="{BC4C3C5D-04A3-B940-84D9-F925BFC7D956}" type="datetime1">
              <a:rPr lang="en-US" smtClean="0"/>
              <a:t>10/28/23</a:t>
            </a:fld>
            <a:endParaRPr lang="en-US"/>
          </a:p>
        </p:txBody>
      </p:sp>
      <p:sp>
        <p:nvSpPr>
          <p:cNvPr id="6" name="Footer Placeholder 5">
            <a:extLst>
              <a:ext uri="{FF2B5EF4-FFF2-40B4-BE49-F238E27FC236}">
                <a16:creationId xmlns:a16="http://schemas.microsoft.com/office/drawing/2014/main" id="{E455D762-7448-EB4F-B6A6-01426AA2A65A}"/>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493A1955-F5C7-5948-BC60-B85FFD7E63B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0608992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In the second step we optimize the initial </a:t>
            </a:r>
            <a:r>
              <a:rPr lang="en-US" dirty="0" err="1"/>
              <a:t>uProgram</a:t>
            </a:r>
            <a:r>
              <a:rPr lang="en-US" dirty="0"/>
              <a:t> by leveraging the structure of our processing-using-DRAM substrate. </a:t>
            </a:r>
          </a:p>
          <a:p>
            <a:r>
              <a:rPr lang="en-US" dirty="0"/>
              <a:t>[NEXT]  </a:t>
            </a:r>
          </a:p>
        </p:txBody>
      </p:sp>
      <p:sp>
        <p:nvSpPr>
          <p:cNvPr id="4" name="Slide Number Placeholder 3"/>
          <p:cNvSpPr>
            <a:spLocks noGrp="1"/>
          </p:cNvSpPr>
          <p:nvPr>
            <p:ph type="sldNum" sz="quarter" idx="5"/>
          </p:nvPr>
        </p:nvSpPr>
        <p:spPr/>
        <p:txBody>
          <a:bodyPr/>
          <a:lstStyle/>
          <a:p>
            <a:fld id="{9215BD74-A3FE-8D41-A5F8-7391B7541C41}" type="slidenum">
              <a:rPr lang="en-US" smtClean="0"/>
              <a:t>68</a:t>
            </a:fld>
            <a:endParaRPr lang="en-US"/>
          </a:p>
        </p:txBody>
      </p:sp>
      <p:sp>
        <p:nvSpPr>
          <p:cNvPr id="5" name="Date Placeholder 4">
            <a:extLst>
              <a:ext uri="{FF2B5EF4-FFF2-40B4-BE49-F238E27FC236}">
                <a16:creationId xmlns:a16="http://schemas.microsoft.com/office/drawing/2014/main" id="{55098FE9-829E-E14D-920A-583BA6A01F1A}"/>
              </a:ext>
            </a:extLst>
          </p:cNvPr>
          <p:cNvSpPr>
            <a:spLocks noGrp="1"/>
          </p:cNvSpPr>
          <p:nvPr>
            <p:ph type="dt" idx="1"/>
          </p:nvPr>
        </p:nvSpPr>
        <p:spPr/>
        <p:txBody>
          <a:bodyPr/>
          <a:lstStyle/>
          <a:p>
            <a:fld id="{EE1A0476-F557-F84C-8CEE-D82858D294F7}" type="datetime1">
              <a:rPr lang="en-US" smtClean="0"/>
              <a:t>10/28/23</a:t>
            </a:fld>
            <a:endParaRPr lang="en-US"/>
          </a:p>
        </p:txBody>
      </p:sp>
      <p:sp>
        <p:nvSpPr>
          <p:cNvPr id="6" name="Footer Placeholder 5">
            <a:extLst>
              <a:ext uri="{FF2B5EF4-FFF2-40B4-BE49-F238E27FC236}">
                <a16:creationId xmlns:a16="http://schemas.microsoft.com/office/drawing/2014/main" id="{8417C5B7-D332-6B41-950D-61D24CCAB43C}"/>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7D5B3546-A35D-524F-B73D-C32C3D0DFBD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828890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DRAM cells operates using three main commands: ACTIVATE, READ/WRITE, and PRECHARGE. </a:t>
            </a:r>
          </a:p>
          <a:p>
            <a:endParaRPr lang="en-US" dirty="0"/>
          </a:p>
          <a:p>
            <a:r>
              <a:rPr lang="en-US" dirty="0"/>
              <a:t>[NEXT]</a:t>
            </a:r>
          </a:p>
          <a:p>
            <a:endParaRPr lang="en-US" dirty="0"/>
          </a:p>
          <a:p>
            <a:endParaRPr lang="en-US" dirty="0"/>
          </a:p>
        </p:txBody>
      </p:sp>
      <p:sp>
        <p:nvSpPr>
          <p:cNvPr id="4" name="Slide Number Placeholder 3"/>
          <p:cNvSpPr>
            <a:spLocks noGrp="1"/>
          </p:cNvSpPr>
          <p:nvPr>
            <p:ph type="sldNum" sz="quarter" idx="5"/>
          </p:nvPr>
        </p:nvSpPr>
        <p:spPr/>
        <p:txBody>
          <a:bodyPr/>
          <a:lstStyle/>
          <a:p>
            <a:fld id="{9215BD74-A3FE-8D41-A5F8-7391B7541C41}" type="slidenum">
              <a:rPr lang="en-US" smtClean="0"/>
              <a:t>6</a:t>
            </a:fld>
            <a:endParaRPr lang="en-US"/>
          </a:p>
        </p:txBody>
      </p:sp>
      <p:sp>
        <p:nvSpPr>
          <p:cNvPr id="5" name="Date Placeholder 4">
            <a:extLst>
              <a:ext uri="{FF2B5EF4-FFF2-40B4-BE49-F238E27FC236}">
                <a16:creationId xmlns:a16="http://schemas.microsoft.com/office/drawing/2014/main" id="{331DF277-76A8-9649-A69B-9534F8D1DB9A}"/>
              </a:ext>
            </a:extLst>
          </p:cNvPr>
          <p:cNvSpPr>
            <a:spLocks noGrp="1"/>
          </p:cNvSpPr>
          <p:nvPr>
            <p:ph type="dt" idx="1"/>
          </p:nvPr>
        </p:nvSpPr>
        <p:spPr/>
        <p:txBody>
          <a:bodyPr/>
          <a:lstStyle/>
          <a:p>
            <a:fld id="{F4C0277E-13AE-DB4A-BDCD-9F032ADFB81B}" type="datetime1">
              <a:rPr lang="en-US" smtClean="0"/>
              <a:t>10/28/23</a:t>
            </a:fld>
            <a:endParaRPr lang="en-US"/>
          </a:p>
        </p:txBody>
      </p:sp>
      <p:sp>
        <p:nvSpPr>
          <p:cNvPr id="6" name="Footer Placeholder 5">
            <a:extLst>
              <a:ext uri="{FF2B5EF4-FFF2-40B4-BE49-F238E27FC236}">
                <a16:creationId xmlns:a16="http://schemas.microsoft.com/office/drawing/2014/main" id="{84784474-899F-FA43-9EA2-73602A2C8799}"/>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96FB6AC4-985F-C249-9DE4-E22FAF787E1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3287501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Including the ability to coalesce multiple row copy operation into a single one, and</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69</a:t>
            </a:fld>
            <a:endParaRPr lang="en-US"/>
          </a:p>
        </p:txBody>
      </p:sp>
      <p:sp>
        <p:nvSpPr>
          <p:cNvPr id="5" name="Date Placeholder 4">
            <a:extLst>
              <a:ext uri="{FF2B5EF4-FFF2-40B4-BE49-F238E27FC236}">
                <a16:creationId xmlns:a16="http://schemas.microsoft.com/office/drawing/2014/main" id="{C68EA020-2339-3149-9220-CD0D61861155}"/>
              </a:ext>
            </a:extLst>
          </p:cNvPr>
          <p:cNvSpPr>
            <a:spLocks noGrp="1"/>
          </p:cNvSpPr>
          <p:nvPr>
            <p:ph type="dt" idx="1"/>
          </p:nvPr>
        </p:nvSpPr>
        <p:spPr/>
        <p:txBody>
          <a:bodyPr/>
          <a:lstStyle/>
          <a:p>
            <a:fld id="{CBD64402-071D-8447-BC5A-C5AE644D139C}" type="datetime1">
              <a:rPr lang="en-US" smtClean="0"/>
              <a:t>10/28/23</a:t>
            </a:fld>
            <a:endParaRPr lang="en-US"/>
          </a:p>
        </p:txBody>
      </p:sp>
      <p:sp>
        <p:nvSpPr>
          <p:cNvPr id="6" name="Footer Placeholder 5">
            <a:extLst>
              <a:ext uri="{FF2B5EF4-FFF2-40B4-BE49-F238E27FC236}">
                <a16:creationId xmlns:a16="http://schemas.microsoft.com/office/drawing/2014/main" id="{10B44760-16F2-8448-B02E-BDBAECEFE52D}"/>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58B5CBEC-FE0B-1746-88E6-F06EFF87FC7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6150216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merging a majority and row copy operation into a single operation. </a:t>
            </a:r>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70</a:t>
            </a:fld>
            <a:endParaRPr lang="en-US"/>
          </a:p>
        </p:txBody>
      </p:sp>
      <p:sp>
        <p:nvSpPr>
          <p:cNvPr id="5" name="Date Placeholder 4">
            <a:extLst>
              <a:ext uri="{FF2B5EF4-FFF2-40B4-BE49-F238E27FC236}">
                <a16:creationId xmlns:a16="http://schemas.microsoft.com/office/drawing/2014/main" id="{D50A065C-22F0-E44C-B593-C506DDCA9EC7}"/>
              </a:ext>
            </a:extLst>
          </p:cNvPr>
          <p:cNvSpPr>
            <a:spLocks noGrp="1"/>
          </p:cNvSpPr>
          <p:nvPr>
            <p:ph type="dt" idx="1"/>
          </p:nvPr>
        </p:nvSpPr>
        <p:spPr/>
        <p:txBody>
          <a:bodyPr/>
          <a:lstStyle/>
          <a:p>
            <a:fld id="{2156840E-ACC4-8645-B24E-3A6F130DF306}" type="datetime1">
              <a:rPr lang="en-US" smtClean="0"/>
              <a:t>10/28/23</a:t>
            </a:fld>
            <a:endParaRPr lang="en-US"/>
          </a:p>
        </p:txBody>
      </p:sp>
      <p:sp>
        <p:nvSpPr>
          <p:cNvPr id="6" name="Footer Placeholder 5">
            <a:extLst>
              <a:ext uri="{FF2B5EF4-FFF2-40B4-BE49-F238E27FC236}">
                <a16:creationId xmlns:a16="http://schemas.microsoft.com/office/drawing/2014/main" id="{50CBD4AB-A272-A244-BC23-59D89A3D3766}"/>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F5806F7B-DBA8-B941-91BE-14A5D1D443A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116793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with these two optimizations, Task 2 of step 2 generates an optimized </a:t>
            </a:r>
            <a:r>
              <a:rPr lang="en-US" dirty="0" err="1"/>
              <a:t>uProgram</a:t>
            </a:r>
            <a:r>
              <a:rPr lang="en-US" dirty="0"/>
              <a:t> that requires fewer DRAM operations to execute the same desired operation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invite you to read our paper for more details about the two optimizations discussed here. </a:t>
            </a:r>
          </a:p>
          <a:p>
            <a:endParaRPr lang="en-US" dirty="0"/>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71</a:t>
            </a:fld>
            <a:endParaRPr lang="en-US"/>
          </a:p>
        </p:txBody>
      </p:sp>
      <p:sp>
        <p:nvSpPr>
          <p:cNvPr id="5" name="Date Placeholder 4">
            <a:extLst>
              <a:ext uri="{FF2B5EF4-FFF2-40B4-BE49-F238E27FC236}">
                <a16:creationId xmlns:a16="http://schemas.microsoft.com/office/drawing/2014/main" id="{15168036-C79F-7F41-816F-16E56F5C3BA2}"/>
              </a:ext>
            </a:extLst>
          </p:cNvPr>
          <p:cNvSpPr>
            <a:spLocks noGrp="1"/>
          </p:cNvSpPr>
          <p:nvPr>
            <p:ph type="dt" idx="1"/>
          </p:nvPr>
        </p:nvSpPr>
        <p:spPr/>
        <p:txBody>
          <a:bodyPr/>
          <a:lstStyle/>
          <a:p>
            <a:fld id="{F6EDB581-E151-B840-9BBA-916874639988}" type="datetime1">
              <a:rPr lang="en-US" smtClean="0"/>
              <a:t>10/28/23</a:t>
            </a:fld>
            <a:endParaRPr lang="en-US"/>
          </a:p>
        </p:txBody>
      </p:sp>
      <p:sp>
        <p:nvSpPr>
          <p:cNvPr id="6" name="Footer Placeholder 5">
            <a:extLst>
              <a:ext uri="{FF2B5EF4-FFF2-40B4-BE49-F238E27FC236}">
                <a16:creationId xmlns:a16="http://schemas.microsoft.com/office/drawing/2014/main" id="{E1EB9A16-40AD-864D-A29D-B78CF546115A}"/>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2BCA24C2-F0F8-8D44-AB16-DF22A045298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769739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all potential operations are coalesced, the framework now has an optimized micro program that compute the desired </a:t>
            </a:r>
            <a:r>
              <a:rPr lang="en-US" dirty="0" err="1"/>
              <a:t>opertatoin</a:t>
            </a:r>
            <a:r>
              <a:rPr lang="en-US" dirty="0"/>
              <a:t> for operands of size 1-bit. </a:t>
            </a:r>
          </a:p>
          <a:p>
            <a:r>
              <a:rPr lang="en-US" dirty="0"/>
              <a:t>[CLICK] The final part of task 2 generalizes this 1-bit version of the operation into an N-bit version by repeating the DRAM commands in the optimized micro program for N times.</a:t>
            </a:r>
          </a:p>
          <a:p>
            <a:r>
              <a:rPr lang="en-US" dirty="0"/>
              <a:t>[CLICK] The final outcome is an optimized </a:t>
            </a:r>
            <a:r>
              <a:rPr lang="en-US" dirty="0" err="1"/>
              <a:t>uProgram</a:t>
            </a:r>
            <a:r>
              <a:rPr lang="en-US" dirty="0"/>
              <a:t> that can execute bit-serial computation over a flexible precision in DRAM.</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72</a:t>
            </a:fld>
            <a:endParaRPr lang="en-US"/>
          </a:p>
        </p:txBody>
      </p:sp>
      <p:sp>
        <p:nvSpPr>
          <p:cNvPr id="5" name="Date Placeholder 4">
            <a:extLst>
              <a:ext uri="{FF2B5EF4-FFF2-40B4-BE49-F238E27FC236}">
                <a16:creationId xmlns:a16="http://schemas.microsoft.com/office/drawing/2014/main" id="{0E09DBDA-C240-E446-8306-D06F69851ED2}"/>
              </a:ext>
            </a:extLst>
          </p:cNvPr>
          <p:cNvSpPr>
            <a:spLocks noGrp="1"/>
          </p:cNvSpPr>
          <p:nvPr>
            <p:ph type="dt" idx="1"/>
          </p:nvPr>
        </p:nvSpPr>
        <p:spPr/>
        <p:txBody>
          <a:bodyPr/>
          <a:lstStyle/>
          <a:p>
            <a:fld id="{B3164AA1-1680-C34A-B100-C45CC3DDD10E}" type="datetime1">
              <a:rPr lang="en-US" smtClean="0"/>
              <a:t>10/28/23</a:t>
            </a:fld>
            <a:endParaRPr lang="en-US"/>
          </a:p>
        </p:txBody>
      </p:sp>
      <p:sp>
        <p:nvSpPr>
          <p:cNvPr id="6" name="Footer Placeholder 5">
            <a:extLst>
              <a:ext uri="{FF2B5EF4-FFF2-40B4-BE49-F238E27FC236}">
                <a16:creationId xmlns:a16="http://schemas.microsoft.com/office/drawing/2014/main" id="{4D7B0972-6DB2-AA4E-84C3-AF68245675CD}"/>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9672D8CD-A165-F445-BD30-D174FF09BC5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7446748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final </a:t>
            </a:r>
            <a:r>
              <a:rPr lang="en-US" dirty="0" err="1"/>
              <a:t>uProgram</a:t>
            </a:r>
            <a:r>
              <a:rPr lang="en-US" dirty="0"/>
              <a:t> is then stored in a reserved region of DRAM for future use.</a:t>
            </a:r>
          </a:p>
          <a:p>
            <a:r>
              <a:rPr lang="en-US" dirty="0"/>
              <a:t>[CLICK] Also, a new SIMDRAM instruction, called </a:t>
            </a:r>
            <a:r>
              <a:rPr lang="en-US" dirty="0" err="1"/>
              <a:t>bbop</a:t>
            </a:r>
            <a:r>
              <a:rPr lang="en-US" dirty="0"/>
              <a:t>, is created and added to the CPU ISA. The SIMDRAM instructions is used later by the programmer to perform the added SIMDRAM operation</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73</a:t>
            </a:fld>
            <a:endParaRPr lang="en-US"/>
          </a:p>
        </p:txBody>
      </p:sp>
      <p:sp>
        <p:nvSpPr>
          <p:cNvPr id="5" name="Date Placeholder 4">
            <a:extLst>
              <a:ext uri="{FF2B5EF4-FFF2-40B4-BE49-F238E27FC236}">
                <a16:creationId xmlns:a16="http://schemas.microsoft.com/office/drawing/2014/main" id="{CD349C9C-BEA0-3D4E-BABE-59946608524E}"/>
              </a:ext>
            </a:extLst>
          </p:cNvPr>
          <p:cNvSpPr>
            <a:spLocks noGrp="1"/>
          </p:cNvSpPr>
          <p:nvPr>
            <p:ph type="dt" idx="1"/>
          </p:nvPr>
        </p:nvSpPr>
        <p:spPr/>
        <p:txBody>
          <a:bodyPr/>
          <a:lstStyle/>
          <a:p>
            <a:fld id="{EFCA7642-36BC-9342-9AAA-44F56CDEBFB9}" type="datetime1">
              <a:rPr lang="en-US" smtClean="0"/>
              <a:t>10/28/23</a:t>
            </a:fld>
            <a:endParaRPr lang="en-US"/>
          </a:p>
        </p:txBody>
      </p:sp>
      <p:sp>
        <p:nvSpPr>
          <p:cNvPr id="6" name="Footer Placeholder 5">
            <a:extLst>
              <a:ext uri="{FF2B5EF4-FFF2-40B4-BE49-F238E27FC236}">
                <a16:creationId xmlns:a16="http://schemas.microsoft.com/office/drawing/2014/main" id="{6176C121-0806-0E46-B625-FA1B5FF47790}"/>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3CA86CC3-FC0F-A942-A647-BE1EBEB84F7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0005717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more detailed look at Step 3, the final step of the SIMDRAM framework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86D14284-0BBF-2043-BDA9-B09FA1F047DD}"/>
              </a:ext>
            </a:extLst>
          </p:cNvPr>
          <p:cNvSpPr>
            <a:spLocks noGrp="1"/>
          </p:cNvSpPr>
          <p:nvPr>
            <p:ph type="dt" idx="1"/>
          </p:nvPr>
        </p:nvSpPr>
        <p:spPr/>
        <p:txBody>
          <a:bodyPr/>
          <a:lstStyle/>
          <a:p>
            <a:fld id="{7A516619-DF5F-BB45-AB2F-8A0552BA8F34}" type="datetime1">
              <a:rPr lang="en-US" smtClean="0"/>
              <a:t>10/28/23</a:t>
            </a:fld>
            <a:endParaRPr lang="en-US"/>
          </a:p>
        </p:txBody>
      </p:sp>
      <p:sp>
        <p:nvSpPr>
          <p:cNvPr id="6" name="Footer Placeholder 5">
            <a:extLst>
              <a:ext uri="{FF2B5EF4-FFF2-40B4-BE49-F238E27FC236}">
                <a16:creationId xmlns:a16="http://schemas.microsoft.com/office/drawing/2014/main" id="{48301787-3E13-A049-806D-EE423037C189}"/>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74AA33B9-EE33-F547-8999-F281790040C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592667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SIMDRAM uses a control unit in the memory controller that handles the execution of the</a:t>
            </a:r>
          </a:p>
          <a:p>
            <a:r>
              <a:rPr lang="el-GR" dirty="0"/>
              <a:t>μ</a:t>
            </a:r>
            <a:r>
              <a:rPr lang="en-US" dirty="0"/>
              <a:t>Program at runtime, transparently to the programmer. </a:t>
            </a:r>
          </a:p>
          <a:p>
            <a:endParaRPr lang="en-US" dirty="0"/>
          </a:p>
          <a:p>
            <a:r>
              <a:rPr lang="en-US" dirty="0"/>
              <a:t>[CLICK] To perform a SIMDRAM operation, program a </a:t>
            </a:r>
            <a:r>
              <a:rPr lang="en-US" dirty="0" err="1"/>
              <a:t>bbop</a:t>
            </a:r>
            <a:r>
              <a:rPr lang="en-US" dirty="0"/>
              <a:t> instruction. Upon receiving this instruction, the control unit </a:t>
            </a:r>
          </a:p>
          <a:p>
            <a:r>
              <a:rPr lang="en-US" dirty="0"/>
              <a:t>[CLICK] loads the </a:t>
            </a:r>
            <a:r>
              <a:rPr lang="el-GR" dirty="0"/>
              <a:t>μ</a:t>
            </a:r>
            <a:r>
              <a:rPr lang="en-US" dirty="0"/>
              <a:t>Program corresponding to the </a:t>
            </a:r>
            <a:r>
              <a:rPr lang="en-US" dirty="0" err="1"/>
              <a:t>bbop</a:t>
            </a:r>
            <a:r>
              <a:rPr lang="en-US" dirty="0"/>
              <a:t> from the main memory</a:t>
            </a:r>
          </a:p>
          <a:p>
            <a:r>
              <a:rPr lang="en-US" dirty="0"/>
              <a:t>[CLICK] and performs the requested SIMDRAM operation by issuing the sequence of DRAM commands stores in the </a:t>
            </a:r>
            <a:r>
              <a:rPr lang="el-GR" dirty="0"/>
              <a:t>μ</a:t>
            </a:r>
            <a:r>
              <a:rPr lang="en-US" dirty="0"/>
              <a:t>Program of that SIMDRAM operation. </a:t>
            </a:r>
          </a:p>
          <a:p>
            <a:r>
              <a:rPr lang="en-US" dirty="0"/>
              <a:t>[CLICK] at the end of the </a:t>
            </a:r>
            <a:r>
              <a:rPr lang="en-US" dirty="0" err="1"/>
              <a:t>uProgram's</a:t>
            </a:r>
            <a:r>
              <a:rPr lang="en-US" dirty="0"/>
              <a:t> execution, the outcome of the SIMDRAM operation is stored in memory.</a:t>
            </a:r>
          </a:p>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E2B0CE0E-A6B0-F649-881E-6B048B4D0DBF}"/>
              </a:ext>
            </a:extLst>
          </p:cNvPr>
          <p:cNvSpPr>
            <a:spLocks noGrp="1"/>
          </p:cNvSpPr>
          <p:nvPr>
            <p:ph type="dt" idx="1"/>
          </p:nvPr>
        </p:nvSpPr>
        <p:spPr/>
        <p:txBody>
          <a:bodyPr/>
          <a:lstStyle/>
          <a:p>
            <a:fld id="{751CBD63-E352-B24A-AB83-D2A8DD10F136}" type="datetime1">
              <a:rPr lang="en-US" smtClean="0"/>
              <a:t>10/28/23</a:t>
            </a:fld>
            <a:endParaRPr lang="en-US"/>
          </a:p>
        </p:txBody>
      </p:sp>
      <p:sp>
        <p:nvSpPr>
          <p:cNvPr id="6" name="Footer Placeholder 5">
            <a:extLst>
              <a:ext uri="{FF2B5EF4-FFF2-40B4-BE49-F238E27FC236}">
                <a16:creationId xmlns:a16="http://schemas.microsoft.com/office/drawing/2014/main" id="{1CE6D4B8-1568-6C47-984F-411D766652E3}"/>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27186B1B-92E2-D64C-9398-D34023FF3BE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4189968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latin typeface="Cambria" panose="02040503050406030204" pitchFamily="18" charset="0"/>
              </a:rPr>
              <a:t>we employ several techniques to efficiently integrate SIMDRAM in the system</a:t>
            </a:r>
          </a:p>
          <a:p>
            <a:pPr algn="l"/>
            <a:endParaRPr lang="en-US" dirty="0">
              <a:latin typeface="Cambria" panose="02040503050406030204" pitchFamily="18" charset="0"/>
            </a:endParaRPr>
          </a:p>
          <a:p>
            <a:pPr algn="l"/>
            <a:r>
              <a:rPr lang="en-US" dirty="0">
                <a:latin typeface="Cambria" panose="02040503050406030204" pitchFamily="18" charset="0"/>
              </a:rPr>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7D5BA563-45DF-EC4D-BA05-5749DC84E145}"/>
              </a:ext>
            </a:extLst>
          </p:cNvPr>
          <p:cNvSpPr>
            <a:spLocks noGrp="1"/>
          </p:cNvSpPr>
          <p:nvPr>
            <p:ph type="dt" idx="1"/>
          </p:nvPr>
        </p:nvSpPr>
        <p:spPr/>
        <p:txBody>
          <a:bodyPr/>
          <a:lstStyle/>
          <a:p>
            <a:fld id="{532238A8-FF56-324C-8B5A-62B095E93691}" type="datetime1">
              <a:rPr lang="en-US" smtClean="0"/>
              <a:t>10/28/23</a:t>
            </a:fld>
            <a:endParaRPr lang="en-US"/>
          </a:p>
        </p:txBody>
      </p:sp>
      <p:sp>
        <p:nvSpPr>
          <p:cNvPr id="6" name="Footer Placeholder 5">
            <a:extLst>
              <a:ext uri="{FF2B5EF4-FFF2-40B4-BE49-F238E27FC236}">
                <a16:creationId xmlns:a16="http://schemas.microsoft.com/office/drawing/2014/main" id="{14B9573A-2A8D-1A44-892D-4432580B6030}"/>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535ADE54-B94C-4743-A4E4-619E81696C5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8889557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mbria" panose="02040503050406030204" pitchFamily="18" charset="0"/>
              </a:rPr>
              <a:t>The first technique is regarding efficient transposing of the data layout in DRAM that enables SIMDRAM to store the data required for in-DRAM computation in a vertical layout.</a:t>
            </a:r>
          </a:p>
          <a:p>
            <a:pPr algn="l"/>
            <a:endParaRPr lang="en-US" dirty="0">
              <a:latin typeface="Cambria" panose="02040503050406030204" pitchFamily="18" charset="0"/>
            </a:endParaRPr>
          </a:p>
          <a:p>
            <a:pPr algn="l"/>
            <a:r>
              <a:rPr lang="en-US" dirty="0">
                <a:latin typeface="Cambria" panose="02040503050406030204" pitchFamily="18" charset="0"/>
              </a:rPr>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2D78507F-F61B-0143-87EC-AB078A137ECE}"/>
              </a:ext>
            </a:extLst>
          </p:cNvPr>
          <p:cNvSpPr>
            <a:spLocks noGrp="1"/>
          </p:cNvSpPr>
          <p:nvPr>
            <p:ph type="dt" idx="1"/>
          </p:nvPr>
        </p:nvSpPr>
        <p:spPr/>
        <p:txBody>
          <a:bodyPr/>
          <a:lstStyle/>
          <a:p>
            <a:fld id="{3669646E-21AF-E04B-B80A-0E150B47E229}" type="datetime1">
              <a:rPr lang="en-US" smtClean="0"/>
              <a:t>10/28/23</a:t>
            </a:fld>
            <a:endParaRPr lang="en-US"/>
          </a:p>
        </p:txBody>
      </p:sp>
      <p:sp>
        <p:nvSpPr>
          <p:cNvPr id="6" name="Footer Placeholder 5">
            <a:extLst>
              <a:ext uri="{FF2B5EF4-FFF2-40B4-BE49-F238E27FC236}">
                <a16:creationId xmlns:a16="http://schemas.microsoft.com/office/drawing/2014/main" id="{C14B2E7E-1365-5847-8618-7100916E6BE6}"/>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70D39808-0872-074B-97BA-0658336E95C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4220740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SIMDRAM operates on vertically-laid-out data, [CLICK] the other system components including the CPU expect the data to be laid out in the traditional horizontal format, [CLICK] making it challenging to share data between SIMDRAM and CPU</a:t>
            </a:r>
          </a:p>
          <a:p>
            <a:r>
              <a:rPr lang="en-US" dirty="0"/>
              <a:t>instructions. </a:t>
            </a:r>
          </a:p>
          <a:p>
            <a:endParaRPr lang="en-US" dirty="0"/>
          </a:p>
          <a:p>
            <a:r>
              <a:rPr lang="en-US" dirty="0"/>
              <a:t>To address this issue …</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78</a:t>
            </a:fld>
            <a:endParaRPr lang="en-US"/>
          </a:p>
        </p:txBody>
      </p:sp>
      <p:sp>
        <p:nvSpPr>
          <p:cNvPr id="5" name="Date Placeholder 4">
            <a:extLst>
              <a:ext uri="{FF2B5EF4-FFF2-40B4-BE49-F238E27FC236}">
                <a16:creationId xmlns:a16="http://schemas.microsoft.com/office/drawing/2014/main" id="{CBFD94CD-BD4C-454E-8D72-4045C813E496}"/>
              </a:ext>
            </a:extLst>
          </p:cNvPr>
          <p:cNvSpPr>
            <a:spLocks noGrp="1"/>
          </p:cNvSpPr>
          <p:nvPr>
            <p:ph type="dt" idx="1"/>
          </p:nvPr>
        </p:nvSpPr>
        <p:spPr/>
        <p:txBody>
          <a:bodyPr/>
          <a:lstStyle/>
          <a:p>
            <a:fld id="{C7328A54-E7C8-664A-8C03-B1E67598BA5D}" type="datetime1">
              <a:rPr lang="en-US" smtClean="0"/>
              <a:t>10/28/23</a:t>
            </a:fld>
            <a:endParaRPr lang="en-US"/>
          </a:p>
        </p:txBody>
      </p:sp>
      <p:sp>
        <p:nvSpPr>
          <p:cNvPr id="6" name="Footer Placeholder 5">
            <a:extLst>
              <a:ext uri="{FF2B5EF4-FFF2-40B4-BE49-F238E27FC236}">
                <a16:creationId xmlns:a16="http://schemas.microsoft.com/office/drawing/2014/main" id="{18577F75-8085-1D4C-BCCD-2F9D83FC6F79}"/>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213137EF-D9D6-544D-BAE2-682E4C0CEE0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047052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read the charge level stored in the storage capacitor, the memory controller issues an ACTIVATE command. Prior to receiving the ACTIVATE command, the bitline is held under a reference voltage, usually 1/2 VDD.  </a:t>
            </a:r>
          </a:p>
          <a:p>
            <a:endParaRPr lang="en-US" dirty="0"/>
          </a:p>
          <a:p>
            <a:r>
              <a:rPr lang="en-US" dirty="0"/>
              <a:t>[CLICK] First, once the DRAM array receives the ACTIVE command, the </a:t>
            </a:r>
            <a:r>
              <a:rPr lang="en-US" dirty="0" err="1"/>
              <a:t>wordline</a:t>
            </a:r>
            <a:r>
              <a:rPr lang="en-US" dirty="0"/>
              <a:t> of the target row is asserted, which connects all cells along the row to their respective </a:t>
            </a:r>
            <a:r>
              <a:rPr lang="en-US" dirty="0" err="1"/>
              <a:t>bitlines</a:t>
            </a:r>
            <a:r>
              <a:rPr lang="en-US" dirty="0"/>
              <a:t>. </a:t>
            </a:r>
            <a:br>
              <a:rPr lang="en-US" dirty="0"/>
            </a:br>
            <a:endParaRPr lang="en-US" dirty="0"/>
          </a:p>
          <a:p>
            <a:r>
              <a:rPr lang="en-US" dirty="0"/>
              <a:t>[CLICK] Second, the storage capacitor shares charge with its corresponding bitline</a:t>
            </a:r>
          </a:p>
          <a:p>
            <a:endParaRPr lang="en-US" dirty="0"/>
          </a:p>
          <a:p>
            <a:r>
              <a:rPr lang="en-US" dirty="0"/>
              <a:t>[CLICK] Third, the sense amplifier is enabled and </a:t>
            </a:r>
          </a:p>
          <a:p>
            <a:endParaRPr lang="en-US" dirty="0"/>
          </a:p>
          <a:p>
            <a:r>
              <a:rPr lang="en-US" dirty="0"/>
              <a:t>[CLICK] Fourth, the resulting bitline voltage shift is sensed and amplified by the </a:t>
            </a:r>
            <a:r>
              <a:rPr lang="en-US" dirty="0" err="1"/>
              <a:t>bitline’s</a:t>
            </a:r>
            <a:r>
              <a:rPr lang="en-US" dirty="0"/>
              <a:t> sense amplifier. Once the sense amplifiers finish amplification</a:t>
            </a:r>
          </a:p>
          <a:p>
            <a:endParaRPr lang="en-US" dirty="0"/>
          </a:p>
          <a:p>
            <a:r>
              <a:rPr lang="en-US" dirty="0"/>
              <a:t>[CLICK] the row buffer will contain the values originally stored within the cells along the asserted </a:t>
            </a:r>
            <a:r>
              <a:rPr lang="en-US" dirty="0" err="1"/>
              <a:t>wordline</a:t>
            </a:r>
            <a:r>
              <a:rPr lang="en-US" dirty="0"/>
              <a:t>. Also, the charge in the storage capacitor is fully restored. At the end of the ACTIVATE operation, the DRAM array is ready to receive read and write requests from the memory controller. </a:t>
            </a:r>
          </a:p>
          <a:p>
            <a:r>
              <a:rPr lang="en-US" dirty="0"/>
              <a:t>  </a:t>
            </a:r>
          </a:p>
          <a:p>
            <a:r>
              <a:rPr lang="en-US" dirty="0"/>
              <a:t>[NEXT]]</a:t>
            </a:r>
          </a:p>
          <a:p>
            <a:endParaRPr lang="en-US" dirty="0"/>
          </a:p>
        </p:txBody>
      </p:sp>
      <p:sp>
        <p:nvSpPr>
          <p:cNvPr id="4" name="Slide Number Placeholder 3"/>
          <p:cNvSpPr>
            <a:spLocks noGrp="1"/>
          </p:cNvSpPr>
          <p:nvPr>
            <p:ph type="sldNum" sz="quarter" idx="5"/>
          </p:nvPr>
        </p:nvSpPr>
        <p:spPr/>
        <p:txBody>
          <a:bodyPr/>
          <a:lstStyle/>
          <a:p>
            <a:fld id="{9215BD74-A3FE-8D41-A5F8-7391B7541C41}" type="slidenum">
              <a:rPr lang="en-US" smtClean="0"/>
              <a:t>7</a:t>
            </a:fld>
            <a:endParaRPr lang="en-US"/>
          </a:p>
        </p:txBody>
      </p:sp>
      <p:sp>
        <p:nvSpPr>
          <p:cNvPr id="5" name="Date Placeholder 4">
            <a:extLst>
              <a:ext uri="{FF2B5EF4-FFF2-40B4-BE49-F238E27FC236}">
                <a16:creationId xmlns:a16="http://schemas.microsoft.com/office/drawing/2014/main" id="{BF5882C2-75EA-824C-BE85-620ED6BF661B}"/>
              </a:ext>
            </a:extLst>
          </p:cNvPr>
          <p:cNvSpPr>
            <a:spLocks noGrp="1"/>
          </p:cNvSpPr>
          <p:nvPr>
            <p:ph type="dt" idx="1"/>
          </p:nvPr>
        </p:nvSpPr>
        <p:spPr/>
        <p:txBody>
          <a:bodyPr/>
          <a:lstStyle/>
          <a:p>
            <a:fld id="{D3913858-2A1B-B147-8F2E-11416B85575F}" type="datetime1">
              <a:rPr lang="en-US" smtClean="0"/>
              <a:t>10/28/23</a:t>
            </a:fld>
            <a:endParaRPr lang="en-US"/>
          </a:p>
        </p:txBody>
      </p:sp>
      <p:sp>
        <p:nvSpPr>
          <p:cNvPr id="6" name="Footer Placeholder 5">
            <a:extLst>
              <a:ext uri="{FF2B5EF4-FFF2-40B4-BE49-F238E27FC236}">
                <a16:creationId xmlns:a16="http://schemas.microsoft.com/office/drawing/2014/main" id="{45A44CFD-5905-1849-9B1D-50EBD0CAC65B}"/>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E736CF36-E613-904B-9B2F-26AC020C7DD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150945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SIMDRAM uses a specialized hardware unit placed </a:t>
            </a:r>
          </a:p>
          <a:p>
            <a:endParaRPr lang="en-US" dirty="0"/>
          </a:p>
          <a:p>
            <a:r>
              <a:rPr lang="en-US" dirty="0"/>
              <a:t>[CLICK] between the last-level cache (LLC) </a:t>
            </a:r>
          </a:p>
          <a:p>
            <a:r>
              <a:rPr lang="en-US" dirty="0"/>
              <a:t>[CLICK] and the memory controller, </a:t>
            </a:r>
          </a:p>
          <a:p>
            <a:r>
              <a:rPr lang="en-US" dirty="0"/>
              <a:t>[[CLICK] called data transposition unit, to transform the data layout from horizontal to vertical, and vice versa. </a:t>
            </a:r>
          </a:p>
          <a:p>
            <a:endParaRPr lang="en-US" dirty="0"/>
          </a:p>
          <a:p>
            <a:r>
              <a:rPr lang="en-US" dirty="0"/>
              <a:t>[CLICK] The transposition unit  tracks SIMDRAM objects, </a:t>
            </a:r>
          </a:p>
          <a:p>
            <a:endParaRPr lang="en-US" dirty="0"/>
          </a:p>
          <a:p>
            <a:r>
              <a:rPr lang="en-US" dirty="0"/>
              <a:t>[CLICK] and ensures that its corresponding data is in a vertical layout and ready for SIMDRAM </a:t>
            </a:r>
            <a:r>
              <a:rPr lang="en-US" dirty="0" err="1"/>
              <a:t>compution</a:t>
            </a:r>
            <a:r>
              <a:rPr lang="en-US" dirty="0"/>
              <a:t>, whenever the data is in DRAM.</a:t>
            </a:r>
          </a:p>
          <a:p>
            <a:r>
              <a:rPr lang="en-US" dirty="0"/>
              <a:t>[CLIC] and in a horizontal layout whenever the data is in the cache and is ready for computation in the processor</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79</a:t>
            </a:fld>
            <a:endParaRPr lang="en-US"/>
          </a:p>
        </p:txBody>
      </p:sp>
      <p:sp>
        <p:nvSpPr>
          <p:cNvPr id="5" name="Date Placeholder 4">
            <a:extLst>
              <a:ext uri="{FF2B5EF4-FFF2-40B4-BE49-F238E27FC236}">
                <a16:creationId xmlns:a16="http://schemas.microsoft.com/office/drawing/2014/main" id="{B33CF6BC-3BE7-AE48-B69D-4FDB0010E190}"/>
              </a:ext>
            </a:extLst>
          </p:cNvPr>
          <p:cNvSpPr>
            <a:spLocks noGrp="1"/>
          </p:cNvSpPr>
          <p:nvPr>
            <p:ph type="dt" idx="1"/>
          </p:nvPr>
        </p:nvSpPr>
        <p:spPr/>
        <p:txBody>
          <a:bodyPr/>
          <a:lstStyle/>
          <a:p>
            <a:fld id="{325516BE-A834-CF4D-A097-7AE16B097D6E}" type="datetime1">
              <a:rPr lang="en-US" smtClean="0"/>
              <a:t>10/28/23</a:t>
            </a:fld>
            <a:endParaRPr lang="en-US"/>
          </a:p>
        </p:txBody>
      </p:sp>
      <p:sp>
        <p:nvSpPr>
          <p:cNvPr id="6" name="Footer Placeholder 5">
            <a:extLst>
              <a:ext uri="{FF2B5EF4-FFF2-40B4-BE49-F238E27FC236}">
                <a16:creationId xmlns:a16="http://schemas.microsoft.com/office/drawing/2014/main" id="{87D77042-E9FA-5B4F-8088-D5D435EE765C}"/>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617B70C8-35BE-FB4D-B49D-FA223CE5217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747437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Our </a:t>
            </a:r>
            <a:r>
              <a:rPr lang="en-US" dirty="0" err="1"/>
              <a:t>ecaluations</a:t>
            </a:r>
            <a:r>
              <a:rPr lang="en-US" dirty="0"/>
              <a:t> show that the transposition unit imposes very low overhead on the throughput of SIMDRAM operations</a:t>
            </a:r>
          </a:p>
          <a:p>
            <a:endParaRPr lang="en-US" dirty="0"/>
          </a:p>
          <a:p>
            <a:r>
              <a:rPr lang="en-US" dirty="0"/>
              <a:t>[CLICK] while imposing very low area overhead</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80</a:t>
            </a:fld>
            <a:endParaRPr lang="en-US"/>
          </a:p>
        </p:txBody>
      </p:sp>
      <p:sp>
        <p:nvSpPr>
          <p:cNvPr id="5" name="Date Placeholder 4">
            <a:extLst>
              <a:ext uri="{FF2B5EF4-FFF2-40B4-BE49-F238E27FC236}">
                <a16:creationId xmlns:a16="http://schemas.microsoft.com/office/drawing/2014/main" id="{6C4361F0-63D7-4E40-96FE-7EF684635021}"/>
              </a:ext>
            </a:extLst>
          </p:cNvPr>
          <p:cNvSpPr>
            <a:spLocks noGrp="1"/>
          </p:cNvSpPr>
          <p:nvPr>
            <p:ph type="dt" idx="1"/>
          </p:nvPr>
        </p:nvSpPr>
        <p:spPr/>
        <p:txBody>
          <a:bodyPr/>
          <a:lstStyle/>
          <a:p>
            <a:fld id="{479527CA-EBD4-1C40-A750-FD5604748D33}" type="datetime1">
              <a:rPr lang="en-US" smtClean="0"/>
              <a:t>10/28/23</a:t>
            </a:fld>
            <a:endParaRPr lang="en-US"/>
          </a:p>
        </p:txBody>
      </p:sp>
      <p:sp>
        <p:nvSpPr>
          <p:cNvPr id="6" name="Footer Placeholder 5">
            <a:extLst>
              <a:ext uri="{FF2B5EF4-FFF2-40B4-BE49-F238E27FC236}">
                <a16:creationId xmlns:a16="http://schemas.microsoft.com/office/drawing/2014/main" id="{823EDCE1-9573-C048-A43D-7734333471AE}"/>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1E42BC95-5CA7-D642-99D9-E6ABB62D770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2344126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Date Placeholder 4"/>
          <p:cNvSpPr>
            <a:spLocks noGrp="1"/>
          </p:cNvSpPr>
          <p:nvPr>
            <p:ph type="dt" idx="1"/>
          </p:nvPr>
        </p:nvSpPr>
        <p:spPr/>
        <p:txBody>
          <a:bodyPr/>
          <a:lstStyle/>
          <a:p>
            <a:fld id="{8100C907-EBAB-EF41-9C66-871257E86D06}" type="datetime1">
              <a:rPr lang="en-US" smtClean="0"/>
              <a:t>10/28/23</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215BD74-A3FE-8D41-A5F8-7391B7541C41}" type="slidenum">
              <a:rPr lang="en-US" smtClean="0"/>
              <a:t>81</a:t>
            </a:fld>
            <a:endParaRPr lang="en-US"/>
          </a:p>
        </p:txBody>
      </p:sp>
    </p:spTree>
    <p:extLst>
      <p:ext uri="{BB962C8B-B14F-4D97-AF65-F5344CB8AC3E}">
        <p14:creationId xmlns:p14="http://schemas.microsoft.com/office/powerpoint/2010/main" val="146967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manual vs automatic programming </a:t>
            </a:r>
          </a:p>
          <a:p>
            <a:endParaRPr lang="en-US" dirty="0"/>
          </a:p>
        </p:txBody>
      </p:sp>
      <p:sp>
        <p:nvSpPr>
          <p:cNvPr id="4" name="Header Placeholder 3"/>
          <p:cNvSpPr>
            <a:spLocks noGrp="1"/>
          </p:cNvSpPr>
          <p:nvPr>
            <p:ph type="hdr" sz="quarter"/>
          </p:nvPr>
        </p:nvSpPr>
        <p:spPr/>
        <p:txBody>
          <a:bodyPr/>
          <a:lstStyle/>
          <a:p>
            <a:endParaRPr lang="en-US"/>
          </a:p>
        </p:txBody>
      </p:sp>
      <p:sp>
        <p:nvSpPr>
          <p:cNvPr id="5" name="Date Placeholder 4"/>
          <p:cNvSpPr>
            <a:spLocks noGrp="1"/>
          </p:cNvSpPr>
          <p:nvPr>
            <p:ph type="dt" idx="1"/>
          </p:nvPr>
        </p:nvSpPr>
        <p:spPr/>
        <p:txBody>
          <a:bodyPr/>
          <a:lstStyle/>
          <a:p>
            <a:fld id="{8100C907-EBAB-EF41-9C66-871257E86D06}" type="datetime1">
              <a:rPr lang="en-US" smtClean="0"/>
              <a:t>10/28/23</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215BD74-A3FE-8D41-A5F8-7391B7541C41}" type="slidenum">
              <a:rPr lang="en-US" smtClean="0"/>
              <a:t>92</a:t>
            </a:fld>
            <a:endParaRPr lang="en-US"/>
          </a:p>
        </p:txBody>
      </p:sp>
    </p:spTree>
    <p:extLst>
      <p:ext uri="{BB962C8B-B14F-4D97-AF65-F5344CB8AC3E}">
        <p14:creationId xmlns:p14="http://schemas.microsoft.com/office/powerpoint/2010/main" val="2815254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We implement SIMDRAM using gem5 simulator</a:t>
            </a:r>
          </a:p>
          <a:p>
            <a:endParaRPr lang="en-US" dirty="0"/>
          </a:p>
          <a:p>
            <a:r>
              <a:rPr lang="en-US" dirty="0"/>
              <a:t>[CLICK] We compare SIMDRAM against three baselines</a:t>
            </a:r>
          </a:p>
          <a:p>
            <a:r>
              <a:rPr lang="en-US" dirty="0"/>
              <a:t>[CLICK] a multi-core CPU</a:t>
            </a:r>
          </a:p>
          <a:p>
            <a:r>
              <a:rPr lang="en-US" dirty="0"/>
              <a:t>[CLICK] a high-end GPU</a:t>
            </a:r>
          </a:p>
          <a:p>
            <a:r>
              <a:rPr lang="en-US" dirty="0"/>
              <a:t>[CLICK] and, Ambit, an state-of-the-art in-DRAM computing mechanism </a:t>
            </a:r>
          </a:p>
          <a:p>
            <a:endParaRPr lang="en-US" dirty="0"/>
          </a:p>
          <a:p>
            <a:r>
              <a:rPr lang="en-US" dirty="0"/>
              <a:t>[CLICK] We evaluate three different configurations of SIMDRAM</a:t>
            </a:r>
          </a:p>
          <a:p>
            <a:r>
              <a:rPr lang="en-US" dirty="0"/>
              <a:t>[CLICK] 1-bank configuration, where a single DRAM bank is extended to enable SIMDRAM computation. This  enables SIMDRAM to execute operations over 64K SIMD lanes</a:t>
            </a:r>
          </a:p>
          <a:p>
            <a:r>
              <a:rPr lang="en-US" dirty="0"/>
              <a:t>[CLICK] We also evaluate SIMDRAM with four in-DRAM computation enabled banks</a:t>
            </a:r>
          </a:p>
          <a:p>
            <a:r>
              <a:rPr lang="en-US" dirty="0"/>
              <a:t>[CLICK] And 16 in-DRAM computation enabled banks. </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94</a:t>
            </a:fld>
            <a:endParaRPr lang="en-US"/>
          </a:p>
        </p:txBody>
      </p:sp>
      <p:sp>
        <p:nvSpPr>
          <p:cNvPr id="5" name="Date Placeholder 4">
            <a:extLst>
              <a:ext uri="{FF2B5EF4-FFF2-40B4-BE49-F238E27FC236}">
                <a16:creationId xmlns:a16="http://schemas.microsoft.com/office/drawing/2014/main" id="{D30514E8-A6EE-8E4D-8BEC-5F50C5A7B9B7}"/>
              </a:ext>
            </a:extLst>
          </p:cNvPr>
          <p:cNvSpPr>
            <a:spLocks noGrp="1"/>
          </p:cNvSpPr>
          <p:nvPr>
            <p:ph type="dt" idx="1"/>
          </p:nvPr>
        </p:nvSpPr>
        <p:spPr/>
        <p:txBody>
          <a:bodyPr/>
          <a:lstStyle/>
          <a:p>
            <a:fld id="{A72DF000-2E77-3741-B876-BD16A4065520}" type="datetime1">
              <a:rPr lang="en-US" smtClean="0"/>
              <a:t>10/28/23</a:t>
            </a:fld>
            <a:endParaRPr lang="en-US"/>
          </a:p>
        </p:txBody>
      </p:sp>
      <p:sp>
        <p:nvSpPr>
          <p:cNvPr id="6" name="Footer Placeholder 5">
            <a:extLst>
              <a:ext uri="{FF2B5EF4-FFF2-40B4-BE49-F238E27FC236}">
                <a16:creationId xmlns:a16="http://schemas.microsoft.com/office/drawing/2014/main" id="{F4D43C0C-C292-A447-8785-D35331D72C69}"/>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5E609680-ECCA-F640-8696-1B4A29AA601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130302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demonstrate its generality, we evaluate SIMDRAM using</a:t>
            </a:r>
          </a:p>
          <a:p>
            <a:r>
              <a:rPr lang="en-US" dirty="0"/>
              <a:t>[CLICK] 16 complex in-DRAM operations</a:t>
            </a:r>
          </a:p>
          <a:p>
            <a:endParaRPr lang="en-US" dirty="0"/>
          </a:p>
          <a:p>
            <a:r>
              <a:rPr lang="en-US" dirty="0"/>
              <a:t>And [CLICK] 7 commonly-used real-world applications from various domains</a:t>
            </a:r>
          </a:p>
          <a:p>
            <a:endParaRPr lang="en-US" dirty="0"/>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95</a:t>
            </a:fld>
            <a:endParaRPr lang="en-US"/>
          </a:p>
        </p:txBody>
      </p:sp>
      <p:sp>
        <p:nvSpPr>
          <p:cNvPr id="5" name="Date Placeholder 4">
            <a:extLst>
              <a:ext uri="{FF2B5EF4-FFF2-40B4-BE49-F238E27FC236}">
                <a16:creationId xmlns:a16="http://schemas.microsoft.com/office/drawing/2014/main" id="{C1D17C10-CDF3-6C47-BC91-92142CDACE95}"/>
              </a:ext>
            </a:extLst>
          </p:cNvPr>
          <p:cNvSpPr>
            <a:spLocks noGrp="1"/>
          </p:cNvSpPr>
          <p:nvPr>
            <p:ph type="dt" idx="1"/>
          </p:nvPr>
        </p:nvSpPr>
        <p:spPr/>
        <p:txBody>
          <a:bodyPr/>
          <a:lstStyle/>
          <a:p>
            <a:fld id="{C1A5276E-E567-D74E-8980-B1288617D8B1}" type="datetime1">
              <a:rPr lang="en-US" smtClean="0"/>
              <a:t>10/28/23</a:t>
            </a:fld>
            <a:endParaRPr lang="en-US"/>
          </a:p>
        </p:txBody>
      </p:sp>
      <p:sp>
        <p:nvSpPr>
          <p:cNvPr id="6" name="Footer Placeholder 5">
            <a:extLst>
              <a:ext uri="{FF2B5EF4-FFF2-40B4-BE49-F238E27FC236}">
                <a16:creationId xmlns:a16="http://schemas.microsoft.com/office/drawing/2014/main" id="{1D24143C-B602-0440-850B-484401BDDF3A}"/>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69A273A3-A969-AF41-964C-018EA8BD396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311823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compare the throughput across all 16 SIMDRAM operations, normalized to the three baselines.</a:t>
            </a:r>
          </a:p>
          <a:p>
            <a:endParaRPr lang="en-US" dirty="0"/>
          </a:p>
          <a:p>
            <a:r>
              <a:rPr lang="en-US" dirty="0"/>
              <a:t>[CLICK] Here, the X axis shows each one of the three baselines we evaluated, and the Y axis shows the average normalized throughput in </a:t>
            </a:r>
            <a:r>
              <a:rPr lang="en-US" dirty="0" err="1"/>
              <a:t>GigaOPerations</a:t>
            </a:r>
            <a:r>
              <a:rPr lang="en-US" dirty="0"/>
              <a:t> per second. We make the following observations.</a:t>
            </a:r>
          </a:p>
          <a:p>
            <a:endParaRPr lang="en-US" dirty="0"/>
          </a:p>
          <a:p>
            <a:r>
              <a:rPr lang="en-US" dirty="0"/>
              <a:t>[CLICK] First, SIMDRAM with a single bank provides 5.5x the throughput of the baseline CPU </a:t>
            </a:r>
          </a:p>
          <a:p>
            <a:r>
              <a:rPr lang="en-US" dirty="0"/>
              <a:t>[CLICK] This value increases to 22x the throughput of the baseline CPU using four DRAM banks </a:t>
            </a:r>
          </a:p>
          <a:p>
            <a:r>
              <a:rPr lang="en-US" dirty="0"/>
              <a:t>[CLICK] and to 88x the throughput of the CPU using 16 DRAM banks. </a:t>
            </a:r>
          </a:p>
          <a:p>
            <a:endParaRPr lang="en-US" dirty="0"/>
          </a:p>
          <a:p>
            <a:r>
              <a:rPr lang="en-US" dirty="0"/>
              <a:t>[CLICK] Second, SIMDRAM with a single bank is not enough to outperform the throughput of the GPU.</a:t>
            </a:r>
          </a:p>
          <a:p>
            <a:r>
              <a:rPr lang="en-US" dirty="0"/>
              <a:t>[CLICK] However, with four DRAM banks, SIMDRAM provides 1.5x the throughput of the GPU </a:t>
            </a:r>
          </a:p>
          <a:p>
            <a:r>
              <a:rPr lang="en-US" dirty="0"/>
              <a:t>[CLICK] which scales to 5.8x when using 16 DRAM banks. </a:t>
            </a:r>
          </a:p>
          <a:p>
            <a:endParaRPr lang="en-US" dirty="0"/>
          </a:p>
          <a:p>
            <a:r>
              <a:rPr lang="en-US" dirty="0"/>
              <a:t>[CLICK] Third, compared to Ambit, SIMDRAM 1 bank provides 2x Ambit's throughput of Ambit.</a:t>
            </a:r>
          </a:p>
          <a:p>
            <a:r>
              <a:rPr lang="en-US" dirty="0"/>
              <a:t>[CLICK] While SIMDRAM 4 banks provides 7.9x</a:t>
            </a:r>
          </a:p>
          <a:p>
            <a:r>
              <a:rPr lang="en-US" dirty="0"/>
              <a:t>[CLICK] And SIMDRAM 16 banks provides 31.6x the throughput of Ambit.</a:t>
            </a:r>
          </a:p>
          <a:p>
            <a:endParaRPr lang="en-US" dirty="0"/>
          </a:p>
          <a:p>
            <a:r>
              <a:rPr lang="en-US" dirty="0"/>
              <a:t>[CLICK] We conclude that SIMDRAM can largely outperform all three state-of-the-art baselines for a wide range of operations</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96</a:t>
            </a:fld>
            <a:endParaRPr lang="en-US"/>
          </a:p>
        </p:txBody>
      </p:sp>
      <p:sp>
        <p:nvSpPr>
          <p:cNvPr id="5" name="Date Placeholder 4">
            <a:extLst>
              <a:ext uri="{FF2B5EF4-FFF2-40B4-BE49-F238E27FC236}">
                <a16:creationId xmlns:a16="http://schemas.microsoft.com/office/drawing/2014/main" id="{04F2004B-4FA6-384E-91AD-67360941D405}"/>
              </a:ext>
            </a:extLst>
          </p:cNvPr>
          <p:cNvSpPr>
            <a:spLocks noGrp="1"/>
          </p:cNvSpPr>
          <p:nvPr>
            <p:ph type="dt" idx="1"/>
          </p:nvPr>
        </p:nvSpPr>
        <p:spPr/>
        <p:txBody>
          <a:bodyPr/>
          <a:lstStyle/>
          <a:p>
            <a:fld id="{F4EA0BE4-F98E-054F-B55D-AE3436D7D5F9}" type="datetime1">
              <a:rPr lang="en-US" smtClean="0"/>
              <a:t>10/28/23</a:t>
            </a:fld>
            <a:endParaRPr lang="en-US"/>
          </a:p>
        </p:txBody>
      </p:sp>
      <p:sp>
        <p:nvSpPr>
          <p:cNvPr id="6" name="Footer Placeholder 5">
            <a:extLst>
              <a:ext uri="{FF2B5EF4-FFF2-40B4-BE49-F238E27FC236}">
                <a16:creationId xmlns:a16="http://schemas.microsoft.com/office/drawing/2014/main" id="{87BD953C-F2AB-D54A-97F1-14B6674757B3}"/>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54CD8603-DA6B-D44D-A1AA-4EBDA2DE9BD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446447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we compare the energy efficiency across all 16 SIMDRAM operations, normalized to the three baselines.</a:t>
            </a:r>
          </a:p>
          <a:p>
            <a:endParaRPr lang="en-US" dirty="0"/>
          </a:p>
          <a:p>
            <a:r>
              <a:rPr lang="en-US" dirty="0"/>
              <a:t>[CLICK] Here, the X axis shows each one of the three baselines we evaluated, and the Y axis shows the average normalized energy efficiency in Throughput per Watt. We make the following observations.</a:t>
            </a:r>
          </a:p>
          <a:p>
            <a:endParaRPr lang="en-US" dirty="0"/>
          </a:p>
          <a:p>
            <a:r>
              <a:rPr lang="en-US" dirty="0"/>
              <a:t>[CLICK] SIMDRAM provides  257x  the energy efficiency of the CPU baseline, </a:t>
            </a:r>
          </a:p>
          <a:p>
            <a:endParaRPr lang="en-US" dirty="0"/>
          </a:p>
          <a:p>
            <a:r>
              <a:rPr lang="en-US" dirty="0"/>
              <a:t>[CLICK] 31x the energy efficiency of the high-end GPU </a:t>
            </a:r>
          </a:p>
          <a:p>
            <a:r>
              <a:rPr lang="en-US" dirty="0"/>
              <a:t>[CLICK] And 2.6x the energy efficiency of Ambit</a:t>
            </a:r>
          </a:p>
          <a:p>
            <a:endParaRPr lang="en-US" dirty="0"/>
          </a:p>
          <a:p>
            <a:r>
              <a:rPr lang="en-US" dirty="0"/>
              <a:t>[CLICK] We conclude that SIMDRAM is more energy efficient than all state-of-the-art baselines</a:t>
            </a:r>
          </a:p>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fld id="{9215BD74-A3FE-8D41-A5F8-7391B7541C41}" type="slidenum">
              <a:rPr lang="en-US" smtClean="0"/>
              <a:t>97</a:t>
            </a:fld>
            <a:endParaRPr lang="en-US"/>
          </a:p>
        </p:txBody>
      </p:sp>
      <p:sp>
        <p:nvSpPr>
          <p:cNvPr id="5" name="Date Placeholder 4">
            <a:extLst>
              <a:ext uri="{FF2B5EF4-FFF2-40B4-BE49-F238E27FC236}">
                <a16:creationId xmlns:a16="http://schemas.microsoft.com/office/drawing/2014/main" id="{4B174365-706B-7A43-8440-0AD8B238977C}"/>
              </a:ext>
            </a:extLst>
          </p:cNvPr>
          <p:cNvSpPr>
            <a:spLocks noGrp="1"/>
          </p:cNvSpPr>
          <p:nvPr>
            <p:ph type="dt" idx="1"/>
          </p:nvPr>
        </p:nvSpPr>
        <p:spPr/>
        <p:txBody>
          <a:bodyPr/>
          <a:lstStyle/>
          <a:p>
            <a:fld id="{7CB354CA-2438-A443-9987-B4E837B418A6}" type="datetime1">
              <a:rPr lang="en-US" smtClean="0"/>
              <a:t>10/28/23</a:t>
            </a:fld>
            <a:endParaRPr lang="en-US"/>
          </a:p>
        </p:txBody>
      </p:sp>
      <p:sp>
        <p:nvSpPr>
          <p:cNvPr id="6" name="Footer Placeholder 5">
            <a:extLst>
              <a:ext uri="{FF2B5EF4-FFF2-40B4-BE49-F238E27FC236}">
                <a16:creationId xmlns:a16="http://schemas.microsoft.com/office/drawing/2014/main" id="{94C9BCCC-011B-6E4A-981C-A7F6DCDAFFC7}"/>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A9A1DB93-68CA-2C4D-90A5-BFF69BE6FD7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488968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Third, we compare the speedup across all 7 real-world applications,</a:t>
            </a:r>
          </a:p>
          <a:p>
            <a:endParaRPr lang="en-US" dirty="0"/>
          </a:p>
          <a:p>
            <a:endParaRPr lang="en-US" dirty="0"/>
          </a:p>
          <a:p>
            <a:r>
              <a:rPr lang="en-US" dirty="0"/>
              <a:t>[CLICK] First, SIMDRAM with a single bank provides 3x speedup compared to the baseline CPU </a:t>
            </a:r>
          </a:p>
          <a:p>
            <a:r>
              <a:rPr lang="en-US" dirty="0"/>
              <a:t>[CLICK] which scales to 8.7x using four DRAM banks and </a:t>
            </a:r>
          </a:p>
          <a:p>
            <a:r>
              <a:rPr lang="en-US" dirty="0"/>
              <a:t>[CLICK] 21x using all 16 SIMDRAM-capable banks </a:t>
            </a:r>
          </a:p>
          <a:p>
            <a:endParaRPr lang="en-US" dirty="0"/>
          </a:p>
          <a:p>
            <a:r>
              <a:rPr lang="en-US" dirty="0"/>
              <a:t>[CLICK] Second, SIMDRAM with a single bank and </a:t>
            </a:r>
          </a:p>
          <a:p>
            <a:r>
              <a:rPr lang="en-US" dirty="0"/>
              <a:t>[CLICK] with four banks is not enough to outperform the GPU.</a:t>
            </a:r>
          </a:p>
          <a:p>
            <a:r>
              <a:rPr lang="en-US" dirty="0"/>
              <a:t>[CLICK] However, by using all 16 SIMDRAM-capable banks, SIMDRAM provides an average speedup of 2.1x compared to the GPU </a:t>
            </a:r>
          </a:p>
          <a:p>
            <a:endParaRPr lang="en-US" dirty="0"/>
          </a:p>
          <a:p>
            <a:r>
              <a:rPr lang="en-US" dirty="0"/>
              <a:t>CLICK] Third, SIMDRAM with a single bank provides 2.5x speedup compared to Ambit</a:t>
            </a:r>
          </a:p>
          <a:p>
            <a:r>
              <a:rPr lang="en-US" dirty="0"/>
              <a:t>[CLICK] which scales to 7.3x using four DRAM banks and </a:t>
            </a:r>
          </a:p>
          <a:p>
            <a:r>
              <a:rPr lang="en-US" dirty="0"/>
              <a:t>[CLICK] 17.5x using all 16 SIMDRAM-capable banks </a:t>
            </a:r>
          </a:p>
          <a:p>
            <a:endParaRPr lang="en-US" dirty="0"/>
          </a:p>
          <a:p>
            <a:r>
              <a:rPr lang="en-US" dirty="0"/>
              <a:t>[CLICK] We conclude that SIMDRAM can effectively and efficiently accelerate many commonly used real-world applications. </a:t>
            </a:r>
          </a:p>
        </p:txBody>
      </p:sp>
      <p:sp>
        <p:nvSpPr>
          <p:cNvPr id="4" name="Slide Number Placeholder 3"/>
          <p:cNvSpPr>
            <a:spLocks noGrp="1"/>
          </p:cNvSpPr>
          <p:nvPr>
            <p:ph type="sldNum" sz="quarter" idx="5"/>
          </p:nvPr>
        </p:nvSpPr>
        <p:spPr/>
        <p:txBody>
          <a:bodyPr/>
          <a:lstStyle/>
          <a:p>
            <a:fld id="{9215BD74-A3FE-8D41-A5F8-7391B7541C41}" type="slidenum">
              <a:rPr lang="en-US" smtClean="0"/>
              <a:t>98</a:t>
            </a:fld>
            <a:endParaRPr lang="en-US"/>
          </a:p>
        </p:txBody>
      </p:sp>
      <p:sp>
        <p:nvSpPr>
          <p:cNvPr id="5" name="Date Placeholder 4">
            <a:extLst>
              <a:ext uri="{FF2B5EF4-FFF2-40B4-BE49-F238E27FC236}">
                <a16:creationId xmlns:a16="http://schemas.microsoft.com/office/drawing/2014/main" id="{F5ADA186-38D8-5C42-AD1D-F2ED58CB10FA}"/>
              </a:ext>
            </a:extLst>
          </p:cNvPr>
          <p:cNvSpPr>
            <a:spLocks noGrp="1"/>
          </p:cNvSpPr>
          <p:nvPr>
            <p:ph type="dt" idx="1"/>
          </p:nvPr>
        </p:nvSpPr>
        <p:spPr/>
        <p:txBody>
          <a:bodyPr/>
          <a:lstStyle/>
          <a:p>
            <a:fld id="{52BE9BEF-F99B-394E-BFA8-B357DE206114}" type="datetime1">
              <a:rPr lang="en-US" smtClean="0"/>
              <a:t>10/28/23</a:t>
            </a:fld>
            <a:endParaRPr lang="en-US"/>
          </a:p>
        </p:txBody>
      </p:sp>
      <p:sp>
        <p:nvSpPr>
          <p:cNvPr id="6" name="Footer Placeholder 5">
            <a:extLst>
              <a:ext uri="{FF2B5EF4-FFF2-40B4-BE49-F238E27FC236}">
                <a16:creationId xmlns:a16="http://schemas.microsoft.com/office/drawing/2014/main" id="{F51DA98C-865E-C949-B664-275AC8D5CFB9}"/>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A66DC97A-9A2D-E14B-9B9B-CA2CC7F1D3C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9839887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out paper for more evaluations.</a:t>
            </a:r>
          </a:p>
          <a:p>
            <a:endParaRPr lang="en-US" dirty="0"/>
          </a:p>
        </p:txBody>
      </p:sp>
      <p:sp>
        <p:nvSpPr>
          <p:cNvPr id="4" name="Slide Number Placeholder 3"/>
          <p:cNvSpPr>
            <a:spLocks noGrp="1"/>
          </p:cNvSpPr>
          <p:nvPr>
            <p:ph type="sldNum" sz="quarter" idx="5"/>
          </p:nvPr>
        </p:nvSpPr>
        <p:spPr/>
        <p:txBody>
          <a:bodyPr/>
          <a:lstStyle/>
          <a:p>
            <a:fld id="{9215BD74-A3FE-8D41-A5F8-7391B7541C41}" type="slidenum">
              <a:rPr lang="en-US" smtClean="0"/>
              <a:t>99</a:t>
            </a:fld>
            <a:endParaRPr lang="en-US"/>
          </a:p>
        </p:txBody>
      </p:sp>
      <p:sp>
        <p:nvSpPr>
          <p:cNvPr id="5" name="Date Placeholder 4">
            <a:extLst>
              <a:ext uri="{FF2B5EF4-FFF2-40B4-BE49-F238E27FC236}">
                <a16:creationId xmlns:a16="http://schemas.microsoft.com/office/drawing/2014/main" id="{248A9190-57F1-A540-B140-19A20F19BA22}"/>
              </a:ext>
            </a:extLst>
          </p:cNvPr>
          <p:cNvSpPr>
            <a:spLocks noGrp="1"/>
          </p:cNvSpPr>
          <p:nvPr>
            <p:ph type="dt" idx="1"/>
          </p:nvPr>
        </p:nvSpPr>
        <p:spPr/>
        <p:txBody>
          <a:bodyPr/>
          <a:lstStyle/>
          <a:p>
            <a:fld id="{448F442D-9EEF-5A45-AA31-464ED9CA9CF0}" type="datetime1">
              <a:rPr lang="en-US" smtClean="0"/>
              <a:t>10/28/23</a:t>
            </a:fld>
            <a:endParaRPr lang="en-US"/>
          </a:p>
        </p:txBody>
      </p:sp>
      <p:sp>
        <p:nvSpPr>
          <p:cNvPr id="6" name="Footer Placeholder 5">
            <a:extLst>
              <a:ext uri="{FF2B5EF4-FFF2-40B4-BE49-F238E27FC236}">
                <a16:creationId xmlns:a16="http://schemas.microsoft.com/office/drawing/2014/main" id="{1DE6DA47-ECE5-9D4D-A996-7126849ED4D7}"/>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E9409B2C-45F2-EE43-8E78-132FB3633B0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181280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memory controller then issues read or write commands to columns within the activated row. </a:t>
            </a:r>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8</a:t>
            </a:fld>
            <a:endParaRPr lang="en-US"/>
          </a:p>
        </p:txBody>
      </p:sp>
      <p:sp>
        <p:nvSpPr>
          <p:cNvPr id="5" name="Date Placeholder 4">
            <a:extLst>
              <a:ext uri="{FF2B5EF4-FFF2-40B4-BE49-F238E27FC236}">
                <a16:creationId xmlns:a16="http://schemas.microsoft.com/office/drawing/2014/main" id="{86614EC8-D954-F34E-B52A-6E28E8B276B8}"/>
              </a:ext>
            </a:extLst>
          </p:cNvPr>
          <p:cNvSpPr>
            <a:spLocks noGrp="1"/>
          </p:cNvSpPr>
          <p:nvPr>
            <p:ph type="dt" idx="1"/>
          </p:nvPr>
        </p:nvSpPr>
        <p:spPr/>
        <p:txBody>
          <a:bodyPr/>
          <a:lstStyle/>
          <a:p>
            <a:fld id="{8E267489-4DBF-934D-9D83-BCB6DE069B2C}" type="datetime1">
              <a:rPr lang="en-US" smtClean="0"/>
              <a:t>10/28/23</a:t>
            </a:fld>
            <a:endParaRPr lang="en-US"/>
          </a:p>
        </p:txBody>
      </p:sp>
      <p:sp>
        <p:nvSpPr>
          <p:cNvPr id="6" name="Footer Placeholder 5">
            <a:extLst>
              <a:ext uri="{FF2B5EF4-FFF2-40B4-BE49-F238E27FC236}">
                <a16:creationId xmlns:a16="http://schemas.microsoft.com/office/drawing/2014/main" id="{723AB665-9509-2443-957E-6EEBA3A2CA00}"/>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0E1D145A-BC5E-6C41-B3E3-F61DE46132D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5772736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[CLICK] </a:t>
            </a:r>
            <a:r>
              <a:rPr lang="en-US" b="0" baseline="0" dirty="0"/>
              <a:t>we introduce SIMDRAM, an end-to-end processing-using-DRAM framework that provides the programming interface, the ISA, and the hardware support for efficiently computing complex operations, while providing the user with the ability to implement arbitrary operations as required, using a massively-parallel in-DRAM SIMD substrate.</a:t>
            </a:r>
          </a:p>
          <a:p>
            <a:r>
              <a:rPr lang="en-US" b="1" baseline="0" dirty="0"/>
              <a:t>[CLICK] </a:t>
            </a:r>
            <a:r>
              <a:rPr lang="en-US" b="0" baseline="0" dirty="0"/>
              <a:t>Our evaluations show that </a:t>
            </a:r>
          </a:p>
          <a:p>
            <a:r>
              <a:rPr lang="en-US" b="1" baseline="0" dirty="0"/>
              <a:t>[CLICK] </a:t>
            </a:r>
            <a:r>
              <a:rPr lang="en-US" b="0" baseline="0" dirty="0"/>
              <a:t>SIMDRAM provides 88x and 5.8x the throughput and 257x and 31x the energy efficiency of a baseline CPU and a high-end GPU, respectively, for 16 in-DRAM operations </a:t>
            </a:r>
          </a:p>
          <a:p>
            <a:r>
              <a:rPr lang="en-US" b="1" baseline="0" dirty="0"/>
              <a:t>[CLICK] </a:t>
            </a:r>
            <a:r>
              <a:rPr lang="en-US" b="0" baseline="0" dirty="0"/>
              <a:t>and 21x and 2.1x the performance of the CPU and the GPU over seven real-world applications. </a:t>
            </a:r>
          </a:p>
          <a:p>
            <a:endParaRPr lang="en-US" b="0" baseline="0" dirty="0"/>
          </a:p>
          <a:p>
            <a:pPr lvl="1"/>
            <a:r>
              <a:rPr lang="en-CA" sz="1200" kern="1200" dirty="0">
                <a:solidFill>
                  <a:schemeClr val="tx1"/>
                </a:solidFill>
                <a:effectLst/>
                <a:latin typeface="+mn-lt"/>
                <a:ea typeface="+mn-ea"/>
                <a:cs typeface="+mn-cs"/>
              </a:rPr>
              <a:t>[CLICK] We conclude, that </a:t>
            </a:r>
            <a:r>
              <a:rPr lang="en-US" sz="2800" b="1" dirty="0">
                <a:solidFill>
                  <a:schemeClr val="accent6">
                    <a:lumMod val="75000"/>
                  </a:schemeClr>
                </a:solidFill>
                <a:latin typeface="Cambria" charset="0"/>
                <a:ea typeface="Cambria" charset="0"/>
                <a:cs typeface="Cambria" charset="0"/>
              </a:rPr>
              <a:t>SIMDRAM</a:t>
            </a:r>
            <a:r>
              <a:rPr lang="en-US" sz="2800" b="1" dirty="0">
                <a:latin typeface="Cambria" charset="0"/>
                <a:ea typeface="Cambria" charset="0"/>
                <a:cs typeface="Cambria" charset="0"/>
              </a:rPr>
              <a:t> is a promising processing using memory framework</a:t>
            </a:r>
          </a:p>
          <a:p>
            <a:pPr marL="914400" lvl="1" indent="-457200">
              <a:buFont typeface="Arial" panose="020B0604020202020204" pitchFamily="34" charset="0"/>
              <a:buChar char="•"/>
            </a:pPr>
            <a:r>
              <a:rPr lang="en-US" sz="2400" dirty="0">
                <a:latin typeface="Cambria" charset="0"/>
                <a:ea typeface="Cambria" charset="0"/>
                <a:cs typeface="Cambria" charset="0"/>
              </a:rPr>
              <a:t>Can </a:t>
            </a:r>
            <a:r>
              <a:rPr lang="en-US" sz="2400" dirty="0">
                <a:solidFill>
                  <a:schemeClr val="accent1">
                    <a:lumMod val="75000"/>
                  </a:schemeClr>
                </a:solidFill>
                <a:latin typeface="Cambria" charset="0"/>
                <a:ea typeface="Cambria" charset="0"/>
                <a:cs typeface="Cambria" charset="0"/>
              </a:rPr>
              <a:t>ease the adoption </a:t>
            </a:r>
            <a:r>
              <a:rPr lang="en-US" sz="2400" dirty="0">
                <a:latin typeface="Cambria" charset="0"/>
                <a:ea typeface="Cambria" charset="0"/>
                <a:cs typeface="Cambria" charset="0"/>
              </a:rPr>
              <a:t>of processing-using-DRAM architectures, and </a:t>
            </a:r>
          </a:p>
          <a:p>
            <a:pPr marL="914400" lvl="1" indent="-457200">
              <a:buFont typeface="Arial" panose="020B0604020202020204" pitchFamily="34" charset="0"/>
              <a:buChar char="•"/>
            </a:pPr>
            <a:r>
              <a:rPr lang="en-US" sz="2400" dirty="0">
                <a:latin typeface="Cambria" charset="0"/>
                <a:ea typeface="Cambria" charset="0"/>
                <a:cs typeface="Cambria" charset="0"/>
              </a:rPr>
              <a:t>Improve the </a:t>
            </a:r>
            <a:r>
              <a:rPr lang="en-US" sz="2400" dirty="0">
                <a:solidFill>
                  <a:schemeClr val="accent1">
                    <a:lumMod val="75000"/>
                  </a:schemeClr>
                </a:solidFill>
                <a:latin typeface="Cambria" charset="0"/>
                <a:ea typeface="Cambria" charset="0"/>
                <a:cs typeface="Cambria" charset="0"/>
              </a:rPr>
              <a:t>performance </a:t>
            </a:r>
            <a:r>
              <a:rPr lang="en-US" sz="2400" dirty="0">
                <a:latin typeface="Cambria" charset="0"/>
                <a:ea typeface="Cambria" charset="0"/>
                <a:cs typeface="Cambria" charset="0"/>
              </a:rPr>
              <a:t>and</a:t>
            </a:r>
            <a:r>
              <a:rPr lang="en-US" sz="2400" dirty="0">
                <a:solidFill>
                  <a:schemeClr val="accent1">
                    <a:lumMod val="75000"/>
                  </a:schemeClr>
                </a:solidFill>
                <a:latin typeface="Cambria" charset="0"/>
                <a:ea typeface="Cambria" charset="0"/>
                <a:cs typeface="Cambria" charset="0"/>
              </a:rPr>
              <a:t> efficiency</a:t>
            </a:r>
            <a:r>
              <a:rPr lang="en-US" sz="2400" dirty="0">
                <a:latin typeface="Cambria" charset="0"/>
                <a:ea typeface="Cambria" charset="0"/>
                <a:cs typeface="Cambria" charset="0"/>
              </a:rPr>
              <a:t> of processing-using-DRAM architectures</a:t>
            </a:r>
          </a:p>
          <a:p>
            <a:endParaRPr lang="en-US" b="0" baseline="0" dirty="0"/>
          </a:p>
          <a:p>
            <a:endParaRPr lang="en-US" b="0" baseline="0" dirty="0"/>
          </a:p>
          <a:p>
            <a:r>
              <a:rPr lang="en-US" b="0" baseline="0" dirty="0"/>
              <a:t>[NEXT]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251993B1-6D1E-C645-82A5-53537C485219}"/>
              </a:ext>
            </a:extLst>
          </p:cNvPr>
          <p:cNvSpPr>
            <a:spLocks noGrp="1"/>
          </p:cNvSpPr>
          <p:nvPr>
            <p:ph type="dt" idx="1"/>
          </p:nvPr>
        </p:nvSpPr>
        <p:spPr/>
        <p:txBody>
          <a:bodyPr/>
          <a:lstStyle/>
          <a:p>
            <a:fld id="{EED88C25-DE70-4E47-A802-02658D93F942}" type="datetime1">
              <a:rPr lang="en-US" smtClean="0"/>
              <a:t>10/28/23</a:t>
            </a:fld>
            <a:endParaRPr lang="en-US"/>
          </a:p>
        </p:txBody>
      </p:sp>
      <p:sp>
        <p:nvSpPr>
          <p:cNvPr id="6" name="Footer Placeholder 5">
            <a:extLst>
              <a:ext uri="{FF2B5EF4-FFF2-40B4-BE49-F238E27FC236}">
                <a16:creationId xmlns:a16="http://schemas.microsoft.com/office/drawing/2014/main" id="{053779B4-D704-8F4F-8C29-272F895FA25D}"/>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FEF3AABD-35CF-634D-8FAB-81CE28093F4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8983994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0751ED66-052F-F345-A866-5D9267BEF0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963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963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963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963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09638" rtl="0" eaLnBrk="1" fontAlgn="base" latinLnBrk="0" hangingPunct="1">
              <a:lnSpc>
                <a:spcPct val="100000"/>
              </a:lnSpc>
              <a:spcBef>
                <a:spcPct val="0"/>
              </a:spcBef>
              <a:spcAft>
                <a:spcPct val="0"/>
              </a:spcAft>
              <a:buClrTx/>
              <a:buSzTx/>
              <a:buFontTx/>
              <a:buNone/>
              <a:tabLst/>
              <a:defRPr/>
            </a:pPr>
            <a:fld id="{5217DDF5-C42C-4C43-AFC1-C054C587D8B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09638"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2946" name="Rectangle 2">
            <a:extLst>
              <a:ext uri="{FF2B5EF4-FFF2-40B4-BE49-F238E27FC236}">
                <a16:creationId xmlns:a16="http://schemas.microsoft.com/office/drawing/2014/main" id="{FC9B272A-7862-5246-B92D-650FA9ED5C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a:extLst>
              <a:ext uri="{FF2B5EF4-FFF2-40B4-BE49-F238E27FC236}">
                <a16:creationId xmlns:a16="http://schemas.microsoft.com/office/drawing/2014/main" id="{8EAD5BDE-EBA0-8B46-A345-E988A62A24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184744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RANGE OF OPERATIONS SUPPORTED BY PRIOR PROCESSING-USING-MEMORY PROPOSALS IS LIMITED TO DATA MOVEMENT, BITWISE OPERATIONS, BUT SHIFTING, AND ARITHMETIC OPERATIONS.</a:t>
            </a:r>
          </a:p>
          <a:p>
            <a:endParaRPr lang="en-US"/>
          </a:p>
          <a:p>
            <a:r>
              <a:rPr lang="en-US"/>
              <a:t>THIS LIMITS THE POTENTIAL OF PROCESSING-USING-MEMORY TO TARGET MANY REAL-WORLD APPLICATIONS THAT REQUIRE MORE COMPLEX OPERATIONS.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27903044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STATED PLAINLY, THE GOAL OF PLUTO IS THUS, PRECISELY, TO **EXTEND**…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6083735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DO SO, LET’S BEGIN BY CONSIDERING THE KEY IDEA BEHIND PLUTO’S OPERATION.</a:t>
            </a:r>
          </a:p>
          <a:p>
            <a:endParaRPr lang="en-US"/>
          </a:p>
          <a:p>
            <a:r>
              <a:rPr lang="en-US"/>
              <a:t>CONVENTIONAL ARCHITECTURES EMPLOY DEDICATED ARITHMETIC LOGIC UNITS, ALUS &lt;POINT&gt;, TO</a:t>
            </a:r>
          </a:p>
          <a:p>
            <a:endParaRPr lang="en-US"/>
          </a:p>
          <a:p>
            <a:r>
              <a:rPr lang="en-US"/>
              <a:t>HIGH-LEVEL KEY IDEA: INTRODUCE THE CONCEPT OF LUT QUERY</a:t>
            </a:r>
          </a:p>
          <a:p>
            <a:pPr lvl="1"/>
            <a:r>
              <a:rPr lang="en-US"/>
              <a:t>WHAT DOES IT PROVIDE AND HOW IT FIXES THE PROBLEM WE STATED BEFORE?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42840210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DO SO, LET’S BEGIN BY CONSIDERING THE KEY IDEA BEHIND PLUTO’S OPERATION.</a:t>
            </a:r>
          </a:p>
          <a:p>
            <a:endParaRPr lang="en-US"/>
          </a:p>
          <a:p>
            <a:r>
              <a:rPr lang="en-US"/>
              <a:t>CONVENTIONAL ARCHITECTURES EMPLOY DEDICATED ARITHMETIC LOGIC UNITS, ALUS &lt;POINT&gt;, TO</a:t>
            </a:r>
          </a:p>
          <a:p>
            <a:endParaRPr lang="en-US"/>
          </a:p>
          <a:p>
            <a:r>
              <a:rPr lang="en-US"/>
              <a:t>HIGH-LEVEL KEY IDEA: INTRODUCE THE CONCEPT OF LUT QUERY</a:t>
            </a:r>
          </a:p>
          <a:p>
            <a:pPr lvl="1"/>
            <a:r>
              <a:rPr lang="en-US"/>
              <a:t>WHAT DOES IT PROVIDE AND HOW IT FIXES THE PROBLEM WE STATED BEFORE?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7398280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DO SO, LET’S BEGIN BY CONSIDERING THE KEY IDEA BEHIND PLUTO’S OPERATION.</a:t>
            </a:r>
          </a:p>
          <a:p>
            <a:endParaRPr lang="en-US"/>
          </a:p>
          <a:p>
            <a:r>
              <a:rPr lang="en-US"/>
              <a:t>CONVENTIONAL ARCHITECTURES EMPLOY DEDICATED ARITHMETIC LOGIC UNITS, ALUS &lt;POINT&gt;, TO</a:t>
            </a:r>
          </a:p>
          <a:p>
            <a:endParaRPr lang="en-US"/>
          </a:p>
          <a:p>
            <a:r>
              <a:rPr lang="en-US"/>
              <a:t>HIGH-LEVEL KEY IDEA: INTRODUCE THE CONCEPT OF LUT QUERY</a:t>
            </a:r>
          </a:p>
          <a:p>
            <a:pPr lvl="1"/>
            <a:r>
              <a:rPr lang="en-US"/>
              <a:t>WHAT DOES IT PROVIDE AND HOW IT FIXES THE PROBLEM WE STATED BEFORE?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4506390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ILLUSTRATE PLUTO’S OPERATION, I WILL NOW GO OVER THE EXECUTION OF A SIMPLE OPERATION IN PLUTO.</a:t>
            </a:r>
          </a:p>
          <a:p>
            <a:endParaRPr lang="en-US"/>
          </a:p>
          <a:p>
            <a:r>
              <a:rPr lang="en-US"/>
              <a:t>WE BEGIN BY CLEARLY DEFINING THE OPERATION WE WANT TO REPLACE.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32394551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ILLUSTRATE PLUTO’S OPERATION, I WILL NOW GO OVER THE EXECUTION OF A SIMPLE OPERATION IN PLUTO.</a:t>
            </a:r>
          </a:p>
          <a:p>
            <a:endParaRPr lang="en-US"/>
          </a:p>
          <a:p>
            <a:r>
              <a:rPr lang="en-US"/>
              <a:t>WE BEGIN BY CLEARLY DEFINING THE OPERATION WE WANT TO REPLACE.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9726367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ILLUSTRATE PLUTO’S OPERATION, I WILL NOW GO OVER THE EXECUTION OF A SIMPLE OPERATION IN PLUTO.</a:t>
            </a:r>
          </a:p>
          <a:p>
            <a:endParaRPr lang="en-US"/>
          </a:p>
          <a:p>
            <a:r>
              <a:rPr lang="en-US"/>
              <a:t>WE BEGIN BY CLEARLY DEFINING THE OPERATION WE WANT TO REPLACE.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878293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prepare the DRAM array for future access to other DRAM rows, the memory controller issues a </a:t>
            </a:r>
            <a:r>
              <a:rPr lang="en-US" dirty="0" err="1"/>
              <a:t>precharge</a:t>
            </a:r>
            <a:r>
              <a:rPr lang="en-US" dirty="0"/>
              <a:t> command. It works as follows</a:t>
            </a:r>
          </a:p>
          <a:p>
            <a:endParaRPr lang="en-US" dirty="0"/>
          </a:p>
          <a:p>
            <a:r>
              <a:rPr lang="en-US" dirty="0"/>
              <a:t>[CLICK] First, the capacitor is disconnected from the bitline by disabling the </a:t>
            </a:r>
            <a:r>
              <a:rPr lang="en-US" dirty="0" err="1"/>
              <a:t>wordline</a:t>
            </a:r>
            <a:endParaRPr lang="en-US" dirty="0"/>
          </a:p>
          <a:p>
            <a:endParaRPr lang="en-US" dirty="0"/>
          </a:p>
          <a:p>
            <a:r>
              <a:rPr lang="en-US" dirty="0"/>
              <a:t>[CLICK] Second, the bitline voltage is restored to its quiescent state. Now, the DRAM array is ready for  next accesses.</a:t>
            </a:r>
          </a:p>
          <a:p>
            <a:endParaRPr lang="en-US" dirty="0"/>
          </a:p>
          <a:p>
            <a:r>
              <a:rPr lang="en-US" dirty="0"/>
              <a:t>[CLICK] Third, the sense amplifier is disabled.</a:t>
            </a:r>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9</a:t>
            </a:fld>
            <a:endParaRPr lang="en-US"/>
          </a:p>
        </p:txBody>
      </p:sp>
      <p:sp>
        <p:nvSpPr>
          <p:cNvPr id="5" name="Date Placeholder 4">
            <a:extLst>
              <a:ext uri="{FF2B5EF4-FFF2-40B4-BE49-F238E27FC236}">
                <a16:creationId xmlns:a16="http://schemas.microsoft.com/office/drawing/2014/main" id="{FDBC3626-046C-3E41-A124-86E06219A04E}"/>
              </a:ext>
            </a:extLst>
          </p:cNvPr>
          <p:cNvSpPr>
            <a:spLocks noGrp="1"/>
          </p:cNvSpPr>
          <p:nvPr>
            <p:ph type="dt" idx="1"/>
          </p:nvPr>
        </p:nvSpPr>
        <p:spPr/>
        <p:txBody>
          <a:bodyPr/>
          <a:lstStyle/>
          <a:p>
            <a:fld id="{EAD28EA3-BD89-4D49-8DFA-AB00D5A98A8E}" type="datetime1">
              <a:rPr lang="en-US" smtClean="0"/>
              <a:t>10/28/23</a:t>
            </a:fld>
            <a:endParaRPr lang="en-US"/>
          </a:p>
        </p:txBody>
      </p:sp>
      <p:sp>
        <p:nvSpPr>
          <p:cNvPr id="6" name="Footer Placeholder 5">
            <a:extLst>
              <a:ext uri="{FF2B5EF4-FFF2-40B4-BE49-F238E27FC236}">
                <a16:creationId xmlns:a16="http://schemas.microsoft.com/office/drawing/2014/main" id="{569DB281-C180-564D-838D-AA9651E840D2}"/>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C9FE369D-DCC8-C349-BF20-7F44A95C92BB}"/>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45190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ILLUSTRATE PLUTO’S OPERATION, I WILL NOW GO OVER THE EXECUTION OF A SIMPLE OPERATION IN PLUTO.</a:t>
            </a:r>
          </a:p>
          <a:p>
            <a:endParaRPr lang="en-US"/>
          </a:p>
          <a:p>
            <a:r>
              <a:rPr lang="en-US"/>
              <a:t>WE BEGIN BY CLEARLY DEFINING THE OPERATION WE WANT TO REPLACE.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21578224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ILLUSTRATE PLUTO’S OPERATION, I WILL NOW GO OVER THE EXECUTION OF A SIMPLE OPERATION IN PLUTO.</a:t>
            </a:r>
          </a:p>
          <a:p>
            <a:endParaRPr lang="en-US"/>
          </a:p>
          <a:p>
            <a:r>
              <a:rPr lang="en-US"/>
              <a:t>WE BEGIN BY CLEARLY DEFINING THE OPERATION WE WANT TO REPLACE.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5792215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ILLUSTRATE PLUTO’S OPERATION, I WILL NOW GO OVER THE EXECUTION OF A SIMPLE OPERATION IN PLUTO.</a:t>
            </a:r>
          </a:p>
          <a:p>
            <a:endParaRPr lang="en-US"/>
          </a:p>
          <a:p>
            <a:r>
              <a:rPr lang="en-US"/>
              <a:t>WE BEGIN BY CLEARLY DEFINING THE OPERATION WE WANT TO REPLACE.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4916345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ILLUSTRATE PLUTO’S OPERATION, I WILL NOW GO OVER THE EXECUTION OF A SIMPLE OPERATION IN PLUTO.</a:t>
            </a:r>
          </a:p>
          <a:p>
            <a:endParaRPr lang="en-US"/>
          </a:p>
          <a:p>
            <a:r>
              <a:rPr lang="en-US"/>
              <a:t>WE BEGIN BY CLEARLY DEFINING THE OPERATION WE WANT TO REPLACE.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2253512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ILLUSTRATE PLUTO’S OPERATION, I WILL NOW GO OVER THE EXECUTION OF A SIMPLE OPERATION IN PLUTO.</a:t>
            </a:r>
          </a:p>
          <a:p>
            <a:endParaRPr lang="en-US"/>
          </a:p>
          <a:p>
            <a:r>
              <a:rPr lang="en-US"/>
              <a:t>WE BEGIN BY CLEARLY DEFINING THE OPERATION WE WANT TO REPLACE.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7633133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ILLUSTRATE PLUTO’S OPERATION, I WILL NOW GO OVER THE EXECUTION OF A SIMPLE OPERATION IN PLUTO.</a:t>
            </a:r>
          </a:p>
          <a:p>
            <a:endParaRPr lang="en-US"/>
          </a:p>
          <a:p>
            <a:r>
              <a:rPr lang="en-US"/>
              <a:t>WE BEGIN BY CLEARLY DEFINING THE OPERATION WE WANT TO REPLACE.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42336043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ILLUSTRATE PLUTO’S OPERATION, I WILL NOW GO OVER THE EXECUTION OF A SIMPLE OPERATION IN PLUTO.</a:t>
            </a:r>
          </a:p>
          <a:p>
            <a:endParaRPr lang="en-US"/>
          </a:p>
          <a:p>
            <a:r>
              <a:rPr lang="en-US"/>
              <a:t>WE BEGIN BY CLEARLY DEFINING THE OPERATION WE WANT TO REPLACE.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33022681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ILLUSTRATE PLUTO’S OPERATION, I WILL NOW GO OVER THE EXECUTION OF A SIMPLE OPERATION IN PLUTO.</a:t>
            </a:r>
          </a:p>
          <a:p>
            <a:endParaRPr lang="en-US"/>
          </a:p>
          <a:p>
            <a:r>
              <a:rPr lang="en-US"/>
              <a:t>WE BEGIN BY CLEARLY DEFINING THE OPERATION WE WANT TO REPLACE.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30450083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ILLUSTRATE PLUTO’S OPERATION, I WILL NOW GO OVER THE EXECUTION OF A SIMPLE OPERATION IN PLUTO.</a:t>
            </a:r>
          </a:p>
          <a:p>
            <a:endParaRPr lang="en-US"/>
          </a:p>
          <a:p>
            <a:r>
              <a:rPr lang="en-US"/>
              <a:t>WE BEGIN BY CLEARLY DEFINING THE OPERATION WE WANT TO REPLACE.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30666895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ILLUSTRATE PLUTO’S OPERATION, I WILL NOW GO OVER THE EXECUTION OF A SIMPLE OPERATION IN PLUTO.</a:t>
            </a:r>
          </a:p>
          <a:p>
            <a:endParaRPr lang="en-US"/>
          </a:p>
          <a:p>
            <a:r>
              <a:rPr lang="en-US"/>
              <a:t>WE BEGIN BY CLEARLY DEFINING THE OPERATION WE WANT TO REPLACE.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00638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0751ED66-052F-F345-A866-5D9267BEF0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963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963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963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963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09638" rtl="0" eaLnBrk="1" fontAlgn="base" latinLnBrk="0" hangingPunct="1">
              <a:lnSpc>
                <a:spcPct val="100000"/>
              </a:lnSpc>
              <a:spcBef>
                <a:spcPct val="0"/>
              </a:spcBef>
              <a:spcAft>
                <a:spcPct val="0"/>
              </a:spcAft>
              <a:buClrTx/>
              <a:buSzTx/>
              <a:buFontTx/>
              <a:buNone/>
              <a:tabLst/>
              <a:defRPr/>
            </a:pPr>
            <a:fld id="{5217DDF5-C42C-4C43-AFC1-C054C587D8B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09638"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2946" name="Rectangle 2">
            <a:extLst>
              <a:ext uri="{FF2B5EF4-FFF2-40B4-BE49-F238E27FC236}">
                <a16:creationId xmlns:a16="http://schemas.microsoft.com/office/drawing/2014/main" id="{FC9B272A-7862-5246-B92D-650FA9ED5C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a:extLst>
              <a:ext uri="{FF2B5EF4-FFF2-40B4-BE49-F238E27FC236}">
                <a16:creationId xmlns:a16="http://schemas.microsoft.com/office/drawing/2014/main" id="{8EAD5BDE-EBA0-8B46-A345-E988A62A24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371583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ILLUSTRATE PLUTO’S OPERATION, I WILL NOW GO OVER THE EXECUTION OF A SIMPLE OPERATION IN PLUTO.</a:t>
            </a:r>
          </a:p>
          <a:p>
            <a:endParaRPr lang="en-US"/>
          </a:p>
          <a:p>
            <a:r>
              <a:rPr lang="en-US"/>
              <a:t>WE BEGIN BY CLEARLY DEFINING THE OPERATION WE WANT TO REPLACE.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37766231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ILLUSTRATE PLUTO’S OPERATION, I WILL NOW GO OVER THE EXECUTION OF A SIMPLE OPERATION IN PLUTO.</a:t>
            </a:r>
          </a:p>
          <a:p>
            <a:endParaRPr lang="en-US"/>
          </a:p>
          <a:p>
            <a:r>
              <a:rPr lang="en-US"/>
              <a:t>WE BEGIN BY CLEARLY DEFINING THE OPERATION WE WANT TO REPLACE.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395507356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ILLUSTRATE PLUTO’S OPERATION, I WILL NOW GO OVER THE EXECUTION OF A SIMPLE OPERATION IN PLUTO.</a:t>
            </a:r>
          </a:p>
          <a:p>
            <a:endParaRPr lang="en-US"/>
          </a:p>
          <a:p>
            <a:r>
              <a:rPr lang="en-US"/>
              <a:t>WE BEGIN BY CLEARLY DEFINING THE OPERATION WE WANT TO REPLACE.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33049977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ILLUSTRATE PLUTO’S OPERATION, I WILL NOW GO OVER THE EXECUTION OF A SIMPLE OPERATION IN PLUTO.</a:t>
            </a:r>
          </a:p>
          <a:p>
            <a:endParaRPr lang="en-US"/>
          </a:p>
          <a:p>
            <a:r>
              <a:rPr lang="en-US"/>
              <a:t>WE BEGIN BY CLEARLY DEFINING THE OPERATION WE WANT TO REPLACE.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3080235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ILLUSTRATE PLUTO’S OPERATION, I WILL NOW GO OVER THE EXECUTION OF A SIMPLE OPERATION IN PLUTO.</a:t>
            </a:r>
          </a:p>
          <a:p>
            <a:endParaRPr lang="en-US"/>
          </a:p>
          <a:p>
            <a:r>
              <a:rPr lang="en-US"/>
              <a:t>WE BEGIN BY CLEARLY DEFINING THE OPERATION WE WANT TO REPLACE.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422331485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ILLUSTRATE PLUTO’S OPERATION, I WILL NOW GO OVER THE EXECUTION OF A SIMPLE OPERATION IN PLUTO.</a:t>
            </a:r>
          </a:p>
          <a:p>
            <a:endParaRPr lang="en-US"/>
          </a:p>
          <a:p>
            <a:r>
              <a:rPr lang="en-US"/>
              <a:t>WE BEGIN BY CLEARLY DEFINING THE OPERATION WE WANT TO REPLACE.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83619937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ILLUSTRATE PLUTO’S OPERATION, I WILL NOW GO OVER THE EXECUTION OF A SIMPLE OPERATION IN PLUTO.</a:t>
            </a:r>
          </a:p>
          <a:p>
            <a:endParaRPr lang="en-US"/>
          </a:p>
          <a:p>
            <a:r>
              <a:rPr lang="en-US"/>
              <a:t>WE BEGIN BY CLEARLY DEFINING THE OPERATION WE WANT TO REPLACE.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42623245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ILLUSTRATE PLUTO’S OPERATION, I WILL NOW GO OVER THE EXECUTION OF A SIMPLE OPERATION IN PLUTO.</a:t>
            </a:r>
          </a:p>
          <a:p>
            <a:endParaRPr lang="en-US"/>
          </a:p>
          <a:p>
            <a:r>
              <a:rPr lang="en-US"/>
              <a:t>WE BEGIN BY CLEARLY DEFINING THE OPERATION WE WANT TO REPLACE.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9047730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ILLUSTRATE PLUTO’S OPERATION, I WILL NOW GO OVER THE EXECUTION OF A SIMPLE OPERATION IN PLUTO.</a:t>
            </a:r>
          </a:p>
          <a:p>
            <a:endParaRPr lang="en-US"/>
          </a:p>
          <a:p>
            <a:r>
              <a:rPr lang="en-US"/>
              <a:t>WE BEGIN BY CLEARLY DEFINING THE OPERATION WE WANT TO REPLACE.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77340890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ILLUSTRATE PLUTO’S OPERATION, I WILL NOW GO OVER THE EXECUTION OF A SIMPLE OPERATION IN PLUTO.</a:t>
            </a:r>
          </a:p>
          <a:p>
            <a:endParaRPr lang="en-US"/>
          </a:p>
          <a:p>
            <a:r>
              <a:rPr lang="en-US"/>
              <a:t>WE BEGIN BY CLEARLY DEFINING THE OPERATION WE WANT TO REPLACE.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3291931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145189739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I UNFORTUNATELY DO NOT HAVE TIME TO EXPLAIN THE OPERATION OF EACH OF THE THREE DESIGNS IN DETAIL, I DO WANT TO LEAVE YOU WITH SOME INTUITION AS TO HOW THEY WORK: THE MAIN DIFFERENCE BETWEEN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40401382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I UNFORTUNATELY DO NOT HAVE TIME TO EXPLAIN THE OPERATION OF EACH OF THE THREE DESIGNS IN DETAIL, I DO WANT TO LEAVE YOU WITH SOME INTUITION AS TO HOW THEY WORK: THE MAIN DIFFERENCE BETWEEN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24092815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THIS PROCESS, WHICH I HAVE SO FAR PRESENTED IN AN IMPLEMENTATION-AGNOSTIC MANNER, REQUIRES TWO IMPORTANT COMPONENTS THAT ARE NOT PRESENT IN COMMODITY DRAM.</a:t>
            </a:r>
          </a:p>
          <a:p>
            <a:endParaRPr lang="en-US"/>
          </a:p>
          <a:p>
            <a:r>
              <a:rPr lang="en-US"/>
              <a:t>FIRST, THE **MATCH LOGIC** THAT IS INDENTIFIES MATCHES BETWEEN THE INDEX OF THE CURRENTLY ACTIVATED ROW AND EACH OF THE ELEMENTS IN THE SOURCE ROW BUFFER.</a:t>
            </a:r>
          </a:p>
          <a:p>
            <a:r>
              <a:rPr lang="en-US"/>
              <a:t>THIS HARDWARE COMPONENT IS SHARED BY ALL PLUTO DESIGNS AND IS ALWAYS IMPLEMENTED IN THE SAME WAY.</a:t>
            </a:r>
          </a:p>
          <a:p>
            <a:endParaRPr lang="en-US"/>
          </a:p>
          <a:p>
            <a:r>
              <a:rPr lang="en-US"/>
              <a:t>AND WE KNOW THAT THE MATCH LOGIC GIVES US THE ABILITY TO… &lt;EXPLAIN M-C SWITCH&gt;</a:t>
            </a:r>
          </a:p>
          <a:p>
            <a:endParaRPr lang="en-US"/>
          </a:p>
          <a:p>
            <a:r>
              <a:rPr lang="en-US"/>
              <a:t>THERE IS HOWEVER, A LESS TRIVIAL TASK TO ACCOMPLISH: THAT OF STORING INTERMEDIATE RESULTS AS THE RESULT OF THE PLUTO LUT QUERY IS PROGRESSIVELY CONSTRUCTED.</a:t>
            </a:r>
          </a:p>
          <a:p>
            <a:endParaRPr lang="en-US"/>
          </a:p>
          <a:p>
            <a:r>
              <a:rPr lang="en-US"/>
              <a:t>SOLVING THIS CHALLENGE ESSENTIALLY AMOUNTS TO FINDING A WAY OF BUFFERING THESE INTERMEDIATE RESULTS.</a:t>
            </a:r>
          </a:p>
          <a:p>
            <a:r>
              <a:rPr lang="en-US"/>
              <a:t>WE EXPLORE THREE DIFFERENT WAYS TO DO THIS, WITH DIFFERENT PERFORMANCE, ENERGY EFFICIENCY AND AREA OVERHEAD TRADE-OFFS.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24373879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THIS PROCESS, WHICH I HAVE SO FAR PRESENTED IN AN IMPLEMENTATION-AGNOSTIC MANNER, REQUIRES TWO IMPORTANT COMPONENTS THAT ARE NOT PRESENT IN COMMODITY DRAM.</a:t>
            </a:r>
          </a:p>
          <a:p>
            <a:endParaRPr lang="en-US"/>
          </a:p>
          <a:p>
            <a:r>
              <a:rPr lang="en-US"/>
              <a:t>FIRST, THE **MATCH LOGIC** THAT IS INDENTIFIES MATCHES BETWEEN THE INDEX OF THE CURRENTLY ACTIVATED ROW AND EACH OF THE ELEMENTS IN THE SOURCE ROW BUFFER.</a:t>
            </a:r>
          </a:p>
          <a:p>
            <a:r>
              <a:rPr lang="en-US"/>
              <a:t>THIS HARDWARE COMPONENT IS SHARED BY ALL PLUTO DESIGNS AND IS ALWAYS IMPLEMENTED IN THE SAME WAY.</a:t>
            </a:r>
          </a:p>
          <a:p>
            <a:endParaRPr lang="en-US"/>
          </a:p>
          <a:p>
            <a:r>
              <a:rPr lang="en-US"/>
              <a:t>AND WE KNOW THAT THE MATCH LOGIC GIVES US THE ABILITY TO… &lt;EXPLAIN M-C SWITCH&gt;</a:t>
            </a:r>
          </a:p>
          <a:p>
            <a:endParaRPr lang="en-US"/>
          </a:p>
          <a:p>
            <a:r>
              <a:rPr lang="en-US"/>
              <a:t>THERE IS HOWEVER, A LESS TRIVIAL TASK TO ACCOMPLISH: THAT OF STORING INTERMEDIATE RESULTS AS THE RESULT OF THE PLUTO LUT QUERY IS PROGRESSIVELY CONSTRUCTED.</a:t>
            </a:r>
          </a:p>
          <a:p>
            <a:endParaRPr lang="en-US"/>
          </a:p>
          <a:p>
            <a:r>
              <a:rPr lang="en-US"/>
              <a:t>SOLVING THIS CHALLENGE ESSENTIALLY AMOUNTS TO FINDING A WAY OF BUFFERING THESE INTERMEDIATE RESULTS.</a:t>
            </a:r>
          </a:p>
          <a:p>
            <a:r>
              <a:rPr lang="en-US"/>
              <a:t>WE EXPLORE THREE DIFFERENT WAYS TO DO THIS, WITH DIFFERENT PERFORMANCE, ENERGY EFFICIENCY AND AREA OVERHEAD TRADE-OFFS.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241679663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THIS PROCESS, WHICH I HAVE SO FAR PRESENTED IN AN IMPLEMENTATION-AGNOSTIC MANNER, REQUIRES TWO IMPORTANT COMPONENTS THAT ARE NOT PRESENT IN COMMODITY DRAM.</a:t>
            </a:r>
          </a:p>
          <a:p>
            <a:endParaRPr lang="en-US"/>
          </a:p>
          <a:p>
            <a:r>
              <a:rPr lang="en-US"/>
              <a:t>FIRST, THE **MATCH LOGIC** THAT IS INDENTIFIES MATCHES BETWEEN THE INDEX OF THE CURRENTLY ACTIVATED ROW AND EACH OF THE ELEMENTS IN THE SOURCE ROW BUFFER.</a:t>
            </a:r>
          </a:p>
          <a:p>
            <a:r>
              <a:rPr lang="en-US"/>
              <a:t>THIS HARDWARE COMPONENT IS SHARED BY ALL PLUTO DESIGNS AND IS ALWAYS IMPLEMENTED IN THE SAME WAY.</a:t>
            </a:r>
          </a:p>
          <a:p>
            <a:endParaRPr lang="en-US"/>
          </a:p>
          <a:p>
            <a:r>
              <a:rPr lang="en-US"/>
              <a:t>AND WE KNOW THAT THE MATCH LOGIC GIVES US THE ABILITY TO… &lt;EXPLAIN M-C SWITCH&gt;</a:t>
            </a:r>
          </a:p>
          <a:p>
            <a:endParaRPr lang="en-US"/>
          </a:p>
          <a:p>
            <a:r>
              <a:rPr lang="en-US"/>
              <a:t>THERE IS HOWEVER, A LESS TRIVIAL TASK TO ACCOMPLISH: THAT OF STORING INTERMEDIATE RESULTS AS THE RESULT OF THE PLUTO LUT QUERY IS PROGRESSIVELY CONSTRUCTED.</a:t>
            </a:r>
          </a:p>
          <a:p>
            <a:endParaRPr lang="en-US"/>
          </a:p>
          <a:p>
            <a:r>
              <a:rPr lang="en-US"/>
              <a:t>SOLVING THIS CHALLENGE ESSENTIALLY AMOUNTS TO FINDING A WAY OF BUFFERING THESE INTERMEDIATE RESULTS.</a:t>
            </a:r>
          </a:p>
          <a:p>
            <a:r>
              <a:rPr lang="en-US"/>
              <a:t>WE EXPLORE THREE DIFFERENT WAYS TO DO THIS, WITH DIFFERENT PERFORMANCE, ENERGY EFFICIENCY AND AREA OVERHEAD TRADE-OFFS.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36834359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THIS PROCESS, WHICH I HAVE SO FAR PRESENTED IN AN IMPLEMENTATION-AGNOSTIC MANNER, REQUIRES TWO IMPORTANT COMPONENTS THAT ARE NOT PRESENT IN COMMODITY DRAM.</a:t>
            </a:r>
          </a:p>
          <a:p>
            <a:endParaRPr lang="en-US"/>
          </a:p>
          <a:p>
            <a:r>
              <a:rPr lang="en-US"/>
              <a:t>FIRST, THE **MATCH LOGIC** THAT IS INDENTIFIES MATCHES BETWEEN THE INDEX OF THE CURRENTLY ACTIVATED ROW AND EACH OF THE ELEMENTS IN THE SOURCE ROW BUFFER.</a:t>
            </a:r>
          </a:p>
          <a:p>
            <a:r>
              <a:rPr lang="en-US"/>
              <a:t>THIS HARDWARE COMPONENT IS SHARED BY ALL PLUTO DESIGNS AND IS ALWAYS IMPLEMENTED IN THE SAME WAY.</a:t>
            </a:r>
          </a:p>
          <a:p>
            <a:endParaRPr lang="en-US"/>
          </a:p>
          <a:p>
            <a:r>
              <a:rPr lang="en-US"/>
              <a:t>AND WE KNOW THAT THE MATCH LOGIC GIVES US THE ABILITY TO… &lt;EXPLAIN M-C SWITCH&gt;</a:t>
            </a:r>
          </a:p>
          <a:p>
            <a:endParaRPr lang="en-US"/>
          </a:p>
          <a:p>
            <a:r>
              <a:rPr lang="en-US"/>
              <a:t>THERE IS HOWEVER, A LESS TRIVIAL TASK TO ACCOMPLISH: THAT OF STORING INTERMEDIATE RESULTS AS THE RESULT OF THE PLUTO LUT QUERY IS PROGRESSIVELY CONSTRUCTED.</a:t>
            </a:r>
          </a:p>
          <a:p>
            <a:endParaRPr lang="en-US"/>
          </a:p>
          <a:p>
            <a:r>
              <a:rPr lang="en-US"/>
              <a:t>SOLVING THIS CHALLENGE ESSENTIALLY AMOUNTS TO FINDING A WAY OF BUFFERING THESE INTERMEDIATE RESULTS.</a:t>
            </a:r>
          </a:p>
          <a:p>
            <a:r>
              <a:rPr lang="en-US"/>
              <a:t>WE EXPLORE THREE DIFFERENT WAYS TO DO THIS, WITH DIFFERENT PERFORMANCE, ENERGY EFFICIENCY AND AREA OVERHEAD TRADE-OFFS.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49247349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28148690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9591604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atin typeface="Corbel" panose="020B0503020204020204" pitchFamily="34" charset="0"/>
              </a:rPr>
              <a:t>YOU CAN FIND MORE DETAILS ABOUT OUR PROPOSED SYSTEM INTEGRATION STACK IN OUR PAPER,</a:t>
            </a:r>
          </a:p>
          <a:p>
            <a:pPr algn="l"/>
            <a:endParaRPr lang="en-US">
              <a:latin typeface="Corbel" panose="020B0503020204020204" pitchFamily="34" charset="0"/>
            </a:endParaRPr>
          </a:p>
          <a:p>
            <a:pPr algn="l"/>
            <a:r>
              <a:rPr lang="en-US">
                <a:latin typeface="Corbel" panose="020B0503020204020204" pitchFamily="34" charset="0"/>
              </a:rPr>
              <a:t>INCLUDING A STEP-BY-STEP EXAMPLE OF HOW AN APPLICATION CHANGES FROM HIGH-LEVEL C CODE TO THE LOW-LEVEL PLUTO INSTRUCTIONS THAT MAP TO DRAM COMMANDS.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321031807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3765689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0"/>
            <a:ext cx="9144000" cy="4379053"/>
          </a:xfrm>
          <a:prstGeom prst="rect">
            <a:avLst/>
          </a:prstGeom>
          <a:solidFill>
            <a:srgbClr val="A5A5A5">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CH" sz="1351"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09311" y="2839453"/>
            <a:ext cx="6858000" cy="1539600"/>
          </a:xfrm>
        </p:spPr>
        <p:txBody>
          <a:bodyPr>
            <a:normAutofit/>
          </a:bodyPr>
          <a:lstStyle>
            <a:lvl1pPr marL="0" indent="0" algn="ctr">
              <a:buNone/>
              <a:defRPr sz="3200" b="1" i="0" baseline="0">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z="3200" b="1" dirty="0">
                <a:latin typeface="Segoe UI" panose="020B0502040204020203" pitchFamily="34" charset="0"/>
                <a:ea typeface="Cambria" panose="02040503050406030204" pitchFamily="18"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6696" y="6111049"/>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6124681" y="6056165"/>
            <a:ext cx="2640412" cy="607663"/>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220667"/>
            <a:ext cx="9144000" cy="2619375"/>
          </a:xfrm>
        </p:spPr>
        <p:txBody>
          <a:bodyPr anchor="ctr">
            <a:normAutofit/>
          </a:bodyPr>
          <a:lstStyle>
            <a:lvl1pPr marL="0" indent="0" algn="ctr">
              <a:buNone/>
              <a:defRPr sz="4800" b="1">
                <a:latin typeface="Segoe UI Symbol" panose="020B0502040204020203" pitchFamily="34" charset="0"/>
                <a:ea typeface="Segoe UI Symbol" panose="020B0502040204020203" pitchFamily="34" charset="0"/>
                <a:cs typeface="Segoe UI Historic" panose="020B0502040204020203" pitchFamily="34" charset="0"/>
              </a:defRPr>
            </a:lvl1pPr>
          </a:lstStyle>
          <a:p>
            <a:pPr lvl="0"/>
            <a:r>
              <a:rPr lang="en-US" dirty="0"/>
              <a:t>Click to edit Title</a:t>
            </a:r>
          </a:p>
        </p:txBody>
      </p:sp>
    </p:spTree>
    <p:extLst>
      <p:ext uri="{BB962C8B-B14F-4D97-AF65-F5344CB8AC3E}">
        <p14:creationId xmlns:p14="http://schemas.microsoft.com/office/powerpoint/2010/main" val="3436640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82622238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1957771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5625345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73049761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68873187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223008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692626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733318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373922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598334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5"/>
            <a:ext cx="8894602" cy="606084"/>
          </a:xfrm>
          <a:prstGeom prst="rect">
            <a:avLst/>
          </a:prstGeom>
        </p:spPr>
        <p:txBody>
          <a:bodyPr/>
          <a:lstStyle>
            <a:lvl1pPr>
              <a:defRPr sz="4400" b="1">
                <a:latin typeface="Candara" panose="020E0502030303020204" pitchFamily="34" charset="0"/>
                <a:ea typeface="Geneva" panose="020B0503030404040204" pitchFamily="34" charset="0"/>
                <a:cs typeface="Futura Medium" panose="020B0602020204020303" pitchFamily="34" charset="-79"/>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Candara" panose="020E0502030303020204" pitchFamily="34" charset="0"/>
                <a:ea typeface="Geneva" panose="020B0503030404040204" pitchFamily="34" charset="0"/>
                <a:cs typeface="Beirut" pitchFamily="2" charset="-78"/>
              </a:defRPr>
            </a:lvl1pPr>
            <a:lvl2pPr marL="685766" indent="-228589">
              <a:buFont typeface="Cambria" panose="02040503050406030204" pitchFamily="18" charset="0"/>
              <a:buChar char="-"/>
              <a:defRPr sz="2400">
                <a:latin typeface="Candara" panose="020E0502030303020204" pitchFamily="34" charset="0"/>
                <a:ea typeface="Geneva" panose="020B0503030404040204" pitchFamily="34" charset="0"/>
                <a:cs typeface="Beirut" pitchFamily="2" charset="-78"/>
              </a:defRPr>
            </a:lvl2pPr>
            <a:lvl3pPr>
              <a:defRPr sz="2000">
                <a:latin typeface="Candara" panose="020E0502030303020204" pitchFamily="34" charset="0"/>
                <a:ea typeface="Geneva" panose="020B0503030404040204" pitchFamily="34" charset="0"/>
                <a:cs typeface="Beirut" pitchFamily="2" charset="-78"/>
              </a:defRPr>
            </a:lvl3pPr>
            <a:lvl4pPr>
              <a:defRPr sz="2000">
                <a:latin typeface="Candara" panose="020E0502030303020204" pitchFamily="34" charset="0"/>
                <a:ea typeface="Geneva" panose="020B0503030404040204" pitchFamily="34" charset="0"/>
                <a:cs typeface="Beirut" pitchFamily="2" charset="-78"/>
              </a:defRPr>
            </a:lvl4pPr>
            <a:lvl5pPr>
              <a:defRPr sz="2000">
                <a:latin typeface="Candara" panose="020E0502030303020204" pitchFamily="34" charset="0"/>
                <a:ea typeface="Geneva" panose="020B0503030404040204" pitchFamily="34" charset="0"/>
                <a:cs typeface="Beirut"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476480"/>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latin typeface="Segoe UI" panose="020B0502040204020203" pitchFamily="34" charset="0"/>
                <a:cs typeface="Segoe UI" panose="020B0502040204020203" pitchFamily="34" charset="0"/>
              </a:rPr>
              <a:pPr/>
              <a:t>‹#›</a:t>
            </a:fld>
            <a:endParaRPr lang="en-US" sz="2000" dirty="0">
              <a:latin typeface="Segoe UI" panose="020B0502040204020203" pitchFamily="34" charset="0"/>
              <a:cs typeface="Segoe UI" panose="020B0502040204020203" pitchFamily="34" charset="0"/>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525283"/>
            <a:ext cx="1080120" cy="312523"/>
          </a:xfrm>
          <a:prstGeom prst="rect">
            <a:avLst/>
          </a:prstGeom>
        </p:spPr>
      </p:pic>
      <p:cxnSp>
        <p:nvCxnSpPr>
          <p:cNvPr id="16" name="Straight Connector 15">
            <a:extLst>
              <a:ext uri="{FF2B5EF4-FFF2-40B4-BE49-F238E27FC236}">
                <a16:creationId xmlns:a16="http://schemas.microsoft.com/office/drawing/2014/main" id="{89CD1133-1492-4A44-93C1-B89EF4FD41F6}"/>
              </a:ext>
            </a:extLst>
          </p:cNvPr>
          <p:cNvCxnSpPr>
            <a:cxnSpLocks/>
          </p:cNvCxnSpPr>
          <p:nvPr userDrawn="1"/>
        </p:nvCxnSpPr>
        <p:spPr>
          <a:xfrm>
            <a:off x="117027" y="831499"/>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4E97BD3-6BDD-8949-ACFE-8F75374CA53C}"/>
              </a:ext>
            </a:extLst>
          </p:cNvPr>
          <p:cNvCxnSpPr>
            <a:cxnSpLocks/>
          </p:cNvCxnSpPr>
          <p:nvPr userDrawn="1"/>
        </p:nvCxnSpPr>
        <p:spPr>
          <a:xfrm>
            <a:off x="117027" y="6482153"/>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6717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672878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28087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076724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39591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012342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50517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930915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225943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607242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093237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2"/>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2"/>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2"/>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124744"/>
            <a:ext cx="7924800" cy="2232248"/>
          </a:xfrm>
        </p:spPr>
        <p:txBody>
          <a:bodyPr/>
          <a:lstStyle>
            <a:lvl1pPr>
              <a:defRPr sz="4800">
                <a:latin typeface="Candara" panose="020E0502030303020204" pitchFamily="34" charset="0"/>
              </a:defRPr>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404592"/>
            <a:ext cx="7848600" cy="1248544"/>
          </a:xfrm>
        </p:spPr>
        <p:txBody>
          <a:bodyPr/>
          <a:lstStyle>
            <a:lvl1pPr marL="0" indent="0" algn="ctr">
              <a:buFont typeface="Wingdings" pitchFamily="2" charset="2"/>
              <a:buNone/>
              <a:defRPr>
                <a:latin typeface="Candara" panose="020E0502030303020204" pitchFamily="34" charset="0"/>
              </a:defRPr>
            </a:lvl1pPr>
          </a:lstStyle>
          <a:p>
            <a:r>
              <a:rPr lang="en-US" altLang="en-US" dirty="0"/>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a:t>Juan Gómez Luna Peking University. Beijing, September 7, 2015 </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6937572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485040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691563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818340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24638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139701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202973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136187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60443789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26498605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34273945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124744"/>
            <a:ext cx="7924800" cy="2232248"/>
          </a:xfrm>
        </p:spPr>
        <p:txBody>
          <a:bodyPr/>
          <a:lstStyle>
            <a:lvl1pP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404592"/>
            <a:ext cx="7848600" cy="1248544"/>
          </a:xfrm>
        </p:spPr>
        <p:txBody>
          <a:bodyPr/>
          <a:lstStyle>
            <a:lvl1pPr marL="0" indent="0" algn="ctr">
              <a:buFont typeface="Wingdings" pitchFamily="2" charset="2"/>
              <a:buNone/>
              <a:defRPr/>
            </a:lvl1pPr>
          </a:lstStyle>
          <a:p>
            <a:r>
              <a:rPr lang="en-US" altLang="en-US" dirty="0"/>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a:t>Juan Gómez Luna Peking University. Beijing, September 7, 2015 </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32929991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18464703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400098157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78970206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75012992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06585543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50229795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59988185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85054513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0"/>
            <a:ext cx="9144000" cy="4379053"/>
          </a:xfrm>
          <a:prstGeom prst="rect">
            <a:avLst/>
          </a:prstGeom>
          <a:solidFill>
            <a:srgbClr val="A5A5A5">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CH" sz="1351"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09311" y="2839453"/>
            <a:ext cx="6858000" cy="1539600"/>
          </a:xfrm>
        </p:spPr>
        <p:txBody>
          <a:bodyPr>
            <a:normAutofit/>
          </a:bodyPr>
          <a:lstStyle>
            <a:lvl1pPr marL="0" indent="0" algn="ctr">
              <a:buNone/>
              <a:defRPr sz="3200" b="1" i="0" baseline="0">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z="3200" b="1" dirty="0">
                <a:latin typeface="Segoe UI" panose="020B0502040204020203" pitchFamily="34" charset="0"/>
                <a:ea typeface="Cambria" panose="02040503050406030204" pitchFamily="18"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6696" y="60306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6084489" y="5887318"/>
            <a:ext cx="2640412" cy="607663"/>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220667"/>
            <a:ext cx="9144000" cy="2619375"/>
          </a:xfrm>
        </p:spPr>
        <p:txBody>
          <a:bodyPr anchor="ctr">
            <a:normAutofit/>
          </a:bodyPr>
          <a:lstStyle>
            <a:lvl1pPr marL="0" indent="0" algn="ctr">
              <a:buNone/>
              <a:defRPr sz="4800" b="1">
                <a:latin typeface="Segoe UI Symbol" panose="020B0502040204020203" pitchFamily="34" charset="0"/>
                <a:ea typeface="Segoe UI Symbol" panose="020B0502040204020203" pitchFamily="34" charset="0"/>
                <a:cs typeface="Segoe UI Historic" panose="020B0502040204020203" pitchFamily="34" charset="0"/>
              </a:defRPr>
            </a:lvl1pPr>
          </a:lstStyle>
          <a:p>
            <a:pPr lvl="0"/>
            <a:r>
              <a:rPr lang="en-US" dirty="0"/>
              <a:t>Click to edit Title</a:t>
            </a:r>
          </a:p>
        </p:txBody>
      </p:sp>
    </p:spTree>
    <p:extLst>
      <p:ext uri="{BB962C8B-B14F-4D97-AF65-F5344CB8AC3E}">
        <p14:creationId xmlns:p14="http://schemas.microsoft.com/office/powerpoint/2010/main" val="26100430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5"/>
            <a:ext cx="8894602" cy="606084"/>
          </a:xfrm>
          <a:prstGeom prst="rect">
            <a:avLst/>
          </a:prstGeom>
        </p:spPr>
        <p:txBody>
          <a:bodyPr/>
          <a:lstStyle>
            <a:lvl1pPr>
              <a:defRPr sz="4400" b="1">
                <a:latin typeface="Candara" panose="020E0502030303020204" pitchFamily="34" charset="0"/>
                <a:ea typeface="Geneva" panose="020B0503030404040204" pitchFamily="34" charset="0"/>
                <a:cs typeface="Futura Medium" panose="020B0602020204020303" pitchFamily="34" charset="-79"/>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Candara" panose="020E0502030303020204" pitchFamily="34" charset="0"/>
                <a:ea typeface="Geneva" panose="020B0503030404040204" pitchFamily="34" charset="0"/>
                <a:cs typeface="Beirut" pitchFamily="2" charset="-78"/>
              </a:defRPr>
            </a:lvl1pPr>
            <a:lvl2pPr marL="685766" indent="-228589">
              <a:buFont typeface="Cambria" panose="02040503050406030204" pitchFamily="18" charset="0"/>
              <a:buChar char="-"/>
              <a:defRPr sz="2400">
                <a:latin typeface="Candara" panose="020E0502030303020204" pitchFamily="34" charset="0"/>
                <a:ea typeface="Geneva" panose="020B0503030404040204" pitchFamily="34" charset="0"/>
                <a:cs typeface="Beirut" pitchFamily="2" charset="-78"/>
              </a:defRPr>
            </a:lvl2pPr>
            <a:lvl3pPr>
              <a:defRPr sz="2000">
                <a:latin typeface="Candara" panose="020E0502030303020204" pitchFamily="34" charset="0"/>
                <a:ea typeface="Geneva" panose="020B0503030404040204" pitchFamily="34" charset="0"/>
                <a:cs typeface="Beirut" pitchFamily="2" charset="-78"/>
              </a:defRPr>
            </a:lvl3pPr>
            <a:lvl4pPr>
              <a:defRPr sz="2000">
                <a:latin typeface="Candara" panose="020E0502030303020204" pitchFamily="34" charset="0"/>
                <a:ea typeface="Geneva" panose="020B0503030404040204" pitchFamily="34" charset="0"/>
                <a:cs typeface="Beirut" pitchFamily="2" charset="-78"/>
              </a:defRPr>
            </a:lvl4pPr>
            <a:lvl5pPr>
              <a:defRPr sz="2000">
                <a:latin typeface="Candara" panose="020E0502030303020204" pitchFamily="34" charset="0"/>
                <a:ea typeface="Geneva" panose="020B0503030404040204" pitchFamily="34" charset="0"/>
                <a:cs typeface="Beirut"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476480"/>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latin typeface="Segoe UI" panose="020B0502040204020203" pitchFamily="34" charset="0"/>
                <a:cs typeface="Segoe UI" panose="020B0502040204020203" pitchFamily="34" charset="0"/>
              </a:rPr>
              <a:pPr/>
              <a:t>‹#›</a:t>
            </a:fld>
            <a:endParaRPr lang="en-US" sz="2000" dirty="0">
              <a:latin typeface="Segoe UI" panose="020B0502040204020203" pitchFamily="34" charset="0"/>
              <a:cs typeface="Segoe UI" panose="020B0502040204020203" pitchFamily="34" charset="0"/>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525283"/>
            <a:ext cx="1080120" cy="312523"/>
          </a:xfrm>
          <a:prstGeom prst="rect">
            <a:avLst/>
          </a:prstGeom>
        </p:spPr>
      </p:pic>
      <p:cxnSp>
        <p:nvCxnSpPr>
          <p:cNvPr id="16" name="Straight Connector 15">
            <a:extLst>
              <a:ext uri="{FF2B5EF4-FFF2-40B4-BE49-F238E27FC236}">
                <a16:creationId xmlns:a16="http://schemas.microsoft.com/office/drawing/2014/main" id="{89CD1133-1492-4A44-93C1-B89EF4FD41F6}"/>
              </a:ext>
            </a:extLst>
          </p:cNvPr>
          <p:cNvCxnSpPr>
            <a:cxnSpLocks/>
          </p:cNvCxnSpPr>
          <p:nvPr userDrawn="1"/>
        </p:nvCxnSpPr>
        <p:spPr>
          <a:xfrm>
            <a:off x="117027" y="831499"/>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4E97BD3-6BDD-8949-ACFE-8F75374CA53C}"/>
              </a:ext>
            </a:extLst>
          </p:cNvPr>
          <p:cNvCxnSpPr>
            <a:cxnSpLocks/>
          </p:cNvCxnSpPr>
          <p:nvPr userDrawn="1"/>
        </p:nvCxnSpPr>
        <p:spPr>
          <a:xfrm>
            <a:off x="117027" y="6482153"/>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7376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225586570"/>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2"/>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2"/>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2"/>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124744"/>
            <a:ext cx="7924800" cy="2232248"/>
          </a:xfrm>
        </p:spPr>
        <p:txBody>
          <a:bodyPr/>
          <a:lstStyle>
            <a:lvl1pPr>
              <a:defRPr sz="4800">
                <a:latin typeface="Candara" panose="020E0502030303020204" pitchFamily="34" charset="0"/>
              </a:defRPr>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404592"/>
            <a:ext cx="7848600" cy="1248544"/>
          </a:xfrm>
        </p:spPr>
        <p:txBody>
          <a:bodyPr/>
          <a:lstStyle>
            <a:lvl1pPr marL="0" indent="0" algn="ctr">
              <a:buFont typeface="Wingdings" pitchFamily="2" charset="2"/>
              <a:buNone/>
              <a:defRPr>
                <a:latin typeface="Candara" panose="020E0502030303020204" pitchFamily="34" charset="0"/>
              </a:defRPr>
            </a:lvl1pPr>
          </a:lstStyle>
          <a:p>
            <a:r>
              <a:rPr lang="en-US" altLang="en-US" dirty="0"/>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a:t>Juan Gómez Luna Peking University. Beijing, September 7, 2015 </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19663457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D67F7A59-CF4E-EC20-68A0-390CB76C13C3}"/>
              </a:ext>
            </a:extLst>
          </p:cNvPr>
          <p:cNvSpPr>
            <a:spLocks noGrp="1"/>
          </p:cNvSpPr>
          <p:nvPr>
            <p:ph type="sldNum" sz="quarter" idx="12"/>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pic>
        <p:nvPicPr>
          <p:cNvPr id="6" name="Picture 5" descr="safari.png">
            <a:extLst>
              <a:ext uri="{FF2B5EF4-FFF2-40B4-BE49-F238E27FC236}">
                <a16:creationId xmlns:a16="http://schemas.microsoft.com/office/drawing/2014/main" id="{4F195A89-C410-BCD9-0B74-E87F1A1635F1}"/>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
        <p:nvSpPr>
          <p:cNvPr id="7" name="Content Placeholder 13">
            <a:extLst>
              <a:ext uri="{FF2B5EF4-FFF2-40B4-BE49-F238E27FC236}">
                <a16:creationId xmlns:a16="http://schemas.microsoft.com/office/drawing/2014/main" id="{B7FAED6D-FE25-984D-F3D8-912BF36CF3D8}"/>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
        <p:nvSpPr>
          <p:cNvPr id="3" name="TextBox 2">
            <a:extLst>
              <a:ext uri="{FF2B5EF4-FFF2-40B4-BE49-F238E27FC236}">
                <a16:creationId xmlns:a16="http://schemas.microsoft.com/office/drawing/2014/main" id="{24227467-1EC9-FCE0-0DBF-6CC4BC5DA9CC}"/>
              </a:ext>
            </a:extLst>
          </p:cNvPr>
          <p:cNvSpPr txBox="1"/>
          <p:nvPr userDrawn="1"/>
        </p:nvSpPr>
        <p:spPr>
          <a:xfrm>
            <a:off x="3899646" y="6455295"/>
            <a:ext cx="134470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A6A6A6"/>
                </a:solidFill>
              </a:rPr>
              <a:t>Task ID: 3157.001</a:t>
            </a:r>
            <a:endParaRPr kumimoji="0" lang="en-CH" sz="1200" b="0" i="0" u="none" strike="noStrike" kern="1200" cap="none" spc="0" normalizeH="0" baseline="0" noProof="0" dirty="0">
              <a:ln>
                <a:noFill/>
              </a:ln>
              <a:solidFill>
                <a:srgbClr val="A6A6A6"/>
              </a:solidFill>
              <a:effectLst/>
              <a:uLnTx/>
              <a:uFillTx/>
              <a:latin typeface="Georgia"/>
              <a:ea typeface="+mn-ea"/>
              <a:cs typeface="+mn-cs"/>
            </a:endParaRPr>
          </a:p>
        </p:txBody>
      </p:sp>
    </p:spTree>
    <p:extLst>
      <p:ext uri="{BB962C8B-B14F-4D97-AF65-F5344CB8AC3E}">
        <p14:creationId xmlns:p14="http://schemas.microsoft.com/office/powerpoint/2010/main" val="32093135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460D64B3-47B9-4B80-8494-C2463AAD5939}"/>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
        <p:nvSpPr>
          <p:cNvPr id="4" name="Title 1">
            <a:extLst>
              <a:ext uri="{FF2B5EF4-FFF2-40B4-BE49-F238E27FC236}">
                <a16:creationId xmlns:a16="http://schemas.microsoft.com/office/drawing/2014/main" id="{029DDEC7-5C22-7ADB-60BD-945BAEBCFDE7}"/>
              </a:ext>
            </a:extLst>
          </p:cNvPr>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38403609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8EF1544-24EE-9F40-92D1-5F7EF2704AEF}"/>
              </a:ext>
            </a:extLst>
          </p:cNvPr>
          <p:cNvSpPr>
            <a:spLocks noGrp="1"/>
          </p:cNvSpPr>
          <p:nvPr>
            <p:ph type="sldNum" sz="quarter" idx="12"/>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pic>
        <p:nvPicPr>
          <p:cNvPr id="5" name="Picture 4" descr="safari.png">
            <a:extLst>
              <a:ext uri="{FF2B5EF4-FFF2-40B4-BE49-F238E27FC236}">
                <a16:creationId xmlns:a16="http://schemas.microsoft.com/office/drawing/2014/main" id="{BCE086F2-9422-3233-969B-2DF0AF8C277B}"/>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
        <p:nvSpPr>
          <p:cNvPr id="11" name="Content Placeholder 13">
            <a:extLst>
              <a:ext uri="{FF2B5EF4-FFF2-40B4-BE49-F238E27FC236}">
                <a16:creationId xmlns:a16="http://schemas.microsoft.com/office/drawing/2014/main" id="{BD73B27A-EBF7-DCCC-F4F6-DD46A37DA759}"/>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
        <p:nvSpPr>
          <p:cNvPr id="12" name="Title 1">
            <a:extLst>
              <a:ext uri="{FF2B5EF4-FFF2-40B4-BE49-F238E27FC236}">
                <a16:creationId xmlns:a16="http://schemas.microsoft.com/office/drawing/2014/main" id="{1DB119B3-1AA6-94B9-13B9-6E10CE82D05A}"/>
              </a:ext>
            </a:extLst>
          </p:cNvPr>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
        <p:nvSpPr>
          <p:cNvPr id="2" name="TextBox 1">
            <a:extLst>
              <a:ext uri="{FF2B5EF4-FFF2-40B4-BE49-F238E27FC236}">
                <a16:creationId xmlns:a16="http://schemas.microsoft.com/office/drawing/2014/main" id="{809137C3-17BC-4D97-97F3-F37DEDDBF196}"/>
              </a:ext>
            </a:extLst>
          </p:cNvPr>
          <p:cNvSpPr txBox="1"/>
          <p:nvPr userDrawn="1"/>
        </p:nvSpPr>
        <p:spPr>
          <a:xfrm>
            <a:off x="3899646" y="6495300"/>
            <a:ext cx="134470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A6A6A6"/>
                </a:solidFill>
              </a:rPr>
              <a:t>Task ID: 3157.001</a:t>
            </a:r>
            <a:endParaRPr kumimoji="0" lang="en-CH" sz="1200" b="0" i="0" u="none" strike="noStrike" kern="1200" cap="none" spc="0" normalizeH="0" baseline="0" noProof="0" dirty="0">
              <a:ln>
                <a:noFill/>
              </a:ln>
              <a:solidFill>
                <a:srgbClr val="A6A6A6"/>
              </a:solidFill>
              <a:effectLst/>
              <a:uLnTx/>
              <a:uFillTx/>
              <a:latin typeface="Georgia"/>
              <a:ea typeface="+mn-ea"/>
              <a:cs typeface="+mn-cs"/>
            </a:endParaRPr>
          </a:p>
        </p:txBody>
      </p:sp>
    </p:spTree>
    <p:extLst>
      <p:ext uri="{BB962C8B-B14F-4D97-AF65-F5344CB8AC3E}">
        <p14:creationId xmlns:p14="http://schemas.microsoft.com/office/powerpoint/2010/main" val="40328647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9652D26D-6A0A-80F5-0467-32E58CC08E88}"/>
              </a:ext>
            </a:extLst>
          </p:cNvPr>
          <p:cNvSpPr txBox="1">
            <a:spLocks/>
          </p:cNvSpPr>
          <p:nvPr userDrawn="1"/>
        </p:nvSpPr>
        <p:spPr>
          <a:xfrm>
            <a:off x="7006213" y="6413428"/>
            <a:ext cx="2057400" cy="365125"/>
          </a:xfrm>
          <a:prstGeom prst="rect">
            <a:avLst/>
          </a:prstGeom>
        </p:spPr>
        <p:txBody>
          <a:bodyPr/>
          <a:lstStyle>
            <a:defPPr>
              <a:defRPr lang="en-US"/>
            </a:defPPr>
            <a:lvl1pPr marL="0" algn="ctr" defTabSz="457200" rtl="0" eaLnBrk="1" latinLnBrk="0" hangingPunct="1">
              <a:defRPr sz="1400" kern="1200">
                <a:solidFill>
                  <a:schemeClr val="bg1">
                    <a:lumMod val="65000"/>
                  </a:schemeClr>
                </a:solidFill>
                <a:latin typeface="Corbel" panose="020B0503020204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DEAB76D-489F-BC47-AE8A-9A4958F60173}" type="slidenum">
              <a:rPr lang="en-CH" smtClean="0"/>
              <a:pPr algn="r"/>
              <a:t>‹#›</a:t>
            </a:fld>
            <a:endParaRPr lang="en-CH"/>
          </a:p>
        </p:txBody>
      </p:sp>
      <p:pic>
        <p:nvPicPr>
          <p:cNvPr id="7" name="Picture 6" descr="safari.png">
            <a:extLst>
              <a:ext uri="{FF2B5EF4-FFF2-40B4-BE49-F238E27FC236}">
                <a16:creationId xmlns:a16="http://schemas.microsoft.com/office/drawing/2014/main" id="{AE34FD6A-B99A-3D50-4BF8-F449A040CC8A}"/>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Tree>
    <p:extLst>
      <p:ext uri="{BB962C8B-B14F-4D97-AF65-F5344CB8AC3E}">
        <p14:creationId xmlns:p14="http://schemas.microsoft.com/office/powerpoint/2010/main" val="231245302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32684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1967203"/>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6809468"/>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374268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916508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238210717"/>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623418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1578821"/>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987840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607308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272901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4688176"/>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778613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908720"/>
            <a:ext cx="4229100" cy="54726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10100" y="908720"/>
            <a:ext cx="4229100" cy="54726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49934220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78576585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038430966"/>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5" Type="http://schemas.openxmlformats.org/officeDocument/2006/relationships/theme" Target="../theme/theme7.xml"/><Relationship Id="rId4"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8.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10/28/23</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144678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28" r:id="rId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0"/>
            <a:ext cx="8610600" cy="9087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a:t>Juan Gómez Luna Peking University. Beijing, September 7, 2015 </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40105280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7040518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2168368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44353873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10/28/23</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248341979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E5EADF-E8A8-9548-6E81-2DAF4ACB28E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73691AB1-7A0A-F67A-A59E-47B51F0A359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Slide Number Placeholder 5">
            <a:extLst>
              <a:ext uri="{FF2B5EF4-FFF2-40B4-BE49-F238E27FC236}">
                <a16:creationId xmlns:a16="http://schemas.microsoft.com/office/drawing/2014/main" id="{7E56271B-B905-57CC-06C2-739306F432C5}"/>
              </a:ext>
            </a:extLst>
          </p:cNvPr>
          <p:cNvSpPr>
            <a:spLocks noGrp="1"/>
          </p:cNvSpPr>
          <p:nvPr>
            <p:ph type="sldNum" sz="quarter" idx="4"/>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spTree>
    <p:extLst>
      <p:ext uri="{BB962C8B-B14F-4D97-AF65-F5344CB8AC3E}">
        <p14:creationId xmlns:p14="http://schemas.microsoft.com/office/powerpoint/2010/main" val="360915888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Corbel" panose="020B05030202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753966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51.xml"/><Relationship Id="rId1" Type="http://schemas.openxmlformats.org/officeDocument/2006/relationships/tags" Target="../tags/tag1.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51.xml"/><Relationship Id="rId1" Type="http://schemas.openxmlformats.org/officeDocument/2006/relationships/tags" Target="../tags/tag2.xml"/></Relationships>
</file>

<file path=ppt/slides/_rels/slide10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4.xml"/><Relationship Id="rId1" Type="http://schemas.openxmlformats.org/officeDocument/2006/relationships/slideLayout" Target="../slideLayouts/slideLayout53.xml"/><Relationship Id="rId4" Type="http://schemas.openxmlformats.org/officeDocument/2006/relationships/image" Target="../media/image33.sv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65.xml"/><Relationship Id="rId7" Type="http://schemas.openxmlformats.org/officeDocument/2006/relationships/image" Target="../media/image33.svg"/><Relationship Id="rId2" Type="http://schemas.openxmlformats.org/officeDocument/2006/relationships/slideLayout" Target="../slideLayouts/slideLayout53.xml"/><Relationship Id="rId1" Type="http://schemas.openxmlformats.org/officeDocument/2006/relationships/tags" Target="../tags/tag3.xml"/><Relationship Id="rId6" Type="http://schemas.openxmlformats.org/officeDocument/2006/relationships/image" Target="../media/image32.png"/><Relationship Id="rId5" Type="http://schemas.openxmlformats.org/officeDocument/2006/relationships/image" Target="../media/image35.svg"/><Relationship Id="rId4" Type="http://schemas.openxmlformats.org/officeDocument/2006/relationships/image" Target="../media/image34.png"/></Relationships>
</file>

<file path=ppt/slides/_rels/slide10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6.xml"/><Relationship Id="rId1" Type="http://schemas.openxmlformats.org/officeDocument/2006/relationships/slideLayout" Target="../slideLayouts/slideLayout53.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5.sv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90.xml"/><Relationship Id="rId1" Type="http://schemas.openxmlformats.org/officeDocument/2006/relationships/slideLayout" Target="../slideLayouts/slideLayout53.xml"/><Relationship Id="rId4" Type="http://schemas.openxmlformats.org/officeDocument/2006/relationships/image" Target="../media/image37.emf"/></Relationships>
</file>

<file path=ppt/slides/_rels/slide13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91.xml"/><Relationship Id="rId1" Type="http://schemas.openxmlformats.org/officeDocument/2006/relationships/slideLayout" Target="../slideLayouts/slideLayout53.xml"/><Relationship Id="rId4" Type="http://schemas.openxmlformats.org/officeDocument/2006/relationships/image" Target="../media/image36.emf"/></Relationships>
</file>

<file path=ppt/slides/_rels/slide13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92.xml"/><Relationship Id="rId1" Type="http://schemas.openxmlformats.org/officeDocument/2006/relationships/slideLayout" Target="../slideLayouts/slideLayout53.xml"/><Relationship Id="rId4" Type="http://schemas.openxmlformats.org/officeDocument/2006/relationships/image" Target="../media/image36.emf"/></Relationships>
</file>

<file path=ppt/slides/_rels/slide13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93.xml"/><Relationship Id="rId1" Type="http://schemas.openxmlformats.org/officeDocument/2006/relationships/slideLayout" Target="../slideLayouts/slideLayout53.xml"/><Relationship Id="rId4" Type="http://schemas.openxmlformats.org/officeDocument/2006/relationships/image" Target="../media/image37.emf"/></Relationships>
</file>

<file path=ppt/slides/_rels/slide13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94.xml"/><Relationship Id="rId1" Type="http://schemas.openxmlformats.org/officeDocument/2006/relationships/slideLayout" Target="../slideLayouts/slideLayout53.xml"/><Relationship Id="rId4" Type="http://schemas.openxmlformats.org/officeDocument/2006/relationships/image" Target="../media/image37.emf"/></Relationships>
</file>

<file path=ppt/slides/_rels/slide13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95.xml"/><Relationship Id="rId1" Type="http://schemas.openxmlformats.org/officeDocument/2006/relationships/slideLayout" Target="../slideLayouts/slideLayout53.xml"/><Relationship Id="rId4" Type="http://schemas.openxmlformats.org/officeDocument/2006/relationships/image" Target="../media/image37.emf"/></Relationships>
</file>

<file path=ppt/slides/_rels/slide13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6.xml"/><Relationship Id="rId1" Type="http://schemas.openxmlformats.org/officeDocument/2006/relationships/slideLayout" Target="../slideLayouts/slideLayout53.xml"/></Relationships>
</file>

<file path=ppt/slides/_rels/slide1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7.xml"/><Relationship Id="rId1" Type="http://schemas.openxmlformats.org/officeDocument/2006/relationships/slideLayout" Target="../slideLayouts/slideLayout5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8.xml.rels><?xml version="1.0" encoding="UTF-8" standalone="yes"?>
<Relationships xmlns="http://schemas.openxmlformats.org/package/2006/relationships"><Relationship Id="rId3" Type="http://schemas.openxmlformats.org/officeDocument/2006/relationships/hyperlink" Target="https://go.joaof.eu/pLUTo-arXiv?r=qr" TargetMode="External"/><Relationship Id="rId7" Type="http://schemas.openxmlformats.org/officeDocument/2006/relationships/hyperlink" Target="https://arxiv.org/pdf/2104.07699.pdf" TargetMode="External"/><Relationship Id="rId2" Type="http://schemas.openxmlformats.org/officeDocument/2006/relationships/notesSlide" Target="../notesSlides/notesSlide98.xml"/><Relationship Id="rId1" Type="http://schemas.openxmlformats.org/officeDocument/2006/relationships/slideLayout" Target="../slideLayouts/slideLayout53.xml"/><Relationship Id="rId6" Type="http://schemas.openxmlformats.org/officeDocument/2006/relationships/image" Target="../media/image40.emf"/><Relationship Id="rId5" Type="http://schemas.openxmlformats.org/officeDocument/2006/relationships/image" Target="../media/image39.jpeg"/><Relationship Id="rId4" Type="http://schemas.openxmlformats.org/officeDocument/2006/relationships/image" Target="../media/image38.png"/></Relationships>
</file>

<file path=ppt/slides/_rels/slide13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9.xml"/><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00.xml"/><Relationship Id="rId1" Type="http://schemas.openxmlformats.org/officeDocument/2006/relationships/slideLayout" Target="../slideLayouts/slideLayout53.xml"/></Relationships>
</file>

<file path=ppt/slides/_rels/slide14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01.xml"/><Relationship Id="rId1" Type="http://schemas.openxmlformats.org/officeDocument/2006/relationships/slideLayout" Target="../slideLayouts/slideLayout53.xml"/></Relationships>
</file>

<file path=ppt/slides/_rels/slide1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2.xml"/><Relationship Id="rId1" Type="http://schemas.openxmlformats.org/officeDocument/2006/relationships/slideLayout" Target="../slideLayouts/slideLayout53.xml"/><Relationship Id="rId4" Type="http://schemas.openxmlformats.org/officeDocument/2006/relationships/hyperlink" Target="https://arxiv.org/pdf/2104.07699.pdf" TargetMode="External"/></Relationships>
</file>

<file path=ppt/slides/_rels/slide143.xml.rels><?xml version="1.0" encoding="UTF-8" standalone="yes"?>
<Relationships xmlns="http://schemas.openxmlformats.org/package/2006/relationships"><Relationship Id="rId3" Type="http://schemas.openxmlformats.org/officeDocument/2006/relationships/hyperlink" Target="https://youtu.be/9t1FJQ6nNw4?si=bhylWCLZde2DC7os" TargetMode="External"/><Relationship Id="rId2" Type="http://schemas.openxmlformats.org/officeDocument/2006/relationships/hyperlink" Target="https://arxiv.org/pdf/2104.07699.pdf" TargetMode="External"/><Relationship Id="rId1" Type="http://schemas.openxmlformats.org/officeDocument/2006/relationships/slideLayout" Target="../slideLayouts/slideLayout56.xml"/><Relationship Id="rId4" Type="http://schemas.openxmlformats.org/officeDocument/2006/relationships/image" Target="../media/image41.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hyperlink" Target="https://parallel.princeton.edu/papers/micro19-gao.pdf"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hyperlink" Target="https://parallel.princeton.edu/papers/micro19-gao.pdf"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hyperlink" Target="https://www.youtube.com/watch?v=qeukNs5XI3g&amp;t=4192s" TargetMode="External"/></Relationships>
</file>

<file path=ppt/slides/_rels/slide1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53.svg"/></Relationships>
</file>

<file path=ppt/slides/_rels/slide155.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hyperlink" Target="https://www.youtube.com/watch?v=qeukNs5XI3g&amp;t=4192s" TargetMode="External"/></Relationships>
</file>

<file path=ppt/slides/_rels/slide1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hyperlink" Target="https://arxiv.org/pdf/2111.00082.pdf" TargetMode="External"/><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hyperlink" Target="https://www.youtube.com/watch?v=qeukNs5XI3g&amp;t=4192s" TargetMode="External"/><Relationship Id="rId4" Type="http://schemas.openxmlformats.org/officeDocument/2006/relationships/hyperlink" Target="https://github.com/cmu-safari/pidram" TargetMode="External"/></Relationships>
</file>

<file path=ppt/slides/_rels/slide1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hyperlink" Target="https://youtu.be/s_z_S6FYpC8" TargetMode="Externa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3" Type="http://schemas.openxmlformats.org/officeDocument/2006/relationships/hyperlink" Target="https://cseweb.ucsd.edu/~jzhao/files/Pinatubo-dac2016.pdf" TargetMode="External"/><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hyperlink" Target="https://cseweb.ucsd.edu/~jzhao/files/Pinatubo-dac2016.pdf" TargetMode="Externa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8" Type="http://schemas.openxmlformats.org/officeDocument/2006/relationships/image" Target="../media/image67.emf"/><Relationship Id="rId13" Type="http://schemas.openxmlformats.org/officeDocument/2006/relationships/image" Target="../media/image72.png"/><Relationship Id="rId3" Type="http://schemas.openxmlformats.org/officeDocument/2006/relationships/notesSlide" Target="../notesSlides/notesSlide112.xml"/><Relationship Id="rId7" Type="http://schemas.openxmlformats.org/officeDocument/2006/relationships/image" Target="../media/image66.emf"/><Relationship Id="rId12" Type="http://schemas.openxmlformats.org/officeDocument/2006/relationships/image" Target="../media/image71.emf"/><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65.emf"/><Relationship Id="rId11" Type="http://schemas.openxmlformats.org/officeDocument/2006/relationships/image" Target="../media/image70.emf"/><Relationship Id="rId5" Type="http://schemas.openxmlformats.org/officeDocument/2006/relationships/image" Target="../media/image64.emf"/><Relationship Id="rId15" Type="http://schemas.openxmlformats.org/officeDocument/2006/relationships/image" Target="../media/image74.png"/><Relationship Id="rId10" Type="http://schemas.openxmlformats.org/officeDocument/2006/relationships/image" Target="../media/image69.emf"/><Relationship Id="rId4" Type="http://schemas.openxmlformats.org/officeDocument/2006/relationships/image" Target="../media/image63.emf"/><Relationship Id="rId9" Type="http://schemas.openxmlformats.org/officeDocument/2006/relationships/image" Target="../media/image68.emf"/><Relationship Id="rId14" Type="http://schemas.openxmlformats.org/officeDocument/2006/relationships/image" Target="../media/image73.png"/></Relationships>
</file>

<file path=ppt/slides/_rels/slide167.xml.rels><?xml version="1.0" encoding="UTF-8" standalone="yes"?>
<Relationships xmlns="http://schemas.openxmlformats.org/package/2006/relationships"><Relationship Id="rId8" Type="http://schemas.openxmlformats.org/officeDocument/2006/relationships/hyperlink" Target="https://www.youtube.com/watch?v=ioPERTy7bz4"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FlashCosmos_SSD-lecture-slides.pdf" TargetMode="External"/><Relationship Id="rId2" Type="http://schemas.openxmlformats.org/officeDocument/2006/relationships/hyperlink" Target="https://arxiv.org/pdf/2209.05566.pdf" TargetMode="External"/><Relationship Id="rId1" Type="http://schemas.openxmlformats.org/officeDocument/2006/relationships/slideLayout" Target="../slideLayouts/slideLayout2.xml"/><Relationship Id="rId6" Type="http://schemas.openxmlformats.org/officeDocument/2006/relationships/hyperlink" Target="https://people.inf.ethz.ch/omutlu/pub/FlashCosmos_SSD-lecture-slides.pptx" TargetMode="External"/><Relationship Id="rId5" Type="http://schemas.openxmlformats.org/officeDocument/2006/relationships/hyperlink" Target="https://people.inf.ethz.ch/omutlu/pub/FlashCosmos_micro22-talk.pdf" TargetMode="External"/><Relationship Id="rId10" Type="http://schemas.openxmlformats.org/officeDocument/2006/relationships/image" Target="../media/image75.png"/><Relationship Id="rId4" Type="http://schemas.openxmlformats.org/officeDocument/2006/relationships/hyperlink" Target="https://people.inf.ethz.ch/omutlu/pub/FlashCosmos_micro22-talk.pptx" TargetMode="External"/><Relationship Id="rId9" Type="http://schemas.openxmlformats.org/officeDocument/2006/relationships/hyperlink" Target="https://arxiv.org/abs/2209.05566" TargetMode="Externa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pdf"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youtube.com/watch?v=H3sEaINPBO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12.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v=n6Pwg1qax_E&amp;list=PL5Q2soXY2Zi_7UBNmC9B8Yr5JSwTG9yH4&amp;index=4"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hpca22.site.ac.upc.edu/" TargetMode="External"/><Relationship Id="rId7" Type="http://schemas.openxmlformats.org/officeDocument/2006/relationships/image" Target="../media/image15.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microarch.org/micro53/" TargetMode="External"/><Relationship Id="rId2" Type="http://schemas.openxmlformats.org/officeDocument/2006/relationships/hyperlink" Target="https://people.inf.ethz.ch/omutlu/pub/FIGARO-fine-grained-in-DRAM-data-relocation-and-caching_micro20.pdf"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in-DRAM-bulk-AND-OR-ieee_cal15.pdf"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4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arxiv.org/pdf/1905.09822.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15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140.png"/><Relationship Id="rId4" Type="http://schemas.openxmlformats.org/officeDocument/2006/relationships/image" Target="../media/image130.png"/></Relationships>
</file>

<file path=ppt/slides/_rels/slide57.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5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40.png"/><Relationship Id="rId4" Type="http://schemas.openxmlformats.org/officeDocument/2006/relationships/image" Target="../media/image130.png"/></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5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40.png"/><Relationship Id="rId4" Type="http://schemas.openxmlformats.org/officeDocument/2006/relationships/image" Target="../media/image180.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90.png"/><Relationship Id="rId7" Type="http://schemas.openxmlformats.org/officeDocument/2006/relationships/image" Target="../media/image150.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40.png"/><Relationship Id="rId4" Type="http://schemas.openxmlformats.org/officeDocument/2006/relationships/image" Target="../media/image130.png"/></Relationships>
</file>

<file path=ppt/slides/_rels/slide7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hyperlink" Target="https://people.inf.ethz.ch/omutlu/pub/SIMDRAM_asplos21-talk.pdf" TargetMode="External"/><Relationship Id="rId3" Type="http://schemas.openxmlformats.org/officeDocument/2006/relationships/hyperlink" Target="https://asplos-conference.org/" TargetMode="External"/><Relationship Id="rId7" Type="http://schemas.openxmlformats.org/officeDocument/2006/relationships/hyperlink" Target="https://people.inf.ethz.ch/omutlu/pub/SIMDRAM_asplos21-talk.pptx" TargetMode="External"/><Relationship Id="rId2" Type="http://schemas.openxmlformats.org/officeDocument/2006/relationships/hyperlink" Target="https://people.inf.ethz.ch/omutlu/pub/SIMDRAM_asplos21.pdf" TargetMode="External"/><Relationship Id="rId1" Type="http://schemas.openxmlformats.org/officeDocument/2006/relationships/slideLayout" Target="../slideLayouts/slideLayout2.xml"/><Relationship Id="rId6" Type="http://schemas.openxmlformats.org/officeDocument/2006/relationships/hyperlink" Target="https://people.inf.ethz.ch/omutlu/pub/SIMDRAM_asplos21-short-talk.pdf" TargetMode="External"/><Relationship Id="rId11" Type="http://schemas.openxmlformats.org/officeDocument/2006/relationships/image" Target="../media/image31.png"/><Relationship Id="rId5" Type="http://schemas.openxmlformats.org/officeDocument/2006/relationships/hyperlink" Target="https://people.inf.ethz.ch/omutlu/pub/SIMDRAM_asplos21-short-talk.pptx" TargetMode="External"/><Relationship Id="rId10" Type="http://schemas.openxmlformats.org/officeDocument/2006/relationships/hyperlink" Target="https://www.youtube.com/watch?v=bas9U7djW_8&amp;list=PL5Q2soXY2Zi8_VVChACnON4sfh2bJ5IrD&amp;index=116" TargetMode="External"/><Relationship Id="rId4" Type="http://schemas.openxmlformats.org/officeDocument/2006/relationships/hyperlink" Target="https://people.inf.ethz.ch/omutlu/pub/SIMDRAM_asplos21-extended-abstract.pdf" TargetMode="External"/><Relationship Id="rId9" Type="http://schemas.openxmlformats.org/officeDocument/2006/relationships/hyperlink" Target="https://www.youtube.com/watch?v=g0fE1c7w0xk&amp;list=PL5Q2soXY2Zi8_VVChACnON4sfh2bJ5IrD&amp;index=115" TargetMode="Externa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F10CE7A-9D8C-AE49-A39B-C01858CE19B8}"/>
              </a:ext>
            </a:extLst>
          </p:cNvPr>
          <p:cNvSpPr>
            <a:spLocks noGrp="1"/>
          </p:cNvSpPr>
          <p:nvPr>
            <p:ph type="subTitle" idx="1"/>
          </p:nvPr>
        </p:nvSpPr>
        <p:spPr>
          <a:xfrm>
            <a:off x="0" y="4741887"/>
            <a:ext cx="9144000" cy="1199754"/>
          </a:xfrm>
        </p:spPr>
        <p:txBody>
          <a:bodyPr>
            <a:noAutofit/>
          </a:bodyPr>
          <a:lstStyle/>
          <a:p>
            <a:pPr>
              <a:spcBef>
                <a:spcPts val="600"/>
              </a:spcBef>
            </a:pPr>
            <a:r>
              <a:rPr lang="en-US" sz="2800" b="0" dirty="0">
                <a:solidFill>
                  <a:srgbClr val="006FC0"/>
                </a:solidFill>
                <a:latin typeface="Candara" panose="020E0502030303020204" pitchFamily="34" charset="0"/>
              </a:rPr>
              <a:t>Geraldo F. Oliveira</a:t>
            </a:r>
          </a:p>
          <a:p>
            <a:pPr>
              <a:spcBef>
                <a:spcPts val="600"/>
              </a:spcBef>
            </a:pPr>
            <a:r>
              <a:rPr lang="en-US" sz="2800" b="0" dirty="0">
                <a:latin typeface="Candara" panose="020E0502030303020204" pitchFamily="34" charset="0"/>
              </a:rPr>
              <a:t>Professor </a:t>
            </a:r>
            <a:r>
              <a:rPr lang="en-US" sz="2800" b="0" dirty="0" err="1">
                <a:latin typeface="Candara" panose="020E0502030303020204" pitchFamily="34" charset="0"/>
              </a:rPr>
              <a:t>Onur</a:t>
            </a:r>
            <a:r>
              <a:rPr lang="en-US" sz="2800" b="0" dirty="0">
                <a:latin typeface="Candara" panose="020E0502030303020204" pitchFamily="34" charset="0"/>
              </a:rPr>
              <a:t> </a:t>
            </a:r>
            <a:r>
              <a:rPr lang="en-US" sz="2800" b="0" dirty="0" err="1">
                <a:latin typeface="Candara" panose="020E0502030303020204" pitchFamily="34" charset="0"/>
              </a:rPr>
              <a:t>Mutlu</a:t>
            </a:r>
            <a:endParaRPr lang="en-US" sz="2800" b="0" dirty="0">
              <a:latin typeface="Candara" panose="020E0502030303020204" pitchFamily="34" charset="0"/>
            </a:endParaRPr>
          </a:p>
        </p:txBody>
      </p:sp>
      <p:sp>
        <p:nvSpPr>
          <p:cNvPr id="3" name="Text Placeholder 2">
            <a:extLst>
              <a:ext uri="{FF2B5EF4-FFF2-40B4-BE49-F238E27FC236}">
                <a16:creationId xmlns:a16="http://schemas.microsoft.com/office/drawing/2014/main" id="{1424A15A-743E-4240-B7EC-8C7A112226BC}"/>
              </a:ext>
            </a:extLst>
          </p:cNvPr>
          <p:cNvSpPr>
            <a:spLocks noGrp="1"/>
          </p:cNvSpPr>
          <p:nvPr>
            <p:ph type="body" sz="quarter" idx="10"/>
          </p:nvPr>
        </p:nvSpPr>
        <p:spPr>
          <a:xfrm>
            <a:off x="0" y="925972"/>
            <a:ext cx="9144000" cy="3240910"/>
          </a:xfrm>
        </p:spPr>
        <p:txBody>
          <a:bodyPr>
            <a:normAutofit/>
          </a:bodyPr>
          <a:lstStyle/>
          <a:p>
            <a:r>
              <a:rPr lang="en-US" sz="5400" dirty="0">
                <a:solidFill>
                  <a:srgbClr val="0070C0"/>
                </a:solidFill>
              </a:rPr>
              <a:t>Processing-Using-Memory</a:t>
            </a:r>
          </a:p>
          <a:p>
            <a:r>
              <a:rPr lang="en-US" sz="4000" dirty="0">
                <a:latin typeface="Candara" panose="020E0502030303020204" pitchFamily="34" charset="0"/>
              </a:rPr>
              <a:t>Exploiting the Analog Operational</a:t>
            </a:r>
          </a:p>
          <a:p>
            <a:r>
              <a:rPr lang="en-US" sz="4000" dirty="0">
                <a:latin typeface="Candara" panose="020E0502030303020204" pitchFamily="34" charset="0"/>
              </a:rPr>
              <a:t> Properties of Memory Components</a:t>
            </a:r>
          </a:p>
        </p:txBody>
      </p:sp>
      <p:sp>
        <p:nvSpPr>
          <p:cNvPr id="6" name="TextBox 5">
            <a:extLst>
              <a:ext uri="{FF2B5EF4-FFF2-40B4-BE49-F238E27FC236}">
                <a16:creationId xmlns:a16="http://schemas.microsoft.com/office/drawing/2014/main" id="{62D953C2-652F-1B44-A0B1-2575844D1492}"/>
              </a:ext>
            </a:extLst>
          </p:cNvPr>
          <p:cNvSpPr txBox="1"/>
          <p:nvPr/>
        </p:nvSpPr>
        <p:spPr>
          <a:xfrm>
            <a:off x="223310" y="11572"/>
            <a:ext cx="8697382" cy="738664"/>
          </a:xfrm>
          <a:prstGeom prst="rect">
            <a:avLst/>
          </a:prstGeom>
          <a:noFill/>
        </p:spPr>
        <p:txBody>
          <a:bodyPr wrap="none" rtlCol="0">
            <a:spAutoFit/>
          </a:bodyPr>
          <a:lstStyle/>
          <a:p>
            <a:pPr algn="ctr"/>
            <a:r>
              <a:rPr lang="en-US" dirty="0">
                <a:latin typeface="Candara" panose="020E0502030303020204" pitchFamily="34" charset="0"/>
              </a:rPr>
              <a:t>MICRO 2023 Tutorial</a:t>
            </a:r>
          </a:p>
          <a:p>
            <a:pPr algn="ctr"/>
            <a:r>
              <a:rPr lang="en-US" sz="2400" dirty="0">
                <a:latin typeface="Candara" panose="020E0502030303020204" pitchFamily="34" charset="0"/>
              </a:rPr>
              <a:t>Real-world Processing-in-Memory Systems for Modern Workloads</a:t>
            </a:r>
          </a:p>
        </p:txBody>
      </p:sp>
      <p:sp>
        <p:nvSpPr>
          <p:cNvPr id="7" name="TextBox 6">
            <a:extLst>
              <a:ext uri="{FF2B5EF4-FFF2-40B4-BE49-F238E27FC236}">
                <a16:creationId xmlns:a16="http://schemas.microsoft.com/office/drawing/2014/main" id="{EA198014-0400-9540-B345-B285C02537FB}"/>
              </a:ext>
            </a:extLst>
          </p:cNvPr>
          <p:cNvSpPr txBox="1"/>
          <p:nvPr/>
        </p:nvSpPr>
        <p:spPr>
          <a:xfrm>
            <a:off x="3528287" y="6538933"/>
            <a:ext cx="2087431" cy="307777"/>
          </a:xfrm>
          <a:prstGeom prst="rect">
            <a:avLst/>
          </a:prstGeom>
          <a:noFill/>
        </p:spPr>
        <p:txBody>
          <a:bodyPr wrap="none" rtlCol="0">
            <a:spAutoFit/>
          </a:bodyPr>
          <a:lstStyle/>
          <a:p>
            <a:pPr algn="ctr"/>
            <a:r>
              <a:rPr lang="en-US" sz="1400" dirty="0">
                <a:latin typeface="Candara" panose="020E0502030303020204" pitchFamily="34" charset="0"/>
              </a:rPr>
              <a:t>Sunday, October 29, 2023</a:t>
            </a:r>
          </a:p>
        </p:txBody>
      </p:sp>
    </p:spTree>
    <p:extLst>
      <p:ext uri="{BB962C8B-B14F-4D97-AF65-F5344CB8AC3E}">
        <p14:creationId xmlns:p14="http://schemas.microsoft.com/office/powerpoint/2010/main" val="2874167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4">
            <a:extLst>
              <a:ext uri="{FF2B5EF4-FFF2-40B4-BE49-F238E27FC236}">
                <a16:creationId xmlns:a16="http://schemas.microsoft.com/office/drawing/2014/main" id="{6C599EA8-303B-8F44-B67E-1E9A7D6B8361}"/>
              </a:ext>
            </a:extLst>
          </p:cNvPr>
          <p:cNvSpPr>
            <a:spLocks noGrp="1" noChangeArrowheads="1"/>
          </p:cNvSpPr>
          <p:nvPr>
            <p:ph type="ctrTitle"/>
          </p:nvPr>
        </p:nvSpPr>
        <p:spPr>
          <a:xfrm>
            <a:off x="366713" y="1562637"/>
            <a:ext cx="8428037" cy="1354177"/>
          </a:xfrm>
        </p:spPr>
        <p:txBody>
          <a:bodyPr>
            <a:normAutofit fontScale="90000"/>
          </a:bodyPr>
          <a:lstStyle/>
          <a:p>
            <a:pPr algn="ctr" eaLnBrk="1" hangingPunct="1"/>
            <a:r>
              <a:rPr lang="en-US" altLang="en-US" b="1" dirty="0">
                <a:ea typeface="ＭＳ Ｐゴシック" panose="020B0600070205080204" pitchFamily="34" charset="-128"/>
              </a:rPr>
              <a:t>Starting Simple: </a:t>
            </a:r>
            <a:br>
              <a:rPr lang="en-US" altLang="en-US" b="1" dirty="0">
                <a:ea typeface="ＭＳ Ｐゴシック" panose="020B0600070205080204" pitchFamily="34" charset="-128"/>
              </a:rPr>
            </a:br>
            <a:r>
              <a:rPr lang="en-US" altLang="en-US" b="1" dirty="0">
                <a:ea typeface="ＭＳ Ｐゴシック" panose="020B0600070205080204" pitchFamily="34" charset="-128"/>
              </a:rPr>
              <a:t>Data Copy and Initialization</a:t>
            </a:r>
          </a:p>
        </p:txBody>
      </p:sp>
      <p:sp>
        <p:nvSpPr>
          <p:cNvPr id="81922" name="Rectangle 5">
            <a:extLst>
              <a:ext uri="{FF2B5EF4-FFF2-40B4-BE49-F238E27FC236}">
                <a16:creationId xmlns:a16="http://schemas.microsoft.com/office/drawing/2014/main" id="{EB66DB82-34C1-994A-A27C-C184C7C5BDDA}"/>
              </a:ext>
            </a:extLst>
          </p:cNvPr>
          <p:cNvSpPr>
            <a:spLocks noGrp="1" noChangeArrowheads="1"/>
          </p:cNvSpPr>
          <p:nvPr>
            <p:ph type="subTitle" idx="1"/>
          </p:nvPr>
        </p:nvSpPr>
        <p:spPr>
          <a:xfrm>
            <a:off x="304800" y="3581400"/>
            <a:ext cx="8458200" cy="2900363"/>
          </a:xfrm>
        </p:spPr>
        <p:txBody>
          <a:bodyPr/>
          <a:lstStyle/>
          <a:p>
            <a:pPr eaLnBrk="1" hangingPunct="1"/>
            <a:endParaRPr lang="en-US" altLang="en-US" i="1">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31199618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descr=" 5"/>
          <p:cNvSpPr txBox="1">
            <a:spLocks/>
          </p:cNvSpPr>
          <p:nvPr/>
        </p:nvSpPr>
        <p:spPr>
          <a:xfrm>
            <a:off x="169011" y="856527"/>
            <a:ext cx="8894602" cy="55211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lvl="0" indent="-274320">
              <a:spcBef>
                <a:spcPts val="400"/>
              </a:spcBef>
              <a:defRPr/>
            </a:pPr>
            <a:r>
              <a:rPr kumimoji="0" lang="en-US" sz="2400" b="1" i="0" u="sng" strike="noStrike" kern="1200" cap="none" spc="0" normalizeH="0" baseline="0" noProof="0" dirty="0">
                <a:ln>
                  <a:noFill/>
                </a:ln>
                <a:solidFill>
                  <a:srgbClr val="2D5597"/>
                </a:solidFill>
                <a:effectLst/>
                <a:uLnTx/>
                <a:uFillTx/>
                <a:latin typeface="Candara" panose="020E0502030303020204" pitchFamily="34" charset="0"/>
              </a:rPr>
              <a:t>SIMDRAM</a:t>
            </a:r>
            <a:r>
              <a:rPr lang="en-US" sz="2400" dirty="0">
                <a:solidFill>
                  <a:srgbClr val="2D5597"/>
                </a:solidFill>
                <a:latin typeface="Candara" panose="020E0502030303020204" pitchFamily="34" charset="0"/>
              </a:rPr>
              <a:t>: </a:t>
            </a:r>
            <a:r>
              <a:rPr lang="en-US" sz="2400" dirty="0">
                <a:latin typeface="Candara" panose="020E0502030303020204" pitchFamily="34" charset="0"/>
              </a:rPr>
              <a:t>An end-to-end processing-using-DRAM framework that provides the programming interface, the ISA, and the hardware support for:</a:t>
            </a:r>
            <a:endParaRPr kumimoji="0" lang="x-none" sz="2400" b="0" i="0" u="none" strike="noStrike" kern="1200" cap="none" spc="0" normalizeH="0" baseline="0" noProof="0" dirty="0">
              <a:ln>
                <a:noFill/>
              </a:ln>
              <a:effectLst/>
              <a:uLnTx/>
              <a:uFillTx/>
              <a:latin typeface="Cambria" panose="02040503050406030204" pitchFamily="18" charset="0"/>
            </a:endParaRPr>
          </a:p>
          <a:p>
            <a:pPr marL="914400" lvl="1" indent="-457200">
              <a:spcBef>
                <a:spcPts val="400"/>
              </a:spcBef>
              <a:buClr>
                <a:schemeClr val="tx1"/>
              </a:buClr>
              <a:buFont typeface="+mj-lt"/>
              <a:buAutoNum type="arabicPeriod"/>
              <a:defRPr/>
            </a:pPr>
            <a:r>
              <a:rPr lang="en-US" sz="2000" dirty="0">
                <a:solidFill>
                  <a:srgbClr val="2D5597"/>
                </a:solidFill>
                <a:latin typeface="Candara" panose="020E0502030303020204" pitchFamily="34" charset="0"/>
              </a:rPr>
              <a:t>Efficiently</a:t>
            </a:r>
            <a:r>
              <a:rPr lang="en-US" sz="2000" dirty="0">
                <a:latin typeface="Candara" panose="020E0502030303020204" pitchFamily="34" charset="0"/>
              </a:rPr>
              <a:t> computing complex operations</a:t>
            </a:r>
          </a:p>
          <a:p>
            <a:pPr marL="914400" lvl="1" indent="-457200">
              <a:spcBef>
                <a:spcPts val="400"/>
              </a:spcBef>
              <a:buFont typeface="+mj-lt"/>
              <a:buAutoNum type="arabicPeriod"/>
              <a:defRPr/>
            </a:pPr>
            <a:r>
              <a:rPr lang="en-US" sz="2000" dirty="0">
                <a:latin typeface="Candara" panose="020E0502030303020204" pitchFamily="34" charset="0"/>
              </a:rPr>
              <a:t>Providing the ability to implement </a:t>
            </a:r>
            <a:r>
              <a:rPr lang="en-US" sz="2000" dirty="0">
                <a:solidFill>
                  <a:srgbClr val="2D5597"/>
                </a:solidFill>
                <a:latin typeface="Candara" panose="020E0502030303020204" pitchFamily="34" charset="0"/>
              </a:rPr>
              <a:t>arbitrary</a:t>
            </a:r>
            <a:r>
              <a:rPr lang="en-US" sz="2000" dirty="0">
                <a:latin typeface="Candara" panose="020E0502030303020204" pitchFamily="34" charset="0"/>
              </a:rPr>
              <a:t> operations as required</a:t>
            </a:r>
          </a:p>
          <a:p>
            <a:pPr marL="914400" lvl="1" indent="-457200">
              <a:spcBef>
                <a:spcPts val="400"/>
              </a:spcBef>
              <a:buFont typeface="+mj-lt"/>
              <a:buAutoNum type="arabicPeriod"/>
              <a:defRPr/>
            </a:pPr>
            <a:r>
              <a:rPr lang="en-US" sz="2000" dirty="0">
                <a:latin typeface="Candara" panose="020E0502030303020204" pitchFamily="34" charset="0"/>
              </a:rPr>
              <a:t>Using a </a:t>
            </a:r>
            <a:r>
              <a:rPr lang="en-US" sz="2000" dirty="0">
                <a:solidFill>
                  <a:srgbClr val="2D5597"/>
                </a:solidFill>
                <a:latin typeface="Candara" panose="020E0502030303020204" pitchFamily="34" charset="0"/>
              </a:rPr>
              <a:t>massively-parallel</a:t>
            </a:r>
            <a:r>
              <a:rPr lang="en-US" sz="2000" dirty="0">
                <a:latin typeface="Candara" panose="020E0502030303020204" pitchFamily="34" charset="0"/>
              </a:rPr>
              <a:t> in-DRAM SIMD substrate</a:t>
            </a:r>
            <a:endParaRPr kumimoji="0" lang="en-US" sz="800" b="0" i="0" u="none" strike="noStrike" kern="1200" cap="none" spc="0" normalizeH="0" baseline="0" noProof="0" dirty="0">
              <a:ln>
                <a:noFill/>
              </a:ln>
              <a:effectLst/>
              <a:uLnTx/>
              <a:uFillTx/>
              <a:latin typeface="Candara" panose="020E0502030303020204" pitchFamily="34" charset="0"/>
            </a:endParaRPr>
          </a:p>
          <a:p>
            <a:pPr marL="274320" indent="-274320">
              <a:spcBef>
                <a:spcPts val="400"/>
              </a:spcBef>
              <a:defRPr/>
            </a:pPr>
            <a:r>
              <a:rPr kumimoji="0" lang="en-US" sz="2400" b="1" i="0" u="sng" strike="noStrike" kern="1200" cap="none" spc="0" normalizeH="0" baseline="0" noProof="0" dirty="0">
                <a:ln>
                  <a:noFill/>
                </a:ln>
                <a:solidFill>
                  <a:schemeClr val="accent4">
                    <a:lumMod val="75000"/>
                  </a:schemeClr>
                </a:solidFill>
                <a:effectLst/>
                <a:uLnTx/>
                <a:uFillTx/>
                <a:latin typeface="Candara" panose="020E0502030303020204" pitchFamily="34" charset="0"/>
              </a:rPr>
              <a:t>Key Results</a:t>
            </a:r>
            <a:r>
              <a:rPr kumimoji="0" lang="en-US" sz="2400" b="0" i="0" u="none" strike="noStrike" kern="1200" cap="none" spc="0" normalizeH="0" baseline="0" noProof="0" dirty="0">
                <a:ln>
                  <a:noFill/>
                </a:ln>
                <a:solidFill>
                  <a:schemeClr val="accent4">
                    <a:lumMod val="75000"/>
                  </a:schemeClr>
                </a:solidFill>
                <a:effectLst/>
                <a:uLnTx/>
                <a:uFillTx/>
                <a:latin typeface="Candara" panose="020E0502030303020204" pitchFamily="34" charset="0"/>
              </a:rPr>
              <a:t>: </a:t>
            </a:r>
            <a:r>
              <a:rPr lang="en-US" sz="2400" dirty="0">
                <a:latin typeface="Candara" panose="020E0502030303020204" pitchFamily="34" charset="0"/>
              </a:rPr>
              <a:t>SIMDRAM provides:</a:t>
            </a:r>
            <a:endParaRPr kumimoji="0" lang="en-US" sz="2400" b="0" i="0" u="none" strike="noStrike" kern="1200" cap="none" spc="0" normalizeH="0" baseline="0" noProof="0" dirty="0">
              <a:ln>
                <a:noFill/>
              </a:ln>
              <a:effectLst/>
              <a:uLnTx/>
              <a:uFillTx/>
              <a:latin typeface="Candara" panose="020E0502030303020204" pitchFamily="34" charset="0"/>
            </a:endParaRPr>
          </a:p>
          <a:p>
            <a:pPr marL="674370" lvl="1" indent="-274320">
              <a:spcBef>
                <a:spcPts val="400"/>
              </a:spcBef>
              <a:defRPr/>
            </a:pPr>
            <a:r>
              <a:rPr lang="en-US" sz="2000" b="1" dirty="0">
                <a:solidFill>
                  <a:schemeClr val="accent4">
                    <a:lumMod val="75000"/>
                  </a:schemeClr>
                </a:solidFill>
                <a:latin typeface="Candara" panose="020E0502030303020204" pitchFamily="34" charset="0"/>
              </a:rPr>
              <a:t>88x</a:t>
            </a:r>
            <a:r>
              <a:rPr lang="en-US" sz="2000" dirty="0">
                <a:latin typeface="Candara" panose="020E0502030303020204" pitchFamily="34" charset="0"/>
              </a:rPr>
              <a:t> and  </a:t>
            </a:r>
            <a:r>
              <a:rPr lang="en-US" sz="2000" b="1" dirty="0">
                <a:solidFill>
                  <a:schemeClr val="accent4">
                    <a:lumMod val="75000"/>
                  </a:schemeClr>
                </a:solidFill>
                <a:latin typeface="Candara" panose="020E0502030303020204" pitchFamily="34" charset="0"/>
              </a:rPr>
              <a:t>5.8x</a:t>
            </a:r>
            <a:r>
              <a:rPr lang="en-US" sz="2000" dirty="0">
                <a:latin typeface="Candara" panose="020E0502030303020204" pitchFamily="34" charset="0"/>
              </a:rPr>
              <a:t> the throughput and </a:t>
            </a:r>
            <a:r>
              <a:rPr lang="en-US" sz="2000" b="1" dirty="0">
                <a:solidFill>
                  <a:srgbClr val="BF8F02"/>
                </a:solidFill>
                <a:latin typeface="Candara" panose="020E0502030303020204" pitchFamily="34" charset="0"/>
              </a:rPr>
              <a:t>257x</a:t>
            </a:r>
            <a:r>
              <a:rPr lang="en-US" sz="2000" dirty="0">
                <a:latin typeface="Candara" panose="020E0502030303020204" pitchFamily="34" charset="0"/>
              </a:rPr>
              <a:t> and </a:t>
            </a:r>
            <a:r>
              <a:rPr lang="en-US" sz="2000" b="1" dirty="0">
                <a:solidFill>
                  <a:srgbClr val="BF8F02"/>
                </a:solidFill>
                <a:latin typeface="Candara" panose="020E0502030303020204" pitchFamily="34" charset="0"/>
              </a:rPr>
              <a:t>31x</a:t>
            </a:r>
            <a:r>
              <a:rPr lang="en-US" sz="2000" dirty="0">
                <a:latin typeface="Candara" panose="020E0502030303020204" pitchFamily="34" charset="0"/>
              </a:rPr>
              <a:t> the energy efficiency of a baseline CPU and a high-end GPU, respectively, for 16 in-DRAM operations</a:t>
            </a:r>
          </a:p>
          <a:p>
            <a:pPr marL="674370" lvl="1" indent="-274320">
              <a:spcBef>
                <a:spcPts val="400"/>
              </a:spcBef>
              <a:defRPr/>
            </a:pPr>
            <a:r>
              <a:rPr lang="en-US" sz="2000" b="1" dirty="0">
                <a:solidFill>
                  <a:schemeClr val="accent4">
                    <a:lumMod val="75000"/>
                  </a:schemeClr>
                </a:solidFill>
                <a:latin typeface="Candara" panose="020E0502030303020204" pitchFamily="34" charset="0"/>
              </a:rPr>
              <a:t>21x</a:t>
            </a:r>
            <a:r>
              <a:rPr lang="en-US" sz="2000" dirty="0">
                <a:latin typeface="Candara" panose="020E0502030303020204" pitchFamily="34" charset="0"/>
              </a:rPr>
              <a:t> and </a:t>
            </a:r>
            <a:r>
              <a:rPr lang="en-US" sz="2000" b="1" dirty="0">
                <a:solidFill>
                  <a:schemeClr val="accent4">
                    <a:lumMod val="75000"/>
                  </a:schemeClr>
                </a:solidFill>
                <a:latin typeface="Candara" panose="020E0502030303020204" pitchFamily="34" charset="0"/>
              </a:rPr>
              <a:t>2.1x</a:t>
            </a:r>
            <a:r>
              <a:rPr lang="en-US" sz="2000" dirty="0">
                <a:latin typeface="Candara" panose="020E0502030303020204" pitchFamily="34" charset="0"/>
              </a:rPr>
              <a:t> the performance of the CPU and GPU over seven real-world applications</a:t>
            </a:r>
            <a:endParaRPr lang="en-US" sz="800" dirty="0">
              <a:latin typeface="Candara" panose="020E0502030303020204" pitchFamily="34" charset="0"/>
            </a:endParaRPr>
          </a:p>
          <a:p>
            <a:r>
              <a:rPr lang="en-US" sz="2400" b="1" u="sng" dirty="0">
                <a:solidFill>
                  <a:srgbClr val="C00000"/>
                </a:solidFill>
                <a:latin typeface="Candara" panose="020E0502030303020204" pitchFamily="34" charset="0"/>
              </a:rPr>
              <a:t>Conclusion</a:t>
            </a:r>
            <a:r>
              <a:rPr lang="en-US" sz="2400" b="1" dirty="0">
                <a:solidFill>
                  <a:srgbClr val="C00000"/>
                </a:solidFill>
                <a:latin typeface="Candara" panose="020E0502030303020204" pitchFamily="34" charset="0"/>
              </a:rPr>
              <a:t>: </a:t>
            </a:r>
            <a:r>
              <a:rPr lang="en-US" sz="2400" dirty="0">
                <a:latin typeface="Candara" panose="020E0502030303020204" pitchFamily="34" charset="0"/>
                <a:ea typeface="Cambria" charset="0"/>
                <a:cs typeface="Cambria" charset="0"/>
              </a:rPr>
              <a:t>SIMDRAM</a:t>
            </a:r>
            <a:r>
              <a:rPr lang="en-US" sz="2400" b="1" dirty="0">
                <a:latin typeface="Candara" panose="020E0502030303020204" pitchFamily="34" charset="0"/>
                <a:ea typeface="Cambria" charset="0"/>
                <a:cs typeface="Cambria" charset="0"/>
              </a:rPr>
              <a:t> </a:t>
            </a:r>
            <a:r>
              <a:rPr lang="en-US" sz="2400" dirty="0">
                <a:latin typeface="Candara" panose="020E0502030303020204" pitchFamily="34" charset="0"/>
                <a:ea typeface="Cambria" charset="0"/>
                <a:cs typeface="Cambria" charset="0"/>
              </a:rPr>
              <a:t>is a promising PuM framework</a:t>
            </a:r>
          </a:p>
          <a:p>
            <a:pPr marL="914400" lvl="1" indent="-457200">
              <a:buFont typeface="Arial" panose="020B0604020202020204" pitchFamily="34" charset="0"/>
              <a:buChar char="•"/>
            </a:pPr>
            <a:r>
              <a:rPr lang="en-US" sz="2000" dirty="0">
                <a:latin typeface="Candara" panose="020E0502030303020204" pitchFamily="34" charset="0"/>
                <a:ea typeface="Cambria" charset="0"/>
                <a:cs typeface="Cambria" charset="0"/>
              </a:rPr>
              <a:t>Can </a:t>
            </a:r>
            <a:r>
              <a:rPr lang="en-US" sz="2000" dirty="0">
                <a:solidFill>
                  <a:srgbClr val="C00000"/>
                </a:solidFill>
                <a:latin typeface="Candara" panose="020E0502030303020204" pitchFamily="34" charset="0"/>
                <a:ea typeface="Cambria" charset="0"/>
                <a:cs typeface="Cambria" charset="0"/>
              </a:rPr>
              <a:t>ease the adoption</a:t>
            </a:r>
            <a:r>
              <a:rPr lang="en-US" sz="2000" dirty="0">
                <a:solidFill>
                  <a:schemeClr val="accent1">
                    <a:lumMod val="75000"/>
                  </a:schemeClr>
                </a:solidFill>
                <a:latin typeface="Candara" panose="020E0502030303020204" pitchFamily="34" charset="0"/>
                <a:ea typeface="Cambria" charset="0"/>
                <a:cs typeface="Cambria" charset="0"/>
              </a:rPr>
              <a:t> </a:t>
            </a:r>
            <a:r>
              <a:rPr lang="en-US" sz="2000" dirty="0">
                <a:latin typeface="Candara" panose="020E0502030303020204" pitchFamily="34" charset="0"/>
                <a:ea typeface="Cambria" charset="0"/>
                <a:cs typeface="Cambria" charset="0"/>
              </a:rPr>
              <a:t>of processing-using-DRAM architectures </a:t>
            </a:r>
          </a:p>
          <a:p>
            <a:pPr marL="914400" lvl="1" indent="-457200">
              <a:buFont typeface="Arial" panose="020B0604020202020204" pitchFamily="34" charset="0"/>
              <a:buChar char="•"/>
            </a:pPr>
            <a:r>
              <a:rPr lang="en-US" sz="2000" dirty="0">
                <a:latin typeface="Candara" panose="020E0502030303020204" pitchFamily="34" charset="0"/>
                <a:ea typeface="Cambria" charset="0"/>
                <a:cs typeface="Cambria" charset="0"/>
              </a:rPr>
              <a:t>Improve the </a:t>
            </a:r>
            <a:r>
              <a:rPr lang="en-US" sz="2000" dirty="0">
                <a:solidFill>
                  <a:srgbClr val="C00000"/>
                </a:solidFill>
                <a:latin typeface="Candara" panose="020E0502030303020204" pitchFamily="34" charset="0"/>
                <a:ea typeface="Cambria" charset="0"/>
                <a:cs typeface="Cambria" charset="0"/>
              </a:rPr>
              <a:t>performance</a:t>
            </a:r>
            <a:r>
              <a:rPr lang="en-US" sz="2000" dirty="0">
                <a:solidFill>
                  <a:schemeClr val="accent1">
                    <a:lumMod val="75000"/>
                  </a:schemeClr>
                </a:solidFill>
                <a:latin typeface="Candara" panose="020E0502030303020204" pitchFamily="34" charset="0"/>
                <a:ea typeface="Cambria" charset="0"/>
                <a:cs typeface="Cambria" charset="0"/>
              </a:rPr>
              <a:t> </a:t>
            </a:r>
            <a:r>
              <a:rPr lang="en-US" sz="2000" dirty="0">
                <a:latin typeface="Candara" panose="020E0502030303020204" pitchFamily="34" charset="0"/>
                <a:ea typeface="Cambria" charset="0"/>
                <a:cs typeface="Cambria" charset="0"/>
              </a:rPr>
              <a:t>and</a:t>
            </a:r>
            <a:r>
              <a:rPr lang="en-US" sz="2000" dirty="0">
                <a:solidFill>
                  <a:schemeClr val="accent1">
                    <a:lumMod val="75000"/>
                  </a:schemeClr>
                </a:solidFill>
                <a:latin typeface="Candara" panose="020E0502030303020204" pitchFamily="34" charset="0"/>
                <a:ea typeface="Cambria" charset="0"/>
                <a:cs typeface="Cambria" charset="0"/>
              </a:rPr>
              <a:t> </a:t>
            </a:r>
            <a:r>
              <a:rPr lang="en-US" sz="2000" dirty="0">
                <a:solidFill>
                  <a:srgbClr val="C00000"/>
                </a:solidFill>
                <a:latin typeface="Candara" panose="020E0502030303020204" pitchFamily="34" charset="0"/>
                <a:ea typeface="Cambria" charset="0"/>
                <a:cs typeface="Cambria" charset="0"/>
              </a:rPr>
              <a:t>efficiency</a:t>
            </a:r>
            <a:r>
              <a:rPr lang="en-US" sz="2000" dirty="0">
                <a:latin typeface="Candara" panose="020E0502030303020204" pitchFamily="34" charset="0"/>
                <a:ea typeface="Cambria" charset="0"/>
                <a:cs typeface="Cambria" charset="0"/>
              </a:rPr>
              <a:t> of processing-using-DRAM architectures</a:t>
            </a:r>
            <a:endParaRPr lang="en-US" sz="2400" dirty="0">
              <a:solidFill>
                <a:schemeClr val="accent2"/>
              </a:solidFill>
              <a:latin typeface="Candara" panose="020E0502030303020204" pitchFamily="34" charset="0"/>
            </a:endParaRPr>
          </a:p>
        </p:txBody>
      </p:sp>
      <p:sp>
        <p:nvSpPr>
          <p:cNvPr id="4" name="Title 1">
            <a:extLst>
              <a:ext uri="{FF2B5EF4-FFF2-40B4-BE49-F238E27FC236}">
                <a16:creationId xmlns:a16="http://schemas.microsoft.com/office/drawing/2014/main" id="{A653DDD5-31A8-C145-82C1-A115D7E8AB2D}"/>
              </a:ext>
            </a:extLst>
          </p:cNvPr>
          <p:cNvSpPr>
            <a:spLocks noGrp="1"/>
          </p:cNvSpPr>
          <p:nvPr>
            <p:ph type="title"/>
          </p:nvPr>
        </p:nvSpPr>
        <p:spPr>
          <a:xfrm>
            <a:off x="169011" y="132335"/>
            <a:ext cx="8894602" cy="606084"/>
          </a:xfrm>
        </p:spPr>
        <p:txBody>
          <a:bodyPr>
            <a:normAutofit fontScale="90000"/>
          </a:bodyPr>
          <a:lstStyle/>
          <a:p>
            <a:r>
              <a:rPr lang="en-US" sz="4000" b="1" dirty="0"/>
              <a:t>SIMDRAM: Conc</a:t>
            </a:r>
            <a:r>
              <a:rPr lang="en-US" sz="4000" dirty="0"/>
              <a:t>lusion</a:t>
            </a:r>
            <a:endParaRPr lang="en-US" sz="4000" b="1" dirty="0"/>
          </a:p>
        </p:txBody>
      </p:sp>
    </p:spTree>
    <p:extLst>
      <p:ext uri="{BB962C8B-B14F-4D97-AF65-F5344CB8AC3E}">
        <p14:creationId xmlns:p14="http://schemas.microsoft.com/office/powerpoint/2010/main" val="386349286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5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fade">
                                      <p:cBhvr>
                                        <p:cTn id="5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4">
            <a:extLst>
              <a:ext uri="{FF2B5EF4-FFF2-40B4-BE49-F238E27FC236}">
                <a16:creationId xmlns:a16="http://schemas.microsoft.com/office/drawing/2014/main" id="{6C599EA8-303B-8F44-B67E-1E9A7D6B8361}"/>
              </a:ext>
            </a:extLst>
          </p:cNvPr>
          <p:cNvSpPr>
            <a:spLocks noGrp="1" noChangeArrowheads="1"/>
          </p:cNvSpPr>
          <p:nvPr>
            <p:ph type="ctrTitle"/>
          </p:nvPr>
        </p:nvSpPr>
        <p:spPr>
          <a:xfrm>
            <a:off x="366713" y="1539491"/>
            <a:ext cx="8428037" cy="1446775"/>
          </a:xfrm>
        </p:spPr>
        <p:txBody>
          <a:bodyPr>
            <a:normAutofit/>
          </a:bodyPr>
          <a:lstStyle/>
          <a:p>
            <a:pPr algn="ctr" eaLnBrk="1" hangingPunct="1"/>
            <a:r>
              <a:rPr lang="en-US" altLang="en-US" b="1" dirty="0">
                <a:ea typeface="ＭＳ Ｐゴシック" panose="020B0600070205080204" pitchFamily="34" charset="-128"/>
              </a:rPr>
              <a:t>Extending PUM Operations</a:t>
            </a:r>
          </a:p>
        </p:txBody>
      </p:sp>
      <p:sp>
        <p:nvSpPr>
          <p:cNvPr id="81922" name="Rectangle 5">
            <a:extLst>
              <a:ext uri="{FF2B5EF4-FFF2-40B4-BE49-F238E27FC236}">
                <a16:creationId xmlns:a16="http://schemas.microsoft.com/office/drawing/2014/main" id="{EB66DB82-34C1-994A-A27C-C184C7C5BDDA}"/>
              </a:ext>
            </a:extLst>
          </p:cNvPr>
          <p:cNvSpPr>
            <a:spLocks noGrp="1" noChangeArrowheads="1"/>
          </p:cNvSpPr>
          <p:nvPr>
            <p:ph type="subTitle" idx="1"/>
          </p:nvPr>
        </p:nvSpPr>
        <p:spPr>
          <a:xfrm>
            <a:off x="304800" y="3581400"/>
            <a:ext cx="8458200" cy="2900363"/>
          </a:xfrm>
        </p:spPr>
        <p:txBody>
          <a:bodyPr/>
          <a:lstStyle/>
          <a:p>
            <a:pPr eaLnBrk="1" hangingPunct="1"/>
            <a:endParaRPr lang="en-US" altLang="en-US" i="1">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15025831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0D99B49-87D2-0787-63BB-27649CDF7682}"/>
              </a:ext>
            </a:extLst>
          </p:cNvPr>
          <p:cNvGraphicFramePr>
            <a:graphicFrameLocks noGrp="1"/>
          </p:cNvGraphicFramePr>
          <p:nvPr/>
        </p:nvGraphicFramePr>
        <p:xfrm>
          <a:off x="227098" y="879167"/>
          <a:ext cx="8685408" cy="1016807"/>
        </p:xfrm>
        <a:graphic>
          <a:graphicData uri="http://schemas.openxmlformats.org/drawingml/2006/table">
            <a:tbl>
              <a:tblPr firstRow="1" bandRow="1">
                <a:tableStyleId>{5C22544A-7EE6-4342-B048-85BDC9FD1C3A}</a:tableStyleId>
              </a:tblPr>
              <a:tblGrid>
                <a:gridCol w="4342704">
                  <a:extLst>
                    <a:ext uri="{9D8B030D-6E8A-4147-A177-3AD203B41FA5}">
                      <a16:colId xmlns:a16="http://schemas.microsoft.com/office/drawing/2014/main" val="1312902703"/>
                    </a:ext>
                  </a:extLst>
                </a:gridCol>
                <a:gridCol w="4342704">
                  <a:extLst>
                    <a:ext uri="{9D8B030D-6E8A-4147-A177-3AD203B41FA5}">
                      <a16:colId xmlns:a16="http://schemas.microsoft.com/office/drawing/2014/main" val="4245455081"/>
                    </a:ext>
                  </a:extLst>
                </a:gridCol>
              </a:tblGrid>
              <a:tr h="1016807">
                <a:tc>
                  <a:txBody>
                    <a:bodyPr/>
                    <a:lstStyle/>
                    <a:p>
                      <a:pPr algn="ctr"/>
                      <a:r>
                        <a:rPr lang="en-GB" sz="2400" b="1">
                          <a:solidFill>
                            <a:schemeClr val="bg1"/>
                          </a:solidFill>
                          <a:latin typeface="Corbel" panose="020B0503020204020204" pitchFamily="34" charset="0"/>
                        </a:rPr>
                        <a:t>Data Movement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14987"/>
                    </a:solidFill>
                  </a:tcPr>
                </a:tc>
                <a:tc>
                  <a:txBody>
                    <a:bodyPr/>
                    <a:lstStyle/>
                    <a:p>
                      <a:pPr marL="0" indent="0" algn="ctr">
                        <a:lnSpc>
                          <a:spcPct val="130000"/>
                        </a:lnSpc>
                        <a:buFont typeface="Arial" panose="020B0604020202020204" pitchFamily="34" charset="0"/>
                        <a:buNone/>
                      </a:pPr>
                      <a:r>
                        <a:rPr lang="en-GB" sz="2000" b="0" i="1" dirty="0" err="1">
                          <a:solidFill>
                            <a:schemeClr val="tx1"/>
                          </a:solidFill>
                          <a:latin typeface="Corbel" panose="020B0503020204020204" pitchFamily="34" charset="0"/>
                        </a:rPr>
                        <a:t>RowClone</a:t>
                      </a:r>
                      <a:r>
                        <a:rPr lang="en-GB" sz="2000" b="0" i="1" dirty="0">
                          <a:solidFill>
                            <a:schemeClr val="tx1"/>
                          </a:solidFill>
                          <a:latin typeface="Corbel" panose="020B0503020204020204" pitchFamily="34" charset="0"/>
                        </a:rPr>
                        <a:t>, Seshadri+ 2013</a:t>
                      </a:r>
                    </a:p>
                    <a:p>
                      <a:pPr marL="0" indent="0" algn="ctr">
                        <a:lnSpc>
                          <a:spcPct val="130000"/>
                        </a:lnSpc>
                        <a:buFont typeface="Arial" panose="020B0604020202020204" pitchFamily="34" charset="0"/>
                        <a:buNone/>
                      </a:pPr>
                      <a:r>
                        <a:rPr lang="en-GB" sz="2000" b="0" i="1" dirty="0">
                          <a:solidFill>
                            <a:schemeClr val="tx1"/>
                          </a:solidFill>
                          <a:latin typeface="Corbel" panose="020B0503020204020204" pitchFamily="34" charset="0"/>
                        </a:rPr>
                        <a:t>LISA, Chang+ 2013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827918717"/>
                  </a:ext>
                </a:extLst>
              </a:tr>
            </a:tbl>
          </a:graphicData>
        </a:graphic>
      </p:graphicFrame>
      <p:sp>
        <p:nvSpPr>
          <p:cNvPr id="2" name="Title 1">
            <a:extLst>
              <a:ext uri="{FF2B5EF4-FFF2-40B4-BE49-F238E27FC236}">
                <a16:creationId xmlns:a16="http://schemas.microsoft.com/office/drawing/2014/main" id="{E109BB3C-BDB2-0D4E-A0F6-0F383DF93FA4}"/>
              </a:ext>
            </a:extLst>
          </p:cNvPr>
          <p:cNvSpPr>
            <a:spLocks noGrp="1"/>
          </p:cNvSpPr>
          <p:nvPr>
            <p:ph type="title"/>
          </p:nvPr>
        </p:nvSpPr>
        <p:spPr>
          <a:xfrm>
            <a:off x="457200" y="79447"/>
            <a:ext cx="8229600" cy="740193"/>
          </a:xfrm>
        </p:spPr>
        <p:txBody>
          <a:bodyPr>
            <a:normAutofit fontScale="90000"/>
          </a:bodyPr>
          <a:lstStyle/>
          <a:p>
            <a:pPr algn="ctr"/>
            <a:r>
              <a:rPr lang="en-US" dirty="0"/>
              <a:t>Limitations of Processing-using-DRAM</a:t>
            </a:r>
            <a:endParaRPr lang="en-US" sz="4000" dirty="0"/>
          </a:p>
        </p:txBody>
      </p:sp>
      <p:sp>
        <p:nvSpPr>
          <p:cNvPr id="4" name="Slide Number Placeholder 3">
            <a:extLst>
              <a:ext uri="{FF2B5EF4-FFF2-40B4-BE49-F238E27FC236}">
                <a16:creationId xmlns:a16="http://schemas.microsoft.com/office/drawing/2014/main" id="{1FF231D5-8A07-B07C-FE7C-DBA15069E41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graphicFrame>
        <p:nvGraphicFramePr>
          <p:cNvPr id="5" name="Table 4">
            <a:extLst>
              <a:ext uri="{FF2B5EF4-FFF2-40B4-BE49-F238E27FC236}">
                <a16:creationId xmlns:a16="http://schemas.microsoft.com/office/drawing/2014/main" id="{C5D81618-14A6-EC91-CB12-ACD73E1B66BD}"/>
              </a:ext>
            </a:extLst>
          </p:cNvPr>
          <p:cNvGraphicFramePr>
            <a:graphicFrameLocks noGrp="1"/>
          </p:cNvGraphicFramePr>
          <p:nvPr/>
        </p:nvGraphicFramePr>
        <p:xfrm>
          <a:off x="227098" y="1895974"/>
          <a:ext cx="8685408" cy="1016807"/>
        </p:xfrm>
        <a:graphic>
          <a:graphicData uri="http://schemas.openxmlformats.org/drawingml/2006/table">
            <a:tbl>
              <a:tblPr firstRow="1" bandRow="1">
                <a:tableStyleId>{5C22544A-7EE6-4342-B048-85BDC9FD1C3A}</a:tableStyleId>
              </a:tblPr>
              <a:tblGrid>
                <a:gridCol w="4342704">
                  <a:extLst>
                    <a:ext uri="{9D8B030D-6E8A-4147-A177-3AD203B41FA5}">
                      <a16:colId xmlns:a16="http://schemas.microsoft.com/office/drawing/2014/main" val="3002112108"/>
                    </a:ext>
                  </a:extLst>
                </a:gridCol>
                <a:gridCol w="4342704">
                  <a:extLst>
                    <a:ext uri="{9D8B030D-6E8A-4147-A177-3AD203B41FA5}">
                      <a16:colId xmlns:a16="http://schemas.microsoft.com/office/drawing/2014/main" val="3837501275"/>
                    </a:ext>
                  </a:extLst>
                </a:gridCol>
              </a:tblGrid>
              <a:tr h="10168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2400" b="1">
                          <a:solidFill>
                            <a:schemeClr val="bg1"/>
                          </a:solidFill>
                          <a:latin typeface="Corbel" panose="020B0503020204020204" pitchFamily="34" charset="0"/>
                        </a:rPr>
                        <a:t>Bitwise Operations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14987"/>
                    </a:solidFill>
                  </a:tcPr>
                </a:tc>
                <a:tc>
                  <a:txBody>
                    <a:bodyPr/>
                    <a:lstStyle/>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en-US" sz="20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Ambit, Seshadri+ 2017</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723636657"/>
                  </a:ext>
                </a:extLst>
              </a:tr>
            </a:tbl>
          </a:graphicData>
        </a:graphic>
      </p:graphicFrame>
      <p:graphicFrame>
        <p:nvGraphicFramePr>
          <p:cNvPr id="6" name="Table 5">
            <a:extLst>
              <a:ext uri="{FF2B5EF4-FFF2-40B4-BE49-F238E27FC236}">
                <a16:creationId xmlns:a16="http://schemas.microsoft.com/office/drawing/2014/main" id="{5321486C-B5B6-C273-4534-88BE74B0140E}"/>
              </a:ext>
            </a:extLst>
          </p:cNvPr>
          <p:cNvGraphicFramePr>
            <a:graphicFrameLocks noGrp="1"/>
          </p:cNvGraphicFramePr>
          <p:nvPr/>
        </p:nvGraphicFramePr>
        <p:xfrm>
          <a:off x="227098" y="2894223"/>
          <a:ext cx="8685408" cy="1016807"/>
        </p:xfrm>
        <a:graphic>
          <a:graphicData uri="http://schemas.openxmlformats.org/drawingml/2006/table">
            <a:tbl>
              <a:tblPr firstRow="1" bandRow="1">
                <a:tableStyleId>{5C22544A-7EE6-4342-B048-85BDC9FD1C3A}</a:tableStyleId>
              </a:tblPr>
              <a:tblGrid>
                <a:gridCol w="4342704">
                  <a:extLst>
                    <a:ext uri="{9D8B030D-6E8A-4147-A177-3AD203B41FA5}">
                      <a16:colId xmlns:a16="http://schemas.microsoft.com/office/drawing/2014/main" val="586797535"/>
                    </a:ext>
                  </a:extLst>
                </a:gridCol>
                <a:gridCol w="4342704">
                  <a:extLst>
                    <a:ext uri="{9D8B030D-6E8A-4147-A177-3AD203B41FA5}">
                      <a16:colId xmlns:a16="http://schemas.microsoft.com/office/drawing/2014/main" val="503954612"/>
                    </a:ext>
                  </a:extLst>
                </a:gridCol>
              </a:tblGrid>
              <a:tr h="10168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2400" b="1">
                          <a:solidFill>
                            <a:schemeClr val="bg1"/>
                          </a:solidFill>
                          <a:latin typeface="Corbel" panose="020B0503020204020204" pitchFamily="34" charset="0"/>
                        </a:rPr>
                        <a:t>Bit Shifting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14987"/>
                    </a:solidFill>
                  </a:tcPr>
                </a:tc>
                <a:tc>
                  <a:txBody>
                    <a:bodyPr/>
                    <a:lstStyle/>
                    <a:p>
                      <a:pPr marL="0" indent="0" algn="ctr">
                        <a:lnSpc>
                          <a:spcPct val="130000"/>
                        </a:lnSpc>
                        <a:buFont typeface="Arial" panose="020B0604020202020204" pitchFamily="34" charset="0"/>
                        <a:buNone/>
                      </a:pPr>
                      <a:r>
                        <a:rPr lang="en-GB" sz="2000" b="0" i="1">
                          <a:solidFill>
                            <a:schemeClr val="tx1"/>
                          </a:solidFill>
                          <a:latin typeface="Corbel" panose="020B0503020204020204" pitchFamily="34" charset="0"/>
                        </a:rPr>
                        <a:t>DRISA, Li+ 2017</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869888047"/>
                  </a:ext>
                </a:extLst>
              </a:tr>
            </a:tbl>
          </a:graphicData>
        </a:graphic>
      </p:graphicFrame>
      <p:graphicFrame>
        <p:nvGraphicFramePr>
          <p:cNvPr id="8" name="Table 7">
            <a:extLst>
              <a:ext uri="{FF2B5EF4-FFF2-40B4-BE49-F238E27FC236}">
                <a16:creationId xmlns:a16="http://schemas.microsoft.com/office/drawing/2014/main" id="{57647A1A-5203-E4A7-F87C-72A4039ED85C}"/>
              </a:ext>
            </a:extLst>
          </p:cNvPr>
          <p:cNvGraphicFramePr>
            <a:graphicFrameLocks noGrp="1"/>
          </p:cNvGraphicFramePr>
          <p:nvPr/>
        </p:nvGraphicFramePr>
        <p:xfrm>
          <a:off x="227098" y="3911030"/>
          <a:ext cx="8685408" cy="1016807"/>
        </p:xfrm>
        <a:graphic>
          <a:graphicData uri="http://schemas.openxmlformats.org/drawingml/2006/table">
            <a:tbl>
              <a:tblPr firstRow="1" bandRow="1">
                <a:tableStyleId>{5C22544A-7EE6-4342-B048-85BDC9FD1C3A}</a:tableStyleId>
              </a:tblPr>
              <a:tblGrid>
                <a:gridCol w="4342704">
                  <a:extLst>
                    <a:ext uri="{9D8B030D-6E8A-4147-A177-3AD203B41FA5}">
                      <a16:colId xmlns:a16="http://schemas.microsoft.com/office/drawing/2014/main" val="1919427309"/>
                    </a:ext>
                  </a:extLst>
                </a:gridCol>
                <a:gridCol w="4342704">
                  <a:extLst>
                    <a:ext uri="{9D8B030D-6E8A-4147-A177-3AD203B41FA5}">
                      <a16:colId xmlns:a16="http://schemas.microsoft.com/office/drawing/2014/main" val="3811479122"/>
                    </a:ext>
                  </a:extLst>
                </a:gridCol>
              </a:tblGrid>
              <a:tr h="10168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2400" b="1">
                          <a:solidFill>
                            <a:schemeClr val="bg1"/>
                          </a:solidFill>
                          <a:latin typeface="Corbel" panose="020B0503020204020204" pitchFamily="34" charset="0"/>
                        </a:rPr>
                        <a:t>Arithmetic Operations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14987"/>
                    </a:solidFill>
                  </a:tcPr>
                </a:tc>
                <a:tc>
                  <a:txBody>
                    <a:bodyPr/>
                    <a:lstStyle/>
                    <a:p>
                      <a:pPr marL="0" indent="0" algn="ctr">
                        <a:lnSpc>
                          <a:spcPct val="130000"/>
                        </a:lnSpc>
                        <a:buFont typeface="Arial" panose="020B0604020202020204" pitchFamily="34" charset="0"/>
                        <a:buNone/>
                      </a:pPr>
                      <a:r>
                        <a:rPr lang="en-GB" sz="2000" b="0" i="1">
                          <a:solidFill>
                            <a:schemeClr val="tx1"/>
                          </a:solidFill>
                          <a:latin typeface="Corbel" panose="020B0503020204020204" pitchFamily="34" charset="0"/>
                        </a:rPr>
                        <a:t>SIMDRAM, </a:t>
                      </a:r>
                      <a:r>
                        <a:rPr lang="en-GB" sz="2000" b="0" i="1" err="1">
                          <a:solidFill>
                            <a:schemeClr val="tx1"/>
                          </a:solidFill>
                          <a:latin typeface="Corbel" panose="020B0503020204020204" pitchFamily="34" charset="0"/>
                        </a:rPr>
                        <a:t>Hajinazar</a:t>
                      </a:r>
                      <a:r>
                        <a:rPr lang="en-GB" sz="2000" b="0" i="1">
                          <a:solidFill>
                            <a:schemeClr val="tx1"/>
                          </a:solidFill>
                          <a:latin typeface="Corbel" panose="020B0503020204020204" pitchFamily="34" charset="0"/>
                        </a:rPr>
                        <a:t> &amp; Oliveira+ 2021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933558895"/>
                  </a:ext>
                </a:extLst>
              </a:tr>
            </a:tbl>
          </a:graphicData>
        </a:graphic>
      </p:graphicFrame>
      <p:sp>
        <p:nvSpPr>
          <p:cNvPr id="10" name="TextBox 9">
            <a:extLst>
              <a:ext uri="{FF2B5EF4-FFF2-40B4-BE49-F238E27FC236}">
                <a16:creationId xmlns:a16="http://schemas.microsoft.com/office/drawing/2014/main" id="{2A2855DA-C419-C145-E424-4A37B1AF2D9F}"/>
              </a:ext>
            </a:extLst>
          </p:cNvPr>
          <p:cNvSpPr txBox="1"/>
          <p:nvPr/>
        </p:nvSpPr>
        <p:spPr>
          <a:xfrm>
            <a:off x="80387" y="5138313"/>
            <a:ext cx="8983226" cy="1186558"/>
          </a:xfrm>
          <a:prstGeom prst="roundRect">
            <a:avLst>
              <a:gd name="adj" fmla="val 4944"/>
            </a:avLst>
          </a:prstGeom>
          <a:solidFill>
            <a:schemeClr val="accent4">
              <a:lumMod val="20000"/>
              <a:lumOff val="80000"/>
            </a:schemeClr>
          </a:solidFill>
          <a:ln w="76200">
            <a:solidFill>
              <a:schemeClr val="accent1"/>
            </a:solidFill>
          </a:ln>
        </p:spPr>
        <p:txBody>
          <a:bodyPr wrap="square" lIns="72000" rIns="72000" rtlCol="0" anchor="ctr" anchorCtr="0">
            <a:noAutofit/>
          </a:bodyPr>
          <a:lstStyle>
            <a:defPPr>
              <a:defRPr lang="en-US"/>
            </a:defPPr>
            <a:lvl1pPr lvl="0" algn="ctr">
              <a:defRPr sz="2200" kern="0">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black"/>
                </a:solidFill>
                <a:effectLst/>
                <a:uLnTx/>
                <a:uFillTx/>
                <a:latin typeface="Corbel" panose="020B0503020204020204" pitchFamily="34" charset="0"/>
                <a:ea typeface="+mn-ea"/>
                <a:cs typeface="+mn-cs"/>
              </a:rPr>
              <a:t>Existing Processing-using-DRAM architectures</a:t>
            </a:r>
            <a:br>
              <a:rPr kumimoji="0" lang="en-US" sz="3200" b="1" i="0" u="none" strike="noStrike" kern="0" cap="none" spc="0" normalizeH="0" baseline="0" noProof="0">
                <a:ln>
                  <a:noFill/>
                </a:ln>
                <a:solidFill>
                  <a:prstClr val="black"/>
                </a:solidFill>
                <a:effectLst/>
                <a:uLnTx/>
                <a:uFillTx/>
                <a:latin typeface="Corbel" panose="020B0503020204020204" pitchFamily="34" charset="0"/>
                <a:ea typeface="+mn-ea"/>
                <a:cs typeface="+mn-cs"/>
              </a:rPr>
            </a:br>
            <a:r>
              <a:rPr kumimoji="0" lang="en-US" sz="3200" b="1" i="0" u="none" strike="noStrike" kern="0" cap="none" spc="0" normalizeH="0" baseline="0" noProof="0">
                <a:ln>
                  <a:noFill/>
                </a:ln>
                <a:solidFill>
                  <a:prstClr val="black"/>
                </a:solidFill>
                <a:effectLst/>
                <a:uLnTx/>
                <a:uFillTx/>
                <a:latin typeface="Corbel" panose="020B0503020204020204" pitchFamily="34" charset="0"/>
                <a:ea typeface="+mn-ea"/>
                <a:cs typeface="+mn-cs"/>
              </a:rPr>
              <a:t>only support a </a:t>
            </a:r>
            <a:r>
              <a:rPr kumimoji="0" lang="en-US" sz="3200" b="1" i="0" u="none" strike="noStrike" kern="0" cap="none" spc="0" normalizeH="0" baseline="0" noProof="0">
                <a:ln>
                  <a:noFill/>
                </a:ln>
                <a:solidFill>
                  <a:srgbClr val="FF0000"/>
                </a:solidFill>
                <a:effectLst/>
                <a:uLnTx/>
                <a:uFillTx/>
                <a:latin typeface="Corbel" panose="020B0503020204020204" pitchFamily="34" charset="0"/>
                <a:ea typeface="+mn-ea"/>
                <a:cs typeface="+mn-cs"/>
              </a:rPr>
              <a:t>limited range </a:t>
            </a:r>
            <a:r>
              <a:rPr kumimoji="0" lang="en-US" sz="3200" b="1" i="0" u="none" strike="noStrike" kern="0" cap="none" spc="0" normalizeH="0" baseline="0" noProof="0">
                <a:ln>
                  <a:noFill/>
                </a:ln>
                <a:solidFill>
                  <a:prstClr val="black"/>
                </a:solidFill>
                <a:effectLst/>
                <a:uLnTx/>
                <a:uFillTx/>
                <a:latin typeface="Corbel" panose="020B0503020204020204" pitchFamily="34" charset="0"/>
                <a:ea typeface="+mn-ea"/>
                <a:cs typeface="+mn-cs"/>
              </a:rPr>
              <a:t>of operations</a:t>
            </a:r>
          </a:p>
        </p:txBody>
      </p:sp>
    </p:spTree>
    <p:custDataLst>
      <p:tags r:id="rId1"/>
    </p:custDataLst>
    <p:extLst>
      <p:ext uri="{BB962C8B-B14F-4D97-AF65-F5344CB8AC3E}">
        <p14:creationId xmlns:p14="http://schemas.microsoft.com/office/powerpoint/2010/main" val="1545536650"/>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3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3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9BB3C-BDB2-0D4E-A0F6-0F383DF93FA4}"/>
              </a:ext>
            </a:extLst>
          </p:cNvPr>
          <p:cNvSpPr>
            <a:spLocks noGrp="1"/>
          </p:cNvSpPr>
          <p:nvPr>
            <p:ph type="title"/>
          </p:nvPr>
        </p:nvSpPr>
        <p:spPr>
          <a:xfrm>
            <a:off x="457200" y="843376"/>
            <a:ext cx="8229600" cy="740193"/>
          </a:xfrm>
        </p:spPr>
        <p:txBody>
          <a:bodyPr>
            <a:normAutofit/>
          </a:bodyPr>
          <a:lstStyle/>
          <a:p>
            <a:pPr algn="ctr"/>
            <a:r>
              <a:rPr lang="en-US"/>
              <a:t>The Goal of pLUTo</a:t>
            </a:r>
            <a:endParaRPr lang="en-US" sz="4000"/>
          </a:p>
        </p:txBody>
      </p:sp>
      <p:sp>
        <p:nvSpPr>
          <p:cNvPr id="4" name="TextBox 3">
            <a:extLst>
              <a:ext uri="{FF2B5EF4-FFF2-40B4-BE49-F238E27FC236}">
                <a16:creationId xmlns:a16="http://schemas.microsoft.com/office/drawing/2014/main" id="{21D018E2-4352-C005-6341-039BA07E849B}"/>
              </a:ext>
            </a:extLst>
          </p:cNvPr>
          <p:cNvSpPr txBox="1"/>
          <p:nvPr/>
        </p:nvSpPr>
        <p:spPr>
          <a:xfrm>
            <a:off x="235527" y="2220107"/>
            <a:ext cx="8672946" cy="2725966"/>
          </a:xfrm>
          <a:prstGeom prst="roundRect">
            <a:avLst>
              <a:gd name="adj" fmla="val 4944"/>
            </a:avLst>
          </a:prstGeom>
          <a:solidFill>
            <a:schemeClr val="accent4">
              <a:lumMod val="20000"/>
              <a:lumOff val="80000"/>
            </a:schemeClr>
          </a:solidFill>
          <a:ln w="76200">
            <a:solidFill>
              <a:schemeClr val="accent1"/>
            </a:solidFill>
          </a:ln>
        </p:spPr>
        <p:txBody>
          <a:bodyPr wrap="square" lIns="72000" rIns="72000" rtlCol="0" anchor="ctr" anchorCtr="0">
            <a:noAutofit/>
          </a:bodyPr>
          <a:lstStyle>
            <a:defPPr>
              <a:defRPr lang="en-US"/>
            </a:defPPr>
            <a:lvl1pPr lvl="0" algn="ctr">
              <a:defRPr sz="2200" kern="0">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a:ln>
                  <a:noFill/>
                </a:ln>
                <a:solidFill>
                  <a:srgbClr val="4472C4"/>
                </a:solidFill>
                <a:effectLst/>
                <a:uLnTx/>
                <a:uFillTx/>
                <a:latin typeface="Corbel" panose="020B0503020204020204" pitchFamily="34" charset="0"/>
                <a:ea typeface="+mn-ea"/>
                <a:cs typeface="+mn-cs"/>
              </a:rPr>
              <a:t>Extend</a:t>
            </a:r>
            <a:r>
              <a:rPr kumimoji="0" lang="en-US" sz="3200" b="1" i="0" u="none" strike="noStrike" kern="0" cap="none" spc="0" normalizeH="0" baseline="0" noProof="0">
                <a:ln>
                  <a:noFill/>
                </a:ln>
                <a:solidFill>
                  <a:prstClr val="black"/>
                </a:solidFill>
                <a:effectLst/>
                <a:uLnTx/>
                <a:uFillTx/>
                <a:latin typeface="Corbel" panose="020B0503020204020204" pitchFamily="34" charset="0"/>
                <a:ea typeface="+mn-ea"/>
                <a:cs typeface="+mn-cs"/>
              </a:rPr>
              <a:t> Processing-using-DRAM to support</a:t>
            </a:r>
            <a:br>
              <a:rPr kumimoji="0" lang="en-US" sz="3200" b="1" i="0" u="none" strike="noStrike" kern="0" cap="none" spc="0" normalizeH="0" baseline="0" noProof="0">
                <a:ln>
                  <a:noFill/>
                </a:ln>
                <a:solidFill>
                  <a:prstClr val="black"/>
                </a:solidFill>
                <a:effectLst/>
                <a:uLnTx/>
                <a:uFillTx/>
                <a:latin typeface="Corbel" panose="020B0503020204020204" pitchFamily="34" charset="0"/>
                <a:ea typeface="+mn-ea"/>
                <a:cs typeface="+mn-cs"/>
              </a:rPr>
            </a:br>
            <a:r>
              <a:rPr kumimoji="0" lang="en-US" sz="3200" b="1" i="0" u="none" strike="noStrike" kern="0" cap="none" spc="0" normalizeH="0" baseline="0" noProof="0">
                <a:ln>
                  <a:noFill/>
                </a:ln>
                <a:solidFill>
                  <a:prstClr val="black"/>
                </a:solidFill>
                <a:effectLst/>
                <a:uLnTx/>
                <a:uFillTx/>
                <a:latin typeface="Corbel" panose="020B0503020204020204" pitchFamily="34" charset="0"/>
                <a:ea typeface="+mn-ea"/>
                <a:cs typeface="+mn-cs"/>
              </a:rPr>
              <a:t>the execution of </a:t>
            </a:r>
            <a:r>
              <a:rPr kumimoji="0" lang="en-US" sz="3200" b="1" i="1" u="none" strike="noStrike" kern="0" cap="none" spc="0" normalizeH="0" baseline="0" noProof="0">
                <a:ln>
                  <a:noFill/>
                </a:ln>
                <a:solidFill>
                  <a:srgbClr val="4472C4"/>
                </a:solidFill>
                <a:effectLst/>
                <a:uLnTx/>
                <a:uFillTx/>
                <a:latin typeface="Corbel" panose="020B0503020204020204" pitchFamily="34" charset="0"/>
                <a:ea typeface="+mn-ea"/>
                <a:cs typeface="+mn-cs"/>
              </a:rPr>
              <a:t>arbitrarily complex operations</a:t>
            </a:r>
          </a:p>
        </p:txBody>
      </p:sp>
      <p:sp>
        <p:nvSpPr>
          <p:cNvPr id="3" name="Slide Number Placeholder 2">
            <a:extLst>
              <a:ext uri="{FF2B5EF4-FFF2-40B4-BE49-F238E27FC236}">
                <a16:creationId xmlns:a16="http://schemas.microsoft.com/office/drawing/2014/main" id="{BAD4E34E-73B8-2176-23AF-1FDC3B2B7A5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spTree>
    <p:custDataLst>
      <p:tags r:id="rId1"/>
    </p:custDataLst>
    <p:extLst>
      <p:ext uri="{BB962C8B-B14F-4D97-AF65-F5344CB8AC3E}">
        <p14:creationId xmlns:p14="http://schemas.microsoft.com/office/powerpoint/2010/main" val="3254082545"/>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54F75345-E31E-267D-A15A-4BC0CA4BC36B}"/>
              </a:ext>
            </a:extLst>
          </p:cNvPr>
          <p:cNvSpPr/>
          <p:nvPr/>
        </p:nvSpPr>
        <p:spPr>
          <a:xfrm>
            <a:off x="798785" y="754116"/>
            <a:ext cx="7546427" cy="2070537"/>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3" name="Oval 2">
            <a:extLst>
              <a:ext uri="{FF2B5EF4-FFF2-40B4-BE49-F238E27FC236}">
                <a16:creationId xmlns:a16="http://schemas.microsoft.com/office/drawing/2014/main" id="{A89E4BF1-5948-247B-1624-8CD07DEEE275}"/>
              </a:ext>
            </a:extLst>
          </p:cNvPr>
          <p:cNvSpPr/>
          <p:nvPr/>
        </p:nvSpPr>
        <p:spPr>
          <a:xfrm>
            <a:off x="4004369" y="1232626"/>
            <a:ext cx="1147262" cy="1113516"/>
          </a:xfrm>
          <a:prstGeom prst="ellipse">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4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4" name="Title 1" descr=" 6">
            <a:extLst>
              <a:ext uri="{FF2B5EF4-FFF2-40B4-BE49-F238E27FC236}">
                <a16:creationId xmlns:a16="http://schemas.microsoft.com/office/drawing/2014/main" id="{4C7FE583-1732-0318-F3D9-50E239B168E8}"/>
              </a:ext>
            </a:extLst>
          </p:cNvPr>
          <p:cNvSpPr txBox="1">
            <a:spLocks/>
          </p:cNvSpPr>
          <p:nvPr/>
        </p:nvSpPr>
        <p:spPr>
          <a:xfrm>
            <a:off x="457200" y="0"/>
            <a:ext cx="8229600"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orbel" panose="020B0503020204020204" pitchFamily="34" charset="0"/>
                <a:ea typeface="+mj-ea"/>
                <a:cs typeface="+mj-cs"/>
              </a:rPr>
              <a:t>pLUTo: Key Idea </a:t>
            </a:r>
          </a:p>
        </p:txBody>
      </p:sp>
      <p:sp>
        <p:nvSpPr>
          <p:cNvPr id="5" name="Slide Number Placeholder 4">
            <a:extLst>
              <a:ext uri="{FF2B5EF4-FFF2-40B4-BE49-F238E27FC236}">
                <a16:creationId xmlns:a16="http://schemas.microsoft.com/office/drawing/2014/main" id="{6E1C5E70-FCDD-6E3C-1E36-0600CF26E99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sp>
        <p:nvSpPr>
          <p:cNvPr id="12" name="Oval 11">
            <a:extLst>
              <a:ext uri="{FF2B5EF4-FFF2-40B4-BE49-F238E27FC236}">
                <a16:creationId xmlns:a16="http://schemas.microsoft.com/office/drawing/2014/main" id="{BD82B0AD-5AEF-3847-3B3F-624087253465}"/>
              </a:ext>
            </a:extLst>
          </p:cNvPr>
          <p:cNvSpPr/>
          <p:nvPr/>
        </p:nvSpPr>
        <p:spPr>
          <a:xfrm>
            <a:off x="6656498" y="1002848"/>
            <a:ext cx="1147262" cy="1113516"/>
          </a:xfrm>
          <a:prstGeom prst="ellipse">
            <a:avLst/>
          </a:prstGeom>
          <a:solidFill>
            <a:srgbClr val="FFD966"/>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endParaRPr kumimoji="0" lang="en-CH" sz="32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13" name="Rounded Rectangle 12">
            <a:extLst>
              <a:ext uri="{FF2B5EF4-FFF2-40B4-BE49-F238E27FC236}">
                <a16:creationId xmlns:a16="http://schemas.microsoft.com/office/drawing/2014/main" id="{46DED1F9-80C7-6D24-C550-0C5D4407C6BB}"/>
              </a:ext>
            </a:extLst>
          </p:cNvPr>
          <p:cNvSpPr/>
          <p:nvPr/>
        </p:nvSpPr>
        <p:spPr>
          <a:xfrm>
            <a:off x="6656498" y="2269962"/>
            <a:ext cx="1147262" cy="346842"/>
          </a:xfrm>
          <a:prstGeom prst="roundRect">
            <a:avLst/>
          </a:prstGeom>
          <a:solidFill>
            <a:schemeClr val="accent4">
              <a:lumMod val="60000"/>
              <a:lumOff val="4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a:t>
            </a:r>
          </a:p>
        </p:txBody>
      </p:sp>
      <p:sp>
        <p:nvSpPr>
          <p:cNvPr id="14" name="Oval 13">
            <a:extLst>
              <a:ext uri="{FF2B5EF4-FFF2-40B4-BE49-F238E27FC236}">
                <a16:creationId xmlns:a16="http://schemas.microsoft.com/office/drawing/2014/main" id="{034023F0-8172-213F-EBEC-A14B45226FDD}"/>
              </a:ext>
            </a:extLst>
          </p:cNvPr>
          <p:cNvSpPr/>
          <p:nvPr/>
        </p:nvSpPr>
        <p:spPr>
          <a:xfrm>
            <a:off x="1556517" y="1191746"/>
            <a:ext cx="714703" cy="693682"/>
          </a:xfrm>
          <a:prstGeom prst="ellipse">
            <a:avLst/>
          </a:prstGeom>
          <a:solidFill>
            <a:schemeClr val="accent4">
              <a:lumMod val="20000"/>
              <a:lumOff val="80000"/>
            </a:schemeClr>
          </a:solidFill>
          <a:ln>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15" name="Rounded Rectangle 14">
            <a:extLst>
              <a:ext uri="{FF2B5EF4-FFF2-40B4-BE49-F238E27FC236}">
                <a16:creationId xmlns:a16="http://schemas.microsoft.com/office/drawing/2014/main" id="{BEDA25C8-1E39-A586-8207-0510E83B9487}"/>
              </a:ext>
            </a:extLst>
          </p:cNvPr>
          <p:cNvSpPr/>
          <p:nvPr/>
        </p:nvSpPr>
        <p:spPr>
          <a:xfrm>
            <a:off x="1340236" y="2269962"/>
            <a:ext cx="1147262" cy="346842"/>
          </a:xfrm>
          <a:prstGeom prst="roundRect">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a:t>
            </a:r>
          </a:p>
        </p:txBody>
      </p:sp>
      <p:sp>
        <p:nvSpPr>
          <p:cNvPr id="16" name="Oval 15">
            <a:extLst>
              <a:ext uri="{FF2B5EF4-FFF2-40B4-BE49-F238E27FC236}">
                <a16:creationId xmlns:a16="http://schemas.microsoft.com/office/drawing/2014/main" id="{FAA6C83E-C7E5-7413-7A9D-54DD23529667}"/>
              </a:ext>
            </a:extLst>
          </p:cNvPr>
          <p:cNvSpPr/>
          <p:nvPr/>
        </p:nvSpPr>
        <p:spPr>
          <a:xfrm>
            <a:off x="1340236" y="981829"/>
            <a:ext cx="1147262" cy="1113516"/>
          </a:xfrm>
          <a:prstGeom prst="ellipse">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4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8" name="Hexagon 7">
            <a:extLst>
              <a:ext uri="{FF2B5EF4-FFF2-40B4-BE49-F238E27FC236}">
                <a16:creationId xmlns:a16="http://schemas.microsoft.com/office/drawing/2014/main" id="{0C1CAD20-F880-D2E3-8045-B58491FD5DFE}"/>
              </a:ext>
            </a:extLst>
          </p:cNvPr>
          <p:cNvSpPr/>
          <p:nvPr/>
        </p:nvSpPr>
        <p:spPr>
          <a:xfrm>
            <a:off x="3788980" y="1114368"/>
            <a:ext cx="1566041" cy="1350035"/>
          </a:xfrm>
          <a:prstGeom prst="hexagon">
            <a:avLst/>
          </a:prstGeom>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3200" b="1" i="0" u="none" strike="noStrike" kern="1200" cap="none" spc="0" normalizeH="0" baseline="0" noProof="0">
                <a:ln>
                  <a:noFill/>
                </a:ln>
                <a:solidFill>
                  <a:prstClr val="white"/>
                </a:solidFill>
                <a:effectLst/>
                <a:uLnTx/>
                <a:uFillTx/>
                <a:latin typeface="Corbel" panose="020B0503020204020204" pitchFamily="34" charset="0"/>
                <a:ea typeface="+mn-ea"/>
                <a:cs typeface="+mn-cs"/>
              </a:rPr>
              <a:t>ALU</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3200" b="1"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pic>
        <p:nvPicPr>
          <p:cNvPr id="10" name="Graphic 9" descr="Single gear">
            <a:extLst>
              <a:ext uri="{FF2B5EF4-FFF2-40B4-BE49-F238E27FC236}">
                <a16:creationId xmlns:a16="http://schemas.microsoft.com/office/drawing/2014/main" id="{90B34766-A81B-A316-76C0-A257CFBA95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14647" y="1728677"/>
            <a:ext cx="714706" cy="714706"/>
          </a:xfrm>
          <a:prstGeom prst="rect">
            <a:avLst/>
          </a:prstGeom>
        </p:spPr>
      </p:pic>
      <p:sp>
        <p:nvSpPr>
          <p:cNvPr id="6" name="Oval 5">
            <a:extLst>
              <a:ext uri="{FF2B5EF4-FFF2-40B4-BE49-F238E27FC236}">
                <a16:creationId xmlns:a16="http://schemas.microsoft.com/office/drawing/2014/main" id="{4BBC4D23-4637-B102-7B62-7E474CDE543D}"/>
              </a:ext>
            </a:extLst>
          </p:cNvPr>
          <p:cNvSpPr/>
          <p:nvPr/>
        </p:nvSpPr>
        <p:spPr>
          <a:xfrm>
            <a:off x="6656498" y="1002848"/>
            <a:ext cx="1147262" cy="1113516"/>
          </a:xfrm>
          <a:prstGeom prst="ellipse">
            <a:avLst/>
          </a:prstGeom>
          <a:solidFill>
            <a:srgbClr val="FFD966"/>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f</a:t>
            </a:r>
            <a:r>
              <a:rPr kumimoji="0" lang="en-CH" sz="32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Tree>
    <p:extLst>
      <p:ext uri="{BB962C8B-B14F-4D97-AF65-F5344CB8AC3E}">
        <p14:creationId xmlns:p14="http://schemas.microsoft.com/office/powerpoint/2010/main" val="20871258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med" p14:dur="700">
        <p159:morph option="byObject"/>
      </p:transition>
    </mc:Choice>
    <mc:Fallback>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655CB0B7-2BCA-3226-094B-FFE48DB36A13}"/>
              </a:ext>
            </a:extLst>
          </p:cNvPr>
          <p:cNvSpPr/>
          <p:nvPr/>
        </p:nvSpPr>
        <p:spPr>
          <a:xfrm>
            <a:off x="798785" y="3564780"/>
            <a:ext cx="7546428" cy="2296923"/>
          </a:xfrm>
          <a:prstGeom prst="roundRect">
            <a:avLst/>
          </a:prstGeom>
          <a:solidFill>
            <a:schemeClr val="accent5">
              <a:lumMod val="20000"/>
              <a:lumOff val="8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30" name="Oval 29">
            <a:extLst>
              <a:ext uri="{FF2B5EF4-FFF2-40B4-BE49-F238E27FC236}">
                <a16:creationId xmlns:a16="http://schemas.microsoft.com/office/drawing/2014/main" id="{6C1DB706-F764-F350-039D-195884DE35BA}"/>
              </a:ext>
            </a:extLst>
          </p:cNvPr>
          <p:cNvSpPr/>
          <p:nvPr/>
        </p:nvSpPr>
        <p:spPr>
          <a:xfrm>
            <a:off x="6656500" y="3999834"/>
            <a:ext cx="1147260" cy="1113516"/>
          </a:xfrm>
          <a:prstGeom prst="ellipse">
            <a:avLst/>
          </a:prstGeom>
          <a:solidFill>
            <a:srgbClr val="FFD966"/>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endParaRPr kumimoji="0" lang="en-GB" sz="16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24" name="Rounded Rectangle 23">
            <a:extLst>
              <a:ext uri="{FF2B5EF4-FFF2-40B4-BE49-F238E27FC236}">
                <a16:creationId xmlns:a16="http://schemas.microsoft.com/office/drawing/2014/main" id="{6FF8EF0C-7E4B-E048-5A1C-411E2DF4A86E}"/>
              </a:ext>
            </a:extLst>
          </p:cNvPr>
          <p:cNvSpPr/>
          <p:nvPr/>
        </p:nvSpPr>
        <p:spPr>
          <a:xfrm>
            <a:off x="3252351" y="3778364"/>
            <a:ext cx="2639294" cy="1546062"/>
          </a:xfrm>
          <a:prstGeom prst="roundRect">
            <a:avLst/>
          </a:prstGeom>
          <a:solidFill>
            <a:schemeClr val="accent1">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pic>
        <p:nvPicPr>
          <p:cNvPr id="25" name="Graphic 24" descr="Table with solid fill">
            <a:extLst>
              <a:ext uri="{FF2B5EF4-FFF2-40B4-BE49-F238E27FC236}">
                <a16:creationId xmlns:a16="http://schemas.microsoft.com/office/drawing/2014/main" id="{48A6851C-0D9B-8B53-8944-55149A580B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23537" y="3408131"/>
            <a:ext cx="2296922" cy="2296922"/>
          </a:xfrm>
          <a:prstGeom prst="rect">
            <a:avLst/>
          </a:prstGeom>
        </p:spPr>
      </p:pic>
      <p:sp>
        <p:nvSpPr>
          <p:cNvPr id="16" name="Rounded Rectangle 15">
            <a:extLst>
              <a:ext uri="{FF2B5EF4-FFF2-40B4-BE49-F238E27FC236}">
                <a16:creationId xmlns:a16="http://schemas.microsoft.com/office/drawing/2014/main" id="{88F93290-9DBB-EFFC-9A43-B5E1FB35882C}"/>
              </a:ext>
            </a:extLst>
          </p:cNvPr>
          <p:cNvSpPr/>
          <p:nvPr/>
        </p:nvSpPr>
        <p:spPr>
          <a:xfrm>
            <a:off x="1340236" y="5287967"/>
            <a:ext cx="1147262" cy="346842"/>
          </a:xfrm>
          <a:prstGeom prst="roundRect">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a:t>
            </a:r>
          </a:p>
        </p:txBody>
      </p:sp>
      <p:sp>
        <p:nvSpPr>
          <p:cNvPr id="19" name="Rounded Rectangle 18">
            <a:extLst>
              <a:ext uri="{FF2B5EF4-FFF2-40B4-BE49-F238E27FC236}">
                <a16:creationId xmlns:a16="http://schemas.microsoft.com/office/drawing/2014/main" id="{BEC3947B-D707-DD3B-3510-133991C8F410}"/>
              </a:ext>
            </a:extLst>
          </p:cNvPr>
          <p:cNvSpPr/>
          <p:nvPr/>
        </p:nvSpPr>
        <p:spPr>
          <a:xfrm>
            <a:off x="6656498" y="5287967"/>
            <a:ext cx="1147262" cy="346842"/>
          </a:xfrm>
          <a:prstGeom prst="roundRect">
            <a:avLst/>
          </a:prstGeom>
          <a:solidFill>
            <a:schemeClr val="accent4">
              <a:lumMod val="60000"/>
              <a:lumOff val="4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a:t>
            </a:r>
          </a:p>
        </p:txBody>
      </p:sp>
      <p:sp>
        <p:nvSpPr>
          <p:cNvPr id="3" name="Oval 2">
            <a:extLst>
              <a:ext uri="{FF2B5EF4-FFF2-40B4-BE49-F238E27FC236}">
                <a16:creationId xmlns:a16="http://schemas.microsoft.com/office/drawing/2014/main" id="{FD166C4F-B297-5E59-E434-4AAF17001221}"/>
              </a:ext>
            </a:extLst>
          </p:cNvPr>
          <p:cNvSpPr/>
          <p:nvPr/>
        </p:nvSpPr>
        <p:spPr>
          <a:xfrm>
            <a:off x="3998367" y="1232626"/>
            <a:ext cx="1147262" cy="1113516"/>
          </a:xfrm>
          <a:prstGeom prst="ellipse">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4" name="Title 1" descr=" 6">
            <a:extLst>
              <a:ext uri="{FF2B5EF4-FFF2-40B4-BE49-F238E27FC236}">
                <a16:creationId xmlns:a16="http://schemas.microsoft.com/office/drawing/2014/main" id="{4C7FE583-1732-0318-F3D9-50E239B168E8}"/>
              </a:ext>
            </a:extLst>
          </p:cNvPr>
          <p:cNvSpPr txBox="1">
            <a:spLocks/>
          </p:cNvSpPr>
          <p:nvPr/>
        </p:nvSpPr>
        <p:spPr>
          <a:xfrm>
            <a:off x="457200" y="0"/>
            <a:ext cx="8229600"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orbel" panose="020B0503020204020204" pitchFamily="34" charset="0"/>
                <a:ea typeface="+mj-ea"/>
                <a:cs typeface="+mj-cs"/>
              </a:rPr>
              <a:t>pLUTo: Key Idea </a:t>
            </a:r>
          </a:p>
        </p:txBody>
      </p:sp>
      <p:sp>
        <p:nvSpPr>
          <p:cNvPr id="8" name="Hexagon 7">
            <a:extLst>
              <a:ext uri="{FF2B5EF4-FFF2-40B4-BE49-F238E27FC236}">
                <a16:creationId xmlns:a16="http://schemas.microsoft.com/office/drawing/2014/main" id="{0C1CAD20-F880-D2E3-8045-B58491FD5DFE}"/>
              </a:ext>
            </a:extLst>
          </p:cNvPr>
          <p:cNvSpPr/>
          <p:nvPr/>
        </p:nvSpPr>
        <p:spPr>
          <a:xfrm>
            <a:off x="3788978" y="1114368"/>
            <a:ext cx="1566041" cy="1350035"/>
          </a:xfrm>
          <a:prstGeom prst="hexagon">
            <a:avLst/>
          </a:prstGeom>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3200" b="1" i="0" u="none" strike="noStrike" kern="1200" cap="none" spc="0" normalizeH="0" baseline="0" noProof="0">
                <a:ln>
                  <a:noFill/>
                </a:ln>
                <a:solidFill>
                  <a:prstClr val="white"/>
                </a:solidFill>
                <a:effectLst/>
                <a:uLnTx/>
                <a:uFillTx/>
                <a:latin typeface="Corbel" panose="020B0503020204020204" pitchFamily="34" charset="0"/>
                <a:ea typeface="+mn-ea"/>
                <a:cs typeface="+mn-cs"/>
              </a:rPr>
              <a:t>ALU</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3200" b="1"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pic>
        <p:nvPicPr>
          <p:cNvPr id="10" name="Graphic 9" descr="Single gear">
            <a:extLst>
              <a:ext uri="{FF2B5EF4-FFF2-40B4-BE49-F238E27FC236}">
                <a16:creationId xmlns:a16="http://schemas.microsoft.com/office/drawing/2014/main" id="{90B34766-A81B-A316-76C0-A257CFBA95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14645" y="1728677"/>
            <a:ext cx="714706" cy="714706"/>
          </a:xfrm>
          <a:prstGeom prst="rect">
            <a:avLst/>
          </a:prstGeom>
        </p:spPr>
      </p:pic>
      <p:sp>
        <p:nvSpPr>
          <p:cNvPr id="7" name="Oval 6">
            <a:extLst>
              <a:ext uri="{FF2B5EF4-FFF2-40B4-BE49-F238E27FC236}">
                <a16:creationId xmlns:a16="http://schemas.microsoft.com/office/drawing/2014/main" id="{470A2C6D-3069-1D38-8437-A898FD2BBD99}"/>
              </a:ext>
            </a:extLst>
          </p:cNvPr>
          <p:cNvSpPr/>
          <p:nvPr/>
        </p:nvSpPr>
        <p:spPr>
          <a:xfrm>
            <a:off x="1556517" y="1191746"/>
            <a:ext cx="714703" cy="693682"/>
          </a:xfrm>
          <a:prstGeom prst="ellipse">
            <a:avLst/>
          </a:prstGeom>
          <a:solidFill>
            <a:schemeClr val="accent4">
              <a:lumMod val="20000"/>
              <a:lumOff val="80000"/>
            </a:schemeClr>
          </a:solidFill>
          <a:ln>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6" name="Rounded Rectangle 5">
            <a:extLst>
              <a:ext uri="{FF2B5EF4-FFF2-40B4-BE49-F238E27FC236}">
                <a16:creationId xmlns:a16="http://schemas.microsoft.com/office/drawing/2014/main" id="{EF95654E-5644-86C6-56B1-58E5EA0B00F4}"/>
              </a:ext>
            </a:extLst>
          </p:cNvPr>
          <p:cNvSpPr/>
          <p:nvPr/>
        </p:nvSpPr>
        <p:spPr>
          <a:xfrm>
            <a:off x="1340236" y="2269962"/>
            <a:ext cx="1147262" cy="346842"/>
          </a:xfrm>
          <a:prstGeom prst="roundRect">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a:t>
            </a:r>
          </a:p>
        </p:txBody>
      </p:sp>
      <p:sp>
        <p:nvSpPr>
          <p:cNvPr id="9" name="Oval 8">
            <a:extLst>
              <a:ext uri="{FF2B5EF4-FFF2-40B4-BE49-F238E27FC236}">
                <a16:creationId xmlns:a16="http://schemas.microsoft.com/office/drawing/2014/main" id="{BE418B42-84FB-B1A6-088A-88CAD7AEAD08}"/>
              </a:ext>
            </a:extLst>
          </p:cNvPr>
          <p:cNvSpPr/>
          <p:nvPr/>
        </p:nvSpPr>
        <p:spPr>
          <a:xfrm>
            <a:off x="6656498" y="1002848"/>
            <a:ext cx="1147262" cy="1113516"/>
          </a:xfrm>
          <a:prstGeom prst="ellipse">
            <a:avLst/>
          </a:prstGeom>
          <a:solidFill>
            <a:srgbClr val="FFD966"/>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f</a:t>
            </a:r>
            <a:r>
              <a:rPr kumimoji="0" lang="en-CH" sz="32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11" name="Rounded Rectangle 10">
            <a:extLst>
              <a:ext uri="{FF2B5EF4-FFF2-40B4-BE49-F238E27FC236}">
                <a16:creationId xmlns:a16="http://schemas.microsoft.com/office/drawing/2014/main" id="{F543C05D-8D90-1B4A-EDAF-E057B4C5FBFB}"/>
              </a:ext>
            </a:extLst>
          </p:cNvPr>
          <p:cNvSpPr/>
          <p:nvPr/>
        </p:nvSpPr>
        <p:spPr>
          <a:xfrm>
            <a:off x="6656498" y="2269962"/>
            <a:ext cx="1147262" cy="346842"/>
          </a:xfrm>
          <a:prstGeom prst="roundRect">
            <a:avLst/>
          </a:prstGeom>
          <a:solidFill>
            <a:schemeClr val="accent4">
              <a:lumMod val="60000"/>
              <a:lumOff val="4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a:t>
            </a:r>
          </a:p>
        </p:txBody>
      </p:sp>
      <p:sp>
        <p:nvSpPr>
          <p:cNvPr id="2" name="Rounded Rectangle 1">
            <a:extLst>
              <a:ext uri="{FF2B5EF4-FFF2-40B4-BE49-F238E27FC236}">
                <a16:creationId xmlns:a16="http://schemas.microsoft.com/office/drawing/2014/main" id="{54F75345-E31E-267D-A15A-4BC0CA4BC36B}"/>
              </a:ext>
            </a:extLst>
          </p:cNvPr>
          <p:cNvSpPr/>
          <p:nvPr/>
        </p:nvSpPr>
        <p:spPr>
          <a:xfrm>
            <a:off x="798785" y="754116"/>
            <a:ext cx="7546427" cy="2070537"/>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17" name="Oval 16">
            <a:extLst>
              <a:ext uri="{FF2B5EF4-FFF2-40B4-BE49-F238E27FC236}">
                <a16:creationId xmlns:a16="http://schemas.microsoft.com/office/drawing/2014/main" id="{9CB6EC71-251C-0244-C240-55F3E3EF04E8}"/>
              </a:ext>
            </a:extLst>
          </p:cNvPr>
          <p:cNvSpPr/>
          <p:nvPr/>
        </p:nvSpPr>
        <p:spPr>
          <a:xfrm>
            <a:off x="1340236" y="981829"/>
            <a:ext cx="1147262" cy="1113516"/>
          </a:xfrm>
          <a:prstGeom prst="ellipse">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4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5" name="Slide Number Placeholder 4">
            <a:extLst>
              <a:ext uri="{FF2B5EF4-FFF2-40B4-BE49-F238E27FC236}">
                <a16:creationId xmlns:a16="http://schemas.microsoft.com/office/drawing/2014/main" id="{6E1C5E70-FCDD-6E3C-1E36-0600CF26E99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sp>
        <p:nvSpPr>
          <p:cNvPr id="15" name="Down Arrow 14">
            <a:extLst>
              <a:ext uri="{FF2B5EF4-FFF2-40B4-BE49-F238E27FC236}">
                <a16:creationId xmlns:a16="http://schemas.microsoft.com/office/drawing/2014/main" id="{37938AB3-7490-DA05-8EA5-55FE861E992E}"/>
              </a:ext>
            </a:extLst>
          </p:cNvPr>
          <p:cNvSpPr/>
          <p:nvPr/>
        </p:nvSpPr>
        <p:spPr>
          <a:xfrm>
            <a:off x="4353337" y="2950470"/>
            <a:ext cx="437322" cy="4884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27" name="Oval 26">
            <a:extLst>
              <a:ext uri="{FF2B5EF4-FFF2-40B4-BE49-F238E27FC236}">
                <a16:creationId xmlns:a16="http://schemas.microsoft.com/office/drawing/2014/main" id="{D5956C20-E7EF-32A8-59C7-25442F461B0A}"/>
              </a:ext>
            </a:extLst>
          </p:cNvPr>
          <p:cNvSpPr/>
          <p:nvPr/>
        </p:nvSpPr>
        <p:spPr>
          <a:xfrm>
            <a:off x="3998367" y="3994637"/>
            <a:ext cx="1147262" cy="1113516"/>
          </a:xfrm>
          <a:prstGeom prst="ellipse">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4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26" name="Oval 25">
            <a:extLst>
              <a:ext uri="{FF2B5EF4-FFF2-40B4-BE49-F238E27FC236}">
                <a16:creationId xmlns:a16="http://schemas.microsoft.com/office/drawing/2014/main" id="{7FBDE41A-5758-D624-753E-044CBFB3900B}"/>
              </a:ext>
            </a:extLst>
          </p:cNvPr>
          <p:cNvSpPr/>
          <p:nvPr/>
        </p:nvSpPr>
        <p:spPr>
          <a:xfrm>
            <a:off x="3998367" y="3994637"/>
            <a:ext cx="1147260" cy="1113516"/>
          </a:xfrm>
          <a:prstGeom prst="ellipse">
            <a:avLst/>
          </a:prstGeom>
          <a:solidFill>
            <a:srgbClr val="FFD966"/>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LUT</a:t>
            </a:r>
            <a:r>
              <a:rPr kumimoji="0" lang="en-CH" sz="24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endParaRPr kumimoji="0" lang="en-GB" sz="12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31" name="Oval 30">
            <a:extLst>
              <a:ext uri="{FF2B5EF4-FFF2-40B4-BE49-F238E27FC236}">
                <a16:creationId xmlns:a16="http://schemas.microsoft.com/office/drawing/2014/main" id="{F74F451A-874E-1FCE-8DC1-1FEBBF45E014}"/>
              </a:ext>
            </a:extLst>
          </p:cNvPr>
          <p:cNvSpPr/>
          <p:nvPr/>
        </p:nvSpPr>
        <p:spPr>
          <a:xfrm>
            <a:off x="1340236" y="3991082"/>
            <a:ext cx="1147262" cy="1113516"/>
          </a:xfrm>
          <a:prstGeom prst="ellipse">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4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Tree>
    <p:custDataLst>
      <p:tags r:id="rId1"/>
    </p:custDataLst>
    <p:extLst>
      <p:ext uri="{BB962C8B-B14F-4D97-AF65-F5344CB8AC3E}">
        <p14:creationId xmlns:p14="http://schemas.microsoft.com/office/powerpoint/2010/main" val="41575776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cTn>
                              </p:par>
                            </p:childTnLst>
                          </p:cTn>
                        </p:par>
                        <p:par>
                          <p:cTn id="11" fill="hold">
                            <p:stCondLst>
                              <p:cond delay="1000"/>
                            </p:stCondLst>
                            <p:childTnLst>
                              <p:par>
                                <p:cTn id="12" presetID="53" presetClass="exit" presetSubtype="32" fill="hold" grpId="0" nodeType="afterEffect">
                                  <p:stCondLst>
                                    <p:cond delay="0"/>
                                  </p:stCondLst>
                                  <p:childTnLst>
                                    <p:anim calcmode="lin" valueType="num">
                                      <p:cBhvr>
                                        <p:cTn id="13" dur="500"/>
                                        <p:tgtEl>
                                          <p:spTgt spid="27"/>
                                        </p:tgtEl>
                                        <p:attrNameLst>
                                          <p:attrName>ppt_w</p:attrName>
                                        </p:attrNameLst>
                                      </p:cBhvr>
                                      <p:tavLst>
                                        <p:tav tm="0">
                                          <p:val>
                                            <p:strVal val="ppt_w"/>
                                          </p:val>
                                        </p:tav>
                                        <p:tav tm="100000">
                                          <p:val>
                                            <p:fltVal val="0"/>
                                          </p:val>
                                        </p:tav>
                                      </p:tavLst>
                                    </p:anim>
                                    <p:anim calcmode="lin" valueType="num">
                                      <p:cBhvr>
                                        <p:cTn id="14" dur="500"/>
                                        <p:tgtEl>
                                          <p:spTgt spid="27"/>
                                        </p:tgtEl>
                                        <p:attrNameLst>
                                          <p:attrName>ppt_h</p:attrName>
                                        </p:attrNameLst>
                                      </p:cBhvr>
                                      <p:tavLst>
                                        <p:tav tm="0">
                                          <p:val>
                                            <p:strVal val="ppt_h"/>
                                          </p:val>
                                        </p:tav>
                                        <p:tav tm="100000">
                                          <p:val>
                                            <p:fltVal val="0"/>
                                          </p:val>
                                        </p:tav>
                                      </p:tavLst>
                                    </p:anim>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par>
                                <p:cTn id="17" presetID="53" presetClass="entr" presetSubtype="16"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animEffect transition="in" filter="fad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path" presetSubtype="0" accel="50000" decel="50000" fill="hold" grpId="1" nodeType="clickEffect">
                                  <p:stCondLst>
                                    <p:cond delay="0"/>
                                  </p:stCondLst>
                                  <p:childTnLst>
                                    <p:animMotion origin="layout" path="M 0 2.59259E-6 L 0.0776 0.04004 C 0.0941 0.04907 0.11858 0.05393 0.14392 0.05393 C 0.17309 0.05393 0.19635 0.04907 0.21285 0.04004 L 0.29097 2.59259E-6 " pathEditMode="relative" rAng="0" ptsTypes="AAAAA">
                                      <p:cBhvr>
                                        <p:cTn id="25" dur="1000" fill="hold"/>
                                        <p:tgtEl>
                                          <p:spTgt spid="26"/>
                                        </p:tgtEl>
                                        <p:attrNameLst>
                                          <p:attrName>ppt_x</p:attrName>
                                          <p:attrName>ppt_y</p:attrName>
                                        </p:attrNameLst>
                                      </p:cBhvr>
                                      <p:rCtr x="14549"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P spid="26" grpId="1"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042B1278-B9B5-7D8F-79B9-C616679C119B}"/>
              </a:ext>
            </a:extLst>
          </p:cNvPr>
          <p:cNvSpPr/>
          <p:nvPr/>
        </p:nvSpPr>
        <p:spPr>
          <a:xfrm>
            <a:off x="798785" y="3564780"/>
            <a:ext cx="7546428" cy="2296923"/>
          </a:xfrm>
          <a:prstGeom prst="roundRect">
            <a:avLst/>
          </a:prstGeom>
          <a:solidFill>
            <a:schemeClr val="accent5">
              <a:lumMod val="20000"/>
              <a:lumOff val="8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24" name="Rounded Rectangle 23">
            <a:extLst>
              <a:ext uri="{FF2B5EF4-FFF2-40B4-BE49-F238E27FC236}">
                <a16:creationId xmlns:a16="http://schemas.microsoft.com/office/drawing/2014/main" id="{70F0C87A-D7CF-8A67-5028-F3BF63321301}"/>
              </a:ext>
            </a:extLst>
          </p:cNvPr>
          <p:cNvSpPr/>
          <p:nvPr/>
        </p:nvSpPr>
        <p:spPr>
          <a:xfrm>
            <a:off x="3252351" y="3778364"/>
            <a:ext cx="2639294" cy="1546062"/>
          </a:xfrm>
          <a:prstGeom prst="roundRect">
            <a:avLst/>
          </a:prstGeom>
          <a:solidFill>
            <a:schemeClr val="accent1">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pic>
        <p:nvPicPr>
          <p:cNvPr id="25" name="Graphic 24" descr="Table with solid fill">
            <a:extLst>
              <a:ext uri="{FF2B5EF4-FFF2-40B4-BE49-F238E27FC236}">
                <a16:creationId xmlns:a16="http://schemas.microsoft.com/office/drawing/2014/main" id="{4DB75DD4-0C3D-DD7F-420F-439AB0E6EA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23537" y="3408131"/>
            <a:ext cx="2296922" cy="2296922"/>
          </a:xfrm>
          <a:prstGeom prst="rect">
            <a:avLst/>
          </a:prstGeom>
        </p:spPr>
      </p:pic>
      <p:sp>
        <p:nvSpPr>
          <p:cNvPr id="16" name="Rounded Rectangle 15">
            <a:extLst>
              <a:ext uri="{FF2B5EF4-FFF2-40B4-BE49-F238E27FC236}">
                <a16:creationId xmlns:a16="http://schemas.microsoft.com/office/drawing/2014/main" id="{88F93290-9DBB-EFFC-9A43-B5E1FB35882C}"/>
              </a:ext>
            </a:extLst>
          </p:cNvPr>
          <p:cNvSpPr/>
          <p:nvPr/>
        </p:nvSpPr>
        <p:spPr>
          <a:xfrm>
            <a:off x="1340236" y="5287967"/>
            <a:ext cx="1147262" cy="346842"/>
          </a:xfrm>
          <a:prstGeom prst="roundRect">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a:t>
            </a:r>
          </a:p>
        </p:txBody>
      </p:sp>
      <p:sp>
        <p:nvSpPr>
          <p:cNvPr id="18" name="Oval 17">
            <a:extLst>
              <a:ext uri="{FF2B5EF4-FFF2-40B4-BE49-F238E27FC236}">
                <a16:creationId xmlns:a16="http://schemas.microsoft.com/office/drawing/2014/main" id="{5252151D-AA94-1E97-CDC4-2B5D43E300CC}"/>
              </a:ext>
            </a:extLst>
          </p:cNvPr>
          <p:cNvSpPr/>
          <p:nvPr/>
        </p:nvSpPr>
        <p:spPr>
          <a:xfrm>
            <a:off x="6656498" y="3999834"/>
            <a:ext cx="1147262" cy="1113516"/>
          </a:xfrm>
          <a:prstGeom prst="ellipse">
            <a:avLst/>
          </a:prstGeom>
          <a:solidFill>
            <a:srgbClr val="FFD966"/>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LUT</a:t>
            </a:r>
            <a:r>
              <a:rPr kumimoji="0" lang="en-CH" sz="24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endParaRPr kumimoji="0" lang="en-GB" sz="12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19" name="Rounded Rectangle 18">
            <a:extLst>
              <a:ext uri="{FF2B5EF4-FFF2-40B4-BE49-F238E27FC236}">
                <a16:creationId xmlns:a16="http://schemas.microsoft.com/office/drawing/2014/main" id="{BEC3947B-D707-DD3B-3510-133991C8F410}"/>
              </a:ext>
            </a:extLst>
          </p:cNvPr>
          <p:cNvSpPr/>
          <p:nvPr/>
        </p:nvSpPr>
        <p:spPr>
          <a:xfrm>
            <a:off x="6656498" y="5287967"/>
            <a:ext cx="1147262" cy="346842"/>
          </a:xfrm>
          <a:prstGeom prst="roundRect">
            <a:avLst/>
          </a:prstGeom>
          <a:solidFill>
            <a:schemeClr val="accent4">
              <a:lumMod val="60000"/>
              <a:lumOff val="4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a:t>
            </a:r>
          </a:p>
        </p:txBody>
      </p:sp>
      <p:sp>
        <p:nvSpPr>
          <p:cNvPr id="20" name="Oval 19">
            <a:extLst>
              <a:ext uri="{FF2B5EF4-FFF2-40B4-BE49-F238E27FC236}">
                <a16:creationId xmlns:a16="http://schemas.microsoft.com/office/drawing/2014/main" id="{188C7472-87BC-99C2-A863-1F79D3C9EED3}"/>
              </a:ext>
            </a:extLst>
          </p:cNvPr>
          <p:cNvSpPr/>
          <p:nvPr/>
        </p:nvSpPr>
        <p:spPr>
          <a:xfrm>
            <a:off x="1340236" y="3999834"/>
            <a:ext cx="1147262" cy="1113516"/>
          </a:xfrm>
          <a:prstGeom prst="ellipse">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4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3" name="Oval 2">
            <a:extLst>
              <a:ext uri="{FF2B5EF4-FFF2-40B4-BE49-F238E27FC236}">
                <a16:creationId xmlns:a16="http://schemas.microsoft.com/office/drawing/2014/main" id="{FD166C4F-B297-5E59-E434-4AAF17001221}"/>
              </a:ext>
            </a:extLst>
          </p:cNvPr>
          <p:cNvSpPr/>
          <p:nvPr/>
        </p:nvSpPr>
        <p:spPr>
          <a:xfrm>
            <a:off x="3998367" y="1232626"/>
            <a:ext cx="1147262" cy="1113516"/>
          </a:xfrm>
          <a:prstGeom prst="ellipse">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8" name="Hexagon 7">
            <a:extLst>
              <a:ext uri="{FF2B5EF4-FFF2-40B4-BE49-F238E27FC236}">
                <a16:creationId xmlns:a16="http://schemas.microsoft.com/office/drawing/2014/main" id="{0C1CAD20-F880-D2E3-8045-B58491FD5DFE}"/>
              </a:ext>
            </a:extLst>
          </p:cNvPr>
          <p:cNvSpPr/>
          <p:nvPr/>
        </p:nvSpPr>
        <p:spPr>
          <a:xfrm>
            <a:off x="3788978" y="1114368"/>
            <a:ext cx="1566041" cy="1350035"/>
          </a:xfrm>
          <a:prstGeom prst="hexagon">
            <a:avLst/>
          </a:prstGeom>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3200" b="1" i="0" u="none" strike="noStrike" kern="1200" cap="none" spc="0" normalizeH="0" baseline="0" noProof="0">
                <a:ln>
                  <a:noFill/>
                </a:ln>
                <a:solidFill>
                  <a:prstClr val="white"/>
                </a:solidFill>
                <a:effectLst/>
                <a:uLnTx/>
                <a:uFillTx/>
                <a:latin typeface="Corbel" panose="020B0503020204020204" pitchFamily="34" charset="0"/>
                <a:ea typeface="+mn-ea"/>
                <a:cs typeface="+mn-cs"/>
              </a:rPr>
              <a:t>ALU</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3200" b="1"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pic>
        <p:nvPicPr>
          <p:cNvPr id="10" name="Graphic 9" descr="Single gear">
            <a:extLst>
              <a:ext uri="{FF2B5EF4-FFF2-40B4-BE49-F238E27FC236}">
                <a16:creationId xmlns:a16="http://schemas.microsoft.com/office/drawing/2014/main" id="{90B34766-A81B-A316-76C0-A257CFBA95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14645" y="1728677"/>
            <a:ext cx="714706" cy="714706"/>
          </a:xfrm>
          <a:prstGeom prst="rect">
            <a:avLst/>
          </a:prstGeom>
        </p:spPr>
      </p:pic>
      <p:sp>
        <p:nvSpPr>
          <p:cNvPr id="7" name="Oval 6">
            <a:extLst>
              <a:ext uri="{FF2B5EF4-FFF2-40B4-BE49-F238E27FC236}">
                <a16:creationId xmlns:a16="http://schemas.microsoft.com/office/drawing/2014/main" id="{470A2C6D-3069-1D38-8437-A898FD2BBD99}"/>
              </a:ext>
            </a:extLst>
          </p:cNvPr>
          <p:cNvSpPr/>
          <p:nvPr/>
        </p:nvSpPr>
        <p:spPr>
          <a:xfrm>
            <a:off x="1556517" y="1191746"/>
            <a:ext cx="714703" cy="693682"/>
          </a:xfrm>
          <a:prstGeom prst="ellipse">
            <a:avLst/>
          </a:prstGeom>
          <a:solidFill>
            <a:schemeClr val="accent4">
              <a:lumMod val="20000"/>
              <a:lumOff val="80000"/>
            </a:schemeClr>
          </a:solidFill>
          <a:ln>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6" name="Rounded Rectangle 5">
            <a:extLst>
              <a:ext uri="{FF2B5EF4-FFF2-40B4-BE49-F238E27FC236}">
                <a16:creationId xmlns:a16="http://schemas.microsoft.com/office/drawing/2014/main" id="{EF95654E-5644-86C6-56B1-58E5EA0B00F4}"/>
              </a:ext>
            </a:extLst>
          </p:cNvPr>
          <p:cNvSpPr/>
          <p:nvPr/>
        </p:nvSpPr>
        <p:spPr>
          <a:xfrm>
            <a:off x="1340236" y="2269962"/>
            <a:ext cx="1147262" cy="346842"/>
          </a:xfrm>
          <a:prstGeom prst="roundRect">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a:t>
            </a:r>
          </a:p>
        </p:txBody>
      </p:sp>
      <p:sp>
        <p:nvSpPr>
          <p:cNvPr id="9" name="Oval 8">
            <a:extLst>
              <a:ext uri="{FF2B5EF4-FFF2-40B4-BE49-F238E27FC236}">
                <a16:creationId xmlns:a16="http://schemas.microsoft.com/office/drawing/2014/main" id="{BE418B42-84FB-B1A6-088A-88CAD7AEAD08}"/>
              </a:ext>
            </a:extLst>
          </p:cNvPr>
          <p:cNvSpPr/>
          <p:nvPr/>
        </p:nvSpPr>
        <p:spPr>
          <a:xfrm>
            <a:off x="6656498" y="1002848"/>
            <a:ext cx="1147262" cy="1113516"/>
          </a:xfrm>
          <a:prstGeom prst="ellipse">
            <a:avLst/>
          </a:prstGeom>
          <a:solidFill>
            <a:srgbClr val="FFD966"/>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f</a:t>
            </a:r>
            <a:r>
              <a:rPr kumimoji="0" lang="en-CH" sz="32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11" name="Rounded Rectangle 10">
            <a:extLst>
              <a:ext uri="{FF2B5EF4-FFF2-40B4-BE49-F238E27FC236}">
                <a16:creationId xmlns:a16="http://schemas.microsoft.com/office/drawing/2014/main" id="{F543C05D-8D90-1B4A-EDAF-E057B4C5FBFB}"/>
              </a:ext>
            </a:extLst>
          </p:cNvPr>
          <p:cNvSpPr/>
          <p:nvPr/>
        </p:nvSpPr>
        <p:spPr>
          <a:xfrm>
            <a:off x="6656498" y="2269962"/>
            <a:ext cx="1147262" cy="346842"/>
          </a:xfrm>
          <a:prstGeom prst="roundRect">
            <a:avLst/>
          </a:prstGeom>
          <a:solidFill>
            <a:schemeClr val="accent4">
              <a:lumMod val="60000"/>
              <a:lumOff val="4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a:t>
            </a:r>
          </a:p>
        </p:txBody>
      </p:sp>
      <p:sp>
        <p:nvSpPr>
          <p:cNvPr id="2" name="Rounded Rectangle 1">
            <a:extLst>
              <a:ext uri="{FF2B5EF4-FFF2-40B4-BE49-F238E27FC236}">
                <a16:creationId xmlns:a16="http://schemas.microsoft.com/office/drawing/2014/main" id="{54F75345-E31E-267D-A15A-4BC0CA4BC36B}"/>
              </a:ext>
            </a:extLst>
          </p:cNvPr>
          <p:cNvSpPr/>
          <p:nvPr/>
        </p:nvSpPr>
        <p:spPr>
          <a:xfrm>
            <a:off x="798785" y="754116"/>
            <a:ext cx="7546427" cy="2070537"/>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17" name="Oval 16">
            <a:extLst>
              <a:ext uri="{FF2B5EF4-FFF2-40B4-BE49-F238E27FC236}">
                <a16:creationId xmlns:a16="http://schemas.microsoft.com/office/drawing/2014/main" id="{9CB6EC71-251C-0244-C240-55F3E3EF04E8}"/>
              </a:ext>
            </a:extLst>
          </p:cNvPr>
          <p:cNvSpPr/>
          <p:nvPr/>
        </p:nvSpPr>
        <p:spPr>
          <a:xfrm>
            <a:off x="1340236" y="981829"/>
            <a:ext cx="1147262" cy="1113516"/>
          </a:xfrm>
          <a:prstGeom prst="ellipse">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4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4" name="Title 1" descr=" 6">
            <a:extLst>
              <a:ext uri="{FF2B5EF4-FFF2-40B4-BE49-F238E27FC236}">
                <a16:creationId xmlns:a16="http://schemas.microsoft.com/office/drawing/2014/main" id="{4C7FE583-1732-0318-F3D9-50E239B168E8}"/>
              </a:ext>
            </a:extLst>
          </p:cNvPr>
          <p:cNvSpPr txBox="1">
            <a:spLocks/>
          </p:cNvSpPr>
          <p:nvPr/>
        </p:nvSpPr>
        <p:spPr>
          <a:xfrm>
            <a:off x="457200" y="0"/>
            <a:ext cx="8229600"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orbel" panose="020B0503020204020204" pitchFamily="34" charset="0"/>
                <a:ea typeface="+mj-ea"/>
                <a:cs typeface="+mj-cs"/>
              </a:rPr>
              <a:t>pLUTo: Key Idea </a:t>
            </a:r>
          </a:p>
        </p:txBody>
      </p:sp>
      <p:sp>
        <p:nvSpPr>
          <p:cNvPr id="5" name="Slide Number Placeholder 4">
            <a:extLst>
              <a:ext uri="{FF2B5EF4-FFF2-40B4-BE49-F238E27FC236}">
                <a16:creationId xmlns:a16="http://schemas.microsoft.com/office/drawing/2014/main" id="{6E1C5E70-FCDD-6E3C-1E36-0600CF26E99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sp>
        <p:nvSpPr>
          <p:cNvPr id="15" name="Down Arrow 14">
            <a:extLst>
              <a:ext uri="{FF2B5EF4-FFF2-40B4-BE49-F238E27FC236}">
                <a16:creationId xmlns:a16="http://schemas.microsoft.com/office/drawing/2014/main" id="{37938AB3-7490-DA05-8EA5-55FE861E992E}"/>
              </a:ext>
            </a:extLst>
          </p:cNvPr>
          <p:cNvSpPr/>
          <p:nvPr/>
        </p:nvSpPr>
        <p:spPr>
          <a:xfrm>
            <a:off x="4353337" y="2950470"/>
            <a:ext cx="437322" cy="4884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22" name="Rectangle 21">
            <a:extLst>
              <a:ext uri="{FF2B5EF4-FFF2-40B4-BE49-F238E27FC236}">
                <a16:creationId xmlns:a16="http://schemas.microsoft.com/office/drawing/2014/main" id="{82A192AB-088D-35A3-50BC-F9B924DEEB48}"/>
              </a:ext>
            </a:extLst>
          </p:cNvPr>
          <p:cNvSpPr/>
          <p:nvPr/>
        </p:nvSpPr>
        <p:spPr>
          <a:xfrm>
            <a:off x="0" y="0"/>
            <a:ext cx="9144000" cy="6858000"/>
          </a:xfrm>
          <a:prstGeom prst="rect">
            <a:avLst/>
          </a:prstGeom>
          <a:solidFill>
            <a:srgbClr val="0000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21" name="TextBox 20">
            <a:extLst>
              <a:ext uri="{FF2B5EF4-FFF2-40B4-BE49-F238E27FC236}">
                <a16:creationId xmlns:a16="http://schemas.microsoft.com/office/drawing/2014/main" id="{68D26666-06A0-7E8D-31B7-F681F5289D3B}"/>
              </a:ext>
            </a:extLst>
          </p:cNvPr>
          <p:cNvSpPr txBox="1"/>
          <p:nvPr/>
        </p:nvSpPr>
        <p:spPr>
          <a:xfrm>
            <a:off x="235525" y="2480372"/>
            <a:ext cx="8672946" cy="1913226"/>
          </a:xfrm>
          <a:prstGeom prst="roundRect">
            <a:avLst>
              <a:gd name="adj" fmla="val 4944"/>
            </a:avLst>
          </a:prstGeom>
          <a:solidFill>
            <a:schemeClr val="accent4">
              <a:lumMod val="20000"/>
              <a:lumOff val="80000"/>
            </a:schemeClr>
          </a:solidFill>
          <a:ln w="76200">
            <a:solidFill>
              <a:schemeClr val="accent1"/>
            </a:solidFill>
          </a:ln>
        </p:spPr>
        <p:txBody>
          <a:bodyPr wrap="square" lIns="72000" rIns="72000" rtlCol="0" anchor="ctr" anchorCtr="0">
            <a:noAutofit/>
          </a:bodyPr>
          <a:lstStyle>
            <a:defPPr>
              <a:defRPr lang="en-US"/>
            </a:defPPr>
            <a:lvl1pPr lvl="0" algn="ctr">
              <a:defRPr sz="2200" kern="0">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black"/>
                </a:solidFill>
                <a:effectLst/>
                <a:uLnTx/>
                <a:uFillTx/>
                <a:latin typeface="Corbel" panose="020B0503020204020204" pitchFamily="34" charset="0"/>
                <a:ea typeface="+mn-ea"/>
                <a:cs typeface="+mn-cs"/>
              </a:rPr>
              <a:t>Replace </a:t>
            </a:r>
            <a:r>
              <a:rPr kumimoji="0" lang="en-US" sz="3200" b="1" i="0" u="none" strike="noStrike" kern="0" cap="none" spc="0" normalizeH="0" baseline="0" noProof="0">
                <a:ln>
                  <a:noFill/>
                </a:ln>
                <a:solidFill>
                  <a:srgbClr val="FF0000"/>
                </a:solidFill>
                <a:effectLst/>
                <a:uLnTx/>
                <a:uFillTx/>
                <a:latin typeface="Corbel" panose="020B0503020204020204" pitchFamily="34" charset="0"/>
                <a:ea typeface="+mn-ea"/>
                <a:cs typeface="+mn-cs"/>
              </a:rPr>
              <a:t>computation </a:t>
            </a:r>
            <a:r>
              <a:rPr kumimoji="0" lang="en-US" sz="3200" b="1" i="0" u="none" strike="noStrike" kern="0" cap="none" spc="0" normalizeH="0" baseline="0" noProof="0">
                <a:ln>
                  <a:noFill/>
                </a:ln>
                <a:solidFill>
                  <a:prstClr val="black"/>
                </a:solidFill>
                <a:effectLst/>
                <a:uLnTx/>
                <a:uFillTx/>
                <a:latin typeface="Corbel" panose="020B0503020204020204" pitchFamily="34" charset="0"/>
                <a:ea typeface="+mn-ea"/>
                <a:cs typeface="+mn-cs"/>
              </a:rPr>
              <a:t>with </a:t>
            </a:r>
            <a:r>
              <a:rPr kumimoji="0" lang="en-US" sz="3200" b="1" i="0" u="none" strike="noStrike" kern="0" cap="none" spc="0" normalizeH="0" baseline="0" noProof="0">
                <a:ln>
                  <a:noFill/>
                </a:ln>
                <a:solidFill>
                  <a:srgbClr val="00B050"/>
                </a:solidFill>
                <a:effectLst/>
                <a:uLnTx/>
                <a:uFillTx/>
                <a:latin typeface="Corbel" panose="020B0503020204020204" pitchFamily="34" charset="0"/>
                <a:ea typeface="+mn-ea"/>
                <a:cs typeface="+mn-cs"/>
              </a:rPr>
              <a:t>memory accesses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black"/>
                </a:solidFill>
                <a:effectLst/>
                <a:uLnTx/>
                <a:uFillTx/>
                <a:latin typeface="Corbel" panose="020B0503020204020204" pitchFamily="34" charset="0"/>
                <a:ea typeface="+mn-ea"/>
                <a:cs typeface="+mn-cs"/>
              </a:rPr>
              <a:t>→ </a:t>
            </a:r>
            <a:r>
              <a:rPr kumimoji="0" lang="en-US" sz="3200" b="1" i="1" u="none" strike="noStrike" kern="0" cap="none" spc="0" normalizeH="0" baseline="0" noProof="0">
                <a:ln>
                  <a:noFill/>
                </a:ln>
                <a:solidFill>
                  <a:srgbClr val="4472C4"/>
                </a:solidFill>
                <a:effectLst/>
                <a:uLnTx/>
                <a:uFillTx/>
                <a:latin typeface="Corbel" panose="020B0503020204020204" pitchFamily="34" charset="0"/>
                <a:ea typeface="+mn-ea"/>
                <a:cs typeface="+mn-cs"/>
              </a:rPr>
              <a:t>pLUTo LUT Query </a:t>
            </a:r>
            <a:r>
              <a:rPr kumimoji="0" lang="en-US" sz="3200" b="1" i="0" u="none" strike="noStrike" kern="0" cap="none" spc="0" normalizeH="0" baseline="0" noProof="0">
                <a:ln>
                  <a:noFill/>
                </a:ln>
                <a:solidFill>
                  <a:prstClr val="black"/>
                </a:solidFill>
                <a:effectLst/>
                <a:uLnTx/>
                <a:uFillTx/>
                <a:latin typeface="Corbel" panose="020B0503020204020204" pitchFamily="34" charset="0"/>
                <a:ea typeface="+mn-ea"/>
                <a:cs typeface="+mn-cs"/>
              </a:rPr>
              <a:t>operation</a:t>
            </a:r>
          </a:p>
        </p:txBody>
      </p:sp>
    </p:spTree>
    <p:extLst>
      <p:ext uri="{BB962C8B-B14F-4D97-AF65-F5344CB8AC3E}">
        <p14:creationId xmlns:p14="http://schemas.microsoft.com/office/powerpoint/2010/main" val="11912850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02A2DF72-025C-D3FD-17B4-22E02CDF8600}"/>
              </a:ext>
            </a:extLst>
          </p:cNvPr>
          <p:cNvSpPr txBox="1"/>
          <p:nvPr/>
        </p:nvSpPr>
        <p:spPr>
          <a:xfrm>
            <a:off x="3811694" y="4612111"/>
            <a:ext cx="135233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93889F"/>
                </a:solidFill>
                <a:effectLst/>
                <a:uLnTx/>
                <a:uFillTx/>
                <a:latin typeface="Corbel" panose="020B0503020204020204" pitchFamily="34" charset="0"/>
                <a:ea typeface="+mn-ea"/>
                <a:cs typeface="Arial" panose="020B0604020202020204" pitchFamily="34" charset="0"/>
              </a:rPr>
              <a:t>row buffer</a:t>
            </a:r>
          </a:p>
        </p:txBody>
      </p:sp>
      <p:sp>
        <p:nvSpPr>
          <p:cNvPr id="70" name="Rectangle 69">
            <a:extLst>
              <a:ext uri="{FF2B5EF4-FFF2-40B4-BE49-F238E27FC236}">
                <a16:creationId xmlns:a16="http://schemas.microsoft.com/office/drawing/2014/main" id="{4F87D1AE-C9E8-030A-A3DD-CE41E1CA8BC8}"/>
              </a:ext>
            </a:extLst>
          </p:cNvPr>
          <p:cNvSpPr/>
          <p:nvPr/>
        </p:nvSpPr>
        <p:spPr>
          <a:xfrm>
            <a:off x="0" y="629616"/>
            <a:ext cx="2716306" cy="5826540"/>
          </a:xfrm>
          <a:prstGeom prst="rect">
            <a:avLst/>
          </a:prstGeom>
          <a:solidFill>
            <a:srgbClr val="FFF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ounded Rectangle 64">
            <a:extLst>
              <a:ext uri="{FF2B5EF4-FFF2-40B4-BE49-F238E27FC236}">
                <a16:creationId xmlns:a16="http://schemas.microsoft.com/office/drawing/2014/main" id="{8FFE4315-EE8D-144A-008D-8DCDDE3CFCC3}"/>
              </a:ext>
            </a:extLst>
          </p:cNvPr>
          <p:cNvSpPr/>
          <p:nvPr/>
        </p:nvSpPr>
        <p:spPr>
          <a:xfrm>
            <a:off x="96426" y="736537"/>
            <a:ext cx="2519027" cy="1079711"/>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4F55892D-F829-1FC6-94CF-7204C63F8EB6}"/>
              </a:ext>
            </a:extLst>
          </p:cNvPr>
          <p:cNvCxnSpPr>
            <a:cxnSpLocks/>
          </p:cNvCxnSpPr>
          <p:nvPr/>
        </p:nvCxnSpPr>
        <p:spPr>
          <a:xfrm rot="5400000" flipH="1">
            <a:off x="5029723" y="3293047"/>
            <a:ext cx="0"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E65ADB8B-E7D5-CC71-7D28-06DEDEE97FE9}"/>
              </a:ext>
            </a:extLst>
          </p:cNvPr>
          <p:cNvCxnSpPr>
            <a:cxnSpLocks/>
          </p:cNvCxnSpPr>
          <p:nvPr/>
        </p:nvCxnSpPr>
        <p:spPr>
          <a:xfrm rot="5400000" flipH="1">
            <a:off x="5029723" y="3671983"/>
            <a:ext cx="0"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3" name="Title 1" descr=" 6">
            <a:extLst>
              <a:ext uri="{FF2B5EF4-FFF2-40B4-BE49-F238E27FC236}">
                <a16:creationId xmlns:a16="http://schemas.microsoft.com/office/drawing/2014/main" id="{225FE3A3-6745-502D-7F59-15867750339D}"/>
              </a:ext>
            </a:extLst>
          </p:cNvPr>
          <p:cNvSpPr txBox="1">
            <a:spLocks/>
          </p:cNvSpPr>
          <p:nvPr/>
        </p:nvSpPr>
        <p:spPr>
          <a:xfrm>
            <a:off x="178177" y="0"/>
            <a:ext cx="8787647"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orbel" panose="020B0503020204020204" pitchFamily="34" charset="0"/>
                <a:ea typeface="+mj-ea"/>
                <a:cs typeface="+mj-cs"/>
              </a:rPr>
              <a:t>In-DRAM pLUTo LUT Query: Setup</a:t>
            </a:r>
          </a:p>
        </p:txBody>
      </p:sp>
      <p:sp>
        <p:nvSpPr>
          <p:cNvPr id="7" name="Slide Number Placeholder 6">
            <a:extLst>
              <a:ext uri="{FF2B5EF4-FFF2-40B4-BE49-F238E27FC236}">
                <a16:creationId xmlns:a16="http://schemas.microsoft.com/office/drawing/2014/main" id="{BFC4D882-EE1D-5CC0-E0E4-710C3B18C9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cxnSp>
        <p:nvCxnSpPr>
          <p:cNvPr id="4" name="Straight Connector 3">
            <a:extLst>
              <a:ext uri="{FF2B5EF4-FFF2-40B4-BE49-F238E27FC236}">
                <a16:creationId xmlns:a16="http://schemas.microsoft.com/office/drawing/2014/main" id="{193B17EE-D4CE-E933-0A10-8DE0F4AE053C}"/>
              </a:ext>
            </a:extLst>
          </p:cNvPr>
          <p:cNvCxnSpPr>
            <a:cxnSpLocks/>
          </p:cNvCxnSpPr>
          <p:nvPr/>
        </p:nvCxnSpPr>
        <p:spPr>
          <a:xfrm>
            <a:off x="5515720" y="4182844"/>
            <a:ext cx="0" cy="325603"/>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DF1F5B15-D6F8-544E-2EC6-234CE9693377}"/>
              </a:ext>
            </a:extLst>
          </p:cNvPr>
          <p:cNvCxnSpPr>
            <a:cxnSpLocks/>
          </p:cNvCxnSpPr>
          <p:nvPr/>
        </p:nvCxnSpPr>
        <p:spPr>
          <a:xfrm>
            <a:off x="5965170" y="4182844"/>
            <a:ext cx="0" cy="332948"/>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BBD8907C-D053-3E28-0A5B-1508DA6E7B16}"/>
              </a:ext>
            </a:extLst>
          </p:cNvPr>
          <p:cNvCxnSpPr>
            <a:cxnSpLocks/>
          </p:cNvCxnSpPr>
          <p:nvPr/>
        </p:nvCxnSpPr>
        <p:spPr>
          <a:xfrm>
            <a:off x="6414620" y="4182805"/>
            <a:ext cx="0" cy="332948"/>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204CBF14-CE3C-D0AF-0904-EB85AA35F9B3}"/>
              </a:ext>
            </a:extLst>
          </p:cNvPr>
          <p:cNvCxnSpPr>
            <a:cxnSpLocks/>
          </p:cNvCxnSpPr>
          <p:nvPr/>
        </p:nvCxnSpPr>
        <p:spPr>
          <a:xfrm>
            <a:off x="6864069" y="4175499"/>
            <a:ext cx="0" cy="332948"/>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11" name="Rounded Rectangle 10">
            <a:extLst>
              <a:ext uri="{FF2B5EF4-FFF2-40B4-BE49-F238E27FC236}">
                <a16:creationId xmlns:a16="http://schemas.microsoft.com/office/drawing/2014/main" id="{6504418D-A90C-D6E7-1C54-18A1A7C9A1D0}"/>
              </a:ext>
            </a:extLst>
          </p:cNvPr>
          <p:cNvSpPr/>
          <p:nvPr/>
        </p:nvSpPr>
        <p:spPr>
          <a:xfrm>
            <a:off x="5192143" y="2334911"/>
            <a:ext cx="2028915" cy="1840762"/>
          </a:xfrm>
          <a:prstGeom prst="roundRect">
            <a:avLst>
              <a:gd name="adj" fmla="val 1622"/>
            </a:avLst>
          </a:prstGeom>
          <a:solidFill>
            <a:schemeClr val="accent5">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25000" noProof="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13" name="Rounded Rectangle 12">
            <a:extLst>
              <a:ext uri="{FF2B5EF4-FFF2-40B4-BE49-F238E27FC236}">
                <a16:creationId xmlns:a16="http://schemas.microsoft.com/office/drawing/2014/main" id="{D69C4F41-50ED-CF54-644A-2ED316781EF1}"/>
              </a:ext>
            </a:extLst>
          </p:cNvPr>
          <p:cNvSpPr/>
          <p:nvPr/>
        </p:nvSpPr>
        <p:spPr>
          <a:xfrm rot="5400000">
            <a:off x="5898769" y="3790738"/>
            <a:ext cx="582102" cy="2028912"/>
          </a:xfrm>
          <a:prstGeom prst="roundRect">
            <a:avLst/>
          </a:prstGeom>
          <a:pattFill prst="wdUpDiag">
            <a:fgClr>
              <a:srgbClr val="BBAECA"/>
            </a:fgClr>
            <a:bgClr>
              <a:srgbClr val="DFCFF0"/>
            </a:bgClr>
          </a:patt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id="{5B03AEA4-1D6D-2A02-F28E-1BE0E4D10B9C}"/>
              </a:ext>
            </a:extLst>
          </p:cNvPr>
          <p:cNvGrpSpPr/>
          <p:nvPr/>
        </p:nvGrpSpPr>
        <p:grpSpPr>
          <a:xfrm>
            <a:off x="5408073" y="5120617"/>
            <a:ext cx="173332" cy="648969"/>
            <a:chOff x="2521758" y="3054797"/>
            <a:chExt cx="64008" cy="188069"/>
          </a:xfrm>
        </p:grpSpPr>
        <p:cxnSp>
          <p:nvCxnSpPr>
            <p:cNvPr id="29" name="Straight Connector 28">
              <a:extLst>
                <a:ext uri="{FF2B5EF4-FFF2-40B4-BE49-F238E27FC236}">
                  <a16:creationId xmlns:a16="http://schemas.microsoft.com/office/drawing/2014/main" id="{56411DE6-322D-76E3-294D-9E5A2FA79FF8}"/>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1" name="Straight Connector 30">
              <a:extLst>
                <a:ext uri="{FF2B5EF4-FFF2-40B4-BE49-F238E27FC236}">
                  <a16:creationId xmlns:a16="http://schemas.microsoft.com/office/drawing/2014/main" id="{6001E9C3-356E-AE87-FFA4-05FFDFC51AF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2" name="Straight Connector 31">
              <a:extLst>
                <a:ext uri="{FF2B5EF4-FFF2-40B4-BE49-F238E27FC236}">
                  <a16:creationId xmlns:a16="http://schemas.microsoft.com/office/drawing/2014/main" id="{6291C3A9-C7BF-6832-8EBF-7A977669D976}"/>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7" name="Group 16">
            <a:extLst>
              <a:ext uri="{FF2B5EF4-FFF2-40B4-BE49-F238E27FC236}">
                <a16:creationId xmlns:a16="http://schemas.microsoft.com/office/drawing/2014/main" id="{FDD767DD-4EAE-2CA4-A7CE-A5CF80FEF08C}"/>
              </a:ext>
            </a:extLst>
          </p:cNvPr>
          <p:cNvGrpSpPr/>
          <p:nvPr/>
        </p:nvGrpSpPr>
        <p:grpSpPr>
          <a:xfrm>
            <a:off x="5837030" y="5109582"/>
            <a:ext cx="173332" cy="648969"/>
            <a:chOff x="2521758" y="3054797"/>
            <a:chExt cx="64008" cy="188069"/>
          </a:xfrm>
        </p:grpSpPr>
        <p:cxnSp>
          <p:nvCxnSpPr>
            <p:cNvPr id="26" name="Straight Connector 25">
              <a:extLst>
                <a:ext uri="{FF2B5EF4-FFF2-40B4-BE49-F238E27FC236}">
                  <a16:creationId xmlns:a16="http://schemas.microsoft.com/office/drawing/2014/main" id="{E2764FA7-945D-6ACC-4476-AB0E702C8F95}"/>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7" name="Straight Connector 26">
              <a:extLst>
                <a:ext uri="{FF2B5EF4-FFF2-40B4-BE49-F238E27FC236}">
                  <a16:creationId xmlns:a16="http://schemas.microsoft.com/office/drawing/2014/main" id="{9DA23700-D9EA-5D46-34FC-D8C81067954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8" name="Straight Connector 27">
              <a:extLst>
                <a:ext uri="{FF2B5EF4-FFF2-40B4-BE49-F238E27FC236}">
                  <a16:creationId xmlns:a16="http://schemas.microsoft.com/office/drawing/2014/main" id="{65F5F5EB-C469-F183-795C-3CF3D5200AE9}"/>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8" name="Group 17">
            <a:extLst>
              <a:ext uri="{FF2B5EF4-FFF2-40B4-BE49-F238E27FC236}">
                <a16:creationId xmlns:a16="http://schemas.microsoft.com/office/drawing/2014/main" id="{5C2F244F-AD02-F297-C498-C497F46F443E}"/>
              </a:ext>
            </a:extLst>
          </p:cNvPr>
          <p:cNvGrpSpPr/>
          <p:nvPr/>
        </p:nvGrpSpPr>
        <p:grpSpPr>
          <a:xfrm>
            <a:off x="6248380" y="5108314"/>
            <a:ext cx="173332" cy="648969"/>
            <a:chOff x="2521758" y="3054797"/>
            <a:chExt cx="64008" cy="188069"/>
          </a:xfrm>
        </p:grpSpPr>
        <p:cxnSp>
          <p:nvCxnSpPr>
            <p:cNvPr id="23" name="Straight Connector 22">
              <a:extLst>
                <a:ext uri="{FF2B5EF4-FFF2-40B4-BE49-F238E27FC236}">
                  <a16:creationId xmlns:a16="http://schemas.microsoft.com/office/drawing/2014/main" id="{9F9C2302-8BFC-2113-6E2C-ACFF464016E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4" name="Straight Connector 23">
              <a:extLst>
                <a:ext uri="{FF2B5EF4-FFF2-40B4-BE49-F238E27FC236}">
                  <a16:creationId xmlns:a16="http://schemas.microsoft.com/office/drawing/2014/main" id="{7FE804DF-ACC9-5681-9141-E12E98F04E3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5" name="Straight Connector 24">
              <a:extLst>
                <a:ext uri="{FF2B5EF4-FFF2-40B4-BE49-F238E27FC236}">
                  <a16:creationId xmlns:a16="http://schemas.microsoft.com/office/drawing/2014/main" id="{011A845C-4B36-622D-79D2-2EEC712480E0}"/>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9" name="Group 18">
            <a:extLst>
              <a:ext uri="{FF2B5EF4-FFF2-40B4-BE49-F238E27FC236}">
                <a16:creationId xmlns:a16="http://schemas.microsoft.com/office/drawing/2014/main" id="{D60879E2-DF9F-933F-7EBD-BAA733433234}"/>
              </a:ext>
            </a:extLst>
          </p:cNvPr>
          <p:cNvGrpSpPr/>
          <p:nvPr/>
        </p:nvGrpSpPr>
        <p:grpSpPr>
          <a:xfrm>
            <a:off x="6672336" y="5120617"/>
            <a:ext cx="173332" cy="648969"/>
            <a:chOff x="2521758" y="3054797"/>
            <a:chExt cx="64008" cy="188069"/>
          </a:xfrm>
        </p:grpSpPr>
        <p:cxnSp>
          <p:nvCxnSpPr>
            <p:cNvPr id="20" name="Straight Connector 19">
              <a:extLst>
                <a:ext uri="{FF2B5EF4-FFF2-40B4-BE49-F238E27FC236}">
                  <a16:creationId xmlns:a16="http://schemas.microsoft.com/office/drawing/2014/main" id="{98070522-1F0D-F9D0-1868-64E7D1BD153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1" name="Straight Connector 20">
              <a:extLst>
                <a:ext uri="{FF2B5EF4-FFF2-40B4-BE49-F238E27FC236}">
                  <a16:creationId xmlns:a16="http://schemas.microsoft.com/office/drawing/2014/main" id="{A7BC7AE7-4BBB-BD85-E12B-FD544420F3F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2" name="Straight Connector 21">
              <a:extLst>
                <a:ext uri="{FF2B5EF4-FFF2-40B4-BE49-F238E27FC236}">
                  <a16:creationId xmlns:a16="http://schemas.microsoft.com/office/drawing/2014/main" id="{8B1EFA1E-657A-E290-1E60-D94A0BF19A73}"/>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sp>
        <p:nvSpPr>
          <p:cNvPr id="33" name="Rounded Rectangle 32">
            <a:extLst>
              <a:ext uri="{FF2B5EF4-FFF2-40B4-BE49-F238E27FC236}">
                <a16:creationId xmlns:a16="http://schemas.microsoft.com/office/drawing/2014/main" id="{0C60ECAA-E984-0339-82FC-E5B0B4C5608E}"/>
              </a:ext>
            </a:extLst>
          </p:cNvPr>
          <p:cNvSpPr/>
          <p:nvPr/>
        </p:nvSpPr>
        <p:spPr>
          <a:xfrm rot="5400000">
            <a:off x="5897652" y="5047299"/>
            <a:ext cx="584335" cy="2028912"/>
          </a:xfrm>
          <a:prstGeom prst="round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4" name="Table 275">
            <a:extLst>
              <a:ext uri="{FF2B5EF4-FFF2-40B4-BE49-F238E27FC236}">
                <a16:creationId xmlns:a16="http://schemas.microsoft.com/office/drawing/2014/main" id="{91C1B412-F7C0-9BF4-466A-716D27FABB97}"/>
              </a:ext>
            </a:extLst>
          </p:cNvPr>
          <p:cNvGraphicFramePr>
            <a:graphicFrameLocks noGrp="1"/>
          </p:cNvGraphicFramePr>
          <p:nvPr/>
        </p:nvGraphicFramePr>
        <p:xfrm>
          <a:off x="5292522" y="4591707"/>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35" name="Rounded Rectangle 34">
            <a:extLst>
              <a:ext uri="{FF2B5EF4-FFF2-40B4-BE49-F238E27FC236}">
                <a16:creationId xmlns:a16="http://schemas.microsoft.com/office/drawing/2014/main" id="{5853E33A-0C10-F411-BD05-35B1A76C00B3}"/>
              </a:ext>
            </a:extLst>
          </p:cNvPr>
          <p:cNvSpPr/>
          <p:nvPr/>
        </p:nvSpPr>
        <p:spPr>
          <a:xfrm rot="5400000">
            <a:off x="5909541" y="170856"/>
            <a:ext cx="579239" cy="2014040"/>
          </a:xfrm>
          <a:prstGeom prst="roundRect">
            <a:avLst/>
          </a:prstGeom>
          <a:solidFill>
            <a:srgbClr val="E4D9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6" name="Table 275">
            <a:extLst>
              <a:ext uri="{FF2B5EF4-FFF2-40B4-BE49-F238E27FC236}">
                <a16:creationId xmlns:a16="http://schemas.microsoft.com/office/drawing/2014/main" id="{28DFCE45-3B33-AE43-69DA-C1AF5E3FC3E2}"/>
              </a:ext>
            </a:extLst>
          </p:cNvPr>
          <p:cNvGraphicFramePr>
            <a:graphicFrameLocks noGrp="1"/>
          </p:cNvGraphicFramePr>
          <p:nvPr/>
        </p:nvGraphicFramePr>
        <p:xfrm>
          <a:off x="5301890" y="994064"/>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0</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cxnSp>
        <p:nvCxnSpPr>
          <p:cNvPr id="37" name="Elbow Connector 36">
            <a:extLst>
              <a:ext uri="{FF2B5EF4-FFF2-40B4-BE49-F238E27FC236}">
                <a16:creationId xmlns:a16="http://schemas.microsoft.com/office/drawing/2014/main" id="{8F539379-865B-D64A-C423-25BD1E83EAE5}"/>
              </a:ext>
            </a:extLst>
          </p:cNvPr>
          <p:cNvCxnSpPr>
            <a:cxnSpLocks/>
          </p:cNvCxnSpPr>
          <p:nvPr/>
        </p:nvCxnSpPr>
        <p:spPr>
          <a:xfrm rot="10800000" flipH="1" flipV="1">
            <a:off x="7211141" y="1924870"/>
            <a:ext cx="4" cy="3566160"/>
          </a:xfrm>
          <a:prstGeom prst="bentConnector3">
            <a:avLst>
              <a:gd name="adj1" fmla="val 12220150000"/>
            </a:avLst>
          </a:prstGeom>
          <a:ln w="38100">
            <a:solidFill>
              <a:schemeClr val="accent4"/>
            </a:solidFill>
            <a:prstDash val="sysDot"/>
            <a:tailEnd type="triangle" w="med" len="sm"/>
          </a:ln>
        </p:spPr>
        <p:style>
          <a:lnRef idx="1">
            <a:schemeClr val="accent1"/>
          </a:lnRef>
          <a:fillRef idx="0">
            <a:schemeClr val="accent1"/>
          </a:fillRef>
          <a:effectRef idx="0">
            <a:schemeClr val="accent1"/>
          </a:effectRef>
          <a:fontRef idx="minor">
            <a:schemeClr val="tx1"/>
          </a:fontRef>
        </p:style>
      </p:cxnSp>
      <p:sp>
        <p:nvSpPr>
          <p:cNvPr id="41" name="Rounded Rectangle 40">
            <a:extLst>
              <a:ext uri="{FF2B5EF4-FFF2-40B4-BE49-F238E27FC236}">
                <a16:creationId xmlns:a16="http://schemas.microsoft.com/office/drawing/2014/main" id="{5EA5FF2D-CA4D-044D-5240-D82BF10A85FD}"/>
              </a:ext>
            </a:extLst>
          </p:cNvPr>
          <p:cNvSpPr/>
          <p:nvPr/>
        </p:nvSpPr>
        <p:spPr>
          <a:xfrm rot="5400000">
            <a:off x="5907630" y="920136"/>
            <a:ext cx="579240" cy="2014044"/>
          </a:xfrm>
          <a:prstGeom prst="roundRect">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3" name="Elbow Connector 42">
            <a:extLst>
              <a:ext uri="{FF2B5EF4-FFF2-40B4-BE49-F238E27FC236}">
                <a16:creationId xmlns:a16="http://schemas.microsoft.com/office/drawing/2014/main" id="{8FB6C1BA-5F10-4A6C-405D-0DC1EEA2377F}"/>
              </a:ext>
            </a:extLst>
          </p:cNvPr>
          <p:cNvCxnSpPr>
            <a:cxnSpLocks/>
            <a:stCxn id="48" idx="3"/>
            <a:endCxn id="41" idx="2"/>
          </p:cNvCxnSpPr>
          <p:nvPr/>
        </p:nvCxnSpPr>
        <p:spPr>
          <a:xfrm rot="5400000" flipH="1" flipV="1">
            <a:off x="4745177" y="1952206"/>
            <a:ext cx="470099" cy="420004"/>
          </a:xfrm>
          <a:prstGeom prst="bentConnector2">
            <a:avLst/>
          </a:prstGeom>
          <a:ln w="38100">
            <a:solidFill>
              <a:srgbClr val="C00000"/>
            </a:solidFill>
            <a:prstDash val="sysDot"/>
            <a:tailEnd type="triangle" w="med" len="sm"/>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9C1CC0F-521D-7468-5B21-5D065B5C0AAC}"/>
              </a:ext>
            </a:extLst>
          </p:cNvPr>
          <p:cNvCxnSpPr>
            <a:cxnSpLocks/>
          </p:cNvCxnSpPr>
          <p:nvPr/>
        </p:nvCxnSpPr>
        <p:spPr>
          <a:xfrm rot="5400000" flipH="1">
            <a:off x="5027742" y="2512001"/>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46" name="Straight Connector 45">
            <a:extLst>
              <a:ext uri="{FF2B5EF4-FFF2-40B4-BE49-F238E27FC236}">
                <a16:creationId xmlns:a16="http://schemas.microsoft.com/office/drawing/2014/main" id="{A3BF5155-D76B-0F51-84F0-F9C02F239946}"/>
              </a:ext>
            </a:extLst>
          </p:cNvPr>
          <p:cNvCxnSpPr>
            <a:cxnSpLocks/>
          </p:cNvCxnSpPr>
          <p:nvPr/>
        </p:nvCxnSpPr>
        <p:spPr>
          <a:xfrm rot="5400000" flipH="1">
            <a:off x="5027743" y="28981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48" name="Rounded Rectangle 47">
            <a:extLst>
              <a:ext uri="{FF2B5EF4-FFF2-40B4-BE49-F238E27FC236}">
                <a16:creationId xmlns:a16="http://schemas.microsoft.com/office/drawing/2014/main" id="{8376977C-3282-EAB6-98E7-B196ED4F6F12}"/>
              </a:ext>
            </a:extLst>
          </p:cNvPr>
          <p:cNvSpPr/>
          <p:nvPr/>
        </p:nvSpPr>
        <p:spPr>
          <a:xfrm rot="16200000">
            <a:off x="3943110" y="3070211"/>
            <a:ext cx="1654227" cy="308319"/>
          </a:xfrm>
          <a:prstGeom prst="round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0" name="Straight Arrow Connector 39">
            <a:extLst>
              <a:ext uri="{FF2B5EF4-FFF2-40B4-BE49-F238E27FC236}">
                <a16:creationId xmlns:a16="http://schemas.microsoft.com/office/drawing/2014/main" id="{29BE35DF-E2E1-9179-05DF-E58F667CD1C6}"/>
              </a:ext>
            </a:extLst>
          </p:cNvPr>
          <p:cNvCxnSpPr>
            <a:cxnSpLocks/>
          </p:cNvCxnSpPr>
          <p:nvPr/>
        </p:nvCxnSpPr>
        <p:spPr>
          <a:xfrm>
            <a:off x="68699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763874F1-B1FE-6D5F-7855-22E1EE847861}"/>
              </a:ext>
            </a:extLst>
          </p:cNvPr>
          <p:cNvCxnSpPr>
            <a:cxnSpLocks/>
          </p:cNvCxnSpPr>
          <p:nvPr/>
        </p:nvCxnSpPr>
        <p:spPr>
          <a:xfrm>
            <a:off x="64258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9333CE1-7BE6-2786-C4D3-1E02C6E6158E}"/>
              </a:ext>
            </a:extLst>
          </p:cNvPr>
          <p:cNvCxnSpPr>
            <a:cxnSpLocks/>
          </p:cNvCxnSpPr>
          <p:nvPr/>
        </p:nvCxnSpPr>
        <p:spPr>
          <a:xfrm>
            <a:off x="59682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24D7EFB3-2A69-80D9-0B83-2890B46C68C1}"/>
              </a:ext>
            </a:extLst>
          </p:cNvPr>
          <p:cNvCxnSpPr>
            <a:cxnSpLocks/>
          </p:cNvCxnSpPr>
          <p:nvPr/>
        </p:nvCxnSpPr>
        <p:spPr>
          <a:xfrm>
            <a:off x="55241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graphicFrame>
        <p:nvGraphicFramePr>
          <p:cNvPr id="2" name="Table 275">
            <a:extLst>
              <a:ext uri="{FF2B5EF4-FFF2-40B4-BE49-F238E27FC236}">
                <a16:creationId xmlns:a16="http://schemas.microsoft.com/office/drawing/2014/main" id="{F33BC4AD-3B1B-2EF3-C96B-80CD4D672F26}"/>
              </a:ext>
            </a:extLst>
          </p:cNvPr>
          <p:cNvGraphicFramePr>
            <a:graphicFrameLocks noGrp="1"/>
          </p:cNvGraphicFramePr>
          <p:nvPr/>
        </p:nvGraphicFramePr>
        <p:xfrm>
          <a:off x="5289835" y="5836646"/>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6" name="Rectangle 5">
            <a:extLst>
              <a:ext uri="{FF2B5EF4-FFF2-40B4-BE49-F238E27FC236}">
                <a16:creationId xmlns:a16="http://schemas.microsoft.com/office/drawing/2014/main" id="{A24D5187-9386-EE2D-06AA-276EFF556DC4}"/>
              </a:ext>
            </a:extLst>
          </p:cNvPr>
          <p:cNvSpPr>
            <a:spLocks/>
          </p:cNvSpPr>
          <p:nvPr/>
        </p:nvSpPr>
        <p:spPr>
          <a:xfrm>
            <a:off x="5304367" y="1728351"/>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15" name="Rectangle 14">
            <a:extLst>
              <a:ext uri="{FF2B5EF4-FFF2-40B4-BE49-F238E27FC236}">
                <a16:creationId xmlns:a16="http://schemas.microsoft.com/office/drawing/2014/main" id="{8F0AB727-4535-4F51-A029-2FF715B1BB4F}"/>
              </a:ext>
            </a:extLst>
          </p:cNvPr>
          <p:cNvSpPr/>
          <p:nvPr/>
        </p:nvSpPr>
        <p:spPr>
          <a:xfrm>
            <a:off x="5770841"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0" name="Rectangle 29">
            <a:extLst>
              <a:ext uri="{FF2B5EF4-FFF2-40B4-BE49-F238E27FC236}">
                <a16:creationId xmlns:a16="http://schemas.microsoft.com/office/drawing/2014/main" id="{58E8DFCC-D41E-B4DC-0E11-DDBA39AF97F5}"/>
              </a:ext>
            </a:extLst>
          </p:cNvPr>
          <p:cNvSpPr/>
          <p:nvPr/>
        </p:nvSpPr>
        <p:spPr>
          <a:xfrm>
            <a:off x="6237315"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8" name="Rectangle 37">
            <a:extLst>
              <a:ext uri="{FF2B5EF4-FFF2-40B4-BE49-F238E27FC236}">
                <a16:creationId xmlns:a16="http://schemas.microsoft.com/office/drawing/2014/main" id="{6606B0FB-9FD3-1633-090F-A442DDBC5782}"/>
              </a:ext>
            </a:extLst>
          </p:cNvPr>
          <p:cNvSpPr/>
          <p:nvPr/>
        </p:nvSpPr>
        <p:spPr>
          <a:xfrm>
            <a:off x="6703788"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47" name="TextBox 46">
            <a:extLst>
              <a:ext uri="{FF2B5EF4-FFF2-40B4-BE49-F238E27FC236}">
                <a16:creationId xmlns:a16="http://schemas.microsoft.com/office/drawing/2014/main" id="{48209F93-C678-77FE-0741-880FAEA05260}"/>
              </a:ext>
            </a:extLst>
          </p:cNvPr>
          <p:cNvSpPr txBox="1"/>
          <p:nvPr/>
        </p:nvSpPr>
        <p:spPr>
          <a:xfrm>
            <a:off x="234762" y="5148517"/>
            <a:ext cx="2245127"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 vector</a:t>
            </a:r>
          </a:p>
        </p:txBody>
      </p:sp>
      <p:graphicFrame>
        <p:nvGraphicFramePr>
          <p:cNvPr id="50" name="Table 275">
            <a:extLst>
              <a:ext uri="{FF2B5EF4-FFF2-40B4-BE49-F238E27FC236}">
                <a16:creationId xmlns:a16="http://schemas.microsoft.com/office/drawing/2014/main" id="{F4FAEFC2-F020-2F17-D28B-888C8568909C}"/>
              </a:ext>
            </a:extLst>
          </p:cNvPr>
          <p:cNvGraphicFramePr>
            <a:graphicFrameLocks noGrp="1"/>
          </p:cNvGraphicFramePr>
          <p:nvPr/>
        </p:nvGraphicFramePr>
        <p:xfrm>
          <a:off x="426103" y="2000679"/>
          <a:ext cx="1854538" cy="2194560"/>
        </p:xfrm>
        <a:graphic>
          <a:graphicData uri="http://schemas.openxmlformats.org/drawingml/2006/table">
            <a:tbl>
              <a:tblPr firstRow="1" bandRow="1">
                <a:tableStyleId>{5940675A-B579-460E-94D1-54222C63F5DA}</a:tableStyleId>
              </a:tblPr>
              <a:tblGrid>
                <a:gridCol w="560388">
                  <a:extLst>
                    <a:ext uri="{9D8B030D-6E8A-4147-A177-3AD203B41FA5}">
                      <a16:colId xmlns:a16="http://schemas.microsoft.com/office/drawing/2014/main" val="1193322599"/>
                    </a:ext>
                  </a:extLst>
                </a:gridCol>
                <a:gridCol w="816943">
                  <a:extLst>
                    <a:ext uri="{9D8B030D-6E8A-4147-A177-3AD203B41FA5}">
                      <a16:colId xmlns:a16="http://schemas.microsoft.com/office/drawing/2014/main" val="4227494446"/>
                    </a:ext>
                  </a:extLst>
                </a:gridCol>
                <a:gridCol w="477207">
                  <a:extLst>
                    <a:ext uri="{9D8B030D-6E8A-4147-A177-3AD203B41FA5}">
                      <a16:colId xmlns:a16="http://schemas.microsoft.com/office/drawing/2014/main" val="468283467"/>
                    </a:ext>
                  </a:extLst>
                </a:gridCol>
              </a:tblGrid>
              <a:tr h="270417">
                <a:tc>
                  <a:txBody>
                    <a:bodyPr/>
                    <a:lstStyle/>
                    <a:p>
                      <a:pPr algn="ctr"/>
                      <a:endParaRPr lang="en-US" sz="1800" b="0" i="0">
                        <a:latin typeface="Corbel" panose="020B0503020204020204" pitchFamily="34" charset="0"/>
                        <a:cs typeface="Arial" panose="020B060402020202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800" b="0" i="0">
                          <a:latin typeface="Corbel" panose="020B0503020204020204" pitchFamily="34" charset="0"/>
                          <a:cs typeface="Arial" panose="020B0604020202020204" pitchFamily="34" charset="0"/>
                        </a:rPr>
                        <a:t>Prime numbers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r>
                        <a:rPr lang="en-US" sz="1000">
                          <a:latin typeface="Arial" panose="020B0604020202020204" pitchFamily="34" charset="0"/>
                          <a:cs typeface="Arial" panose="020B0604020202020204" pitchFamily="34" charset="0"/>
                        </a:rPr>
                        <a:t>A</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0">
                <a:tc>
                  <a:txBody>
                    <a:bodyPr/>
                    <a:lstStyle/>
                    <a:p>
                      <a:pPr algn="ctr"/>
                      <a:r>
                        <a:rPr lang="en-US" sz="1800" b="0" i="0">
                          <a:latin typeface="Corbel" panose="020B0503020204020204" pitchFamily="34" charset="0"/>
                          <a:cs typeface="Arial" panose="020B0604020202020204" pitchFamily="34" charset="0"/>
                        </a:rPr>
                        <a:t>LUT</a:t>
                      </a:r>
                    </a:p>
                    <a:p>
                      <a:pPr algn="ctr"/>
                      <a:r>
                        <a:rPr lang="en-US" sz="1800" b="0" i="0">
                          <a:latin typeface="Corbel" panose="020B0503020204020204" pitchFamily="34" charset="0"/>
                          <a:cs typeface="Arial" panose="020B0604020202020204" pitchFamily="34" charset="0"/>
                        </a:rPr>
                        <a:t>index</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err="1">
                          <a:latin typeface="Corbel" panose="020B0503020204020204" pitchFamily="34" charset="0"/>
                          <a:cs typeface="Arial" panose="020B0604020202020204" pitchFamily="34" charset="0"/>
                        </a:rPr>
                        <a:t>i</a:t>
                      </a:r>
                      <a:endParaRPr lang="en-US" sz="1800" b="0" i="0">
                        <a:latin typeface="Corbel" panose="020B0503020204020204" pitchFamily="34" charset="0"/>
                        <a:cs typeface="Arial" panose="020B0604020202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f(</a:t>
                      </a:r>
                      <a:r>
                        <a:rPr lang="en-US" sz="1800" b="0" i="0" err="1">
                          <a:latin typeface="Corbel" panose="020B0503020204020204" pitchFamily="34" charset="0"/>
                          <a:cs typeface="Arial" panose="020B0604020202020204" pitchFamily="34" charset="0"/>
                        </a:rPr>
                        <a:t>i</a:t>
                      </a:r>
                      <a:r>
                        <a:rPr lang="en-US" sz="1800" b="0" i="0">
                          <a:latin typeface="Corbel" panose="020B0503020204020204" pitchFamily="34" charset="0"/>
                          <a:cs typeface="Arial" panose="020B0604020202020204" pitchFamily="34" charset="0"/>
                        </a:rPr>
                        <a: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6769038"/>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1</a:t>
                      </a:r>
                      <a:r>
                        <a:rPr lang="en-US" sz="1800" b="0" i="0" baseline="30000">
                          <a:latin typeface="Corbel" panose="020B0503020204020204" pitchFamily="34" charset="0"/>
                          <a:cs typeface="Arial" panose="020B0604020202020204" pitchFamily="34" charset="0"/>
                        </a:rPr>
                        <a:t>st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351085"/>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2</a:t>
                      </a:r>
                      <a:r>
                        <a:rPr lang="en-US" sz="1800" b="0" i="0" baseline="30000">
                          <a:solidFill>
                            <a:schemeClr val="tx1"/>
                          </a:solidFill>
                          <a:latin typeface="Corbel" panose="020B0503020204020204" pitchFamily="34" charset="0"/>
                          <a:cs typeface="Arial" panose="020B0604020202020204" pitchFamily="34" charset="0"/>
                        </a:rPr>
                        <a:t>nd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08754334"/>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3</a:t>
                      </a:r>
                      <a:r>
                        <a:rPr lang="en-US" sz="1800" b="0" i="0" baseline="30000">
                          <a:latin typeface="Corbel" panose="020B0503020204020204" pitchFamily="34" charset="0"/>
                          <a:cs typeface="Arial" panose="020B0604020202020204" pitchFamily="34" charset="0"/>
                        </a:rPr>
                        <a:t>rd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64916830"/>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4</a:t>
                      </a:r>
                      <a:r>
                        <a:rPr lang="en-US" sz="1800" b="0" i="0" baseline="30000">
                          <a:latin typeface="Corbel" panose="020B0503020204020204" pitchFamily="34" charset="0"/>
                          <a:cs typeface="Arial" panose="020B0604020202020204" pitchFamily="34" charset="0"/>
                        </a:rPr>
                        <a:t>th</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16069710"/>
                  </a:ext>
                </a:extLst>
              </a:tr>
            </a:tbl>
          </a:graphicData>
        </a:graphic>
      </p:graphicFrame>
      <p:graphicFrame>
        <p:nvGraphicFramePr>
          <p:cNvPr id="52" name="Table 275">
            <a:extLst>
              <a:ext uri="{FF2B5EF4-FFF2-40B4-BE49-F238E27FC236}">
                <a16:creationId xmlns:a16="http://schemas.microsoft.com/office/drawing/2014/main" id="{D03E7150-1EF3-DD7E-1AAE-429CCC880DF9}"/>
              </a:ext>
            </a:extLst>
          </p:cNvPr>
          <p:cNvGraphicFramePr>
            <a:graphicFrameLocks noGrp="1"/>
          </p:cNvGraphicFramePr>
          <p:nvPr/>
        </p:nvGraphicFramePr>
        <p:xfrm>
          <a:off x="419382" y="4801677"/>
          <a:ext cx="1863744" cy="384881"/>
        </p:xfrm>
        <a:graphic>
          <a:graphicData uri="http://schemas.openxmlformats.org/drawingml/2006/table">
            <a:tbl>
              <a:tblPr firstRow="1" bandRow="1">
                <a:tableStyleId>{5940675A-B579-460E-94D1-54222C63F5DA}</a:tableStyleId>
              </a:tblPr>
              <a:tblGrid>
                <a:gridCol w="465936">
                  <a:extLst>
                    <a:ext uri="{9D8B030D-6E8A-4147-A177-3AD203B41FA5}">
                      <a16:colId xmlns:a16="http://schemas.microsoft.com/office/drawing/2014/main" val="4227494446"/>
                    </a:ext>
                  </a:extLst>
                </a:gridCol>
                <a:gridCol w="465936">
                  <a:extLst>
                    <a:ext uri="{9D8B030D-6E8A-4147-A177-3AD203B41FA5}">
                      <a16:colId xmlns:a16="http://schemas.microsoft.com/office/drawing/2014/main" val="468283467"/>
                    </a:ext>
                  </a:extLst>
                </a:gridCol>
                <a:gridCol w="465936">
                  <a:extLst>
                    <a:ext uri="{9D8B030D-6E8A-4147-A177-3AD203B41FA5}">
                      <a16:colId xmlns:a16="http://schemas.microsoft.com/office/drawing/2014/main" val="3823604040"/>
                    </a:ext>
                  </a:extLst>
                </a:gridCol>
                <a:gridCol w="465936">
                  <a:extLst>
                    <a:ext uri="{9D8B030D-6E8A-4147-A177-3AD203B41FA5}">
                      <a16:colId xmlns:a16="http://schemas.microsoft.com/office/drawing/2014/main" val="3652080883"/>
                    </a:ext>
                  </a:extLst>
                </a:gridCol>
              </a:tblGrid>
              <a:tr h="384881">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54" name="TextBox 53">
            <a:extLst>
              <a:ext uri="{FF2B5EF4-FFF2-40B4-BE49-F238E27FC236}">
                <a16:creationId xmlns:a16="http://schemas.microsoft.com/office/drawing/2014/main" id="{0298F78F-23E2-99F4-79F3-CD12675CB412}"/>
              </a:ext>
            </a:extLst>
          </p:cNvPr>
          <p:cNvSpPr txBox="1"/>
          <p:nvPr/>
        </p:nvSpPr>
        <p:spPr>
          <a:xfrm>
            <a:off x="426103" y="4167177"/>
            <a:ext cx="1854538"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l</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ook</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u</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p </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able</a:t>
            </a:r>
          </a:p>
        </p:txBody>
      </p:sp>
      <p:sp>
        <p:nvSpPr>
          <p:cNvPr id="55" name="TextBox 54">
            <a:extLst>
              <a:ext uri="{FF2B5EF4-FFF2-40B4-BE49-F238E27FC236}">
                <a16:creationId xmlns:a16="http://schemas.microsoft.com/office/drawing/2014/main" id="{7195EE43-7896-3B0F-7D8D-A5EE61665E18}"/>
              </a:ext>
            </a:extLst>
          </p:cNvPr>
          <p:cNvSpPr txBox="1"/>
          <p:nvPr/>
        </p:nvSpPr>
        <p:spPr>
          <a:xfrm>
            <a:off x="328507" y="6078612"/>
            <a:ext cx="204201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 vector</a:t>
            </a:r>
          </a:p>
        </p:txBody>
      </p:sp>
      <p:graphicFrame>
        <p:nvGraphicFramePr>
          <p:cNvPr id="56" name="Table 275">
            <a:extLst>
              <a:ext uri="{FF2B5EF4-FFF2-40B4-BE49-F238E27FC236}">
                <a16:creationId xmlns:a16="http://schemas.microsoft.com/office/drawing/2014/main" id="{42AC9FCD-CC4B-AED2-A9FC-1476D069C04D}"/>
              </a:ext>
            </a:extLst>
          </p:cNvPr>
          <p:cNvGraphicFramePr>
            <a:graphicFrameLocks noGrp="1"/>
          </p:cNvGraphicFramePr>
          <p:nvPr/>
        </p:nvGraphicFramePr>
        <p:xfrm>
          <a:off x="419382" y="5745220"/>
          <a:ext cx="1863740" cy="384881"/>
        </p:xfrm>
        <a:graphic>
          <a:graphicData uri="http://schemas.openxmlformats.org/drawingml/2006/table">
            <a:tbl>
              <a:tblPr firstRow="1" bandRow="1">
                <a:tableStyleId>{5940675A-B579-460E-94D1-54222C63F5DA}</a:tableStyleId>
              </a:tblPr>
              <a:tblGrid>
                <a:gridCol w="465935">
                  <a:extLst>
                    <a:ext uri="{9D8B030D-6E8A-4147-A177-3AD203B41FA5}">
                      <a16:colId xmlns:a16="http://schemas.microsoft.com/office/drawing/2014/main" val="4227494446"/>
                    </a:ext>
                  </a:extLst>
                </a:gridCol>
                <a:gridCol w="465935">
                  <a:extLst>
                    <a:ext uri="{9D8B030D-6E8A-4147-A177-3AD203B41FA5}">
                      <a16:colId xmlns:a16="http://schemas.microsoft.com/office/drawing/2014/main" val="468283467"/>
                    </a:ext>
                  </a:extLst>
                </a:gridCol>
                <a:gridCol w="465935">
                  <a:extLst>
                    <a:ext uri="{9D8B030D-6E8A-4147-A177-3AD203B41FA5}">
                      <a16:colId xmlns:a16="http://schemas.microsoft.com/office/drawing/2014/main" val="3823604040"/>
                    </a:ext>
                  </a:extLst>
                </a:gridCol>
                <a:gridCol w="465935">
                  <a:extLst>
                    <a:ext uri="{9D8B030D-6E8A-4147-A177-3AD203B41FA5}">
                      <a16:colId xmlns:a16="http://schemas.microsoft.com/office/drawing/2014/main" val="3652080883"/>
                    </a:ext>
                  </a:extLst>
                </a:gridCol>
              </a:tblGrid>
              <a:tr h="384881">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64" name="TextBox 63">
            <a:extLst>
              <a:ext uri="{FF2B5EF4-FFF2-40B4-BE49-F238E27FC236}">
                <a16:creationId xmlns:a16="http://schemas.microsoft.com/office/drawing/2014/main" id="{77C6A9F9-CFD2-BFB6-5FD1-46212866E231}"/>
              </a:ext>
            </a:extLst>
          </p:cNvPr>
          <p:cNvSpPr txBox="1"/>
          <p:nvPr/>
        </p:nvSpPr>
        <p:spPr>
          <a:xfrm>
            <a:off x="-118226" y="766965"/>
            <a:ext cx="294444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LUT Query: </a:t>
            </a:r>
            <a:b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b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Return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1</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st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4</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th</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Corbel" panose="020B0503020204020204" pitchFamily="34" charset="0"/>
                <a:ea typeface="+mn-ea"/>
                <a:cs typeface="+mn-cs"/>
              </a:rPr>
              <a:t>prime numbers</a:t>
            </a:r>
          </a:p>
        </p:txBody>
      </p:sp>
      <p:sp>
        <p:nvSpPr>
          <p:cNvPr id="71" name="TextBox 70">
            <a:extLst>
              <a:ext uri="{FF2B5EF4-FFF2-40B4-BE49-F238E27FC236}">
                <a16:creationId xmlns:a16="http://schemas.microsoft.com/office/drawing/2014/main" id="{96464DE5-8775-54F7-E800-368C864AD146}"/>
              </a:ext>
            </a:extLst>
          </p:cNvPr>
          <p:cNvSpPr txBox="1"/>
          <p:nvPr/>
        </p:nvSpPr>
        <p:spPr>
          <a:xfrm>
            <a:off x="3602360" y="807886"/>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input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vector</a:t>
            </a:r>
          </a:p>
        </p:txBody>
      </p:sp>
      <p:sp>
        <p:nvSpPr>
          <p:cNvPr id="73" name="TextBox 72">
            <a:extLst>
              <a:ext uri="{FF2B5EF4-FFF2-40B4-BE49-F238E27FC236}">
                <a16:creationId xmlns:a16="http://schemas.microsoft.com/office/drawing/2014/main" id="{D7B72F86-2B91-59AA-47AC-78725EC01117}"/>
              </a:ext>
            </a:extLst>
          </p:cNvPr>
          <p:cNvSpPr txBox="1"/>
          <p:nvPr/>
        </p:nvSpPr>
        <p:spPr>
          <a:xfrm>
            <a:off x="3576104" y="5703683"/>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output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vector</a:t>
            </a:r>
          </a:p>
        </p:txBody>
      </p:sp>
      <p:sp>
        <p:nvSpPr>
          <p:cNvPr id="74" name="TextBox 73">
            <a:extLst>
              <a:ext uri="{FF2B5EF4-FFF2-40B4-BE49-F238E27FC236}">
                <a16:creationId xmlns:a16="http://schemas.microsoft.com/office/drawing/2014/main" id="{549E17C4-CCD6-4975-A244-6D40CDC6F814}"/>
              </a:ext>
            </a:extLst>
          </p:cNvPr>
          <p:cNvSpPr txBox="1"/>
          <p:nvPr/>
        </p:nvSpPr>
        <p:spPr>
          <a:xfrm>
            <a:off x="6088976" y="1531408"/>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C000"/>
                </a:solidFill>
                <a:effectLst/>
                <a:uLnTx/>
                <a:uFillTx/>
                <a:latin typeface="Corbel" panose="020B0503020204020204" pitchFamily="34" charset="0"/>
                <a:ea typeface="+mn-ea"/>
                <a:cs typeface="Arial" panose="020B0604020202020204" pitchFamily="34" charset="0"/>
              </a:rPr>
              <a:t>match logic</a:t>
            </a:r>
          </a:p>
        </p:txBody>
      </p:sp>
      <p:grpSp>
        <p:nvGrpSpPr>
          <p:cNvPr id="66" name="Group 65">
            <a:extLst>
              <a:ext uri="{FF2B5EF4-FFF2-40B4-BE49-F238E27FC236}">
                <a16:creationId xmlns:a16="http://schemas.microsoft.com/office/drawing/2014/main" id="{11BF3860-1AC5-E1C9-52AA-5866992DDDB5}"/>
              </a:ext>
            </a:extLst>
          </p:cNvPr>
          <p:cNvGrpSpPr/>
          <p:nvPr/>
        </p:nvGrpSpPr>
        <p:grpSpPr>
          <a:xfrm>
            <a:off x="4934491" y="2400162"/>
            <a:ext cx="282634" cy="1354256"/>
            <a:chOff x="4930967" y="2421934"/>
            <a:chExt cx="282634" cy="1354256"/>
          </a:xfrm>
        </p:grpSpPr>
        <p:sp>
          <p:nvSpPr>
            <p:cNvPr id="53" name="Rectangle 52">
              <a:extLst>
                <a:ext uri="{FF2B5EF4-FFF2-40B4-BE49-F238E27FC236}">
                  <a16:creationId xmlns:a16="http://schemas.microsoft.com/office/drawing/2014/main" id="{536AEF68-4F8D-2AC6-5963-B65C5A1DC41B}"/>
                </a:ext>
              </a:extLst>
            </p:cNvPr>
            <p:cNvSpPr/>
            <p:nvPr/>
          </p:nvSpPr>
          <p:spPr>
            <a:xfrm>
              <a:off x="4932026" y="2421934"/>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0</a:t>
              </a:r>
            </a:p>
          </p:txBody>
        </p:sp>
        <p:sp>
          <p:nvSpPr>
            <p:cNvPr id="57" name="Rectangle 56">
              <a:extLst>
                <a:ext uri="{FF2B5EF4-FFF2-40B4-BE49-F238E27FC236}">
                  <a16:creationId xmlns:a16="http://schemas.microsoft.com/office/drawing/2014/main" id="{86DA098B-39AD-8962-7B19-3736A2EA94E6}"/>
                </a:ext>
              </a:extLst>
            </p:cNvPr>
            <p:cNvSpPr/>
            <p:nvPr/>
          </p:nvSpPr>
          <p:spPr>
            <a:xfrm>
              <a:off x="4932026" y="2788143"/>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1</a:t>
              </a:r>
            </a:p>
          </p:txBody>
        </p:sp>
        <p:sp>
          <p:nvSpPr>
            <p:cNvPr id="58" name="Rectangle 57">
              <a:extLst>
                <a:ext uri="{FF2B5EF4-FFF2-40B4-BE49-F238E27FC236}">
                  <a16:creationId xmlns:a16="http://schemas.microsoft.com/office/drawing/2014/main" id="{AB72B783-6E44-1FA4-7DA0-48754398D662}"/>
                </a:ext>
              </a:extLst>
            </p:cNvPr>
            <p:cNvSpPr/>
            <p:nvPr/>
          </p:nvSpPr>
          <p:spPr>
            <a:xfrm>
              <a:off x="4931194" y="3178394"/>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2</a:t>
              </a:r>
            </a:p>
          </p:txBody>
        </p:sp>
        <p:sp>
          <p:nvSpPr>
            <p:cNvPr id="59" name="Rectangle 58">
              <a:extLst>
                <a:ext uri="{FF2B5EF4-FFF2-40B4-BE49-F238E27FC236}">
                  <a16:creationId xmlns:a16="http://schemas.microsoft.com/office/drawing/2014/main" id="{7C9F5BB2-A272-CDFC-7A35-F6D23BD91D96}"/>
                </a:ext>
              </a:extLst>
            </p:cNvPr>
            <p:cNvSpPr/>
            <p:nvPr/>
          </p:nvSpPr>
          <p:spPr>
            <a:xfrm>
              <a:off x="4930967" y="3527419"/>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3</a:t>
              </a:r>
            </a:p>
          </p:txBody>
        </p:sp>
      </p:grpSp>
      <p:sp>
        <p:nvSpPr>
          <p:cNvPr id="42" name="TextBox 41">
            <a:extLst>
              <a:ext uri="{FF2B5EF4-FFF2-40B4-BE49-F238E27FC236}">
                <a16:creationId xmlns:a16="http://schemas.microsoft.com/office/drawing/2014/main" id="{087481CC-B0BA-3815-A0D9-55024048AC3E}"/>
              </a:ext>
            </a:extLst>
          </p:cNvPr>
          <p:cNvSpPr txBox="1"/>
          <p:nvPr/>
        </p:nvSpPr>
        <p:spPr>
          <a:xfrm>
            <a:off x="3417163" y="2870428"/>
            <a:ext cx="1352330"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847972"/>
                </a:solidFill>
                <a:effectLst/>
                <a:uLnTx/>
                <a:uFillTx/>
                <a:latin typeface="Corbel" panose="020B0503020204020204" pitchFamily="34" charset="0"/>
                <a:ea typeface="+mn-ea"/>
                <a:cs typeface="Arial" panose="020B0604020202020204" pitchFamily="34" charset="0"/>
              </a:rPr>
              <a:t>row decoder</a:t>
            </a:r>
          </a:p>
        </p:txBody>
      </p:sp>
    </p:spTree>
    <p:extLst>
      <p:ext uri="{BB962C8B-B14F-4D97-AF65-F5344CB8AC3E}">
        <p14:creationId xmlns:p14="http://schemas.microsoft.com/office/powerpoint/2010/main" val="890640542"/>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200"/>
                                        <p:tgtEl>
                                          <p:spTgt spid="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fade">
                                      <p:cBhvr>
                                        <p:cTn id="13" dur="200"/>
                                        <p:tgtEl>
                                          <p:spTgt spid="7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200"/>
                                        <p:tgtEl>
                                          <p:spTgt spid="33"/>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200"/>
                                        <p:tgtEl>
                                          <p:spTgt spid="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3"/>
                                        </p:tgtEl>
                                        <p:attrNameLst>
                                          <p:attrName>style.visibility</p:attrName>
                                        </p:attrNameLst>
                                      </p:cBhvr>
                                      <p:to>
                                        <p:strVal val="visible"/>
                                      </p:to>
                                    </p:set>
                                    <p:animEffect transition="in" filter="fade">
                                      <p:cBhvr>
                                        <p:cTn id="24" dur="200"/>
                                        <p:tgtEl>
                                          <p:spTgt spid="7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200"/>
                                        <p:tgtEl>
                                          <p:spTgt spid="45"/>
                                        </p:tgtEl>
                                      </p:cBhvr>
                                    </p:animEffect>
                                  </p:childTnLst>
                                </p:cTn>
                              </p:par>
                              <p:par>
                                <p:cTn id="33" presetID="10" presetClass="entr" presetSubtype="0"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200"/>
                                        <p:tgtEl>
                                          <p:spTgt spid="4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200"/>
                                        <p:tgtEl>
                                          <p:spTgt spid="48"/>
                                        </p:tgtEl>
                                      </p:cBhvr>
                                    </p:animEffect>
                                  </p:childTnLst>
                                </p:cTn>
                              </p:par>
                              <p:par>
                                <p:cTn id="39" presetID="10"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200"/>
                                        <p:tgtEl>
                                          <p:spTgt spid="14"/>
                                        </p:tgtEl>
                                      </p:cBhvr>
                                    </p:animEffect>
                                  </p:childTnLst>
                                </p:cTn>
                              </p:par>
                              <p:par>
                                <p:cTn id="42" presetID="10"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200"/>
                                        <p:tgtEl>
                                          <p:spTgt spid="5"/>
                                        </p:tgtEl>
                                      </p:cBhvr>
                                    </p:animEffect>
                                  </p:childTnLst>
                                </p:cTn>
                              </p:par>
                              <p:par>
                                <p:cTn id="45" presetID="10" presetClass="entr" presetSubtype="0" fill="hold" nodeType="withEffect">
                                  <p:stCondLst>
                                    <p:cond delay="0"/>
                                  </p:stCondLst>
                                  <p:childTnLst>
                                    <p:set>
                                      <p:cBhvr>
                                        <p:cTn id="46" dur="1" fill="hold">
                                          <p:stCondLst>
                                            <p:cond delay="0"/>
                                          </p:stCondLst>
                                        </p:cTn>
                                        <p:tgtEl>
                                          <p:spTgt spid="66"/>
                                        </p:tgtEl>
                                        <p:attrNameLst>
                                          <p:attrName>style.visibility</p:attrName>
                                        </p:attrNameLst>
                                      </p:cBhvr>
                                      <p:to>
                                        <p:strVal val="visible"/>
                                      </p:to>
                                    </p:set>
                                    <p:animEffect transition="in" filter="fade">
                                      <p:cBhvr>
                                        <p:cTn id="47" dur="200"/>
                                        <p:tgtEl>
                                          <p:spTgt spid="66"/>
                                        </p:tgtEl>
                                      </p:cBhvr>
                                    </p:animEffect>
                                  </p:childTnLst>
                                </p:cTn>
                              </p:par>
                              <p:par>
                                <p:cTn id="48" presetID="10" presetClass="entr" presetSubtype="0"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200"/>
                                        <p:tgtEl>
                                          <p:spTgt spid="10"/>
                                        </p:tgtEl>
                                      </p:cBhvr>
                                    </p:animEffect>
                                  </p:childTnLst>
                                </p:cTn>
                              </p:par>
                              <p:par>
                                <p:cTn id="51" presetID="10" presetClass="entr" presetSubtype="0"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200"/>
                                        <p:tgtEl>
                                          <p:spTgt spid="9"/>
                                        </p:tgtEl>
                                      </p:cBhvr>
                                    </p:animEffect>
                                  </p:childTnLst>
                                </p:cTn>
                              </p:par>
                              <p:par>
                                <p:cTn id="54" presetID="10" presetClass="entr" presetSubtype="0"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200"/>
                                        <p:tgtEl>
                                          <p:spTgt spid="8"/>
                                        </p:tgtEl>
                                      </p:cBhvr>
                                    </p:animEffect>
                                  </p:childTnLst>
                                </p:cTn>
                              </p:par>
                              <p:par>
                                <p:cTn id="57" presetID="10" presetClass="entr" presetSubtype="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200"/>
                                        <p:tgtEl>
                                          <p:spTgt spid="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200"/>
                                        <p:tgtEl>
                                          <p:spTgt spid="13"/>
                                        </p:tgtEl>
                                      </p:cBhvr>
                                    </p:animEffect>
                                  </p:childTnLst>
                                </p:cTn>
                              </p:par>
                              <p:par>
                                <p:cTn id="63" presetID="10" presetClass="entr" presetSubtype="0" fill="hold"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200"/>
                                        <p:tgtEl>
                                          <p:spTgt spid="3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fade">
                                      <p:cBhvr>
                                        <p:cTn id="68" dur="200"/>
                                        <p:tgtEl>
                                          <p:spTgt spid="3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fade">
                                      <p:cBhvr>
                                        <p:cTn id="71" dur="200"/>
                                        <p:tgtEl>
                                          <p:spTgt spid="4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200"/>
                                        <p:tgtEl>
                                          <p:spTgt spid="1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fade">
                                      <p:cBhvr>
                                        <p:cTn id="79" dur="200"/>
                                        <p:tgtEl>
                                          <p:spTgt spid="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200"/>
                                        <p:tgtEl>
                                          <p:spTgt spid="3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200"/>
                                        <p:tgtEl>
                                          <p:spTgt spid="3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74"/>
                                        </p:tgtEl>
                                        <p:attrNameLst>
                                          <p:attrName>style.visibility</p:attrName>
                                        </p:attrNameLst>
                                      </p:cBhvr>
                                      <p:to>
                                        <p:strVal val="visible"/>
                                      </p:to>
                                    </p:set>
                                    <p:animEffect transition="in" filter="fade">
                                      <p:cBhvr>
                                        <p:cTn id="88" dur="200"/>
                                        <p:tgtEl>
                                          <p:spTgt spid="74"/>
                                        </p:tgtEl>
                                      </p:cBhvr>
                                    </p:animEffect>
                                  </p:childTnLst>
                                </p:cTn>
                              </p:par>
                              <p:par>
                                <p:cTn id="89" presetID="10" presetClass="entr" presetSubtype="0" fill="hold" nodeType="withEffect">
                                  <p:stCondLst>
                                    <p:cond delay="0"/>
                                  </p:stCondLst>
                                  <p:childTnLst>
                                    <p:set>
                                      <p:cBhvr>
                                        <p:cTn id="90" dur="1" fill="hold">
                                          <p:stCondLst>
                                            <p:cond delay="0"/>
                                          </p:stCondLst>
                                        </p:cTn>
                                        <p:tgtEl>
                                          <p:spTgt spid="96"/>
                                        </p:tgtEl>
                                        <p:attrNameLst>
                                          <p:attrName>style.visibility</p:attrName>
                                        </p:attrNameLst>
                                      </p:cBhvr>
                                      <p:to>
                                        <p:strVal val="visible"/>
                                      </p:to>
                                    </p:set>
                                    <p:animEffect transition="in" filter="fade">
                                      <p:cBhvr>
                                        <p:cTn id="91" dur="200"/>
                                        <p:tgtEl>
                                          <p:spTgt spid="96"/>
                                        </p:tgtEl>
                                      </p:cBhvr>
                                    </p:animEffect>
                                  </p:childTnLst>
                                </p:cTn>
                              </p:par>
                              <p:par>
                                <p:cTn id="92" presetID="10" presetClass="entr" presetSubtype="0" fill="hold" nodeType="with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fade">
                                      <p:cBhvr>
                                        <p:cTn id="94" dur="200"/>
                                        <p:tgtEl>
                                          <p:spTgt spid="40"/>
                                        </p:tgtEl>
                                      </p:cBhvr>
                                    </p:animEffect>
                                  </p:childTnLst>
                                </p:cTn>
                              </p:par>
                              <p:par>
                                <p:cTn id="95" presetID="10" presetClass="entr" presetSubtype="0" fill="hold" nodeType="withEffect">
                                  <p:stCondLst>
                                    <p:cond delay="0"/>
                                  </p:stCondLst>
                                  <p:childTnLst>
                                    <p:set>
                                      <p:cBhvr>
                                        <p:cTn id="96" dur="1" fill="hold">
                                          <p:stCondLst>
                                            <p:cond delay="0"/>
                                          </p:stCondLst>
                                        </p:cTn>
                                        <p:tgtEl>
                                          <p:spTgt spid="99"/>
                                        </p:tgtEl>
                                        <p:attrNameLst>
                                          <p:attrName>style.visibility</p:attrName>
                                        </p:attrNameLst>
                                      </p:cBhvr>
                                      <p:to>
                                        <p:strVal val="visible"/>
                                      </p:to>
                                    </p:set>
                                    <p:animEffect transition="in" filter="fade">
                                      <p:cBhvr>
                                        <p:cTn id="97" dur="200"/>
                                        <p:tgtEl>
                                          <p:spTgt spid="99"/>
                                        </p:tgtEl>
                                      </p:cBhvr>
                                    </p:animEffect>
                                  </p:childTnLst>
                                </p:cTn>
                              </p:par>
                              <p:par>
                                <p:cTn id="98" presetID="10" presetClass="entr" presetSubtype="0" fill="hold" nodeType="withEffect">
                                  <p:stCondLst>
                                    <p:cond delay="0"/>
                                  </p:stCondLst>
                                  <p:childTnLst>
                                    <p:set>
                                      <p:cBhvr>
                                        <p:cTn id="99" dur="1" fill="hold">
                                          <p:stCondLst>
                                            <p:cond delay="0"/>
                                          </p:stCondLst>
                                        </p:cTn>
                                        <p:tgtEl>
                                          <p:spTgt spid="100"/>
                                        </p:tgtEl>
                                        <p:attrNameLst>
                                          <p:attrName>style.visibility</p:attrName>
                                        </p:attrNameLst>
                                      </p:cBhvr>
                                      <p:to>
                                        <p:strVal val="visible"/>
                                      </p:to>
                                    </p:set>
                                    <p:animEffect transition="in" filter="fade">
                                      <p:cBhvr>
                                        <p:cTn id="100" dur="200"/>
                                        <p:tgtEl>
                                          <p:spTgt spid="100"/>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41"/>
                                        </p:tgtEl>
                                        <p:attrNameLst>
                                          <p:attrName>style.visibility</p:attrName>
                                        </p:attrNameLst>
                                      </p:cBhvr>
                                      <p:to>
                                        <p:strVal val="visible"/>
                                      </p:to>
                                    </p:set>
                                    <p:animEffect transition="in" filter="fade">
                                      <p:cBhvr>
                                        <p:cTn id="103" dur="200"/>
                                        <p:tgtEl>
                                          <p:spTgt spid="41"/>
                                        </p:tgtEl>
                                      </p:cBhvr>
                                    </p:animEffect>
                                  </p:childTnLst>
                                </p:cTn>
                              </p:par>
                              <p:par>
                                <p:cTn id="104" presetID="10" presetClass="entr" presetSubtype="0" fill="hold" nodeType="with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fade">
                                      <p:cBhvr>
                                        <p:cTn id="106" dur="200"/>
                                        <p:tgtEl>
                                          <p:spTgt spid="43"/>
                                        </p:tgtEl>
                                      </p:cBhvr>
                                    </p:animEffect>
                                  </p:childTnLst>
                                </p:cTn>
                              </p:par>
                              <p:par>
                                <p:cTn id="107" presetID="10" presetClass="entr" presetSubtype="0" fill="hold" nodeType="withEffect">
                                  <p:stCondLst>
                                    <p:cond delay="0"/>
                                  </p:stCondLst>
                                  <p:childTnLst>
                                    <p:set>
                                      <p:cBhvr>
                                        <p:cTn id="108" dur="1" fill="hold">
                                          <p:stCondLst>
                                            <p:cond delay="0"/>
                                          </p:stCondLst>
                                        </p:cTn>
                                        <p:tgtEl>
                                          <p:spTgt spid="37"/>
                                        </p:tgtEl>
                                        <p:attrNameLst>
                                          <p:attrName>style.visibility</p:attrName>
                                        </p:attrNameLst>
                                      </p:cBhvr>
                                      <p:to>
                                        <p:strVal val="visible"/>
                                      </p:to>
                                    </p:set>
                                    <p:animEffect transition="in" filter="fade">
                                      <p:cBhvr>
                                        <p:cTn id="109" dur="200"/>
                                        <p:tgtEl>
                                          <p:spTgt spid="37"/>
                                        </p:tgtEl>
                                      </p:cBhvr>
                                    </p:animEffect>
                                  </p:childTnLst>
                                </p:cTn>
                              </p:par>
                              <p:par>
                                <p:cTn id="110" presetID="10" presetClass="entr" presetSubtype="0" fill="hold" nodeType="withEffect">
                                  <p:stCondLst>
                                    <p:cond delay="0"/>
                                  </p:stCondLst>
                                  <p:childTnLst>
                                    <p:set>
                                      <p:cBhvr>
                                        <p:cTn id="111" dur="1" fill="hold">
                                          <p:stCondLst>
                                            <p:cond delay="0"/>
                                          </p:stCondLst>
                                        </p:cTn>
                                        <p:tgtEl>
                                          <p:spTgt spid="19"/>
                                        </p:tgtEl>
                                        <p:attrNameLst>
                                          <p:attrName>style.visibility</p:attrName>
                                        </p:attrNameLst>
                                      </p:cBhvr>
                                      <p:to>
                                        <p:strVal val="visible"/>
                                      </p:to>
                                    </p:set>
                                    <p:animEffect transition="in" filter="fade">
                                      <p:cBhvr>
                                        <p:cTn id="112" dur="200"/>
                                        <p:tgtEl>
                                          <p:spTgt spid="19"/>
                                        </p:tgtEl>
                                      </p:cBhvr>
                                    </p:animEffect>
                                  </p:childTnLst>
                                </p:cTn>
                              </p:par>
                              <p:par>
                                <p:cTn id="113" presetID="10" presetClass="entr" presetSubtype="0" fill="hold" nodeType="withEffect">
                                  <p:stCondLst>
                                    <p:cond delay="0"/>
                                  </p:stCondLst>
                                  <p:childTnLst>
                                    <p:set>
                                      <p:cBhvr>
                                        <p:cTn id="114" dur="1" fill="hold">
                                          <p:stCondLst>
                                            <p:cond delay="0"/>
                                          </p:stCondLst>
                                        </p:cTn>
                                        <p:tgtEl>
                                          <p:spTgt spid="18"/>
                                        </p:tgtEl>
                                        <p:attrNameLst>
                                          <p:attrName>style.visibility</p:attrName>
                                        </p:attrNameLst>
                                      </p:cBhvr>
                                      <p:to>
                                        <p:strVal val="visible"/>
                                      </p:to>
                                    </p:set>
                                    <p:animEffect transition="in" filter="fade">
                                      <p:cBhvr>
                                        <p:cTn id="115" dur="200"/>
                                        <p:tgtEl>
                                          <p:spTgt spid="18"/>
                                        </p:tgtEl>
                                      </p:cBhvr>
                                    </p:animEffect>
                                  </p:childTnLst>
                                </p:cTn>
                              </p:par>
                              <p:par>
                                <p:cTn id="116" presetID="10" presetClass="entr" presetSubtype="0" fill="hold" nodeType="withEffect">
                                  <p:stCondLst>
                                    <p:cond delay="0"/>
                                  </p:stCondLst>
                                  <p:childTnLst>
                                    <p:set>
                                      <p:cBhvr>
                                        <p:cTn id="117" dur="1" fill="hold">
                                          <p:stCondLst>
                                            <p:cond delay="0"/>
                                          </p:stCondLst>
                                        </p:cTn>
                                        <p:tgtEl>
                                          <p:spTgt spid="17"/>
                                        </p:tgtEl>
                                        <p:attrNameLst>
                                          <p:attrName>style.visibility</p:attrName>
                                        </p:attrNameLst>
                                      </p:cBhvr>
                                      <p:to>
                                        <p:strVal val="visible"/>
                                      </p:to>
                                    </p:set>
                                    <p:animEffect transition="in" filter="fade">
                                      <p:cBhvr>
                                        <p:cTn id="118" dur="200"/>
                                        <p:tgtEl>
                                          <p:spTgt spid="17"/>
                                        </p:tgtEl>
                                      </p:cBhvr>
                                    </p:animEffect>
                                  </p:childTnLst>
                                </p:cTn>
                              </p:par>
                              <p:par>
                                <p:cTn id="119" presetID="10" presetClass="entr" presetSubtype="0" fill="hold" nodeType="withEffect">
                                  <p:stCondLst>
                                    <p:cond delay="0"/>
                                  </p:stCondLst>
                                  <p:childTnLst>
                                    <p:set>
                                      <p:cBhvr>
                                        <p:cTn id="120" dur="1" fill="hold">
                                          <p:stCondLst>
                                            <p:cond delay="0"/>
                                          </p:stCondLst>
                                        </p:cTn>
                                        <p:tgtEl>
                                          <p:spTgt spid="16"/>
                                        </p:tgtEl>
                                        <p:attrNameLst>
                                          <p:attrName>style.visibility</p:attrName>
                                        </p:attrNameLst>
                                      </p:cBhvr>
                                      <p:to>
                                        <p:strVal val="visible"/>
                                      </p:to>
                                    </p:set>
                                    <p:animEffect transition="in" filter="fade">
                                      <p:cBhvr>
                                        <p:cTn id="121" dur="2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1" grpId="0" animBg="1"/>
      <p:bldP spid="13" grpId="0" animBg="1"/>
      <p:bldP spid="33" grpId="0" animBg="1"/>
      <p:bldP spid="35" grpId="0" animBg="1"/>
      <p:bldP spid="41" grpId="0" animBg="1"/>
      <p:bldP spid="48" grpId="0" animBg="1"/>
      <p:bldP spid="6" grpId="0" animBg="1"/>
      <p:bldP spid="15" grpId="0" animBg="1"/>
      <p:bldP spid="30" grpId="0" animBg="1"/>
      <p:bldP spid="38" grpId="0" animBg="1"/>
      <p:bldP spid="71" grpId="0"/>
      <p:bldP spid="73" grpId="0"/>
      <p:bldP spid="74" grpId="0"/>
      <p:bldP spid="42"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4F87D1AE-C9E8-030A-A3DD-CE41E1CA8BC8}"/>
              </a:ext>
            </a:extLst>
          </p:cNvPr>
          <p:cNvSpPr/>
          <p:nvPr/>
        </p:nvSpPr>
        <p:spPr>
          <a:xfrm>
            <a:off x="0" y="629616"/>
            <a:ext cx="2716306" cy="5826540"/>
          </a:xfrm>
          <a:prstGeom prst="rect">
            <a:avLst/>
          </a:prstGeom>
          <a:solidFill>
            <a:srgbClr val="FFF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ounded Rectangle 64">
            <a:extLst>
              <a:ext uri="{FF2B5EF4-FFF2-40B4-BE49-F238E27FC236}">
                <a16:creationId xmlns:a16="http://schemas.microsoft.com/office/drawing/2014/main" id="{8FFE4315-EE8D-144A-008D-8DCDDE3CFCC3}"/>
              </a:ext>
            </a:extLst>
          </p:cNvPr>
          <p:cNvSpPr/>
          <p:nvPr/>
        </p:nvSpPr>
        <p:spPr>
          <a:xfrm>
            <a:off x="96426" y="736537"/>
            <a:ext cx="2519027" cy="1079711"/>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4F55892D-F829-1FC6-94CF-7204C63F8EB6}"/>
              </a:ext>
            </a:extLst>
          </p:cNvPr>
          <p:cNvCxnSpPr>
            <a:cxnSpLocks/>
          </p:cNvCxnSpPr>
          <p:nvPr/>
        </p:nvCxnSpPr>
        <p:spPr>
          <a:xfrm rot="5400000" flipH="1">
            <a:off x="5043784" y="3295028"/>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E65ADB8B-E7D5-CC71-7D28-06DEDEE97FE9}"/>
              </a:ext>
            </a:extLst>
          </p:cNvPr>
          <p:cNvCxnSpPr>
            <a:cxnSpLocks/>
          </p:cNvCxnSpPr>
          <p:nvPr/>
        </p:nvCxnSpPr>
        <p:spPr>
          <a:xfrm rot="5400000" flipH="1">
            <a:off x="5043784" y="36739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3" name="Title 1" descr=" 6">
            <a:extLst>
              <a:ext uri="{FF2B5EF4-FFF2-40B4-BE49-F238E27FC236}">
                <a16:creationId xmlns:a16="http://schemas.microsoft.com/office/drawing/2014/main" id="{225FE3A3-6745-502D-7F59-15867750339D}"/>
              </a:ext>
            </a:extLst>
          </p:cNvPr>
          <p:cNvSpPr txBox="1">
            <a:spLocks/>
          </p:cNvSpPr>
          <p:nvPr/>
        </p:nvSpPr>
        <p:spPr>
          <a:xfrm>
            <a:off x="178177" y="0"/>
            <a:ext cx="8787647"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orbel" panose="020B0503020204020204" pitchFamily="34" charset="0"/>
                <a:ea typeface="+mj-ea"/>
                <a:cs typeface="+mj-cs"/>
              </a:rPr>
              <a:t>In-DRAM pLUTo LUT Query: Setup</a:t>
            </a:r>
          </a:p>
        </p:txBody>
      </p:sp>
      <p:sp>
        <p:nvSpPr>
          <p:cNvPr id="7" name="Slide Number Placeholder 6">
            <a:extLst>
              <a:ext uri="{FF2B5EF4-FFF2-40B4-BE49-F238E27FC236}">
                <a16:creationId xmlns:a16="http://schemas.microsoft.com/office/drawing/2014/main" id="{BFC4D882-EE1D-5CC0-E0E4-710C3B18C9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cxnSp>
        <p:nvCxnSpPr>
          <p:cNvPr id="4" name="Straight Connector 3">
            <a:extLst>
              <a:ext uri="{FF2B5EF4-FFF2-40B4-BE49-F238E27FC236}">
                <a16:creationId xmlns:a16="http://schemas.microsoft.com/office/drawing/2014/main" id="{193B17EE-D4CE-E933-0A10-8DE0F4AE053C}"/>
              </a:ext>
            </a:extLst>
          </p:cNvPr>
          <p:cNvCxnSpPr>
            <a:cxnSpLocks/>
          </p:cNvCxnSpPr>
          <p:nvPr/>
        </p:nvCxnSpPr>
        <p:spPr>
          <a:xfrm>
            <a:off x="5515720" y="4182844"/>
            <a:ext cx="0" cy="325603"/>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DF1F5B15-D6F8-544E-2EC6-234CE9693377}"/>
              </a:ext>
            </a:extLst>
          </p:cNvPr>
          <p:cNvCxnSpPr>
            <a:cxnSpLocks/>
          </p:cNvCxnSpPr>
          <p:nvPr/>
        </p:nvCxnSpPr>
        <p:spPr>
          <a:xfrm>
            <a:off x="5965170" y="4182844"/>
            <a:ext cx="0" cy="332948"/>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BBD8907C-D053-3E28-0A5B-1508DA6E7B16}"/>
              </a:ext>
            </a:extLst>
          </p:cNvPr>
          <p:cNvCxnSpPr>
            <a:cxnSpLocks/>
          </p:cNvCxnSpPr>
          <p:nvPr/>
        </p:nvCxnSpPr>
        <p:spPr>
          <a:xfrm>
            <a:off x="6414620" y="4182805"/>
            <a:ext cx="0" cy="332948"/>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204CBF14-CE3C-D0AF-0904-EB85AA35F9B3}"/>
              </a:ext>
            </a:extLst>
          </p:cNvPr>
          <p:cNvCxnSpPr>
            <a:cxnSpLocks/>
          </p:cNvCxnSpPr>
          <p:nvPr/>
        </p:nvCxnSpPr>
        <p:spPr>
          <a:xfrm>
            <a:off x="6864069" y="4175499"/>
            <a:ext cx="0" cy="332948"/>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11" name="Rounded Rectangle 10">
            <a:extLst>
              <a:ext uri="{FF2B5EF4-FFF2-40B4-BE49-F238E27FC236}">
                <a16:creationId xmlns:a16="http://schemas.microsoft.com/office/drawing/2014/main" id="{6504418D-A90C-D6E7-1C54-18A1A7C9A1D0}"/>
              </a:ext>
            </a:extLst>
          </p:cNvPr>
          <p:cNvSpPr/>
          <p:nvPr/>
        </p:nvSpPr>
        <p:spPr>
          <a:xfrm>
            <a:off x="5192143" y="2334911"/>
            <a:ext cx="2028915" cy="1840762"/>
          </a:xfrm>
          <a:prstGeom prst="roundRect">
            <a:avLst>
              <a:gd name="adj" fmla="val 1622"/>
            </a:avLst>
          </a:prstGeom>
          <a:solidFill>
            <a:schemeClr val="accent5">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25000" noProof="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13" name="Rounded Rectangle 12">
            <a:extLst>
              <a:ext uri="{FF2B5EF4-FFF2-40B4-BE49-F238E27FC236}">
                <a16:creationId xmlns:a16="http://schemas.microsoft.com/office/drawing/2014/main" id="{D69C4F41-50ED-CF54-644A-2ED316781EF1}"/>
              </a:ext>
            </a:extLst>
          </p:cNvPr>
          <p:cNvSpPr/>
          <p:nvPr/>
        </p:nvSpPr>
        <p:spPr>
          <a:xfrm rot="5400000">
            <a:off x="5898769" y="3790738"/>
            <a:ext cx="582102" cy="2028912"/>
          </a:xfrm>
          <a:prstGeom prst="roundRect">
            <a:avLst/>
          </a:prstGeom>
          <a:pattFill prst="wdUpDiag">
            <a:fgClr>
              <a:srgbClr val="BBAECA"/>
            </a:fgClr>
            <a:bgClr>
              <a:srgbClr val="DFCFF0"/>
            </a:bgClr>
          </a:patt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id="{5B03AEA4-1D6D-2A02-F28E-1BE0E4D10B9C}"/>
              </a:ext>
            </a:extLst>
          </p:cNvPr>
          <p:cNvGrpSpPr/>
          <p:nvPr/>
        </p:nvGrpSpPr>
        <p:grpSpPr>
          <a:xfrm>
            <a:off x="5408073" y="5120617"/>
            <a:ext cx="173332" cy="648969"/>
            <a:chOff x="2521758" y="3054797"/>
            <a:chExt cx="64008" cy="188069"/>
          </a:xfrm>
        </p:grpSpPr>
        <p:cxnSp>
          <p:nvCxnSpPr>
            <p:cNvPr id="29" name="Straight Connector 28">
              <a:extLst>
                <a:ext uri="{FF2B5EF4-FFF2-40B4-BE49-F238E27FC236}">
                  <a16:creationId xmlns:a16="http://schemas.microsoft.com/office/drawing/2014/main" id="{56411DE6-322D-76E3-294D-9E5A2FA79FF8}"/>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1" name="Straight Connector 30">
              <a:extLst>
                <a:ext uri="{FF2B5EF4-FFF2-40B4-BE49-F238E27FC236}">
                  <a16:creationId xmlns:a16="http://schemas.microsoft.com/office/drawing/2014/main" id="{6001E9C3-356E-AE87-FFA4-05FFDFC51AF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2" name="Straight Connector 31">
              <a:extLst>
                <a:ext uri="{FF2B5EF4-FFF2-40B4-BE49-F238E27FC236}">
                  <a16:creationId xmlns:a16="http://schemas.microsoft.com/office/drawing/2014/main" id="{6291C3A9-C7BF-6832-8EBF-7A977669D976}"/>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7" name="Group 16">
            <a:extLst>
              <a:ext uri="{FF2B5EF4-FFF2-40B4-BE49-F238E27FC236}">
                <a16:creationId xmlns:a16="http://schemas.microsoft.com/office/drawing/2014/main" id="{FDD767DD-4EAE-2CA4-A7CE-A5CF80FEF08C}"/>
              </a:ext>
            </a:extLst>
          </p:cNvPr>
          <p:cNvGrpSpPr/>
          <p:nvPr/>
        </p:nvGrpSpPr>
        <p:grpSpPr>
          <a:xfrm>
            <a:off x="5837030" y="5109582"/>
            <a:ext cx="173332" cy="648969"/>
            <a:chOff x="2521758" y="3054797"/>
            <a:chExt cx="64008" cy="188069"/>
          </a:xfrm>
        </p:grpSpPr>
        <p:cxnSp>
          <p:nvCxnSpPr>
            <p:cNvPr id="26" name="Straight Connector 25">
              <a:extLst>
                <a:ext uri="{FF2B5EF4-FFF2-40B4-BE49-F238E27FC236}">
                  <a16:creationId xmlns:a16="http://schemas.microsoft.com/office/drawing/2014/main" id="{E2764FA7-945D-6ACC-4476-AB0E702C8F95}"/>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7" name="Straight Connector 26">
              <a:extLst>
                <a:ext uri="{FF2B5EF4-FFF2-40B4-BE49-F238E27FC236}">
                  <a16:creationId xmlns:a16="http://schemas.microsoft.com/office/drawing/2014/main" id="{9DA23700-D9EA-5D46-34FC-D8C81067954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8" name="Straight Connector 27">
              <a:extLst>
                <a:ext uri="{FF2B5EF4-FFF2-40B4-BE49-F238E27FC236}">
                  <a16:creationId xmlns:a16="http://schemas.microsoft.com/office/drawing/2014/main" id="{65F5F5EB-C469-F183-795C-3CF3D5200AE9}"/>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8" name="Group 17">
            <a:extLst>
              <a:ext uri="{FF2B5EF4-FFF2-40B4-BE49-F238E27FC236}">
                <a16:creationId xmlns:a16="http://schemas.microsoft.com/office/drawing/2014/main" id="{5C2F244F-AD02-F297-C498-C497F46F443E}"/>
              </a:ext>
            </a:extLst>
          </p:cNvPr>
          <p:cNvGrpSpPr/>
          <p:nvPr/>
        </p:nvGrpSpPr>
        <p:grpSpPr>
          <a:xfrm>
            <a:off x="6248380" y="5108314"/>
            <a:ext cx="173332" cy="648969"/>
            <a:chOff x="2521758" y="3054797"/>
            <a:chExt cx="64008" cy="188069"/>
          </a:xfrm>
        </p:grpSpPr>
        <p:cxnSp>
          <p:nvCxnSpPr>
            <p:cNvPr id="23" name="Straight Connector 22">
              <a:extLst>
                <a:ext uri="{FF2B5EF4-FFF2-40B4-BE49-F238E27FC236}">
                  <a16:creationId xmlns:a16="http://schemas.microsoft.com/office/drawing/2014/main" id="{9F9C2302-8BFC-2113-6E2C-ACFF464016E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4" name="Straight Connector 23">
              <a:extLst>
                <a:ext uri="{FF2B5EF4-FFF2-40B4-BE49-F238E27FC236}">
                  <a16:creationId xmlns:a16="http://schemas.microsoft.com/office/drawing/2014/main" id="{7FE804DF-ACC9-5681-9141-E12E98F04E3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5" name="Straight Connector 24">
              <a:extLst>
                <a:ext uri="{FF2B5EF4-FFF2-40B4-BE49-F238E27FC236}">
                  <a16:creationId xmlns:a16="http://schemas.microsoft.com/office/drawing/2014/main" id="{011A845C-4B36-622D-79D2-2EEC712480E0}"/>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9" name="Group 18">
            <a:extLst>
              <a:ext uri="{FF2B5EF4-FFF2-40B4-BE49-F238E27FC236}">
                <a16:creationId xmlns:a16="http://schemas.microsoft.com/office/drawing/2014/main" id="{D60879E2-DF9F-933F-7EBD-BAA733433234}"/>
              </a:ext>
            </a:extLst>
          </p:cNvPr>
          <p:cNvGrpSpPr/>
          <p:nvPr/>
        </p:nvGrpSpPr>
        <p:grpSpPr>
          <a:xfrm>
            <a:off x="6672336" y="5120617"/>
            <a:ext cx="173332" cy="648969"/>
            <a:chOff x="2521758" y="3054797"/>
            <a:chExt cx="64008" cy="188069"/>
          </a:xfrm>
        </p:grpSpPr>
        <p:cxnSp>
          <p:nvCxnSpPr>
            <p:cNvPr id="20" name="Straight Connector 19">
              <a:extLst>
                <a:ext uri="{FF2B5EF4-FFF2-40B4-BE49-F238E27FC236}">
                  <a16:creationId xmlns:a16="http://schemas.microsoft.com/office/drawing/2014/main" id="{98070522-1F0D-F9D0-1868-64E7D1BD153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1" name="Straight Connector 20">
              <a:extLst>
                <a:ext uri="{FF2B5EF4-FFF2-40B4-BE49-F238E27FC236}">
                  <a16:creationId xmlns:a16="http://schemas.microsoft.com/office/drawing/2014/main" id="{A7BC7AE7-4BBB-BD85-E12B-FD544420F3F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2" name="Straight Connector 21">
              <a:extLst>
                <a:ext uri="{FF2B5EF4-FFF2-40B4-BE49-F238E27FC236}">
                  <a16:creationId xmlns:a16="http://schemas.microsoft.com/office/drawing/2014/main" id="{8B1EFA1E-657A-E290-1E60-D94A0BF19A73}"/>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sp>
        <p:nvSpPr>
          <p:cNvPr id="33" name="Rounded Rectangle 32">
            <a:extLst>
              <a:ext uri="{FF2B5EF4-FFF2-40B4-BE49-F238E27FC236}">
                <a16:creationId xmlns:a16="http://schemas.microsoft.com/office/drawing/2014/main" id="{0C60ECAA-E984-0339-82FC-E5B0B4C5608E}"/>
              </a:ext>
            </a:extLst>
          </p:cNvPr>
          <p:cNvSpPr/>
          <p:nvPr/>
        </p:nvSpPr>
        <p:spPr>
          <a:xfrm rot="5400000">
            <a:off x="5897652" y="5047299"/>
            <a:ext cx="584335" cy="2028912"/>
          </a:xfrm>
          <a:prstGeom prst="round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4" name="Table 275">
            <a:extLst>
              <a:ext uri="{FF2B5EF4-FFF2-40B4-BE49-F238E27FC236}">
                <a16:creationId xmlns:a16="http://schemas.microsoft.com/office/drawing/2014/main" id="{91C1B412-F7C0-9BF4-466A-716D27FABB97}"/>
              </a:ext>
            </a:extLst>
          </p:cNvPr>
          <p:cNvGraphicFramePr>
            <a:graphicFrameLocks noGrp="1"/>
          </p:cNvGraphicFramePr>
          <p:nvPr/>
        </p:nvGraphicFramePr>
        <p:xfrm>
          <a:off x="5292522" y="4591707"/>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35" name="Rounded Rectangle 34">
            <a:extLst>
              <a:ext uri="{FF2B5EF4-FFF2-40B4-BE49-F238E27FC236}">
                <a16:creationId xmlns:a16="http://schemas.microsoft.com/office/drawing/2014/main" id="{5853E33A-0C10-F411-BD05-35B1A76C00B3}"/>
              </a:ext>
            </a:extLst>
          </p:cNvPr>
          <p:cNvSpPr/>
          <p:nvPr/>
        </p:nvSpPr>
        <p:spPr>
          <a:xfrm rot="5400000">
            <a:off x="5909541" y="170856"/>
            <a:ext cx="579239" cy="2014040"/>
          </a:xfrm>
          <a:prstGeom prst="roundRect">
            <a:avLst/>
          </a:prstGeom>
          <a:solidFill>
            <a:srgbClr val="E4D9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6" name="Table 275">
            <a:extLst>
              <a:ext uri="{FF2B5EF4-FFF2-40B4-BE49-F238E27FC236}">
                <a16:creationId xmlns:a16="http://schemas.microsoft.com/office/drawing/2014/main" id="{28DFCE45-3B33-AE43-69DA-C1AF5E3FC3E2}"/>
              </a:ext>
            </a:extLst>
          </p:cNvPr>
          <p:cNvGraphicFramePr>
            <a:graphicFrameLocks noGrp="1"/>
          </p:cNvGraphicFramePr>
          <p:nvPr/>
        </p:nvGraphicFramePr>
        <p:xfrm>
          <a:off x="5301890" y="994064"/>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0</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cxnSp>
        <p:nvCxnSpPr>
          <p:cNvPr id="37" name="Elbow Connector 36">
            <a:extLst>
              <a:ext uri="{FF2B5EF4-FFF2-40B4-BE49-F238E27FC236}">
                <a16:creationId xmlns:a16="http://schemas.microsoft.com/office/drawing/2014/main" id="{8F539379-865B-D64A-C423-25BD1E83EAE5}"/>
              </a:ext>
            </a:extLst>
          </p:cNvPr>
          <p:cNvCxnSpPr>
            <a:cxnSpLocks/>
          </p:cNvCxnSpPr>
          <p:nvPr/>
        </p:nvCxnSpPr>
        <p:spPr>
          <a:xfrm rot="10800000" flipH="1" flipV="1">
            <a:off x="7211141" y="1924870"/>
            <a:ext cx="4" cy="3566160"/>
          </a:xfrm>
          <a:prstGeom prst="bentConnector3">
            <a:avLst>
              <a:gd name="adj1" fmla="val 12220150000"/>
            </a:avLst>
          </a:prstGeom>
          <a:ln w="38100">
            <a:solidFill>
              <a:schemeClr val="accent4"/>
            </a:solidFill>
            <a:prstDash val="sysDot"/>
            <a:tailEnd type="triangle" w="med" len="sm"/>
          </a:ln>
        </p:spPr>
        <p:style>
          <a:lnRef idx="1">
            <a:schemeClr val="accent1"/>
          </a:lnRef>
          <a:fillRef idx="0">
            <a:schemeClr val="accent1"/>
          </a:fillRef>
          <a:effectRef idx="0">
            <a:schemeClr val="accent1"/>
          </a:effectRef>
          <a:fontRef idx="minor">
            <a:schemeClr val="tx1"/>
          </a:fontRef>
        </p:style>
      </p:cxnSp>
      <p:sp>
        <p:nvSpPr>
          <p:cNvPr id="41" name="Rounded Rectangle 40">
            <a:extLst>
              <a:ext uri="{FF2B5EF4-FFF2-40B4-BE49-F238E27FC236}">
                <a16:creationId xmlns:a16="http://schemas.microsoft.com/office/drawing/2014/main" id="{5EA5FF2D-CA4D-044D-5240-D82BF10A85FD}"/>
              </a:ext>
            </a:extLst>
          </p:cNvPr>
          <p:cNvSpPr/>
          <p:nvPr/>
        </p:nvSpPr>
        <p:spPr>
          <a:xfrm rot="5400000">
            <a:off x="5907630" y="920136"/>
            <a:ext cx="579240" cy="2014044"/>
          </a:xfrm>
          <a:prstGeom prst="roundRect">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5" name="Straight Connector 44">
            <a:extLst>
              <a:ext uri="{FF2B5EF4-FFF2-40B4-BE49-F238E27FC236}">
                <a16:creationId xmlns:a16="http://schemas.microsoft.com/office/drawing/2014/main" id="{89C1CC0F-521D-7468-5B21-5D065B5C0AAC}"/>
              </a:ext>
            </a:extLst>
          </p:cNvPr>
          <p:cNvCxnSpPr>
            <a:cxnSpLocks/>
          </p:cNvCxnSpPr>
          <p:nvPr/>
        </p:nvCxnSpPr>
        <p:spPr>
          <a:xfrm rot="5400000" flipH="1">
            <a:off x="5043785" y="2512001"/>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46" name="Straight Connector 45">
            <a:extLst>
              <a:ext uri="{FF2B5EF4-FFF2-40B4-BE49-F238E27FC236}">
                <a16:creationId xmlns:a16="http://schemas.microsoft.com/office/drawing/2014/main" id="{A3BF5155-D76B-0F51-84F0-F9C02F239946}"/>
              </a:ext>
            </a:extLst>
          </p:cNvPr>
          <p:cNvCxnSpPr>
            <a:cxnSpLocks/>
          </p:cNvCxnSpPr>
          <p:nvPr/>
        </p:nvCxnSpPr>
        <p:spPr>
          <a:xfrm rot="5400000" flipH="1">
            <a:off x="5043785" y="28981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48" name="Rounded Rectangle 47">
            <a:extLst>
              <a:ext uri="{FF2B5EF4-FFF2-40B4-BE49-F238E27FC236}">
                <a16:creationId xmlns:a16="http://schemas.microsoft.com/office/drawing/2014/main" id="{8376977C-3282-EAB6-98E7-B196ED4F6F12}"/>
              </a:ext>
            </a:extLst>
          </p:cNvPr>
          <p:cNvSpPr/>
          <p:nvPr/>
        </p:nvSpPr>
        <p:spPr>
          <a:xfrm rot="16200000">
            <a:off x="3943110" y="3070211"/>
            <a:ext cx="1654227" cy="308319"/>
          </a:xfrm>
          <a:prstGeom prst="round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0" name="Straight Arrow Connector 39">
            <a:extLst>
              <a:ext uri="{FF2B5EF4-FFF2-40B4-BE49-F238E27FC236}">
                <a16:creationId xmlns:a16="http://schemas.microsoft.com/office/drawing/2014/main" id="{29BE35DF-E2E1-9179-05DF-E58F667CD1C6}"/>
              </a:ext>
            </a:extLst>
          </p:cNvPr>
          <p:cNvCxnSpPr>
            <a:cxnSpLocks/>
          </p:cNvCxnSpPr>
          <p:nvPr/>
        </p:nvCxnSpPr>
        <p:spPr>
          <a:xfrm>
            <a:off x="68699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763874F1-B1FE-6D5F-7855-22E1EE847861}"/>
              </a:ext>
            </a:extLst>
          </p:cNvPr>
          <p:cNvCxnSpPr>
            <a:cxnSpLocks/>
          </p:cNvCxnSpPr>
          <p:nvPr/>
        </p:nvCxnSpPr>
        <p:spPr>
          <a:xfrm>
            <a:off x="64258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9333CE1-7BE6-2786-C4D3-1E02C6E6158E}"/>
              </a:ext>
            </a:extLst>
          </p:cNvPr>
          <p:cNvCxnSpPr>
            <a:cxnSpLocks/>
          </p:cNvCxnSpPr>
          <p:nvPr/>
        </p:nvCxnSpPr>
        <p:spPr>
          <a:xfrm>
            <a:off x="59682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24D7EFB3-2A69-80D9-0B83-2890B46C68C1}"/>
              </a:ext>
            </a:extLst>
          </p:cNvPr>
          <p:cNvCxnSpPr>
            <a:cxnSpLocks/>
          </p:cNvCxnSpPr>
          <p:nvPr/>
        </p:nvCxnSpPr>
        <p:spPr>
          <a:xfrm>
            <a:off x="55241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graphicFrame>
        <p:nvGraphicFramePr>
          <p:cNvPr id="2" name="Table 275">
            <a:extLst>
              <a:ext uri="{FF2B5EF4-FFF2-40B4-BE49-F238E27FC236}">
                <a16:creationId xmlns:a16="http://schemas.microsoft.com/office/drawing/2014/main" id="{F33BC4AD-3B1B-2EF3-C96B-80CD4D672F26}"/>
              </a:ext>
            </a:extLst>
          </p:cNvPr>
          <p:cNvGraphicFramePr>
            <a:graphicFrameLocks noGrp="1"/>
          </p:cNvGraphicFramePr>
          <p:nvPr/>
        </p:nvGraphicFramePr>
        <p:xfrm>
          <a:off x="5289835" y="5836646"/>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6" name="Rectangle 5">
            <a:extLst>
              <a:ext uri="{FF2B5EF4-FFF2-40B4-BE49-F238E27FC236}">
                <a16:creationId xmlns:a16="http://schemas.microsoft.com/office/drawing/2014/main" id="{A24D5187-9386-EE2D-06AA-276EFF556DC4}"/>
              </a:ext>
            </a:extLst>
          </p:cNvPr>
          <p:cNvSpPr>
            <a:spLocks/>
          </p:cNvSpPr>
          <p:nvPr/>
        </p:nvSpPr>
        <p:spPr>
          <a:xfrm>
            <a:off x="5304367" y="1728351"/>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15" name="Rectangle 14">
            <a:extLst>
              <a:ext uri="{FF2B5EF4-FFF2-40B4-BE49-F238E27FC236}">
                <a16:creationId xmlns:a16="http://schemas.microsoft.com/office/drawing/2014/main" id="{8F0AB727-4535-4F51-A029-2FF715B1BB4F}"/>
              </a:ext>
            </a:extLst>
          </p:cNvPr>
          <p:cNvSpPr/>
          <p:nvPr/>
        </p:nvSpPr>
        <p:spPr>
          <a:xfrm>
            <a:off x="5770841"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0" name="Rectangle 29">
            <a:extLst>
              <a:ext uri="{FF2B5EF4-FFF2-40B4-BE49-F238E27FC236}">
                <a16:creationId xmlns:a16="http://schemas.microsoft.com/office/drawing/2014/main" id="{58E8DFCC-D41E-B4DC-0E11-DDBA39AF97F5}"/>
              </a:ext>
            </a:extLst>
          </p:cNvPr>
          <p:cNvSpPr/>
          <p:nvPr/>
        </p:nvSpPr>
        <p:spPr>
          <a:xfrm>
            <a:off x="6237315"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8" name="Rectangle 37">
            <a:extLst>
              <a:ext uri="{FF2B5EF4-FFF2-40B4-BE49-F238E27FC236}">
                <a16:creationId xmlns:a16="http://schemas.microsoft.com/office/drawing/2014/main" id="{6606B0FB-9FD3-1633-090F-A442DDBC5782}"/>
              </a:ext>
            </a:extLst>
          </p:cNvPr>
          <p:cNvSpPr/>
          <p:nvPr/>
        </p:nvSpPr>
        <p:spPr>
          <a:xfrm>
            <a:off x="6703788"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47" name="TextBox 46">
            <a:extLst>
              <a:ext uri="{FF2B5EF4-FFF2-40B4-BE49-F238E27FC236}">
                <a16:creationId xmlns:a16="http://schemas.microsoft.com/office/drawing/2014/main" id="{48209F93-C678-77FE-0741-880FAEA05260}"/>
              </a:ext>
            </a:extLst>
          </p:cNvPr>
          <p:cNvSpPr txBox="1"/>
          <p:nvPr/>
        </p:nvSpPr>
        <p:spPr>
          <a:xfrm>
            <a:off x="234762" y="5148517"/>
            <a:ext cx="2245127"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 vector</a:t>
            </a:r>
          </a:p>
        </p:txBody>
      </p:sp>
      <p:graphicFrame>
        <p:nvGraphicFramePr>
          <p:cNvPr id="50" name="Table 275">
            <a:extLst>
              <a:ext uri="{FF2B5EF4-FFF2-40B4-BE49-F238E27FC236}">
                <a16:creationId xmlns:a16="http://schemas.microsoft.com/office/drawing/2014/main" id="{F4FAEFC2-F020-2F17-D28B-888C8568909C}"/>
              </a:ext>
            </a:extLst>
          </p:cNvPr>
          <p:cNvGraphicFramePr>
            <a:graphicFrameLocks noGrp="1"/>
          </p:cNvGraphicFramePr>
          <p:nvPr/>
        </p:nvGraphicFramePr>
        <p:xfrm>
          <a:off x="426103" y="2000679"/>
          <a:ext cx="1854538" cy="2194560"/>
        </p:xfrm>
        <a:graphic>
          <a:graphicData uri="http://schemas.openxmlformats.org/drawingml/2006/table">
            <a:tbl>
              <a:tblPr firstRow="1" bandRow="1">
                <a:tableStyleId>{5940675A-B579-460E-94D1-54222C63F5DA}</a:tableStyleId>
              </a:tblPr>
              <a:tblGrid>
                <a:gridCol w="560388">
                  <a:extLst>
                    <a:ext uri="{9D8B030D-6E8A-4147-A177-3AD203B41FA5}">
                      <a16:colId xmlns:a16="http://schemas.microsoft.com/office/drawing/2014/main" val="1193322599"/>
                    </a:ext>
                  </a:extLst>
                </a:gridCol>
                <a:gridCol w="816943">
                  <a:extLst>
                    <a:ext uri="{9D8B030D-6E8A-4147-A177-3AD203B41FA5}">
                      <a16:colId xmlns:a16="http://schemas.microsoft.com/office/drawing/2014/main" val="4227494446"/>
                    </a:ext>
                  </a:extLst>
                </a:gridCol>
                <a:gridCol w="477207">
                  <a:extLst>
                    <a:ext uri="{9D8B030D-6E8A-4147-A177-3AD203B41FA5}">
                      <a16:colId xmlns:a16="http://schemas.microsoft.com/office/drawing/2014/main" val="468283467"/>
                    </a:ext>
                  </a:extLst>
                </a:gridCol>
              </a:tblGrid>
              <a:tr h="270417">
                <a:tc>
                  <a:txBody>
                    <a:bodyPr/>
                    <a:lstStyle/>
                    <a:p>
                      <a:pPr algn="ctr"/>
                      <a:endParaRPr lang="en-US" sz="1800" b="0" i="0">
                        <a:latin typeface="Corbel" panose="020B0503020204020204" pitchFamily="34" charset="0"/>
                        <a:cs typeface="Arial" panose="020B060402020202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800" b="0" i="0">
                          <a:latin typeface="Corbel" panose="020B0503020204020204" pitchFamily="34" charset="0"/>
                          <a:cs typeface="Arial" panose="020B0604020202020204" pitchFamily="34" charset="0"/>
                        </a:rPr>
                        <a:t>Prime numbers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r>
                        <a:rPr lang="en-US" sz="1000">
                          <a:latin typeface="Arial" panose="020B0604020202020204" pitchFamily="34" charset="0"/>
                          <a:cs typeface="Arial" panose="020B0604020202020204" pitchFamily="34" charset="0"/>
                        </a:rPr>
                        <a:t>A</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0">
                <a:tc>
                  <a:txBody>
                    <a:bodyPr/>
                    <a:lstStyle/>
                    <a:p>
                      <a:pPr algn="ctr"/>
                      <a:r>
                        <a:rPr lang="en-US" sz="1800" b="0" i="0">
                          <a:latin typeface="Corbel" panose="020B0503020204020204" pitchFamily="34" charset="0"/>
                          <a:cs typeface="Arial" panose="020B0604020202020204" pitchFamily="34" charset="0"/>
                        </a:rPr>
                        <a:t>LUT</a:t>
                      </a:r>
                    </a:p>
                    <a:p>
                      <a:pPr algn="ctr"/>
                      <a:r>
                        <a:rPr lang="en-US" sz="1800" b="0" i="0">
                          <a:latin typeface="Corbel" panose="020B0503020204020204" pitchFamily="34" charset="0"/>
                          <a:cs typeface="Arial" panose="020B0604020202020204" pitchFamily="34" charset="0"/>
                        </a:rPr>
                        <a:t>index</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err="1">
                          <a:latin typeface="Corbel" panose="020B0503020204020204" pitchFamily="34" charset="0"/>
                          <a:cs typeface="Arial" panose="020B0604020202020204" pitchFamily="34" charset="0"/>
                        </a:rPr>
                        <a:t>i</a:t>
                      </a:r>
                      <a:endParaRPr lang="en-US" sz="1800" b="0" i="0">
                        <a:latin typeface="Corbel" panose="020B0503020204020204" pitchFamily="34" charset="0"/>
                        <a:cs typeface="Arial" panose="020B0604020202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f(</a:t>
                      </a:r>
                      <a:r>
                        <a:rPr lang="en-US" sz="1800" b="0" i="0" err="1">
                          <a:latin typeface="Corbel" panose="020B0503020204020204" pitchFamily="34" charset="0"/>
                          <a:cs typeface="Arial" panose="020B0604020202020204" pitchFamily="34" charset="0"/>
                        </a:rPr>
                        <a:t>i</a:t>
                      </a:r>
                      <a:r>
                        <a:rPr lang="en-US" sz="1800" b="0" i="0">
                          <a:latin typeface="Corbel" panose="020B0503020204020204" pitchFamily="34" charset="0"/>
                          <a:cs typeface="Arial" panose="020B0604020202020204" pitchFamily="34" charset="0"/>
                        </a:rPr>
                        <a: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6769038"/>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1</a:t>
                      </a:r>
                      <a:r>
                        <a:rPr lang="en-US" sz="1800" b="0" i="0" baseline="30000">
                          <a:latin typeface="Corbel" panose="020B0503020204020204" pitchFamily="34" charset="0"/>
                          <a:cs typeface="Arial" panose="020B0604020202020204" pitchFamily="34" charset="0"/>
                        </a:rPr>
                        <a:t>st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351085"/>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2</a:t>
                      </a:r>
                      <a:r>
                        <a:rPr lang="en-US" sz="1800" b="0" i="0" baseline="30000">
                          <a:solidFill>
                            <a:schemeClr val="tx1"/>
                          </a:solidFill>
                          <a:latin typeface="Corbel" panose="020B0503020204020204" pitchFamily="34" charset="0"/>
                          <a:cs typeface="Arial" panose="020B0604020202020204" pitchFamily="34" charset="0"/>
                        </a:rPr>
                        <a:t>nd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08754334"/>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3</a:t>
                      </a:r>
                      <a:r>
                        <a:rPr lang="en-US" sz="1800" b="0" i="0" baseline="30000">
                          <a:latin typeface="Corbel" panose="020B0503020204020204" pitchFamily="34" charset="0"/>
                          <a:cs typeface="Arial" panose="020B0604020202020204" pitchFamily="34" charset="0"/>
                        </a:rPr>
                        <a:t>rd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64916830"/>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4</a:t>
                      </a:r>
                      <a:r>
                        <a:rPr lang="en-US" sz="1800" b="0" i="0" baseline="30000">
                          <a:latin typeface="Corbel" panose="020B0503020204020204" pitchFamily="34" charset="0"/>
                          <a:cs typeface="Arial" panose="020B0604020202020204" pitchFamily="34" charset="0"/>
                        </a:rPr>
                        <a:t>th</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16069710"/>
                  </a:ext>
                </a:extLst>
              </a:tr>
            </a:tbl>
          </a:graphicData>
        </a:graphic>
      </p:graphicFrame>
      <p:graphicFrame>
        <p:nvGraphicFramePr>
          <p:cNvPr id="52" name="Table 275">
            <a:extLst>
              <a:ext uri="{FF2B5EF4-FFF2-40B4-BE49-F238E27FC236}">
                <a16:creationId xmlns:a16="http://schemas.microsoft.com/office/drawing/2014/main" id="{D03E7150-1EF3-DD7E-1AAE-429CCC880DF9}"/>
              </a:ext>
            </a:extLst>
          </p:cNvPr>
          <p:cNvGraphicFramePr>
            <a:graphicFrameLocks noGrp="1"/>
          </p:cNvGraphicFramePr>
          <p:nvPr/>
        </p:nvGraphicFramePr>
        <p:xfrm>
          <a:off x="419382" y="4801677"/>
          <a:ext cx="1863744" cy="384881"/>
        </p:xfrm>
        <a:graphic>
          <a:graphicData uri="http://schemas.openxmlformats.org/drawingml/2006/table">
            <a:tbl>
              <a:tblPr firstRow="1" bandRow="1">
                <a:tableStyleId>{5940675A-B579-460E-94D1-54222C63F5DA}</a:tableStyleId>
              </a:tblPr>
              <a:tblGrid>
                <a:gridCol w="465936">
                  <a:extLst>
                    <a:ext uri="{9D8B030D-6E8A-4147-A177-3AD203B41FA5}">
                      <a16:colId xmlns:a16="http://schemas.microsoft.com/office/drawing/2014/main" val="4227494446"/>
                    </a:ext>
                  </a:extLst>
                </a:gridCol>
                <a:gridCol w="465936">
                  <a:extLst>
                    <a:ext uri="{9D8B030D-6E8A-4147-A177-3AD203B41FA5}">
                      <a16:colId xmlns:a16="http://schemas.microsoft.com/office/drawing/2014/main" val="468283467"/>
                    </a:ext>
                  </a:extLst>
                </a:gridCol>
                <a:gridCol w="465936">
                  <a:extLst>
                    <a:ext uri="{9D8B030D-6E8A-4147-A177-3AD203B41FA5}">
                      <a16:colId xmlns:a16="http://schemas.microsoft.com/office/drawing/2014/main" val="3823604040"/>
                    </a:ext>
                  </a:extLst>
                </a:gridCol>
                <a:gridCol w="465936">
                  <a:extLst>
                    <a:ext uri="{9D8B030D-6E8A-4147-A177-3AD203B41FA5}">
                      <a16:colId xmlns:a16="http://schemas.microsoft.com/office/drawing/2014/main" val="3652080883"/>
                    </a:ext>
                  </a:extLst>
                </a:gridCol>
              </a:tblGrid>
              <a:tr h="384881">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54" name="TextBox 53">
            <a:extLst>
              <a:ext uri="{FF2B5EF4-FFF2-40B4-BE49-F238E27FC236}">
                <a16:creationId xmlns:a16="http://schemas.microsoft.com/office/drawing/2014/main" id="{0298F78F-23E2-99F4-79F3-CD12675CB412}"/>
              </a:ext>
            </a:extLst>
          </p:cNvPr>
          <p:cNvSpPr txBox="1"/>
          <p:nvPr/>
        </p:nvSpPr>
        <p:spPr>
          <a:xfrm>
            <a:off x="426103" y="4167177"/>
            <a:ext cx="1854538"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l</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ook</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u</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p </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able</a:t>
            </a:r>
          </a:p>
        </p:txBody>
      </p:sp>
      <p:sp>
        <p:nvSpPr>
          <p:cNvPr id="55" name="TextBox 54">
            <a:extLst>
              <a:ext uri="{FF2B5EF4-FFF2-40B4-BE49-F238E27FC236}">
                <a16:creationId xmlns:a16="http://schemas.microsoft.com/office/drawing/2014/main" id="{7195EE43-7896-3B0F-7D8D-A5EE61665E18}"/>
              </a:ext>
            </a:extLst>
          </p:cNvPr>
          <p:cNvSpPr txBox="1"/>
          <p:nvPr/>
        </p:nvSpPr>
        <p:spPr>
          <a:xfrm>
            <a:off x="328507" y="6078612"/>
            <a:ext cx="204201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 vector</a:t>
            </a:r>
          </a:p>
        </p:txBody>
      </p:sp>
      <p:graphicFrame>
        <p:nvGraphicFramePr>
          <p:cNvPr id="56" name="Table 275">
            <a:extLst>
              <a:ext uri="{FF2B5EF4-FFF2-40B4-BE49-F238E27FC236}">
                <a16:creationId xmlns:a16="http://schemas.microsoft.com/office/drawing/2014/main" id="{42AC9FCD-CC4B-AED2-A9FC-1476D069C04D}"/>
              </a:ext>
            </a:extLst>
          </p:cNvPr>
          <p:cNvGraphicFramePr>
            <a:graphicFrameLocks noGrp="1"/>
          </p:cNvGraphicFramePr>
          <p:nvPr/>
        </p:nvGraphicFramePr>
        <p:xfrm>
          <a:off x="419382" y="5745220"/>
          <a:ext cx="1863740" cy="384881"/>
        </p:xfrm>
        <a:graphic>
          <a:graphicData uri="http://schemas.openxmlformats.org/drawingml/2006/table">
            <a:tbl>
              <a:tblPr firstRow="1" bandRow="1">
                <a:tableStyleId>{5940675A-B579-460E-94D1-54222C63F5DA}</a:tableStyleId>
              </a:tblPr>
              <a:tblGrid>
                <a:gridCol w="465935">
                  <a:extLst>
                    <a:ext uri="{9D8B030D-6E8A-4147-A177-3AD203B41FA5}">
                      <a16:colId xmlns:a16="http://schemas.microsoft.com/office/drawing/2014/main" val="4227494446"/>
                    </a:ext>
                  </a:extLst>
                </a:gridCol>
                <a:gridCol w="465935">
                  <a:extLst>
                    <a:ext uri="{9D8B030D-6E8A-4147-A177-3AD203B41FA5}">
                      <a16:colId xmlns:a16="http://schemas.microsoft.com/office/drawing/2014/main" val="468283467"/>
                    </a:ext>
                  </a:extLst>
                </a:gridCol>
                <a:gridCol w="465935">
                  <a:extLst>
                    <a:ext uri="{9D8B030D-6E8A-4147-A177-3AD203B41FA5}">
                      <a16:colId xmlns:a16="http://schemas.microsoft.com/office/drawing/2014/main" val="3823604040"/>
                    </a:ext>
                  </a:extLst>
                </a:gridCol>
                <a:gridCol w="465935">
                  <a:extLst>
                    <a:ext uri="{9D8B030D-6E8A-4147-A177-3AD203B41FA5}">
                      <a16:colId xmlns:a16="http://schemas.microsoft.com/office/drawing/2014/main" val="3652080883"/>
                    </a:ext>
                  </a:extLst>
                </a:gridCol>
              </a:tblGrid>
              <a:tr h="384881">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64" name="TextBox 63">
            <a:extLst>
              <a:ext uri="{FF2B5EF4-FFF2-40B4-BE49-F238E27FC236}">
                <a16:creationId xmlns:a16="http://schemas.microsoft.com/office/drawing/2014/main" id="{77C6A9F9-CFD2-BFB6-5FD1-46212866E231}"/>
              </a:ext>
            </a:extLst>
          </p:cNvPr>
          <p:cNvSpPr txBox="1"/>
          <p:nvPr/>
        </p:nvSpPr>
        <p:spPr>
          <a:xfrm>
            <a:off x="-118226" y="766965"/>
            <a:ext cx="294444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LUT Query: </a:t>
            </a:r>
            <a:b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b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Return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1</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st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4</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th</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Corbel" panose="020B0503020204020204" pitchFamily="34" charset="0"/>
                <a:ea typeface="+mn-ea"/>
                <a:cs typeface="+mn-cs"/>
              </a:rPr>
              <a:t>prime numbers</a:t>
            </a:r>
          </a:p>
        </p:txBody>
      </p:sp>
      <p:sp>
        <p:nvSpPr>
          <p:cNvPr id="71" name="TextBox 70">
            <a:extLst>
              <a:ext uri="{FF2B5EF4-FFF2-40B4-BE49-F238E27FC236}">
                <a16:creationId xmlns:a16="http://schemas.microsoft.com/office/drawing/2014/main" id="{96464DE5-8775-54F7-E800-368C864AD146}"/>
              </a:ext>
            </a:extLst>
          </p:cNvPr>
          <p:cNvSpPr txBox="1"/>
          <p:nvPr/>
        </p:nvSpPr>
        <p:spPr>
          <a:xfrm>
            <a:off x="3602360" y="807886"/>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input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vector</a:t>
            </a:r>
          </a:p>
        </p:txBody>
      </p:sp>
      <p:sp>
        <p:nvSpPr>
          <p:cNvPr id="73" name="TextBox 72">
            <a:extLst>
              <a:ext uri="{FF2B5EF4-FFF2-40B4-BE49-F238E27FC236}">
                <a16:creationId xmlns:a16="http://schemas.microsoft.com/office/drawing/2014/main" id="{D7B72F86-2B91-59AA-47AC-78725EC01117}"/>
              </a:ext>
            </a:extLst>
          </p:cNvPr>
          <p:cNvSpPr txBox="1"/>
          <p:nvPr/>
        </p:nvSpPr>
        <p:spPr>
          <a:xfrm>
            <a:off x="3576104" y="5703683"/>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output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vector</a:t>
            </a:r>
          </a:p>
        </p:txBody>
      </p:sp>
      <p:sp>
        <p:nvSpPr>
          <p:cNvPr id="74" name="TextBox 73">
            <a:extLst>
              <a:ext uri="{FF2B5EF4-FFF2-40B4-BE49-F238E27FC236}">
                <a16:creationId xmlns:a16="http://schemas.microsoft.com/office/drawing/2014/main" id="{549E17C4-CCD6-4975-A244-6D40CDC6F814}"/>
              </a:ext>
            </a:extLst>
          </p:cNvPr>
          <p:cNvSpPr txBox="1"/>
          <p:nvPr/>
        </p:nvSpPr>
        <p:spPr>
          <a:xfrm>
            <a:off x="6088976" y="1531408"/>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C000"/>
                </a:solidFill>
                <a:effectLst/>
                <a:uLnTx/>
                <a:uFillTx/>
                <a:latin typeface="Corbel" panose="020B0503020204020204" pitchFamily="34" charset="0"/>
                <a:ea typeface="+mn-ea"/>
                <a:cs typeface="Arial" panose="020B0604020202020204" pitchFamily="34" charset="0"/>
              </a:rPr>
              <a:t>match logic</a:t>
            </a:r>
          </a:p>
        </p:txBody>
      </p:sp>
      <p:sp>
        <p:nvSpPr>
          <p:cNvPr id="80" name="TextBox 79">
            <a:extLst>
              <a:ext uri="{FF2B5EF4-FFF2-40B4-BE49-F238E27FC236}">
                <a16:creationId xmlns:a16="http://schemas.microsoft.com/office/drawing/2014/main" id="{283E4029-EC6B-17CF-A76E-32088220A3F2}"/>
              </a:ext>
            </a:extLst>
          </p:cNvPr>
          <p:cNvSpPr txBox="1"/>
          <p:nvPr/>
        </p:nvSpPr>
        <p:spPr>
          <a:xfrm rot="5400000">
            <a:off x="5608648" y="3024316"/>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solidFill>
                <a:effectLst/>
                <a:uLnTx/>
                <a:uFillTx/>
                <a:latin typeface="Corbel" panose="020B0503020204020204" pitchFamily="34" charset="0"/>
                <a:ea typeface="+mn-ea"/>
                <a:cs typeface="Arial" panose="020B0604020202020204" pitchFamily="34" charset="0"/>
              </a:rPr>
              <a:t>DRAM array</a:t>
            </a:r>
          </a:p>
        </p:txBody>
      </p:sp>
      <p:graphicFrame>
        <p:nvGraphicFramePr>
          <p:cNvPr id="39" name="Table 275">
            <a:extLst>
              <a:ext uri="{FF2B5EF4-FFF2-40B4-BE49-F238E27FC236}">
                <a16:creationId xmlns:a16="http://schemas.microsoft.com/office/drawing/2014/main" id="{079FD5E5-B0DE-0B0D-6A28-04D02EAC4F10}"/>
              </a:ext>
            </a:extLst>
          </p:cNvPr>
          <p:cNvGraphicFramePr>
            <a:graphicFrameLocks noGrp="1"/>
          </p:cNvGraphicFramePr>
          <p:nvPr/>
        </p:nvGraphicFramePr>
        <p:xfrm>
          <a:off x="5298222" y="2456589"/>
          <a:ext cx="450000" cy="1584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r h="396000">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856769038"/>
                  </a:ext>
                </a:extLst>
              </a:tr>
              <a:tr h="396000">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581351085"/>
                  </a:ext>
                </a:extLst>
              </a:tr>
              <a:tr h="396000">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504728428"/>
                  </a:ext>
                </a:extLst>
              </a:tr>
            </a:tbl>
          </a:graphicData>
        </a:graphic>
      </p:graphicFrame>
      <p:graphicFrame>
        <p:nvGraphicFramePr>
          <p:cNvPr id="42" name="Table 275">
            <a:extLst>
              <a:ext uri="{FF2B5EF4-FFF2-40B4-BE49-F238E27FC236}">
                <a16:creationId xmlns:a16="http://schemas.microsoft.com/office/drawing/2014/main" id="{DF0CA618-44C4-A800-FCFB-52655197CF3C}"/>
              </a:ext>
            </a:extLst>
          </p:cNvPr>
          <p:cNvGraphicFramePr>
            <a:graphicFrameLocks noGrp="1"/>
          </p:cNvGraphicFramePr>
          <p:nvPr/>
        </p:nvGraphicFramePr>
        <p:xfrm>
          <a:off x="5746543" y="2460662"/>
          <a:ext cx="450000" cy="1584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r h="396000">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856769038"/>
                  </a:ext>
                </a:extLst>
              </a:tr>
              <a:tr h="396000">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581351085"/>
                  </a:ext>
                </a:extLst>
              </a:tr>
              <a:tr h="396000">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504728428"/>
                  </a:ext>
                </a:extLst>
              </a:tr>
            </a:tbl>
          </a:graphicData>
        </a:graphic>
      </p:graphicFrame>
      <p:graphicFrame>
        <p:nvGraphicFramePr>
          <p:cNvPr id="44" name="Table 275">
            <a:extLst>
              <a:ext uri="{FF2B5EF4-FFF2-40B4-BE49-F238E27FC236}">
                <a16:creationId xmlns:a16="http://schemas.microsoft.com/office/drawing/2014/main" id="{E007DFD3-05C7-4461-C154-8EEB0CE24201}"/>
              </a:ext>
            </a:extLst>
          </p:cNvPr>
          <p:cNvGraphicFramePr>
            <a:graphicFrameLocks noGrp="1"/>
          </p:cNvGraphicFramePr>
          <p:nvPr/>
        </p:nvGraphicFramePr>
        <p:xfrm>
          <a:off x="6196543" y="2457425"/>
          <a:ext cx="450000" cy="1584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r h="396000">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856769038"/>
                  </a:ext>
                </a:extLst>
              </a:tr>
              <a:tr h="396000">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581351085"/>
                  </a:ext>
                </a:extLst>
              </a:tr>
              <a:tr h="396000">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504728428"/>
                  </a:ext>
                </a:extLst>
              </a:tr>
            </a:tbl>
          </a:graphicData>
        </a:graphic>
      </p:graphicFrame>
      <p:graphicFrame>
        <p:nvGraphicFramePr>
          <p:cNvPr id="49" name="Table 275">
            <a:extLst>
              <a:ext uri="{FF2B5EF4-FFF2-40B4-BE49-F238E27FC236}">
                <a16:creationId xmlns:a16="http://schemas.microsoft.com/office/drawing/2014/main" id="{1666F03A-5772-73F2-2410-F84625842F8A}"/>
              </a:ext>
            </a:extLst>
          </p:cNvPr>
          <p:cNvGraphicFramePr>
            <a:graphicFrameLocks noGrp="1"/>
          </p:cNvGraphicFramePr>
          <p:nvPr/>
        </p:nvGraphicFramePr>
        <p:xfrm>
          <a:off x="6645793" y="2459137"/>
          <a:ext cx="450000" cy="1584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r h="396000">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856769038"/>
                  </a:ext>
                </a:extLst>
              </a:tr>
              <a:tr h="396000">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581351085"/>
                  </a:ext>
                </a:extLst>
              </a:tr>
              <a:tr h="396000">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504728428"/>
                  </a:ext>
                </a:extLst>
              </a:tr>
            </a:tbl>
          </a:graphicData>
        </a:graphic>
      </p:graphicFrame>
      <p:graphicFrame>
        <p:nvGraphicFramePr>
          <p:cNvPr id="58" name="Table 275">
            <a:extLst>
              <a:ext uri="{FF2B5EF4-FFF2-40B4-BE49-F238E27FC236}">
                <a16:creationId xmlns:a16="http://schemas.microsoft.com/office/drawing/2014/main" id="{328E0759-7297-0514-8DBD-1F3976F19907}"/>
              </a:ext>
            </a:extLst>
          </p:cNvPr>
          <p:cNvGraphicFramePr>
            <a:graphicFrameLocks noGrp="1"/>
          </p:cNvGraphicFramePr>
          <p:nvPr/>
        </p:nvGraphicFramePr>
        <p:xfrm>
          <a:off x="1805341" y="3097636"/>
          <a:ext cx="477207" cy="1097280"/>
        </p:xfrm>
        <a:graphic>
          <a:graphicData uri="http://schemas.openxmlformats.org/drawingml/2006/table">
            <a:tbl>
              <a:tblPr firstRow="1" bandRow="1">
                <a:tableStyleId>{5940675A-B579-460E-94D1-54222C63F5DA}</a:tableStyleId>
              </a:tblPr>
              <a:tblGrid>
                <a:gridCol w="477207">
                  <a:extLst>
                    <a:ext uri="{9D8B030D-6E8A-4147-A177-3AD203B41FA5}">
                      <a16:colId xmlns:a16="http://schemas.microsoft.com/office/drawing/2014/main" val="468283467"/>
                    </a:ext>
                  </a:extLst>
                </a:gridCol>
              </a:tblGrid>
              <a:tr h="135209">
                <a:tc>
                  <a:txBody>
                    <a:bodyPr/>
                    <a:lstStyle/>
                    <a:p>
                      <a:pPr algn="ctr"/>
                      <a:r>
                        <a:rPr lang="en-US" sz="1800" b="0" i="0">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581351085"/>
                  </a:ext>
                </a:extLst>
              </a:tr>
              <a:tr h="135209">
                <a:tc>
                  <a:txBody>
                    <a:bodyPr/>
                    <a:lstStyle/>
                    <a:p>
                      <a:pPr algn="ctr"/>
                      <a:r>
                        <a:rPr lang="en-US" sz="1800" b="0" i="0">
                          <a:solidFill>
                            <a:schemeClr val="tx1"/>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508754334"/>
                  </a:ext>
                </a:extLst>
              </a:tr>
              <a:tr h="135209">
                <a:tc>
                  <a:txBody>
                    <a:bodyPr/>
                    <a:lstStyle/>
                    <a:p>
                      <a:pPr algn="ctr"/>
                      <a:r>
                        <a:rPr lang="en-US" sz="1800" b="0" i="0">
                          <a:latin typeface="Corbel" panose="020B0503020204020204" pitchFamily="34" charset="0"/>
                          <a:cs typeface="Arial" panose="020B0604020202020204" pitchFamily="34" charset="0"/>
                        </a:rPr>
                        <a:t>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364916830"/>
                  </a:ext>
                </a:extLst>
              </a:tr>
              <a:tr h="135209">
                <a:tc>
                  <a:txBody>
                    <a:bodyPr/>
                    <a:lstStyle/>
                    <a:p>
                      <a:pPr algn="ctr"/>
                      <a:r>
                        <a:rPr lang="en-US" sz="1800" b="0" i="0">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816069710"/>
                  </a:ext>
                </a:extLst>
              </a:tr>
            </a:tbl>
          </a:graphicData>
        </a:graphic>
      </p:graphicFrame>
      <p:grpSp>
        <p:nvGrpSpPr>
          <p:cNvPr id="60" name="Group 59">
            <a:extLst>
              <a:ext uri="{FF2B5EF4-FFF2-40B4-BE49-F238E27FC236}">
                <a16:creationId xmlns:a16="http://schemas.microsoft.com/office/drawing/2014/main" id="{6A7F247A-A6CF-54DA-3510-83F0906C1316}"/>
              </a:ext>
            </a:extLst>
          </p:cNvPr>
          <p:cNvGrpSpPr/>
          <p:nvPr/>
        </p:nvGrpSpPr>
        <p:grpSpPr>
          <a:xfrm>
            <a:off x="4934491" y="2400162"/>
            <a:ext cx="282634" cy="1354256"/>
            <a:chOff x="4930967" y="2421934"/>
            <a:chExt cx="282634" cy="1354256"/>
          </a:xfrm>
        </p:grpSpPr>
        <p:sp>
          <p:nvSpPr>
            <p:cNvPr id="61" name="Rectangle 60">
              <a:extLst>
                <a:ext uri="{FF2B5EF4-FFF2-40B4-BE49-F238E27FC236}">
                  <a16:creationId xmlns:a16="http://schemas.microsoft.com/office/drawing/2014/main" id="{BA403B77-66C0-083A-B82B-7DE80512DF89}"/>
                </a:ext>
              </a:extLst>
            </p:cNvPr>
            <p:cNvSpPr/>
            <p:nvPr/>
          </p:nvSpPr>
          <p:spPr>
            <a:xfrm>
              <a:off x="4932026" y="2421934"/>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0</a:t>
              </a:r>
            </a:p>
          </p:txBody>
        </p:sp>
        <p:sp>
          <p:nvSpPr>
            <p:cNvPr id="62" name="Rectangle 61">
              <a:extLst>
                <a:ext uri="{FF2B5EF4-FFF2-40B4-BE49-F238E27FC236}">
                  <a16:creationId xmlns:a16="http://schemas.microsoft.com/office/drawing/2014/main" id="{AD9ABEFA-2BC5-19D8-E147-5B35B8F4F4BF}"/>
                </a:ext>
              </a:extLst>
            </p:cNvPr>
            <p:cNvSpPr/>
            <p:nvPr/>
          </p:nvSpPr>
          <p:spPr>
            <a:xfrm>
              <a:off x="4932026" y="2788143"/>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1</a:t>
              </a:r>
            </a:p>
          </p:txBody>
        </p:sp>
        <p:sp>
          <p:nvSpPr>
            <p:cNvPr id="63" name="Rectangle 62">
              <a:extLst>
                <a:ext uri="{FF2B5EF4-FFF2-40B4-BE49-F238E27FC236}">
                  <a16:creationId xmlns:a16="http://schemas.microsoft.com/office/drawing/2014/main" id="{C961B1B8-7545-199A-D626-4E36FD9A5AB8}"/>
                </a:ext>
              </a:extLst>
            </p:cNvPr>
            <p:cNvSpPr/>
            <p:nvPr/>
          </p:nvSpPr>
          <p:spPr>
            <a:xfrm>
              <a:off x="4931194" y="3178394"/>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2</a:t>
              </a:r>
            </a:p>
          </p:txBody>
        </p:sp>
        <p:sp>
          <p:nvSpPr>
            <p:cNvPr id="66" name="Rectangle 65">
              <a:extLst>
                <a:ext uri="{FF2B5EF4-FFF2-40B4-BE49-F238E27FC236}">
                  <a16:creationId xmlns:a16="http://schemas.microsoft.com/office/drawing/2014/main" id="{BDF6E31B-9209-D41E-D80C-C6AB1CEA4348}"/>
                </a:ext>
              </a:extLst>
            </p:cNvPr>
            <p:cNvSpPr/>
            <p:nvPr/>
          </p:nvSpPr>
          <p:spPr>
            <a:xfrm>
              <a:off x="4930967" y="3527419"/>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3</a:t>
              </a:r>
            </a:p>
          </p:txBody>
        </p:sp>
      </p:grpSp>
      <p:sp>
        <p:nvSpPr>
          <p:cNvPr id="12" name="TextBox 11">
            <a:extLst>
              <a:ext uri="{FF2B5EF4-FFF2-40B4-BE49-F238E27FC236}">
                <a16:creationId xmlns:a16="http://schemas.microsoft.com/office/drawing/2014/main" id="{00773B94-CD06-68E6-A7D8-5B2405179785}"/>
              </a:ext>
            </a:extLst>
          </p:cNvPr>
          <p:cNvSpPr txBox="1"/>
          <p:nvPr/>
        </p:nvSpPr>
        <p:spPr>
          <a:xfrm>
            <a:off x="3811694" y="4612111"/>
            <a:ext cx="135233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93889F"/>
                </a:solidFill>
                <a:effectLst/>
                <a:uLnTx/>
                <a:uFillTx/>
                <a:latin typeface="Corbel" panose="020B0503020204020204" pitchFamily="34" charset="0"/>
                <a:ea typeface="+mn-ea"/>
                <a:cs typeface="Arial" panose="020B0604020202020204" pitchFamily="34" charset="0"/>
              </a:rPr>
              <a:t>row buffer</a:t>
            </a:r>
          </a:p>
        </p:txBody>
      </p:sp>
      <p:sp>
        <p:nvSpPr>
          <p:cNvPr id="51" name="TextBox 50">
            <a:extLst>
              <a:ext uri="{FF2B5EF4-FFF2-40B4-BE49-F238E27FC236}">
                <a16:creationId xmlns:a16="http://schemas.microsoft.com/office/drawing/2014/main" id="{5403B5A5-4731-4B1D-A9C9-7C4FE804658A}"/>
              </a:ext>
            </a:extLst>
          </p:cNvPr>
          <p:cNvSpPr txBox="1"/>
          <p:nvPr/>
        </p:nvSpPr>
        <p:spPr>
          <a:xfrm>
            <a:off x="3417163" y="2870428"/>
            <a:ext cx="1352330"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847972"/>
                </a:solidFill>
                <a:effectLst/>
                <a:uLnTx/>
                <a:uFillTx/>
                <a:latin typeface="Corbel" panose="020B0503020204020204" pitchFamily="34" charset="0"/>
                <a:ea typeface="+mn-ea"/>
                <a:cs typeface="Arial" panose="020B0604020202020204" pitchFamily="34" charset="0"/>
              </a:rPr>
              <a:t>row decoder</a:t>
            </a:r>
          </a:p>
        </p:txBody>
      </p:sp>
      <p:cxnSp>
        <p:nvCxnSpPr>
          <p:cNvPr id="53" name="Elbow Connector 52">
            <a:extLst>
              <a:ext uri="{FF2B5EF4-FFF2-40B4-BE49-F238E27FC236}">
                <a16:creationId xmlns:a16="http://schemas.microsoft.com/office/drawing/2014/main" id="{B55AFBD0-03E7-1FD8-A864-2C0285BDF49F}"/>
              </a:ext>
            </a:extLst>
          </p:cNvPr>
          <p:cNvCxnSpPr>
            <a:cxnSpLocks/>
          </p:cNvCxnSpPr>
          <p:nvPr/>
        </p:nvCxnSpPr>
        <p:spPr>
          <a:xfrm rot="5400000" flipH="1" flipV="1">
            <a:off x="4745177" y="1952206"/>
            <a:ext cx="470099" cy="420004"/>
          </a:xfrm>
          <a:prstGeom prst="bentConnector2">
            <a:avLst/>
          </a:prstGeom>
          <a:ln w="38100">
            <a:solidFill>
              <a:srgbClr val="C00000"/>
            </a:solidFill>
            <a:prstDash val="sysDot"/>
            <a:tailEnd type="triangl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0060917"/>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2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200"/>
                                        <p:tgtEl>
                                          <p:spTgt spid="39"/>
                                        </p:tgtEl>
                                      </p:cBhvr>
                                    </p:animEffect>
                                  </p:childTnLst>
                                </p:cTn>
                              </p:par>
                            </p:childTnLst>
                          </p:cTn>
                        </p:par>
                        <p:par>
                          <p:cTn id="13" fill="hold">
                            <p:stCondLst>
                              <p:cond delay="200"/>
                            </p:stCondLst>
                            <p:childTnLst>
                              <p:par>
                                <p:cTn id="14" presetID="10" presetClass="entr" presetSubtype="0" fill="hold"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200"/>
                                        <p:tgtEl>
                                          <p:spTgt spid="42"/>
                                        </p:tgtEl>
                                      </p:cBhvr>
                                    </p:animEffect>
                                  </p:childTnLst>
                                </p:cTn>
                              </p:par>
                            </p:childTnLst>
                          </p:cTn>
                        </p:par>
                        <p:par>
                          <p:cTn id="17" fill="hold">
                            <p:stCondLst>
                              <p:cond delay="400"/>
                            </p:stCondLst>
                            <p:childTnLst>
                              <p:par>
                                <p:cTn id="18" presetID="10" presetClass="entr" presetSubtype="0" fill="hold"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200"/>
                                        <p:tgtEl>
                                          <p:spTgt spid="44"/>
                                        </p:tgtEl>
                                      </p:cBhvr>
                                    </p:animEffect>
                                  </p:childTnLst>
                                </p:cTn>
                              </p:par>
                            </p:childTnLst>
                          </p:cTn>
                        </p:par>
                        <p:par>
                          <p:cTn id="21" fill="hold">
                            <p:stCondLst>
                              <p:cond delay="600"/>
                            </p:stCondLst>
                            <p:childTnLst>
                              <p:par>
                                <p:cTn id="22" presetID="10" presetClass="entr" presetSubtype="0" fill="hold"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2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62">
            <a:extLst>
              <a:ext uri="{FF2B5EF4-FFF2-40B4-BE49-F238E27FC236}">
                <a16:creationId xmlns:a16="http://schemas.microsoft.com/office/drawing/2014/main" id="{FD905ABD-D4B5-9B23-6FDD-360F9782EA6D}"/>
              </a:ext>
            </a:extLst>
          </p:cNvPr>
          <p:cNvSpPr txBox="1"/>
          <p:nvPr/>
        </p:nvSpPr>
        <p:spPr>
          <a:xfrm>
            <a:off x="3811694" y="4612111"/>
            <a:ext cx="135233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93889F"/>
                </a:solidFill>
                <a:effectLst/>
                <a:uLnTx/>
                <a:uFillTx/>
                <a:latin typeface="Corbel" panose="020B0503020204020204" pitchFamily="34" charset="0"/>
                <a:ea typeface="+mn-ea"/>
                <a:cs typeface="Arial" panose="020B0604020202020204" pitchFamily="34" charset="0"/>
              </a:rPr>
              <a:t>row buffer</a:t>
            </a:r>
          </a:p>
        </p:txBody>
      </p:sp>
      <p:sp>
        <p:nvSpPr>
          <p:cNvPr id="67" name="TextBox 66">
            <a:extLst>
              <a:ext uri="{FF2B5EF4-FFF2-40B4-BE49-F238E27FC236}">
                <a16:creationId xmlns:a16="http://schemas.microsoft.com/office/drawing/2014/main" id="{C96FC56B-4BF2-3CD5-F57C-B9C032F13C25}"/>
              </a:ext>
            </a:extLst>
          </p:cNvPr>
          <p:cNvSpPr txBox="1"/>
          <p:nvPr/>
        </p:nvSpPr>
        <p:spPr>
          <a:xfrm>
            <a:off x="3417163" y="2870428"/>
            <a:ext cx="1352330"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847972"/>
                </a:solidFill>
                <a:effectLst/>
                <a:uLnTx/>
                <a:uFillTx/>
                <a:latin typeface="Corbel" panose="020B0503020204020204" pitchFamily="34" charset="0"/>
                <a:ea typeface="+mn-ea"/>
                <a:cs typeface="Arial" panose="020B0604020202020204" pitchFamily="34" charset="0"/>
              </a:rPr>
              <a:t>row decoder</a:t>
            </a:r>
          </a:p>
        </p:txBody>
      </p:sp>
      <p:grpSp>
        <p:nvGrpSpPr>
          <p:cNvPr id="66" name="Group 50" hidden="1">
            <a:extLst>
              <a:ext uri="{FF2B5EF4-FFF2-40B4-BE49-F238E27FC236}">
                <a16:creationId xmlns:a16="http://schemas.microsoft.com/office/drawing/2014/main" id="{A0D6F918-AFDD-09C7-1374-33E9E37751C9}"/>
              </a:ext>
            </a:extLst>
          </p:cNvPr>
          <p:cNvGrpSpPr/>
          <p:nvPr/>
        </p:nvGrpSpPr>
        <p:grpSpPr>
          <a:xfrm>
            <a:off x="4934491" y="2400162"/>
            <a:ext cx="282634" cy="1354256"/>
            <a:chOff x="4930967" y="2421934"/>
            <a:chExt cx="282634" cy="1354256"/>
          </a:xfrm>
        </p:grpSpPr>
        <p:sp>
          <p:nvSpPr>
            <p:cNvPr id="57" name="Rectangle 56">
              <a:extLst>
                <a:ext uri="{FF2B5EF4-FFF2-40B4-BE49-F238E27FC236}">
                  <a16:creationId xmlns:a16="http://schemas.microsoft.com/office/drawing/2014/main" id="{D44EAF47-B0B9-E10A-01CE-FBBA280E2A80}"/>
                </a:ext>
              </a:extLst>
            </p:cNvPr>
            <p:cNvSpPr/>
            <p:nvPr/>
          </p:nvSpPr>
          <p:spPr>
            <a:xfrm>
              <a:off x="4932026" y="2421934"/>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0</a:t>
              </a:r>
            </a:p>
          </p:txBody>
        </p:sp>
        <p:sp>
          <p:nvSpPr>
            <p:cNvPr id="60" name="Rectangle 59">
              <a:extLst>
                <a:ext uri="{FF2B5EF4-FFF2-40B4-BE49-F238E27FC236}">
                  <a16:creationId xmlns:a16="http://schemas.microsoft.com/office/drawing/2014/main" id="{E1ABAA9B-4B5C-660F-C4DD-E747F5110C18}"/>
                </a:ext>
              </a:extLst>
            </p:cNvPr>
            <p:cNvSpPr/>
            <p:nvPr/>
          </p:nvSpPr>
          <p:spPr>
            <a:xfrm>
              <a:off x="4932026" y="2788143"/>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1</a:t>
              </a:r>
            </a:p>
          </p:txBody>
        </p:sp>
        <p:sp>
          <p:nvSpPr>
            <p:cNvPr id="61" name="Rectangle 60">
              <a:extLst>
                <a:ext uri="{FF2B5EF4-FFF2-40B4-BE49-F238E27FC236}">
                  <a16:creationId xmlns:a16="http://schemas.microsoft.com/office/drawing/2014/main" id="{A3044CDC-EF1F-F599-AA96-545B607B2202}"/>
                </a:ext>
              </a:extLst>
            </p:cNvPr>
            <p:cNvSpPr/>
            <p:nvPr/>
          </p:nvSpPr>
          <p:spPr>
            <a:xfrm>
              <a:off x="4931194" y="3178394"/>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2</a:t>
              </a:r>
            </a:p>
          </p:txBody>
        </p:sp>
        <p:sp>
          <p:nvSpPr>
            <p:cNvPr id="62" name="Rectangle 61">
              <a:extLst>
                <a:ext uri="{FF2B5EF4-FFF2-40B4-BE49-F238E27FC236}">
                  <a16:creationId xmlns:a16="http://schemas.microsoft.com/office/drawing/2014/main" id="{488F08F4-679A-583C-E949-49973BA0DBD6}"/>
                </a:ext>
              </a:extLst>
            </p:cNvPr>
            <p:cNvSpPr/>
            <p:nvPr/>
          </p:nvSpPr>
          <p:spPr>
            <a:xfrm>
              <a:off x="4930967" y="3527419"/>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3</a:t>
              </a:r>
            </a:p>
          </p:txBody>
        </p:sp>
      </p:grpSp>
      <p:sp>
        <p:nvSpPr>
          <p:cNvPr id="70" name="Rectangle 69">
            <a:extLst>
              <a:ext uri="{FF2B5EF4-FFF2-40B4-BE49-F238E27FC236}">
                <a16:creationId xmlns:a16="http://schemas.microsoft.com/office/drawing/2014/main" id="{4F87D1AE-C9E8-030A-A3DD-CE41E1CA8BC8}"/>
              </a:ext>
            </a:extLst>
          </p:cNvPr>
          <p:cNvSpPr/>
          <p:nvPr/>
        </p:nvSpPr>
        <p:spPr>
          <a:xfrm>
            <a:off x="0" y="629616"/>
            <a:ext cx="2716306" cy="5826540"/>
          </a:xfrm>
          <a:prstGeom prst="rect">
            <a:avLst/>
          </a:prstGeom>
          <a:solidFill>
            <a:srgbClr val="FFF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ounded Rectangle 64">
            <a:extLst>
              <a:ext uri="{FF2B5EF4-FFF2-40B4-BE49-F238E27FC236}">
                <a16:creationId xmlns:a16="http://schemas.microsoft.com/office/drawing/2014/main" id="{8FFE4315-EE8D-144A-008D-8DCDDE3CFCC3}"/>
              </a:ext>
            </a:extLst>
          </p:cNvPr>
          <p:cNvSpPr/>
          <p:nvPr/>
        </p:nvSpPr>
        <p:spPr>
          <a:xfrm>
            <a:off x="96426" y="736537"/>
            <a:ext cx="2519027" cy="1079711"/>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4F55892D-F829-1FC6-94CF-7204C63F8EB6}"/>
              </a:ext>
            </a:extLst>
          </p:cNvPr>
          <p:cNvCxnSpPr>
            <a:cxnSpLocks/>
          </p:cNvCxnSpPr>
          <p:nvPr/>
        </p:nvCxnSpPr>
        <p:spPr>
          <a:xfrm rot="5400000" flipH="1">
            <a:off x="5043784" y="3295028"/>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E65ADB8B-E7D5-CC71-7D28-06DEDEE97FE9}"/>
              </a:ext>
            </a:extLst>
          </p:cNvPr>
          <p:cNvCxnSpPr>
            <a:cxnSpLocks/>
          </p:cNvCxnSpPr>
          <p:nvPr/>
        </p:nvCxnSpPr>
        <p:spPr>
          <a:xfrm rot="5400000" flipH="1">
            <a:off x="5043784" y="36739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3" name="Title 1" descr=" 6">
            <a:extLst>
              <a:ext uri="{FF2B5EF4-FFF2-40B4-BE49-F238E27FC236}">
                <a16:creationId xmlns:a16="http://schemas.microsoft.com/office/drawing/2014/main" id="{225FE3A3-6745-502D-7F59-15867750339D}"/>
              </a:ext>
            </a:extLst>
          </p:cNvPr>
          <p:cNvSpPr txBox="1">
            <a:spLocks/>
          </p:cNvSpPr>
          <p:nvPr/>
        </p:nvSpPr>
        <p:spPr>
          <a:xfrm>
            <a:off x="178177" y="0"/>
            <a:ext cx="8787647"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orbel" panose="020B0503020204020204" pitchFamily="34" charset="0"/>
                <a:ea typeface="+mj-ea"/>
                <a:cs typeface="+mj-cs"/>
              </a:rPr>
              <a:t>In-DRAM pLUTo LUT Query: Setup</a:t>
            </a:r>
          </a:p>
        </p:txBody>
      </p:sp>
      <p:sp>
        <p:nvSpPr>
          <p:cNvPr id="7" name="Slide Number Placeholder 6">
            <a:extLst>
              <a:ext uri="{FF2B5EF4-FFF2-40B4-BE49-F238E27FC236}">
                <a16:creationId xmlns:a16="http://schemas.microsoft.com/office/drawing/2014/main" id="{BFC4D882-EE1D-5CC0-E0E4-710C3B18C9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cxnSp>
        <p:nvCxnSpPr>
          <p:cNvPr id="4" name="Straight Connector 3">
            <a:extLst>
              <a:ext uri="{FF2B5EF4-FFF2-40B4-BE49-F238E27FC236}">
                <a16:creationId xmlns:a16="http://schemas.microsoft.com/office/drawing/2014/main" id="{193B17EE-D4CE-E933-0A10-8DE0F4AE053C}"/>
              </a:ext>
            </a:extLst>
          </p:cNvPr>
          <p:cNvCxnSpPr>
            <a:cxnSpLocks/>
          </p:cNvCxnSpPr>
          <p:nvPr/>
        </p:nvCxnSpPr>
        <p:spPr>
          <a:xfrm>
            <a:off x="5515720" y="4182844"/>
            <a:ext cx="0" cy="325603"/>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DF1F5B15-D6F8-544E-2EC6-234CE9693377}"/>
              </a:ext>
            </a:extLst>
          </p:cNvPr>
          <p:cNvCxnSpPr>
            <a:cxnSpLocks/>
          </p:cNvCxnSpPr>
          <p:nvPr/>
        </p:nvCxnSpPr>
        <p:spPr>
          <a:xfrm>
            <a:off x="5965170" y="4182844"/>
            <a:ext cx="0" cy="332948"/>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BBD8907C-D053-3E28-0A5B-1508DA6E7B16}"/>
              </a:ext>
            </a:extLst>
          </p:cNvPr>
          <p:cNvCxnSpPr>
            <a:cxnSpLocks/>
          </p:cNvCxnSpPr>
          <p:nvPr/>
        </p:nvCxnSpPr>
        <p:spPr>
          <a:xfrm>
            <a:off x="6414620" y="4182805"/>
            <a:ext cx="0" cy="332948"/>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204CBF14-CE3C-D0AF-0904-EB85AA35F9B3}"/>
              </a:ext>
            </a:extLst>
          </p:cNvPr>
          <p:cNvCxnSpPr>
            <a:cxnSpLocks/>
          </p:cNvCxnSpPr>
          <p:nvPr/>
        </p:nvCxnSpPr>
        <p:spPr>
          <a:xfrm>
            <a:off x="6864069" y="4175499"/>
            <a:ext cx="0" cy="332948"/>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aphicFrame>
        <p:nvGraphicFramePr>
          <p:cNvPr id="12" name="Table 275">
            <a:extLst>
              <a:ext uri="{FF2B5EF4-FFF2-40B4-BE49-F238E27FC236}">
                <a16:creationId xmlns:a16="http://schemas.microsoft.com/office/drawing/2014/main" id="{76354472-B820-C436-4D54-CDDC66664919}"/>
              </a:ext>
            </a:extLst>
          </p:cNvPr>
          <p:cNvGraphicFramePr>
            <a:graphicFrameLocks noGrp="1"/>
          </p:cNvGraphicFramePr>
          <p:nvPr/>
        </p:nvGraphicFramePr>
        <p:xfrm>
          <a:off x="5292522" y="2459192"/>
          <a:ext cx="1800000" cy="1584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396000">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6769038"/>
                  </a:ext>
                </a:extLst>
              </a:tr>
              <a:tr h="396000">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351085"/>
                  </a:ext>
                </a:extLst>
              </a:tr>
              <a:tr h="396000">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04728428"/>
                  </a:ext>
                </a:extLst>
              </a:tr>
            </a:tbl>
          </a:graphicData>
        </a:graphic>
      </p:graphicFrame>
      <p:sp>
        <p:nvSpPr>
          <p:cNvPr id="13" name="Rounded Rectangle 12">
            <a:extLst>
              <a:ext uri="{FF2B5EF4-FFF2-40B4-BE49-F238E27FC236}">
                <a16:creationId xmlns:a16="http://schemas.microsoft.com/office/drawing/2014/main" id="{D69C4F41-50ED-CF54-644A-2ED316781EF1}"/>
              </a:ext>
            </a:extLst>
          </p:cNvPr>
          <p:cNvSpPr/>
          <p:nvPr/>
        </p:nvSpPr>
        <p:spPr>
          <a:xfrm rot="5400000">
            <a:off x="5898769" y="3790738"/>
            <a:ext cx="582102" cy="2028912"/>
          </a:xfrm>
          <a:prstGeom prst="roundRect">
            <a:avLst/>
          </a:prstGeom>
          <a:pattFill prst="wdUpDiag">
            <a:fgClr>
              <a:srgbClr val="BBAECA"/>
            </a:fgClr>
            <a:bgClr>
              <a:srgbClr val="DFCFF0"/>
            </a:bgClr>
          </a:patt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id="{5B03AEA4-1D6D-2A02-F28E-1BE0E4D10B9C}"/>
              </a:ext>
            </a:extLst>
          </p:cNvPr>
          <p:cNvGrpSpPr/>
          <p:nvPr/>
        </p:nvGrpSpPr>
        <p:grpSpPr>
          <a:xfrm>
            <a:off x="5408073" y="5120617"/>
            <a:ext cx="173332" cy="648969"/>
            <a:chOff x="2521758" y="3054797"/>
            <a:chExt cx="64008" cy="188069"/>
          </a:xfrm>
        </p:grpSpPr>
        <p:cxnSp>
          <p:nvCxnSpPr>
            <p:cNvPr id="29" name="Straight Connector 28">
              <a:extLst>
                <a:ext uri="{FF2B5EF4-FFF2-40B4-BE49-F238E27FC236}">
                  <a16:creationId xmlns:a16="http://schemas.microsoft.com/office/drawing/2014/main" id="{56411DE6-322D-76E3-294D-9E5A2FA79FF8}"/>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1" name="Straight Connector 30">
              <a:extLst>
                <a:ext uri="{FF2B5EF4-FFF2-40B4-BE49-F238E27FC236}">
                  <a16:creationId xmlns:a16="http://schemas.microsoft.com/office/drawing/2014/main" id="{6001E9C3-356E-AE87-FFA4-05FFDFC51AF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2" name="Straight Connector 31">
              <a:extLst>
                <a:ext uri="{FF2B5EF4-FFF2-40B4-BE49-F238E27FC236}">
                  <a16:creationId xmlns:a16="http://schemas.microsoft.com/office/drawing/2014/main" id="{6291C3A9-C7BF-6832-8EBF-7A977669D976}"/>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7" name="Group 16">
            <a:extLst>
              <a:ext uri="{FF2B5EF4-FFF2-40B4-BE49-F238E27FC236}">
                <a16:creationId xmlns:a16="http://schemas.microsoft.com/office/drawing/2014/main" id="{FDD767DD-4EAE-2CA4-A7CE-A5CF80FEF08C}"/>
              </a:ext>
            </a:extLst>
          </p:cNvPr>
          <p:cNvGrpSpPr/>
          <p:nvPr/>
        </p:nvGrpSpPr>
        <p:grpSpPr>
          <a:xfrm>
            <a:off x="5837030" y="5109582"/>
            <a:ext cx="173332" cy="648969"/>
            <a:chOff x="2521758" y="3054797"/>
            <a:chExt cx="64008" cy="188069"/>
          </a:xfrm>
        </p:grpSpPr>
        <p:cxnSp>
          <p:nvCxnSpPr>
            <p:cNvPr id="26" name="Straight Connector 25">
              <a:extLst>
                <a:ext uri="{FF2B5EF4-FFF2-40B4-BE49-F238E27FC236}">
                  <a16:creationId xmlns:a16="http://schemas.microsoft.com/office/drawing/2014/main" id="{E2764FA7-945D-6ACC-4476-AB0E702C8F95}"/>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7" name="Straight Connector 26">
              <a:extLst>
                <a:ext uri="{FF2B5EF4-FFF2-40B4-BE49-F238E27FC236}">
                  <a16:creationId xmlns:a16="http://schemas.microsoft.com/office/drawing/2014/main" id="{9DA23700-D9EA-5D46-34FC-D8C81067954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8" name="Straight Connector 27">
              <a:extLst>
                <a:ext uri="{FF2B5EF4-FFF2-40B4-BE49-F238E27FC236}">
                  <a16:creationId xmlns:a16="http://schemas.microsoft.com/office/drawing/2014/main" id="{65F5F5EB-C469-F183-795C-3CF3D5200AE9}"/>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8" name="Group 17">
            <a:extLst>
              <a:ext uri="{FF2B5EF4-FFF2-40B4-BE49-F238E27FC236}">
                <a16:creationId xmlns:a16="http://schemas.microsoft.com/office/drawing/2014/main" id="{5C2F244F-AD02-F297-C498-C497F46F443E}"/>
              </a:ext>
            </a:extLst>
          </p:cNvPr>
          <p:cNvGrpSpPr/>
          <p:nvPr/>
        </p:nvGrpSpPr>
        <p:grpSpPr>
          <a:xfrm>
            <a:off x="6248380" y="5108314"/>
            <a:ext cx="173332" cy="648969"/>
            <a:chOff x="2521758" y="3054797"/>
            <a:chExt cx="64008" cy="188069"/>
          </a:xfrm>
        </p:grpSpPr>
        <p:cxnSp>
          <p:nvCxnSpPr>
            <p:cNvPr id="23" name="Straight Connector 22">
              <a:extLst>
                <a:ext uri="{FF2B5EF4-FFF2-40B4-BE49-F238E27FC236}">
                  <a16:creationId xmlns:a16="http://schemas.microsoft.com/office/drawing/2014/main" id="{9F9C2302-8BFC-2113-6E2C-ACFF464016E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4" name="Straight Connector 23">
              <a:extLst>
                <a:ext uri="{FF2B5EF4-FFF2-40B4-BE49-F238E27FC236}">
                  <a16:creationId xmlns:a16="http://schemas.microsoft.com/office/drawing/2014/main" id="{7FE804DF-ACC9-5681-9141-E12E98F04E3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5" name="Straight Connector 24">
              <a:extLst>
                <a:ext uri="{FF2B5EF4-FFF2-40B4-BE49-F238E27FC236}">
                  <a16:creationId xmlns:a16="http://schemas.microsoft.com/office/drawing/2014/main" id="{011A845C-4B36-622D-79D2-2EEC712480E0}"/>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9" name="Group 18">
            <a:extLst>
              <a:ext uri="{FF2B5EF4-FFF2-40B4-BE49-F238E27FC236}">
                <a16:creationId xmlns:a16="http://schemas.microsoft.com/office/drawing/2014/main" id="{D60879E2-DF9F-933F-7EBD-BAA733433234}"/>
              </a:ext>
            </a:extLst>
          </p:cNvPr>
          <p:cNvGrpSpPr/>
          <p:nvPr/>
        </p:nvGrpSpPr>
        <p:grpSpPr>
          <a:xfrm>
            <a:off x="6672336" y="5120617"/>
            <a:ext cx="173332" cy="648969"/>
            <a:chOff x="2521758" y="3054797"/>
            <a:chExt cx="64008" cy="188069"/>
          </a:xfrm>
        </p:grpSpPr>
        <p:cxnSp>
          <p:nvCxnSpPr>
            <p:cNvPr id="20" name="Straight Connector 19">
              <a:extLst>
                <a:ext uri="{FF2B5EF4-FFF2-40B4-BE49-F238E27FC236}">
                  <a16:creationId xmlns:a16="http://schemas.microsoft.com/office/drawing/2014/main" id="{98070522-1F0D-F9D0-1868-64E7D1BD153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1" name="Straight Connector 20">
              <a:extLst>
                <a:ext uri="{FF2B5EF4-FFF2-40B4-BE49-F238E27FC236}">
                  <a16:creationId xmlns:a16="http://schemas.microsoft.com/office/drawing/2014/main" id="{A7BC7AE7-4BBB-BD85-E12B-FD544420F3F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2" name="Straight Connector 21">
              <a:extLst>
                <a:ext uri="{FF2B5EF4-FFF2-40B4-BE49-F238E27FC236}">
                  <a16:creationId xmlns:a16="http://schemas.microsoft.com/office/drawing/2014/main" id="{8B1EFA1E-657A-E290-1E60-D94A0BF19A73}"/>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sp>
        <p:nvSpPr>
          <p:cNvPr id="33" name="Rounded Rectangle 32">
            <a:extLst>
              <a:ext uri="{FF2B5EF4-FFF2-40B4-BE49-F238E27FC236}">
                <a16:creationId xmlns:a16="http://schemas.microsoft.com/office/drawing/2014/main" id="{0C60ECAA-E984-0339-82FC-E5B0B4C5608E}"/>
              </a:ext>
            </a:extLst>
          </p:cNvPr>
          <p:cNvSpPr/>
          <p:nvPr/>
        </p:nvSpPr>
        <p:spPr>
          <a:xfrm rot="5400000">
            <a:off x="5897652" y="5047299"/>
            <a:ext cx="584335" cy="2028912"/>
          </a:xfrm>
          <a:prstGeom prst="round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4" name="Table 275">
            <a:extLst>
              <a:ext uri="{FF2B5EF4-FFF2-40B4-BE49-F238E27FC236}">
                <a16:creationId xmlns:a16="http://schemas.microsoft.com/office/drawing/2014/main" id="{91C1B412-F7C0-9BF4-466A-716D27FABB97}"/>
              </a:ext>
            </a:extLst>
          </p:cNvPr>
          <p:cNvGraphicFramePr>
            <a:graphicFrameLocks noGrp="1"/>
          </p:cNvGraphicFramePr>
          <p:nvPr/>
        </p:nvGraphicFramePr>
        <p:xfrm>
          <a:off x="5292522" y="4591707"/>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35" name="Rounded Rectangle 34">
            <a:extLst>
              <a:ext uri="{FF2B5EF4-FFF2-40B4-BE49-F238E27FC236}">
                <a16:creationId xmlns:a16="http://schemas.microsoft.com/office/drawing/2014/main" id="{5853E33A-0C10-F411-BD05-35B1A76C00B3}"/>
              </a:ext>
            </a:extLst>
          </p:cNvPr>
          <p:cNvSpPr/>
          <p:nvPr/>
        </p:nvSpPr>
        <p:spPr>
          <a:xfrm rot="5400000">
            <a:off x="5909541" y="170856"/>
            <a:ext cx="579239" cy="2014040"/>
          </a:xfrm>
          <a:prstGeom prst="roundRect">
            <a:avLst/>
          </a:prstGeom>
          <a:solidFill>
            <a:srgbClr val="E4D9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6" name="Table 275">
            <a:extLst>
              <a:ext uri="{FF2B5EF4-FFF2-40B4-BE49-F238E27FC236}">
                <a16:creationId xmlns:a16="http://schemas.microsoft.com/office/drawing/2014/main" id="{28DFCE45-3B33-AE43-69DA-C1AF5E3FC3E2}"/>
              </a:ext>
            </a:extLst>
          </p:cNvPr>
          <p:cNvGraphicFramePr>
            <a:graphicFrameLocks noGrp="1"/>
          </p:cNvGraphicFramePr>
          <p:nvPr/>
        </p:nvGraphicFramePr>
        <p:xfrm>
          <a:off x="5301890" y="994064"/>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0</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cxnSp>
        <p:nvCxnSpPr>
          <p:cNvPr id="37" name="Elbow Connector 36">
            <a:extLst>
              <a:ext uri="{FF2B5EF4-FFF2-40B4-BE49-F238E27FC236}">
                <a16:creationId xmlns:a16="http://schemas.microsoft.com/office/drawing/2014/main" id="{8F539379-865B-D64A-C423-25BD1E83EAE5}"/>
              </a:ext>
            </a:extLst>
          </p:cNvPr>
          <p:cNvCxnSpPr>
            <a:cxnSpLocks/>
          </p:cNvCxnSpPr>
          <p:nvPr/>
        </p:nvCxnSpPr>
        <p:spPr>
          <a:xfrm rot="10800000" flipH="1" flipV="1">
            <a:off x="7211141" y="1924870"/>
            <a:ext cx="4" cy="3566160"/>
          </a:xfrm>
          <a:prstGeom prst="bentConnector3">
            <a:avLst>
              <a:gd name="adj1" fmla="val 12220150000"/>
            </a:avLst>
          </a:prstGeom>
          <a:ln w="38100">
            <a:solidFill>
              <a:schemeClr val="accent4"/>
            </a:solidFill>
            <a:prstDash val="sysDot"/>
            <a:tailEnd type="triangle" w="med" len="sm"/>
          </a:ln>
        </p:spPr>
        <p:style>
          <a:lnRef idx="1">
            <a:schemeClr val="accent1"/>
          </a:lnRef>
          <a:fillRef idx="0">
            <a:schemeClr val="accent1"/>
          </a:fillRef>
          <a:effectRef idx="0">
            <a:schemeClr val="accent1"/>
          </a:effectRef>
          <a:fontRef idx="minor">
            <a:schemeClr val="tx1"/>
          </a:fontRef>
        </p:style>
      </p:cxnSp>
      <p:sp>
        <p:nvSpPr>
          <p:cNvPr id="41" name="Rounded Rectangle 40">
            <a:extLst>
              <a:ext uri="{FF2B5EF4-FFF2-40B4-BE49-F238E27FC236}">
                <a16:creationId xmlns:a16="http://schemas.microsoft.com/office/drawing/2014/main" id="{5EA5FF2D-CA4D-044D-5240-D82BF10A85FD}"/>
              </a:ext>
            </a:extLst>
          </p:cNvPr>
          <p:cNvSpPr/>
          <p:nvPr/>
        </p:nvSpPr>
        <p:spPr>
          <a:xfrm rot="5400000">
            <a:off x="5907630" y="920136"/>
            <a:ext cx="579240" cy="2014044"/>
          </a:xfrm>
          <a:prstGeom prst="roundRect">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5" name="Straight Connector 44">
            <a:extLst>
              <a:ext uri="{FF2B5EF4-FFF2-40B4-BE49-F238E27FC236}">
                <a16:creationId xmlns:a16="http://schemas.microsoft.com/office/drawing/2014/main" id="{89C1CC0F-521D-7468-5B21-5D065B5C0AAC}"/>
              </a:ext>
            </a:extLst>
          </p:cNvPr>
          <p:cNvCxnSpPr>
            <a:cxnSpLocks/>
          </p:cNvCxnSpPr>
          <p:nvPr/>
        </p:nvCxnSpPr>
        <p:spPr>
          <a:xfrm rot="5400000" flipH="1">
            <a:off x="5043785" y="2512001"/>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46" name="Straight Connector 45">
            <a:extLst>
              <a:ext uri="{FF2B5EF4-FFF2-40B4-BE49-F238E27FC236}">
                <a16:creationId xmlns:a16="http://schemas.microsoft.com/office/drawing/2014/main" id="{A3BF5155-D76B-0F51-84F0-F9C02F239946}"/>
              </a:ext>
            </a:extLst>
          </p:cNvPr>
          <p:cNvCxnSpPr>
            <a:cxnSpLocks/>
          </p:cNvCxnSpPr>
          <p:nvPr/>
        </p:nvCxnSpPr>
        <p:spPr>
          <a:xfrm rot="5400000" flipH="1">
            <a:off x="5043785" y="28981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48" name="Rounded Rectangle 47">
            <a:extLst>
              <a:ext uri="{FF2B5EF4-FFF2-40B4-BE49-F238E27FC236}">
                <a16:creationId xmlns:a16="http://schemas.microsoft.com/office/drawing/2014/main" id="{8376977C-3282-EAB6-98E7-B196ED4F6F12}"/>
              </a:ext>
            </a:extLst>
          </p:cNvPr>
          <p:cNvSpPr/>
          <p:nvPr/>
        </p:nvSpPr>
        <p:spPr>
          <a:xfrm rot="16200000">
            <a:off x="3943110" y="3070211"/>
            <a:ext cx="1654227" cy="308319"/>
          </a:xfrm>
          <a:prstGeom prst="round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0" name="Straight Arrow Connector 39">
            <a:extLst>
              <a:ext uri="{FF2B5EF4-FFF2-40B4-BE49-F238E27FC236}">
                <a16:creationId xmlns:a16="http://schemas.microsoft.com/office/drawing/2014/main" id="{29BE35DF-E2E1-9179-05DF-E58F667CD1C6}"/>
              </a:ext>
            </a:extLst>
          </p:cNvPr>
          <p:cNvCxnSpPr>
            <a:cxnSpLocks/>
          </p:cNvCxnSpPr>
          <p:nvPr/>
        </p:nvCxnSpPr>
        <p:spPr>
          <a:xfrm>
            <a:off x="68699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763874F1-B1FE-6D5F-7855-22E1EE847861}"/>
              </a:ext>
            </a:extLst>
          </p:cNvPr>
          <p:cNvCxnSpPr>
            <a:cxnSpLocks/>
          </p:cNvCxnSpPr>
          <p:nvPr/>
        </p:nvCxnSpPr>
        <p:spPr>
          <a:xfrm>
            <a:off x="64258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9333CE1-7BE6-2786-C4D3-1E02C6E6158E}"/>
              </a:ext>
            </a:extLst>
          </p:cNvPr>
          <p:cNvCxnSpPr>
            <a:cxnSpLocks/>
          </p:cNvCxnSpPr>
          <p:nvPr/>
        </p:nvCxnSpPr>
        <p:spPr>
          <a:xfrm>
            <a:off x="59682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24D7EFB3-2A69-80D9-0B83-2890B46C68C1}"/>
              </a:ext>
            </a:extLst>
          </p:cNvPr>
          <p:cNvCxnSpPr>
            <a:cxnSpLocks/>
          </p:cNvCxnSpPr>
          <p:nvPr/>
        </p:nvCxnSpPr>
        <p:spPr>
          <a:xfrm>
            <a:off x="55241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graphicFrame>
        <p:nvGraphicFramePr>
          <p:cNvPr id="2" name="Table 275">
            <a:extLst>
              <a:ext uri="{FF2B5EF4-FFF2-40B4-BE49-F238E27FC236}">
                <a16:creationId xmlns:a16="http://schemas.microsoft.com/office/drawing/2014/main" id="{F33BC4AD-3B1B-2EF3-C96B-80CD4D672F26}"/>
              </a:ext>
            </a:extLst>
          </p:cNvPr>
          <p:cNvGraphicFramePr>
            <a:graphicFrameLocks noGrp="1"/>
          </p:cNvGraphicFramePr>
          <p:nvPr/>
        </p:nvGraphicFramePr>
        <p:xfrm>
          <a:off x="5289835" y="5836646"/>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6" name="Rectangle 5">
            <a:extLst>
              <a:ext uri="{FF2B5EF4-FFF2-40B4-BE49-F238E27FC236}">
                <a16:creationId xmlns:a16="http://schemas.microsoft.com/office/drawing/2014/main" id="{A24D5187-9386-EE2D-06AA-276EFF556DC4}"/>
              </a:ext>
            </a:extLst>
          </p:cNvPr>
          <p:cNvSpPr>
            <a:spLocks/>
          </p:cNvSpPr>
          <p:nvPr/>
        </p:nvSpPr>
        <p:spPr>
          <a:xfrm>
            <a:off x="5304367" y="1728351"/>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15" name="Rectangle 14">
            <a:extLst>
              <a:ext uri="{FF2B5EF4-FFF2-40B4-BE49-F238E27FC236}">
                <a16:creationId xmlns:a16="http://schemas.microsoft.com/office/drawing/2014/main" id="{8F0AB727-4535-4F51-A029-2FF715B1BB4F}"/>
              </a:ext>
            </a:extLst>
          </p:cNvPr>
          <p:cNvSpPr/>
          <p:nvPr/>
        </p:nvSpPr>
        <p:spPr>
          <a:xfrm>
            <a:off x="5770841"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0" name="Rectangle 29">
            <a:extLst>
              <a:ext uri="{FF2B5EF4-FFF2-40B4-BE49-F238E27FC236}">
                <a16:creationId xmlns:a16="http://schemas.microsoft.com/office/drawing/2014/main" id="{58E8DFCC-D41E-B4DC-0E11-DDBA39AF97F5}"/>
              </a:ext>
            </a:extLst>
          </p:cNvPr>
          <p:cNvSpPr/>
          <p:nvPr/>
        </p:nvSpPr>
        <p:spPr>
          <a:xfrm>
            <a:off x="6237315"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8" name="Rectangle 37">
            <a:extLst>
              <a:ext uri="{FF2B5EF4-FFF2-40B4-BE49-F238E27FC236}">
                <a16:creationId xmlns:a16="http://schemas.microsoft.com/office/drawing/2014/main" id="{6606B0FB-9FD3-1633-090F-A442DDBC5782}"/>
              </a:ext>
            </a:extLst>
          </p:cNvPr>
          <p:cNvSpPr/>
          <p:nvPr/>
        </p:nvSpPr>
        <p:spPr>
          <a:xfrm>
            <a:off x="6703788"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47" name="TextBox 46">
            <a:extLst>
              <a:ext uri="{FF2B5EF4-FFF2-40B4-BE49-F238E27FC236}">
                <a16:creationId xmlns:a16="http://schemas.microsoft.com/office/drawing/2014/main" id="{48209F93-C678-77FE-0741-880FAEA05260}"/>
              </a:ext>
            </a:extLst>
          </p:cNvPr>
          <p:cNvSpPr txBox="1"/>
          <p:nvPr/>
        </p:nvSpPr>
        <p:spPr>
          <a:xfrm>
            <a:off x="234762" y="5148517"/>
            <a:ext cx="2245127"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 vector</a:t>
            </a:r>
          </a:p>
        </p:txBody>
      </p:sp>
      <p:graphicFrame>
        <p:nvGraphicFramePr>
          <p:cNvPr id="50" name="Table 275">
            <a:extLst>
              <a:ext uri="{FF2B5EF4-FFF2-40B4-BE49-F238E27FC236}">
                <a16:creationId xmlns:a16="http://schemas.microsoft.com/office/drawing/2014/main" id="{F4FAEFC2-F020-2F17-D28B-888C8568909C}"/>
              </a:ext>
            </a:extLst>
          </p:cNvPr>
          <p:cNvGraphicFramePr>
            <a:graphicFrameLocks noGrp="1"/>
          </p:cNvGraphicFramePr>
          <p:nvPr/>
        </p:nvGraphicFramePr>
        <p:xfrm>
          <a:off x="426103" y="2000679"/>
          <a:ext cx="1854538" cy="2194560"/>
        </p:xfrm>
        <a:graphic>
          <a:graphicData uri="http://schemas.openxmlformats.org/drawingml/2006/table">
            <a:tbl>
              <a:tblPr firstRow="1" bandRow="1">
                <a:tableStyleId>{5940675A-B579-460E-94D1-54222C63F5DA}</a:tableStyleId>
              </a:tblPr>
              <a:tblGrid>
                <a:gridCol w="560388">
                  <a:extLst>
                    <a:ext uri="{9D8B030D-6E8A-4147-A177-3AD203B41FA5}">
                      <a16:colId xmlns:a16="http://schemas.microsoft.com/office/drawing/2014/main" val="1193322599"/>
                    </a:ext>
                  </a:extLst>
                </a:gridCol>
                <a:gridCol w="816943">
                  <a:extLst>
                    <a:ext uri="{9D8B030D-6E8A-4147-A177-3AD203B41FA5}">
                      <a16:colId xmlns:a16="http://schemas.microsoft.com/office/drawing/2014/main" val="4227494446"/>
                    </a:ext>
                  </a:extLst>
                </a:gridCol>
                <a:gridCol w="477207">
                  <a:extLst>
                    <a:ext uri="{9D8B030D-6E8A-4147-A177-3AD203B41FA5}">
                      <a16:colId xmlns:a16="http://schemas.microsoft.com/office/drawing/2014/main" val="468283467"/>
                    </a:ext>
                  </a:extLst>
                </a:gridCol>
              </a:tblGrid>
              <a:tr h="270417">
                <a:tc>
                  <a:txBody>
                    <a:bodyPr/>
                    <a:lstStyle/>
                    <a:p>
                      <a:pPr algn="ctr"/>
                      <a:endParaRPr lang="en-US" sz="1800" b="0" i="0">
                        <a:latin typeface="Corbel" panose="020B0503020204020204" pitchFamily="34" charset="0"/>
                        <a:cs typeface="Arial" panose="020B060402020202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800" b="0" i="0">
                          <a:latin typeface="Corbel" panose="020B0503020204020204" pitchFamily="34" charset="0"/>
                          <a:cs typeface="Arial" panose="020B0604020202020204" pitchFamily="34" charset="0"/>
                        </a:rPr>
                        <a:t>Prime numbers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r>
                        <a:rPr lang="en-US" sz="1000">
                          <a:latin typeface="Arial" panose="020B0604020202020204" pitchFamily="34" charset="0"/>
                          <a:cs typeface="Arial" panose="020B0604020202020204" pitchFamily="34" charset="0"/>
                        </a:rPr>
                        <a:t>A</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0">
                <a:tc>
                  <a:txBody>
                    <a:bodyPr/>
                    <a:lstStyle/>
                    <a:p>
                      <a:pPr algn="ctr"/>
                      <a:r>
                        <a:rPr lang="en-US" sz="1800" b="0" i="0">
                          <a:latin typeface="Corbel" panose="020B0503020204020204" pitchFamily="34" charset="0"/>
                          <a:cs typeface="Arial" panose="020B0604020202020204" pitchFamily="34" charset="0"/>
                        </a:rPr>
                        <a:t>LUT</a:t>
                      </a:r>
                    </a:p>
                    <a:p>
                      <a:pPr algn="ctr"/>
                      <a:r>
                        <a:rPr lang="en-US" sz="1800" b="0" i="0">
                          <a:latin typeface="Corbel" panose="020B0503020204020204" pitchFamily="34" charset="0"/>
                          <a:cs typeface="Arial" panose="020B0604020202020204" pitchFamily="34" charset="0"/>
                        </a:rPr>
                        <a:t>index</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err="1">
                          <a:latin typeface="Corbel" panose="020B0503020204020204" pitchFamily="34" charset="0"/>
                          <a:cs typeface="Arial" panose="020B0604020202020204" pitchFamily="34" charset="0"/>
                        </a:rPr>
                        <a:t>i</a:t>
                      </a:r>
                      <a:endParaRPr lang="en-US" sz="1800" b="0" i="0">
                        <a:latin typeface="Corbel" panose="020B0503020204020204" pitchFamily="34" charset="0"/>
                        <a:cs typeface="Arial" panose="020B0604020202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f(</a:t>
                      </a:r>
                      <a:r>
                        <a:rPr lang="en-US" sz="1800" b="0" i="0" err="1">
                          <a:latin typeface="Corbel" panose="020B0503020204020204" pitchFamily="34" charset="0"/>
                          <a:cs typeface="Arial" panose="020B0604020202020204" pitchFamily="34" charset="0"/>
                        </a:rPr>
                        <a:t>i</a:t>
                      </a:r>
                      <a:r>
                        <a:rPr lang="en-US" sz="1800" b="0" i="0">
                          <a:latin typeface="Corbel" panose="020B0503020204020204" pitchFamily="34" charset="0"/>
                          <a:cs typeface="Arial" panose="020B0604020202020204" pitchFamily="34" charset="0"/>
                        </a:rPr>
                        <a: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6769038"/>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1</a:t>
                      </a:r>
                      <a:r>
                        <a:rPr lang="en-US" sz="1800" b="0" i="0" baseline="30000">
                          <a:latin typeface="Corbel" panose="020B0503020204020204" pitchFamily="34" charset="0"/>
                          <a:cs typeface="Arial" panose="020B0604020202020204" pitchFamily="34" charset="0"/>
                        </a:rPr>
                        <a:t>st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581351085"/>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2</a:t>
                      </a:r>
                      <a:r>
                        <a:rPr lang="en-US" sz="1800" b="0" i="0" baseline="30000">
                          <a:solidFill>
                            <a:schemeClr val="tx1"/>
                          </a:solidFill>
                          <a:latin typeface="Corbel" panose="020B0503020204020204" pitchFamily="34" charset="0"/>
                          <a:cs typeface="Arial" panose="020B0604020202020204" pitchFamily="34" charset="0"/>
                        </a:rPr>
                        <a:t>nd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508754334"/>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3</a:t>
                      </a:r>
                      <a:r>
                        <a:rPr lang="en-US" sz="1800" b="0" i="0" baseline="30000">
                          <a:latin typeface="Corbel" panose="020B0503020204020204" pitchFamily="34" charset="0"/>
                          <a:cs typeface="Arial" panose="020B0604020202020204" pitchFamily="34" charset="0"/>
                        </a:rPr>
                        <a:t>rd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364916830"/>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4</a:t>
                      </a:r>
                      <a:r>
                        <a:rPr lang="en-US" sz="1800" b="0" i="0" baseline="30000">
                          <a:latin typeface="Corbel" panose="020B0503020204020204" pitchFamily="34" charset="0"/>
                          <a:cs typeface="Arial" panose="020B0604020202020204" pitchFamily="34" charset="0"/>
                        </a:rPr>
                        <a:t>th</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816069710"/>
                  </a:ext>
                </a:extLst>
              </a:tr>
            </a:tbl>
          </a:graphicData>
        </a:graphic>
      </p:graphicFrame>
      <p:graphicFrame>
        <p:nvGraphicFramePr>
          <p:cNvPr id="52" name="Table 275">
            <a:extLst>
              <a:ext uri="{FF2B5EF4-FFF2-40B4-BE49-F238E27FC236}">
                <a16:creationId xmlns:a16="http://schemas.microsoft.com/office/drawing/2014/main" id="{D03E7150-1EF3-DD7E-1AAE-429CCC880DF9}"/>
              </a:ext>
            </a:extLst>
          </p:cNvPr>
          <p:cNvGraphicFramePr>
            <a:graphicFrameLocks noGrp="1"/>
          </p:cNvGraphicFramePr>
          <p:nvPr/>
        </p:nvGraphicFramePr>
        <p:xfrm>
          <a:off x="419382" y="4801677"/>
          <a:ext cx="1863744" cy="384881"/>
        </p:xfrm>
        <a:graphic>
          <a:graphicData uri="http://schemas.openxmlformats.org/drawingml/2006/table">
            <a:tbl>
              <a:tblPr firstRow="1" bandRow="1">
                <a:tableStyleId>{5940675A-B579-460E-94D1-54222C63F5DA}</a:tableStyleId>
              </a:tblPr>
              <a:tblGrid>
                <a:gridCol w="465936">
                  <a:extLst>
                    <a:ext uri="{9D8B030D-6E8A-4147-A177-3AD203B41FA5}">
                      <a16:colId xmlns:a16="http://schemas.microsoft.com/office/drawing/2014/main" val="4227494446"/>
                    </a:ext>
                  </a:extLst>
                </a:gridCol>
                <a:gridCol w="465936">
                  <a:extLst>
                    <a:ext uri="{9D8B030D-6E8A-4147-A177-3AD203B41FA5}">
                      <a16:colId xmlns:a16="http://schemas.microsoft.com/office/drawing/2014/main" val="468283467"/>
                    </a:ext>
                  </a:extLst>
                </a:gridCol>
                <a:gridCol w="465936">
                  <a:extLst>
                    <a:ext uri="{9D8B030D-6E8A-4147-A177-3AD203B41FA5}">
                      <a16:colId xmlns:a16="http://schemas.microsoft.com/office/drawing/2014/main" val="3823604040"/>
                    </a:ext>
                  </a:extLst>
                </a:gridCol>
                <a:gridCol w="465936">
                  <a:extLst>
                    <a:ext uri="{9D8B030D-6E8A-4147-A177-3AD203B41FA5}">
                      <a16:colId xmlns:a16="http://schemas.microsoft.com/office/drawing/2014/main" val="3652080883"/>
                    </a:ext>
                  </a:extLst>
                </a:gridCol>
              </a:tblGrid>
              <a:tr h="384881">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54" name="TextBox 53">
            <a:extLst>
              <a:ext uri="{FF2B5EF4-FFF2-40B4-BE49-F238E27FC236}">
                <a16:creationId xmlns:a16="http://schemas.microsoft.com/office/drawing/2014/main" id="{0298F78F-23E2-99F4-79F3-CD12675CB412}"/>
              </a:ext>
            </a:extLst>
          </p:cNvPr>
          <p:cNvSpPr txBox="1"/>
          <p:nvPr/>
        </p:nvSpPr>
        <p:spPr>
          <a:xfrm>
            <a:off x="426103" y="4167177"/>
            <a:ext cx="1854538"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l</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ook</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u</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p </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able</a:t>
            </a:r>
          </a:p>
        </p:txBody>
      </p:sp>
      <p:sp>
        <p:nvSpPr>
          <p:cNvPr id="55" name="TextBox 54">
            <a:extLst>
              <a:ext uri="{FF2B5EF4-FFF2-40B4-BE49-F238E27FC236}">
                <a16:creationId xmlns:a16="http://schemas.microsoft.com/office/drawing/2014/main" id="{7195EE43-7896-3B0F-7D8D-A5EE61665E18}"/>
              </a:ext>
            </a:extLst>
          </p:cNvPr>
          <p:cNvSpPr txBox="1"/>
          <p:nvPr/>
        </p:nvSpPr>
        <p:spPr>
          <a:xfrm>
            <a:off x="328507" y="6078612"/>
            <a:ext cx="204201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 vector</a:t>
            </a:r>
          </a:p>
        </p:txBody>
      </p:sp>
      <p:graphicFrame>
        <p:nvGraphicFramePr>
          <p:cNvPr id="56" name="Table 275">
            <a:extLst>
              <a:ext uri="{FF2B5EF4-FFF2-40B4-BE49-F238E27FC236}">
                <a16:creationId xmlns:a16="http://schemas.microsoft.com/office/drawing/2014/main" id="{42AC9FCD-CC4B-AED2-A9FC-1476D069C04D}"/>
              </a:ext>
            </a:extLst>
          </p:cNvPr>
          <p:cNvGraphicFramePr>
            <a:graphicFrameLocks noGrp="1"/>
          </p:cNvGraphicFramePr>
          <p:nvPr/>
        </p:nvGraphicFramePr>
        <p:xfrm>
          <a:off x="419382" y="5745220"/>
          <a:ext cx="1863740" cy="384881"/>
        </p:xfrm>
        <a:graphic>
          <a:graphicData uri="http://schemas.openxmlformats.org/drawingml/2006/table">
            <a:tbl>
              <a:tblPr firstRow="1" bandRow="1">
                <a:tableStyleId>{5940675A-B579-460E-94D1-54222C63F5DA}</a:tableStyleId>
              </a:tblPr>
              <a:tblGrid>
                <a:gridCol w="465935">
                  <a:extLst>
                    <a:ext uri="{9D8B030D-6E8A-4147-A177-3AD203B41FA5}">
                      <a16:colId xmlns:a16="http://schemas.microsoft.com/office/drawing/2014/main" val="4227494446"/>
                    </a:ext>
                  </a:extLst>
                </a:gridCol>
                <a:gridCol w="465935">
                  <a:extLst>
                    <a:ext uri="{9D8B030D-6E8A-4147-A177-3AD203B41FA5}">
                      <a16:colId xmlns:a16="http://schemas.microsoft.com/office/drawing/2014/main" val="468283467"/>
                    </a:ext>
                  </a:extLst>
                </a:gridCol>
                <a:gridCol w="465935">
                  <a:extLst>
                    <a:ext uri="{9D8B030D-6E8A-4147-A177-3AD203B41FA5}">
                      <a16:colId xmlns:a16="http://schemas.microsoft.com/office/drawing/2014/main" val="3823604040"/>
                    </a:ext>
                  </a:extLst>
                </a:gridCol>
                <a:gridCol w="465935">
                  <a:extLst>
                    <a:ext uri="{9D8B030D-6E8A-4147-A177-3AD203B41FA5}">
                      <a16:colId xmlns:a16="http://schemas.microsoft.com/office/drawing/2014/main" val="3652080883"/>
                    </a:ext>
                  </a:extLst>
                </a:gridCol>
              </a:tblGrid>
              <a:tr h="384881">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64" name="TextBox 63">
            <a:extLst>
              <a:ext uri="{FF2B5EF4-FFF2-40B4-BE49-F238E27FC236}">
                <a16:creationId xmlns:a16="http://schemas.microsoft.com/office/drawing/2014/main" id="{77C6A9F9-CFD2-BFB6-5FD1-46212866E231}"/>
              </a:ext>
            </a:extLst>
          </p:cNvPr>
          <p:cNvSpPr txBox="1"/>
          <p:nvPr/>
        </p:nvSpPr>
        <p:spPr>
          <a:xfrm>
            <a:off x="-118226" y="766965"/>
            <a:ext cx="294444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LUT Query: </a:t>
            </a:r>
            <a:b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b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Return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1</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st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4</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th</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Corbel" panose="020B0503020204020204" pitchFamily="34" charset="0"/>
                <a:ea typeface="+mn-ea"/>
                <a:cs typeface="+mn-cs"/>
              </a:rPr>
              <a:t>prime numbers</a:t>
            </a:r>
          </a:p>
        </p:txBody>
      </p:sp>
      <p:sp>
        <p:nvSpPr>
          <p:cNvPr id="71" name="TextBox 70">
            <a:extLst>
              <a:ext uri="{FF2B5EF4-FFF2-40B4-BE49-F238E27FC236}">
                <a16:creationId xmlns:a16="http://schemas.microsoft.com/office/drawing/2014/main" id="{96464DE5-8775-54F7-E800-368C864AD146}"/>
              </a:ext>
            </a:extLst>
          </p:cNvPr>
          <p:cNvSpPr txBox="1"/>
          <p:nvPr/>
        </p:nvSpPr>
        <p:spPr>
          <a:xfrm>
            <a:off x="3602360" y="807886"/>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input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vector</a:t>
            </a:r>
          </a:p>
        </p:txBody>
      </p:sp>
      <p:sp>
        <p:nvSpPr>
          <p:cNvPr id="73" name="TextBox 72">
            <a:extLst>
              <a:ext uri="{FF2B5EF4-FFF2-40B4-BE49-F238E27FC236}">
                <a16:creationId xmlns:a16="http://schemas.microsoft.com/office/drawing/2014/main" id="{D7B72F86-2B91-59AA-47AC-78725EC01117}"/>
              </a:ext>
            </a:extLst>
          </p:cNvPr>
          <p:cNvSpPr txBox="1"/>
          <p:nvPr/>
        </p:nvSpPr>
        <p:spPr>
          <a:xfrm>
            <a:off x="3576104" y="5703683"/>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output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vector</a:t>
            </a:r>
          </a:p>
        </p:txBody>
      </p:sp>
      <p:sp>
        <p:nvSpPr>
          <p:cNvPr id="74" name="TextBox 73">
            <a:extLst>
              <a:ext uri="{FF2B5EF4-FFF2-40B4-BE49-F238E27FC236}">
                <a16:creationId xmlns:a16="http://schemas.microsoft.com/office/drawing/2014/main" id="{549E17C4-CCD6-4975-A244-6D40CDC6F814}"/>
              </a:ext>
            </a:extLst>
          </p:cNvPr>
          <p:cNvSpPr txBox="1"/>
          <p:nvPr/>
        </p:nvSpPr>
        <p:spPr>
          <a:xfrm>
            <a:off x="6088976" y="1531408"/>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C000"/>
                </a:solidFill>
                <a:effectLst/>
                <a:uLnTx/>
                <a:uFillTx/>
                <a:latin typeface="Corbel" panose="020B0503020204020204" pitchFamily="34" charset="0"/>
                <a:ea typeface="+mn-ea"/>
                <a:cs typeface="Arial" panose="020B0604020202020204" pitchFamily="34" charset="0"/>
              </a:rPr>
              <a:t>match logic</a:t>
            </a:r>
          </a:p>
        </p:txBody>
      </p:sp>
      <p:graphicFrame>
        <p:nvGraphicFramePr>
          <p:cNvPr id="58" name="Table 275">
            <a:extLst>
              <a:ext uri="{FF2B5EF4-FFF2-40B4-BE49-F238E27FC236}">
                <a16:creationId xmlns:a16="http://schemas.microsoft.com/office/drawing/2014/main" id="{328E0759-7297-0514-8DBD-1F3976F19907}"/>
              </a:ext>
            </a:extLst>
          </p:cNvPr>
          <p:cNvGraphicFramePr>
            <a:graphicFrameLocks noGrp="1"/>
          </p:cNvGraphicFramePr>
          <p:nvPr/>
        </p:nvGraphicFramePr>
        <p:xfrm>
          <a:off x="1805341" y="3097636"/>
          <a:ext cx="477207" cy="1097280"/>
        </p:xfrm>
        <a:graphic>
          <a:graphicData uri="http://schemas.openxmlformats.org/drawingml/2006/table">
            <a:tbl>
              <a:tblPr firstRow="1" bandRow="1">
                <a:tableStyleId>{5940675A-B579-460E-94D1-54222C63F5DA}</a:tableStyleId>
              </a:tblPr>
              <a:tblGrid>
                <a:gridCol w="477207">
                  <a:extLst>
                    <a:ext uri="{9D8B030D-6E8A-4147-A177-3AD203B41FA5}">
                      <a16:colId xmlns:a16="http://schemas.microsoft.com/office/drawing/2014/main" val="468283467"/>
                    </a:ext>
                  </a:extLst>
                </a:gridCol>
              </a:tblGrid>
              <a:tr h="135209">
                <a:tc>
                  <a:txBody>
                    <a:bodyPr/>
                    <a:lstStyle/>
                    <a:p>
                      <a:pPr algn="ctr"/>
                      <a:r>
                        <a:rPr lang="en-US" sz="1800" b="0" i="0">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581351085"/>
                  </a:ext>
                </a:extLst>
              </a:tr>
              <a:tr h="135209">
                <a:tc>
                  <a:txBody>
                    <a:bodyPr/>
                    <a:lstStyle/>
                    <a:p>
                      <a:pPr algn="ctr"/>
                      <a:r>
                        <a:rPr lang="en-US" sz="1800" b="0" i="0">
                          <a:solidFill>
                            <a:schemeClr val="tx1"/>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508754334"/>
                  </a:ext>
                </a:extLst>
              </a:tr>
              <a:tr h="135209">
                <a:tc>
                  <a:txBody>
                    <a:bodyPr/>
                    <a:lstStyle/>
                    <a:p>
                      <a:pPr algn="ctr"/>
                      <a:r>
                        <a:rPr lang="en-US" sz="1800" b="0" i="0">
                          <a:latin typeface="Corbel" panose="020B0503020204020204" pitchFamily="34" charset="0"/>
                          <a:cs typeface="Arial" panose="020B0604020202020204" pitchFamily="34" charset="0"/>
                        </a:rPr>
                        <a:t>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364916830"/>
                  </a:ext>
                </a:extLst>
              </a:tr>
              <a:tr h="135209">
                <a:tc>
                  <a:txBody>
                    <a:bodyPr/>
                    <a:lstStyle/>
                    <a:p>
                      <a:pPr algn="ctr"/>
                      <a:r>
                        <a:rPr lang="en-US" sz="1800" b="0" i="0">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816069710"/>
                  </a:ext>
                </a:extLst>
              </a:tr>
            </a:tbl>
          </a:graphicData>
        </a:graphic>
      </p:graphicFrame>
      <p:cxnSp>
        <p:nvCxnSpPr>
          <p:cNvPr id="69" name="Elbow Connector 68">
            <a:extLst>
              <a:ext uri="{FF2B5EF4-FFF2-40B4-BE49-F238E27FC236}">
                <a16:creationId xmlns:a16="http://schemas.microsoft.com/office/drawing/2014/main" id="{B070C958-F8F0-5518-C1AD-13E4DD37B3F9}"/>
              </a:ext>
            </a:extLst>
          </p:cNvPr>
          <p:cNvCxnSpPr>
            <a:cxnSpLocks/>
          </p:cNvCxnSpPr>
          <p:nvPr/>
        </p:nvCxnSpPr>
        <p:spPr>
          <a:xfrm rot="5400000" flipH="1" flipV="1">
            <a:off x="4745177" y="1952206"/>
            <a:ext cx="470099" cy="420004"/>
          </a:xfrm>
          <a:prstGeom prst="bentConnector2">
            <a:avLst/>
          </a:prstGeom>
          <a:ln w="38100">
            <a:solidFill>
              <a:srgbClr val="C00000"/>
            </a:solidFill>
            <a:prstDash val="sysDot"/>
            <a:tailEnd type="triangle" w="med" len="sm"/>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929B7304-527F-B9E6-E06C-937459D50B3E}"/>
              </a:ext>
            </a:extLst>
          </p:cNvPr>
          <p:cNvSpPr/>
          <p:nvPr/>
        </p:nvSpPr>
        <p:spPr>
          <a:xfrm>
            <a:off x="0" y="643063"/>
            <a:ext cx="9144000" cy="5790211"/>
          </a:xfrm>
          <a:prstGeom prst="rect">
            <a:avLst/>
          </a:prstGeom>
          <a:solidFill>
            <a:schemeClr val="bg1">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a:extLst>
              <a:ext uri="{FF2B5EF4-FFF2-40B4-BE49-F238E27FC236}">
                <a16:creationId xmlns:a16="http://schemas.microsoft.com/office/drawing/2014/main" id="{6504418D-A90C-D6E7-1C54-18A1A7C9A1D0}"/>
              </a:ext>
            </a:extLst>
          </p:cNvPr>
          <p:cNvSpPr/>
          <p:nvPr/>
        </p:nvSpPr>
        <p:spPr>
          <a:xfrm>
            <a:off x="5192143" y="2334911"/>
            <a:ext cx="2028915" cy="1840762"/>
          </a:xfrm>
          <a:prstGeom prst="roundRect">
            <a:avLst>
              <a:gd name="adj" fmla="val 1622"/>
            </a:avLst>
          </a:prstGeom>
          <a:solidFill>
            <a:schemeClr val="accent5">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2500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44" name="Table 275">
            <a:extLst>
              <a:ext uri="{FF2B5EF4-FFF2-40B4-BE49-F238E27FC236}">
                <a16:creationId xmlns:a16="http://schemas.microsoft.com/office/drawing/2014/main" id="{E007DFD3-05C7-4461-C154-8EEB0CE24201}"/>
              </a:ext>
            </a:extLst>
          </p:cNvPr>
          <p:cNvGraphicFramePr>
            <a:graphicFrameLocks noGrp="1"/>
          </p:cNvGraphicFramePr>
          <p:nvPr/>
        </p:nvGraphicFramePr>
        <p:xfrm>
          <a:off x="6196543" y="2457425"/>
          <a:ext cx="450000" cy="1584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r h="396000">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856769038"/>
                  </a:ext>
                </a:extLst>
              </a:tr>
              <a:tr h="396000">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581351085"/>
                  </a:ext>
                </a:extLst>
              </a:tr>
              <a:tr h="396000">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504728428"/>
                  </a:ext>
                </a:extLst>
              </a:tr>
            </a:tbl>
          </a:graphicData>
        </a:graphic>
      </p:graphicFrame>
      <p:graphicFrame>
        <p:nvGraphicFramePr>
          <p:cNvPr id="49" name="Table 275">
            <a:extLst>
              <a:ext uri="{FF2B5EF4-FFF2-40B4-BE49-F238E27FC236}">
                <a16:creationId xmlns:a16="http://schemas.microsoft.com/office/drawing/2014/main" id="{1666F03A-5772-73F2-2410-F84625842F8A}"/>
              </a:ext>
            </a:extLst>
          </p:cNvPr>
          <p:cNvGraphicFramePr>
            <a:graphicFrameLocks noGrp="1"/>
          </p:cNvGraphicFramePr>
          <p:nvPr/>
        </p:nvGraphicFramePr>
        <p:xfrm>
          <a:off x="6645793" y="2459137"/>
          <a:ext cx="450000" cy="1584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r h="396000">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856769038"/>
                  </a:ext>
                </a:extLst>
              </a:tr>
              <a:tr h="396000">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581351085"/>
                  </a:ext>
                </a:extLst>
              </a:tr>
              <a:tr h="396000">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504728428"/>
                  </a:ext>
                </a:extLst>
              </a:tr>
            </a:tbl>
          </a:graphicData>
        </a:graphic>
      </p:graphicFrame>
      <p:sp>
        <p:nvSpPr>
          <p:cNvPr id="53" name="Rectangle 52">
            <a:extLst>
              <a:ext uri="{FF2B5EF4-FFF2-40B4-BE49-F238E27FC236}">
                <a16:creationId xmlns:a16="http://schemas.microsoft.com/office/drawing/2014/main" id="{C1361CB3-192A-5428-8154-3C0026E695E7}"/>
              </a:ext>
            </a:extLst>
          </p:cNvPr>
          <p:cNvSpPr/>
          <p:nvPr/>
        </p:nvSpPr>
        <p:spPr>
          <a:xfrm>
            <a:off x="1657930" y="4359038"/>
            <a:ext cx="4050650" cy="920520"/>
          </a:xfrm>
          <a:prstGeom prst="rect">
            <a:avLst/>
          </a:prstGeom>
          <a:solidFill>
            <a:schemeClr val="accent4">
              <a:lumMod val="20000"/>
              <a:lumOff val="80000"/>
            </a:schemeClr>
          </a:solidFill>
          <a:ln w="76200">
            <a:solidFill>
              <a:schemeClr val="accent1"/>
            </a:solidFill>
          </a:ln>
        </p:spPr>
        <p:txBody>
          <a:bodyPr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Multiple copies of the lookup table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solidFill>
                <a:effectLst/>
                <a:uLnTx/>
                <a:uFillTx/>
                <a:latin typeface="Corbel" panose="020B0503020204020204" pitchFamily="34" charset="0"/>
                <a:ea typeface="+mn-ea"/>
                <a:cs typeface="Arial" panose="020B0604020202020204" pitchFamily="34" charset="0"/>
              </a:rPr>
              <a:t>→ </a:t>
            </a:r>
            <a:r>
              <a:rPr kumimoji="0" lang="en-US" sz="2000" b="1" i="1" u="none" strike="noStrike" kern="1200" cap="none" spc="0" normalizeH="0" baseline="0" noProof="0">
                <a:ln>
                  <a:noFill/>
                </a:ln>
                <a:solidFill>
                  <a:srgbClr val="4472C4"/>
                </a:solidFill>
                <a:effectLst/>
                <a:uLnTx/>
                <a:uFillTx/>
                <a:latin typeface="Corbel" panose="020B0503020204020204" pitchFamily="34" charset="0"/>
                <a:ea typeface="+mn-ea"/>
                <a:cs typeface="Arial" panose="020B0604020202020204" pitchFamily="34" charset="0"/>
              </a:rPr>
              <a:t>exploit</a:t>
            </a:r>
            <a:r>
              <a:rPr kumimoji="0" lang="en-US" sz="2000" b="1" i="0" u="none" strike="noStrike" kern="1200" cap="none" spc="0" normalizeH="0" baseline="0" noProof="0">
                <a:ln>
                  <a:noFill/>
                </a:ln>
                <a:solidFill>
                  <a:srgbClr val="4472C4"/>
                </a:solidFill>
                <a:effectLst/>
                <a:uLnTx/>
                <a:uFillTx/>
                <a:latin typeface="Corbel" panose="020B0503020204020204" pitchFamily="34" charset="0"/>
                <a:ea typeface="+mn-ea"/>
                <a:cs typeface="Arial" panose="020B0604020202020204" pitchFamily="34" charset="0"/>
              </a:rPr>
              <a:t> DRAM parallelism</a:t>
            </a:r>
            <a:endParaRPr kumimoji="0" lang="en-US" sz="2400" b="0" i="0" u="none" strike="noStrike" kern="1200" cap="none" spc="0" normalizeH="0" baseline="0" noProof="0">
              <a:ln>
                <a:noFill/>
              </a:ln>
              <a:solidFill>
                <a:srgbClr val="4472C4"/>
              </a:solidFill>
              <a:effectLst/>
              <a:uLnTx/>
              <a:uFillTx/>
              <a:latin typeface="Corbel" panose="020B0503020204020204" pitchFamily="34" charset="0"/>
              <a:ea typeface="+mn-ea"/>
              <a:cs typeface="+mn-cs"/>
            </a:endParaRPr>
          </a:p>
        </p:txBody>
      </p:sp>
      <p:graphicFrame>
        <p:nvGraphicFramePr>
          <p:cNvPr id="39" name="Table 275">
            <a:extLst>
              <a:ext uri="{FF2B5EF4-FFF2-40B4-BE49-F238E27FC236}">
                <a16:creationId xmlns:a16="http://schemas.microsoft.com/office/drawing/2014/main" id="{079FD5E5-B0DE-0B0D-6A28-04D02EAC4F10}"/>
              </a:ext>
            </a:extLst>
          </p:cNvPr>
          <p:cNvGraphicFramePr>
            <a:graphicFrameLocks noGrp="1"/>
          </p:cNvGraphicFramePr>
          <p:nvPr/>
        </p:nvGraphicFramePr>
        <p:xfrm>
          <a:off x="5298222" y="2456589"/>
          <a:ext cx="450000" cy="1584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r h="396000">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856769038"/>
                  </a:ext>
                </a:extLst>
              </a:tr>
              <a:tr h="396000">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581351085"/>
                  </a:ext>
                </a:extLst>
              </a:tr>
              <a:tr h="396000">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504728428"/>
                  </a:ext>
                </a:extLst>
              </a:tr>
            </a:tbl>
          </a:graphicData>
        </a:graphic>
      </p:graphicFrame>
      <p:graphicFrame>
        <p:nvGraphicFramePr>
          <p:cNvPr id="42" name="Table 275">
            <a:extLst>
              <a:ext uri="{FF2B5EF4-FFF2-40B4-BE49-F238E27FC236}">
                <a16:creationId xmlns:a16="http://schemas.microsoft.com/office/drawing/2014/main" id="{DF0CA618-44C4-A800-FCFB-52655197CF3C}"/>
              </a:ext>
            </a:extLst>
          </p:cNvPr>
          <p:cNvGraphicFramePr>
            <a:graphicFrameLocks noGrp="1"/>
          </p:cNvGraphicFramePr>
          <p:nvPr/>
        </p:nvGraphicFramePr>
        <p:xfrm>
          <a:off x="5746543" y="2460662"/>
          <a:ext cx="450000" cy="1584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r h="396000">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856769038"/>
                  </a:ext>
                </a:extLst>
              </a:tr>
              <a:tr h="396000">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581351085"/>
                  </a:ext>
                </a:extLst>
              </a:tr>
              <a:tr h="396000">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504728428"/>
                  </a:ext>
                </a:extLst>
              </a:tr>
            </a:tbl>
          </a:graphicData>
        </a:graphic>
      </p:graphicFrame>
      <p:sp>
        <p:nvSpPr>
          <p:cNvPr id="51" name="TextBox 50">
            <a:extLst>
              <a:ext uri="{FF2B5EF4-FFF2-40B4-BE49-F238E27FC236}">
                <a16:creationId xmlns:a16="http://schemas.microsoft.com/office/drawing/2014/main" id="{AE4BFAE2-5246-4162-DA57-FF26DF0AA9C3}"/>
              </a:ext>
            </a:extLst>
          </p:cNvPr>
          <p:cNvSpPr txBox="1"/>
          <p:nvPr/>
        </p:nvSpPr>
        <p:spPr>
          <a:xfrm>
            <a:off x="7107616" y="3024316"/>
            <a:ext cx="1712293"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solidFill>
                <a:effectLst/>
                <a:uLnTx/>
                <a:uFillTx/>
                <a:latin typeface="Corbel" panose="020B0503020204020204" pitchFamily="34" charset="0"/>
                <a:ea typeface="+mn-ea"/>
                <a:cs typeface="Arial" panose="020B0604020202020204" pitchFamily="34" charset="0"/>
              </a:rPr>
              <a:t>DRAM array</a:t>
            </a:r>
          </a:p>
        </p:txBody>
      </p:sp>
    </p:spTree>
    <p:extLst>
      <p:ext uri="{BB962C8B-B14F-4D97-AF65-F5344CB8AC3E}">
        <p14:creationId xmlns:p14="http://schemas.microsoft.com/office/powerpoint/2010/main" val="29112639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3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660723" y="1722698"/>
            <a:ext cx="3352800"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62626">
                    <a:lumMod val="95000"/>
                    <a:lumOff val="5000"/>
                  </a:srgbClr>
                </a:solidFill>
                <a:effectLst/>
                <a:uLnTx/>
                <a:uFillTx/>
                <a:latin typeface="Tahoma"/>
                <a:ea typeface=""/>
                <a:cs typeface="+mn-cs"/>
              </a:rPr>
              <a:t>Bulk Data Copy</a:t>
            </a:r>
          </a:p>
        </p:txBody>
      </p:sp>
      <p:sp>
        <p:nvSpPr>
          <p:cNvPr id="22" name="TextBox 21"/>
          <p:cNvSpPr txBox="1"/>
          <p:nvPr/>
        </p:nvSpPr>
        <p:spPr>
          <a:xfrm>
            <a:off x="432124" y="3840799"/>
            <a:ext cx="3505199"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62626">
                    <a:lumMod val="95000"/>
                    <a:lumOff val="5000"/>
                  </a:srgbClr>
                </a:solidFill>
                <a:effectLst/>
                <a:uLnTx/>
                <a:uFillTx/>
                <a:latin typeface="Tahoma"/>
                <a:ea typeface=""/>
                <a:cs typeface="+mn-cs"/>
              </a:rPr>
              <a:t>Bulk Data Initialization</a:t>
            </a:r>
          </a:p>
        </p:txBody>
      </p:sp>
      <p:sp>
        <p:nvSpPr>
          <p:cNvPr id="23" name="Rounded Rectangle 22"/>
          <p:cNvSpPr/>
          <p:nvPr/>
        </p:nvSpPr>
        <p:spPr>
          <a:xfrm>
            <a:off x="5080323" y="1646498"/>
            <a:ext cx="990600" cy="13716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src</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sp>
        <p:nvSpPr>
          <p:cNvPr id="24" name="Rounded Rectangle 23"/>
          <p:cNvSpPr/>
          <p:nvPr/>
        </p:nvSpPr>
        <p:spPr>
          <a:xfrm>
            <a:off x="7442523" y="1646498"/>
            <a:ext cx="990600" cy="1371600"/>
          </a:xfrm>
          <a:prstGeom prst="roundRect">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dst</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cxnSp>
        <p:nvCxnSpPr>
          <p:cNvPr id="25" name="Straight Arrow Connector 24"/>
          <p:cNvCxnSpPr>
            <a:stCxn id="23" idx="3"/>
            <a:endCxn id="24" idx="1"/>
          </p:cNvCxnSpPr>
          <p:nvPr/>
        </p:nvCxnSpPr>
        <p:spPr>
          <a:xfrm>
            <a:off x="6070923" y="2332298"/>
            <a:ext cx="1371600" cy="1588"/>
          </a:xfrm>
          <a:prstGeom prst="straightConnector1">
            <a:avLst/>
          </a:prstGeom>
          <a:noFill/>
          <a:ln w="38100" cap="flat" cmpd="sng" algn="ctr">
            <a:solidFill>
              <a:srgbClr val="262626"/>
            </a:solidFill>
            <a:prstDash val="dash"/>
            <a:tailEnd type="arrow" w="lg" len="lg"/>
          </a:ln>
          <a:effectLst/>
        </p:spPr>
      </p:cxnSp>
      <p:sp>
        <p:nvSpPr>
          <p:cNvPr id="26" name="Rounded Rectangle 25"/>
          <p:cNvSpPr/>
          <p:nvPr/>
        </p:nvSpPr>
        <p:spPr>
          <a:xfrm>
            <a:off x="7442523" y="3868838"/>
            <a:ext cx="990600" cy="1371600"/>
          </a:xfrm>
          <a:prstGeom prst="roundRect">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dst</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cxnSp>
        <p:nvCxnSpPr>
          <p:cNvPr id="27" name="Straight Arrow Connector 26"/>
          <p:cNvCxnSpPr>
            <a:stCxn id="28" idx="3"/>
            <a:endCxn id="26" idx="1"/>
          </p:cNvCxnSpPr>
          <p:nvPr/>
        </p:nvCxnSpPr>
        <p:spPr>
          <a:xfrm flipV="1">
            <a:off x="5964013" y="4554638"/>
            <a:ext cx="1478510" cy="1"/>
          </a:xfrm>
          <a:prstGeom prst="straightConnector1">
            <a:avLst/>
          </a:prstGeom>
          <a:noFill/>
          <a:ln w="38100" cap="flat" cmpd="sng" algn="ctr">
            <a:solidFill>
              <a:srgbClr val="262626"/>
            </a:solidFill>
            <a:prstDash val="dash"/>
            <a:tailEnd type="arrow" w="lg" len="lg"/>
          </a:ln>
          <a:effectLst/>
        </p:spPr>
      </p:cxnSp>
      <p:sp>
        <p:nvSpPr>
          <p:cNvPr id="28" name="TextBox 27"/>
          <p:cNvSpPr txBox="1"/>
          <p:nvPr/>
        </p:nvSpPr>
        <p:spPr>
          <a:xfrm>
            <a:off x="5232723" y="4231473"/>
            <a:ext cx="73129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262626">
                    <a:lumMod val="95000"/>
                    <a:lumOff val="5000"/>
                  </a:srgbClr>
                </a:solidFill>
                <a:effectLst/>
                <a:uLnTx/>
                <a:uFillTx/>
                <a:latin typeface="Tahoma"/>
                <a:ea typeface=""/>
                <a:cs typeface="+mn-cs"/>
              </a:rPr>
              <a:t>val</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
              <a:cs typeface="+mn-cs"/>
            </a:endParaRPr>
          </a:p>
        </p:txBody>
      </p:sp>
      <p:sp>
        <p:nvSpPr>
          <p:cNvPr id="6" name="Title 5">
            <a:extLst>
              <a:ext uri="{FF2B5EF4-FFF2-40B4-BE49-F238E27FC236}">
                <a16:creationId xmlns:a16="http://schemas.microsoft.com/office/drawing/2014/main" id="{BAC5E58E-E6FE-3640-B0E5-DF3303EF611A}"/>
              </a:ext>
            </a:extLst>
          </p:cNvPr>
          <p:cNvSpPr>
            <a:spLocks noGrp="1"/>
          </p:cNvSpPr>
          <p:nvPr>
            <p:ph type="title"/>
          </p:nvPr>
        </p:nvSpPr>
        <p:spPr/>
        <p:txBody>
          <a:bodyPr>
            <a:normAutofit/>
          </a:bodyPr>
          <a:lstStyle/>
          <a:p>
            <a:r>
              <a:rPr lang="en-US" sz="3600" dirty="0"/>
              <a:t>Starting Simple: Data Copy and Initialization</a:t>
            </a:r>
          </a:p>
        </p:txBody>
      </p:sp>
    </p:spTree>
    <p:extLst>
      <p:ext uri="{BB962C8B-B14F-4D97-AF65-F5344CB8AC3E}">
        <p14:creationId xmlns:p14="http://schemas.microsoft.com/office/powerpoint/2010/main" val="273651203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4F87D1AE-C9E8-030A-A3DD-CE41E1CA8BC8}"/>
              </a:ext>
            </a:extLst>
          </p:cNvPr>
          <p:cNvSpPr/>
          <p:nvPr/>
        </p:nvSpPr>
        <p:spPr>
          <a:xfrm>
            <a:off x="0" y="629616"/>
            <a:ext cx="2716306" cy="5826540"/>
          </a:xfrm>
          <a:prstGeom prst="rect">
            <a:avLst/>
          </a:prstGeom>
          <a:solidFill>
            <a:srgbClr val="FFF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ounded Rectangle 64">
            <a:extLst>
              <a:ext uri="{FF2B5EF4-FFF2-40B4-BE49-F238E27FC236}">
                <a16:creationId xmlns:a16="http://schemas.microsoft.com/office/drawing/2014/main" id="{8FFE4315-EE8D-144A-008D-8DCDDE3CFCC3}"/>
              </a:ext>
            </a:extLst>
          </p:cNvPr>
          <p:cNvSpPr/>
          <p:nvPr/>
        </p:nvSpPr>
        <p:spPr>
          <a:xfrm>
            <a:off x="96426" y="736537"/>
            <a:ext cx="2519027" cy="1079711"/>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4F55892D-F829-1FC6-94CF-7204C63F8EB6}"/>
              </a:ext>
            </a:extLst>
          </p:cNvPr>
          <p:cNvCxnSpPr>
            <a:cxnSpLocks/>
          </p:cNvCxnSpPr>
          <p:nvPr/>
        </p:nvCxnSpPr>
        <p:spPr>
          <a:xfrm rot="5400000" flipH="1">
            <a:off x="5043784" y="3295028"/>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E65ADB8B-E7D5-CC71-7D28-06DEDEE97FE9}"/>
              </a:ext>
            </a:extLst>
          </p:cNvPr>
          <p:cNvCxnSpPr>
            <a:cxnSpLocks/>
          </p:cNvCxnSpPr>
          <p:nvPr/>
        </p:nvCxnSpPr>
        <p:spPr>
          <a:xfrm rot="5400000" flipH="1">
            <a:off x="5043784" y="36739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3" name="Title 1" descr=" 6">
            <a:extLst>
              <a:ext uri="{FF2B5EF4-FFF2-40B4-BE49-F238E27FC236}">
                <a16:creationId xmlns:a16="http://schemas.microsoft.com/office/drawing/2014/main" id="{225FE3A3-6745-502D-7F59-15867750339D}"/>
              </a:ext>
            </a:extLst>
          </p:cNvPr>
          <p:cNvSpPr txBox="1">
            <a:spLocks/>
          </p:cNvSpPr>
          <p:nvPr/>
        </p:nvSpPr>
        <p:spPr>
          <a:xfrm>
            <a:off x="178177" y="0"/>
            <a:ext cx="8787647"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orbel" panose="020B0503020204020204" pitchFamily="34" charset="0"/>
                <a:ea typeface="+mj-ea"/>
                <a:cs typeface="+mj-cs"/>
              </a:rPr>
              <a:t>In-DRAM pLUTo LUT Query: Setup</a:t>
            </a:r>
          </a:p>
        </p:txBody>
      </p:sp>
      <p:sp>
        <p:nvSpPr>
          <p:cNvPr id="7" name="Slide Number Placeholder 6">
            <a:extLst>
              <a:ext uri="{FF2B5EF4-FFF2-40B4-BE49-F238E27FC236}">
                <a16:creationId xmlns:a16="http://schemas.microsoft.com/office/drawing/2014/main" id="{BFC4D882-EE1D-5CC0-E0E4-710C3B18C9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cxnSp>
        <p:nvCxnSpPr>
          <p:cNvPr id="4" name="Straight Connector 3">
            <a:extLst>
              <a:ext uri="{FF2B5EF4-FFF2-40B4-BE49-F238E27FC236}">
                <a16:creationId xmlns:a16="http://schemas.microsoft.com/office/drawing/2014/main" id="{193B17EE-D4CE-E933-0A10-8DE0F4AE053C}"/>
              </a:ext>
            </a:extLst>
          </p:cNvPr>
          <p:cNvCxnSpPr>
            <a:cxnSpLocks/>
          </p:cNvCxnSpPr>
          <p:nvPr/>
        </p:nvCxnSpPr>
        <p:spPr>
          <a:xfrm>
            <a:off x="5515720" y="4182844"/>
            <a:ext cx="0" cy="325603"/>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DF1F5B15-D6F8-544E-2EC6-234CE9693377}"/>
              </a:ext>
            </a:extLst>
          </p:cNvPr>
          <p:cNvCxnSpPr>
            <a:cxnSpLocks/>
          </p:cNvCxnSpPr>
          <p:nvPr/>
        </p:nvCxnSpPr>
        <p:spPr>
          <a:xfrm>
            <a:off x="5965170" y="4182844"/>
            <a:ext cx="0" cy="332948"/>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BBD8907C-D053-3E28-0A5B-1508DA6E7B16}"/>
              </a:ext>
            </a:extLst>
          </p:cNvPr>
          <p:cNvCxnSpPr>
            <a:cxnSpLocks/>
          </p:cNvCxnSpPr>
          <p:nvPr/>
        </p:nvCxnSpPr>
        <p:spPr>
          <a:xfrm>
            <a:off x="6414620" y="4182805"/>
            <a:ext cx="0" cy="332948"/>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204CBF14-CE3C-D0AF-0904-EB85AA35F9B3}"/>
              </a:ext>
            </a:extLst>
          </p:cNvPr>
          <p:cNvCxnSpPr>
            <a:cxnSpLocks/>
          </p:cNvCxnSpPr>
          <p:nvPr/>
        </p:nvCxnSpPr>
        <p:spPr>
          <a:xfrm>
            <a:off x="6864069" y="4175499"/>
            <a:ext cx="0" cy="332948"/>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11" name="Rounded Rectangle 10">
            <a:extLst>
              <a:ext uri="{FF2B5EF4-FFF2-40B4-BE49-F238E27FC236}">
                <a16:creationId xmlns:a16="http://schemas.microsoft.com/office/drawing/2014/main" id="{6504418D-A90C-D6E7-1C54-18A1A7C9A1D0}"/>
              </a:ext>
            </a:extLst>
          </p:cNvPr>
          <p:cNvSpPr/>
          <p:nvPr/>
        </p:nvSpPr>
        <p:spPr>
          <a:xfrm>
            <a:off x="5192143" y="2334911"/>
            <a:ext cx="2028915" cy="1840762"/>
          </a:xfrm>
          <a:prstGeom prst="roundRect">
            <a:avLst>
              <a:gd name="adj" fmla="val 1622"/>
            </a:avLst>
          </a:prstGeom>
          <a:solidFill>
            <a:schemeClr val="accent5">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2500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12" name="Table 275">
            <a:extLst>
              <a:ext uri="{FF2B5EF4-FFF2-40B4-BE49-F238E27FC236}">
                <a16:creationId xmlns:a16="http://schemas.microsoft.com/office/drawing/2014/main" id="{76354472-B820-C436-4D54-CDDC66664919}"/>
              </a:ext>
            </a:extLst>
          </p:cNvPr>
          <p:cNvGraphicFramePr>
            <a:graphicFrameLocks noGrp="1"/>
          </p:cNvGraphicFramePr>
          <p:nvPr/>
        </p:nvGraphicFramePr>
        <p:xfrm>
          <a:off x="5292522" y="2459192"/>
          <a:ext cx="1800000" cy="1584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396000">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6769038"/>
                  </a:ext>
                </a:extLst>
              </a:tr>
              <a:tr h="396000">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351085"/>
                  </a:ext>
                </a:extLst>
              </a:tr>
              <a:tr h="396000">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04728428"/>
                  </a:ext>
                </a:extLst>
              </a:tr>
            </a:tbl>
          </a:graphicData>
        </a:graphic>
      </p:graphicFrame>
      <p:sp>
        <p:nvSpPr>
          <p:cNvPr id="13" name="Rounded Rectangle 12">
            <a:extLst>
              <a:ext uri="{FF2B5EF4-FFF2-40B4-BE49-F238E27FC236}">
                <a16:creationId xmlns:a16="http://schemas.microsoft.com/office/drawing/2014/main" id="{D69C4F41-50ED-CF54-644A-2ED316781EF1}"/>
              </a:ext>
            </a:extLst>
          </p:cNvPr>
          <p:cNvSpPr/>
          <p:nvPr/>
        </p:nvSpPr>
        <p:spPr>
          <a:xfrm rot="5400000">
            <a:off x="5898769" y="3790738"/>
            <a:ext cx="582102" cy="2028912"/>
          </a:xfrm>
          <a:prstGeom prst="roundRect">
            <a:avLst/>
          </a:prstGeom>
          <a:pattFill prst="wdUpDiag">
            <a:fgClr>
              <a:srgbClr val="BBAECA"/>
            </a:fgClr>
            <a:bgClr>
              <a:srgbClr val="DFCFF0"/>
            </a:bgClr>
          </a:patt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id="{5B03AEA4-1D6D-2A02-F28E-1BE0E4D10B9C}"/>
              </a:ext>
            </a:extLst>
          </p:cNvPr>
          <p:cNvGrpSpPr/>
          <p:nvPr/>
        </p:nvGrpSpPr>
        <p:grpSpPr>
          <a:xfrm>
            <a:off x="5408073" y="5120617"/>
            <a:ext cx="173332" cy="648969"/>
            <a:chOff x="2521758" y="3054797"/>
            <a:chExt cx="64008" cy="188069"/>
          </a:xfrm>
        </p:grpSpPr>
        <p:cxnSp>
          <p:nvCxnSpPr>
            <p:cNvPr id="29" name="Straight Connector 28">
              <a:extLst>
                <a:ext uri="{FF2B5EF4-FFF2-40B4-BE49-F238E27FC236}">
                  <a16:creationId xmlns:a16="http://schemas.microsoft.com/office/drawing/2014/main" id="{56411DE6-322D-76E3-294D-9E5A2FA79FF8}"/>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1" name="Straight Connector 30">
              <a:extLst>
                <a:ext uri="{FF2B5EF4-FFF2-40B4-BE49-F238E27FC236}">
                  <a16:creationId xmlns:a16="http://schemas.microsoft.com/office/drawing/2014/main" id="{6001E9C3-356E-AE87-FFA4-05FFDFC51AF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2" name="Straight Connector 31">
              <a:extLst>
                <a:ext uri="{FF2B5EF4-FFF2-40B4-BE49-F238E27FC236}">
                  <a16:creationId xmlns:a16="http://schemas.microsoft.com/office/drawing/2014/main" id="{6291C3A9-C7BF-6832-8EBF-7A977669D976}"/>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7" name="Group 16">
            <a:extLst>
              <a:ext uri="{FF2B5EF4-FFF2-40B4-BE49-F238E27FC236}">
                <a16:creationId xmlns:a16="http://schemas.microsoft.com/office/drawing/2014/main" id="{FDD767DD-4EAE-2CA4-A7CE-A5CF80FEF08C}"/>
              </a:ext>
            </a:extLst>
          </p:cNvPr>
          <p:cNvGrpSpPr/>
          <p:nvPr/>
        </p:nvGrpSpPr>
        <p:grpSpPr>
          <a:xfrm>
            <a:off x="5837030" y="5109582"/>
            <a:ext cx="173332" cy="648969"/>
            <a:chOff x="2521758" y="3054797"/>
            <a:chExt cx="64008" cy="188069"/>
          </a:xfrm>
        </p:grpSpPr>
        <p:cxnSp>
          <p:nvCxnSpPr>
            <p:cNvPr id="26" name="Straight Connector 25">
              <a:extLst>
                <a:ext uri="{FF2B5EF4-FFF2-40B4-BE49-F238E27FC236}">
                  <a16:creationId xmlns:a16="http://schemas.microsoft.com/office/drawing/2014/main" id="{E2764FA7-945D-6ACC-4476-AB0E702C8F95}"/>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7" name="Straight Connector 26">
              <a:extLst>
                <a:ext uri="{FF2B5EF4-FFF2-40B4-BE49-F238E27FC236}">
                  <a16:creationId xmlns:a16="http://schemas.microsoft.com/office/drawing/2014/main" id="{9DA23700-D9EA-5D46-34FC-D8C81067954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8" name="Straight Connector 27">
              <a:extLst>
                <a:ext uri="{FF2B5EF4-FFF2-40B4-BE49-F238E27FC236}">
                  <a16:creationId xmlns:a16="http://schemas.microsoft.com/office/drawing/2014/main" id="{65F5F5EB-C469-F183-795C-3CF3D5200AE9}"/>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8" name="Group 17">
            <a:extLst>
              <a:ext uri="{FF2B5EF4-FFF2-40B4-BE49-F238E27FC236}">
                <a16:creationId xmlns:a16="http://schemas.microsoft.com/office/drawing/2014/main" id="{5C2F244F-AD02-F297-C498-C497F46F443E}"/>
              </a:ext>
            </a:extLst>
          </p:cNvPr>
          <p:cNvGrpSpPr/>
          <p:nvPr/>
        </p:nvGrpSpPr>
        <p:grpSpPr>
          <a:xfrm>
            <a:off x="6248380" y="5108314"/>
            <a:ext cx="173332" cy="648969"/>
            <a:chOff x="2521758" y="3054797"/>
            <a:chExt cx="64008" cy="188069"/>
          </a:xfrm>
        </p:grpSpPr>
        <p:cxnSp>
          <p:nvCxnSpPr>
            <p:cNvPr id="23" name="Straight Connector 22">
              <a:extLst>
                <a:ext uri="{FF2B5EF4-FFF2-40B4-BE49-F238E27FC236}">
                  <a16:creationId xmlns:a16="http://schemas.microsoft.com/office/drawing/2014/main" id="{9F9C2302-8BFC-2113-6E2C-ACFF464016E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4" name="Straight Connector 23">
              <a:extLst>
                <a:ext uri="{FF2B5EF4-FFF2-40B4-BE49-F238E27FC236}">
                  <a16:creationId xmlns:a16="http://schemas.microsoft.com/office/drawing/2014/main" id="{7FE804DF-ACC9-5681-9141-E12E98F04E3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5" name="Straight Connector 24">
              <a:extLst>
                <a:ext uri="{FF2B5EF4-FFF2-40B4-BE49-F238E27FC236}">
                  <a16:creationId xmlns:a16="http://schemas.microsoft.com/office/drawing/2014/main" id="{011A845C-4B36-622D-79D2-2EEC712480E0}"/>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9" name="Group 18">
            <a:extLst>
              <a:ext uri="{FF2B5EF4-FFF2-40B4-BE49-F238E27FC236}">
                <a16:creationId xmlns:a16="http://schemas.microsoft.com/office/drawing/2014/main" id="{D60879E2-DF9F-933F-7EBD-BAA733433234}"/>
              </a:ext>
            </a:extLst>
          </p:cNvPr>
          <p:cNvGrpSpPr/>
          <p:nvPr/>
        </p:nvGrpSpPr>
        <p:grpSpPr>
          <a:xfrm>
            <a:off x="6672336" y="5120617"/>
            <a:ext cx="173332" cy="648969"/>
            <a:chOff x="2521758" y="3054797"/>
            <a:chExt cx="64008" cy="188069"/>
          </a:xfrm>
        </p:grpSpPr>
        <p:cxnSp>
          <p:nvCxnSpPr>
            <p:cNvPr id="20" name="Straight Connector 19">
              <a:extLst>
                <a:ext uri="{FF2B5EF4-FFF2-40B4-BE49-F238E27FC236}">
                  <a16:creationId xmlns:a16="http://schemas.microsoft.com/office/drawing/2014/main" id="{98070522-1F0D-F9D0-1868-64E7D1BD153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1" name="Straight Connector 20">
              <a:extLst>
                <a:ext uri="{FF2B5EF4-FFF2-40B4-BE49-F238E27FC236}">
                  <a16:creationId xmlns:a16="http://schemas.microsoft.com/office/drawing/2014/main" id="{A7BC7AE7-4BBB-BD85-E12B-FD544420F3F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2" name="Straight Connector 21">
              <a:extLst>
                <a:ext uri="{FF2B5EF4-FFF2-40B4-BE49-F238E27FC236}">
                  <a16:creationId xmlns:a16="http://schemas.microsoft.com/office/drawing/2014/main" id="{8B1EFA1E-657A-E290-1E60-D94A0BF19A73}"/>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sp>
        <p:nvSpPr>
          <p:cNvPr id="33" name="Rounded Rectangle 32">
            <a:extLst>
              <a:ext uri="{FF2B5EF4-FFF2-40B4-BE49-F238E27FC236}">
                <a16:creationId xmlns:a16="http://schemas.microsoft.com/office/drawing/2014/main" id="{0C60ECAA-E984-0339-82FC-E5B0B4C5608E}"/>
              </a:ext>
            </a:extLst>
          </p:cNvPr>
          <p:cNvSpPr/>
          <p:nvPr/>
        </p:nvSpPr>
        <p:spPr>
          <a:xfrm rot="5400000">
            <a:off x="5897652" y="5047299"/>
            <a:ext cx="584335" cy="2028912"/>
          </a:xfrm>
          <a:prstGeom prst="round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4" name="Table 275">
            <a:extLst>
              <a:ext uri="{FF2B5EF4-FFF2-40B4-BE49-F238E27FC236}">
                <a16:creationId xmlns:a16="http://schemas.microsoft.com/office/drawing/2014/main" id="{91C1B412-F7C0-9BF4-466A-716D27FABB97}"/>
              </a:ext>
            </a:extLst>
          </p:cNvPr>
          <p:cNvGraphicFramePr>
            <a:graphicFrameLocks noGrp="1"/>
          </p:cNvGraphicFramePr>
          <p:nvPr/>
        </p:nvGraphicFramePr>
        <p:xfrm>
          <a:off x="5292522" y="4591707"/>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35" name="Rounded Rectangle 34">
            <a:extLst>
              <a:ext uri="{FF2B5EF4-FFF2-40B4-BE49-F238E27FC236}">
                <a16:creationId xmlns:a16="http://schemas.microsoft.com/office/drawing/2014/main" id="{5853E33A-0C10-F411-BD05-35B1A76C00B3}"/>
              </a:ext>
            </a:extLst>
          </p:cNvPr>
          <p:cNvSpPr/>
          <p:nvPr/>
        </p:nvSpPr>
        <p:spPr>
          <a:xfrm rot="5400000">
            <a:off x="5909541" y="170856"/>
            <a:ext cx="579239" cy="2014040"/>
          </a:xfrm>
          <a:prstGeom prst="roundRect">
            <a:avLst/>
          </a:prstGeom>
          <a:solidFill>
            <a:srgbClr val="E4D9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6" name="Table 275">
            <a:extLst>
              <a:ext uri="{FF2B5EF4-FFF2-40B4-BE49-F238E27FC236}">
                <a16:creationId xmlns:a16="http://schemas.microsoft.com/office/drawing/2014/main" id="{28DFCE45-3B33-AE43-69DA-C1AF5E3FC3E2}"/>
              </a:ext>
            </a:extLst>
          </p:cNvPr>
          <p:cNvGraphicFramePr>
            <a:graphicFrameLocks noGrp="1"/>
          </p:cNvGraphicFramePr>
          <p:nvPr/>
        </p:nvGraphicFramePr>
        <p:xfrm>
          <a:off x="5301890" y="994064"/>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0</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cxnSp>
        <p:nvCxnSpPr>
          <p:cNvPr id="37" name="Elbow Connector 36">
            <a:extLst>
              <a:ext uri="{FF2B5EF4-FFF2-40B4-BE49-F238E27FC236}">
                <a16:creationId xmlns:a16="http://schemas.microsoft.com/office/drawing/2014/main" id="{8F539379-865B-D64A-C423-25BD1E83EAE5}"/>
              </a:ext>
            </a:extLst>
          </p:cNvPr>
          <p:cNvCxnSpPr>
            <a:cxnSpLocks/>
          </p:cNvCxnSpPr>
          <p:nvPr/>
        </p:nvCxnSpPr>
        <p:spPr>
          <a:xfrm rot="10800000" flipH="1" flipV="1">
            <a:off x="7211141" y="1924870"/>
            <a:ext cx="4" cy="3566160"/>
          </a:xfrm>
          <a:prstGeom prst="bentConnector3">
            <a:avLst>
              <a:gd name="adj1" fmla="val 12220150000"/>
            </a:avLst>
          </a:prstGeom>
          <a:ln w="38100">
            <a:solidFill>
              <a:schemeClr val="accent4"/>
            </a:solidFill>
            <a:prstDash val="sysDot"/>
            <a:tailEnd type="triangle" w="med" len="sm"/>
          </a:ln>
        </p:spPr>
        <p:style>
          <a:lnRef idx="1">
            <a:schemeClr val="accent1"/>
          </a:lnRef>
          <a:fillRef idx="0">
            <a:schemeClr val="accent1"/>
          </a:fillRef>
          <a:effectRef idx="0">
            <a:schemeClr val="accent1"/>
          </a:effectRef>
          <a:fontRef idx="minor">
            <a:schemeClr val="tx1"/>
          </a:fontRef>
        </p:style>
      </p:cxnSp>
      <p:sp>
        <p:nvSpPr>
          <p:cNvPr id="41" name="Rounded Rectangle 40">
            <a:extLst>
              <a:ext uri="{FF2B5EF4-FFF2-40B4-BE49-F238E27FC236}">
                <a16:creationId xmlns:a16="http://schemas.microsoft.com/office/drawing/2014/main" id="{5EA5FF2D-CA4D-044D-5240-D82BF10A85FD}"/>
              </a:ext>
            </a:extLst>
          </p:cNvPr>
          <p:cNvSpPr/>
          <p:nvPr/>
        </p:nvSpPr>
        <p:spPr>
          <a:xfrm rot="5400000">
            <a:off x="5907630" y="920136"/>
            <a:ext cx="579240" cy="2014044"/>
          </a:xfrm>
          <a:prstGeom prst="roundRect">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5" name="Straight Connector 44">
            <a:extLst>
              <a:ext uri="{FF2B5EF4-FFF2-40B4-BE49-F238E27FC236}">
                <a16:creationId xmlns:a16="http://schemas.microsoft.com/office/drawing/2014/main" id="{89C1CC0F-521D-7468-5B21-5D065B5C0AAC}"/>
              </a:ext>
            </a:extLst>
          </p:cNvPr>
          <p:cNvCxnSpPr>
            <a:cxnSpLocks/>
          </p:cNvCxnSpPr>
          <p:nvPr/>
        </p:nvCxnSpPr>
        <p:spPr>
          <a:xfrm rot="5400000" flipH="1">
            <a:off x="5043785" y="2512001"/>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46" name="Straight Connector 45">
            <a:extLst>
              <a:ext uri="{FF2B5EF4-FFF2-40B4-BE49-F238E27FC236}">
                <a16:creationId xmlns:a16="http://schemas.microsoft.com/office/drawing/2014/main" id="{A3BF5155-D76B-0F51-84F0-F9C02F239946}"/>
              </a:ext>
            </a:extLst>
          </p:cNvPr>
          <p:cNvCxnSpPr>
            <a:cxnSpLocks/>
          </p:cNvCxnSpPr>
          <p:nvPr/>
        </p:nvCxnSpPr>
        <p:spPr>
          <a:xfrm rot="5400000" flipH="1">
            <a:off x="5043785" y="28981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48" name="Rounded Rectangle 47">
            <a:extLst>
              <a:ext uri="{FF2B5EF4-FFF2-40B4-BE49-F238E27FC236}">
                <a16:creationId xmlns:a16="http://schemas.microsoft.com/office/drawing/2014/main" id="{8376977C-3282-EAB6-98E7-B196ED4F6F12}"/>
              </a:ext>
            </a:extLst>
          </p:cNvPr>
          <p:cNvSpPr/>
          <p:nvPr/>
        </p:nvSpPr>
        <p:spPr>
          <a:xfrm rot="16200000">
            <a:off x="3943110" y="3070211"/>
            <a:ext cx="1654227" cy="308319"/>
          </a:xfrm>
          <a:prstGeom prst="round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0" name="Straight Arrow Connector 39">
            <a:extLst>
              <a:ext uri="{FF2B5EF4-FFF2-40B4-BE49-F238E27FC236}">
                <a16:creationId xmlns:a16="http://schemas.microsoft.com/office/drawing/2014/main" id="{29BE35DF-E2E1-9179-05DF-E58F667CD1C6}"/>
              </a:ext>
            </a:extLst>
          </p:cNvPr>
          <p:cNvCxnSpPr>
            <a:cxnSpLocks/>
          </p:cNvCxnSpPr>
          <p:nvPr/>
        </p:nvCxnSpPr>
        <p:spPr>
          <a:xfrm>
            <a:off x="68699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763874F1-B1FE-6D5F-7855-22E1EE847861}"/>
              </a:ext>
            </a:extLst>
          </p:cNvPr>
          <p:cNvCxnSpPr>
            <a:cxnSpLocks/>
          </p:cNvCxnSpPr>
          <p:nvPr/>
        </p:nvCxnSpPr>
        <p:spPr>
          <a:xfrm>
            <a:off x="64258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9333CE1-7BE6-2786-C4D3-1E02C6E6158E}"/>
              </a:ext>
            </a:extLst>
          </p:cNvPr>
          <p:cNvCxnSpPr>
            <a:cxnSpLocks/>
          </p:cNvCxnSpPr>
          <p:nvPr/>
        </p:nvCxnSpPr>
        <p:spPr>
          <a:xfrm>
            <a:off x="59682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24D7EFB3-2A69-80D9-0B83-2890B46C68C1}"/>
              </a:ext>
            </a:extLst>
          </p:cNvPr>
          <p:cNvCxnSpPr>
            <a:cxnSpLocks/>
          </p:cNvCxnSpPr>
          <p:nvPr/>
        </p:nvCxnSpPr>
        <p:spPr>
          <a:xfrm>
            <a:off x="55241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graphicFrame>
        <p:nvGraphicFramePr>
          <p:cNvPr id="2" name="Table 275">
            <a:extLst>
              <a:ext uri="{FF2B5EF4-FFF2-40B4-BE49-F238E27FC236}">
                <a16:creationId xmlns:a16="http://schemas.microsoft.com/office/drawing/2014/main" id="{F33BC4AD-3B1B-2EF3-C96B-80CD4D672F26}"/>
              </a:ext>
            </a:extLst>
          </p:cNvPr>
          <p:cNvGraphicFramePr>
            <a:graphicFrameLocks noGrp="1"/>
          </p:cNvGraphicFramePr>
          <p:nvPr/>
        </p:nvGraphicFramePr>
        <p:xfrm>
          <a:off x="5289835" y="5836646"/>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6" name="Rectangle 5">
            <a:extLst>
              <a:ext uri="{FF2B5EF4-FFF2-40B4-BE49-F238E27FC236}">
                <a16:creationId xmlns:a16="http://schemas.microsoft.com/office/drawing/2014/main" id="{A24D5187-9386-EE2D-06AA-276EFF556DC4}"/>
              </a:ext>
            </a:extLst>
          </p:cNvPr>
          <p:cNvSpPr>
            <a:spLocks/>
          </p:cNvSpPr>
          <p:nvPr/>
        </p:nvSpPr>
        <p:spPr>
          <a:xfrm>
            <a:off x="5304367" y="1728351"/>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15" name="Rectangle 14">
            <a:extLst>
              <a:ext uri="{FF2B5EF4-FFF2-40B4-BE49-F238E27FC236}">
                <a16:creationId xmlns:a16="http://schemas.microsoft.com/office/drawing/2014/main" id="{8F0AB727-4535-4F51-A029-2FF715B1BB4F}"/>
              </a:ext>
            </a:extLst>
          </p:cNvPr>
          <p:cNvSpPr/>
          <p:nvPr/>
        </p:nvSpPr>
        <p:spPr>
          <a:xfrm>
            <a:off x="5770841"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0" name="Rectangle 29">
            <a:extLst>
              <a:ext uri="{FF2B5EF4-FFF2-40B4-BE49-F238E27FC236}">
                <a16:creationId xmlns:a16="http://schemas.microsoft.com/office/drawing/2014/main" id="{58E8DFCC-D41E-B4DC-0E11-DDBA39AF97F5}"/>
              </a:ext>
            </a:extLst>
          </p:cNvPr>
          <p:cNvSpPr/>
          <p:nvPr/>
        </p:nvSpPr>
        <p:spPr>
          <a:xfrm>
            <a:off x="6237315"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8" name="Rectangle 37">
            <a:extLst>
              <a:ext uri="{FF2B5EF4-FFF2-40B4-BE49-F238E27FC236}">
                <a16:creationId xmlns:a16="http://schemas.microsoft.com/office/drawing/2014/main" id="{6606B0FB-9FD3-1633-090F-A442DDBC5782}"/>
              </a:ext>
            </a:extLst>
          </p:cNvPr>
          <p:cNvSpPr/>
          <p:nvPr/>
        </p:nvSpPr>
        <p:spPr>
          <a:xfrm>
            <a:off x="6703788"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47" name="TextBox 46">
            <a:extLst>
              <a:ext uri="{FF2B5EF4-FFF2-40B4-BE49-F238E27FC236}">
                <a16:creationId xmlns:a16="http://schemas.microsoft.com/office/drawing/2014/main" id="{48209F93-C678-77FE-0741-880FAEA05260}"/>
              </a:ext>
            </a:extLst>
          </p:cNvPr>
          <p:cNvSpPr txBox="1"/>
          <p:nvPr/>
        </p:nvSpPr>
        <p:spPr>
          <a:xfrm>
            <a:off x="234762" y="5148517"/>
            <a:ext cx="2245127"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 vector</a:t>
            </a:r>
          </a:p>
        </p:txBody>
      </p:sp>
      <p:graphicFrame>
        <p:nvGraphicFramePr>
          <p:cNvPr id="50" name="Table 275">
            <a:extLst>
              <a:ext uri="{FF2B5EF4-FFF2-40B4-BE49-F238E27FC236}">
                <a16:creationId xmlns:a16="http://schemas.microsoft.com/office/drawing/2014/main" id="{F4FAEFC2-F020-2F17-D28B-888C8568909C}"/>
              </a:ext>
            </a:extLst>
          </p:cNvPr>
          <p:cNvGraphicFramePr>
            <a:graphicFrameLocks noGrp="1"/>
          </p:cNvGraphicFramePr>
          <p:nvPr/>
        </p:nvGraphicFramePr>
        <p:xfrm>
          <a:off x="426103" y="2000679"/>
          <a:ext cx="1854538" cy="2194560"/>
        </p:xfrm>
        <a:graphic>
          <a:graphicData uri="http://schemas.openxmlformats.org/drawingml/2006/table">
            <a:tbl>
              <a:tblPr firstRow="1" bandRow="1">
                <a:tableStyleId>{5940675A-B579-460E-94D1-54222C63F5DA}</a:tableStyleId>
              </a:tblPr>
              <a:tblGrid>
                <a:gridCol w="560388">
                  <a:extLst>
                    <a:ext uri="{9D8B030D-6E8A-4147-A177-3AD203B41FA5}">
                      <a16:colId xmlns:a16="http://schemas.microsoft.com/office/drawing/2014/main" val="1193322599"/>
                    </a:ext>
                  </a:extLst>
                </a:gridCol>
                <a:gridCol w="816943">
                  <a:extLst>
                    <a:ext uri="{9D8B030D-6E8A-4147-A177-3AD203B41FA5}">
                      <a16:colId xmlns:a16="http://schemas.microsoft.com/office/drawing/2014/main" val="4227494446"/>
                    </a:ext>
                  </a:extLst>
                </a:gridCol>
                <a:gridCol w="477207">
                  <a:extLst>
                    <a:ext uri="{9D8B030D-6E8A-4147-A177-3AD203B41FA5}">
                      <a16:colId xmlns:a16="http://schemas.microsoft.com/office/drawing/2014/main" val="468283467"/>
                    </a:ext>
                  </a:extLst>
                </a:gridCol>
              </a:tblGrid>
              <a:tr h="270417">
                <a:tc>
                  <a:txBody>
                    <a:bodyPr/>
                    <a:lstStyle/>
                    <a:p>
                      <a:pPr algn="ctr"/>
                      <a:endParaRPr lang="en-US" sz="1800" b="0" i="0">
                        <a:latin typeface="Corbel" panose="020B0503020204020204" pitchFamily="34" charset="0"/>
                        <a:cs typeface="Arial" panose="020B060402020202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800" b="0" i="0">
                          <a:latin typeface="Corbel" panose="020B0503020204020204" pitchFamily="34" charset="0"/>
                          <a:cs typeface="Arial" panose="020B0604020202020204" pitchFamily="34" charset="0"/>
                        </a:rPr>
                        <a:t>Prime numbers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r>
                        <a:rPr lang="en-US" sz="1000">
                          <a:latin typeface="Arial" panose="020B0604020202020204" pitchFamily="34" charset="0"/>
                          <a:cs typeface="Arial" panose="020B0604020202020204" pitchFamily="34" charset="0"/>
                        </a:rPr>
                        <a:t>A</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0">
                <a:tc>
                  <a:txBody>
                    <a:bodyPr/>
                    <a:lstStyle/>
                    <a:p>
                      <a:pPr algn="ctr"/>
                      <a:r>
                        <a:rPr lang="en-US" sz="1800" b="0" i="0">
                          <a:latin typeface="Corbel" panose="020B0503020204020204" pitchFamily="34" charset="0"/>
                          <a:cs typeface="Arial" panose="020B0604020202020204" pitchFamily="34" charset="0"/>
                        </a:rPr>
                        <a:t>LUT</a:t>
                      </a:r>
                    </a:p>
                    <a:p>
                      <a:pPr algn="ctr"/>
                      <a:r>
                        <a:rPr lang="en-US" sz="1800" b="0" i="0">
                          <a:latin typeface="Corbel" panose="020B0503020204020204" pitchFamily="34" charset="0"/>
                          <a:cs typeface="Arial" panose="020B0604020202020204" pitchFamily="34" charset="0"/>
                        </a:rPr>
                        <a:t>index</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err="1">
                          <a:latin typeface="Corbel" panose="020B0503020204020204" pitchFamily="34" charset="0"/>
                          <a:cs typeface="Arial" panose="020B0604020202020204" pitchFamily="34" charset="0"/>
                        </a:rPr>
                        <a:t>i</a:t>
                      </a:r>
                      <a:endParaRPr lang="en-US" sz="1800" b="0" i="0">
                        <a:latin typeface="Corbel" panose="020B0503020204020204" pitchFamily="34" charset="0"/>
                        <a:cs typeface="Arial" panose="020B0604020202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f(</a:t>
                      </a:r>
                      <a:r>
                        <a:rPr lang="en-US" sz="1800" b="0" i="0" err="1">
                          <a:latin typeface="Corbel" panose="020B0503020204020204" pitchFamily="34" charset="0"/>
                          <a:cs typeface="Arial" panose="020B0604020202020204" pitchFamily="34" charset="0"/>
                        </a:rPr>
                        <a:t>i</a:t>
                      </a:r>
                      <a:r>
                        <a:rPr lang="en-US" sz="1800" b="0" i="0">
                          <a:latin typeface="Corbel" panose="020B0503020204020204" pitchFamily="34" charset="0"/>
                          <a:cs typeface="Arial" panose="020B0604020202020204" pitchFamily="34" charset="0"/>
                        </a:rPr>
                        <a: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6769038"/>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1</a:t>
                      </a:r>
                      <a:r>
                        <a:rPr lang="en-US" sz="1800" b="0" i="0" baseline="30000">
                          <a:latin typeface="Corbel" panose="020B0503020204020204" pitchFamily="34" charset="0"/>
                          <a:cs typeface="Arial" panose="020B0604020202020204" pitchFamily="34" charset="0"/>
                        </a:rPr>
                        <a:t>st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351085"/>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2</a:t>
                      </a:r>
                      <a:r>
                        <a:rPr lang="en-US" sz="1800" b="0" i="0" baseline="30000">
                          <a:solidFill>
                            <a:schemeClr val="tx1"/>
                          </a:solidFill>
                          <a:latin typeface="Corbel" panose="020B0503020204020204" pitchFamily="34" charset="0"/>
                          <a:cs typeface="Arial" panose="020B0604020202020204" pitchFamily="34" charset="0"/>
                        </a:rPr>
                        <a:t>nd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08754334"/>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3</a:t>
                      </a:r>
                      <a:r>
                        <a:rPr lang="en-US" sz="1800" b="0" i="0" baseline="30000">
                          <a:latin typeface="Corbel" panose="020B0503020204020204" pitchFamily="34" charset="0"/>
                          <a:cs typeface="Arial" panose="020B0604020202020204" pitchFamily="34" charset="0"/>
                        </a:rPr>
                        <a:t>rd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64916830"/>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4</a:t>
                      </a:r>
                      <a:r>
                        <a:rPr lang="en-US" sz="1800" b="0" i="0" baseline="30000">
                          <a:latin typeface="Corbel" panose="020B0503020204020204" pitchFamily="34" charset="0"/>
                          <a:cs typeface="Arial" panose="020B0604020202020204" pitchFamily="34" charset="0"/>
                        </a:rPr>
                        <a:t>th</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16069710"/>
                  </a:ext>
                </a:extLst>
              </a:tr>
            </a:tbl>
          </a:graphicData>
        </a:graphic>
      </p:graphicFrame>
      <p:graphicFrame>
        <p:nvGraphicFramePr>
          <p:cNvPr id="52" name="Table 275">
            <a:extLst>
              <a:ext uri="{FF2B5EF4-FFF2-40B4-BE49-F238E27FC236}">
                <a16:creationId xmlns:a16="http://schemas.microsoft.com/office/drawing/2014/main" id="{D03E7150-1EF3-DD7E-1AAE-429CCC880DF9}"/>
              </a:ext>
            </a:extLst>
          </p:cNvPr>
          <p:cNvGraphicFramePr>
            <a:graphicFrameLocks noGrp="1"/>
          </p:cNvGraphicFramePr>
          <p:nvPr/>
        </p:nvGraphicFramePr>
        <p:xfrm>
          <a:off x="419382" y="4801677"/>
          <a:ext cx="1863744" cy="384881"/>
        </p:xfrm>
        <a:graphic>
          <a:graphicData uri="http://schemas.openxmlformats.org/drawingml/2006/table">
            <a:tbl>
              <a:tblPr firstRow="1" bandRow="1">
                <a:tableStyleId>{5940675A-B579-460E-94D1-54222C63F5DA}</a:tableStyleId>
              </a:tblPr>
              <a:tblGrid>
                <a:gridCol w="465936">
                  <a:extLst>
                    <a:ext uri="{9D8B030D-6E8A-4147-A177-3AD203B41FA5}">
                      <a16:colId xmlns:a16="http://schemas.microsoft.com/office/drawing/2014/main" val="4227494446"/>
                    </a:ext>
                  </a:extLst>
                </a:gridCol>
                <a:gridCol w="465936">
                  <a:extLst>
                    <a:ext uri="{9D8B030D-6E8A-4147-A177-3AD203B41FA5}">
                      <a16:colId xmlns:a16="http://schemas.microsoft.com/office/drawing/2014/main" val="468283467"/>
                    </a:ext>
                  </a:extLst>
                </a:gridCol>
                <a:gridCol w="465936">
                  <a:extLst>
                    <a:ext uri="{9D8B030D-6E8A-4147-A177-3AD203B41FA5}">
                      <a16:colId xmlns:a16="http://schemas.microsoft.com/office/drawing/2014/main" val="3823604040"/>
                    </a:ext>
                  </a:extLst>
                </a:gridCol>
                <a:gridCol w="465936">
                  <a:extLst>
                    <a:ext uri="{9D8B030D-6E8A-4147-A177-3AD203B41FA5}">
                      <a16:colId xmlns:a16="http://schemas.microsoft.com/office/drawing/2014/main" val="3652080883"/>
                    </a:ext>
                  </a:extLst>
                </a:gridCol>
              </a:tblGrid>
              <a:tr h="384881">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54" name="TextBox 53">
            <a:extLst>
              <a:ext uri="{FF2B5EF4-FFF2-40B4-BE49-F238E27FC236}">
                <a16:creationId xmlns:a16="http://schemas.microsoft.com/office/drawing/2014/main" id="{0298F78F-23E2-99F4-79F3-CD12675CB412}"/>
              </a:ext>
            </a:extLst>
          </p:cNvPr>
          <p:cNvSpPr txBox="1"/>
          <p:nvPr/>
        </p:nvSpPr>
        <p:spPr>
          <a:xfrm>
            <a:off x="426103" y="4167177"/>
            <a:ext cx="1854538"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l</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ook</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u</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p </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able</a:t>
            </a:r>
          </a:p>
        </p:txBody>
      </p:sp>
      <p:sp>
        <p:nvSpPr>
          <p:cNvPr id="55" name="TextBox 54">
            <a:extLst>
              <a:ext uri="{FF2B5EF4-FFF2-40B4-BE49-F238E27FC236}">
                <a16:creationId xmlns:a16="http://schemas.microsoft.com/office/drawing/2014/main" id="{7195EE43-7896-3B0F-7D8D-A5EE61665E18}"/>
              </a:ext>
            </a:extLst>
          </p:cNvPr>
          <p:cNvSpPr txBox="1"/>
          <p:nvPr/>
        </p:nvSpPr>
        <p:spPr>
          <a:xfrm>
            <a:off x="328507" y="6078612"/>
            <a:ext cx="204201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 vector</a:t>
            </a:r>
          </a:p>
        </p:txBody>
      </p:sp>
      <p:graphicFrame>
        <p:nvGraphicFramePr>
          <p:cNvPr id="56" name="Table 275">
            <a:extLst>
              <a:ext uri="{FF2B5EF4-FFF2-40B4-BE49-F238E27FC236}">
                <a16:creationId xmlns:a16="http://schemas.microsoft.com/office/drawing/2014/main" id="{42AC9FCD-CC4B-AED2-A9FC-1476D069C04D}"/>
              </a:ext>
            </a:extLst>
          </p:cNvPr>
          <p:cNvGraphicFramePr>
            <a:graphicFrameLocks noGrp="1"/>
          </p:cNvGraphicFramePr>
          <p:nvPr/>
        </p:nvGraphicFramePr>
        <p:xfrm>
          <a:off x="419382" y="5745220"/>
          <a:ext cx="1863740" cy="384881"/>
        </p:xfrm>
        <a:graphic>
          <a:graphicData uri="http://schemas.openxmlformats.org/drawingml/2006/table">
            <a:tbl>
              <a:tblPr firstRow="1" bandRow="1">
                <a:tableStyleId>{5940675A-B579-460E-94D1-54222C63F5DA}</a:tableStyleId>
              </a:tblPr>
              <a:tblGrid>
                <a:gridCol w="465935">
                  <a:extLst>
                    <a:ext uri="{9D8B030D-6E8A-4147-A177-3AD203B41FA5}">
                      <a16:colId xmlns:a16="http://schemas.microsoft.com/office/drawing/2014/main" val="4227494446"/>
                    </a:ext>
                  </a:extLst>
                </a:gridCol>
                <a:gridCol w="465935">
                  <a:extLst>
                    <a:ext uri="{9D8B030D-6E8A-4147-A177-3AD203B41FA5}">
                      <a16:colId xmlns:a16="http://schemas.microsoft.com/office/drawing/2014/main" val="468283467"/>
                    </a:ext>
                  </a:extLst>
                </a:gridCol>
                <a:gridCol w="465935">
                  <a:extLst>
                    <a:ext uri="{9D8B030D-6E8A-4147-A177-3AD203B41FA5}">
                      <a16:colId xmlns:a16="http://schemas.microsoft.com/office/drawing/2014/main" val="3823604040"/>
                    </a:ext>
                  </a:extLst>
                </a:gridCol>
                <a:gridCol w="465935">
                  <a:extLst>
                    <a:ext uri="{9D8B030D-6E8A-4147-A177-3AD203B41FA5}">
                      <a16:colId xmlns:a16="http://schemas.microsoft.com/office/drawing/2014/main" val="3652080883"/>
                    </a:ext>
                  </a:extLst>
                </a:gridCol>
              </a:tblGrid>
              <a:tr h="384881">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64" name="TextBox 63">
            <a:extLst>
              <a:ext uri="{FF2B5EF4-FFF2-40B4-BE49-F238E27FC236}">
                <a16:creationId xmlns:a16="http://schemas.microsoft.com/office/drawing/2014/main" id="{77C6A9F9-CFD2-BFB6-5FD1-46212866E231}"/>
              </a:ext>
            </a:extLst>
          </p:cNvPr>
          <p:cNvSpPr txBox="1"/>
          <p:nvPr/>
        </p:nvSpPr>
        <p:spPr>
          <a:xfrm>
            <a:off x="-118226" y="766965"/>
            <a:ext cx="294444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LUT Query: </a:t>
            </a:r>
            <a:b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b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Return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1</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st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4</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th</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Corbel" panose="020B0503020204020204" pitchFamily="34" charset="0"/>
                <a:ea typeface="+mn-ea"/>
                <a:cs typeface="+mn-cs"/>
              </a:rPr>
              <a:t>prime numbers</a:t>
            </a:r>
          </a:p>
        </p:txBody>
      </p:sp>
      <p:sp>
        <p:nvSpPr>
          <p:cNvPr id="71" name="TextBox 70">
            <a:extLst>
              <a:ext uri="{FF2B5EF4-FFF2-40B4-BE49-F238E27FC236}">
                <a16:creationId xmlns:a16="http://schemas.microsoft.com/office/drawing/2014/main" id="{96464DE5-8775-54F7-E800-368C864AD146}"/>
              </a:ext>
            </a:extLst>
          </p:cNvPr>
          <p:cNvSpPr txBox="1"/>
          <p:nvPr/>
        </p:nvSpPr>
        <p:spPr>
          <a:xfrm>
            <a:off x="3602360" y="807886"/>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input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vector</a:t>
            </a:r>
          </a:p>
        </p:txBody>
      </p:sp>
      <p:sp>
        <p:nvSpPr>
          <p:cNvPr id="73" name="TextBox 72">
            <a:extLst>
              <a:ext uri="{FF2B5EF4-FFF2-40B4-BE49-F238E27FC236}">
                <a16:creationId xmlns:a16="http://schemas.microsoft.com/office/drawing/2014/main" id="{D7B72F86-2B91-59AA-47AC-78725EC01117}"/>
              </a:ext>
            </a:extLst>
          </p:cNvPr>
          <p:cNvSpPr txBox="1"/>
          <p:nvPr/>
        </p:nvSpPr>
        <p:spPr>
          <a:xfrm>
            <a:off x="3576104" y="5703683"/>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output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vector</a:t>
            </a:r>
          </a:p>
        </p:txBody>
      </p:sp>
      <p:sp>
        <p:nvSpPr>
          <p:cNvPr id="74" name="TextBox 73">
            <a:extLst>
              <a:ext uri="{FF2B5EF4-FFF2-40B4-BE49-F238E27FC236}">
                <a16:creationId xmlns:a16="http://schemas.microsoft.com/office/drawing/2014/main" id="{549E17C4-CCD6-4975-A244-6D40CDC6F814}"/>
              </a:ext>
            </a:extLst>
          </p:cNvPr>
          <p:cNvSpPr txBox="1"/>
          <p:nvPr/>
        </p:nvSpPr>
        <p:spPr>
          <a:xfrm>
            <a:off x="6088976" y="1531408"/>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C000"/>
                </a:solidFill>
                <a:effectLst/>
                <a:uLnTx/>
                <a:uFillTx/>
                <a:latin typeface="Corbel" panose="020B0503020204020204" pitchFamily="34" charset="0"/>
                <a:ea typeface="+mn-ea"/>
                <a:cs typeface="Arial" panose="020B0604020202020204" pitchFamily="34" charset="0"/>
              </a:rPr>
              <a:t>match logic</a:t>
            </a:r>
          </a:p>
        </p:txBody>
      </p:sp>
      <p:grpSp>
        <p:nvGrpSpPr>
          <p:cNvPr id="81" name="Group 80">
            <a:extLst>
              <a:ext uri="{FF2B5EF4-FFF2-40B4-BE49-F238E27FC236}">
                <a16:creationId xmlns:a16="http://schemas.microsoft.com/office/drawing/2014/main" id="{E75F6665-13EC-21D7-BC92-6D35019A3CB3}"/>
              </a:ext>
            </a:extLst>
          </p:cNvPr>
          <p:cNvGrpSpPr/>
          <p:nvPr/>
        </p:nvGrpSpPr>
        <p:grpSpPr>
          <a:xfrm>
            <a:off x="4934491" y="2400162"/>
            <a:ext cx="282634" cy="1354256"/>
            <a:chOff x="4930967" y="2421934"/>
            <a:chExt cx="282634" cy="1354256"/>
          </a:xfrm>
        </p:grpSpPr>
        <p:sp>
          <p:nvSpPr>
            <p:cNvPr id="82" name="Rectangle 81">
              <a:extLst>
                <a:ext uri="{FF2B5EF4-FFF2-40B4-BE49-F238E27FC236}">
                  <a16:creationId xmlns:a16="http://schemas.microsoft.com/office/drawing/2014/main" id="{62BDDE6A-4739-7DE9-17E3-D3F0466696F8}"/>
                </a:ext>
              </a:extLst>
            </p:cNvPr>
            <p:cNvSpPr/>
            <p:nvPr/>
          </p:nvSpPr>
          <p:spPr>
            <a:xfrm>
              <a:off x="4932026" y="2421934"/>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0</a:t>
              </a:r>
            </a:p>
          </p:txBody>
        </p:sp>
        <p:sp>
          <p:nvSpPr>
            <p:cNvPr id="83" name="Rectangle 82">
              <a:extLst>
                <a:ext uri="{FF2B5EF4-FFF2-40B4-BE49-F238E27FC236}">
                  <a16:creationId xmlns:a16="http://schemas.microsoft.com/office/drawing/2014/main" id="{0AB9FB35-61EA-83FA-E6A5-94C08C60E54A}"/>
                </a:ext>
              </a:extLst>
            </p:cNvPr>
            <p:cNvSpPr/>
            <p:nvPr/>
          </p:nvSpPr>
          <p:spPr>
            <a:xfrm>
              <a:off x="4932026" y="2788143"/>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1</a:t>
              </a:r>
            </a:p>
          </p:txBody>
        </p:sp>
        <p:sp>
          <p:nvSpPr>
            <p:cNvPr id="84" name="Rectangle 83">
              <a:extLst>
                <a:ext uri="{FF2B5EF4-FFF2-40B4-BE49-F238E27FC236}">
                  <a16:creationId xmlns:a16="http://schemas.microsoft.com/office/drawing/2014/main" id="{FF1258C3-D9FB-0C18-2D3C-A98C5A7E0564}"/>
                </a:ext>
              </a:extLst>
            </p:cNvPr>
            <p:cNvSpPr/>
            <p:nvPr/>
          </p:nvSpPr>
          <p:spPr>
            <a:xfrm>
              <a:off x="4931194" y="3178394"/>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2</a:t>
              </a:r>
            </a:p>
          </p:txBody>
        </p:sp>
        <p:sp>
          <p:nvSpPr>
            <p:cNvPr id="85" name="Rectangle 84">
              <a:extLst>
                <a:ext uri="{FF2B5EF4-FFF2-40B4-BE49-F238E27FC236}">
                  <a16:creationId xmlns:a16="http://schemas.microsoft.com/office/drawing/2014/main" id="{CF06D91A-016B-D11C-864D-895C394BB662}"/>
                </a:ext>
              </a:extLst>
            </p:cNvPr>
            <p:cNvSpPr/>
            <p:nvPr/>
          </p:nvSpPr>
          <p:spPr>
            <a:xfrm>
              <a:off x="4930967" y="3527419"/>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3</a:t>
              </a:r>
            </a:p>
          </p:txBody>
        </p:sp>
      </p:grpSp>
      <p:cxnSp>
        <p:nvCxnSpPr>
          <p:cNvPr id="87" name="Straight Arrow Connector 86">
            <a:extLst>
              <a:ext uri="{FF2B5EF4-FFF2-40B4-BE49-F238E27FC236}">
                <a16:creationId xmlns:a16="http://schemas.microsoft.com/office/drawing/2014/main" id="{3D9963A9-A5EA-04E1-3026-C8D6B5061355}"/>
              </a:ext>
            </a:extLst>
          </p:cNvPr>
          <p:cNvCxnSpPr>
            <a:cxnSpLocks/>
          </p:cNvCxnSpPr>
          <p:nvPr/>
        </p:nvCxnSpPr>
        <p:spPr>
          <a:xfrm>
            <a:off x="3366391" y="3251264"/>
            <a:ext cx="114882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F0912C0E-F66C-CC78-E512-3C50625CE485}"/>
              </a:ext>
            </a:extLst>
          </p:cNvPr>
          <p:cNvSpPr txBox="1"/>
          <p:nvPr/>
        </p:nvSpPr>
        <p:spPr>
          <a:xfrm>
            <a:off x="2778847" y="2451714"/>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pLUTo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row sweep</a:t>
            </a:r>
          </a:p>
        </p:txBody>
      </p:sp>
      <p:sp>
        <p:nvSpPr>
          <p:cNvPr id="42" name="TextBox 41">
            <a:extLst>
              <a:ext uri="{FF2B5EF4-FFF2-40B4-BE49-F238E27FC236}">
                <a16:creationId xmlns:a16="http://schemas.microsoft.com/office/drawing/2014/main" id="{08AE10FC-1D17-2101-40B7-A43C167224FC}"/>
              </a:ext>
            </a:extLst>
          </p:cNvPr>
          <p:cNvSpPr txBox="1"/>
          <p:nvPr/>
        </p:nvSpPr>
        <p:spPr>
          <a:xfrm rot="5400000">
            <a:off x="5608648" y="3024316"/>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solidFill>
                <a:effectLst/>
                <a:uLnTx/>
                <a:uFillTx/>
                <a:latin typeface="Corbel" panose="020B0503020204020204" pitchFamily="34" charset="0"/>
                <a:ea typeface="+mn-ea"/>
                <a:cs typeface="Arial" panose="020B0604020202020204" pitchFamily="34" charset="0"/>
              </a:rPr>
              <a:t>DRAM array</a:t>
            </a:r>
          </a:p>
        </p:txBody>
      </p:sp>
      <p:sp>
        <p:nvSpPr>
          <p:cNvPr id="39" name="TextBox 38">
            <a:extLst>
              <a:ext uri="{FF2B5EF4-FFF2-40B4-BE49-F238E27FC236}">
                <a16:creationId xmlns:a16="http://schemas.microsoft.com/office/drawing/2014/main" id="{2C86511D-4048-AC49-956D-9957427DBB96}"/>
              </a:ext>
            </a:extLst>
          </p:cNvPr>
          <p:cNvSpPr txBox="1"/>
          <p:nvPr/>
        </p:nvSpPr>
        <p:spPr>
          <a:xfrm>
            <a:off x="3811694" y="4612111"/>
            <a:ext cx="135233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93889F"/>
                </a:solidFill>
                <a:effectLst/>
                <a:uLnTx/>
                <a:uFillTx/>
                <a:latin typeface="Corbel" panose="020B0503020204020204" pitchFamily="34" charset="0"/>
                <a:ea typeface="+mn-ea"/>
                <a:cs typeface="Arial" panose="020B0604020202020204" pitchFamily="34" charset="0"/>
              </a:rPr>
              <a:t>row buffer</a:t>
            </a:r>
          </a:p>
        </p:txBody>
      </p:sp>
      <p:cxnSp>
        <p:nvCxnSpPr>
          <p:cNvPr id="49" name="Elbow Connector 48">
            <a:extLst>
              <a:ext uri="{FF2B5EF4-FFF2-40B4-BE49-F238E27FC236}">
                <a16:creationId xmlns:a16="http://schemas.microsoft.com/office/drawing/2014/main" id="{D87E4B6A-872A-7633-312E-D27097407AE8}"/>
              </a:ext>
            </a:extLst>
          </p:cNvPr>
          <p:cNvCxnSpPr>
            <a:cxnSpLocks/>
          </p:cNvCxnSpPr>
          <p:nvPr/>
        </p:nvCxnSpPr>
        <p:spPr>
          <a:xfrm rot="5400000" flipH="1" flipV="1">
            <a:off x="4745177" y="1952206"/>
            <a:ext cx="470099" cy="420004"/>
          </a:xfrm>
          <a:prstGeom prst="bentConnector2">
            <a:avLst/>
          </a:prstGeom>
          <a:ln w="38100">
            <a:solidFill>
              <a:srgbClr val="C00000"/>
            </a:solidFill>
            <a:prstDash val="sysDot"/>
            <a:tailEnd type="triangle" w="med" len="sm"/>
          </a:ln>
        </p:spPr>
        <p:style>
          <a:lnRef idx="1">
            <a:schemeClr val="accent1"/>
          </a:lnRef>
          <a:fillRef idx="0">
            <a:schemeClr val="accent1"/>
          </a:fillRef>
          <a:effectRef idx="0">
            <a:schemeClr val="accent1"/>
          </a:effectRef>
          <a:fontRef idx="minor">
            <a:schemeClr val="tx1"/>
          </a:fontRef>
        </p:style>
      </p:cxnSp>
      <p:graphicFrame>
        <p:nvGraphicFramePr>
          <p:cNvPr id="43" name="Table 275">
            <a:extLst>
              <a:ext uri="{FF2B5EF4-FFF2-40B4-BE49-F238E27FC236}">
                <a16:creationId xmlns:a16="http://schemas.microsoft.com/office/drawing/2014/main" id="{6E3A139F-2009-F1E8-3384-40DFC4FF6703}"/>
              </a:ext>
            </a:extLst>
          </p:cNvPr>
          <p:cNvGraphicFramePr>
            <a:graphicFrameLocks noGrp="1"/>
          </p:cNvGraphicFramePr>
          <p:nvPr/>
        </p:nvGraphicFramePr>
        <p:xfrm>
          <a:off x="6196543" y="2457425"/>
          <a:ext cx="450000" cy="1584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r h="396000">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856769038"/>
                  </a:ext>
                </a:extLst>
              </a:tr>
              <a:tr h="396000">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581351085"/>
                  </a:ext>
                </a:extLst>
              </a:tr>
              <a:tr h="396000">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04728428"/>
                  </a:ext>
                </a:extLst>
              </a:tr>
            </a:tbl>
          </a:graphicData>
        </a:graphic>
      </p:graphicFrame>
      <p:graphicFrame>
        <p:nvGraphicFramePr>
          <p:cNvPr id="44" name="Table 275">
            <a:extLst>
              <a:ext uri="{FF2B5EF4-FFF2-40B4-BE49-F238E27FC236}">
                <a16:creationId xmlns:a16="http://schemas.microsoft.com/office/drawing/2014/main" id="{976E6983-067B-012B-D661-E45A6756CFCE}"/>
              </a:ext>
            </a:extLst>
          </p:cNvPr>
          <p:cNvGraphicFramePr>
            <a:graphicFrameLocks noGrp="1"/>
          </p:cNvGraphicFramePr>
          <p:nvPr/>
        </p:nvGraphicFramePr>
        <p:xfrm>
          <a:off x="6645793" y="2459137"/>
          <a:ext cx="450000" cy="1584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r h="396000">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856769038"/>
                  </a:ext>
                </a:extLst>
              </a:tr>
              <a:tr h="396000">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581351085"/>
                  </a:ext>
                </a:extLst>
              </a:tr>
              <a:tr h="396000">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04728428"/>
                  </a:ext>
                </a:extLst>
              </a:tr>
            </a:tbl>
          </a:graphicData>
        </a:graphic>
      </p:graphicFrame>
      <p:graphicFrame>
        <p:nvGraphicFramePr>
          <p:cNvPr id="51" name="Table 275">
            <a:extLst>
              <a:ext uri="{FF2B5EF4-FFF2-40B4-BE49-F238E27FC236}">
                <a16:creationId xmlns:a16="http://schemas.microsoft.com/office/drawing/2014/main" id="{03984A99-E3EC-ABBA-0EFD-3ADC70F90203}"/>
              </a:ext>
            </a:extLst>
          </p:cNvPr>
          <p:cNvGraphicFramePr>
            <a:graphicFrameLocks noGrp="1"/>
          </p:cNvGraphicFramePr>
          <p:nvPr/>
        </p:nvGraphicFramePr>
        <p:xfrm>
          <a:off x="5298222" y="2456589"/>
          <a:ext cx="450000" cy="1584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r h="396000">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856769038"/>
                  </a:ext>
                </a:extLst>
              </a:tr>
              <a:tr h="396000">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581351085"/>
                  </a:ext>
                </a:extLst>
              </a:tr>
              <a:tr h="396000">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04728428"/>
                  </a:ext>
                </a:extLst>
              </a:tr>
            </a:tbl>
          </a:graphicData>
        </a:graphic>
      </p:graphicFrame>
      <p:graphicFrame>
        <p:nvGraphicFramePr>
          <p:cNvPr id="53" name="Table 275">
            <a:extLst>
              <a:ext uri="{FF2B5EF4-FFF2-40B4-BE49-F238E27FC236}">
                <a16:creationId xmlns:a16="http://schemas.microsoft.com/office/drawing/2014/main" id="{456D82E2-30D5-D75C-C346-D6C632B185DA}"/>
              </a:ext>
            </a:extLst>
          </p:cNvPr>
          <p:cNvGraphicFramePr>
            <a:graphicFrameLocks noGrp="1"/>
          </p:cNvGraphicFramePr>
          <p:nvPr/>
        </p:nvGraphicFramePr>
        <p:xfrm>
          <a:off x="5746543" y="2460662"/>
          <a:ext cx="450000" cy="1584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r h="396000">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856769038"/>
                  </a:ext>
                </a:extLst>
              </a:tr>
              <a:tr h="396000">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581351085"/>
                  </a:ext>
                </a:extLst>
              </a:tr>
              <a:tr h="396000">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04728428"/>
                  </a:ext>
                </a:extLst>
              </a:tr>
            </a:tbl>
          </a:graphicData>
        </a:graphic>
      </p:graphicFrame>
    </p:spTree>
    <p:extLst>
      <p:ext uri="{BB962C8B-B14F-4D97-AF65-F5344CB8AC3E}">
        <p14:creationId xmlns:p14="http://schemas.microsoft.com/office/powerpoint/2010/main" val="13061359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3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44"/>
                                        </p:tgtEl>
                                      </p:cBhvr>
                                    </p:animEffect>
                                    <p:set>
                                      <p:cBhvr>
                                        <p:cTn id="7" dur="1" fill="hold">
                                          <p:stCondLst>
                                            <p:cond delay="499"/>
                                          </p:stCondLst>
                                        </p:cTn>
                                        <p:tgtEl>
                                          <p:spTgt spid="4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3"/>
                                        </p:tgtEl>
                                      </p:cBhvr>
                                    </p:animEffect>
                                    <p:set>
                                      <p:cBhvr>
                                        <p:cTn id="10" dur="1" fill="hold">
                                          <p:stCondLst>
                                            <p:cond delay="499"/>
                                          </p:stCondLst>
                                        </p:cTn>
                                        <p:tgtEl>
                                          <p:spTgt spid="5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43"/>
                                        </p:tgtEl>
                                      </p:cBhvr>
                                    </p:animEffect>
                                    <p:set>
                                      <p:cBhvr>
                                        <p:cTn id="13" dur="1" fill="hold">
                                          <p:stCondLst>
                                            <p:cond delay="499"/>
                                          </p:stCondLst>
                                        </p:cTn>
                                        <p:tgtEl>
                                          <p:spTgt spid="4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51"/>
                                        </p:tgtEl>
                                      </p:cBhvr>
                                    </p:animEffect>
                                    <p:set>
                                      <p:cBhvr>
                                        <p:cTn id="16" dur="1" fill="hold">
                                          <p:stCondLst>
                                            <p:cond delay="499"/>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Connector 44">
            <a:extLst>
              <a:ext uri="{FF2B5EF4-FFF2-40B4-BE49-F238E27FC236}">
                <a16:creationId xmlns:a16="http://schemas.microsoft.com/office/drawing/2014/main" id="{89C1CC0F-521D-7468-5B21-5D065B5C0AAC}"/>
              </a:ext>
            </a:extLst>
          </p:cNvPr>
          <p:cNvCxnSpPr>
            <a:cxnSpLocks/>
          </p:cNvCxnSpPr>
          <p:nvPr/>
        </p:nvCxnSpPr>
        <p:spPr>
          <a:xfrm rot="5400000" flipH="1">
            <a:off x="5043784" y="2512001"/>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82" name="Rectangle 81">
            <a:extLst>
              <a:ext uri="{FF2B5EF4-FFF2-40B4-BE49-F238E27FC236}">
                <a16:creationId xmlns:a16="http://schemas.microsoft.com/office/drawing/2014/main" id="{62BDDE6A-4739-7DE9-17E3-D3F0466696F8}"/>
              </a:ext>
            </a:extLst>
          </p:cNvPr>
          <p:cNvSpPr/>
          <p:nvPr/>
        </p:nvSpPr>
        <p:spPr>
          <a:xfrm>
            <a:off x="4935550" y="240016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0</a:t>
            </a:r>
          </a:p>
        </p:txBody>
      </p:sp>
      <p:cxnSp>
        <p:nvCxnSpPr>
          <p:cNvPr id="53" name="Straight Connector 52">
            <a:extLst>
              <a:ext uri="{FF2B5EF4-FFF2-40B4-BE49-F238E27FC236}">
                <a16:creationId xmlns:a16="http://schemas.microsoft.com/office/drawing/2014/main" id="{3A03738E-6254-3D14-3996-137185C53160}"/>
              </a:ext>
            </a:extLst>
          </p:cNvPr>
          <p:cNvCxnSpPr>
            <a:cxnSpLocks/>
          </p:cNvCxnSpPr>
          <p:nvPr/>
        </p:nvCxnSpPr>
        <p:spPr>
          <a:xfrm rot="5400000" flipH="1">
            <a:off x="5045699" y="2512000"/>
            <a:ext cx="3963" cy="274320"/>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sp>
        <p:nvSpPr>
          <p:cNvPr id="57" name="Rectangle 56">
            <a:extLst>
              <a:ext uri="{FF2B5EF4-FFF2-40B4-BE49-F238E27FC236}">
                <a16:creationId xmlns:a16="http://schemas.microsoft.com/office/drawing/2014/main" id="{E35E95E9-0388-FB35-EB70-D181E574332F}"/>
              </a:ext>
            </a:extLst>
          </p:cNvPr>
          <p:cNvSpPr/>
          <p:nvPr/>
        </p:nvSpPr>
        <p:spPr>
          <a:xfrm>
            <a:off x="4937464" y="2400161"/>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mn-cs"/>
              </a:rPr>
              <a:t>0</a:t>
            </a:r>
          </a:p>
        </p:txBody>
      </p:sp>
      <p:sp>
        <p:nvSpPr>
          <p:cNvPr id="70" name="Rectangle 69">
            <a:extLst>
              <a:ext uri="{FF2B5EF4-FFF2-40B4-BE49-F238E27FC236}">
                <a16:creationId xmlns:a16="http://schemas.microsoft.com/office/drawing/2014/main" id="{4F87D1AE-C9E8-030A-A3DD-CE41E1CA8BC8}"/>
              </a:ext>
            </a:extLst>
          </p:cNvPr>
          <p:cNvSpPr/>
          <p:nvPr/>
        </p:nvSpPr>
        <p:spPr>
          <a:xfrm>
            <a:off x="0" y="629616"/>
            <a:ext cx="2716306" cy="5826540"/>
          </a:xfrm>
          <a:prstGeom prst="rect">
            <a:avLst/>
          </a:prstGeom>
          <a:solidFill>
            <a:srgbClr val="FFF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ounded Rectangle 64">
            <a:extLst>
              <a:ext uri="{FF2B5EF4-FFF2-40B4-BE49-F238E27FC236}">
                <a16:creationId xmlns:a16="http://schemas.microsoft.com/office/drawing/2014/main" id="{8FFE4315-EE8D-144A-008D-8DCDDE3CFCC3}"/>
              </a:ext>
            </a:extLst>
          </p:cNvPr>
          <p:cNvSpPr/>
          <p:nvPr/>
        </p:nvSpPr>
        <p:spPr>
          <a:xfrm>
            <a:off x="96426" y="736537"/>
            <a:ext cx="2519027" cy="1079711"/>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4F55892D-F829-1FC6-94CF-7204C63F8EB6}"/>
              </a:ext>
            </a:extLst>
          </p:cNvPr>
          <p:cNvCxnSpPr>
            <a:cxnSpLocks/>
          </p:cNvCxnSpPr>
          <p:nvPr/>
        </p:nvCxnSpPr>
        <p:spPr>
          <a:xfrm rot="5400000" flipH="1">
            <a:off x="5043784" y="3295028"/>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E65ADB8B-E7D5-CC71-7D28-06DEDEE97FE9}"/>
              </a:ext>
            </a:extLst>
          </p:cNvPr>
          <p:cNvCxnSpPr>
            <a:cxnSpLocks/>
          </p:cNvCxnSpPr>
          <p:nvPr/>
        </p:nvCxnSpPr>
        <p:spPr>
          <a:xfrm rot="5400000" flipH="1">
            <a:off x="5043784" y="36739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3" name="Title 1" descr=" 6">
            <a:extLst>
              <a:ext uri="{FF2B5EF4-FFF2-40B4-BE49-F238E27FC236}">
                <a16:creationId xmlns:a16="http://schemas.microsoft.com/office/drawing/2014/main" id="{225FE3A3-6745-502D-7F59-15867750339D}"/>
              </a:ext>
            </a:extLst>
          </p:cNvPr>
          <p:cNvSpPr txBox="1">
            <a:spLocks/>
          </p:cNvSpPr>
          <p:nvPr/>
        </p:nvSpPr>
        <p:spPr>
          <a:xfrm>
            <a:off x="178177" y="0"/>
            <a:ext cx="8787647"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orbel" panose="020B0503020204020204" pitchFamily="34" charset="0"/>
                <a:ea typeface="+mj-ea"/>
                <a:cs typeface="+mj-cs"/>
              </a:rPr>
              <a:t>In-DRAM pLUTo LUT Query: Step 1</a:t>
            </a:r>
          </a:p>
        </p:txBody>
      </p:sp>
      <p:sp>
        <p:nvSpPr>
          <p:cNvPr id="7" name="Slide Number Placeholder 6">
            <a:extLst>
              <a:ext uri="{FF2B5EF4-FFF2-40B4-BE49-F238E27FC236}">
                <a16:creationId xmlns:a16="http://schemas.microsoft.com/office/drawing/2014/main" id="{BFC4D882-EE1D-5CC0-E0E4-710C3B18C9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cxnSp>
        <p:nvCxnSpPr>
          <p:cNvPr id="4" name="Straight Connector 3">
            <a:extLst>
              <a:ext uri="{FF2B5EF4-FFF2-40B4-BE49-F238E27FC236}">
                <a16:creationId xmlns:a16="http://schemas.microsoft.com/office/drawing/2014/main" id="{193B17EE-D4CE-E933-0A10-8DE0F4AE053C}"/>
              </a:ext>
            </a:extLst>
          </p:cNvPr>
          <p:cNvCxnSpPr>
            <a:cxnSpLocks/>
          </p:cNvCxnSpPr>
          <p:nvPr/>
        </p:nvCxnSpPr>
        <p:spPr>
          <a:xfrm>
            <a:off x="5515720" y="4182844"/>
            <a:ext cx="0" cy="325603"/>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DF1F5B15-D6F8-544E-2EC6-234CE9693377}"/>
              </a:ext>
            </a:extLst>
          </p:cNvPr>
          <p:cNvCxnSpPr>
            <a:cxnSpLocks/>
          </p:cNvCxnSpPr>
          <p:nvPr/>
        </p:nvCxnSpPr>
        <p:spPr>
          <a:xfrm>
            <a:off x="5965170" y="4182844"/>
            <a:ext cx="0" cy="332948"/>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BBD8907C-D053-3E28-0A5B-1508DA6E7B16}"/>
              </a:ext>
            </a:extLst>
          </p:cNvPr>
          <p:cNvCxnSpPr>
            <a:cxnSpLocks/>
          </p:cNvCxnSpPr>
          <p:nvPr/>
        </p:nvCxnSpPr>
        <p:spPr>
          <a:xfrm>
            <a:off x="6414620" y="4182805"/>
            <a:ext cx="0" cy="332948"/>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204CBF14-CE3C-D0AF-0904-EB85AA35F9B3}"/>
              </a:ext>
            </a:extLst>
          </p:cNvPr>
          <p:cNvCxnSpPr>
            <a:cxnSpLocks/>
          </p:cNvCxnSpPr>
          <p:nvPr/>
        </p:nvCxnSpPr>
        <p:spPr>
          <a:xfrm>
            <a:off x="6864069" y="4175499"/>
            <a:ext cx="0" cy="332948"/>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11" name="Rounded Rectangle 10">
            <a:extLst>
              <a:ext uri="{FF2B5EF4-FFF2-40B4-BE49-F238E27FC236}">
                <a16:creationId xmlns:a16="http://schemas.microsoft.com/office/drawing/2014/main" id="{6504418D-A90C-D6E7-1C54-18A1A7C9A1D0}"/>
              </a:ext>
            </a:extLst>
          </p:cNvPr>
          <p:cNvSpPr/>
          <p:nvPr/>
        </p:nvSpPr>
        <p:spPr>
          <a:xfrm>
            <a:off x="5192143" y="2334911"/>
            <a:ext cx="2028915" cy="1840762"/>
          </a:xfrm>
          <a:prstGeom prst="roundRect">
            <a:avLst>
              <a:gd name="adj" fmla="val 1622"/>
            </a:avLst>
          </a:prstGeom>
          <a:solidFill>
            <a:schemeClr val="accent5">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2500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12" name="Table 275">
            <a:extLst>
              <a:ext uri="{FF2B5EF4-FFF2-40B4-BE49-F238E27FC236}">
                <a16:creationId xmlns:a16="http://schemas.microsoft.com/office/drawing/2014/main" id="{76354472-B820-C436-4D54-CDDC66664919}"/>
              </a:ext>
            </a:extLst>
          </p:cNvPr>
          <p:cNvGraphicFramePr>
            <a:graphicFrameLocks noGrp="1"/>
          </p:cNvGraphicFramePr>
          <p:nvPr/>
        </p:nvGraphicFramePr>
        <p:xfrm>
          <a:off x="5292522" y="2459192"/>
          <a:ext cx="1800000" cy="1584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396000">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6769038"/>
                  </a:ext>
                </a:extLst>
              </a:tr>
              <a:tr h="396000">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351085"/>
                  </a:ext>
                </a:extLst>
              </a:tr>
              <a:tr h="396000">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04728428"/>
                  </a:ext>
                </a:extLst>
              </a:tr>
            </a:tbl>
          </a:graphicData>
        </a:graphic>
      </p:graphicFrame>
      <p:sp>
        <p:nvSpPr>
          <p:cNvPr id="13" name="Rounded Rectangle 12">
            <a:extLst>
              <a:ext uri="{FF2B5EF4-FFF2-40B4-BE49-F238E27FC236}">
                <a16:creationId xmlns:a16="http://schemas.microsoft.com/office/drawing/2014/main" id="{D69C4F41-50ED-CF54-644A-2ED316781EF1}"/>
              </a:ext>
            </a:extLst>
          </p:cNvPr>
          <p:cNvSpPr/>
          <p:nvPr/>
        </p:nvSpPr>
        <p:spPr>
          <a:xfrm rot="5400000">
            <a:off x="5898769" y="3790738"/>
            <a:ext cx="582102" cy="2028912"/>
          </a:xfrm>
          <a:prstGeom prst="roundRect">
            <a:avLst/>
          </a:prstGeom>
          <a:pattFill prst="wdUpDiag">
            <a:fgClr>
              <a:srgbClr val="BBAECA"/>
            </a:fgClr>
            <a:bgClr>
              <a:srgbClr val="DFCFF0"/>
            </a:bgClr>
          </a:patt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id="{5B03AEA4-1D6D-2A02-F28E-1BE0E4D10B9C}"/>
              </a:ext>
            </a:extLst>
          </p:cNvPr>
          <p:cNvGrpSpPr/>
          <p:nvPr/>
        </p:nvGrpSpPr>
        <p:grpSpPr>
          <a:xfrm>
            <a:off x="5408073" y="5120617"/>
            <a:ext cx="173332" cy="648969"/>
            <a:chOff x="2521758" y="3054797"/>
            <a:chExt cx="64008" cy="188069"/>
          </a:xfrm>
        </p:grpSpPr>
        <p:cxnSp>
          <p:nvCxnSpPr>
            <p:cNvPr id="29" name="Straight Connector 28">
              <a:extLst>
                <a:ext uri="{FF2B5EF4-FFF2-40B4-BE49-F238E27FC236}">
                  <a16:creationId xmlns:a16="http://schemas.microsoft.com/office/drawing/2014/main" id="{56411DE6-322D-76E3-294D-9E5A2FA79FF8}"/>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1" name="Straight Connector 30">
              <a:extLst>
                <a:ext uri="{FF2B5EF4-FFF2-40B4-BE49-F238E27FC236}">
                  <a16:creationId xmlns:a16="http://schemas.microsoft.com/office/drawing/2014/main" id="{6001E9C3-356E-AE87-FFA4-05FFDFC51AF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2" name="Straight Connector 31">
              <a:extLst>
                <a:ext uri="{FF2B5EF4-FFF2-40B4-BE49-F238E27FC236}">
                  <a16:creationId xmlns:a16="http://schemas.microsoft.com/office/drawing/2014/main" id="{6291C3A9-C7BF-6832-8EBF-7A977669D976}"/>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7" name="Group 16">
            <a:extLst>
              <a:ext uri="{FF2B5EF4-FFF2-40B4-BE49-F238E27FC236}">
                <a16:creationId xmlns:a16="http://schemas.microsoft.com/office/drawing/2014/main" id="{FDD767DD-4EAE-2CA4-A7CE-A5CF80FEF08C}"/>
              </a:ext>
            </a:extLst>
          </p:cNvPr>
          <p:cNvGrpSpPr/>
          <p:nvPr/>
        </p:nvGrpSpPr>
        <p:grpSpPr>
          <a:xfrm>
            <a:off x="5837030" y="5109582"/>
            <a:ext cx="173332" cy="648969"/>
            <a:chOff x="2521758" y="3054797"/>
            <a:chExt cx="64008" cy="188069"/>
          </a:xfrm>
        </p:grpSpPr>
        <p:cxnSp>
          <p:nvCxnSpPr>
            <p:cNvPr id="26" name="Straight Connector 25">
              <a:extLst>
                <a:ext uri="{FF2B5EF4-FFF2-40B4-BE49-F238E27FC236}">
                  <a16:creationId xmlns:a16="http://schemas.microsoft.com/office/drawing/2014/main" id="{E2764FA7-945D-6ACC-4476-AB0E702C8F95}"/>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7" name="Straight Connector 26">
              <a:extLst>
                <a:ext uri="{FF2B5EF4-FFF2-40B4-BE49-F238E27FC236}">
                  <a16:creationId xmlns:a16="http://schemas.microsoft.com/office/drawing/2014/main" id="{9DA23700-D9EA-5D46-34FC-D8C81067954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8" name="Straight Connector 27">
              <a:extLst>
                <a:ext uri="{FF2B5EF4-FFF2-40B4-BE49-F238E27FC236}">
                  <a16:creationId xmlns:a16="http://schemas.microsoft.com/office/drawing/2014/main" id="{65F5F5EB-C469-F183-795C-3CF3D5200AE9}"/>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8" name="Group 17">
            <a:extLst>
              <a:ext uri="{FF2B5EF4-FFF2-40B4-BE49-F238E27FC236}">
                <a16:creationId xmlns:a16="http://schemas.microsoft.com/office/drawing/2014/main" id="{5C2F244F-AD02-F297-C498-C497F46F443E}"/>
              </a:ext>
            </a:extLst>
          </p:cNvPr>
          <p:cNvGrpSpPr/>
          <p:nvPr/>
        </p:nvGrpSpPr>
        <p:grpSpPr>
          <a:xfrm>
            <a:off x="6248380" y="5108314"/>
            <a:ext cx="173332" cy="648969"/>
            <a:chOff x="2521758" y="3054797"/>
            <a:chExt cx="64008" cy="188069"/>
          </a:xfrm>
        </p:grpSpPr>
        <p:cxnSp>
          <p:nvCxnSpPr>
            <p:cNvPr id="23" name="Straight Connector 22">
              <a:extLst>
                <a:ext uri="{FF2B5EF4-FFF2-40B4-BE49-F238E27FC236}">
                  <a16:creationId xmlns:a16="http://schemas.microsoft.com/office/drawing/2014/main" id="{9F9C2302-8BFC-2113-6E2C-ACFF464016E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4" name="Straight Connector 23">
              <a:extLst>
                <a:ext uri="{FF2B5EF4-FFF2-40B4-BE49-F238E27FC236}">
                  <a16:creationId xmlns:a16="http://schemas.microsoft.com/office/drawing/2014/main" id="{7FE804DF-ACC9-5681-9141-E12E98F04E3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5" name="Straight Connector 24">
              <a:extLst>
                <a:ext uri="{FF2B5EF4-FFF2-40B4-BE49-F238E27FC236}">
                  <a16:creationId xmlns:a16="http://schemas.microsoft.com/office/drawing/2014/main" id="{011A845C-4B36-622D-79D2-2EEC712480E0}"/>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9" name="Group 18">
            <a:extLst>
              <a:ext uri="{FF2B5EF4-FFF2-40B4-BE49-F238E27FC236}">
                <a16:creationId xmlns:a16="http://schemas.microsoft.com/office/drawing/2014/main" id="{D60879E2-DF9F-933F-7EBD-BAA733433234}"/>
              </a:ext>
            </a:extLst>
          </p:cNvPr>
          <p:cNvGrpSpPr/>
          <p:nvPr/>
        </p:nvGrpSpPr>
        <p:grpSpPr>
          <a:xfrm>
            <a:off x="6672336" y="5120617"/>
            <a:ext cx="173332" cy="648969"/>
            <a:chOff x="2521758" y="3054797"/>
            <a:chExt cx="64008" cy="188069"/>
          </a:xfrm>
        </p:grpSpPr>
        <p:cxnSp>
          <p:nvCxnSpPr>
            <p:cNvPr id="20" name="Straight Connector 19">
              <a:extLst>
                <a:ext uri="{FF2B5EF4-FFF2-40B4-BE49-F238E27FC236}">
                  <a16:creationId xmlns:a16="http://schemas.microsoft.com/office/drawing/2014/main" id="{98070522-1F0D-F9D0-1868-64E7D1BD153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1" name="Straight Connector 20">
              <a:extLst>
                <a:ext uri="{FF2B5EF4-FFF2-40B4-BE49-F238E27FC236}">
                  <a16:creationId xmlns:a16="http://schemas.microsoft.com/office/drawing/2014/main" id="{A7BC7AE7-4BBB-BD85-E12B-FD544420F3F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2" name="Straight Connector 21">
              <a:extLst>
                <a:ext uri="{FF2B5EF4-FFF2-40B4-BE49-F238E27FC236}">
                  <a16:creationId xmlns:a16="http://schemas.microsoft.com/office/drawing/2014/main" id="{8B1EFA1E-657A-E290-1E60-D94A0BF19A73}"/>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sp>
        <p:nvSpPr>
          <p:cNvPr id="33" name="Rounded Rectangle 32">
            <a:extLst>
              <a:ext uri="{FF2B5EF4-FFF2-40B4-BE49-F238E27FC236}">
                <a16:creationId xmlns:a16="http://schemas.microsoft.com/office/drawing/2014/main" id="{0C60ECAA-E984-0339-82FC-E5B0B4C5608E}"/>
              </a:ext>
            </a:extLst>
          </p:cNvPr>
          <p:cNvSpPr/>
          <p:nvPr/>
        </p:nvSpPr>
        <p:spPr>
          <a:xfrm rot="5400000">
            <a:off x="5897652" y="5047299"/>
            <a:ext cx="584335" cy="2028912"/>
          </a:xfrm>
          <a:prstGeom prst="round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4" name="Table 275">
            <a:extLst>
              <a:ext uri="{FF2B5EF4-FFF2-40B4-BE49-F238E27FC236}">
                <a16:creationId xmlns:a16="http://schemas.microsoft.com/office/drawing/2014/main" id="{91C1B412-F7C0-9BF4-466A-716D27FABB97}"/>
              </a:ext>
            </a:extLst>
          </p:cNvPr>
          <p:cNvGraphicFramePr>
            <a:graphicFrameLocks noGrp="1"/>
          </p:cNvGraphicFramePr>
          <p:nvPr/>
        </p:nvGraphicFramePr>
        <p:xfrm>
          <a:off x="5292522" y="4591707"/>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35" name="Rounded Rectangle 34">
            <a:extLst>
              <a:ext uri="{FF2B5EF4-FFF2-40B4-BE49-F238E27FC236}">
                <a16:creationId xmlns:a16="http://schemas.microsoft.com/office/drawing/2014/main" id="{5853E33A-0C10-F411-BD05-35B1A76C00B3}"/>
              </a:ext>
            </a:extLst>
          </p:cNvPr>
          <p:cNvSpPr/>
          <p:nvPr/>
        </p:nvSpPr>
        <p:spPr>
          <a:xfrm rot="5400000">
            <a:off x="5909541" y="170856"/>
            <a:ext cx="579239" cy="2014040"/>
          </a:xfrm>
          <a:prstGeom prst="roundRect">
            <a:avLst/>
          </a:prstGeom>
          <a:solidFill>
            <a:srgbClr val="E4D9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6" name="Table 275">
            <a:extLst>
              <a:ext uri="{FF2B5EF4-FFF2-40B4-BE49-F238E27FC236}">
                <a16:creationId xmlns:a16="http://schemas.microsoft.com/office/drawing/2014/main" id="{28DFCE45-3B33-AE43-69DA-C1AF5E3FC3E2}"/>
              </a:ext>
            </a:extLst>
          </p:cNvPr>
          <p:cNvGraphicFramePr>
            <a:graphicFrameLocks noGrp="1"/>
          </p:cNvGraphicFramePr>
          <p:nvPr/>
        </p:nvGraphicFramePr>
        <p:xfrm>
          <a:off x="5301890" y="994064"/>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0</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cxnSp>
        <p:nvCxnSpPr>
          <p:cNvPr id="37" name="Elbow Connector 36">
            <a:extLst>
              <a:ext uri="{FF2B5EF4-FFF2-40B4-BE49-F238E27FC236}">
                <a16:creationId xmlns:a16="http://schemas.microsoft.com/office/drawing/2014/main" id="{8F539379-865B-D64A-C423-25BD1E83EAE5}"/>
              </a:ext>
            </a:extLst>
          </p:cNvPr>
          <p:cNvCxnSpPr>
            <a:cxnSpLocks/>
          </p:cNvCxnSpPr>
          <p:nvPr/>
        </p:nvCxnSpPr>
        <p:spPr>
          <a:xfrm rot="10800000" flipH="1" flipV="1">
            <a:off x="7211141" y="1924870"/>
            <a:ext cx="4" cy="3566160"/>
          </a:xfrm>
          <a:prstGeom prst="bentConnector3">
            <a:avLst>
              <a:gd name="adj1" fmla="val 12220150000"/>
            </a:avLst>
          </a:prstGeom>
          <a:ln w="38100">
            <a:solidFill>
              <a:schemeClr val="accent4"/>
            </a:solidFill>
            <a:prstDash val="sysDot"/>
            <a:tailEnd type="triangle" w="med" len="sm"/>
          </a:ln>
        </p:spPr>
        <p:style>
          <a:lnRef idx="1">
            <a:schemeClr val="accent1"/>
          </a:lnRef>
          <a:fillRef idx="0">
            <a:schemeClr val="accent1"/>
          </a:fillRef>
          <a:effectRef idx="0">
            <a:schemeClr val="accent1"/>
          </a:effectRef>
          <a:fontRef idx="minor">
            <a:schemeClr val="tx1"/>
          </a:fontRef>
        </p:style>
      </p:cxnSp>
      <p:sp>
        <p:nvSpPr>
          <p:cNvPr id="41" name="Rounded Rectangle 40">
            <a:extLst>
              <a:ext uri="{FF2B5EF4-FFF2-40B4-BE49-F238E27FC236}">
                <a16:creationId xmlns:a16="http://schemas.microsoft.com/office/drawing/2014/main" id="{5EA5FF2D-CA4D-044D-5240-D82BF10A85FD}"/>
              </a:ext>
            </a:extLst>
          </p:cNvPr>
          <p:cNvSpPr/>
          <p:nvPr/>
        </p:nvSpPr>
        <p:spPr>
          <a:xfrm rot="5400000">
            <a:off x="5907630" y="920136"/>
            <a:ext cx="579240" cy="2014044"/>
          </a:xfrm>
          <a:prstGeom prst="roundRect">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6" name="Straight Connector 45">
            <a:extLst>
              <a:ext uri="{FF2B5EF4-FFF2-40B4-BE49-F238E27FC236}">
                <a16:creationId xmlns:a16="http://schemas.microsoft.com/office/drawing/2014/main" id="{A3BF5155-D76B-0F51-84F0-F9C02F239946}"/>
              </a:ext>
            </a:extLst>
          </p:cNvPr>
          <p:cNvCxnSpPr>
            <a:cxnSpLocks/>
          </p:cNvCxnSpPr>
          <p:nvPr/>
        </p:nvCxnSpPr>
        <p:spPr>
          <a:xfrm rot="5400000" flipH="1">
            <a:off x="5043785" y="28981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48" name="Rounded Rectangle 47">
            <a:extLst>
              <a:ext uri="{FF2B5EF4-FFF2-40B4-BE49-F238E27FC236}">
                <a16:creationId xmlns:a16="http://schemas.microsoft.com/office/drawing/2014/main" id="{8376977C-3282-EAB6-98E7-B196ED4F6F12}"/>
              </a:ext>
            </a:extLst>
          </p:cNvPr>
          <p:cNvSpPr/>
          <p:nvPr/>
        </p:nvSpPr>
        <p:spPr>
          <a:xfrm rot="16200000">
            <a:off x="3943110" y="3070211"/>
            <a:ext cx="1654227" cy="308319"/>
          </a:xfrm>
          <a:prstGeom prst="round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0" name="Straight Arrow Connector 39">
            <a:extLst>
              <a:ext uri="{FF2B5EF4-FFF2-40B4-BE49-F238E27FC236}">
                <a16:creationId xmlns:a16="http://schemas.microsoft.com/office/drawing/2014/main" id="{29BE35DF-E2E1-9179-05DF-E58F667CD1C6}"/>
              </a:ext>
            </a:extLst>
          </p:cNvPr>
          <p:cNvCxnSpPr>
            <a:cxnSpLocks/>
          </p:cNvCxnSpPr>
          <p:nvPr/>
        </p:nvCxnSpPr>
        <p:spPr>
          <a:xfrm>
            <a:off x="68699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763874F1-B1FE-6D5F-7855-22E1EE847861}"/>
              </a:ext>
            </a:extLst>
          </p:cNvPr>
          <p:cNvCxnSpPr>
            <a:cxnSpLocks/>
          </p:cNvCxnSpPr>
          <p:nvPr/>
        </p:nvCxnSpPr>
        <p:spPr>
          <a:xfrm>
            <a:off x="64258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9333CE1-7BE6-2786-C4D3-1E02C6E6158E}"/>
              </a:ext>
            </a:extLst>
          </p:cNvPr>
          <p:cNvCxnSpPr>
            <a:cxnSpLocks/>
          </p:cNvCxnSpPr>
          <p:nvPr/>
        </p:nvCxnSpPr>
        <p:spPr>
          <a:xfrm>
            <a:off x="59682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24D7EFB3-2A69-80D9-0B83-2890B46C68C1}"/>
              </a:ext>
            </a:extLst>
          </p:cNvPr>
          <p:cNvCxnSpPr>
            <a:cxnSpLocks/>
          </p:cNvCxnSpPr>
          <p:nvPr/>
        </p:nvCxnSpPr>
        <p:spPr>
          <a:xfrm>
            <a:off x="55241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graphicFrame>
        <p:nvGraphicFramePr>
          <p:cNvPr id="2" name="Table 275">
            <a:extLst>
              <a:ext uri="{FF2B5EF4-FFF2-40B4-BE49-F238E27FC236}">
                <a16:creationId xmlns:a16="http://schemas.microsoft.com/office/drawing/2014/main" id="{F33BC4AD-3B1B-2EF3-C96B-80CD4D672F26}"/>
              </a:ext>
            </a:extLst>
          </p:cNvPr>
          <p:cNvGraphicFramePr>
            <a:graphicFrameLocks noGrp="1"/>
          </p:cNvGraphicFramePr>
          <p:nvPr/>
        </p:nvGraphicFramePr>
        <p:xfrm>
          <a:off x="5289835" y="5836646"/>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6" name="Rectangle 5">
            <a:extLst>
              <a:ext uri="{FF2B5EF4-FFF2-40B4-BE49-F238E27FC236}">
                <a16:creationId xmlns:a16="http://schemas.microsoft.com/office/drawing/2014/main" id="{A24D5187-9386-EE2D-06AA-276EFF556DC4}"/>
              </a:ext>
            </a:extLst>
          </p:cNvPr>
          <p:cNvSpPr>
            <a:spLocks/>
          </p:cNvSpPr>
          <p:nvPr/>
        </p:nvSpPr>
        <p:spPr>
          <a:xfrm>
            <a:off x="5304367" y="1728351"/>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15" name="Rectangle 14">
            <a:extLst>
              <a:ext uri="{FF2B5EF4-FFF2-40B4-BE49-F238E27FC236}">
                <a16:creationId xmlns:a16="http://schemas.microsoft.com/office/drawing/2014/main" id="{8F0AB727-4535-4F51-A029-2FF715B1BB4F}"/>
              </a:ext>
            </a:extLst>
          </p:cNvPr>
          <p:cNvSpPr/>
          <p:nvPr/>
        </p:nvSpPr>
        <p:spPr>
          <a:xfrm>
            <a:off x="5770841"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0" name="Rectangle 29">
            <a:extLst>
              <a:ext uri="{FF2B5EF4-FFF2-40B4-BE49-F238E27FC236}">
                <a16:creationId xmlns:a16="http://schemas.microsoft.com/office/drawing/2014/main" id="{58E8DFCC-D41E-B4DC-0E11-DDBA39AF97F5}"/>
              </a:ext>
            </a:extLst>
          </p:cNvPr>
          <p:cNvSpPr/>
          <p:nvPr/>
        </p:nvSpPr>
        <p:spPr>
          <a:xfrm>
            <a:off x="6237315"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8" name="Rectangle 37">
            <a:extLst>
              <a:ext uri="{FF2B5EF4-FFF2-40B4-BE49-F238E27FC236}">
                <a16:creationId xmlns:a16="http://schemas.microsoft.com/office/drawing/2014/main" id="{6606B0FB-9FD3-1633-090F-A442DDBC5782}"/>
              </a:ext>
            </a:extLst>
          </p:cNvPr>
          <p:cNvSpPr/>
          <p:nvPr/>
        </p:nvSpPr>
        <p:spPr>
          <a:xfrm>
            <a:off x="6703788"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47" name="TextBox 46">
            <a:extLst>
              <a:ext uri="{FF2B5EF4-FFF2-40B4-BE49-F238E27FC236}">
                <a16:creationId xmlns:a16="http://schemas.microsoft.com/office/drawing/2014/main" id="{48209F93-C678-77FE-0741-880FAEA05260}"/>
              </a:ext>
            </a:extLst>
          </p:cNvPr>
          <p:cNvSpPr txBox="1"/>
          <p:nvPr/>
        </p:nvSpPr>
        <p:spPr>
          <a:xfrm>
            <a:off x="234762" y="5148517"/>
            <a:ext cx="2245127"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 vector</a:t>
            </a:r>
          </a:p>
        </p:txBody>
      </p:sp>
      <p:graphicFrame>
        <p:nvGraphicFramePr>
          <p:cNvPr id="50" name="Table 275">
            <a:extLst>
              <a:ext uri="{FF2B5EF4-FFF2-40B4-BE49-F238E27FC236}">
                <a16:creationId xmlns:a16="http://schemas.microsoft.com/office/drawing/2014/main" id="{F4FAEFC2-F020-2F17-D28B-888C8568909C}"/>
              </a:ext>
            </a:extLst>
          </p:cNvPr>
          <p:cNvGraphicFramePr>
            <a:graphicFrameLocks noGrp="1"/>
          </p:cNvGraphicFramePr>
          <p:nvPr/>
        </p:nvGraphicFramePr>
        <p:xfrm>
          <a:off x="426103" y="2000679"/>
          <a:ext cx="1854538" cy="2194560"/>
        </p:xfrm>
        <a:graphic>
          <a:graphicData uri="http://schemas.openxmlformats.org/drawingml/2006/table">
            <a:tbl>
              <a:tblPr firstRow="1" bandRow="1">
                <a:tableStyleId>{5940675A-B579-460E-94D1-54222C63F5DA}</a:tableStyleId>
              </a:tblPr>
              <a:tblGrid>
                <a:gridCol w="560388">
                  <a:extLst>
                    <a:ext uri="{9D8B030D-6E8A-4147-A177-3AD203B41FA5}">
                      <a16:colId xmlns:a16="http://schemas.microsoft.com/office/drawing/2014/main" val="1193322599"/>
                    </a:ext>
                  </a:extLst>
                </a:gridCol>
                <a:gridCol w="816943">
                  <a:extLst>
                    <a:ext uri="{9D8B030D-6E8A-4147-A177-3AD203B41FA5}">
                      <a16:colId xmlns:a16="http://schemas.microsoft.com/office/drawing/2014/main" val="4227494446"/>
                    </a:ext>
                  </a:extLst>
                </a:gridCol>
                <a:gridCol w="477207">
                  <a:extLst>
                    <a:ext uri="{9D8B030D-6E8A-4147-A177-3AD203B41FA5}">
                      <a16:colId xmlns:a16="http://schemas.microsoft.com/office/drawing/2014/main" val="468283467"/>
                    </a:ext>
                  </a:extLst>
                </a:gridCol>
              </a:tblGrid>
              <a:tr h="270417">
                <a:tc>
                  <a:txBody>
                    <a:bodyPr/>
                    <a:lstStyle/>
                    <a:p>
                      <a:pPr algn="ctr"/>
                      <a:endParaRPr lang="en-US" sz="1800" b="0" i="0">
                        <a:latin typeface="Corbel" panose="020B0503020204020204" pitchFamily="34" charset="0"/>
                        <a:cs typeface="Arial" panose="020B060402020202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800" b="0" i="0">
                          <a:latin typeface="Corbel" panose="020B0503020204020204" pitchFamily="34" charset="0"/>
                          <a:cs typeface="Arial" panose="020B0604020202020204" pitchFamily="34" charset="0"/>
                        </a:rPr>
                        <a:t>Prime numbers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r>
                        <a:rPr lang="en-US" sz="1000">
                          <a:latin typeface="Arial" panose="020B0604020202020204" pitchFamily="34" charset="0"/>
                          <a:cs typeface="Arial" panose="020B0604020202020204" pitchFamily="34" charset="0"/>
                        </a:rPr>
                        <a:t>A</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0">
                <a:tc>
                  <a:txBody>
                    <a:bodyPr/>
                    <a:lstStyle/>
                    <a:p>
                      <a:pPr algn="ctr"/>
                      <a:r>
                        <a:rPr lang="en-US" sz="1800" b="0" i="0">
                          <a:latin typeface="Corbel" panose="020B0503020204020204" pitchFamily="34" charset="0"/>
                          <a:cs typeface="Arial" panose="020B0604020202020204" pitchFamily="34" charset="0"/>
                        </a:rPr>
                        <a:t>LUT</a:t>
                      </a:r>
                    </a:p>
                    <a:p>
                      <a:pPr algn="ctr"/>
                      <a:r>
                        <a:rPr lang="en-US" sz="1800" b="0" i="0">
                          <a:latin typeface="Corbel" panose="020B0503020204020204" pitchFamily="34" charset="0"/>
                          <a:cs typeface="Arial" panose="020B0604020202020204" pitchFamily="34" charset="0"/>
                        </a:rPr>
                        <a:t>index</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err="1">
                          <a:latin typeface="Corbel" panose="020B0503020204020204" pitchFamily="34" charset="0"/>
                          <a:cs typeface="Arial" panose="020B0604020202020204" pitchFamily="34" charset="0"/>
                        </a:rPr>
                        <a:t>i</a:t>
                      </a:r>
                      <a:endParaRPr lang="en-US" sz="1800" b="0" i="0">
                        <a:latin typeface="Corbel" panose="020B0503020204020204" pitchFamily="34" charset="0"/>
                        <a:cs typeface="Arial" panose="020B0604020202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f(</a:t>
                      </a:r>
                      <a:r>
                        <a:rPr lang="en-US" sz="1800" b="0" i="0" err="1">
                          <a:latin typeface="Corbel" panose="020B0503020204020204" pitchFamily="34" charset="0"/>
                          <a:cs typeface="Arial" panose="020B0604020202020204" pitchFamily="34" charset="0"/>
                        </a:rPr>
                        <a:t>i</a:t>
                      </a:r>
                      <a:r>
                        <a:rPr lang="en-US" sz="1800" b="0" i="0">
                          <a:latin typeface="Corbel" panose="020B0503020204020204" pitchFamily="34" charset="0"/>
                          <a:cs typeface="Arial" panose="020B0604020202020204" pitchFamily="34" charset="0"/>
                        </a:rPr>
                        <a: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6769038"/>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1</a:t>
                      </a:r>
                      <a:r>
                        <a:rPr lang="en-US" sz="1800" b="0" i="0" baseline="30000">
                          <a:latin typeface="Corbel" panose="020B0503020204020204" pitchFamily="34" charset="0"/>
                          <a:cs typeface="Arial" panose="020B0604020202020204" pitchFamily="34" charset="0"/>
                        </a:rPr>
                        <a:t>st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351085"/>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2</a:t>
                      </a:r>
                      <a:r>
                        <a:rPr lang="en-US" sz="1800" b="0" i="0" baseline="30000">
                          <a:solidFill>
                            <a:schemeClr val="tx1"/>
                          </a:solidFill>
                          <a:latin typeface="Corbel" panose="020B0503020204020204" pitchFamily="34" charset="0"/>
                          <a:cs typeface="Arial" panose="020B0604020202020204" pitchFamily="34" charset="0"/>
                        </a:rPr>
                        <a:t>nd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08754334"/>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3</a:t>
                      </a:r>
                      <a:r>
                        <a:rPr lang="en-US" sz="1800" b="0" i="0" baseline="30000">
                          <a:latin typeface="Corbel" panose="020B0503020204020204" pitchFamily="34" charset="0"/>
                          <a:cs typeface="Arial" panose="020B0604020202020204" pitchFamily="34" charset="0"/>
                        </a:rPr>
                        <a:t>rd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64916830"/>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4</a:t>
                      </a:r>
                      <a:r>
                        <a:rPr lang="en-US" sz="1800" b="0" i="0" baseline="30000">
                          <a:latin typeface="Corbel" panose="020B0503020204020204" pitchFamily="34" charset="0"/>
                          <a:cs typeface="Arial" panose="020B0604020202020204" pitchFamily="34" charset="0"/>
                        </a:rPr>
                        <a:t>th</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16069710"/>
                  </a:ext>
                </a:extLst>
              </a:tr>
            </a:tbl>
          </a:graphicData>
        </a:graphic>
      </p:graphicFrame>
      <p:graphicFrame>
        <p:nvGraphicFramePr>
          <p:cNvPr id="52" name="Table 275">
            <a:extLst>
              <a:ext uri="{FF2B5EF4-FFF2-40B4-BE49-F238E27FC236}">
                <a16:creationId xmlns:a16="http://schemas.microsoft.com/office/drawing/2014/main" id="{D03E7150-1EF3-DD7E-1AAE-429CCC880DF9}"/>
              </a:ext>
            </a:extLst>
          </p:cNvPr>
          <p:cNvGraphicFramePr>
            <a:graphicFrameLocks noGrp="1"/>
          </p:cNvGraphicFramePr>
          <p:nvPr/>
        </p:nvGraphicFramePr>
        <p:xfrm>
          <a:off x="419382" y="4801677"/>
          <a:ext cx="1863744" cy="384881"/>
        </p:xfrm>
        <a:graphic>
          <a:graphicData uri="http://schemas.openxmlformats.org/drawingml/2006/table">
            <a:tbl>
              <a:tblPr firstRow="1" bandRow="1">
                <a:tableStyleId>{5940675A-B579-460E-94D1-54222C63F5DA}</a:tableStyleId>
              </a:tblPr>
              <a:tblGrid>
                <a:gridCol w="465936">
                  <a:extLst>
                    <a:ext uri="{9D8B030D-6E8A-4147-A177-3AD203B41FA5}">
                      <a16:colId xmlns:a16="http://schemas.microsoft.com/office/drawing/2014/main" val="4227494446"/>
                    </a:ext>
                  </a:extLst>
                </a:gridCol>
                <a:gridCol w="465936">
                  <a:extLst>
                    <a:ext uri="{9D8B030D-6E8A-4147-A177-3AD203B41FA5}">
                      <a16:colId xmlns:a16="http://schemas.microsoft.com/office/drawing/2014/main" val="468283467"/>
                    </a:ext>
                  </a:extLst>
                </a:gridCol>
                <a:gridCol w="465936">
                  <a:extLst>
                    <a:ext uri="{9D8B030D-6E8A-4147-A177-3AD203B41FA5}">
                      <a16:colId xmlns:a16="http://schemas.microsoft.com/office/drawing/2014/main" val="3823604040"/>
                    </a:ext>
                  </a:extLst>
                </a:gridCol>
                <a:gridCol w="465936">
                  <a:extLst>
                    <a:ext uri="{9D8B030D-6E8A-4147-A177-3AD203B41FA5}">
                      <a16:colId xmlns:a16="http://schemas.microsoft.com/office/drawing/2014/main" val="3652080883"/>
                    </a:ext>
                  </a:extLst>
                </a:gridCol>
              </a:tblGrid>
              <a:tr h="384881">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54" name="TextBox 53">
            <a:extLst>
              <a:ext uri="{FF2B5EF4-FFF2-40B4-BE49-F238E27FC236}">
                <a16:creationId xmlns:a16="http://schemas.microsoft.com/office/drawing/2014/main" id="{0298F78F-23E2-99F4-79F3-CD12675CB412}"/>
              </a:ext>
            </a:extLst>
          </p:cNvPr>
          <p:cNvSpPr txBox="1"/>
          <p:nvPr/>
        </p:nvSpPr>
        <p:spPr>
          <a:xfrm>
            <a:off x="426103" y="4167177"/>
            <a:ext cx="1854538"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l</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ook</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u</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p </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able</a:t>
            </a:r>
          </a:p>
        </p:txBody>
      </p:sp>
      <p:sp>
        <p:nvSpPr>
          <p:cNvPr id="55" name="TextBox 54">
            <a:extLst>
              <a:ext uri="{FF2B5EF4-FFF2-40B4-BE49-F238E27FC236}">
                <a16:creationId xmlns:a16="http://schemas.microsoft.com/office/drawing/2014/main" id="{7195EE43-7896-3B0F-7D8D-A5EE61665E18}"/>
              </a:ext>
            </a:extLst>
          </p:cNvPr>
          <p:cNvSpPr txBox="1"/>
          <p:nvPr/>
        </p:nvSpPr>
        <p:spPr>
          <a:xfrm>
            <a:off x="328507" y="6078612"/>
            <a:ext cx="204201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 vector</a:t>
            </a:r>
          </a:p>
        </p:txBody>
      </p:sp>
      <p:graphicFrame>
        <p:nvGraphicFramePr>
          <p:cNvPr id="56" name="Table 275">
            <a:extLst>
              <a:ext uri="{FF2B5EF4-FFF2-40B4-BE49-F238E27FC236}">
                <a16:creationId xmlns:a16="http://schemas.microsoft.com/office/drawing/2014/main" id="{42AC9FCD-CC4B-AED2-A9FC-1476D069C04D}"/>
              </a:ext>
            </a:extLst>
          </p:cNvPr>
          <p:cNvGraphicFramePr>
            <a:graphicFrameLocks noGrp="1"/>
          </p:cNvGraphicFramePr>
          <p:nvPr/>
        </p:nvGraphicFramePr>
        <p:xfrm>
          <a:off x="419382" y="5745220"/>
          <a:ext cx="1863740" cy="384881"/>
        </p:xfrm>
        <a:graphic>
          <a:graphicData uri="http://schemas.openxmlformats.org/drawingml/2006/table">
            <a:tbl>
              <a:tblPr firstRow="1" bandRow="1">
                <a:tableStyleId>{5940675A-B579-460E-94D1-54222C63F5DA}</a:tableStyleId>
              </a:tblPr>
              <a:tblGrid>
                <a:gridCol w="465935">
                  <a:extLst>
                    <a:ext uri="{9D8B030D-6E8A-4147-A177-3AD203B41FA5}">
                      <a16:colId xmlns:a16="http://schemas.microsoft.com/office/drawing/2014/main" val="4227494446"/>
                    </a:ext>
                  </a:extLst>
                </a:gridCol>
                <a:gridCol w="465935">
                  <a:extLst>
                    <a:ext uri="{9D8B030D-6E8A-4147-A177-3AD203B41FA5}">
                      <a16:colId xmlns:a16="http://schemas.microsoft.com/office/drawing/2014/main" val="468283467"/>
                    </a:ext>
                  </a:extLst>
                </a:gridCol>
                <a:gridCol w="465935">
                  <a:extLst>
                    <a:ext uri="{9D8B030D-6E8A-4147-A177-3AD203B41FA5}">
                      <a16:colId xmlns:a16="http://schemas.microsoft.com/office/drawing/2014/main" val="3823604040"/>
                    </a:ext>
                  </a:extLst>
                </a:gridCol>
                <a:gridCol w="465935">
                  <a:extLst>
                    <a:ext uri="{9D8B030D-6E8A-4147-A177-3AD203B41FA5}">
                      <a16:colId xmlns:a16="http://schemas.microsoft.com/office/drawing/2014/main" val="3652080883"/>
                    </a:ext>
                  </a:extLst>
                </a:gridCol>
              </a:tblGrid>
              <a:tr h="384881">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64" name="TextBox 63">
            <a:extLst>
              <a:ext uri="{FF2B5EF4-FFF2-40B4-BE49-F238E27FC236}">
                <a16:creationId xmlns:a16="http://schemas.microsoft.com/office/drawing/2014/main" id="{77C6A9F9-CFD2-BFB6-5FD1-46212866E231}"/>
              </a:ext>
            </a:extLst>
          </p:cNvPr>
          <p:cNvSpPr txBox="1"/>
          <p:nvPr/>
        </p:nvSpPr>
        <p:spPr>
          <a:xfrm>
            <a:off x="-118226" y="766965"/>
            <a:ext cx="294444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LUT Query: </a:t>
            </a:r>
            <a:b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b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Return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1</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st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4</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th</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Corbel" panose="020B0503020204020204" pitchFamily="34" charset="0"/>
                <a:ea typeface="+mn-ea"/>
                <a:cs typeface="+mn-cs"/>
              </a:rPr>
              <a:t>prime numbers</a:t>
            </a:r>
          </a:p>
        </p:txBody>
      </p:sp>
      <p:sp>
        <p:nvSpPr>
          <p:cNvPr id="71" name="TextBox 70">
            <a:extLst>
              <a:ext uri="{FF2B5EF4-FFF2-40B4-BE49-F238E27FC236}">
                <a16:creationId xmlns:a16="http://schemas.microsoft.com/office/drawing/2014/main" id="{96464DE5-8775-54F7-E800-368C864AD146}"/>
              </a:ext>
            </a:extLst>
          </p:cNvPr>
          <p:cNvSpPr txBox="1"/>
          <p:nvPr/>
        </p:nvSpPr>
        <p:spPr>
          <a:xfrm>
            <a:off x="3602360" y="807886"/>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input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vector</a:t>
            </a:r>
          </a:p>
        </p:txBody>
      </p:sp>
      <p:sp>
        <p:nvSpPr>
          <p:cNvPr id="73" name="TextBox 72">
            <a:extLst>
              <a:ext uri="{FF2B5EF4-FFF2-40B4-BE49-F238E27FC236}">
                <a16:creationId xmlns:a16="http://schemas.microsoft.com/office/drawing/2014/main" id="{D7B72F86-2B91-59AA-47AC-78725EC01117}"/>
              </a:ext>
            </a:extLst>
          </p:cNvPr>
          <p:cNvSpPr txBox="1"/>
          <p:nvPr/>
        </p:nvSpPr>
        <p:spPr>
          <a:xfrm>
            <a:off x="3576104" y="5703683"/>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output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vector</a:t>
            </a:r>
          </a:p>
        </p:txBody>
      </p:sp>
      <p:sp>
        <p:nvSpPr>
          <p:cNvPr id="74" name="TextBox 73">
            <a:extLst>
              <a:ext uri="{FF2B5EF4-FFF2-40B4-BE49-F238E27FC236}">
                <a16:creationId xmlns:a16="http://schemas.microsoft.com/office/drawing/2014/main" id="{549E17C4-CCD6-4975-A244-6D40CDC6F814}"/>
              </a:ext>
            </a:extLst>
          </p:cNvPr>
          <p:cNvSpPr txBox="1"/>
          <p:nvPr/>
        </p:nvSpPr>
        <p:spPr>
          <a:xfrm>
            <a:off x="6088976" y="1531408"/>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C000"/>
                </a:solidFill>
                <a:effectLst/>
                <a:uLnTx/>
                <a:uFillTx/>
                <a:latin typeface="Corbel" panose="020B0503020204020204" pitchFamily="34" charset="0"/>
                <a:ea typeface="+mn-ea"/>
                <a:cs typeface="Arial" panose="020B0604020202020204" pitchFamily="34" charset="0"/>
              </a:rPr>
              <a:t>match logic</a:t>
            </a:r>
          </a:p>
        </p:txBody>
      </p:sp>
      <p:sp>
        <p:nvSpPr>
          <p:cNvPr id="80" name="TextBox 79">
            <a:extLst>
              <a:ext uri="{FF2B5EF4-FFF2-40B4-BE49-F238E27FC236}">
                <a16:creationId xmlns:a16="http://schemas.microsoft.com/office/drawing/2014/main" id="{283E4029-EC6B-17CF-A76E-32088220A3F2}"/>
              </a:ext>
            </a:extLst>
          </p:cNvPr>
          <p:cNvSpPr txBox="1"/>
          <p:nvPr/>
        </p:nvSpPr>
        <p:spPr>
          <a:xfrm rot="5400000">
            <a:off x="5608648" y="3024316"/>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solidFill>
                <a:effectLst/>
                <a:uLnTx/>
                <a:uFillTx/>
                <a:latin typeface="Corbel" panose="020B0503020204020204" pitchFamily="34" charset="0"/>
                <a:ea typeface="+mn-ea"/>
                <a:cs typeface="Arial" panose="020B0604020202020204" pitchFamily="34" charset="0"/>
              </a:rPr>
              <a:t>DRAM array</a:t>
            </a:r>
          </a:p>
        </p:txBody>
      </p:sp>
      <p:sp>
        <p:nvSpPr>
          <p:cNvPr id="83" name="Rectangle 82">
            <a:extLst>
              <a:ext uri="{FF2B5EF4-FFF2-40B4-BE49-F238E27FC236}">
                <a16:creationId xmlns:a16="http://schemas.microsoft.com/office/drawing/2014/main" id="{0AB9FB35-61EA-83FA-E6A5-94C08C60E54A}"/>
              </a:ext>
            </a:extLst>
          </p:cNvPr>
          <p:cNvSpPr/>
          <p:nvPr/>
        </p:nvSpPr>
        <p:spPr>
          <a:xfrm>
            <a:off x="4935550" y="2766371"/>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1</a:t>
            </a:r>
          </a:p>
        </p:txBody>
      </p:sp>
      <p:sp>
        <p:nvSpPr>
          <p:cNvPr id="84" name="Rectangle 83">
            <a:extLst>
              <a:ext uri="{FF2B5EF4-FFF2-40B4-BE49-F238E27FC236}">
                <a16:creationId xmlns:a16="http://schemas.microsoft.com/office/drawing/2014/main" id="{FF1258C3-D9FB-0C18-2D3C-A98C5A7E0564}"/>
              </a:ext>
            </a:extLst>
          </p:cNvPr>
          <p:cNvSpPr/>
          <p:nvPr/>
        </p:nvSpPr>
        <p:spPr>
          <a:xfrm>
            <a:off x="4934718" y="315662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2</a:t>
            </a:r>
          </a:p>
        </p:txBody>
      </p:sp>
      <p:sp>
        <p:nvSpPr>
          <p:cNvPr id="85" name="Rectangle 84">
            <a:extLst>
              <a:ext uri="{FF2B5EF4-FFF2-40B4-BE49-F238E27FC236}">
                <a16:creationId xmlns:a16="http://schemas.microsoft.com/office/drawing/2014/main" id="{CF06D91A-016B-D11C-864D-895C394BB662}"/>
              </a:ext>
            </a:extLst>
          </p:cNvPr>
          <p:cNvSpPr/>
          <p:nvPr/>
        </p:nvSpPr>
        <p:spPr>
          <a:xfrm>
            <a:off x="4934491" y="3505647"/>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3</a:t>
            </a:r>
          </a:p>
        </p:txBody>
      </p:sp>
      <p:cxnSp>
        <p:nvCxnSpPr>
          <p:cNvPr id="87" name="Straight Arrow Connector 86">
            <a:extLst>
              <a:ext uri="{FF2B5EF4-FFF2-40B4-BE49-F238E27FC236}">
                <a16:creationId xmlns:a16="http://schemas.microsoft.com/office/drawing/2014/main" id="{3D9963A9-A5EA-04E1-3026-C8D6B5061355}"/>
              </a:ext>
            </a:extLst>
          </p:cNvPr>
          <p:cNvCxnSpPr>
            <a:cxnSpLocks/>
          </p:cNvCxnSpPr>
          <p:nvPr/>
        </p:nvCxnSpPr>
        <p:spPr>
          <a:xfrm>
            <a:off x="3366391" y="3251264"/>
            <a:ext cx="114882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F0912C0E-F66C-CC78-E512-3C50625CE485}"/>
              </a:ext>
            </a:extLst>
          </p:cNvPr>
          <p:cNvSpPr txBox="1"/>
          <p:nvPr/>
        </p:nvSpPr>
        <p:spPr>
          <a:xfrm>
            <a:off x="2778847" y="2451714"/>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pLUTo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row sweep</a:t>
            </a:r>
          </a:p>
        </p:txBody>
      </p:sp>
      <p:graphicFrame>
        <p:nvGraphicFramePr>
          <p:cNvPr id="39" name="Table 275">
            <a:extLst>
              <a:ext uri="{FF2B5EF4-FFF2-40B4-BE49-F238E27FC236}">
                <a16:creationId xmlns:a16="http://schemas.microsoft.com/office/drawing/2014/main" id="{AE5A250C-6243-27C7-CB43-5BA2E4893154}"/>
              </a:ext>
            </a:extLst>
          </p:cNvPr>
          <p:cNvGraphicFramePr>
            <a:graphicFrameLocks noGrp="1"/>
          </p:cNvGraphicFramePr>
          <p:nvPr/>
        </p:nvGraphicFramePr>
        <p:xfrm>
          <a:off x="5290526" y="2456395"/>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graphicFrame>
        <p:nvGraphicFramePr>
          <p:cNvPr id="42" name="Table 275">
            <a:extLst>
              <a:ext uri="{FF2B5EF4-FFF2-40B4-BE49-F238E27FC236}">
                <a16:creationId xmlns:a16="http://schemas.microsoft.com/office/drawing/2014/main" id="{6425660E-7AFB-6CD3-6765-41F7B91849BF}"/>
              </a:ext>
            </a:extLst>
          </p:cNvPr>
          <p:cNvGraphicFramePr>
            <a:graphicFrameLocks noGrp="1"/>
          </p:cNvGraphicFramePr>
          <p:nvPr/>
        </p:nvGraphicFramePr>
        <p:xfrm>
          <a:off x="5291734" y="2448356"/>
          <a:ext cx="1799968" cy="411036"/>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11036">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sp>
        <p:nvSpPr>
          <p:cNvPr id="44" name="TextBox 43">
            <a:extLst>
              <a:ext uri="{FF2B5EF4-FFF2-40B4-BE49-F238E27FC236}">
                <a16:creationId xmlns:a16="http://schemas.microsoft.com/office/drawing/2014/main" id="{8C1F5964-1A00-FCDC-7558-BD303738C86A}"/>
              </a:ext>
            </a:extLst>
          </p:cNvPr>
          <p:cNvSpPr txBox="1"/>
          <p:nvPr/>
        </p:nvSpPr>
        <p:spPr>
          <a:xfrm>
            <a:off x="3811694" y="4612111"/>
            <a:ext cx="135233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93889F"/>
                </a:solidFill>
                <a:effectLst/>
                <a:uLnTx/>
                <a:uFillTx/>
                <a:latin typeface="Corbel" panose="020B0503020204020204" pitchFamily="34" charset="0"/>
                <a:ea typeface="+mn-ea"/>
                <a:cs typeface="Arial" panose="020B0604020202020204" pitchFamily="34" charset="0"/>
              </a:rPr>
              <a:t>row buffer</a:t>
            </a:r>
          </a:p>
        </p:txBody>
      </p:sp>
      <p:cxnSp>
        <p:nvCxnSpPr>
          <p:cNvPr id="51" name="Elbow Connector 50">
            <a:extLst>
              <a:ext uri="{FF2B5EF4-FFF2-40B4-BE49-F238E27FC236}">
                <a16:creationId xmlns:a16="http://schemas.microsoft.com/office/drawing/2014/main" id="{B2BF44ED-5D3D-78B3-A856-75729FCCFE93}"/>
              </a:ext>
            </a:extLst>
          </p:cNvPr>
          <p:cNvCxnSpPr>
            <a:cxnSpLocks/>
          </p:cNvCxnSpPr>
          <p:nvPr/>
        </p:nvCxnSpPr>
        <p:spPr>
          <a:xfrm rot="5400000" flipH="1" flipV="1">
            <a:off x="4745177" y="1952206"/>
            <a:ext cx="470099" cy="420004"/>
          </a:xfrm>
          <a:prstGeom prst="bentConnector2">
            <a:avLst/>
          </a:prstGeom>
          <a:ln w="38100">
            <a:solidFill>
              <a:srgbClr val="C00000"/>
            </a:solidFill>
            <a:prstDash val="sysDot"/>
            <a:tailEnd type="triangl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9771681"/>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5"/>
                                        </p:tgtEl>
                                      </p:cBhvr>
                                    </p:animEffect>
                                    <p:set>
                                      <p:cBhvr>
                                        <p:cTn id="7" dur="1" fill="hold">
                                          <p:stCondLst>
                                            <p:cond delay="499"/>
                                          </p:stCondLst>
                                        </p:cTn>
                                        <p:tgtEl>
                                          <p:spTgt spid="4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2"/>
                                        </p:tgtEl>
                                      </p:cBhvr>
                                    </p:animEffect>
                                    <p:set>
                                      <p:cBhvr>
                                        <p:cTn id="10" dur="1" fill="hold">
                                          <p:stCondLst>
                                            <p:cond delay="499"/>
                                          </p:stCondLst>
                                        </p:cTn>
                                        <p:tgtEl>
                                          <p:spTgt spid="82"/>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childTnLst>
                                </p:cTn>
                              </p:par>
                            </p:childTnLst>
                          </p:cTn>
                        </p:par>
                        <p:par>
                          <p:cTn id="21" fill="hold">
                            <p:stCondLst>
                              <p:cond delay="1000"/>
                            </p:stCondLst>
                            <p:childTnLst>
                              <p:par>
                                <p:cTn id="22" presetID="7" presetClass="emph" presetSubtype="2" fill="hold" nodeType="afterEffect">
                                  <p:stCondLst>
                                    <p:cond delay="0"/>
                                  </p:stCondLst>
                                  <p:childTnLst>
                                    <p:animClr clrSpc="rgb" dir="cw">
                                      <p:cBhvr>
                                        <p:cTn id="23" dur="500" fill="hold"/>
                                        <p:tgtEl>
                                          <p:spTgt spid="4"/>
                                        </p:tgtEl>
                                        <p:attrNameLst>
                                          <p:attrName>stroke.color</p:attrName>
                                        </p:attrNameLst>
                                      </p:cBhvr>
                                      <p:to>
                                        <a:srgbClr val="FF2600"/>
                                      </p:to>
                                    </p:animClr>
                                    <p:set>
                                      <p:cBhvr>
                                        <p:cTn id="24" dur="500" fill="hold"/>
                                        <p:tgtEl>
                                          <p:spTgt spid="4"/>
                                        </p:tgtEl>
                                        <p:attrNameLst>
                                          <p:attrName>stroke.on</p:attrName>
                                        </p:attrNameLst>
                                      </p:cBhvr>
                                      <p:to>
                                        <p:strVal val="true"/>
                                      </p:to>
                                    </p:set>
                                  </p:childTnLst>
                                </p:cTn>
                              </p:par>
                              <p:par>
                                <p:cTn id="25" presetID="7" presetClass="emph" presetSubtype="2" fill="hold" nodeType="withEffect">
                                  <p:stCondLst>
                                    <p:cond delay="0"/>
                                  </p:stCondLst>
                                  <p:childTnLst>
                                    <p:animClr clrSpc="rgb" dir="cw">
                                      <p:cBhvr>
                                        <p:cTn id="26" dur="500" fill="hold"/>
                                        <p:tgtEl>
                                          <p:spTgt spid="8"/>
                                        </p:tgtEl>
                                        <p:attrNameLst>
                                          <p:attrName>stroke.color</p:attrName>
                                        </p:attrNameLst>
                                      </p:cBhvr>
                                      <p:to>
                                        <a:srgbClr val="FF2600"/>
                                      </p:to>
                                    </p:animClr>
                                    <p:set>
                                      <p:cBhvr>
                                        <p:cTn id="27" dur="500" fill="hold"/>
                                        <p:tgtEl>
                                          <p:spTgt spid="8"/>
                                        </p:tgtEl>
                                        <p:attrNameLst>
                                          <p:attrName>stroke.on</p:attrName>
                                        </p:attrNameLst>
                                      </p:cBhvr>
                                      <p:to>
                                        <p:strVal val="true"/>
                                      </p:to>
                                    </p:set>
                                  </p:childTnLst>
                                </p:cTn>
                              </p:par>
                              <p:par>
                                <p:cTn id="28" presetID="7" presetClass="emph" presetSubtype="2" fill="hold" nodeType="withEffect">
                                  <p:stCondLst>
                                    <p:cond delay="0"/>
                                  </p:stCondLst>
                                  <p:childTnLst>
                                    <p:animClr clrSpc="rgb" dir="cw">
                                      <p:cBhvr>
                                        <p:cTn id="29" dur="500" fill="hold"/>
                                        <p:tgtEl>
                                          <p:spTgt spid="9"/>
                                        </p:tgtEl>
                                        <p:attrNameLst>
                                          <p:attrName>stroke.color</p:attrName>
                                        </p:attrNameLst>
                                      </p:cBhvr>
                                      <p:to>
                                        <a:srgbClr val="FF2600"/>
                                      </p:to>
                                    </p:animClr>
                                    <p:set>
                                      <p:cBhvr>
                                        <p:cTn id="30" dur="500" fill="hold"/>
                                        <p:tgtEl>
                                          <p:spTgt spid="9"/>
                                        </p:tgtEl>
                                        <p:attrNameLst>
                                          <p:attrName>stroke.on</p:attrName>
                                        </p:attrNameLst>
                                      </p:cBhvr>
                                      <p:to>
                                        <p:strVal val="true"/>
                                      </p:to>
                                    </p:set>
                                  </p:childTnLst>
                                </p:cTn>
                              </p:par>
                              <p:par>
                                <p:cTn id="31" presetID="7" presetClass="emph" presetSubtype="2" fill="hold" nodeType="withEffect">
                                  <p:stCondLst>
                                    <p:cond delay="0"/>
                                  </p:stCondLst>
                                  <p:childTnLst>
                                    <p:animClr clrSpc="rgb" dir="cw">
                                      <p:cBhvr>
                                        <p:cTn id="32" dur="500" fill="hold"/>
                                        <p:tgtEl>
                                          <p:spTgt spid="10"/>
                                        </p:tgtEl>
                                        <p:attrNameLst>
                                          <p:attrName>stroke.color</p:attrName>
                                        </p:attrNameLst>
                                      </p:cBhvr>
                                      <p:to>
                                        <a:srgbClr val="FF2600"/>
                                      </p:to>
                                    </p:animClr>
                                    <p:set>
                                      <p:cBhvr>
                                        <p:cTn id="33" dur="500" fill="hold"/>
                                        <p:tgtEl>
                                          <p:spTgt spid="10"/>
                                        </p:tgtEl>
                                        <p:attrNameLst>
                                          <p:attrName>stroke.on</p:attrName>
                                        </p:attrNameLst>
                                      </p:cBhvr>
                                      <p:to>
                                        <p:strVal val="true"/>
                                      </p:to>
                                    </p:set>
                                  </p:childTnLst>
                                </p:cTn>
                              </p:par>
                              <p:par>
                                <p:cTn id="34" presetID="10" presetClass="entr" presetSubtype="0" fill="hold" nodeType="with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57"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Straight Connector 62">
            <a:extLst>
              <a:ext uri="{FF2B5EF4-FFF2-40B4-BE49-F238E27FC236}">
                <a16:creationId xmlns:a16="http://schemas.microsoft.com/office/drawing/2014/main" id="{1B5BA441-023C-DF52-19A0-323D99CAF82B}"/>
              </a:ext>
            </a:extLst>
          </p:cNvPr>
          <p:cNvCxnSpPr>
            <a:cxnSpLocks/>
          </p:cNvCxnSpPr>
          <p:nvPr/>
        </p:nvCxnSpPr>
        <p:spPr>
          <a:xfrm rot="5400000" flipH="1">
            <a:off x="5043785" y="2512001"/>
            <a:ext cx="3963" cy="274320"/>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sp>
        <p:nvSpPr>
          <p:cNvPr id="70" name="Rectangle 69">
            <a:extLst>
              <a:ext uri="{FF2B5EF4-FFF2-40B4-BE49-F238E27FC236}">
                <a16:creationId xmlns:a16="http://schemas.microsoft.com/office/drawing/2014/main" id="{4F87D1AE-C9E8-030A-A3DD-CE41E1CA8BC8}"/>
              </a:ext>
            </a:extLst>
          </p:cNvPr>
          <p:cNvSpPr/>
          <p:nvPr/>
        </p:nvSpPr>
        <p:spPr>
          <a:xfrm>
            <a:off x="0" y="629616"/>
            <a:ext cx="2716306" cy="5826540"/>
          </a:xfrm>
          <a:prstGeom prst="rect">
            <a:avLst/>
          </a:prstGeom>
          <a:solidFill>
            <a:srgbClr val="FFF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ounded Rectangle 64">
            <a:extLst>
              <a:ext uri="{FF2B5EF4-FFF2-40B4-BE49-F238E27FC236}">
                <a16:creationId xmlns:a16="http://schemas.microsoft.com/office/drawing/2014/main" id="{8FFE4315-EE8D-144A-008D-8DCDDE3CFCC3}"/>
              </a:ext>
            </a:extLst>
          </p:cNvPr>
          <p:cNvSpPr/>
          <p:nvPr/>
        </p:nvSpPr>
        <p:spPr>
          <a:xfrm>
            <a:off x="96426" y="736537"/>
            <a:ext cx="2519027" cy="1079711"/>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4F55892D-F829-1FC6-94CF-7204C63F8EB6}"/>
              </a:ext>
            </a:extLst>
          </p:cNvPr>
          <p:cNvCxnSpPr>
            <a:cxnSpLocks/>
          </p:cNvCxnSpPr>
          <p:nvPr/>
        </p:nvCxnSpPr>
        <p:spPr>
          <a:xfrm rot="5400000" flipH="1">
            <a:off x="5043784" y="3295028"/>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E65ADB8B-E7D5-CC71-7D28-06DEDEE97FE9}"/>
              </a:ext>
            </a:extLst>
          </p:cNvPr>
          <p:cNvCxnSpPr>
            <a:cxnSpLocks/>
          </p:cNvCxnSpPr>
          <p:nvPr/>
        </p:nvCxnSpPr>
        <p:spPr>
          <a:xfrm rot="5400000" flipH="1">
            <a:off x="5043784" y="36739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3" name="Title 1" descr=" 6">
            <a:extLst>
              <a:ext uri="{FF2B5EF4-FFF2-40B4-BE49-F238E27FC236}">
                <a16:creationId xmlns:a16="http://schemas.microsoft.com/office/drawing/2014/main" id="{225FE3A3-6745-502D-7F59-15867750339D}"/>
              </a:ext>
            </a:extLst>
          </p:cNvPr>
          <p:cNvSpPr txBox="1">
            <a:spLocks/>
          </p:cNvSpPr>
          <p:nvPr/>
        </p:nvSpPr>
        <p:spPr>
          <a:xfrm>
            <a:off x="178177" y="0"/>
            <a:ext cx="8787647"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orbel" panose="020B0503020204020204" pitchFamily="34" charset="0"/>
                <a:ea typeface="+mj-ea"/>
                <a:cs typeface="+mj-cs"/>
              </a:rPr>
              <a:t>In-DRAM pLUTo LUT Query: Step 1</a:t>
            </a:r>
          </a:p>
        </p:txBody>
      </p:sp>
      <p:sp>
        <p:nvSpPr>
          <p:cNvPr id="7" name="Slide Number Placeholder 6">
            <a:extLst>
              <a:ext uri="{FF2B5EF4-FFF2-40B4-BE49-F238E27FC236}">
                <a16:creationId xmlns:a16="http://schemas.microsoft.com/office/drawing/2014/main" id="{BFC4D882-EE1D-5CC0-E0E4-710C3B18C9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sp>
        <p:nvSpPr>
          <p:cNvPr id="11" name="Rounded Rectangle 10">
            <a:extLst>
              <a:ext uri="{FF2B5EF4-FFF2-40B4-BE49-F238E27FC236}">
                <a16:creationId xmlns:a16="http://schemas.microsoft.com/office/drawing/2014/main" id="{6504418D-A90C-D6E7-1C54-18A1A7C9A1D0}"/>
              </a:ext>
            </a:extLst>
          </p:cNvPr>
          <p:cNvSpPr/>
          <p:nvPr/>
        </p:nvSpPr>
        <p:spPr>
          <a:xfrm>
            <a:off x="5192143" y="2334911"/>
            <a:ext cx="2028915" cy="1840762"/>
          </a:xfrm>
          <a:prstGeom prst="roundRect">
            <a:avLst>
              <a:gd name="adj" fmla="val 1622"/>
            </a:avLst>
          </a:prstGeom>
          <a:solidFill>
            <a:schemeClr val="accent5">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2500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12" name="Table 275">
            <a:extLst>
              <a:ext uri="{FF2B5EF4-FFF2-40B4-BE49-F238E27FC236}">
                <a16:creationId xmlns:a16="http://schemas.microsoft.com/office/drawing/2014/main" id="{76354472-B820-C436-4D54-CDDC66664919}"/>
              </a:ext>
            </a:extLst>
          </p:cNvPr>
          <p:cNvGraphicFramePr>
            <a:graphicFrameLocks noGrp="1"/>
          </p:cNvGraphicFramePr>
          <p:nvPr/>
        </p:nvGraphicFramePr>
        <p:xfrm>
          <a:off x="5292522" y="2459192"/>
          <a:ext cx="1800000" cy="1584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396000">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6769038"/>
                  </a:ext>
                </a:extLst>
              </a:tr>
              <a:tr h="396000">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351085"/>
                  </a:ext>
                </a:extLst>
              </a:tr>
              <a:tr h="396000">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04728428"/>
                  </a:ext>
                </a:extLst>
              </a:tr>
            </a:tbl>
          </a:graphicData>
        </a:graphic>
      </p:graphicFrame>
      <p:sp>
        <p:nvSpPr>
          <p:cNvPr id="13" name="Rounded Rectangle 12">
            <a:extLst>
              <a:ext uri="{FF2B5EF4-FFF2-40B4-BE49-F238E27FC236}">
                <a16:creationId xmlns:a16="http://schemas.microsoft.com/office/drawing/2014/main" id="{D69C4F41-50ED-CF54-644A-2ED316781EF1}"/>
              </a:ext>
            </a:extLst>
          </p:cNvPr>
          <p:cNvSpPr/>
          <p:nvPr/>
        </p:nvSpPr>
        <p:spPr>
          <a:xfrm rot="5400000">
            <a:off x="5898769" y="3790738"/>
            <a:ext cx="582102" cy="2028912"/>
          </a:xfrm>
          <a:prstGeom prst="roundRect">
            <a:avLst/>
          </a:prstGeom>
          <a:pattFill prst="wdUpDiag">
            <a:fgClr>
              <a:srgbClr val="BBAECA"/>
            </a:fgClr>
            <a:bgClr>
              <a:srgbClr val="DFCFF0"/>
            </a:bgClr>
          </a:patt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id="{5B03AEA4-1D6D-2A02-F28E-1BE0E4D10B9C}"/>
              </a:ext>
            </a:extLst>
          </p:cNvPr>
          <p:cNvGrpSpPr/>
          <p:nvPr/>
        </p:nvGrpSpPr>
        <p:grpSpPr>
          <a:xfrm>
            <a:off x="5408073" y="5120617"/>
            <a:ext cx="173332" cy="648969"/>
            <a:chOff x="2521758" y="3054797"/>
            <a:chExt cx="64008" cy="188069"/>
          </a:xfrm>
        </p:grpSpPr>
        <p:cxnSp>
          <p:nvCxnSpPr>
            <p:cNvPr id="29" name="Straight Connector 28">
              <a:extLst>
                <a:ext uri="{FF2B5EF4-FFF2-40B4-BE49-F238E27FC236}">
                  <a16:creationId xmlns:a16="http://schemas.microsoft.com/office/drawing/2014/main" id="{56411DE6-322D-76E3-294D-9E5A2FA79FF8}"/>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1" name="Straight Connector 30">
              <a:extLst>
                <a:ext uri="{FF2B5EF4-FFF2-40B4-BE49-F238E27FC236}">
                  <a16:creationId xmlns:a16="http://schemas.microsoft.com/office/drawing/2014/main" id="{6001E9C3-356E-AE87-FFA4-05FFDFC51AF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2" name="Straight Connector 31">
              <a:extLst>
                <a:ext uri="{FF2B5EF4-FFF2-40B4-BE49-F238E27FC236}">
                  <a16:creationId xmlns:a16="http://schemas.microsoft.com/office/drawing/2014/main" id="{6291C3A9-C7BF-6832-8EBF-7A977669D976}"/>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7" name="Group 16">
            <a:extLst>
              <a:ext uri="{FF2B5EF4-FFF2-40B4-BE49-F238E27FC236}">
                <a16:creationId xmlns:a16="http://schemas.microsoft.com/office/drawing/2014/main" id="{FDD767DD-4EAE-2CA4-A7CE-A5CF80FEF08C}"/>
              </a:ext>
            </a:extLst>
          </p:cNvPr>
          <p:cNvGrpSpPr/>
          <p:nvPr/>
        </p:nvGrpSpPr>
        <p:grpSpPr>
          <a:xfrm>
            <a:off x="5837030" y="5109582"/>
            <a:ext cx="173332" cy="648969"/>
            <a:chOff x="2521758" y="3054797"/>
            <a:chExt cx="64008" cy="188069"/>
          </a:xfrm>
        </p:grpSpPr>
        <p:cxnSp>
          <p:nvCxnSpPr>
            <p:cNvPr id="26" name="Straight Connector 25">
              <a:extLst>
                <a:ext uri="{FF2B5EF4-FFF2-40B4-BE49-F238E27FC236}">
                  <a16:creationId xmlns:a16="http://schemas.microsoft.com/office/drawing/2014/main" id="{E2764FA7-945D-6ACC-4476-AB0E702C8F95}"/>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7" name="Straight Connector 26">
              <a:extLst>
                <a:ext uri="{FF2B5EF4-FFF2-40B4-BE49-F238E27FC236}">
                  <a16:creationId xmlns:a16="http://schemas.microsoft.com/office/drawing/2014/main" id="{9DA23700-D9EA-5D46-34FC-D8C81067954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8" name="Straight Connector 27">
              <a:extLst>
                <a:ext uri="{FF2B5EF4-FFF2-40B4-BE49-F238E27FC236}">
                  <a16:creationId xmlns:a16="http://schemas.microsoft.com/office/drawing/2014/main" id="{65F5F5EB-C469-F183-795C-3CF3D5200AE9}"/>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8" name="Group 17">
            <a:extLst>
              <a:ext uri="{FF2B5EF4-FFF2-40B4-BE49-F238E27FC236}">
                <a16:creationId xmlns:a16="http://schemas.microsoft.com/office/drawing/2014/main" id="{5C2F244F-AD02-F297-C498-C497F46F443E}"/>
              </a:ext>
            </a:extLst>
          </p:cNvPr>
          <p:cNvGrpSpPr/>
          <p:nvPr/>
        </p:nvGrpSpPr>
        <p:grpSpPr>
          <a:xfrm>
            <a:off x="6248380" y="5108314"/>
            <a:ext cx="173332" cy="648969"/>
            <a:chOff x="2521758" y="3054797"/>
            <a:chExt cx="64008" cy="188069"/>
          </a:xfrm>
        </p:grpSpPr>
        <p:cxnSp>
          <p:nvCxnSpPr>
            <p:cNvPr id="23" name="Straight Connector 22">
              <a:extLst>
                <a:ext uri="{FF2B5EF4-FFF2-40B4-BE49-F238E27FC236}">
                  <a16:creationId xmlns:a16="http://schemas.microsoft.com/office/drawing/2014/main" id="{9F9C2302-8BFC-2113-6E2C-ACFF464016E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4" name="Straight Connector 23">
              <a:extLst>
                <a:ext uri="{FF2B5EF4-FFF2-40B4-BE49-F238E27FC236}">
                  <a16:creationId xmlns:a16="http://schemas.microsoft.com/office/drawing/2014/main" id="{7FE804DF-ACC9-5681-9141-E12E98F04E3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5" name="Straight Connector 24">
              <a:extLst>
                <a:ext uri="{FF2B5EF4-FFF2-40B4-BE49-F238E27FC236}">
                  <a16:creationId xmlns:a16="http://schemas.microsoft.com/office/drawing/2014/main" id="{011A845C-4B36-622D-79D2-2EEC712480E0}"/>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9" name="Group 18">
            <a:extLst>
              <a:ext uri="{FF2B5EF4-FFF2-40B4-BE49-F238E27FC236}">
                <a16:creationId xmlns:a16="http://schemas.microsoft.com/office/drawing/2014/main" id="{D60879E2-DF9F-933F-7EBD-BAA733433234}"/>
              </a:ext>
            </a:extLst>
          </p:cNvPr>
          <p:cNvGrpSpPr/>
          <p:nvPr/>
        </p:nvGrpSpPr>
        <p:grpSpPr>
          <a:xfrm>
            <a:off x="6672336" y="5120617"/>
            <a:ext cx="173332" cy="648969"/>
            <a:chOff x="2521758" y="3054797"/>
            <a:chExt cx="64008" cy="188069"/>
          </a:xfrm>
        </p:grpSpPr>
        <p:cxnSp>
          <p:nvCxnSpPr>
            <p:cNvPr id="20" name="Straight Connector 19">
              <a:extLst>
                <a:ext uri="{FF2B5EF4-FFF2-40B4-BE49-F238E27FC236}">
                  <a16:creationId xmlns:a16="http://schemas.microsoft.com/office/drawing/2014/main" id="{98070522-1F0D-F9D0-1868-64E7D1BD153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1" name="Straight Connector 20">
              <a:extLst>
                <a:ext uri="{FF2B5EF4-FFF2-40B4-BE49-F238E27FC236}">
                  <a16:creationId xmlns:a16="http://schemas.microsoft.com/office/drawing/2014/main" id="{A7BC7AE7-4BBB-BD85-E12B-FD544420F3F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2" name="Straight Connector 21">
              <a:extLst>
                <a:ext uri="{FF2B5EF4-FFF2-40B4-BE49-F238E27FC236}">
                  <a16:creationId xmlns:a16="http://schemas.microsoft.com/office/drawing/2014/main" id="{8B1EFA1E-657A-E290-1E60-D94A0BF19A73}"/>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sp>
        <p:nvSpPr>
          <p:cNvPr id="33" name="Rounded Rectangle 32">
            <a:extLst>
              <a:ext uri="{FF2B5EF4-FFF2-40B4-BE49-F238E27FC236}">
                <a16:creationId xmlns:a16="http://schemas.microsoft.com/office/drawing/2014/main" id="{0C60ECAA-E984-0339-82FC-E5B0B4C5608E}"/>
              </a:ext>
            </a:extLst>
          </p:cNvPr>
          <p:cNvSpPr/>
          <p:nvPr/>
        </p:nvSpPr>
        <p:spPr>
          <a:xfrm rot="5400000">
            <a:off x="5897652" y="5047299"/>
            <a:ext cx="584335" cy="2028912"/>
          </a:xfrm>
          <a:prstGeom prst="round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4" name="Table 275">
            <a:extLst>
              <a:ext uri="{FF2B5EF4-FFF2-40B4-BE49-F238E27FC236}">
                <a16:creationId xmlns:a16="http://schemas.microsoft.com/office/drawing/2014/main" id="{91C1B412-F7C0-9BF4-466A-716D27FABB97}"/>
              </a:ext>
            </a:extLst>
          </p:cNvPr>
          <p:cNvGraphicFramePr>
            <a:graphicFrameLocks noGrp="1"/>
          </p:cNvGraphicFramePr>
          <p:nvPr/>
        </p:nvGraphicFramePr>
        <p:xfrm>
          <a:off x="5292522" y="4591707"/>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35" name="Rounded Rectangle 34">
            <a:extLst>
              <a:ext uri="{FF2B5EF4-FFF2-40B4-BE49-F238E27FC236}">
                <a16:creationId xmlns:a16="http://schemas.microsoft.com/office/drawing/2014/main" id="{5853E33A-0C10-F411-BD05-35B1A76C00B3}"/>
              </a:ext>
            </a:extLst>
          </p:cNvPr>
          <p:cNvSpPr/>
          <p:nvPr/>
        </p:nvSpPr>
        <p:spPr>
          <a:xfrm rot="5400000">
            <a:off x="5909541" y="170856"/>
            <a:ext cx="579239" cy="2014040"/>
          </a:xfrm>
          <a:prstGeom prst="roundRect">
            <a:avLst/>
          </a:prstGeom>
          <a:solidFill>
            <a:srgbClr val="E4D9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6" name="Table 275">
            <a:extLst>
              <a:ext uri="{FF2B5EF4-FFF2-40B4-BE49-F238E27FC236}">
                <a16:creationId xmlns:a16="http://schemas.microsoft.com/office/drawing/2014/main" id="{28DFCE45-3B33-AE43-69DA-C1AF5E3FC3E2}"/>
              </a:ext>
            </a:extLst>
          </p:cNvPr>
          <p:cNvGraphicFramePr>
            <a:graphicFrameLocks noGrp="1"/>
          </p:cNvGraphicFramePr>
          <p:nvPr/>
        </p:nvGraphicFramePr>
        <p:xfrm>
          <a:off x="5301890" y="994064"/>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0</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cxnSp>
        <p:nvCxnSpPr>
          <p:cNvPr id="37" name="Elbow Connector 36">
            <a:extLst>
              <a:ext uri="{FF2B5EF4-FFF2-40B4-BE49-F238E27FC236}">
                <a16:creationId xmlns:a16="http://schemas.microsoft.com/office/drawing/2014/main" id="{8F539379-865B-D64A-C423-25BD1E83EAE5}"/>
              </a:ext>
            </a:extLst>
          </p:cNvPr>
          <p:cNvCxnSpPr>
            <a:cxnSpLocks/>
          </p:cNvCxnSpPr>
          <p:nvPr/>
        </p:nvCxnSpPr>
        <p:spPr>
          <a:xfrm rot="10800000" flipH="1" flipV="1">
            <a:off x="7211141" y="1924870"/>
            <a:ext cx="4" cy="3566160"/>
          </a:xfrm>
          <a:prstGeom prst="bentConnector3">
            <a:avLst>
              <a:gd name="adj1" fmla="val 12220150000"/>
            </a:avLst>
          </a:prstGeom>
          <a:ln w="38100">
            <a:solidFill>
              <a:schemeClr val="accent4"/>
            </a:solidFill>
            <a:prstDash val="sysDot"/>
            <a:tailEnd type="triangle" w="med" len="sm"/>
          </a:ln>
        </p:spPr>
        <p:style>
          <a:lnRef idx="1">
            <a:schemeClr val="accent1"/>
          </a:lnRef>
          <a:fillRef idx="0">
            <a:schemeClr val="accent1"/>
          </a:fillRef>
          <a:effectRef idx="0">
            <a:schemeClr val="accent1"/>
          </a:effectRef>
          <a:fontRef idx="minor">
            <a:schemeClr val="tx1"/>
          </a:fontRef>
        </p:style>
      </p:cxnSp>
      <p:sp>
        <p:nvSpPr>
          <p:cNvPr id="41" name="Rounded Rectangle 40">
            <a:extLst>
              <a:ext uri="{FF2B5EF4-FFF2-40B4-BE49-F238E27FC236}">
                <a16:creationId xmlns:a16="http://schemas.microsoft.com/office/drawing/2014/main" id="{5EA5FF2D-CA4D-044D-5240-D82BF10A85FD}"/>
              </a:ext>
            </a:extLst>
          </p:cNvPr>
          <p:cNvSpPr/>
          <p:nvPr/>
        </p:nvSpPr>
        <p:spPr>
          <a:xfrm rot="5400000">
            <a:off x="5907630" y="920136"/>
            <a:ext cx="579240" cy="2014044"/>
          </a:xfrm>
          <a:prstGeom prst="roundRect">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6" name="Straight Connector 45">
            <a:extLst>
              <a:ext uri="{FF2B5EF4-FFF2-40B4-BE49-F238E27FC236}">
                <a16:creationId xmlns:a16="http://schemas.microsoft.com/office/drawing/2014/main" id="{A3BF5155-D76B-0F51-84F0-F9C02F239946}"/>
              </a:ext>
            </a:extLst>
          </p:cNvPr>
          <p:cNvCxnSpPr>
            <a:cxnSpLocks/>
          </p:cNvCxnSpPr>
          <p:nvPr/>
        </p:nvCxnSpPr>
        <p:spPr>
          <a:xfrm rot="5400000" flipH="1">
            <a:off x="5043785" y="28981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48" name="Rounded Rectangle 47">
            <a:extLst>
              <a:ext uri="{FF2B5EF4-FFF2-40B4-BE49-F238E27FC236}">
                <a16:creationId xmlns:a16="http://schemas.microsoft.com/office/drawing/2014/main" id="{8376977C-3282-EAB6-98E7-B196ED4F6F12}"/>
              </a:ext>
            </a:extLst>
          </p:cNvPr>
          <p:cNvSpPr/>
          <p:nvPr/>
        </p:nvSpPr>
        <p:spPr>
          <a:xfrm rot="16200000">
            <a:off x="3943110" y="3070211"/>
            <a:ext cx="1654227" cy="308319"/>
          </a:xfrm>
          <a:prstGeom prst="round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0" name="Straight Arrow Connector 39">
            <a:extLst>
              <a:ext uri="{FF2B5EF4-FFF2-40B4-BE49-F238E27FC236}">
                <a16:creationId xmlns:a16="http://schemas.microsoft.com/office/drawing/2014/main" id="{29BE35DF-E2E1-9179-05DF-E58F667CD1C6}"/>
              </a:ext>
            </a:extLst>
          </p:cNvPr>
          <p:cNvCxnSpPr>
            <a:cxnSpLocks/>
          </p:cNvCxnSpPr>
          <p:nvPr/>
        </p:nvCxnSpPr>
        <p:spPr>
          <a:xfrm>
            <a:off x="68699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763874F1-B1FE-6D5F-7855-22E1EE847861}"/>
              </a:ext>
            </a:extLst>
          </p:cNvPr>
          <p:cNvCxnSpPr>
            <a:cxnSpLocks/>
          </p:cNvCxnSpPr>
          <p:nvPr/>
        </p:nvCxnSpPr>
        <p:spPr>
          <a:xfrm>
            <a:off x="64258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9333CE1-7BE6-2786-C4D3-1E02C6E6158E}"/>
              </a:ext>
            </a:extLst>
          </p:cNvPr>
          <p:cNvCxnSpPr>
            <a:cxnSpLocks/>
          </p:cNvCxnSpPr>
          <p:nvPr/>
        </p:nvCxnSpPr>
        <p:spPr>
          <a:xfrm>
            <a:off x="59682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24D7EFB3-2A69-80D9-0B83-2890B46C68C1}"/>
              </a:ext>
            </a:extLst>
          </p:cNvPr>
          <p:cNvCxnSpPr>
            <a:cxnSpLocks/>
          </p:cNvCxnSpPr>
          <p:nvPr/>
        </p:nvCxnSpPr>
        <p:spPr>
          <a:xfrm>
            <a:off x="55241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graphicFrame>
        <p:nvGraphicFramePr>
          <p:cNvPr id="2" name="Table 275">
            <a:extLst>
              <a:ext uri="{FF2B5EF4-FFF2-40B4-BE49-F238E27FC236}">
                <a16:creationId xmlns:a16="http://schemas.microsoft.com/office/drawing/2014/main" id="{F33BC4AD-3B1B-2EF3-C96B-80CD4D672F26}"/>
              </a:ext>
            </a:extLst>
          </p:cNvPr>
          <p:cNvGraphicFramePr>
            <a:graphicFrameLocks noGrp="1"/>
          </p:cNvGraphicFramePr>
          <p:nvPr/>
        </p:nvGraphicFramePr>
        <p:xfrm>
          <a:off x="5289835" y="5836646"/>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6" name="Rectangle 5">
            <a:extLst>
              <a:ext uri="{FF2B5EF4-FFF2-40B4-BE49-F238E27FC236}">
                <a16:creationId xmlns:a16="http://schemas.microsoft.com/office/drawing/2014/main" id="{A24D5187-9386-EE2D-06AA-276EFF556DC4}"/>
              </a:ext>
            </a:extLst>
          </p:cNvPr>
          <p:cNvSpPr>
            <a:spLocks/>
          </p:cNvSpPr>
          <p:nvPr/>
        </p:nvSpPr>
        <p:spPr>
          <a:xfrm>
            <a:off x="5304367" y="1728351"/>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15" name="Rectangle 14">
            <a:extLst>
              <a:ext uri="{FF2B5EF4-FFF2-40B4-BE49-F238E27FC236}">
                <a16:creationId xmlns:a16="http://schemas.microsoft.com/office/drawing/2014/main" id="{8F0AB727-4535-4F51-A029-2FF715B1BB4F}"/>
              </a:ext>
            </a:extLst>
          </p:cNvPr>
          <p:cNvSpPr/>
          <p:nvPr/>
        </p:nvSpPr>
        <p:spPr>
          <a:xfrm>
            <a:off x="5770841"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0" name="Rectangle 29">
            <a:extLst>
              <a:ext uri="{FF2B5EF4-FFF2-40B4-BE49-F238E27FC236}">
                <a16:creationId xmlns:a16="http://schemas.microsoft.com/office/drawing/2014/main" id="{58E8DFCC-D41E-B4DC-0E11-DDBA39AF97F5}"/>
              </a:ext>
            </a:extLst>
          </p:cNvPr>
          <p:cNvSpPr/>
          <p:nvPr/>
        </p:nvSpPr>
        <p:spPr>
          <a:xfrm>
            <a:off x="6237315"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8" name="Rectangle 37">
            <a:extLst>
              <a:ext uri="{FF2B5EF4-FFF2-40B4-BE49-F238E27FC236}">
                <a16:creationId xmlns:a16="http://schemas.microsoft.com/office/drawing/2014/main" id="{6606B0FB-9FD3-1633-090F-A442DDBC5782}"/>
              </a:ext>
            </a:extLst>
          </p:cNvPr>
          <p:cNvSpPr/>
          <p:nvPr/>
        </p:nvSpPr>
        <p:spPr>
          <a:xfrm>
            <a:off x="6703788"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47" name="TextBox 46">
            <a:extLst>
              <a:ext uri="{FF2B5EF4-FFF2-40B4-BE49-F238E27FC236}">
                <a16:creationId xmlns:a16="http://schemas.microsoft.com/office/drawing/2014/main" id="{48209F93-C678-77FE-0741-880FAEA05260}"/>
              </a:ext>
            </a:extLst>
          </p:cNvPr>
          <p:cNvSpPr txBox="1"/>
          <p:nvPr/>
        </p:nvSpPr>
        <p:spPr>
          <a:xfrm>
            <a:off x="234762" y="5148517"/>
            <a:ext cx="2245127"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 vector</a:t>
            </a:r>
          </a:p>
        </p:txBody>
      </p:sp>
      <p:graphicFrame>
        <p:nvGraphicFramePr>
          <p:cNvPr id="50" name="Table 275">
            <a:extLst>
              <a:ext uri="{FF2B5EF4-FFF2-40B4-BE49-F238E27FC236}">
                <a16:creationId xmlns:a16="http://schemas.microsoft.com/office/drawing/2014/main" id="{F4FAEFC2-F020-2F17-D28B-888C8568909C}"/>
              </a:ext>
            </a:extLst>
          </p:cNvPr>
          <p:cNvGraphicFramePr>
            <a:graphicFrameLocks noGrp="1"/>
          </p:cNvGraphicFramePr>
          <p:nvPr/>
        </p:nvGraphicFramePr>
        <p:xfrm>
          <a:off x="426103" y="2000679"/>
          <a:ext cx="1854538" cy="2194560"/>
        </p:xfrm>
        <a:graphic>
          <a:graphicData uri="http://schemas.openxmlformats.org/drawingml/2006/table">
            <a:tbl>
              <a:tblPr firstRow="1" bandRow="1">
                <a:tableStyleId>{5940675A-B579-460E-94D1-54222C63F5DA}</a:tableStyleId>
              </a:tblPr>
              <a:tblGrid>
                <a:gridCol w="560388">
                  <a:extLst>
                    <a:ext uri="{9D8B030D-6E8A-4147-A177-3AD203B41FA5}">
                      <a16:colId xmlns:a16="http://schemas.microsoft.com/office/drawing/2014/main" val="1193322599"/>
                    </a:ext>
                  </a:extLst>
                </a:gridCol>
                <a:gridCol w="816943">
                  <a:extLst>
                    <a:ext uri="{9D8B030D-6E8A-4147-A177-3AD203B41FA5}">
                      <a16:colId xmlns:a16="http://schemas.microsoft.com/office/drawing/2014/main" val="4227494446"/>
                    </a:ext>
                  </a:extLst>
                </a:gridCol>
                <a:gridCol w="477207">
                  <a:extLst>
                    <a:ext uri="{9D8B030D-6E8A-4147-A177-3AD203B41FA5}">
                      <a16:colId xmlns:a16="http://schemas.microsoft.com/office/drawing/2014/main" val="468283467"/>
                    </a:ext>
                  </a:extLst>
                </a:gridCol>
              </a:tblGrid>
              <a:tr h="270417">
                <a:tc>
                  <a:txBody>
                    <a:bodyPr/>
                    <a:lstStyle/>
                    <a:p>
                      <a:pPr algn="ctr"/>
                      <a:endParaRPr lang="en-US" sz="1800" b="0" i="0">
                        <a:latin typeface="Corbel" panose="020B0503020204020204" pitchFamily="34" charset="0"/>
                        <a:cs typeface="Arial" panose="020B060402020202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800" b="0" i="0">
                          <a:latin typeface="Corbel" panose="020B0503020204020204" pitchFamily="34" charset="0"/>
                          <a:cs typeface="Arial" panose="020B0604020202020204" pitchFamily="34" charset="0"/>
                        </a:rPr>
                        <a:t>Prime numbers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r>
                        <a:rPr lang="en-US" sz="1000">
                          <a:latin typeface="Arial" panose="020B0604020202020204" pitchFamily="34" charset="0"/>
                          <a:cs typeface="Arial" panose="020B0604020202020204" pitchFamily="34" charset="0"/>
                        </a:rPr>
                        <a:t>A</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0">
                <a:tc>
                  <a:txBody>
                    <a:bodyPr/>
                    <a:lstStyle/>
                    <a:p>
                      <a:pPr algn="ctr"/>
                      <a:r>
                        <a:rPr lang="en-US" sz="1800" b="0" i="0">
                          <a:latin typeface="Corbel" panose="020B0503020204020204" pitchFamily="34" charset="0"/>
                          <a:cs typeface="Arial" panose="020B0604020202020204" pitchFamily="34" charset="0"/>
                        </a:rPr>
                        <a:t>LUT</a:t>
                      </a:r>
                    </a:p>
                    <a:p>
                      <a:pPr algn="ctr"/>
                      <a:r>
                        <a:rPr lang="en-US" sz="1800" b="0" i="0">
                          <a:latin typeface="Corbel" panose="020B0503020204020204" pitchFamily="34" charset="0"/>
                          <a:cs typeface="Arial" panose="020B0604020202020204" pitchFamily="34" charset="0"/>
                        </a:rPr>
                        <a:t>index</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err="1">
                          <a:latin typeface="Corbel" panose="020B0503020204020204" pitchFamily="34" charset="0"/>
                          <a:cs typeface="Arial" panose="020B0604020202020204" pitchFamily="34" charset="0"/>
                        </a:rPr>
                        <a:t>i</a:t>
                      </a:r>
                      <a:endParaRPr lang="en-US" sz="1800" b="0" i="0">
                        <a:latin typeface="Corbel" panose="020B0503020204020204" pitchFamily="34" charset="0"/>
                        <a:cs typeface="Arial" panose="020B0604020202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f(</a:t>
                      </a:r>
                      <a:r>
                        <a:rPr lang="en-US" sz="1800" b="0" i="0" err="1">
                          <a:latin typeface="Corbel" panose="020B0503020204020204" pitchFamily="34" charset="0"/>
                          <a:cs typeface="Arial" panose="020B0604020202020204" pitchFamily="34" charset="0"/>
                        </a:rPr>
                        <a:t>i</a:t>
                      </a:r>
                      <a:r>
                        <a:rPr lang="en-US" sz="1800" b="0" i="0">
                          <a:latin typeface="Corbel" panose="020B0503020204020204" pitchFamily="34" charset="0"/>
                          <a:cs typeface="Arial" panose="020B0604020202020204" pitchFamily="34" charset="0"/>
                        </a:rPr>
                        <a: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6769038"/>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1</a:t>
                      </a:r>
                      <a:r>
                        <a:rPr lang="en-US" sz="1800" b="0" i="0" baseline="30000">
                          <a:latin typeface="Corbel" panose="020B0503020204020204" pitchFamily="34" charset="0"/>
                          <a:cs typeface="Arial" panose="020B0604020202020204" pitchFamily="34" charset="0"/>
                        </a:rPr>
                        <a:t>st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351085"/>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2</a:t>
                      </a:r>
                      <a:r>
                        <a:rPr lang="en-US" sz="1800" b="0" i="0" baseline="30000">
                          <a:solidFill>
                            <a:schemeClr val="tx1"/>
                          </a:solidFill>
                          <a:latin typeface="Corbel" panose="020B0503020204020204" pitchFamily="34" charset="0"/>
                          <a:cs typeface="Arial" panose="020B0604020202020204" pitchFamily="34" charset="0"/>
                        </a:rPr>
                        <a:t>nd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08754334"/>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3</a:t>
                      </a:r>
                      <a:r>
                        <a:rPr lang="en-US" sz="1800" b="0" i="0" baseline="30000">
                          <a:latin typeface="Corbel" panose="020B0503020204020204" pitchFamily="34" charset="0"/>
                          <a:cs typeface="Arial" panose="020B0604020202020204" pitchFamily="34" charset="0"/>
                        </a:rPr>
                        <a:t>rd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64916830"/>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4</a:t>
                      </a:r>
                      <a:r>
                        <a:rPr lang="en-US" sz="1800" b="0" i="0" baseline="30000">
                          <a:latin typeface="Corbel" panose="020B0503020204020204" pitchFamily="34" charset="0"/>
                          <a:cs typeface="Arial" panose="020B0604020202020204" pitchFamily="34" charset="0"/>
                        </a:rPr>
                        <a:t>th</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16069710"/>
                  </a:ext>
                </a:extLst>
              </a:tr>
            </a:tbl>
          </a:graphicData>
        </a:graphic>
      </p:graphicFrame>
      <p:graphicFrame>
        <p:nvGraphicFramePr>
          <p:cNvPr id="52" name="Table 275">
            <a:extLst>
              <a:ext uri="{FF2B5EF4-FFF2-40B4-BE49-F238E27FC236}">
                <a16:creationId xmlns:a16="http://schemas.microsoft.com/office/drawing/2014/main" id="{D03E7150-1EF3-DD7E-1AAE-429CCC880DF9}"/>
              </a:ext>
            </a:extLst>
          </p:cNvPr>
          <p:cNvGraphicFramePr>
            <a:graphicFrameLocks noGrp="1"/>
          </p:cNvGraphicFramePr>
          <p:nvPr/>
        </p:nvGraphicFramePr>
        <p:xfrm>
          <a:off x="419382" y="4801677"/>
          <a:ext cx="1863744" cy="384881"/>
        </p:xfrm>
        <a:graphic>
          <a:graphicData uri="http://schemas.openxmlformats.org/drawingml/2006/table">
            <a:tbl>
              <a:tblPr firstRow="1" bandRow="1">
                <a:tableStyleId>{5940675A-B579-460E-94D1-54222C63F5DA}</a:tableStyleId>
              </a:tblPr>
              <a:tblGrid>
                <a:gridCol w="465936">
                  <a:extLst>
                    <a:ext uri="{9D8B030D-6E8A-4147-A177-3AD203B41FA5}">
                      <a16:colId xmlns:a16="http://schemas.microsoft.com/office/drawing/2014/main" val="4227494446"/>
                    </a:ext>
                  </a:extLst>
                </a:gridCol>
                <a:gridCol w="465936">
                  <a:extLst>
                    <a:ext uri="{9D8B030D-6E8A-4147-A177-3AD203B41FA5}">
                      <a16:colId xmlns:a16="http://schemas.microsoft.com/office/drawing/2014/main" val="468283467"/>
                    </a:ext>
                  </a:extLst>
                </a:gridCol>
                <a:gridCol w="465936">
                  <a:extLst>
                    <a:ext uri="{9D8B030D-6E8A-4147-A177-3AD203B41FA5}">
                      <a16:colId xmlns:a16="http://schemas.microsoft.com/office/drawing/2014/main" val="3823604040"/>
                    </a:ext>
                  </a:extLst>
                </a:gridCol>
                <a:gridCol w="465936">
                  <a:extLst>
                    <a:ext uri="{9D8B030D-6E8A-4147-A177-3AD203B41FA5}">
                      <a16:colId xmlns:a16="http://schemas.microsoft.com/office/drawing/2014/main" val="3652080883"/>
                    </a:ext>
                  </a:extLst>
                </a:gridCol>
              </a:tblGrid>
              <a:tr h="384881">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54" name="TextBox 53">
            <a:extLst>
              <a:ext uri="{FF2B5EF4-FFF2-40B4-BE49-F238E27FC236}">
                <a16:creationId xmlns:a16="http://schemas.microsoft.com/office/drawing/2014/main" id="{0298F78F-23E2-99F4-79F3-CD12675CB412}"/>
              </a:ext>
            </a:extLst>
          </p:cNvPr>
          <p:cNvSpPr txBox="1"/>
          <p:nvPr/>
        </p:nvSpPr>
        <p:spPr>
          <a:xfrm>
            <a:off x="426103" y="4167177"/>
            <a:ext cx="1854538"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l</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ook</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u</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p </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able</a:t>
            </a:r>
          </a:p>
        </p:txBody>
      </p:sp>
      <p:sp>
        <p:nvSpPr>
          <p:cNvPr id="55" name="TextBox 54">
            <a:extLst>
              <a:ext uri="{FF2B5EF4-FFF2-40B4-BE49-F238E27FC236}">
                <a16:creationId xmlns:a16="http://schemas.microsoft.com/office/drawing/2014/main" id="{7195EE43-7896-3B0F-7D8D-A5EE61665E18}"/>
              </a:ext>
            </a:extLst>
          </p:cNvPr>
          <p:cNvSpPr txBox="1"/>
          <p:nvPr/>
        </p:nvSpPr>
        <p:spPr>
          <a:xfrm>
            <a:off x="328507" y="6078612"/>
            <a:ext cx="204201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 vector</a:t>
            </a:r>
          </a:p>
        </p:txBody>
      </p:sp>
      <p:graphicFrame>
        <p:nvGraphicFramePr>
          <p:cNvPr id="56" name="Table 275">
            <a:extLst>
              <a:ext uri="{FF2B5EF4-FFF2-40B4-BE49-F238E27FC236}">
                <a16:creationId xmlns:a16="http://schemas.microsoft.com/office/drawing/2014/main" id="{42AC9FCD-CC4B-AED2-A9FC-1476D069C04D}"/>
              </a:ext>
            </a:extLst>
          </p:cNvPr>
          <p:cNvGraphicFramePr>
            <a:graphicFrameLocks noGrp="1"/>
          </p:cNvGraphicFramePr>
          <p:nvPr/>
        </p:nvGraphicFramePr>
        <p:xfrm>
          <a:off x="419382" y="5745220"/>
          <a:ext cx="1863740" cy="384881"/>
        </p:xfrm>
        <a:graphic>
          <a:graphicData uri="http://schemas.openxmlformats.org/drawingml/2006/table">
            <a:tbl>
              <a:tblPr firstRow="1" bandRow="1">
                <a:tableStyleId>{5940675A-B579-460E-94D1-54222C63F5DA}</a:tableStyleId>
              </a:tblPr>
              <a:tblGrid>
                <a:gridCol w="465935">
                  <a:extLst>
                    <a:ext uri="{9D8B030D-6E8A-4147-A177-3AD203B41FA5}">
                      <a16:colId xmlns:a16="http://schemas.microsoft.com/office/drawing/2014/main" val="4227494446"/>
                    </a:ext>
                  </a:extLst>
                </a:gridCol>
                <a:gridCol w="465935">
                  <a:extLst>
                    <a:ext uri="{9D8B030D-6E8A-4147-A177-3AD203B41FA5}">
                      <a16:colId xmlns:a16="http://schemas.microsoft.com/office/drawing/2014/main" val="468283467"/>
                    </a:ext>
                  </a:extLst>
                </a:gridCol>
                <a:gridCol w="465935">
                  <a:extLst>
                    <a:ext uri="{9D8B030D-6E8A-4147-A177-3AD203B41FA5}">
                      <a16:colId xmlns:a16="http://schemas.microsoft.com/office/drawing/2014/main" val="3823604040"/>
                    </a:ext>
                  </a:extLst>
                </a:gridCol>
                <a:gridCol w="465935">
                  <a:extLst>
                    <a:ext uri="{9D8B030D-6E8A-4147-A177-3AD203B41FA5}">
                      <a16:colId xmlns:a16="http://schemas.microsoft.com/office/drawing/2014/main" val="3652080883"/>
                    </a:ext>
                  </a:extLst>
                </a:gridCol>
              </a:tblGrid>
              <a:tr h="384881">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64" name="TextBox 63">
            <a:extLst>
              <a:ext uri="{FF2B5EF4-FFF2-40B4-BE49-F238E27FC236}">
                <a16:creationId xmlns:a16="http://schemas.microsoft.com/office/drawing/2014/main" id="{77C6A9F9-CFD2-BFB6-5FD1-46212866E231}"/>
              </a:ext>
            </a:extLst>
          </p:cNvPr>
          <p:cNvSpPr txBox="1"/>
          <p:nvPr/>
        </p:nvSpPr>
        <p:spPr>
          <a:xfrm>
            <a:off x="-118226" y="766965"/>
            <a:ext cx="294444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LUT Query: </a:t>
            </a:r>
            <a:b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b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Return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1</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st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4</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th</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Corbel" panose="020B0503020204020204" pitchFamily="34" charset="0"/>
                <a:ea typeface="+mn-ea"/>
                <a:cs typeface="+mn-cs"/>
              </a:rPr>
              <a:t>prime numbers</a:t>
            </a:r>
          </a:p>
        </p:txBody>
      </p:sp>
      <p:sp>
        <p:nvSpPr>
          <p:cNvPr id="71" name="TextBox 70">
            <a:extLst>
              <a:ext uri="{FF2B5EF4-FFF2-40B4-BE49-F238E27FC236}">
                <a16:creationId xmlns:a16="http://schemas.microsoft.com/office/drawing/2014/main" id="{96464DE5-8775-54F7-E800-368C864AD146}"/>
              </a:ext>
            </a:extLst>
          </p:cNvPr>
          <p:cNvSpPr txBox="1"/>
          <p:nvPr/>
        </p:nvSpPr>
        <p:spPr>
          <a:xfrm>
            <a:off x="3602360" y="807886"/>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input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vector</a:t>
            </a:r>
          </a:p>
        </p:txBody>
      </p:sp>
      <p:sp>
        <p:nvSpPr>
          <p:cNvPr id="73" name="TextBox 72">
            <a:extLst>
              <a:ext uri="{FF2B5EF4-FFF2-40B4-BE49-F238E27FC236}">
                <a16:creationId xmlns:a16="http://schemas.microsoft.com/office/drawing/2014/main" id="{D7B72F86-2B91-59AA-47AC-78725EC01117}"/>
              </a:ext>
            </a:extLst>
          </p:cNvPr>
          <p:cNvSpPr txBox="1"/>
          <p:nvPr/>
        </p:nvSpPr>
        <p:spPr>
          <a:xfrm>
            <a:off x="3576104" y="5703683"/>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output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vector</a:t>
            </a:r>
          </a:p>
        </p:txBody>
      </p:sp>
      <p:sp>
        <p:nvSpPr>
          <p:cNvPr id="74" name="TextBox 73">
            <a:extLst>
              <a:ext uri="{FF2B5EF4-FFF2-40B4-BE49-F238E27FC236}">
                <a16:creationId xmlns:a16="http://schemas.microsoft.com/office/drawing/2014/main" id="{549E17C4-CCD6-4975-A244-6D40CDC6F814}"/>
              </a:ext>
            </a:extLst>
          </p:cNvPr>
          <p:cNvSpPr txBox="1"/>
          <p:nvPr/>
        </p:nvSpPr>
        <p:spPr>
          <a:xfrm>
            <a:off x="6088976" y="1531408"/>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C000"/>
                </a:solidFill>
                <a:effectLst/>
                <a:uLnTx/>
                <a:uFillTx/>
                <a:latin typeface="Corbel" panose="020B0503020204020204" pitchFamily="34" charset="0"/>
                <a:ea typeface="+mn-ea"/>
                <a:cs typeface="Arial" panose="020B0604020202020204" pitchFamily="34" charset="0"/>
              </a:rPr>
              <a:t>match logic</a:t>
            </a:r>
          </a:p>
        </p:txBody>
      </p:sp>
      <p:sp>
        <p:nvSpPr>
          <p:cNvPr id="80" name="TextBox 79">
            <a:extLst>
              <a:ext uri="{FF2B5EF4-FFF2-40B4-BE49-F238E27FC236}">
                <a16:creationId xmlns:a16="http://schemas.microsoft.com/office/drawing/2014/main" id="{283E4029-EC6B-17CF-A76E-32088220A3F2}"/>
              </a:ext>
            </a:extLst>
          </p:cNvPr>
          <p:cNvSpPr txBox="1"/>
          <p:nvPr/>
        </p:nvSpPr>
        <p:spPr>
          <a:xfrm rot="5400000">
            <a:off x="5608648" y="3024316"/>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solidFill>
                <a:effectLst/>
                <a:uLnTx/>
                <a:uFillTx/>
                <a:latin typeface="Corbel" panose="020B0503020204020204" pitchFamily="34" charset="0"/>
                <a:ea typeface="+mn-ea"/>
                <a:cs typeface="Arial" panose="020B0604020202020204" pitchFamily="34" charset="0"/>
              </a:rPr>
              <a:t>DRAM array</a:t>
            </a:r>
          </a:p>
        </p:txBody>
      </p:sp>
      <p:sp>
        <p:nvSpPr>
          <p:cNvPr id="82" name="Rectangle 81">
            <a:extLst>
              <a:ext uri="{FF2B5EF4-FFF2-40B4-BE49-F238E27FC236}">
                <a16:creationId xmlns:a16="http://schemas.microsoft.com/office/drawing/2014/main" id="{62BDDE6A-4739-7DE9-17E3-D3F0466696F8}"/>
              </a:ext>
            </a:extLst>
          </p:cNvPr>
          <p:cNvSpPr/>
          <p:nvPr/>
        </p:nvSpPr>
        <p:spPr>
          <a:xfrm>
            <a:off x="4935550" y="240016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mn-cs"/>
              </a:rPr>
              <a:t>0</a:t>
            </a:r>
          </a:p>
        </p:txBody>
      </p:sp>
      <p:sp>
        <p:nvSpPr>
          <p:cNvPr id="83" name="Rectangle 82">
            <a:extLst>
              <a:ext uri="{FF2B5EF4-FFF2-40B4-BE49-F238E27FC236}">
                <a16:creationId xmlns:a16="http://schemas.microsoft.com/office/drawing/2014/main" id="{0AB9FB35-61EA-83FA-E6A5-94C08C60E54A}"/>
              </a:ext>
            </a:extLst>
          </p:cNvPr>
          <p:cNvSpPr/>
          <p:nvPr/>
        </p:nvSpPr>
        <p:spPr>
          <a:xfrm>
            <a:off x="4935550" y="2766371"/>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1</a:t>
            </a:r>
          </a:p>
        </p:txBody>
      </p:sp>
      <p:sp>
        <p:nvSpPr>
          <p:cNvPr id="84" name="Rectangle 83">
            <a:extLst>
              <a:ext uri="{FF2B5EF4-FFF2-40B4-BE49-F238E27FC236}">
                <a16:creationId xmlns:a16="http://schemas.microsoft.com/office/drawing/2014/main" id="{FF1258C3-D9FB-0C18-2D3C-A98C5A7E0564}"/>
              </a:ext>
            </a:extLst>
          </p:cNvPr>
          <p:cNvSpPr/>
          <p:nvPr/>
        </p:nvSpPr>
        <p:spPr>
          <a:xfrm>
            <a:off x="4934718" y="315662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2</a:t>
            </a:r>
          </a:p>
        </p:txBody>
      </p:sp>
      <p:sp>
        <p:nvSpPr>
          <p:cNvPr id="85" name="Rectangle 84">
            <a:extLst>
              <a:ext uri="{FF2B5EF4-FFF2-40B4-BE49-F238E27FC236}">
                <a16:creationId xmlns:a16="http://schemas.microsoft.com/office/drawing/2014/main" id="{CF06D91A-016B-D11C-864D-895C394BB662}"/>
              </a:ext>
            </a:extLst>
          </p:cNvPr>
          <p:cNvSpPr/>
          <p:nvPr/>
        </p:nvSpPr>
        <p:spPr>
          <a:xfrm>
            <a:off x="4934491" y="3505647"/>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3</a:t>
            </a:r>
          </a:p>
        </p:txBody>
      </p:sp>
      <p:cxnSp>
        <p:nvCxnSpPr>
          <p:cNvPr id="87" name="Straight Arrow Connector 86">
            <a:extLst>
              <a:ext uri="{FF2B5EF4-FFF2-40B4-BE49-F238E27FC236}">
                <a16:creationId xmlns:a16="http://schemas.microsoft.com/office/drawing/2014/main" id="{3D9963A9-A5EA-04E1-3026-C8D6B5061355}"/>
              </a:ext>
            </a:extLst>
          </p:cNvPr>
          <p:cNvCxnSpPr>
            <a:cxnSpLocks/>
          </p:cNvCxnSpPr>
          <p:nvPr/>
        </p:nvCxnSpPr>
        <p:spPr>
          <a:xfrm>
            <a:off x="3366391" y="3251264"/>
            <a:ext cx="114882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F0912C0E-F66C-CC78-E512-3C50625CE485}"/>
              </a:ext>
            </a:extLst>
          </p:cNvPr>
          <p:cNvSpPr txBox="1"/>
          <p:nvPr/>
        </p:nvSpPr>
        <p:spPr>
          <a:xfrm>
            <a:off x="2778847" y="2451714"/>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pLUTo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row sweep</a:t>
            </a:r>
          </a:p>
        </p:txBody>
      </p:sp>
      <p:graphicFrame>
        <p:nvGraphicFramePr>
          <p:cNvPr id="39" name="Table 275">
            <a:extLst>
              <a:ext uri="{FF2B5EF4-FFF2-40B4-BE49-F238E27FC236}">
                <a16:creationId xmlns:a16="http://schemas.microsoft.com/office/drawing/2014/main" id="{AE5A250C-6243-27C7-CB43-5BA2E4893154}"/>
              </a:ext>
            </a:extLst>
          </p:cNvPr>
          <p:cNvGraphicFramePr>
            <a:graphicFrameLocks noGrp="1"/>
          </p:cNvGraphicFramePr>
          <p:nvPr/>
        </p:nvGraphicFramePr>
        <p:xfrm>
          <a:off x="5290526" y="2456395"/>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graphicFrame>
        <p:nvGraphicFramePr>
          <p:cNvPr id="42" name="Table 275">
            <a:extLst>
              <a:ext uri="{FF2B5EF4-FFF2-40B4-BE49-F238E27FC236}">
                <a16:creationId xmlns:a16="http://schemas.microsoft.com/office/drawing/2014/main" id="{6425660E-7AFB-6CD3-6765-41F7B91849BF}"/>
              </a:ext>
            </a:extLst>
          </p:cNvPr>
          <p:cNvGraphicFramePr>
            <a:graphicFrameLocks noGrp="1"/>
          </p:cNvGraphicFramePr>
          <p:nvPr/>
        </p:nvGraphicFramePr>
        <p:xfrm>
          <a:off x="5296841" y="4590328"/>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cxnSp>
        <p:nvCxnSpPr>
          <p:cNvPr id="44" name="Straight Connector 43">
            <a:extLst>
              <a:ext uri="{FF2B5EF4-FFF2-40B4-BE49-F238E27FC236}">
                <a16:creationId xmlns:a16="http://schemas.microsoft.com/office/drawing/2014/main" id="{4AFC92F1-88AC-4A97-B13D-8D56C8851795}"/>
              </a:ext>
            </a:extLst>
          </p:cNvPr>
          <p:cNvCxnSpPr>
            <a:cxnSpLocks/>
          </p:cNvCxnSpPr>
          <p:nvPr/>
        </p:nvCxnSpPr>
        <p:spPr>
          <a:xfrm>
            <a:off x="5515720" y="4182844"/>
            <a:ext cx="0" cy="325603"/>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49" name="Straight Connector 48">
            <a:extLst>
              <a:ext uri="{FF2B5EF4-FFF2-40B4-BE49-F238E27FC236}">
                <a16:creationId xmlns:a16="http://schemas.microsoft.com/office/drawing/2014/main" id="{A581194F-A359-A02B-624F-BAB255F3A7C8}"/>
              </a:ext>
            </a:extLst>
          </p:cNvPr>
          <p:cNvCxnSpPr>
            <a:cxnSpLocks/>
          </p:cNvCxnSpPr>
          <p:nvPr/>
        </p:nvCxnSpPr>
        <p:spPr>
          <a:xfrm>
            <a:off x="5965170" y="4182844"/>
            <a:ext cx="0" cy="332948"/>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51" name="Straight Connector 50">
            <a:extLst>
              <a:ext uri="{FF2B5EF4-FFF2-40B4-BE49-F238E27FC236}">
                <a16:creationId xmlns:a16="http://schemas.microsoft.com/office/drawing/2014/main" id="{7791F925-1192-2437-F7BB-2BC95872EC06}"/>
              </a:ext>
            </a:extLst>
          </p:cNvPr>
          <p:cNvCxnSpPr>
            <a:cxnSpLocks/>
          </p:cNvCxnSpPr>
          <p:nvPr/>
        </p:nvCxnSpPr>
        <p:spPr>
          <a:xfrm>
            <a:off x="6414620" y="4182805"/>
            <a:ext cx="0" cy="332948"/>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53" name="Straight Connector 52">
            <a:extLst>
              <a:ext uri="{FF2B5EF4-FFF2-40B4-BE49-F238E27FC236}">
                <a16:creationId xmlns:a16="http://schemas.microsoft.com/office/drawing/2014/main" id="{8CD3EC9E-7BE2-3F58-E6F2-B50D233F7100}"/>
              </a:ext>
            </a:extLst>
          </p:cNvPr>
          <p:cNvCxnSpPr>
            <a:cxnSpLocks/>
          </p:cNvCxnSpPr>
          <p:nvPr/>
        </p:nvCxnSpPr>
        <p:spPr>
          <a:xfrm>
            <a:off x="6864069" y="4175499"/>
            <a:ext cx="0" cy="332948"/>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59" name="TextBox 58">
            <a:extLst>
              <a:ext uri="{FF2B5EF4-FFF2-40B4-BE49-F238E27FC236}">
                <a16:creationId xmlns:a16="http://schemas.microsoft.com/office/drawing/2014/main" id="{5FB76EDA-B5B6-75CF-D421-D35E86ED7D19}"/>
              </a:ext>
            </a:extLst>
          </p:cNvPr>
          <p:cNvSpPr txBox="1"/>
          <p:nvPr/>
        </p:nvSpPr>
        <p:spPr>
          <a:xfrm>
            <a:off x="3811694" y="4612111"/>
            <a:ext cx="135233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93889F"/>
                </a:solidFill>
                <a:effectLst/>
                <a:uLnTx/>
                <a:uFillTx/>
                <a:latin typeface="Corbel" panose="020B0503020204020204" pitchFamily="34" charset="0"/>
                <a:ea typeface="+mn-ea"/>
                <a:cs typeface="Arial" panose="020B0604020202020204" pitchFamily="34" charset="0"/>
              </a:rPr>
              <a:t>row buffer</a:t>
            </a:r>
          </a:p>
        </p:txBody>
      </p:sp>
      <p:cxnSp>
        <p:nvCxnSpPr>
          <p:cNvPr id="61" name="Elbow Connector 60">
            <a:extLst>
              <a:ext uri="{FF2B5EF4-FFF2-40B4-BE49-F238E27FC236}">
                <a16:creationId xmlns:a16="http://schemas.microsoft.com/office/drawing/2014/main" id="{A839F77A-99E6-4B23-3AC5-EABE0BDE0A1C}"/>
              </a:ext>
            </a:extLst>
          </p:cNvPr>
          <p:cNvCxnSpPr>
            <a:cxnSpLocks/>
          </p:cNvCxnSpPr>
          <p:nvPr/>
        </p:nvCxnSpPr>
        <p:spPr>
          <a:xfrm rot="5400000" flipH="1" flipV="1">
            <a:off x="4745177" y="1952206"/>
            <a:ext cx="470099" cy="420004"/>
          </a:xfrm>
          <a:prstGeom prst="bentConnector2">
            <a:avLst/>
          </a:prstGeom>
          <a:ln w="38100">
            <a:solidFill>
              <a:srgbClr val="C00000"/>
            </a:solidFill>
            <a:prstDash val="sysDot"/>
            <a:tailEnd type="triangle" w="med" len="sm"/>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27F2132-4A94-4CA1-D8B7-20C0BA8CED4E}"/>
              </a:ext>
            </a:extLst>
          </p:cNvPr>
          <p:cNvSpPr txBox="1"/>
          <p:nvPr/>
        </p:nvSpPr>
        <p:spPr>
          <a:xfrm>
            <a:off x="6088976" y="1531408"/>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C000"/>
                </a:solidFill>
                <a:effectLst/>
                <a:uLnTx/>
                <a:uFillTx/>
                <a:latin typeface="Corbel" panose="020B0503020204020204" pitchFamily="34" charset="0"/>
                <a:ea typeface="+mn-ea"/>
                <a:cs typeface="Arial" panose="020B0604020202020204" pitchFamily="34" charset="0"/>
              </a:rPr>
              <a:t>match logic</a:t>
            </a:r>
          </a:p>
        </p:txBody>
      </p:sp>
      <p:grpSp>
        <p:nvGrpSpPr>
          <p:cNvPr id="8" name="Group 7">
            <a:extLst>
              <a:ext uri="{FF2B5EF4-FFF2-40B4-BE49-F238E27FC236}">
                <a16:creationId xmlns:a16="http://schemas.microsoft.com/office/drawing/2014/main" id="{961C6D89-5702-3E63-8BDB-A3E182512E27}"/>
              </a:ext>
            </a:extLst>
          </p:cNvPr>
          <p:cNvGrpSpPr/>
          <p:nvPr/>
        </p:nvGrpSpPr>
        <p:grpSpPr>
          <a:xfrm>
            <a:off x="6371580" y="626250"/>
            <a:ext cx="3649070" cy="1144287"/>
            <a:chOff x="6371580" y="626250"/>
            <a:chExt cx="3649070" cy="1144287"/>
          </a:xfrm>
        </p:grpSpPr>
        <p:sp>
          <p:nvSpPr>
            <p:cNvPr id="9" name="Rectangle 8">
              <a:extLst>
                <a:ext uri="{FF2B5EF4-FFF2-40B4-BE49-F238E27FC236}">
                  <a16:creationId xmlns:a16="http://schemas.microsoft.com/office/drawing/2014/main" id="{20167E26-76A2-496D-B23A-4140595BE680}"/>
                </a:ext>
              </a:extLst>
            </p:cNvPr>
            <p:cNvSpPr/>
            <p:nvPr/>
          </p:nvSpPr>
          <p:spPr>
            <a:xfrm>
              <a:off x="7321711" y="629616"/>
              <a:ext cx="1741902" cy="923330"/>
            </a:xfrm>
            <a:prstGeom prst="rect">
              <a:avLst/>
            </a:prstGeom>
            <a:solidFill>
              <a:schemeClr val="accent4">
                <a:lumMod val="20000"/>
                <a:lumOff val="80000"/>
              </a:schemeClr>
            </a:solidFill>
            <a:ln w="76200">
              <a:solidFill>
                <a:schemeClr val="accent1"/>
              </a:solidFill>
            </a:ln>
          </p:spPr>
          <p:txBody>
            <a:bodyPr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72C4"/>
                </a:solidFill>
                <a:effectLst/>
                <a:uLnTx/>
                <a:uFillTx/>
                <a:latin typeface="Corbel" panose="020B0503020204020204" pitchFamily="34" charset="0"/>
                <a:ea typeface="+mn-ea"/>
                <a:cs typeface="+mn-cs"/>
              </a:endParaRPr>
            </a:p>
          </p:txBody>
        </p:sp>
        <p:grpSp>
          <p:nvGrpSpPr>
            <p:cNvPr id="10" name="Group 9">
              <a:extLst>
                <a:ext uri="{FF2B5EF4-FFF2-40B4-BE49-F238E27FC236}">
                  <a16:creationId xmlns:a16="http://schemas.microsoft.com/office/drawing/2014/main" id="{8FC4D48D-C7D9-763F-99A1-A067975B3F24}"/>
                </a:ext>
              </a:extLst>
            </p:cNvPr>
            <p:cNvGrpSpPr/>
            <p:nvPr/>
          </p:nvGrpSpPr>
          <p:grpSpPr>
            <a:xfrm>
              <a:off x="6371580" y="626250"/>
              <a:ext cx="3649070" cy="1144287"/>
              <a:chOff x="6371580" y="626250"/>
              <a:chExt cx="3649070" cy="1144287"/>
            </a:xfrm>
          </p:grpSpPr>
          <p:sp>
            <p:nvSpPr>
              <p:cNvPr id="43" name="TextBox 42">
                <a:extLst>
                  <a:ext uri="{FF2B5EF4-FFF2-40B4-BE49-F238E27FC236}">
                    <a16:creationId xmlns:a16="http://schemas.microsoft.com/office/drawing/2014/main" id="{6A191CB8-5D2C-C403-5E05-953366893226}"/>
                  </a:ext>
                </a:extLst>
              </p:cNvPr>
              <p:cNvSpPr txBox="1"/>
              <p:nvPr/>
            </p:nvSpPr>
            <p:spPr>
              <a:xfrm>
                <a:off x="6371580" y="626250"/>
                <a:ext cx="3649070"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Accessing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 the 2</a:t>
                </a:r>
                <a:r>
                  <a:rPr kumimoji="0" lang="en-US" sz="1800" b="1" i="0" u="none" strike="noStrike" kern="1200" cap="none" spc="0" normalizeH="0" baseline="30000" noProof="0">
                    <a:ln>
                      <a:noFill/>
                    </a:ln>
                    <a:solidFill>
                      <a:prstClr val="black"/>
                    </a:solidFill>
                    <a:effectLst/>
                    <a:uLnTx/>
                    <a:uFillTx/>
                    <a:latin typeface="Corbel" panose="020B0503020204020204" pitchFamily="34" charset="0"/>
                    <a:ea typeface="+mn-ea"/>
                    <a:cs typeface="Arial" panose="020B0604020202020204" pitchFamily="34" charset="0"/>
                  </a:rPr>
                  <a:t>nd</a:t>
                </a: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 (</a:t>
                </a:r>
                <a:r>
                  <a:rPr kumimoji="0" lang="en-US" sz="1800" b="1" i="0" u="none" strike="noStrike" kern="1200" cap="none" spc="0" normalizeH="0" baseline="0" noProof="0">
                    <a:ln>
                      <a:noFill/>
                    </a:ln>
                    <a:solidFill>
                      <a:srgbClr val="1F52FF"/>
                    </a:solidFill>
                    <a:effectLst/>
                    <a:uLnTx/>
                    <a:uFillTx/>
                    <a:latin typeface="Corbel" panose="020B0503020204020204" pitchFamily="34" charset="0"/>
                    <a:ea typeface="+mn-ea"/>
                    <a:cs typeface="Arial" panose="020B0604020202020204" pitchFamily="34" charset="0"/>
                  </a:rPr>
                  <a:t>1</a:t>
                </a: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 </a:t>
                </a:r>
                <a:b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b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prime number?</a:t>
                </a:r>
              </a:p>
            </p:txBody>
          </p:sp>
          <p:cxnSp>
            <p:nvCxnSpPr>
              <p:cNvPr id="45" name="Elbow Connector 44">
                <a:extLst>
                  <a:ext uri="{FF2B5EF4-FFF2-40B4-BE49-F238E27FC236}">
                    <a16:creationId xmlns:a16="http://schemas.microsoft.com/office/drawing/2014/main" id="{0C1D9376-CAB2-C49A-38AA-335749C09B0F}"/>
                  </a:ext>
                </a:extLst>
              </p:cNvPr>
              <p:cNvCxnSpPr>
                <a:cxnSpLocks/>
              </p:cNvCxnSpPr>
              <p:nvPr/>
            </p:nvCxnSpPr>
            <p:spPr>
              <a:xfrm flipV="1">
                <a:off x="8557395" y="1591766"/>
                <a:ext cx="256493" cy="178771"/>
              </a:xfrm>
              <a:prstGeom prst="bentConnector2">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984824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med" p14:dur="70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extBox 78">
            <a:extLst>
              <a:ext uri="{FF2B5EF4-FFF2-40B4-BE49-F238E27FC236}">
                <a16:creationId xmlns:a16="http://schemas.microsoft.com/office/drawing/2014/main" id="{71303286-1A34-44BB-2397-CA9595F0A58C}"/>
              </a:ext>
            </a:extLst>
          </p:cNvPr>
          <p:cNvSpPr txBox="1"/>
          <p:nvPr/>
        </p:nvSpPr>
        <p:spPr>
          <a:xfrm>
            <a:off x="6088976" y="1531408"/>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C000"/>
                </a:solidFill>
                <a:effectLst/>
                <a:uLnTx/>
                <a:uFillTx/>
                <a:latin typeface="Corbel" panose="020B0503020204020204" pitchFamily="34" charset="0"/>
                <a:ea typeface="+mn-ea"/>
                <a:cs typeface="Arial" panose="020B0604020202020204" pitchFamily="34" charset="0"/>
              </a:rPr>
              <a:t>match logic</a:t>
            </a:r>
          </a:p>
        </p:txBody>
      </p:sp>
      <p:grpSp>
        <p:nvGrpSpPr>
          <p:cNvPr id="81" name="Group 80">
            <a:extLst>
              <a:ext uri="{FF2B5EF4-FFF2-40B4-BE49-F238E27FC236}">
                <a16:creationId xmlns:a16="http://schemas.microsoft.com/office/drawing/2014/main" id="{D8A601D7-7B08-A90D-8172-D8B10A299701}"/>
              </a:ext>
            </a:extLst>
          </p:cNvPr>
          <p:cNvGrpSpPr/>
          <p:nvPr/>
        </p:nvGrpSpPr>
        <p:grpSpPr>
          <a:xfrm>
            <a:off x="6371580" y="626250"/>
            <a:ext cx="3649070" cy="1144287"/>
            <a:chOff x="6371580" y="626250"/>
            <a:chExt cx="3649070" cy="1144287"/>
          </a:xfrm>
        </p:grpSpPr>
        <p:sp>
          <p:nvSpPr>
            <p:cNvPr id="86" name="Rectangle 85">
              <a:extLst>
                <a:ext uri="{FF2B5EF4-FFF2-40B4-BE49-F238E27FC236}">
                  <a16:creationId xmlns:a16="http://schemas.microsoft.com/office/drawing/2014/main" id="{7BA1D64A-65BE-241B-5A89-924A966EA9E7}"/>
                </a:ext>
              </a:extLst>
            </p:cNvPr>
            <p:cNvSpPr/>
            <p:nvPr/>
          </p:nvSpPr>
          <p:spPr>
            <a:xfrm>
              <a:off x="7321711" y="629616"/>
              <a:ext cx="1741902" cy="923330"/>
            </a:xfrm>
            <a:prstGeom prst="rect">
              <a:avLst/>
            </a:prstGeom>
            <a:solidFill>
              <a:schemeClr val="accent4">
                <a:lumMod val="20000"/>
                <a:lumOff val="80000"/>
              </a:schemeClr>
            </a:solidFill>
            <a:ln w="76200">
              <a:solidFill>
                <a:schemeClr val="accent1"/>
              </a:solidFill>
            </a:ln>
          </p:spPr>
          <p:txBody>
            <a:bodyPr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72C4"/>
                </a:solidFill>
                <a:effectLst/>
                <a:uLnTx/>
                <a:uFillTx/>
                <a:latin typeface="Corbel" panose="020B0503020204020204" pitchFamily="34" charset="0"/>
                <a:ea typeface="+mn-ea"/>
                <a:cs typeface="+mn-cs"/>
              </a:endParaRPr>
            </a:p>
          </p:txBody>
        </p:sp>
        <p:grpSp>
          <p:nvGrpSpPr>
            <p:cNvPr id="88" name="Group 87">
              <a:extLst>
                <a:ext uri="{FF2B5EF4-FFF2-40B4-BE49-F238E27FC236}">
                  <a16:creationId xmlns:a16="http://schemas.microsoft.com/office/drawing/2014/main" id="{D856F5B4-8391-8D7F-9FC9-0326F95CFCFC}"/>
                </a:ext>
              </a:extLst>
            </p:cNvPr>
            <p:cNvGrpSpPr/>
            <p:nvPr/>
          </p:nvGrpSpPr>
          <p:grpSpPr>
            <a:xfrm>
              <a:off x="6371580" y="626250"/>
              <a:ext cx="3649070" cy="1144287"/>
              <a:chOff x="6371580" y="626250"/>
              <a:chExt cx="3649070" cy="1144287"/>
            </a:xfrm>
          </p:grpSpPr>
          <p:sp>
            <p:nvSpPr>
              <p:cNvPr id="89" name="TextBox 88">
                <a:extLst>
                  <a:ext uri="{FF2B5EF4-FFF2-40B4-BE49-F238E27FC236}">
                    <a16:creationId xmlns:a16="http://schemas.microsoft.com/office/drawing/2014/main" id="{09AF0BD4-BBE4-8157-2B46-8F212B65E997}"/>
                  </a:ext>
                </a:extLst>
              </p:cNvPr>
              <p:cNvSpPr txBox="1"/>
              <p:nvPr/>
            </p:nvSpPr>
            <p:spPr>
              <a:xfrm>
                <a:off x="6371580" y="626250"/>
                <a:ext cx="3649070"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Accessing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 the 2</a:t>
                </a:r>
                <a:r>
                  <a:rPr kumimoji="0" lang="en-US" sz="1800" b="1" i="0" u="none" strike="noStrike" kern="1200" cap="none" spc="0" normalizeH="0" baseline="30000" noProof="0">
                    <a:ln>
                      <a:noFill/>
                    </a:ln>
                    <a:solidFill>
                      <a:prstClr val="black"/>
                    </a:solidFill>
                    <a:effectLst/>
                    <a:uLnTx/>
                    <a:uFillTx/>
                    <a:latin typeface="Corbel" panose="020B0503020204020204" pitchFamily="34" charset="0"/>
                    <a:ea typeface="+mn-ea"/>
                    <a:cs typeface="Arial" panose="020B0604020202020204" pitchFamily="34" charset="0"/>
                  </a:rPr>
                  <a:t>nd</a:t>
                </a: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 (</a:t>
                </a:r>
                <a:r>
                  <a:rPr kumimoji="0" lang="en-US" sz="1800" b="1" i="0" u="none" strike="noStrike" kern="1200" cap="none" spc="0" normalizeH="0" baseline="0" noProof="0">
                    <a:ln>
                      <a:noFill/>
                    </a:ln>
                    <a:solidFill>
                      <a:srgbClr val="1F52FF"/>
                    </a:solidFill>
                    <a:effectLst/>
                    <a:uLnTx/>
                    <a:uFillTx/>
                    <a:latin typeface="Corbel" panose="020B0503020204020204" pitchFamily="34" charset="0"/>
                    <a:ea typeface="+mn-ea"/>
                    <a:cs typeface="Arial" panose="020B0604020202020204" pitchFamily="34" charset="0"/>
                  </a:rPr>
                  <a:t>1</a:t>
                </a: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 </a:t>
                </a:r>
                <a:b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b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prime number?</a:t>
                </a:r>
              </a:p>
            </p:txBody>
          </p:sp>
          <p:cxnSp>
            <p:nvCxnSpPr>
              <p:cNvPr id="90" name="Elbow Connector 89">
                <a:extLst>
                  <a:ext uri="{FF2B5EF4-FFF2-40B4-BE49-F238E27FC236}">
                    <a16:creationId xmlns:a16="http://schemas.microsoft.com/office/drawing/2014/main" id="{0D2A2A41-705B-60C1-DD90-860D64FB8D17}"/>
                  </a:ext>
                </a:extLst>
              </p:cNvPr>
              <p:cNvCxnSpPr>
                <a:cxnSpLocks/>
              </p:cNvCxnSpPr>
              <p:nvPr/>
            </p:nvCxnSpPr>
            <p:spPr>
              <a:xfrm flipV="1">
                <a:off x="8557395" y="1591766"/>
                <a:ext cx="256493" cy="178771"/>
              </a:xfrm>
              <a:prstGeom prst="bentConnector2">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44" name="TextBox 43">
            <a:extLst>
              <a:ext uri="{FF2B5EF4-FFF2-40B4-BE49-F238E27FC236}">
                <a16:creationId xmlns:a16="http://schemas.microsoft.com/office/drawing/2014/main" id="{1151B43C-46E0-CC5E-4180-100AD8BB438E}"/>
              </a:ext>
            </a:extLst>
          </p:cNvPr>
          <p:cNvSpPr txBox="1"/>
          <p:nvPr/>
        </p:nvSpPr>
        <p:spPr>
          <a:xfrm>
            <a:off x="3603600" y="806400"/>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input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vector</a:t>
            </a:r>
          </a:p>
        </p:txBody>
      </p:sp>
      <p:sp>
        <p:nvSpPr>
          <p:cNvPr id="70" name="Rectangle 69">
            <a:extLst>
              <a:ext uri="{FF2B5EF4-FFF2-40B4-BE49-F238E27FC236}">
                <a16:creationId xmlns:a16="http://schemas.microsoft.com/office/drawing/2014/main" id="{4F87D1AE-C9E8-030A-A3DD-CE41E1CA8BC8}"/>
              </a:ext>
            </a:extLst>
          </p:cNvPr>
          <p:cNvSpPr/>
          <p:nvPr/>
        </p:nvSpPr>
        <p:spPr>
          <a:xfrm>
            <a:off x="0" y="629616"/>
            <a:ext cx="2716306" cy="5826540"/>
          </a:xfrm>
          <a:prstGeom prst="rect">
            <a:avLst/>
          </a:prstGeom>
          <a:solidFill>
            <a:srgbClr val="FFF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ounded Rectangle 64">
            <a:extLst>
              <a:ext uri="{FF2B5EF4-FFF2-40B4-BE49-F238E27FC236}">
                <a16:creationId xmlns:a16="http://schemas.microsoft.com/office/drawing/2014/main" id="{8FFE4315-EE8D-144A-008D-8DCDDE3CFCC3}"/>
              </a:ext>
            </a:extLst>
          </p:cNvPr>
          <p:cNvSpPr/>
          <p:nvPr/>
        </p:nvSpPr>
        <p:spPr>
          <a:xfrm>
            <a:off x="96426" y="736537"/>
            <a:ext cx="2519027" cy="1079711"/>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4F55892D-F829-1FC6-94CF-7204C63F8EB6}"/>
              </a:ext>
            </a:extLst>
          </p:cNvPr>
          <p:cNvCxnSpPr>
            <a:cxnSpLocks/>
          </p:cNvCxnSpPr>
          <p:nvPr/>
        </p:nvCxnSpPr>
        <p:spPr>
          <a:xfrm rot="5400000" flipH="1">
            <a:off x="5043784" y="3295028"/>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E65ADB8B-E7D5-CC71-7D28-06DEDEE97FE9}"/>
              </a:ext>
            </a:extLst>
          </p:cNvPr>
          <p:cNvCxnSpPr>
            <a:cxnSpLocks/>
          </p:cNvCxnSpPr>
          <p:nvPr/>
        </p:nvCxnSpPr>
        <p:spPr>
          <a:xfrm rot="5400000" flipH="1">
            <a:off x="5043784" y="36739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3" name="Title 1" descr=" 6">
            <a:extLst>
              <a:ext uri="{FF2B5EF4-FFF2-40B4-BE49-F238E27FC236}">
                <a16:creationId xmlns:a16="http://schemas.microsoft.com/office/drawing/2014/main" id="{225FE3A3-6745-502D-7F59-15867750339D}"/>
              </a:ext>
            </a:extLst>
          </p:cNvPr>
          <p:cNvSpPr txBox="1">
            <a:spLocks/>
          </p:cNvSpPr>
          <p:nvPr/>
        </p:nvSpPr>
        <p:spPr>
          <a:xfrm>
            <a:off x="178177" y="0"/>
            <a:ext cx="8787647"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orbel" panose="020B0503020204020204" pitchFamily="34" charset="0"/>
                <a:ea typeface="+mj-ea"/>
                <a:cs typeface="+mj-cs"/>
              </a:rPr>
              <a:t>In-DRAM pLUTo LUT Query: Step 1</a:t>
            </a:r>
          </a:p>
        </p:txBody>
      </p:sp>
      <p:cxnSp>
        <p:nvCxnSpPr>
          <p:cNvPr id="4" name="Straight Connector 3">
            <a:extLst>
              <a:ext uri="{FF2B5EF4-FFF2-40B4-BE49-F238E27FC236}">
                <a16:creationId xmlns:a16="http://schemas.microsoft.com/office/drawing/2014/main" id="{193B17EE-D4CE-E933-0A10-8DE0F4AE053C}"/>
              </a:ext>
            </a:extLst>
          </p:cNvPr>
          <p:cNvCxnSpPr>
            <a:cxnSpLocks/>
          </p:cNvCxnSpPr>
          <p:nvPr/>
        </p:nvCxnSpPr>
        <p:spPr>
          <a:xfrm>
            <a:off x="5515720" y="4182844"/>
            <a:ext cx="0" cy="325603"/>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DF1F5B15-D6F8-544E-2EC6-234CE9693377}"/>
              </a:ext>
            </a:extLst>
          </p:cNvPr>
          <p:cNvCxnSpPr>
            <a:cxnSpLocks/>
          </p:cNvCxnSpPr>
          <p:nvPr/>
        </p:nvCxnSpPr>
        <p:spPr>
          <a:xfrm>
            <a:off x="5965170" y="4182844"/>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BBD8907C-D053-3E28-0A5B-1508DA6E7B16}"/>
              </a:ext>
            </a:extLst>
          </p:cNvPr>
          <p:cNvCxnSpPr>
            <a:cxnSpLocks/>
          </p:cNvCxnSpPr>
          <p:nvPr/>
        </p:nvCxnSpPr>
        <p:spPr>
          <a:xfrm>
            <a:off x="6414620" y="4182805"/>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204CBF14-CE3C-D0AF-0904-EB85AA35F9B3}"/>
              </a:ext>
            </a:extLst>
          </p:cNvPr>
          <p:cNvCxnSpPr>
            <a:cxnSpLocks/>
          </p:cNvCxnSpPr>
          <p:nvPr/>
        </p:nvCxnSpPr>
        <p:spPr>
          <a:xfrm>
            <a:off x="6864069" y="4175499"/>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sp>
        <p:nvSpPr>
          <p:cNvPr id="11" name="Rounded Rectangle 10">
            <a:extLst>
              <a:ext uri="{FF2B5EF4-FFF2-40B4-BE49-F238E27FC236}">
                <a16:creationId xmlns:a16="http://schemas.microsoft.com/office/drawing/2014/main" id="{6504418D-A90C-D6E7-1C54-18A1A7C9A1D0}"/>
              </a:ext>
            </a:extLst>
          </p:cNvPr>
          <p:cNvSpPr/>
          <p:nvPr/>
        </p:nvSpPr>
        <p:spPr>
          <a:xfrm>
            <a:off x="5192143" y="2334911"/>
            <a:ext cx="2028915" cy="1840762"/>
          </a:xfrm>
          <a:prstGeom prst="roundRect">
            <a:avLst>
              <a:gd name="adj" fmla="val 1622"/>
            </a:avLst>
          </a:prstGeom>
          <a:solidFill>
            <a:schemeClr val="accent5">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2500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12" name="Table 275">
            <a:extLst>
              <a:ext uri="{FF2B5EF4-FFF2-40B4-BE49-F238E27FC236}">
                <a16:creationId xmlns:a16="http://schemas.microsoft.com/office/drawing/2014/main" id="{76354472-B820-C436-4D54-CDDC66664919}"/>
              </a:ext>
            </a:extLst>
          </p:cNvPr>
          <p:cNvGraphicFramePr>
            <a:graphicFrameLocks noGrp="1"/>
          </p:cNvGraphicFramePr>
          <p:nvPr/>
        </p:nvGraphicFramePr>
        <p:xfrm>
          <a:off x="5292522" y="2459192"/>
          <a:ext cx="1800000" cy="1584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396000">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6769038"/>
                  </a:ext>
                </a:extLst>
              </a:tr>
              <a:tr h="396000">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351085"/>
                  </a:ext>
                </a:extLst>
              </a:tr>
              <a:tr h="396000">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04728428"/>
                  </a:ext>
                </a:extLst>
              </a:tr>
            </a:tbl>
          </a:graphicData>
        </a:graphic>
      </p:graphicFrame>
      <p:sp>
        <p:nvSpPr>
          <p:cNvPr id="13" name="Rounded Rectangle 12">
            <a:extLst>
              <a:ext uri="{FF2B5EF4-FFF2-40B4-BE49-F238E27FC236}">
                <a16:creationId xmlns:a16="http://schemas.microsoft.com/office/drawing/2014/main" id="{D69C4F41-50ED-CF54-644A-2ED316781EF1}"/>
              </a:ext>
            </a:extLst>
          </p:cNvPr>
          <p:cNvSpPr/>
          <p:nvPr/>
        </p:nvSpPr>
        <p:spPr>
          <a:xfrm rot="5400000">
            <a:off x="5898769" y="3790738"/>
            <a:ext cx="582102" cy="2028912"/>
          </a:xfrm>
          <a:prstGeom prst="roundRect">
            <a:avLst/>
          </a:prstGeom>
          <a:pattFill prst="wdUpDiag">
            <a:fgClr>
              <a:srgbClr val="BBAECA"/>
            </a:fgClr>
            <a:bgClr>
              <a:srgbClr val="DFCFF0"/>
            </a:bgClr>
          </a:patt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id="{5B03AEA4-1D6D-2A02-F28E-1BE0E4D10B9C}"/>
              </a:ext>
            </a:extLst>
          </p:cNvPr>
          <p:cNvGrpSpPr/>
          <p:nvPr/>
        </p:nvGrpSpPr>
        <p:grpSpPr>
          <a:xfrm>
            <a:off x="5408073" y="5120617"/>
            <a:ext cx="173332" cy="648969"/>
            <a:chOff x="2521758" y="3054797"/>
            <a:chExt cx="64008" cy="188069"/>
          </a:xfrm>
        </p:grpSpPr>
        <p:cxnSp>
          <p:nvCxnSpPr>
            <p:cNvPr id="29" name="Straight Connector 28">
              <a:extLst>
                <a:ext uri="{FF2B5EF4-FFF2-40B4-BE49-F238E27FC236}">
                  <a16:creationId xmlns:a16="http://schemas.microsoft.com/office/drawing/2014/main" id="{56411DE6-322D-76E3-294D-9E5A2FA79FF8}"/>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1" name="Straight Connector 30">
              <a:extLst>
                <a:ext uri="{FF2B5EF4-FFF2-40B4-BE49-F238E27FC236}">
                  <a16:creationId xmlns:a16="http://schemas.microsoft.com/office/drawing/2014/main" id="{6001E9C3-356E-AE87-FFA4-05FFDFC51AF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2" name="Straight Connector 31">
              <a:extLst>
                <a:ext uri="{FF2B5EF4-FFF2-40B4-BE49-F238E27FC236}">
                  <a16:creationId xmlns:a16="http://schemas.microsoft.com/office/drawing/2014/main" id="{6291C3A9-C7BF-6832-8EBF-7A977669D976}"/>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7" name="Group 16">
            <a:extLst>
              <a:ext uri="{FF2B5EF4-FFF2-40B4-BE49-F238E27FC236}">
                <a16:creationId xmlns:a16="http://schemas.microsoft.com/office/drawing/2014/main" id="{FDD767DD-4EAE-2CA4-A7CE-A5CF80FEF08C}"/>
              </a:ext>
            </a:extLst>
          </p:cNvPr>
          <p:cNvGrpSpPr/>
          <p:nvPr/>
        </p:nvGrpSpPr>
        <p:grpSpPr>
          <a:xfrm>
            <a:off x="5837030" y="5109582"/>
            <a:ext cx="173332" cy="648969"/>
            <a:chOff x="2521758" y="3054797"/>
            <a:chExt cx="64008" cy="188069"/>
          </a:xfrm>
        </p:grpSpPr>
        <p:cxnSp>
          <p:nvCxnSpPr>
            <p:cNvPr id="26" name="Straight Connector 25">
              <a:extLst>
                <a:ext uri="{FF2B5EF4-FFF2-40B4-BE49-F238E27FC236}">
                  <a16:creationId xmlns:a16="http://schemas.microsoft.com/office/drawing/2014/main" id="{E2764FA7-945D-6ACC-4476-AB0E702C8F95}"/>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7" name="Straight Connector 26">
              <a:extLst>
                <a:ext uri="{FF2B5EF4-FFF2-40B4-BE49-F238E27FC236}">
                  <a16:creationId xmlns:a16="http://schemas.microsoft.com/office/drawing/2014/main" id="{9DA23700-D9EA-5D46-34FC-D8C81067954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8" name="Straight Connector 27">
              <a:extLst>
                <a:ext uri="{FF2B5EF4-FFF2-40B4-BE49-F238E27FC236}">
                  <a16:creationId xmlns:a16="http://schemas.microsoft.com/office/drawing/2014/main" id="{65F5F5EB-C469-F183-795C-3CF3D5200AE9}"/>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8" name="Group 17">
            <a:extLst>
              <a:ext uri="{FF2B5EF4-FFF2-40B4-BE49-F238E27FC236}">
                <a16:creationId xmlns:a16="http://schemas.microsoft.com/office/drawing/2014/main" id="{5C2F244F-AD02-F297-C498-C497F46F443E}"/>
              </a:ext>
            </a:extLst>
          </p:cNvPr>
          <p:cNvGrpSpPr/>
          <p:nvPr/>
        </p:nvGrpSpPr>
        <p:grpSpPr>
          <a:xfrm>
            <a:off x="6248380" y="5108314"/>
            <a:ext cx="173332" cy="648969"/>
            <a:chOff x="2521758" y="3054797"/>
            <a:chExt cx="64008" cy="188069"/>
          </a:xfrm>
        </p:grpSpPr>
        <p:cxnSp>
          <p:nvCxnSpPr>
            <p:cNvPr id="23" name="Straight Connector 22">
              <a:extLst>
                <a:ext uri="{FF2B5EF4-FFF2-40B4-BE49-F238E27FC236}">
                  <a16:creationId xmlns:a16="http://schemas.microsoft.com/office/drawing/2014/main" id="{9F9C2302-8BFC-2113-6E2C-ACFF464016E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4" name="Straight Connector 23">
              <a:extLst>
                <a:ext uri="{FF2B5EF4-FFF2-40B4-BE49-F238E27FC236}">
                  <a16:creationId xmlns:a16="http://schemas.microsoft.com/office/drawing/2014/main" id="{7FE804DF-ACC9-5681-9141-E12E98F04E3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5" name="Straight Connector 24">
              <a:extLst>
                <a:ext uri="{FF2B5EF4-FFF2-40B4-BE49-F238E27FC236}">
                  <a16:creationId xmlns:a16="http://schemas.microsoft.com/office/drawing/2014/main" id="{011A845C-4B36-622D-79D2-2EEC712480E0}"/>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9" name="Group 18">
            <a:extLst>
              <a:ext uri="{FF2B5EF4-FFF2-40B4-BE49-F238E27FC236}">
                <a16:creationId xmlns:a16="http://schemas.microsoft.com/office/drawing/2014/main" id="{D60879E2-DF9F-933F-7EBD-BAA733433234}"/>
              </a:ext>
            </a:extLst>
          </p:cNvPr>
          <p:cNvGrpSpPr/>
          <p:nvPr/>
        </p:nvGrpSpPr>
        <p:grpSpPr>
          <a:xfrm>
            <a:off x="6672336" y="5120617"/>
            <a:ext cx="173332" cy="648969"/>
            <a:chOff x="2521758" y="3054797"/>
            <a:chExt cx="64008" cy="188069"/>
          </a:xfrm>
        </p:grpSpPr>
        <p:cxnSp>
          <p:nvCxnSpPr>
            <p:cNvPr id="20" name="Straight Connector 19">
              <a:extLst>
                <a:ext uri="{FF2B5EF4-FFF2-40B4-BE49-F238E27FC236}">
                  <a16:creationId xmlns:a16="http://schemas.microsoft.com/office/drawing/2014/main" id="{98070522-1F0D-F9D0-1868-64E7D1BD153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1" name="Straight Connector 20">
              <a:extLst>
                <a:ext uri="{FF2B5EF4-FFF2-40B4-BE49-F238E27FC236}">
                  <a16:creationId xmlns:a16="http://schemas.microsoft.com/office/drawing/2014/main" id="{A7BC7AE7-4BBB-BD85-E12B-FD544420F3F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2" name="Straight Connector 21">
              <a:extLst>
                <a:ext uri="{FF2B5EF4-FFF2-40B4-BE49-F238E27FC236}">
                  <a16:creationId xmlns:a16="http://schemas.microsoft.com/office/drawing/2014/main" id="{8B1EFA1E-657A-E290-1E60-D94A0BF19A73}"/>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sp>
        <p:nvSpPr>
          <p:cNvPr id="33" name="Rounded Rectangle 32">
            <a:extLst>
              <a:ext uri="{FF2B5EF4-FFF2-40B4-BE49-F238E27FC236}">
                <a16:creationId xmlns:a16="http://schemas.microsoft.com/office/drawing/2014/main" id="{0C60ECAA-E984-0339-82FC-E5B0B4C5608E}"/>
              </a:ext>
            </a:extLst>
          </p:cNvPr>
          <p:cNvSpPr/>
          <p:nvPr/>
        </p:nvSpPr>
        <p:spPr>
          <a:xfrm rot="5400000">
            <a:off x="5897652" y="5047299"/>
            <a:ext cx="584335" cy="2028912"/>
          </a:xfrm>
          <a:prstGeom prst="round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4" name="Table 275">
            <a:extLst>
              <a:ext uri="{FF2B5EF4-FFF2-40B4-BE49-F238E27FC236}">
                <a16:creationId xmlns:a16="http://schemas.microsoft.com/office/drawing/2014/main" id="{91C1B412-F7C0-9BF4-466A-716D27FABB97}"/>
              </a:ext>
            </a:extLst>
          </p:cNvPr>
          <p:cNvGraphicFramePr>
            <a:graphicFrameLocks noGrp="1"/>
          </p:cNvGraphicFramePr>
          <p:nvPr/>
        </p:nvGraphicFramePr>
        <p:xfrm>
          <a:off x="5292522" y="4591707"/>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35" name="Rounded Rectangle 34">
            <a:extLst>
              <a:ext uri="{FF2B5EF4-FFF2-40B4-BE49-F238E27FC236}">
                <a16:creationId xmlns:a16="http://schemas.microsoft.com/office/drawing/2014/main" id="{5853E33A-0C10-F411-BD05-35B1A76C00B3}"/>
              </a:ext>
            </a:extLst>
          </p:cNvPr>
          <p:cNvSpPr/>
          <p:nvPr/>
        </p:nvSpPr>
        <p:spPr>
          <a:xfrm rot="5400000">
            <a:off x="5909541" y="170856"/>
            <a:ext cx="579239" cy="2014040"/>
          </a:xfrm>
          <a:prstGeom prst="roundRect">
            <a:avLst/>
          </a:prstGeom>
          <a:solidFill>
            <a:srgbClr val="E4D9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6" name="Table 275">
            <a:extLst>
              <a:ext uri="{FF2B5EF4-FFF2-40B4-BE49-F238E27FC236}">
                <a16:creationId xmlns:a16="http://schemas.microsoft.com/office/drawing/2014/main" id="{28DFCE45-3B33-AE43-69DA-C1AF5E3FC3E2}"/>
              </a:ext>
            </a:extLst>
          </p:cNvPr>
          <p:cNvGraphicFramePr>
            <a:graphicFrameLocks noGrp="1"/>
          </p:cNvGraphicFramePr>
          <p:nvPr/>
        </p:nvGraphicFramePr>
        <p:xfrm>
          <a:off x="5301890" y="994064"/>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0</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cxnSp>
        <p:nvCxnSpPr>
          <p:cNvPr id="37" name="Elbow Connector 36">
            <a:extLst>
              <a:ext uri="{FF2B5EF4-FFF2-40B4-BE49-F238E27FC236}">
                <a16:creationId xmlns:a16="http://schemas.microsoft.com/office/drawing/2014/main" id="{8F539379-865B-D64A-C423-25BD1E83EAE5}"/>
              </a:ext>
            </a:extLst>
          </p:cNvPr>
          <p:cNvCxnSpPr>
            <a:cxnSpLocks/>
          </p:cNvCxnSpPr>
          <p:nvPr/>
        </p:nvCxnSpPr>
        <p:spPr>
          <a:xfrm rot="10800000" flipH="1" flipV="1">
            <a:off x="7211141" y="1924870"/>
            <a:ext cx="4" cy="3566160"/>
          </a:xfrm>
          <a:prstGeom prst="bentConnector3">
            <a:avLst>
              <a:gd name="adj1" fmla="val 12220150000"/>
            </a:avLst>
          </a:prstGeom>
          <a:ln w="38100">
            <a:solidFill>
              <a:schemeClr val="accent4"/>
            </a:solidFill>
            <a:prstDash val="sysDot"/>
            <a:tailEnd type="triangle" w="med" len="sm"/>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3BF5155-D76B-0F51-84F0-F9C02F239946}"/>
              </a:ext>
            </a:extLst>
          </p:cNvPr>
          <p:cNvCxnSpPr>
            <a:cxnSpLocks/>
          </p:cNvCxnSpPr>
          <p:nvPr/>
        </p:nvCxnSpPr>
        <p:spPr>
          <a:xfrm rot="5400000" flipH="1">
            <a:off x="5043785" y="28981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40" name="Straight Arrow Connector 39">
            <a:extLst>
              <a:ext uri="{FF2B5EF4-FFF2-40B4-BE49-F238E27FC236}">
                <a16:creationId xmlns:a16="http://schemas.microsoft.com/office/drawing/2014/main" id="{29BE35DF-E2E1-9179-05DF-E58F667CD1C6}"/>
              </a:ext>
            </a:extLst>
          </p:cNvPr>
          <p:cNvCxnSpPr>
            <a:cxnSpLocks/>
          </p:cNvCxnSpPr>
          <p:nvPr/>
        </p:nvCxnSpPr>
        <p:spPr>
          <a:xfrm>
            <a:off x="68699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763874F1-B1FE-6D5F-7855-22E1EE847861}"/>
              </a:ext>
            </a:extLst>
          </p:cNvPr>
          <p:cNvCxnSpPr>
            <a:cxnSpLocks/>
          </p:cNvCxnSpPr>
          <p:nvPr/>
        </p:nvCxnSpPr>
        <p:spPr>
          <a:xfrm>
            <a:off x="64258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9333CE1-7BE6-2786-C4D3-1E02C6E6158E}"/>
              </a:ext>
            </a:extLst>
          </p:cNvPr>
          <p:cNvCxnSpPr>
            <a:cxnSpLocks/>
          </p:cNvCxnSpPr>
          <p:nvPr/>
        </p:nvCxnSpPr>
        <p:spPr>
          <a:xfrm>
            <a:off x="59682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graphicFrame>
        <p:nvGraphicFramePr>
          <p:cNvPr id="2" name="Table 275">
            <a:extLst>
              <a:ext uri="{FF2B5EF4-FFF2-40B4-BE49-F238E27FC236}">
                <a16:creationId xmlns:a16="http://schemas.microsoft.com/office/drawing/2014/main" id="{F33BC4AD-3B1B-2EF3-C96B-80CD4D672F26}"/>
              </a:ext>
            </a:extLst>
          </p:cNvPr>
          <p:cNvGraphicFramePr>
            <a:graphicFrameLocks noGrp="1"/>
          </p:cNvGraphicFramePr>
          <p:nvPr/>
        </p:nvGraphicFramePr>
        <p:xfrm>
          <a:off x="5289835" y="5836646"/>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15" name="Rectangle 14">
            <a:extLst>
              <a:ext uri="{FF2B5EF4-FFF2-40B4-BE49-F238E27FC236}">
                <a16:creationId xmlns:a16="http://schemas.microsoft.com/office/drawing/2014/main" id="{8F0AB727-4535-4F51-A029-2FF715B1BB4F}"/>
              </a:ext>
            </a:extLst>
          </p:cNvPr>
          <p:cNvSpPr/>
          <p:nvPr/>
        </p:nvSpPr>
        <p:spPr>
          <a:xfrm>
            <a:off x="5770841"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0" name="Rectangle 29">
            <a:extLst>
              <a:ext uri="{FF2B5EF4-FFF2-40B4-BE49-F238E27FC236}">
                <a16:creationId xmlns:a16="http://schemas.microsoft.com/office/drawing/2014/main" id="{58E8DFCC-D41E-B4DC-0E11-DDBA39AF97F5}"/>
              </a:ext>
            </a:extLst>
          </p:cNvPr>
          <p:cNvSpPr/>
          <p:nvPr/>
        </p:nvSpPr>
        <p:spPr>
          <a:xfrm>
            <a:off x="6237315"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8" name="Rectangle 37">
            <a:extLst>
              <a:ext uri="{FF2B5EF4-FFF2-40B4-BE49-F238E27FC236}">
                <a16:creationId xmlns:a16="http://schemas.microsoft.com/office/drawing/2014/main" id="{6606B0FB-9FD3-1633-090F-A442DDBC5782}"/>
              </a:ext>
            </a:extLst>
          </p:cNvPr>
          <p:cNvSpPr/>
          <p:nvPr/>
        </p:nvSpPr>
        <p:spPr>
          <a:xfrm>
            <a:off x="6703788"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47" name="TextBox 46">
            <a:extLst>
              <a:ext uri="{FF2B5EF4-FFF2-40B4-BE49-F238E27FC236}">
                <a16:creationId xmlns:a16="http://schemas.microsoft.com/office/drawing/2014/main" id="{48209F93-C678-77FE-0741-880FAEA05260}"/>
              </a:ext>
            </a:extLst>
          </p:cNvPr>
          <p:cNvSpPr txBox="1"/>
          <p:nvPr/>
        </p:nvSpPr>
        <p:spPr>
          <a:xfrm>
            <a:off x="234762" y="5148517"/>
            <a:ext cx="2245127"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 vector</a:t>
            </a:r>
          </a:p>
        </p:txBody>
      </p:sp>
      <p:graphicFrame>
        <p:nvGraphicFramePr>
          <p:cNvPr id="50" name="Table 275">
            <a:extLst>
              <a:ext uri="{FF2B5EF4-FFF2-40B4-BE49-F238E27FC236}">
                <a16:creationId xmlns:a16="http://schemas.microsoft.com/office/drawing/2014/main" id="{F4FAEFC2-F020-2F17-D28B-888C8568909C}"/>
              </a:ext>
            </a:extLst>
          </p:cNvPr>
          <p:cNvGraphicFramePr>
            <a:graphicFrameLocks noGrp="1"/>
          </p:cNvGraphicFramePr>
          <p:nvPr/>
        </p:nvGraphicFramePr>
        <p:xfrm>
          <a:off x="426103" y="2000679"/>
          <a:ext cx="1854538" cy="2194560"/>
        </p:xfrm>
        <a:graphic>
          <a:graphicData uri="http://schemas.openxmlformats.org/drawingml/2006/table">
            <a:tbl>
              <a:tblPr firstRow="1" bandRow="1">
                <a:tableStyleId>{5940675A-B579-460E-94D1-54222C63F5DA}</a:tableStyleId>
              </a:tblPr>
              <a:tblGrid>
                <a:gridCol w="560388">
                  <a:extLst>
                    <a:ext uri="{9D8B030D-6E8A-4147-A177-3AD203B41FA5}">
                      <a16:colId xmlns:a16="http://schemas.microsoft.com/office/drawing/2014/main" val="1193322599"/>
                    </a:ext>
                  </a:extLst>
                </a:gridCol>
                <a:gridCol w="816943">
                  <a:extLst>
                    <a:ext uri="{9D8B030D-6E8A-4147-A177-3AD203B41FA5}">
                      <a16:colId xmlns:a16="http://schemas.microsoft.com/office/drawing/2014/main" val="4227494446"/>
                    </a:ext>
                  </a:extLst>
                </a:gridCol>
                <a:gridCol w="477207">
                  <a:extLst>
                    <a:ext uri="{9D8B030D-6E8A-4147-A177-3AD203B41FA5}">
                      <a16:colId xmlns:a16="http://schemas.microsoft.com/office/drawing/2014/main" val="468283467"/>
                    </a:ext>
                  </a:extLst>
                </a:gridCol>
              </a:tblGrid>
              <a:tr h="270417">
                <a:tc>
                  <a:txBody>
                    <a:bodyPr/>
                    <a:lstStyle/>
                    <a:p>
                      <a:pPr algn="ctr"/>
                      <a:endParaRPr lang="en-US" sz="1800" b="0" i="0">
                        <a:latin typeface="Corbel" panose="020B0503020204020204" pitchFamily="34" charset="0"/>
                        <a:cs typeface="Arial" panose="020B060402020202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800" b="0" i="0">
                          <a:latin typeface="Corbel" panose="020B0503020204020204" pitchFamily="34" charset="0"/>
                          <a:cs typeface="Arial" panose="020B0604020202020204" pitchFamily="34" charset="0"/>
                        </a:rPr>
                        <a:t>Prime numbers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r>
                        <a:rPr lang="en-US" sz="1000">
                          <a:latin typeface="Arial" panose="020B0604020202020204" pitchFamily="34" charset="0"/>
                          <a:cs typeface="Arial" panose="020B0604020202020204" pitchFamily="34" charset="0"/>
                        </a:rPr>
                        <a:t>A</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0">
                <a:tc>
                  <a:txBody>
                    <a:bodyPr/>
                    <a:lstStyle/>
                    <a:p>
                      <a:pPr algn="ctr"/>
                      <a:r>
                        <a:rPr lang="en-US" sz="1800" b="0" i="0">
                          <a:latin typeface="Corbel" panose="020B0503020204020204" pitchFamily="34" charset="0"/>
                          <a:cs typeface="Arial" panose="020B0604020202020204" pitchFamily="34" charset="0"/>
                        </a:rPr>
                        <a:t>LUT</a:t>
                      </a:r>
                    </a:p>
                    <a:p>
                      <a:pPr algn="ctr"/>
                      <a:r>
                        <a:rPr lang="en-US" sz="1800" b="0" i="0">
                          <a:latin typeface="Corbel" panose="020B0503020204020204" pitchFamily="34" charset="0"/>
                          <a:cs typeface="Arial" panose="020B0604020202020204" pitchFamily="34" charset="0"/>
                        </a:rPr>
                        <a:t>index</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err="1">
                          <a:latin typeface="Corbel" panose="020B0503020204020204" pitchFamily="34" charset="0"/>
                          <a:cs typeface="Arial" panose="020B0604020202020204" pitchFamily="34" charset="0"/>
                        </a:rPr>
                        <a:t>i</a:t>
                      </a:r>
                      <a:endParaRPr lang="en-US" sz="1800" b="0" i="0">
                        <a:latin typeface="Corbel" panose="020B0503020204020204" pitchFamily="34" charset="0"/>
                        <a:cs typeface="Arial" panose="020B0604020202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f(</a:t>
                      </a:r>
                      <a:r>
                        <a:rPr lang="en-US" sz="1800" b="0" i="0" err="1">
                          <a:latin typeface="Corbel" panose="020B0503020204020204" pitchFamily="34" charset="0"/>
                          <a:cs typeface="Arial" panose="020B0604020202020204" pitchFamily="34" charset="0"/>
                        </a:rPr>
                        <a:t>i</a:t>
                      </a:r>
                      <a:r>
                        <a:rPr lang="en-US" sz="1800" b="0" i="0">
                          <a:latin typeface="Corbel" panose="020B0503020204020204" pitchFamily="34" charset="0"/>
                          <a:cs typeface="Arial" panose="020B0604020202020204" pitchFamily="34" charset="0"/>
                        </a:rPr>
                        <a: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6769038"/>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1</a:t>
                      </a:r>
                      <a:r>
                        <a:rPr lang="en-US" sz="1800" b="0" i="0" baseline="30000">
                          <a:latin typeface="Corbel" panose="020B0503020204020204" pitchFamily="34" charset="0"/>
                          <a:cs typeface="Arial" panose="020B0604020202020204" pitchFamily="34" charset="0"/>
                        </a:rPr>
                        <a:t>st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351085"/>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2</a:t>
                      </a:r>
                      <a:r>
                        <a:rPr lang="en-US" sz="1800" b="0" i="0" baseline="30000">
                          <a:solidFill>
                            <a:schemeClr val="tx1"/>
                          </a:solidFill>
                          <a:latin typeface="Corbel" panose="020B0503020204020204" pitchFamily="34" charset="0"/>
                          <a:cs typeface="Arial" panose="020B0604020202020204" pitchFamily="34" charset="0"/>
                        </a:rPr>
                        <a:t>nd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508754334"/>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3</a:t>
                      </a:r>
                      <a:r>
                        <a:rPr lang="en-US" sz="1800" b="0" i="0" baseline="30000">
                          <a:latin typeface="Corbel" panose="020B0503020204020204" pitchFamily="34" charset="0"/>
                          <a:cs typeface="Arial" panose="020B0604020202020204" pitchFamily="34" charset="0"/>
                        </a:rPr>
                        <a:t>rd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64916830"/>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4</a:t>
                      </a:r>
                      <a:r>
                        <a:rPr lang="en-US" sz="1800" b="0" i="0" baseline="30000">
                          <a:latin typeface="Corbel" panose="020B0503020204020204" pitchFamily="34" charset="0"/>
                          <a:cs typeface="Arial" panose="020B0604020202020204" pitchFamily="34" charset="0"/>
                        </a:rPr>
                        <a:t>th</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16069710"/>
                  </a:ext>
                </a:extLst>
              </a:tr>
            </a:tbl>
          </a:graphicData>
        </a:graphic>
      </p:graphicFrame>
      <p:graphicFrame>
        <p:nvGraphicFramePr>
          <p:cNvPr id="52" name="Table 275">
            <a:extLst>
              <a:ext uri="{FF2B5EF4-FFF2-40B4-BE49-F238E27FC236}">
                <a16:creationId xmlns:a16="http://schemas.microsoft.com/office/drawing/2014/main" id="{D03E7150-1EF3-DD7E-1AAE-429CCC880DF9}"/>
              </a:ext>
            </a:extLst>
          </p:cNvPr>
          <p:cNvGraphicFramePr>
            <a:graphicFrameLocks noGrp="1"/>
          </p:cNvGraphicFramePr>
          <p:nvPr/>
        </p:nvGraphicFramePr>
        <p:xfrm>
          <a:off x="419382" y="4801677"/>
          <a:ext cx="1863744" cy="384881"/>
        </p:xfrm>
        <a:graphic>
          <a:graphicData uri="http://schemas.openxmlformats.org/drawingml/2006/table">
            <a:tbl>
              <a:tblPr firstRow="1" bandRow="1">
                <a:tableStyleId>{5940675A-B579-460E-94D1-54222C63F5DA}</a:tableStyleId>
              </a:tblPr>
              <a:tblGrid>
                <a:gridCol w="465936">
                  <a:extLst>
                    <a:ext uri="{9D8B030D-6E8A-4147-A177-3AD203B41FA5}">
                      <a16:colId xmlns:a16="http://schemas.microsoft.com/office/drawing/2014/main" val="4227494446"/>
                    </a:ext>
                  </a:extLst>
                </a:gridCol>
                <a:gridCol w="465936">
                  <a:extLst>
                    <a:ext uri="{9D8B030D-6E8A-4147-A177-3AD203B41FA5}">
                      <a16:colId xmlns:a16="http://schemas.microsoft.com/office/drawing/2014/main" val="468283467"/>
                    </a:ext>
                  </a:extLst>
                </a:gridCol>
                <a:gridCol w="465936">
                  <a:extLst>
                    <a:ext uri="{9D8B030D-6E8A-4147-A177-3AD203B41FA5}">
                      <a16:colId xmlns:a16="http://schemas.microsoft.com/office/drawing/2014/main" val="3823604040"/>
                    </a:ext>
                  </a:extLst>
                </a:gridCol>
                <a:gridCol w="465936">
                  <a:extLst>
                    <a:ext uri="{9D8B030D-6E8A-4147-A177-3AD203B41FA5}">
                      <a16:colId xmlns:a16="http://schemas.microsoft.com/office/drawing/2014/main" val="3652080883"/>
                    </a:ext>
                  </a:extLst>
                </a:gridCol>
              </a:tblGrid>
              <a:tr h="384881">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54" name="TextBox 53">
            <a:extLst>
              <a:ext uri="{FF2B5EF4-FFF2-40B4-BE49-F238E27FC236}">
                <a16:creationId xmlns:a16="http://schemas.microsoft.com/office/drawing/2014/main" id="{0298F78F-23E2-99F4-79F3-CD12675CB412}"/>
              </a:ext>
            </a:extLst>
          </p:cNvPr>
          <p:cNvSpPr txBox="1"/>
          <p:nvPr/>
        </p:nvSpPr>
        <p:spPr>
          <a:xfrm>
            <a:off x="426103" y="4167177"/>
            <a:ext cx="1854538"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l</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ook</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u</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p </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able</a:t>
            </a:r>
          </a:p>
        </p:txBody>
      </p:sp>
      <p:sp>
        <p:nvSpPr>
          <p:cNvPr id="55" name="TextBox 54">
            <a:extLst>
              <a:ext uri="{FF2B5EF4-FFF2-40B4-BE49-F238E27FC236}">
                <a16:creationId xmlns:a16="http://schemas.microsoft.com/office/drawing/2014/main" id="{7195EE43-7896-3B0F-7D8D-A5EE61665E18}"/>
              </a:ext>
            </a:extLst>
          </p:cNvPr>
          <p:cNvSpPr txBox="1"/>
          <p:nvPr/>
        </p:nvSpPr>
        <p:spPr>
          <a:xfrm>
            <a:off x="328507" y="6078612"/>
            <a:ext cx="204201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 vector</a:t>
            </a:r>
          </a:p>
        </p:txBody>
      </p:sp>
      <p:graphicFrame>
        <p:nvGraphicFramePr>
          <p:cNvPr id="56" name="Table 275">
            <a:extLst>
              <a:ext uri="{FF2B5EF4-FFF2-40B4-BE49-F238E27FC236}">
                <a16:creationId xmlns:a16="http://schemas.microsoft.com/office/drawing/2014/main" id="{42AC9FCD-CC4B-AED2-A9FC-1476D069C04D}"/>
              </a:ext>
            </a:extLst>
          </p:cNvPr>
          <p:cNvGraphicFramePr>
            <a:graphicFrameLocks noGrp="1"/>
          </p:cNvGraphicFramePr>
          <p:nvPr/>
        </p:nvGraphicFramePr>
        <p:xfrm>
          <a:off x="419382" y="5745220"/>
          <a:ext cx="1863740" cy="384881"/>
        </p:xfrm>
        <a:graphic>
          <a:graphicData uri="http://schemas.openxmlformats.org/drawingml/2006/table">
            <a:tbl>
              <a:tblPr firstRow="1" bandRow="1">
                <a:tableStyleId>{5940675A-B579-460E-94D1-54222C63F5DA}</a:tableStyleId>
              </a:tblPr>
              <a:tblGrid>
                <a:gridCol w="465935">
                  <a:extLst>
                    <a:ext uri="{9D8B030D-6E8A-4147-A177-3AD203B41FA5}">
                      <a16:colId xmlns:a16="http://schemas.microsoft.com/office/drawing/2014/main" val="4227494446"/>
                    </a:ext>
                  </a:extLst>
                </a:gridCol>
                <a:gridCol w="465935">
                  <a:extLst>
                    <a:ext uri="{9D8B030D-6E8A-4147-A177-3AD203B41FA5}">
                      <a16:colId xmlns:a16="http://schemas.microsoft.com/office/drawing/2014/main" val="468283467"/>
                    </a:ext>
                  </a:extLst>
                </a:gridCol>
                <a:gridCol w="465935">
                  <a:extLst>
                    <a:ext uri="{9D8B030D-6E8A-4147-A177-3AD203B41FA5}">
                      <a16:colId xmlns:a16="http://schemas.microsoft.com/office/drawing/2014/main" val="3823604040"/>
                    </a:ext>
                  </a:extLst>
                </a:gridCol>
                <a:gridCol w="465935">
                  <a:extLst>
                    <a:ext uri="{9D8B030D-6E8A-4147-A177-3AD203B41FA5}">
                      <a16:colId xmlns:a16="http://schemas.microsoft.com/office/drawing/2014/main" val="3652080883"/>
                    </a:ext>
                  </a:extLst>
                </a:gridCol>
              </a:tblGrid>
              <a:tr h="384881">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64" name="TextBox 63">
            <a:extLst>
              <a:ext uri="{FF2B5EF4-FFF2-40B4-BE49-F238E27FC236}">
                <a16:creationId xmlns:a16="http://schemas.microsoft.com/office/drawing/2014/main" id="{77C6A9F9-CFD2-BFB6-5FD1-46212866E231}"/>
              </a:ext>
            </a:extLst>
          </p:cNvPr>
          <p:cNvSpPr txBox="1"/>
          <p:nvPr/>
        </p:nvSpPr>
        <p:spPr>
          <a:xfrm>
            <a:off x="-118226" y="766965"/>
            <a:ext cx="294444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LUT Query: </a:t>
            </a:r>
            <a:b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b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Return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1</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st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4</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th</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Corbel" panose="020B0503020204020204" pitchFamily="34" charset="0"/>
                <a:ea typeface="+mn-ea"/>
                <a:cs typeface="+mn-cs"/>
              </a:rPr>
              <a:t>prime numbers</a:t>
            </a:r>
          </a:p>
        </p:txBody>
      </p:sp>
      <p:sp>
        <p:nvSpPr>
          <p:cNvPr id="73" name="TextBox 72">
            <a:extLst>
              <a:ext uri="{FF2B5EF4-FFF2-40B4-BE49-F238E27FC236}">
                <a16:creationId xmlns:a16="http://schemas.microsoft.com/office/drawing/2014/main" id="{D7B72F86-2B91-59AA-47AC-78725EC01117}"/>
              </a:ext>
            </a:extLst>
          </p:cNvPr>
          <p:cNvSpPr txBox="1"/>
          <p:nvPr/>
        </p:nvSpPr>
        <p:spPr>
          <a:xfrm>
            <a:off x="3576104" y="5703683"/>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output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vector</a:t>
            </a:r>
          </a:p>
        </p:txBody>
      </p:sp>
      <p:sp>
        <p:nvSpPr>
          <p:cNvPr id="80" name="TextBox 79">
            <a:extLst>
              <a:ext uri="{FF2B5EF4-FFF2-40B4-BE49-F238E27FC236}">
                <a16:creationId xmlns:a16="http://schemas.microsoft.com/office/drawing/2014/main" id="{283E4029-EC6B-17CF-A76E-32088220A3F2}"/>
              </a:ext>
            </a:extLst>
          </p:cNvPr>
          <p:cNvSpPr txBox="1"/>
          <p:nvPr/>
        </p:nvSpPr>
        <p:spPr>
          <a:xfrm rot="5400000">
            <a:off x="5608648" y="3024316"/>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solidFill>
                <a:effectLst/>
                <a:uLnTx/>
                <a:uFillTx/>
                <a:latin typeface="Corbel" panose="020B0503020204020204" pitchFamily="34" charset="0"/>
                <a:ea typeface="+mn-ea"/>
                <a:cs typeface="Arial" panose="020B0604020202020204" pitchFamily="34" charset="0"/>
              </a:rPr>
              <a:t>DRAM array</a:t>
            </a:r>
          </a:p>
        </p:txBody>
      </p:sp>
      <p:sp>
        <p:nvSpPr>
          <p:cNvPr id="83" name="Rectangle 82">
            <a:extLst>
              <a:ext uri="{FF2B5EF4-FFF2-40B4-BE49-F238E27FC236}">
                <a16:creationId xmlns:a16="http://schemas.microsoft.com/office/drawing/2014/main" id="{0AB9FB35-61EA-83FA-E6A5-94C08C60E54A}"/>
              </a:ext>
            </a:extLst>
          </p:cNvPr>
          <p:cNvSpPr/>
          <p:nvPr/>
        </p:nvSpPr>
        <p:spPr>
          <a:xfrm>
            <a:off x="4935550" y="2766371"/>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1</a:t>
            </a:r>
          </a:p>
        </p:txBody>
      </p:sp>
      <p:sp>
        <p:nvSpPr>
          <p:cNvPr id="84" name="Rectangle 83">
            <a:extLst>
              <a:ext uri="{FF2B5EF4-FFF2-40B4-BE49-F238E27FC236}">
                <a16:creationId xmlns:a16="http://schemas.microsoft.com/office/drawing/2014/main" id="{FF1258C3-D9FB-0C18-2D3C-A98C5A7E0564}"/>
              </a:ext>
            </a:extLst>
          </p:cNvPr>
          <p:cNvSpPr/>
          <p:nvPr/>
        </p:nvSpPr>
        <p:spPr>
          <a:xfrm>
            <a:off x="4934718" y="315662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2</a:t>
            </a:r>
          </a:p>
        </p:txBody>
      </p:sp>
      <p:sp>
        <p:nvSpPr>
          <p:cNvPr id="85" name="Rectangle 84">
            <a:extLst>
              <a:ext uri="{FF2B5EF4-FFF2-40B4-BE49-F238E27FC236}">
                <a16:creationId xmlns:a16="http://schemas.microsoft.com/office/drawing/2014/main" id="{CF06D91A-016B-D11C-864D-895C394BB662}"/>
              </a:ext>
            </a:extLst>
          </p:cNvPr>
          <p:cNvSpPr/>
          <p:nvPr/>
        </p:nvSpPr>
        <p:spPr>
          <a:xfrm>
            <a:off x="4934491" y="3505647"/>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3</a:t>
            </a:r>
          </a:p>
        </p:txBody>
      </p:sp>
      <p:graphicFrame>
        <p:nvGraphicFramePr>
          <p:cNvPr id="39" name="Table 275">
            <a:extLst>
              <a:ext uri="{FF2B5EF4-FFF2-40B4-BE49-F238E27FC236}">
                <a16:creationId xmlns:a16="http://schemas.microsoft.com/office/drawing/2014/main" id="{AE5A250C-6243-27C7-CB43-5BA2E4893154}"/>
              </a:ext>
            </a:extLst>
          </p:cNvPr>
          <p:cNvGraphicFramePr>
            <a:graphicFrameLocks noGrp="1"/>
          </p:cNvGraphicFramePr>
          <p:nvPr/>
        </p:nvGraphicFramePr>
        <p:xfrm>
          <a:off x="5290526" y="2456395"/>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graphicFrame>
        <p:nvGraphicFramePr>
          <p:cNvPr id="42" name="Table 275">
            <a:extLst>
              <a:ext uri="{FF2B5EF4-FFF2-40B4-BE49-F238E27FC236}">
                <a16:creationId xmlns:a16="http://schemas.microsoft.com/office/drawing/2014/main" id="{6425660E-7AFB-6CD3-6765-41F7B91849BF}"/>
              </a:ext>
            </a:extLst>
          </p:cNvPr>
          <p:cNvGraphicFramePr>
            <a:graphicFrameLocks noGrp="1"/>
          </p:cNvGraphicFramePr>
          <p:nvPr/>
        </p:nvGraphicFramePr>
        <p:xfrm>
          <a:off x="5296841" y="4590328"/>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sp>
        <p:nvSpPr>
          <p:cNvPr id="74" name="TextBox 73">
            <a:extLst>
              <a:ext uri="{FF2B5EF4-FFF2-40B4-BE49-F238E27FC236}">
                <a16:creationId xmlns:a16="http://schemas.microsoft.com/office/drawing/2014/main" id="{549E17C4-CCD6-4975-A244-6D40CDC6F814}"/>
              </a:ext>
            </a:extLst>
          </p:cNvPr>
          <p:cNvSpPr txBox="1"/>
          <p:nvPr/>
        </p:nvSpPr>
        <p:spPr>
          <a:xfrm>
            <a:off x="6088976" y="1531408"/>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C000"/>
                </a:solidFill>
                <a:effectLst/>
                <a:uLnTx/>
                <a:uFillTx/>
                <a:latin typeface="Corbel" panose="020B0503020204020204" pitchFamily="34" charset="0"/>
                <a:ea typeface="+mn-ea"/>
                <a:cs typeface="Arial" panose="020B0604020202020204" pitchFamily="34" charset="0"/>
              </a:rPr>
              <a:t>match logic</a:t>
            </a:r>
          </a:p>
        </p:txBody>
      </p:sp>
      <p:sp>
        <p:nvSpPr>
          <p:cNvPr id="78" name="Rectangle 77">
            <a:extLst>
              <a:ext uri="{FF2B5EF4-FFF2-40B4-BE49-F238E27FC236}">
                <a16:creationId xmlns:a16="http://schemas.microsoft.com/office/drawing/2014/main" id="{441A6CDB-CB4C-E206-9714-12884FEBC51D}"/>
              </a:ext>
            </a:extLst>
          </p:cNvPr>
          <p:cNvSpPr/>
          <p:nvPr/>
        </p:nvSpPr>
        <p:spPr>
          <a:xfrm>
            <a:off x="5303133" y="1731771"/>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71" name="TextBox 70" hidden="1">
            <a:extLst>
              <a:ext uri="{FF2B5EF4-FFF2-40B4-BE49-F238E27FC236}">
                <a16:creationId xmlns:a16="http://schemas.microsoft.com/office/drawing/2014/main" id="{96464DE5-8775-54F7-E800-368C864AD146}"/>
              </a:ext>
            </a:extLst>
          </p:cNvPr>
          <p:cNvSpPr txBox="1"/>
          <p:nvPr/>
        </p:nvSpPr>
        <p:spPr>
          <a:xfrm>
            <a:off x="3602360" y="807886"/>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input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vector</a:t>
            </a:r>
          </a:p>
        </p:txBody>
      </p:sp>
      <p:sp>
        <p:nvSpPr>
          <p:cNvPr id="51" name="TextBox 50">
            <a:extLst>
              <a:ext uri="{FF2B5EF4-FFF2-40B4-BE49-F238E27FC236}">
                <a16:creationId xmlns:a16="http://schemas.microsoft.com/office/drawing/2014/main" id="{83B925D6-BE08-6723-6900-D12382196456}"/>
              </a:ext>
            </a:extLst>
          </p:cNvPr>
          <p:cNvSpPr txBox="1"/>
          <p:nvPr/>
        </p:nvSpPr>
        <p:spPr>
          <a:xfrm>
            <a:off x="3811694" y="4612111"/>
            <a:ext cx="135233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93889F"/>
                </a:solidFill>
                <a:effectLst/>
                <a:uLnTx/>
                <a:uFillTx/>
                <a:latin typeface="Corbel" panose="020B0503020204020204" pitchFamily="34" charset="0"/>
                <a:ea typeface="+mn-ea"/>
                <a:cs typeface="Arial" panose="020B0604020202020204" pitchFamily="34" charset="0"/>
              </a:rPr>
              <a:t>row buffer</a:t>
            </a:r>
          </a:p>
        </p:txBody>
      </p:sp>
      <p:sp>
        <p:nvSpPr>
          <p:cNvPr id="76" name="Rectangle 75">
            <a:extLst>
              <a:ext uri="{FF2B5EF4-FFF2-40B4-BE49-F238E27FC236}">
                <a16:creationId xmlns:a16="http://schemas.microsoft.com/office/drawing/2014/main" id="{1E183DB7-04EF-4ED4-A017-685686C423EE}"/>
              </a:ext>
            </a:extLst>
          </p:cNvPr>
          <p:cNvSpPr/>
          <p:nvPr/>
        </p:nvSpPr>
        <p:spPr>
          <a:xfrm>
            <a:off x="0" y="579394"/>
            <a:ext cx="9144000" cy="637207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ounded Rectangle 40">
            <a:extLst>
              <a:ext uri="{FF2B5EF4-FFF2-40B4-BE49-F238E27FC236}">
                <a16:creationId xmlns:a16="http://schemas.microsoft.com/office/drawing/2014/main" id="{5EA5FF2D-CA4D-044D-5240-D82BF10A85FD}"/>
              </a:ext>
            </a:extLst>
          </p:cNvPr>
          <p:cNvSpPr/>
          <p:nvPr/>
        </p:nvSpPr>
        <p:spPr>
          <a:xfrm rot="5400000">
            <a:off x="5907630" y="920136"/>
            <a:ext cx="579240" cy="2014044"/>
          </a:xfrm>
          <a:prstGeom prst="roundRect">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48" name="Rounded Rectangle 47">
            <a:extLst>
              <a:ext uri="{FF2B5EF4-FFF2-40B4-BE49-F238E27FC236}">
                <a16:creationId xmlns:a16="http://schemas.microsoft.com/office/drawing/2014/main" id="{8376977C-3282-EAB6-98E7-B196ED4F6F12}"/>
              </a:ext>
            </a:extLst>
          </p:cNvPr>
          <p:cNvSpPr/>
          <p:nvPr/>
        </p:nvSpPr>
        <p:spPr>
          <a:xfrm rot="16200000">
            <a:off x="3943110" y="3070211"/>
            <a:ext cx="1654227" cy="308319"/>
          </a:xfrm>
          <a:prstGeom prst="round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100" name="Straight Arrow Connector 99">
            <a:extLst>
              <a:ext uri="{FF2B5EF4-FFF2-40B4-BE49-F238E27FC236}">
                <a16:creationId xmlns:a16="http://schemas.microsoft.com/office/drawing/2014/main" id="{24D7EFB3-2A69-80D9-0B83-2890B46C68C1}"/>
              </a:ext>
            </a:extLst>
          </p:cNvPr>
          <p:cNvCxnSpPr>
            <a:cxnSpLocks/>
          </p:cNvCxnSpPr>
          <p:nvPr/>
        </p:nvCxnSpPr>
        <p:spPr>
          <a:xfrm>
            <a:off x="55241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3D9963A9-A5EA-04E1-3026-C8D6B5061355}"/>
              </a:ext>
            </a:extLst>
          </p:cNvPr>
          <p:cNvCxnSpPr>
            <a:cxnSpLocks/>
          </p:cNvCxnSpPr>
          <p:nvPr/>
        </p:nvCxnSpPr>
        <p:spPr>
          <a:xfrm>
            <a:off x="3366391" y="3251264"/>
            <a:ext cx="114882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F0912C0E-F66C-CC78-E512-3C50625CE485}"/>
              </a:ext>
            </a:extLst>
          </p:cNvPr>
          <p:cNvSpPr txBox="1"/>
          <p:nvPr/>
        </p:nvSpPr>
        <p:spPr>
          <a:xfrm>
            <a:off x="2778847" y="2451714"/>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pLUTo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row sweep</a:t>
            </a:r>
          </a:p>
        </p:txBody>
      </p:sp>
      <p:cxnSp>
        <p:nvCxnSpPr>
          <p:cNvPr id="57" name="Elbow Connector 56">
            <a:extLst>
              <a:ext uri="{FF2B5EF4-FFF2-40B4-BE49-F238E27FC236}">
                <a16:creationId xmlns:a16="http://schemas.microsoft.com/office/drawing/2014/main" id="{1EA33177-B2B8-6F5A-804D-B355F27F639A}"/>
              </a:ext>
            </a:extLst>
          </p:cNvPr>
          <p:cNvCxnSpPr>
            <a:cxnSpLocks/>
          </p:cNvCxnSpPr>
          <p:nvPr/>
        </p:nvCxnSpPr>
        <p:spPr>
          <a:xfrm rot="5400000" flipH="1" flipV="1">
            <a:off x="4745177" y="1952206"/>
            <a:ext cx="470099" cy="420004"/>
          </a:xfrm>
          <a:prstGeom prst="bentConnector2">
            <a:avLst/>
          </a:prstGeom>
          <a:ln w="38100">
            <a:solidFill>
              <a:srgbClr val="C00000"/>
            </a:solidFill>
            <a:prstDash val="sysDot"/>
            <a:tailEnd type="triangle" w="med" len="sm"/>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C1B2DD7F-6232-4988-92BF-B9F58951556C}"/>
              </a:ext>
            </a:extLst>
          </p:cNvPr>
          <p:cNvSpPr/>
          <p:nvPr/>
        </p:nvSpPr>
        <p:spPr>
          <a:xfrm>
            <a:off x="5255353" y="1726439"/>
            <a:ext cx="1010443" cy="392400"/>
          </a:xfrm>
          <a:prstGeom prst="rect">
            <a:avLst/>
          </a:prstGeom>
          <a:solidFill>
            <a:srgbClr val="FFECB3"/>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orbel" panose="020B0503020204020204" pitchFamily="34" charset="0"/>
                <a:ea typeface="+mn-ea"/>
                <a:cs typeface="+mn-cs"/>
              </a:rPr>
              <a:t>0 </a:t>
            </a:r>
            <a:r>
              <a:rPr kumimoji="0" lang="en-US" sz="24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 </a:t>
            </a:r>
            <a:r>
              <a:rPr kumimoji="0" lang="en-US" sz="2400" b="1" i="0" u="none" strike="noStrike" kern="1200" cap="none" spc="0" normalizeH="0" baseline="0" noProof="0">
                <a:ln>
                  <a:noFill/>
                </a:ln>
                <a:solidFill>
                  <a:srgbClr val="1F52FF"/>
                </a:solidFill>
                <a:effectLst/>
                <a:uLnTx/>
                <a:uFillTx/>
                <a:latin typeface="Corbel" panose="020B0503020204020204" pitchFamily="34" charset="0"/>
                <a:ea typeface="+mn-ea"/>
                <a:cs typeface="Arial" panose="020B0604020202020204" pitchFamily="34" charset="0"/>
              </a:rPr>
              <a:t>1 </a:t>
            </a:r>
            <a:r>
              <a:rPr kumimoji="0" lang="en-US" sz="24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endParaRPr kumimoji="0" lang="en-US" sz="2400" b="1"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graphicFrame>
        <p:nvGraphicFramePr>
          <p:cNvPr id="77" name="Table 275">
            <a:extLst>
              <a:ext uri="{FF2B5EF4-FFF2-40B4-BE49-F238E27FC236}">
                <a16:creationId xmlns:a16="http://schemas.microsoft.com/office/drawing/2014/main" id="{47AFB8AE-C023-C3BA-F499-06DCCCA87079}"/>
              </a:ext>
            </a:extLst>
          </p:cNvPr>
          <p:cNvGraphicFramePr>
            <a:graphicFrameLocks noGrp="1"/>
          </p:cNvGraphicFramePr>
          <p:nvPr/>
        </p:nvGraphicFramePr>
        <p:xfrm>
          <a:off x="5306600" y="1001126"/>
          <a:ext cx="45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tblGrid>
              <a:tr h="396000">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cxnSp>
        <p:nvCxnSpPr>
          <p:cNvPr id="45" name="Straight Connector 62">
            <a:extLst>
              <a:ext uri="{FF2B5EF4-FFF2-40B4-BE49-F238E27FC236}">
                <a16:creationId xmlns:a16="http://schemas.microsoft.com/office/drawing/2014/main" id="{89C1CC0F-521D-7468-5B21-5D065B5C0AAC}"/>
              </a:ext>
            </a:extLst>
          </p:cNvPr>
          <p:cNvCxnSpPr>
            <a:cxnSpLocks/>
          </p:cNvCxnSpPr>
          <p:nvPr/>
        </p:nvCxnSpPr>
        <p:spPr>
          <a:xfrm rot="5400000" flipH="1">
            <a:off x="5043785" y="2512001"/>
            <a:ext cx="3963" cy="274320"/>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sp>
        <p:nvSpPr>
          <p:cNvPr id="82" name="Rectangle 81">
            <a:extLst>
              <a:ext uri="{FF2B5EF4-FFF2-40B4-BE49-F238E27FC236}">
                <a16:creationId xmlns:a16="http://schemas.microsoft.com/office/drawing/2014/main" id="{62BDDE6A-4739-7DE9-17E3-D3F0466696F8}"/>
              </a:ext>
            </a:extLst>
          </p:cNvPr>
          <p:cNvSpPr/>
          <p:nvPr/>
        </p:nvSpPr>
        <p:spPr>
          <a:xfrm>
            <a:off x="4935550" y="240016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mn-cs"/>
              </a:rPr>
              <a:t>0</a:t>
            </a:r>
          </a:p>
        </p:txBody>
      </p:sp>
      <p:sp>
        <p:nvSpPr>
          <p:cNvPr id="7" name="Slide Number Placeholder 6">
            <a:extLst>
              <a:ext uri="{FF2B5EF4-FFF2-40B4-BE49-F238E27FC236}">
                <a16:creationId xmlns:a16="http://schemas.microsoft.com/office/drawing/2014/main" id="{BFC4D882-EE1D-5CC0-E0E4-710C3B18C9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282833333"/>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Connector 62">
            <a:extLst>
              <a:ext uri="{FF2B5EF4-FFF2-40B4-BE49-F238E27FC236}">
                <a16:creationId xmlns:a16="http://schemas.microsoft.com/office/drawing/2014/main" id="{89C1CC0F-521D-7468-5B21-5D065B5C0AAC}"/>
              </a:ext>
            </a:extLst>
          </p:cNvPr>
          <p:cNvCxnSpPr>
            <a:cxnSpLocks/>
          </p:cNvCxnSpPr>
          <p:nvPr/>
        </p:nvCxnSpPr>
        <p:spPr>
          <a:xfrm rot="5400000" flipH="1">
            <a:off x="5043785" y="2512001"/>
            <a:ext cx="3963" cy="274320"/>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sp>
        <p:nvSpPr>
          <p:cNvPr id="70" name="Rectangle 69">
            <a:extLst>
              <a:ext uri="{FF2B5EF4-FFF2-40B4-BE49-F238E27FC236}">
                <a16:creationId xmlns:a16="http://schemas.microsoft.com/office/drawing/2014/main" id="{4F87D1AE-C9E8-030A-A3DD-CE41E1CA8BC8}"/>
              </a:ext>
            </a:extLst>
          </p:cNvPr>
          <p:cNvSpPr/>
          <p:nvPr/>
        </p:nvSpPr>
        <p:spPr>
          <a:xfrm>
            <a:off x="0" y="629616"/>
            <a:ext cx="2716306" cy="5826540"/>
          </a:xfrm>
          <a:prstGeom prst="rect">
            <a:avLst/>
          </a:prstGeom>
          <a:solidFill>
            <a:srgbClr val="FFF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ounded Rectangle 64">
            <a:extLst>
              <a:ext uri="{FF2B5EF4-FFF2-40B4-BE49-F238E27FC236}">
                <a16:creationId xmlns:a16="http://schemas.microsoft.com/office/drawing/2014/main" id="{8FFE4315-EE8D-144A-008D-8DCDDE3CFCC3}"/>
              </a:ext>
            </a:extLst>
          </p:cNvPr>
          <p:cNvSpPr/>
          <p:nvPr/>
        </p:nvSpPr>
        <p:spPr>
          <a:xfrm>
            <a:off x="96426" y="736537"/>
            <a:ext cx="2519027" cy="1079711"/>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4F55892D-F829-1FC6-94CF-7204C63F8EB6}"/>
              </a:ext>
            </a:extLst>
          </p:cNvPr>
          <p:cNvCxnSpPr>
            <a:cxnSpLocks/>
          </p:cNvCxnSpPr>
          <p:nvPr/>
        </p:nvCxnSpPr>
        <p:spPr>
          <a:xfrm rot="5400000" flipH="1">
            <a:off x="5043784" y="3295028"/>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E65ADB8B-E7D5-CC71-7D28-06DEDEE97FE9}"/>
              </a:ext>
            </a:extLst>
          </p:cNvPr>
          <p:cNvCxnSpPr>
            <a:cxnSpLocks/>
          </p:cNvCxnSpPr>
          <p:nvPr/>
        </p:nvCxnSpPr>
        <p:spPr>
          <a:xfrm rot="5400000" flipH="1">
            <a:off x="5043784" y="36739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3" name="Title 1" descr=" 6">
            <a:extLst>
              <a:ext uri="{FF2B5EF4-FFF2-40B4-BE49-F238E27FC236}">
                <a16:creationId xmlns:a16="http://schemas.microsoft.com/office/drawing/2014/main" id="{225FE3A3-6745-502D-7F59-15867750339D}"/>
              </a:ext>
            </a:extLst>
          </p:cNvPr>
          <p:cNvSpPr txBox="1">
            <a:spLocks/>
          </p:cNvSpPr>
          <p:nvPr/>
        </p:nvSpPr>
        <p:spPr>
          <a:xfrm>
            <a:off x="178177" y="0"/>
            <a:ext cx="8787647"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orbel" panose="020B0503020204020204" pitchFamily="34" charset="0"/>
                <a:ea typeface="+mj-ea"/>
                <a:cs typeface="+mj-cs"/>
              </a:rPr>
              <a:t>In-DRAM pLUTo LUT Query: Step 1</a:t>
            </a:r>
          </a:p>
        </p:txBody>
      </p:sp>
      <p:sp>
        <p:nvSpPr>
          <p:cNvPr id="7" name="Slide Number Placeholder 6">
            <a:extLst>
              <a:ext uri="{FF2B5EF4-FFF2-40B4-BE49-F238E27FC236}">
                <a16:creationId xmlns:a16="http://schemas.microsoft.com/office/drawing/2014/main" id="{BFC4D882-EE1D-5CC0-E0E4-710C3B18C9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cxnSp>
        <p:nvCxnSpPr>
          <p:cNvPr id="4" name="Straight Connector 3">
            <a:extLst>
              <a:ext uri="{FF2B5EF4-FFF2-40B4-BE49-F238E27FC236}">
                <a16:creationId xmlns:a16="http://schemas.microsoft.com/office/drawing/2014/main" id="{193B17EE-D4CE-E933-0A10-8DE0F4AE053C}"/>
              </a:ext>
            </a:extLst>
          </p:cNvPr>
          <p:cNvCxnSpPr>
            <a:cxnSpLocks/>
          </p:cNvCxnSpPr>
          <p:nvPr/>
        </p:nvCxnSpPr>
        <p:spPr>
          <a:xfrm>
            <a:off x="5515720" y="4182844"/>
            <a:ext cx="0" cy="325603"/>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DF1F5B15-D6F8-544E-2EC6-234CE9693377}"/>
              </a:ext>
            </a:extLst>
          </p:cNvPr>
          <p:cNvCxnSpPr>
            <a:cxnSpLocks/>
          </p:cNvCxnSpPr>
          <p:nvPr/>
        </p:nvCxnSpPr>
        <p:spPr>
          <a:xfrm>
            <a:off x="5965170" y="4182844"/>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BBD8907C-D053-3E28-0A5B-1508DA6E7B16}"/>
              </a:ext>
            </a:extLst>
          </p:cNvPr>
          <p:cNvCxnSpPr>
            <a:cxnSpLocks/>
          </p:cNvCxnSpPr>
          <p:nvPr/>
        </p:nvCxnSpPr>
        <p:spPr>
          <a:xfrm>
            <a:off x="6414620" y="4182805"/>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204CBF14-CE3C-D0AF-0904-EB85AA35F9B3}"/>
              </a:ext>
            </a:extLst>
          </p:cNvPr>
          <p:cNvCxnSpPr>
            <a:cxnSpLocks/>
          </p:cNvCxnSpPr>
          <p:nvPr/>
        </p:nvCxnSpPr>
        <p:spPr>
          <a:xfrm>
            <a:off x="6864069" y="4175499"/>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sp>
        <p:nvSpPr>
          <p:cNvPr id="11" name="Rounded Rectangle 10">
            <a:extLst>
              <a:ext uri="{FF2B5EF4-FFF2-40B4-BE49-F238E27FC236}">
                <a16:creationId xmlns:a16="http://schemas.microsoft.com/office/drawing/2014/main" id="{6504418D-A90C-D6E7-1C54-18A1A7C9A1D0}"/>
              </a:ext>
            </a:extLst>
          </p:cNvPr>
          <p:cNvSpPr/>
          <p:nvPr/>
        </p:nvSpPr>
        <p:spPr>
          <a:xfrm>
            <a:off x="5192143" y="2334911"/>
            <a:ext cx="2028915" cy="1840762"/>
          </a:xfrm>
          <a:prstGeom prst="roundRect">
            <a:avLst>
              <a:gd name="adj" fmla="val 1622"/>
            </a:avLst>
          </a:prstGeom>
          <a:solidFill>
            <a:schemeClr val="accent5">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2500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12" name="Table 275">
            <a:extLst>
              <a:ext uri="{FF2B5EF4-FFF2-40B4-BE49-F238E27FC236}">
                <a16:creationId xmlns:a16="http://schemas.microsoft.com/office/drawing/2014/main" id="{76354472-B820-C436-4D54-CDDC66664919}"/>
              </a:ext>
            </a:extLst>
          </p:cNvPr>
          <p:cNvGraphicFramePr>
            <a:graphicFrameLocks noGrp="1"/>
          </p:cNvGraphicFramePr>
          <p:nvPr/>
        </p:nvGraphicFramePr>
        <p:xfrm>
          <a:off x="5292522" y="2459192"/>
          <a:ext cx="1800000" cy="1584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396000">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6769038"/>
                  </a:ext>
                </a:extLst>
              </a:tr>
              <a:tr h="396000">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351085"/>
                  </a:ext>
                </a:extLst>
              </a:tr>
              <a:tr h="396000">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04728428"/>
                  </a:ext>
                </a:extLst>
              </a:tr>
            </a:tbl>
          </a:graphicData>
        </a:graphic>
      </p:graphicFrame>
      <p:sp>
        <p:nvSpPr>
          <p:cNvPr id="13" name="Rounded Rectangle 12">
            <a:extLst>
              <a:ext uri="{FF2B5EF4-FFF2-40B4-BE49-F238E27FC236}">
                <a16:creationId xmlns:a16="http://schemas.microsoft.com/office/drawing/2014/main" id="{D69C4F41-50ED-CF54-644A-2ED316781EF1}"/>
              </a:ext>
            </a:extLst>
          </p:cNvPr>
          <p:cNvSpPr/>
          <p:nvPr/>
        </p:nvSpPr>
        <p:spPr>
          <a:xfrm rot="5400000">
            <a:off x="5898769" y="3790738"/>
            <a:ext cx="582102" cy="2028912"/>
          </a:xfrm>
          <a:prstGeom prst="roundRect">
            <a:avLst/>
          </a:prstGeom>
          <a:pattFill prst="wdUpDiag">
            <a:fgClr>
              <a:srgbClr val="BBAECA"/>
            </a:fgClr>
            <a:bgClr>
              <a:srgbClr val="DFCFF0"/>
            </a:bgClr>
          </a:patt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id="{5B03AEA4-1D6D-2A02-F28E-1BE0E4D10B9C}"/>
              </a:ext>
            </a:extLst>
          </p:cNvPr>
          <p:cNvGrpSpPr/>
          <p:nvPr/>
        </p:nvGrpSpPr>
        <p:grpSpPr>
          <a:xfrm>
            <a:off x="5408073" y="5120617"/>
            <a:ext cx="173332" cy="648969"/>
            <a:chOff x="2521758" y="3054797"/>
            <a:chExt cx="64008" cy="188069"/>
          </a:xfrm>
        </p:grpSpPr>
        <p:cxnSp>
          <p:nvCxnSpPr>
            <p:cNvPr id="29" name="Straight Connector 28">
              <a:extLst>
                <a:ext uri="{FF2B5EF4-FFF2-40B4-BE49-F238E27FC236}">
                  <a16:creationId xmlns:a16="http://schemas.microsoft.com/office/drawing/2014/main" id="{56411DE6-322D-76E3-294D-9E5A2FA79FF8}"/>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1" name="Straight Connector 30">
              <a:extLst>
                <a:ext uri="{FF2B5EF4-FFF2-40B4-BE49-F238E27FC236}">
                  <a16:creationId xmlns:a16="http://schemas.microsoft.com/office/drawing/2014/main" id="{6001E9C3-356E-AE87-FFA4-05FFDFC51AF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2" name="Straight Connector 31">
              <a:extLst>
                <a:ext uri="{FF2B5EF4-FFF2-40B4-BE49-F238E27FC236}">
                  <a16:creationId xmlns:a16="http://schemas.microsoft.com/office/drawing/2014/main" id="{6291C3A9-C7BF-6832-8EBF-7A977669D976}"/>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7" name="Group 16">
            <a:extLst>
              <a:ext uri="{FF2B5EF4-FFF2-40B4-BE49-F238E27FC236}">
                <a16:creationId xmlns:a16="http://schemas.microsoft.com/office/drawing/2014/main" id="{FDD767DD-4EAE-2CA4-A7CE-A5CF80FEF08C}"/>
              </a:ext>
            </a:extLst>
          </p:cNvPr>
          <p:cNvGrpSpPr/>
          <p:nvPr/>
        </p:nvGrpSpPr>
        <p:grpSpPr>
          <a:xfrm>
            <a:off x="5837030" y="5109582"/>
            <a:ext cx="173332" cy="648969"/>
            <a:chOff x="2521758" y="3054797"/>
            <a:chExt cx="64008" cy="188069"/>
          </a:xfrm>
        </p:grpSpPr>
        <p:cxnSp>
          <p:nvCxnSpPr>
            <p:cNvPr id="26" name="Straight Connector 25">
              <a:extLst>
                <a:ext uri="{FF2B5EF4-FFF2-40B4-BE49-F238E27FC236}">
                  <a16:creationId xmlns:a16="http://schemas.microsoft.com/office/drawing/2014/main" id="{E2764FA7-945D-6ACC-4476-AB0E702C8F95}"/>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7" name="Straight Connector 26">
              <a:extLst>
                <a:ext uri="{FF2B5EF4-FFF2-40B4-BE49-F238E27FC236}">
                  <a16:creationId xmlns:a16="http://schemas.microsoft.com/office/drawing/2014/main" id="{9DA23700-D9EA-5D46-34FC-D8C81067954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8" name="Straight Connector 27">
              <a:extLst>
                <a:ext uri="{FF2B5EF4-FFF2-40B4-BE49-F238E27FC236}">
                  <a16:creationId xmlns:a16="http://schemas.microsoft.com/office/drawing/2014/main" id="{65F5F5EB-C469-F183-795C-3CF3D5200AE9}"/>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8" name="Group 17">
            <a:extLst>
              <a:ext uri="{FF2B5EF4-FFF2-40B4-BE49-F238E27FC236}">
                <a16:creationId xmlns:a16="http://schemas.microsoft.com/office/drawing/2014/main" id="{5C2F244F-AD02-F297-C498-C497F46F443E}"/>
              </a:ext>
            </a:extLst>
          </p:cNvPr>
          <p:cNvGrpSpPr/>
          <p:nvPr/>
        </p:nvGrpSpPr>
        <p:grpSpPr>
          <a:xfrm>
            <a:off x="6248380" y="5108314"/>
            <a:ext cx="173332" cy="648969"/>
            <a:chOff x="2521758" y="3054797"/>
            <a:chExt cx="64008" cy="188069"/>
          </a:xfrm>
        </p:grpSpPr>
        <p:cxnSp>
          <p:nvCxnSpPr>
            <p:cNvPr id="23" name="Straight Connector 22">
              <a:extLst>
                <a:ext uri="{FF2B5EF4-FFF2-40B4-BE49-F238E27FC236}">
                  <a16:creationId xmlns:a16="http://schemas.microsoft.com/office/drawing/2014/main" id="{9F9C2302-8BFC-2113-6E2C-ACFF464016E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4" name="Straight Connector 23">
              <a:extLst>
                <a:ext uri="{FF2B5EF4-FFF2-40B4-BE49-F238E27FC236}">
                  <a16:creationId xmlns:a16="http://schemas.microsoft.com/office/drawing/2014/main" id="{7FE804DF-ACC9-5681-9141-E12E98F04E3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5" name="Straight Connector 24">
              <a:extLst>
                <a:ext uri="{FF2B5EF4-FFF2-40B4-BE49-F238E27FC236}">
                  <a16:creationId xmlns:a16="http://schemas.microsoft.com/office/drawing/2014/main" id="{011A845C-4B36-622D-79D2-2EEC712480E0}"/>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9" name="Group 18">
            <a:extLst>
              <a:ext uri="{FF2B5EF4-FFF2-40B4-BE49-F238E27FC236}">
                <a16:creationId xmlns:a16="http://schemas.microsoft.com/office/drawing/2014/main" id="{D60879E2-DF9F-933F-7EBD-BAA733433234}"/>
              </a:ext>
            </a:extLst>
          </p:cNvPr>
          <p:cNvGrpSpPr/>
          <p:nvPr/>
        </p:nvGrpSpPr>
        <p:grpSpPr>
          <a:xfrm>
            <a:off x="6672336" y="5120617"/>
            <a:ext cx="173332" cy="648969"/>
            <a:chOff x="2521758" y="3054797"/>
            <a:chExt cx="64008" cy="188069"/>
          </a:xfrm>
        </p:grpSpPr>
        <p:cxnSp>
          <p:nvCxnSpPr>
            <p:cNvPr id="20" name="Straight Connector 19">
              <a:extLst>
                <a:ext uri="{FF2B5EF4-FFF2-40B4-BE49-F238E27FC236}">
                  <a16:creationId xmlns:a16="http://schemas.microsoft.com/office/drawing/2014/main" id="{98070522-1F0D-F9D0-1868-64E7D1BD153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1" name="Straight Connector 20">
              <a:extLst>
                <a:ext uri="{FF2B5EF4-FFF2-40B4-BE49-F238E27FC236}">
                  <a16:creationId xmlns:a16="http://schemas.microsoft.com/office/drawing/2014/main" id="{A7BC7AE7-4BBB-BD85-E12B-FD544420F3F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2" name="Straight Connector 21">
              <a:extLst>
                <a:ext uri="{FF2B5EF4-FFF2-40B4-BE49-F238E27FC236}">
                  <a16:creationId xmlns:a16="http://schemas.microsoft.com/office/drawing/2014/main" id="{8B1EFA1E-657A-E290-1E60-D94A0BF19A73}"/>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sp>
        <p:nvSpPr>
          <p:cNvPr id="33" name="Rounded Rectangle 32">
            <a:extLst>
              <a:ext uri="{FF2B5EF4-FFF2-40B4-BE49-F238E27FC236}">
                <a16:creationId xmlns:a16="http://schemas.microsoft.com/office/drawing/2014/main" id="{0C60ECAA-E984-0339-82FC-E5B0B4C5608E}"/>
              </a:ext>
            </a:extLst>
          </p:cNvPr>
          <p:cNvSpPr/>
          <p:nvPr/>
        </p:nvSpPr>
        <p:spPr>
          <a:xfrm rot="5400000">
            <a:off x="5897652" y="5047299"/>
            <a:ext cx="584335" cy="2028912"/>
          </a:xfrm>
          <a:prstGeom prst="round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4" name="Table 275">
            <a:extLst>
              <a:ext uri="{FF2B5EF4-FFF2-40B4-BE49-F238E27FC236}">
                <a16:creationId xmlns:a16="http://schemas.microsoft.com/office/drawing/2014/main" id="{91C1B412-F7C0-9BF4-466A-716D27FABB97}"/>
              </a:ext>
            </a:extLst>
          </p:cNvPr>
          <p:cNvGraphicFramePr>
            <a:graphicFrameLocks noGrp="1"/>
          </p:cNvGraphicFramePr>
          <p:nvPr/>
        </p:nvGraphicFramePr>
        <p:xfrm>
          <a:off x="5292522" y="4591707"/>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35" name="Rounded Rectangle 34">
            <a:extLst>
              <a:ext uri="{FF2B5EF4-FFF2-40B4-BE49-F238E27FC236}">
                <a16:creationId xmlns:a16="http://schemas.microsoft.com/office/drawing/2014/main" id="{5853E33A-0C10-F411-BD05-35B1A76C00B3}"/>
              </a:ext>
            </a:extLst>
          </p:cNvPr>
          <p:cNvSpPr/>
          <p:nvPr/>
        </p:nvSpPr>
        <p:spPr>
          <a:xfrm rot="5400000">
            <a:off x="5909541" y="170856"/>
            <a:ext cx="579239" cy="2014040"/>
          </a:xfrm>
          <a:prstGeom prst="roundRect">
            <a:avLst/>
          </a:prstGeom>
          <a:solidFill>
            <a:srgbClr val="E4D9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6" name="Table 275">
            <a:extLst>
              <a:ext uri="{FF2B5EF4-FFF2-40B4-BE49-F238E27FC236}">
                <a16:creationId xmlns:a16="http://schemas.microsoft.com/office/drawing/2014/main" id="{28DFCE45-3B33-AE43-69DA-C1AF5E3FC3E2}"/>
              </a:ext>
            </a:extLst>
          </p:cNvPr>
          <p:cNvGraphicFramePr>
            <a:graphicFrameLocks noGrp="1"/>
          </p:cNvGraphicFramePr>
          <p:nvPr/>
        </p:nvGraphicFramePr>
        <p:xfrm>
          <a:off x="5301890" y="994064"/>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0</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cxnSp>
        <p:nvCxnSpPr>
          <p:cNvPr id="37" name="Elbow Connector 36">
            <a:extLst>
              <a:ext uri="{FF2B5EF4-FFF2-40B4-BE49-F238E27FC236}">
                <a16:creationId xmlns:a16="http://schemas.microsoft.com/office/drawing/2014/main" id="{8F539379-865B-D64A-C423-25BD1E83EAE5}"/>
              </a:ext>
            </a:extLst>
          </p:cNvPr>
          <p:cNvCxnSpPr>
            <a:cxnSpLocks/>
          </p:cNvCxnSpPr>
          <p:nvPr/>
        </p:nvCxnSpPr>
        <p:spPr>
          <a:xfrm rot="10800000" flipH="1" flipV="1">
            <a:off x="7211141" y="1924870"/>
            <a:ext cx="4" cy="3566160"/>
          </a:xfrm>
          <a:prstGeom prst="bentConnector3">
            <a:avLst>
              <a:gd name="adj1" fmla="val 12220150000"/>
            </a:avLst>
          </a:prstGeom>
          <a:ln w="38100">
            <a:solidFill>
              <a:schemeClr val="accent4"/>
            </a:solidFill>
            <a:prstDash val="sysDot"/>
            <a:tailEnd type="triangle" w="med" len="sm"/>
          </a:ln>
        </p:spPr>
        <p:style>
          <a:lnRef idx="1">
            <a:schemeClr val="accent1"/>
          </a:lnRef>
          <a:fillRef idx="0">
            <a:schemeClr val="accent1"/>
          </a:fillRef>
          <a:effectRef idx="0">
            <a:schemeClr val="accent1"/>
          </a:effectRef>
          <a:fontRef idx="minor">
            <a:schemeClr val="tx1"/>
          </a:fontRef>
        </p:style>
      </p:cxnSp>
      <p:sp>
        <p:nvSpPr>
          <p:cNvPr id="41" name="Rounded Rectangle 40">
            <a:extLst>
              <a:ext uri="{FF2B5EF4-FFF2-40B4-BE49-F238E27FC236}">
                <a16:creationId xmlns:a16="http://schemas.microsoft.com/office/drawing/2014/main" id="{5EA5FF2D-CA4D-044D-5240-D82BF10A85FD}"/>
              </a:ext>
            </a:extLst>
          </p:cNvPr>
          <p:cNvSpPr/>
          <p:nvPr/>
        </p:nvSpPr>
        <p:spPr>
          <a:xfrm rot="5400000">
            <a:off x="5907630" y="920136"/>
            <a:ext cx="579240" cy="2014044"/>
          </a:xfrm>
          <a:prstGeom prst="roundRect">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6" name="Straight Connector 45">
            <a:extLst>
              <a:ext uri="{FF2B5EF4-FFF2-40B4-BE49-F238E27FC236}">
                <a16:creationId xmlns:a16="http://schemas.microsoft.com/office/drawing/2014/main" id="{A3BF5155-D76B-0F51-84F0-F9C02F239946}"/>
              </a:ext>
            </a:extLst>
          </p:cNvPr>
          <p:cNvCxnSpPr>
            <a:cxnSpLocks/>
          </p:cNvCxnSpPr>
          <p:nvPr/>
        </p:nvCxnSpPr>
        <p:spPr>
          <a:xfrm rot="5400000" flipH="1">
            <a:off x="5043785" y="28981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48" name="Rounded Rectangle 47">
            <a:extLst>
              <a:ext uri="{FF2B5EF4-FFF2-40B4-BE49-F238E27FC236}">
                <a16:creationId xmlns:a16="http://schemas.microsoft.com/office/drawing/2014/main" id="{8376977C-3282-EAB6-98E7-B196ED4F6F12}"/>
              </a:ext>
            </a:extLst>
          </p:cNvPr>
          <p:cNvSpPr/>
          <p:nvPr/>
        </p:nvSpPr>
        <p:spPr>
          <a:xfrm rot="16200000">
            <a:off x="3943110" y="3070211"/>
            <a:ext cx="1654227" cy="308319"/>
          </a:xfrm>
          <a:prstGeom prst="round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0" name="Straight Arrow Connector 39">
            <a:extLst>
              <a:ext uri="{FF2B5EF4-FFF2-40B4-BE49-F238E27FC236}">
                <a16:creationId xmlns:a16="http://schemas.microsoft.com/office/drawing/2014/main" id="{29BE35DF-E2E1-9179-05DF-E58F667CD1C6}"/>
              </a:ext>
            </a:extLst>
          </p:cNvPr>
          <p:cNvCxnSpPr>
            <a:cxnSpLocks/>
          </p:cNvCxnSpPr>
          <p:nvPr/>
        </p:nvCxnSpPr>
        <p:spPr>
          <a:xfrm>
            <a:off x="68699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763874F1-B1FE-6D5F-7855-22E1EE847861}"/>
              </a:ext>
            </a:extLst>
          </p:cNvPr>
          <p:cNvCxnSpPr>
            <a:cxnSpLocks/>
          </p:cNvCxnSpPr>
          <p:nvPr/>
        </p:nvCxnSpPr>
        <p:spPr>
          <a:xfrm>
            <a:off x="64258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9333CE1-7BE6-2786-C4D3-1E02C6E6158E}"/>
              </a:ext>
            </a:extLst>
          </p:cNvPr>
          <p:cNvCxnSpPr>
            <a:cxnSpLocks/>
          </p:cNvCxnSpPr>
          <p:nvPr/>
        </p:nvCxnSpPr>
        <p:spPr>
          <a:xfrm>
            <a:off x="59682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24D7EFB3-2A69-80D9-0B83-2890B46C68C1}"/>
              </a:ext>
            </a:extLst>
          </p:cNvPr>
          <p:cNvCxnSpPr>
            <a:cxnSpLocks/>
          </p:cNvCxnSpPr>
          <p:nvPr/>
        </p:nvCxnSpPr>
        <p:spPr>
          <a:xfrm>
            <a:off x="55241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graphicFrame>
        <p:nvGraphicFramePr>
          <p:cNvPr id="2" name="Table 275">
            <a:extLst>
              <a:ext uri="{FF2B5EF4-FFF2-40B4-BE49-F238E27FC236}">
                <a16:creationId xmlns:a16="http://schemas.microsoft.com/office/drawing/2014/main" id="{F33BC4AD-3B1B-2EF3-C96B-80CD4D672F26}"/>
              </a:ext>
            </a:extLst>
          </p:cNvPr>
          <p:cNvGraphicFramePr>
            <a:graphicFrameLocks noGrp="1"/>
          </p:cNvGraphicFramePr>
          <p:nvPr/>
        </p:nvGraphicFramePr>
        <p:xfrm>
          <a:off x="5289835" y="5836646"/>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15" name="Rectangle 14">
            <a:extLst>
              <a:ext uri="{FF2B5EF4-FFF2-40B4-BE49-F238E27FC236}">
                <a16:creationId xmlns:a16="http://schemas.microsoft.com/office/drawing/2014/main" id="{8F0AB727-4535-4F51-A029-2FF715B1BB4F}"/>
              </a:ext>
            </a:extLst>
          </p:cNvPr>
          <p:cNvSpPr/>
          <p:nvPr/>
        </p:nvSpPr>
        <p:spPr>
          <a:xfrm>
            <a:off x="5770841"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0" name="Rectangle 29">
            <a:extLst>
              <a:ext uri="{FF2B5EF4-FFF2-40B4-BE49-F238E27FC236}">
                <a16:creationId xmlns:a16="http://schemas.microsoft.com/office/drawing/2014/main" id="{58E8DFCC-D41E-B4DC-0E11-DDBA39AF97F5}"/>
              </a:ext>
            </a:extLst>
          </p:cNvPr>
          <p:cNvSpPr/>
          <p:nvPr/>
        </p:nvSpPr>
        <p:spPr>
          <a:xfrm>
            <a:off x="6237315"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8" name="Rectangle 37">
            <a:extLst>
              <a:ext uri="{FF2B5EF4-FFF2-40B4-BE49-F238E27FC236}">
                <a16:creationId xmlns:a16="http://schemas.microsoft.com/office/drawing/2014/main" id="{6606B0FB-9FD3-1633-090F-A442DDBC5782}"/>
              </a:ext>
            </a:extLst>
          </p:cNvPr>
          <p:cNvSpPr/>
          <p:nvPr/>
        </p:nvSpPr>
        <p:spPr>
          <a:xfrm>
            <a:off x="6703788"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47" name="TextBox 46">
            <a:extLst>
              <a:ext uri="{FF2B5EF4-FFF2-40B4-BE49-F238E27FC236}">
                <a16:creationId xmlns:a16="http://schemas.microsoft.com/office/drawing/2014/main" id="{48209F93-C678-77FE-0741-880FAEA05260}"/>
              </a:ext>
            </a:extLst>
          </p:cNvPr>
          <p:cNvSpPr txBox="1"/>
          <p:nvPr/>
        </p:nvSpPr>
        <p:spPr>
          <a:xfrm>
            <a:off x="234762" y="5148517"/>
            <a:ext cx="2245127"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 vector</a:t>
            </a:r>
          </a:p>
        </p:txBody>
      </p:sp>
      <p:graphicFrame>
        <p:nvGraphicFramePr>
          <p:cNvPr id="50" name="Table 275">
            <a:extLst>
              <a:ext uri="{FF2B5EF4-FFF2-40B4-BE49-F238E27FC236}">
                <a16:creationId xmlns:a16="http://schemas.microsoft.com/office/drawing/2014/main" id="{F4FAEFC2-F020-2F17-D28B-888C8568909C}"/>
              </a:ext>
            </a:extLst>
          </p:cNvPr>
          <p:cNvGraphicFramePr>
            <a:graphicFrameLocks noGrp="1"/>
          </p:cNvGraphicFramePr>
          <p:nvPr/>
        </p:nvGraphicFramePr>
        <p:xfrm>
          <a:off x="426103" y="2000679"/>
          <a:ext cx="1854538" cy="2194560"/>
        </p:xfrm>
        <a:graphic>
          <a:graphicData uri="http://schemas.openxmlformats.org/drawingml/2006/table">
            <a:tbl>
              <a:tblPr firstRow="1" bandRow="1">
                <a:tableStyleId>{5940675A-B579-460E-94D1-54222C63F5DA}</a:tableStyleId>
              </a:tblPr>
              <a:tblGrid>
                <a:gridCol w="560388">
                  <a:extLst>
                    <a:ext uri="{9D8B030D-6E8A-4147-A177-3AD203B41FA5}">
                      <a16:colId xmlns:a16="http://schemas.microsoft.com/office/drawing/2014/main" val="1193322599"/>
                    </a:ext>
                  </a:extLst>
                </a:gridCol>
                <a:gridCol w="816943">
                  <a:extLst>
                    <a:ext uri="{9D8B030D-6E8A-4147-A177-3AD203B41FA5}">
                      <a16:colId xmlns:a16="http://schemas.microsoft.com/office/drawing/2014/main" val="4227494446"/>
                    </a:ext>
                  </a:extLst>
                </a:gridCol>
                <a:gridCol w="477207">
                  <a:extLst>
                    <a:ext uri="{9D8B030D-6E8A-4147-A177-3AD203B41FA5}">
                      <a16:colId xmlns:a16="http://schemas.microsoft.com/office/drawing/2014/main" val="468283467"/>
                    </a:ext>
                  </a:extLst>
                </a:gridCol>
              </a:tblGrid>
              <a:tr h="270417">
                <a:tc>
                  <a:txBody>
                    <a:bodyPr/>
                    <a:lstStyle/>
                    <a:p>
                      <a:pPr algn="ctr"/>
                      <a:endParaRPr lang="en-US" sz="1800" b="0" i="0">
                        <a:latin typeface="Corbel" panose="020B0503020204020204" pitchFamily="34" charset="0"/>
                        <a:cs typeface="Arial" panose="020B060402020202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800" b="0" i="0">
                          <a:latin typeface="Corbel" panose="020B0503020204020204" pitchFamily="34" charset="0"/>
                          <a:cs typeface="Arial" panose="020B0604020202020204" pitchFamily="34" charset="0"/>
                        </a:rPr>
                        <a:t>Prime numbers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r>
                        <a:rPr lang="en-US" sz="1000">
                          <a:latin typeface="Arial" panose="020B0604020202020204" pitchFamily="34" charset="0"/>
                          <a:cs typeface="Arial" panose="020B0604020202020204" pitchFamily="34" charset="0"/>
                        </a:rPr>
                        <a:t>A</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0">
                <a:tc>
                  <a:txBody>
                    <a:bodyPr/>
                    <a:lstStyle/>
                    <a:p>
                      <a:pPr algn="ctr"/>
                      <a:r>
                        <a:rPr lang="en-US" sz="1800" b="0" i="0">
                          <a:latin typeface="Corbel" panose="020B0503020204020204" pitchFamily="34" charset="0"/>
                          <a:cs typeface="Arial" panose="020B0604020202020204" pitchFamily="34" charset="0"/>
                        </a:rPr>
                        <a:t>LUT</a:t>
                      </a:r>
                    </a:p>
                    <a:p>
                      <a:pPr algn="ctr"/>
                      <a:r>
                        <a:rPr lang="en-US" sz="1800" b="0" i="0">
                          <a:latin typeface="Corbel" panose="020B0503020204020204" pitchFamily="34" charset="0"/>
                          <a:cs typeface="Arial" panose="020B0604020202020204" pitchFamily="34" charset="0"/>
                        </a:rPr>
                        <a:t>index</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err="1">
                          <a:latin typeface="Corbel" panose="020B0503020204020204" pitchFamily="34" charset="0"/>
                          <a:cs typeface="Arial" panose="020B0604020202020204" pitchFamily="34" charset="0"/>
                        </a:rPr>
                        <a:t>i</a:t>
                      </a:r>
                      <a:endParaRPr lang="en-US" sz="1800" b="0" i="0">
                        <a:latin typeface="Corbel" panose="020B0503020204020204" pitchFamily="34" charset="0"/>
                        <a:cs typeface="Arial" panose="020B0604020202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f(</a:t>
                      </a:r>
                      <a:r>
                        <a:rPr lang="en-US" sz="1800" b="0" i="0" err="1">
                          <a:latin typeface="Corbel" panose="020B0503020204020204" pitchFamily="34" charset="0"/>
                          <a:cs typeface="Arial" panose="020B0604020202020204" pitchFamily="34" charset="0"/>
                        </a:rPr>
                        <a:t>i</a:t>
                      </a:r>
                      <a:r>
                        <a:rPr lang="en-US" sz="1800" b="0" i="0">
                          <a:latin typeface="Corbel" panose="020B0503020204020204" pitchFamily="34" charset="0"/>
                          <a:cs typeface="Arial" panose="020B0604020202020204" pitchFamily="34" charset="0"/>
                        </a:rPr>
                        <a: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6769038"/>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1</a:t>
                      </a:r>
                      <a:r>
                        <a:rPr lang="en-US" sz="1800" b="0" i="0" baseline="30000">
                          <a:latin typeface="Corbel" panose="020B0503020204020204" pitchFamily="34" charset="0"/>
                          <a:cs typeface="Arial" panose="020B0604020202020204" pitchFamily="34" charset="0"/>
                        </a:rPr>
                        <a:t>st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351085"/>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2</a:t>
                      </a:r>
                      <a:r>
                        <a:rPr lang="en-US" sz="1800" b="0" i="0" baseline="30000">
                          <a:solidFill>
                            <a:schemeClr val="tx1"/>
                          </a:solidFill>
                          <a:latin typeface="Corbel" panose="020B0503020204020204" pitchFamily="34" charset="0"/>
                          <a:cs typeface="Arial" panose="020B0604020202020204" pitchFamily="34" charset="0"/>
                        </a:rPr>
                        <a:t>nd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508754334"/>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3</a:t>
                      </a:r>
                      <a:r>
                        <a:rPr lang="en-US" sz="1800" b="0" i="0" baseline="30000">
                          <a:latin typeface="Corbel" panose="020B0503020204020204" pitchFamily="34" charset="0"/>
                          <a:cs typeface="Arial" panose="020B0604020202020204" pitchFamily="34" charset="0"/>
                        </a:rPr>
                        <a:t>rd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64916830"/>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4</a:t>
                      </a:r>
                      <a:r>
                        <a:rPr lang="en-US" sz="1800" b="0" i="0" baseline="30000">
                          <a:latin typeface="Corbel" panose="020B0503020204020204" pitchFamily="34" charset="0"/>
                          <a:cs typeface="Arial" panose="020B0604020202020204" pitchFamily="34" charset="0"/>
                        </a:rPr>
                        <a:t>th</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16069710"/>
                  </a:ext>
                </a:extLst>
              </a:tr>
            </a:tbl>
          </a:graphicData>
        </a:graphic>
      </p:graphicFrame>
      <p:graphicFrame>
        <p:nvGraphicFramePr>
          <p:cNvPr id="52" name="Table 275">
            <a:extLst>
              <a:ext uri="{FF2B5EF4-FFF2-40B4-BE49-F238E27FC236}">
                <a16:creationId xmlns:a16="http://schemas.microsoft.com/office/drawing/2014/main" id="{D03E7150-1EF3-DD7E-1AAE-429CCC880DF9}"/>
              </a:ext>
            </a:extLst>
          </p:cNvPr>
          <p:cNvGraphicFramePr>
            <a:graphicFrameLocks noGrp="1"/>
          </p:cNvGraphicFramePr>
          <p:nvPr/>
        </p:nvGraphicFramePr>
        <p:xfrm>
          <a:off x="419382" y="4801677"/>
          <a:ext cx="1863744" cy="384881"/>
        </p:xfrm>
        <a:graphic>
          <a:graphicData uri="http://schemas.openxmlformats.org/drawingml/2006/table">
            <a:tbl>
              <a:tblPr firstRow="1" bandRow="1">
                <a:tableStyleId>{5940675A-B579-460E-94D1-54222C63F5DA}</a:tableStyleId>
              </a:tblPr>
              <a:tblGrid>
                <a:gridCol w="465936">
                  <a:extLst>
                    <a:ext uri="{9D8B030D-6E8A-4147-A177-3AD203B41FA5}">
                      <a16:colId xmlns:a16="http://schemas.microsoft.com/office/drawing/2014/main" val="4227494446"/>
                    </a:ext>
                  </a:extLst>
                </a:gridCol>
                <a:gridCol w="465936">
                  <a:extLst>
                    <a:ext uri="{9D8B030D-6E8A-4147-A177-3AD203B41FA5}">
                      <a16:colId xmlns:a16="http://schemas.microsoft.com/office/drawing/2014/main" val="468283467"/>
                    </a:ext>
                  </a:extLst>
                </a:gridCol>
                <a:gridCol w="465936">
                  <a:extLst>
                    <a:ext uri="{9D8B030D-6E8A-4147-A177-3AD203B41FA5}">
                      <a16:colId xmlns:a16="http://schemas.microsoft.com/office/drawing/2014/main" val="3823604040"/>
                    </a:ext>
                  </a:extLst>
                </a:gridCol>
                <a:gridCol w="465936">
                  <a:extLst>
                    <a:ext uri="{9D8B030D-6E8A-4147-A177-3AD203B41FA5}">
                      <a16:colId xmlns:a16="http://schemas.microsoft.com/office/drawing/2014/main" val="3652080883"/>
                    </a:ext>
                  </a:extLst>
                </a:gridCol>
              </a:tblGrid>
              <a:tr h="384881">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54" name="TextBox 53">
            <a:extLst>
              <a:ext uri="{FF2B5EF4-FFF2-40B4-BE49-F238E27FC236}">
                <a16:creationId xmlns:a16="http://schemas.microsoft.com/office/drawing/2014/main" id="{0298F78F-23E2-99F4-79F3-CD12675CB412}"/>
              </a:ext>
            </a:extLst>
          </p:cNvPr>
          <p:cNvSpPr txBox="1"/>
          <p:nvPr/>
        </p:nvSpPr>
        <p:spPr>
          <a:xfrm>
            <a:off x="426103" y="4167177"/>
            <a:ext cx="1854538"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l</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ook</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u</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p </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able</a:t>
            </a:r>
          </a:p>
        </p:txBody>
      </p:sp>
      <p:sp>
        <p:nvSpPr>
          <p:cNvPr id="55" name="TextBox 54">
            <a:extLst>
              <a:ext uri="{FF2B5EF4-FFF2-40B4-BE49-F238E27FC236}">
                <a16:creationId xmlns:a16="http://schemas.microsoft.com/office/drawing/2014/main" id="{7195EE43-7896-3B0F-7D8D-A5EE61665E18}"/>
              </a:ext>
            </a:extLst>
          </p:cNvPr>
          <p:cNvSpPr txBox="1"/>
          <p:nvPr/>
        </p:nvSpPr>
        <p:spPr>
          <a:xfrm>
            <a:off x="328507" y="6078612"/>
            <a:ext cx="204201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 vector</a:t>
            </a:r>
          </a:p>
        </p:txBody>
      </p:sp>
      <p:graphicFrame>
        <p:nvGraphicFramePr>
          <p:cNvPr id="56" name="Table 275">
            <a:extLst>
              <a:ext uri="{FF2B5EF4-FFF2-40B4-BE49-F238E27FC236}">
                <a16:creationId xmlns:a16="http://schemas.microsoft.com/office/drawing/2014/main" id="{42AC9FCD-CC4B-AED2-A9FC-1476D069C04D}"/>
              </a:ext>
            </a:extLst>
          </p:cNvPr>
          <p:cNvGraphicFramePr>
            <a:graphicFrameLocks noGrp="1"/>
          </p:cNvGraphicFramePr>
          <p:nvPr/>
        </p:nvGraphicFramePr>
        <p:xfrm>
          <a:off x="419382" y="5745220"/>
          <a:ext cx="1863740" cy="384881"/>
        </p:xfrm>
        <a:graphic>
          <a:graphicData uri="http://schemas.openxmlformats.org/drawingml/2006/table">
            <a:tbl>
              <a:tblPr firstRow="1" bandRow="1">
                <a:tableStyleId>{5940675A-B579-460E-94D1-54222C63F5DA}</a:tableStyleId>
              </a:tblPr>
              <a:tblGrid>
                <a:gridCol w="465935">
                  <a:extLst>
                    <a:ext uri="{9D8B030D-6E8A-4147-A177-3AD203B41FA5}">
                      <a16:colId xmlns:a16="http://schemas.microsoft.com/office/drawing/2014/main" val="4227494446"/>
                    </a:ext>
                  </a:extLst>
                </a:gridCol>
                <a:gridCol w="465935">
                  <a:extLst>
                    <a:ext uri="{9D8B030D-6E8A-4147-A177-3AD203B41FA5}">
                      <a16:colId xmlns:a16="http://schemas.microsoft.com/office/drawing/2014/main" val="468283467"/>
                    </a:ext>
                  </a:extLst>
                </a:gridCol>
                <a:gridCol w="465935">
                  <a:extLst>
                    <a:ext uri="{9D8B030D-6E8A-4147-A177-3AD203B41FA5}">
                      <a16:colId xmlns:a16="http://schemas.microsoft.com/office/drawing/2014/main" val="3823604040"/>
                    </a:ext>
                  </a:extLst>
                </a:gridCol>
                <a:gridCol w="465935">
                  <a:extLst>
                    <a:ext uri="{9D8B030D-6E8A-4147-A177-3AD203B41FA5}">
                      <a16:colId xmlns:a16="http://schemas.microsoft.com/office/drawing/2014/main" val="3652080883"/>
                    </a:ext>
                  </a:extLst>
                </a:gridCol>
              </a:tblGrid>
              <a:tr h="384881">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64" name="TextBox 63">
            <a:extLst>
              <a:ext uri="{FF2B5EF4-FFF2-40B4-BE49-F238E27FC236}">
                <a16:creationId xmlns:a16="http://schemas.microsoft.com/office/drawing/2014/main" id="{77C6A9F9-CFD2-BFB6-5FD1-46212866E231}"/>
              </a:ext>
            </a:extLst>
          </p:cNvPr>
          <p:cNvSpPr txBox="1"/>
          <p:nvPr/>
        </p:nvSpPr>
        <p:spPr>
          <a:xfrm>
            <a:off x="-118226" y="766965"/>
            <a:ext cx="294444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LUT Query: </a:t>
            </a:r>
            <a:b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b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Return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1</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st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4</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th</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Corbel" panose="020B0503020204020204" pitchFamily="34" charset="0"/>
                <a:ea typeface="+mn-ea"/>
                <a:cs typeface="+mn-cs"/>
              </a:rPr>
              <a:t>prime numbers</a:t>
            </a:r>
          </a:p>
        </p:txBody>
      </p:sp>
      <p:sp>
        <p:nvSpPr>
          <p:cNvPr id="73" name="TextBox 72">
            <a:extLst>
              <a:ext uri="{FF2B5EF4-FFF2-40B4-BE49-F238E27FC236}">
                <a16:creationId xmlns:a16="http://schemas.microsoft.com/office/drawing/2014/main" id="{D7B72F86-2B91-59AA-47AC-78725EC01117}"/>
              </a:ext>
            </a:extLst>
          </p:cNvPr>
          <p:cNvSpPr txBox="1"/>
          <p:nvPr/>
        </p:nvSpPr>
        <p:spPr>
          <a:xfrm>
            <a:off x="3576104" y="5703683"/>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output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vector</a:t>
            </a:r>
          </a:p>
        </p:txBody>
      </p:sp>
      <p:sp>
        <p:nvSpPr>
          <p:cNvPr id="80" name="TextBox 79">
            <a:extLst>
              <a:ext uri="{FF2B5EF4-FFF2-40B4-BE49-F238E27FC236}">
                <a16:creationId xmlns:a16="http://schemas.microsoft.com/office/drawing/2014/main" id="{283E4029-EC6B-17CF-A76E-32088220A3F2}"/>
              </a:ext>
            </a:extLst>
          </p:cNvPr>
          <p:cNvSpPr txBox="1"/>
          <p:nvPr/>
        </p:nvSpPr>
        <p:spPr>
          <a:xfrm rot="5400000">
            <a:off x="5608648" y="3024316"/>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solidFill>
                <a:effectLst/>
                <a:uLnTx/>
                <a:uFillTx/>
                <a:latin typeface="Corbel" panose="020B0503020204020204" pitchFamily="34" charset="0"/>
                <a:ea typeface="+mn-ea"/>
                <a:cs typeface="Arial" panose="020B0604020202020204" pitchFamily="34" charset="0"/>
              </a:rPr>
              <a:t>DRAM array</a:t>
            </a:r>
          </a:p>
        </p:txBody>
      </p:sp>
      <p:sp>
        <p:nvSpPr>
          <p:cNvPr id="82" name="Rectangle 81">
            <a:extLst>
              <a:ext uri="{FF2B5EF4-FFF2-40B4-BE49-F238E27FC236}">
                <a16:creationId xmlns:a16="http://schemas.microsoft.com/office/drawing/2014/main" id="{62BDDE6A-4739-7DE9-17E3-D3F0466696F8}"/>
              </a:ext>
            </a:extLst>
          </p:cNvPr>
          <p:cNvSpPr/>
          <p:nvPr/>
        </p:nvSpPr>
        <p:spPr>
          <a:xfrm>
            <a:off x="4935550" y="240016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mn-cs"/>
              </a:rPr>
              <a:t>0</a:t>
            </a:r>
          </a:p>
        </p:txBody>
      </p:sp>
      <p:sp>
        <p:nvSpPr>
          <p:cNvPr id="83" name="Rectangle 82">
            <a:extLst>
              <a:ext uri="{FF2B5EF4-FFF2-40B4-BE49-F238E27FC236}">
                <a16:creationId xmlns:a16="http://schemas.microsoft.com/office/drawing/2014/main" id="{0AB9FB35-61EA-83FA-E6A5-94C08C60E54A}"/>
              </a:ext>
            </a:extLst>
          </p:cNvPr>
          <p:cNvSpPr/>
          <p:nvPr/>
        </p:nvSpPr>
        <p:spPr>
          <a:xfrm>
            <a:off x="4935550" y="2766371"/>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1</a:t>
            </a:r>
          </a:p>
        </p:txBody>
      </p:sp>
      <p:sp>
        <p:nvSpPr>
          <p:cNvPr id="84" name="Rectangle 83">
            <a:extLst>
              <a:ext uri="{FF2B5EF4-FFF2-40B4-BE49-F238E27FC236}">
                <a16:creationId xmlns:a16="http://schemas.microsoft.com/office/drawing/2014/main" id="{FF1258C3-D9FB-0C18-2D3C-A98C5A7E0564}"/>
              </a:ext>
            </a:extLst>
          </p:cNvPr>
          <p:cNvSpPr/>
          <p:nvPr/>
        </p:nvSpPr>
        <p:spPr>
          <a:xfrm>
            <a:off x="4934718" y="315662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2</a:t>
            </a:r>
          </a:p>
        </p:txBody>
      </p:sp>
      <p:sp>
        <p:nvSpPr>
          <p:cNvPr id="85" name="Rectangle 84">
            <a:extLst>
              <a:ext uri="{FF2B5EF4-FFF2-40B4-BE49-F238E27FC236}">
                <a16:creationId xmlns:a16="http://schemas.microsoft.com/office/drawing/2014/main" id="{CF06D91A-016B-D11C-864D-895C394BB662}"/>
              </a:ext>
            </a:extLst>
          </p:cNvPr>
          <p:cNvSpPr/>
          <p:nvPr/>
        </p:nvSpPr>
        <p:spPr>
          <a:xfrm>
            <a:off x="4934491" y="3505647"/>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3</a:t>
            </a:r>
          </a:p>
        </p:txBody>
      </p:sp>
      <p:cxnSp>
        <p:nvCxnSpPr>
          <p:cNvPr id="87" name="Straight Arrow Connector 86">
            <a:extLst>
              <a:ext uri="{FF2B5EF4-FFF2-40B4-BE49-F238E27FC236}">
                <a16:creationId xmlns:a16="http://schemas.microsoft.com/office/drawing/2014/main" id="{3D9963A9-A5EA-04E1-3026-C8D6B5061355}"/>
              </a:ext>
            </a:extLst>
          </p:cNvPr>
          <p:cNvCxnSpPr>
            <a:cxnSpLocks/>
          </p:cNvCxnSpPr>
          <p:nvPr/>
        </p:nvCxnSpPr>
        <p:spPr>
          <a:xfrm>
            <a:off x="3366391" y="3251264"/>
            <a:ext cx="114882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F0912C0E-F66C-CC78-E512-3C50625CE485}"/>
              </a:ext>
            </a:extLst>
          </p:cNvPr>
          <p:cNvSpPr txBox="1"/>
          <p:nvPr/>
        </p:nvSpPr>
        <p:spPr>
          <a:xfrm>
            <a:off x="2778847" y="2451714"/>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pLUTo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row sweep</a:t>
            </a:r>
          </a:p>
        </p:txBody>
      </p:sp>
      <p:graphicFrame>
        <p:nvGraphicFramePr>
          <p:cNvPr id="39" name="Table 275">
            <a:extLst>
              <a:ext uri="{FF2B5EF4-FFF2-40B4-BE49-F238E27FC236}">
                <a16:creationId xmlns:a16="http://schemas.microsoft.com/office/drawing/2014/main" id="{AE5A250C-6243-27C7-CB43-5BA2E4893154}"/>
              </a:ext>
            </a:extLst>
          </p:cNvPr>
          <p:cNvGraphicFramePr>
            <a:graphicFrameLocks noGrp="1"/>
          </p:cNvGraphicFramePr>
          <p:nvPr/>
        </p:nvGraphicFramePr>
        <p:xfrm>
          <a:off x="5290526" y="2456395"/>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graphicFrame>
        <p:nvGraphicFramePr>
          <p:cNvPr id="42" name="Table 275">
            <a:extLst>
              <a:ext uri="{FF2B5EF4-FFF2-40B4-BE49-F238E27FC236}">
                <a16:creationId xmlns:a16="http://schemas.microsoft.com/office/drawing/2014/main" id="{6425660E-7AFB-6CD3-6765-41F7B91849BF}"/>
              </a:ext>
            </a:extLst>
          </p:cNvPr>
          <p:cNvGraphicFramePr>
            <a:graphicFrameLocks noGrp="1"/>
          </p:cNvGraphicFramePr>
          <p:nvPr/>
        </p:nvGraphicFramePr>
        <p:xfrm>
          <a:off x="5296841" y="4590328"/>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sp>
        <p:nvSpPr>
          <p:cNvPr id="74" name="TextBox 73">
            <a:extLst>
              <a:ext uri="{FF2B5EF4-FFF2-40B4-BE49-F238E27FC236}">
                <a16:creationId xmlns:a16="http://schemas.microsoft.com/office/drawing/2014/main" id="{549E17C4-CCD6-4975-A244-6D40CDC6F814}"/>
              </a:ext>
            </a:extLst>
          </p:cNvPr>
          <p:cNvSpPr txBox="1"/>
          <p:nvPr/>
        </p:nvSpPr>
        <p:spPr>
          <a:xfrm>
            <a:off x="6088976" y="1531408"/>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C000"/>
                </a:solidFill>
                <a:effectLst/>
                <a:uLnTx/>
                <a:uFillTx/>
                <a:latin typeface="Corbel" panose="020B0503020204020204" pitchFamily="34" charset="0"/>
                <a:ea typeface="+mn-ea"/>
                <a:cs typeface="Arial" panose="020B0604020202020204" pitchFamily="34" charset="0"/>
              </a:rPr>
              <a:t>match logic</a:t>
            </a:r>
          </a:p>
        </p:txBody>
      </p:sp>
      <p:grpSp>
        <p:nvGrpSpPr>
          <p:cNvPr id="66" name="Group 65">
            <a:extLst>
              <a:ext uri="{FF2B5EF4-FFF2-40B4-BE49-F238E27FC236}">
                <a16:creationId xmlns:a16="http://schemas.microsoft.com/office/drawing/2014/main" id="{D6C37921-B06B-7C3D-B9D9-193D9BCC5483}"/>
              </a:ext>
            </a:extLst>
          </p:cNvPr>
          <p:cNvGrpSpPr/>
          <p:nvPr/>
        </p:nvGrpSpPr>
        <p:grpSpPr>
          <a:xfrm>
            <a:off x="6371580" y="626250"/>
            <a:ext cx="3649070" cy="1144287"/>
            <a:chOff x="6371580" y="626250"/>
            <a:chExt cx="3649070" cy="1144287"/>
          </a:xfrm>
        </p:grpSpPr>
        <p:sp>
          <p:nvSpPr>
            <p:cNvPr id="58" name="Rectangle 57">
              <a:extLst>
                <a:ext uri="{FF2B5EF4-FFF2-40B4-BE49-F238E27FC236}">
                  <a16:creationId xmlns:a16="http://schemas.microsoft.com/office/drawing/2014/main" id="{A14A0934-DAAA-4FF3-3FAA-A8B0F7F3110D}"/>
                </a:ext>
              </a:extLst>
            </p:cNvPr>
            <p:cNvSpPr/>
            <p:nvPr/>
          </p:nvSpPr>
          <p:spPr>
            <a:xfrm>
              <a:off x="7321711" y="629616"/>
              <a:ext cx="1741902" cy="923330"/>
            </a:xfrm>
            <a:prstGeom prst="rect">
              <a:avLst/>
            </a:prstGeom>
            <a:solidFill>
              <a:schemeClr val="accent4">
                <a:lumMod val="20000"/>
                <a:lumOff val="80000"/>
              </a:schemeClr>
            </a:solidFill>
            <a:ln w="76200">
              <a:solidFill>
                <a:schemeClr val="accent1"/>
              </a:solidFill>
            </a:ln>
          </p:spPr>
          <p:txBody>
            <a:bodyPr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72C4"/>
                </a:solidFill>
                <a:effectLst/>
                <a:uLnTx/>
                <a:uFillTx/>
                <a:latin typeface="Corbel" panose="020B0503020204020204" pitchFamily="34" charset="0"/>
                <a:ea typeface="+mn-ea"/>
                <a:cs typeface="+mn-cs"/>
              </a:endParaRPr>
            </a:p>
          </p:txBody>
        </p:sp>
        <p:grpSp>
          <p:nvGrpSpPr>
            <p:cNvPr id="63" name="Group 62">
              <a:extLst>
                <a:ext uri="{FF2B5EF4-FFF2-40B4-BE49-F238E27FC236}">
                  <a16:creationId xmlns:a16="http://schemas.microsoft.com/office/drawing/2014/main" id="{014E3DF3-21F7-7785-DBBE-3871E695E423}"/>
                </a:ext>
              </a:extLst>
            </p:cNvPr>
            <p:cNvGrpSpPr/>
            <p:nvPr/>
          </p:nvGrpSpPr>
          <p:grpSpPr>
            <a:xfrm>
              <a:off x="6371580" y="626250"/>
              <a:ext cx="3649070" cy="1144287"/>
              <a:chOff x="6371580" y="626250"/>
              <a:chExt cx="3649070" cy="1144287"/>
            </a:xfrm>
          </p:grpSpPr>
          <p:sp>
            <p:nvSpPr>
              <p:cNvPr id="49" name="TextBox 48">
                <a:extLst>
                  <a:ext uri="{FF2B5EF4-FFF2-40B4-BE49-F238E27FC236}">
                    <a16:creationId xmlns:a16="http://schemas.microsoft.com/office/drawing/2014/main" id="{EA86265D-E209-AA53-C94E-42A6B57CED0A}"/>
                  </a:ext>
                </a:extLst>
              </p:cNvPr>
              <p:cNvSpPr txBox="1"/>
              <p:nvPr/>
            </p:nvSpPr>
            <p:spPr>
              <a:xfrm>
                <a:off x="6371580" y="626250"/>
                <a:ext cx="3649070"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Accessing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 the 2</a:t>
                </a:r>
                <a:r>
                  <a:rPr kumimoji="0" lang="en-US" sz="1800" b="1" i="0" u="none" strike="noStrike" kern="1200" cap="none" spc="0" normalizeH="0" baseline="30000" noProof="0">
                    <a:ln>
                      <a:noFill/>
                    </a:ln>
                    <a:solidFill>
                      <a:prstClr val="black"/>
                    </a:solidFill>
                    <a:effectLst/>
                    <a:uLnTx/>
                    <a:uFillTx/>
                    <a:latin typeface="Corbel" panose="020B0503020204020204" pitchFamily="34" charset="0"/>
                    <a:ea typeface="+mn-ea"/>
                    <a:cs typeface="Arial" panose="020B0604020202020204" pitchFamily="34" charset="0"/>
                  </a:rPr>
                  <a:t>nd</a:t>
                </a: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 (</a:t>
                </a:r>
                <a:r>
                  <a:rPr kumimoji="0" lang="en-US" sz="1800" b="1" i="0" u="none" strike="noStrike" kern="1200" cap="none" spc="0" normalizeH="0" baseline="0" noProof="0">
                    <a:ln>
                      <a:noFill/>
                    </a:ln>
                    <a:solidFill>
                      <a:srgbClr val="1F52FF"/>
                    </a:solidFill>
                    <a:effectLst/>
                    <a:uLnTx/>
                    <a:uFillTx/>
                    <a:latin typeface="Corbel" panose="020B0503020204020204" pitchFamily="34" charset="0"/>
                    <a:ea typeface="+mn-ea"/>
                    <a:cs typeface="Arial" panose="020B0604020202020204" pitchFamily="34" charset="0"/>
                  </a:rPr>
                  <a:t>1</a:t>
                </a: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 </a:t>
                </a:r>
                <a:b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b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prime number?</a:t>
                </a:r>
              </a:p>
            </p:txBody>
          </p:sp>
          <p:cxnSp>
            <p:nvCxnSpPr>
              <p:cNvPr id="60" name="Elbow Connector 59">
                <a:extLst>
                  <a:ext uri="{FF2B5EF4-FFF2-40B4-BE49-F238E27FC236}">
                    <a16:creationId xmlns:a16="http://schemas.microsoft.com/office/drawing/2014/main" id="{B93AF1A0-923D-4D1B-D74D-C1E5DFBE3F52}"/>
                  </a:ext>
                </a:extLst>
              </p:cNvPr>
              <p:cNvCxnSpPr>
                <a:cxnSpLocks/>
              </p:cNvCxnSpPr>
              <p:nvPr/>
            </p:nvCxnSpPr>
            <p:spPr>
              <a:xfrm flipV="1">
                <a:off x="8557395" y="1591766"/>
                <a:ext cx="256493" cy="178771"/>
              </a:xfrm>
              <a:prstGeom prst="bentConnector2">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78" name="Rectangle 77">
            <a:extLst>
              <a:ext uri="{FF2B5EF4-FFF2-40B4-BE49-F238E27FC236}">
                <a16:creationId xmlns:a16="http://schemas.microsoft.com/office/drawing/2014/main" id="{441A6CDB-CB4C-E206-9714-12884FEBC51D}"/>
              </a:ext>
            </a:extLst>
          </p:cNvPr>
          <p:cNvSpPr/>
          <p:nvPr/>
        </p:nvSpPr>
        <p:spPr>
          <a:xfrm>
            <a:off x="5303133" y="1731771"/>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6" name="Rectangle 5">
            <a:extLst>
              <a:ext uri="{FF2B5EF4-FFF2-40B4-BE49-F238E27FC236}">
                <a16:creationId xmlns:a16="http://schemas.microsoft.com/office/drawing/2014/main" id="{A24D5187-9386-EE2D-06AA-276EFF556DC4}"/>
              </a:ext>
            </a:extLst>
          </p:cNvPr>
          <p:cNvSpPr>
            <a:spLocks/>
          </p:cNvSpPr>
          <p:nvPr/>
        </p:nvSpPr>
        <p:spPr>
          <a:xfrm>
            <a:off x="5304367" y="1734050"/>
            <a:ext cx="392400" cy="392400"/>
          </a:xfrm>
          <a:prstGeom prst="rect">
            <a:avLst/>
          </a:prstGeom>
          <a:solidFill>
            <a:schemeClr val="accent3">
              <a:lumMod val="20000"/>
              <a:lumOff val="80000"/>
            </a:schemeClr>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𝘅</a:t>
            </a:r>
          </a:p>
        </p:txBody>
      </p:sp>
      <p:sp>
        <p:nvSpPr>
          <p:cNvPr id="71" name="TextBox 70" hidden="1">
            <a:extLst>
              <a:ext uri="{FF2B5EF4-FFF2-40B4-BE49-F238E27FC236}">
                <a16:creationId xmlns:a16="http://schemas.microsoft.com/office/drawing/2014/main" id="{96464DE5-8775-54F7-E800-368C864AD146}"/>
              </a:ext>
            </a:extLst>
          </p:cNvPr>
          <p:cNvSpPr txBox="1"/>
          <p:nvPr/>
        </p:nvSpPr>
        <p:spPr>
          <a:xfrm>
            <a:off x="3602360" y="807886"/>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input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vector</a:t>
            </a:r>
          </a:p>
        </p:txBody>
      </p:sp>
      <p:sp>
        <p:nvSpPr>
          <p:cNvPr id="44" name="TextBox 43">
            <a:extLst>
              <a:ext uri="{FF2B5EF4-FFF2-40B4-BE49-F238E27FC236}">
                <a16:creationId xmlns:a16="http://schemas.microsoft.com/office/drawing/2014/main" id="{1151B43C-46E0-CC5E-4180-100AD8BB438E}"/>
              </a:ext>
            </a:extLst>
          </p:cNvPr>
          <p:cNvSpPr txBox="1"/>
          <p:nvPr/>
        </p:nvSpPr>
        <p:spPr>
          <a:xfrm>
            <a:off x="3603600" y="806400"/>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input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vector</a:t>
            </a:r>
          </a:p>
        </p:txBody>
      </p:sp>
      <p:sp>
        <p:nvSpPr>
          <p:cNvPr id="51" name="TextBox 50">
            <a:extLst>
              <a:ext uri="{FF2B5EF4-FFF2-40B4-BE49-F238E27FC236}">
                <a16:creationId xmlns:a16="http://schemas.microsoft.com/office/drawing/2014/main" id="{83B925D6-BE08-6723-6900-D12382196456}"/>
              </a:ext>
            </a:extLst>
          </p:cNvPr>
          <p:cNvSpPr txBox="1"/>
          <p:nvPr/>
        </p:nvSpPr>
        <p:spPr>
          <a:xfrm>
            <a:off x="3811694" y="4612111"/>
            <a:ext cx="135233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93889F"/>
                </a:solidFill>
                <a:effectLst/>
                <a:uLnTx/>
                <a:uFillTx/>
                <a:latin typeface="Corbel" panose="020B0503020204020204" pitchFamily="34" charset="0"/>
                <a:ea typeface="+mn-ea"/>
                <a:cs typeface="Arial" panose="020B0604020202020204" pitchFamily="34" charset="0"/>
              </a:rPr>
              <a:t>row buffer</a:t>
            </a:r>
          </a:p>
        </p:txBody>
      </p:sp>
      <p:cxnSp>
        <p:nvCxnSpPr>
          <p:cNvPr id="57" name="Elbow Connector 56">
            <a:extLst>
              <a:ext uri="{FF2B5EF4-FFF2-40B4-BE49-F238E27FC236}">
                <a16:creationId xmlns:a16="http://schemas.microsoft.com/office/drawing/2014/main" id="{1EA33177-B2B8-6F5A-804D-B355F27F639A}"/>
              </a:ext>
            </a:extLst>
          </p:cNvPr>
          <p:cNvCxnSpPr>
            <a:cxnSpLocks/>
          </p:cNvCxnSpPr>
          <p:nvPr/>
        </p:nvCxnSpPr>
        <p:spPr>
          <a:xfrm rot="5400000" flipH="1" flipV="1">
            <a:off x="4745177" y="1952206"/>
            <a:ext cx="470099" cy="420004"/>
          </a:xfrm>
          <a:prstGeom prst="bentConnector2">
            <a:avLst/>
          </a:prstGeom>
          <a:ln w="38100">
            <a:solidFill>
              <a:srgbClr val="C00000"/>
            </a:solidFill>
            <a:prstDash val="sysDot"/>
            <a:tailEnd type="triangl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1080075"/>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Connector 62">
            <a:extLst>
              <a:ext uri="{FF2B5EF4-FFF2-40B4-BE49-F238E27FC236}">
                <a16:creationId xmlns:a16="http://schemas.microsoft.com/office/drawing/2014/main" id="{89C1CC0F-521D-7468-5B21-5D065B5C0AAC}"/>
              </a:ext>
            </a:extLst>
          </p:cNvPr>
          <p:cNvCxnSpPr>
            <a:cxnSpLocks/>
          </p:cNvCxnSpPr>
          <p:nvPr/>
        </p:nvCxnSpPr>
        <p:spPr>
          <a:xfrm rot="5400000" flipH="1">
            <a:off x="5043785" y="2512001"/>
            <a:ext cx="3963" cy="274320"/>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sp>
        <p:nvSpPr>
          <p:cNvPr id="70" name="Rectangle 69">
            <a:extLst>
              <a:ext uri="{FF2B5EF4-FFF2-40B4-BE49-F238E27FC236}">
                <a16:creationId xmlns:a16="http://schemas.microsoft.com/office/drawing/2014/main" id="{4F87D1AE-C9E8-030A-A3DD-CE41E1CA8BC8}"/>
              </a:ext>
            </a:extLst>
          </p:cNvPr>
          <p:cNvSpPr/>
          <p:nvPr/>
        </p:nvSpPr>
        <p:spPr>
          <a:xfrm>
            <a:off x="0" y="629616"/>
            <a:ext cx="2716306" cy="5826540"/>
          </a:xfrm>
          <a:prstGeom prst="rect">
            <a:avLst/>
          </a:prstGeom>
          <a:solidFill>
            <a:srgbClr val="FFF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ounded Rectangle 64">
            <a:extLst>
              <a:ext uri="{FF2B5EF4-FFF2-40B4-BE49-F238E27FC236}">
                <a16:creationId xmlns:a16="http://schemas.microsoft.com/office/drawing/2014/main" id="{8FFE4315-EE8D-144A-008D-8DCDDE3CFCC3}"/>
              </a:ext>
            </a:extLst>
          </p:cNvPr>
          <p:cNvSpPr/>
          <p:nvPr/>
        </p:nvSpPr>
        <p:spPr>
          <a:xfrm>
            <a:off x="96426" y="736537"/>
            <a:ext cx="2519027" cy="1079711"/>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4F55892D-F829-1FC6-94CF-7204C63F8EB6}"/>
              </a:ext>
            </a:extLst>
          </p:cNvPr>
          <p:cNvCxnSpPr>
            <a:cxnSpLocks/>
          </p:cNvCxnSpPr>
          <p:nvPr/>
        </p:nvCxnSpPr>
        <p:spPr>
          <a:xfrm rot="5400000" flipH="1">
            <a:off x="5043784" y="3295028"/>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E65ADB8B-E7D5-CC71-7D28-06DEDEE97FE9}"/>
              </a:ext>
            </a:extLst>
          </p:cNvPr>
          <p:cNvCxnSpPr>
            <a:cxnSpLocks/>
          </p:cNvCxnSpPr>
          <p:nvPr/>
        </p:nvCxnSpPr>
        <p:spPr>
          <a:xfrm rot="5400000" flipH="1">
            <a:off x="5043784" y="36739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3" name="Title 1" descr=" 6">
            <a:extLst>
              <a:ext uri="{FF2B5EF4-FFF2-40B4-BE49-F238E27FC236}">
                <a16:creationId xmlns:a16="http://schemas.microsoft.com/office/drawing/2014/main" id="{225FE3A3-6745-502D-7F59-15867750339D}"/>
              </a:ext>
            </a:extLst>
          </p:cNvPr>
          <p:cNvSpPr txBox="1">
            <a:spLocks/>
          </p:cNvSpPr>
          <p:nvPr/>
        </p:nvSpPr>
        <p:spPr>
          <a:xfrm>
            <a:off x="178177" y="0"/>
            <a:ext cx="8787647"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orbel" panose="020B0503020204020204" pitchFamily="34" charset="0"/>
                <a:ea typeface="+mj-ea"/>
                <a:cs typeface="+mj-cs"/>
              </a:rPr>
              <a:t>In-DRAM pLUTo LUT Query: Step 1</a:t>
            </a:r>
          </a:p>
        </p:txBody>
      </p:sp>
      <p:sp>
        <p:nvSpPr>
          <p:cNvPr id="7" name="Slide Number Placeholder 6">
            <a:extLst>
              <a:ext uri="{FF2B5EF4-FFF2-40B4-BE49-F238E27FC236}">
                <a16:creationId xmlns:a16="http://schemas.microsoft.com/office/drawing/2014/main" id="{BFC4D882-EE1D-5CC0-E0E4-710C3B18C9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cxnSp>
        <p:nvCxnSpPr>
          <p:cNvPr id="4" name="Straight Connector 3">
            <a:extLst>
              <a:ext uri="{FF2B5EF4-FFF2-40B4-BE49-F238E27FC236}">
                <a16:creationId xmlns:a16="http://schemas.microsoft.com/office/drawing/2014/main" id="{193B17EE-D4CE-E933-0A10-8DE0F4AE053C}"/>
              </a:ext>
            </a:extLst>
          </p:cNvPr>
          <p:cNvCxnSpPr>
            <a:cxnSpLocks/>
          </p:cNvCxnSpPr>
          <p:nvPr/>
        </p:nvCxnSpPr>
        <p:spPr>
          <a:xfrm>
            <a:off x="5515720" y="4182844"/>
            <a:ext cx="0" cy="325603"/>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DF1F5B15-D6F8-544E-2EC6-234CE9693377}"/>
              </a:ext>
            </a:extLst>
          </p:cNvPr>
          <p:cNvCxnSpPr>
            <a:cxnSpLocks/>
          </p:cNvCxnSpPr>
          <p:nvPr/>
        </p:nvCxnSpPr>
        <p:spPr>
          <a:xfrm>
            <a:off x="5965170" y="4182844"/>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BBD8907C-D053-3E28-0A5B-1508DA6E7B16}"/>
              </a:ext>
            </a:extLst>
          </p:cNvPr>
          <p:cNvCxnSpPr>
            <a:cxnSpLocks/>
          </p:cNvCxnSpPr>
          <p:nvPr/>
        </p:nvCxnSpPr>
        <p:spPr>
          <a:xfrm>
            <a:off x="6414620" y="4182805"/>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204CBF14-CE3C-D0AF-0904-EB85AA35F9B3}"/>
              </a:ext>
            </a:extLst>
          </p:cNvPr>
          <p:cNvCxnSpPr>
            <a:cxnSpLocks/>
          </p:cNvCxnSpPr>
          <p:nvPr/>
        </p:nvCxnSpPr>
        <p:spPr>
          <a:xfrm>
            <a:off x="6864069" y="4175499"/>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sp>
        <p:nvSpPr>
          <p:cNvPr id="11" name="Rounded Rectangle 10">
            <a:extLst>
              <a:ext uri="{FF2B5EF4-FFF2-40B4-BE49-F238E27FC236}">
                <a16:creationId xmlns:a16="http://schemas.microsoft.com/office/drawing/2014/main" id="{6504418D-A90C-D6E7-1C54-18A1A7C9A1D0}"/>
              </a:ext>
            </a:extLst>
          </p:cNvPr>
          <p:cNvSpPr/>
          <p:nvPr/>
        </p:nvSpPr>
        <p:spPr>
          <a:xfrm>
            <a:off x="5192143" y="2334911"/>
            <a:ext cx="2028915" cy="1840762"/>
          </a:xfrm>
          <a:prstGeom prst="roundRect">
            <a:avLst>
              <a:gd name="adj" fmla="val 1622"/>
            </a:avLst>
          </a:prstGeom>
          <a:solidFill>
            <a:schemeClr val="accent5">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2500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12" name="Table 275">
            <a:extLst>
              <a:ext uri="{FF2B5EF4-FFF2-40B4-BE49-F238E27FC236}">
                <a16:creationId xmlns:a16="http://schemas.microsoft.com/office/drawing/2014/main" id="{76354472-B820-C436-4D54-CDDC66664919}"/>
              </a:ext>
            </a:extLst>
          </p:cNvPr>
          <p:cNvGraphicFramePr>
            <a:graphicFrameLocks noGrp="1"/>
          </p:cNvGraphicFramePr>
          <p:nvPr/>
        </p:nvGraphicFramePr>
        <p:xfrm>
          <a:off x="5292522" y="2459192"/>
          <a:ext cx="1800000" cy="1584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396000">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6769038"/>
                  </a:ext>
                </a:extLst>
              </a:tr>
              <a:tr h="396000">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351085"/>
                  </a:ext>
                </a:extLst>
              </a:tr>
              <a:tr h="396000">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04728428"/>
                  </a:ext>
                </a:extLst>
              </a:tr>
            </a:tbl>
          </a:graphicData>
        </a:graphic>
      </p:graphicFrame>
      <p:sp>
        <p:nvSpPr>
          <p:cNvPr id="13" name="Rounded Rectangle 12">
            <a:extLst>
              <a:ext uri="{FF2B5EF4-FFF2-40B4-BE49-F238E27FC236}">
                <a16:creationId xmlns:a16="http://schemas.microsoft.com/office/drawing/2014/main" id="{D69C4F41-50ED-CF54-644A-2ED316781EF1}"/>
              </a:ext>
            </a:extLst>
          </p:cNvPr>
          <p:cNvSpPr/>
          <p:nvPr/>
        </p:nvSpPr>
        <p:spPr>
          <a:xfrm rot="5400000">
            <a:off x="5898769" y="3790738"/>
            <a:ext cx="582102" cy="2028912"/>
          </a:xfrm>
          <a:prstGeom prst="roundRect">
            <a:avLst/>
          </a:prstGeom>
          <a:pattFill prst="wdUpDiag">
            <a:fgClr>
              <a:srgbClr val="BBAECA"/>
            </a:fgClr>
            <a:bgClr>
              <a:srgbClr val="DFCFF0"/>
            </a:bgClr>
          </a:patt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id="{5B03AEA4-1D6D-2A02-F28E-1BE0E4D10B9C}"/>
              </a:ext>
            </a:extLst>
          </p:cNvPr>
          <p:cNvGrpSpPr/>
          <p:nvPr/>
        </p:nvGrpSpPr>
        <p:grpSpPr>
          <a:xfrm>
            <a:off x="5408073" y="5120617"/>
            <a:ext cx="173332" cy="648969"/>
            <a:chOff x="2521758" y="3054797"/>
            <a:chExt cx="64008" cy="188069"/>
          </a:xfrm>
        </p:grpSpPr>
        <p:cxnSp>
          <p:nvCxnSpPr>
            <p:cNvPr id="29" name="Straight Connector 28">
              <a:extLst>
                <a:ext uri="{FF2B5EF4-FFF2-40B4-BE49-F238E27FC236}">
                  <a16:creationId xmlns:a16="http://schemas.microsoft.com/office/drawing/2014/main" id="{56411DE6-322D-76E3-294D-9E5A2FA79FF8}"/>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1" name="Straight Connector 30">
              <a:extLst>
                <a:ext uri="{FF2B5EF4-FFF2-40B4-BE49-F238E27FC236}">
                  <a16:creationId xmlns:a16="http://schemas.microsoft.com/office/drawing/2014/main" id="{6001E9C3-356E-AE87-FFA4-05FFDFC51AF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2" name="Straight Connector 31">
              <a:extLst>
                <a:ext uri="{FF2B5EF4-FFF2-40B4-BE49-F238E27FC236}">
                  <a16:creationId xmlns:a16="http://schemas.microsoft.com/office/drawing/2014/main" id="{6291C3A9-C7BF-6832-8EBF-7A977669D976}"/>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7" name="Group 16">
            <a:extLst>
              <a:ext uri="{FF2B5EF4-FFF2-40B4-BE49-F238E27FC236}">
                <a16:creationId xmlns:a16="http://schemas.microsoft.com/office/drawing/2014/main" id="{FDD767DD-4EAE-2CA4-A7CE-A5CF80FEF08C}"/>
              </a:ext>
            </a:extLst>
          </p:cNvPr>
          <p:cNvGrpSpPr/>
          <p:nvPr/>
        </p:nvGrpSpPr>
        <p:grpSpPr>
          <a:xfrm>
            <a:off x="5837030" y="5109582"/>
            <a:ext cx="173332" cy="648969"/>
            <a:chOff x="2521758" y="3054797"/>
            <a:chExt cx="64008" cy="188069"/>
          </a:xfrm>
        </p:grpSpPr>
        <p:cxnSp>
          <p:nvCxnSpPr>
            <p:cNvPr id="26" name="Straight Connector 25">
              <a:extLst>
                <a:ext uri="{FF2B5EF4-FFF2-40B4-BE49-F238E27FC236}">
                  <a16:creationId xmlns:a16="http://schemas.microsoft.com/office/drawing/2014/main" id="{E2764FA7-945D-6ACC-4476-AB0E702C8F95}"/>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7" name="Straight Connector 26">
              <a:extLst>
                <a:ext uri="{FF2B5EF4-FFF2-40B4-BE49-F238E27FC236}">
                  <a16:creationId xmlns:a16="http://schemas.microsoft.com/office/drawing/2014/main" id="{9DA23700-D9EA-5D46-34FC-D8C81067954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8" name="Straight Connector 27">
              <a:extLst>
                <a:ext uri="{FF2B5EF4-FFF2-40B4-BE49-F238E27FC236}">
                  <a16:creationId xmlns:a16="http://schemas.microsoft.com/office/drawing/2014/main" id="{65F5F5EB-C469-F183-795C-3CF3D5200AE9}"/>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8" name="Group 17">
            <a:extLst>
              <a:ext uri="{FF2B5EF4-FFF2-40B4-BE49-F238E27FC236}">
                <a16:creationId xmlns:a16="http://schemas.microsoft.com/office/drawing/2014/main" id="{5C2F244F-AD02-F297-C498-C497F46F443E}"/>
              </a:ext>
            </a:extLst>
          </p:cNvPr>
          <p:cNvGrpSpPr/>
          <p:nvPr/>
        </p:nvGrpSpPr>
        <p:grpSpPr>
          <a:xfrm>
            <a:off x="6248380" y="5108314"/>
            <a:ext cx="173332" cy="648969"/>
            <a:chOff x="2521758" y="3054797"/>
            <a:chExt cx="64008" cy="188069"/>
          </a:xfrm>
        </p:grpSpPr>
        <p:cxnSp>
          <p:nvCxnSpPr>
            <p:cNvPr id="23" name="Straight Connector 22">
              <a:extLst>
                <a:ext uri="{FF2B5EF4-FFF2-40B4-BE49-F238E27FC236}">
                  <a16:creationId xmlns:a16="http://schemas.microsoft.com/office/drawing/2014/main" id="{9F9C2302-8BFC-2113-6E2C-ACFF464016E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4" name="Straight Connector 23">
              <a:extLst>
                <a:ext uri="{FF2B5EF4-FFF2-40B4-BE49-F238E27FC236}">
                  <a16:creationId xmlns:a16="http://schemas.microsoft.com/office/drawing/2014/main" id="{7FE804DF-ACC9-5681-9141-E12E98F04E3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5" name="Straight Connector 24">
              <a:extLst>
                <a:ext uri="{FF2B5EF4-FFF2-40B4-BE49-F238E27FC236}">
                  <a16:creationId xmlns:a16="http://schemas.microsoft.com/office/drawing/2014/main" id="{011A845C-4B36-622D-79D2-2EEC712480E0}"/>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9" name="Group 18">
            <a:extLst>
              <a:ext uri="{FF2B5EF4-FFF2-40B4-BE49-F238E27FC236}">
                <a16:creationId xmlns:a16="http://schemas.microsoft.com/office/drawing/2014/main" id="{D60879E2-DF9F-933F-7EBD-BAA733433234}"/>
              </a:ext>
            </a:extLst>
          </p:cNvPr>
          <p:cNvGrpSpPr/>
          <p:nvPr/>
        </p:nvGrpSpPr>
        <p:grpSpPr>
          <a:xfrm>
            <a:off x="6672336" y="5120617"/>
            <a:ext cx="173332" cy="648969"/>
            <a:chOff x="2521758" y="3054797"/>
            <a:chExt cx="64008" cy="188069"/>
          </a:xfrm>
        </p:grpSpPr>
        <p:cxnSp>
          <p:nvCxnSpPr>
            <p:cNvPr id="20" name="Straight Connector 19">
              <a:extLst>
                <a:ext uri="{FF2B5EF4-FFF2-40B4-BE49-F238E27FC236}">
                  <a16:creationId xmlns:a16="http://schemas.microsoft.com/office/drawing/2014/main" id="{98070522-1F0D-F9D0-1868-64E7D1BD153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1" name="Straight Connector 20">
              <a:extLst>
                <a:ext uri="{FF2B5EF4-FFF2-40B4-BE49-F238E27FC236}">
                  <a16:creationId xmlns:a16="http://schemas.microsoft.com/office/drawing/2014/main" id="{A7BC7AE7-4BBB-BD85-E12B-FD544420F3F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2" name="Straight Connector 21">
              <a:extLst>
                <a:ext uri="{FF2B5EF4-FFF2-40B4-BE49-F238E27FC236}">
                  <a16:creationId xmlns:a16="http://schemas.microsoft.com/office/drawing/2014/main" id="{8B1EFA1E-657A-E290-1E60-D94A0BF19A73}"/>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sp>
        <p:nvSpPr>
          <p:cNvPr id="33" name="Rounded Rectangle 32">
            <a:extLst>
              <a:ext uri="{FF2B5EF4-FFF2-40B4-BE49-F238E27FC236}">
                <a16:creationId xmlns:a16="http://schemas.microsoft.com/office/drawing/2014/main" id="{0C60ECAA-E984-0339-82FC-E5B0B4C5608E}"/>
              </a:ext>
            </a:extLst>
          </p:cNvPr>
          <p:cNvSpPr/>
          <p:nvPr/>
        </p:nvSpPr>
        <p:spPr>
          <a:xfrm rot="5400000">
            <a:off x="5897652" y="5047299"/>
            <a:ext cx="584335" cy="2028912"/>
          </a:xfrm>
          <a:prstGeom prst="round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4" name="Table 275">
            <a:extLst>
              <a:ext uri="{FF2B5EF4-FFF2-40B4-BE49-F238E27FC236}">
                <a16:creationId xmlns:a16="http://schemas.microsoft.com/office/drawing/2014/main" id="{91C1B412-F7C0-9BF4-466A-716D27FABB97}"/>
              </a:ext>
            </a:extLst>
          </p:cNvPr>
          <p:cNvGraphicFramePr>
            <a:graphicFrameLocks noGrp="1"/>
          </p:cNvGraphicFramePr>
          <p:nvPr/>
        </p:nvGraphicFramePr>
        <p:xfrm>
          <a:off x="5292522" y="4591707"/>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35" name="Rounded Rectangle 34">
            <a:extLst>
              <a:ext uri="{FF2B5EF4-FFF2-40B4-BE49-F238E27FC236}">
                <a16:creationId xmlns:a16="http://schemas.microsoft.com/office/drawing/2014/main" id="{5853E33A-0C10-F411-BD05-35B1A76C00B3}"/>
              </a:ext>
            </a:extLst>
          </p:cNvPr>
          <p:cNvSpPr/>
          <p:nvPr/>
        </p:nvSpPr>
        <p:spPr>
          <a:xfrm rot="5400000">
            <a:off x="5909541" y="170856"/>
            <a:ext cx="579239" cy="2014040"/>
          </a:xfrm>
          <a:prstGeom prst="roundRect">
            <a:avLst/>
          </a:prstGeom>
          <a:solidFill>
            <a:srgbClr val="E4D9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6" name="Table 275">
            <a:extLst>
              <a:ext uri="{FF2B5EF4-FFF2-40B4-BE49-F238E27FC236}">
                <a16:creationId xmlns:a16="http://schemas.microsoft.com/office/drawing/2014/main" id="{28DFCE45-3B33-AE43-69DA-C1AF5E3FC3E2}"/>
              </a:ext>
            </a:extLst>
          </p:cNvPr>
          <p:cNvGraphicFramePr>
            <a:graphicFrameLocks noGrp="1"/>
          </p:cNvGraphicFramePr>
          <p:nvPr/>
        </p:nvGraphicFramePr>
        <p:xfrm>
          <a:off x="5301890" y="994064"/>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0</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cxnSp>
        <p:nvCxnSpPr>
          <p:cNvPr id="37" name="Elbow Connector 36">
            <a:extLst>
              <a:ext uri="{FF2B5EF4-FFF2-40B4-BE49-F238E27FC236}">
                <a16:creationId xmlns:a16="http://schemas.microsoft.com/office/drawing/2014/main" id="{8F539379-865B-D64A-C423-25BD1E83EAE5}"/>
              </a:ext>
            </a:extLst>
          </p:cNvPr>
          <p:cNvCxnSpPr>
            <a:cxnSpLocks/>
          </p:cNvCxnSpPr>
          <p:nvPr/>
        </p:nvCxnSpPr>
        <p:spPr>
          <a:xfrm rot="10800000" flipH="1" flipV="1">
            <a:off x="7211141" y="1924870"/>
            <a:ext cx="4" cy="3566160"/>
          </a:xfrm>
          <a:prstGeom prst="bentConnector3">
            <a:avLst>
              <a:gd name="adj1" fmla="val 12220150000"/>
            </a:avLst>
          </a:prstGeom>
          <a:ln w="38100">
            <a:solidFill>
              <a:schemeClr val="accent4"/>
            </a:solidFill>
            <a:prstDash val="sysDot"/>
            <a:tailEnd type="triangle" w="med" len="sm"/>
          </a:ln>
        </p:spPr>
        <p:style>
          <a:lnRef idx="1">
            <a:schemeClr val="accent1"/>
          </a:lnRef>
          <a:fillRef idx="0">
            <a:schemeClr val="accent1"/>
          </a:fillRef>
          <a:effectRef idx="0">
            <a:schemeClr val="accent1"/>
          </a:effectRef>
          <a:fontRef idx="minor">
            <a:schemeClr val="tx1"/>
          </a:fontRef>
        </p:style>
      </p:cxnSp>
      <p:sp>
        <p:nvSpPr>
          <p:cNvPr id="41" name="Rounded Rectangle 40">
            <a:extLst>
              <a:ext uri="{FF2B5EF4-FFF2-40B4-BE49-F238E27FC236}">
                <a16:creationId xmlns:a16="http://schemas.microsoft.com/office/drawing/2014/main" id="{5EA5FF2D-CA4D-044D-5240-D82BF10A85FD}"/>
              </a:ext>
            </a:extLst>
          </p:cNvPr>
          <p:cNvSpPr/>
          <p:nvPr/>
        </p:nvSpPr>
        <p:spPr>
          <a:xfrm rot="5400000">
            <a:off x="5907630" y="920136"/>
            <a:ext cx="579240" cy="2014044"/>
          </a:xfrm>
          <a:prstGeom prst="roundRect">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6" name="Straight Connector 45">
            <a:extLst>
              <a:ext uri="{FF2B5EF4-FFF2-40B4-BE49-F238E27FC236}">
                <a16:creationId xmlns:a16="http://schemas.microsoft.com/office/drawing/2014/main" id="{A3BF5155-D76B-0F51-84F0-F9C02F239946}"/>
              </a:ext>
            </a:extLst>
          </p:cNvPr>
          <p:cNvCxnSpPr>
            <a:cxnSpLocks/>
          </p:cNvCxnSpPr>
          <p:nvPr/>
        </p:nvCxnSpPr>
        <p:spPr>
          <a:xfrm rot="5400000" flipH="1">
            <a:off x="5043785" y="28981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48" name="Rounded Rectangle 47">
            <a:extLst>
              <a:ext uri="{FF2B5EF4-FFF2-40B4-BE49-F238E27FC236}">
                <a16:creationId xmlns:a16="http://schemas.microsoft.com/office/drawing/2014/main" id="{8376977C-3282-EAB6-98E7-B196ED4F6F12}"/>
              </a:ext>
            </a:extLst>
          </p:cNvPr>
          <p:cNvSpPr/>
          <p:nvPr/>
        </p:nvSpPr>
        <p:spPr>
          <a:xfrm rot="16200000">
            <a:off x="3943110" y="3070211"/>
            <a:ext cx="1654227" cy="308319"/>
          </a:xfrm>
          <a:prstGeom prst="round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0" name="Straight Arrow Connector 39">
            <a:extLst>
              <a:ext uri="{FF2B5EF4-FFF2-40B4-BE49-F238E27FC236}">
                <a16:creationId xmlns:a16="http://schemas.microsoft.com/office/drawing/2014/main" id="{29BE35DF-E2E1-9179-05DF-E58F667CD1C6}"/>
              </a:ext>
            </a:extLst>
          </p:cNvPr>
          <p:cNvCxnSpPr>
            <a:cxnSpLocks/>
          </p:cNvCxnSpPr>
          <p:nvPr/>
        </p:nvCxnSpPr>
        <p:spPr>
          <a:xfrm>
            <a:off x="68699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763874F1-B1FE-6D5F-7855-22E1EE847861}"/>
              </a:ext>
            </a:extLst>
          </p:cNvPr>
          <p:cNvCxnSpPr>
            <a:cxnSpLocks/>
          </p:cNvCxnSpPr>
          <p:nvPr/>
        </p:nvCxnSpPr>
        <p:spPr>
          <a:xfrm>
            <a:off x="64258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9333CE1-7BE6-2786-C4D3-1E02C6E6158E}"/>
              </a:ext>
            </a:extLst>
          </p:cNvPr>
          <p:cNvCxnSpPr>
            <a:cxnSpLocks/>
          </p:cNvCxnSpPr>
          <p:nvPr/>
        </p:nvCxnSpPr>
        <p:spPr>
          <a:xfrm>
            <a:off x="59682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24D7EFB3-2A69-80D9-0B83-2890B46C68C1}"/>
              </a:ext>
            </a:extLst>
          </p:cNvPr>
          <p:cNvCxnSpPr>
            <a:cxnSpLocks/>
          </p:cNvCxnSpPr>
          <p:nvPr/>
        </p:nvCxnSpPr>
        <p:spPr>
          <a:xfrm>
            <a:off x="55241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graphicFrame>
        <p:nvGraphicFramePr>
          <p:cNvPr id="2" name="Table 275">
            <a:extLst>
              <a:ext uri="{FF2B5EF4-FFF2-40B4-BE49-F238E27FC236}">
                <a16:creationId xmlns:a16="http://schemas.microsoft.com/office/drawing/2014/main" id="{F33BC4AD-3B1B-2EF3-C96B-80CD4D672F26}"/>
              </a:ext>
            </a:extLst>
          </p:cNvPr>
          <p:cNvGraphicFramePr>
            <a:graphicFrameLocks noGrp="1"/>
          </p:cNvGraphicFramePr>
          <p:nvPr/>
        </p:nvGraphicFramePr>
        <p:xfrm>
          <a:off x="5289835" y="5836646"/>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15" name="Rectangle 14">
            <a:extLst>
              <a:ext uri="{FF2B5EF4-FFF2-40B4-BE49-F238E27FC236}">
                <a16:creationId xmlns:a16="http://schemas.microsoft.com/office/drawing/2014/main" id="{8F0AB727-4535-4F51-A029-2FF715B1BB4F}"/>
              </a:ext>
            </a:extLst>
          </p:cNvPr>
          <p:cNvSpPr/>
          <p:nvPr/>
        </p:nvSpPr>
        <p:spPr>
          <a:xfrm>
            <a:off x="5770841"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0" name="Rectangle 29">
            <a:extLst>
              <a:ext uri="{FF2B5EF4-FFF2-40B4-BE49-F238E27FC236}">
                <a16:creationId xmlns:a16="http://schemas.microsoft.com/office/drawing/2014/main" id="{58E8DFCC-D41E-B4DC-0E11-DDBA39AF97F5}"/>
              </a:ext>
            </a:extLst>
          </p:cNvPr>
          <p:cNvSpPr/>
          <p:nvPr/>
        </p:nvSpPr>
        <p:spPr>
          <a:xfrm>
            <a:off x="6237315"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8" name="Rectangle 37">
            <a:extLst>
              <a:ext uri="{FF2B5EF4-FFF2-40B4-BE49-F238E27FC236}">
                <a16:creationId xmlns:a16="http://schemas.microsoft.com/office/drawing/2014/main" id="{6606B0FB-9FD3-1633-090F-A442DDBC5782}"/>
              </a:ext>
            </a:extLst>
          </p:cNvPr>
          <p:cNvSpPr/>
          <p:nvPr/>
        </p:nvSpPr>
        <p:spPr>
          <a:xfrm>
            <a:off x="6703788"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47" name="TextBox 46">
            <a:extLst>
              <a:ext uri="{FF2B5EF4-FFF2-40B4-BE49-F238E27FC236}">
                <a16:creationId xmlns:a16="http://schemas.microsoft.com/office/drawing/2014/main" id="{48209F93-C678-77FE-0741-880FAEA05260}"/>
              </a:ext>
            </a:extLst>
          </p:cNvPr>
          <p:cNvSpPr txBox="1"/>
          <p:nvPr/>
        </p:nvSpPr>
        <p:spPr>
          <a:xfrm>
            <a:off x="234762" y="5148517"/>
            <a:ext cx="2245127"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 vector</a:t>
            </a:r>
          </a:p>
        </p:txBody>
      </p:sp>
      <p:graphicFrame>
        <p:nvGraphicFramePr>
          <p:cNvPr id="50" name="Table 275">
            <a:extLst>
              <a:ext uri="{FF2B5EF4-FFF2-40B4-BE49-F238E27FC236}">
                <a16:creationId xmlns:a16="http://schemas.microsoft.com/office/drawing/2014/main" id="{F4FAEFC2-F020-2F17-D28B-888C8568909C}"/>
              </a:ext>
            </a:extLst>
          </p:cNvPr>
          <p:cNvGraphicFramePr>
            <a:graphicFrameLocks noGrp="1"/>
          </p:cNvGraphicFramePr>
          <p:nvPr/>
        </p:nvGraphicFramePr>
        <p:xfrm>
          <a:off x="426103" y="2000679"/>
          <a:ext cx="1854538" cy="2194560"/>
        </p:xfrm>
        <a:graphic>
          <a:graphicData uri="http://schemas.openxmlformats.org/drawingml/2006/table">
            <a:tbl>
              <a:tblPr firstRow="1" bandRow="1">
                <a:tableStyleId>{5940675A-B579-460E-94D1-54222C63F5DA}</a:tableStyleId>
              </a:tblPr>
              <a:tblGrid>
                <a:gridCol w="560388">
                  <a:extLst>
                    <a:ext uri="{9D8B030D-6E8A-4147-A177-3AD203B41FA5}">
                      <a16:colId xmlns:a16="http://schemas.microsoft.com/office/drawing/2014/main" val="1193322599"/>
                    </a:ext>
                  </a:extLst>
                </a:gridCol>
                <a:gridCol w="816943">
                  <a:extLst>
                    <a:ext uri="{9D8B030D-6E8A-4147-A177-3AD203B41FA5}">
                      <a16:colId xmlns:a16="http://schemas.microsoft.com/office/drawing/2014/main" val="4227494446"/>
                    </a:ext>
                  </a:extLst>
                </a:gridCol>
                <a:gridCol w="477207">
                  <a:extLst>
                    <a:ext uri="{9D8B030D-6E8A-4147-A177-3AD203B41FA5}">
                      <a16:colId xmlns:a16="http://schemas.microsoft.com/office/drawing/2014/main" val="468283467"/>
                    </a:ext>
                  </a:extLst>
                </a:gridCol>
              </a:tblGrid>
              <a:tr h="270417">
                <a:tc>
                  <a:txBody>
                    <a:bodyPr/>
                    <a:lstStyle/>
                    <a:p>
                      <a:pPr algn="ctr"/>
                      <a:endParaRPr lang="en-US" sz="1800" b="0" i="0">
                        <a:latin typeface="Corbel" panose="020B0503020204020204" pitchFamily="34" charset="0"/>
                        <a:cs typeface="Arial" panose="020B060402020202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800" b="0" i="0">
                          <a:latin typeface="Corbel" panose="020B0503020204020204" pitchFamily="34" charset="0"/>
                          <a:cs typeface="Arial" panose="020B0604020202020204" pitchFamily="34" charset="0"/>
                        </a:rPr>
                        <a:t>Prime numbers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r>
                        <a:rPr lang="en-US" sz="1000">
                          <a:latin typeface="Arial" panose="020B0604020202020204" pitchFamily="34" charset="0"/>
                          <a:cs typeface="Arial" panose="020B0604020202020204" pitchFamily="34" charset="0"/>
                        </a:rPr>
                        <a:t>A</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0">
                <a:tc>
                  <a:txBody>
                    <a:bodyPr/>
                    <a:lstStyle/>
                    <a:p>
                      <a:pPr algn="ctr"/>
                      <a:r>
                        <a:rPr lang="en-US" sz="1800" b="0" i="0">
                          <a:latin typeface="Corbel" panose="020B0503020204020204" pitchFamily="34" charset="0"/>
                          <a:cs typeface="Arial" panose="020B0604020202020204" pitchFamily="34" charset="0"/>
                        </a:rPr>
                        <a:t>LUT</a:t>
                      </a:r>
                    </a:p>
                    <a:p>
                      <a:pPr algn="ctr"/>
                      <a:r>
                        <a:rPr lang="en-US" sz="1800" b="0" i="0">
                          <a:latin typeface="Corbel" panose="020B0503020204020204" pitchFamily="34" charset="0"/>
                          <a:cs typeface="Arial" panose="020B0604020202020204" pitchFamily="34" charset="0"/>
                        </a:rPr>
                        <a:t>index</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err="1">
                          <a:latin typeface="Corbel" panose="020B0503020204020204" pitchFamily="34" charset="0"/>
                          <a:cs typeface="Arial" panose="020B0604020202020204" pitchFamily="34" charset="0"/>
                        </a:rPr>
                        <a:t>i</a:t>
                      </a:r>
                      <a:endParaRPr lang="en-US" sz="1800" b="0" i="0">
                        <a:latin typeface="Corbel" panose="020B0503020204020204" pitchFamily="34" charset="0"/>
                        <a:cs typeface="Arial" panose="020B0604020202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f(</a:t>
                      </a:r>
                      <a:r>
                        <a:rPr lang="en-US" sz="1800" b="0" i="0" err="1">
                          <a:latin typeface="Corbel" panose="020B0503020204020204" pitchFamily="34" charset="0"/>
                          <a:cs typeface="Arial" panose="020B0604020202020204" pitchFamily="34" charset="0"/>
                        </a:rPr>
                        <a:t>i</a:t>
                      </a:r>
                      <a:r>
                        <a:rPr lang="en-US" sz="1800" b="0" i="0">
                          <a:latin typeface="Corbel" panose="020B0503020204020204" pitchFamily="34" charset="0"/>
                          <a:cs typeface="Arial" panose="020B0604020202020204" pitchFamily="34" charset="0"/>
                        </a:rPr>
                        <a: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6769038"/>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1</a:t>
                      </a:r>
                      <a:r>
                        <a:rPr lang="en-US" sz="1800" b="0" i="0" baseline="30000">
                          <a:latin typeface="Corbel" panose="020B0503020204020204" pitchFamily="34" charset="0"/>
                          <a:cs typeface="Arial" panose="020B0604020202020204" pitchFamily="34" charset="0"/>
                        </a:rPr>
                        <a:t>st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351085"/>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2</a:t>
                      </a:r>
                      <a:r>
                        <a:rPr lang="en-US" sz="1800" b="0" i="0" baseline="30000">
                          <a:solidFill>
                            <a:schemeClr val="tx1"/>
                          </a:solidFill>
                          <a:latin typeface="Corbel" panose="020B0503020204020204" pitchFamily="34" charset="0"/>
                          <a:cs typeface="Arial" panose="020B0604020202020204" pitchFamily="34" charset="0"/>
                        </a:rPr>
                        <a:t>nd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508754334"/>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3</a:t>
                      </a:r>
                      <a:r>
                        <a:rPr lang="en-US" sz="1800" b="0" i="0" baseline="30000">
                          <a:latin typeface="Corbel" panose="020B0503020204020204" pitchFamily="34" charset="0"/>
                          <a:cs typeface="Arial" panose="020B0604020202020204" pitchFamily="34" charset="0"/>
                        </a:rPr>
                        <a:t>rd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64916830"/>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4</a:t>
                      </a:r>
                      <a:r>
                        <a:rPr lang="en-US" sz="1800" b="0" i="0" baseline="30000">
                          <a:latin typeface="Corbel" panose="020B0503020204020204" pitchFamily="34" charset="0"/>
                          <a:cs typeface="Arial" panose="020B0604020202020204" pitchFamily="34" charset="0"/>
                        </a:rPr>
                        <a:t>th</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16069710"/>
                  </a:ext>
                </a:extLst>
              </a:tr>
            </a:tbl>
          </a:graphicData>
        </a:graphic>
      </p:graphicFrame>
      <p:graphicFrame>
        <p:nvGraphicFramePr>
          <p:cNvPr id="52" name="Table 275">
            <a:extLst>
              <a:ext uri="{FF2B5EF4-FFF2-40B4-BE49-F238E27FC236}">
                <a16:creationId xmlns:a16="http://schemas.microsoft.com/office/drawing/2014/main" id="{D03E7150-1EF3-DD7E-1AAE-429CCC880DF9}"/>
              </a:ext>
            </a:extLst>
          </p:cNvPr>
          <p:cNvGraphicFramePr>
            <a:graphicFrameLocks noGrp="1"/>
          </p:cNvGraphicFramePr>
          <p:nvPr/>
        </p:nvGraphicFramePr>
        <p:xfrm>
          <a:off x="419382" y="4801677"/>
          <a:ext cx="1863744" cy="384881"/>
        </p:xfrm>
        <a:graphic>
          <a:graphicData uri="http://schemas.openxmlformats.org/drawingml/2006/table">
            <a:tbl>
              <a:tblPr firstRow="1" bandRow="1">
                <a:tableStyleId>{5940675A-B579-460E-94D1-54222C63F5DA}</a:tableStyleId>
              </a:tblPr>
              <a:tblGrid>
                <a:gridCol w="465936">
                  <a:extLst>
                    <a:ext uri="{9D8B030D-6E8A-4147-A177-3AD203B41FA5}">
                      <a16:colId xmlns:a16="http://schemas.microsoft.com/office/drawing/2014/main" val="4227494446"/>
                    </a:ext>
                  </a:extLst>
                </a:gridCol>
                <a:gridCol w="465936">
                  <a:extLst>
                    <a:ext uri="{9D8B030D-6E8A-4147-A177-3AD203B41FA5}">
                      <a16:colId xmlns:a16="http://schemas.microsoft.com/office/drawing/2014/main" val="468283467"/>
                    </a:ext>
                  </a:extLst>
                </a:gridCol>
                <a:gridCol w="465936">
                  <a:extLst>
                    <a:ext uri="{9D8B030D-6E8A-4147-A177-3AD203B41FA5}">
                      <a16:colId xmlns:a16="http://schemas.microsoft.com/office/drawing/2014/main" val="3823604040"/>
                    </a:ext>
                  </a:extLst>
                </a:gridCol>
                <a:gridCol w="465936">
                  <a:extLst>
                    <a:ext uri="{9D8B030D-6E8A-4147-A177-3AD203B41FA5}">
                      <a16:colId xmlns:a16="http://schemas.microsoft.com/office/drawing/2014/main" val="3652080883"/>
                    </a:ext>
                  </a:extLst>
                </a:gridCol>
              </a:tblGrid>
              <a:tr h="384881">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54" name="TextBox 53">
            <a:extLst>
              <a:ext uri="{FF2B5EF4-FFF2-40B4-BE49-F238E27FC236}">
                <a16:creationId xmlns:a16="http://schemas.microsoft.com/office/drawing/2014/main" id="{0298F78F-23E2-99F4-79F3-CD12675CB412}"/>
              </a:ext>
            </a:extLst>
          </p:cNvPr>
          <p:cNvSpPr txBox="1"/>
          <p:nvPr/>
        </p:nvSpPr>
        <p:spPr>
          <a:xfrm>
            <a:off x="426103" y="4167177"/>
            <a:ext cx="1854538"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l</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ook</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u</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p </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able</a:t>
            </a:r>
          </a:p>
        </p:txBody>
      </p:sp>
      <p:sp>
        <p:nvSpPr>
          <p:cNvPr id="55" name="TextBox 54">
            <a:extLst>
              <a:ext uri="{FF2B5EF4-FFF2-40B4-BE49-F238E27FC236}">
                <a16:creationId xmlns:a16="http://schemas.microsoft.com/office/drawing/2014/main" id="{7195EE43-7896-3B0F-7D8D-A5EE61665E18}"/>
              </a:ext>
            </a:extLst>
          </p:cNvPr>
          <p:cNvSpPr txBox="1"/>
          <p:nvPr/>
        </p:nvSpPr>
        <p:spPr>
          <a:xfrm>
            <a:off x="328507" y="6078612"/>
            <a:ext cx="204201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 vector</a:t>
            </a:r>
          </a:p>
        </p:txBody>
      </p:sp>
      <p:graphicFrame>
        <p:nvGraphicFramePr>
          <p:cNvPr id="56" name="Table 275">
            <a:extLst>
              <a:ext uri="{FF2B5EF4-FFF2-40B4-BE49-F238E27FC236}">
                <a16:creationId xmlns:a16="http://schemas.microsoft.com/office/drawing/2014/main" id="{42AC9FCD-CC4B-AED2-A9FC-1476D069C04D}"/>
              </a:ext>
            </a:extLst>
          </p:cNvPr>
          <p:cNvGraphicFramePr>
            <a:graphicFrameLocks noGrp="1"/>
          </p:cNvGraphicFramePr>
          <p:nvPr/>
        </p:nvGraphicFramePr>
        <p:xfrm>
          <a:off x="419382" y="5745220"/>
          <a:ext cx="1863740" cy="384881"/>
        </p:xfrm>
        <a:graphic>
          <a:graphicData uri="http://schemas.openxmlformats.org/drawingml/2006/table">
            <a:tbl>
              <a:tblPr firstRow="1" bandRow="1">
                <a:tableStyleId>{5940675A-B579-460E-94D1-54222C63F5DA}</a:tableStyleId>
              </a:tblPr>
              <a:tblGrid>
                <a:gridCol w="465935">
                  <a:extLst>
                    <a:ext uri="{9D8B030D-6E8A-4147-A177-3AD203B41FA5}">
                      <a16:colId xmlns:a16="http://schemas.microsoft.com/office/drawing/2014/main" val="4227494446"/>
                    </a:ext>
                  </a:extLst>
                </a:gridCol>
                <a:gridCol w="465935">
                  <a:extLst>
                    <a:ext uri="{9D8B030D-6E8A-4147-A177-3AD203B41FA5}">
                      <a16:colId xmlns:a16="http://schemas.microsoft.com/office/drawing/2014/main" val="468283467"/>
                    </a:ext>
                  </a:extLst>
                </a:gridCol>
                <a:gridCol w="465935">
                  <a:extLst>
                    <a:ext uri="{9D8B030D-6E8A-4147-A177-3AD203B41FA5}">
                      <a16:colId xmlns:a16="http://schemas.microsoft.com/office/drawing/2014/main" val="3823604040"/>
                    </a:ext>
                  </a:extLst>
                </a:gridCol>
                <a:gridCol w="465935">
                  <a:extLst>
                    <a:ext uri="{9D8B030D-6E8A-4147-A177-3AD203B41FA5}">
                      <a16:colId xmlns:a16="http://schemas.microsoft.com/office/drawing/2014/main" val="3652080883"/>
                    </a:ext>
                  </a:extLst>
                </a:gridCol>
              </a:tblGrid>
              <a:tr h="384881">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64" name="TextBox 63">
            <a:extLst>
              <a:ext uri="{FF2B5EF4-FFF2-40B4-BE49-F238E27FC236}">
                <a16:creationId xmlns:a16="http://schemas.microsoft.com/office/drawing/2014/main" id="{77C6A9F9-CFD2-BFB6-5FD1-46212866E231}"/>
              </a:ext>
            </a:extLst>
          </p:cNvPr>
          <p:cNvSpPr txBox="1"/>
          <p:nvPr/>
        </p:nvSpPr>
        <p:spPr>
          <a:xfrm>
            <a:off x="-118226" y="766965"/>
            <a:ext cx="294444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LUT Query: </a:t>
            </a:r>
            <a:b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b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Return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1</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st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4</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th</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Corbel" panose="020B0503020204020204" pitchFamily="34" charset="0"/>
                <a:ea typeface="+mn-ea"/>
                <a:cs typeface="+mn-cs"/>
              </a:rPr>
              <a:t>prime numbers</a:t>
            </a:r>
          </a:p>
        </p:txBody>
      </p:sp>
      <p:sp>
        <p:nvSpPr>
          <p:cNvPr id="73" name="TextBox 72">
            <a:extLst>
              <a:ext uri="{FF2B5EF4-FFF2-40B4-BE49-F238E27FC236}">
                <a16:creationId xmlns:a16="http://schemas.microsoft.com/office/drawing/2014/main" id="{D7B72F86-2B91-59AA-47AC-78725EC01117}"/>
              </a:ext>
            </a:extLst>
          </p:cNvPr>
          <p:cNvSpPr txBox="1"/>
          <p:nvPr/>
        </p:nvSpPr>
        <p:spPr>
          <a:xfrm>
            <a:off x="3576104" y="5703683"/>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output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vector</a:t>
            </a:r>
          </a:p>
        </p:txBody>
      </p:sp>
      <p:sp>
        <p:nvSpPr>
          <p:cNvPr id="80" name="TextBox 79">
            <a:extLst>
              <a:ext uri="{FF2B5EF4-FFF2-40B4-BE49-F238E27FC236}">
                <a16:creationId xmlns:a16="http://schemas.microsoft.com/office/drawing/2014/main" id="{283E4029-EC6B-17CF-A76E-32088220A3F2}"/>
              </a:ext>
            </a:extLst>
          </p:cNvPr>
          <p:cNvSpPr txBox="1"/>
          <p:nvPr/>
        </p:nvSpPr>
        <p:spPr>
          <a:xfrm rot="5400000">
            <a:off x="5608648" y="3024316"/>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solidFill>
                <a:effectLst/>
                <a:uLnTx/>
                <a:uFillTx/>
                <a:latin typeface="Corbel" panose="020B0503020204020204" pitchFamily="34" charset="0"/>
                <a:ea typeface="+mn-ea"/>
                <a:cs typeface="Arial" panose="020B0604020202020204" pitchFamily="34" charset="0"/>
              </a:rPr>
              <a:t>DRAM array</a:t>
            </a:r>
          </a:p>
        </p:txBody>
      </p:sp>
      <p:sp>
        <p:nvSpPr>
          <p:cNvPr id="82" name="Rectangle 81">
            <a:extLst>
              <a:ext uri="{FF2B5EF4-FFF2-40B4-BE49-F238E27FC236}">
                <a16:creationId xmlns:a16="http://schemas.microsoft.com/office/drawing/2014/main" id="{62BDDE6A-4739-7DE9-17E3-D3F0466696F8}"/>
              </a:ext>
            </a:extLst>
          </p:cNvPr>
          <p:cNvSpPr/>
          <p:nvPr/>
        </p:nvSpPr>
        <p:spPr>
          <a:xfrm>
            <a:off x="4935550" y="240016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mn-cs"/>
              </a:rPr>
              <a:t>0</a:t>
            </a:r>
          </a:p>
        </p:txBody>
      </p:sp>
      <p:sp>
        <p:nvSpPr>
          <p:cNvPr id="83" name="Rectangle 82">
            <a:extLst>
              <a:ext uri="{FF2B5EF4-FFF2-40B4-BE49-F238E27FC236}">
                <a16:creationId xmlns:a16="http://schemas.microsoft.com/office/drawing/2014/main" id="{0AB9FB35-61EA-83FA-E6A5-94C08C60E54A}"/>
              </a:ext>
            </a:extLst>
          </p:cNvPr>
          <p:cNvSpPr/>
          <p:nvPr/>
        </p:nvSpPr>
        <p:spPr>
          <a:xfrm>
            <a:off x="4935550" y="2766371"/>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1</a:t>
            </a:r>
          </a:p>
        </p:txBody>
      </p:sp>
      <p:sp>
        <p:nvSpPr>
          <p:cNvPr id="84" name="Rectangle 83">
            <a:extLst>
              <a:ext uri="{FF2B5EF4-FFF2-40B4-BE49-F238E27FC236}">
                <a16:creationId xmlns:a16="http://schemas.microsoft.com/office/drawing/2014/main" id="{FF1258C3-D9FB-0C18-2D3C-A98C5A7E0564}"/>
              </a:ext>
            </a:extLst>
          </p:cNvPr>
          <p:cNvSpPr/>
          <p:nvPr/>
        </p:nvSpPr>
        <p:spPr>
          <a:xfrm>
            <a:off x="4934718" y="315662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2</a:t>
            </a:r>
          </a:p>
        </p:txBody>
      </p:sp>
      <p:sp>
        <p:nvSpPr>
          <p:cNvPr id="85" name="Rectangle 84">
            <a:extLst>
              <a:ext uri="{FF2B5EF4-FFF2-40B4-BE49-F238E27FC236}">
                <a16:creationId xmlns:a16="http://schemas.microsoft.com/office/drawing/2014/main" id="{CF06D91A-016B-D11C-864D-895C394BB662}"/>
              </a:ext>
            </a:extLst>
          </p:cNvPr>
          <p:cNvSpPr/>
          <p:nvPr/>
        </p:nvSpPr>
        <p:spPr>
          <a:xfrm>
            <a:off x="4934491" y="3505647"/>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3</a:t>
            </a:r>
          </a:p>
        </p:txBody>
      </p:sp>
      <p:cxnSp>
        <p:nvCxnSpPr>
          <p:cNvPr id="87" name="Straight Arrow Connector 86">
            <a:extLst>
              <a:ext uri="{FF2B5EF4-FFF2-40B4-BE49-F238E27FC236}">
                <a16:creationId xmlns:a16="http://schemas.microsoft.com/office/drawing/2014/main" id="{3D9963A9-A5EA-04E1-3026-C8D6B5061355}"/>
              </a:ext>
            </a:extLst>
          </p:cNvPr>
          <p:cNvCxnSpPr>
            <a:cxnSpLocks/>
          </p:cNvCxnSpPr>
          <p:nvPr/>
        </p:nvCxnSpPr>
        <p:spPr>
          <a:xfrm>
            <a:off x="3366391" y="3251264"/>
            <a:ext cx="114882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F0912C0E-F66C-CC78-E512-3C50625CE485}"/>
              </a:ext>
            </a:extLst>
          </p:cNvPr>
          <p:cNvSpPr txBox="1"/>
          <p:nvPr/>
        </p:nvSpPr>
        <p:spPr>
          <a:xfrm>
            <a:off x="2778847" y="2451714"/>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pLUTo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row sweep</a:t>
            </a:r>
          </a:p>
        </p:txBody>
      </p:sp>
      <p:graphicFrame>
        <p:nvGraphicFramePr>
          <p:cNvPr id="39" name="Table 275">
            <a:extLst>
              <a:ext uri="{FF2B5EF4-FFF2-40B4-BE49-F238E27FC236}">
                <a16:creationId xmlns:a16="http://schemas.microsoft.com/office/drawing/2014/main" id="{AE5A250C-6243-27C7-CB43-5BA2E4893154}"/>
              </a:ext>
            </a:extLst>
          </p:cNvPr>
          <p:cNvGraphicFramePr>
            <a:graphicFrameLocks noGrp="1"/>
          </p:cNvGraphicFramePr>
          <p:nvPr/>
        </p:nvGraphicFramePr>
        <p:xfrm>
          <a:off x="5290526" y="2456395"/>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graphicFrame>
        <p:nvGraphicFramePr>
          <p:cNvPr id="42" name="Table 275">
            <a:extLst>
              <a:ext uri="{FF2B5EF4-FFF2-40B4-BE49-F238E27FC236}">
                <a16:creationId xmlns:a16="http://schemas.microsoft.com/office/drawing/2014/main" id="{6425660E-7AFB-6CD3-6765-41F7B91849BF}"/>
              </a:ext>
            </a:extLst>
          </p:cNvPr>
          <p:cNvGraphicFramePr>
            <a:graphicFrameLocks noGrp="1"/>
          </p:cNvGraphicFramePr>
          <p:nvPr/>
        </p:nvGraphicFramePr>
        <p:xfrm>
          <a:off x="5296841" y="4590328"/>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sp>
        <p:nvSpPr>
          <p:cNvPr id="74" name="TextBox 73">
            <a:extLst>
              <a:ext uri="{FF2B5EF4-FFF2-40B4-BE49-F238E27FC236}">
                <a16:creationId xmlns:a16="http://schemas.microsoft.com/office/drawing/2014/main" id="{549E17C4-CCD6-4975-A244-6D40CDC6F814}"/>
              </a:ext>
            </a:extLst>
          </p:cNvPr>
          <p:cNvSpPr txBox="1"/>
          <p:nvPr/>
        </p:nvSpPr>
        <p:spPr>
          <a:xfrm>
            <a:off x="6088976" y="1531408"/>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C000"/>
                </a:solidFill>
                <a:effectLst/>
                <a:uLnTx/>
                <a:uFillTx/>
                <a:latin typeface="Corbel" panose="020B0503020204020204" pitchFamily="34" charset="0"/>
                <a:ea typeface="+mn-ea"/>
                <a:cs typeface="Arial" panose="020B0604020202020204" pitchFamily="34" charset="0"/>
              </a:rPr>
              <a:t>match logic</a:t>
            </a:r>
          </a:p>
        </p:txBody>
      </p:sp>
      <p:sp>
        <p:nvSpPr>
          <p:cNvPr id="78" name="Rectangle 77">
            <a:extLst>
              <a:ext uri="{FF2B5EF4-FFF2-40B4-BE49-F238E27FC236}">
                <a16:creationId xmlns:a16="http://schemas.microsoft.com/office/drawing/2014/main" id="{441A6CDB-CB4C-E206-9714-12884FEBC51D}"/>
              </a:ext>
            </a:extLst>
          </p:cNvPr>
          <p:cNvSpPr/>
          <p:nvPr/>
        </p:nvSpPr>
        <p:spPr>
          <a:xfrm>
            <a:off x="5303133" y="1731771"/>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6" name="Rectangle 5">
            <a:extLst>
              <a:ext uri="{FF2B5EF4-FFF2-40B4-BE49-F238E27FC236}">
                <a16:creationId xmlns:a16="http://schemas.microsoft.com/office/drawing/2014/main" id="{A24D5187-9386-EE2D-06AA-276EFF556DC4}"/>
              </a:ext>
            </a:extLst>
          </p:cNvPr>
          <p:cNvSpPr>
            <a:spLocks/>
          </p:cNvSpPr>
          <p:nvPr/>
        </p:nvSpPr>
        <p:spPr>
          <a:xfrm>
            <a:off x="5304367" y="1734050"/>
            <a:ext cx="392400" cy="392400"/>
          </a:xfrm>
          <a:prstGeom prst="rect">
            <a:avLst/>
          </a:prstGeom>
          <a:solidFill>
            <a:schemeClr val="accent3">
              <a:lumMod val="20000"/>
              <a:lumOff val="80000"/>
            </a:schemeClr>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𝘅</a:t>
            </a:r>
          </a:p>
        </p:txBody>
      </p:sp>
      <p:sp>
        <p:nvSpPr>
          <p:cNvPr id="71" name="TextBox 70" hidden="1">
            <a:extLst>
              <a:ext uri="{FF2B5EF4-FFF2-40B4-BE49-F238E27FC236}">
                <a16:creationId xmlns:a16="http://schemas.microsoft.com/office/drawing/2014/main" id="{96464DE5-8775-54F7-E800-368C864AD146}"/>
              </a:ext>
            </a:extLst>
          </p:cNvPr>
          <p:cNvSpPr txBox="1"/>
          <p:nvPr/>
        </p:nvSpPr>
        <p:spPr>
          <a:xfrm>
            <a:off x="3602360" y="807886"/>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input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vector</a:t>
            </a:r>
          </a:p>
        </p:txBody>
      </p:sp>
      <p:sp>
        <p:nvSpPr>
          <p:cNvPr id="44" name="TextBox 43">
            <a:extLst>
              <a:ext uri="{FF2B5EF4-FFF2-40B4-BE49-F238E27FC236}">
                <a16:creationId xmlns:a16="http://schemas.microsoft.com/office/drawing/2014/main" id="{1151B43C-46E0-CC5E-4180-100AD8BB438E}"/>
              </a:ext>
            </a:extLst>
          </p:cNvPr>
          <p:cNvSpPr txBox="1"/>
          <p:nvPr/>
        </p:nvSpPr>
        <p:spPr>
          <a:xfrm>
            <a:off x="3603600" y="806400"/>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input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vector</a:t>
            </a:r>
          </a:p>
        </p:txBody>
      </p:sp>
      <p:sp>
        <p:nvSpPr>
          <p:cNvPr id="51" name="TextBox 50">
            <a:extLst>
              <a:ext uri="{FF2B5EF4-FFF2-40B4-BE49-F238E27FC236}">
                <a16:creationId xmlns:a16="http://schemas.microsoft.com/office/drawing/2014/main" id="{83B925D6-BE08-6723-6900-D12382196456}"/>
              </a:ext>
            </a:extLst>
          </p:cNvPr>
          <p:cNvSpPr txBox="1"/>
          <p:nvPr/>
        </p:nvSpPr>
        <p:spPr>
          <a:xfrm>
            <a:off x="3811694" y="4612111"/>
            <a:ext cx="135233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93889F"/>
                </a:solidFill>
                <a:effectLst/>
                <a:uLnTx/>
                <a:uFillTx/>
                <a:latin typeface="Corbel" panose="020B0503020204020204" pitchFamily="34" charset="0"/>
                <a:ea typeface="+mn-ea"/>
                <a:cs typeface="Arial" panose="020B0604020202020204" pitchFamily="34" charset="0"/>
              </a:rPr>
              <a:t>row buffer</a:t>
            </a:r>
          </a:p>
        </p:txBody>
      </p:sp>
      <p:cxnSp>
        <p:nvCxnSpPr>
          <p:cNvPr id="57" name="Elbow Connector 56">
            <a:extLst>
              <a:ext uri="{FF2B5EF4-FFF2-40B4-BE49-F238E27FC236}">
                <a16:creationId xmlns:a16="http://schemas.microsoft.com/office/drawing/2014/main" id="{1EA33177-B2B8-6F5A-804D-B355F27F639A}"/>
              </a:ext>
            </a:extLst>
          </p:cNvPr>
          <p:cNvCxnSpPr>
            <a:cxnSpLocks/>
          </p:cNvCxnSpPr>
          <p:nvPr/>
        </p:nvCxnSpPr>
        <p:spPr>
          <a:xfrm rot="5400000" flipH="1" flipV="1">
            <a:off x="4745177" y="1952206"/>
            <a:ext cx="470099" cy="420004"/>
          </a:xfrm>
          <a:prstGeom prst="bentConnector2">
            <a:avLst/>
          </a:prstGeom>
          <a:ln w="38100">
            <a:solidFill>
              <a:srgbClr val="C00000"/>
            </a:solidFill>
            <a:prstDash val="sysDot"/>
            <a:tailEnd type="triangle" w="med" len="sm"/>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7B64FCB4-A189-4E55-E9EC-F63FA87765D2}"/>
              </a:ext>
            </a:extLst>
          </p:cNvPr>
          <p:cNvGrpSpPr/>
          <p:nvPr/>
        </p:nvGrpSpPr>
        <p:grpSpPr>
          <a:xfrm>
            <a:off x="6371580" y="626250"/>
            <a:ext cx="3649070" cy="1144287"/>
            <a:chOff x="6371580" y="626250"/>
            <a:chExt cx="3649070" cy="1144287"/>
          </a:xfrm>
        </p:grpSpPr>
        <p:sp>
          <p:nvSpPr>
            <p:cNvPr id="53" name="Rectangle 52">
              <a:extLst>
                <a:ext uri="{FF2B5EF4-FFF2-40B4-BE49-F238E27FC236}">
                  <a16:creationId xmlns:a16="http://schemas.microsoft.com/office/drawing/2014/main" id="{3E8008CE-C831-4E52-81A5-356C7AF1779A}"/>
                </a:ext>
              </a:extLst>
            </p:cNvPr>
            <p:cNvSpPr/>
            <p:nvPr/>
          </p:nvSpPr>
          <p:spPr>
            <a:xfrm>
              <a:off x="7321711" y="629616"/>
              <a:ext cx="1741902" cy="923330"/>
            </a:xfrm>
            <a:prstGeom prst="rect">
              <a:avLst/>
            </a:prstGeom>
            <a:solidFill>
              <a:schemeClr val="accent4">
                <a:lumMod val="20000"/>
                <a:lumOff val="80000"/>
              </a:schemeClr>
            </a:solidFill>
            <a:ln w="76200">
              <a:solidFill>
                <a:schemeClr val="accent1"/>
              </a:solidFill>
            </a:ln>
          </p:spPr>
          <p:txBody>
            <a:bodyPr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72C4"/>
                </a:solidFill>
                <a:effectLst/>
                <a:uLnTx/>
                <a:uFillTx/>
                <a:latin typeface="Corbel" panose="020B0503020204020204" pitchFamily="34" charset="0"/>
                <a:ea typeface="+mn-ea"/>
                <a:cs typeface="+mn-cs"/>
              </a:endParaRPr>
            </a:p>
          </p:txBody>
        </p:sp>
        <p:grpSp>
          <p:nvGrpSpPr>
            <p:cNvPr id="59" name="Group 58">
              <a:extLst>
                <a:ext uri="{FF2B5EF4-FFF2-40B4-BE49-F238E27FC236}">
                  <a16:creationId xmlns:a16="http://schemas.microsoft.com/office/drawing/2014/main" id="{C2B00D22-B806-F1E2-0AA6-982DA7993564}"/>
                </a:ext>
              </a:extLst>
            </p:cNvPr>
            <p:cNvGrpSpPr/>
            <p:nvPr/>
          </p:nvGrpSpPr>
          <p:grpSpPr>
            <a:xfrm>
              <a:off x="6371580" y="626250"/>
              <a:ext cx="3649070" cy="1144287"/>
              <a:chOff x="6371580" y="626250"/>
              <a:chExt cx="3649070" cy="1144287"/>
            </a:xfrm>
          </p:grpSpPr>
          <p:sp>
            <p:nvSpPr>
              <p:cNvPr id="61" name="TextBox 60">
                <a:extLst>
                  <a:ext uri="{FF2B5EF4-FFF2-40B4-BE49-F238E27FC236}">
                    <a16:creationId xmlns:a16="http://schemas.microsoft.com/office/drawing/2014/main" id="{D68B26F8-F25C-C7B4-F1CE-D5C720A50488}"/>
                  </a:ext>
                </a:extLst>
              </p:cNvPr>
              <p:cNvSpPr txBox="1"/>
              <p:nvPr/>
            </p:nvSpPr>
            <p:spPr>
              <a:xfrm>
                <a:off x="6371580" y="626250"/>
                <a:ext cx="3649070"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Accessing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 the 1</a:t>
                </a:r>
                <a:r>
                  <a:rPr kumimoji="0" lang="en-US" sz="1800" b="1" i="0" u="none" strike="noStrike" kern="1200" cap="none" spc="0" normalizeH="0" baseline="30000" noProof="0">
                    <a:ln>
                      <a:noFill/>
                    </a:ln>
                    <a:solidFill>
                      <a:prstClr val="black"/>
                    </a:solidFill>
                    <a:effectLst/>
                    <a:uLnTx/>
                    <a:uFillTx/>
                    <a:latin typeface="Corbel" panose="020B0503020204020204" pitchFamily="34" charset="0"/>
                    <a:ea typeface="+mn-ea"/>
                    <a:cs typeface="Arial" panose="020B0604020202020204" pitchFamily="34" charset="0"/>
                  </a:rPr>
                  <a:t>st</a:t>
                </a: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 (</a:t>
                </a:r>
                <a:r>
                  <a:rPr kumimoji="0" lang="en-US" sz="1800" b="1" i="0" u="none" strike="noStrike" kern="1200" cap="none" spc="0" normalizeH="0" baseline="0" noProof="0">
                    <a:ln>
                      <a:noFill/>
                    </a:ln>
                    <a:solidFill>
                      <a:srgbClr val="1F52FF"/>
                    </a:solidFill>
                    <a:effectLst/>
                    <a:uLnTx/>
                    <a:uFillTx/>
                    <a:latin typeface="Corbel" panose="020B0503020204020204" pitchFamily="34" charset="0"/>
                    <a:ea typeface="+mn-ea"/>
                    <a:cs typeface="Arial" panose="020B0604020202020204" pitchFamily="34" charset="0"/>
                  </a:rPr>
                  <a:t>0</a:t>
                </a: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 </a:t>
                </a:r>
                <a:b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b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prime number?</a:t>
                </a:r>
              </a:p>
            </p:txBody>
          </p:sp>
          <p:cxnSp>
            <p:nvCxnSpPr>
              <p:cNvPr id="62" name="Elbow Connector 61">
                <a:extLst>
                  <a:ext uri="{FF2B5EF4-FFF2-40B4-BE49-F238E27FC236}">
                    <a16:creationId xmlns:a16="http://schemas.microsoft.com/office/drawing/2014/main" id="{E5855500-967F-EC6B-FB2C-724301281503}"/>
                  </a:ext>
                </a:extLst>
              </p:cNvPr>
              <p:cNvCxnSpPr>
                <a:cxnSpLocks/>
              </p:cNvCxnSpPr>
              <p:nvPr/>
            </p:nvCxnSpPr>
            <p:spPr>
              <a:xfrm flipV="1">
                <a:off x="8557395" y="1591766"/>
                <a:ext cx="256493" cy="178771"/>
              </a:xfrm>
              <a:prstGeom prst="bentConnector2">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556387163"/>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1151B43C-46E0-CC5E-4180-100AD8BB438E}"/>
              </a:ext>
            </a:extLst>
          </p:cNvPr>
          <p:cNvSpPr txBox="1"/>
          <p:nvPr/>
        </p:nvSpPr>
        <p:spPr>
          <a:xfrm>
            <a:off x="3603600" y="806400"/>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input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vector</a:t>
            </a:r>
          </a:p>
        </p:txBody>
      </p:sp>
      <p:grpSp>
        <p:nvGrpSpPr>
          <p:cNvPr id="69" name="Group 68">
            <a:extLst>
              <a:ext uri="{FF2B5EF4-FFF2-40B4-BE49-F238E27FC236}">
                <a16:creationId xmlns:a16="http://schemas.microsoft.com/office/drawing/2014/main" id="{29470D05-AF7C-C9B0-0D17-50014BE26E2D}"/>
              </a:ext>
            </a:extLst>
          </p:cNvPr>
          <p:cNvGrpSpPr/>
          <p:nvPr/>
        </p:nvGrpSpPr>
        <p:grpSpPr>
          <a:xfrm>
            <a:off x="6371580" y="626250"/>
            <a:ext cx="3649070" cy="1144287"/>
            <a:chOff x="6371580" y="626250"/>
            <a:chExt cx="3649070" cy="1144287"/>
          </a:xfrm>
        </p:grpSpPr>
        <p:sp>
          <p:nvSpPr>
            <p:cNvPr id="72" name="Rectangle 71">
              <a:extLst>
                <a:ext uri="{FF2B5EF4-FFF2-40B4-BE49-F238E27FC236}">
                  <a16:creationId xmlns:a16="http://schemas.microsoft.com/office/drawing/2014/main" id="{849C45C5-E7CF-7B18-F52A-DFE9E9327437}"/>
                </a:ext>
              </a:extLst>
            </p:cNvPr>
            <p:cNvSpPr/>
            <p:nvPr/>
          </p:nvSpPr>
          <p:spPr>
            <a:xfrm>
              <a:off x="7321711" y="629616"/>
              <a:ext cx="1741902" cy="923330"/>
            </a:xfrm>
            <a:prstGeom prst="rect">
              <a:avLst/>
            </a:prstGeom>
            <a:solidFill>
              <a:schemeClr val="accent4">
                <a:lumMod val="20000"/>
                <a:lumOff val="80000"/>
              </a:schemeClr>
            </a:solidFill>
            <a:ln w="76200">
              <a:solidFill>
                <a:schemeClr val="accent1"/>
              </a:solidFill>
            </a:ln>
          </p:spPr>
          <p:txBody>
            <a:bodyPr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72C4"/>
                </a:solidFill>
                <a:effectLst/>
                <a:uLnTx/>
                <a:uFillTx/>
                <a:latin typeface="Corbel" panose="020B0503020204020204" pitchFamily="34" charset="0"/>
                <a:ea typeface="+mn-ea"/>
                <a:cs typeface="+mn-cs"/>
              </a:endParaRPr>
            </a:p>
          </p:txBody>
        </p:sp>
        <p:grpSp>
          <p:nvGrpSpPr>
            <p:cNvPr id="75" name="Group 74">
              <a:extLst>
                <a:ext uri="{FF2B5EF4-FFF2-40B4-BE49-F238E27FC236}">
                  <a16:creationId xmlns:a16="http://schemas.microsoft.com/office/drawing/2014/main" id="{B1973632-1515-0863-DA6F-51719E1DED77}"/>
                </a:ext>
              </a:extLst>
            </p:cNvPr>
            <p:cNvGrpSpPr/>
            <p:nvPr/>
          </p:nvGrpSpPr>
          <p:grpSpPr>
            <a:xfrm>
              <a:off x="6371580" y="626250"/>
              <a:ext cx="3649070" cy="1144287"/>
              <a:chOff x="6371580" y="626250"/>
              <a:chExt cx="3649070" cy="1144287"/>
            </a:xfrm>
          </p:grpSpPr>
          <p:sp>
            <p:nvSpPr>
              <p:cNvPr id="76" name="TextBox 75">
                <a:extLst>
                  <a:ext uri="{FF2B5EF4-FFF2-40B4-BE49-F238E27FC236}">
                    <a16:creationId xmlns:a16="http://schemas.microsoft.com/office/drawing/2014/main" id="{0AF15B7B-5D3C-702E-D4D3-6CCD329683DD}"/>
                  </a:ext>
                </a:extLst>
              </p:cNvPr>
              <p:cNvSpPr txBox="1"/>
              <p:nvPr/>
            </p:nvSpPr>
            <p:spPr>
              <a:xfrm>
                <a:off x="6371580" y="626250"/>
                <a:ext cx="3649070"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Accessing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 the 1</a:t>
                </a:r>
                <a:r>
                  <a:rPr kumimoji="0" lang="en-US" sz="1800" b="1" i="0" u="none" strike="noStrike" kern="1200" cap="none" spc="0" normalizeH="0" baseline="30000" noProof="0">
                    <a:ln>
                      <a:noFill/>
                    </a:ln>
                    <a:solidFill>
                      <a:prstClr val="black"/>
                    </a:solidFill>
                    <a:effectLst/>
                    <a:uLnTx/>
                    <a:uFillTx/>
                    <a:latin typeface="Corbel" panose="020B0503020204020204" pitchFamily="34" charset="0"/>
                    <a:ea typeface="+mn-ea"/>
                    <a:cs typeface="Arial" panose="020B0604020202020204" pitchFamily="34" charset="0"/>
                  </a:rPr>
                  <a:t>st</a:t>
                </a: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 (</a:t>
                </a:r>
                <a:r>
                  <a:rPr kumimoji="0" lang="en-US" sz="1800" b="1" i="0" u="none" strike="noStrike" kern="1200" cap="none" spc="0" normalizeH="0" baseline="0" noProof="0">
                    <a:ln>
                      <a:noFill/>
                    </a:ln>
                    <a:solidFill>
                      <a:srgbClr val="1F52FF"/>
                    </a:solidFill>
                    <a:effectLst/>
                    <a:uLnTx/>
                    <a:uFillTx/>
                    <a:latin typeface="Corbel" panose="020B0503020204020204" pitchFamily="34" charset="0"/>
                    <a:ea typeface="+mn-ea"/>
                    <a:cs typeface="Arial" panose="020B0604020202020204" pitchFamily="34" charset="0"/>
                  </a:rPr>
                  <a:t>0</a:t>
                </a: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 </a:t>
                </a:r>
                <a:b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b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prime number?</a:t>
                </a:r>
              </a:p>
            </p:txBody>
          </p:sp>
          <p:cxnSp>
            <p:nvCxnSpPr>
              <p:cNvPr id="77" name="Elbow Connector 76">
                <a:extLst>
                  <a:ext uri="{FF2B5EF4-FFF2-40B4-BE49-F238E27FC236}">
                    <a16:creationId xmlns:a16="http://schemas.microsoft.com/office/drawing/2014/main" id="{74C8D939-B1BA-1D6F-8B8F-1AA3A18C73F6}"/>
                  </a:ext>
                </a:extLst>
              </p:cNvPr>
              <p:cNvCxnSpPr>
                <a:cxnSpLocks/>
              </p:cNvCxnSpPr>
              <p:nvPr/>
            </p:nvCxnSpPr>
            <p:spPr>
              <a:xfrm flipV="1">
                <a:off x="8557395" y="1591766"/>
                <a:ext cx="256493" cy="178771"/>
              </a:xfrm>
              <a:prstGeom prst="bentConnector2">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70" name="Rectangle 69">
            <a:extLst>
              <a:ext uri="{FF2B5EF4-FFF2-40B4-BE49-F238E27FC236}">
                <a16:creationId xmlns:a16="http://schemas.microsoft.com/office/drawing/2014/main" id="{4F87D1AE-C9E8-030A-A3DD-CE41E1CA8BC8}"/>
              </a:ext>
            </a:extLst>
          </p:cNvPr>
          <p:cNvSpPr/>
          <p:nvPr/>
        </p:nvSpPr>
        <p:spPr>
          <a:xfrm>
            <a:off x="0" y="629616"/>
            <a:ext cx="2716306" cy="5826540"/>
          </a:xfrm>
          <a:prstGeom prst="rect">
            <a:avLst/>
          </a:prstGeom>
          <a:solidFill>
            <a:srgbClr val="FFF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ounded Rectangle 64">
            <a:extLst>
              <a:ext uri="{FF2B5EF4-FFF2-40B4-BE49-F238E27FC236}">
                <a16:creationId xmlns:a16="http://schemas.microsoft.com/office/drawing/2014/main" id="{8FFE4315-EE8D-144A-008D-8DCDDE3CFCC3}"/>
              </a:ext>
            </a:extLst>
          </p:cNvPr>
          <p:cNvSpPr/>
          <p:nvPr/>
        </p:nvSpPr>
        <p:spPr>
          <a:xfrm>
            <a:off x="96426" y="736537"/>
            <a:ext cx="2519027" cy="1079711"/>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4F55892D-F829-1FC6-94CF-7204C63F8EB6}"/>
              </a:ext>
            </a:extLst>
          </p:cNvPr>
          <p:cNvCxnSpPr>
            <a:cxnSpLocks/>
          </p:cNvCxnSpPr>
          <p:nvPr/>
        </p:nvCxnSpPr>
        <p:spPr>
          <a:xfrm rot="5400000" flipH="1">
            <a:off x="5043784" y="3295028"/>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E65ADB8B-E7D5-CC71-7D28-06DEDEE97FE9}"/>
              </a:ext>
            </a:extLst>
          </p:cNvPr>
          <p:cNvCxnSpPr>
            <a:cxnSpLocks/>
          </p:cNvCxnSpPr>
          <p:nvPr/>
        </p:nvCxnSpPr>
        <p:spPr>
          <a:xfrm rot="5400000" flipH="1">
            <a:off x="5043784" y="36739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3" name="Title 1" descr=" 6">
            <a:extLst>
              <a:ext uri="{FF2B5EF4-FFF2-40B4-BE49-F238E27FC236}">
                <a16:creationId xmlns:a16="http://schemas.microsoft.com/office/drawing/2014/main" id="{225FE3A3-6745-502D-7F59-15867750339D}"/>
              </a:ext>
            </a:extLst>
          </p:cNvPr>
          <p:cNvSpPr txBox="1">
            <a:spLocks/>
          </p:cNvSpPr>
          <p:nvPr/>
        </p:nvSpPr>
        <p:spPr>
          <a:xfrm>
            <a:off x="178177" y="0"/>
            <a:ext cx="8787647"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orbel" panose="020B0503020204020204" pitchFamily="34" charset="0"/>
                <a:ea typeface="+mj-ea"/>
                <a:cs typeface="+mj-cs"/>
              </a:rPr>
              <a:t>In-DRAM pLUTo LUT Query: Step 1</a:t>
            </a:r>
          </a:p>
        </p:txBody>
      </p:sp>
      <p:cxnSp>
        <p:nvCxnSpPr>
          <p:cNvPr id="4" name="Straight Connector 3">
            <a:extLst>
              <a:ext uri="{FF2B5EF4-FFF2-40B4-BE49-F238E27FC236}">
                <a16:creationId xmlns:a16="http://schemas.microsoft.com/office/drawing/2014/main" id="{193B17EE-D4CE-E933-0A10-8DE0F4AE053C}"/>
              </a:ext>
            </a:extLst>
          </p:cNvPr>
          <p:cNvCxnSpPr>
            <a:cxnSpLocks/>
          </p:cNvCxnSpPr>
          <p:nvPr/>
        </p:nvCxnSpPr>
        <p:spPr>
          <a:xfrm>
            <a:off x="5515720" y="4182844"/>
            <a:ext cx="0" cy="325603"/>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DF1F5B15-D6F8-544E-2EC6-234CE9693377}"/>
              </a:ext>
            </a:extLst>
          </p:cNvPr>
          <p:cNvCxnSpPr>
            <a:cxnSpLocks/>
          </p:cNvCxnSpPr>
          <p:nvPr/>
        </p:nvCxnSpPr>
        <p:spPr>
          <a:xfrm>
            <a:off x="5965170" y="4182844"/>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BBD8907C-D053-3E28-0A5B-1508DA6E7B16}"/>
              </a:ext>
            </a:extLst>
          </p:cNvPr>
          <p:cNvCxnSpPr>
            <a:cxnSpLocks/>
          </p:cNvCxnSpPr>
          <p:nvPr/>
        </p:nvCxnSpPr>
        <p:spPr>
          <a:xfrm>
            <a:off x="6414620" y="4182805"/>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204CBF14-CE3C-D0AF-0904-EB85AA35F9B3}"/>
              </a:ext>
            </a:extLst>
          </p:cNvPr>
          <p:cNvCxnSpPr>
            <a:cxnSpLocks/>
          </p:cNvCxnSpPr>
          <p:nvPr/>
        </p:nvCxnSpPr>
        <p:spPr>
          <a:xfrm>
            <a:off x="6864069" y="4175499"/>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sp>
        <p:nvSpPr>
          <p:cNvPr id="11" name="Rounded Rectangle 10">
            <a:extLst>
              <a:ext uri="{FF2B5EF4-FFF2-40B4-BE49-F238E27FC236}">
                <a16:creationId xmlns:a16="http://schemas.microsoft.com/office/drawing/2014/main" id="{6504418D-A90C-D6E7-1C54-18A1A7C9A1D0}"/>
              </a:ext>
            </a:extLst>
          </p:cNvPr>
          <p:cNvSpPr/>
          <p:nvPr/>
        </p:nvSpPr>
        <p:spPr>
          <a:xfrm>
            <a:off x="5192143" y="2334911"/>
            <a:ext cx="2028915" cy="1840762"/>
          </a:xfrm>
          <a:prstGeom prst="roundRect">
            <a:avLst>
              <a:gd name="adj" fmla="val 1622"/>
            </a:avLst>
          </a:prstGeom>
          <a:solidFill>
            <a:schemeClr val="accent5">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2500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12" name="Table 275">
            <a:extLst>
              <a:ext uri="{FF2B5EF4-FFF2-40B4-BE49-F238E27FC236}">
                <a16:creationId xmlns:a16="http://schemas.microsoft.com/office/drawing/2014/main" id="{76354472-B820-C436-4D54-CDDC66664919}"/>
              </a:ext>
            </a:extLst>
          </p:cNvPr>
          <p:cNvGraphicFramePr>
            <a:graphicFrameLocks noGrp="1"/>
          </p:cNvGraphicFramePr>
          <p:nvPr/>
        </p:nvGraphicFramePr>
        <p:xfrm>
          <a:off x="5292522" y="2459192"/>
          <a:ext cx="1800000" cy="1584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396000">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6769038"/>
                  </a:ext>
                </a:extLst>
              </a:tr>
              <a:tr h="396000">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351085"/>
                  </a:ext>
                </a:extLst>
              </a:tr>
              <a:tr h="396000">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04728428"/>
                  </a:ext>
                </a:extLst>
              </a:tr>
            </a:tbl>
          </a:graphicData>
        </a:graphic>
      </p:graphicFrame>
      <p:sp>
        <p:nvSpPr>
          <p:cNvPr id="13" name="Rounded Rectangle 12">
            <a:extLst>
              <a:ext uri="{FF2B5EF4-FFF2-40B4-BE49-F238E27FC236}">
                <a16:creationId xmlns:a16="http://schemas.microsoft.com/office/drawing/2014/main" id="{D69C4F41-50ED-CF54-644A-2ED316781EF1}"/>
              </a:ext>
            </a:extLst>
          </p:cNvPr>
          <p:cNvSpPr/>
          <p:nvPr/>
        </p:nvSpPr>
        <p:spPr>
          <a:xfrm rot="5400000">
            <a:off x="5898769" y="3790738"/>
            <a:ext cx="582102" cy="2028912"/>
          </a:xfrm>
          <a:prstGeom prst="roundRect">
            <a:avLst/>
          </a:prstGeom>
          <a:pattFill prst="wdUpDiag">
            <a:fgClr>
              <a:srgbClr val="BBAECA"/>
            </a:fgClr>
            <a:bgClr>
              <a:srgbClr val="DFCFF0"/>
            </a:bgClr>
          </a:patt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id="{5B03AEA4-1D6D-2A02-F28E-1BE0E4D10B9C}"/>
              </a:ext>
            </a:extLst>
          </p:cNvPr>
          <p:cNvGrpSpPr/>
          <p:nvPr/>
        </p:nvGrpSpPr>
        <p:grpSpPr>
          <a:xfrm>
            <a:off x="5408073" y="5120617"/>
            <a:ext cx="173332" cy="648969"/>
            <a:chOff x="2521758" y="3054797"/>
            <a:chExt cx="64008" cy="188069"/>
          </a:xfrm>
        </p:grpSpPr>
        <p:cxnSp>
          <p:nvCxnSpPr>
            <p:cNvPr id="29" name="Straight Connector 28">
              <a:extLst>
                <a:ext uri="{FF2B5EF4-FFF2-40B4-BE49-F238E27FC236}">
                  <a16:creationId xmlns:a16="http://schemas.microsoft.com/office/drawing/2014/main" id="{56411DE6-322D-76E3-294D-9E5A2FA79FF8}"/>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1" name="Straight Connector 30">
              <a:extLst>
                <a:ext uri="{FF2B5EF4-FFF2-40B4-BE49-F238E27FC236}">
                  <a16:creationId xmlns:a16="http://schemas.microsoft.com/office/drawing/2014/main" id="{6001E9C3-356E-AE87-FFA4-05FFDFC51AF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2" name="Straight Connector 31">
              <a:extLst>
                <a:ext uri="{FF2B5EF4-FFF2-40B4-BE49-F238E27FC236}">
                  <a16:creationId xmlns:a16="http://schemas.microsoft.com/office/drawing/2014/main" id="{6291C3A9-C7BF-6832-8EBF-7A977669D976}"/>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7" name="Group 16">
            <a:extLst>
              <a:ext uri="{FF2B5EF4-FFF2-40B4-BE49-F238E27FC236}">
                <a16:creationId xmlns:a16="http://schemas.microsoft.com/office/drawing/2014/main" id="{FDD767DD-4EAE-2CA4-A7CE-A5CF80FEF08C}"/>
              </a:ext>
            </a:extLst>
          </p:cNvPr>
          <p:cNvGrpSpPr/>
          <p:nvPr/>
        </p:nvGrpSpPr>
        <p:grpSpPr>
          <a:xfrm>
            <a:off x="5837030" y="5109582"/>
            <a:ext cx="173332" cy="648969"/>
            <a:chOff x="2521758" y="3054797"/>
            <a:chExt cx="64008" cy="188069"/>
          </a:xfrm>
        </p:grpSpPr>
        <p:cxnSp>
          <p:nvCxnSpPr>
            <p:cNvPr id="26" name="Straight Connector 25">
              <a:extLst>
                <a:ext uri="{FF2B5EF4-FFF2-40B4-BE49-F238E27FC236}">
                  <a16:creationId xmlns:a16="http://schemas.microsoft.com/office/drawing/2014/main" id="{E2764FA7-945D-6ACC-4476-AB0E702C8F95}"/>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7" name="Straight Connector 26">
              <a:extLst>
                <a:ext uri="{FF2B5EF4-FFF2-40B4-BE49-F238E27FC236}">
                  <a16:creationId xmlns:a16="http://schemas.microsoft.com/office/drawing/2014/main" id="{9DA23700-D9EA-5D46-34FC-D8C81067954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8" name="Straight Connector 27">
              <a:extLst>
                <a:ext uri="{FF2B5EF4-FFF2-40B4-BE49-F238E27FC236}">
                  <a16:creationId xmlns:a16="http://schemas.microsoft.com/office/drawing/2014/main" id="{65F5F5EB-C469-F183-795C-3CF3D5200AE9}"/>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8" name="Group 17">
            <a:extLst>
              <a:ext uri="{FF2B5EF4-FFF2-40B4-BE49-F238E27FC236}">
                <a16:creationId xmlns:a16="http://schemas.microsoft.com/office/drawing/2014/main" id="{5C2F244F-AD02-F297-C498-C497F46F443E}"/>
              </a:ext>
            </a:extLst>
          </p:cNvPr>
          <p:cNvGrpSpPr/>
          <p:nvPr/>
        </p:nvGrpSpPr>
        <p:grpSpPr>
          <a:xfrm>
            <a:off x="6248380" y="5108314"/>
            <a:ext cx="173332" cy="648969"/>
            <a:chOff x="2521758" y="3054797"/>
            <a:chExt cx="64008" cy="188069"/>
          </a:xfrm>
        </p:grpSpPr>
        <p:cxnSp>
          <p:nvCxnSpPr>
            <p:cNvPr id="23" name="Straight Connector 22">
              <a:extLst>
                <a:ext uri="{FF2B5EF4-FFF2-40B4-BE49-F238E27FC236}">
                  <a16:creationId xmlns:a16="http://schemas.microsoft.com/office/drawing/2014/main" id="{9F9C2302-8BFC-2113-6E2C-ACFF464016E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4" name="Straight Connector 23">
              <a:extLst>
                <a:ext uri="{FF2B5EF4-FFF2-40B4-BE49-F238E27FC236}">
                  <a16:creationId xmlns:a16="http://schemas.microsoft.com/office/drawing/2014/main" id="{7FE804DF-ACC9-5681-9141-E12E98F04E3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5" name="Straight Connector 24">
              <a:extLst>
                <a:ext uri="{FF2B5EF4-FFF2-40B4-BE49-F238E27FC236}">
                  <a16:creationId xmlns:a16="http://schemas.microsoft.com/office/drawing/2014/main" id="{011A845C-4B36-622D-79D2-2EEC712480E0}"/>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9" name="Group 18">
            <a:extLst>
              <a:ext uri="{FF2B5EF4-FFF2-40B4-BE49-F238E27FC236}">
                <a16:creationId xmlns:a16="http://schemas.microsoft.com/office/drawing/2014/main" id="{D60879E2-DF9F-933F-7EBD-BAA733433234}"/>
              </a:ext>
            </a:extLst>
          </p:cNvPr>
          <p:cNvGrpSpPr/>
          <p:nvPr/>
        </p:nvGrpSpPr>
        <p:grpSpPr>
          <a:xfrm>
            <a:off x="6672336" y="5120617"/>
            <a:ext cx="173332" cy="648969"/>
            <a:chOff x="2521758" y="3054797"/>
            <a:chExt cx="64008" cy="188069"/>
          </a:xfrm>
        </p:grpSpPr>
        <p:cxnSp>
          <p:nvCxnSpPr>
            <p:cNvPr id="20" name="Straight Connector 19">
              <a:extLst>
                <a:ext uri="{FF2B5EF4-FFF2-40B4-BE49-F238E27FC236}">
                  <a16:creationId xmlns:a16="http://schemas.microsoft.com/office/drawing/2014/main" id="{98070522-1F0D-F9D0-1868-64E7D1BD153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1" name="Straight Connector 20">
              <a:extLst>
                <a:ext uri="{FF2B5EF4-FFF2-40B4-BE49-F238E27FC236}">
                  <a16:creationId xmlns:a16="http://schemas.microsoft.com/office/drawing/2014/main" id="{A7BC7AE7-4BBB-BD85-E12B-FD544420F3F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2" name="Straight Connector 21">
              <a:extLst>
                <a:ext uri="{FF2B5EF4-FFF2-40B4-BE49-F238E27FC236}">
                  <a16:creationId xmlns:a16="http://schemas.microsoft.com/office/drawing/2014/main" id="{8B1EFA1E-657A-E290-1E60-D94A0BF19A73}"/>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sp>
        <p:nvSpPr>
          <p:cNvPr id="33" name="Rounded Rectangle 32">
            <a:extLst>
              <a:ext uri="{FF2B5EF4-FFF2-40B4-BE49-F238E27FC236}">
                <a16:creationId xmlns:a16="http://schemas.microsoft.com/office/drawing/2014/main" id="{0C60ECAA-E984-0339-82FC-E5B0B4C5608E}"/>
              </a:ext>
            </a:extLst>
          </p:cNvPr>
          <p:cNvSpPr/>
          <p:nvPr/>
        </p:nvSpPr>
        <p:spPr>
          <a:xfrm rot="5400000">
            <a:off x="5897652" y="5047299"/>
            <a:ext cx="584335" cy="2028912"/>
          </a:xfrm>
          <a:prstGeom prst="round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4" name="Table 275">
            <a:extLst>
              <a:ext uri="{FF2B5EF4-FFF2-40B4-BE49-F238E27FC236}">
                <a16:creationId xmlns:a16="http://schemas.microsoft.com/office/drawing/2014/main" id="{91C1B412-F7C0-9BF4-466A-716D27FABB97}"/>
              </a:ext>
            </a:extLst>
          </p:cNvPr>
          <p:cNvGraphicFramePr>
            <a:graphicFrameLocks noGrp="1"/>
          </p:cNvGraphicFramePr>
          <p:nvPr/>
        </p:nvGraphicFramePr>
        <p:xfrm>
          <a:off x="5292522" y="4591707"/>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35" name="Rounded Rectangle 34">
            <a:extLst>
              <a:ext uri="{FF2B5EF4-FFF2-40B4-BE49-F238E27FC236}">
                <a16:creationId xmlns:a16="http://schemas.microsoft.com/office/drawing/2014/main" id="{5853E33A-0C10-F411-BD05-35B1A76C00B3}"/>
              </a:ext>
            </a:extLst>
          </p:cNvPr>
          <p:cNvSpPr/>
          <p:nvPr/>
        </p:nvSpPr>
        <p:spPr>
          <a:xfrm rot="5400000">
            <a:off x="5909541" y="170856"/>
            <a:ext cx="579239" cy="2014040"/>
          </a:xfrm>
          <a:prstGeom prst="roundRect">
            <a:avLst/>
          </a:prstGeom>
          <a:solidFill>
            <a:srgbClr val="E4D9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6" name="Table 275">
            <a:extLst>
              <a:ext uri="{FF2B5EF4-FFF2-40B4-BE49-F238E27FC236}">
                <a16:creationId xmlns:a16="http://schemas.microsoft.com/office/drawing/2014/main" id="{28DFCE45-3B33-AE43-69DA-C1AF5E3FC3E2}"/>
              </a:ext>
            </a:extLst>
          </p:cNvPr>
          <p:cNvGraphicFramePr>
            <a:graphicFrameLocks noGrp="1"/>
          </p:cNvGraphicFramePr>
          <p:nvPr/>
        </p:nvGraphicFramePr>
        <p:xfrm>
          <a:off x="5301890" y="994064"/>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dirty="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2400" b="1" i="0" dirty="0">
                          <a:solidFill>
                            <a:srgbClr val="0051FF"/>
                          </a:solidFill>
                          <a:latin typeface="Corbel" panose="020B0503020204020204" pitchFamily="34" charset="0"/>
                          <a:cs typeface="Arial" panose="020B0604020202020204" pitchFamily="34" charset="0"/>
                        </a:rPr>
                        <a:t>0</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7"/>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dirty="0">
                          <a:solidFill>
                            <a:srgbClr val="0051FF"/>
                          </a:solidFill>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cxnSp>
        <p:nvCxnSpPr>
          <p:cNvPr id="37" name="Elbow Connector 36">
            <a:extLst>
              <a:ext uri="{FF2B5EF4-FFF2-40B4-BE49-F238E27FC236}">
                <a16:creationId xmlns:a16="http://schemas.microsoft.com/office/drawing/2014/main" id="{8F539379-865B-D64A-C423-25BD1E83EAE5}"/>
              </a:ext>
            </a:extLst>
          </p:cNvPr>
          <p:cNvCxnSpPr>
            <a:cxnSpLocks/>
          </p:cNvCxnSpPr>
          <p:nvPr/>
        </p:nvCxnSpPr>
        <p:spPr>
          <a:xfrm rot="10800000" flipH="1" flipV="1">
            <a:off x="7211141" y="1924870"/>
            <a:ext cx="4" cy="3566160"/>
          </a:xfrm>
          <a:prstGeom prst="bentConnector3">
            <a:avLst>
              <a:gd name="adj1" fmla="val 12220150000"/>
            </a:avLst>
          </a:prstGeom>
          <a:ln w="38100">
            <a:solidFill>
              <a:schemeClr val="accent4"/>
            </a:solidFill>
            <a:prstDash val="sysDot"/>
            <a:tailEnd type="triangle" w="med" len="sm"/>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3BF5155-D76B-0F51-84F0-F9C02F239946}"/>
              </a:ext>
            </a:extLst>
          </p:cNvPr>
          <p:cNvCxnSpPr>
            <a:cxnSpLocks/>
          </p:cNvCxnSpPr>
          <p:nvPr/>
        </p:nvCxnSpPr>
        <p:spPr>
          <a:xfrm rot="5400000" flipH="1">
            <a:off x="5043785" y="28981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aphicFrame>
        <p:nvGraphicFramePr>
          <p:cNvPr id="2" name="Table 275">
            <a:extLst>
              <a:ext uri="{FF2B5EF4-FFF2-40B4-BE49-F238E27FC236}">
                <a16:creationId xmlns:a16="http://schemas.microsoft.com/office/drawing/2014/main" id="{F33BC4AD-3B1B-2EF3-C96B-80CD4D672F26}"/>
              </a:ext>
            </a:extLst>
          </p:cNvPr>
          <p:cNvGraphicFramePr>
            <a:graphicFrameLocks noGrp="1"/>
          </p:cNvGraphicFramePr>
          <p:nvPr/>
        </p:nvGraphicFramePr>
        <p:xfrm>
          <a:off x="5289835" y="5836646"/>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47" name="TextBox 46">
            <a:extLst>
              <a:ext uri="{FF2B5EF4-FFF2-40B4-BE49-F238E27FC236}">
                <a16:creationId xmlns:a16="http://schemas.microsoft.com/office/drawing/2014/main" id="{48209F93-C678-77FE-0741-880FAEA05260}"/>
              </a:ext>
            </a:extLst>
          </p:cNvPr>
          <p:cNvSpPr txBox="1"/>
          <p:nvPr/>
        </p:nvSpPr>
        <p:spPr>
          <a:xfrm>
            <a:off x="234762" y="5148517"/>
            <a:ext cx="2245127"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 vector</a:t>
            </a:r>
          </a:p>
        </p:txBody>
      </p:sp>
      <p:graphicFrame>
        <p:nvGraphicFramePr>
          <p:cNvPr id="50" name="Table 275">
            <a:extLst>
              <a:ext uri="{FF2B5EF4-FFF2-40B4-BE49-F238E27FC236}">
                <a16:creationId xmlns:a16="http://schemas.microsoft.com/office/drawing/2014/main" id="{F4FAEFC2-F020-2F17-D28B-888C8568909C}"/>
              </a:ext>
            </a:extLst>
          </p:cNvPr>
          <p:cNvGraphicFramePr>
            <a:graphicFrameLocks noGrp="1"/>
          </p:cNvGraphicFramePr>
          <p:nvPr/>
        </p:nvGraphicFramePr>
        <p:xfrm>
          <a:off x="426103" y="2000679"/>
          <a:ext cx="1854538" cy="2194560"/>
        </p:xfrm>
        <a:graphic>
          <a:graphicData uri="http://schemas.openxmlformats.org/drawingml/2006/table">
            <a:tbl>
              <a:tblPr firstRow="1" bandRow="1">
                <a:tableStyleId>{5940675A-B579-460E-94D1-54222C63F5DA}</a:tableStyleId>
              </a:tblPr>
              <a:tblGrid>
                <a:gridCol w="560388">
                  <a:extLst>
                    <a:ext uri="{9D8B030D-6E8A-4147-A177-3AD203B41FA5}">
                      <a16:colId xmlns:a16="http://schemas.microsoft.com/office/drawing/2014/main" val="1193322599"/>
                    </a:ext>
                  </a:extLst>
                </a:gridCol>
                <a:gridCol w="816943">
                  <a:extLst>
                    <a:ext uri="{9D8B030D-6E8A-4147-A177-3AD203B41FA5}">
                      <a16:colId xmlns:a16="http://schemas.microsoft.com/office/drawing/2014/main" val="4227494446"/>
                    </a:ext>
                  </a:extLst>
                </a:gridCol>
                <a:gridCol w="477207">
                  <a:extLst>
                    <a:ext uri="{9D8B030D-6E8A-4147-A177-3AD203B41FA5}">
                      <a16:colId xmlns:a16="http://schemas.microsoft.com/office/drawing/2014/main" val="468283467"/>
                    </a:ext>
                  </a:extLst>
                </a:gridCol>
              </a:tblGrid>
              <a:tr h="270417">
                <a:tc>
                  <a:txBody>
                    <a:bodyPr/>
                    <a:lstStyle/>
                    <a:p>
                      <a:pPr algn="ctr"/>
                      <a:endParaRPr lang="en-US" sz="1800" b="0" i="0">
                        <a:latin typeface="Corbel" panose="020B0503020204020204" pitchFamily="34" charset="0"/>
                        <a:cs typeface="Arial" panose="020B060402020202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800" b="0" i="0">
                          <a:latin typeface="Corbel" panose="020B0503020204020204" pitchFamily="34" charset="0"/>
                          <a:cs typeface="Arial" panose="020B0604020202020204" pitchFamily="34" charset="0"/>
                        </a:rPr>
                        <a:t>Prime numbers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r>
                        <a:rPr lang="en-US" sz="1000">
                          <a:latin typeface="Arial" panose="020B0604020202020204" pitchFamily="34" charset="0"/>
                          <a:cs typeface="Arial" panose="020B0604020202020204" pitchFamily="34" charset="0"/>
                        </a:rPr>
                        <a:t>A</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0">
                <a:tc>
                  <a:txBody>
                    <a:bodyPr/>
                    <a:lstStyle/>
                    <a:p>
                      <a:pPr algn="ctr"/>
                      <a:r>
                        <a:rPr lang="en-US" sz="1800" b="0" i="0">
                          <a:latin typeface="Corbel" panose="020B0503020204020204" pitchFamily="34" charset="0"/>
                          <a:cs typeface="Arial" panose="020B0604020202020204" pitchFamily="34" charset="0"/>
                        </a:rPr>
                        <a:t>LUT</a:t>
                      </a:r>
                    </a:p>
                    <a:p>
                      <a:pPr algn="ctr"/>
                      <a:r>
                        <a:rPr lang="en-US" sz="1800" b="0" i="0">
                          <a:latin typeface="Corbel" panose="020B0503020204020204" pitchFamily="34" charset="0"/>
                          <a:cs typeface="Arial" panose="020B0604020202020204" pitchFamily="34" charset="0"/>
                        </a:rPr>
                        <a:t>index</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err="1">
                          <a:latin typeface="Corbel" panose="020B0503020204020204" pitchFamily="34" charset="0"/>
                          <a:cs typeface="Arial" panose="020B0604020202020204" pitchFamily="34" charset="0"/>
                        </a:rPr>
                        <a:t>i</a:t>
                      </a:r>
                      <a:endParaRPr lang="en-US" sz="1800" b="0" i="0">
                        <a:latin typeface="Corbel" panose="020B0503020204020204" pitchFamily="34" charset="0"/>
                        <a:cs typeface="Arial" panose="020B0604020202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f(</a:t>
                      </a:r>
                      <a:r>
                        <a:rPr lang="en-US" sz="1800" b="0" i="0" err="1">
                          <a:latin typeface="Corbel" panose="020B0503020204020204" pitchFamily="34" charset="0"/>
                          <a:cs typeface="Arial" panose="020B0604020202020204" pitchFamily="34" charset="0"/>
                        </a:rPr>
                        <a:t>i</a:t>
                      </a:r>
                      <a:r>
                        <a:rPr lang="en-US" sz="1800" b="0" i="0">
                          <a:latin typeface="Corbel" panose="020B0503020204020204" pitchFamily="34" charset="0"/>
                          <a:cs typeface="Arial" panose="020B0604020202020204" pitchFamily="34" charset="0"/>
                        </a:rPr>
                        <a: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6769038"/>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1</a:t>
                      </a:r>
                      <a:r>
                        <a:rPr lang="en-US" sz="1800" b="0" i="0" baseline="30000">
                          <a:latin typeface="Corbel" panose="020B0503020204020204" pitchFamily="34" charset="0"/>
                          <a:cs typeface="Arial" panose="020B0604020202020204" pitchFamily="34" charset="0"/>
                        </a:rPr>
                        <a:t>st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351085"/>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2</a:t>
                      </a:r>
                      <a:r>
                        <a:rPr lang="en-US" sz="1800" b="0" i="0" baseline="30000">
                          <a:solidFill>
                            <a:schemeClr val="tx1"/>
                          </a:solidFill>
                          <a:latin typeface="Corbel" panose="020B0503020204020204" pitchFamily="34" charset="0"/>
                          <a:cs typeface="Arial" panose="020B0604020202020204" pitchFamily="34" charset="0"/>
                        </a:rPr>
                        <a:t>nd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508754334"/>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3</a:t>
                      </a:r>
                      <a:r>
                        <a:rPr lang="en-US" sz="1800" b="0" i="0" baseline="30000">
                          <a:latin typeface="Corbel" panose="020B0503020204020204" pitchFamily="34" charset="0"/>
                          <a:cs typeface="Arial" panose="020B0604020202020204" pitchFamily="34" charset="0"/>
                        </a:rPr>
                        <a:t>rd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64916830"/>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4</a:t>
                      </a:r>
                      <a:r>
                        <a:rPr lang="en-US" sz="1800" b="0" i="0" baseline="30000">
                          <a:latin typeface="Corbel" panose="020B0503020204020204" pitchFamily="34" charset="0"/>
                          <a:cs typeface="Arial" panose="020B0604020202020204" pitchFamily="34" charset="0"/>
                        </a:rPr>
                        <a:t>th</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16069710"/>
                  </a:ext>
                </a:extLst>
              </a:tr>
            </a:tbl>
          </a:graphicData>
        </a:graphic>
      </p:graphicFrame>
      <p:graphicFrame>
        <p:nvGraphicFramePr>
          <p:cNvPr id="52" name="Table 275">
            <a:extLst>
              <a:ext uri="{FF2B5EF4-FFF2-40B4-BE49-F238E27FC236}">
                <a16:creationId xmlns:a16="http://schemas.microsoft.com/office/drawing/2014/main" id="{D03E7150-1EF3-DD7E-1AAE-429CCC880DF9}"/>
              </a:ext>
            </a:extLst>
          </p:cNvPr>
          <p:cNvGraphicFramePr>
            <a:graphicFrameLocks noGrp="1"/>
          </p:cNvGraphicFramePr>
          <p:nvPr/>
        </p:nvGraphicFramePr>
        <p:xfrm>
          <a:off x="419382" y="4801677"/>
          <a:ext cx="1863744" cy="384881"/>
        </p:xfrm>
        <a:graphic>
          <a:graphicData uri="http://schemas.openxmlformats.org/drawingml/2006/table">
            <a:tbl>
              <a:tblPr firstRow="1" bandRow="1">
                <a:tableStyleId>{5940675A-B579-460E-94D1-54222C63F5DA}</a:tableStyleId>
              </a:tblPr>
              <a:tblGrid>
                <a:gridCol w="465936">
                  <a:extLst>
                    <a:ext uri="{9D8B030D-6E8A-4147-A177-3AD203B41FA5}">
                      <a16:colId xmlns:a16="http://schemas.microsoft.com/office/drawing/2014/main" val="4227494446"/>
                    </a:ext>
                  </a:extLst>
                </a:gridCol>
                <a:gridCol w="465936">
                  <a:extLst>
                    <a:ext uri="{9D8B030D-6E8A-4147-A177-3AD203B41FA5}">
                      <a16:colId xmlns:a16="http://schemas.microsoft.com/office/drawing/2014/main" val="468283467"/>
                    </a:ext>
                  </a:extLst>
                </a:gridCol>
                <a:gridCol w="465936">
                  <a:extLst>
                    <a:ext uri="{9D8B030D-6E8A-4147-A177-3AD203B41FA5}">
                      <a16:colId xmlns:a16="http://schemas.microsoft.com/office/drawing/2014/main" val="3823604040"/>
                    </a:ext>
                  </a:extLst>
                </a:gridCol>
                <a:gridCol w="465936">
                  <a:extLst>
                    <a:ext uri="{9D8B030D-6E8A-4147-A177-3AD203B41FA5}">
                      <a16:colId xmlns:a16="http://schemas.microsoft.com/office/drawing/2014/main" val="3652080883"/>
                    </a:ext>
                  </a:extLst>
                </a:gridCol>
              </a:tblGrid>
              <a:tr h="384881">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54" name="TextBox 53">
            <a:extLst>
              <a:ext uri="{FF2B5EF4-FFF2-40B4-BE49-F238E27FC236}">
                <a16:creationId xmlns:a16="http://schemas.microsoft.com/office/drawing/2014/main" id="{0298F78F-23E2-99F4-79F3-CD12675CB412}"/>
              </a:ext>
            </a:extLst>
          </p:cNvPr>
          <p:cNvSpPr txBox="1"/>
          <p:nvPr/>
        </p:nvSpPr>
        <p:spPr>
          <a:xfrm>
            <a:off x="426103" y="4167177"/>
            <a:ext cx="1854538"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l</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ook</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u</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p </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able</a:t>
            </a:r>
          </a:p>
        </p:txBody>
      </p:sp>
      <p:sp>
        <p:nvSpPr>
          <p:cNvPr id="55" name="TextBox 54">
            <a:extLst>
              <a:ext uri="{FF2B5EF4-FFF2-40B4-BE49-F238E27FC236}">
                <a16:creationId xmlns:a16="http://schemas.microsoft.com/office/drawing/2014/main" id="{7195EE43-7896-3B0F-7D8D-A5EE61665E18}"/>
              </a:ext>
            </a:extLst>
          </p:cNvPr>
          <p:cNvSpPr txBox="1"/>
          <p:nvPr/>
        </p:nvSpPr>
        <p:spPr>
          <a:xfrm>
            <a:off x="328507" y="6078612"/>
            <a:ext cx="204201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 vector</a:t>
            </a:r>
          </a:p>
        </p:txBody>
      </p:sp>
      <p:graphicFrame>
        <p:nvGraphicFramePr>
          <p:cNvPr id="56" name="Table 275">
            <a:extLst>
              <a:ext uri="{FF2B5EF4-FFF2-40B4-BE49-F238E27FC236}">
                <a16:creationId xmlns:a16="http://schemas.microsoft.com/office/drawing/2014/main" id="{42AC9FCD-CC4B-AED2-A9FC-1476D069C04D}"/>
              </a:ext>
            </a:extLst>
          </p:cNvPr>
          <p:cNvGraphicFramePr>
            <a:graphicFrameLocks noGrp="1"/>
          </p:cNvGraphicFramePr>
          <p:nvPr/>
        </p:nvGraphicFramePr>
        <p:xfrm>
          <a:off x="419382" y="5745220"/>
          <a:ext cx="1863740" cy="384881"/>
        </p:xfrm>
        <a:graphic>
          <a:graphicData uri="http://schemas.openxmlformats.org/drawingml/2006/table">
            <a:tbl>
              <a:tblPr firstRow="1" bandRow="1">
                <a:tableStyleId>{5940675A-B579-460E-94D1-54222C63F5DA}</a:tableStyleId>
              </a:tblPr>
              <a:tblGrid>
                <a:gridCol w="465935">
                  <a:extLst>
                    <a:ext uri="{9D8B030D-6E8A-4147-A177-3AD203B41FA5}">
                      <a16:colId xmlns:a16="http://schemas.microsoft.com/office/drawing/2014/main" val="4227494446"/>
                    </a:ext>
                  </a:extLst>
                </a:gridCol>
                <a:gridCol w="465935">
                  <a:extLst>
                    <a:ext uri="{9D8B030D-6E8A-4147-A177-3AD203B41FA5}">
                      <a16:colId xmlns:a16="http://schemas.microsoft.com/office/drawing/2014/main" val="468283467"/>
                    </a:ext>
                  </a:extLst>
                </a:gridCol>
                <a:gridCol w="465935">
                  <a:extLst>
                    <a:ext uri="{9D8B030D-6E8A-4147-A177-3AD203B41FA5}">
                      <a16:colId xmlns:a16="http://schemas.microsoft.com/office/drawing/2014/main" val="3823604040"/>
                    </a:ext>
                  </a:extLst>
                </a:gridCol>
                <a:gridCol w="465935">
                  <a:extLst>
                    <a:ext uri="{9D8B030D-6E8A-4147-A177-3AD203B41FA5}">
                      <a16:colId xmlns:a16="http://schemas.microsoft.com/office/drawing/2014/main" val="3652080883"/>
                    </a:ext>
                  </a:extLst>
                </a:gridCol>
              </a:tblGrid>
              <a:tr h="384881">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64" name="TextBox 63">
            <a:extLst>
              <a:ext uri="{FF2B5EF4-FFF2-40B4-BE49-F238E27FC236}">
                <a16:creationId xmlns:a16="http://schemas.microsoft.com/office/drawing/2014/main" id="{77C6A9F9-CFD2-BFB6-5FD1-46212866E231}"/>
              </a:ext>
            </a:extLst>
          </p:cNvPr>
          <p:cNvSpPr txBox="1"/>
          <p:nvPr/>
        </p:nvSpPr>
        <p:spPr>
          <a:xfrm>
            <a:off x="-118226" y="766965"/>
            <a:ext cx="294444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LUT Query: </a:t>
            </a:r>
            <a:b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b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Return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1</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st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4</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th</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Corbel" panose="020B0503020204020204" pitchFamily="34" charset="0"/>
                <a:ea typeface="+mn-ea"/>
                <a:cs typeface="+mn-cs"/>
              </a:rPr>
              <a:t>prime numbers</a:t>
            </a:r>
          </a:p>
        </p:txBody>
      </p:sp>
      <p:sp>
        <p:nvSpPr>
          <p:cNvPr id="73" name="TextBox 72">
            <a:extLst>
              <a:ext uri="{FF2B5EF4-FFF2-40B4-BE49-F238E27FC236}">
                <a16:creationId xmlns:a16="http://schemas.microsoft.com/office/drawing/2014/main" id="{D7B72F86-2B91-59AA-47AC-78725EC01117}"/>
              </a:ext>
            </a:extLst>
          </p:cNvPr>
          <p:cNvSpPr txBox="1"/>
          <p:nvPr/>
        </p:nvSpPr>
        <p:spPr>
          <a:xfrm>
            <a:off x="3576104" y="5703683"/>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output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vector</a:t>
            </a:r>
          </a:p>
        </p:txBody>
      </p:sp>
      <p:sp>
        <p:nvSpPr>
          <p:cNvPr id="80" name="TextBox 79">
            <a:extLst>
              <a:ext uri="{FF2B5EF4-FFF2-40B4-BE49-F238E27FC236}">
                <a16:creationId xmlns:a16="http://schemas.microsoft.com/office/drawing/2014/main" id="{283E4029-EC6B-17CF-A76E-32088220A3F2}"/>
              </a:ext>
            </a:extLst>
          </p:cNvPr>
          <p:cNvSpPr txBox="1"/>
          <p:nvPr/>
        </p:nvSpPr>
        <p:spPr>
          <a:xfrm rot="5400000">
            <a:off x="5608648" y="3024316"/>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solidFill>
                <a:effectLst/>
                <a:uLnTx/>
                <a:uFillTx/>
                <a:latin typeface="Corbel" panose="020B0503020204020204" pitchFamily="34" charset="0"/>
                <a:ea typeface="+mn-ea"/>
                <a:cs typeface="Arial" panose="020B0604020202020204" pitchFamily="34" charset="0"/>
              </a:rPr>
              <a:t>DRAM array</a:t>
            </a:r>
          </a:p>
        </p:txBody>
      </p:sp>
      <p:sp>
        <p:nvSpPr>
          <p:cNvPr id="83" name="Rectangle 82">
            <a:extLst>
              <a:ext uri="{FF2B5EF4-FFF2-40B4-BE49-F238E27FC236}">
                <a16:creationId xmlns:a16="http://schemas.microsoft.com/office/drawing/2014/main" id="{0AB9FB35-61EA-83FA-E6A5-94C08C60E54A}"/>
              </a:ext>
            </a:extLst>
          </p:cNvPr>
          <p:cNvSpPr/>
          <p:nvPr/>
        </p:nvSpPr>
        <p:spPr>
          <a:xfrm>
            <a:off x="4935550" y="2766371"/>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1</a:t>
            </a:r>
          </a:p>
        </p:txBody>
      </p:sp>
      <p:sp>
        <p:nvSpPr>
          <p:cNvPr id="84" name="Rectangle 83">
            <a:extLst>
              <a:ext uri="{FF2B5EF4-FFF2-40B4-BE49-F238E27FC236}">
                <a16:creationId xmlns:a16="http://schemas.microsoft.com/office/drawing/2014/main" id="{FF1258C3-D9FB-0C18-2D3C-A98C5A7E0564}"/>
              </a:ext>
            </a:extLst>
          </p:cNvPr>
          <p:cNvSpPr/>
          <p:nvPr/>
        </p:nvSpPr>
        <p:spPr>
          <a:xfrm>
            <a:off x="4934718" y="315662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2</a:t>
            </a:r>
          </a:p>
        </p:txBody>
      </p:sp>
      <p:sp>
        <p:nvSpPr>
          <p:cNvPr id="85" name="Rectangle 84">
            <a:extLst>
              <a:ext uri="{FF2B5EF4-FFF2-40B4-BE49-F238E27FC236}">
                <a16:creationId xmlns:a16="http://schemas.microsoft.com/office/drawing/2014/main" id="{CF06D91A-016B-D11C-864D-895C394BB662}"/>
              </a:ext>
            </a:extLst>
          </p:cNvPr>
          <p:cNvSpPr/>
          <p:nvPr/>
        </p:nvSpPr>
        <p:spPr>
          <a:xfrm>
            <a:off x="4934491" y="3505647"/>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3</a:t>
            </a:r>
          </a:p>
        </p:txBody>
      </p:sp>
      <p:graphicFrame>
        <p:nvGraphicFramePr>
          <p:cNvPr id="39" name="Table 275">
            <a:extLst>
              <a:ext uri="{FF2B5EF4-FFF2-40B4-BE49-F238E27FC236}">
                <a16:creationId xmlns:a16="http://schemas.microsoft.com/office/drawing/2014/main" id="{AE5A250C-6243-27C7-CB43-5BA2E4893154}"/>
              </a:ext>
            </a:extLst>
          </p:cNvPr>
          <p:cNvGraphicFramePr>
            <a:graphicFrameLocks noGrp="1"/>
          </p:cNvGraphicFramePr>
          <p:nvPr/>
        </p:nvGraphicFramePr>
        <p:xfrm>
          <a:off x="5290526" y="2456395"/>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graphicFrame>
        <p:nvGraphicFramePr>
          <p:cNvPr id="42" name="Table 275">
            <a:extLst>
              <a:ext uri="{FF2B5EF4-FFF2-40B4-BE49-F238E27FC236}">
                <a16:creationId xmlns:a16="http://schemas.microsoft.com/office/drawing/2014/main" id="{6425660E-7AFB-6CD3-6765-41F7B91849BF}"/>
              </a:ext>
            </a:extLst>
          </p:cNvPr>
          <p:cNvGraphicFramePr>
            <a:graphicFrameLocks noGrp="1"/>
          </p:cNvGraphicFramePr>
          <p:nvPr/>
        </p:nvGraphicFramePr>
        <p:xfrm>
          <a:off x="5296841" y="4590328"/>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sp>
        <p:nvSpPr>
          <p:cNvPr id="74" name="TextBox 73">
            <a:extLst>
              <a:ext uri="{FF2B5EF4-FFF2-40B4-BE49-F238E27FC236}">
                <a16:creationId xmlns:a16="http://schemas.microsoft.com/office/drawing/2014/main" id="{549E17C4-CCD6-4975-A244-6D40CDC6F814}"/>
              </a:ext>
            </a:extLst>
          </p:cNvPr>
          <p:cNvSpPr txBox="1"/>
          <p:nvPr/>
        </p:nvSpPr>
        <p:spPr>
          <a:xfrm>
            <a:off x="6088976" y="1531408"/>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C000"/>
                </a:solidFill>
                <a:effectLst/>
                <a:uLnTx/>
                <a:uFillTx/>
                <a:latin typeface="Corbel" panose="020B0503020204020204" pitchFamily="34" charset="0"/>
                <a:ea typeface="+mn-ea"/>
                <a:cs typeface="Arial" panose="020B0604020202020204" pitchFamily="34" charset="0"/>
              </a:rPr>
              <a:t>match logic</a:t>
            </a:r>
          </a:p>
        </p:txBody>
      </p:sp>
      <p:sp>
        <p:nvSpPr>
          <p:cNvPr id="71" name="TextBox 70" hidden="1">
            <a:extLst>
              <a:ext uri="{FF2B5EF4-FFF2-40B4-BE49-F238E27FC236}">
                <a16:creationId xmlns:a16="http://schemas.microsoft.com/office/drawing/2014/main" id="{96464DE5-8775-54F7-E800-368C864AD146}"/>
              </a:ext>
            </a:extLst>
          </p:cNvPr>
          <p:cNvSpPr txBox="1"/>
          <p:nvPr/>
        </p:nvSpPr>
        <p:spPr>
          <a:xfrm>
            <a:off x="3602360" y="807886"/>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input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vector</a:t>
            </a:r>
          </a:p>
        </p:txBody>
      </p:sp>
      <p:sp>
        <p:nvSpPr>
          <p:cNvPr id="51" name="TextBox 50">
            <a:extLst>
              <a:ext uri="{FF2B5EF4-FFF2-40B4-BE49-F238E27FC236}">
                <a16:creationId xmlns:a16="http://schemas.microsoft.com/office/drawing/2014/main" id="{83B925D6-BE08-6723-6900-D12382196456}"/>
              </a:ext>
            </a:extLst>
          </p:cNvPr>
          <p:cNvSpPr txBox="1"/>
          <p:nvPr/>
        </p:nvSpPr>
        <p:spPr>
          <a:xfrm>
            <a:off x="3811694" y="4612111"/>
            <a:ext cx="135233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93889F"/>
                </a:solidFill>
                <a:effectLst/>
                <a:uLnTx/>
                <a:uFillTx/>
                <a:latin typeface="Corbel" panose="020B0503020204020204" pitchFamily="34" charset="0"/>
                <a:ea typeface="+mn-ea"/>
                <a:cs typeface="Arial" panose="020B0604020202020204" pitchFamily="34" charset="0"/>
              </a:rPr>
              <a:t>row buffer</a:t>
            </a:r>
          </a:p>
        </p:txBody>
      </p:sp>
      <p:sp>
        <p:nvSpPr>
          <p:cNvPr id="6" name="Rectangle 5">
            <a:extLst>
              <a:ext uri="{FF2B5EF4-FFF2-40B4-BE49-F238E27FC236}">
                <a16:creationId xmlns:a16="http://schemas.microsoft.com/office/drawing/2014/main" id="{A24D5187-9386-EE2D-06AA-276EFF556DC4}"/>
              </a:ext>
            </a:extLst>
          </p:cNvPr>
          <p:cNvSpPr>
            <a:spLocks/>
          </p:cNvSpPr>
          <p:nvPr/>
        </p:nvSpPr>
        <p:spPr>
          <a:xfrm>
            <a:off x="5304367" y="1734050"/>
            <a:ext cx="392400" cy="392400"/>
          </a:xfrm>
          <a:prstGeom prst="rect">
            <a:avLst/>
          </a:prstGeom>
          <a:solidFill>
            <a:schemeClr val="accent3">
              <a:lumMod val="20000"/>
              <a:lumOff val="80000"/>
            </a:schemeClr>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𝘅</a:t>
            </a:r>
          </a:p>
        </p:txBody>
      </p:sp>
      <p:cxnSp>
        <p:nvCxnSpPr>
          <p:cNvPr id="40" name="Straight Arrow Connector 39">
            <a:extLst>
              <a:ext uri="{FF2B5EF4-FFF2-40B4-BE49-F238E27FC236}">
                <a16:creationId xmlns:a16="http://schemas.microsoft.com/office/drawing/2014/main" id="{29BE35DF-E2E1-9179-05DF-E58F667CD1C6}"/>
              </a:ext>
            </a:extLst>
          </p:cNvPr>
          <p:cNvCxnSpPr>
            <a:cxnSpLocks/>
          </p:cNvCxnSpPr>
          <p:nvPr/>
        </p:nvCxnSpPr>
        <p:spPr>
          <a:xfrm>
            <a:off x="68699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763874F1-B1FE-6D5F-7855-22E1EE847861}"/>
              </a:ext>
            </a:extLst>
          </p:cNvPr>
          <p:cNvCxnSpPr>
            <a:cxnSpLocks/>
          </p:cNvCxnSpPr>
          <p:nvPr/>
        </p:nvCxnSpPr>
        <p:spPr>
          <a:xfrm>
            <a:off x="64258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24D7EFB3-2A69-80D9-0B83-2890B46C68C1}"/>
              </a:ext>
            </a:extLst>
          </p:cNvPr>
          <p:cNvCxnSpPr>
            <a:cxnSpLocks/>
          </p:cNvCxnSpPr>
          <p:nvPr/>
        </p:nvCxnSpPr>
        <p:spPr>
          <a:xfrm>
            <a:off x="55241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86538FBE-EC30-02B1-168E-F4108175E5BE}"/>
              </a:ext>
            </a:extLst>
          </p:cNvPr>
          <p:cNvSpPr/>
          <p:nvPr/>
        </p:nvSpPr>
        <p:spPr>
          <a:xfrm>
            <a:off x="0" y="579394"/>
            <a:ext cx="9144000" cy="6278605"/>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Connector 62">
            <a:extLst>
              <a:ext uri="{FF2B5EF4-FFF2-40B4-BE49-F238E27FC236}">
                <a16:creationId xmlns:a16="http://schemas.microsoft.com/office/drawing/2014/main" id="{89C1CC0F-521D-7468-5B21-5D065B5C0AAC}"/>
              </a:ext>
            </a:extLst>
          </p:cNvPr>
          <p:cNvCxnSpPr>
            <a:cxnSpLocks/>
          </p:cNvCxnSpPr>
          <p:nvPr/>
        </p:nvCxnSpPr>
        <p:spPr>
          <a:xfrm rot="5400000" flipH="1">
            <a:off x="5043785" y="2512001"/>
            <a:ext cx="3963" cy="274320"/>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sp>
        <p:nvSpPr>
          <p:cNvPr id="48" name="Rounded Rectangle 47">
            <a:extLst>
              <a:ext uri="{FF2B5EF4-FFF2-40B4-BE49-F238E27FC236}">
                <a16:creationId xmlns:a16="http://schemas.microsoft.com/office/drawing/2014/main" id="{8376977C-3282-EAB6-98E7-B196ED4F6F12}"/>
              </a:ext>
            </a:extLst>
          </p:cNvPr>
          <p:cNvSpPr/>
          <p:nvPr/>
        </p:nvSpPr>
        <p:spPr>
          <a:xfrm rot="16200000">
            <a:off x="3943110" y="3070211"/>
            <a:ext cx="1654227" cy="308319"/>
          </a:xfrm>
          <a:prstGeom prst="round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82" name="Rectangle 81">
            <a:extLst>
              <a:ext uri="{FF2B5EF4-FFF2-40B4-BE49-F238E27FC236}">
                <a16:creationId xmlns:a16="http://schemas.microsoft.com/office/drawing/2014/main" id="{62BDDE6A-4739-7DE9-17E3-D3F0466696F8}"/>
              </a:ext>
            </a:extLst>
          </p:cNvPr>
          <p:cNvSpPr/>
          <p:nvPr/>
        </p:nvSpPr>
        <p:spPr>
          <a:xfrm>
            <a:off x="4935550" y="240016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mn-cs"/>
              </a:rPr>
              <a:t>0</a:t>
            </a:r>
          </a:p>
        </p:txBody>
      </p:sp>
      <p:cxnSp>
        <p:nvCxnSpPr>
          <p:cNvPr id="87" name="Straight Arrow Connector 86">
            <a:extLst>
              <a:ext uri="{FF2B5EF4-FFF2-40B4-BE49-F238E27FC236}">
                <a16:creationId xmlns:a16="http://schemas.microsoft.com/office/drawing/2014/main" id="{3D9963A9-A5EA-04E1-3026-C8D6B5061355}"/>
              </a:ext>
            </a:extLst>
          </p:cNvPr>
          <p:cNvCxnSpPr>
            <a:cxnSpLocks/>
          </p:cNvCxnSpPr>
          <p:nvPr/>
        </p:nvCxnSpPr>
        <p:spPr>
          <a:xfrm>
            <a:off x="3366391" y="3251264"/>
            <a:ext cx="114882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F0912C0E-F66C-CC78-E512-3C50625CE485}"/>
              </a:ext>
            </a:extLst>
          </p:cNvPr>
          <p:cNvSpPr txBox="1"/>
          <p:nvPr/>
        </p:nvSpPr>
        <p:spPr>
          <a:xfrm>
            <a:off x="2778847" y="2451714"/>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pLUTo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row sweep</a:t>
            </a:r>
          </a:p>
        </p:txBody>
      </p:sp>
      <p:cxnSp>
        <p:nvCxnSpPr>
          <p:cNvPr id="57" name="Elbow Connector 56">
            <a:extLst>
              <a:ext uri="{FF2B5EF4-FFF2-40B4-BE49-F238E27FC236}">
                <a16:creationId xmlns:a16="http://schemas.microsoft.com/office/drawing/2014/main" id="{1EA33177-B2B8-6F5A-804D-B355F27F639A}"/>
              </a:ext>
            </a:extLst>
          </p:cNvPr>
          <p:cNvCxnSpPr>
            <a:cxnSpLocks/>
          </p:cNvCxnSpPr>
          <p:nvPr/>
        </p:nvCxnSpPr>
        <p:spPr>
          <a:xfrm rot="5400000" flipH="1" flipV="1">
            <a:off x="4745177" y="1952206"/>
            <a:ext cx="470099" cy="420004"/>
          </a:xfrm>
          <a:prstGeom prst="bentConnector2">
            <a:avLst/>
          </a:prstGeom>
          <a:ln w="38100">
            <a:solidFill>
              <a:srgbClr val="C00000"/>
            </a:solidFill>
            <a:prstDash val="sysDot"/>
            <a:tailEnd type="triangle" w="med" len="sm"/>
          </a:ln>
        </p:spPr>
        <p:style>
          <a:lnRef idx="1">
            <a:schemeClr val="accent1"/>
          </a:lnRef>
          <a:fillRef idx="0">
            <a:schemeClr val="accent1"/>
          </a:fillRef>
          <a:effectRef idx="0">
            <a:schemeClr val="accent1"/>
          </a:effectRef>
          <a:fontRef idx="minor">
            <a:schemeClr val="tx1"/>
          </a:fontRef>
        </p:style>
      </p:cxnSp>
      <p:sp>
        <p:nvSpPr>
          <p:cNvPr id="41" name="Rounded Rectangle 40">
            <a:extLst>
              <a:ext uri="{FF2B5EF4-FFF2-40B4-BE49-F238E27FC236}">
                <a16:creationId xmlns:a16="http://schemas.microsoft.com/office/drawing/2014/main" id="{5EA5FF2D-CA4D-044D-5240-D82BF10A85FD}"/>
              </a:ext>
            </a:extLst>
          </p:cNvPr>
          <p:cNvSpPr/>
          <p:nvPr/>
        </p:nvSpPr>
        <p:spPr>
          <a:xfrm rot="5400000">
            <a:off x="5907630" y="920136"/>
            <a:ext cx="579240" cy="2014044"/>
          </a:xfrm>
          <a:prstGeom prst="roundRect">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53" name="Rectangle 52">
            <a:extLst>
              <a:ext uri="{FF2B5EF4-FFF2-40B4-BE49-F238E27FC236}">
                <a16:creationId xmlns:a16="http://schemas.microsoft.com/office/drawing/2014/main" id="{7A72CF20-F6E8-2D93-5580-1687A44DC4E4}"/>
              </a:ext>
            </a:extLst>
          </p:cNvPr>
          <p:cNvSpPr/>
          <p:nvPr/>
        </p:nvSpPr>
        <p:spPr>
          <a:xfrm>
            <a:off x="5459948" y="1736371"/>
            <a:ext cx="1010443" cy="392400"/>
          </a:xfrm>
          <a:prstGeom prst="rect">
            <a:avLst/>
          </a:prstGeom>
          <a:solidFill>
            <a:srgbClr val="FFECB3"/>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orbel" panose="020B0503020204020204" pitchFamily="34" charset="0"/>
                <a:ea typeface="+mn-ea"/>
                <a:cs typeface="+mn-cs"/>
              </a:rPr>
              <a:t>0 </a:t>
            </a:r>
            <a:r>
              <a:rPr kumimoji="0" lang="en-US" sz="24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 </a:t>
            </a:r>
            <a:r>
              <a:rPr kumimoji="0" lang="en-US" sz="2400" b="1" i="0" u="none" strike="noStrike" kern="1200" cap="none" spc="0" normalizeH="0" baseline="0" noProof="0">
                <a:ln>
                  <a:noFill/>
                </a:ln>
                <a:solidFill>
                  <a:srgbClr val="1F52FF"/>
                </a:solidFill>
                <a:effectLst/>
                <a:uLnTx/>
                <a:uFillTx/>
                <a:latin typeface="Corbel" panose="020B0503020204020204" pitchFamily="34" charset="0"/>
                <a:ea typeface="+mn-ea"/>
                <a:cs typeface="Arial" panose="020B0604020202020204" pitchFamily="34" charset="0"/>
              </a:rPr>
              <a:t>0 </a:t>
            </a:r>
            <a:r>
              <a:rPr kumimoji="0" lang="en-US" sz="24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endParaRPr kumimoji="0" lang="en-US" sz="2400" b="1"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cxnSp>
        <p:nvCxnSpPr>
          <p:cNvPr id="99" name="Straight Arrow Connector 98">
            <a:extLst>
              <a:ext uri="{FF2B5EF4-FFF2-40B4-BE49-F238E27FC236}">
                <a16:creationId xmlns:a16="http://schemas.microsoft.com/office/drawing/2014/main" id="{79333CE1-7BE6-2786-C4D3-1E02C6E6158E}"/>
              </a:ext>
            </a:extLst>
          </p:cNvPr>
          <p:cNvCxnSpPr>
            <a:cxnSpLocks/>
          </p:cNvCxnSpPr>
          <p:nvPr/>
        </p:nvCxnSpPr>
        <p:spPr>
          <a:xfrm>
            <a:off x="59682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BFC4D882-EE1D-5CC0-E0E4-710C3B18C9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graphicFrame>
        <p:nvGraphicFramePr>
          <p:cNvPr id="15" name="Table 275">
            <a:extLst>
              <a:ext uri="{FF2B5EF4-FFF2-40B4-BE49-F238E27FC236}">
                <a16:creationId xmlns:a16="http://schemas.microsoft.com/office/drawing/2014/main" id="{40252143-4AC9-E48F-BDBC-C16E0280B5B2}"/>
              </a:ext>
            </a:extLst>
          </p:cNvPr>
          <p:cNvGraphicFramePr>
            <a:graphicFrameLocks noGrp="1"/>
          </p:cNvGraphicFramePr>
          <p:nvPr/>
        </p:nvGraphicFramePr>
        <p:xfrm>
          <a:off x="5751890" y="1000534"/>
          <a:ext cx="45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68283467"/>
                    </a:ext>
                  </a:extLst>
                </a:gridCol>
              </a:tblGrid>
              <a:tr h="396000">
                <a:tc>
                  <a:txBody>
                    <a:bodyPr/>
                    <a:lstStyle/>
                    <a:p>
                      <a:pPr algn="ctr"/>
                      <a:r>
                        <a:rPr lang="en-US" sz="2400" b="1" i="0" dirty="0">
                          <a:solidFill>
                            <a:srgbClr val="0051FF"/>
                          </a:solidFill>
                          <a:latin typeface="Corbel" panose="020B0503020204020204" pitchFamily="34" charset="0"/>
                          <a:cs typeface="Arial" panose="020B0604020202020204" pitchFamily="34" charset="0"/>
                        </a:rPr>
                        <a:t>0</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7"/>
                    </a:solidFill>
                  </a:tcPr>
                </a:tc>
                <a:extLst>
                  <a:ext uri="{0D108BD9-81ED-4DB2-BD59-A6C34878D82A}">
                    <a16:rowId xmlns:a16="http://schemas.microsoft.com/office/drawing/2014/main" val="3749445941"/>
                  </a:ext>
                </a:extLst>
              </a:tr>
            </a:tbl>
          </a:graphicData>
        </a:graphic>
      </p:graphicFrame>
    </p:spTree>
    <p:extLst>
      <p:ext uri="{BB962C8B-B14F-4D97-AF65-F5344CB8AC3E}">
        <p14:creationId xmlns:p14="http://schemas.microsoft.com/office/powerpoint/2010/main" val="2183575139"/>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4F87D1AE-C9E8-030A-A3DD-CE41E1CA8BC8}"/>
              </a:ext>
            </a:extLst>
          </p:cNvPr>
          <p:cNvSpPr/>
          <p:nvPr/>
        </p:nvSpPr>
        <p:spPr>
          <a:xfrm>
            <a:off x="0" y="629616"/>
            <a:ext cx="2716306" cy="5826540"/>
          </a:xfrm>
          <a:prstGeom prst="rect">
            <a:avLst/>
          </a:prstGeom>
          <a:solidFill>
            <a:srgbClr val="FFF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ounded Rectangle 64">
            <a:extLst>
              <a:ext uri="{FF2B5EF4-FFF2-40B4-BE49-F238E27FC236}">
                <a16:creationId xmlns:a16="http://schemas.microsoft.com/office/drawing/2014/main" id="{8FFE4315-EE8D-144A-008D-8DCDDE3CFCC3}"/>
              </a:ext>
            </a:extLst>
          </p:cNvPr>
          <p:cNvSpPr/>
          <p:nvPr/>
        </p:nvSpPr>
        <p:spPr>
          <a:xfrm>
            <a:off x="96426" y="736537"/>
            <a:ext cx="2519027" cy="1079711"/>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4F55892D-F829-1FC6-94CF-7204C63F8EB6}"/>
              </a:ext>
            </a:extLst>
          </p:cNvPr>
          <p:cNvCxnSpPr>
            <a:cxnSpLocks/>
          </p:cNvCxnSpPr>
          <p:nvPr/>
        </p:nvCxnSpPr>
        <p:spPr>
          <a:xfrm rot="5400000" flipH="1">
            <a:off x="5043784" y="3295028"/>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E65ADB8B-E7D5-CC71-7D28-06DEDEE97FE9}"/>
              </a:ext>
            </a:extLst>
          </p:cNvPr>
          <p:cNvCxnSpPr>
            <a:cxnSpLocks/>
          </p:cNvCxnSpPr>
          <p:nvPr/>
        </p:nvCxnSpPr>
        <p:spPr>
          <a:xfrm rot="5400000" flipH="1">
            <a:off x="5043784" y="36739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3" name="Title 1" descr=" 6">
            <a:extLst>
              <a:ext uri="{FF2B5EF4-FFF2-40B4-BE49-F238E27FC236}">
                <a16:creationId xmlns:a16="http://schemas.microsoft.com/office/drawing/2014/main" id="{225FE3A3-6745-502D-7F59-15867750339D}"/>
              </a:ext>
            </a:extLst>
          </p:cNvPr>
          <p:cNvSpPr txBox="1">
            <a:spLocks/>
          </p:cNvSpPr>
          <p:nvPr/>
        </p:nvSpPr>
        <p:spPr>
          <a:xfrm>
            <a:off x="178177" y="0"/>
            <a:ext cx="8787647"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orbel" panose="020B0503020204020204" pitchFamily="34" charset="0"/>
                <a:ea typeface="+mj-ea"/>
                <a:cs typeface="+mj-cs"/>
              </a:rPr>
              <a:t>In-DRAM pLUTo LUT Query: Step 1</a:t>
            </a:r>
          </a:p>
        </p:txBody>
      </p:sp>
      <p:sp>
        <p:nvSpPr>
          <p:cNvPr id="7" name="Slide Number Placeholder 6">
            <a:extLst>
              <a:ext uri="{FF2B5EF4-FFF2-40B4-BE49-F238E27FC236}">
                <a16:creationId xmlns:a16="http://schemas.microsoft.com/office/drawing/2014/main" id="{BFC4D882-EE1D-5CC0-E0E4-710C3B18C9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cxnSp>
        <p:nvCxnSpPr>
          <p:cNvPr id="4" name="Straight Connector 3">
            <a:extLst>
              <a:ext uri="{FF2B5EF4-FFF2-40B4-BE49-F238E27FC236}">
                <a16:creationId xmlns:a16="http://schemas.microsoft.com/office/drawing/2014/main" id="{193B17EE-D4CE-E933-0A10-8DE0F4AE053C}"/>
              </a:ext>
            </a:extLst>
          </p:cNvPr>
          <p:cNvCxnSpPr>
            <a:cxnSpLocks/>
          </p:cNvCxnSpPr>
          <p:nvPr/>
        </p:nvCxnSpPr>
        <p:spPr>
          <a:xfrm>
            <a:off x="5515720" y="4182844"/>
            <a:ext cx="0" cy="325603"/>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DF1F5B15-D6F8-544E-2EC6-234CE9693377}"/>
              </a:ext>
            </a:extLst>
          </p:cNvPr>
          <p:cNvCxnSpPr>
            <a:cxnSpLocks/>
          </p:cNvCxnSpPr>
          <p:nvPr/>
        </p:nvCxnSpPr>
        <p:spPr>
          <a:xfrm>
            <a:off x="5965170" y="4182844"/>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BBD8907C-D053-3E28-0A5B-1508DA6E7B16}"/>
              </a:ext>
            </a:extLst>
          </p:cNvPr>
          <p:cNvCxnSpPr>
            <a:cxnSpLocks/>
          </p:cNvCxnSpPr>
          <p:nvPr/>
        </p:nvCxnSpPr>
        <p:spPr>
          <a:xfrm>
            <a:off x="6414620" y="4182805"/>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204CBF14-CE3C-D0AF-0904-EB85AA35F9B3}"/>
              </a:ext>
            </a:extLst>
          </p:cNvPr>
          <p:cNvCxnSpPr>
            <a:cxnSpLocks/>
          </p:cNvCxnSpPr>
          <p:nvPr/>
        </p:nvCxnSpPr>
        <p:spPr>
          <a:xfrm>
            <a:off x="6864069" y="4175499"/>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sp>
        <p:nvSpPr>
          <p:cNvPr id="11" name="Rounded Rectangle 10">
            <a:extLst>
              <a:ext uri="{FF2B5EF4-FFF2-40B4-BE49-F238E27FC236}">
                <a16:creationId xmlns:a16="http://schemas.microsoft.com/office/drawing/2014/main" id="{6504418D-A90C-D6E7-1C54-18A1A7C9A1D0}"/>
              </a:ext>
            </a:extLst>
          </p:cNvPr>
          <p:cNvSpPr/>
          <p:nvPr/>
        </p:nvSpPr>
        <p:spPr>
          <a:xfrm>
            <a:off x="5192143" y="2334911"/>
            <a:ext cx="2028915" cy="1840762"/>
          </a:xfrm>
          <a:prstGeom prst="roundRect">
            <a:avLst>
              <a:gd name="adj" fmla="val 1622"/>
            </a:avLst>
          </a:prstGeom>
          <a:solidFill>
            <a:schemeClr val="accent5">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2500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12" name="Table 275">
            <a:extLst>
              <a:ext uri="{FF2B5EF4-FFF2-40B4-BE49-F238E27FC236}">
                <a16:creationId xmlns:a16="http://schemas.microsoft.com/office/drawing/2014/main" id="{76354472-B820-C436-4D54-CDDC66664919}"/>
              </a:ext>
            </a:extLst>
          </p:cNvPr>
          <p:cNvGraphicFramePr>
            <a:graphicFrameLocks noGrp="1"/>
          </p:cNvGraphicFramePr>
          <p:nvPr/>
        </p:nvGraphicFramePr>
        <p:xfrm>
          <a:off x="5292522" y="2459192"/>
          <a:ext cx="1800000" cy="1584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396000">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6769038"/>
                  </a:ext>
                </a:extLst>
              </a:tr>
              <a:tr h="396000">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351085"/>
                  </a:ext>
                </a:extLst>
              </a:tr>
              <a:tr h="396000">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04728428"/>
                  </a:ext>
                </a:extLst>
              </a:tr>
            </a:tbl>
          </a:graphicData>
        </a:graphic>
      </p:graphicFrame>
      <p:sp>
        <p:nvSpPr>
          <p:cNvPr id="13" name="Rounded Rectangle 12">
            <a:extLst>
              <a:ext uri="{FF2B5EF4-FFF2-40B4-BE49-F238E27FC236}">
                <a16:creationId xmlns:a16="http://schemas.microsoft.com/office/drawing/2014/main" id="{D69C4F41-50ED-CF54-644A-2ED316781EF1}"/>
              </a:ext>
            </a:extLst>
          </p:cNvPr>
          <p:cNvSpPr/>
          <p:nvPr/>
        </p:nvSpPr>
        <p:spPr>
          <a:xfrm rot="5400000">
            <a:off x="5898769" y="3790738"/>
            <a:ext cx="582102" cy="2028912"/>
          </a:xfrm>
          <a:prstGeom prst="roundRect">
            <a:avLst/>
          </a:prstGeom>
          <a:pattFill prst="wdUpDiag">
            <a:fgClr>
              <a:srgbClr val="BBAECA"/>
            </a:fgClr>
            <a:bgClr>
              <a:srgbClr val="DFCFF0"/>
            </a:bgClr>
          </a:patt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id="{5B03AEA4-1D6D-2A02-F28E-1BE0E4D10B9C}"/>
              </a:ext>
            </a:extLst>
          </p:cNvPr>
          <p:cNvGrpSpPr/>
          <p:nvPr/>
        </p:nvGrpSpPr>
        <p:grpSpPr>
          <a:xfrm>
            <a:off x="5408073" y="5120617"/>
            <a:ext cx="173332" cy="648969"/>
            <a:chOff x="2521758" y="3054797"/>
            <a:chExt cx="64008" cy="188069"/>
          </a:xfrm>
        </p:grpSpPr>
        <p:cxnSp>
          <p:nvCxnSpPr>
            <p:cNvPr id="29" name="Straight Connector 28">
              <a:extLst>
                <a:ext uri="{FF2B5EF4-FFF2-40B4-BE49-F238E27FC236}">
                  <a16:creationId xmlns:a16="http://schemas.microsoft.com/office/drawing/2014/main" id="{56411DE6-322D-76E3-294D-9E5A2FA79FF8}"/>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1" name="Straight Connector 30">
              <a:extLst>
                <a:ext uri="{FF2B5EF4-FFF2-40B4-BE49-F238E27FC236}">
                  <a16:creationId xmlns:a16="http://schemas.microsoft.com/office/drawing/2014/main" id="{6001E9C3-356E-AE87-FFA4-05FFDFC51AF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2" name="Straight Connector 31">
              <a:extLst>
                <a:ext uri="{FF2B5EF4-FFF2-40B4-BE49-F238E27FC236}">
                  <a16:creationId xmlns:a16="http://schemas.microsoft.com/office/drawing/2014/main" id="{6291C3A9-C7BF-6832-8EBF-7A977669D976}"/>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7" name="Group 16">
            <a:extLst>
              <a:ext uri="{FF2B5EF4-FFF2-40B4-BE49-F238E27FC236}">
                <a16:creationId xmlns:a16="http://schemas.microsoft.com/office/drawing/2014/main" id="{FDD767DD-4EAE-2CA4-A7CE-A5CF80FEF08C}"/>
              </a:ext>
            </a:extLst>
          </p:cNvPr>
          <p:cNvGrpSpPr/>
          <p:nvPr/>
        </p:nvGrpSpPr>
        <p:grpSpPr>
          <a:xfrm>
            <a:off x="5837030" y="5109582"/>
            <a:ext cx="173332" cy="648969"/>
            <a:chOff x="2521758" y="3054797"/>
            <a:chExt cx="64008" cy="188069"/>
          </a:xfrm>
        </p:grpSpPr>
        <p:cxnSp>
          <p:nvCxnSpPr>
            <p:cNvPr id="26" name="Straight Connector 25">
              <a:extLst>
                <a:ext uri="{FF2B5EF4-FFF2-40B4-BE49-F238E27FC236}">
                  <a16:creationId xmlns:a16="http://schemas.microsoft.com/office/drawing/2014/main" id="{E2764FA7-945D-6ACC-4476-AB0E702C8F95}"/>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7" name="Straight Connector 26">
              <a:extLst>
                <a:ext uri="{FF2B5EF4-FFF2-40B4-BE49-F238E27FC236}">
                  <a16:creationId xmlns:a16="http://schemas.microsoft.com/office/drawing/2014/main" id="{9DA23700-D9EA-5D46-34FC-D8C81067954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8" name="Straight Connector 27">
              <a:extLst>
                <a:ext uri="{FF2B5EF4-FFF2-40B4-BE49-F238E27FC236}">
                  <a16:creationId xmlns:a16="http://schemas.microsoft.com/office/drawing/2014/main" id="{65F5F5EB-C469-F183-795C-3CF3D5200AE9}"/>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8" name="Group 17">
            <a:extLst>
              <a:ext uri="{FF2B5EF4-FFF2-40B4-BE49-F238E27FC236}">
                <a16:creationId xmlns:a16="http://schemas.microsoft.com/office/drawing/2014/main" id="{5C2F244F-AD02-F297-C498-C497F46F443E}"/>
              </a:ext>
            </a:extLst>
          </p:cNvPr>
          <p:cNvGrpSpPr/>
          <p:nvPr/>
        </p:nvGrpSpPr>
        <p:grpSpPr>
          <a:xfrm>
            <a:off x="6248380" y="5108314"/>
            <a:ext cx="173332" cy="648969"/>
            <a:chOff x="2521758" y="3054797"/>
            <a:chExt cx="64008" cy="188069"/>
          </a:xfrm>
        </p:grpSpPr>
        <p:cxnSp>
          <p:nvCxnSpPr>
            <p:cNvPr id="23" name="Straight Connector 22">
              <a:extLst>
                <a:ext uri="{FF2B5EF4-FFF2-40B4-BE49-F238E27FC236}">
                  <a16:creationId xmlns:a16="http://schemas.microsoft.com/office/drawing/2014/main" id="{9F9C2302-8BFC-2113-6E2C-ACFF464016E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4" name="Straight Connector 23">
              <a:extLst>
                <a:ext uri="{FF2B5EF4-FFF2-40B4-BE49-F238E27FC236}">
                  <a16:creationId xmlns:a16="http://schemas.microsoft.com/office/drawing/2014/main" id="{7FE804DF-ACC9-5681-9141-E12E98F04E3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5" name="Straight Connector 24">
              <a:extLst>
                <a:ext uri="{FF2B5EF4-FFF2-40B4-BE49-F238E27FC236}">
                  <a16:creationId xmlns:a16="http://schemas.microsoft.com/office/drawing/2014/main" id="{011A845C-4B36-622D-79D2-2EEC712480E0}"/>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9" name="Group 18">
            <a:extLst>
              <a:ext uri="{FF2B5EF4-FFF2-40B4-BE49-F238E27FC236}">
                <a16:creationId xmlns:a16="http://schemas.microsoft.com/office/drawing/2014/main" id="{D60879E2-DF9F-933F-7EBD-BAA733433234}"/>
              </a:ext>
            </a:extLst>
          </p:cNvPr>
          <p:cNvGrpSpPr/>
          <p:nvPr/>
        </p:nvGrpSpPr>
        <p:grpSpPr>
          <a:xfrm>
            <a:off x="6672336" y="5120617"/>
            <a:ext cx="173332" cy="648969"/>
            <a:chOff x="2521758" y="3054797"/>
            <a:chExt cx="64008" cy="188069"/>
          </a:xfrm>
        </p:grpSpPr>
        <p:cxnSp>
          <p:nvCxnSpPr>
            <p:cNvPr id="20" name="Straight Connector 19">
              <a:extLst>
                <a:ext uri="{FF2B5EF4-FFF2-40B4-BE49-F238E27FC236}">
                  <a16:creationId xmlns:a16="http://schemas.microsoft.com/office/drawing/2014/main" id="{98070522-1F0D-F9D0-1868-64E7D1BD153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1" name="Straight Connector 20">
              <a:extLst>
                <a:ext uri="{FF2B5EF4-FFF2-40B4-BE49-F238E27FC236}">
                  <a16:creationId xmlns:a16="http://schemas.microsoft.com/office/drawing/2014/main" id="{A7BC7AE7-4BBB-BD85-E12B-FD544420F3F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2" name="Straight Connector 21">
              <a:extLst>
                <a:ext uri="{FF2B5EF4-FFF2-40B4-BE49-F238E27FC236}">
                  <a16:creationId xmlns:a16="http://schemas.microsoft.com/office/drawing/2014/main" id="{8B1EFA1E-657A-E290-1E60-D94A0BF19A73}"/>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sp>
        <p:nvSpPr>
          <p:cNvPr id="33" name="Rounded Rectangle 32">
            <a:extLst>
              <a:ext uri="{FF2B5EF4-FFF2-40B4-BE49-F238E27FC236}">
                <a16:creationId xmlns:a16="http://schemas.microsoft.com/office/drawing/2014/main" id="{0C60ECAA-E984-0339-82FC-E5B0B4C5608E}"/>
              </a:ext>
            </a:extLst>
          </p:cNvPr>
          <p:cNvSpPr/>
          <p:nvPr/>
        </p:nvSpPr>
        <p:spPr>
          <a:xfrm rot="5400000">
            <a:off x="5897652" y="5047299"/>
            <a:ext cx="584335" cy="2028912"/>
          </a:xfrm>
          <a:prstGeom prst="round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4" name="Table 275">
            <a:extLst>
              <a:ext uri="{FF2B5EF4-FFF2-40B4-BE49-F238E27FC236}">
                <a16:creationId xmlns:a16="http://schemas.microsoft.com/office/drawing/2014/main" id="{91C1B412-F7C0-9BF4-466A-716D27FABB97}"/>
              </a:ext>
            </a:extLst>
          </p:cNvPr>
          <p:cNvGraphicFramePr>
            <a:graphicFrameLocks noGrp="1"/>
          </p:cNvGraphicFramePr>
          <p:nvPr/>
        </p:nvGraphicFramePr>
        <p:xfrm>
          <a:off x="5292522" y="4591707"/>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35" name="Rounded Rectangle 34">
            <a:extLst>
              <a:ext uri="{FF2B5EF4-FFF2-40B4-BE49-F238E27FC236}">
                <a16:creationId xmlns:a16="http://schemas.microsoft.com/office/drawing/2014/main" id="{5853E33A-0C10-F411-BD05-35B1A76C00B3}"/>
              </a:ext>
            </a:extLst>
          </p:cNvPr>
          <p:cNvSpPr/>
          <p:nvPr/>
        </p:nvSpPr>
        <p:spPr>
          <a:xfrm rot="5400000">
            <a:off x="5909541" y="170856"/>
            <a:ext cx="579239" cy="2014040"/>
          </a:xfrm>
          <a:prstGeom prst="roundRect">
            <a:avLst/>
          </a:prstGeom>
          <a:solidFill>
            <a:srgbClr val="E4D9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6" name="Table 275">
            <a:extLst>
              <a:ext uri="{FF2B5EF4-FFF2-40B4-BE49-F238E27FC236}">
                <a16:creationId xmlns:a16="http://schemas.microsoft.com/office/drawing/2014/main" id="{28DFCE45-3B33-AE43-69DA-C1AF5E3FC3E2}"/>
              </a:ext>
            </a:extLst>
          </p:cNvPr>
          <p:cNvGraphicFramePr>
            <a:graphicFrameLocks noGrp="1"/>
          </p:cNvGraphicFramePr>
          <p:nvPr/>
        </p:nvGraphicFramePr>
        <p:xfrm>
          <a:off x="5301890" y="994064"/>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0</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cxnSp>
        <p:nvCxnSpPr>
          <p:cNvPr id="37" name="Elbow Connector 36">
            <a:extLst>
              <a:ext uri="{FF2B5EF4-FFF2-40B4-BE49-F238E27FC236}">
                <a16:creationId xmlns:a16="http://schemas.microsoft.com/office/drawing/2014/main" id="{8F539379-865B-D64A-C423-25BD1E83EAE5}"/>
              </a:ext>
            </a:extLst>
          </p:cNvPr>
          <p:cNvCxnSpPr>
            <a:cxnSpLocks/>
          </p:cNvCxnSpPr>
          <p:nvPr/>
        </p:nvCxnSpPr>
        <p:spPr>
          <a:xfrm rot="10800000" flipH="1" flipV="1">
            <a:off x="7211141" y="1924870"/>
            <a:ext cx="4" cy="3566160"/>
          </a:xfrm>
          <a:prstGeom prst="bentConnector3">
            <a:avLst>
              <a:gd name="adj1" fmla="val 12220150000"/>
            </a:avLst>
          </a:prstGeom>
          <a:ln w="38100">
            <a:solidFill>
              <a:schemeClr val="accent4"/>
            </a:solidFill>
            <a:prstDash val="sysDot"/>
            <a:tailEnd type="triangle" w="med" len="sm"/>
          </a:ln>
        </p:spPr>
        <p:style>
          <a:lnRef idx="1">
            <a:schemeClr val="accent1"/>
          </a:lnRef>
          <a:fillRef idx="0">
            <a:schemeClr val="accent1"/>
          </a:fillRef>
          <a:effectRef idx="0">
            <a:schemeClr val="accent1"/>
          </a:effectRef>
          <a:fontRef idx="minor">
            <a:schemeClr val="tx1"/>
          </a:fontRef>
        </p:style>
      </p:cxnSp>
      <p:sp>
        <p:nvSpPr>
          <p:cNvPr id="41" name="Rounded Rectangle 40">
            <a:extLst>
              <a:ext uri="{FF2B5EF4-FFF2-40B4-BE49-F238E27FC236}">
                <a16:creationId xmlns:a16="http://schemas.microsoft.com/office/drawing/2014/main" id="{5EA5FF2D-CA4D-044D-5240-D82BF10A85FD}"/>
              </a:ext>
            </a:extLst>
          </p:cNvPr>
          <p:cNvSpPr/>
          <p:nvPr/>
        </p:nvSpPr>
        <p:spPr>
          <a:xfrm rot="5400000">
            <a:off x="5907630" y="920136"/>
            <a:ext cx="579240" cy="2014044"/>
          </a:xfrm>
          <a:prstGeom prst="roundRect">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5" name="Straight Connector 44">
            <a:extLst>
              <a:ext uri="{FF2B5EF4-FFF2-40B4-BE49-F238E27FC236}">
                <a16:creationId xmlns:a16="http://schemas.microsoft.com/office/drawing/2014/main" id="{89C1CC0F-521D-7468-5B21-5D065B5C0AAC}"/>
              </a:ext>
            </a:extLst>
          </p:cNvPr>
          <p:cNvCxnSpPr>
            <a:cxnSpLocks/>
          </p:cNvCxnSpPr>
          <p:nvPr/>
        </p:nvCxnSpPr>
        <p:spPr>
          <a:xfrm rot="5400000" flipH="1">
            <a:off x="5043785" y="2512001"/>
            <a:ext cx="3963" cy="274320"/>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46" name="Straight Connector 45">
            <a:extLst>
              <a:ext uri="{FF2B5EF4-FFF2-40B4-BE49-F238E27FC236}">
                <a16:creationId xmlns:a16="http://schemas.microsoft.com/office/drawing/2014/main" id="{A3BF5155-D76B-0F51-84F0-F9C02F239946}"/>
              </a:ext>
            </a:extLst>
          </p:cNvPr>
          <p:cNvCxnSpPr>
            <a:cxnSpLocks/>
          </p:cNvCxnSpPr>
          <p:nvPr/>
        </p:nvCxnSpPr>
        <p:spPr>
          <a:xfrm rot="5400000" flipH="1">
            <a:off x="5043784" y="28981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48" name="Rounded Rectangle 47">
            <a:extLst>
              <a:ext uri="{FF2B5EF4-FFF2-40B4-BE49-F238E27FC236}">
                <a16:creationId xmlns:a16="http://schemas.microsoft.com/office/drawing/2014/main" id="{8376977C-3282-EAB6-98E7-B196ED4F6F12}"/>
              </a:ext>
            </a:extLst>
          </p:cNvPr>
          <p:cNvSpPr/>
          <p:nvPr/>
        </p:nvSpPr>
        <p:spPr>
          <a:xfrm rot="16200000">
            <a:off x="3943110" y="3070211"/>
            <a:ext cx="1654227" cy="308319"/>
          </a:xfrm>
          <a:prstGeom prst="round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0" name="Straight Arrow Connector 39">
            <a:extLst>
              <a:ext uri="{FF2B5EF4-FFF2-40B4-BE49-F238E27FC236}">
                <a16:creationId xmlns:a16="http://schemas.microsoft.com/office/drawing/2014/main" id="{29BE35DF-E2E1-9179-05DF-E58F667CD1C6}"/>
              </a:ext>
            </a:extLst>
          </p:cNvPr>
          <p:cNvCxnSpPr>
            <a:cxnSpLocks/>
          </p:cNvCxnSpPr>
          <p:nvPr/>
        </p:nvCxnSpPr>
        <p:spPr>
          <a:xfrm>
            <a:off x="68699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763874F1-B1FE-6D5F-7855-22E1EE847861}"/>
              </a:ext>
            </a:extLst>
          </p:cNvPr>
          <p:cNvCxnSpPr>
            <a:cxnSpLocks/>
          </p:cNvCxnSpPr>
          <p:nvPr/>
        </p:nvCxnSpPr>
        <p:spPr>
          <a:xfrm>
            <a:off x="64258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9333CE1-7BE6-2786-C4D3-1E02C6E6158E}"/>
              </a:ext>
            </a:extLst>
          </p:cNvPr>
          <p:cNvCxnSpPr>
            <a:cxnSpLocks/>
          </p:cNvCxnSpPr>
          <p:nvPr/>
        </p:nvCxnSpPr>
        <p:spPr>
          <a:xfrm>
            <a:off x="59682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24D7EFB3-2A69-80D9-0B83-2890B46C68C1}"/>
              </a:ext>
            </a:extLst>
          </p:cNvPr>
          <p:cNvCxnSpPr>
            <a:cxnSpLocks/>
          </p:cNvCxnSpPr>
          <p:nvPr/>
        </p:nvCxnSpPr>
        <p:spPr>
          <a:xfrm>
            <a:off x="55241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graphicFrame>
        <p:nvGraphicFramePr>
          <p:cNvPr id="2" name="Table 275">
            <a:extLst>
              <a:ext uri="{FF2B5EF4-FFF2-40B4-BE49-F238E27FC236}">
                <a16:creationId xmlns:a16="http://schemas.microsoft.com/office/drawing/2014/main" id="{F33BC4AD-3B1B-2EF3-C96B-80CD4D672F26}"/>
              </a:ext>
            </a:extLst>
          </p:cNvPr>
          <p:cNvGraphicFramePr>
            <a:graphicFrameLocks noGrp="1"/>
          </p:cNvGraphicFramePr>
          <p:nvPr/>
        </p:nvGraphicFramePr>
        <p:xfrm>
          <a:off x="5289835" y="5836646"/>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6" name="Rectangle 5">
            <a:extLst>
              <a:ext uri="{FF2B5EF4-FFF2-40B4-BE49-F238E27FC236}">
                <a16:creationId xmlns:a16="http://schemas.microsoft.com/office/drawing/2014/main" id="{A24D5187-9386-EE2D-06AA-276EFF556DC4}"/>
              </a:ext>
            </a:extLst>
          </p:cNvPr>
          <p:cNvSpPr>
            <a:spLocks/>
          </p:cNvSpPr>
          <p:nvPr/>
        </p:nvSpPr>
        <p:spPr>
          <a:xfrm>
            <a:off x="5304367" y="1728351"/>
            <a:ext cx="392400" cy="392400"/>
          </a:xfrm>
          <a:prstGeom prst="rect">
            <a:avLst/>
          </a:prstGeom>
          <a:solidFill>
            <a:schemeClr val="accent3">
              <a:lumMod val="20000"/>
              <a:lumOff val="80000"/>
            </a:schemeClr>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𝘅</a:t>
            </a:r>
          </a:p>
        </p:txBody>
      </p:sp>
      <p:sp>
        <p:nvSpPr>
          <p:cNvPr id="30" name="Rectangle 29">
            <a:extLst>
              <a:ext uri="{FF2B5EF4-FFF2-40B4-BE49-F238E27FC236}">
                <a16:creationId xmlns:a16="http://schemas.microsoft.com/office/drawing/2014/main" id="{58E8DFCC-D41E-B4DC-0E11-DDBA39AF97F5}"/>
              </a:ext>
            </a:extLst>
          </p:cNvPr>
          <p:cNvSpPr/>
          <p:nvPr/>
        </p:nvSpPr>
        <p:spPr>
          <a:xfrm>
            <a:off x="6237315"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8" name="Rectangle 37">
            <a:extLst>
              <a:ext uri="{FF2B5EF4-FFF2-40B4-BE49-F238E27FC236}">
                <a16:creationId xmlns:a16="http://schemas.microsoft.com/office/drawing/2014/main" id="{6606B0FB-9FD3-1633-090F-A442DDBC5782}"/>
              </a:ext>
            </a:extLst>
          </p:cNvPr>
          <p:cNvSpPr/>
          <p:nvPr/>
        </p:nvSpPr>
        <p:spPr>
          <a:xfrm>
            <a:off x="6703788"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47" name="TextBox 46">
            <a:extLst>
              <a:ext uri="{FF2B5EF4-FFF2-40B4-BE49-F238E27FC236}">
                <a16:creationId xmlns:a16="http://schemas.microsoft.com/office/drawing/2014/main" id="{48209F93-C678-77FE-0741-880FAEA05260}"/>
              </a:ext>
            </a:extLst>
          </p:cNvPr>
          <p:cNvSpPr txBox="1"/>
          <p:nvPr/>
        </p:nvSpPr>
        <p:spPr>
          <a:xfrm>
            <a:off x="234762" y="5148517"/>
            <a:ext cx="2245127"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 vector</a:t>
            </a:r>
          </a:p>
        </p:txBody>
      </p:sp>
      <p:graphicFrame>
        <p:nvGraphicFramePr>
          <p:cNvPr id="50" name="Table 275">
            <a:extLst>
              <a:ext uri="{FF2B5EF4-FFF2-40B4-BE49-F238E27FC236}">
                <a16:creationId xmlns:a16="http://schemas.microsoft.com/office/drawing/2014/main" id="{F4FAEFC2-F020-2F17-D28B-888C8568909C}"/>
              </a:ext>
            </a:extLst>
          </p:cNvPr>
          <p:cNvGraphicFramePr>
            <a:graphicFrameLocks noGrp="1"/>
          </p:cNvGraphicFramePr>
          <p:nvPr/>
        </p:nvGraphicFramePr>
        <p:xfrm>
          <a:off x="426103" y="2000679"/>
          <a:ext cx="1854538" cy="2194560"/>
        </p:xfrm>
        <a:graphic>
          <a:graphicData uri="http://schemas.openxmlformats.org/drawingml/2006/table">
            <a:tbl>
              <a:tblPr firstRow="1" bandRow="1">
                <a:tableStyleId>{5940675A-B579-460E-94D1-54222C63F5DA}</a:tableStyleId>
              </a:tblPr>
              <a:tblGrid>
                <a:gridCol w="560388">
                  <a:extLst>
                    <a:ext uri="{9D8B030D-6E8A-4147-A177-3AD203B41FA5}">
                      <a16:colId xmlns:a16="http://schemas.microsoft.com/office/drawing/2014/main" val="1193322599"/>
                    </a:ext>
                  </a:extLst>
                </a:gridCol>
                <a:gridCol w="816943">
                  <a:extLst>
                    <a:ext uri="{9D8B030D-6E8A-4147-A177-3AD203B41FA5}">
                      <a16:colId xmlns:a16="http://schemas.microsoft.com/office/drawing/2014/main" val="4227494446"/>
                    </a:ext>
                  </a:extLst>
                </a:gridCol>
                <a:gridCol w="477207">
                  <a:extLst>
                    <a:ext uri="{9D8B030D-6E8A-4147-A177-3AD203B41FA5}">
                      <a16:colId xmlns:a16="http://schemas.microsoft.com/office/drawing/2014/main" val="468283467"/>
                    </a:ext>
                  </a:extLst>
                </a:gridCol>
              </a:tblGrid>
              <a:tr h="270417">
                <a:tc>
                  <a:txBody>
                    <a:bodyPr/>
                    <a:lstStyle/>
                    <a:p>
                      <a:pPr algn="ctr"/>
                      <a:endParaRPr lang="en-US" sz="1800" b="0" i="0">
                        <a:latin typeface="Corbel" panose="020B0503020204020204" pitchFamily="34" charset="0"/>
                        <a:cs typeface="Arial" panose="020B060402020202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800" b="0" i="0">
                          <a:latin typeface="Corbel" panose="020B0503020204020204" pitchFamily="34" charset="0"/>
                          <a:cs typeface="Arial" panose="020B0604020202020204" pitchFamily="34" charset="0"/>
                        </a:rPr>
                        <a:t>Prime numbers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r>
                        <a:rPr lang="en-US" sz="1000">
                          <a:latin typeface="Arial" panose="020B0604020202020204" pitchFamily="34" charset="0"/>
                          <a:cs typeface="Arial" panose="020B0604020202020204" pitchFamily="34" charset="0"/>
                        </a:rPr>
                        <a:t>A</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0">
                <a:tc>
                  <a:txBody>
                    <a:bodyPr/>
                    <a:lstStyle/>
                    <a:p>
                      <a:pPr algn="ctr"/>
                      <a:r>
                        <a:rPr lang="en-US" sz="1800" b="0" i="0">
                          <a:latin typeface="Corbel" panose="020B0503020204020204" pitchFamily="34" charset="0"/>
                          <a:cs typeface="Arial" panose="020B0604020202020204" pitchFamily="34" charset="0"/>
                        </a:rPr>
                        <a:t>LUT</a:t>
                      </a:r>
                    </a:p>
                    <a:p>
                      <a:pPr algn="ctr"/>
                      <a:r>
                        <a:rPr lang="en-US" sz="1800" b="0" i="0">
                          <a:latin typeface="Corbel" panose="020B0503020204020204" pitchFamily="34" charset="0"/>
                          <a:cs typeface="Arial" panose="020B0604020202020204" pitchFamily="34" charset="0"/>
                        </a:rPr>
                        <a:t>index</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err="1">
                          <a:latin typeface="Corbel" panose="020B0503020204020204" pitchFamily="34" charset="0"/>
                          <a:cs typeface="Arial" panose="020B0604020202020204" pitchFamily="34" charset="0"/>
                        </a:rPr>
                        <a:t>i</a:t>
                      </a:r>
                      <a:endParaRPr lang="en-US" sz="1800" b="0" i="0">
                        <a:latin typeface="Corbel" panose="020B0503020204020204" pitchFamily="34" charset="0"/>
                        <a:cs typeface="Arial" panose="020B0604020202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f(</a:t>
                      </a:r>
                      <a:r>
                        <a:rPr lang="en-US" sz="1800" b="0" i="0" err="1">
                          <a:latin typeface="Corbel" panose="020B0503020204020204" pitchFamily="34" charset="0"/>
                          <a:cs typeface="Arial" panose="020B0604020202020204" pitchFamily="34" charset="0"/>
                        </a:rPr>
                        <a:t>i</a:t>
                      </a:r>
                      <a:r>
                        <a:rPr lang="en-US" sz="1800" b="0" i="0">
                          <a:latin typeface="Corbel" panose="020B0503020204020204" pitchFamily="34" charset="0"/>
                          <a:cs typeface="Arial" panose="020B0604020202020204" pitchFamily="34" charset="0"/>
                        </a:rPr>
                        <a: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6769038"/>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800" b="0" i="0">
                          <a:latin typeface="Corbel" panose="020B0503020204020204" pitchFamily="34" charset="0"/>
                          <a:cs typeface="Arial" panose="020B0604020202020204" pitchFamily="34" charset="0"/>
                        </a:rPr>
                        <a:t>1</a:t>
                      </a:r>
                      <a:r>
                        <a:rPr lang="en-US" sz="1800" b="0" i="0" baseline="30000">
                          <a:latin typeface="Corbel" panose="020B0503020204020204" pitchFamily="34" charset="0"/>
                          <a:cs typeface="Arial" panose="020B0604020202020204" pitchFamily="34" charset="0"/>
                        </a:rPr>
                        <a:t>st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800" b="0" i="0">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581351085"/>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2</a:t>
                      </a:r>
                      <a:r>
                        <a:rPr lang="en-US" sz="1800" b="0" i="0" baseline="30000">
                          <a:solidFill>
                            <a:schemeClr val="tx1"/>
                          </a:solidFill>
                          <a:latin typeface="Corbel" panose="020B0503020204020204" pitchFamily="34" charset="0"/>
                          <a:cs typeface="Arial" panose="020B0604020202020204" pitchFamily="34" charset="0"/>
                        </a:rPr>
                        <a:t>nd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08754334"/>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3</a:t>
                      </a:r>
                      <a:r>
                        <a:rPr lang="en-US" sz="1800" b="0" i="0" baseline="30000">
                          <a:latin typeface="Corbel" panose="020B0503020204020204" pitchFamily="34" charset="0"/>
                          <a:cs typeface="Arial" panose="020B0604020202020204" pitchFamily="34" charset="0"/>
                        </a:rPr>
                        <a:t>rd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64916830"/>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4</a:t>
                      </a:r>
                      <a:r>
                        <a:rPr lang="en-US" sz="1800" b="0" i="0" baseline="30000">
                          <a:latin typeface="Corbel" panose="020B0503020204020204" pitchFamily="34" charset="0"/>
                          <a:cs typeface="Arial" panose="020B0604020202020204" pitchFamily="34" charset="0"/>
                        </a:rPr>
                        <a:t>th</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16069710"/>
                  </a:ext>
                </a:extLst>
              </a:tr>
            </a:tbl>
          </a:graphicData>
        </a:graphic>
      </p:graphicFrame>
      <p:graphicFrame>
        <p:nvGraphicFramePr>
          <p:cNvPr id="52" name="Table 275">
            <a:extLst>
              <a:ext uri="{FF2B5EF4-FFF2-40B4-BE49-F238E27FC236}">
                <a16:creationId xmlns:a16="http://schemas.microsoft.com/office/drawing/2014/main" id="{D03E7150-1EF3-DD7E-1AAE-429CCC880DF9}"/>
              </a:ext>
            </a:extLst>
          </p:cNvPr>
          <p:cNvGraphicFramePr>
            <a:graphicFrameLocks noGrp="1"/>
          </p:cNvGraphicFramePr>
          <p:nvPr/>
        </p:nvGraphicFramePr>
        <p:xfrm>
          <a:off x="419382" y="4801677"/>
          <a:ext cx="1863744" cy="384881"/>
        </p:xfrm>
        <a:graphic>
          <a:graphicData uri="http://schemas.openxmlformats.org/drawingml/2006/table">
            <a:tbl>
              <a:tblPr firstRow="1" bandRow="1">
                <a:tableStyleId>{5940675A-B579-460E-94D1-54222C63F5DA}</a:tableStyleId>
              </a:tblPr>
              <a:tblGrid>
                <a:gridCol w="465936">
                  <a:extLst>
                    <a:ext uri="{9D8B030D-6E8A-4147-A177-3AD203B41FA5}">
                      <a16:colId xmlns:a16="http://schemas.microsoft.com/office/drawing/2014/main" val="4227494446"/>
                    </a:ext>
                  </a:extLst>
                </a:gridCol>
                <a:gridCol w="465936">
                  <a:extLst>
                    <a:ext uri="{9D8B030D-6E8A-4147-A177-3AD203B41FA5}">
                      <a16:colId xmlns:a16="http://schemas.microsoft.com/office/drawing/2014/main" val="468283467"/>
                    </a:ext>
                  </a:extLst>
                </a:gridCol>
                <a:gridCol w="465936">
                  <a:extLst>
                    <a:ext uri="{9D8B030D-6E8A-4147-A177-3AD203B41FA5}">
                      <a16:colId xmlns:a16="http://schemas.microsoft.com/office/drawing/2014/main" val="3823604040"/>
                    </a:ext>
                  </a:extLst>
                </a:gridCol>
                <a:gridCol w="465936">
                  <a:extLst>
                    <a:ext uri="{9D8B030D-6E8A-4147-A177-3AD203B41FA5}">
                      <a16:colId xmlns:a16="http://schemas.microsoft.com/office/drawing/2014/main" val="3652080883"/>
                    </a:ext>
                  </a:extLst>
                </a:gridCol>
              </a:tblGrid>
              <a:tr h="384881">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54" name="TextBox 53">
            <a:extLst>
              <a:ext uri="{FF2B5EF4-FFF2-40B4-BE49-F238E27FC236}">
                <a16:creationId xmlns:a16="http://schemas.microsoft.com/office/drawing/2014/main" id="{0298F78F-23E2-99F4-79F3-CD12675CB412}"/>
              </a:ext>
            </a:extLst>
          </p:cNvPr>
          <p:cNvSpPr txBox="1"/>
          <p:nvPr/>
        </p:nvSpPr>
        <p:spPr>
          <a:xfrm>
            <a:off x="426103" y="4167177"/>
            <a:ext cx="1854538"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l</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ook</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u</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p </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able</a:t>
            </a:r>
          </a:p>
        </p:txBody>
      </p:sp>
      <p:sp>
        <p:nvSpPr>
          <p:cNvPr id="55" name="TextBox 54">
            <a:extLst>
              <a:ext uri="{FF2B5EF4-FFF2-40B4-BE49-F238E27FC236}">
                <a16:creationId xmlns:a16="http://schemas.microsoft.com/office/drawing/2014/main" id="{7195EE43-7896-3B0F-7D8D-A5EE61665E18}"/>
              </a:ext>
            </a:extLst>
          </p:cNvPr>
          <p:cNvSpPr txBox="1"/>
          <p:nvPr/>
        </p:nvSpPr>
        <p:spPr>
          <a:xfrm>
            <a:off x="328507" y="6078612"/>
            <a:ext cx="204201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 vector</a:t>
            </a:r>
          </a:p>
        </p:txBody>
      </p:sp>
      <p:graphicFrame>
        <p:nvGraphicFramePr>
          <p:cNvPr id="56" name="Table 275">
            <a:extLst>
              <a:ext uri="{FF2B5EF4-FFF2-40B4-BE49-F238E27FC236}">
                <a16:creationId xmlns:a16="http://schemas.microsoft.com/office/drawing/2014/main" id="{42AC9FCD-CC4B-AED2-A9FC-1476D069C04D}"/>
              </a:ext>
            </a:extLst>
          </p:cNvPr>
          <p:cNvGraphicFramePr>
            <a:graphicFrameLocks noGrp="1"/>
          </p:cNvGraphicFramePr>
          <p:nvPr/>
        </p:nvGraphicFramePr>
        <p:xfrm>
          <a:off x="419382" y="5745220"/>
          <a:ext cx="1863740" cy="384881"/>
        </p:xfrm>
        <a:graphic>
          <a:graphicData uri="http://schemas.openxmlformats.org/drawingml/2006/table">
            <a:tbl>
              <a:tblPr firstRow="1" bandRow="1">
                <a:tableStyleId>{5940675A-B579-460E-94D1-54222C63F5DA}</a:tableStyleId>
              </a:tblPr>
              <a:tblGrid>
                <a:gridCol w="465935">
                  <a:extLst>
                    <a:ext uri="{9D8B030D-6E8A-4147-A177-3AD203B41FA5}">
                      <a16:colId xmlns:a16="http://schemas.microsoft.com/office/drawing/2014/main" val="4227494446"/>
                    </a:ext>
                  </a:extLst>
                </a:gridCol>
                <a:gridCol w="465935">
                  <a:extLst>
                    <a:ext uri="{9D8B030D-6E8A-4147-A177-3AD203B41FA5}">
                      <a16:colId xmlns:a16="http://schemas.microsoft.com/office/drawing/2014/main" val="468283467"/>
                    </a:ext>
                  </a:extLst>
                </a:gridCol>
                <a:gridCol w="465935">
                  <a:extLst>
                    <a:ext uri="{9D8B030D-6E8A-4147-A177-3AD203B41FA5}">
                      <a16:colId xmlns:a16="http://schemas.microsoft.com/office/drawing/2014/main" val="3823604040"/>
                    </a:ext>
                  </a:extLst>
                </a:gridCol>
                <a:gridCol w="465935">
                  <a:extLst>
                    <a:ext uri="{9D8B030D-6E8A-4147-A177-3AD203B41FA5}">
                      <a16:colId xmlns:a16="http://schemas.microsoft.com/office/drawing/2014/main" val="3652080883"/>
                    </a:ext>
                  </a:extLst>
                </a:gridCol>
              </a:tblGrid>
              <a:tr h="384881">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64" name="TextBox 63">
            <a:extLst>
              <a:ext uri="{FF2B5EF4-FFF2-40B4-BE49-F238E27FC236}">
                <a16:creationId xmlns:a16="http://schemas.microsoft.com/office/drawing/2014/main" id="{77C6A9F9-CFD2-BFB6-5FD1-46212866E231}"/>
              </a:ext>
            </a:extLst>
          </p:cNvPr>
          <p:cNvSpPr txBox="1"/>
          <p:nvPr/>
        </p:nvSpPr>
        <p:spPr>
          <a:xfrm>
            <a:off x="-118226" y="766965"/>
            <a:ext cx="294444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LUT Query: </a:t>
            </a:r>
            <a:b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b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Return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1</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st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4</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th</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Corbel" panose="020B0503020204020204" pitchFamily="34" charset="0"/>
                <a:ea typeface="+mn-ea"/>
                <a:cs typeface="+mn-cs"/>
              </a:rPr>
              <a:t>prime numbers</a:t>
            </a:r>
          </a:p>
        </p:txBody>
      </p:sp>
      <p:sp>
        <p:nvSpPr>
          <p:cNvPr id="71" name="TextBox 70" hidden="1">
            <a:extLst>
              <a:ext uri="{FF2B5EF4-FFF2-40B4-BE49-F238E27FC236}">
                <a16:creationId xmlns:a16="http://schemas.microsoft.com/office/drawing/2014/main" id="{96464DE5-8775-54F7-E800-368C864AD146}"/>
              </a:ext>
            </a:extLst>
          </p:cNvPr>
          <p:cNvSpPr txBox="1"/>
          <p:nvPr/>
        </p:nvSpPr>
        <p:spPr>
          <a:xfrm>
            <a:off x="3602360" y="807886"/>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input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vector</a:t>
            </a:r>
          </a:p>
        </p:txBody>
      </p:sp>
      <p:sp>
        <p:nvSpPr>
          <p:cNvPr id="73" name="TextBox 72">
            <a:extLst>
              <a:ext uri="{FF2B5EF4-FFF2-40B4-BE49-F238E27FC236}">
                <a16:creationId xmlns:a16="http://schemas.microsoft.com/office/drawing/2014/main" id="{D7B72F86-2B91-59AA-47AC-78725EC01117}"/>
              </a:ext>
            </a:extLst>
          </p:cNvPr>
          <p:cNvSpPr txBox="1"/>
          <p:nvPr/>
        </p:nvSpPr>
        <p:spPr>
          <a:xfrm>
            <a:off x="3576104" y="5703683"/>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output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vector</a:t>
            </a:r>
          </a:p>
        </p:txBody>
      </p:sp>
      <p:sp>
        <p:nvSpPr>
          <p:cNvPr id="80" name="TextBox 79">
            <a:extLst>
              <a:ext uri="{FF2B5EF4-FFF2-40B4-BE49-F238E27FC236}">
                <a16:creationId xmlns:a16="http://schemas.microsoft.com/office/drawing/2014/main" id="{283E4029-EC6B-17CF-A76E-32088220A3F2}"/>
              </a:ext>
            </a:extLst>
          </p:cNvPr>
          <p:cNvSpPr txBox="1"/>
          <p:nvPr/>
        </p:nvSpPr>
        <p:spPr>
          <a:xfrm rot="5400000">
            <a:off x="5608648" y="3024316"/>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solidFill>
                <a:effectLst/>
                <a:uLnTx/>
                <a:uFillTx/>
                <a:latin typeface="Corbel" panose="020B0503020204020204" pitchFamily="34" charset="0"/>
                <a:ea typeface="+mn-ea"/>
                <a:cs typeface="Arial" panose="020B0604020202020204" pitchFamily="34" charset="0"/>
              </a:rPr>
              <a:t>DRAM array</a:t>
            </a:r>
          </a:p>
        </p:txBody>
      </p:sp>
      <p:sp>
        <p:nvSpPr>
          <p:cNvPr id="82" name="Rectangle 81">
            <a:extLst>
              <a:ext uri="{FF2B5EF4-FFF2-40B4-BE49-F238E27FC236}">
                <a16:creationId xmlns:a16="http://schemas.microsoft.com/office/drawing/2014/main" id="{62BDDE6A-4739-7DE9-17E3-D3F0466696F8}"/>
              </a:ext>
            </a:extLst>
          </p:cNvPr>
          <p:cNvSpPr/>
          <p:nvPr/>
        </p:nvSpPr>
        <p:spPr>
          <a:xfrm>
            <a:off x="4935550" y="240016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mn-cs"/>
              </a:rPr>
              <a:t>0</a:t>
            </a:r>
          </a:p>
        </p:txBody>
      </p:sp>
      <p:sp>
        <p:nvSpPr>
          <p:cNvPr id="83" name="Rectangle 82">
            <a:extLst>
              <a:ext uri="{FF2B5EF4-FFF2-40B4-BE49-F238E27FC236}">
                <a16:creationId xmlns:a16="http://schemas.microsoft.com/office/drawing/2014/main" id="{0AB9FB35-61EA-83FA-E6A5-94C08C60E54A}"/>
              </a:ext>
            </a:extLst>
          </p:cNvPr>
          <p:cNvSpPr/>
          <p:nvPr/>
        </p:nvSpPr>
        <p:spPr>
          <a:xfrm>
            <a:off x="4935550" y="2766371"/>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1</a:t>
            </a:r>
          </a:p>
        </p:txBody>
      </p:sp>
      <p:sp>
        <p:nvSpPr>
          <p:cNvPr id="84" name="Rectangle 83">
            <a:extLst>
              <a:ext uri="{FF2B5EF4-FFF2-40B4-BE49-F238E27FC236}">
                <a16:creationId xmlns:a16="http://schemas.microsoft.com/office/drawing/2014/main" id="{FF1258C3-D9FB-0C18-2D3C-A98C5A7E0564}"/>
              </a:ext>
            </a:extLst>
          </p:cNvPr>
          <p:cNvSpPr/>
          <p:nvPr/>
        </p:nvSpPr>
        <p:spPr>
          <a:xfrm>
            <a:off x="4934718" y="315662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2</a:t>
            </a:r>
          </a:p>
        </p:txBody>
      </p:sp>
      <p:sp>
        <p:nvSpPr>
          <p:cNvPr id="85" name="Rectangle 84">
            <a:extLst>
              <a:ext uri="{FF2B5EF4-FFF2-40B4-BE49-F238E27FC236}">
                <a16:creationId xmlns:a16="http://schemas.microsoft.com/office/drawing/2014/main" id="{CF06D91A-016B-D11C-864D-895C394BB662}"/>
              </a:ext>
            </a:extLst>
          </p:cNvPr>
          <p:cNvSpPr/>
          <p:nvPr/>
        </p:nvSpPr>
        <p:spPr>
          <a:xfrm>
            <a:off x="4934491" y="3505647"/>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3</a:t>
            </a:r>
          </a:p>
        </p:txBody>
      </p:sp>
      <p:cxnSp>
        <p:nvCxnSpPr>
          <p:cNvPr id="87" name="Straight Arrow Connector 86">
            <a:extLst>
              <a:ext uri="{FF2B5EF4-FFF2-40B4-BE49-F238E27FC236}">
                <a16:creationId xmlns:a16="http://schemas.microsoft.com/office/drawing/2014/main" id="{3D9963A9-A5EA-04E1-3026-C8D6B5061355}"/>
              </a:ext>
            </a:extLst>
          </p:cNvPr>
          <p:cNvCxnSpPr>
            <a:cxnSpLocks/>
          </p:cNvCxnSpPr>
          <p:nvPr/>
        </p:nvCxnSpPr>
        <p:spPr>
          <a:xfrm>
            <a:off x="3366391" y="3251264"/>
            <a:ext cx="114882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F0912C0E-F66C-CC78-E512-3C50625CE485}"/>
              </a:ext>
            </a:extLst>
          </p:cNvPr>
          <p:cNvSpPr txBox="1"/>
          <p:nvPr/>
        </p:nvSpPr>
        <p:spPr>
          <a:xfrm>
            <a:off x="2778847" y="2451714"/>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pLUTo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row sweep</a:t>
            </a:r>
          </a:p>
        </p:txBody>
      </p:sp>
      <p:graphicFrame>
        <p:nvGraphicFramePr>
          <p:cNvPr id="39" name="Table 275">
            <a:extLst>
              <a:ext uri="{FF2B5EF4-FFF2-40B4-BE49-F238E27FC236}">
                <a16:creationId xmlns:a16="http://schemas.microsoft.com/office/drawing/2014/main" id="{AE5A250C-6243-27C7-CB43-5BA2E4893154}"/>
              </a:ext>
            </a:extLst>
          </p:cNvPr>
          <p:cNvGraphicFramePr>
            <a:graphicFrameLocks noGrp="1"/>
          </p:cNvGraphicFramePr>
          <p:nvPr/>
        </p:nvGraphicFramePr>
        <p:xfrm>
          <a:off x="5290526" y="2456395"/>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graphicFrame>
        <p:nvGraphicFramePr>
          <p:cNvPr id="42" name="Table 275">
            <a:extLst>
              <a:ext uri="{FF2B5EF4-FFF2-40B4-BE49-F238E27FC236}">
                <a16:creationId xmlns:a16="http://schemas.microsoft.com/office/drawing/2014/main" id="{6425660E-7AFB-6CD3-6765-41F7B91849BF}"/>
              </a:ext>
            </a:extLst>
          </p:cNvPr>
          <p:cNvGraphicFramePr>
            <a:graphicFrameLocks noGrp="1"/>
          </p:cNvGraphicFramePr>
          <p:nvPr/>
        </p:nvGraphicFramePr>
        <p:xfrm>
          <a:off x="5296841" y="4590328"/>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sp>
        <p:nvSpPr>
          <p:cNvPr id="74" name="TextBox 73">
            <a:extLst>
              <a:ext uri="{FF2B5EF4-FFF2-40B4-BE49-F238E27FC236}">
                <a16:creationId xmlns:a16="http://schemas.microsoft.com/office/drawing/2014/main" id="{549E17C4-CCD6-4975-A244-6D40CDC6F814}"/>
              </a:ext>
            </a:extLst>
          </p:cNvPr>
          <p:cNvSpPr txBox="1"/>
          <p:nvPr/>
        </p:nvSpPr>
        <p:spPr>
          <a:xfrm>
            <a:off x="6088976" y="1531408"/>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C000"/>
                </a:solidFill>
                <a:effectLst/>
                <a:uLnTx/>
                <a:uFillTx/>
                <a:latin typeface="Corbel" panose="020B0503020204020204" pitchFamily="34" charset="0"/>
                <a:ea typeface="+mn-ea"/>
                <a:cs typeface="Arial" panose="020B0604020202020204" pitchFamily="34" charset="0"/>
              </a:rPr>
              <a:t>match logic</a:t>
            </a:r>
          </a:p>
        </p:txBody>
      </p:sp>
      <p:grpSp>
        <p:nvGrpSpPr>
          <p:cNvPr id="66" name="Group 65">
            <a:extLst>
              <a:ext uri="{FF2B5EF4-FFF2-40B4-BE49-F238E27FC236}">
                <a16:creationId xmlns:a16="http://schemas.microsoft.com/office/drawing/2014/main" id="{D6C37921-B06B-7C3D-B9D9-193D9BCC5483}"/>
              </a:ext>
            </a:extLst>
          </p:cNvPr>
          <p:cNvGrpSpPr/>
          <p:nvPr/>
        </p:nvGrpSpPr>
        <p:grpSpPr>
          <a:xfrm>
            <a:off x="6371580" y="626250"/>
            <a:ext cx="3649070" cy="1144287"/>
            <a:chOff x="6371580" y="626250"/>
            <a:chExt cx="3649070" cy="1144287"/>
          </a:xfrm>
        </p:grpSpPr>
        <p:sp>
          <p:nvSpPr>
            <p:cNvPr id="58" name="Rectangle 57">
              <a:extLst>
                <a:ext uri="{FF2B5EF4-FFF2-40B4-BE49-F238E27FC236}">
                  <a16:creationId xmlns:a16="http://schemas.microsoft.com/office/drawing/2014/main" id="{A14A0934-DAAA-4FF3-3FAA-A8B0F7F3110D}"/>
                </a:ext>
              </a:extLst>
            </p:cNvPr>
            <p:cNvSpPr/>
            <p:nvPr/>
          </p:nvSpPr>
          <p:spPr>
            <a:xfrm>
              <a:off x="7321711" y="629616"/>
              <a:ext cx="1741902" cy="923330"/>
            </a:xfrm>
            <a:prstGeom prst="rect">
              <a:avLst/>
            </a:prstGeom>
            <a:solidFill>
              <a:schemeClr val="accent4">
                <a:lumMod val="20000"/>
                <a:lumOff val="80000"/>
              </a:schemeClr>
            </a:solidFill>
            <a:ln w="76200">
              <a:solidFill>
                <a:schemeClr val="accent1"/>
              </a:solidFill>
            </a:ln>
          </p:spPr>
          <p:txBody>
            <a:bodyPr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72C4"/>
                </a:solidFill>
                <a:effectLst/>
                <a:uLnTx/>
                <a:uFillTx/>
                <a:latin typeface="Corbel" panose="020B0503020204020204" pitchFamily="34" charset="0"/>
                <a:ea typeface="+mn-ea"/>
                <a:cs typeface="+mn-cs"/>
              </a:endParaRPr>
            </a:p>
          </p:txBody>
        </p:sp>
        <p:grpSp>
          <p:nvGrpSpPr>
            <p:cNvPr id="63" name="Group 62">
              <a:extLst>
                <a:ext uri="{FF2B5EF4-FFF2-40B4-BE49-F238E27FC236}">
                  <a16:creationId xmlns:a16="http://schemas.microsoft.com/office/drawing/2014/main" id="{014E3DF3-21F7-7785-DBBE-3871E695E423}"/>
                </a:ext>
              </a:extLst>
            </p:cNvPr>
            <p:cNvGrpSpPr/>
            <p:nvPr/>
          </p:nvGrpSpPr>
          <p:grpSpPr>
            <a:xfrm>
              <a:off x="6371580" y="626250"/>
              <a:ext cx="3649070" cy="1144287"/>
              <a:chOff x="6371580" y="626250"/>
              <a:chExt cx="3649070" cy="1144287"/>
            </a:xfrm>
          </p:grpSpPr>
          <p:sp>
            <p:nvSpPr>
              <p:cNvPr id="49" name="TextBox 48">
                <a:extLst>
                  <a:ext uri="{FF2B5EF4-FFF2-40B4-BE49-F238E27FC236}">
                    <a16:creationId xmlns:a16="http://schemas.microsoft.com/office/drawing/2014/main" id="{EA86265D-E209-AA53-C94E-42A6B57CED0A}"/>
                  </a:ext>
                </a:extLst>
              </p:cNvPr>
              <p:cNvSpPr txBox="1"/>
              <p:nvPr/>
            </p:nvSpPr>
            <p:spPr>
              <a:xfrm>
                <a:off x="6371580" y="626250"/>
                <a:ext cx="3649070"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Accessing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 the 1</a:t>
                </a:r>
                <a:r>
                  <a:rPr kumimoji="0" lang="en-US" sz="1800" b="1" i="0" u="none" strike="noStrike" kern="1200" cap="none" spc="0" normalizeH="0" baseline="30000" noProof="0">
                    <a:ln>
                      <a:noFill/>
                    </a:ln>
                    <a:solidFill>
                      <a:prstClr val="black"/>
                    </a:solidFill>
                    <a:effectLst/>
                    <a:uLnTx/>
                    <a:uFillTx/>
                    <a:latin typeface="Corbel" panose="020B0503020204020204" pitchFamily="34" charset="0"/>
                    <a:ea typeface="+mn-ea"/>
                    <a:cs typeface="Arial" panose="020B0604020202020204" pitchFamily="34" charset="0"/>
                  </a:rPr>
                  <a:t>st</a:t>
                </a: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 (</a:t>
                </a:r>
                <a:r>
                  <a:rPr kumimoji="0" lang="en-US" sz="1800" b="1" i="0" u="none" strike="noStrike" kern="1200" cap="none" spc="0" normalizeH="0" baseline="0" noProof="0">
                    <a:ln>
                      <a:noFill/>
                    </a:ln>
                    <a:solidFill>
                      <a:srgbClr val="1F52FF"/>
                    </a:solidFill>
                    <a:effectLst/>
                    <a:uLnTx/>
                    <a:uFillTx/>
                    <a:latin typeface="Corbel" panose="020B0503020204020204" pitchFamily="34" charset="0"/>
                    <a:ea typeface="+mn-ea"/>
                    <a:cs typeface="Arial" panose="020B0604020202020204" pitchFamily="34" charset="0"/>
                  </a:rPr>
                  <a:t>0</a:t>
                </a: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 </a:t>
                </a:r>
                <a:b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b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prime number?</a:t>
                </a:r>
              </a:p>
            </p:txBody>
          </p:sp>
          <p:cxnSp>
            <p:nvCxnSpPr>
              <p:cNvPr id="60" name="Elbow Connector 59">
                <a:extLst>
                  <a:ext uri="{FF2B5EF4-FFF2-40B4-BE49-F238E27FC236}">
                    <a16:creationId xmlns:a16="http://schemas.microsoft.com/office/drawing/2014/main" id="{B93AF1A0-923D-4D1B-D74D-C1E5DFBE3F52}"/>
                  </a:ext>
                </a:extLst>
              </p:cNvPr>
              <p:cNvCxnSpPr>
                <a:cxnSpLocks/>
              </p:cNvCxnSpPr>
              <p:nvPr/>
            </p:nvCxnSpPr>
            <p:spPr>
              <a:xfrm flipV="1">
                <a:off x="8557395" y="1591766"/>
                <a:ext cx="256493" cy="178771"/>
              </a:xfrm>
              <a:prstGeom prst="bentConnector2">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75" name="TextBox 74" hidden="1">
            <a:extLst>
              <a:ext uri="{FF2B5EF4-FFF2-40B4-BE49-F238E27FC236}">
                <a16:creationId xmlns:a16="http://schemas.microsoft.com/office/drawing/2014/main" id="{A54835F2-0D49-AD9D-7B59-D26A8F2F657E}"/>
              </a:ext>
            </a:extLst>
          </p:cNvPr>
          <p:cNvSpPr txBox="1"/>
          <p:nvPr/>
        </p:nvSpPr>
        <p:spPr>
          <a:xfrm>
            <a:off x="3613556" y="805634"/>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input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vector</a:t>
            </a:r>
          </a:p>
        </p:txBody>
      </p:sp>
      <p:sp>
        <p:nvSpPr>
          <p:cNvPr id="44" name="Rectangle 43">
            <a:extLst>
              <a:ext uri="{FF2B5EF4-FFF2-40B4-BE49-F238E27FC236}">
                <a16:creationId xmlns:a16="http://schemas.microsoft.com/office/drawing/2014/main" id="{1C86F39F-5A74-7360-171E-DA375CB7FBAC}"/>
              </a:ext>
            </a:extLst>
          </p:cNvPr>
          <p:cNvSpPr/>
          <p:nvPr/>
        </p:nvSpPr>
        <p:spPr>
          <a:xfrm>
            <a:off x="5774328"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15" name="Rectangle 14">
            <a:extLst>
              <a:ext uri="{FF2B5EF4-FFF2-40B4-BE49-F238E27FC236}">
                <a16:creationId xmlns:a16="http://schemas.microsoft.com/office/drawing/2014/main" id="{8F0AB727-4535-4F51-A029-2FF715B1BB4F}"/>
              </a:ext>
            </a:extLst>
          </p:cNvPr>
          <p:cNvSpPr/>
          <p:nvPr/>
        </p:nvSpPr>
        <p:spPr>
          <a:xfrm>
            <a:off x="5770841" y="1729900"/>
            <a:ext cx="392400" cy="392400"/>
          </a:xfrm>
          <a:prstGeom prst="rect">
            <a:avLst/>
          </a:prstGeom>
          <a:solidFill>
            <a:schemeClr val="accent6">
              <a:lumMod val="40000"/>
              <a:lumOff val="60000"/>
            </a:schemeClr>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 name="TextBox 58">
            <a:extLst>
              <a:ext uri="{FF2B5EF4-FFF2-40B4-BE49-F238E27FC236}">
                <a16:creationId xmlns:a16="http://schemas.microsoft.com/office/drawing/2014/main" id="{6CAD84A9-839F-56BF-67CF-2B13BDA4A5A5}"/>
              </a:ext>
            </a:extLst>
          </p:cNvPr>
          <p:cNvSpPr txBox="1"/>
          <p:nvPr/>
        </p:nvSpPr>
        <p:spPr>
          <a:xfrm>
            <a:off x="3603600" y="806400"/>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input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vector</a:t>
            </a:r>
          </a:p>
        </p:txBody>
      </p:sp>
      <p:graphicFrame>
        <p:nvGraphicFramePr>
          <p:cNvPr id="61" name="Table 275">
            <a:extLst>
              <a:ext uri="{FF2B5EF4-FFF2-40B4-BE49-F238E27FC236}">
                <a16:creationId xmlns:a16="http://schemas.microsoft.com/office/drawing/2014/main" id="{7A7DD689-BF39-A8F8-8AA5-6FF0EBCA0850}"/>
              </a:ext>
            </a:extLst>
          </p:cNvPr>
          <p:cNvGraphicFramePr>
            <a:graphicFrameLocks noGrp="1"/>
          </p:cNvGraphicFramePr>
          <p:nvPr/>
        </p:nvGraphicFramePr>
        <p:xfrm>
          <a:off x="5750692" y="4594435"/>
          <a:ext cx="449992"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tblGrid>
              <a:tr h="435088">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sp>
        <p:nvSpPr>
          <p:cNvPr id="51" name="TextBox 50">
            <a:extLst>
              <a:ext uri="{FF2B5EF4-FFF2-40B4-BE49-F238E27FC236}">
                <a16:creationId xmlns:a16="http://schemas.microsoft.com/office/drawing/2014/main" id="{94655B61-9680-11A0-1A5B-388CA440F612}"/>
              </a:ext>
            </a:extLst>
          </p:cNvPr>
          <p:cNvSpPr txBox="1"/>
          <p:nvPr/>
        </p:nvSpPr>
        <p:spPr>
          <a:xfrm>
            <a:off x="3811694" y="4612111"/>
            <a:ext cx="135233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93889F"/>
                </a:solidFill>
                <a:effectLst/>
                <a:uLnTx/>
                <a:uFillTx/>
                <a:latin typeface="Corbel" panose="020B0503020204020204" pitchFamily="34" charset="0"/>
                <a:ea typeface="+mn-ea"/>
                <a:cs typeface="Arial" panose="020B0604020202020204" pitchFamily="34" charset="0"/>
              </a:rPr>
              <a:t>row buffer</a:t>
            </a:r>
          </a:p>
        </p:txBody>
      </p:sp>
      <p:cxnSp>
        <p:nvCxnSpPr>
          <p:cNvPr id="57" name="Elbow Connector 56">
            <a:extLst>
              <a:ext uri="{FF2B5EF4-FFF2-40B4-BE49-F238E27FC236}">
                <a16:creationId xmlns:a16="http://schemas.microsoft.com/office/drawing/2014/main" id="{BB7F97DC-29E8-E66F-945E-8386C9859392}"/>
              </a:ext>
            </a:extLst>
          </p:cNvPr>
          <p:cNvCxnSpPr>
            <a:cxnSpLocks/>
          </p:cNvCxnSpPr>
          <p:nvPr/>
        </p:nvCxnSpPr>
        <p:spPr>
          <a:xfrm rot="5400000" flipH="1" flipV="1">
            <a:off x="4745177" y="1952206"/>
            <a:ext cx="470099" cy="420004"/>
          </a:xfrm>
          <a:prstGeom prst="bentConnector2">
            <a:avLst/>
          </a:prstGeom>
          <a:ln w="38100">
            <a:solidFill>
              <a:srgbClr val="C00000"/>
            </a:solidFill>
            <a:prstDash val="sysDot"/>
            <a:tailEnd type="triangl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985586"/>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4F87D1AE-C9E8-030A-A3DD-CE41E1CA8BC8}"/>
              </a:ext>
            </a:extLst>
          </p:cNvPr>
          <p:cNvSpPr/>
          <p:nvPr/>
        </p:nvSpPr>
        <p:spPr>
          <a:xfrm>
            <a:off x="0" y="629616"/>
            <a:ext cx="2716306" cy="5826540"/>
          </a:xfrm>
          <a:prstGeom prst="rect">
            <a:avLst/>
          </a:prstGeom>
          <a:solidFill>
            <a:srgbClr val="FFF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ounded Rectangle 64">
            <a:extLst>
              <a:ext uri="{FF2B5EF4-FFF2-40B4-BE49-F238E27FC236}">
                <a16:creationId xmlns:a16="http://schemas.microsoft.com/office/drawing/2014/main" id="{8FFE4315-EE8D-144A-008D-8DCDDE3CFCC3}"/>
              </a:ext>
            </a:extLst>
          </p:cNvPr>
          <p:cNvSpPr/>
          <p:nvPr/>
        </p:nvSpPr>
        <p:spPr>
          <a:xfrm>
            <a:off x="96426" y="736537"/>
            <a:ext cx="2519027" cy="1079711"/>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4F55892D-F829-1FC6-94CF-7204C63F8EB6}"/>
              </a:ext>
            </a:extLst>
          </p:cNvPr>
          <p:cNvCxnSpPr>
            <a:cxnSpLocks/>
          </p:cNvCxnSpPr>
          <p:nvPr/>
        </p:nvCxnSpPr>
        <p:spPr>
          <a:xfrm rot="5400000" flipH="1">
            <a:off x="5043784" y="3295028"/>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E65ADB8B-E7D5-CC71-7D28-06DEDEE97FE9}"/>
              </a:ext>
            </a:extLst>
          </p:cNvPr>
          <p:cNvCxnSpPr>
            <a:cxnSpLocks/>
          </p:cNvCxnSpPr>
          <p:nvPr/>
        </p:nvCxnSpPr>
        <p:spPr>
          <a:xfrm rot="5400000" flipH="1">
            <a:off x="5043784" y="36739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3" name="Title 1" descr=" 6">
            <a:extLst>
              <a:ext uri="{FF2B5EF4-FFF2-40B4-BE49-F238E27FC236}">
                <a16:creationId xmlns:a16="http://schemas.microsoft.com/office/drawing/2014/main" id="{225FE3A3-6745-502D-7F59-15867750339D}"/>
              </a:ext>
            </a:extLst>
          </p:cNvPr>
          <p:cNvSpPr txBox="1">
            <a:spLocks/>
          </p:cNvSpPr>
          <p:nvPr/>
        </p:nvSpPr>
        <p:spPr>
          <a:xfrm>
            <a:off x="178177" y="0"/>
            <a:ext cx="8787647"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orbel" panose="020B0503020204020204" pitchFamily="34" charset="0"/>
                <a:ea typeface="+mj-ea"/>
                <a:cs typeface="+mj-cs"/>
              </a:rPr>
              <a:t>In-DRAM pLUTo LUT Query: Step 1</a:t>
            </a:r>
          </a:p>
        </p:txBody>
      </p:sp>
      <p:sp>
        <p:nvSpPr>
          <p:cNvPr id="7" name="Slide Number Placeholder 6">
            <a:extLst>
              <a:ext uri="{FF2B5EF4-FFF2-40B4-BE49-F238E27FC236}">
                <a16:creationId xmlns:a16="http://schemas.microsoft.com/office/drawing/2014/main" id="{BFC4D882-EE1D-5CC0-E0E4-710C3B18C9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cxnSp>
        <p:nvCxnSpPr>
          <p:cNvPr id="4" name="Straight Connector 3">
            <a:extLst>
              <a:ext uri="{FF2B5EF4-FFF2-40B4-BE49-F238E27FC236}">
                <a16:creationId xmlns:a16="http://schemas.microsoft.com/office/drawing/2014/main" id="{193B17EE-D4CE-E933-0A10-8DE0F4AE053C}"/>
              </a:ext>
            </a:extLst>
          </p:cNvPr>
          <p:cNvCxnSpPr>
            <a:cxnSpLocks/>
          </p:cNvCxnSpPr>
          <p:nvPr/>
        </p:nvCxnSpPr>
        <p:spPr>
          <a:xfrm>
            <a:off x="5515720" y="4182844"/>
            <a:ext cx="0" cy="325603"/>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DF1F5B15-D6F8-544E-2EC6-234CE9693377}"/>
              </a:ext>
            </a:extLst>
          </p:cNvPr>
          <p:cNvCxnSpPr>
            <a:cxnSpLocks/>
          </p:cNvCxnSpPr>
          <p:nvPr/>
        </p:nvCxnSpPr>
        <p:spPr>
          <a:xfrm>
            <a:off x="5965170" y="4182844"/>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BBD8907C-D053-3E28-0A5B-1508DA6E7B16}"/>
              </a:ext>
            </a:extLst>
          </p:cNvPr>
          <p:cNvCxnSpPr>
            <a:cxnSpLocks/>
          </p:cNvCxnSpPr>
          <p:nvPr/>
        </p:nvCxnSpPr>
        <p:spPr>
          <a:xfrm>
            <a:off x="6414620" y="4182805"/>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204CBF14-CE3C-D0AF-0904-EB85AA35F9B3}"/>
              </a:ext>
            </a:extLst>
          </p:cNvPr>
          <p:cNvCxnSpPr>
            <a:cxnSpLocks/>
          </p:cNvCxnSpPr>
          <p:nvPr/>
        </p:nvCxnSpPr>
        <p:spPr>
          <a:xfrm>
            <a:off x="6864069" y="4175499"/>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sp>
        <p:nvSpPr>
          <p:cNvPr id="11" name="Rounded Rectangle 10">
            <a:extLst>
              <a:ext uri="{FF2B5EF4-FFF2-40B4-BE49-F238E27FC236}">
                <a16:creationId xmlns:a16="http://schemas.microsoft.com/office/drawing/2014/main" id="{6504418D-A90C-D6E7-1C54-18A1A7C9A1D0}"/>
              </a:ext>
            </a:extLst>
          </p:cNvPr>
          <p:cNvSpPr/>
          <p:nvPr/>
        </p:nvSpPr>
        <p:spPr>
          <a:xfrm>
            <a:off x="5192143" y="2334911"/>
            <a:ext cx="2028915" cy="1840762"/>
          </a:xfrm>
          <a:prstGeom prst="roundRect">
            <a:avLst>
              <a:gd name="adj" fmla="val 1622"/>
            </a:avLst>
          </a:prstGeom>
          <a:solidFill>
            <a:schemeClr val="accent5">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2500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12" name="Table 275">
            <a:extLst>
              <a:ext uri="{FF2B5EF4-FFF2-40B4-BE49-F238E27FC236}">
                <a16:creationId xmlns:a16="http://schemas.microsoft.com/office/drawing/2014/main" id="{76354472-B820-C436-4D54-CDDC66664919}"/>
              </a:ext>
            </a:extLst>
          </p:cNvPr>
          <p:cNvGraphicFramePr>
            <a:graphicFrameLocks noGrp="1"/>
          </p:cNvGraphicFramePr>
          <p:nvPr/>
        </p:nvGraphicFramePr>
        <p:xfrm>
          <a:off x="5292522" y="2459192"/>
          <a:ext cx="1800000" cy="1584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396000">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6769038"/>
                  </a:ext>
                </a:extLst>
              </a:tr>
              <a:tr h="396000">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351085"/>
                  </a:ext>
                </a:extLst>
              </a:tr>
              <a:tr h="396000">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04728428"/>
                  </a:ext>
                </a:extLst>
              </a:tr>
            </a:tbl>
          </a:graphicData>
        </a:graphic>
      </p:graphicFrame>
      <p:sp>
        <p:nvSpPr>
          <p:cNvPr id="13" name="Rounded Rectangle 12">
            <a:extLst>
              <a:ext uri="{FF2B5EF4-FFF2-40B4-BE49-F238E27FC236}">
                <a16:creationId xmlns:a16="http://schemas.microsoft.com/office/drawing/2014/main" id="{D69C4F41-50ED-CF54-644A-2ED316781EF1}"/>
              </a:ext>
            </a:extLst>
          </p:cNvPr>
          <p:cNvSpPr/>
          <p:nvPr/>
        </p:nvSpPr>
        <p:spPr>
          <a:xfrm rot="5400000">
            <a:off x="5898769" y="3790738"/>
            <a:ext cx="582102" cy="2028912"/>
          </a:xfrm>
          <a:prstGeom prst="roundRect">
            <a:avLst/>
          </a:prstGeom>
          <a:pattFill prst="wdUpDiag">
            <a:fgClr>
              <a:srgbClr val="BBAECA"/>
            </a:fgClr>
            <a:bgClr>
              <a:srgbClr val="DFCFF0"/>
            </a:bgClr>
          </a:patt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id="{5B03AEA4-1D6D-2A02-F28E-1BE0E4D10B9C}"/>
              </a:ext>
            </a:extLst>
          </p:cNvPr>
          <p:cNvGrpSpPr/>
          <p:nvPr/>
        </p:nvGrpSpPr>
        <p:grpSpPr>
          <a:xfrm>
            <a:off x="5408073" y="5120617"/>
            <a:ext cx="173332" cy="648969"/>
            <a:chOff x="2521758" y="3054797"/>
            <a:chExt cx="64008" cy="188069"/>
          </a:xfrm>
        </p:grpSpPr>
        <p:cxnSp>
          <p:nvCxnSpPr>
            <p:cNvPr id="29" name="Straight Connector 28">
              <a:extLst>
                <a:ext uri="{FF2B5EF4-FFF2-40B4-BE49-F238E27FC236}">
                  <a16:creationId xmlns:a16="http://schemas.microsoft.com/office/drawing/2014/main" id="{56411DE6-322D-76E3-294D-9E5A2FA79FF8}"/>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1" name="Straight Connector 30">
              <a:extLst>
                <a:ext uri="{FF2B5EF4-FFF2-40B4-BE49-F238E27FC236}">
                  <a16:creationId xmlns:a16="http://schemas.microsoft.com/office/drawing/2014/main" id="{6001E9C3-356E-AE87-FFA4-05FFDFC51AF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2" name="Straight Connector 31">
              <a:extLst>
                <a:ext uri="{FF2B5EF4-FFF2-40B4-BE49-F238E27FC236}">
                  <a16:creationId xmlns:a16="http://schemas.microsoft.com/office/drawing/2014/main" id="{6291C3A9-C7BF-6832-8EBF-7A977669D976}"/>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cxnSp>
        <p:nvCxnSpPr>
          <p:cNvPr id="26" name="Straight Connector 25">
            <a:extLst>
              <a:ext uri="{FF2B5EF4-FFF2-40B4-BE49-F238E27FC236}">
                <a16:creationId xmlns:a16="http://schemas.microsoft.com/office/drawing/2014/main" id="{E2764FA7-945D-6ACC-4476-AB0E702C8F95}"/>
              </a:ext>
            </a:extLst>
          </p:cNvPr>
          <p:cNvCxnSpPr>
            <a:cxnSpLocks/>
          </p:cNvCxnSpPr>
          <p:nvPr/>
        </p:nvCxnSpPr>
        <p:spPr>
          <a:xfrm>
            <a:off x="6007699" y="5109582"/>
            <a:ext cx="0" cy="647701"/>
          </a:xfrm>
          <a:prstGeom prst="line">
            <a:avLst/>
          </a:prstGeom>
          <a:solidFill>
            <a:schemeClr val="bg1"/>
          </a:solidFill>
          <a:ln w="38100">
            <a:solidFill>
              <a:srgbClr val="F80200"/>
            </a:solidFill>
          </a:ln>
        </p:spPr>
        <p:style>
          <a:lnRef idx="1">
            <a:schemeClr val="accent4"/>
          </a:lnRef>
          <a:fillRef idx="0">
            <a:schemeClr val="accent4"/>
          </a:fillRef>
          <a:effectRef idx="0">
            <a:schemeClr val="accent4"/>
          </a:effectRef>
          <a:fontRef idx="minor">
            <a:schemeClr val="tx1"/>
          </a:fontRef>
        </p:style>
      </p:cxnSp>
      <p:grpSp>
        <p:nvGrpSpPr>
          <p:cNvPr id="18" name="Group 17">
            <a:extLst>
              <a:ext uri="{FF2B5EF4-FFF2-40B4-BE49-F238E27FC236}">
                <a16:creationId xmlns:a16="http://schemas.microsoft.com/office/drawing/2014/main" id="{5C2F244F-AD02-F297-C498-C497F46F443E}"/>
              </a:ext>
            </a:extLst>
          </p:cNvPr>
          <p:cNvGrpSpPr/>
          <p:nvPr/>
        </p:nvGrpSpPr>
        <p:grpSpPr>
          <a:xfrm>
            <a:off x="6248380" y="5108314"/>
            <a:ext cx="173332" cy="648969"/>
            <a:chOff x="2521758" y="3054797"/>
            <a:chExt cx="64008" cy="188069"/>
          </a:xfrm>
        </p:grpSpPr>
        <p:cxnSp>
          <p:nvCxnSpPr>
            <p:cNvPr id="23" name="Straight Connector 22">
              <a:extLst>
                <a:ext uri="{FF2B5EF4-FFF2-40B4-BE49-F238E27FC236}">
                  <a16:creationId xmlns:a16="http://schemas.microsoft.com/office/drawing/2014/main" id="{9F9C2302-8BFC-2113-6E2C-ACFF464016E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4" name="Straight Connector 23">
              <a:extLst>
                <a:ext uri="{FF2B5EF4-FFF2-40B4-BE49-F238E27FC236}">
                  <a16:creationId xmlns:a16="http://schemas.microsoft.com/office/drawing/2014/main" id="{7FE804DF-ACC9-5681-9141-E12E98F04E3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5" name="Straight Connector 24">
              <a:extLst>
                <a:ext uri="{FF2B5EF4-FFF2-40B4-BE49-F238E27FC236}">
                  <a16:creationId xmlns:a16="http://schemas.microsoft.com/office/drawing/2014/main" id="{011A845C-4B36-622D-79D2-2EEC712480E0}"/>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9" name="Group 18">
            <a:extLst>
              <a:ext uri="{FF2B5EF4-FFF2-40B4-BE49-F238E27FC236}">
                <a16:creationId xmlns:a16="http://schemas.microsoft.com/office/drawing/2014/main" id="{D60879E2-DF9F-933F-7EBD-BAA733433234}"/>
              </a:ext>
            </a:extLst>
          </p:cNvPr>
          <p:cNvGrpSpPr/>
          <p:nvPr/>
        </p:nvGrpSpPr>
        <p:grpSpPr>
          <a:xfrm>
            <a:off x="6672336" y="5120617"/>
            <a:ext cx="173332" cy="648969"/>
            <a:chOff x="2521758" y="3054797"/>
            <a:chExt cx="64008" cy="188069"/>
          </a:xfrm>
        </p:grpSpPr>
        <p:cxnSp>
          <p:nvCxnSpPr>
            <p:cNvPr id="20" name="Straight Connector 19">
              <a:extLst>
                <a:ext uri="{FF2B5EF4-FFF2-40B4-BE49-F238E27FC236}">
                  <a16:creationId xmlns:a16="http://schemas.microsoft.com/office/drawing/2014/main" id="{98070522-1F0D-F9D0-1868-64E7D1BD153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1" name="Straight Connector 20">
              <a:extLst>
                <a:ext uri="{FF2B5EF4-FFF2-40B4-BE49-F238E27FC236}">
                  <a16:creationId xmlns:a16="http://schemas.microsoft.com/office/drawing/2014/main" id="{A7BC7AE7-4BBB-BD85-E12B-FD544420F3F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2" name="Straight Connector 21">
              <a:extLst>
                <a:ext uri="{FF2B5EF4-FFF2-40B4-BE49-F238E27FC236}">
                  <a16:creationId xmlns:a16="http://schemas.microsoft.com/office/drawing/2014/main" id="{8B1EFA1E-657A-E290-1E60-D94A0BF19A73}"/>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sp>
        <p:nvSpPr>
          <p:cNvPr id="33" name="Rounded Rectangle 32">
            <a:extLst>
              <a:ext uri="{FF2B5EF4-FFF2-40B4-BE49-F238E27FC236}">
                <a16:creationId xmlns:a16="http://schemas.microsoft.com/office/drawing/2014/main" id="{0C60ECAA-E984-0339-82FC-E5B0B4C5608E}"/>
              </a:ext>
            </a:extLst>
          </p:cNvPr>
          <p:cNvSpPr/>
          <p:nvPr/>
        </p:nvSpPr>
        <p:spPr>
          <a:xfrm rot="5400000">
            <a:off x="5897652" y="5047299"/>
            <a:ext cx="584335" cy="2028912"/>
          </a:xfrm>
          <a:prstGeom prst="round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4" name="Table 275">
            <a:extLst>
              <a:ext uri="{FF2B5EF4-FFF2-40B4-BE49-F238E27FC236}">
                <a16:creationId xmlns:a16="http://schemas.microsoft.com/office/drawing/2014/main" id="{91C1B412-F7C0-9BF4-466A-716D27FABB97}"/>
              </a:ext>
            </a:extLst>
          </p:cNvPr>
          <p:cNvGraphicFramePr>
            <a:graphicFrameLocks noGrp="1"/>
          </p:cNvGraphicFramePr>
          <p:nvPr/>
        </p:nvGraphicFramePr>
        <p:xfrm>
          <a:off x="5292522" y="4591707"/>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35" name="Rounded Rectangle 34">
            <a:extLst>
              <a:ext uri="{FF2B5EF4-FFF2-40B4-BE49-F238E27FC236}">
                <a16:creationId xmlns:a16="http://schemas.microsoft.com/office/drawing/2014/main" id="{5853E33A-0C10-F411-BD05-35B1A76C00B3}"/>
              </a:ext>
            </a:extLst>
          </p:cNvPr>
          <p:cNvSpPr/>
          <p:nvPr/>
        </p:nvSpPr>
        <p:spPr>
          <a:xfrm rot="5400000">
            <a:off x="5909541" y="170856"/>
            <a:ext cx="579239" cy="2014040"/>
          </a:xfrm>
          <a:prstGeom prst="roundRect">
            <a:avLst/>
          </a:prstGeom>
          <a:solidFill>
            <a:srgbClr val="E4D9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6" name="Table 275">
            <a:extLst>
              <a:ext uri="{FF2B5EF4-FFF2-40B4-BE49-F238E27FC236}">
                <a16:creationId xmlns:a16="http://schemas.microsoft.com/office/drawing/2014/main" id="{28DFCE45-3B33-AE43-69DA-C1AF5E3FC3E2}"/>
              </a:ext>
            </a:extLst>
          </p:cNvPr>
          <p:cNvGraphicFramePr>
            <a:graphicFrameLocks noGrp="1"/>
          </p:cNvGraphicFramePr>
          <p:nvPr/>
        </p:nvGraphicFramePr>
        <p:xfrm>
          <a:off x="5301890" y="994064"/>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0</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cxnSp>
        <p:nvCxnSpPr>
          <p:cNvPr id="37" name="Elbow Connector 36">
            <a:extLst>
              <a:ext uri="{FF2B5EF4-FFF2-40B4-BE49-F238E27FC236}">
                <a16:creationId xmlns:a16="http://schemas.microsoft.com/office/drawing/2014/main" id="{8F539379-865B-D64A-C423-25BD1E83EAE5}"/>
              </a:ext>
            </a:extLst>
          </p:cNvPr>
          <p:cNvCxnSpPr>
            <a:cxnSpLocks/>
          </p:cNvCxnSpPr>
          <p:nvPr/>
        </p:nvCxnSpPr>
        <p:spPr>
          <a:xfrm rot="10800000" flipH="1" flipV="1">
            <a:off x="7211141" y="1924870"/>
            <a:ext cx="4" cy="3566160"/>
          </a:xfrm>
          <a:prstGeom prst="bentConnector3">
            <a:avLst>
              <a:gd name="adj1" fmla="val 12220150000"/>
            </a:avLst>
          </a:prstGeom>
          <a:ln w="38100">
            <a:solidFill>
              <a:schemeClr val="accent4"/>
            </a:solidFill>
            <a:prstDash val="sysDot"/>
            <a:tailEnd type="triangle" w="med" len="sm"/>
          </a:ln>
        </p:spPr>
        <p:style>
          <a:lnRef idx="1">
            <a:schemeClr val="accent1"/>
          </a:lnRef>
          <a:fillRef idx="0">
            <a:schemeClr val="accent1"/>
          </a:fillRef>
          <a:effectRef idx="0">
            <a:schemeClr val="accent1"/>
          </a:effectRef>
          <a:fontRef idx="minor">
            <a:schemeClr val="tx1"/>
          </a:fontRef>
        </p:style>
      </p:cxnSp>
      <p:sp>
        <p:nvSpPr>
          <p:cNvPr id="41" name="Rounded Rectangle 40">
            <a:extLst>
              <a:ext uri="{FF2B5EF4-FFF2-40B4-BE49-F238E27FC236}">
                <a16:creationId xmlns:a16="http://schemas.microsoft.com/office/drawing/2014/main" id="{5EA5FF2D-CA4D-044D-5240-D82BF10A85FD}"/>
              </a:ext>
            </a:extLst>
          </p:cNvPr>
          <p:cNvSpPr/>
          <p:nvPr/>
        </p:nvSpPr>
        <p:spPr>
          <a:xfrm rot="5400000">
            <a:off x="5907630" y="920136"/>
            <a:ext cx="579240" cy="2014044"/>
          </a:xfrm>
          <a:prstGeom prst="roundRect">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5" name="Straight Connector 44">
            <a:extLst>
              <a:ext uri="{FF2B5EF4-FFF2-40B4-BE49-F238E27FC236}">
                <a16:creationId xmlns:a16="http://schemas.microsoft.com/office/drawing/2014/main" id="{89C1CC0F-521D-7468-5B21-5D065B5C0AAC}"/>
              </a:ext>
            </a:extLst>
          </p:cNvPr>
          <p:cNvCxnSpPr>
            <a:cxnSpLocks/>
          </p:cNvCxnSpPr>
          <p:nvPr/>
        </p:nvCxnSpPr>
        <p:spPr>
          <a:xfrm rot="5400000" flipH="1">
            <a:off x="5043785" y="2512001"/>
            <a:ext cx="3963" cy="274320"/>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46" name="Straight Connector 45">
            <a:extLst>
              <a:ext uri="{FF2B5EF4-FFF2-40B4-BE49-F238E27FC236}">
                <a16:creationId xmlns:a16="http://schemas.microsoft.com/office/drawing/2014/main" id="{A3BF5155-D76B-0F51-84F0-F9C02F239946}"/>
              </a:ext>
            </a:extLst>
          </p:cNvPr>
          <p:cNvCxnSpPr>
            <a:cxnSpLocks/>
          </p:cNvCxnSpPr>
          <p:nvPr/>
        </p:nvCxnSpPr>
        <p:spPr>
          <a:xfrm rot="5400000" flipH="1">
            <a:off x="5043785" y="28981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48" name="Rounded Rectangle 47">
            <a:extLst>
              <a:ext uri="{FF2B5EF4-FFF2-40B4-BE49-F238E27FC236}">
                <a16:creationId xmlns:a16="http://schemas.microsoft.com/office/drawing/2014/main" id="{8376977C-3282-EAB6-98E7-B196ED4F6F12}"/>
              </a:ext>
            </a:extLst>
          </p:cNvPr>
          <p:cNvSpPr/>
          <p:nvPr/>
        </p:nvSpPr>
        <p:spPr>
          <a:xfrm rot="16200000">
            <a:off x="3943110" y="3070211"/>
            <a:ext cx="1654227" cy="308319"/>
          </a:xfrm>
          <a:prstGeom prst="round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0" name="Straight Arrow Connector 39">
            <a:extLst>
              <a:ext uri="{FF2B5EF4-FFF2-40B4-BE49-F238E27FC236}">
                <a16:creationId xmlns:a16="http://schemas.microsoft.com/office/drawing/2014/main" id="{29BE35DF-E2E1-9179-05DF-E58F667CD1C6}"/>
              </a:ext>
            </a:extLst>
          </p:cNvPr>
          <p:cNvCxnSpPr>
            <a:cxnSpLocks/>
          </p:cNvCxnSpPr>
          <p:nvPr/>
        </p:nvCxnSpPr>
        <p:spPr>
          <a:xfrm>
            <a:off x="68699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763874F1-B1FE-6D5F-7855-22E1EE847861}"/>
              </a:ext>
            </a:extLst>
          </p:cNvPr>
          <p:cNvCxnSpPr>
            <a:cxnSpLocks/>
          </p:cNvCxnSpPr>
          <p:nvPr/>
        </p:nvCxnSpPr>
        <p:spPr>
          <a:xfrm>
            <a:off x="64258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9333CE1-7BE6-2786-C4D3-1E02C6E6158E}"/>
              </a:ext>
            </a:extLst>
          </p:cNvPr>
          <p:cNvCxnSpPr>
            <a:cxnSpLocks/>
          </p:cNvCxnSpPr>
          <p:nvPr/>
        </p:nvCxnSpPr>
        <p:spPr>
          <a:xfrm>
            <a:off x="59682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24D7EFB3-2A69-80D9-0B83-2890B46C68C1}"/>
              </a:ext>
            </a:extLst>
          </p:cNvPr>
          <p:cNvCxnSpPr>
            <a:cxnSpLocks/>
          </p:cNvCxnSpPr>
          <p:nvPr/>
        </p:nvCxnSpPr>
        <p:spPr>
          <a:xfrm>
            <a:off x="55241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graphicFrame>
        <p:nvGraphicFramePr>
          <p:cNvPr id="2" name="Table 275">
            <a:extLst>
              <a:ext uri="{FF2B5EF4-FFF2-40B4-BE49-F238E27FC236}">
                <a16:creationId xmlns:a16="http://schemas.microsoft.com/office/drawing/2014/main" id="{F33BC4AD-3B1B-2EF3-C96B-80CD4D672F26}"/>
              </a:ext>
            </a:extLst>
          </p:cNvPr>
          <p:cNvGraphicFramePr>
            <a:graphicFrameLocks noGrp="1"/>
          </p:cNvGraphicFramePr>
          <p:nvPr/>
        </p:nvGraphicFramePr>
        <p:xfrm>
          <a:off x="5289835" y="5836646"/>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6" name="Rectangle 5">
            <a:extLst>
              <a:ext uri="{FF2B5EF4-FFF2-40B4-BE49-F238E27FC236}">
                <a16:creationId xmlns:a16="http://schemas.microsoft.com/office/drawing/2014/main" id="{A24D5187-9386-EE2D-06AA-276EFF556DC4}"/>
              </a:ext>
            </a:extLst>
          </p:cNvPr>
          <p:cNvSpPr>
            <a:spLocks/>
          </p:cNvSpPr>
          <p:nvPr/>
        </p:nvSpPr>
        <p:spPr>
          <a:xfrm>
            <a:off x="5304367" y="1728351"/>
            <a:ext cx="392400" cy="392400"/>
          </a:xfrm>
          <a:prstGeom prst="rect">
            <a:avLst/>
          </a:prstGeom>
          <a:solidFill>
            <a:schemeClr val="accent3">
              <a:lumMod val="20000"/>
              <a:lumOff val="80000"/>
            </a:schemeClr>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𝘅</a:t>
            </a:r>
          </a:p>
        </p:txBody>
      </p:sp>
      <p:sp>
        <p:nvSpPr>
          <p:cNvPr id="30" name="Rectangle 29">
            <a:extLst>
              <a:ext uri="{FF2B5EF4-FFF2-40B4-BE49-F238E27FC236}">
                <a16:creationId xmlns:a16="http://schemas.microsoft.com/office/drawing/2014/main" id="{58E8DFCC-D41E-B4DC-0E11-DDBA39AF97F5}"/>
              </a:ext>
            </a:extLst>
          </p:cNvPr>
          <p:cNvSpPr/>
          <p:nvPr/>
        </p:nvSpPr>
        <p:spPr>
          <a:xfrm>
            <a:off x="6237315"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8" name="Rectangle 37">
            <a:extLst>
              <a:ext uri="{FF2B5EF4-FFF2-40B4-BE49-F238E27FC236}">
                <a16:creationId xmlns:a16="http://schemas.microsoft.com/office/drawing/2014/main" id="{6606B0FB-9FD3-1633-090F-A442DDBC5782}"/>
              </a:ext>
            </a:extLst>
          </p:cNvPr>
          <p:cNvSpPr/>
          <p:nvPr/>
        </p:nvSpPr>
        <p:spPr>
          <a:xfrm>
            <a:off x="6703788"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47" name="TextBox 46">
            <a:extLst>
              <a:ext uri="{FF2B5EF4-FFF2-40B4-BE49-F238E27FC236}">
                <a16:creationId xmlns:a16="http://schemas.microsoft.com/office/drawing/2014/main" id="{48209F93-C678-77FE-0741-880FAEA05260}"/>
              </a:ext>
            </a:extLst>
          </p:cNvPr>
          <p:cNvSpPr txBox="1"/>
          <p:nvPr/>
        </p:nvSpPr>
        <p:spPr>
          <a:xfrm>
            <a:off x="234762" y="5148517"/>
            <a:ext cx="2245127"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 vector</a:t>
            </a:r>
          </a:p>
        </p:txBody>
      </p:sp>
      <p:graphicFrame>
        <p:nvGraphicFramePr>
          <p:cNvPr id="50" name="Table 275">
            <a:extLst>
              <a:ext uri="{FF2B5EF4-FFF2-40B4-BE49-F238E27FC236}">
                <a16:creationId xmlns:a16="http://schemas.microsoft.com/office/drawing/2014/main" id="{F4FAEFC2-F020-2F17-D28B-888C8568909C}"/>
              </a:ext>
            </a:extLst>
          </p:cNvPr>
          <p:cNvGraphicFramePr>
            <a:graphicFrameLocks noGrp="1"/>
          </p:cNvGraphicFramePr>
          <p:nvPr/>
        </p:nvGraphicFramePr>
        <p:xfrm>
          <a:off x="426103" y="2000679"/>
          <a:ext cx="1854538" cy="2194560"/>
        </p:xfrm>
        <a:graphic>
          <a:graphicData uri="http://schemas.openxmlformats.org/drawingml/2006/table">
            <a:tbl>
              <a:tblPr firstRow="1" bandRow="1">
                <a:tableStyleId>{5940675A-B579-460E-94D1-54222C63F5DA}</a:tableStyleId>
              </a:tblPr>
              <a:tblGrid>
                <a:gridCol w="560388">
                  <a:extLst>
                    <a:ext uri="{9D8B030D-6E8A-4147-A177-3AD203B41FA5}">
                      <a16:colId xmlns:a16="http://schemas.microsoft.com/office/drawing/2014/main" val="1193322599"/>
                    </a:ext>
                  </a:extLst>
                </a:gridCol>
                <a:gridCol w="816943">
                  <a:extLst>
                    <a:ext uri="{9D8B030D-6E8A-4147-A177-3AD203B41FA5}">
                      <a16:colId xmlns:a16="http://schemas.microsoft.com/office/drawing/2014/main" val="4227494446"/>
                    </a:ext>
                  </a:extLst>
                </a:gridCol>
                <a:gridCol w="477207">
                  <a:extLst>
                    <a:ext uri="{9D8B030D-6E8A-4147-A177-3AD203B41FA5}">
                      <a16:colId xmlns:a16="http://schemas.microsoft.com/office/drawing/2014/main" val="468283467"/>
                    </a:ext>
                  </a:extLst>
                </a:gridCol>
              </a:tblGrid>
              <a:tr h="270417">
                <a:tc>
                  <a:txBody>
                    <a:bodyPr/>
                    <a:lstStyle/>
                    <a:p>
                      <a:pPr algn="ctr"/>
                      <a:endParaRPr lang="en-US" sz="1800" b="0" i="0">
                        <a:latin typeface="Corbel" panose="020B0503020204020204" pitchFamily="34" charset="0"/>
                        <a:cs typeface="Arial" panose="020B060402020202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800" b="0" i="0">
                          <a:latin typeface="Corbel" panose="020B0503020204020204" pitchFamily="34" charset="0"/>
                          <a:cs typeface="Arial" panose="020B0604020202020204" pitchFamily="34" charset="0"/>
                        </a:rPr>
                        <a:t>Prime numbers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r>
                        <a:rPr lang="en-US" sz="1000">
                          <a:latin typeface="Arial" panose="020B0604020202020204" pitchFamily="34" charset="0"/>
                          <a:cs typeface="Arial" panose="020B0604020202020204" pitchFamily="34" charset="0"/>
                        </a:rPr>
                        <a:t>A</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0">
                <a:tc>
                  <a:txBody>
                    <a:bodyPr/>
                    <a:lstStyle/>
                    <a:p>
                      <a:pPr algn="ctr"/>
                      <a:r>
                        <a:rPr lang="en-US" sz="1800" b="0" i="0">
                          <a:latin typeface="Corbel" panose="020B0503020204020204" pitchFamily="34" charset="0"/>
                          <a:cs typeface="Arial" panose="020B0604020202020204" pitchFamily="34" charset="0"/>
                        </a:rPr>
                        <a:t>LUT</a:t>
                      </a:r>
                    </a:p>
                    <a:p>
                      <a:pPr algn="ctr"/>
                      <a:r>
                        <a:rPr lang="en-US" sz="1800" b="0" i="0">
                          <a:latin typeface="Corbel" panose="020B0503020204020204" pitchFamily="34" charset="0"/>
                          <a:cs typeface="Arial" panose="020B0604020202020204" pitchFamily="34" charset="0"/>
                        </a:rPr>
                        <a:t>index</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err="1">
                          <a:latin typeface="Corbel" panose="020B0503020204020204" pitchFamily="34" charset="0"/>
                          <a:cs typeface="Arial" panose="020B0604020202020204" pitchFamily="34" charset="0"/>
                        </a:rPr>
                        <a:t>i</a:t>
                      </a:r>
                      <a:endParaRPr lang="en-US" sz="1800" b="0" i="0">
                        <a:latin typeface="Corbel" panose="020B0503020204020204" pitchFamily="34" charset="0"/>
                        <a:cs typeface="Arial" panose="020B0604020202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f(</a:t>
                      </a:r>
                      <a:r>
                        <a:rPr lang="en-US" sz="1800" b="0" i="0" err="1">
                          <a:latin typeface="Corbel" panose="020B0503020204020204" pitchFamily="34" charset="0"/>
                          <a:cs typeface="Arial" panose="020B0604020202020204" pitchFamily="34" charset="0"/>
                        </a:rPr>
                        <a:t>i</a:t>
                      </a:r>
                      <a:r>
                        <a:rPr lang="en-US" sz="1800" b="0" i="0">
                          <a:latin typeface="Corbel" panose="020B0503020204020204" pitchFamily="34" charset="0"/>
                          <a:cs typeface="Arial" panose="020B0604020202020204" pitchFamily="34" charset="0"/>
                        </a:rPr>
                        <a: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6769038"/>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800" b="0" i="0">
                          <a:latin typeface="Corbel" panose="020B0503020204020204" pitchFamily="34" charset="0"/>
                          <a:cs typeface="Arial" panose="020B0604020202020204" pitchFamily="34" charset="0"/>
                        </a:rPr>
                        <a:t>1</a:t>
                      </a:r>
                      <a:r>
                        <a:rPr lang="en-US" sz="1800" b="0" i="0" baseline="30000">
                          <a:latin typeface="Corbel" panose="020B0503020204020204" pitchFamily="34" charset="0"/>
                          <a:cs typeface="Arial" panose="020B0604020202020204" pitchFamily="34" charset="0"/>
                        </a:rPr>
                        <a:t>st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800" b="0" i="0">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581351085"/>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2</a:t>
                      </a:r>
                      <a:r>
                        <a:rPr lang="en-US" sz="1800" b="0" i="0" baseline="30000">
                          <a:solidFill>
                            <a:schemeClr val="tx1"/>
                          </a:solidFill>
                          <a:latin typeface="Corbel" panose="020B0503020204020204" pitchFamily="34" charset="0"/>
                          <a:cs typeface="Arial" panose="020B0604020202020204" pitchFamily="34" charset="0"/>
                        </a:rPr>
                        <a:t>nd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08754334"/>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3</a:t>
                      </a:r>
                      <a:r>
                        <a:rPr lang="en-US" sz="1800" b="0" i="0" baseline="30000">
                          <a:latin typeface="Corbel" panose="020B0503020204020204" pitchFamily="34" charset="0"/>
                          <a:cs typeface="Arial" panose="020B0604020202020204" pitchFamily="34" charset="0"/>
                        </a:rPr>
                        <a:t>rd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64916830"/>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4</a:t>
                      </a:r>
                      <a:r>
                        <a:rPr lang="en-US" sz="1800" b="0" i="0" baseline="30000">
                          <a:latin typeface="Corbel" panose="020B0503020204020204" pitchFamily="34" charset="0"/>
                          <a:cs typeface="Arial" panose="020B0604020202020204" pitchFamily="34" charset="0"/>
                        </a:rPr>
                        <a:t>th</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16069710"/>
                  </a:ext>
                </a:extLst>
              </a:tr>
            </a:tbl>
          </a:graphicData>
        </a:graphic>
      </p:graphicFrame>
      <p:graphicFrame>
        <p:nvGraphicFramePr>
          <p:cNvPr id="52" name="Table 275">
            <a:extLst>
              <a:ext uri="{FF2B5EF4-FFF2-40B4-BE49-F238E27FC236}">
                <a16:creationId xmlns:a16="http://schemas.microsoft.com/office/drawing/2014/main" id="{D03E7150-1EF3-DD7E-1AAE-429CCC880DF9}"/>
              </a:ext>
            </a:extLst>
          </p:cNvPr>
          <p:cNvGraphicFramePr>
            <a:graphicFrameLocks noGrp="1"/>
          </p:cNvGraphicFramePr>
          <p:nvPr/>
        </p:nvGraphicFramePr>
        <p:xfrm>
          <a:off x="419382" y="4801677"/>
          <a:ext cx="1863744" cy="384881"/>
        </p:xfrm>
        <a:graphic>
          <a:graphicData uri="http://schemas.openxmlformats.org/drawingml/2006/table">
            <a:tbl>
              <a:tblPr firstRow="1" bandRow="1">
                <a:tableStyleId>{5940675A-B579-460E-94D1-54222C63F5DA}</a:tableStyleId>
              </a:tblPr>
              <a:tblGrid>
                <a:gridCol w="465936">
                  <a:extLst>
                    <a:ext uri="{9D8B030D-6E8A-4147-A177-3AD203B41FA5}">
                      <a16:colId xmlns:a16="http://schemas.microsoft.com/office/drawing/2014/main" val="4227494446"/>
                    </a:ext>
                  </a:extLst>
                </a:gridCol>
                <a:gridCol w="465936">
                  <a:extLst>
                    <a:ext uri="{9D8B030D-6E8A-4147-A177-3AD203B41FA5}">
                      <a16:colId xmlns:a16="http://schemas.microsoft.com/office/drawing/2014/main" val="468283467"/>
                    </a:ext>
                  </a:extLst>
                </a:gridCol>
                <a:gridCol w="465936">
                  <a:extLst>
                    <a:ext uri="{9D8B030D-6E8A-4147-A177-3AD203B41FA5}">
                      <a16:colId xmlns:a16="http://schemas.microsoft.com/office/drawing/2014/main" val="3823604040"/>
                    </a:ext>
                  </a:extLst>
                </a:gridCol>
                <a:gridCol w="465936">
                  <a:extLst>
                    <a:ext uri="{9D8B030D-6E8A-4147-A177-3AD203B41FA5}">
                      <a16:colId xmlns:a16="http://schemas.microsoft.com/office/drawing/2014/main" val="3652080883"/>
                    </a:ext>
                  </a:extLst>
                </a:gridCol>
              </a:tblGrid>
              <a:tr h="384881">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54" name="TextBox 53">
            <a:extLst>
              <a:ext uri="{FF2B5EF4-FFF2-40B4-BE49-F238E27FC236}">
                <a16:creationId xmlns:a16="http://schemas.microsoft.com/office/drawing/2014/main" id="{0298F78F-23E2-99F4-79F3-CD12675CB412}"/>
              </a:ext>
            </a:extLst>
          </p:cNvPr>
          <p:cNvSpPr txBox="1"/>
          <p:nvPr/>
        </p:nvSpPr>
        <p:spPr>
          <a:xfrm>
            <a:off x="426103" y="4167177"/>
            <a:ext cx="1854538"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l</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ook</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u</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p </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able</a:t>
            </a:r>
          </a:p>
        </p:txBody>
      </p:sp>
      <p:sp>
        <p:nvSpPr>
          <p:cNvPr id="55" name="TextBox 54">
            <a:extLst>
              <a:ext uri="{FF2B5EF4-FFF2-40B4-BE49-F238E27FC236}">
                <a16:creationId xmlns:a16="http://schemas.microsoft.com/office/drawing/2014/main" id="{7195EE43-7896-3B0F-7D8D-A5EE61665E18}"/>
              </a:ext>
            </a:extLst>
          </p:cNvPr>
          <p:cNvSpPr txBox="1"/>
          <p:nvPr/>
        </p:nvSpPr>
        <p:spPr>
          <a:xfrm>
            <a:off x="328507" y="6078612"/>
            <a:ext cx="204201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 vector</a:t>
            </a:r>
          </a:p>
        </p:txBody>
      </p:sp>
      <p:graphicFrame>
        <p:nvGraphicFramePr>
          <p:cNvPr id="56" name="Table 275">
            <a:extLst>
              <a:ext uri="{FF2B5EF4-FFF2-40B4-BE49-F238E27FC236}">
                <a16:creationId xmlns:a16="http://schemas.microsoft.com/office/drawing/2014/main" id="{42AC9FCD-CC4B-AED2-A9FC-1476D069C04D}"/>
              </a:ext>
            </a:extLst>
          </p:cNvPr>
          <p:cNvGraphicFramePr>
            <a:graphicFrameLocks noGrp="1"/>
          </p:cNvGraphicFramePr>
          <p:nvPr/>
        </p:nvGraphicFramePr>
        <p:xfrm>
          <a:off x="419382" y="5745220"/>
          <a:ext cx="1863740" cy="384881"/>
        </p:xfrm>
        <a:graphic>
          <a:graphicData uri="http://schemas.openxmlformats.org/drawingml/2006/table">
            <a:tbl>
              <a:tblPr firstRow="1" bandRow="1">
                <a:tableStyleId>{5940675A-B579-460E-94D1-54222C63F5DA}</a:tableStyleId>
              </a:tblPr>
              <a:tblGrid>
                <a:gridCol w="465935">
                  <a:extLst>
                    <a:ext uri="{9D8B030D-6E8A-4147-A177-3AD203B41FA5}">
                      <a16:colId xmlns:a16="http://schemas.microsoft.com/office/drawing/2014/main" val="4227494446"/>
                    </a:ext>
                  </a:extLst>
                </a:gridCol>
                <a:gridCol w="465935">
                  <a:extLst>
                    <a:ext uri="{9D8B030D-6E8A-4147-A177-3AD203B41FA5}">
                      <a16:colId xmlns:a16="http://schemas.microsoft.com/office/drawing/2014/main" val="468283467"/>
                    </a:ext>
                  </a:extLst>
                </a:gridCol>
                <a:gridCol w="465935">
                  <a:extLst>
                    <a:ext uri="{9D8B030D-6E8A-4147-A177-3AD203B41FA5}">
                      <a16:colId xmlns:a16="http://schemas.microsoft.com/office/drawing/2014/main" val="3823604040"/>
                    </a:ext>
                  </a:extLst>
                </a:gridCol>
                <a:gridCol w="465935">
                  <a:extLst>
                    <a:ext uri="{9D8B030D-6E8A-4147-A177-3AD203B41FA5}">
                      <a16:colId xmlns:a16="http://schemas.microsoft.com/office/drawing/2014/main" val="3652080883"/>
                    </a:ext>
                  </a:extLst>
                </a:gridCol>
              </a:tblGrid>
              <a:tr h="384881">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64" name="TextBox 63">
            <a:extLst>
              <a:ext uri="{FF2B5EF4-FFF2-40B4-BE49-F238E27FC236}">
                <a16:creationId xmlns:a16="http://schemas.microsoft.com/office/drawing/2014/main" id="{77C6A9F9-CFD2-BFB6-5FD1-46212866E231}"/>
              </a:ext>
            </a:extLst>
          </p:cNvPr>
          <p:cNvSpPr txBox="1"/>
          <p:nvPr/>
        </p:nvSpPr>
        <p:spPr>
          <a:xfrm>
            <a:off x="-118226" y="766965"/>
            <a:ext cx="294444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LUT Query: </a:t>
            </a:r>
            <a:b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b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Return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1</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st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4</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th</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Corbel" panose="020B0503020204020204" pitchFamily="34" charset="0"/>
                <a:ea typeface="+mn-ea"/>
                <a:cs typeface="+mn-cs"/>
              </a:rPr>
              <a:t>prime numbers</a:t>
            </a:r>
          </a:p>
        </p:txBody>
      </p:sp>
      <p:sp>
        <p:nvSpPr>
          <p:cNvPr id="71" name="TextBox 70" hidden="1">
            <a:extLst>
              <a:ext uri="{FF2B5EF4-FFF2-40B4-BE49-F238E27FC236}">
                <a16:creationId xmlns:a16="http://schemas.microsoft.com/office/drawing/2014/main" id="{96464DE5-8775-54F7-E800-368C864AD146}"/>
              </a:ext>
            </a:extLst>
          </p:cNvPr>
          <p:cNvSpPr txBox="1"/>
          <p:nvPr/>
        </p:nvSpPr>
        <p:spPr>
          <a:xfrm>
            <a:off x="3602360" y="807886"/>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input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vector</a:t>
            </a:r>
          </a:p>
        </p:txBody>
      </p:sp>
      <p:sp>
        <p:nvSpPr>
          <p:cNvPr id="73" name="TextBox 72">
            <a:extLst>
              <a:ext uri="{FF2B5EF4-FFF2-40B4-BE49-F238E27FC236}">
                <a16:creationId xmlns:a16="http://schemas.microsoft.com/office/drawing/2014/main" id="{D7B72F86-2B91-59AA-47AC-78725EC01117}"/>
              </a:ext>
            </a:extLst>
          </p:cNvPr>
          <p:cNvSpPr txBox="1"/>
          <p:nvPr/>
        </p:nvSpPr>
        <p:spPr>
          <a:xfrm>
            <a:off x="3576104" y="5703683"/>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output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vector</a:t>
            </a:r>
          </a:p>
        </p:txBody>
      </p:sp>
      <p:sp>
        <p:nvSpPr>
          <p:cNvPr id="80" name="TextBox 79">
            <a:extLst>
              <a:ext uri="{FF2B5EF4-FFF2-40B4-BE49-F238E27FC236}">
                <a16:creationId xmlns:a16="http://schemas.microsoft.com/office/drawing/2014/main" id="{283E4029-EC6B-17CF-A76E-32088220A3F2}"/>
              </a:ext>
            </a:extLst>
          </p:cNvPr>
          <p:cNvSpPr txBox="1"/>
          <p:nvPr/>
        </p:nvSpPr>
        <p:spPr>
          <a:xfrm rot="5400000">
            <a:off x="5608648" y="3024316"/>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solidFill>
                <a:effectLst/>
                <a:uLnTx/>
                <a:uFillTx/>
                <a:latin typeface="Corbel" panose="020B0503020204020204" pitchFamily="34" charset="0"/>
                <a:ea typeface="+mn-ea"/>
                <a:cs typeface="Arial" panose="020B0604020202020204" pitchFamily="34" charset="0"/>
              </a:rPr>
              <a:t>DRAM array</a:t>
            </a:r>
          </a:p>
        </p:txBody>
      </p:sp>
      <p:sp>
        <p:nvSpPr>
          <p:cNvPr id="82" name="Rectangle 81">
            <a:extLst>
              <a:ext uri="{FF2B5EF4-FFF2-40B4-BE49-F238E27FC236}">
                <a16:creationId xmlns:a16="http://schemas.microsoft.com/office/drawing/2014/main" id="{62BDDE6A-4739-7DE9-17E3-D3F0466696F8}"/>
              </a:ext>
            </a:extLst>
          </p:cNvPr>
          <p:cNvSpPr/>
          <p:nvPr/>
        </p:nvSpPr>
        <p:spPr>
          <a:xfrm>
            <a:off x="4935550" y="240016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mn-cs"/>
              </a:rPr>
              <a:t>0</a:t>
            </a:r>
          </a:p>
        </p:txBody>
      </p:sp>
      <p:sp>
        <p:nvSpPr>
          <p:cNvPr id="83" name="Rectangle 82">
            <a:extLst>
              <a:ext uri="{FF2B5EF4-FFF2-40B4-BE49-F238E27FC236}">
                <a16:creationId xmlns:a16="http://schemas.microsoft.com/office/drawing/2014/main" id="{0AB9FB35-61EA-83FA-E6A5-94C08C60E54A}"/>
              </a:ext>
            </a:extLst>
          </p:cNvPr>
          <p:cNvSpPr/>
          <p:nvPr/>
        </p:nvSpPr>
        <p:spPr>
          <a:xfrm>
            <a:off x="4935550" y="2766371"/>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1</a:t>
            </a:r>
          </a:p>
        </p:txBody>
      </p:sp>
      <p:sp>
        <p:nvSpPr>
          <p:cNvPr id="84" name="Rectangle 83">
            <a:extLst>
              <a:ext uri="{FF2B5EF4-FFF2-40B4-BE49-F238E27FC236}">
                <a16:creationId xmlns:a16="http://schemas.microsoft.com/office/drawing/2014/main" id="{FF1258C3-D9FB-0C18-2D3C-A98C5A7E0564}"/>
              </a:ext>
            </a:extLst>
          </p:cNvPr>
          <p:cNvSpPr/>
          <p:nvPr/>
        </p:nvSpPr>
        <p:spPr>
          <a:xfrm>
            <a:off x="4934718" y="315662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2</a:t>
            </a:r>
          </a:p>
        </p:txBody>
      </p:sp>
      <p:sp>
        <p:nvSpPr>
          <p:cNvPr id="85" name="Rectangle 84">
            <a:extLst>
              <a:ext uri="{FF2B5EF4-FFF2-40B4-BE49-F238E27FC236}">
                <a16:creationId xmlns:a16="http://schemas.microsoft.com/office/drawing/2014/main" id="{CF06D91A-016B-D11C-864D-895C394BB662}"/>
              </a:ext>
            </a:extLst>
          </p:cNvPr>
          <p:cNvSpPr/>
          <p:nvPr/>
        </p:nvSpPr>
        <p:spPr>
          <a:xfrm>
            <a:off x="4934491" y="3505647"/>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3</a:t>
            </a:r>
          </a:p>
        </p:txBody>
      </p:sp>
      <p:cxnSp>
        <p:nvCxnSpPr>
          <p:cNvPr id="87" name="Straight Arrow Connector 86">
            <a:extLst>
              <a:ext uri="{FF2B5EF4-FFF2-40B4-BE49-F238E27FC236}">
                <a16:creationId xmlns:a16="http://schemas.microsoft.com/office/drawing/2014/main" id="{3D9963A9-A5EA-04E1-3026-C8D6B5061355}"/>
              </a:ext>
            </a:extLst>
          </p:cNvPr>
          <p:cNvCxnSpPr>
            <a:cxnSpLocks/>
          </p:cNvCxnSpPr>
          <p:nvPr/>
        </p:nvCxnSpPr>
        <p:spPr>
          <a:xfrm>
            <a:off x="3366391" y="3251264"/>
            <a:ext cx="114882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F0912C0E-F66C-CC78-E512-3C50625CE485}"/>
              </a:ext>
            </a:extLst>
          </p:cNvPr>
          <p:cNvSpPr txBox="1"/>
          <p:nvPr/>
        </p:nvSpPr>
        <p:spPr>
          <a:xfrm>
            <a:off x="2778847" y="2451714"/>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pLUTo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row sweep</a:t>
            </a:r>
          </a:p>
        </p:txBody>
      </p:sp>
      <p:graphicFrame>
        <p:nvGraphicFramePr>
          <p:cNvPr id="39" name="Table 275">
            <a:extLst>
              <a:ext uri="{FF2B5EF4-FFF2-40B4-BE49-F238E27FC236}">
                <a16:creationId xmlns:a16="http://schemas.microsoft.com/office/drawing/2014/main" id="{AE5A250C-6243-27C7-CB43-5BA2E4893154}"/>
              </a:ext>
            </a:extLst>
          </p:cNvPr>
          <p:cNvGraphicFramePr>
            <a:graphicFrameLocks noGrp="1"/>
          </p:cNvGraphicFramePr>
          <p:nvPr/>
        </p:nvGraphicFramePr>
        <p:xfrm>
          <a:off x="5290526" y="2456395"/>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graphicFrame>
        <p:nvGraphicFramePr>
          <p:cNvPr id="42" name="Table 275">
            <a:extLst>
              <a:ext uri="{FF2B5EF4-FFF2-40B4-BE49-F238E27FC236}">
                <a16:creationId xmlns:a16="http://schemas.microsoft.com/office/drawing/2014/main" id="{6425660E-7AFB-6CD3-6765-41F7B91849BF}"/>
              </a:ext>
            </a:extLst>
          </p:cNvPr>
          <p:cNvGraphicFramePr>
            <a:graphicFrameLocks noGrp="1"/>
          </p:cNvGraphicFramePr>
          <p:nvPr/>
        </p:nvGraphicFramePr>
        <p:xfrm>
          <a:off x="5296841" y="4590328"/>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sp>
        <p:nvSpPr>
          <p:cNvPr id="74" name="TextBox 73">
            <a:extLst>
              <a:ext uri="{FF2B5EF4-FFF2-40B4-BE49-F238E27FC236}">
                <a16:creationId xmlns:a16="http://schemas.microsoft.com/office/drawing/2014/main" id="{549E17C4-CCD6-4975-A244-6D40CDC6F814}"/>
              </a:ext>
            </a:extLst>
          </p:cNvPr>
          <p:cNvSpPr txBox="1"/>
          <p:nvPr/>
        </p:nvSpPr>
        <p:spPr>
          <a:xfrm>
            <a:off x="6088976" y="1531408"/>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C000"/>
                </a:solidFill>
                <a:effectLst/>
                <a:uLnTx/>
                <a:uFillTx/>
                <a:latin typeface="Corbel" panose="020B0503020204020204" pitchFamily="34" charset="0"/>
                <a:ea typeface="+mn-ea"/>
                <a:cs typeface="Arial" panose="020B0604020202020204" pitchFamily="34" charset="0"/>
              </a:rPr>
              <a:t>match logic</a:t>
            </a:r>
          </a:p>
        </p:txBody>
      </p:sp>
      <p:grpSp>
        <p:nvGrpSpPr>
          <p:cNvPr id="66" name="Group 65">
            <a:extLst>
              <a:ext uri="{FF2B5EF4-FFF2-40B4-BE49-F238E27FC236}">
                <a16:creationId xmlns:a16="http://schemas.microsoft.com/office/drawing/2014/main" id="{D6C37921-B06B-7C3D-B9D9-193D9BCC5483}"/>
              </a:ext>
            </a:extLst>
          </p:cNvPr>
          <p:cNvGrpSpPr/>
          <p:nvPr/>
        </p:nvGrpSpPr>
        <p:grpSpPr>
          <a:xfrm>
            <a:off x="6371580" y="626250"/>
            <a:ext cx="3649070" cy="1144287"/>
            <a:chOff x="6371580" y="626250"/>
            <a:chExt cx="3649070" cy="1144287"/>
          </a:xfrm>
        </p:grpSpPr>
        <p:sp>
          <p:nvSpPr>
            <p:cNvPr id="58" name="Rectangle 57">
              <a:extLst>
                <a:ext uri="{FF2B5EF4-FFF2-40B4-BE49-F238E27FC236}">
                  <a16:creationId xmlns:a16="http://schemas.microsoft.com/office/drawing/2014/main" id="{A14A0934-DAAA-4FF3-3FAA-A8B0F7F3110D}"/>
                </a:ext>
              </a:extLst>
            </p:cNvPr>
            <p:cNvSpPr/>
            <p:nvPr/>
          </p:nvSpPr>
          <p:spPr>
            <a:xfrm>
              <a:off x="7321711" y="629616"/>
              <a:ext cx="1741902" cy="923330"/>
            </a:xfrm>
            <a:prstGeom prst="rect">
              <a:avLst/>
            </a:prstGeom>
            <a:solidFill>
              <a:schemeClr val="accent4">
                <a:lumMod val="20000"/>
                <a:lumOff val="80000"/>
              </a:schemeClr>
            </a:solidFill>
            <a:ln w="76200">
              <a:solidFill>
                <a:schemeClr val="accent1"/>
              </a:solidFill>
            </a:ln>
          </p:spPr>
          <p:txBody>
            <a:bodyPr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72C4"/>
                </a:solidFill>
                <a:effectLst/>
                <a:uLnTx/>
                <a:uFillTx/>
                <a:latin typeface="Corbel" panose="020B0503020204020204" pitchFamily="34" charset="0"/>
                <a:ea typeface="+mn-ea"/>
                <a:cs typeface="+mn-cs"/>
              </a:endParaRPr>
            </a:p>
          </p:txBody>
        </p:sp>
        <p:grpSp>
          <p:nvGrpSpPr>
            <p:cNvPr id="63" name="Group 62">
              <a:extLst>
                <a:ext uri="{FF2B5EF4-FFF2-40B4-BE49-F238E27FC236}">
                  <a16:creationId xmlns:a16="http://schemas.microsoft.com/office/drawing/2014/main" id="{014E3DF3-21F7-7785-DBBE-3871E695E423}"/>
                </a:ext>
              </a:extLst>
            </p:cNvPr>
            <p:cNvGrpSpPr/>
            <p:nvPr/>
          </p:nvGrpSpPr>
          <p:grpSpPr>
            <a:xfrm>
              <a:off x="6371580" y="626250"/>
              <a:ext cx="3649070" cy="1144287"/>
              <a:chOff x="6371580" y="626250"/>
              <a:chExt cx="3649070" cy="1144287"/>
            </a:xfrm>
          </p:grpSpPr>
          <p:sp>
            <p:nvSpPr>
              <p:cNvPr id="49" name="TextBox 48">
                <a:extLst>
                  <a:ext uri="{FF2B5EF4-FFF2-40B4-BE49-F238E27FC236}">
                    <a16:creationId xmlns:a16="http://schemas.microsoft.com/office/drawing/2014/main" id="{EA86265D-E209-AA53-C94E-42A6B57CED0A}"/>
                  </a:ext>
                </a:extLst>
              </p:cNvPr>
              <p:cNvSpPr txBox="1"/>
              <p:nvPr/>
            </p:nvSpPr>
            <p:spPr>
              <a:xfrm>
                <a:off x="6371580" y="626250"/>
                <a:ext cx="3649070"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Accessing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 the 1</a:t>
                </a:r>
                <a:r>
                  <a:rPr kumimoji="0" lang="en-US" sz="1800" b="1" i="0" u="none" strike="noStrike" kern="1200" cap="none" spc="0" normalizeH="0" baseline="30000" noProof="0">
                    <a:ln>
                      <a:noFill/>
                    </a:ln>
                    <a:solidFill>
                      <a:prstClr val="black"/>
                    </a:solidFill>
                    <a:effectLst/>
                    <a:uLnTx/>
                    <a:uFillTx/>
                    <a:latin typeface="Corbel" panose="020B0503020204020204" pitchFamily="34" charset="0"/>
                    <a:ea typeface="+mn-ea"/>
                    <a:cs typeface="Arial" panose="020B0604020202020204" pitchFamily="34" charset="0"/>
                  </a:rPr>
                  <a:t>st</a:t>
                </a: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 (</a:t>
                </a:r>
                <a:r>
                  <a:rPr kumimoji="0" lang="en-US" sz="1800" b="1" i="0" u="none" strike="noStrike" kern="1200" cap="none" spc="0" normalizeH="0" baseline="0" noProof="0">
                    <a:ln>
                      <a:noFill/>
                    </a:ln>
                    <a:solidFill>
                      <a:srgbClr val="1F52FF"/>
                    </a:solidFill>
                    <a:effectLst/>
                    <a:uLnTx/>
                    <a:uFillTx/>
                    <a:latin typeface="Corbel" panose="020B0503020204020204" pitchFamily="34" charset="0"/>
                    <a:ea typeface="+mn-ea"/>
                    <a:cs typeface="Arial" panose="020B0604020202020204" pitchFamily="34" charset="0"/>
                  </a:rPr>
                  <a:t>0</a:t>
                </a: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 </a:t>
                </a:r>
                <a:b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b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prime number?</a:t>
                </a:r>
              </a:p>
            </p:txBody>
          </p:sp>
          <p:cxnSp>
            <p:nvCxnSpPr>
              <p:cNvPr id="60" name="Elbow Connector 59">
                <a:extLst>
                  <a:ext uri="{FF2B5EF4-FFF2-40B4-BE49-F238E27FC236}">
                    <a16:creationId xmlns:a16="http://schemas.microsoft.com/office/drawing/2014/main" id="{B93AF1A0-923D-4D1B-D74D-C1E5DFBE3F52}"/>
                  </a:ext>
                </a:extLst>
              </p:cNvPr>
              <p:cNvCxnSpPr>
                <a:cxnSpLocks/>
              </p:cNvCxnSpPr>
              <p:nvPr/>
            </p:nvCxnSpPr>
            <p:spPr>
              <a:xfrm flipV="1">
                <a:off x="8557395" y="1591766"/>
                <a:ext cx="256493" cy="178771"/>
              </a:xfrm>
              <a:prstGeom prst="bentConnector2">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75" name="TextBox 74" hidden="1">
            <a:extLst>
              <a:ext uri="{FF2B5EF4-FFF2-40B4-BE49-F238E27FC236}">
                <a16:creationId xmlns:a16="http://schemas.microsoft.com/office/drawing/2014/main" id="{A54835F2-0D49-AD9D-7B59-D26A8F2F657E}"/>
              </a:ext>
            </a:extLst>
          </p:cNvPr>
          <p:cNvSpPr txBox="1"/>
          <p:nvPr/>
        </p:nvSpPr>
        <p:spPr>
          <a:xfrm>
            <a:off x="3613556" y="805634"/>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input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vector</a:t>
            </a:r>
          </a:p>
        </p:txBody>
      </p:sp>
      <p:sp>
        <p:nvSpPr>
          <p:cNvPr id="44" name="Rectangle 43">
            <a:extLst>
              <a:ext uri="{FF2B5EF4-FFF2-40B4-BE49-F238E27FC236}">
                <a16:creationId xmlns:a16="http://schemas.microsoft.com/office/drawing/2014/main" id="{1C86F39F-5A74-7360-171E-DA375CB7FBAC}"/>
              </a:ext>
            </a:extLst>
          </p:cNvPr>
          <p:cNvSpPr/>
          <p:nvPr/>
        </p:nvSpPr>
        <p:spPr>
          <a:xfrm>
            <a:off x="5774328"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15" name="Rectangle 14">
            <a:extLst>
              <a:ext uri="{FF2B5EF4-FFF2-40B4-BE49-F238E27FC236}">
                <a16:creationId xmlns:a16="http://schemas.microsoft.com/office/drawing/2014/main" id="{8F0AB727-4535-4F51-A029-2FF715B1BB4F}"/>
              </a:ext>
            </a:extLst>
          </p:cNvPr>
          <p:cNvSpPr/>
          <p:nvPr/>
        </p:nvSpPr>
        <p:spPr>
          <a:xfrm>
            <a:off x="5770841" y="1729900"/>
            <a:ext cx="392400" cy="392400"/>
          </a:xfrm>
          <a:prstGeom prst="rect">
            <a:avLst/>
          </a:prstGeom>
          <a:solidFill>
            <a:schemeClr val="accent6">
              <a:lumMod val="40000"/>
              <a:lumOff val="60000"/>
            </a:schemeClr>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 name="TextBox 58">
            <a:extLst>
              <a:ext uri="{FF2B5EF4-FFF2-40B4-BE49-F238E27FC236}">
                <a16:creationId xmlns:a16="http://schemas.microsoft.com/office/drawing/2014/main" id="{6CAD84A9-839F-56BF-67CF-2B13BDA4A5A5}"/>
              </a:ext>
            </a:extLst>
          </p:cNvPr>
          <p:cNvSpPr txBox="1"/>
          <p:nvPr/>
        </p:nvSpPr>
        <p:spPr>
          <a:xfrm>
            <a:off x="3603600" y="806400"/>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input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vector</a:t>
            </a:r>
          </a:p>
        </p:txBody>
      </p:sp>
      <p:graphicFrame>
        <p:nvGraphicFramePr>
          <p:cNvPr id="61" name="Table 275">
            <a:extLst>
              <a:ext uri="{FF2B5EF4-FFF2-40B4-BE49-F238E27FC236}">
                <a16:creationId xmlns:a16="http://schemas.microsoft.com/office/drawing/2014/main" id="{7A7DD689-BF39-A8F8-8AA5-6FF0EBCA0850}"/>
              </a:ext>
            </a:extLst>
          </p:cNvPr>
          <p:cNvGraphicFramePr>
            <a:graphicFrameLocks noGrp="1"/>
          </p:cNvGraphicFramePr>
          <p:nvPr/>
        </p:nvGraphicFramePr>
        <p:xfrm>
          <a:off x="5744830" y="5836646"/>
          <a:ext cx="449992"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tblGrid>
              <a:tr h="435088">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sp>
        <p:nvSpPr>
          <p:cNvPr id="17" name="TextBox 16">
            <a:extLst>
              <a:ext uri="{FF2B5EF4-FFF2-40B4-BE49-F238E27FC236}">
                <a16:creationId xmlns:a16="http://schemas.microsoft.com/office/drawing/2014/main" id="{FAF3EE61-BFB7-018F-748F-60DB5A67D9D0}"/>
              </a:ext>
            </a:extLst>
          </p:cNvPr>
          <p:cNvSpPr txBox="1"/>
          <p:nvPr/>
        </p:nvSpPr>
        <p:spPr>
          <a:xfrm>
            <a:off x="3811694" y="4612111"/>
            <a:ext cx="135233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93889F"/>
                </a:solidFill>
                <a:effectLst/>
                <a:uLnTx/>
                <a:uFillTx/>
                <a:latin typeface="Corbel" panose="020B0503020204020204" pitchFamily="34" charset="0"/>
                <a:ea typeface="+mn-ea"/>
                <a:cs typeface="Arial" panose="020B0604020202020204" pitchFamily="34" charset="0"/>
              </a:rPr>
              <a:t>row buffer</a:t>
            </a:r>
          </a:p>
        </p:txBody>
      </p:sp>
      <p:cxnSp>
        <p:nvCxnSpPr>
          <p:cNvPr id="28" name="Elbow Connector 27">
            <a:extLst>
              <a:ext uri="{FF2B5EF4-FFF2-40B4-BE49-F238E27FC236}">
                <a16:creationId xmlns:a16="http://schemas.microsoft.com/office/drawing/2014/main" id="{4F27F5C9-B22B-C06F-F7BF-CC09EBBC6AFE}"/>
              </a:ext>
            </a:extLst>
          </p:cNvPr>
          <p:cNvCxnSpPr>
            <a:cxnSpLocks/>
          </p:cNvCxnSpPr>
          <p:nvPr/>
        </p:nvCxnSpPr>
        <p:spPr>
          <a:xfrm rot="5400000" flipH="1" flipV="1">
            <a:off x="4745177" y="1952206"/>
            <a:ext cx="470099" cy="420004"/>
          </a:xfrm>
          <a:prstGeom prst="bentConnector2">
            <a:avLst/>
          </a:prstGeom>
          <a:ln w="38100">
            <a:solidFill>
              <a:srgbClr val="C00000"/>
            </a:solidFill>
            <a:prstDash val="sysDot"/>
            <a:tailEnd type="triangl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5420495"/>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4F87D1AE-C9E8-030A-A3DD-CE41E1CA8BC8}"/>
              </a:ext>
            </a:extLst>
          </p:cNvPr>
          <p:cNvSpPr/>
          <p:nvPr/>
        </p:nvSpPr>
        <p:spPr>
          <a:xfrm>
            <a:off x="0" y="629616"/>
            <a:ext cx="2716306" cy="5826540"/>
          </a:xfrm>
          <a:prstGeom prst="rect">
            <a:avLst/>
          </a:prstGeom>
          <a:solidFill>
            <a:srgbClr val="FFF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ounded Rectangle 64">
            <a:extLst>
              <a:ext uri="{FF2B5EF4-FFF2-40B4-BE49-F238E27FC236}">
                <a16:creationId xmlns:a16="http://schemas.microsoft.com/office/drawing/2014/main" id="{8FFE4315-EE8D-144A-008D-8DCDDE3CFCC3}"/>
              </a:ext>
            </a:extLst>
          </p:cNvPr>
          <p:cNvSpPr/>
          <p:nvPr/>
        </p:nvSpPr>
        <p:spPr>
          <a:xfrm>
            <a:off x="96426" y="736537"/>
            <a:ext cx="2519027" cy="1079711"/>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4F55892D-F829-1FC6-94CF-7204C63F8EB6}"/>
              </a:ext>
            </a:extLst>
          </p:cNvPr>
          <p:cNvCxnSpPr>
            <a:cxnSpLocks/>
          </p:cNvCxnSpPr>
          <p:nvPr/>
        </p:nvCxnSpPr>
        <p:spPr>
          <a:xfrm rot="5400000" flipH="1">
            <a:off x="5043784" y="3295028"/>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E65ADB8B-E7D5-CC71-7D28-06DEDEE97FE9}"/>
              </a:ext>
            </a:extLst>
          </p:cNvPr>
          <p:cNvCxnSpPr>
            <a:cxnSpLocks/>
          </p:cNvCxnSpPr>
          <p:nvPr/>
        </p:nvCxnSpPr>
        <p:spPr>
          <a:xfrm rot="5400000" flipH="1">
            <a:off x="5043784" y="36739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3" name="Title 1" descr=" 6">
            <a:extLst>
              <a:ext uri="{FF2B5EF4-FFF2-40B4-BE49-F238E27FC236}">
                <a16:creationId xmlns:a16="http://schemas.microsoft.com/office/drawing/2014/main" id="{225FE3A3-6745-502D-7F59-15867750339D}"/>
              </a:ext>
            </a:extLst>
          </p:cNvPr>
          <p:cNvSpPr txBox="1">
            <a:spLocks/>
          </p:cNvSpPr>
          <p:nvPr/>
        </p:nvSpPr>
        <p:spPr>
          <a:xfrm>
            <a:off x="178177" y="0"/>
            <a:ext cx="8787647"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orbel" panose="020B0503020204020204" pitchFamily="34" charset="0"/>
                <a:ea typeface="+mj-ea"/>
                <a:cs typeface="+mj-cs"/>
              </a:rPr>
              <a:t>In-DRAM pLUTo LUT Query: Step 1</a:t>
            </a:r>
          </a:p>
        </p:txBody>
      </p:sp>
      <p:sp>
        <p:nvSpPr>
          <p:cNvPr id="7" name="Slide Number Placeholder 6">
            <a:extLst>
              <a:ext uri="{FF2B5EF4-FFF2-40B4-BE49-F238E27FC236}">
                <a16:creationId xmlns:a16="http://schemas.microsoft.com/office/drawing/2014/main" id="{BFC4D882-EE1D-5CC0-E0E4-710C3B18C9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cxnSp>
        <p:nvCxnSpPr>
          <p:cNvPr id="4" name="Straight Connector 3">
            <a:extLst>
              <a:ext uri="{FF2B5EF4-FFF2-40B4-BE49-F238E27FC236}">
                <a16:creationId xmlns:a16="http://schemas.microsoft.com/office/drawing/2014/main" id="{193B17EE-D4CE-E933-0A10-8DE0F4AE053C}"/>
              </a:ext>
            </a:extLst>
          </p:cNvPr>
          <p:cNvCxnSpPr>
            <a:cxnSpLocks/>
          </p:cNvCxnSpPr>
          <p:nvPr/>
        </p:nvCxnSpPr>
        <p:spPr>
          <a:xfrm>
            <a:off x="5515720" y="4182844"/>
            <a:ext cx="0" cy="325603"/>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DF1F5B15-D6F8-544E-2EC6-234CE9693377}"/>
              </a:ext>
            </a:extLst>
          </p:cNvPr>
          <p:cNvCxnSpPr>
            <a:cxnSpLocks/>
          </p:cNvCxnSpPr>
          <p:nvPr/>
        </p:nvCxnSpPr>
        <p:spPr>
          <a:xfrm>
            <a:off x="5965170" y="4182844"/>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BBD8907C-D053-3E28-0A5B-1508DA6E7B16}"/>
              </a:ext>
            </a:extLst>
          </p:cNvPr>
          <p:cNvCxnSpPr>
            <a:cxnSpLocks/>
          </p:cNvCxnSpPr>
          <p:nvPr/>
        </p:nvCxnSpPr>
        <p:spPr>
          <a:xfrm>
            <a:off x="6414620" y="4182805"/>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204CBF14-CE3C-D0AF-0904-EB85AA35F9B3}"/>
              </a:ext>
            </a:extLst>
          </p:cNvPr>
          <p:cNvCxnSpPr>
            <a:cxnSpLocks/>
          </p:cNvCxnSpPr>
          <p:nvPr/>
        </p:nvCxnSpPr>
        <p:spPr>
          <a:xfrm>
            <a:off x="6864069" y="4175499"/>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sp>
        <p:nvSpPr>
          <p:cNvPr id="11" name="Rounded Rectangle 10">
            <a:extLst>
              <a:ext uri="{FF2B5EF4-FFF2-40B4-BE49-F238E27FC236}">
                <a16:creationId xmlns:a16="http://schemas.microsoft.com/office/drawing/2014/main" id="{6504418D-A90C-D6E7-1C54-18A1A7C9A1D0}"/>
              </a:ext>
            </a:extLst>
          </p:cNvPr>
          <p:cNvSpPr/>
          <p:nvPr/>
        </p:nvSpPr>
        <p:spPr>
          <a:xfrm>
            <a:off x="5192143" y="2334911"/>
            <a:ext cx="2028915" cy="1840762"/>
          </a:xfrm>
          <a:prstGeom prst="roundRect">
            <a:avLst>
              <a:gd name="adj" fmla="val 1622"/>
            </a:avLst>
          </a:prstGeom>
          <a:solidFill>
            <a:schemeClr val="accent5">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2500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12" name="Table 275">
            <a:extLst>
              <a:ext uri="{FF2B5EF4-FFF2-40B4-BE49-F238E27FC236}">
                <a16:creationId xmlns:a16="http://schemas.microsoft.com/office/drawing/2014/main" id="{76354472-B820-C436-4D54-CDDC66664919}"/>
              </a:ext>
            </a:extLst>
          </p:cNvPr>
          <p:cNvGraphicFramePr>
            <a:graphicFrameLocks noGrp="1"/>
          </p:cNvGraphicFramePr>
          <p:nvPr/>
        </p:nvGraphicFramePr>
        <p:xfrm>
          <a:off x="5292522" y="2459192"/>
          <a:ext cx="1800000" cy="1584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396000">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6769038"/>
                  </a:ext>
                </a:extLst>
              </a:tr>
              <a:tr h="396000">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351085"/>
                  </a:ext>
                </a:extLst>
              </a:tr>
              <a:tr h="396000">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04728428"/>
                  </a:ext>
                </a:extLst>
              </a:tr>
            </a:tbl>
          </a:graphicData>
        </a:graphic>
      </p:graphicFrame>
      <p:sp>
        <p:nvSpPr>
          <p:cNvPr id="13" name="Rounded Rectangle 12">
            <a:extLst>
              <a:ext uri="{FF2B5EF4-FFF2-40B4-BE49-F238E27FC236}">
                <a16:creationId xmlns:a16="http://schemas.microsoft.com/office/drawing/2014/main" id="{D69C4F41-50ED-CF54-644A-2ED316781EF1}"/>
              </a:ext>
            </a:extLst>
          </p:cNvPr>
          <p:cNvSpPr/>
          <p:nvPr/>
        </p:nvSpPr>
        <p:spPr>
          <a:xfrm rot="5400000">
            <a:off x="5898769" y="3790738"/>
            <a:ext cx="582102" cy="2028912"/>
          </a:xfrm>
          <a:prstGeom prst="roundRect">
            <a:avLst/>
          </a:prstGeom>
          <a:pattFill prst="wdUpDiag">
            <a:fgClr>
              <a:srgbClr val="BBAECA"/>
            </a:fgClr>
            <a:bgClr>
              <a:srgbClr val="DFCFF0"/>
            </a:bgClr>
          </a:patt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id="{5B03AEA4-1D6D-2A02-F28E-1BE0E4D10B9C}"/>
              </a:ext>
            </a:extLst>
          </p:cNvPr>
          <p:cNvGrpSpPr/>
          <p:nvPr/>
        </p:nvGrpSpPr>
        <p:grpSpPr>
          <a:xfrm>
            <a:off x="5408073" y="5120617"/>
            <a:ext cx="173332" cy="648969"/>
            <a:chOff x="2521758" y="3054797"/>
            <a:chExt cx="64008" cy="188069"/>
          </a:xfrm>
        </p:grpSpPr>
        <p:cxnSp>
          <p:nvCxnSpPr>
            <p:cNvPr id="29" name="Straight Connector 28">
              <a:extLst>
                <a:ext uri="{FF2B5EF4-FFF2-40B4-BE49-F238E27FC236}">
                  <a16:creationId xmlns:a16="http://schemas.microsoft.com/office/drawing/2014/main" id="{56411DE6-322D-76E3-294D-9E5A2FA79FF8}"/>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1" name="Straight Connector 30">
              <a:extLst>
                <a:ext uri="{FF2B5EF4-FFF2-40B4-BE49-F238E27FC236}">
                  <a16:creationId xmlns:a16="http://schemas.microsoft.com/office/drawing/2014/main" id="{6001E9C3-356E-AE87-FFA4-05FFDFC51AF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2" name="Straight Connector 31">
              <a:extLst>
                <a:ext uri="{FF2B5EF4-FFF2-40B4-BE49-F238E27FC236}">
                  <a16:creationId xmlns:a16="http://schemas.microsoft.com/office/drawing/2014/main" id="{6291C3A9-C7BF-6832-8EBF-7A977669D976}"/>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7" name="Group 16">
            <a:extLst>
              <a:ext uri="{FF2B5EF4-FFF2-40B4-BE49-F238E27FC236}">
                <a16:creationId xmlns:a16="http://schemas.microsoft.com/office/drawing/2014/main" id="{FDD767DD-4EAE-2CA4-A7CE-A5CF80FEF08C}"/>
              </a:ext>
            </a:extLst>
          </p:cNvPr>
          <p:cNvGrpSpPr/>
          <p:nvPr/>
        </p:nvGrpSpPr>
        <p:grpSpPr>
          <a:xfrm>
            <a:off x="5837030" y="5109582"/>
            <a:ext cx="173332" cy="648969"/>
            <a:chOff x="2521758" y="3054797"/>
            <a:chExt cx="64008" cy="188069"/>
          </a:xfrm>
        </p:grpSpPr>
        <p:cxnSp>
          <p:nvCxnSpPr>
            <p:cNvPr id="26" name="Straight Connector 25">
              <a:extLst>
                <a:ext uri="{FF2B5EF4-FFF2-40B4-BE49-F238E27FC236}">
                  <a16:creationId xmlns:a16="http://schemas.microsoft.com/office/drawing/2014/main" id="{E2764FA7-945D-6ACC-4476-AB0E702C8F95}"/>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7" name="Straight Connector 26">
              <a:extLst>
                <a:ext uri="{FF2B5EF4-FFF2-40B4-BE49-F238E27FC236}">
                  <a16:creationId xmlns:a16="http://schemas.microsoft.com/office/drawing/2014/main" id="{9DA23700-D9EA-5D46-34FC-D8C81067954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8" name="Straight Connector 27">
              <a:extLst>
                <a:ext uri="{FF2B5EF4-FFF2-40B4-BE49-F238E27FC236}">
                  <a16:creationId xmlns:a16="http://schemas.microsoft.com/office/drawing/2014/main" id="{65F5F5EB-C469-F183-795C-3CF3D5200AE9}"/>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8" name="Group 17">
            <a:extLst>
              <a:ext uri="{FF2B5EF4-FFF2-40B4-BE49-F238E27FC236}">
                <a16:creationId xmlns:a16="http://schemas.microsoft.com/office/drawing/2014/main" id="{5C2F244F-AD02-F297-C498-C497F46F443E}"/>
              </a:ext>
            </a:extLst>
          </p:cNvPr>
          <p:cNvGrpSpPr/>
          <p:nvPr/>
        </p:nvGrpSpPr>
        <p:grpSpPr>
          <a:xfrm>
            <a:off x="6248380" y="5108314"/>
            <a:ext cx="173332" cy="648969"/>
            <a:chOff x="2521758" y="3054797"/>
            <a:chExt cx="64008" cy="188069"/>
          </a:xfrm>
        </p:grpSpPr>
        <p:cxnSp>
          <p:nvCxnSpPr>
            <p:cNvPr id="23" name="Straight Connector 22">
              <a:extLst>
                <a:ext uri="{FF2B5EF4-FFF2-40B4-BE49-F238E27FC236}">
                  <a16:creationId xmlns:a16="http://schemas.microsoft.com/office/drawing/2014/main" id="{9F9C2302-8BFC-2113-6E2C-ACFF464016E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4" name="Straight Connector 23">
              <a:extLst>
                <a:ext uri="{FF2B5EF4-FFF2-40B4-BE49-F238E27FC236}">
                  <a16:creationId xmlns:a16="http://schemas.microsoft.com/office/drawing/2014/main" id="{7FE804DF-ACC9-5681-9141-E12E98F04E3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5" name="Straight Connector 24">
              <a:extLst>
                <a:ext uri="{FF2B5EF4-FFF2-40B4-BE49-F238E27FC236}">
                  <a16:creationId xmlns:a16="http://schemas.microsoft.com/office/drawing/2014/main" id="{011A845C-4B36-622D-79D2-2EEC712480E0}"/>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9" name="Group 18">
            <a:extLst>
              <a:ext uri="{FF2B5EF4-FFF2-40B4-BE49-F238E27FC236}">
                <a16:creationId xmlns:a16="http://schemas.microsoft.com/office/drawing/2014/main" id="{D60879E2-DF9F-933F-7EBD-BAA733433234}"/>
              </a:ext>
            </a:extLst>
          </p:cNvPr>
          <p:cNvGrpSpPr/>
          <p:nvPr/>
        </p:nvGrpSpPr>
        <p:grpSpPr>
          <a:xfrm>
            <a:off x="6672336" y="5120617"/>
            <a:ext cx="173332" cy="648969"/>
            <a:chOff x="2521758" y="3054797"/>
            <a:chExt cx="64008" cy="188069"/>
          </a:xfrm>
        </p:grpSpPr>
        <p:cxnSp>
          <p:nvCxnSpPr>
            <p:cNvPr id="20" name="Straight Connector 19">
              <a:extLst>
                <a:ext uri="{FF2B5EF4-FFF2-40B4-BE49-F238E27FC236}">
                  <a16:creationId xmlns:a16="http://schemas.microsoft.com/office/drawing/2014/main" id="{98070522-1F0D-F9D0-1868-64E7D1BD153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1" name="Straight Connector 20">
              <a:extLst>
                <a:ext uri="{FF2B5EF4-FFF2-40B4-BE49-F238E27FC236}">
                  <a16:creationId xmlns:a16="http://schemas.microsoft.com/office/drawing/2014/main" id="{A7BC7AE7-4BBB-BD85-E12B-FD544420F3F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2" name="Straight Connector 21">
              <a:extLst>
                <a:ext uri="{FF2B5EF4-FFF2-40B4-BE49-F238E27FC236}">
                  <a16:creationId xmlns:a16="http://schemas.microsoft.com/office/drawing/2014/main" id="{8B1EFA1E-657A-E290-1E60-D94A0BF19A73}"/>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sp>
        <p:nvSpPr>
          <p:cNvPr id="33" name="Rounded Rectangle 32">
            <a:extLst>
              <a:ext uri="{FF2B5EF4-FFF2-40B4-BE49-F238E27FC236}">
                <a16:creationId xmlns:a16="http://schemas.microsoft.com/office/drawing/2014/main" id="{0C60ECAA-E984-0339-82FC-E5B0B4C5608E}"/>
              </a:ext>
            </a:extLst>
          </p:cNvPr>
          <p:cNvSpPr/>
          <p:nvPr/>
        </p:nvSpPr>
        <p:spPr>
          <a:xfrm rot="5400000">
            <a:off x="5897652" y="5047299"/>
            <a:ext cx="584335" cy="2028912"/>
          </a:xfrm>
          <a:prstGeom prst="round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4" name="Table 275">
            <a:extLst>
              <a:ext uri="{FF2B5EF4-FFF2-40B4-BE49-F238E27FC236}">
                <a16:creationId xmlns:a16="http://schemas.microsoft.com/office/drawing/2014/main" id="{91C1B412-F7C0-9BF4-466A-716D27FABB97}"/>
              </a:ext>
            </a:extLst>
          </p:cNvPr>
          <p:cNvGraphicFramePr>
            <a:graphicFrameLocks noGrp="1"/>
          </p:cNvGraphicFramePr>
          <p:nvPr/>
        </p:nvGraphicFramePr>
        <p:xfrm>
          <a:off x="5292522" y="4591707"/>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35" name="Rounded Rectangle 34">
            <a:extLst>
              <a:ext uri="{FF2B5EF4-FFF2-40B4-BE49-F238E27FC236}">
                <a16:creationId xmlns:a16="http://schemas.microsoft.com/office/drawing/2014/main" id="{5853E33A-0C10-F411-BD05-35B1A76C00B3}"/>
              </a:ext>
            </a:extLst>
          </p:cNvPr>
          <p:cNvSpPr/>
          <p:nvPr/>
        </p:nvSpPr>
        <p:spPr>
          <a:xfrm rot="5400000">
            <a:off x="5909541" y="170856"/>
            <a:ext cx="579239" cy="2014040"/>
          </a:xfrm>
          <a:prstGeom prst="roundRect">
            <a:avLst/>
          </a:prstGeom>
          <a:solidFill>
            <a:srgbClr val="E4D9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6" name="Table 275">
            <a:extLst>
              <a:ext uri="{FF2B5EF4-FFF2-40B4-BE49-F238E27FC236}">
                <a16:creationId xmlns:a16="http://schemas.microsoft.com/office/drawing/2014/main" id="{28DFCE45-3B33-AE43-69DA-C1AF5E3FC3E2}"/>
              </a:ext>
            </a:extLst>
          </p:cNvPr>
          <p:cNvGraphicFramePr>
            <a:graphicFrameLocks noGrp="1"/>
          </p:cNvGraphicFramePr>
          <p:nvPr/>
        </p:nvGraphicFramePr>
        <p:xfrm>
          <a:off x="5301890" y="994064"/>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0</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cxnSp>
        <p:nvCxnSpPr>
          <p:cNvPr id="37" name="Elbow Connector 36">
            <a:extLst>
              <a:ext uri="{FF2B5EF4-FFF2-40B4-BE49-F238E27FC236}">
                <a16:creationId xmlns:a16="http://schemas.microsoft.com/office/drawing/2014/main" id="{8F539379-865B-D64A-C423-25BD1E83EAE5}"/>
              </a:ext>
            </a:extLst>
          </p:cNvPr>
          <p:cNvCxnSpPr>
            <a:cxnSpLocks/>
          </p:cNvCxnSpPr>
          <p:nvPr/>
        </p:nvCxnSpPr>
        <p:spPr>
          <a:xfrm rot="10800000" flipH="1" flipV="1">
            <a:off x="7211141" y="1924870"/>
            <a:ext cx="4" cy="3566160"/>
          </a:xfrm>
          <a:prstGeom prst="bentConnector3">
            <a:avLst>
              <a:gd name="adj1" fmla="val 12220150000"/>
            </a:avLst>
          </a:prstGeom>
          <a:ln w="38100">
            <a:solidFill>
              <a:schemeClr val="accent4"/>
            </a:solidFill>
            <a:prstDash val="sysDot"/>
            <a:tailEnd type="triangle" w="med" len="sm"/>
          </a:ln>
        </p:spPr>
        <p:style>
          <a:lnRef idx="1">
            <a:schemeClr val="accent1"/>
          </a:lnRef>
          <a:fillRef idx="0">
            <a:schemeClr val="accent1"/>
          </a:fillRef>
          <a:effectRef idx="0">
            <a:schemeClr val="accent1"/>
          </a:effectRef>
          <a:fontRef idx="minor">
            <a:schemeClr val="tx1"/>
          </a:fontRef>
        </p:style>
      </p:cxnSp>
      <p:sp>
        <p:nvSpPr>
          <p:cNvPr id="41" name="Rounded Rectangle 40">
            <a:extLst>
              <a:ext uri="{FF2B5EF4-FFF2-40B4-BE49-F238E27FC236}">
                <a16:creationId xmlns:a16="http://schemas.microsoft.com/office/drawing/2014/main" id="{5EA5FF2D-CA4D-044D-5240-D82BF10A85FD}"/>
              </a:ext>
            </a:extLst>
          </p:cNvPr>
          <p:cNvSpPr/>
          <p:nvPr/>
        </p:nvSpPr>
        <p:spPr>
          <a:xfrm rot="5400000">
            <a:off x="5907630" y="920136"/>
            <a:ext cx="579240" cy="2014044"/>
          </a:xfrm>
          <a:prstGeom prst="roundRect">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5" name="Straight Connector 44">
            <a:extLst>
              <a:ext uri="{FF2B5EF4-FFF2-40B4-BE49-F238E27FC236}">
                <a16:creationId xmlns:a16="http://schemas.microsoft.com/office/drawing/2014/main" id="{89C1CC0F-521D-7468-5B21-5D065B5C0AAC}"/>
              </a:ext>
            </a:extLst>
          </p:cNvPr>
          <p:cNvCxnSpPr>
            <a:cxnSpLocks/>
          </p:cNvCxnSpPr>
          <p:nvPr/>
        </p:nvCxnSpPr>
        <p:spPr>
          <a:xfrm rot="5400000" flipH="1">
            <a:off x="5043785" y="2512001"/>
            <a:ext cx="3963" cy="274320"/>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46" name="Straight Connector 45">
            <a:extLst>
              <a:ext uri="{FF2B5EF4-FFF2-40B4-BE49-F238E27FC236}">
                <a16:creationId xmlns:a16="http://schemas.microsoft.com/office/drawing/2014/main" id="{A3BF5155-D76B-0F51-84F0-F9C02F239946}"/>
              </a:ext>
            </a:extLst>
          </p:cNvPr>
          <p:cNvCxnSpPr>
            <a:cxnSpLocks/>
          </p:cNvCxnSpPr>
          <p:nvPr/>
        </p:nvCxnSpPr>
        <p:spPr>
          <a:xfrm rot="5400000" flipH="1">
            <a:off x="5043785" y="28981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48" name="Rounded Rectangle 47">
            <a:extLst>
              <a:ext uri="{FF2B5EF4-FFF2-40B4-BE49-F238E27FC236}">
                <a16:creationId xmlns:a16="http://schemas.microsoft.com/office/drawing/2014/main" id="{8376977C-3282-EAB6-98E7-B196ED4F6F12}"/>
              </a:ext>
            </a:extLst>
          </p:cNvPr>
          <p:cNvSpPr/>
          <p:nvPr/>
        </p:nvSpPr>
        <p:spPr>
          <a:xfrm rot="16200000">
            <a:off x="3943110" y="3070211"/>
            <a:ext cx="1654227" cy="308319"/>
          </a:xfrm>
          <a:prstGeom prst="round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0" name="Straight Arrow Connector 39">
            <a:extLst>
              <a:ext uri="{FF2B5EF4-FFF2-40B4-BE49-F238E27FC236}">
                <a16:creationId xmlns:a16="http://schemas.microsoft.com/office/drawing/2014/main" id="{29BE35DF-E2E1-9179-05DF-E58F667CD1C6}"/>
              </a:ext>
            </a:extLst>
          </p:cNvPr>
          <p:cNvCxnSpPr>
            <a:cxnSpLocks/>
          </p:cNvCxnSpPr>
          <p:nvPr/>
        </p:nvCxnSpPr>
        <p:spPr>
          <a:xfrm>
            <a:off x="68699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763874F1-B1FE-6D5F-7855-22E1EE847861}"/>
              </a:ext>
            </a:extLst>
          </p:cNvPr>
          <p:cNvCxnSpPr>
            <a:cxnSpLocks/>
          </p:cNvCxnSpPr>
          <p:nvPr/>
        </p:nvCxnSpPr>
        <p:spPr>
          <a:xfrm>
            <a:off x="64258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9333CE1-7BE6-2786-C4D3-1E02C6E6158E}"/>
              </a:ext>
            </a:extLst>
          </p:cNvPr>
          <p:cNvCxnSpPr>
            <a:cxnSpLocks/>
          </p:cNvCxnSpPr>
          <p:nvPr/>
        </p:nvCxnSpPr>
        <p:spPr>
          <a:xfrm>
            <a:off x="59682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24D7EFB3-2A69-80D9-0B83-2890B46C68C1}"/>
              </a:ext>
            </a:extLst>
          </p:cNvPr>
          <p:cNvCxnSpPr>
            <a:cxnSpLocks/>
          </p:cNvCxnSpPr>
          <p:nvPr/>
        </p:nvCxnSpPr>
        <p:spPr>
          <a:xfrm>
            <a:off x="55241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graphicFrame>
        <p:nvGraphicFramePr>
          <p:cNvPr id="2" name="Table 275">
            <a:extLst>
              <a:ext uri="{FF2B5EF4-FFF2-40B4-BE49-F238E27FC236}">
                <a16:creationId xmlns:a16="http://schemas.microsoft.com/office/drawing/2014/main" id="{F33BC4AD-3B1B-2EF3-C96B-80CD4D672F26}"/>
              </a:ext>
            </a:extLst>
          </p:cNvPr>
          <p:cNvGraphicFramePr>
            <a:graphicFrameLocks noGrp="1"/>
          </p:cNvGraphicFramePr>
          <p:nvPr/>
        </p:nvGraphicFramePr>
        <p:xfrm>
          <a:off x="5289835" y="5836646"/>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6" name="Rectangle 5">
            <a:extLst>
              <a:ext uri="{FF2B5EF4-FFF2-40B4-BE49-F238E27FC236}">
                <a16:creationId xmlns:a16="http://schemas.microsoft.com/office/drawing/2014/main" id="{A24D5187-9386-EE2D-06AA-276EFF556DC4}"/>
              </a:ext>
            </a:extLst>
          </p:cNvPr>
          <p:cNvSpPr>
            <a:spLocks/>
          </p:cNvSpPr>
          <p:nvPr/>
        </p:nvSpPr>
        <p:spPr>
          <a:xfrm>
            <a:off x="5304367" y="1728351"/>
            <a:ext cx="392400" cy="392400"/>
          </a:xfrm>
          <a:prstGeom prst="rect">
            <a:avLst/>
          </a:prstGeom>
          <a:solidFill>
            <a:schemeClr val="accent3">
              <a:lumMod val="20000"/>
              <a:lumOff val="80000"/>
            </a:schemeClr>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𝘅</a:t>
            </a:r>
          </a:p>
        </p:txBody>
      </p:sp>
      <p:sp>
        <p:nvSpPr>
          <p:cNvPr id="30" name="Rectangle 29">
            <a:extLst>
              <a:ext uri="{FF2B5EF4-FFF2-40B4-BE49-F238E27FC236}">
                <a16:creationId xmlns:a16="http://schemas.microsoft.com/office/drawing/2014/main" id="{58E8DFCC-D41E-B4DC-0E11-DDBA39AF97F5}"/>
              </a:ext>
            </a:extLst>
          </p:cNvPr>
          <p:cNvSpPr/>
          <p:nvPr/>
        </p:nvSpPr>
        <p:spPr>
          <a:xfrm>
            <a:off x="6237315"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8" name="Rectangle 37">
            <a:extLst>
              <a:ext uri="{FF2B5EF4-FFF2-40B4-BE49-F238E27FC236}">
                <a16:creationId xmlns:a16="http://schemas.microsoft.com/office/drawing/2014/main" id="{6606B0FB-9FD3-1633-090F-A442DDBC5782}"/>
              </a:ext>
            </a:extLst>
          </p:cNvPr>
          <p:cNvSpPr/>
          <p:nvPr/>
        </p:nvSpPr>
        <p:spPr>
          <a:xfrm>
            <a:off x="6703788"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47" name="TextBox 46">
            <a:extLst>
              <a:ext uri="{FF2B5EF4-FFF2-40B4-BE49-F238E27FC236}">
                <a16:creationId xmlns:a16="http://schemas.microsoft.com/office/drawing/2014/main" id="{48209F93-C678-77FE-0741-880FAEA05260}"/>
              </a:ext>
            </a:extLst>
          </p:cNvPr>
          <p:cNvSpPr txBox="1"/>
          <p:nvPr/>
        </p:nvSpPr>
        <p:spPr>
          <a:xfrm>
            <a:off x="234762" y="5148517"/>
            <a:ext cx="2245127"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 vector</a:t>
            </a:r>
          </a:p>
        </p:txBody>
      </p:sp>
      <p:graphicFrame>
        <p:nvGraphicFramePr>
          <p:cNvPr id="52" name="Table 275">
            <a:extLst>
              <a:ext uri="{FF2B5EF4-FFF2-40B4-BE49-F238E27FC236}">
                <a16:creationId xmlns:a16="http://schemas.microsoft.com/office/drawing/2014/main" id="{D03E7150-1EF3-DD7E-1AAE-429CCC880DF9}"/>
              </a:ext>
            </a:extLst>
          </p:cNvPr>
          <p:cNvGraphicFramePr>
            <a:graphicFrameLocks noGrp="1"/>
          </p:cNvGraphicFramePr>
          <p:nvPr/>
        </p:nvGraphicFramePr>
        <p:xfrm>
          <a:off x="419382" y="4801677"/>
          <a:ext cx="1863744" cy="384881"/>
        </p:xfrm>
        <a:graphic>
          <a:graphicData uri="http://schemas.openxmlformats.org/drawingml/2006/table">
            <a:tbl>
              <a:tblPr firstRow="1" bandRow="1">
                <a:tableStyleId>{5940675A-B579-460E-94D1-54222C63F5DA}</a:tableStyleId>
              </a:tblPr>
              <a:tblGrid>
                <a:gridCol w="465936">
                  <a:extLst>
                    <a:ext uri="{9D8B030D-6E8A-4147-A177-3AD203B41FA5}">
                      <a16:colId xmlns:a16="http://schemas.microsoft.com/office/drawing/2014/main" val="4227494446"/>
                    </a:ext>
                  </a:extLst>
                </a:gridCol>
                <a:gridCol w="465936">
                  <a:extLst>
                    <a:ext uri="{9D8B030D-6E8A-4147-A177-3AD203B41FA5}">
                      <a16:colId xmlns:a16="http://schemas.microsoft.com/office/drawing/2014/main" val="468283467"/>
                    </a:ext>
                  </a:extLst>
                </a:gridCol>
                <a:gridCol w="465936">
                  <a:extLst>
                    <a:ext uri="{9D8B030D-6E8A-4147-A177-3AD203B41FA5}">
                      <a16:colId xmlns:a16="http://schemas.microsoft.com/office/drawing/2014/main" val="3823604040"/>
                    </a:ext>
                  </a:extLst>
                </a:gridCol>
                <a:gridCol w="465936">
                  <a:extLst>
                    <a:ext uri="{9D8B030D-6E8A-4147-A177-3AD203B41FA5}">
                      <a16:colId xmlns:a16="http://schemas.microsoft.com/office/drawing/2014/main" val="3652080883"/>
                    </a:ext>
                  </a:extLst>
                </a:gridCol>
              </a:tblGrid>
              <a:tr h="384881">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54" name="TextBox 53">
            <a:extLst>
              <a:ext uri="{FF2B5EF4-FFF2-40B4-BE49-F238E27FC236}">
                <a16:creationId xmlns:a16="http://schemas.microsoft.com/office/drawing/2014/main" id="{0298F78F-23E2-99F4-79F3-CD12675CB412}"/>
              </a:ext>
            </a:extLst>
          </p:cNvPr>
          <p:cNvSpPr txBox="1"/>
          <p:nvPr/>
        </p:nvSpPr>
        <p:spPr>
          <a:xfrm>
            <a:off x="426103" y="4167177"/>
            <a:ext cx="1854538"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l</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ook</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u</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p </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able</a:t>
            </a:r>
          </a:p>
        </p:txBody>
      </p:sp>
      <p:sp>
        <p:nvSpPr>
          <p:cNvPr id="55" name="TextBox 54">
            <a:extLst>
              <a:ext uri="{FF2B5EF4-FFF2-40B4-BE49-F238E27FC236}">
                <a16:creationId xmlns:a16="http://schemas.microsoft.com/office/drawing/2014/main" id="{7195EE43-7896-3B0F-7D8D-A5EE61665E18}"/>
              </a:ext>
            </a:extLst>
          </p:cNvPr>
          <p:cNvSpPr txBox="1"/>
          <p:nvPr/>
        </p:nvSpPr>
        <p:spPr>
          <a:xfrm>
            <a:off x="328507" y="6078612"/>
            <a:ext cx="204201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 vector</a:t>
            </a:r>
          </a:p>
        </p:txBody>
      </p:sp>
      <p:graphicFrame>
        <p:nvGraphicFramePr>
          <p:cNvPr id="56" name="Table 275">
            <a:extLst>
              <a:ext uri="{FF2B5EF4-FFF2-40B4-BE49-F238E27FC236}">
                <a16:creationId xmlns:a16="http://schemas.microsoft.com/office/drawing/2014/main" id="{42AC9FCD-CC4B-AED2-A9FC-1476D069C04D}"/>
              </a:ext>
            </a:extLst>
          </p:cNvPr>
          <p:cNvGraphicFramePr>
            <a:graphicFrameLocks noGrp="1"/>
          </p:cNvGraphicFramePr>
          <p:nvPr/>
        </p:nvGraphicFramePr>
        <p:xfrm>
          <a:off x="419382" y="5745220"/>
          <a:ext cx="1863740" cy="384881"/>
        </p:xfrm>
        <a:graphic>
          <a:graphicData uri="http://schemas.openxmlformats.org/drawingml/2006/table">
            <a:tbl>
              <a:tblPr firstRow="1" bandRow="1">
                <a:tableStyleId>{5940675A-B579-460E-94D1-54222C63F5DA}</a:tableStyleId>
              </a:tblPr>
              <a:tblGrid>
                <a:gridCol w="465935">
                  <a:extLst>
                    <a:ext uri="{9D8B030D-6E8A-4147-A177-3AD203B41FA5}">
                      <a16:colId xmlns:a16="http://schemas.microsoft.com/office/drawing/2014/main" val="4227494446"/>
                    </a:ext>
                  </a:extLst>
                </a:gridCol>
                <a:gridCol w="465935">
                  <a:extLst>
                    <a:ext uri="{9D8B030D-6E8A-4147-A177-3AD203B41FA5}">
                      <a16:colId xmlns:a16="http://schemas.microsoft.com/office/drawing/2014/main" val="468283467"/>
                    </a:ext>
                  </a:extLst>
                </a:gridCol>
                <a:gridCol w="465935">
                  <a:extLst>
                    <a:ext uri="{9D8B030D-6E8A-4147-A177-3AD203B41FA5}">
                      <a16:colId xmlns:a16="http://schemas.microsoft.com/office/drawing/2014/main" val="3823604040"/>
                    </a:ext>
                  </a:extLst>
                </a:gridCol>
                <a:gridCol w="465935">
                  <a:extLst>
                    <a:ext uri="{9D8B030D-6E8A-4147-A177-3AD203B41FA5}">
                      <a16:colId xmlns:a16="http://schemas.microsoft.com/office/drawing/2014/main" val="3652080883"/>
                    </a:ext>
                  </a:extLst>
                </a:gridCol>
              </a:tblGrid>
              <a:tr h="384881">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64" name="TextBox 63">
            <a:extLst>
              <a:ext uri="{FF2B5EF4-FFF2-40B4-BE49-F238E27FC236}">
                <a16:creationId xmlns:a16="http://schemas.microsoft.com/office/drawing/2014/main" id="{77C6A9F9-CFD2-BFB6-5FD1-46212866E231}"/>
              </a:ext>
            </a:extLst>
          </p:cNvPr>
          <p:cNvSpPr txBox="1"/>
          <p:nvPr/>
        </p:nvSpPr>
        <p:spPr>
          <a:xfrm>
            <a:off x="-118226" y="766965"/>
            <a:ext cx="294444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LUT Query: </a:t>
            </a:r>
            <a:b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b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Return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1</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st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4</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th</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Corbel" panose="020B0503020204020204" pitchFamily="34" charset="0"/>
                <a:ea typeface="+mn-ea"/>
                <a:cs typeface="+mn-cs"/>
              </a:rPr>
              <a:t>prime numbers</a:t>
            </a:r>
          </a:p>
        </p:txBody>
      </p:sp>
      <p:sp>
        <p:nvSpPr>
          <p:cNvPr id="71" name="TextBox 70" hidden="1">
            <a:extLst>
              <a:ext uri="{FF2B5EF4-FFF2-40B4-BE49-F238E27FC236}">
                <a16:creationId xmlns:a16="http://schemas.microsoft.com/office/drawing/2014/main" id="{96464DE5-8775-54F7-E800-368C864AD146}"/>
              </a:ext>
            </a:extLst>
          </p:cNvPr>
          <p:cNvSpPr txBox="1"/>
          <p:nvPr/>
        </p:nvSpPr>
        <p:spPr>
          <a:xfrm>
            <a:off x="3602360" y="807886"/>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input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vector</a:t>
            </a:r>
          </a:p>
        </p:txBody>
      </p:sp>
      <p:sp>
        <p:nvSpPr>
          <p:cNvPr id="73" name="TextBox 72">
            <a:extLst>
              <a:ext uri="{FF2B5EF4-FFF2-40B4-BE49-F238E27FC236}">
                <a16:creationId xmlns:a16="http://schemas.microsoft.com/office/drawing/2014/main" id="{D7B72F86-2B91-59AA-47AC-78725EC01117}"/>
              </a:ext>
            </a:extLst>
          </p:cNvPr>
          <p:cNvSpPr txBox="1"/>
          <p:nvPr/>
        </p:nvSpPr>
        <p:spPr>
          <a:xfrm>
            <a:off x="3576104" y="5703683"/>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output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vector</a:t>
            </a:r>
          </a:p>
        </p:txBody>
      </p:sp>
      <p:sp>
        <p:nvSpPr>
          <p:cNvPr id="80" name="TextBox 79">
            <a:extLst>
              <a:ext uri="{FF2B5EF4-FFF2-40B4-BE49-F238E27FC236}">
                <a16:creationId xmlns:a16="http://schemas.microsoft.com/office/drawing/2014/main" id="{283E4029-EC6B-17CF-A76E-32088220A3F2}"/>
              </a:ext>
            </a:extLst>
          </p:cNvPr>
          <p:cNvSpPr txBox="1"/>
          <p:nvPr/>
        </p:nvSpPr>
        <p:spPr>
          <a:xfrm rot="5400000">
            <a:off x="5608648" y="3024316"/>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solidFill>
                <a:effectLst/>
                <a:uLnTx/>
                <a:uFillTx/>
                <a:latin typeface="Corbel" panose="020B0503020204020204" pitchFamily="34" charset="0"/>
                <a:ea typeface="+mn-ea"/>
                <a:cs typeface="Arial" panose="020B0604020202020204" pitchFamily="34" charset="0"/>
              </a:rPr>
              <a:t>DRAM array</a:t>
            </a:r>
          </a:p>
        </p:txBody>
      </p:sp>
      <p:sp>
        <p:nvSpPr>
          <p:cNvPr id="82" name="Rectangle 81">
            <a:extLst>
              <a:ext uri="{FF2B5EF4-FFF2-40B4-BE49-F238E27FC236}">
                <a16:creationId xmlns:a16="http://schemas.microsoft.com/office/drawing/2014/main" id="{62BDDE6A-4739-7DE9-17E3-D3F0466696F8}"/>
              </a:ext>
            </a:extLst>
          </p:cNvPr>
          <p:cNvSpPr/>
          <p:nvPr/>
        </p:nvSpPr>
        <p:spPr>
          <a:xfrm>
            <a:off x="4935550" y="240016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mn-cs"/>
              </a:rPr>
              <a:t>0</a:t>
            </a:r>
          </a:p>
        </p:txBody>
      </p:sp>
      <p:sp>
        <p:nvSpPr>
          <p:cNvPr id="83" name="Rectangle 82">
            <a:extLst>
              <a:ext uri="{FF2B5EF4-FFF2-40B4-BE49-F238E27FC236}">
                <a16:creationId xmlns:a16="http://schemas.microsoft.com/office/drawing/2014/main" id="{0AB9FB35-61EA-83FA-E6A5-94C08C60E54A}"/>
              </a:ext>
            </a:extLst>
          </p:cNvPr>
          <p:cNvSpPr/>
          <p:nvPr/>
        </p:nvSpPr>
        <p:spPr>
          <a:xfrm>
            <a:off x="4935550" y="2766371"/>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1</a:t>
            </a:r>
          </a:p>
        </p:txBody>
      </p:sp>
      <p:sp>
        <p:nvSpPr>
          <p:cNvPr id="84" name="Rectangle 83">
            <a:extLst>
              <a:ext uri="{FF2B5EF4-FFF2-40B4-BE49-F238E27FC236}">
                <a16:creationId xmlns:a16="http://schemas.microsoft.com/office/drawing/2014/main" id="{FF1258C3-D9FB-0C18-2D3C-A98C5A7E0564}"/>
              </a:ext>
            </a:extLst>
          </p:cNvPr>
          <p:cNvSpPr/>
          <p:nvPr/>
        </p:nvSpPr>
        <p:spPr>
          <a:xfrm>
            <a:off x="4934718" y="315662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2</a:t>
            </a:r>
          </a:p>
        </p:txBody>
      </p:sp>
      <p:sp>
        <p:nvSpPr>
          <p:cNvPr id="85" name="Rectangle 84">
            <a:extLst>
              <a:ext uri="{FF2B5EF4-FFF2-40B4-BE49-F238E27FC236}">
                <a16:creationId xmlns:a16="http://schemas.microsoft.com/office/drawing/2014/main" id="{CF06D91A-016B-D11C-864D-895C394BB662}"/>
              </a:ext>
            </a:extLst>
          </p:cNvPr>
          <p:cNvSpPr/>
          <p:nvPr/>
        </p:nvSpPr>
        <p:spPr>
          <a:xfrm>
            <a:off x="4934491" y="3505647"/>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3</a:t>
            </a:r>
          </a:p>
        </p:txBody>
      </p:sp>
      <p:cxnSp>
        <p:nvCxnSpPr>
          <p:cNvPr id="87" name="Straight Arrow Connector 86">
            <a:extLst>
              <a:ext uri="{FF2B5EF4-FFF2-40B4-BE49-F238E27FC236}">
                <a16:creationId xmlns:a16="http://schemas.microsoft.com/office/drawing/2014/main" id="{3D9963A9-A5EA-04E1-3026-C8D6B5061355}"/>
              </a:ext>
            </a:extLst>
          </p:cNvPr>
          <p:cNvCxnSpPr>
            <a:cxnSpLocks/>
          </p:cNvCxnSpPr>
          <p:nvPr/>
        </p:nvCxnSpPr>
        <p:spPr>
          <a:xfrm>
            <a:off x="3366391" y="3251264"/>
            <a:ext cx="114882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F0912C0E-F66C-CC78-E512-3C50625CE485}"/>
              </a:ext>
            </a:extLst>
          </p:cNvPr>
          <p:cNvSpPr txBox="1"/>
          <p:nvPr/>
        </p:nvSpPr>
        <p:spPr>
          <a:xfrm>
            <a:off x="2778847" y="2451714"/>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pLUTo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row sweep</a:t>
            </a:r>
          </a:p>
        </p:txBody>
      </p:sp>
      <p:graphicFrame>
        <p:nvGraphicFramePr>
          <p:cNvPr id="39" name="Table 275">
            <a:extLst>
              <a:ext uri="{FF2B5EF4-FFF2-40B4-BE49-F238E27FC236}">
                <a16:creationId xmlns:a16="http://schemas.microsoft.com/office/drawing/2014/main" id="{AE5A250C-6243-27C7-CB43-5BA2E4893154}"/>
              </a:ext>
            </a:extLst>
          </p:cNvPr>
          <p:cNvGraphicFramePr>
            <a:graphicFrameLocks noGrp="1"/>
          </p:cNvGraphicFramePr>
          <p:nvPr/>
        </p:nvGraphicFramePr>
        <p:xfrm>
          <a:off x="5290526" y="2456395"/>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graphicFrame>
        <p:nvGraphicFramePr>
          <p:cNvPr id="42" name="Table 275">
            <a:extLst>
              <a:ext uri="{FF2B5EF4-FFF2-40B4-BE49-F238E27FC236}">
                <a16:creationId xmlns:a16="http://schemas.microsoft.com/office/drawing/2014/main" id="{6425660E-7AFB-6CD3-6765-41F7B91849BF}"/>
              </a:ext>
            </a:extLst>
          </p:cNvPr>
          <p:cNvGraphicFramePr>
            <a:graphicFrameLocks noGrp="1"/>
          </p:cNvGraphicFramePr>
          <p:nvPr/>
        </p:nvGraphicFramePr>
        <p:xfrm>
          <a:off x="5296841" y="4590328"/>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sp>
        <p:nvSpPr>
          <p:cNvPr id="74" name="TextBox 73">
            <a:extLst>
              <a:ext uri="{FF2B5EF4-FFF2-40B4-BE49-F238E27FC236}">
                <a16:creationId xmlns:a16="http://schemas.microsoft.com/office/drawing/2014/main" id="{549E17C4-CCD6-4975-A244-6D40CDC6F814}"/>
              </a:ext>
            </a:extLst>
          </p:cNvPr>
          <p:cNvSpPr txBox="1"/>
          <p:nvPr/>
        </p:nvSpPr>
        <p:spPr>
          <a:xfrm>
            <a:off x="6088976" y="1531408"/>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C000"/>
                </a:solidFill>
                <a:effectLst/>
                <a:uLnTx/>
                <a:uFillTx/>
                <a:latin typeface="Corbel" panose="020B0503020204020204" pitchFamily="34" charset="0"/>
                <a:ea typeface="+mn-ea"/>
                <a:cs typeface="Arial" panose="020B0604020202020204" pitchFamily="34" charset="0"/>
              </a:rPr>
              <a:t>match logic</a:t>
            </a:r>
          </a:p>
        </p:txBody>
      </p:sp>
      <p:grpSp>
        <p:nvGrpSpPr>
          <p:cNvPr id="66" name="Group 65">
            <a:extLst>
              <a:ext uri="{FF2B5EF4-FFF2-40B4-BE49-F238E27FC236}">
                <a16:creationId xmlns:a16="http://schemas.microsoft.com/office/drawing/2014/main" id="{D6C37921-B06B-7C3D-B9D9-193D9BCC5483}"/>
              </a:ext>
            </a:extLst>
          </p:cNvPr>
          <p:cNvGrpSpPr/>
          <p:nvPr/>
        </p:nvGrpSpPr>
        <p:grpSpPr>
          <a:xfrm>
            <a:off x="6371580" y="626250"/>
            <a:ext cx="3649070" cy="1144287"/>
            <a:chOff x="6371580" y="626250"/>
            <a:chExt cx="3649070" cy="1144287"/>
          </a:xfrm>
        </p:grpSpPr>
        <p:sp>
          <p:nvSpPr>
            <p:cNvPr id="58" name="Rectangle 57">
              <a:extLst>
                <a:ext uri="{FF2B5EF4-FFF2-40B4-BE49-F238E27FC236}">
                  <a16:creationId xmlns:a16="http://schemas.microsoft.com/office/drawing/2014/main" id="{A14A0934-DAAA-4FF3-3FAA-A8B0F7F3110D}"/>
                </a:ext>
              </a:extLst>
            </p:cNvPr>
            <p:cNvSpPr/>
            <p:nvPr/>
          </p:nvSpPr>
          <p:spPr>
            <a:xfrm>
              <a:off x="7321711" y="629616"/>
              <a:ext cx="1741902" cy="923330"/>
            </a:xfrm>
            <a:prstGeom prst="rect">
              <a:avLst/>
            </a:prstGeom>
            <a:solidFill>
              <a:schemeClr val="accent4">
                <a:lumMod val="20000"/>
                <a:lumOff val="80000"/>
              </a:schemeClr>
            </a:solidFill>
            <a:ln w="76200">
              <a:solidFill>
                <a:schemeClr val="accent1"/>
              </a:solidFill>
            </a:ln>
          </p:spPr>
          <p:txBody>
            <a:bodyPr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72C4"/>
                </a:solidFill>
                <a:effectLst/>
                <a:uLnTx/>
                <a:uFillTx/>
                <a:latin typeface="Corbel" panose="020B0503020204020204" pitchFamily="34" charset="0"/>
                <a:ea typeface="+mn-ea"/>
                <a:cs typeface="+mn-cs"/>
              </a:endParaRPr>
            </a:p>
          </p:txBody>
        </p:sp>
        <p:grpSp>
          <p:nvGrpSpPr>
            <p:cNvPr id="63" name="Group 62">
              <a:extLst>
                <a:ext uri="{FF2B5EF4-FFF2-40B4-BE49-F238E27FC236}">
                  <a16:creationId xmlns:a16="http://schemas.microsoft.com/office/drawing/2014/main" id="{014E3DF3-21F7-7785-DBBE-3871E695E423}"/>
                </a:ext>
              </a:extLst>
            </p:cNvPr>
            <p:cNvGrpSpPr/>
            <p:nvPr/>
          </p:nvGrpSpPr>
          <p:grpSpPr>
            <a:xfrm>
              <a:off x="6371580" y="626250"/>
              <a:ext cx="3649070" cy="1144287"/>
              <a:chOff x="6371580" y="626250"/>
              <a:chExt cx="3649070" cy="1144287"/>
            </a:xfrm>
          </p:grpSpPr>
          <p:sp>
            <p:nvSpPr>
              <p:cNvPr id="49" name="TextBox 48">
                <a:extLst>
                  <a:ext uri="{FF2B5EF4-FFF2-40B4-BE49-F238E27FC236}">
                    <a16:creationId xmlns:a16="http://schemas.microsoft.com/office/drawing/2014/main" id="{EA86265D-E209-AA53-C94E-42A6B57CED0A}"/>
                  </a:ext>
                </a:extLst>
              </p:cNvPr>
              <p:cNvSpPr txBox="1"/>
              <p:nvPr/>
            </p:nvSpPr>
            <p:spPr>
              <a:xfrm>
                <a:off x="6371580" y="626250"/>
                <a:ext cx="3649070"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Accessing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 the 2</a:t>
                </a:r>
                <a:r>
                  <a:rPr kumimoji="0" lang="en-US" sz="1800" b="1" i="0" u="none" strike="noStrike" kern="1200" cap="none" spc="0" normalizeH="0" baseline="30000" noProof="0">
                    <a:ln>
                      <a:noFill/>
                    </a:ln>
                    <a:solidFill>
                      <a:prstClr val="black"/>
                    </a:solidFill>
                    <a:effectLst/>
                    <a:uLnTx/>
                    <a:uFillTx/>
                    <a:latin typeface="Corbel" panose="020B0503020204020204" pitchFamily="34" charset="0"/>
                    <a:ea typeface="+mn-ea"/>
                    <a:cs typeface="Arial" panose="020B0604020202020204" pitchFamily="34" charset="0"/>
                  </a:rPr>
                  <a:t>nd</a:t>
                </a: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 (</a:t>
                </a:r>
                <a:r>
                  <a:rPr kumimoji="0" lang="en-US" sz="1800" b="1" i="0" u="none" strike="noStrike" kern="1200" cap="none" spc="0" normalizeH="0" baseline="0" noProof="0">
                    <a:ln>
                      <a:noFill/>
                    </a:ln>
                    <a:solidFill>
                      <a:srgbClr val="1F52FF"/>
                    </a:solidFill>
                    <a:effectLst/>
                    <a:uLnTx/>
                    <a:uFillTx/>
                    <a:latin typeface="Corbel" panose="020B0503020204020204" pitchFamily="34" charset="0"/>
                    <a:ea typeface="+mn-ea"/>
                    <a:cs typeface="Arial" panose="020B0604020202020204" pitchFamily="34" charset="0"/>
                  </a:rPr>
                  <a:t>1</a:t>
                </a: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 </a:t>
                </a:r>
                <a:b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b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prime number?</a:t>
                </a:r>
              </a:p>
            </p:txBody>
          </p:sp>
          <p:cxnSp>
            <p:nvCxnSpPr>
              <p:cNvPr id="60" name="Elbow Connector 59">
                <a:extLst>
                  <a:ext uri="{FF2B5EF4-FFF2-40B4-BE49-F238E27FC236}">
                    <a16:creationId xmlns:a16="http://schemas.microsoft.com/office/drawing/2014/main" id="{B93AF1A0-923D-4D1B-D74D-C1E5DFBE3F52}"/>
                  </a:ext>
                </a:extLst>
              </p:cNvPr>
              <p:cNvCxnSpPr>
                <a:cxnSpLocks/>
              </p:cNvCxnSpPr>
              <p:nvPr/>
            </p:nvCxnSpPr>
            <p:spPr>
              <a:xfrm flipV="1">
                <a:off x="8557395" y="1591766"/>
                <a:ext cx="256493" cy="178771"/>
              </a:xfrm>
              <a:prstGeom prst="bentConnector2">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75" name="TextBox 74" hidden="1">
            <a:extLst>
              <a:ext uri="{FF2B5EF4-FFF2-40B4-BE49-F238E27FC236}">
                <a16:creationId xmlns:a16="http://schemas.microsoft.com/office/drawing/2014/main" id="{A54835F2-0D49-AD9D-7B59-D26A8F2F657E}"/>
              </a:ext>
            </a:extLst>
          </p:cNvPr>
          <p:cNvSpPr txBox="1"/>
          <p:nvPr/>
        </p:nvSpPr>
        <p:spPr>
          <a:xfrm>
            <a:off x="3613556" y="805634"/>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input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vector</a:t>
            </a:r>
          </a:p>
        </p:txBody>
      </p:sp>
      <p:sp>
        <p:nvSpPr>
          <p:cNvPr id="44" name="Rectangle 43">
            <a:extLst>
              <a:ext uri="{FF2B5EF4-FFF2-40B4-BE49-F238E27FC236}">
                <a16:creationId xmlns:a16="http://schemas.microsoft.com/office/drawing/2014/main" id="{1C86F39F-5A74-7360-171E-DA375CB7FBAC}"/>
              </a:ext>
            </a:extLst>
          </p:cNvPr>
          <p:cNvSpPr/>
          <p:nvPr/>
        </p:nvSpPr>
        <p:spPr>
          <a:xfrm>
            <a:off x="5774328"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15" name="Rectangle 14">
            <a:extLst>
              <a:ext uri="{FF2B5EF4-FFF2-40B4-BE49-F238E27FC236}">
                <a16:creationId xmlns:a16="http://schemas.microsoft.com/office/drawing/2014/main" id="{8F0AB727-4535-4F51-A029-2FF715B1BB4F}"/>
              </a:ext>
            </a:extLst>
          </p:cNvPr>
          <p:cNvSpPr/>
          <p:nvPr/>
        </p:nvSpPr>
        <p:spPr>
          <a:xfrm>
            <a:off x="5770841" y="1729900"/>
            <a:ext cx="392400" cy="392400"/>
          </a:xfrm>
          <a:prstGeom prst="rect">
            <a:avLst/>
          </a:prstGeom>
          <a:solidFill>
            <a:schemeClr val="accent6">
              <a:lumMod val="40000"/>
              <a:lumOff val="60000"/>
            </a:schemeClr>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 name="Rectangle 52">
            <a:extLst>
              <a:ext uri="{FF2B5EF4-FFF2-40B4-BE49-F238E27FC236}">
                <a16:creationId xmlns:a16="http://schemas.microsoft.com/office/drawing/2014/main" id="{1DD9DBF9-314C-2332-C61A-2BC894A165C5}"/>
              </a:ext>
            </a:extLst>
          </p:cNvPr>
          <p:cNvSpPr>
            <a:spLocks/>
          </p:cNvSpPr>
          <p:nvPr/>
        </p:nvSpPr>
        <p:spPr>
          <a:xfrm>
            <a:off x="6238453" y="1731287"/>
            <a:ext cx="392400" cy="392400"/>
          </a:xfrm>
          <a:prstGeom prst="rect">
            <a:avLst/>
          </a:prstGeom>
          <a:solidFill>
            <a:schemeClr val="accent3">
              <a:lumMod val="20000"/>
              <a:lumOff val="80000"/>
            </a:schemeClr>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𝘅</a:t>
            </a:r>
          </a:p>
        </p:txBody>
      </p:sp>
      <p:sp>
        <p:nvSpPr>
          <p:cNvPr id="59" name="TextBox 58">
            <a:extLst>
              <a:ext uri="{FF2B5EF4-FFF2-40B4-BE49-F238E27FC236}">
                <a16:creationId xmlns:a16="http://schemas.microsoft.com/office/drawing/2014/main" id="{6E8DAA3A-93AE-A014-8E36-A4E98489F223}"/>
              </a:ext>
            </a:extLst>
          </p:cNvPr>
          <p:cNvSpPr txBox="1"/>
          <p:nvPr/>
        </p:nvSpPr>
        <p:spPr>
          <a:xfrm>
            <a:off x="3603600" y="806400"/>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input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vector</a:t>
            </a:r>
          </a:p>
        </p:txBody>
      </p:sp>
      <p:graphicFrame>
        <p:nvGraphicFramePr>
          <p:cNvPr id="61" name="Table 275">
            <a:extLst>
              <a:ext uri="{FF2B5EF4-FFF2-40B4-BE49-F238E27FC236}">
                <a16:creationId xmlns:a16="http://schemas.microsoft.com/office/drawing/2014/main" id="{126175A0-501A-7A56-8210-9682EAA0DB15}"/>
              </a:ext>
            </a:extLst>
          </p:cNvPr>
          <p:cNvGraphicFramePr>
            <a:graphicFrameLocks noGrp="1"/>
          </p:cNvGraphicFramePr>
          <p:nvPr/>
        </p:nvGraphicFramePr>
        <p:xfrm>
          <a:off x="426103" y="2000679"/>
          <a:ext cx="1854538" cy="2194560"/>
        </p:xfrm>
        <a:graphic>
          <a:graphicData uri="http://schemas.openxmlformats.org/drawingml/2006/table">
            <a:tbl>
              <a:tblPr firstRow="1" bandRow="1">
                <a:tableStyleId>{5940675A-B579-460E-94D1-54222C63F5DA}</a:tableStyleId>
              </a:tblPr>
              <a:tblGrid>
                <a:gridCol w="560388">
                  <a:extLst>
                    <a:ext uri="{9D8B030D-6E8A-4147-A177-3AD203B41FA5}">
                      <a16:colId xmlns:a16="http://schemas.microsoft.com/office/drawing/2014/main" val="1193322599"/>
                    </a:ext>
                  </a:extLst>
                </a:gridCol>
                <a:gridCol w="816943">
                  <a:extLst>
                    <a:ext uri="{9D8B030D-6E8A-4147-A177-3AD203B41FA5}">
                      <a16:colId xmlns:a16="http://schemas.microsoft.com/office/drawing/2014/main" val="4227494446"/>
                    </a:ext>
                  </a:extLst>
                </a:gridCol>
                <a:gridCol w="477207">
                  <a:extLst>
                    <a:ext uri="{9D8B030D-6E8A-4147-A177-3AD203B41FA5}">
                      <a16:colId xmlns:a16="http://schemas.microsoft.com/office/drawing/2014/main" val="468283467"/>
                    </a:ext>
                  </a:extLst>
                </a:gridCol>
              </a:tblGrid>
              <a:tr h="270417">
                <a:tc>
                  <a:txBody>
                    <a:bodyPr/>
                    <a:lstStyle/>
                    <a:p>
                      <a:pPr algn="ctr"/>
                      <a:endParaRPr lang="en-US" sz="1800" b="0" i="0">
                        <a:latin typeface="Corbel" panose="020B0503020204020204" pitchFamily="34" charset="0"/>
                        <a:cs typeface="Arial" panose="020B060402020202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800" b="0" i="0">
                          <a:latin typeface="Corbel" panose="020B0503020204020204" pitchFamily="34" charset="0"/>
                          <a:cs typeface="Arial" panose="020B0604020202020204" pitchFamily="34" charset="0"/>
                        </a:rPr>
                        <a:t>Prime numbers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r>
                        <a:rPr lang="en-US" sz="1000">
                          <a:latin typeface="Arial" panose="020B0604020202020204" pitchFamily="34" charset="0"/>
                          <a:cs typeface="Arial" panose="020B0604020202020204" pitchFamily="34" charset="0"/>
                        </a:rPr>
                        <a:t>A</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0">
                <a:tc>
                  <a:txBody>
                    <a:bodyPr/>
                    <a:lstStyle/>
                    <a:p>
                      <a:pPr algn="ctr"/>
                      <a:r>
                        <a:rPr lang="en-US" sz="1800" b="0" i="0">
                          <a:latin typeface="Corbel" panose="020B0503020204020204" pitchFamily="34" charset="0"/>
                          <a:cs typeface="Arial" panose="020B0604020202020204" pitchFamily="34" charset="0"/>
                        </a:rPr>
                        <a:t>LUT</a:t>
                      </a:r>
                    </a:p>
                    <a:p>
                      <a:pPr algn="ctr"/>
                      <a:r>
                        <a:rPr lang="en-US" sz="1800" b="0" i="0">
                          <a:latin typeface="Corbel" panose="020B0503020204020204" pitchFamily="34" charset="0"/>
                          <a:cs typeface="Arial" panose="020B0604020202020204" pitchFamily="34" charset="0"/>
                        </a:rPr>
                        <a:t>index</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err="1">
                          <a:latin typeface="Corbel" panose="020B0503020204020204" pitchFamily="34" charset="0"/>
                          <a:cs typeface="Arial" panose="020B0604020202020204" pitchFamily="34" charset="0"/>
                        </a:rPr>
                        <a:t>i</a:t>
                      </a:r>
                      <a:endParaRPr lang="en-US" sz="1800" b="0" i="0">
                        <a:latin typeface="Corbel" panose="020B0503020204020204" pitchFamily="34" charset="0"/>
                        <a:cs typeface="Arial" panose="020B0604020202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f(</a:t>
                      </a:r>
                      <a:r>
                        <a:rPr lang="en-US" sz="1800" b="0" i="0" err="1">
                          <a:latin typeface="Corbel" panose="020B0503020204020204" pitchFamily="34" charset="0"/>
                          <a:cs typeface="Arial" panose="020B0604020202020204" pitchFamily="34" charset="0"/>
                        </a:rPr>
                        <a:t>i</a:t>
                      </a:r>
                      <a:r>
                        <a:rPr lang="en-US" sz="1800" b="0" i="0">
                          <a:latin typeface="Corbel" panose="020B0503020204020204" pitchFamily="34" charset="0"/>
                          <a:cs typeface="Arial" panose="020B0604020202020204" pitchFamily="34" charset="0"/>
                        </a:rPr>
                        <a: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6769038"/>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1</a:t>
                      </a:r>
                      <a:r>
                        <a:rPr lang="en-US" sz="1800" b="0" i="0" baseline="30000">
                          <a:latin typeface="Corbel" panose="020B0503020204020204" pitchFamily="34" charset="0"/>
                          <a:cs typeface="Arial" panose="020B0604020202020204" pitchFamily="34" charset="0"/>
                        </a:rPr>
                        <a:t>st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351085"/>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2</a:t>
                      </a:r>
                      <a:r>
                        <a:rPr lang="en-US" sz="1800" b="0" i="0" baseline="30000">
                          <a:solidFill>
                            <a:schemeClr val="tx1"/>
                          </a:solidFill>
                          <a:latin typeface="Corbel" panose="020B0503020204020204" pitchFamily="34" charset="0"/>
                          <a:cs typeface="Arial" panose="020B0604020202020204" pitchFamily="34" charset="0"/>
                        </a:rPr>
                        <a:t>nd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508754334"/>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3</a:t>
                      </a:r>
                      <a:r>
                        <a:rPr lang="en-US" sz="1800" b="0" i="0" baseline="30000">
                          <a:latin typeface="Corbel" panose="020B0503020204020204" pitchFamily="34" charset="0"/>
                          <a:cs typeface="Arial" panose="020B0604020202020204" pitchFamily="34" charset="0"/>
                        </a:rPr>
                        <a:t>rd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64916830"/>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4</a:t>
                      </a:r>
                      <a:r>
                        <a:rPr lang="en-US" sz="1800" b="0" i="0" baseline="30000">
                          <a:latin typeface="Corbel" panose="020B0503020204020204" pitchFamily="34" charset="0"/>
                          <a:cs typeface="Arial" panose="020B0604020202020204" pitchFamily="34" charset="0"/>
                        </a:rPr>
                        <a:t>th</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16069710"/>
                  </a:ext>
                </a:extLst>
              </a:tr>
            </a:tbl>
          </a:graphicData>
        </a:graphic>
      </p:graphicFrame>
      <p:sp>
        <p:nvSpPr>
          <p:cNvPr id="50" name="TextBox 49">
            <a:extLst>
              <a:ext uri="{FF2B5EF4-FFF2-40B4-BE49-F238E27FC236}">
                <a16:creationId xmlns:a16="http://schemas.microsoft.com/office/drawing/2014/main" id="{D10A0BEB-3BB0-D1EE-AEAC-5694214B8CB1}"/>
              </a:ext>
            </a:extLst>
          </p:cNvPr>
          <p:cNvSpPr txBox="1"/>
          <p:nvPr/>
        </p:nvSpPr>
        <p:spPr>
          <a:xfrm>
            <a:off x="3811694" y="4612111"/>
            <a:ext cx="135233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93889F"/>
                </a:solidFill>
                <a:effectLst/>
                <a:uLnTx/>
                <a:uFillTx/>
                <a:latin typeface="Corbel" panose="020B0503020204020204" pitchFamily="34" charset="0"/>
                <a:ea typeface="+mn-ea"/>
                <a:cs typeface="Arial" panose="020B0604020202020204" pitchFamily="34" charset="0"/>
              </a:rPr>
              <a:t>row buffer</a:t>
            </a:r>
          </a:p>
        </p:txBody>
      </p:sp>
      <p:cxnSp>
        <p:nvCxnSpPr>
          <p:cNvPr id="51" name="Elbow Connector 50">
            <a:extLst>
              <a:ext uri="{FF2B5EF4-FFF2-40B4-BE49-F238E27FC236}">
                <a16:creationId xmlns:a16="http://schemas.microsoft.com/office/drawing/2014/main" id="{5030BC7B-E9B6-C0FF-C393-E321112D6368}"/>
              </a:ext>
            </a:extLst>
          </p:cNvPr>
          <p:cNvCxnSpPr>
            <a:cxnSpLocks/>
          </p:cNvCxnSpPr>
          <p:nvPr/>
        </p:nvCxnSpPr>
        <p:spPr>
          <a:xfrm rot="5400000" flipH="1" flipV="1">
            <a:off x="4745177" y="1952206"/>
            <a:ext cx="470099" cy="420004"/>
          </a:xfrm>
          <a:prstGeom prst="bentConnector2">
            <a:avLst/>
          </a:prstGeom>
          <a:ln w="38100">
            <a:solidFill>
              <a:srgbClr val="C00000"/>
            </a:solidFill>
            <a:prstDash val="sysDot"/>
            <a:tailEnd type="triangl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1482485"/>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660723" y="1722698"/>
            <a:ext cx="3352800"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62626">
                    <a:lumMod val="95000"/>
                    <a:lumOff val="5000"/>
                  </a:srgbClr>
                </a:solidFill>
                <a:effectLst/>
                <a:uLnTx/>
                <a:uFillTx/>
                <a:latin typeface="Tahoma"/>
                <a:ea typeface=""/>
                <a:cs typeface="+mn-cs"/>
              </a:rPr>
              <a:t>Bulk Data Copy</a:t>
            </a:r>
          </a:p>
        </p:txBody>
      </p:sp>
      <p:sp>
        <p:nvSpPr>
          <p:cNvPr id="22" name="TextBox 21"/>
          <p:cNvSpPr txBox="1"/>
          <p:nvPr/>
        </p:nvSpPr>
        <p:spPr>
          <a:xfrm>
            <a:off x="432124" y="3840799"/>
            <a:ext cx="3505199"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62626">
                    <a:lumMod val="95000"/>
                    <a:lumOff val="5000"/>
                  </a:srgbClr>
                </a:solidFill>
                <a:effectLst/>
                <a:uLnTx/>
                <a:uFillTx/>
                <a:latin typeface="Tahoma"/>
                <a:ea typeface=""/>
                <a:cs typeface="+mn-cs"/>
              </a:rPr>
              <a:t>Bulk Data Initialization</a:t>
            </a:r>
          </a:p>
        </p:txBody>
      </p:sp>
      <p:sp>
        <p:nvSpPr>
          <p:cNvPr id="23" name="Rounded Rectangle 22"/>
          <p:cNvSpPr/>
          <p:nvPr/>
        </p:nvSpPr>
        <p:spPr>
          <a:xfrm>
            <a:off x="5080323" y="1646498"/>
            <a:ext cx="990600" cy="13716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src</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sp>
        <p:nvSpPr>
          <p:cNvPr id="24" name="Rounded Rectangle 23"/>
          <p:cNvSpPr/>
          <p:nvPr/>
        </p:nvSpPr>
        <p:spPr>
          <a:xfrm>
            <a:off x="7442523" y="1646498"/>
            <a:ext cx="990600" cy="1371600"/>
          </a:xfrm>
          <a:prstGeom prst="roundRect">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dst</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cxnSp>
        <p:nvCxnSpPr>
          <p:cNvPr id="25" name="Straight Arrow Connector 24"/>
          <p:cNvCxnSpPr>
            <a:stCxn id="23" idx="3"/>
            <a:endCxn id="24" idx="1"/>
          </p:cNvCxnSpPr>
          <p:nvPr/>
        </p:nvCxnSpPr>
        <p:spPr>
          <a:xfrm>
            <a:off x="6070923" y="2332298"/>
            <a:ext cx="1371600" cy="1588"/>
          </a:xfrm>
          <a:prstGeom prst="straightConnector1">
            <a:avLst/>
          </a:prstGeom>
          <a:noFill/>
          <a:ln w="38100" cap="flat" cmpd="sng" algn="ctr">
            <a:solidFill>
              <a:srgbClr val="262626"/>
            </a:solidFill>
            <a:prstDash val="dash"/>
            <a:tailEnd type="arrow" w="lg" len="lg"/>
          </a:ln>
          <a:effectLst/>
        </p:spPr>
      </p:cxnSp>
      <p:sp>
        <p:nvSpPr>
          <p:cNvPr id="26" name="Rounded Rectangle 25"/>
          <p:cNvSpPr/>
          <p:nvPr/>
        </p:nvSpPr>
        <p:spPr>
          <a:xfrm>
            <a:off x="7442523" y="3868838"/>
            <a:ext cx="990600" cy="1371600"/>
          </a:xfrm>
          <a:prstGeom prst="roundRect">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dst</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cxnSp>
        <p:nvCxnSpPr>
          <p:cNvPr id="27" name="Straight Arrow Connector 26"/>
          <p:cNvCxnSpPr>
            <a:stCxn id="28" idx="3"/>
            <a:endCxn id="26" idx="1"/>
          </p:cNvCxnSpPr>
          <p:nvPr/>
        </p:nvCxnSpPr>
        <p:spPr>
          <a:xfrm flipV="1">
            <a:off x="5964013" y="4554638"/>
            <a:ext cx="1478510" cy="1"/>
          </a:xfrm>
          <a:prstGeom prst="straightConnector1">
            <a:avLst/>
          </a:prstGeom>
          <a:noFill/>
          <a:ln w="38100" cap="flat" cmpd="sng" algn="ctr">
            <a:solidFill>
              <a:srgbClr val="262626"/>
            </a:solidFill>
            <a:prstDash val="dash"/>
            <a:tailEnd type="arrow" w="lg" len="lg"/>
          </a:ln>
          <a:effectLst/>
        </p:spPr>
      </p:cxnSp>
      <p:sp>
        <p:nvSpPr>
          <p:cNvPr id="28" name="TextBox 27"/>
          <p:cNvSpPr txBox="1"/>
          <p:nvPr/>
        </p:nvSpPr>
        <p:spPr>
          <a:xfrm>
            <a:off x="5232723" y="4231473"/>
            <a:ext cx="73129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262626">
                    <a:lumMod val="95000"/>
                    <a:lumOff val="5000"/>
                  </a:srgbClr>
                </a:solidFill>
                <a:effectLst/>
                <a:uLnTx/>
                <a:uFillTx/>
                <a:latin typeface="Tahoma"/>
                <a:ea typeface=""/>
                <a:cs typeface="+mn-cs"/>
              </a:rPr>
              <a:t>val</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
              <a:cs typeface="+mn-cs"/>
            </a:endParaRPr>
          </a:p>
        </p:txBody>
      </p:sp>
      <p:sp>
        <p:nvSpPr>
          <p:cNvPr id="13" name="Title 1">
            <a:extLst>
              <a:ext uri="{FF2B5EF4-FFF2-40B4-BE49-F238E27FC236}">
                <a16:creationId xmlns:a16="http://schemas.microsoft.com/office/drawing/2014/main" id="{7110DEA1-81DA-8F4E-AA76-070A9869B789}"/>
              </a:ext>
            </a:extLst>
          </p:cNvPr>
          <p:cNvSpPr>
            <a:spLocks noGrp="1"/>
          </p:cNvSpPr>
          <p:nvPr>
            <p:ph type="title"/>
          </p:nvPr>
        </p:nvSpPr>
        <p:spPr/>
        <p:txBody>
          <a:bodyPr>
            <a:normAutofit fontScale="90000"/>
          </a:bodyPr>
          <a:lstStyle/>
          <a:p>
            <a:r>
              <a:rPr lang="en-US" dirty="0"/>
              <a:t>Bulk Data Copy and Initialization</a:t>
            </a:r>
          </a:p>
        </p:txBody>
      </p:sp>
      <p:pic>
        <p:nvPicPr>
          <p:cNvPr id="14" name="Picture 6" descr="oschar.png">
            <a:extLst>
              <a:ext uri="{FF2B5EF4-FFF2-40B4-BE49-F238E27FC236}">
                <a16:creationId xmlns:a16="http://schemas.microsoft.com/office/drawing/2014/main" id="{0AE8FB44-A324-DF40-A989-FCE1AB0F1AB2}"/>
              </a:ext>
            </a:extLst>
          </p:cNvPr>
          <p:cNvPicPr>
            <a:picLocks noChangeAspect="1"/>
          </p:cNvPicPr>
          <p:nvPr/>
        </p:nvPicPr>
        <p:blipFill>
          <a:blip r:embed="rId2" cstate="print"/>
          <a:srcRect/>
          <a:stretch>
            <a:fillRect/>
          </a:stretch>
        </p:blipFill>
        <p:spPr bwMode="auto">
          <a:xfrm rot="21393490">
            <a:off x="983985" y="1599021"/>
            <a:ext cx="7626143" cy="1660953"/>
          </a:xfrm>
          <a:prstGeom prst="rect">
            <a:avLst/>
          </a:prstGeom>
          <a:noFill/>
          <a:ln w="9525">
            <a:solidFill>
              <a:srgbClr val="262626"/>
            </a:solidFill>
            <a:miter lim="800000"/>
            <a:headEnd/>
            <a:tailEnd/>
          </a:ln>
        </p:spPr>
      </p:pic>
      <p:pic>
        <p:nvPicPr>
          <p:cNvPr id="15" name="Picture 7" descr="osfaster.png">
            <a:extLst>
              <a:ext uri="{FF2B5EF4-FFF2-40B4-BE49-F238E27FC236}">
                <a16:creationId xmlns:a16="http://schemas.microsoft.com/office/drawing/2014/main" id="{703A4D1D-273D-354A-B88E-E75A866F7FE1}"/>
              </a:ext>
            </a:extLst>
          </p:cNvPr>
          <p:cNvPicPr>
            <a:picLocks noChangeAspect="1"/>
          </p:cNvPicPr>
          <p:nvPr/>
        </p:nvPicPr>
        <p:blipFill>
          <a:blip r:embed="rId3" cstate="print"/>
          <a:srcRect/>
          <a:stretch>
            <a:fillRect/>
          </a:stretch>
        </p:blipFill>
        <p:spPr bwMode="auto">
          <a:xfrm>
            <a:off x="914400" y="3256522"/>
            <a:ext cx="7467600" cy="1967604"/>
          </a:xfrm>
          <a:prstGeom prst="rect">
            <a:avLst/>
          </a:prstGeom>
          <a:noFill/>
          <a:ln w="9525">
            <a:solidFill>
              <a:srgbClr val="262626"/>
            </a:solidFill>
            <a:miter lim="800000"/>
            <a:headEnd/>
            <a:tailEnd/>
          </a:ln>
        </p:spPr>
      </p:pic>
      <p:pic>
        <p:nvPicPr>
          <p:cNvPr id="16" name="Picture 15" descr="prior2.png">
            <a:extLst>
              <a:ext uri="{FF2B5EF4-FFF2-40B4-BE49-F238E27FC236}">
                <a16:creationId xmlns:a16="http://schemas.microsoft.com/office/drawing/2014/main" id="{A7418BA0-8FDF-FF41-885A-1F8488D2A88D}"/>
              </a:ext>
            </a:extLst>
          </p:cNvPr>
          <p:cNvPicPr>
            <a:picLocks noChangeAspect="1"/>
          </p:cNvPicPr>
          <p:nvPr/>
        </p:nvPicPr>
        <p:blipFill>
          <a:blip r:embed="rId4" cstate="print"/>
          <a:stretch>
            <a:fillRect/>
          </a:stretch>
        </p:blipFill>
        <p:spPr>
          <a:xfrm rot="197052">
            <a:off x="761659" y="2583163"/>
            <a:ext cx="7763272" cy="1719076"/>
          </a:xfrm>
          <a:prstGeom prst="rect">
            <a:avLst/>
          </a:prstGeom>
          <a:noFill/>
          <a:ln w="9525">
            <a:solidFill>
              <a:srgbClr val="262626"/>
            </a:solidFill>
            <a:miter lim="800000"/>
            <a:headEnd/>
            <a:tailEnd/>
          </a:ln>
        </p:spPr>
      </p:pic>
      <p:pic>
        <p:nvPicPr>
          <p:cNvPr id="17" name="Picture 16" descr="prior.png">
            <a:extLst>
              <a:ext uri="{FF2B5EF4-FFF2-40B4-BE49-F238E27FC236}">
                <a16:creationId xmlns:a16="http://schemas.microsoft.com/office/drawing/2014/main" id="{E442D3DD-4319-604F-9138-297958714138}"/>
              </a:ext>
            </a:extLst>
          </p:cNvPr>
          <p:cNvPicPr>
            <a:picLocks noChangeAspect="1"/>
          </p:cNvPicPr>
          <p:nvPr/>
        </p:nvPicPr>
        <p:blipFill>
          <a:blip r:embed="rId5" cstate="print"/>
          <a:stretch>
            <a:fillRect/>
          </a:stretch>
        </p:blipFill>
        <p:spPr>
          <a:xfrm rot="21422573">
            <a:off x="344918" y="4237679"/>
            <a:ext cx="7763272" cy="1755652"/>
          </a:xfrm>
          <a:prstGeom prst="rect">
            <a:avLst/>
          </a:prstGeom>
          <a:noFill/>
          <a:ln w="9525">
            <a:solidFill>
              <a:srgbClr val="262626"/>
            </a:solidFill>
            <a:miter lim="800000"/>
            <a:headEnd/>
            <a:tailEnd/>
          </a:ln>
        </p:spPr>
      </p:pic>
    </p:spTree>
    <p:extLst>
      <p:ext uri="{BB962C8B-B14F-4D97-AF65-F5344CB8AC3E}">
        <p14:creationId xmlns:p14="http://schemas.microsoft.com/office/powerpoint/2010/main" val="230345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D6C37921-B06B-7C3D-B9D9-193D9BCC5483}"/>
              </a:ext>
            </a:extLst>
          </p:cNvPr>
          <p:cNvGrpSpPr/>
          <p:nvPr/>
        </p:nvGrpSpPr>
        <p:grpSpPr>
          <a:xfrm>
            <a:off x="6371580" y="626250"/>
            <a:ext cx="3649070" cy="1144287"/>
            <a:chOff x="6371580" y="626250"/>
            <a:chExt cx="3649070" cy="1144287"/>
          </a:xfrm>
        </p:grpSpPr>
        <p:sp>
          <p:nvSpPr>
            <p:cNvPr id="58" name="Rectangle 57">
              <a:extLst>
                <a:ext uri="{FF2B5EF4-FFF2-40B4-BE49-F238E27FC236}">
                  <a16:creationId xmlns:a16="http://schemas.microsoft.com/office/drawing/2014/main" id="{A14A0934-DAAA-4FF3-3FAA-A8B0F7F3110D}"/>
                </a:ext>
              </a:extLst>
            </p:cNvPr>
            <p:cNvSpPr/>
            <p:nvPr/>
          </p:nvSpPr>
          <p:spPr>
            <a:xfrm>
              <a:off x="7321711" y="629616"/>
              <a:ext cx="1741902" cy="923330"/>
            </a:xfrm>
            <a:prstGeom prst="rect">
              <a:avLst/>
            </a:prstGeom>
            <a:solidFill>
              <a:schemeClr val="accent4">
                <a:lumMod val="20000"/>
                <a:lumOff val="80000"/>
              </a:schemeClr>
            </a:solidFill>
            <a:ln w="76200">
              <a:solidFill>
                <a:schemeClr val="accent1"/>
              </a:solidFill>
            </a:ln>
          </p:spPr>
          <p:txBody>
            <a:bodyPr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72C4"/>
                </a:solidFill>
                <a:effectLst/>
                <a:uLnTx/>
                <a:uFillTx/>
                <a:latin typeface="Corbel" panose="020B0503020204020204" pitchFamily="34" charset="0"/>
                <a:ea typeface="+mn-ea"/>
                <a:cs typeface="+mn-cs"/>
              </a:endParaRPr>
            </a:p>
          </p:txBody>
        </p:sp>
        <p:grpSp>
          <p:nvGrpSpPr>
            <p:cNvPr id="63" name="Group 62">
              <a:extLst>
                <a:ext uri="{FF2B5EF4-FFF2-40B4-BE49-F238E27FC236}">
                  <a16:creationId xmlns:a16="http://schemas.microsoft.com/office/drawing/2014/main" id="{014E3DF3-21F7-7785-DBBE-3871E695E423}"/>
                </a:ext>
              </a:extLst>
            </p:cNvPr>
            <p:cNvGrpSpPr/>
            <p:nvPr/>
          </p:nvGrpSpPr>
          <p:grpSpPr>
            <a:xfrm>
              <a:off x="6371580" y="626250"/>
              <a:ext cx="3649070" cy="1144287"/>
              <a:chOff x="6371580" y="626250"/>
              <a:chExt cx="3649070" cy="1144287"/>
            </a:xfrm>
          </p:grpSpPr>
          <p:sp>
            <p:nvSpPr>
              <p:cNvPr id="49" name="TextBox 48">
                <a:extLst>
                  <a:ext uri="{FF2B5EF4-FFF2-40B4-BE49-F238E27FC236}">
                    <a16:creationId xmlns:a16="http://schemas.microsoft.com/office/drawing/2014/main" id="{EA86265D-E209-AA53-C94E-42A6B57CED0A}"/>
                  </a:ext>
                </a:extLst>
              </p:cNvPr>
              <p:cNvSpPr txBox="1"/>
              <p:nvPr/>
            </p:nvSpPr>
            <p:spPr>
              <a:xfrm>
                <a:off x="6371580" y="626250"/>
                <a:ext cx="3649070"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Accessing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 the 4th (</a:t>
                </a:r>
                <a:r>
                  <a:rPr kumimoji="0" lang="en-US" sz="1800" b="1" i="0" u="none" strike="noStrike" kern="1200" cap="none" spc="0" normalizeH="0" baseline="0" noProof="0">
                    <a:ln>
                      <a:noFill/>
                    </a:ln>
                    <a:solidFill>
                      <a:srgbClr val="1F52FF"/>
                    </a:solidFill>
                    <a:effectLst/>
                    <a:uLnTx/>
                    <a:uFillTx/>
                    <a:latin typeface="Corbel" panose="020B0503020204020204" pitchFamily="34" charset="0"/>
                    <a:ea typeface="+mn-ea"/>
                    <a:cs typeface="Arial" panose="020B0604020202020204" pitchFamily="34" charset="0"/>
                  </a:rPr>
                  <a:t>3</a:t>
                </a: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 </a:t>
                </a:r>
                <a:b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br>
                <a:r>
                  <a:rPr kumimoji="0" lang="en-US" sz="18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prime number?</a:t>
                </a:r>
              </a:p>
            </p:txBody>
          </p:sp>
          <p:cxnSp>
            <p:nvCxnSpPr>
              <p:cNvPr id="60" name="Elbow Connector 59">
                <a:extLst>
                  <a:ext uri="{FF2B5EF4-FFF2-40B4-BE49-F238E27FC236}">
                    <a16:creationId xmlns:a16="http://schemas.microsoft.com/office/drawing/2014/main" id="{B93AF1A0-923D-4D1B-D74D-C1E5DFBE3F52}"/>
                  </a:ext>
                </a:extLst>
              </p:cNvPr>
              <p:cNvCxnSpPr>
                <a:cxnSpLocks/>
              </p:cNvCxnSpPr>
              <p:nvPr/>
            </p:nvCxnSpPr>
            <p:spPr>
              <a:xfrm flipV="1">
                <a:off x="8557395" y="1591766"/>
                <a:ext cx="256493" cy="178771"/>
              </a:xfrm>
              <a:prstGeom prst="bentConnector2">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70" name="Rectangle 69">
            <a:extLst>
              <a:ext uri="{FF2B5EF4-FFF2-40B4-BE49-F238E27FC236}">
                <a16:creationId xmlns:a16="http://schemas.microsoft.com/office/drawing/2014/main" id="{4F87D1AE-C9E8-030A-A3DD-CE41E1CA8BC8}"/>
              </a:ext>
            </a:extLst>
          </p:cNvPr>
          <p:cNvSpPr/>
          <p:nvPr/>
        </p:nvSpPr>
        <p:spPr>
          <a:xfrm>
            <a:off x="0" y="629616"/>
            <a:ext cx="2716306" cy="5826540"/>
          </a:xfrm>
          <a:prstGeom prst="rect">
            <a:avLst/>
          </a:prstGeom>
          <a:solidFill>
            <a:srgbClr val="FFF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ounded Rectangle 64">
            <a:extLst>
              <a:ext uri="{FF2B5EF4-FFF2-40B4-BE49-F238E27FC236}">
                <a16:creationId xmlns:a16="http://schemas.microsoft.com/office/drawing/2014/main" id="{8FFE4315-EE8D-144A-008D-8DCDDE3CFCC3}"/>
              </a:ext>
            </a:extLst>
          </p:cNvPr>
          <p:cNvSpPr/>
          <p:nvPr/>
        </p:nvSpPr>
        <p:spPr>
          <a:xfrm>
            <a:off x="96426" y="736537"/>
            <a:ext cx="2519027" cy="1079711"/>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4F55892D-F829-1FC6-94CF-7204C63F8EB6}"/>
              </a:ext>
            </a:extLst>
          </p:cNvPr>
          <p:cNvCxnSpPr>
            <a:cxnSpLocks/>
          </p:cNvCxnSpPr>
          <p:nvPr/>
        </p:nvCxnSpPr>
        <p:spPr>
          <a:xfrm rot="5400000" flipH="1">
            <a:off x="5043784" y="3295028"/>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E65ADB8B-E7D5-CC71-7D28-06DEDEE97FE9}"/>
              </a:ext>
            </a:extLst>
          </p:cNvPr>
          <p:cNvCxnSpPr>
            <a:cxnSpLocks/>
          </p:cNvCxnSpPr>
          <p:nvPr/>
        </p:nvCxnSpPr>
        <p:spPr>
          <a:xfrm rot="5400000" flipH="1">
            <a:off x="5043784" y="36739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3" name="Title 1" descr=" 6">
            <a:extLst>
              <a:ext uri="{FF2B5EF4-FFF2-40B4-BE49-F238E27FC236}">
                <a16:creationId xmlns:a16="http://schemas.microsoft.com/office/drawing/2014/main" id="{225FE3A3-6745-502D-7F59-15867750339D}"/>
              </a:ext>
            </a:extLst>
          </p:cNvPr>
          <p:cNvSpPr txBox="1">
            <a:spLocks/>
          </p:cNvSpPr>
          <p:nvPr/>
        </p:nvSpPr>
        <p:spPr>
          <a:xfrm>
            <a:off x="178177" y="0"/>
            <a:ext cx="8787647"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orbel" panose="020B0503020204020204" pitchFamily="34" charset="0"/>
                <a:ea typeface="+mj-ea"/>
                <a:cs typeface="+mj-cs"/>
              </a:rPr>
              <a:t>In-DRAM pLUTo LUT Query: Step 1</a:t>
            </a:r>
          </a:p>
        </p:txBody>
      </p:sp>
      <p:sp>
        <p:nvSpPr>
          <p:cNvPr id="7" name="Slide Number Placeholder 6">
            <a:extLst>
              <a:ext uri="{FF2B5EF4-FFF2-40B4-BE49-F238E27FC236}">
                <a16:creationId xmlns:a16="http://schemas.microsoft.com/office/drawing/2014/main" id="{BFC4D882-EE1D-5CC0-E0E4-710C3B18C9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cxnSp>
        <p:nvCxnSpPr>
          <p:cNvPr id="4" name="Straight Connector 3">
            <a:extLst>
              <a:ext uri="{FF2B5EF4-FFF2-40B4-BE49-F238E27FC236}">
                <a16:creationId xmlns:a16="http://schemas.microsoft.com/office/drawing/2014/main" id="{193B17EE-D4CE-E933-0A10-8DE0F4AE053C}"/>
              </a:ext>
            </a:extLst>
          </p:cNvPr>
          <p:cNvCxnSpPr>
            <a:cxnSpLocks/>
          </p:cNvCxnSpPr>
          <p:nvPr/>
        </p:nvCxnSpPr>
        <p:spPr>
          <a:xfrm>
            <a:off x="5515720" y="4182844"/>
            <a:ext cx="0" cy="325603"/>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DF1F5B15-D6F8-544E-2EC6-234CE9693377}"/>
              </a:ext>
            </a:extLst>
          </p:cNvPr>
          <p:cNvCxnSpPr>
            <a:cxnSpLocks/>
          </p:cNvCxnSpPr>
          <p:nvPr/>
        </p:nvCxnSpPr>
        <p:spPr>
          <a:xfrm>
            <a:off x="5965170" y="4182844"/>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BBD8907C-D053-3E28-0A5B-1508DA6E7B16}"/>
              </a:ext>
            </a:extLst>
          </p:cNvPr>
          <p:cNvCxnSpPr>
            <a:cxnSpLocks/>
          </p:cNvCxnSpPr>
          <p:nvPr/>
        </p:nvCxnSpPr>
        <p:spPr>
          <a:xfrm>
            <a:off x="6414620" y="4182805"/>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204CBF14-CE3C-D0AF-0904-EB85AA35F9B3}"/>
              </a:ext>
            </a:extLst>
          </p:cNvPr>
          <p:cNvCxnSpPr>
            <a:cxnSpLocks/>
          </p:cNvCxnSpPr>
          <p:nvPr/>
        </p:nvCxnSpPr>
        <p:spPr>
          <a:xfrm>
            <a:off x="6864069" y="4175499"/>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sp>
        <p:nvSpPr>
          <p:cNvPr id="11" name="Rounded Rectangle 10">
            <a:extLst>
              <a:ext uri="{FF2B5EF4-FFF2-40B4-BE49-F238E27FC236}">
                <a16:creationId xmlns:a16="http://schemas.microsoft.com/office/drawing/2014/main" id="{6504418D-A90C-D6E7-1C54-18A1A7C9A1D0}"/>
              </a:ext>
            </a:extLst>
          </p:cNvPr>
          <p:cNvSpPr/>
          <p:nvPr/>
        </p:nvSpPr>
        <p:spPr>
          <a:xfrm>
            <a:off x="5192143" y="2334911"/>
            <a:ext cx="2028915" cy="1840762"/>
          </a:xfrm>
          <a:prstGeom prst="roundRect">
            <a:avLst>
              <a:gd name="adj" fmla="val 1622"/>
            </a:avLst>
          </a:prstGeom>
          <a:solidFill>
            <a:schemeClr val="accent5">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2500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12" name="Table 275">
            <a:extLst>
              <a:ext uri="{FF2B5EF4-FFF2-40B4-BE49-F238E27FC236}">
                <a16:creationId xmlns:a16="http://schemas.microsoft.com/office/drawing/2014/main" id="{76354472-B820-C436-4D54-CDDC66664919}"/>
              </a:ext>
            </a:extLst>
          </p:cNvPr>
          <p:cNvGraphicFramePr>
            <a:graphicFrameLocks noGrp="1"/>
          </p:cNvGraphicFramePr>
          <p:nvPr/>
        </p:nvGraphicFramePr>
        <p:xfrm>
          <a:off x="5292522" y="2459192"/>
          <a:ext cx="1800000" cy="1584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396000">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6769038"/>
                  </a:ext>
                </a:extLst>
              </a:tr>
              <a:tr h="396000">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351085"/>
                  </a:ext>
                </a:extLst>
              </a:tr>
              <a:tr h="396000">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04728428"/>
                  </a:ext>
                </a:extLst>
              </a:tr>
            </a:tbl>
          </a:graphicData>
        </a:graphic>
      </p:graphicFrame>
      <p:sp>
        <p:nvSpPr>
          <p:cNvPr id="13" name="Rounded Rectangle 12">
            <a:extLst>
              <a:ext uri="{FF2B5EF4-FFF2-40B4-BE49-F238E27FC236}">
                <a16:creationId xmlns:a16="http://schemas.microsoft.com/office/drawing/2014/main" id="{D69C4F41-50ED-CF54-644A-2ED316781EF1}"/>
              </a:ext>
            </a:extLst>
          </p:cNvPr>
          <p:cNvSpPr/>
          <p:nvPr/>
        </p:nvSpPr>
        <p:spPr>
          <a:xfrm rot="5400000">
            <a:off x="5898769" y="3790738"/>
            <a:ext cx="582102" cy="2028912"/>
          </a:xfrm>
          <a:prstGeom prst="roundRect">
            <a:avLst/>
          </a:prstGeom>
          <a:pattFill prst="wdUpDiag">
            <a:fgClr>
              <a:srgbClr val="BBAECA"/>
            </a:fgClr>
            <a:bgClr>
              <a:srgbClr val="DFCFF0"/>
            </a:bgClr>
          </a:patt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id="{5B03AEA4-1D6D-2A02-F28E-1BE0E4D10B9C}"/>
              </a:ext>
            </a:extLst>
          </p:cNvPr>
          <p:cNvGrpSpPr/>
          <p:nvPr/>
        </p:nvGrpSpPr>
        <p:grpSpPr>
          <a:xfrm>
            <a:off x="5408073" y="5120617"/>
            <a:ext cx="173332" cy="648969"/>
            <a:chOff x="2521758" y="3054797"/>
            <a:chExt cx="64008" cy="188069"/>
          </a:xfrm>
        </p:grpSpPr>
        <p:cxnSp>
          <p:nvCxnSpPr>
            <p:cNvPr id="29" name="Straight Connector 28">
              <a:extLst>
                <a:ext uri="{FF2B5EF4-FFF2-40B4-BE49-F238E27FC236}">
                  <a16:creationId xmlns:a16="http://schemas.microsoft.com/office/drawing/2014/main" id="{56411DE6-322D-76E3-294D-9E5A2FA79FF8}"/>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1" name="Straight Connector 30">
              <a:extLst>
                <a:ext uri="{FF2B5EF4-FFF2-40B4-BE49-F238E27FC236}">
                  <a16:creationId xmlns:a16="http://schemas.microsoft.com/office/drawing/2014/main" id="{6001E9C3-356E-AE87-FFA4-05FFDFC51AF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2" name="Straight Connector 31">
              <a:extLst>
                <a:ext uri="{FF2B5EF4-FFF2-40B4-BE49-F238E27FC236}">
                  <a16:creationId xmlns:a16="http://schemas.microsoft.com/office/drawing/2014/main" id="{6291C3A9-C7BF-6832-8EBF-7A977669D976}"/>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7" name="Group 16">
            <a:extLst>
              <a:ext uri="{FF2B5EF4-FFF2-40B4-BE49-F238E27FC236}">
                <a16:creationId xmlns:a16="http://schemas.microsoft.com/office/drawing/2014/main" id="{FDD767DD-4EAE-2CA4-A7CE-A5CF80FEF08C}"/>
              </a:ext>
            </a:extLst>
          </p:cNvPr>
          <p:cNvGrpSpPr/>
          <p:nvPr/>
        </p:nvGrpSpPr>
        <p:grpSpPr>
          <a:xfrm>
            <a:off x="5837030" y="5109582"/>
            <a:ext cx="173332" cy="648969"/>
            <a:chOff x="2521758" y="3054797"/>
            <a:chExt cx="64008" cy="188069"/>
          </a:xfrm>
        </p:grpSpPr>
        <p:cxnSp>
          <p:nvCxnSpPr>
            <p:cNvPr id="26" name="Straight Connector 25">
              <a:extLst>
                <a:ext uri="{FF2B5EF4-FFF2-40B4-BE49-F238E27FC236}">
                  <a16:creationId xmlns:a16="http://schemas.microsoft.com/office/drawing/2014/main" id="{E2764FA7-945D-6ACC-4476-AB0E702C8F95}"/>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7" name="Straight Connector 26">
              <a:extLst>
                <a:ext uri="{FF2B5EF4-FFF2-40B4-BE49-F238E27FC236}">
                  <a16:creationId xmlns:a16="http://schemas.microsoft.com/office/drawing/2014/main" id="{9DA23700-D9EA-5D46-34FC-D8C81067954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8" name="Straight Connector 27">
              <a:extLst>
                <a:ext uri="{FF2B5EF4-FFF2-40B4-BE49-F238E27FC236}">
                  <a16:creationId xmlns:a16="http://schemas.microsoft.com/office/drawing/2014/main" id="{65F5F5EB-C469-F183-795C-3CF3D5200AE9}"/>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8" name="Group 17">
            <a:extLst>
              <a:ext uri="{FF2B5EF4-FFF2-40B4-BE49-F238E27FC236}">
                <a16:creationId xmlns:a16="http://schemas.microsoft.com/office/drawing/2014/main" id="{5C2F244F-AD02-F297-C498-C497F46F443E}"/>
              </a:ext>
            </a:extLst>
          </p:cNvPr>
          <p:cNvGrpSpPr/>
          <p:nvPr/>
        </p:nvGrpSpPr>
        <p:grpSpPr>
          <a:xfrm>
            <a:off x="6248380" y="5108314"/>
            <a:ext cx="173332" cy="648969"/>
            <a:chOff x="2521758" y="3054797"/>
            <a:chExt cx="64008" cy="188069"/>
          </a:xfrm>
        </p:grpSpPr>
        <p:cxnSp>
          <p:nvCxnSpPr>
            <p:cNvPr id="23" name="Straight Connector 22">
              <a:extLst>
                <a:ext uri="{FF2B5EF4-FFF2-40B4-BE49-F238E27FC236}">
                  <a16:creationId xmlns:a16="http://schemas.microsoft.com/office/drawing/2014/main" id="{9F9C2302-8BFC-2113-6E2C-ACFF464016E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4" name="Straight Connector 23">
              <a:extLst>
                <a:ext uri="{FF2B5EF4-FFF2-40B4-BE49-F238E27FC236}">
                  <a16:creationId xmlns:a16="http://schemas.microsoft.com/office/drawing/2014/main" id="{7FE804DF-ACC9-5681-9141-E12E98F04E3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5" name="Straight Connector 24">
              <a:extLst>
                <a:ext uri="{FF2B5EF4-FFF2-40B4-BE49-F238E27FC236}">
                  <a16:creationId xmlns:a16="http://schemas.microsoft.com/office/drawing/2014/main" id="{011A845C-4B36-622D-79D2-2EEC712480E0}"/>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9" name="Group 18">
            <a:extLst>
              <a:ext uri="{FF2B5EF4-FFF2-40B4-BE49-F238E27FC236}">
                <a16:creationId xmlns:a16="http://schemas.microsoft.com/office/drawing/2014/main" id="{D60879E2-DF9F-933F-7EBD-BAA733433234}"/>
              </a:ext>
            </a:extLst>
          </p:cNvPr>
          <p:cNvGrpSpPr/>
          <p:nvPr/>
        </p:nvGrpSpPr>
        <p:grpSpPr>
          <a:xfrm>
            <a:off x="6672336" y="5120617"/>
            <a:ext cx="173332" cy="648969"/>
            <a:chOff x="2521758" y="3054797"/>
            <a:chExt cx="64008" cy="188069"/>
          </a:xfrm>
        </p:grpSpPr>
        <p:cxnSp>
          <p:nvCxnSpPr>
            <p:cNvPr id="20" name="Straight Connector 19">
              <a:extLst>
                <a:ext uri="{FF2B5EF4-FFF2-40B4-BE49-F238E27FC236}">
                  <a16:creationId xmlns:a16="http://schemas.microsoft.com/office/drawing/2014/main" id="{98070522-1F0D-F9D0-1868-64E7D1BD153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1" name="Straight Connector 20">
              <a:extLst>
                <a:ext uri="{FF2B5EF4-FFF2-40B4-BE49-F238E27FC236}">
                  <a16:creationId xmlns:a16="http://schemas.microsoft.com/office/drawing/2014/main" id="{A7BC7AE7-4BBB-BD85-E12B-FD544420F3F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2" name="Straight Connector 21">
              <a:extLst>
                <a:ext uri="{FF2B5EF4-FFF2-40B4-BE49-F238E27FC236}">
                  <a16:creationId xmlns:a16="http://schemas.microsoft.com/office/drawing/2014/main" id="{8B1EFA1E-657A-E290-1E60-D94A0BF19A73}"/>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sp>
        <p:nvSpPr>
          <p:cNvPr id="33" name="Rounded Rectangle 32">
            <a:extLst>
              <a:ext uri="{FF2B5EF4-FFF2-40B4-BE49-F238E27FC236}">
                <a16:creationId xmlns:a16="http://schemas.microsoft.com/office/drawing/2014/main" id="{0C60ECAA-E984-0339-82FC-E5B0B4C5608E}"/>
              </a:ext>
            </a:extLst>
          </p:cNvPr>
          <p:cNvSpPr/>
          <p:nvPr/>
        </p:nvSpPr>
        <p:spPr>
          <a:xfrm rot="5400000">
            <a:off x="5897652" y="5047299"/>
            <a:ext cx="584335" cy="2028912"/>
          </a:xfrm>
          <a:prstGeom prst="round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4" name="Table 275">
            <a:extLst>
              <a:ext uri="{FF2B5EF4-FFF2-40B4-BE49-F238E27FC236}">
                <a16:creationId xmlns:a16="http://schemas.microsoft.com/office/drawing/2014/main" id="{91C1B412-F7C0-9BF4-466A-716D27FABB97}"/>
              </a:ext>
            </a:extLst>
          </p:cNvPr>
          <p:cNvGraphicFramePr>
            <a:graphicFrameLocks noGrp="1"/>
          </p:cNvGraphicFramePr>
          <p:nvPr/>
        </p:nvGraphicFramePr>
        <p:xfrm>
          <a:off x="5292522" y="4591707"/>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35" name="Rounded Rectangle 34">
            <a:extLst>
              <a:ext uri="{FF2B5EF4-FFF2-40B4-BE49-F238E27FC236}">
                <a16:creationId xmlns:a16="http://schemas.microsoft.com/office/drawing/2014/main" id="{5853E33A-0C10-F411-BD05-35B1A76C00B3}"/>
              </a:ext>
            </a:extLst>
          </p:cNvPr>
          <p:cNvSpPr/>
          <p:nvPr/>
        </p:nvSpPr>
        <p:spPr>
          <a:xfrm rot="5400000">
            <a:off x="5909541" y="170856"/>
            <a:ext cx="579239" cy="2014040"/>
          </a:xfrm>
          <a:prstGeom prst="roundRect">
            <a:avLst/>
          </a:prstGeom>
          <a:solidFill>
            <a:srgbClr val="E4D9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6" name="Table 275">
            <a:extLst>
              <a:ext uri="{FF2B5EF4-FFF2-40B4-BE49-F238E27FC236}">
                <a16:creationId xmlns:a16="http://schemas.microsoft.com/office/drawing/2014/main" id="{28DFCE45-3B33-AE43-69DA-C1AF5E3FC3E2}"/>
              </a:ext>
            </a:extLst>
          </p:cNvPr>
          <p:cNvGraphicFramePr>
            <a:graphicFrameLocks noGrp="1"/>
          </p:cNvGraphicFramePr>
          <p:nvPr/>
        </p:nvGraphicFramePr>
        <p:xfrm>
          <a:off x="5301890" y="994064"/>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0</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4"/>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cxnSp>
        <p:nvCxnSpPr>
          <p:cNvPr id="37" name="Elbow Connector 36">
            <a:extLst>
              <a:ext uri="{FF2B5EF4-FFF2-40B4-BE49-F238E27FC236}">
                <a16:creationId xmlns:a16="http://schemas.microsoft.com/office/drawing/2014/main" id="{8F539379-865B-D64A-C423-25BD1E83EAE5}"/>
              </a:ext>
            </a:extLst>
          </p:cNvPr>
          <p:cNvCxnSpPr>
            <a:cxnSpLocks/>
          </p:cNvCxnSpPr>
          <p:nvPr/>
        </p:nvCxnSpPr>
        <p:spPr>
          <a:xfrm rot="10800000" flipH="1" flipV="1">
            <a:off x="7211141" y="1924870"/>
            <a:ext cx="4" cy="3566160"/>
          </a:xfrm>
          <a:prstGeom prst="bentConnector3">
            <a:avLst>
              <a:gd name="adj1" fmla="val 12220150000"/>
            </a:avLst>
          </a:prstGeom>
          <a:ln w="38100">
            <a:solidFill>
              <a:schemeClr val="accent4"/>
            </a:solidFill>
            <a:prstDash val="sysDot"/>
            <a:tailEnd type="triangle" w="med" len="sm"/>
          </a:ln>
        </p:spPr>
        <p:style>
          <a:lnRef idx="1">
            <a:schemeClr val="accent1"/>
          </a:lnRef>
          <a:fillRef idx="0">
            <a:schemeClr val="accent1"/>
          </a:fillRef>
          <a:effectRef idx="0">
            <a:schemeClr val="accent1"/>
          </a:effectRef>
          <a:fontRef idx="minor">
            <a:schemeClr val="tx1"/>
          </a:fontRef>
        </p:style>
      </p:cxnSp>
      <p:sp>
        <p:nvSpPr>
          <p:cNvPr id="41" name="Rounded Rectangle 40">
            <a:extLst>
              <a:ext uri="{FF2B5EF4-FFF2-40B4-BE49-F238E27FC236}">
                <a16:creationId xmlns:a16="http://schemas.microsoft.com/office/drawing/2014/main" id="{5EA5FF2D-CA4D-044D-5240-D82BF10A85FD}"/>
              </a:ext>
            </a:extLst>
          </p:cNvPr>
          <p:cNvSpPr/>
          <p:nvPr/>
        </p:nvSpPr>
        <p:spPr>
          <a:xfrm rot="5400000">
            <a:off x="5907630" y="920136"/>
            <a:ext cx="579240" cy="2014044"/>
          </a:xfrm>
          <a:prstGeom prst="roundRect">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5" name="Straight Connector 44">
            <a:extLst>
              <a:ext uri="{FF2B5EF4-FFF2-40B4-BE49-F238E27FC236}">
                <a16:creationId xmlns:a16="http://schemas.microsoft.com/office/drawing/2014/main" id="{89C1CC0F-521D-7468-5B21-5D065B5C0AAC}"/>
              </a:ext>
            </a:extLst>
          </p:cNvPr>
          <p:cNvCxnSpPr>
            <a:cxnSpLocks/>
          </p:cNvCxnSpPr>
          <p:nvPr/>
        </p:nvCxnSpPr>
        <p:spPr>
          <a:xfrm rot="5400000" flipH="1">
            <a:off x="5043785" y="2512001"/>
            <a:ext cx="3963" cy="274320"/>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46" name="Straight Connector 45">
            <a:extLst>
              <a:ext uri="{FF2B5EF4-FFF2-40B4-BE49-F238E27FC236}">
                <a16:creationId xmlns:a16="http://schemas.microsoft.com/office/drawing/2014/main" id="{A3BF5155-D76B-0F51-84F0-F9C02F239946}"/>
              </a:ext>
            </a:extLst>
          </p:cNvPr>
          <p:cNvCxnSpPr>
            <a:cxnSpLocks/>
          </p:cNvCxnSpPr>
          <p:nvPr/>
        </p:nvCxnSpPr>
        <p:spPr>
          <a:xfrm rot="5400000" flipH="1">
            <a:off x="5043785" y="28981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48" name="Rounded Rectangle 47">
            <a:extLst>
              <a:ext uri="{FF2B5EF4-FFF2-40B4-BE49-F238E27FC236}">
                <a16:creationId xmlns:a16="http://schemas.microsoft.com/office/drawing/2014/main" id="{8376977C-3282-EAB6-98E7-B196ED4F6F12}"/>
              </a:ext>
            </a:extLst>
          </p:cNvPr>
          <p:cNvSpPr/>
          <p:nvPr/>
        </p:nvSpPr>
        <p:spPr>
          <a:xfrm rot="16200000">
            <a:off x="3943110" y="3070211"/>
            <a:ext cx="1654227" cy="308319"/>
          </a:xfrm>
          <a:prstGeom prst="round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0" name="Straight Arrow Connector 39">
            <a:extLst>
              <a:ext uri="{FF2B5EF4-FFF2-40B4-BE49-F238E27FC236}">
                <a16:creationId xmlns:a16="http://schemas.microsoft.com/office/drawing/2014/main" id="{29BE35DF-E2E1-9179-05DF-E58F667CD1C6}"/>
              </a:ext>
            </a:extLst>
          </p:cNvPr>
          <p:cNvCxnSpPr>
            <a:cxnSpLocks/>
          </p:cNvCxnSpPr>
          <p:nvPr/>
        </p:nvCxnSpPr>
        <p:spPr>
          <a:xfrm>
            <a:off x="68699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763874F1-B1FE-6D5F-7855-22E1EE847861}"/>
              </a:ext>
            </a:extLst>
          </p:cNvPr>
          <p:cNvCxnSpPr>
            <a:cxnSpLocks/>
          </p:cNvCxnSpPr>
          <p:nvPr/>
        </p:nvCxnSpPr>
        <p:spPr>
          <a:xfrm>
            <a:off x="64258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9333CE1-7BE6-2786-C4D3-1E02C6E6158E}"/>
              </a:ext>
            </a:extLst>
          </p:cNvPr>
          <p:cNvCxnSpPr>
            <a:cxnSpLocks/>
          </p:cNvCxnSpPr>
          <p:nvPr/>
        </p:nvCxnSpPr>
        <p:spPr>
          <a:xfrm>
            <a:off x="59682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24D7EFB3-2A69-80D9-0B83-2890B46C68C1}"/>
              </a:ext>
            </a:extLst>
          </p:cNvPr>
          <p:cNvCxnSpPr>
            <a:cxnSpLocks/>
          </p:cNvCxnSpPr>
          <p:nvPr/>
        </p:nvCxnSpPr>
        <p:spPr>
          <a:xfrm>
            <a:off x="55241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graphicFrame>
        <p:nvGraphicFramePr>
          <p:cNvPr id="2" name="Table 275">
            <a:extLst>
              <a:ext uri="{FF2B5EF4-FFF2-40B4-BE49-F238E27FC236}">
                <a16:creationId xmlns:a16="http://schemas.microsoft.com/office/drawing/2014/main" id="{F33BC4AD-3B1B-2EF3-C96B-80CD4D672F26}"/>
              </a:ext>
            </a:extLst>
          </p:cNvPr>
          <p:cNvGraphicFramePr>
            <a:graphicFrameLocks noGrp="1"/>
          </p:cNvGraphicFramePr>
          <p:nvPr/>
        </p:nvGraphicFramePr>
        <p:xfrm>
          <a:off x="5289835" y="5836646"/>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6" name="Rectangle 5">
            <a:extLst>
              <a:ext uri="{FF2B5EF4-FFF2-40B4-BE49-F238E27FC236}">
                <a16:creationId xmlns:a16="http://schemas.microsoft.com/office/drawing/2014/main" id="{A24D5187-9386-EE2D-06AA-276EFF556DC4}"/>
              </a:ext>
            </a:extLst>
          </p:cNvPr>
          <p:cNvSpPr>
            <a:spLocks/>
          </p:cNvSpPr>
          <p:nvPr/>
        </p:nvSpPr>
        <p:spPr>
          <a:xfrm>
            <a:off x="5304367" y="1728351"/>
            <a:ext cx="392400" cy="392400"/>
          </a:xfrm>
          <a:prstGeom prst="rect">
            <a:avLst/>
          </a:prstGeom>
          <a:solidFill>
            <a:schemeClr val="accent3">
              <a:lumMod val="20000"/>
              <a:lumOff val="80000"/>
            </a:schemeClr>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𝘅</a:t>
            </a:r>
          </a:p>
        </p:txBody>
      </p:sp>
      <p:sp>
        <p:nvSpPr>
          <p:cNvPr id="30" name="Rectangle 29">
            <a:extLst>
              <a:ext uri="{FF2B5EF4-FFF2-40B4-BE49-F238E27FC236}">
                <a16:creationId xmlns:a16="http://schemas.microsoft.com/office/drawing/2014/main" id="{58E8DFCC-D41E-B4DC-0E11-DDBA39AF97F5}"/>
              </a:ext>
            </a:extLst>
          </p:cNvPr>
          <p:cNvSpPr/>
          <p:nvPr/>
        </p:nvSpPr>
        <p:spPr>
          <a:xfrm>
            <a:off x="6237315"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8" name="Rectangle 37">
            <a:extLst>
              <a:ext uri="{FF2B5EF4-FFF2-40B4-BE49-F238E27FC236}">
                <a16:creationId xmlns:a16="http://schemas.microsoft.com/office/drawing/2014/main" id="{6606B0FB-9FD3-1633-090F-A442DDBC5782}"/>
              </a:ext>
            </a:extLst>
          </p:cNvPr>
          <p:cNvSpPr/>
          <p:nvPr/>
        </p:nvSpPr>
        <p:spPr>
          <a:xfrm>
            <a:off x="6703788"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47" name="TextBox 46">
            <a:extLst>
              <a:ext uri="{FF2B5EF4-FFF2-40B4-BE49-F238E27FC236}">
                <a16:creationId xmlns:a16="http://schemas.microsoft.com/office/drawing/2014/main" id="{48209F93-C678-77FE-0741-880FAEA05260}"/>
              </a:ext>
            </a:extLst>
          </p:cNvPr>
          <p:cNvSpPr txBox="1"/>
          <p:nvPr/>
        </p:nvSpPr>
        <p:spPr>
          <a:xfrm>
            <a:off x="234762" y="5148517"/>
            <a:ext cx="2245127"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 vector</a:t>
            </a:r>
          </a:p>
        </p:txBody>
      </p:sp>
      <p:graphicFrame>
        <p:nvGraphicFramePr>
          <p:cNvPr id="50" name="Table 275">
            <a:extLst>
              <a:ext uri="{FF2B5EF4-FFF2-40B4-BE49-F238E27FC236}">
                <a16:creationId xmlns:a16="http://schemas.microsoft.com/office/drawing/2014/main" id="{F4FAEFC2-F020-2F17-D28B-888C8568909C}"/>
              </a:ext>
            </a:extLst>
          </p:cNvPr>
          <p:cNvGraphicFramePr>
            <a:graphicFrameLocks noGrp="1"/>
          </p:cNvGraphicFramePr>
          <p:nvPr/>
        </p:nvGraphicFramePr>
        <p:xfrm>
          <a:off x="426103" y="2000679"/>
          <a:ext cx="1854538" cy="2194560"/>
        </p:xfrm>
        <a:graphic>
          <a:graphicData uri="http://schemas.openxmlformats.org/drawingml/2006/table">
            <a:tbl>
              <a:tblPr firstRow="1" bandRow="1">
                <a:tableStyleId>{5940675A-B579-460E-94D1-54222C63F5DA}</a:tableStyleId>
              </a:tblPr>
              <a:tblGrid>
                <a:gridCol w="560388">
                  <a:extLst>
                    <a:ext uri="{9D8B030D-6E8A-4147-A177-3AD203B41FA5}">
                      <a16:colId xmlns:a16="http://schemas.microsoft.com/office/drawing/2014/main" val="1193322599"/>
                    </a:ext>
                  </a:extLst>
                </a:gridCol>
                <a:gridCol w="816943">
                  <a:extLst>
                    <a:ext uri="{9D8B030D-6E8A-4147-A177-3AD203B41FA5}">
                      <a16:colId xmlns:a16="http://schemas.microsoft.com/office/drawing/2014/main" val="4227494446"/>
                    </a:ext>
                  </a:extLst>
                </a:gridCol>
                <a:gridCol w="477207">
                  <a:extLst>
                    <a:ext uri="{9D8B030D-6E8A-4147-A177-3AD203B41FA5}">
                      <a16:colId xmlns:a16="http://schemas.microsoft.com/office/drawing/2014/main" val="468283467"/>
                    </a:ext>
                  </a:extLst>
                </a:gridCol>
              </a:tblGrid>
              <a:tr h="270417">
                <a:tc>
                  <a:txBody>
                    <a:bodyPr/>
                    <a:lstStyle/>
                    <a:p>
                      <a:pPr algn="ctr"/>
                      <a:endParaRPr lang="en-US" sz="1800" b="0" i="0">
                        <a:latin typeface="Corbel" panose="020B0503020204020204" pitchFamily="34" charset="0"/>
                        <a:cs typeface="Arial" panose="020B060402020202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800" b="0" i="0">
                          <a:latin typeface="Corbel" panose="020B0503020204020204" pitchFamily="34" charset="0"/>
                          <a:cs typeface="Arial" panose="020B0604020202020204" pitchFamily="34" charset="0"/>
                        </a:rPr>
                        <a:t>Prime numbers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r>
                        <a:rPr lang="en-US" sz="1000">
                          <a:latin typeface="Arial" panose="020B0604020202020204" pitchFamily="34" charset="0"/>
                          <a:cs typeface="Arial" panose="020B0604020202020204" pitchFamily="34" charset="0"/>
                        </a:rPr>
                        <a:t>A</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166102">
                <a:tc>
                  <a:txBody>
                    <a:bodyPr/>
                    <a:lstStyle/>
                    <a:p>
                      <a:pPr algn="ctr"/>
                      <a:r>
                        <a:rPr lang="en-US" sz="1800" b="0" i="0">
                          <a:latin typeface="Corbel" panose="020B0503020204020204" pitchFamily="34" charset="0"/>
                          <a:cs typeface="Arial" panose="020B0604020202020204" pitchFamily="34" charset="0"/>
                        </a:rPr>
                        <a:t>LUT</a:t>
                      </a:r>
                    </a:p>
                    <a:p>
                      <a:pPr algn="ctr"/>
                      <a:r>
                        <a:rPr lang="en-US" sz="1800" b="0" i="0">
                          <a:latin typeface="Corbel" panose="020B0503020204020204" pitchFamily="34" charset="0"/>
                          <a:cs typeface="Arial" panose="020B0604020202020204" pitchFamily="34" charset="0"/>
                        </a:rPr>
                        <a:t>index</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err="1">
                          <a:latin typeface="Corbel" panose="020B0503020204020204" pitchFamily="34" charset="0"/>
                          <a:cs typeface="Arial" panose="020B0604020202020204" pitchFamily="34" charset="0"/>
                        </a:rPr>
                        <a:t>i</a:t>
                      </a:r>
                      <a:endParaRPr lang="en-US" sz="1800" b="0" i="0">
                        <a:latin typeface="Corbel" panose="020B0503020204020204" pitchFamily="34" charset="0"/>
                        <a:cs typeface="Arial" panose="020B0604020202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f(</a:t>
                      </a:r>
                      <a:r>
                        <a:rPr lang="en-US" sz="1800" b="0" i="0" err="1">
                          <a:latin typeface="Corbel" panose="020B0503020204020204" pitchFamily="34" charset="0"/>
                          <a:cs typeface="Arial" panose="020B0604020202020204" pitchFamily="34" charset="0"/>
                        </a:rPr>
                        <a:t>i</a:t>
                      </a:r>
                      <a:r>
                        <a:rPr lang="en-US" sz="1800" b="0" i="0">
                          <a:latin typeface="Corbel" panose="020B0503020204020204" pitchFamily="34" charset="0"/>
                          <a:cs typeface="Arial" panose="020B0604020202020204" pitchFamily="34" charset="0"/>
                        </a:rPr>
                        <a: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6769038"/>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1</a:t>
                      </a:r>
                      <a:r>
                        <a:rPr lang="en-US" sz="1800" b="0" i="0" baseline="30000">
                          <a:latin typeface="Corbel" panose="020B0503020204020204" pitchFamily="34" charset="0"/>
                          <a:cs typeface="Arial" panose="020B0604020202020204" pitchFamily="34" charset="0"/>
                        </a:rPr>
                        <a:t>st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581351085"/>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2</a:t>
                      </a:r>
                      <a:r>
                        <a:rPr lang="en-US" sz="1800" b="0" i="0" baseline="30000">
                          <a:solidFill>
                            <a:schemeClr val="tx1"/>
                          </a:solidFill>
                          <a:latin typeface="Corbel" panose="020B0503020204020204" pitchFamily="34" charset="0"/>
                          <a:cs typeface="Arial" panose="020B0604020202020204" pitchFamily="34" charset="0"/>
                        </a:rPr>
                        <a:t>nd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08754334"/>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3</a:t>
                      </a:r>
                      <a:r>
                        <a:rPr lang="en-US" sz="1800" b="0" i="0" baseline="30000">
                          <a:latin typeface="Corbel" panose="020B0503020204020204" pitchFamily="34" charset="0"/>
                          <a:cs typeface="Arial" panose="020B0604020202020204" pitchFamily="34" charset="0"/>
                        </a:rPr>
                        <a:t>rd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64916830"/>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E6D8"/>
                    </a:solidFill>
                  </a:tcPr>
                </a:tc>
                <a:tc>
                  <a:txBody>
                    <a:bodyPr/>
                    <a:lstStyle/>
                    <a:p>
                      <a:pPr algn="ctr"/>
                      <a:r>
                        <a:rPr lang="en-US" sz="1800" b="0" i="0">
                          <a:latin typeface="Corbel" panose="020B0503020204020204" pitchFamily="34" charset="0"/>
                          <a:cs typeface="Arial" panose="020B0604020202020204" pitchFamily="34" charset="0"/>
                        </a:rPr>
                        <a:t>4</a:t>
                      </a:r>
                      <a:r>
                        <a:rPr lang="en-US" sz="1800" b="0" i="0" baseline="30000">
                          <a:latin typeface="Corbel" panose="020B0503020204020204" pitchFamily="34" charset="0"/>
                          <a:cs typeface="Arial" panose="020B0604020202020204" pitchFamily="34" charset="0"/>
                        </a:rPr>
                        <a:t>th</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E6D8"/>
                    </a:solidFill>
                  </a:tcPr>
                </a:tc>
                <a:tc>
                  <a:txBody>
                    <a:bodyPr/>
                    <a:lstStyle/>
                    <a:p>
                      <a:pPr algn="ctr"/>
                      <a:r>
                        <a:rPr lang="en-US" sz="1800" b="0" i="0">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E6D8"/>
                    </a:solidFill>
                  </a:tcPr>
                </a:tc>
                <a:extLst>
                  <a:ext uri="{0D108BD9-81ED-4DB2-BD59-A6C34878D82A}">
                    <a16:rowId xmlns:a16="http://schemas.microsoft.com/office/drawing/2014/main" val="2816069710"/>
                  </a:ext>
                </a:extLst>
              </a:tr>
            </a:tbl>
          </a:graphicData>
        </a:graphic>
      </p:graphicFrame>
      <p:graphicFrame>
        <p:nvGraphicFramePr>
          <p:cNvPr id="52" name="Table 275">
            <a:extLst>
              <a:ext uri="{FF2B5EF4-FFF2-40B4-BE49-F238E27FC236}">
                <a16:creationId xmlns:a16="http://schemas.microsoft.com/office/drawing/2014/main" id="{D03E7150-1EF3-DD7E-1AAE-429CCC880DF9}"/>
              </a:ext>
            </a:extLst>
          </p:cNvPr>
          <p:cNvGraphicFramePr>
            <a:graphicFrameLocks noGrp="1"/>
          </p:cNvGraphicFramePr>
          <p:nvPr/>
        </p:nvGraphicFramePr>
        <p:xfrm>
          <a:off x="419382" y="4801677"/>
          <a:ext cx="1863744" cy="384881"/>
        </p:xfrm>
        <a:graphic>
          <a:graphicData uri="http://schemas.openxmlformats.org/drawingml/2006/table">
            <a:tbl>
              <a:tblPr firstRow="1" bandRow="1">
                <a:tableStyleId>{5940675A-B579-460E-94D1-54222C63F5DA}</a:tableStyleId>
              </a:tblPr>
              <a:tblGrid>
                <a:gridCol w="465936">
                  <a:extLst>
                    <a:ext uri="{9D8B030D-6E8A-4147-A177-3AD203B41FA5}">
                      <a16:colId xmlns:a16="http://schemas.microsoft.com/office/drawing/2014/main" val="4227494446"/>
                    </a:ext>
                  </a:extLst>
                </a:gridCol>
                <a:gridCol w="465936">
                  <a:extLst>
                    <a:ext uri="{9D8B030D-6E8A-4147-A177-3AD203B41FA5}">
                      <a16:colId xmlns:a16="http://schemas.microsoft.com/office/drawing/2014/main" val="468283467"/>
                    </a:ext>
                  </a:extLst>
                </a:gridCol>
                <a:gridCol w="465936">
                  <a:extLst>
                    <a:ext uri="{9D8B030D-6E8A-4147-A177-3AD203B41FA5}">
                      <a16:colId xmlns:a16="http://schemas.microsoft.com/office/drawing/2014/main" val="3823604040"/>
                    </a:ext>
                  </a:extLst>
                </a:gridCol>
                <a:gridCol w="465936">
                  <a:extLst>
                    <a:ext uri="{9D8B030D-6E8A-4147-A177-3AD203B41FA5}">
                      <a16:colId xmlns:a16="http://schemas.microsoft.com/office/drawing/2014/main" val="3652080883"/>
                    </a:ext>
                  </a:extLst>
                </a:gridCol>
              </a:tblGrid>
              <a:tr h="384881">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54" name="TextBox 53">
            <a:extLst>
              <a:ext uri="{FF2B5EF4-FFF2-40B4-BE49-F238E27FC236}">
                <a16:creationId xmlns:a16="http://schemas.microsoft.com/office/drawing/2014/main" id="{0298F78F-23E2-99F4-79F3-CD12675CB412}"/>
              </a:ext>
            </a:extLst>
          </p:cNvPr>
          <p:cNvSpPr txBox="1"/>
          <p:nvPr/>
        </p:nvSpPr>
        <p:spPr>
          <a:xfrm>
            <a:off x="426103" y="4167177"/>
            <a:ext cx="1854538"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l</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ook</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u</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p </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able</a:t>
            </a:r>
          </a:p>
        </p:txBody>
      </p:sp>
      <p:sp>
        <p:nvSpPr>
          <p:cNvPr id="55" name="TextBox 54">
            <a:extLst>
              <a:ext uri="{FF2B5EF4-FFF2-40B4-BE49-F238E27FC236}">
                <a16:creationId xmlns:a16="http://schemas.microsoft.com/office/drawing/2014/main" id="{7195EE43-7896-3B0F-7D8D-A5EE61665E18}"/>
              </a:ext>
            </a:extLst>
          </p:cNvPr>
          <p:cNvSpPr txBox="1"/>
          <p:nvPr/>
        </p:nvSpPr>
        <p:spPr>
          <a:xfrm>
            <a:off x="328507" y="6078612"/>
            <a:ext cx="204201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 vector</a:t>
            </a:r>
          </a:p>
        </p:txBody>
      </p:sp>
      <p:graphicFrame>
        <p:nvGraphicFramePr>
          <p:cNvPr id="56" name="Table 275">
            <a:extLst>
              <a:ext uri="{FF2B5EF4-FFF2-40B4-BE49-F238E27FC236}">
                <a16:creationId xmlns:a16="http://schemas.microsoft.com/office/drawing/2014/main" id="{42AC9FCD-CC4B-AED2-A9FC-1476D069C04D}"/>
              </a:ext>
            </a:extLst>
          </p:cNvPr>
          <p:cNvGraphicFramePr>
            <a:graphicFrameLocks noGrp="1"/>
          </p:cNvGraphicFramePr>
          <p:nvPr/>
        </p:nvGraphicFramePr>
        <p:xfrm>
          <a:off x="419382" y="5745220"/>
          <a:ext cx="1863740" cy="384881"/>
        </p:xfrm>
        <a:graphic>
          <a:graphicData uri="http://schemas.openxmlformats.org/drawingml/2006/table">
            <a:tbl>
              <a:tblPr firstRow="1" bandRow="1">
                <a:tableStyleId>{5940675A-B579-460E-94D1-54222C63F5DA}</a:tableStyleId>
              </a:tblPr>
              <a:tblGrid>
                <a:gridCol w="465935">
                  <a:extLst>
                    <a:ext uri="{9D8B030D-6E8A-4147-A177-3AD203B41FA5}">
                      <a16:colId xmlns:a16="http://schemas.microsoft.com/office/drawing/2014/main" val="4227494446"/>
                    </a:ext>
                  </a:extLst>
                </a:gridCol>
                <a:gridCol w="465935">
                  <a:extLst>
                    <a:ext uri="{9D8B030D-6E8A-4147-A177-3AD203B41FA5}">
                      <a16:colId xmlns:a16="http://schemas.microsoft.com/office/drawing/2014/main" val="468283467"/>
                    </a:ext>
                  </a:extLst>
                </a:gridCol>
                <a:gridCol w="465935">
                  <a:extLst>
                    <a:ext uri="{9D8B030D-6E8A-4147-A177-3AD203B41FA5}">
                      <a16:colId xmlns:a16="http://schemas.microsoft.com/office/drawing/2014/main" val="3823604040"/>
                    </a:ext>
                  </a:extLst>
                </a:gridCol>
                <a:gridCol w="465935">
                  <a:extLst>
                    <a:ext uri="{9D8B030D-6E8A-4147-A177-3AD203B41FA5}">
                      <a16:colId xmlns:a16="http://schemas.microsoft.com/office/drawing/2014/main" val="3652080883"/>
                    </a:ext>
                  </a:extLst>
                </a:gridCol>
              </a:tblGrid>
              <a:tr h="384881">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64" name="TextBox 63">
            <a:extLst>
              <a:ext uri="{FF2B5EF4-FFF2-40B4-BE49-F238E27FC236}">
                <a16:creationId xmlns:a16="http://schemas.microsoft.com/office/drawing/2014/main" id="{77C6A9F9-CFD2-BFB6-5FD1-46212866E231}"/>
              </a:ext>
            </a:extLst>
          </p:cNvPr>
          <p:cNvSpPr txBox="1"/>
          <p:nvPr/>
        </p:nvSpPr>
        <p:spPr>
          <a:xfrm>
            <a:off x="-118226" y="766965"/>
            <a:ext cx="294444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LUT Query: </a:t>
            </a:r>
            <a:b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b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Return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1</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st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4</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th</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Corbel" panose="020B0503020204020204" pitchFamily="34" charset="0"/>
                <a:ea typeface="+mn-ea"/>
                <a:cs typeface="+mn-cs"/>
              </a:rPr>
              <a:t>prime numbers</a:t>
            </a:r>
          </a:p>
        </p:txBody>
      </p:sp>
      <p:sp>
        <p:nvSpPr>
          <p:cNvPr id="71" name="TextBox 70" hidden="1">
            <a:extLst>
              <a:ext uri="{FF2B5EF4-FFF2-40B4-BE49-F238E27FC236}">
                <a16:creationId xmlns:a16="http://schemas.microsoft.com/office/drawing/2014/main" id="{96464DE5-8775-54F7-E800-368C864AD146}"/>
              </a:ext>
            </a:extLst>
          </p:cNvPr>
          <p:cNvSpPr txBox="1"/>
          <p:nvPr/>
        </p:nvSpPr>
        <p:spPr>
          <a:xfrm>
            <a:off x="3602360" y="807886"/>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input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vector</a:t>
            </a:r>
          </a:p>
        </p:txBody>
      </p:sp>
      <p:sp>
        <p:nvSpPr>
          <p:cNvPr id="73" name="TextBox 72">
            <a:extLst>
              <a:ext uri="{FF2B5EF4-FFF2-40B4-BE49-F238E27FC236}">
                <a16:creationId xmlns:a16="http://schemas.microsoft.com/office/drawing/2014/main" id="{D7B72F86-2B91-59AA-47AC-78725EC01117}"/>
              </a:ext>
            </a:extLst>
          </p:cNvPr>
          <p:cNvSpPr txBox="1"/>
          <p:nvPr/>
        </p:nvSpPr>
        <p:spPr>
          <a:xfrm>
            <a:off x="3576104" y="5703683"/>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output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vector</a:t>
            </a:r>
          </a:p>
        </p:txBody>
      </p:sp>
      <p:sp>
        <p:nvSpPr>
          <p:cNvPr id="80" name="TextBox 79">
            <a:extLst>
              <a:ext uri="{FF2B5EF4-FFF2-40B4-BE49-F238E27FC236}">
                <a16:creationId xmlns:a16="http://schemas.microsoft.com/office/drawing/2014/main" id="{283E4029-EC6B-17CF-A76E-32088220A3F2}"/>
              </a:ext>
            </a:extLst>
          </p:cNvPr>
          <p:cNvSpPr txBox="1"/>
          <p:nvPr/>
        </p:nvSpPr>
        <p:spPr>
          <a:xfrm rot="5400000">
            <a:off x="5608648" y="3024316"/>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solidFill>
                <a:effectLst/>
                <a:uLnTx/>
                <a:uFillTx/>
                <a:latin typeface="Corbel" panose="020B0503020204020204" pitchFamily="34" charset="0"/>
                <a:ea typeface="+mn-ea"/>
                <a:cs typeface="Arial" panose="020B0604020202020204" pitchFamily="34" charset="0"/>
              </a:rPr>
              <a:t>DRAM array</a:t>
            </a:r>
          </a:p>
        </p:txBody>
      </p:sp>
      <p:sp>
        <p:nvSpPr>
          <p:cNvPr id="82" name="Rectangle 81">
            <a:extLst>
              <a:ext uri="{FF2B5EF4-FFF2-40B4-BE49-F238E27FC236}">
                <a16:creationId xmlns:a16="http://schemas.microsoft.com/office/drawing/2014/main" id="{62BDDE6A-4739-7DE9-17E3-D3F0466696F8}"/>
              </a:ext>
            </a:extLst>
          </p:cNvPr>
          <p:cNvSpPr/>
          <p:nvPr/>
        </p:nvSpPr>
        <p:spPr>
          <a:xfrm>
            <a:off x="4935550" y="240016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mn-cs"/>
              </a:rPr>
              <a:t>0</a:t>
            </a:r>
          </a:p>
        </p:txBody>
      </p:sp>
      <p:sp>
        <p:nvSpPr>
          <p:cNvPr id="83" name="Rectangle 82">
            <a:extLst>
              <a:ext uri="{FF2B5EF4-FFF2-40B4-BE49-F238E27FC236}">
                <a16:creationId xmlns:a16="http://schemas.microsoft.com/office/drawing/2014/main" id="{0AB9FB35-61EA-83FA-E6A5-94C08C60E54A}"/>
              </a:ext>
            </a:extLst>
          </p:cNvPr>
          <p:cNvSpPr/>
          <p:nvPr/>
        </p:nvSpPr>
        <p:spPr>
          <a:xfrm>
            <a:off x="4935550" y="2766371"/>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1</a:t>
            </a:r>
          </a:p>
        </p:txBody>
      </p:sp>
      <p:sp>
        <p:nvSpPr>
          <p:cNvPr id="84" name="Rectangle 83">
            <a:extLst>
              <a:ext uri="{FF2B5EF4-FFF2-40B4-BE49-F238E27FC236}">
                <a16:creationId xmlns:a16="http://schemas.microsoft.com/office/drawing/2014/main" id="{FF1258C3-D9FB-0C18-2D3C-A98C5A7E0564}"/>
              </a:ext>
            </a:extLst>
          </p:cNvPr>
          <p:cNvSpPr/>
          <p:nvPr/>
        </p:nvSpPr>
        <p:spPr>
          <a:xfrm>
            <a:off x="4934718" y="315662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2</a:t>
            </a:r>
          </a:p>
        </p:txBody>
      </p:sp>
      <p:sp>
        <p:nvSpPr>
          <p:cNvPr id="85" name="Rectangle 84">
            <a:extLst>
              <a:ext uri="{FF2B5EF4-FFF2-40B4-BE49-F238E27FC236}">
                <a16:creationId xmlns:a16="http://schemas.microsoft.com/office/drawing/2014/main" id="{CF06D91A-016B-D11C-864D-895C394BB662}"/>
              </a:ext>
            </a:extLst>
          </p:cNvPr>
          <p:cNvSpPr/>
          <p:nvPr/>
        </p:nvSpPr>
        <p:spPr>
          <a:xfrm>
            <a:off x="4934491" y="3505647"/>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3</a:t>
            </a:r>
          </a:p>
        </p:txBody>
      </p:sp>
      <p:cxnSp>
        <p:nvCxnSpPr>
          <p:cNvPr id="87" name="Straight Arrow Connector 86">
            <a:extLst>
              <a:ext uri="{FF2B5EF4-FFF2-40B4-BE49-F238E27FC236}">
                <a16:creationId xmlns:a16="http://schemas.microsoft.com/office/drawing/2014/main" id="{3D9963A9-A5EA-04E1-3026-C8D6B5061355}"/>
              </a:ext>
            </a:extLst>
          </p:cNvPr>
          <p:cNvCxnSpPr>
            <a:cxnSpLocks/>
          </p:cNvCxnSpPr>
          <p:nvPr/>
        </p:nvCxnSpPr>
        <p:spPr>
          <a:xfrm>
            <a:off x="3366391" y="3251264"/>
            <a:ext cx="114882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F0912C0E-F66C-CC78-E512-3C50625CE485}"/>
              </a:ext>
            </a:extLst>
          </p:cNvPr>
          <p:cNvSpPr txBox="1"/>
          <p:nvPr/>
        </p:nvSpPr>
        <p:spPr>
          <a:xfrm>
            <a:off x="2778847" y="2451714"/>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pLUTo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row sweep</a:t>
            </a:r>
          </a:p>
        </p:txBody>
      </p:sp>
      <p:graphicFrame>
        <p:nvGraphicFramePr>
          <p:cNvPr id="39" name="Table 275">
            <a:extLst>
              <a:ext uri="{FF2B5EF4-FFF2-40B4-BE49-F238E27FC236}">
                <a16:creationId xmlns:a16="http://schemas.microsoft.com/office/drawing/2014/main" id="{AE5A250C-6243-27C7-CB43-5BA2E4893154}"/>
              </a:ext>
            </a:extLst>
          </p:cNvPr>
          <p:cNvGraphicFramePr>
            <a:graphicFrameLocks noGrp="1"/>
          </p:cNvGraphicFramePr>
          <p:nvPr/>
        </p:nvGraphicFramePr>
        <p:xfrm>
          <a:off x="5290526" y="2456395"/>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graphicFrame>
        <p:nvGraphicFramePr>
          <p:cNvPr id="42" name="Table 275">
            <a:extLst>
              <a:ext uri="{FF2B5EF4-FFF2-40B4-BE49-F238E27FC236}">
                <a16:creationId xmlns:a16="http://schemas.microsoft.com/office/drawing/2014/main" id="{6425660E-7AFB-6CD3-6765-41F7B91849BF}"/>
              </a:ext>
            </a:extLst>
          </p:cNvPr>
          <p:cNvGraphicFramePr>
            <a:graphicFrameLocks noGrp="1"/>
          </p:cNvGraphicFramePr>
          <p:nvPr/>
        </p:nvGraphicFramePr>
        <p:xfrm>
          <a:off x="5296841" y="4590328"/>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sp>
        <p:nvSpPr>
          <p:cNvPr id="74" name="TextBox 73">
            <a:extLst>
              <a:ext uri="{FF2B5EF4-FFF2-40B4-BE49-F238E27FC236}">
                <a16:creationId xmlns:a16="http://schemas.microsoft.com/office/drawing/2014/main" id="{549E17C4-CCD6-4975-A244-6D40CDC6F814}"/>
              </a:ext>
            </a:extLst>
          </p:cNvPr>
          <p:cNvSpPr txBox="1"/>
          <p:nvPr/>
        </p:nvSpPr>
        <p:spPr>
          <a:xfrm>
            <a:off x="6088976" y="1531408"/>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C000"/>
                </a:solidFill>
                <a:effectLst/>
                <a:uLnTx/>
                <a:uFillTx/>
                <a:latin typeface="Corbel" panose="020B0503020204020204" pitchFamily="34" charset="0"/>
                <a:ea typeface="+mn-ea"/>
                <a:cs typeface="Arial" panose="020B0604020202020204" pitchFamily="34" charset="0"/>
              </a:rPr>
              <a:t>match logic</a:t>
            </a:r>
          </a:p>
        </p:txBody>
      </p:sp>
      <p:sp>
        <p:nvSpPr>
          <p:cNvPr id="75" name="TextBox 74" hidden="1">
            <a:extLst>
              <a:ext uri="{FF2B5EF4-FFF2-40B4-BE49-F238E27FC236}">
                <a16:creationId xmlns:a16="http://schemas.microsoft.com/office/drawing/2014/main" id="{A54835F2-0D49-AD9D-7B59-D26A8F2F657E}"/>
              </a:ext>
            </a:extLst>
          </p:cNvPr>
          <p:cNvSpPr txBox="1"/>
          <p:nvPr/>
        </p:nvSpPr>
        <p:spPr>
          <a:xfrm>
            <a:off x="3613556" y="805634"/>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input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vector</a:t>
            </a:r>
          </a:p>
        </p:txBody>
      </p:sp>
      <p:sp>
        <p:nvSpPr>
          <p:cNvPr id="44" name="Rectangle 43">
            <a:extLst>
              <a:ext uri="{FF2B5EF4-FFF2-40B4-BE49-F238E27FC236}">
                <a16:creationId xmlns:a16="http://schemas.microsoft.com/office/drawing/2014/main" id="{1C86F39F-5A74-7360-171E-DA375CB7FBAC}"/>
              </a:ext>
            </a:extLst>
          </p:cNvPr>
          <p:cNvSpPr/>
          <p:nvPr/>
        </p:nvSpPr>
        <p:spPr>
          <a:xfrm>
            <a:off x="5774328"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15" name="Rectangle 14">
            <a:extLst>
              <a:ext uri="{FF2B5EF4-FFF2-40B4-BE49-F238E27FC236}">
                <a16:creationId xmlns:a16="http://schemas.microsoft.com/office/drawing/2014/main" id="{8F0AB727-4535-4F51-A029-2FF715B1BB4F}"/>
              </a:ext>
            </a:extLst>
          </p:cNvPr>
          <p:cNvSpPr/>
          <p:nvPr/>
        </p:nvSpPr>
        <p:spPr>
          <a:xfrm>
            <a:off x="5770841" y="1729900"/>
            <a:ext cx="392400" cy="392400"/>
          </a:xfrm>
          <a:prstGeom prst="rect">
            <a:avLst/>
          </a:prstGeom>
          <a:solidFill>
            <a:schemeClr val="accent6">
              <a:lumMod val="40000"/>
              <a:lumOff val="60000"/>
            </a:schemeClr>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 name="Rectangle 50">
            <a:extLst>
              <a:ext uri="{FF2B5EF4-FFF2-40B4-BE49-F238E27FC236}">
                <a16:creationId xmlns:a16="http://schemas.microsoft.com/office/drawing/2014/main" id="{92371633-5436-0B7C-DC82-452082AF548B}"/>
              </a:ext>
            </a:extLst>
          </p:cNvPr>
          <p:cNvSpPr>
            <a:spLocks/>
          </p:cNvSpPr>
          <p:nvPr/>
        </p:nvSpPr>
        <p:spPr>
          <a:xfrm>
            <a:off x="6703788" y="1735596"/>
            <a:ext cx="392400" cy="392400"/>
          </a:xfrm>
          <a:prstGeom prst="rect">
            <a:avLst/>
          </a:prstGeom>
          <a:solidFill>
            <a:schemeClr val="accent3">
              <a:lumMod val="20000"/>
              <a:lumOff val="80000"/>
            </a:schemeClr>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𝘅</a:t>
            </a:r>
          </a:p>
        </p:txBody>
      </p:sp>
      <p:sp>
        <p:nvSpPr>
          <p:cNvPr id="53" name="Rectangle 52">
            <a:extLst>
              <a:ext uri="{FF2B5EF4-FFF2-40B4-BE49-F238E27FC236}">
                <a16:creationId xmlns:a16="http://schemas.microsoft.com/office/drawing/2014/main" id="{F4B9B8B8-84FC-5F9D-69ED-A6F368CD33CB}"/>
              </a:ext>
            </a:extLst>
          </p:cNvPr>
          <p:cNvSpPr>
            <a:spLocks/>
          </p:cNvSpPr>
          <p:nvPr/>
        </p:nvSpPr>
        <p:spPr>
          <a:xfrm>
            <a:off x="6238453" y="1731287"/>
            <a:ext cx="392400" cy="392400"/>
          </a:xfrm>
          <a:prstGeom prst="rect">
            <a:avLst/>
          </a:prstGeom>
          <a:solidFill>
            <a:schemeClr val="accent3">
              <a:lumMod val="20000"/>
              <a:lumOff val="80000"/>
            </a:schemeClr>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𝘅</a:t>
            </a:r>
          </a:p>
        </p:txBody>
      </p:sp>
      <p:sp>
        <p:nvSpPr>
          <p:cNvPr id="57" name="TextBox 56">
            <a:extLst>
              <a:ext uri="{FF2B5EF4-FFF2-40B4-BE49-F238E27FC236}">
                <a16:creationId xmlns:a16="http://schemas.microsoft.com/office/drawing/2014/main" id="{E974D731-D99F-7367-7B46-29CB6C7E013E}"/>
              </a:ext>
            </a:extLst>
          </p:cNvPr>
          <p:cNvSpPr txBox="1"/>
          <p:nvPr/>
        </p:nvSpPr>
        <p:spPr>
          <a:xfrm>
            <a:off x="3603600" y="806400"/>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input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vector</a:t>
            </a:r>
          </a:p>
        </p:txBody>
      </p:sp>
      <p:sp>
        <p:nvSpPr>
          <p:cNvPr id="59" name="TextBox 58">
            <a:extLst>
              <a:ext uri="{FF2B5EF4-FFF2-40B4-BE49-F238E27FC236}">
                <a16:creationId xmlns:a16="http://schemas.microsoft.com/office/drawing/2014/main" id="{E993FBBA-8E55-F67F-AEE0-B6A2B6FFC2EC}"/>
              </a:ext>
            </a:extLst>
          </p:cNvPr>
          <p:cNvSpPr txBox="1"/>
          <p:nvPr/>
        </p:nvSpPr>
        <p:spPr>
          <a:xfrm>
            <a:off x="3811694" y="4612111"/>
            <a:ext cx="135233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93889F"/>
                </a:solidFill>
                <a:effectLst/>
                <a:uLnTx/>
                <a:uFillTx/>
                <a:latin typeface="Corbel" panose="020B0503020204020204" pitchFamily="34" charset="0"/>
                <a:ea typeface="+mn-ea"/>
                <a:cs typeface="Arial" panose="020B0604020202020204" pitchFamily="34" charset="0"/>
              </a:rPr>
              <a:t>row buffer</a:t>
            </a:r>
          </a:p>
        </p:txBody>
      </p:sp>
      <p:cxnSp>
        <p:nvCxnSpPr>
          <p:cNvPr id="61" name="Elbow Connector 60">
            <a:extLst>
              <a:ext uri="{FF2B5EF4-FFF2-40B4-BE49-F238E27FC236}">
                <a16:creationId xmlns:a16="http://schemas.microsoft.com/office/drawing/2014/main" id="{FC354EC5-7D23-B216-ACF9-14B11E143746}"/>
              </a:ext>
            </a:extLst>
          </p:cNvPr>
          <p:cNvCxnSpPr>
            <a:cxnSpLocks/>
          </p:cNvCxnSpPr>
          <p:nvPr/>
        </p:nvCxnSpPr>
        <p:spPr>
          <a:xfrm rot="5400000" flipH="1" flipV="1">
            <a:off x="4745177" y="1952206"/>
            <a:ext cx="470099" cy="420004"/>
          </a:xfrm>
          <a:prstGeom prst="bentConnector2">
            <a:avLst/>
          </a:prstGeom>
          <a:ln w="38100">
            <a:solidFill>
              <a:srgbClr val="C00000"/>
            </a:solidFill>
            <a:prstDash val="sysDot"/>
            <a:tailEnd type="triangl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1630183"/>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Box 91">
            <a:extLst>
              <a:ext uri="{FF2B5EF4-FFF2-40B4-BE49-F238E27FC236}">
                <a16:creationId xmlns:a16="http://schemas.microsoft.com/office/drawing/2014/main" id="{F0912C0E-F66C-CC78-E512-3C50625CE485}"/>
              </a:ext>
            </a:extLst>
          </p:cNvPr>
          <p:cNvSpPr txBox="1"/>
          <p:nvPr/>
        </p:nvSpPr>
        <p:spPr>
          <a:xfrm>
            <a:off x="2778847" y="2451714"/>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pLUTo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row sweep</a:t>
            </a:r>
          </a:p>
        </p:txBody>
      </p:sp>
      <p:sp>
        <p:nvSpPr>
          <p:cNvPr id="70" name="Rectangle 69">
            <a:extLst>
              <a:ext uri="{FF2B5EF4-FFF2-40B4-BE49-F238E27FC236}">
                <a16:creationId xmlns:a16="http://schemas.microsoft.com/office/drawing/2014/main" id="{4F87D1AE-C9E8-030A-A3DD-CE41E1CA8BC8}"/>
              </a:ext>
            </a:extLst>
          </p:cNvPr>
          <p:cNvSpPr/>
          <p:nvPr/>
        </p:nvSpPr>
        <p:spPr>
          <a:xfrm>
            <a:off x="0" y="629616"/>
            <a:ext cx="2716306" cy="5826540"/>
          </a:xfrm>
          <a:prstGeom prst="rect">
            <a:avLst/>
          </a:prstGeom>
          <a:solidFill>
            <a:srgbClr val="FFF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ounded Rectangle 64">
            <a:extLst>
              <a:ext uri="{FF2B5EF4-FFF2-40B4-BE49-F238E27FC236}">
                <a16:creationId xmlns:a16="http://schemas.microsoft.com/office/drawing/2014/main" id="{8FFE4315-EE8D-144A-008D-8DCDDE3CFCC3}"/>
              </a:ext>
            </a:extLst>
          </p:cNvPr>
          <p:cNvSpPr/>
          <p:nvPr/>
        </p:nvSpPr>
        <p:spPr>
          <a:xfrm>
            <a:off x="96426" y="736537"/>
            <a:ext cx="2519027" cy="1079711"/>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4F55892D-F829-1FC6-94CF-7204C63F8EB6}"/>
              </a:ext>
            </a:extLst>
          </p:cNvPr>
          <p:cNvCxnSpPr>
            <a:cxnSpLocks/>
          </p:cNvCxnSpPr>
          <p:nvPr/>
        </p:nvCxnSpPr>
        <p:spPr>
          <a:xfrm rot="5400000" flipH="1">
            <a:off x="5043784" y="3295028"/>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E65ADB8B-E7D5-CC71-7D28-06DEDEE97FE9}"/>
              </a:ext>
            </a:extLst>
          </p:cNvPr>
          <p:cNvCxnSpPr>
            <a:cxnSpLocks/>
          </p:cNvCxnSpPr>
          <p:nvPr/>
        </p:nvCxnSpPr>
        <p:spPr>
          <a:xfrm rot="5400000" flipH="1">
            <a:off x="5043784" y="36739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3" name="Title 1" descr=" 6">
            <a:extLst>
              <a:ext uri="{FF2B5EF4-FFF2-40B4-BE49-F238E27FC236}">
                <a16:creationId xmlns:a16="http://schemas.microsoft.com/office/drawing/2014/main" id="{225FE3A3-6745-502D-7F59-15867750339D}"/>
              </a:ext>
            </a:extLst>
          </p:cNvPr>
          <p:cNvSpPr txBox="1">
            <a:spLocks/>
          </p:cNvSpPr>
          <p:nvPr/>
        </p:nvSpPr>
        <p:spPr>
          <a:xfrm>
            <a:off x="178177" y="0"/>
            <a:ext cx="8787647"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orbel" panose="020B0503020204020204" pitchFamily="34" charset="0"/>
                <a:ea typeface="+mj-ea"/>
                <a:cs typeface="+mj-cs"/>
              </a:rPr>
              <a:t>In-DRAM pLUTo LUT Query: Step 2</a:t>
            </a:r>
          </a:p>
        </p:txBody>
      </p:sp>
      <p:sp>
        <p:nvSpPr>
          <p:cNvPr id="7" name="Slide Number Placeholder 6">
            <a:extLst>
              <a:ext uri="{FF2B5EF4-FFF2-40B4-BE49-F238E27FC236}">
                <a16:creationId xmlns:a16="http://schemas.microsoft.com/office/drawing/2014/main" id="{BFC4D882-EE1D-5CC0-E0E4-710C3B18C9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cxnSp>
        <p:nvCxnSpPr>
          <p:cNvPr id="4" name="Straight Connector 3">
            <a:extLst>
              <a:ext uri="{FF2B5EF4-FFF2-40B4-BE49-F238E27FC236}">
                <a16:creationId xmlns:a16="http://schemas.microsoft.com/office/drawing/2014/main" id="{193B17EE-D4CE-E933-0A10-8DE0F4AE053C}"/>
              </a:ext>
            </a:extLst>
          </p:cNvPr>
          <p:cNvCxnSpPr>
            <a:cxnSpLocks/>
          </p:cNvCxnSpPr>
          <p:nvPr/>
        </p:nvCxnSpPr>
        <p:spPr>
          <a:xfrm>
            <a:off x="5515720" y="4182844"/>
            <a:ext cx="0" cy="325603"/>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DF1F5B15-D6F8-544E-2EC6-234CE9693377}"/>
              </a:ext>
            </a:extLst>
          </p:cNvPr>
          <p:cNvCxnSpPr>
            <a:cxnSpLocks/>
          </p:cNvCxnSpPr>
          <p:nvPr/>
        </p:nvCxnSpPr>
        <p:spPr>
          <a:xfrm>
            <a:off x="5965170" y="4182844"/>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BBD8907C-D053-3E28-0A5B-1508DA6E7B16}"/>
              </a:ext>
            </a:extLst>
          </p:cNvPr>
          <p:cNvCxnSpPr>
            <a:cxnSpLocks/>
          </p:cNvCxnSpPr>
          <p:nvPr/>
        </p:nvCxnSpPr>
        <p:spPr>
          <a:xfrm>
            <a:off x="6414620" y="4182805"/>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204CBF14-CE3C-D0AF-0904-EB85AA35F9B3}"/>
              </a:ext>
            </a:extLst>
          </p:cNvPr>
          <p:cNvCxnSpPr>
            <a:cxnSpLocks/>
          </p:cNvCxnSpPr>
          <p:nvPr/>
        </p:nvCxnSpPr>
        <p:spPr>
          <a:xfrm>
            <a:off x="6864069" y="4175499"/>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sp>
        <p:nvSpPr>
          <p:cNvPr id="11" name="Rounded Rectangle 10">
            <a:extLst>
              <a:ext uri="{FF2B5EF4-FFF2-40B4-BE49-F238E27FC236}">
                <a16:creationId xmlns:a16="http://schemas.microsoft.com/office/drawing/2014/main" id="{6504418D-A90C-D6E7-1C54-18A1A7C9A1D0}"/>
              </a:ext>
            </a:extLst>
          </p:cNvPr>
          <p:cNvSpPr/>
          <p:nvPr/>
        </p:nvSpPr>
        <p:spPr>
          <a:xfrm>
            <a:off x="5192143" y="2334911"/>
            <a:ext cx="2028915" cy="1840762"/>
          </a:xfrm>
          <a:prstGeom prst="roundRect">
            <a:avLst>
              <a:gd name="adj" fmla="val 1622"/>
            </a:avLst>
          </a:prstGeom>
          <a:solidFill>
            <a:schemeClr val="accent5">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2500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12" name="Table 275">
            <a:extLst>
              <a:ext uri="{FF2B5EF4-FFF2-40B4-BE49-F238E27FC236}">
                <a16:creationId xmlns:a16="http://schemas.microsoft.com/office/drawing/2014/main" id="{76354472-B820-C436-4D54-CDDC66664919}"/>
              </a:ext>
            </a:extLst>
          </p:cNvPr>
          <p:cNvGraphicFramePr>
            <a:graphicFrameLocks noGrp="1"/>
          </p:cNvGraphicFramePr>
          <p:nvPr/>
        </p:nvGraphicFramePr>
        <p:xfrm>
          <a:off x="5292522" y="2459192"/>
          <a:ext cx="1800000" cy="1584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396000">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extLst>
                  <a:ext uri="{0D108BD9-81ED-4DB2-BD59-A6C34878D82A}">
                    <a16:rowId xmlns:a16="http://schemas.microsoft.com/office/drawing/2014/main" val="1856769038"/>
                  </a:ext>
                </a:extLst>
              </a:tr>
              <a:tr h="396000">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351085"/>
                  </a:ext>
                </a:extLst>
              </a:tr>
              <a:tr h="396000">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04728428"/>
                  </a:ext>
                </a:extLst>
              </a:tr>
            </a:tbl>
          </a:graphicData>
        </a:graphic>
      </p:graphicFrame>
      <p:sp>
        <p:nvSpPr>
          <p:cNvPr id="13" name="Rounded Rectangle 12">
            <a:extLst>
              <a:ext uri="{FF2B5EF4-FFF2-40B4-BE49-F238E27FC236}">
                <a16:creationId xmlns:a16="http://schemas.microsoft.com/office/drawing/2014/main" id="{D69C4F41-50ED-CF54-644A-2ED316781EF1}"/>
              </a:ext>
            </a:extLst>
          </p:cNvPr>
          <p:cNvSpPr/>
          <p:nvPr/>
        </p:nvSpPr>
        <p:spPr>
          <a:xfrm rot="5400000">
            <a:off x="5898769" y="3790738"/>
            <a:ext cx="582102" cy="2028912"/>
          </a:xfrm>
          <a:prstGeom prst="roundRect">
            <a:avLst/>
          </a:prstGeom>
          <a:pattFill prst="wdUpDiag">
            <a:fgClr>
              <a:srgbClr val="BBAECA"/>
            </a:fgClr>
            <a:bgClr>
              <a:srgbClr val="DFCFF0"/>
            </a:bgClr>
          </a:patt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id="{5B03AEA4-1D6D-2A02-F28E-1BE0E4D10B9C}"/>
              </a:ext>
            </a:extLst>
          </p:cNvPr>
          <p:cNvGrpSpPr/>
          <p:nvPr/>
        </p:nvGrpSpPr>
        <p:grpSpPr>
          <a:xfrm>
            <a:off x="5408073" y="5120617"/>
            <a:ext cx="173332" cy="648969"/>
            <a:chOff x="2521758" y="3054797"/>
            <a:chExt cx="64008" cy="188069"/>
          </a:xfrm>
        </p:grpSpPr>
        <p:cxnSp>
          <p:nvCxnSpPr>
            <p:cNvPr id="29" name="Straight Connector 28">
              <a:extLst>
                <a:ext uri="{FF2B5EF4-FFF2-40B4-BE49-F238E27FC236}">
                  <a16:creationId xmlns:a16="http://schemas.microsoft.com/office/drawing/2014/main" id="{56411DE6-322D-76E3-294D-9E5A2FA79FF8}"/>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1" name="Straight Connector 30">
              <a:extLst>
                <a:ext uri="{FF2B5EF4-FFF2-40B4-BE49-F238E27FC236}">
                  <a16:creationId xmlns:a16="http://schemas.microsoft.com/office/drawing/2014/main" id="{6001E9C3-356E-AE87-FFA4-05FFDFC51AF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2" name="Straight Connector 31">
              <a:extLst>
                <a:ext uri="{FF2B5EF4-FFF2-40B4-BE49-F238E27FC236}">
                  <a16:creationId xmlns:a16="http://schemas.microsoft.com/office/drawing/2014/main" id="{6291C3A9-C7BF-6832-8EBF-7A977669D976}"/>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7" name="Group 16">
            <a:extLst>
              <a:ext uri="{FF2B5EF4-FFF2-40B4-BE49-F238E27FC236}">
                <a16:creationId xmlns:a16="http://schemas.microsoft.com/office/drawing/2014/main" id="{FDD767DD-4EAE-2CA4-A7CE-A5CF80FEF08C}"/>
              </a:ext>
            </a:extLst>
          </p:cNvPr>
          <p:cNvGrpSpPr/>
          <p:nvPr/>
        </p:nvGrpSpPr>
        <p:grpSpPr>
          <a:xfrm>
            <a:off x="5837030" y="5109582"/>
            <a:ext cx="173332" cy="648969"/>
            <a:chOff x="2521758" y="3054797"/>
            <a:chExt cx="64008" cy="188069"/>
          </a:xfrm>
        </p:grpSpPr>
        <p:cxnSp>
          <p:nvCxnSpPr>
            <p:cNvPr id="26" name="Straight Connector 25">
              <a:extLst>
                <a:ext uri="{FF2B5EF4-FFF2-40B4-BE49-F238E27FC236}">
                  <a16:creationId xmlns:a16="http://schemas.microsoft.com/office/drawing/2014/main" id="{E2764FA7-945D-6ACC-4476-AB0E702C8F95}"/>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7" name="Straight Connector 26">
              <a:extLst>
                <a:ext uri="{FF2B5EF4-FFF2-40B4-BE49-F238E27FC236}">
                  <a16:creationId xmlns:a16="http://schemas.microsoft.com/office/drawing/2014/main" id="{9DA23700-D9EA-5D46-34FC-D8C81067954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8" name="Straight Connector 27">
              <a:extLst>
                <a:ext uri="{FF2B5EF4-FFF2-40B4-BE49-F238E27FC236}">
                  <a16:creationId xmlns:a16="http://schemas.microsoft.com/office/drawing/2014/main" id="{65F5F5EB-C469-F183-795C-3CF3D5200AE9}"/>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8" name="Group 17">
            <a:extLst>
              <a:ext uri="{FF2B5EF4-FFF2-40B4-BE49-F238E27FC236}">
                <a16:creationId xmlns:a16="http://schemas.microsoft.com/office/drawing/2014/main" id="{5C2F244F-AD02-F297-C498-C497F46F443E}"/>
              </a:ext>
            </a:extLst>
          </p:cNvPr>
          <p:cNvGrpSpPr/>
          <p:nvPr/>
        </p:nvGrpSpPr>
        <p:grpSpPr>
          <a:xfrm>
            <a:off x="6248380" y="5108314"/>
            <a:ext cx="173332" cy="648969"/>
            <a:chOff x="2521758" y="3054797"/>
            <a:chExt cx="64008" cy="188069"/>
          </a:xfrm>
        </p:grpSpPr>
        <p:cxnSp>
          <p:nvCxnSpPr>
            <p:cNvPr id="23" name="Straight Connector 22">
              <a:extLst>
                <a:ext uri="{FF2B5EF4-FFF2-40B4-BE49-F238E27FC236}">
                  <a16:creationId xmlns:a16="http://schemas.microsoft.com/office/drawing/2014/main" id="{9F9C2302-8BFC-2113-6E2C-ACFF464016E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4" name="Straight Connector 23">
              <a:extLst>
                <a:ext uri="{FF2B5EF4-FFF2-40B4-BE49-F238E27FC236}">
                  <a16:creationId xmlns:a16="http://schemas.microsoft.com/office/drawing/2014/main" id="{7FE804DF-ACC9-5681-9141-E12E98F04E3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5" name="Straight Connector 24">
              <a:extLst>
                <a:ext uri="{FF2B5EF4-FFF2-40B4-BE49-F238E27FC236}">
                  <a16:creationId xmlns:a16="http://schemas.microsoft.com/office/drawing/2014/main" id="{011A845C-4B36-622D-79D2-2EEC712480E0}"/>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9" name="Group 18">
            <a:extLst>
              <a:ext uri="{FF2B5EF4-FFF2-40B4-BE49-F238E27FC236}">
                <a16:creationId xmlns:a16="http://schemas.microsoft.com/office/drawing/2014/main" id="{D60879E2-DF9F-933F-7EBD-BAA733433234}"/>
              </a:ext>
            </a:extLst>
          </p:cNvPr>
          <p:cNvGrpSpPr/>
          <p:nvPr/>
        </p:nvGrpSpPr>
        <p:grpSpPr>
          <a:xfrm>
            <a:off x="6672336" y="5120617"/>
            <a:ext cx="173332" cy="648969"/>
            <a:chOff x="2521758" y="3054797"/>
            <a:chExt cx="64008" cy="188069"/>
          </a:xfrm>
        </p:grpSpPr>
        <p:cxnSp>
          <p:nvCxnSpPr>
            <p:cNvPr id="20" name="Straight Connector 19">
              <a:extLst>
                <a:ext uri="{FF2B5EF4-FFF2-40B4-BE49-F238E27FC236}">
                  <a16:creationId xmlns:a16="http://schemas.microsoft.com/office/drawing/2014/main" id="{98070522-1F0D-F9D0-1868-64E7D1BD153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1" name="Straight Connector 20">
              <a:extLst>
                <a:ext uri="{FF2B5EF4-FFF2-40B4-BE49-F238E27FC236}">
                  <a16:creationId xmlns:a16="http://schemas.microsoft.com/office/drawing/2014/main" id="{A7BC7AE7-4BBB-BD85-E12B-FD544420F3F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2" name="Straight Connector 21">
              <a:extLst>
                <a:ext uri="{FF2B5EF4-FFF2-40B4-BE49-F238E27FC236}">
                  <a16:creationId xmlns:a16="http://schemas.microsoft.com/office/drawing/2014/main" id="{8B1EFA1E-657A-E290-1E60-D94A0BF19A73}"/>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sp>
        <p:nvSpPr>
          <p:cNvPr id="33" name="Rounded Rectangle 32">
            <a:extLst>
              <a:ext uri="{FF2B5EF4-FFF2-40B4-BE49-F238E27FC236}">
                <a16:creationId xmlns:a16="http://schemas.microsoft.com/office/drawing/2014/main" id="{0C60ECAA-E984-0339-82FC-E5B0B4C5608E}"/>
              </a:ext>
            </a:extLst>
          </p:cNvPr>
          <p:cNvSpPr/>
          <p:nvPr/>
        </p:nvSpPr>
        <p:spPr>
          <a:xfrm rot="5400000">
            <a:off x="5897652" y="5047299"/>
            <a:ext cx="584335" cy="2028912"/>
          </a:xfrm>
          <a:prstGeom prst="round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4" name="Table 275">
            <a:extLst>
              <a:ext uri="{FF2B5EF4-FFF2-40B4-BE49-F238E27FC236}">
                <a16:creationId xmlns:a16="http://schemas.microsoft.com/office/drawing/2014/main" id="{91C1B412-F7C0-9BF4-466A-716D27FABB97}"/>
              </a:ext>
            </a:extLst>
          </p:cNvPr>
          <p:cNvGraphicFramePr>
            <a:graphicFrameLocks noGrp="1"/>
          </p:cNvGraphicFramePr>
          <p:nvPr/>
        </p:nvGraphicFramePr>
        <p:xfrm>
          <a:off x="5292522" y="4591707"/>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35" name="Rounded Rectangle 34">
            <a:extLst>
              <a:ext uri="{FF2B5EF4-FFF2-40B4-BE49-F238E27FC236}">
                <a16:creationId xmlns:a16="http://schemas.microsoft.com/office/drawing/2014/main" id="{5853E33A-0C10-F411-BD05-35B1A76C00B3}"/>
              </a:ext>
            </a:extLst>
          </p:cNvPr>
          <p:cNvSpPr/>
          <p:nvPr/>
        </p:nvSpPr>
        <p:spPr>
          <a:xfrm rot="5400000">
            <a:off x="5909541" y="170856"/>
            <a:ext cx="579239" cy="2014040"/>
          </a:xfrm>
          <a:prstGeom prst="roundRect">
            <a:avLst/>
          </a:prstGeom>
          <a:solidFill>
            <a:srgbClr val="E4D9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6" name="Table 275">
            <a:extLst>
              <a:ext uri="{FF2B5EF4-FFF2-40B4-BE49-F238E27FC236}">
                <a16:creationId xmlns:a16="http://schemas.microsoft.com/office/drawing/2014/main" id="{28DFCE45-3B33-AE43-69DA-C1AF5E3FC3E2}"/>
              </a:ext>
            </a:extLst>
          </p:cNvPr>
          <p:cNvGraphicFramePr>
            <a:graphicFrameLocks noGrp="1"/>
          </p:cNvGraphicFramePr>
          <p:nvPr/>
        </p:nvGraphicFramePr>
        <p:xfrm>
          <a:off x="5301890" y="994064"/>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0</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cxnSp>
        <p:nvCxnSpPr>
          <p:cNvPr id="37" name="Elbow Connector 36">
            <a:extLst>
              <a:ext uri="{FF2B5EF4-FFF2-40B4-BE49-F238E27FC236}">
                <a16:creationId xmlns:a16="http://schemas.microsoft.com/office/drawing/2014/main" id="{8F539379-865B-D64A-C423-25BD1E83EAE5}"/>
              </a:ext>
            </a:extLst>
          </p:cNvPr>
          <p:cNvCxnSpPr>
            <a:cxnSpLocks/>
          </p:cNvCxnSpPr>
          <p:nvPr/>
        </p:nvCxnSpPr>
        <p:spPr>
          <a:xfrm rot="10800000" flipH="1" flipV="1">
            <a:off x="7211141" y="1924870"/>
            <a:ext cx="4" cy="3566160"/>
          </a:xfrm>
          <a:prstGeom prst="bentConnector3">
            <a:avLst>
              <a:gd name="adj1" fmla="val 12220150000"/>
            </a:avLst>
          </a:prstGeom>
          <a:ln w="38100">
            <a:solidFill>
              <a:schemeClr val="accent4"/>
            </a:solidFill>
            <a:prstDash val="sysDot"/>
            <a:tailEnd type="triangle" w="med" len="sm"/>
          </a:ln>
        </p:spPr>
        <p:style>
          <a:lnRef idx="1">
            <a:schemeClr val="accent1"/>
          </a:lnRef>
          <a:fillRef idx="0">
            <a:schemeClr val="accent1"/>
          </a:fillRef>
          <a:effectRef idx="0">
            <a:schemeClr val="accent1"/>
          </a:effectRef>
          <a:fontRef idx="minor">
            <a:schemeClr val="tx1"/>
          </a:fontRef>
        </p:style>
      </p:cxnSp>
      <p:sp>
        <p:nvSpPr>
          <p:cNvPr id="41" name="Rounded Rectangle 40">
            <a:extLst>
              <a:ext uri="{FF2B5EF4-FFF2-40B4-BE49-F238E27FC236}">
                <a16:creationId xmlns:a16="http://schemas.microsoft.com/office/drawing/2014/main" id="{5EA5FF2D-CA4D-044D-5240-D82BF10A85FD}"/>
              </a:ext>
            </a:extLst>
          </p:cNvPr>
          <p:cNvSpPr/>
          <p:nvPr/>
        </p:nvSpPr>
        <p:spPr>
          <a:xfrm rot="5400000">
            <a:off x="5907630" y="920136"/>
            <a:ext cx="579240" cy="2014044"/>
          </a:xfrm>
          <a:prstGeom prst="roundRect">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5" name="Straight Connector 44">
            <a:extLst>
              <a:ext uri="{FF2B5EF4-FFF2-40B4-BE49-F238E27FC236}">
                <a16:creationId xmlns:a16="http://schemas.microsoft.com/office/drawing/2014/main" id="{89C1CC0F-521D-7468-5B21-5D065B5C0AAC}"/>
              </a:ext>
            </a:extLst>
          </p:cNvPr>
          <p:cNvCxnSpPr>
            <a:cxnSpLocks/>
          </p:cNvCxnSpPr>
          <p:nvPr/>
        </p:nvCxnSpPr>
        <p:spPr>
          <a:xfrm rot="5400000" flipH="1">
            <a:off x="5043785" y="2512001"/>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46" name="Straight Connector 45">
            <a:extLst>
              <a:ext uri="{FF2B5EF4-FFF2-40B4-BE49-F238E27FC236}">
                <a16:creationId xmlns:a16="http://schemas.microsoft.com/office/drawing/2014/main" id="{A3BF5155-D76B-0F51-84F0-F9C02F239946}"/>
              </a:ext>
            </a:extLst>
          </p:cNvPr>
          <p:cNvCxnSpPr>
            <a:cxnSpLocks/>
          </p:cNvCxnSpPr>
          <p:nvPr/>
        </p:nvCxnSpPr>
        <p:spPr>
          <a:xfrm rot="5400000" flipH="1">
            <a:off x="5043785" y="2898164"/>
            <a:ext cx="3963" cy="274320"/>
          </a:xfrm>
          <a:prstGeom prst="line">
            <a:avLst/>
          </a:prstGeom>
          <a:solidFill>
            <a:schemeClr val="bg1"/>
          </a:solidFill>
          <a:ln w="38100">
            <a:solidFill>
              <a:srgbClr val="FE0000"/>
            </a:solidFill>
          </a:ln>
        </p:spPr>
        <p:style>
          <a:lnRef idx="1">
            <a:schemeClr val="accent4"/>
          </a:lnRef>
          <a:fillRef idx="0">
            <a:schemeClr val="accent4"/>
          </a:fillRef>
          <a:effectRef idx="0">
            <a:schemeClr val="accent4"/>
          </a:effectRef>
          <a:fontRef idx="minor">
            <a:schemeClr val="tx1"/>
          </a:fontRef>
        </p:style>
      </p:cxnSp>
      <p:sp>
        <p:nvSpPr>
          <p:cNvPr id="48" name="Rounded Rectangle 47">
            <a:extLst>
              <a:ext uri="{FF2B5EF4-FFF2-40B4-BE49-F238E27FC236}">
                <a16:creationId xmlns:a16="http://schemas.microsoft.com/office/drawing/2014/main" id="{8376977C-3282-EAB6-98E7-B196ED4F6F12}"/>
              </a:ext>
            </a:extLst>
          </p:cNvPr>
          <p:cNvSpPr/>
          <p:nvPr/>
        </p:nvSpPr>
        <p:spPr>
          <a:xfrm rot="16200000">
            <a:off x="3943110" y="3070211"/>
            <a:ext cx="1654227" cy="308319"/>
          </a:xfrm>
          <a:prstGeom prst="round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0" name="Straight Arrow Connector 39">
            <a:extLst>
              <a:ext uri="{FF2B5EF4-FFF2-40B4-BE49-F238E27FC236}">
                <a16:creationId xmlns:a16="http://schemas.microsoft.com/office/drawing/2014/main" id="{29BE35DF-E2E1-9179-05DF-E58F667CD1C6}"/>
              </a:ext>
            </a:extLst>
          </p:cNvPr>
          <p:cNvCxnSpPr>
            <a:cxnSpLocks/>
          </p:cNvCxnSpPr>
          <p:nvPr/>
        </p:nvCxnSpPr>
        <p:spPr>
          <a:xfrm>
            <a:off x="68699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763874F1-B1FE-6D5F-7855-22E1EE847861}"/>
              </a:ext>
            </a:extLst>
          </p:cNvPr>
          <p:cNvCxnSpPr>
            <a:cxnSpLocks/>
          </p:cNvCxnSpPr>
          <p:nvPr/>
        </p:nvCxnSpPr>
        <p:spPr>
          <a:xfrm>
            <a:off x="64258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9333CE1-7BE6-2786-C4D3-1E02C6E6158E}"/>
              </a:ext>
            </a:extLst>
          </p:cNvPr>
          <p:cNvCxnSpPr>
            <a:cxnSpLocks/>
          </p:cNvCxnSpPr>
          <p:nvPr/>
        </p:nvCxnSpPr>
        <p:spPr>
          <a:xfrm>
            <a:off x="59682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24D7EFB3-2A69-80D9-0B83-2890B46C68C1}"/>
              </a:ext>
            </a:extLst>
          </p:cNvPr>
          <p:cNvCxnSpPr>
            <a:cxnSpLocks/>
          </p:cNvCxnSpPr>
          <p:nvPr/>
        </p:nvCxnSpPr>
        <p:spPr>
          <a:xfrm>
            <a:off x="55241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graphicFrame>
        <p:nvGraphicFramePr>
          <p:cNvPr id="2" name="Table 275">
            <a:extLst>
              <a:ext uri="{FF2B5EF4-FFF2-40B4-BE49-F238E27FC236}">
                <a16:creationId xmlns:a16="http://schemas.microsoft.com/office/drawing/2014/main" id="{F33BC4AD-3B1B-2EF3-C96B-80CD4D672F26}"/>
              </a:ext>
            </a:extLst>
          </p:cNvPr>
          <p:cNvGraphicFramePr>
            <a:graphicFrameLocks noGrp="1"/>
          </p:cNvGraphicFramePr>
          <p:nvPr/>
        </p:nvGraphicFramePr>
        <p:xfrm>
          <a:off x="5289835" y="5836646"/>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4"/>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6" name="Rectangle 5">
            <a:extLst>
              <a:ext uri="{FF2B5EF4-FFF2-40B4-BE49-F238E27FC236}">
                <a16:creationId xmlns:a16="http://schemas.microsoft.com/office/drawing/2014/main" id="{A24D5187-9386-EE2D-06AA-276EFF556DC4}"/>
              </a:ext>
            </a:extLst>
          </p:cNvPr>
          <p:cNvSpPr>
            <a:spLocks/>
          </p:cNvSpPr>
          <p:nvPr/>
        </p:nvSpPr>
        <p:spPr>
          <a:xfrm>
            <a:off x="5304367" y="1728351"/>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15" name="Rectangle 14">
            <a:extLst>
              <a:ext uri="{FF2B5EF4-FFF2-40B4-BE49-F238E27FC236}">
                <a16:creationId xmlns:a16="http://schemas.microsoft.com/office/drawing/2014/main" id="{8F0AB727-4535-4F51-A029-2FF715B1BB4F}"/>
              </a:ext>
            </a:extLst>
          </p:cNvPr>
          <p:cNvSpPr/>
          <p:nvPr/>
        </p:nvSpPr>
        <p:spPr>
          <a:xfrm>
            <a:off x="5770841"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0" name="Rectangle 29">
            <a:extLst>
              <a:ext uri="{FF2B5EF4-FFF2-40B4-BE49-F238E27FC236}">
                <a16:creationId xmlns:a16="http://schemas.microsoft.com/office/drawing/2014/main" id="{58E8DFCC-D41E-B4DC-0E11-DDBA39AF97F5}"/>
              </a:ext>
            </a:extLst>
          </p:cNvPr>
          <p:cNvSpPr/>
          <p:nvPr/>
        </p:nvSpPr>
        <p:spPr>
          <a:xfrm>
            <a:off x="6237315"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8" name="Rectangle 37">
            <a:extLst>
              <a:ext uri="{FF2B5EF4-FFF2-40B4-BE49-F238E27FC236}">
                <a16:creationId xmlns:a16="http://schemas.microsoft.com/office/drawing/2014/main" id="{6606B0FB-9FD3-1633-090F-A442DDBC5782}"/>
              </a:ext>
            </a:extLst>
          </p:cNvPr>
          <p:cNvSpPr/>
          <p:nvPr/>
        </p:nvSpPr>
        <p:spPr>
          <a:xfrm>
            <a:off x="6703788"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47" name="TextBox 46">
            <a:extLst>
              <a:ext uri="{FF2B5EF4-FFF2-40B4-BE49-F238E27FC236}">
                <a16:creationId xmlns:a16="http://schemas.microsoft.com/office/drawing/2014/main" id="{48209F93-C678-77FE-0741-880FAEA05260}"/>
              </a:ext>
            </a:extLst>
          </p:cNvPr>
          <p:cNvSpPr txBox="1"/>
          <p:nvPr/>
        </p:nvSpPr>
        <p:spPr>
          <a:xfrm>
            <a:off x="234762" y="5148517"/>
            <a:ext cx="2245127"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 vector</a:t>
            </a:r>
          </a:p>
        </p:txBody>
      </p:sp>
      <p:graphicFrame>
        <p:nvGraphicFramePr>
          <p:cNvPr id="50" name="Table 275">
            <a:extLst>
              <a:ext uri="{FF2B5EF4-FFF2-40B4-BE49-F238E27FC236}">
                <a16:creationId xmlns:a16="http://schemas.microsoft.com/office/drawing/2014/main" id="{F4FAEFC2-F020-2F17-D28B-888C8568909C}"/>
              </a:ext>
            </a:extLst>
          </p:cNvPr>
          <p:cNvGraphicFramePr>
            <a:graphicFrameLocks noGrp="1"/>
          </p:cNvGraphicFramePr>
          <p:nvPr/>
        </p:nvGraphicFramePr>
        <p:xfrm>
          <a:off x="426103" y="2000679"/>
          <a:ext cx="1854538" cy="2194560"/>
        </p:xfrm>
        <a:graphic>
          <a:graphicData uri="http://schemas.openxmlformats.org/drawingml/2006/table">
            <a:tbl>
              <a:tblPr firstRow="1" bandRow="1">
                <a:tableStyleId>{5940675A-B579-460E-94D1-54222C63F5DA}</a:tableStyleId>
              </a:tblPr>
              <a:tblGrid>
                <a:gridCol w="560388">
                  <a:extLst>
                    <a:ext uri="{9D8B030D-6E8A-4147-A177-3AD203B41FA5}">
                      <a16:colId xmlns:a16="http://schemas.microsoft.com/office/drawing/2014/main" val="1193322599"/>
                    </a:ext>
                  </a:extLst>
                </a:gridCol>
                <a:gridCol w="816943">
                  <a:extLst>
                    <a:ext uri="{9D8B030D-6E8A-4147-A177-3AD203B41FA5}">
                      <a16:colId xmlns:a16="http://schemas.microsoft.com/office/drawing/2014/main" val="4227494446"/>
                    </a:ext>
                  </a:extLst>
                </a:gridCol>
                <a:gridCol w="477207">
                  <a:extLst>
                    <a:ext uri="{9D8B030D-6E8A-4147-A177-3AD203B41FA5}">
                      <a16:colId xmlns:a16="http://schemas.microsoft.com/office/drawing/2014/main" val="468283467"/>
                    </a:ext>
                  </a:extLst>
                </a:gridCol>
              </a:tblGrid>
              <a:tr h="270417">
                <a:tc>
                  <a:txBody>
                    <a:bodyPr/>
                    <a:lstStyle/>
                    <a:p>
                      <a:pPr algn="ctr"/>
                      <a:endParaRPr lang="en-US" sz="1800" b="0" i="0">
                        <a:latin typeface="Corbel" panose="020B0503020204020204" pitchFamily="34" charset="0"/>
                        <a:cs typeface="Arial" panose="020B060402020202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800" b="0" i="0">
                          <a:latin typeface="Corbel" panose="020B0503020204020204" pitchFamily="34" charset="0"/>
                          <a:cs typeface="Arial" panose="020B0604020202020204" pitchFamily="34" charset="0"/>
                        </a:rPr>
                        <a:t>Prime numbers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r>
                        <a:rPr lang="en-US" sz="1000">
                          <a:latin typeface="Arial" panose="020B0604020202020204" pitchFamily="34" charset="0"/>
                          <a:cs typeface="Arial" panose="020B0604020202020204" pitchFamily="34" charset="0"/>
                        </a:rPr>
                        <a:t>A</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0">
                <a:tc>
                  <a:txBody>
                    <a:bodyPr/>
                    <a:lstStyle/>
                    <a:p>
                      <a:pPr algn="ctr"/>
                      <a:r>
                        <a:rPr lang="en-US" sz="1800" b="0" i="0">
                          <a:latin typeface="Corbel" panose="020B0503020204020204" pitchFamily="34" charset="0"/>
                          <a:cs typeface="Arial" panose="020B0604020202020204" pitchFamily="34" charset="0"/>
                        </a:rPr>
                        <a:t>LUT</a:t>
                      </a:r>
                    </a:p>
                    <a:p>
                      <a:pPr algn="ctr"/>
                      <a:r>
                        <a:rPr lang="en-US" sz="1800" b="0" i="0">
                          <a:latin typeface="Corbel" panose="020B0503020204020204" pitchFamily="34" charset="0"/>
                          <a:cs typeface="Arial" panose="020B0604020202020204" pitchFamily="34" charset="0"/>
                        </a:rPr>
                        <a:t>index</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err="1">
                          <a:latin typeface="Corbel" panose="020B0503020204020204" pitchFamily="34" charset="0"/>
                          <a:cs typeface="Arial" panose="020B0604020202020204" pitchFamily="34" charset="0"/>
                        </a:rPr>
                        <a:t>i</a:t>
                      </a:r>
                      <a:endParaRPr lang="en-US" sz="1800" b="0" i="0">
                        <a:latin typeface="Corbel" panose="020B0503020204020204" pitchFamily="34" charset="0"/>
                        <a:cs typeface="Arial" panose="020B0604020202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f(</a:t>
                      </a:r>
                      <a:r>
                        <a:rPr lang="en-US" sz="1800" b="0" i="0" err="1">
                          <a:latin typeface="Corbel" panose="020B0503020204020204" pitchFamily="34" charset="0"/>
                          <a:cs typeface="Arial" panose="020B0604020202020204" pitchFamily="34" charset="0"/>
                        </a:rPr>
                        <a:t>i</a:t>
                      </a:r>
                      <a:r>
                        <a:rPr lang="en-US" sz="1800" b="0" i="0">
                          <a:latin typeface="Corbel" panose="020B0503020204020204" pitchFamily="34" charset="0"/>
                          <a:cs typeface="Arial" panose="020B0604020202020204" pitchFamily="34" charset="0"/>
                        </a:rPr>
                        <a: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6769038"/>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1</a:t>
                      </a:r>
                      <a:r>
                        <a:rPr lang="en-US" sz="1800" b="0" i="0" baseline="30000">
                          <a:latin typeface="Corbel" panose="020B0503020204020204" pitchFamily="34" charset="0"/>
                          <a:cs typeface="Arial" panose="020B0604020202020204" pitchFamily="34" charset="0"/>
                        </a:rPr>
                        <a:t>st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351085"/>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2</a:t>
                      </a:r>
                      <a:r>
                        <a:rPr lang="en-US" sz="1800" b="0" i="0" baseline="30000">
                          <a:solidFill>
                            <a:schemeClr val="tx1"/>
                          </a:solidFill>
                          <a:latin typeface="Corbel" panose="020B0503020204020204" pitchFamily="34" charset="0"/>
                          <a:cs typeface="Arial" panose="020B0604020202020204" pitchFamily="34" charset="0"/>
                        </a:rPr>
                        <a:t>nd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508754334"/>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3</a:t>
                      </a:r>
                      <a:r>
                        <a:rPr lang="en-US" sz="1800" b="0" i="0" baseline="30000">
                          <a:latin typeface="Corbel" panose="020B0503020204020204" pitchFamily="34" charset="0"/>
                          <a:cs typeface="Arial" panose="020B0604020202020204" pitchFamily="34" charset="0"/>
                        </a:rPr>
                        <a:t>rd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64916830"/>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4</a:t>
                      </a:r>
                      <a:r>
                        <a:rPr lang="en-US" sz="1800" b="0" i="0" baseline="30000">
                          <a:latin typeface="Corbel" panose="020B0503020204020204" pitchFamily="34" charset="0"/>
                          <a:cs typeface="Arial" panose="020B0604020202020204" pitchFamily="34" charset="0"/>
                        </a:rPr>
                        <a:t>th</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16069710"/>
                  </a:ext>
                </a:extLst>
              </a:tr>
            </a:tbl>
          </a:graphicData>
        </a:graphic>
      </p:graphicFrame>
      <p:graphicFrame>
        <p:nvGraphicFramePr>
          <p:cNvPr id="52" name="Table 275">
            <a:extLst>
              <a:ext uri="{FF2B5EF4-FFF2-40B4-BE49-F238E27FC236}">
                <a16:creationId xmlns:a16="http://schemas.microsoft.com/office/drawing/2014/main" id="{D03E7150-1EF3-DD7E-1AAE-429CCC880DF9}"/>
              </a:ext>
            </a:extLst>
          </p:cNvPr>
          <p:cNvGraphicFramePr>
            <a:graphicFrameLocks noGrp="1"/>
          </p:cNvGraphicFramePr>
          <p:nvPr/>
        </p:nvGraphicFramePr>
        <p:xfrm>
          <a:off x="419382" y="4801677"/>
          <a:ext cx="1863744" cy="384881"/>
        </p:xfrm>
        <a:graphic>
          <a:graphicData uri="http://schemas.openxmlformats.org/drawingml/2006/table">
            <a:tbl>
              <a:tblPr firstRow="1" bandRow="1">
                <a:tableStyleId>{5940675A-B579-460E-94D1-54222C63F5DA}</a:tableStyleId>
              </a:tblPr>
              <a:tblGrid>
                <a:gridCol w="465936">
                  <a:extLst>
                    <a:ext uri="{9D8B030D-6E8A-4147-A177-3AD203B41FA5}">
                      <a16:colId xmlns:a16="http://schemas.microsoft.com/office/drawing/2014/main" val="4227494446"/>
                    </a:ext>
                  </a:extLst>
                </a:gridCol>
                <a:gridCol w="465936">
                  <a:extLst>
                    <a:ext uri="{9D8B030D-6E8A-4147-A177-3AD203B41FA5}">
                      <a16:colId xmlns:a16="http://schemas.microsoft.com/office/drawing/2014/main" val="468283467"/>
                    </a:ext>
                  </a:extLst>
                </a:gridCol>
                <a:gridCol w="465936">
                  <a:extLst>
                    <a:ext uri="{9D8B030D-6E8A-4147-A177-3AD203B41FA5}">
                      <a16:colId xmlns:a16="http://schemas.microsoft.com/office/drawing/2014/main" val="3823604040"/>
                    </a:ext>
                  </a:extLst>
                </a:gridCol>
                <a:gridCol w="465936">
                  <a:extLst>
                    <a:ext uri="{9D8B030D-6E8A-4147-A177-3AD203B41FA5}">
                      <a16:colId xmlns:a16="http://schemas.microsoft.com/office/drawing/2014/main" val="3652080883"/>
                    </a:ext>
                  </a:extLst>
                </a:gridCol>
              </a:tblGrid>
              <a:tr h="384881">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54" name="TextBox 53">
            <a:extLst>
              <a:ext uri="{FF2B5EF4-FFF2-40B4-BE49-F238E27FC236}">
                <a16:creationId xmlns:a16="http://schemas.microsoft.com/office/drawing/2014/main" id="{0298F78F-23E2-99F4-79F3-CD12675CB412}"/>
              </a:ext>
            </a:extLst>
          </p:cNvPr>
          <p:cNvSpPr txBox="1"/>
          <p:nvPr/>
        </p:nvSpPr>
        <p:spPr>
          <a:xfrm>
            <a:off x="426103" y="4167177"/>
            <a:ext cx="1854538"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l</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ook</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u</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p </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able</a:t>
            </a:r>
          </a:p>
        </p:txBody>
      </p:sp>
      <p:sp>
        <p:nvSpPr>
          <p:cNvPr id="55" name="TextBox 54">
            <a:extLst>
              <a:ext uri="{FF2B5EF4-FFF2-40B4-BE49-F238E27FC236}">
                <a16:creationId xmlns:a16="http://schemas.microsoft.com/office/drawing/2014/main" id="{7195EE43-7896-3B0F-7D8D-A5EE61665E18}"/>
              </a:ext>
            </a:extLst>
          </p:cNvPr>
          <p:cNvSpPr txBox="1"/>
          <p:nvPr/>
        </p:nvSpPr>
        <p:spPr>
          <a:xfrm>
            <a:off x="328507" y="6078612"/>
            <a:ext cx="204201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 vector</a:t>
            </a:r>
          </a:p>
        </p:txBody>
      </p:sp>
      <p:graphicFrame>
        <p:nvGraphicFramePr>
          <p:cNvPr id="56" name="Table 275">
            <a:extLst>
              <a:ext uri="{FF2B5EF4-FFF2-40B4-BE49-F238E27FC236}">
                <a16:creationId xmlns:a16="http://schemas.microsoft.com/office/drawing/2014/main" id="{42AC9FCD-CC4B-AED2-A9FC-1476D069C04D}"/>
              </a:ext>
            </a:extLst>
          </p:cNvPr>
          <p:cNvGraphicFramePr>
            <a:graphicFrameLocks noGrp="1"/>
          </p:cNvGraphicFramePr>
          <p:nvPr/>
        </p:nvGraphicFramePr>
        <p:xfrm>
          <a:off x="419382" y="5745220"/>
          <a:ext cx="1863740" cy="384881"/>
        </p:xfrm>
        <a:graphic>
          <a:graphicData uri="http://schemas.openxmlformats.org/drawingml/2006/table">
            <a:tbl>
              <a:tblPr firstRow="1" bandRow="1">
                <a:tableStyleId>{5940675A-B579-460E-94D1-54222C63F5DA}</a:tableStyleId>
              </a:tblPr>
              <a:tblGrid>
                <a:gridCol w="465935">
                  <a:extLst>
                    <a:ext uri="{9D8B030D-6E8A-4147-A177-3AD203B41FA5}">
                      <a16:colId xmlns:a16="http://schemas.microsoft.com/office/drawing/2014/main" val="4227494446"/>
                    </a:ext>
                  </a:extLst>
                </a:gridCol>
                <a:gridCol w="465935">
                  <a:extLst>
                    <a:ext uri="{9D8B030D-6E8A-4147-A177-3AD203B41FA5}">
                      <a16:colId xmlns:a16="http://schemas.microsoft.com/office/drawing/2014/main" val="468283467"/>
                    </a:ext>
                  </a:extLst>
                </a:gridCol>
                <a:gridCol w="465935">
                  <a:extLst>
                    <a:ext uri="{9D8B030D-6E8A-4147-A177-3AD203B41FA5}">
                      <a16:colId xmlns:a16="http://schemas.microsoft.com/office/drawing/2014/main" val="3823604040"/>
                    </a:ext>
                  </a:extLst>
                </a:gridCol>
                <a:gridCol w="465935">
                  <a:extLst>
                    <a:ext uri="{9D8B030D-6E8A-4147-A177-3AD203B41FA5}">
                      <a16:colId xmlns:a16="http://schemas.microsoft.com/office/drawing/2014/main" val="3652080883"/>
                    </a:ext>
                  </a:extLst>
                </a:gridCol>
              </a:tblGrid>
              <a:tr h="384881">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64" name="TextBox 63">
            <a:extLst>
              <a:ext uri="{FF2B5EF4-FFF2-40B4-BE49-F238E27FC236}">
                <a16:creationId xmlns:a16="http://schemas.microsoft.com/office/drawing/2014/main" id="{77C6A9F9-CFD2-BFB6-5FD1-46212866E231}"/>
              </a:ext>
            </a:extLst>
          </p:cNvPr>
          <p:cNvSpPr txBox="1"/>
          <p:nvPr/>
        </p:nvSpPr>
        <p:spPr>
          <a:xfrm>
            <a:off x="-118226" y="766965"/>
            <a:ext cx="294444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LUT Query: </a:t>
            </a:r>
            <a:b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b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Return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1</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st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4</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th</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Corbel" panose="020B0503020204020204" pitchFamily="34" charset="0"/>
                <a:ea typeface="+mn-ea"/>
                <a:cs typeface="+mn-cs"/>
              </a:rPr>
              <a:t>prime numbers</a:t>
            </a:r>
          </a:p>
        </p:txBody>
      </p:sp>
      <p:sp>
        <p:nvSpPr>
          <p:cNvPr id="71" name="TextBox 70">
            <a:extLst>
              <a:ext uri="{FF2B5EF4-FFF2-40B4-BE49-F238E27FC236}">
                <a16:creationId xmlns:a16="http://schemas.microsoft.com/office/drawing/2014/main" id="{96464DE5-8775-54F7-E800-368C864AD146}"/>
              </a:ext>
            </a:extLst>
          </p:cNvPr>
          <p:cNvSpPr txBox="1"/>
          <p:nvPr/>
        </p:nvSpPr>
        <p:spPr>
          <a:xfrm>
            <a:off x="3602360" y="807886"/>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input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vector</a:t>
            </a:r>
          </a:p>
        </p:txBody>
      </p:sp>
      <p:sp>
        <p:nvSpPr>
          <p:cNvPr id="73" name="TextBox 72">
            <a:extLst>
              <a:ext uri="{FF2B5EF4-FFF2-40B4-BE49-F238E27FC236}">
                <a16:creationId xmlns:a16="http://schemas.microsoft.com/office/drawing/2014/main" id="{D7B72F86-2B91-59AA-47AC-78725EC01117}"/>
              </a:ext>
            </a:extLst>
          </p:cNvPr>
          <p:cNvSpPr txBox="1"/>
          <p:nvPr/>
        </p:nvSpPr>
        <p:spPr>
          <a:xfrm>
            <a:off x="3576104" y="5703683"/>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output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vector</a:t>
            </a:r>
          </a:p>
        </p:txBody>
      </p:sp>
      <p:sp>
        <p:nvSpPr>
          <p:cNvPr id="74" name="TextBox 73">
            <a:extLst>
              <a:ext uri="{FF2B5EF4-FFF2-40B4-BE49-F238E27FC236}">
                <a16:creationId xmlns:a16="http://schemas.microsoft.com/office/drawing/2014/main" id="{549E17C4-CCD6-4975-A244-6D40CDC6F814}"/>
              </a:ext>
            </a:extLst>
          </p:cNvPr>
          <p:cNvSpPr txBox="1"/>
          <p:nvPr/>
        </p:nvSpPr>
        <p:spPr>
          <a:xfrm>
            <a:off x="6088976" y="1531408"/>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C000"/>
                </a:solidFill>
                <a:effectLst/>
                <a:uLnTx/>
                <a:uFillTx/>
                <a:latin typeface="Corbel" panose="020B0503020204020204" pitchFamily="34" charset="0"/>
                <a:ea typeface="+mn-ea"/>
                <a:cs typeface="Arial" panose="020B0604020202020204" pitchFamily="34" charset="0"/>
              </a:rPr>
              <a:t>match logic</a:t>
            </a:r>
          </a:p>
        </p:txBody>
      </p:sp>
      <p:sp>
        <p:nvSpPr>
          <p:cNvPr id="80" name="TextBox 79">
            <a:extLst>
              <a:ext uri="{FF2B5EF4-FFF2-40B4-BE49-F238E27FC236}">
                <a16:creationId xmlns:a16="http://schemas.microsoft.com/office/drawing/2014/main" id="{283E4029-EC6B-17CF-A76E-32088220A3F2}"/>
              </a:ext>
            </a:extLst>
          </p:cNvPr>
          <p:cNvSpPr txBox="1"/>
          <p:nvPr/>
        </p:nvSpPr>
        <p:spPr>
          <a:xfrm rot="5400000">
            <a:off x="5608648" y="3024316"/>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solidFill>
                <a:effectLst/>
                <a:uLnTx/>
                <a:uFillTx/>
                <a:latin typeface="Corbel" panose="020B0503020204020204" pitchFamily="34" charset="0"/>
                <a:ea typeface="+mn-ea"/>
                <a:cs typeface="Arial" panose="020B0604020202020204" pitchFamily="34" charset="0"/>
              </a:rPr>
              <a:t>DRAM array</a:t>
            </a:r>
          </a:p>
        </p:txBody>
      </p:sp>
      <p:sp>
        <p:nvSpPr>
          <p:cNvPr id="82" name="Rectangle 81">
            <a:extLst>
              <a:ext uri="{FF2B5EF4-FFF2-40B4-BE49-F238E27FC236}">
                <a16:creationId xmlns:a16="http://schemas.microsoft.com/office/drawing/2014/main" id="{62BDDE6A-4739-7DE9-17E3-D3F0466696F8}"/>
              </a:ext>
            </a:extLst>
          </p:cNvPr>
          <p:cNvSpPr/>
          <p:nvPr/>
        </p:nvSpPr>
        <p:spPr>
          <a:xfrm>
            <a:off x="4935550" y="240016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1FD"/>
                </a:solidFill>
                <a:effectLst/>
                <a:uLnTx/>
                <a:uFillTx/>
                <a:latin typeface="Corbel" panose="020B0503020204020204" pitchFamily="34" charset="0"/>
                <a:ea typeface="+mn-ea"/>
                <a:cs typeface="+mn-cs"/>
              </a:rPr>
              <a:t>0</a:t>
            </a:r>
          </a:p>
        </p:txBody>
      </p:sp>
      <p:sp>
        <p:nvSpPr>
          <p:cNvPr id="83" name="Rectangle 82">
            <a:extLst>
              <a:ext uri="{FF2B5EF4-FFF2-40B4-BE49-F238E27FC236}">
                <a16:creationId xmlns:a16="http://schemas.microsoft.com/office/drawing/2014/main" id="{0AB9FB35-61EA-83FA-E6A5-94C08C60E54A}"/>
              </a:ext>
            </a:extLst>
          </p:cNvPr>
          <p:cNvSpPr/>
          <p:nvPr/>
        </p:nvSpPr>
        <p:spPr>
          <a:xfrm>
            <a:off x="4935550" y="2766371"/>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E0000"/>
                </a:solidFill>
                <a:effectLst/>
                <a:uLnTx/>
                <a:uFillTx/>
                <a:latin typeface="Corbel" panose="020B0503020204020204" pitchFamily="34" charset="0"/>
                <a:ea typeface="+mn-ea"/>
                <a:cs typeface="+mn-cs"/>
              </a:rPr>
              <a:t>1</a:t>
            </a:r>
          </a:p>
        </p:txBody>
      </p:sp>
      <p:sp>
        <p:nvSpPr>
          <p:cNvPr id="84" name="Rectangle 83">
            <a:extLst>
              <a:ext uri="{FF2B5EF4-FFF2-40B4-BE49-F238E27FC236}">
                <a16:creationId xmlns:a16="http://schemas.microsoft.com/office/drawing/2014/main" id="{FF1258C3-D9FB-0C18-2D3C-A98C5A7E0564}"/>
              </a:ext>
            </a:extLst>
          </p:cNvPr>
          <p:cNvSpPr/>
          <p:nvPr/>
        </p:nvSpPr>
        <p:spPr>
          <a:xfrm>
            <a:off x="4934718" y="315662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2</a:t>
            </a:r>
          </a:p>
        </p:txBody>
      </p:sp>
      <p:sp>
        <p:nvSpPr>
          <p:cNvPr id="85" name="Rectangle 84">
            <a:extLst>
              <a:ext uri="{FF2B5EF4-FFF2-40B4-BE49-F238E27FC236}">
                <a16:creationId xmlns:a16="http://schemas.microsoft.com/office/drawing/2014/main" id="{CF06D91A-016B-D11C-864D-895C394BB662}"/>
              </a:ext>
            </a:extLst>
          </p:cNvPr>
          <p:cNvSpPr/>
          <p:nvPr/>
        </p:nvSpPr>
        <p:spPr>
          <a:xfrm>
            <a:off x="4934491" y="3505647"/>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3</a:t>
            </a:r>
          </a:p>
        </p:txBody>
      </p:sp>
      <p:cxnSp>
        <p:nvCxnSpPr>
          <p:cNvPr id="87" name="Straight Arrow Connector 86">
            <a:extLst>
              <a:ext uri="{FF2B5EF4-FFF2-40B4-BE49-F238E27FC236}">
                <a16:creationId xmlns:a16="http://schemas.microsoft.com/office/drawing/2014/main" id="{3D9963A9-A5EA-04E1-3026-C8D6B5061355}"/>
              </a:ext>
            </a:extLst>
          </p:cNvPr>
          <p:cNvCxnSpPr>
            <a:cxnSpLocks/>
          </p:cNvCxnSpPr>
          <p:nvPr/>
        </p:nvCxnSpPr>
        <p:spPr>
          <a:xfrm>
            <a:off x="3366391" y="3251264"/>
            <a:ext cx="114882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9" name="Table 275">
            <a:extLst>
              <a:ext uri="{FF2B5EF4-FFF2-40B4-BE49-F238E27FC236}">
                <a16:creationId xmlns:a16="http://schemas.microsoft.com/office/drawing/2014/main" id="{AE5A250C-6243-27C7-CB43-5BA2E4893154}"/>
              </a:ext>
            </a:extLst>
          </p:cNvPr>
          <p:cNvGraphicFramePr>
            <a:graphicFrameLocks noGrp="1"/>
          </p:cNvGraphicFramePr>
          <p:nvPr/>
        </p:nvGraphicFramePr>
        <p:xfrm>
          <a:off x="5291690" y="2852701"/>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sp>
        <p:nvSpPr>
          <p:cNvPr id="42" name="TextBox 41">
            <a:extLst>
              <a:ext uri="{FF2B5EF4-FFF2-40B4-BE49-F238E27FC236}">
                <a16:creationId xmlns:a16="http://schemas.microsoft.com/office/drawing/2014/main" id="{94FA8F60-FB12-ED2A-1185-D1C32819EBD5}"/>
              </a:ext>
            </a:extLst>
          </p:cNvPr>
          <p:cNvSpPr txBox="1"/>
          <p:nvPr/>
        </p:nvSpPr>
        <p:spPr>
          <a:xfrm>
            <a:off x="3811694" y="4612111"/>
            <a:ext cx="135233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93889F"/>
                </a:solidFill>
                <a:effectLst/>
                <a:uLnTx/>
                <a:uFillTx/>
                <a:latin typeface="Corbel" panose="020B0503020204020204" pitchFamily="34" charset="0"/>
                <a:ea typeface="+mn-ea"/>
                <a:cs typeface="Arial" panose="020B0604020202020204" pitchFamily="34" charset="0"/>
              </a:rPr>
              <a:t>row buffer</a:t>
            </a:r>
          </a:p>
        </p:txBody>
      </p:sp>
      <p:cxnSp>
        <p:nvCxnSpPr>
          <p:cNvPr id="44" name="Elbow Connector 43">
            <a:extLst>
              <a:ext uri="{FF2B5EF4-FFF2-40B4-BE49-F238E27FC236}">
                <a16:creationId xmlns:a16="http://schemas.microsoft.com/office/drawing/2014/main" id="{0E30AD85-D66D-E03C-58EE-96EE725550FA}"/>
              </a:ext>
            </a:extLst>
          </p:cNvPr>
          <p:cNvCxnSpPr>
            <a:cxnSpLocks/>
          </p:cNvCxnSpPr>
          <p:nvPr/>
        </p:nvCxnSpPr>
        <p:spPr>
          <a:xfrm rot="5400000" flipH="1" flipV="1">
            <a:off x="4745177" y="1952206"/>
            <a:ext cx="470099" cy="420004"/>
          </a:xfrm>
          <a:prstGeom prst="bentConnector2">
            <a:avLst/>
          </a:prstGeom>
          <a:ln w="38100">
            <a:solidFill>
              <a:srgbClr val="C00000"/>
            </a:solidFill>
            <a:prstDash val="sysDot"/>
            <a:tailEnd type="triangl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939626"/>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Box 91">
            <a:extLst>
              <a:ext uri="{FF2B5EF4-FFF2-40B4-BE49-F238E27FC236}">
                <a16:creationId xmlns:a16="http://schemas.microsoft.com/office/drawing/2014/main" id="{F0912C0E-F66C-CC78-E512-3C50625CE485}"/>
              </a:ext>
            </a:extLst>
          </p:cNvPr>
          <p:cNvSpPr txBox="1"/>
          <p:nvPr/>
        </p:nvSpPr>
        <p:spPr>
          <a:xfrm>
            <a:off x="2778847" y="2451714"/>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pLUTo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row sweep</a:t>
            </a:r>
          </a:p>
        </p:txBody>
      </p:sp>
      <p:sp>
        <p:nvSpPr>
          <p:cNvPr id="70" name="Rectangle 69">
            <a:extLst>
              <a:ext uri="{FF2B5EF4-FFF2-40B4-BE49-F238E27FC236}">
                <a16:creationId xmlns:a16="http://schemas.microsoft.com/office/drawing/2014/main" id="{4F87D1AE-C9E8-030A-A3DD-CE41E1CA8BC8}"/>
              </a:ext>
            </a:extLst>
          </p:cNvPr>
          <p:cNvSpPr/>
          <p:nvPr/>
        </p:nvSpPr>
        <p:spPr>
          <a:xfrm>
            <a:off x="0" y="629616"/>
            <a:ext cx="2716306" cy="5826540"/>
          </a:xfrm>
          <a:prstGeom prst="rect">
            <a:avLst/>
          </a:prstGeom>
          <a:solidFill>
            <a:srgbClr val="FFF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ounded Rectangle 64">
            <a:extLst>
              <a:ext uri="{FF2B5EF4-FFF2-40B4-BE49-F238E27FC236}">
                <a16:creationId xmlns:a16="http://schemas.microsoft.com/office/drawing/2014/main" id="{8FFE4315-EE8D-144A-008D-8DCDDE3CFCC3}"/>
              </a:ext>
            </a:extLst>
          </p:cNvPr>
          <p:cNvSpPr/>
          <p:nvPr/>
        </p:nvSpPr>
        <p:spPr>
          <a:xfrm>
            <a:off x="96426" y="736537"/>
            <a:ext cx="2519027" cy="1079711"/>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4F55892D-F829-1FC6-94CF-7204C63F8EB6}"/>
              </a:ext>
            </a:extLst>
          </p:cNvPr>
          <p:cNvCxnSpPr>
            <a:cxnSpLocks/>
          </p:cNvCxnSpPr>
          <p:nvPr/>
        </p:nvCxnSpPr>
        <p:spPr>
          <a:xfrm rot="5400000" flipH="1">
            <a:off x="5043784" y="3295028"/>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E65ADB8B-E7D5-CC71-7D28-06DEDEE97FE9}"/>
              </a:ext>
            </a:extLst>
          </p:cNvPr>
          <p:cNvCxnSpPr>
            <a:cxnSpLocks/>
          </p:cNvCxnSpPr>
          <p:nvPr/>
        </p:nvCxnSpPr>
        <p:spPr>
          <a:xfrm rot="5400000" flipH="1">
            <a:off x="5043784" y="36739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3" name="Title 1" descr=" 6">
            <a:extLst>
              <a:ext uri="{FF2B5EF4-FFF2-40B4-BE49-F238E27FC236}">
                <a16:creationId xmlns:a16="http://schemas.microsoft.com/office/drawing/2014/main" id="{225FE3A3-6745-502D-7F59-15867750339D}"/>
              </a:ext>
            </a:extLst>
          </p:cNvPr>
          <p:cNvSpPr txBox="1">
            <a:spLocks/>
          </p:cNvSpPr>
          <p:nvPr/>
        </p:nvSpPr>
        <p:spPr>
          <a:xfrm>
            <a:off x="178177" y="0"/>
            <a:ext cx="8787647"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orbel" panose="020B0503020204020204" pitchFamily="34" charset="0"/>
                <a:ea typeface="+mj-ea"/>
                <a:cs typeface="+mj-cs"/>
              </a:rPr>
              <a:t>In-DRAM pLUTo LUT Query: Step 2</a:t>
            </a:r>
          </a:p>
        </p:txBody>
      </p:sp>
      <p:sp>
        <p:nvSpPr>
          <p:cNvPr id="7" name="Slide Number Placeholder 6">
            <a:extLst>
              <a:ext uri="{FF2B5EF4-FFF2-40B4-BE49-F238E27FC236}">
                <a16:creationId xmlns:a16="http://schemas.microsoft.com/office/drawing/2014/main" id="{BFC4D882-EE1D-5CC0-E0E4-710C3B18C9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cxnSp>
        <p:nvCxnSpPr>
          <p:cNvPr id="4" name="Straight Connector 3">
            <a:extLst>
              <a:ext uri="{FF2B5EF4-FFF2-40B4-BE49-F238E27FC236}">
                <a16:creationId xmlns:a16="http://schemas.microsoft.com/office/drawing/2014/main" id="{193B17EE-D4CE-E933-0A10-8DE0F4AE053C}"/>
              </a:ext>
            </a:extLst>
          </p:cNvPr>
          <p:cNvCxnSpPr>
            <a:cxnSpLocks/>
          </p:cNvCxnSpPr>
          <p:nvPr/>
        </p:nvCxnSpPr>
        <p:spPr>
          <a:xfrm>
            <a:off x="5515720" y="4182844"/>
            <a:ext cx="0" cy="325603"/>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DF1F5B15-D6F8-544E-2EC6-234CE9693377}"/>
              </a:ext>
            </a:extLst>
          </p:cNvPr>
          <p:cNvCxnSpPr>
            <a:cxnSpLocks/>
          </p:cNvCxnSpPr>
          <p:nvPr/>
        </p:nvCxnSpPr>
        <p:spPr>
          <a:xfrm>
            <a:off x="5965170" y="4182844"/>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BBD8907C-D053-3E28-0A5B-1508DA6E7B16}"/>
              </a:ext>
            </a:extLst>
          </p:cNvPr>
          <p:cNvCxnSpPr>
            <a:cxnSpLocks/>
          </p:cNvCxnSpPr>
          <p:nvPr/>
        </p:nvCxnSpPr>
        <p:spPr>
          <a:xfrm>
            <a:off x="6414620" y="4182805"/>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204CBF14-CE3C-D0AF-0904-EB85AA35F9B3}"/>
              </a:ext>
            </a:extLst>
          </p:cNvPr>
          <p:cNvCxnSpPr>
            <a:cxnSpLocks/>
          </p:cNvCxnSpPr>
          <p:nvPr/>
        </p:nvCxnSpPr>
        <p:spPr>
          <a:xfrm>
            <a:off x="6864069" y="4175499"/>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sp>
        <p:nvSpPr>
          <p:cNvPr id="11" name="Rounded Rectangle 10">
            <a:extLst>
              <a:ext uri="{FF2B5EF4-FFF2-40B4-BE49-F238E27FC236}">
                <a16:creationId xmlns:a16="http://schemas.microsoft.com/office/drawing/2014/main" id="{6504418D-A90C-D6E7-1C54-18A1A7C9A1D0}"/>
              </a:ext>
            </a:extLst>
          </p:cNvPr>
          <p:cNvSpPr/>
          <p:nvPr/>
        </p:nvSpPr>
        <p:spPr>
          <a:xfrm>
            <a:off x="5192143" y="2334911"/>
            <a:ext cx="2028915" cy="1840762"/>
          </a:xfrm>
          <a:prstGeom prst="roundRect">
            <a:avLst>
              <a:gd name="adj" fmla="val 1622"/>
            </a:avLst>
          </a:prstGeom>
          <a:solidFill>
            <a:schemeClr val="accent5">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2500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12" name="Table 275">
            <a:extLst>
              <a:ext uri="{FF2B5EF4-FFF2-40B4-BE49-F238E27FC236}">
                <a16:creationId xmlns:a16="http://schemas.microsoft.com/office/drawing/2014/main" id="{76354472-B820-C436-4D54-CDDC66664919}"/>
              </a:ext>
            </a:extLst>
          </p:cNvPr>
          <p:cNvGraphicFramePr>
            <a:graphicFrameLocks noGrp="1"/>
          </p:cNvGraphicFramePr>
          <p:nvPr/>
        </p:nvGraphicFramePr>
        <p:xfrm>
          <a:off x="5292522" y="2459192"/>
          <a:ext cx="1800000" cy="1584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396000">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extLst>
                  <a:ext uri="{0D108BD9-81ED-4DB2-BD59-A6C34878D82A}">
                    <a16:rowId xmlns:a16="http://schemas.microsoft.com/office/drawing/2014/main" val="1856769038"/>
                  </a:ext>
                </a:extLst>
              </a:tr>
              <a:tr h="396000">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351085"/>
                  </a:ext>
                </a:extLst>
              </a:tr>
              <a:tr h="396000">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04728428"/>
                  </a:ext>
                </a:extLst>
              </a:tr>
            </a:tbl>
          </a:graphicData>
        </a:graphic>
      </p:graphicFrame>
      <p:sp>
        <p:nvSpPr>
          <p:cNvPr id="13" name="Rounded Rectangle 12">
            <a:extLst>
              <a:ext uri="{FF2B5EF4-FFF2-40B4-BE49-F238E27FC236}">
                <a16:creationId xmlns:a16="http://schemas.microsoft.com/office/drawing/2014/main" id="{D69C4F41-50ED-CF54-644A-2ED316781EF1}"/>
              </a:ext>
            </a:extLst>
          </p:cNvPr>
          <p:cNvSpPr/>
          <p:nvPr/>
        </p:nvSpPr>
        <p:spPr>
          <a:xfrm rot="5400000">
            <a:off x="5898769" y="3790738"/>
            <a:ext cx="582102" cy="2028912"/>
          </a:xfrm>
          <a:prstGeom prst="roundRect">
            <a:avLst/>
          </a:prstGeom>
          <a:pattFill prst="wdUpDiag">
            <a:fgClr>
              <a:srgbClr val="BBAECA"/>
            </a:fgClr>
            <a:bgClr>
              <a:srgbClr val="DFCFF0"/>
            </a:bgClr>
          </a:patt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id="{5B03AEA4-1D6D-2A02-F28E-1BE0E4D10B9C}"/>
              </a:ext>
            </a:extLst>
          </p:cNvPr>
          <p:cNvGrpSpPr/>
          <p:nvPr/>
        </p:nvGrpSpPr>
        <p:grpSpPr>
          <a:xfrm>
            <a:off x="5408073" y="5120617"/>
            <a:ext cx="173332" cy="648969"/>
            <a:chOff x="2521758" y="3054797"/>
            <a:chExt cx="64008" cy="188069"/>
          </a:xfrm>
        </p:grpSpPr>
        <p:cxnSp>
          <p:nvCxnSpPr>
            <p:cNvPr id="29" name="Straight Connector 28">
              <a:extLst>
                <a:ext uri="{FF2B5EF4-FFF2-40B4-BE49-F238E27FC236}">
                  <a16:creationId xmlns:a16="http://schemas.microsoft.com/office/drawing/2014/main" id="{56411DE6-322D-76E3-294D-9E5A2FA79FF8}"/>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1" name="Straight Connector 30">
              <a:extLst>
                <a:ext uri="{FF2B5EF4-FFF2-40B4-BE49-F238E27FC236}">
                  <a16:creationId xmlns:a16="http://schemas.microsoft.com/office/drawing/2014/main" id="{6001E9C3-356E-AE87-FFA4-05FFDFC51AF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2" name="Straight Connector 31">
              <a:extLst>
                <a:ext uri="{FF2B5EF4-FFF2-40B4-BE49-F238E27FC236}">
                  <a16:creationId xmlns:a16="http://schemas.microsoft.com/office/drawing/2014/main" id="{6291C3A9-C7BF-6832-8EBF-7A977669D976}"/>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7" name="Group 16">
            <a:extLst>
              <a:ext uri="{FF2B5EF4-FFF2-40B4-BE49-F238E27FC236}">
                <a16:creationId xmlns:a16="http://schemas.microsoft.com/office/drawing/2014/main" id="{FDD767DD-4EAE-2CA4-A7CE-A5CF80FEF08C}"/>
              </a:ext>
            </a:extLst>
          </p:cNvPr>
          <p:cNvGrpSpPr/>
          <p:nvPr/>
        </p:nvGrpSpPr>
        <p:grpSpPr>
          <a:xfrm>
            <a:off x="5837030" y="5109582"/>
            <a:ext cx="173332" cy="648969"/>
            <a:chOff x="2521758" y="3054797"/>
            <a:chExt cx="64008" cy="188069"/>
          </a:xfrm>
        </p:grpSpPr>
        <p:cxnSp>
          <p:nvCxnSpPr>
            <p:cNvPr id="26" name="Straight Connector 25">
              <a:extLst>
                <a:ext uri="{FF2B5EF4-FFF2-40B4-BE49-F238E27FC236}">
                  <a16:creationId xmlns:a16="http://schemas.microsoft.com/office/drawing/2014/main" id="{E2764FA7-945D-6ACC-4476-AB0E702C8F95}"/>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7" name="Straight Connector 26">
              <a:extLst>
                <a:ext uri="{FF2B5EF4-FFF2-40B4-BE49-F238E27FC236}">
                  <a16:creationId xmlns:a16="http://schemas.microsoft.com/office/drawing/2014/main" id="{9DA23700-D9EA-5D46-34FC-D8C81067954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8" name="Straight Connector 27">
              <a:extLst>
                <a:ext uri="{FF2B5EF4-FFF2-40B4-BE49-F238E27FC236}">
                  <a16:creationId xmlns:a16="http://schemas.microsoft.com/office/drawing/2014/main" id="{65F5F5EB-C469-F183-795C-3CF3D5200AE9}"/>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8" name="Group 17">
            <a:extLst>
              <a:ext uri="{FF2B5EF4-FFF2-40B4-BE49-F238E27FC236}">
                <a16:creationId xmlns:a16="http://schemas.microsoft.com/office/drawing/2014/main" id="{5C2F244F-AD02-F297-C498-C497F46F443E}"/>
              </a:ext>
            </a:extLst>
          </p:cNvPr>
          <p:cNvGrpSpPr/>
          <p:nvPr/>
        </p:nvGrpSpPr>
        <p:grpSpPr>
          <a:xfrm>
            <a:off x="6248380" y="5108314"/>
            <a:ext cx="173332" cy="648969"/>
            <a:chOff x="2521758" y="3054797"/>
            <a:chExt cx="64008" cy="188069"/>
          </a:xfrm>
        </p:grpSpPr>
        <p:cxnSp>
          <p:nvCxnSpPr>
            <p:cNvPr id="23" name="Straight Connector 22">
              <a:extLst>
                <a:ext uri="{FF2B5EF4-FFF2-40B4-BE49-F238E27FC236}">
                  <a16:creationId xmlns:a16="http://schemas.microsoft.com/office/drawing/2014/main" id="{9F9C2302-8BFC-2113-6E2C-ACFF464016E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4" name="Straight Connector 23">
              <a:extLst>
                <a:ext uri="{FF2B5EF4-FFF2-40B4-BE49-F238E27FC236}">
                  <a16:creationId xmlns:a16="http://schemas.microsoft.com/office/drawing/2014/main" id="{7FE804DF-ACC9-5681-9141-E12E98F04E3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5" name="Straight Connector 24">
              <a:extLst>
                <a:ext uri="{FF2B5EF4-FFF2-40B4-BE49-F238E27FC236}">
                  <a16:creationId xmlns:a16="http://schemas.microsoft.com/office/drawing/2014/main" id="{011A845C-4B36-622D-79D2-2EEC712480E0}"/>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9" name="Group 18">
            <a:extLst>
              <a:ext uri="{FF2B5EF4-FFF2-40B4-BE49-F238E27FC236}">
                <a16:creationId xmlns:a16="http://schemas.microsoft.com/office/drawing/2014/main" id="{D60879E2-DF9F-933F-7EBD-BAA733433234}"/>
              </a:ext>
            </a:extLst>
          </p:cNvPr>
          <p:cNvGrpSpPr/>
          <p:nvPr/>
        </p:nvGrpSpPr>
        <p:grpSpPr>
          <a:xfrm>
            <a:off x="6672336" y="5120617"/>
            <a:ext cx="173332" cy="648969"/>
            <a:chOff x="2521758" y="3054797"/>
            <a:chExt cx="64008" cy="188069"/>
          </a:xfrm>
        </p:grpSpPr>
        <p:cxnSp>
          <p:nvCxnSpPr>
            <p:cNvPr id="20" name="Straight Connector 19">
              <a:extLst>
                <a:ext uri="{FF2B5EF4-FFF2-40B4-BE49-F238E27FC236}">
                  <a16:creationId xmlns:a16="http://schemas.microsoft.com/office/drawing/2014/main" id="{98070522-1F0D-F9D0-1868-64E7D1BD153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1" name="Straight Connector 20">
              <a:extLst>
                <a:ext uri="{FF2B5EF4-FFF2-40B4-BE49-F238E27FC236}">
                  <a16:creationId xmlns:a16="http://schemas.microsoft.com/office/drawing/2014/main" id="{A7BC7AE7-4BBB-BD85-E12B-FD544420F3F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2" name="Straight Connector 21">
              <a:extLst>
                <a:ext uri="{FF2B5EF4-FFF2-40B4-BE49-F238E27FC236}">
                  <a16:creationId xmlns:a16="http://schemas.microsoft.com/office/drawing/2014/main" id="{8B1EFA1E-657A-E290-1E60-D94A0BF19A73}"/>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sp>
        <p:nvSpPr>
          <p:cNvPr id="33" name="Rounded Rectangle 32">
            <a:extLst>
              <a:ext uri="{FF2B5EF4-FFF2-40B4-BE49-F238E27FC236}">
                <a16:creationId xmlns:a16="http://schemas.microsoft.com/office/drawing/2014/main" id="{0C60ECAA-E984-0339-82FC-E5B0B4C5608E}"/>
              </a:ext>
            </a:extLst>
          </p:cNvPr>
          <p:cNvSpPr/>
          <p:nvPr/>
        </p:nvSpPr>
        <p:spPr>
          <a:xfrm rot="5400000">
            <a:off x="5897652" y="5047299"/>
            <a:ext cx="584335" cy="2028912"/>
          </a:xfrm>
          <a:prstGeom prst="round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4" name="Table 275">
            <a:extLst>
              <a:ext uri="{FF2B5EF4-FFF2-40B4-BE49-F238E27FC236}">
                <a16:creationId xmlns:a16="http://schemas.microsoft.com/office/drawing/2014/main" id="{91C1B412-F7C0-9BF4-466A-716D27FABB97}"/>
              </a:ext>
            </a:extLst>
          </p:cNvPr>
          <p:cNvGraphicFramePr>
            <a:graphicFrameLocks noGrp="1"/>
          </p:cNvGraphicFramePr>
          <p:nvPr/>
        </p:nvGraphicFramePr>
        <p:xfrm>
          <a:off x="5292522" y="4591707"/>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35" name="Rounded Rectangle 34">
            <a:extLst>
              <a:ext uri="{FF2B5EF4-FFF2-40B4-BE49-F238E27FC236}">
                <a16:creationId xmlns:a16="http://schemas.microsoft.com/office/drawing/2014/main" id="{5853E33A-0C10-F411-BD05-35B1A76C00B3}"/>
              </a:ext>
            </a:extLst>
          </p:cNvPr>
          <p:cNvSpPr/>
          <p:nvPr/>
        </p:nvSpPr>
        <p:spPr>
          <a:xfrm rot="5400000">
            <a:off x="5909541" y="170856"/>
            <a:ext cx="579239" cy="2014040"/>
          </a:xfrm>
          <a:prstGeom prst="roundRect">
            <a:avLst/>
          </a:prstGeom>
          <a:solidFill>
            <a:srgbClr val="E4D9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6" name="Table 275">
            <a:extLst>
              <a:ext uri="{FF2B5EF4-FFF2-40B4-BE49-F238E27FC236}">
                <a16:creationId xmlns:a16="http://schemas.microsoft.com/office/drawing/2014/main" id="{28DFCE45-3B33-AE43-69DA-C1AF5E3FC3E2}"/>
              </a:ext>
            </a:extLst>
          </p:cNvPr>
          <p:cNvGraphicFramePr>
            <a:graphicFrameLocks noGrp="1"/>
          </p:cNvGraphicFramePr>
          <p:nvPr/>
        </p:nvGraphicFramePr>
        <p:xfrm>
          <a:off x="5301890" y="994064"/>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0</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cxnSp>
        <p:nvCxnSpPr>
          <p:cNvPr id="37" name="Elbow Connector 36">
            <a:extLst>
              <a:ext uri="{FF2B5EF4-FFF2-40B4-BE49-F238E27FC236}">
                <a16:creationId xmlns:a16="http://schemas.microsoft.com/office/drawing/2014/main" id="{8F539379-865B-D64A-C423-25BD1E83EAE5}"/>
              </a:ext>
            </a:extLst>
          </p:cNvPr>
          <p:cNvCxnSpPr>
            <a:cxnSpLocks/>
          </p:cNvCxnSpPr>
          <p:nvPr/>
        </p:nvCxnSpPr>
        <p:spPr>
          <a:xfrm rot="10800000" flipH="1" flipV="1">
            <a:off x="7211141" y="1924870"/>
            <a:ext cx="4" cy="3566160"/>
          </a:xfrm>
          <a:prstGeom prst="bentConnector3">
            <a:avLst>
              <a:gd name="adj1" fmla="val 12220150000"/>
            </a:avLst>
          </a:prstGeom>
          <a:ln w="38100">
            <a:solidFill>
              <a:schemeClr val="accent4"/>
            </a:solidFill>
            <a:prstDash val="sysDot"/>
            <a:tailEnd type="triangle" w="med" len="sm"/>
          </a:ln>
        </p:spPr>
        <p:style>
          <a:lnRef idx="1">
            <a:schemeClr val="accent1"/>
          </a:lnRef>
          <a:fillRef idx="0">
            <a:schemeClr val="accent1"/>
          </a:fillRef>
          <a:effectRef idx="0">
            <a:schemeClr val="accent1"/>
          </a:effectRef>
          <a:fontRef idx="minor">
            <a:schemeClr val="tx1"/>
          </a:fontRef>
        </p:style>
      </p:cxnSp>
      <p:sp>
        <p:nvSpPr>
          <p:cNvPr id="41" name="Rounded Rectangle 40">
            <a:extLst>
              <a:ext uri="{FF2B5EF4-FFF2-40B4-BE49-F238E27FC236}">
                <a16:creationId xmlns:a16="http://schemas.microsoft.com/office/drawing/2014/main" id="{5EA5FF2D-CA4D-044D-5240-D82BF10A85FD}"/>
              </a:ext>
            </a:extLst>
          </p:cNvPr>
          <p:cNvSpPr/>
          <p:nvPr/>
        </p:nvSpPr>
        <p:spPr>
          <a:xfrm rot="5400000">
            <a:off x="5907630" y="920136"/>
            <a:ext cx="579240" cy="2014044"/>
          </a:xfrm>
          <a:prstGeom prst="roundRect">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5" name="Straight Connector 44">
            <a:extLst>
              <a:ext uri="{FF2B5EF4-FFF2-40B4-BE49-F238E27FC236}">
                <a16:creationId xmlns:a16="http://schemas.microsoft.com/office/drawing/2014/main" id="{89C1CC0F-521D-7468-5B21-5D065B5C0AAC}"/>
              </a:ext>
            </a:extLst>
          </p:cNvPr>
          <p:cNvCxnSpPr>
            <a:cxnSpLocks/>
          </p:cNvCxnSpPr>
          <p:nvPr/>
        </p:nvCxnSpPr>
        <p:spPr>
          <a:xfrm rot="5400000" flipH="1">
            <a:off x="5043785" y="2512001"/>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46" name="Straight Connector 45">
            <a:extLst>
              <a:ext uri="{FF2B5EF4-FFF2-40B4-BE49-F238E27FC236}">
                <a16:creationId xmlns:a16="http://schemas.microsoft.com/office/drawing/2014/main" id="{A3BF5155-D76B-0F51-84F0-F9C02F239946}"/>
              </a:ext>
            </a:extLst>
          </p:cNvPr>
          <p:cNvCxnSpPr>
            <a:cxnSpLocks/>
          </p:cNvCxnSpPr>
          <p:nvPr/>
        </p:nvCxnSpPr>
        <p:spPr>
          <a:xfrm rot="5400000" flipH="1">
            <a:off x="5043785" y="2898164"/>
            <a:ext cx="3963" cy="274320"/>
          </a:xfrm>
          <a:prstGeom prst="line">
            <a:avLst/>
          </a:prstGeom>
          <a:solidFill>
            <a:schemeClr val="bg1"/>
          </a:solidFill>
          <a:ln w="38100">
            <a:solidFill>
              <a:srgbClr val="FE0000"/>
            </a:solidFill>
          </a:ln>
        </p:spPr>
        <p:style>
          <a:lnRef idx="1">
            <a:schemeClr val="accent4"/>
          </a:lnRef>
          <a:fillRef idx="0">
            <a:schemeClr val="accent4"/>
          </a:fillRef>
          <a:effectRef idx="0">
            <a:schemeClr val="accent4"/>
          </a:effectRef>
          <a:fontRef idx="minor">
            <a:schemeClr val="tx1"/>
          </a:fontRef>
        </p:style>
      </p:cxnSp>
      <p:sp>
        <p:nvSpPr>
          <p:cNvPr id="48" name="Rounded Rectangle 47">
            <a:extLst>
              <a:ext uri="{FF2B5EF4-FFF2-40B4-BE49-F238E27FC236}">
                <a16:creationId xmlns:a16="http://schemas.microsoft.com/office/drawing/2014/main" id="{8376977C-3282-EAB6-98E7-B196ED4F6F12}"/>
              </a:ext>
            </a:extLst>
          </p:cNvPr>
          <p:cNvSpPr/>
          <p:nvPr/>
        </p:nvSpPr>
        <p:spPr>
          <a:xfrm rot="16200000">
            <a:off x="3943110" y="3070211"/>
            <a:ext cx="1654227" cy="308319"/>
          </a:xfrm>
          <a:prstGeom prst="round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0" name="Straight Arrow Connector 39">
            <a:extLst>
              <a:ext uri="{FF2B5EF4-FFF2-40B4-BE49-F238E27FC236}">
                <a16:creationId xmlns:a16="http://schemas.microsoft.com/office/drawing/2014/main" id="{29BE35DF-E2E1-9179-05DF-E58F667CD1C6}"/>
              </a:ext>
            </a:extLst>
          </p:cNvPr>
          <p:cNvCxnSpPr>
            <a:cxnSpLocks/>
          </p:cNvCxnSpPr>
          <p:nvPr/>
        </p:nvCxnSpPr>
        <p:spPr>
          <a:xfrm>
            <a:off x="68699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763874F1-B1FE-6D5F-7855-22E1EE847861}"/>
              </a:ext>
            </a:extLst>
          </p:cNvPr>
          <p:cNvCxnSpPr>
            <a:cxnSpLocks/>
          </p:cNvCxnSpPr>
          <p:nvPr/>
        </p:nvCxnSpPr>
        <p:spPr>
          <a:xfrm>
            <a:off x="64258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9333CE1-7BE6-2786-C4D3-1E02C6E6158E}"/>
              </a:ext>
            </a:extLst>
          </p:cNvPr>
          <p:cNvCxnSpPr>
            <a:cxnSpLocks/>
          </p:cNvCxnSpPr>
          <p:nvPr/>
        </p:nvCxnSpPr>
        <p:spPr>
          <a:xfrm>
            <a:off x="59682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24D7EFB3-2A69-80D9-0B83-2890B46C68C1}"/>
              </a:ext>
            </a:extLst>
          </p:cNvPr>
          <p:cNvCxnSpPr>
            <a:cxnSpLocks/>
          </p:cNvCxnSpPr>
          <p:nvPr/>
        </p:nvCxnSpPr>
        <p:spPr>
          <a:xfrm>
            <a:off x="55241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graphicFrame>
        <p:nvGraphicFramePr>
          <p:cNvPr id="2" name="Table 275">
            <a:extLst>
              <a:ext uri="{FF2B5EF4-FFF2-40B4-BE49-F238E27FC236}">
                <a16:creationId xmlns:a16="http://schemas.microsoft.com/office/drawing/2014/main" id="{F33BC4AD-3B1B-2EF3-C96B-80CD4D672F26}"/>
              </a:ext>
            </a:extLst>
          </p:cNvPr>
          <p:cNvGraphicFramePr>
            <a:graphicFrameLocks noGrp="1"/>
          </p:cNvGraphicFramePr>
          <p:nvPr/>
        </p:nvGraphicFramePr>
        <p:xfrm>
          <a:off x="5289835" y="5836646"/>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4"/>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6" name="Rectangle 5">
            <a:extLst>
              <a:ext uri="{FF2B5EF4-FFF2-40B4-BE49-F238E27FC236}">
                <a16:creationId xmlns:a16="http://schemas.microsoft.com/office/drawing/2014/main" id="{A24D5187-9386-EE2D-06AA-276EFF556DC4}"/>
              </a:ext>
            </a:extLst>
          </p:cNvPr>
          <p:cNvSpPr>
            <a:spLocks/>
          </p:cNvSpPr>
          <p:nvPr/>
        </p:nvSpPr>
        <p:spPr>
          <a:xfrm>
            <a:off x="5304367" y="1728351"/>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15" name="Rectangle 14">
            <a:extLst>
              <a:ext uri="{FF2B5EF4-FFF2-40B4-BE49-F238E27FC236}">
                <a16:creationId xmlns:a16="http://schemas.microsoft.com/office/drawing/2014/main" id="{8F0AB727-4535-4F51-A029-2FF715B1BB4F}"/>
              </a:ext>
            </a:extLst>
          </p:cNvPr>
          <p:cNvSpPr/>
          <p:nvPr/>
        </p:nvSpPr>
        <p:spPr>
          <a:xfrm>
            <a:off x="5770841"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0" name="Rectangle 29">
            <a:extLst>
              <a:ext uri="{FF2B5EF4-FFF2-40B4-BE49-F238E27FC236}">
                <a16:creationId xmlns:a16="http://schemas.microsoft.com/office/drawing/2014/main" id="{58E8DFCC-D41E-B4DC-0E11-DDBA39AF97F5}"/>
              </a:ext>
            </a:extLst>
          </p:cNvPr>
          <p:cNvSpPr/>
          <p:nvPr/>
        </p:nvSpPr>
        <p:spPr>
          <a:xfrm>
            <a:off x="6237315"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8" name="Rectangle 37">
            <a:extLst>
              <a:ext uri="{FF2B5EF4-FFF2-40B4-BE49-F238E27FC236}">
                <a16:creationId xmlns:a16="http://schemas.microsoft.com/office/drawing/2014/main" id="{6606B0FB-9FD3-1633-090F-A442DDBC5782}"/>
              </a:ext>
            </a:extLst>
          </p:cNvPr>
          <p:cNvSpPr/>
          <p:nvPr/>
        </p:nvSpPr>
        <p:spPr>
          <a:xfrm>
            <a:off x="6703788"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47" name="TextBox 46">
            <a:extLst>
              <a:ext uri="{FF2B5EF4-FFF2-40B4-BE49-F238E27FC236}">
                <a16:creationId xmlns:a16="http://schemas.microsoft.com/office/drawing/2014/main" id="{48209F93-C678-77FE-0741-880FAEA05260}"/>
              </a:ext>
            </a:extLst>
          </p:cNvPr>
          <p:cNvSpPr txBox="1"/>
          <p:nvPr/>
        </p:nvSpPr>
        <p:spPr>
          <a:xfrm>
            <a:off x="234762" y="5148517"/>
            <a:ext cx="2245127"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 vector</a:t>
            </a:r>
          </a:p>
        </p:txBody>
      </p:sp>
      <p:graphicFrame>
        <p:nvGraphicFramePr>
          <p:cNvPr id="50" name="Table 275">
            <a:extLst>
              <a:ext uri="{FF2B5EF4-FFF2-40B4-BE49-F238E27FC236}">
                <a16:creationId xmlns:a16="http://schemas.microsoft.com/office/drawing/2014/main" id="{F4FAEFC2-F020-2F17-D28B-888C8568909C}"/>
              </a:ext>
            </a:extLst>
          </p:cNvPr>
          <p:cNvGraphicFramePr>
            <a:graphicFrameLocks noGrp="1"/>
          </p:cNvGraphicFramePr>
          <p:nvPr/>
        </p:nvGraphicFramePr>
        <p:xfrm>
          <a:off x="426103" y="2000679"/>
          <a:ext cx="1854538" cy="2194560"/>
        </p:xfrm>
        <a:graphic>
          <a:graphicData uri="http://schemas.openxmlformats.org/drawingml/2006/table">
            <a:tbl>
              <a:tblPr firstRow="1" bandRow="1">
                <a:tableStyleId>{5940675A-B579-460E-94D1-54222C63F5DA}</a:tableStyleId>
              </a:tblPr>
              <a:tblGrid>
                <a:gridCol w="560388">
                  <a:extLst>
                    <a:ext uri="{9D8B030D-6E8A-4147-A177-3AD203B41FA5}">
                      <a16:colId xmlns:a16="http://schemas.microsoft.com/office/drawing/2014/main" val="1193322599"/>
                    </a:ext>
                  </a:extLst>
                </a:gridCol>
                <a:gridCol w="816943">
                  <a:extLst>
                    <a:ext uri="{9D8B030D-6E8A-4147-A177-3AD203B41FA5}">
                      <a16:colId xmlns:a16="http://schemas.microsoft.com/office/drawing/2014/main" val="4227494446"/>
                    </a:ext>
                  </a:extLst>
                </a:gridCol>
                <a:gridCol w="477207">
                  <a:extLst>
                    <a:ext uri="{9D8B030D-6E8A-4147-A177-3AD203B41FA5}">
                      <a16:colId xmlns:a16="http://schemas.microsoft.com/office/drawing/2014/main" val="468283467"/>
                    </a:ext>
                  </a:extLst>
                </a:gridCol>
              </a:tblGrid>
              <a:tr h="270417">
                <a:tc>
                  <a:txBody>
                    <a:bodyPr/>
                    <a:lstStyle/>
                    <a:p>
                      <a:pPr algn="ctr"/>
                      <a:endParaRPr lang="en-US" sz="1800" b="0" i="0">
                        <a:latin typeface="Corbel" panose="020B0503020204020204" pitchFamily="34" charset="0"/>
                        <a:cs typeface="Arial" panose="020B060402020202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800" b="0" i="0">
                          <a:latin typeface="Corbel" panose="020B0503020204020204" pitchFamily="34" charset="0"/>
                          <a:cs typeface="Arial" panose="020B0604020202020204" pitchFamily="34" charset="0"/>
                        </a:rPr>
                        <a:t>Prime numbers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r>
                        <a:rPr lang="en-US" sz="1000">
                          <a:latin typeface="Arial" panose="020B0604020202020204" pitchFamily="34" charset="0"/>
                          <a:cs typeface="Arial" panose="020B0604020202020204" pitchFamily="34" charset="0"/>
                        </a:rPr>
                        <a:t>A</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0">
                <a:tc>
                  <a:txBody>
                    <a:bodyPr/>
                    <a:lstStyle/>
                    <a:p>
                      <a:pPr algn="ctr"/>
                      <a:r>
                        <a:rPr lang="en-US" sz="1800" b="0" i="0">
                          <a:latin typeface="Corbel" panose="020B0503020204020204" pitchFamily="34" charset="0"/>
                          <a:cs typeface="Arial" panose="020B0604020202020204" pitchFamily="34" charset="0"/>
                        </a:rPr>
                        <a:t>LUT</a:t>
                      </a:r>
                    </a:p>
                    <a:p>
                      <a:pPr algn="ctr"/>
                      <a:r>
                        <a:rPr lang="en-US" sz="1800" b="0" i="0">
                          <a:latin typeface="Corbel" panose="020B0503020204020204" pitchFamily="34" charset="0"/>
                          <a:cs typeface="Arial" panose="020B0604020202020204" pitchFamily="34" charset="0"/>
                        </a:rPr>
                        <a:t>index</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err="1">
                          <a:latin typeface="Corbel" panose="020B0503020204020204" pitchFamily="34" charset="0"/>
                          <a:cs typeface="Arial" panose="020B0604020202020204" pitchFamily="34" charset="0"/>
                        </a:rPr>
                        <a:t>i</a:t>
                      </a:r>
                      <a:endParaRPr lang="en-US" sz="1800" b="0" i="0">
                        <a:latin typeface="Corbel" panose="020B0503020204020204" pitchFamily="34" charset="0"/>
                        <a:cs typeface="Arial" panose="020B0604020202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f(</a:t>
                      </a:r>
                      <a:r>
                        <a:rPr lang="en-US" sz="1800" b="0" i="0" err="1">
                          <a:latin typeface="Corbel" panose="020B0503020204020204" pitchFamily="34" charset="0"/>
                          <a:cs typeface="Arial" panose="020B0604020202020204" pitchFamily="34" charset="0"/>
                        </a:rPr>
                        <a:t>i</a:t>
                      </a:r>
                      <a:r>
                        <a:rPr lang="en-US" sz="1800" b="0" i="0">
                          <a:latin typeface="Corbel" panose="020B0503020204020204" pitchFamily="34" charset="0"/>
                          <a:cs typeface="Arial" panose="020B0604020202020204" pitchFamily="34" charset="0"/>
                        </a:rPr>
                        <a: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6769038"/>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1</a:t>
                      </a:r>
                      <a:r>
                        <a:rPr lang="en-US" sz="1800" b="0" i="0" baseline="30000">
                          <a:latin typeface="Corbel" panose="020B0503020204020204" pitchFamily="34" charset="0"/>
                          <a:cs typeface="Arial" panose="020B0604020202020204" pitchFamily="34" charset="0"/>
                        </a:rPr>
                        <a:t>st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351085"/>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2</a:t>
                      </a:r>
                      <a:r>
                        <a:rPr lang="en-US" sz="1800" b="0" i="0" baseline="30000">
                          <a:solidFill>
                            <a:schemeClr val="tx1"/>
                          </a:solidFill>
                          <a:latin typeface="Corbel" panose="020B0503020204020204" pitchFamily="34" charset="0"/>
                          <a:cs typeface="Arial" panose="020B0604020202020204" pitchFamily="34" charset="0"/>
                        </a:rPr>
                        <a:t>nd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08754334"/>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3</a:t>
                      </a:r>
                      <a:r>
                        <a:rPr lang="en-US" sz="1800" b="0" i="0" baseline="30000">
                          <a:latin typeface="Corbel" panose="020B0503020204020204" pitchFamily="34" charset="0"/>
                          <a:cs typeface="Arial" panose="020B0604020202020204" pitchFamily="34" charset="0"/>
                        </a:rPr>
                        <a:t>rd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64916830"/>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4</a:t>
                      </a:r>
                      <a:r>
                        <a:rPr lang="en-US" sz="1800" b="0" i="0" baseline="30000">
                          <a:latin typeface="Corbel" panose="020B0503020204020204" pitchFamily="34" charset="0"/>
                          <a:cs typeface="Arial" panose="020B0604020202020204" pitchFamily="34" charset="0"/>
                        </a:rPr>
                        <a:t>th</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16069710"/>
                  </a:ext>
                </a:extLst>
              </a:tr>
            </a:tbl>
          </a:graphicData>
        </a:graphic>
      </p:graphicFrame>
      <p:graphicFrame>
        <p:nvGraphicFramePr>
          <p:cNvPr id="52" name="Table 275">
            <a:extLst>
              <a:ext uri="{FF2B5EF4-FFF2-40B4-BE49-F238E27FC236}">
                <a16:creationId xmlns:a16="http://schemas.microsoft.com/office/drawing/2014/main" id="{D03E7150-1EF3-DD7E-1AAE-429CCC880DF9}"/>
              </a:ext>
            </a:extLst>
          </p:cNvPr>
          <p:cNvGraphicFramePr>
            <a:graphicFrameLocks noGrp="1"/>
          </p:cNvGraphicFramePr>
          <p:nvPr/>
        </p:nvGraphicFramePr>
        <p:xfrm>
          <a:off x="419382" y="4801677"/>
          <a:ext cx="1863744" cy="384881"/>
        </p:xfrm>
        <a:graphic>
          <a:graphicData uri="http://schemas.openxmlformats.org/drawingml/2006/table">
            <a:tbl>
              <a:tblPr firstRow="1" bandRow="1">
                <a:tableStyleId>{5940675A-B579-460E-94D1-54222C63F5DA}</a:tableStyleId>
              </a:tblPr>
              <a:tblGrid>
                <a:gridCol w="465936">
                  <a:extLst>
                    <a:ext uri="{9D8B030D-6E8A-4147-A177-3AD203B41FA5}">
                      <a16:colId xmlns:a16="http://schemas.microsoft.com/office/drawing/2014/main" val="4227494446"/>
                    </a:ext>
                  </a:extLst>
                </a:gridCol>
                <a:gridCol w="465936">
                  <a:extLst>
                    <a:ext uri="{9D8B030D-6E8A-4147-A177-3AD203B41FA5}">
                      <a16:colId xmlns:a16="http://schemas.microsoft.com/office/drawing/2014/main" val="468283467"/>
                    </a:ext>
                  </a:extLst>
                </a:gridCol>
                <a:gridCol w="465936">
                  <a:extLst>
                    <a:ext uri="{9D8B030D-6E8A-4147-A177-3AD203B41FA5}">
                      <a16:colId xmlns:a16="http://schemas.microsoft.com/office/drawing/2014/main" val="3823604040"/>
                    </a:ext>
                  </a:extLst>
                </a:gridCol>
                <a:gridCol w="465936">
                  <a:extLst>
                    <a:ext uri="{9D8B030D-6E8A-4147-A177-3AD203B41FA5}">
                      <a16:colId xmlns:a16="http://schemas.microsoft.com/office/drawing/2014/main" val="3652080883"/>
                    </a:ext>
                  </a:extLst>
                </a:gridCol>
              </a:tblGrid>
              <a:tr h="384881">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54" name="TextBox 53">
            <a:extLst>
              <a:ext uri="{FF2B5EF4-FFF2-40B4-BE49-F238E27FC236}">
                <a16:creationId xmlns:a16="http://schemas.microsoft.com/office/drawing/2014/main" id="{0298F78F-23E2-99F4-79F3-CD12675CB412}"/>
              </a:ext>
            </a:extLst>
          </p:cNvPr>
          <p:cNvSpPr txBox="1"/>
          <p:nvPr/>
        </p:nvSpPr>
        <p:spPr>
          <a:xfrm>
            <a:off x="426103" y="4167177"/>
            <a:ext cx="1854538"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l</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ook</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u</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p </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able</a:t>
            </a:r>
          </a:p>
        </p:txBody>
      </p:sp>
      <p:sp>
        <p:nvSpPr>
          <p:cNvPr id="55" name="TextBox 54">
            <a:extLst>
              <a:ext uri="{FF2B5EF4-FFF2-40B4-BE49-F238E27FC236}">
                <a16:creationId xmlns:a16="http://schemas.microsoft.com/office/drawing/2014/main" id="{7195EE43-7896-3B0F-7D8D-A5EE61665E18}"/>
              </a:ext>
            </a:extLst>
          </p:cNvPr>
          <p:cNvSpPr txBox="1"/>
          <p:nvPr/>
        </p:nvSpPr>
        <p:spPr>
          <a:xfrm>
            <a:off x="328507" y="6078612"/>
            <a:ext cx="204201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 vector</a:t>
            </a:r>
          </a:p>
        </p:txBody>
      </p:sp>
      <p:graphicFrame>
        <p:nvGraphicFramePr>
          <p:cNvPr id="56" name="Table 275">
            <a:extLst>
              <a:ext uri="{FF2B5EF4-FFF2-40B4-BE49-F238E27FC236}">
                <a16:creationId xmlns:a16="http://schemas.microsoft.com/office/drawing/2014/main" id="{42AC9FCD-CC4B-AED2-A9FC-1476D069C04D}"/>
              </a:ext>
            </a:extLst>
          </p:cNvPr>
          <p:cNvGraphicFramePr>
            <a:graphicFrameLocks noGrp="1"/>
          </p:cNvGraphicFramePr>
          <p:nvPr/>
        </p:nvGraphicFramePr>
        <p:xfrm>
          <a:off x="419382" y="5745220"/>
          <a:ext cx="1863740" cy="384881"/>
        </p:xfrm>
        <a:graphic>
          <a:graphicData uri="http://schemas.openxmlformats.org/drawingml/2006/table">
            <a:tbl>
              <a:tblPr firstRow="1" bandRow="1">
                <a:tableStyleId>{5940675A-B579-460E-94D1-54222C63F5DA}</a:tableStyleId>
              </a:tblPr>
              <a:tblGrid>
                <a:gridCol w="465935">
                  <a:extLst>
                    <a:ext uri="{9D8B030D-6E8A-4147-A177-3AD203B41FA5}">
                      <a16:colId xmlns:a16="http://schemas.microsoft.com/office/drawing/2014/main" val="4227494446"/>
                    </a:ext>
                  </a:extLst>
                </a:gridCol>
                <a:gridCol w="465935">
                  <a:extLst>
                    <a:ext uri="{9D8B030D-6E8A-4147-A177-3AD203B41FA5}">
                      <a16:colId xmlns:a16="http://schemas.microsoft.com/office/drawing/2014/main" val="468283467"/>
                    </a:ext>
                  </a:extLst>
                </a:gridCol>
                <a:gridCol w="465935">
                  <a:extLst>
                    <a:ext uri="{9D8B030D-6E8A-4147-A177-3AD203B41FA5}">
                      <a16:colId xmlns:a16="http://schemas.microsoft.com/office/drawing/2014/main" val="3823604040"/>
                    </a:ext>
                  </a:extLst>
                </a:gridCol>
                <a:gridCol w="465935">
                  <a:extLst>
                    <a:ext uri="{9D8B030D-6E8A-4147-A177-3AD203B41FA5}">
                      <a16:colId xmlns:a16="http://schemas.microsoft.com/office/drawing/2014/main" val="3652080883"/>
                    </a:ext>
                  </a:extLst>
                </a:gridCol>
              </a:tblGrid>
              <a:tr h="384881">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64" name="TextBox 63">
            <a:extLst>
              <a:ext uri="{FF2B5EF4-FFF2-40B4-BE49-F238E27FC236}">
                <a16:creationId xmlns:a16="http://schemas.microsoft.com/office/drawing/2014/main" id="{77C6A9F9-CFD2-BFB6-5FD1-46212866E231}"/>
              </a:ext>
            </a:extLst>
          </p:cNvPr>
          <p:cNvSpPr txBox="1"/>
          <p:nvPr/>
        </p:nvSpPr>
        <p:spPr>
          <a:xfrm>
            <a:off x="-118226" y="766965"/>
            <a:ext cx="294444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LUT Query: </a:t>
            </a:r>
            <a:b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b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Return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1</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st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4</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th</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Corbel" panose="020B0503020204020204" pitchFamily="34" charset="0"/>
                <a:ea typeface="+mn-ea"/>
                <a:cs typeface="+mn-cs"/>
              </a:rPr>
              <a:t>prime numbers</a:t>
            </a:r>
          </a:p>
        </p:txBody>
      </p:sp>
      <p:sp>
        <p:nvSpPr>
          <p:cNvPr id="71" name="TextBox 70">
            <a:extLst>
              <a:ext uri="{FF2B5EF4-FFF2-40B4-BE49-F238E27FC236}">
                <a16:creationId xmlns:a16="http://schemas.microsoft.com/office/drawing/2014/main" id="{96464DE5-8775-54F7-E800-368C864AD146}"/>
              </a:ext>
            </a:extLst>
          </p:cNvPr>
          <p:cNvSpPr txBox="1"/>
          <p:nvPr/>
        </p:nvSpPr>
        <p:spPr>
          <a:xfrm>
            <a:off x="3602360" y="807886"/>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input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vector</a:t>
            </a:r>
          </a:p>
        </p:txBody>
      </p:sp>
      <p:sp>
        <p:nvSpPr>
          <p:cNvPr id="73" name="TextBox 72">
            <a:extLst>
              <a:ext uri="{FF2B5EF4-FFF2-40B4-BE49-F238E27FC236}">
                <a16:creationId xmlns:a16="http://schemas.microsoft.com/office/drawing/2014/main" id="{D7B72F86-2B91-59AA-47AC-78725EC01117}"/>
              </a:ext>
            </a:extLst>
          </p:cNvPr>
          <p:cNvSpPr txBox="1"/>
          <p:nvPr/>
        </p:nvSpPr>
        <p:spPr>
          <a:xfrm>
            <a:off x="3576104" y="5703683"/>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output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vector</a:t>
            </a:r>
          </a:p>
        </p:txBody>
      </p:sp>
      <p:sp>
        <p:nvSpPr>
          <p:cNvPr id="74" name="TextBox 73">
            <a:extLst>
              <a:ext uri="{FF2B5EF4-FFF2-40B4-BE49-F238E27FC236}">
                <a16:creationId xmlns:a16="http://schemas.microsoft.com/office/drawing/2014/main" id="{549E17C4-CCD6-4975-A244-6D40CDC6F814}"/>
              </a:ext>
            </a:extLst>
          </p:cNvPr>
          <p:cNvSpPr txBox="1"/>
          <p:nvPr/>
        </p:nvSpPr>
        <p:spPr>
          <a:xfrm>
            <a:off x="6088976" y="1531408"/>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C000"/>
                </a:solidFill>
                <a:effectLst/>
                <a:uLnTx/>
                <a:uFillTx/>
                <a:latin typeface="Corbel" panose="020B0503020204020204" pitchFamily="34" charset="0"/>
                <a:ea typeface="+mn-ea"/>
                <a:cs typeface="Arial" panose="020B0604020202020204" pitchFamily="34" charset="0"/>
              </a:rPr>
              <a:t>match logic</a:t>
            </a:r>
          </a:p>
        </p:txBody>
      </p:sp>
      <p:sp>
        <p:nvSpPr>
          <p:cNvPr id="80" name="TextBox 79">
            <a:extLst>
              <a:ext uri="{FF2B5EF4-FFF2-40B4-BE49-F238E27FC236}">
                <a16:creationId xmlns:a16="http://schemas.microsoft.com/office/drawing/2014/main" id="{283E4029-EC6B-17CF-A76E-32088220A3F2}"/>
              </a:ext>
            </a:extLst>
          </p:cNvPr>
          <p:cNvSpPr txBox="1"/>
          <p:nvPr/>
        </p:nvSpPr>
        <p:spPr>
          <a:xfrm rot="5400000">
            <a:off x="5608648" y="3024316"/>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solidFill>
                <a:effectLst/>
                <a:uLnTx/>
                <a:uFillTx/>
                <a:latin typeface="Corbel" panose="020B0503020204020204" pitchFamily="34" charset="0"/>
                <a:ea typeface="+mn-ea"/>
                <a:cs typeface="Arial" panose="020B0604020202020204" pitchFamily="34" charset="0"/>
              </a:rPr>
              <a:t>DRAM array</a:t>
            </a:r>
          </a:p>
        </p:txBody>
      </p:sp>
      <p:sp>
        <p:nvSpPr>
          <p:cNvPr id="82" name="Rectangle 81">
            <a:extLst>
              <a:ext uri="{FF2B5EF4-FFF2-40B4-BE49-F238E27FC236}">
                <a16:creationId xmlns:a16="http://schemas.microsoft.com/office/drawing/2014/main" id="{62BDDE6A-4739-7DE9-17E3-D3F0466696F8}"/>
              </a:ext>
            </a:extLst>
          </p:cNvPr>
          <p:cNvSpPr/>
          <p:nvPr/>
        </p:nvSpPr>
        <p:spPr>
          <a:xfrm>
            <a:off x="4935550" y="240016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1FD"/>
                </a:solidFill>
                <a:effectLst/>
                <a:uLnTx/>
                <a:uFillTx/>
                <a:latin typeface="Corbel" panose="020B0503020204020204" pitchFamily="34" charset="0"/>
                <a:ea typeface="+mn-ea"/>
                <a:cs typeface="+mn-cs"/>
              </a:rPr>
              <a:t>0</a:t>
            </a:r>
          </a:p>
        </p:txBody>
      </p:sp>
      <p:sp>
        <p:nvSpPr>
          <p:cNvPr id="83" name="Rectangle 82">
            <a:extLst>
              <a:ext uri="{FF2B5EF4-FFF2-40B4-BE49-F238E27FC236}">
                <a16:creationId xmlns:a16="http://schemas.microsoft.com/office/drawing/2014/main" id="{0AB9FB35-61EA-83FA-E6A5-94C08C60E54A}"/>
              </a:ext>
            </a:extLst>
          </p:cNvPr>
          <p:cNvSpPr/>
          <p:nvPr/>
        </p:nvSpPr>
        <p:spPr>
          <a:xfrm>
            <a:off x="4935550" y="2766371"/>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E0000"/>
                </a:solidFill>
                <a:effectLst/>
                <a:uLnTx/>
                <a:uFillTx/>
                <a:latin typeface="Corbel" panose="020B0503020204020204" pitchFamily="34" charset="0"/>
                <a:ea typeface="+mn-ea"/>
                <a:cs typeface="+mn-cs"/>
              </a:rPr>
              <a:t>1</a:t>
            </a:r>
          </a:p>
        </p:txBody>
      </p:sp>
      <p:sp>
        <p:nvSpPr>
          <p:cNvPr id="84" name="Rectangle 83">
            <a:extLst>
              <a:ext uri="{FF2B5EF4-FFF2-40B4-BE49-F238E27FC236}">
                <a16:creationId xmlns:a16="http://schemas.microsoft.com/office/drawing/2014/main" id="{FF1258C3-D9FB-0C18-2D3C-A98C5A7E0564}"/>
              </a:ext>
            </a:extLst>
          </p:cNvPr>
          <p:cNvSpPr/>
          <p:nvPr/>
        </p:nvSpPr>
        <p:spPr>
          <a:xfrm>
            <a:off x="4934718" y="315662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2</a:t>
            </a:r>
          </a:p>
        </p:txBody>
      </p:sp>
      <p:sp>
        <p:nvSpPr>
          <p:cNvPr id="85" name="Rectangle 84">
            <a:extLst>
              <a:ext uri="{FF2B5EF4-FFF2-40B4-BE49-F238E27FC236}">
                <a16:creationId xmlns:a16="http://schemas.microsoft.com/office/drawing/2014/main" id="{CF06D91A-016B-D11C-864D-895C394BB662}"/>
              </a:ext>
            </a:extLst>
          </p:cNvPr>
          <p:cNvSpPr/>
          <p:nvPr/>
        </p:nvSpPr>
        <p:spPr>
          <a:xfrm>
            <a:off x="4934491" y="3505647"/>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3</a:t>
            </a:r>
          </a:p>
        </p:txBody>
      </p:sp>
      <p:cxnSp>
        <p:nvCxnSpPr>
          <p:cNvPr id="87" name="Straight Arrow Connector 86">
            <a:extLst>
              <a:ext uri="{FF2B5EF4-FFF2-40B4-BE49-F238E27FC236}">
                <a16:creationId xmlns:a16="http://schemas.microsoft.com/office/drawing/2014/main" id="{3D9963A9-A5EA-04E1-3026-C8D6B5061355}"/>
              </a:ext>
            </a:extLst>
          </p:cNvPr>
          <p:cNvCxnSpPr>
            <a:cxnSpLocks/>
          </p:cNvCxnSpPr>
          <p:nvPr/>
        </p:nvCxnSpPr>
        <p:spPr>
          <a:xfrm>
            <a:off x="3366391" y="3251264"/>
            <a:ext cx="114882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944E90B4-D238-9C23-497E-9BA056F02923}"/>
              </a:ext>
            </a:extLst>
          </p:cNvPr>
          <p:cNvSpPr/>
          <p:nvPr/>
        </p:nvSpPr>
        <p:spPr>
          <a:xfrm>
            <a:off x="5306775" y="1729428"/>
            <a:ext cx="392400" cy="392400"/>
          </a:xfrm>
          <a:prstGeom prst="rect">
            <a:avLst/>
          </a:prstGeom>
          <a:solidFill>
            <a:schemeClr val="accent6">
              <a:lumMod val="40000"/>
              <a:lumOff val="60000"/>
            </a:schemeClr>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 name="Rectangle 43">
            <a:extLst>
              <a:ext uri="{FF2B5EF4-FFF2-40B4-BE49-F238E27FC236}">
                <a16:creationId xmlns:a16="http://schemas.microsoft.com/office/drawing/2014/main" id="{39D14E65-9366-2144-7050-648A3219DAB2}"/>
              </a:ext>
            </a:extLst>
          </p:cNvPr>
          <p:cNvSpPr>
            <a:spLocks/>
          </p:cNvSpPr>
          <p:nvPr/>
        </p:nvSpPr>
        <p:spPr>
          <a:xfrm>
            <a:off x="5774387" y="1730815"/>
            <a:ext cx="392400" cy="392400"/>
          </a:xfrm>
          <a:prstGeom prst="rect">
            <a:avLst/>
          </a:prstGeom>
          <a:solidFill>
            <a:schemeClr val="accent3">
              <a:lumMod val="20000"/>
              <a:lumOff val="80000"/>
            </a:schemeClr>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𝘅</a:t>
            </a:r>
          </a:p>
        </p:txBody>
      </p:sp>
      <p:sp>
        <p:nvSpPr>
          <p:cNvPr id="49" name="Rectangle 48">
            <a:extLst>
              <a:ext uri="{FF2B5EF4-FFF2-40B4-BE49-F238E27FC236}">
                <a16:creationId xmlns:a16="http://schemas.microsoft.com/office/drawing/2014/main" id="{32CF4084-0343-3B8E-4E78-0EEFB84B1A99}"/>
              </a:ext>
            </a:extLst>
          </p:cNvPr>
          <p:cNvSpPr/>
          <p:nvPr/>
        </p:nvSpPr>
        <p:spPr>
          <a:xfrm>
            <a:off x="6237217" y="1729428"/>
            <a:ext cx="392400" cy="392400"/>
          </a:xfrm>
          <a:prstGeom prst="rect">
            <a:avLst/>
          </a:prstGeom>
          <a:solidFill>
            <a:schemeClr val="accent6">
              <a:lumMod val="40000"/>
              <a:lumOff val="60000"/>
            </a:schemeClr>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 name="Rectangle 50">
            <a:extLst>
              <a:ext uri="{FF2B5EF4-FFF2-40B4-BE49-F238E27FC236}">
                <a16:creationId xmlns:a16="http://schemas.microsoft.com/office/drawing/2014/main" id="{2338C925-EB0C-FED6-B6EA-69A0D7B6D4C8}"/>
              </a:ext>
            </a:extLst>
          </p:cNvPr>
          <p:cNvSpPr>
            <a:spLocks/>
          </p:cNvSpPr>
          <p:nvPr/>
        </p:nvSpPr>
        <p:spPr>
          <a:xfrm>
            <a:off x="6704829" y="1722794"/>
            <a:ext cx="392400" cy="392400"/>
          </a:xfrm>
          <a:prstGeom prst="rect">
            <a:avLst/>
          </a:prstGeom>
          <a:solidFill>
            <a:schemeClr val="accent3">
              <a:lumMod val="20000"/>
              <a:lumOff val="80000"/>
            </a:schemeClr>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𝘅</a:t>
            </a:r>
          </a:p>
        </p:txBody>
      </p:sp>
      <p:graphicFrame>
        <p:nvGraphicFramePr>
          <p:cNvPr id="60" name="Table 275">
            <a:extLst>
              <a:ext uri="{FF2B5EF4-FFF2-40B4-BE49-F238E27FC236}">
                <a16:creationId xmlns:a16="http://schemas.microsoft.com/office/drawing/2014/main" id="{7E5251D0-FDEB-CB9B-DE8D-6D6E15507AF7}"/>
              </a:ext>
            </a:extLst>
          </p:cNvPr>
          <p:cNvGraphicFramePr>
            <a:graphicFrameLocks noGrp="1"/>
          </p:cNvGraphicFramePr>
          <p:nvPr/>
        </p:nvGraphicFramePr>
        <p:xfrm>
          <a:off x="5293107" y="4596447"/>
          <a:ext cx="1800000" cy="442916"/>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442916">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graphicFrame>
        <p:nvGraphicFramePr>
          <p:cNvPr id="58" name="Table 275">
            <a:extLst>
              <a:ext uri="{FF2B5EF4-FFF2-40B4-BE49-F238E27FC236}">
                <a16:creationId xmlns:a16="http://schemas.microsoft.com/office/drawing/2014/main" id="{0FA397C7-34DA-F6FD-474D-7030F53B27E0}"/>
              </a:ext>
            </a:extLst>
          </p:cNvPr>
          <p:cNvGraphicFramePr>
            <a:graphicFrameLocks noGrp="1"/>
          </p:cNvGraphicFramePr>
          <p:nvPr/>
        </p:nvGraphicFramePr>
        <p:xfrm>
          <a:off x="5294190" y="4601831"/>
          <a:ext cx="452186" cy="431836"/>
        </p:xfrm>
        <a:graphic>
          <a:graphicData uri="http://schemas.openxmlformats.org/drawingml/2006/table">
            <a:tbl>
              <a:tblPr firstRow="1" bandRow="1">
                <a:tableStyleId>{5940675A-B579-460E-94D1-54222C63F5DA}</a:tableStyleId>
              </a:tblPr>
              <a:tblGrid>
                <a:gridCol w="452186">
                  <a:extLst>
                    <a:ext uri="{9D8B030D-6E8A-4147-A177-3AD203B41FA5}">
                      <a16:colId xmlns:a16="http://schemas.microsoft.com/office/drawing/2014/main" val="4227494446"/>
                    </a:ext>
                  </a:extLst>
                </a:gridCol>
              </a:tblGrid>
              <a:tr h="431836">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graphicFrame>
        <p:nvGraphicFramePr>
          <p:cNvPr id="61" name="Table 275">
            <a:extLst>
              <a:ext uri="{FF2B5EF4-FFF2-40B4-BE49-F238E27FC236}">
                <a16:creationId xmlns:a16="http://schemas.microsoft.com/office/drawing/2014/main" id="{A860B7FC-75E9-351E-810D-49359C324738}"/>
              </a:ext>
            </a:extLst>
          </p:cNvPr>
          <p:cNvGraphicFramePr>
            <a:graphicFrameLocks noGrp="1"/>
          </p:cNvGraphicFramePr>
          <p:nvPr/>
        </p:nvGraphicFramePr>
        <p:xfrm>
          <a:off x="6198242" y="4601831"/>
          <a:ext cx="445625" cy="431836"/>
        </p:xfrm>
        <a:graphic>
          <a:graphicData uri="http://schemas.openxmlformats.org/drawingml/2006/table">
            <a:tbl>
              <a:tblPr firstRow="1" bandRow="1">
                <a:tableStyleId>{5940675A-B579-460E-94D1-54222C63F5DA}</a:tableStyleId>
              </a:tblPr>
              <a:tblGrid>
                <a:gridCol w="445625">
                  <a:extLst>
                    <a:ext uri="{9D8B030D-6E8A-4147-A177-3AD203B41FA5}">
                      <a16:colId xmlns:a16="http://schemas.microsoft.com/office/drawing/2014/main" val="4227494446"/>
                    </a:ext>
                  </a:extLst>
                </a:gridCol>
              </a:tblGrid>
              <a:tr h="431836">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sp>
        <p:nvSpPr>
          <p:cNvPr id="39" name="TextBox 38">
            <a:extLst>
              <a:ext uri="{FF2B5EF4-FFF2-40B4-BE49-F238E27FC236}">
                <a16:creationId xmlns:a16="http://schemas.microsoft.com/office/drawing/2014/main" id="{A4BBA772-E58C-25DF-A149-F58D0AD9FE07}"/>
              </a:ext>
            </a:extLst>
          </p:cNvPr>
          <p:cNvSpPr txBox="1"/>
          <p:nvPr/>
        </p:nvSpPr>
        <p:spPr>
          <a:xfrm>
            <a:off x="3811694" y="4612111"/>
            <a:ext cx="135233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93889F"/>
                </a:solidFill>
                <a:effectLst/>
                <a:uLnTx/>
                <a:uFillTx/>
                <a:latin typeface="Corbel" panose="020B0503020204020204" pitchFamily="34" charset="0"/>
                <a:ea typeface="+mn-ea"/>
                <a:cs typeface="Arial" panose="020B0604020202020204" pitchFamily="34" charset="0"/>
              </a:rPr>
              <a:t>row buffer</a:t>
            </a:r>
          </a:p>
        </p:txBody>
      </p:sp>
      <p:cxnSp>
        <p:nvCxnSpPr>
          <p:cNvPr id="53" name="Elbow Connector 52">
            <a:extLst>
              <a:ext uri="{FF2B5EF4-FFF2-40B4-BE49-F238E27FC236}">
                <a16:creationId xmlns:a16="http://schemas.microsoft.com/office/drawing/2014/main" id="{D21910A7-8803-8F40-B93D-479E884B33C1}"/>
              </a:ext>
            </a:extLst>
          </p:cNvPr>
          <p:cNvCxnSpPr>
            <a:cxnSpLocks/>
          </p:cNvCxnSpPr>
          <p:nvPr/>
        </p:nvCxnSpPr>
        <p:spPr>
          <a:xfrm rot="5400000" flipH="1" flipV="1">
            <a:off x="4745177" y="1952206"/>
            <a:ext cx="470099" cy="420004"/>
          </a:xfrm>
          <a:prstGeom prst="bentConnector2">
            <a:avLst/>
          </a:prstGeom>
          <a:ln w="38100">
            <a:solidFill>
              <a:srgbClr val="C00000"/>
            </a:solidFill>
            <a:prstDash val="sysDot"/>
            <a:tailEnd type="triangl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2044781"/>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300"/>
                                        <p:tgtEl>
                                          <p:spTgt spid="42"/>
                                        </p:tgtEl>
                                      </p:cBhvr>
                                    </p:animEffect>
                                  </p:childTnLst>
                                </p:cTn>
                              </p:par>
                            </p:childTnLst>
                          </p:cTn>
                        </p:par>
                        <p:par>
                          <p:cTn id="16" fill="hold">
                            <p:stCondLst>
                              <p:cond delay="300"/>
                            </p:stCondLst>
                            <p:childTnLst>
                              <p:par>
                                <p:cTn id="17" presetID="10" presetClass="entr" presetSubtype="0"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300"/>
                                        <p:tgtEl>
                                          <p:spTgt spid="44"/>
                                        </p:tgtEl>
                                      </p:cBhvr>
                                    </p:animEffect>
                                  </p:childTnLst>
                                </p:cTn>
                              </p:par>
                            </p:childTnLst>
                          </p:cTn>
                        </p:par>
                        <p:par>
                          <p:cTn id="20" fill="hold">
                            <p:stCondLst>
                              <p:cond delay="600"/>
                            </p:stCondLst>
                            <p:childTnLst>
                              <p:par>
                                <p:cTn id="21" presetID="10" presetClass="entr" presetSubtype="0" fill="hold" grpId="0"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300"/>
                                        <p:tgtEl>
                                          <p:spTgt spid="49"/>
                                        </p:tgtEl>
                                      </p:cBhvr>
                                    </p:animEffect>
                                  </p:childTnLst>
                                </p:cTn>
                              </p:par>
                            </p:childTnLst>
                          </p:cTn>
                        </p:par>
                        <p:par>
                          <p:cTn id="24" fill="hold">
                            <p:stCondLst>
                              <p:cond delay="900"/>
                            </p:stCondLst>
                            <p:childTnLst>
                              <p:par>
                                <p:cTn id="25" presetID="10" presetClass="entr" presetSubtype="0" fill="hold" grpId="0" nodeType="after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3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animBg="1"/>
      <p:bldP spid="49" grpId="0" animBg="1"/>
      <p:bldP spid="51"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01DA1C2F-782B-F892-B834-0679DC39492C}"/>
              </a:ext>
            </a:extLst>
          </p:cNvPr>
          <p:cNvCxnSpPr>
            <a:cxnSpLocks/>
          </p:cNvCxnSpPr>
          <p:nvPr/>
        </p:nvCxnSpPr>
        <p:spPr>
          <a:xfrm>
            <a:off x="5515720" y="5112234"/>
            <a:ext cx="0" cy="657352"/>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53" name="Straight Connector 52">
            <a:extLst>
              <a:ext uri="{FF2B5EF4-FFF2-40B4-BE49-F238E27FC236}">
                <a16:creationId xmlns:a16="http://schemas.microsoft.com/office/drawing/2014/main" id="{1E781B67-2E06-1D8A-8974-976C22A359BE}"/>
              </a:ext>
            </a:extLst>
          </p:cNvPr>
          <p:cNvCxnSpPr>
            <a:cxnSpLocks/>
          </p:cNvCxnSpPr>
          <p:nvPr/>
        </p:nvCxnSpPr>
        <p:spPr>
          <a:xfrm>
            <a:off x="6414620" y="5112195"/>
            <a:ext cx="0" cy="657391"/>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sp>
        <p:nvSpPr>
          <p:cNvPr id="92" name="TextBox 91">
            <a:extLst>
              <a:ext uri="{FF2B5EF4-FFF2-40B4-BE49-F238E27FC236}">
                <a16:creationId xmlns:a16="http://schemas.microsoft.com/office/drawing/2014/main" id="{F0912C0E-F66C-CC78-E512-3C50625CE485}"/>
              </a:ext>
            </a:extLst>
          </p:cNvPr>
          <p:cNvSpPr txBox="1"/>
          <p:nvPr/>
        </p:nvSpPr>
        <p:spPr>
          <a:xfrm>
            <a:off x="2778847" y="2451714"/>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pLUTo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row sweep</a:t>
            </a:r>
          </a:p>
        </p:txBody>
      </p:sp>
      <p:sp>
        <p:nvSpPr>
          <p:cNvPr id="70" name="Rectangle 69">
            <a:extLst>
              <a:ext uri="{FF2B5EF4-FFF2-40B4-BE49-F238E27FC236}">
                <a16:creationId xmlns:a16="http://schemas.microsoft.com/office/drawing/2014/main" id="{4F87D1AE-C9E8-030A-A3DD-CE41E1CA8BC8}"/>
              </a:ext>
            </a:extLst>
          </p:cNvPr>
          <p:cNvSpPr/>
          <p:nvPr/>
        </p:nvSpPr>
        <p:spPr>
          <a:xfrm>
            <a:off x="0" y="629616"/>
            <a:ext cx="2716306" cy="5826540"/>
          </a:xfrm>
          <a:prstGeom prst="rect">
            <a:avLst/>
          </a:prstGeom>
          <a:solidFill>
            <a:srgbClr val="FFF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ounded Rectangle 64">
            <a:extLst>
              <a:ext uri="{FF2B5EF4-FFF2-40B4-BE49-F238E27FC236}">
                <a16:creationId xmlns:a16="http://schemas.microsoft.com/office/drawing/2014/main" id="{8FFE4315-EE8D-144A-008D-8DCDDE3CFCC3}"/>
              </a:ext>
            </a:extLst>
          </p:cNvPr>
          <p:cNvSpPr/>
          <p:nvPr/>
        </p:nvSpPr>
        <p:spPr>
          <a:xfrm>
            <a:off x="96426" y="736537"/>
            <a:ext cx="2519027" cy="1079711"/>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4F55892D-F829-1FC6-94CF-7204C63F8EB6}"/>
              </a:ext>
            </a:extLst>
          </p:cNvPr>
          <p:cNvCxnSpPr>
            <a:cxnSpLocks/>
          </p:cNvCxnSpPr>
          <p:nvPr/>
        </p:nvCxnSpPr>
        <p:spPr>
          <a:xfrm rot="5400000" flipH="1">
            <a:off x="5043784" y="3295028"/>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E65ADB8B-E7D5-CC71-7D28-06DEDEE97FE9}"/>
              </a:ext>
            </a:extLst>
          </p:cNvPr>
          <p:cNvCxnSpPr>
            <a:cxnSpLocks/>
          </p:cNvCxnSpPr>
          <p:nvPr/>
        </p:nvCxnSpPr>
        <p:spPr>
          <a:xfrm rot="5400000" flipH="1">
            <a:off x="5043784" y="36739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3" name="Title 1" descr=" 6">
            <a:extLst>
              <a:ext uri="{FF2B5EF4-FFF2-40B4-BE49-F238E27FC236}">
                <a16:creationId xmlns:a16="http://schemas.microsoft.com/office/drawing/2014/main" id="{225FE3A3-6745-502D-7F59-15867750339D}"/>
              </a:ext>
            </a:extLst>
          </p:cNvPr>
          <p:cNvSpPr txBox="1">
            <a:spLocks/>
          </p:cNvSpPr>
          <p:nvPr/>
        </p:nvSpPr>
        <p:spPr>
          <a:xfrm>
            <a:off x="178177" y="0"/>
            <a:ext cx="8787647"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orbel" panose="020B0503020204020204" pitchFamily="34" charset="0"/>
                <a:ea typeface="+mj-ea"/>
                <a:cs typeface="+mj-cs"/>
              </a:rPr>
              <a:t>In-DRAM pLUTo LUT Query: Step 2</a:t>
            </a:r>
          </a:p>
        </p:txBody>
      </p:sp>
      <p:sp>
        <p:nvSpPr>
          <p:cNvPr id="7" name="Slide Number Placeholder 6">
            <a:extLst>
              <a:ext uri="{FF2B5EF4-FFF2-40B4-BE49-F238E27FC236}">
                <a16:creationId xmlns:a16="http://schemas.microsoft.com/office/drawing/2014/main" id="{BFC4D882-EE1D-5CC0-E0E4-710C3B18C9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cxnSp>
        <p:nvCxnSpPr>
          <p:cNvPr id="4" name="Straight Connector 3">
            <a:extLst>
              <a:ext uri="{FF2B5EF4-FFF2-40B4-BE49-F238E27FC236}">
                <a16:creationId xmlns:a16="http://schemas.microsoft.com/office/drawing/2014/main" id="{193B17EE-D4CE-E933-0A10-8DE0F4AE053C}"/>
              </a:ext>
            </a:extLst>
          </p:cNvPr>
          <p:cNvCxnSpPr>
            <a:cxnSpLocks/>
          </p:cNvCxnSpPr>
          <p:nvPr/>
        </p:nvCxnSpPr>
        <p:spPr>
          <a:xfrm>
            <a:off x="5515720" y="4182844"/>
            <a:ext cx="0" cy="325603"/>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DF1F5B15-D6F8-544E-2EC6-234CE9693377}"/>
              </a:ext>
            </a:extLst>
          </p:cNvPr>
          <p:cNvCxnSpPr>
            <a:cxnSpLocks/>
          </p:cNvCxnSpPr>
          <p:nvPr/>
        </p:nvCxnSpPr>
        <p:spPr>
          <a:xfrm>
            <a:off x="5965170" y="4182844"/>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BBD8907C-D053-3E28-0A5B-1508DA6E7B16}"/>
              </a:ext>
            </a:extLst>
          </p:cNvPr>
          <p:cNvCxnSpPr>
            <a:cxnSpLocks/>
          </p:cNvCxnSpPr>
          <p:nvPr/>
        </p:nvCxnSpPr>
        <p:spPr>
          <a:xfrm>
            <a:off x="6414620" y="4182805"/>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204CBF14-CE3C-D0AF-0904-EB85AA35F9B3}"/>
              </a:ext>
            </a:extLst>
          </p:cNvPr>
          <p:cNvCxnSpPr>
            <a:cxnSpLocks/>
          </p:cNvCxnSpPr>
          <p:nvPr/>
        </p:nvCxnSpPr>
        <p:spPr>
          <a:xfrm>
            <a:off x="6864069" y="4175499"/>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sp>
        <p:nvSpPr>
          <p:cNvPr id="11" name="Rounded Rectangle 10">
            <a:extLst>
              <a:ext uri="{FF2B5EF4-FFF2-40B4-BE49-F238E27FC236}">
                <a16:creationId xmlns:a16="http://schemas.microsoft.com/office/drawing/2014/main" id="{6504418D-A90C-D6E7-1C54-18A1A7C9A1D0}"/>
              </a:ext>
            </a:extLst>
          </p:cNvPr>
          <p:cNvSpPr/>
          <p:nvPr/>
        </p:nvSpPr>
        <p:spPr>
          <a:xfrm>
            <a:off x="5192143" y="2334911"/>
            <a:ext cx="2028915" cy="1840762"/>
          </a:xfrm>
          <a:prstGeom prst="roundRect">
            <a:avLst>
              <a:gd name="adj" fmla="val 1622"/>
            </a:avLst>
          </a:prstGeom>
          <a:solidFill>
            <a:schemeClr val="accent5">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2500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12" name="Table 275">
            <a:extLst>
              <a:ext uri="{FF2B5EF4-FFF2-40B4-BE49-F238E27FC236}">
                <a16:creationId xmlns:a16="http://schemas.microsoft.com/office/drawing/2014/main" id="{76354472-B820-C436-4D54-CDDC66664919}"/>
              </a:ext>
            </a:extLst>
          </p:cNvPr>
          <p:cNvGraphicFramePr>
            <a:graphicFrameLocks noGrp="1"/>
          </p:cNvGraphicFramePr>
          <p:nvPr/>
        </p:nvGraphicFramePr>
        <p:xfrm>
          <a:off x="5292522" y="2459192"/>
          <a:ext cx="1800000" cy="1584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396000">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extLst>
                  <a:ext uri="{0D108BD9-81ED-4DB2-BD59-A6C34878D82A}">
                    <a16:rowId xmlns:a16="http://schemas.microsoft.com/office/drawing/2014/main" val="1856769038"/>
                  </a:ext>
                </a:extLst>
              </a:tr>
              <a:tr h="396000">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351085"/>
                  </a:ext>
                </a:extLst>
              </a:tr>
              <a:tr h="396000">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04728428"/>
                  </a:ext>
                </a:extLst>
              </a:tr>
            </a:tbl>
          </a:graphicData>
        </a:graphic>
      </p:graphicFrame>
      <p:sp>
        <p:nvSpPr>
          <p:cNvPr id="13" name="Rounded Rectangle 12">
            <a:extLst>
              <a:ext uri="{FF2B5EF4-FFF2-40B4-BE49-F238E27FC236}">
                <a16:creationId xmlns:a16="http://schemas.microsoft.com/office/drawing/2014/main" id="{D69C4F41-50ED-CF54-644A-2ED316781EF1}"/>
              </a:ext>
            </a:extLst>
          </p:cNvPr>
          <p:cNvSpPr/>
          <p:nvPr/>
        </p:nvSpPr>
        <p:spPr>
          <a:xfrm rot="5400000">
            <a:off x="5898769" y="3790738"/>
            <a:ext cx="582102" cy="2028912"/>
          </a:xfrm>
          <a:prstGeom prst="roundRect">
            <a:avLst/>
          </a:prstGeom>
          <a:pattFill prst="wdUpDiag">
            <a:fgClr>
              <a:srgbClr val="BBAECA"/>
            </a:fgClr>
            <a:bgClr>
              <a:srgbClr val="DFCFF0"/>
            </a:bgClr>
          </a:patt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pSp>
        <p:nvGrpSpPr>
          <p:cNvPr id="17" name="Group 16">
            <a:extLst>
              <a:ext uri="{FF2B5EF4-FFF2-40B4-BE49-F238E27FC236}">
                <a16:creationId xmlns:a16="http://schemas.microsoft.com/office/drawing/2014/main" id="{FDD767DD-4EAE-2CA4-A7CE-A5CF80FEF08C}"/>
              </a:ext>
            </a:extLst>
          </p:cNvPr>
          <p:cNvGrpSpPr/>
          <p:nvPr/>
        </p:nvGrpSpPr>
        <p:grpSpPr>
          <a:xfrm>
            <a:off x="5837030" y="5109582"/>
            <a:ext cx="173332" cy="648969"/>
            <a:chOff x="2521758" y="3054797"/>
            <a:chExt cx="64008" cy="188069"/>
          </a:xfrm>
        </p:grpSpPr>
        <p:cxnSp>
          <p:nvCxnSpPr>
            <p:cNvPr id="26" name="Straight Connector 25">
              <a:extLst>
                <a:ext uri="{FF2B5EF4-FFF2-40B4-BE49-F238E27FC236}">
                  <a16:creationId xmlns:a16="http://schemas.microsoft.com/office/drawing/2014/main" id="{E2764FA7-945D-6ACC-4476-AB0E702C8F95}"/>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7" name="Straight Connector 26">
              <a:extLst>
                <a:ext uri="{FF2B5EF4-FFF2-40B4-BE49-F238E27FC236}">
                  <a16:creationId xmlns:a16="http://schemas.microsoft.com/office/drawing/2014/main" id="{9DA23700-D9EA-5D46-34FC-D8C81067954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8" name="Straight Connector 27">
              <a:extLst>
                <a:ext uri="{FF2B5EF4-FFF2-40B4-BE49-F238E27FC236}">
                  <a16:creationId xmlns:a16="http://schemas.microsoft.com/office/drawing/2014/main" id="{65F5F5EB-C469-F183-795C-3CF3D5200AE9}"/>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9" name="Group 18">
            <a:extLst>
              <a:ext uri="{FF2B5EF4-FFF2-40B4-BE49-F238E27FC236}">
                <a16:creationId xmlns:a16="http://schemas.microsoft.com/office/drawing/2014/main" id="{D60879E2-DF9F-933F-7EBD-BAA733433234}"/>
              </a:ext>
            </a:extLst>
          </p:cNvPr>
          <p:cNvGrpSpPr/>
          <p:nvPr/>
        </p:nvGrpSpPr>
        <p:grpSpPr>
          <a:xfrm>
            <a:off x="6672336" y="5120617"/>
            <a:ext cx="173332" cy="648969"/>
            <a:chOff x="2521758" y="3054797"/>
            <a:chExt cx="64008" cy="188069"/>
          </a:xfrm>
        </p:grpSpPr>
        <p:cxnSp>
          <p:nvCxnSpPr>
            <p:cNvPr id="20" name="Straight Connector 19">
              <a:extLst>
                <a:ext uri="{FF2B5EF4-FFF2-40B4-BE49-F238E27FC236}">
                  <a16:creationId xmlns:a16="http://schemas.microsoft.com/office/drawing/2014/main" id="{98070522-1F0D-F9D0-1868-64E7D1BD153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1" name="Straight Connector 20">
              <a:extLst>
                <a:ext uri="{FF2B5EF4-FFF2-40B4-BE49-F238E27FC236}">
                  <a16:creationId xmlns:a16="http://schemas.microsoft.com/office/drawing/2014/main" id="{A7BC7AE7-4BBB-BD85-E12B-FD544420F3F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2" name="Straight Connector 21">
              <a:extLst>
                <a:ext uri="{FF2B5EF4-FFF2-40B4-BE49-F238E27FC236}">
                  <a16:creationId xmlns:a16="http://schemas.microsoft.com/office/drawing/2014/main" id="{8B1EFA1E-657A-E290-1E60-D94A0BF19A73}"/>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sp>
        <p:nvSpPr>
          <p:cNvPr id="33" name="Rounded Rectangle 32">
            <a:extLst>
              <a:ext uri="{FF2B5EF4-FFF2-40B4-BE49-F238E27FC236}">
                <a16:creationId xmlns:a16="http://schemas.microsoft.com/office/drawing/2014/main" id="{0C60ECAA-E984-0339-82FC-E5B0B4C5608E}"/>
              </a:ext>
            </a:extLst>
          </p:cNvPr>
          <p:cNvSpPr/>
          <p:nvPr/>
        </p:nvSpPr>
        <p:spPr>
          <a:xfrm rot="5400000">
            <a:off x="5897652" y="5047299"/>
            <a:ext cx="584335" cy="2028912"/>
          </a:xfrm>
          <a:prstGeom prst="round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4" name="Table 275">
            <a:extLst>
              <a:ext uri="{FF2B5EF4-FFF2-40B4-BE49-F238E27FC236}">
                <a16:creationId xmlns:a16="http://schemas.microsoft.com/office/drawing/2014/main" id="{91C1B412-F7C0-9BF4-466A-716D27FABB97}"/>
              </a:ext>
            </a:extLst>
          </p:cNvPr>
          <p:cNvGraphicFramePr>
            <a:graphicFrameLocks noGrp="1"/>
          </p:cNvGraphicFramePr>
          <p:nvPr/>
        </p:nvGraphicFramePr>
        <p:xfrm>
          <a:off x="5292522" y="4591707"/>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35" name="Rounded Rectangle 34">
            <a:extLst>
              <a:ext uri="{FF2B5EF4-FFF2-40B4-BE49-F238E27FC236}">
                <a16:creationId xmlns:a16="http://schemas.microsoft.com/office/drawing/2014/main" id="{5853E33A-0C10-F411-BD05-35B1A76C00B3}"/>
              </a:ext>
            </a:extLst>
          </p:cNvPr>
          <p:cNvSpPr/>
          <p:nvPr/>
        </p:nvSpPr>
        <p:spPr>
          <a:xfrm rot="5400000">
            <a:off x="5909541" y="170856"/>
            <a:ext cx="579239" cy="2014040"/>
          </a:xfrm>
          <a:prstGeom prst="roundRect">
            <a:avLst/>
          </a:prstGeom>
          <a:solidFill>
            <a:srgbClr val="E4D9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6" name="Table 275">
            <a:extLst>
              <a:ext uri="{FF2B5EF4-FFF2-40B4-BE49-F238E27FC236}">
                <a16:creationId xmlns:a16="http://schemas.microsoft.com/office/drawing/2014/main" id="{28DFCE45-3B33-AE43-69DA-C1AF5E3FC3E2}"/>
              </a:ext>
            </a:extLst>
          </p:cNvPr>
          <p:cNvGraphicFramePr>
            <a:graphicFrameLocks noGrp="1"/>
          </p:cNvGraphicFramePr>
          <p:nvPr/>
        </p:nvGraphicFramePr>
        <p:xfrm>
          <a:off x="5301890" y="994064"/>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0</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cxnSp>
        <p:nvCxnSpPr>
          <p:cNvPr id="37" name="Elbow Connector 36">
            <a:extLst>
              <a:ext uri="{FF2B5EF4-FFF2-40B4-BE49-F238E27FC236}">
                <a16:creationId xmlns:a16="http://schemas.microsoft.com/office/drawing/2014/main" id="{8F539379-865B-D64A-C423-25BD1E83EAE5}"/>
              </a:ext>
            </a:extLst>
          </p:cNvPr>
          <p:cNvCxnSpPr>
            <a:cxnSpLocks/>
          </p:cNvCxnSpPr>
          <p:nvPr/>
        </p:nvCxnSpPr>
        <p:spPr>
          <a:xfrm rot="10800000" flipH="1" flipV="1">
            <a:off x="7211141" y="1924870"/>
            <a:ext cx="4" cy="3566160"/>
          </a:xfrm>
          <a:prstGeom prst="bentConnector3">
            <a:avLst>
              <a:gd name="adj1" fmla="val 12220150000"/>
            </a:avLst>
          </a:prstGeom>
          <a:ln w="38100">
            <a:solidFill>
              <a:schemeClr val="accent4"/>
            </a:solidFill>
            <a:prstDash val="sysDot"/>
            <a:tailEnd type="triangle" w="med" len="sm"/>
          </a:ln>
        </p:spPr>
        <p:style>
          <a:lnRef idx="1">
            <a:schemeClr val="accent1"/>
          </a:lnRef>
          <a:fillRef idx="0">
            <a:schemeClr val="accent1"/>
          </a:fillRef>
          <a:effectRef idx="0">
            <a:schemeClr val="accent1"/>
          </a:effectRef>
          <a:fontRef idx="minor">
            <a:schemeClr val="tx1"/>
          </a:fontRef>
        </p:style>
      </p:cxnSp>
      <p:sp>
        <p:nvSpPr>
          <p:cNvPr id="41" name="Rounded Rectangle 40">
            <a:extLst>
              <a:ext uri="{FF2B5EF4-FFF2-40B4-BE49-F238E27FC236}">
                <a16:creationId xmlns:a16="http://schemas.microsoft.com/office/drawing/2014/main" id="{5EA5FF2D-CA4D-044D-5240-D82BF10A85FD}"/>
              </a:ext>
            </a:extLst>
          </p:cNvPr>
          <p:cNvSpPr/>
          <p:nvPr/>
        </p:nvSpPr>
        <p:spPr>
          <a:xfrm rot="5400000">
            <a:off x="5907630" y="920136"/>
            <a:ext cx="579240" cy="2014044"/>
          </a:xfrm>
          <a:prstGeom prst="roundRect">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5" name="Straight Connector 44">
            <a:extLst>
              <a:ext uri="{FF2B5EF4-FFF2-40B4-BE49-F238E27FC236}">
                <a16:creationId xmlns:a16="http://schemas.microsoft.com/office/drawing/2014/main" id="{89C1CC0F-521D-7468-5B21-5D065B5C0AAC}"/>
              </a:ext>
            </a:extLst>
          </p:cNvPr>
          <p:cNvCxnSpPr>
            <a:cxnSpLocks/>
          </p:cNvCxnSpPr>
          <p:nvPr/>
        </p:nvCxnSpPr>
        <p:spPr>
          <a:xfrm rot="5400000" flipH="1">
            <a:off x="5043785" y="2512001"/>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46" name="Straight Connector 45">
            <a:extLst>
              <a:ext uri="{FF2B5EF4-FFF2-40B4-BE49-F238E27FC236}">
                <a16:creationId xmlns:a16="http://schemas.microsoft.com/office/drawing/2014/main" id="{A3BF5155-D76B-0F51-84F0-F9C02F239946}"/>
              </a:ext>
            </a:extLst>
          </p:cNvPr>
          <p:cNvCxnSpPr>
            <a:cxnSpLocks/>
          </p:cNvCxnSpPr>
          <p:nvPr/>
        </p:nvCxnSpPr>
        <p:spPr>
          <a:xfrm rot="5400000" flipH="1">
            <a:off x="5043785" y="2898164"/>
            <a:ext cx="3963" cy="274320"/>
          </a:xfrm>
          <a:prstGeom prst="line">
            <a:avLst/>
          </a:prstGeom>
          <a:solidFill>
            <a:schemeClr val="bg1"/>
          </a:solidFill>
          <a:ln w="38100">
            <a:solidFill>
              <a:srgbClr val="FE0000"/>
            </a:solidFill>
          </a:ln>
        </p:spPr>
        <p:style>
          <a:lnRef idx="1">
            <a:schemeClr val="accent4"/>
          </a:lnRef>
          <a:fillRef idx="0">
            <a:schemeClr val="accent4"/>
          </a:fillRef>
          <a:effectRef idx="0">
            <a:schemeClr val="accent4"/>
          </a:effectRef>
          <a:fontRef idx="minor">
            <a:schemeClr val="tx1"/>
          </a:fontRef>
        </p:style>
      </p:cxnSp>
      <p:sp>
        <p:nvSpPr>
          <p:cNvPr id="48" name="Rounded Rectangle 47">
            <a:extLst>
              <a:ext uri="{FF2B5EF4-FFF2-40B4-BE49-F238E27FC236}">
                <a16:creationId xmlns:a16="http://schemas.microsoft.com/office/drawing/2014/main" id="{8376977C-3282-EAB6-98E7-B196ED4F6F12}"/>
              </a:ext>
            </a:extLst>
          </p:cNvPr>
          <p:cNvSpPr/>
          <p:nvPr/>
        </p:nvSpPr>
        <p:spPr>
          <a:xfrm rot="16200000">
            <a:off x="3943110" y="3070211"/>
            <a:ext cx="1654227" cy="308319"/>
          </a:xfrm>
          <a:prstGeom prst="round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0" name="Straight Arrow Connector 39">
            <a:extLst>
              <a:ext uri="{FF2B5EF4-FFF2-40B4-BE49-F238E27FC236}">
                <a16:creationId xmlns:a16="http://schemas.microsoft.com/office/drawing/2014/main" id="{29BE35DF-E2E1-9179-05DF-E58F667CD1C6}"/>
              </a:ext>
            </a:extLst>
          </p:cNvPr>
          <p:cNvCxnSpPr>
            <a:cxnSpLocks/>
          </p:cNvCxnSpPr>
          <p:nvPr/>
        </p:nvCxnSpPr>
        <p:spPr>
          <a:xfrm>
            <a:off x="68699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763874F1-B1FE-6D5F-7855-22E1EE847861}"/>
              </a:ext>
            </a:extLst>
          </p:cNvPr>
          <p:cNvCxnSpPr>
            <a:cxnSpLocks/>
          </p:cNvCxnSpPr>
          <p:nvPr/>
        </p:nvCxnSpPr>
        <p:spPr>
          <a:xfrm>
            <a:off x="64258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9333CE1-7BE6-2786-C4D3-1E02C6E6158E}"/>
              </a:ext>
            </a:extLst>
          </p:cNvPr>
          <p:cNvCxnSpPr>
            <a:cxnSpLocks/>
          </p:cNvCxnSpPr>
          <p:nvPr/>
        </p:nvCxnSpPr>
        <p:spPr>
          <a:xfrm>
            <a:off x="59682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24D7EFB3-2A69-80D9-0B83-2890B46C68C1}"/>
              </a:ext>
            </a:extLst>
          </p:cNvPr>
          <p:cNvCxnSpPr>
            <a:cxnSpLocks/>
          </p:cNvCxnSpPr>
          <p:nvPr/>
        </p:nvCxnSpPr>
        <p:spPr>
          <a:xfrm>
            <a:off x="55241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graphicFrame>
        <p:nvGraphicFramePr>
          <p:cNvPr id="2" name="Table 275">
            <a:extLst>
              <a:ext uri="{FF2B5EF4-FFF2-40B4-BE49-F238E27FC236}">
                <a16:creationId xmlns:a16="http://schemas.microsoft.com/office/drawing/2014/main" id="{F33BC4AD-3B1B-2EF3-C96B-80CD4D672F26}"/>
              </a:ext>
            </a:extLst>
          </p:cNvPr>
          <p:cNvGraphicFramePr>
            <a:graphicFrameLocks noGrp="1"/>
          </p:cNvGraphicFramePr>
          <p:nvPr/>
        </p:nvGraphicFramePr>
        <p:xfrm>
          <a:off x="5289835" y="5836646"/>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4"/>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6" name="Rectangle 5">
            <a:extLst>
              <a:ext uri="{FF2B5EF4-FFF2-40B4-BE49-F238E27FC236}">
                <a16:creationId xmlns:a16="http://schemas.microsoft.com/office/drawing/2014/main" id="{A24D5187-9386-EE2D-06AA-276EFF556DC4}"/>
              </a:ext>
            </a:extLst>
          </p:cNvPr>
          <p:cNvSpPr>
            <a:spLocks/>
          </p:cNvSpPr>
          <p:nvPr/>
        </p:nvSpPr>
        <p:spPr>
          <a:xfrm>
            <a:off x="5304367" y="1728351"/>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15" name="Rectangle 14">
            <a:extLst>
              <a:ext uri="{FF2B5EF4-FFF2-40B4-BE49-F238E27FC236}">
                <a16:creationId xmlns:a16="http://schemas.microsoft.com/office/drawing/2014/main" id="{8F0AB727-4535-4F51-A029-2FF715B1BB4F}"/>
              </a:ext>
            </a:extLst>
          </p:cNvPr>
          <p:cNvSpPr/>
          <p:nvPr/>
        </p:nvSpPr>
        <p:spPr>
          <a:xfrm>
            <a:off x="5770841"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0" name="Rectangle 29">
            <a:extLst>
              <a:ext uri="{FF2B5EF4-FFF2-40B4-BE49-F238E27FC236}">
                <a16:creationId xmlns:a16="http://schemas.microsoft.com/office/drawing/2014/main" id="{58E8DFCC-D41E-B4DC-0E11-DDBA39AF97F5}"/>
              </a:ext>
            </a:extLst>
          </p:cNvPr>
          <p:cNvSpPr/>
          <p:nvPr/>
        </p:nvSpPr>
        <p:spPr>
          <a:xfrm>
            <a:off x="6237315"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8" name="Rectangle 37">
            <a:extLst>
              <a:ext uri="{FF2B5EF4-FFF2-40B4-BE49-F238E27FC236}">
                <a16:creationId xmlns:a16="http://schemas.microsoft.com/office/drawing/2014/main" id="{6606B0FB-9FD3-1633-090F-A442DDBC5782}"/>
              </a:ext>
            </a:extLst>
          </p:cNvPr>
          <p:cNvSpPr/>
          <p:nvPr/>
        </p:nvSpPr>
        <p:spPr>
          <a:xfrm>
            <a:off x="6703788"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47" name="TextBox 46">
            <a:extLst>
              <a:ext uri="{FF2B5EF4-FFF2-40B4-BE49-F238E27FC236}">
                <a16:creationId xmlns:a16="http://schemas.microsoft.com/office/drawing/2014/main" id="{48209F93-C678-77FE-0741-880FAEA05260}"/>
              </a:ext>
            </a:extLst>
          </p:cNvPr>
          <p:cNvSpPr txBox="1"/>
          <p:nvPr/>
        </p:nvSpPr>
        <p:spPr>
          <a:xfrm>
            <a:off x="234762" y="5148517"/>
            <a:ext cx="2245127"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 vector</a:t>
            </a:r>
          </a:p>
        </p:txBody>
      </p:sp>
      <p:graphicFrame>
        <p:nvGraphicFramePr>
          <p:cNvPr id="50" name="Table 275">
            <a:extLst>
              <a:ext uri="{FF2B5EF4-FFF2-40B4-BE49-F238E27FC236}">
                <a16:creationId xmlns:a16="http://schemas.microsoft.com/office/drawing/2014/main" id="{F4FAEFC2-F020-2F17-D28B-888C8568909C}"/>
              </a:ext>
            </a:extLst>
          </p:cNvPr>
          <p:cNvGraphicFramePr>
            <a:graphicFrameLocks noGrp="1"/>
          </p:cNvGraphicFramePr>
          <p:nvPr/>
        </p:nvGraphicFramePr>
        <p:xfrm>
          <a:off x="426103" y="2000679"/>
          <a:ext cx="1854538" cy="2194560"/>
        </p:xfrm>
        <a:graphic>
          <a:graphicData uri="http://schemas.openxmlformats.org/drawingml/2006/table">
            <a:tbl>
              <a:tblPr firstRow="1" bandRow="1">
                <a:tableStyleId>{5940675A-B579-460E-94D1-54222C63F5DA}</a:tableStyleId>
              </a:tblPr>
              <a:tblGrid>
                <a:gridCol w="560388">
                  <a:extLst>
                    <a:ext uri="{9D8B030D-6E8A-4147-A177-3AD203B41FA5}">
                      <a16:colId xmlns:a16="http://schemas.microsoft.com/office/drawing/2014/main" val="1193322599"/>
                    </a:ext>
                  </a:extLst>
                </a:gridCol>
                <a:gridCol w="816943">
                  <a:extLst>
                    <a:ext uri="{9D8B030D-6E8A-4147-A177-3AD203B41FA5}">
                      <a16:colId xmlns:a16="http://schemas.microsoft.com/office/drawing/2014/main" val="4227494446"/>
                    </a:ext>
                  </a:extLst>
                </a:gridCol>
                <a:gridCol w="477207">
                  <a:extLst>
                    <a:ext uri="{9D8B030D-6E8A-4147-A177-3AD203B41FA5}">
                      <a16:colId xmlns:a16="http://schemas.microsoft.com/office/drawing/2014/main" val="468283467"/>
                    </a:ext>
                  </a:extLst>
                </a:gridCol>
              </a:tblGrid>
              <a:tr h="270417">
                <a:tc>
                  <a:txBody>
                    <a:bodyPr/>
                    <a:lstStyle/>
                    <a:p>
                      <a:pPr algn="ctr"/>
                      <a:endParaRPr lang="en-US" sz="1800" b="0" i="0">
                        <a:latin typeface="Corbel" panose="020B0503020204020204" pitchFamily="34" charset="0"/>
                        <a:cs typeface="Arial" panose="020B060402020202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800" b="0" i="0">
                          <a:latin typeface="Corbel" panose="020B0503020204020204" pitchFamily="34" charset="0"/>
                          <a:cs typeface="Arial" panose="020B0604020202020204" pitchFamily="34" charset="0"/>
                        </a:rPr>
                        <a:t>Prime numbers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r>
                        <a:rPr lang="en-US" sz="1000">
                          <a:latin typeface="Arial" panose="020B0604020202020204" pitchFamily="34" charset="0"/>
                          <a:cs typeface="Arial" panose="020B0604020202020204" pitchFamily="34" charset="0"/>
                        </a:rPr>
                        <a:t>A</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0">
                <a:tc>
                  <a:txBody>
                    <a:bodyPr/>
                    <a:lstStyle/>
                    <a:p>
                      <a:pPr algn="ctr"/>
                      <a:r>
                        <a:rPr lang="en-US" sz="1800" b="0" i="0">
                          <a:latin typeface="Corbel" panose="020B0503020204020204" pitchFamily="34" charset="0"/>
                          <a:cs typeface="Arial" panose="020B0604020202020204" pitchFamily="34" charset="0"/>
                        </a:rPr>
                        <a:t>LUT</a:t>
                      </a:r>
                    </a:p>
                    <a:p>
                      <a:pPr algn="ctr"/>
                      <a:r>
                        <a:rPr lang="en-US" sz="1800" b="0" i="0">
                          <a:latin typeface="Corbel" panose="020B0503020204020204" pitchFamily="34" charset="0"/>
                          <a:cs typeface="Arial" panose="020B0604020202020204" pitchFamily="34" charset="0"/>
                        </a:rPr>
                        <a:t>index</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err="1">
                          <a:latin typeface="Corbel" panose="020B0503020204020204" pitchFamily="34" charset="0"/>
                          <a:cs typeface="Arial" panose="020B0604020202020204" pitchFamily="34" charset="0"/>
                        </a:rPr>
                        <a:t>i</a:t>
                      </a:r>
                      <a:endParaRPr lang="en-US" sz="1800" b="0" i="0">
                        <a:latin typeface="Corbel" panose="020B0503020204020204" pitchFamily="34" charset="0"/>
                        <a:cs typeface="Arial" panose="020B0604020202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f(</a:t>
                      </a:r>
                      <a:r>
                        <a:rPr lang="en-US" sz="1800" b="0" i="0" err="1">
                          <a:latin typeface="Corbel" panose="020B0503020204020204" pitchFamily="34" charset="0"/>
                          <a:cs typeface="Arial" panose="020B0604020202020204" pitchFamily="34" charset="0"/>
                        </a:rPr>
                        <a:t>i</a:t>
                      </a:r>
                      <a:r>
                        <a:rPr lang="en-US" sz="1800" b="0" i="0">
                          <a:latin typeface="Corbel" panose="020B0503020204020204" pitchFamily="34" charset="0"/>
                          <a:cs typeface="Arial" panose="020B0604020202020204" pitchFamily="34" charset="0"/>
                        </a:rPr>
                        <a: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6769038"/>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1</a:t>
                      </a:r>
                      <a:r>
                        <a:rPr lang="en-US" sz="1800" b="0" i="0" baseline="30000">
                          <a:latin typeface="Corbel" panose="020B0503020204020204" pitchFamily="34" charset="0"/>
                          <a:cs typeface="Arial" panose="020B0604020202020204" pitchFamily="34" charset="0"/>
                        </a:rPr>
                        <a:t>st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351085"/>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2</a:t>
                      </a:r>
                      <a:r>
                        <a:rPr lang="en-US" sz="1800" b="0" i="0" baseline="30000">
                          <a:solidFill>
                            <a:schemeClr val="tx1"/>
                          </a:solidFill>
                          <a:latin typeface="Corbel" panose="020B0503020204020204" pitchFamily="34" charset="0"/>
                          <a:cs typeface="Arial" panose="020B0604020202020204" pitchFamily="34" charset="0"/>
                        </a:rPr>
                        <a:t>nd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08754334"/>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3</a:t>
                      </a:r>
                      <a:r>
                        <a:rPr lang="en-US" sz="1800" b="0" i="0" baseline="30000">
                          <a:latin typeface="Corbel" panose="020B0503020204020204" pitchFamily="34" charset="0"/>
                          <a:cs typeface="Arial" panose="020B0604020202020204" pitchFamily="34" charset="0"/>
                        </a:rPr>
                        <a:t>rd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64916830"/>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4</a:t>
                      </a:r>
                      <a:r>
                        <a:rPr lang="en-US" sz="1800" b="0" i="0" baseline="30000">
                          <a:latin typeface="Corbel" panose="020B0503020204020204" pitchFamily="34" charset="0"/>
                          <a:cs typeface="Arial" panose="020B0604020202020204" pitchFamily="34" charset="0"/>
                        </a:rPr>
                        <a:t>th</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16069710"/>
                  </a:ext>
                </a:extLst>
              </a:tr>
            </a:tbl>
          </a:graphicData>
        </a:graphic>
      </p:graphicFrame>
      <p:graphicFrame>
        <p:nvGraphicFramePr>
          <p:cNvPr id="52" name="Table 275">
            <a:extLst>
              <a:ext uri="{FF2B5EF4-FFF2-40B4-BE49-F238E27FC236}">
                <a16:creationId xmlns:a16="http://schemas.microsoft.com/office/drawing/2014/main" id="{D03E7150-1EF3-DD7E-1AAE-429CCC880DF9}"/>
              </a:ext>
            </a:extLst>
          </p:cNvPr>
          <p:cNvGraphicFramePr>
            <a:graphicFrameLocks noGrp="1"/>
          </p:cNvGraphicFramePr>
          <p:nvPr/>
        </p:nvGraphicFramePr>
        <p:xfrm>
          <a:off x="419382" y="4801677"/>
          <a:ext cx="1863744" cy="384881"/>
        </p:xfrm>
        <a:graphic>
          <a:graphicData uri="http://schemas.openxmlformats.org/drawingml/2006/table">
            <a:tbl>
              <a:tblPr firstRow="1" bandRow="1">
                <a:tableStyleId>{5940675A-B579-460E-94D1-54222C63F5DA}</a:tableStyleId>
              </a:tblPr>
              <a:tblGrid>
                <a:gridCol w="465936">
                  <a:extLst>
                    <a:ext uri="{9D8B030D-6E8A-4147-A177-3AD203B41FA5}">
                      <a16:colId xmlns:a16="http://schemas.microsoft.com/office/drawing/2014/main" val="4227494446"/>
                    </a:ext>
                  </a:extLst>
                </a:gridCol>
                <a:gridCol w="465936">
                  <a:extLst>
                    <a:ext uri="{9D8B030D-6E8A-4147-A177-3AD203B41FA5}">
                      <a16:colId xmlns:a16="http://schemas.microsoft.com/office/drawing/2014/main" val="468283467"/>
                    </a:ext>
                  </a:extLst>
                </a:gridCol>
                <a:gridCol w="465936">
                  <a:extLst>
                    <a:ext uri="{9D8B030D-6E8A-4147-A177-3AD203B41FA5}">
                      <a16:colId xmlns:a16="http://schemas.microsoft.com/office/drawing/2014/main" val="3823604040"/>
                    </a:ext>
                  </a:extLst>
                </a:gridCol>
                <a:gridCol w="465936">
                  <a:extLst>
                    <a:ext uri="{9D8B030D-6E8A-4147-A177-3AD203B41FA5}">
                      <a16:colId xmlns:a16="http://schemas.microsoft.com/office/drawing/2014/main" val="3652080883"/>
                    </a:ext>
                  </a:extLst>
                </a:gridCol>
              </a:tblGrid>
              <a:tr h="384881">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54" name="TextBox 53">
            <a:extLst>
              <a:ext uri="{FF2B5EF4-FFF2-40B4-BE49-F238E27FC236}">
                <a16:creationId xmlns:a16="http://schemas.microsoft.com/office/drawing/2014/main" id="{0298F78F-23E2-99F4-79F3-CD12675CB412}"/>
              </a:ext>
            </a:extLst>
          </p:cNvPr>
          <p:cNvSpPr txBox="1"/>
          <p:nvPr/>
        </p:nvSpPr>
        <p:spPr>
          <a:xfrm>
            <a:off x="426103" y="4167177"/>
            <a:ext cx="1854538"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l</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ook</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u</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p </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able</a:t>
            </a:r>
          </a:p>
        </p:txBody>
      </p:sp>
      <p:sp>
        <p:nvSpPr>
          <p:cNvPr id="55" name="TextBox 54">
            <a:extLst>
              <a:ext uri="{FF2B5EF4-FFF2-40B4-BE49-F238E27FC236}">
                <a16:creationId xmlns:a16="http://schemas.microsoft.com/office/drawing/2014/main" id="{7195EE43-7896-3B0F-7D8D-A5EE61665E18}"/>
              </a:ext>
            </a:extLst>
          </p:cNvPr>
          <p:cNvSpPr txBox="1"/>
          <p:nvPr/>
        </p:nvSpPr>
        <p:spPr>
          <a:xfrm>
            <a:off x="328507" y="6078612"/>
            <a:ext cx="204201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 vector</a:t>
            </a:r>
          </a:p>
        </p:txBody>
      </p:sp>
      <p:graphicFrame>
        <p:nvGraphicFramePr>
          <p:cNvPr id="56" name="Table 275">
            <a:extLst>
              <a:ext uri="{FF2B5EF4-FFF2-40B4-BE49-F238E27FC236}">
                <a16:creationId xmlns:a16="http://schemas.microsoft.com/office/drawing/2014/main" id="{42AC9FCD-CC4B-AED2-A9FC-1476D069C04D}"/>
              </a:ext>
            </a:extLst>
          </p:cNvPr>
          <p:cNvGraphicFramePr>
            <a:graphicFrameLocks noGrp="1"/>
          </p:cNvGraphicFramePr>
          <p:nvPr/>
        </p:nvGraphicFramePr>
        <p:xfrm>
          <a:off x="419382" y="5745220"/>
          <a:ext cx="1863740" cy="384881"/>
        </p:xfrm>
        <a:graphic>
          <a:graphicData uri="http://schemas.openxmlformats.org/drawingml/2006/table">
            <a:tbl>
              <a:tblPr firstRow="1" bandRow="1">
                <a:tableStyleId>{5940675A-B579-460E-94D1-54222C63F5DA}</a:tableStyleId>
              </a:tblPr>
              <a:tblGrid>
                <a:gridCol w="465935">
                  <a:extLst>
                    <a:ext uri="{9D8B030D-6E8A-4147-A177-3AD203B41FA5}">
                      <a16:colId xmlns:a16="http://schemas.microsoft.com/office/drawing/2014/main" val="4227494446"/>
                    </a:ext>
                  </a:extLst>
                </a:gridCol>
                <a:gridCol w="465935">
                  <a:extLst>
                    <a:ext uri="{9D8B030D-6E8A-4147-A177-3AD203B41FA5}">
                      <a16:colId xmlns:a16="http://schemas.microsoft.com/office/drawing/2014/main" val="468283467"/>
                    </a:ext>
                  </a:extLst>
                </a:gridCol>
                <a:gridCol w="465935">
                  <a:extLst>
                    <a:ext uri="{9D8B030D-6E8A-4147-A177-3AD203B41FA5}">
                      <a16:colId xmlns:a16="http://schemas.microsoft.com/office/drawing/2014/main" val="3823604040"/>
                    </a:ext>
                  </a:extLst>
                </a:gridCol>
                <a:gridCol w="465935">
                  <a:extLst>
                    <a:ext uri="{9D8B030D-6E8A-4147-A177-3AD203B41FA5}">
                      <a16:colId xmlns:a16="http://schemas.microsoft.com/office/drawing/2014/main" val="3652080883"/>
                    </a:ext>
                  </a:extLst>
                </a:gridCol>
              </a:tblGrid>
              <a:tr h="384881">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64" name="TextBox 63">
            <a:extLst>
              <a:ext uri="{FF2B5EF4-FFF2-40B4-BE49-F238E27FC236}">
                <a16:creationId xmlns:a16="http://schemas.microsoft.com/office/drawing/2014/main" id="{77C6A9F9-CFD2-BFB6-5FD1-46212866E231}"/>
              </a:ext>
            </a:extLst>
          </p:cNvPr>
          <p:cNvSpPr txBox="1"/>
          <p:nvPr/>
        </p:nvSpPr>
        <p:spPr>
          <a:xfrm>
            <a:off x="-118226" y="766965"/>
            <a:ext cx="294444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LUT Query: </a:t>
            </a:r>
            <a:b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b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Return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1</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st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4</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th</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Corbel" panose="020B0503020204020204" pitchFamily="34" charset="0"/>
                <a:ea typeface="+mn-ea"/>
                <a:cs typeface="+mn-cs"/>
              </a:rPr>
              <a:t>prime numbers</a:t>
            </a:r>
          </a:p>
        </p:txBody>
      </p:sp>
      <p:sp>
        <p:nvSpPr>
          <p:cNvPr id="71" name="TextBox 70">
            <a:extLst>
              <a:ext uri="{FF2B5EF4-FFF2-40B4-BE49-F238E27FC236}">
                <a16:creationId xmlns:a16="http://schemas.microsoft.com/office/drawing/2014/main" id="{96464DE5-8775-54F7-E800-368C864AD146}"/>
              </a:ext>
            </a:extLst>
          </p:cNvPr>
          <p:cNvSpPr txBox="1"/>
          <p:nvPr/>
        </p:nvSpPr>
        <p:spPr>
          <a:xfrm>
            <a:off x="3602360" y="807886"/>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input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vector</a:t>
            </a:r>
          </a:p>
        </p:txBody>
      </p:sp>
      <p:sp>
        <p:nvSpPr>
          <p:cNvPr id="73" name="TextBox 72">
            <a:extLst>
              <a:ext uri="{FF2B5EF4-FFF2-40B4-BE49-F238E27FC236}">
                <a16:creationId xmlns:a16="http://schemas.microsoft.com/office/drawing/2014/main" id="{D7B72F86-2B91-59AA-47AC-78725EC01117}"/>
              </a:ext>
            </a:extLst>
          </p:cNvPr>
          <p:cNvSpPr txBox="1"/>
          <p:nvPr/>
        </p:nvSpPr>
        <p:spPr>
          <a:xfrm>
            <a:off x="3576104" y="5703683"/>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output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vector</a:t>
            </a:r>
          </a:p>
        </p:txBody>
      </p:sp>
      <p:sp>
        <p:nvSpPr>
          <p:cNvPr id="74" name="TextBox 73">
            <a:extLst>
              <a:ext uri="{FF2B5EF4-FFF2-40B4-BE49-F238E27FC236}">
                <a16:creationId xmlns:a16="http://schemas.microsoft.com/office/drawing/2014/main" id="{549E17C4-CCD6-4975-A244-6D40CDC6F814}"/>
              </a:ext>
            </a:extLst>
          </p:cNvPr>
          <p:cNvSpPr txBox="1"/>
          <p:nvPr/>
        </p:nvSpPr>
        <p:spPr>
          <a:xfrm>
            <a:off x="6088976" y="1531408"/>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C000"/>
                </a:solidFill>
                <a:effectLst/>
                <a:uLnTx/>
                <a:uFillTx/>
                <a:latin typeface="Corbel" panose="020B0503020204020204" pitchFamily="34" charset="0"/>
                <a:ea typeface="+mn-ea"/>
                <a:cs typeface="Arial" panose="020B0604020202020204" pitchFamily="34" charset="0"/>
              </a:rPr>
              <a:t>match logic</a:t>
            </a:r>
          </a:p>
        </p:txBody>
      </p:sp>
      <p:sp>
        <p:nvSpPr>
          <p:cNvPr id="80" name="TextBox 79">
            <a:extLst>
              <a:ext uri="{FF2B5EF4-FFF2-40B4-BE49-F238E27FC236}">
                <a16:creationId xmlns:a16="http://schemas.microsoft.com/office/drawing/2014/main" id="{283E4029-EC6B-17CF-A76E-32088220A3F2}"/>
              </a:ext>
            </a:extLst>
          </p:cNvPr>
          <p:cNvSpPr txBox="1"/>
          <p:nvPr/>
        </p:nvSpPr>
        <p:spPr>
          <a:xfrm rot="5400000">
            <a:off x="5608648" y="3024316"/>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solidFill>
                <a:effectLst/>
                <a:uLnTx/>
                <a:uFillTx/>
                <a:latin typeface="Corbel" panose="020B0503020204020204" pitchFamily="34" charset="0"/>
                <a:ea typeface="+mn-ea"/>
                <a:cs typeface="Arial" panose="020B0604020202020204" pitchFamily="34" charset="0"/>
              </a:rPr>
              <a:t>DRAM array</a:t>
            </a:r>
          </a:p>
        </p:txBody>
      </p:sp>
      <p:sp>
        <p:nvSpPr>
          <p:cNvPr id="82" name="Rectangle 81">
            <a:extLst>
              <a:ext uri="{FF2B5EF4-FFF2-40B4-BE49-F238E27FC236}">
                <a16:creationId xmlns:a16="http://schemas.microsoft.com/office/drawing/2014/main" id="{62BDDE6A-4739-7DE9-17E3-D3F0466696F8}"/>
              </a:ext>
            </a:extLst>
          </p:cNvPr>
          <p:cNvSpPr/>
          <p:nvPr/>
        </p:nvSpPr>
        <p:spPr>
          <a:xfrm>
            <a:off x="4935550" y="240016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1FD"/>
                </a:solidFill>
                <a:effectLst/>
                <a:uLnTx/>
                <a:uFillTx/>
                <a:latin typeface="Corbel" panose="020B0503020204020204" pitchFamily="34" charset="0"/>
                <a:ea typeface="+mn-ea"/>
                <a:cs typeface="+mn-cs"/>
              </a:rPr>
              <a:t>0</a:t>
            </a:r>
          </a:p>
        </p:txBody>
      </p:sp>
      <p:sp>
        <p:nvSpPr>
          <p:cNvPr id="83" name="Rectangle 82">
            <a:extLst>
              <a:ext uri="{FF2B5EF4-FFF2-40B4-BE49-F238E27FC236}">
                <a16:creationId xmlns:a16="http://schemas.microsoft.com/office/drawing/2014/main" id="{0AB9FB35-61EA-83FA-E6A5-94C08C60E54A}"/>
              </a:ext>
            </a:extLst>
          </p:cNvPr>
          <p:cNvSpPr/>
          <p:nvPr/>
        </p:nvSpPr>
        <p:spPr>
          <a:xfrm>
            <a:off x="4935550" y="2766371"/>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E0000"/>
                </a:solidFill>
                <a:effectLst/>
                <a:uLnTx/>
                <a:uFillTx/>
                <a:latin typeface="Corbel" panose="020B0503020204020204" pitchFamily="34" charset="0"/>
                <a:ea typeface="+mn-ea"/>
                <a:cs typeface="+mn-cs"/>
              </a:rPr>
              <a:t>1</a:t>
            </a:r>
          </a:p>
        </p:txBody>
      </p:sp>
      <p:sp>
        <p:nvSpPr>
          <p:cNvPr id="84" name="Rectangle 83">
            <a:extLst>
              <a:ext uri="{FF2B5EF4-FFF2-40B4-BE49-F238E27FC236}">
                <a16:creationId xmlns:a16="http://schemas.microsoft.com/office/drawing/2014/main" id="{FF1258C3-D9FB-0C18-2D3C-A98C5A7E0564}"/>
              </a:ext>
            </a:extLst>
          </p:cNvPr>
          <p:cNvSpPr/>
          <p:nvPr/>
        </p:nvSpPr>
        <p:spPr>
          <a:xfrm>
            <a:off x="4934718" y="315662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2</a:t>
            </a:r>
          </a:p>
        </p:txBody>
      </p:sp>
      <p:sp>
        <p:nvSpPr>
          <p:cNvPr id="85" name="Rectangle 84">
            <a:extLst>
              <a:ext uri="{FF2B5EF4-FFF2-40B4-BE49-F238E27FC236}">
                <a16:creationId xmlns:a16="http://schemas.microsoft.com/office/drawing/2014/main" id="{CF06D91A-016B-D11C-864D-895C394BB662}"/>
              </a:ext>
            </a:extLst>
          </p:cNvPr>
          <p:cNvSpPr/>
          <p:nvPr/>
        </p:nvSpPr>
        <p:spPr>
          <a:xfrm>
            <a:off x="4934491" y="3505647"/>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3</a:t>
            </a:r>
          </a:p>
        </p:txBody>
      </p:sp>
      <p:cxnSp>
        <p:nvCxnSpPr>
          <p:cNvPr id="87" name="Straight Arrow Connector 86">
            <a:extLst>
              <a:ext uri="{FF2B5EF4-FFF2-40B4-BE49-F238E27FC236}">
                <a16:creationId xmlns:a16="http://schemas.microsoft.com/office/drawing/2014/main" id="{3D9963A9-A5EA-04E1-3026-C8D6B5061355}"/>
              </a:ext>
            </a:extLst>
          </p:cNvPr>
          <p:cNvCxnSpPr>
            <a:cxnSpLocks/>
          </p:cNvCxnSpPr>
          <p:nvPr/>
        </p:nvCxnSpPr>
        <p:spPr>
          <a:xfrm>
            <a:off x="3366391" y="3251264"/>
            <a:ext cx="114882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944E90B4-D238-9C23-497E-9BA056F02923}"/>
              </a:ext>
            </a:extLst>
          </p:cNvPr>
          <p:cNvSpPr/>
          <p:nvPr/>
        </p:nvSpPr>
        <p:spPr>
          <a:xfrm>
            <a:off x="5306775" y="1729428"/>
            <a:ext cx="392400" cy="392400"/>
          </a:xfrm>
          <a:prstGeom prst="rect">
            <a:avLst/>
          </a:prstGeom>
          <a:solidFill>
            <a:schemeClr val="accent6">
              <a:lumMod val="40000"/>
              <a:lumOff val="60000"/>
            </a:schemeClr>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 name="Rectangle 43">
            <a:extLst>
              <a:ext uri="{FF2B5EF4-FFF2-40B4-BE49-F238E27FC236}">
                <a16:creationId xmlns:a16="http://schemas.microsoft.com/office/drawing/2014/main" id="{39D14E65-9366-2144-7050-648A3219DAB2}"/>
              </a:ext>
            </a:extLst>
          </p:cNvPr>
          <p:cNvSpPr>
            <a:spLocks/>
          </p:cNvSpPr>
          <p:nvPr/>
        </p:nvSpPr>
        <p:spPr>
          <a:xfrm>
            <a:off x="5774387" y="1730815"/>
            <a:ext cx="392400" cy="392400"/>
          </a:xfrm>
          <a:prstGeom prst="rect">
            <a:avLst/>
          </a:prstGeom>
          <a:solidFill>
            <a:schemeClr val="accent3">
              <a:lumMod val="20000"/>
              <a:lumOff val="80000"/>
            </a:schemeClr>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𝘅</a:t>
            </a:r>
          </a:p>
        </p:txBody>
      </p:sp>
      <p:sp>
        <p:nvSpPr>
          <p:cNvPr id="49" name="Rectangle 48">
            <a:extLst>
              <a:ext uri="{FF2B5EF4-FFF2-40B4-BE49-F238E27FC236}">
                <a16:creationId xmlns:a16="http://schemas.microsoft.com/office/drawing/2014/main" id="{32CF4084-0343-3B8E-4E78-0EEFB84B1A99}"/>
              </a:ext>
            </a:extLst>
          </p:cNvPr>
          <p:cNvSpPr/>
          <p:nvPr/>
        </p:nvSpPr>
        <p:spPr>
          <a:xfrm>
            <a:off x="6237217" y="1729428"/>
            <a:ext cx="392400" cy="392400"/>
          </a:xfrm>
          <a:prstGeom prst="rect">
            <a:avLst/>
          </a:prstGeom>
          <a:solidFill>
            <a:schemeClr val="accent6">
              <a:lumMod val="40000"/>
              <a:lumOff val="60000"/>
            </a:schemeClr>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 name="Rectangle 50">
            <a:extLst>
              <a:ext uri="{FF2B5EF4-FFF2-40B4-BE49-F238E27FC236}">
                <a16:creationId xmlns:a16="http://schemas.microsoft.com/office/drawing/2014/main" id="{2338C925-EB0C-FED6-B6EA-69A0D7B6D4C8}"/>
              </a:ext>
            </a:extLst>
          </p:cNvPr>
          <p:cNvSpPr>
            <a:spLocks/>
          </p:cNvSpPr>
          <p:nvPr/>
        </p:nvSpPr>
        <p:spPr>
          <a:xfrm>
            <a:off x="6704829" y="1722794"/>
            <a:ext cx="392400" cy="392400"/>
          </a:xfrm>
          <a:prstGeom prst="rect">
            <a:avLst/>
          </a:prstGeom>
          <a:solidFill>
            <a:schemeClr val="accent3">
              <a:lumMod val="20000"/>
              <a:lumOff val="80000"/>
            </a:schemeClr>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𝘅</a:t>
            </a:r>
          </a:p>
        </p:txBody>
      </p:sp>
      <p:graphicFrame>
        <p:nvGraphicFramePr>
          <p:cNvPr id="60" name="Table 275">
            <a:extLst>
              <a:ext uri="{FF2B5EF4-FFF2-40B4-BE49-F238E27FC236}">
                <a16:creationId xmlns:a16="http://schemas.microsoft.com/office/drawing/2014/main" id="{7E5251D0-FDEB-CB9B-DE8D-6D6E15507AF7}"/>
              </a:ext>
            </a:extLst>
          </p:cNvPr>
          <p:cNvGraphicFramePr>
            <a:graphicFrameLocks noGrp="1"/>
          </p:cNvGraphicFramePr>
          <p:nvPr/>
        </p:nvGraphicFramePr>
        <p:xfrm>
          <a:off x="5293107" y="4596447"/>
          <a:ext cx="1800000" cy="442916"/>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442916">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graphicFrame>
        <p:nvGraphicFramePr>
          <p:cNvPr id="58" name="Table 275">
            <a:extLst>
              <a:ext uri="{FF2B5EF4-FFF2-40B4-BE49-F238E27FC236}">
                <a16:creationId xmlns:a16="http://schemas.microsoft.com/office/drawing/2014/main" id="{0FA397C7-34DA-F6FD-474D-7030F53B27E0}"/>
              </a:ext>
            </a:extLst>
          </p:cNvPr>
          <p:cNvGraphicFramePr>
            <a:graphicFrameLocks noGrp="1"/>
          </p:cNvGraphicFramePr>
          <p:nvPr/>
        </p:nvGraphicFramePr>
        <p:xfrm>
          <a:off x="5289377" y="5842536"/>
          <a:ext cx="450060" cy="431836"/>
        </p:xfrm>
        <a:graphic>
          <a:graphicData uri="http://schemas.openxmlformats.org/drawingml/2006/table">
            <a:tbl>
              <a:tblPr firstRow="1" bandRow="1">
                <a:tableStyleId>{5940675A-B579-460E-94D1-54222C63F5DA}</a:tableStyleId>
              </a:tblPr>
              <a:tblGrid>
                <a:gridCol w="450060">
                  <a:extLst>
                    <a:ext uri="{9D8B030D-6E8A-4147-A177-3AD203B41FA5}">
                      <a16:colId xmlns:a16="http://schemas.microsoft.com/office/drawing/2014/main" val="4227494446"/>
                    </a:ext>
                  </a:extLst>
                </a:gridCol>
              </a:tblGrid>
              <a:tr h="431836">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graphicFrame>
        <p:nvGraphicFramePr>
          <p:cNvPr id="61" name="Table 275">
            <a:extLst>
              <a:ext uri="{FF2B5EF4-FFF2-40B4-BE49-F238E27FC236}">
                <a16:creationId xmlns:a16="http://schemas.microsoft.com/office/drawing/2014/main" id="{A860B7FC-75E9-351E-810D-49359C324738}"/>
              </a:ext>
            </a:extLst>
          </p:cNvPr>
          <p:cNvGraphicFramePr>
            <a:graphicFrameLocks noGrp="1"/>
          </p:cNvGraphicFramePr>
          <p:nvPr/>
        </p:nvGraphicFramePr>
        <p:xfrm>
          <a:off x="6200932" y="5842536"/>
          <a:ext cx="428686" cy="431836"/>
        </p:xfrm>
        <a:graphic>
          <a:graphicData uri="http://schemas.openxmlformats.org/drawingml/2006/table">
            <a:tbl>
              <a:tblPr firstRow="1" bandRow="1">
                <a:tableStyleId>{5940675A-B579-460E-94D1-54222C63F5DA}</a:tableStyleId>
              </a:tblPr>
              <a:tblGrid>
                <a:gridCol w="428686">
                  <a:extLst>
                    <a:ext uri="{9D8B030D-6E8A-4147-A177-3AD203B41FA5}">
                      <a16:colId xmlns:a16="http://schemas.microsoft.com/office/drawing/2014/main" val="4227494446"/>
                    </a:ext>
                  </a:extLst>
                </a:gridCol>
              </a:tblGrid>
              <a:tr h="431836">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cxnSp>
        <p:nvCxnSpPr>
          <p:cNvPr id="16" name="Elbow Connector 15">
            <a:extLst>
              <a:ext uri="{FF2B5EF4-FFF2-40B4-BE49-F238E27FC236}">
                <a16:creationId xmlns:a16="http://schemas.microsoft.com/office/drawing/2014/main" id="{B681FDDF-4A4D-B565-C6BA-B2E31BE5FEFA}"/>
              </a:ext>
            </a:extLst>
          </p:cNvPr>
          <p:cNvCxnSpPr>
            <a:cxnSpLocks/>
          </p:cNvCxnSpPr>
          <p:nvPr/>
        </p:nvCxnSpPr>
        <p:spPr>
          <a:xfrm rot="5400000" flipH="1" flipV="1">
            <a:off x="4745177" y="1952206"/>
            <a:ext cx="470099" cy="420004"/>
          </a:xfrm>
          <a:prstGeom prst="bentConnector2">
            <a:avLst/>
          </a:prstGeom>
          <a:ln w="38100">
            <a:solidFill>
              <a:srgbClr val="C00000"/>
            </a:solidFill>
            <a:prstDash val="sysDot"/>
            <a:tailEnd type="triangle" w="med" len="sm"/>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BBCADDB-2C8A-B6DF-64EF-0BD200FB6392}"/>
              </a:ext>
            </a:extLst>
          </p:cNvPr>
          <p:cNvSpPr txBox="1"/>
          <p:nvPr/>
        </p:nvSpPr>
        <p:spPr>
          <a:xfrm>
            <a:off x="3811694" y="4612111"/>
            <a:ext cx="135233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3889F"/>
                </a:solidFill>
                <a:effectLst/>
                <a:uLnTx/>
                <a:uFillTx/>
                <a:latin typeface="Corbel" panose="020B0503020204020204" pitchFamily="34" charset="0"/>
                <a:ea typeface="+mn-ea"/>
                <a:cs typeface="Arial" panose="020B0604020202020204" pitchFamily="34" charset="0"/>
              </a:rPr>
              <a:t>row buffer</a:t>
            </a:r>
          </a:p>
        </p:txBody>
      </p:sp>
    </p:spTree>
    <p:extLst>
      <p:ext uri="{BB962C8B-B14F-4D97-AF65-F5344CB8AC3E}">
        <p14:creationId xmlns:p14="http://schemas.microsoft.com/office/powerpoint/2010/main" val="3656652484"/>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D7B72F86-2B91-59AA-47AC-78725EC01117}"/>
              </a:ext>
            </a:extLst>
          </p:cNvPr>
          <p:cNvSpPr txBox="1"/>
          <p:nvPr/>
        </p:nvSpPr>
        <p:spPr>
          <a:xfrm>
            <a:off x="3576104" y="5703683"/>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output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vector</a:t>
            </a:r>
          </a:p>
        </p:txBody>
      </p:sp>
      <p:sp>
        <p:nvSpPr>
          <p:cNvPr id="92" name="TextBox 91">
            <a:extLst>
              <a:ext uri="{FF2B5EF4-FFF2-40B4-BE49-F238E27FC236}">
                <a16:creationId xmlns:a16="http://schemas.microsoft.com/office/drawing/2014/main" id="{F0912C0E-F66C-CC78-E512-3C50625CE485}"/>
              </a:ext>
            </a:extLst>
          </p:cNvPr>
          <p:cNvSpPr txBox="1"/>
          <p:nvPr/>
        </p:nvSpPr>
        <p:spPr>
          <a:xfrm>
            <a:off x="2778847" y="2451714"/>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pLUTo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row sweep</a:t>
            </a:r>
          </a:p>
        </p:txBody>
      </p:sp>
      <p:sp>
        <p:nvSpPr>
          <p:cNvPr id="70" name="Rectangle 69">
            <a:extLst>
              <a:ext uri="{FF2B5EF4-FFF2-40B4-BE49-F238E27FC236}">
                <a16:creationId xmlns:a16="http://schemas.microsoft.com/office/drawing/2014/main" id="{4F87D1AE-C9E8-030A-A3DD-CE41E1CA8BC8}"/>
              </a:ext>
            </a:extLst>
          </p:cNvPr>
          <p:cNvSpPr/>
          <p:nvPr/>
        </p:nvSpPr>
        <p:spPr>
          <a:xfrm>
            <a:off x="0" y="629616"/>
            <a:ext cx="2716306" cy="5826540"/>
          </a:xfrm>
          <a:prstGeom prst="rect">
            <a:avLst/>
          </a:prstGeom>
          <a:solidFill>
            <a:srgbClr val="FFF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ounded Rectangle 64">
            <a:extLst>
              <a:ext uri="{FF2B5EF4-FFF2-40B4-BE49-F238E27FC236}">
                <a16:creationId xmlns:a16="http://schemas.microsoft.com/office/drawing/2014/main" id="{8FFE4315-EE8D-144A-008D-8DCDDE3CFCC3}"/>
              </a:ext>
            </a:extLst>
          </p:cNvPr>
          <p:cNvSpPr/>
          <p:nvPr/>
        </p:nvSpPr>
        <p:spPr>
          <a:xfrm>
            <a:off x="96426" y="736537"/>
            <a:ext cx="2519027" cy="1079711"/>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4F55892D-F829-1FC6-94CF-7204C63F8EB6}"/>
              </a:ext>
            </a:extLst>
          </p:cNvPr>
          <p:cNvCxnSpPr>
            <a:cxnSpLocks/>
          </p:cNvCxnSpPr>
          <p:nvPr/>
        </p:nvCxnSpPr>
        <p:spPr>
          <a:xfrm rot="5400000" flipH="1">
            <a:off x="5043784" y="3295028"/>
            <a:ext cx="3963" cy="274320"/>
          </a:xfrm>
          <a:prstGeom prst="line">
            <a:avLst/>
          </a:prstGeom>
          <a:solidFill>
            <a:schemeClr val="bg1"/>
          </a:solidFill>
          <a:ln w="38100">
            <a:solidFill>
              <a:srgbClr val="FE0000"/>
            </a:solidFill>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E65ADB8B-E7D5-CC71-7D28-06DEDEE97FE9}"/>
              </a:ext>
            </a:extLst>
          </p:cNvPr>
          <p:cNvCxnSpPr>
            <a:cxnSpLocks/>
          </p:cNvCxnSpPr>
          <p:nvPr/>
        </p:nvCxnSpPr>
        <p:spPr>
          <a:xfrm rot="5400000" flipH="1">
            <a:off x="5043784" y="36739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3" name="Title 1" descr=" 6">
            <a:extLst>
              <a:ext uri="{FF2B5EF4-FFF2-40B4-BE49-F238E27FC236}">
                <a16:creationId xmlns:a16="http://schemas.microsoft.com/office/drawing/2014/main" id="{225FE3A3-6745-502D-7F59-15867750339D}"/>
              </a:ext>
            </a:extLst>
          </p:cNvPr>
          <p:cNvSpPr txBox="1">
            <a:spLocks/>
          </p:cNvSpPr>
          <p:nvPr/>
        </p:nvSpPr>
        <p:spPr>
          <a:xfrm>
            <a:off x="178177" y="0"/>
            <a:ext cx="8787647"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orbel" panose="020B0503020204020204" pitchFamily="34" charset="0"/>
                <a:ea typeface="+mj-ea"/>
                <a:cs typeface="+mj-cs"/>
              </a:rPr>
              <a:t>In-DRAM pLUTo LUT Query: Step 3</a:t>
            </a:r>
          </a:p>
        </p:txBody>
      </p:sp>
      <p:sp>
        <p:nvSpPr>
          <p:cNvPr id="7" name="Slide Number Placeholder 6">
            <a:extLst>
              <a:ext uri="{FF2B5EF4-FFF2-40B4-BE49-F238E27FC236}">
                <a16:creationId xmlns:a16="http://schemas.microsoft.com/office/drawing/2014/main" id="{BFC4D882-EE1D-5CC0-E0E4-710C3B18C9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cxnSp>
        <p:nvCxnSpPr>
          <p:cNvPr id="4" name="Straight Connector 3">
            <a:extLst>
              <a:ext uri="{FF2B5EF4-FFF2-40B4-BE49-F238E27FC236}">
                <a16:creationId xmlns:a16="http://schemas.microsoft.com/office/drawing/2014/main" id="{193B17EE-D4CE-E933-0A10-8DE0F4AE053C}"/>
              </a:ext>
            </a:extLst>
          </p:cNvPr>
          <p:cNvCxnSpPr>
            <a:cxnSpLocks/>
          </p:cNvCxnSpPr>
          <p:nvPr/>
        </p:nvCxnSpPr>
        <p:spPr>
          <a:xfrm>
            <a:off x="5515720" y="4182844"/>
            <a:ext cx="0" cy="325603"/>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DF1F5B15-D6F8-544E-2EC6-234CE9693377}"/>
              </a:ext>
            </a:extLst>
          </p:cNvPr>
          <p:cNvCxnSpPr>
            <a:cxnSpLocks/>
          </p:cNvCxnSpPr>
          <p:nvPr/>
        </p:nvCxnSpPr>
        <p:spPr>
          <a:xfrm>
            <a:off x="5965170" y="4182844"/>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BBD8907C-D053-3E28-0A5B-1508DA6E7B16}"/>
              </a:ext>
            </a:extLst>
          </p:cNvPr>
          <p:cNvCxnSpPr>
            <a:cxnSpLocks/>
          </p:cNvCxnSpPr>
          <p:nvPr/>
        </p:nvCxnSpPr>
        <p:spPr>
          <a:xfrm>
            <a:off x="6414620" y="4182805"/>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204CBF14-CE3C-D0AF-0904-EB85AA35F9B3}"/>
              </a:ext>
            </a:extLst>
          </p:cNvPr>
          <p:cNvCxnSpPr>
            <a:cxnSpLocks/>
          </p:cNvCxnSpPr>
          <p:nvPr/>
        </p:nvCxnSpPr>
        <p:spPr>
          <a:xfrm>
            <a:off x="6864069" y="4175499"/>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sp>
        <p:nvSpPr>
          <p:cNvPr id="11" name="Rounded Rectangle 10">
            <a:extLst>
              <a:ext uri="{FF2B5EF4-FFF2-40B4-BE49-F238E27FC236}">
                <a16:creationId xmlns:a16="http://schemas.microsoft.com/office/drawing/2014/main" id="{6504418D-A90C-D6E7-1C54-18A1A7C9A1D0}"/>
              </a:ext>
            </a:extLst>
          </p:cNvPr>
          <p:cNvSpPr/>
          <p:nvPr/>
        </p:nvSpPr>
        <p:spPr>
          <a:xfrm>
            <a:off x="5192143" y="2334911"/>
            <a:ext cx="2028915" cy="1840762"/>
          </a:xfrm>
          <a:prstGeom prst="roundRect">
            <a:avLst>
              <a:gd name="adj" fmla="val 1622"/>
            </a:avLst>
          </a:prstGeom>
          <a:solidFill>
            <a:schemeClr val="accent5">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2500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12" name="Table 275">
            <a:extLst>
              <a:ext uri="{FF2B5EF4-FFF2-40B4-BE49-F238E27FC236}">
                <a16:creationId xmlns:a16="http://schemas.microsoft.com/office/drawing/2014/main" id="{76354472-B820-C436-4D54-CDDC66664919}"/>
              </a:ext>
            </a:extLst>
          </p:cNvPr>
          <p:cNvGraphicFramePr>
            <a:graphicFrameLocks noGrp="1"/>
          </p:cNvGraphicFramePr>
          <p:nvPr/>
        </p:nvGraphicFramePr>
        <p:xfrm>
          <a:off x="5292522" y="2459192"/>
          <a:ext cx="1800000" cy="1584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396000">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856769038"/>
                  </a:ext>
                </a:extLst>
              </a:tr>
              <a:tr h="396000">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extLst>
                  <a:ext uri="{0D108BD9-81ED-4DB2-BD59-A6C34878D82A}">
                    <a16:rowId xmlns:a16="http://schemas.microsoft.com/office/drawing/2014/main" val="3581351085"/>
                  </a:ext>
                </a:extLst>
              </a:tr>
              <a:tr h="396000">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04728428"/>
                  </a:ext>
                </a:extLst>
              </a:tr>
            </a:tbl>
          </a:graphicData>
        </a:graphic>
      </p:graphicFrame>
      <p:sp>
        <p:nvSpPr>
          <p:cNvPr id="13" name="Rounded Rectangle 12">
            <a:extLst>
              <a:ext uri="{FF2B5EF4-FFF2-40B4-BE49-F238E27FC236}">
                <a16:creationId xmlns:a16="http://schemas.microsoft.com/office/drawing/2014/main" id="{D69C4F41-50ED-CF54-644A-2ED316781EF1}"/>
              </a:ext>
            </a:extLst>
          </p:cNvPr>
          <p:cNvSpPr/>
          <p:nvPr/>
        </p:nvSpPr>
        <p:spPr>
          <a:xfrm rot="5400000">
            <a:off x="5898769" y="3790738"/>
            <a:ext cx="582102" cy="2028912"/>
          </a:xfrm>
          <a:prstGeom prst="roundRect">
            <a:avLst/>
          </a:prstGeom>
          <a:pattFill prst="wdUpDiag">
            <a:fgClr>
              <a:srgbClr val="BBAECA"/>
            </a:fgClr>
            <a:bgClr>
              <a:srgbClr val="DFCFF0"/>
            </a:bgClr>
          </a:patt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id="{5B03AEA4-1D6D-2A02-F28E-1BE0E4D10B9C}"/>
              </a:ext>
            </a:extLst>
          </p:cNvPr>
          <p:cNvGrpSpPr/>
          <p:nvPr/>
        </p:nvGrpSpPr>
        <p:grpSpPr>
          <a:xfrm>
            <a:off x="5408073" y="5120617"/>
            <a:ext cx="173332" cy="648969"/>
            <a:chOff x="2521758" y="3054797"/>
            <a:chExt cx="64008" cy="188069"/>
          </a:xfrm>
        </p:grpSpPr>
        <p:cxnSp>
          <p:nvCxnSpPr>
            <p:cNvPr id="29" name="Straight Connector 28">
              <a:extLst>
                <a:ext uri="{FF2B5EF4-FFF2-40B4-BE49-F238E27FC236}">
                  <a16:creationId xmlns:a16="http://schemas.microsoft.com/office/drawing/2014/main" id="{56411DE6-322D-76E3-294D-9E5A2FA79FF8}"/>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1" name="Straight Connector 30">
              <a:extLst>
                <a:ext uri="{FF2B5EF4-FFF2-40B4-BE49-F238E27FC236}">
                  <a16:creationId xmlns:a16="http://schemas.microsoft.com/office/drawing/2014/main" id="{6001E9C3-356E-AE87-FFA4-05FFDFC51AF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2" name="Straight Connector 31">
              <a:extLst>
                <a:ext uri="{FF2B5EF4-FFF2-40B4-BE49-F238E27FC236}">
                  <a16:creationId xmlns:a16="http://schemas.microsoft.com/office/drawing/2014/main" id="{6291C3A9-C7BF-6832-8EBF-7A977669D976}"/>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7" name="Group 16">
            <a:extLst>
              <a:ext uri="{FF2B5EF4-FFF2-40B4-BE49-F238E27FC236}">
                <a16:creationId xmlns:a16="http://schemas.microsoft.com/office/drawing/2014/main" id="{FDD767DD-4EAE-2CA4-A7CE-A5CF80FEF08C}"/>
              </a:ext>
            </a:extLst>
          </p:cNvPr>
          <p:cNvGrpSpPr/>
          <p:nvPr/>
        </p:nvGrpSpPr>
        <p:grpSpPr>
          <a:xfrm>
            <a:off x="5837030" y="5109582"/>
            <a:ext cx="173332" cy="648969"/>
            <a:chOff x="2521758" y="3054797"/>
            <a:chExt cx="64008" cy="188069"/>
          </a:xfrm>
        </p:grpSpPr>
        <p:cxnSp>
          <p:nvCxnSpPr>
            <p:cNvPr id="26" name="Straight Connector 25">
              <a:extLst>
                <a:ext uri="{FF2B5EF4-FFF2-40B4-BE49-F238E27FC236}">
                  <a16:creationId xmlns:a16="http://schemas.microsoft.com/office/drawing/2014/main" id="{E2764FA7-945D-6ACC-4476-AB0E702C8F95}"/>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7" name="Straight Connector 26">
              <a:extLst>
                <a:ext uri="{FF2B5EF4-FFF2-40B4-BE49-F238E27FC236}">
                  <a16:creationId xmlns:a16="http://schemas.microsoft.com/office/drawing/2014/main" id="{9DA23700-D9EA-5D46-34FC-D8C81067954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8" name="Straight Connector 27">
              <a:extLst>
                <a:ext uri="{FF2B5EF4-FFF2-40B4-BE49-F238E27FC236}">
                  <a16:creationId xmlns:a16="http://schemas.microsoft.com/office/drawing/2014/main" id="{65F5F5EB-C469-F183-795C-3CF3D5200AE9}"/>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8" name="Group 17">
            <a:extLst>
              <a:ext uri="{FF2B5EF4-FFF2-40B4-BE49-F238E27FC236}">
                <a16:creationId xmlns:a16="http://schemas.microsoft.com/office/drawing/2014/main" id="{5C2F244F-AD02-F297-C498-C497F46F443E}"/>
              </a:ext>
            </a:extLst>
          </p:cNvPr>
          <p:cNvGrpSpPr/>
          <p:nvPr/>
        </p:nvGrpSpPr>
        <p:grpSpPr>
          <a:xfrm>
            <a:off x="6248380" y="5108314"/>
            <a:ext cx="173332" cy="648969"/>
            <a:chOff x="2521758" y="3054797"/>
            <a:chExt cx="64008" cy="188069"/>
          </a:xfrm>
        </p:grpSpPr>
        <p:cxnSp>
          <p:nvCxnSpPr>
            <p:cNvPr id="23" name="Straight Connector 22">
              <a:extLst>
                <a:ext uri="{FF2B5EF4-FFF2-40B4-BE49-F238E27FC236}">
                  <a16:creationId xmlns:a16="http://schemas.microsoft.com/office/drawing/2014/main" id="{9F9C2302-8BFC-2113-6E2C-ACFF464016E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4" name="Straight Connector 23">
              <a:extLst>
                <a:ext uri="{FF2B5EF4-FFF2-40B4-BE49-F238E27FC236}">
                  <a16:creationId xmlns:a16="http://schemas.microsoft.com/office/drawing/2014/main" id="{7FE804DF-ACC9-5681-9141-E12E98F04E3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5" name="Straight Connector 24">
              <a:extLst>
                <a:ext uri="{FF2B5EF4-FFF2-40B4-BE49-F238E27FC236}">
                  <a16:creationId xmlns:a16="http://schemas.microsoft.com/office/drawing/2014/main" id="{011A845C-4B36-622D-79D2-2EEC712480E0}"/>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9" name="Group 18">
            <a:extLst>
              <a:ext uri="{FF2B5EF4-FFF2-40B4-BE49-F238E27FC236}">
                <a16:creationId xmlns:a16="http://schemas.microsoft.com/office/drawing/2014/main" id="{D60879E2-DF9F-933F-7EBD-BAA733433234}"/>
              </a:ext>
            </a:extLst>
          </p:cNvPr>
          <p:cNvGrpSpPr/>
          <p:nvPr/>
        </p:nvGrpSpPr>
        <p:grpSpPr>
          <a:xfrm>
            <a:off x="6672336" y="5120617"/>
            <a:ext cx="173332" cy="648969"/>
            <a:chOff x="2521758" y="3054797"/>
            <a:chExt cx="64008" cy="188069"/>
          </a:xfrm>
        </p:grpSpPr>
        <p:cxnSp>
          <p:nvCxnSpPr>
            <p:cNvPr id="20" name="Straight Connector 19">
              <a:extLst>
                <a:ext uri="{FF2B5EF4-FFF2-40B4-BE49-F238E27FC236}">
                  <a16:creationId xmlns:a16="http://schemas.microsoft.com/office/drawing/2014/main" id="{98070522-1F0D-F9D0-1868-64E7D1BD153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1" name="Straight Connector 20">
              <a:extLst>
                <a:ext uri="{FF2B5EF4-FFF2-40B4-BE49-F238E27FC236}">
                  <a16:creationId xmlns:a16="http://schemas.microsoft.com/office/drawing/2014/main" id="{A7BC7AE7-4BBB-BD85-E12B-FD544420F3F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2" name="Straight Connector 21">
              <a:extLst>
                <a:ext uri="{FF2B5EF4-FFF2-40B4-BE49-F238E27FC236}">
                  <a16:creationId xmlns:a16="http://schemas.microsoft.com/office/drawing/2014/main" id="{8B1EFA1E-657A-E290-1E60-D94A0BF19A73}"/>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sp>
        <p:nvSpPr>
          <p:cNvPr id="33" name="Rounded Rectangle 32">
            <a:extLst>
              <a:ext uri="{FF2B5EF4-FFF2-40B4-BE49-F238E27FC236}">
                <a16:creationId xmlns:a16="http://schemas.microsoft.com/office/drawing/2014/main" id="{0C60ECAA-E984-0339-82FC-E5B0B4C5608E}"/>
              </a:ext>
            </a:extLst>
          </p:cNvPr>
          <p:cNvSpPr/>
          <p:nvPr/>
        </p:nvSpPr>
        <p:spPr>
          <a:xfrm rot="5400000">
            <a:off x="5897652" y="5047299"/>
            <a:ext cx="584335" cy="2028912"/>
          </a:xfrm>
          <a:prstGeom prst="round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4" name="Table 275">
            <a:extLst>
              <a:ext uri="{FF2B5EF4-FFF2-40B4-BE49-F238E27FC236}">
                <a16:creationId xmlns:a16="http://schemas.microsoft.com/office/drawing/2014/main" id="{91C1B412-F7C0-9BF4-466A-716D27FABB97}"/>
              </a:ext>
            </a:extLst>
          </p:cNvPr>
          <p:cNvGraphicFramePr>
            <a:graphicFrameLocks noGrp="1"/>
          </p:cNvGraphicFramePr>
          <p:nvPr/>
        </p:nvGraphicFramePr>
        <p:xfrm>
          <a:off x="5292522" y="4591707"/>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35" name="Rounded Rectangle 34">
            <a:extLst>
              <a:ext uri="{FF2B5EF4-FFF2-40B4-BE49-F238E27FC236}">
                <a16:creationId xmlns:a16="http://schemas.microsoft.com/office/drawing/2014/main" id="{5853E33A-0C10-F411-BD05-35B1A76C00B3}"/>
              </a:ext>
            </a:extLst>
          </p:cNvPr>
          <p:cNvSpPr/>
          <p:nvPr/>
        </p:nvSpPr>
        <p:spPr>
          <a:xfrm rot="5400000">
            <a:off x="5909541" y="170856"/>
            <a:ext cx="579239" cy="2014040"/>
          </a:xfrm>
          <a:prstGeom prst="roundRect">
            <a:avLst/>
          </a:prstGeom>
          <a:solidFill>
            <a:srgbClr val="E4D9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6" name="Table 275">
            <a:extLst>
              <a:ext uri="{FF2B5EF4-FFF2-40B4-BE49-F238E27FC236}">
                <a16:creationId xmlns:a16="http://schemas.microsoft.com/office/drawing/2014/main" id="{28DFCE45-3B33-AE43-69DA-C1AF5E3FC3E2}"/>
              </a:ext>
            </a:extLst>
          </p:cNvPr>
          <p:cNvGraphicFramePr>
            <a:graphicFrameLocks noGrp="1"/>
          </p:cNvGraphicFramePr>
          <p:nvPr/>
        </p:nvGraphicFramePr>
        <p:xfrm>
          <a:off x="5301890" y="994064"/>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0</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cxnSp>
        <p:nvCxnSpPr>
          <p:cNvPr id="37" name="Elbow Connector 36">
            <a:extLst>
              <a:ext uri="{FF2B5EF4-FFF2-40B4-BE49-F238E27FC236}">
                <a16:creationId xmlns:a16="http://schemas.microsoft.com/office/drawing/2014/main" id="{8F539379-865B-D64A-C423-25BD1E83EAE5}"/>
              </a:ext>
            </a:extLst>
          </p:cNvPr>
          <p:cNvCxnSpPr>
            <a:cxnSpLocks/>
          </p:cNvCxnSpPr>
          <p:nvPr/>
        </p:nvCxnSpPr>
        <p:spPr>
          <a:xfrm rot="10800000" flipH="1" flipV="1">
            <a:off x="7211141" y="1924870"/>
            <a:ext cx="4" cy="3566160"/>
          </a:xfrm>
          <a:prstGeom prst="bentConnector3">
            <a:avLst>
              <a:gd name="adj1" fmla="val 12220150000"/>
            </a:avLst>
          </a:prstGeom>
          <a:ln w="38100">
            <a:solidFill>
              <a:schemeClr val="accent4"/>
            </a:solidFill>
            <a:prstDash val="sysDot"/>
            <a:tailEnd type="triangle" w="med" len="sm"/>
          </a:ln>
        </p:spPr>
        <p:style>
          <a:lnRef idx="1">
            <a:schemeClr val="accent1"/>
          </a:lnRef>
          <a:fillRef idx="0">
            <a:schemeClr val="accent1"/>
          </a:fillRef>
          <a:effectRef idx="0">
            <a:schemeClr val="accent1"/>
          </a:effectRef>
          <a:fontRef idx="minor">
            <a:schemeClr val="tx1"/>
          </a:fontRef>
        </p:style>
      </p:cxnSp>
      <p:sp>
        <p:nvSpPr>
          <p:cNvPr id="41" name="Rounded Rectangle 40">
            <a:extLst>
              <a:ext uri="{FF2B5EF4-FFF2-40B4-BE49-F238E27FC236}">
                <a16:creationId xmlns:a16="http://schemas.microsoft.com/office/drawing/2014/main" id="{5EA5FF2D-CA4D-044D-5240-D82BF10A85FD}"/>
              </a:ext>
            </a:extLst>
          </p:cNvPr>
          <p:cNvSpPr/>
          <p:nvPr/>
        </p:nvSpPr>
        <p:spPr>
          <a:xfrm rot="5400000">
            <a:off x="5907630" y="920136"/>
            <a:ext cx="579240" cy="2014044"/>
          </a:xfrm>
          <a:prstGeom prst="roundRect">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5" name="Straight Connector 44">
            <a:extLst>
              <a:ext uri="{FF2B5EF4-FFF2-40B4-BE49-F238E27FC236}">
                <a16:creationId xmlns:a16="http://schemas.microsoft.com/office/drawing/2014/main" id="{89C1CC0F-521D-7468-5B21-5D065B5C0AAC}"/>
              </a:ext>
            </a:extLst>
          </p:cNvPr>
          <p:cNvCxnSpPr>
            <a:cxnSpLocks/>
          </p:cNvCxnSpPr>
          <p:nvPr/>
        </p:nvCxnSpPr>
        <p:spPr>
          <a:xfrm rot="5400000" flipH="1">
            <a:off x="5043785" y="2512001"/>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46" name="Straight Connector 45">
            <a:extLst>
              <a:ext uri="{FF2B5EF4-FFF2-40B4-BE49-F238E27FC236}">
                <a16:creationId xmlns:a16="http://schemas.microsoft.com/office/drawing/2014/main" id="{A3BF5155-D76B-0F51-84F0-F9C02F239946}"/>
              </a:ext>
            </a:extLst>
          </p:cNvPr>
          <p:cNvCxnSpPr>
            <a:cxnSpLocks/>
          </p:cNvCxnSpPr>
          <p:nvPr/>
        </p:nvCxnSpPr>
        <p:spPr>
          <a:xfrm rot="5400000" flipH="1">
            <a:off x="5043785" y="28981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48" name="Rounded Rectangle 47">
            <a:extLst>
              <a:ext uri="{FF2B5EF4-FFF2-40B4-BE49-F238E27FC236}">
                <a16:creationId xmlns:a16="http://schemas.microsoft.com/office/drawing/2014/main" id="{8376977C-3282-EAB6-98E7-B196ED4F6F12}"/>
              </a:ext>
            </a:extLst>
          </p:cNvPr>
          <p:cNvSpPr/>
          <p:nvPr/>
        </p:nvSpPr>
        <p:spPr>
          <a:xfrm rot="16200000">
            <a:off x="3943110" y="3070211"/>
            <a:ext cx="1654227" cy="308319"/>
          </a:xfrm>
          <a:prstGeom prst="round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0" name="Straight Arrow Connector 39">
            <a:extLst>
              <a:ext uri="{FF2B5EF4-FFF2-40B4-BE49-F238E27FC236}">
                <a16:creationId xmlns:a16="http://schemas.microsoft.com/office/drawing/2014/main" id="{29BE35DF-E2E1-9179-05DF-E58F667CD1C6}"/>
              </a:ext>
            </a:extLst>
          </p:cNvPr>
          <p:cNvCxnSpPr>
            <a:cxnSpLocks/>
          </p:cNvCxnSpPr>
          <p:nvPr/>
        </p:nvCxnSpPr>
        <p:spPr>
          <a:xfrm>
            <a:off x="68699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763874F1-B1FE-6D5F-7855-22E1EE847861}"/>
              </a:ext>
            </a:extLst>
          </p:cNvPr>
          <p:cNvCxnSpPr>
            <a:cxnSpLocks/>
          </p:cNvCxnSpPr>
          <p:nvPr/>
        </p:nvCxnSpPr>
        <p:spPr>
          <a:xfrm>
            <a:off x="64258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9333CE1-7BE6-2786-C4D3-1E02C6E6158E}"/>
              </a:ext>
            </a:extLst>
          </p:cNvPr>
          <p:cNvCxnSpPr>
            <a:cxnSpLocks/>
          </p:cNvCxnSpPr>
          <p:nvPr/>
        </p:nvCxnSpPr>
        <p:spPr>
          <a:xfrm>
            <a:off x="59682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24D7EFB3-2A69-80D9-0B83-2890B46C68C1}"/>
              </a:ext>
            </a:extLst>
          </p:cNvPr>
          <p:cNvCxnSpPr>
            <a:cxnSpLocks/>
          </p:cNvCxnSpPr>
          <p:nvPr/>
        </p:nvCxnSpPr>
        <p:spPr>
          <a:xfrm>
            <a:off x="55241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graphicFrame>
        <p:nvGraphicFramePr>
          <p:cNvPr id="2" name="Table 275">
            <a:extLst>
              <a:ext uri="{FF2B5EF4-FFF2-40B4-BE49-F238E27FC236}">
                <a16:creationId xmlns:a16="http://schemas.microsoft.com/office/drawing/2014/main" id="{F33BC4AD-3B1B-2EF3-C96B-80CD4D672F26}"/>
              </a:ext>
            </a:extLst>
          </p:cNvPr>
          <p:cNvGraphicFramePr>
            <a:graphicFrameLocks noGrp="1"/>
          </p:cNvGraphicFramePr>
          <p:nvPr/>
        </p:nvGraphicFramePr>
        <p:xfrm>
          <a:off x="5289835" y="5836646"/>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4"/>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4"/>
                    </a:solidFill>
                  </a:tcPr>
                </a:tc>
                <a:tc>
                  <a:txBody>
                    <a:bodyPr/>
                    <a:lstStyle/>
                    <a:p>
                      <a:pPr algn="ctr"/>
                      <a:r>
                        <a:rPr lang="en-US" sz="29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4"/>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6" name="Rectangle 5">
            <a:extLst>
              <a:ext uri="{FF2B5EF4-FFF2-40B4-BE49-F238E27FC236}">
                <a16:creationId xmlns:a16="http://schemas.microsoft.com/office/drawing/2014/main" id="{A24D5187-9386-EE2D-06AA-276EFF556DC4}"/>
              </a:ext>
            </a:extLst>
          </p:cNvPr>
          <p:cNvSpPr>
            <a:spLocks/>
          </p:cNvSpPr>
          <p:nvPr/>
        </p:nvSpPr>
        <p:spPr>
          <a:xfrm>
            <a:off x="5304367" y="1728351"/>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15" name="Rectangle 14">
            <a:extLst>
              <a:ext uri="{FF2B5EF4-FFF2-40B4-BE49-F238E27FC236}">
                <a16:creationId xmlns:a16="http://schemas.microsoft.com/office/drawing/2014/main" id="{8F0AB727-4535-4F51-A029-2FF715B1BB4F}"/>
              </a:ext>
            </a:extLst>
          </p:cNvPr>
          <p:cNvSpPr/>
          <p:nvPr/>
        </p:nvSpPr>
        <p:spPr>
          <a:xfrm>
            <a:off x="5770841"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0" name="Rectangle 29">
            <a:extLst>
              <a:ext uri="{FF2B5EF4-FFF2-40B4-BE49-F238E27FC236}">
                <a16:creationId xmlns:a16="http://schemas.microsoft.com/office/drawing/2014/main" id="{58E8DFCC-D41E-B4DC-0E11-DDBA39AF97F5}"/>
              </a:ext>
            </a:extLst>
          </p:cNvPr>
          <p:cNvSpPr/>
          <p:nvPr/>
        </p:nvSpPr>
        <p:spPr>
          <a:xfrm>
            <a:off x="6237315"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8" name="Rectangle 37">
            <a:extLst>
              <a:ext uri="{FF2B5EF4-FFF2-40B4-BE49-F238E27FC236}">
                <a16:creationId xmlns:a16="http://schemas.microsoft.com/office/drawing/2014/main" id="{6606B0FB-9FD3-1633-090F-A442DDBC5782}"/>
              </a:ext>
            </a:extLst>
          </p:cNvPr>
          <p:cNvSpPr/>
          <p:nvPr/>
        </p:nvSpPr>
        <p:spPr>
          <a:xfrm>
            <a:off x="6703788"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47" name="TextBox 46">
            <a:extLst>
              <a:ext uri="{FF2B5EF4-FFF2-40B4-BE49-F238E27FC236}">
                <a16:creationId xmlns:a16="http://schemas.microsoft.com/office/drawing/2014/main" id="{48209F93-C678-77FE-0741-880FAEA05260}"/>
              </a:ext>
            </a:extLst>
          </p:cNvPr>
          <p:cNvSpPr txBox="1"/>
          <p:nvPr/>
        </p:nvSpPr>
        <p:spPr>
          <a:xfrm>
            <a:off x="234762" y="5148517"/>
            <a:ext cx="2245127"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 vector</a:t>
            </a:r>
          </a:p>
        </p:txBody>
      </p:sp>
      <p:graphicFrame>
        <p:nvGraphicFramePr>
          <p:cNvPr id="50" name="Table 275">
            <a:extLst>
              <a:ext uri="{FF2B5EF4-FFF2-40B4-BE49-F238E27FC236}">
                <a16:creationId xmlns:a16="http://schemas.microsoft.com/office/drawing/2014/main" id="{F4FAEFC2-F020-2F17-D28B-888C8568909C}"/>
              </a:ext>
            </a:extLst>
          </p:cNvPr>
          <p:cNvGraphicFramePr>
            <a:graphicFrameLocks noGrp="1"/>
          </p:cNvGraphicFramePr>
          <p:nvPr/>
        </p:nvGraphicFramePr>
        <p:xfrm>
          <a:off x="426103" y="2000679"/>
          <a:ext cx="1854538" cy="2194560"/>
        </p:xfrm>
        <a:graphic>
          <a:graphicData uri="http://schemas.openxmlformats.org/drawingml/2006/table">
            <a:tbl>
              <a:tblPr firstRow="1" bandRow="1">
                <a:tableStyleId>{5940675A-B579-460E-94D1-54222C63F5DA}</a:tableStyleId>
              </a:tblPr>
              <a:tblGrid>
                <a:gridCol w="560388">
                  <a:extLst>
                    <a:ext uri="{9D8B030D-6E8A-4147-A177-3AD203B41FA5}">
                      <a16:colId xmlns:a16="http://schemas.microsoft.com/office/drawing/2014/main" val="1193322599"/>
                    </a:ext>
                  </a:extLst>
                </a:gridCol>
                <a:gridCol w="816943">
                  <a:extLst>
                    <a:ext uri="{9D8B030D-6E8A-4147-A177-3AD203B41FA5}">
                      <a16:colId xmlns:a16="http://schemas.microsoft.com/office/drawing/2014/main" val="4227494446"/>
                    </a:ext>
                  </a:extLst>
                </a:gridCol>
                <a:gridCol w="477207">
                  <a:extLst>
                    <a:ext uri="{9D8B030D-6E8A-4147-A177-3AD203B41FA5}">
                      <a16:colId xmlns:a16="http://schemas.microsoft.com/office/drawing/2014/main" val="468283467"/>
                    </a:ext>
                  </a:extLst>
                </a:gridCol>
              </a:tblGrid>
              <a:tr h="270417">
                <a:tc>
                  <a:txBody>
                    <a:bodyPr/>
                    <a:lstStyle/>
                    <a:p>
                      <a:pPr algn="ctr"/>
                      <a:endParaRPr lang="en-US" sz="1800" b="0" i="0">
                        <a:latin typeface="Corbel" panose="020B0503020204020204" pitchFamily="34" charset="0"/>
                        <a:cs typeface="Arial" panose="020B060402020202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800" b="0" i="0">
                          <a:latin typeface="Corbel" panose="020B0503020204020204" pitchFamily="34" charset="0"/>
                          <a:cs typeface="Arial" panose="020B0604020202020204" pitchFamily="34" charset="0"/>
                        </a:rPr>
                        <a:t>Prime numbers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r>
                        <a:rPr lang="en-US" sz="1000">
                          <a:latin typeface="Arial" panose="020B0604020202020204" pitchFamily="34" charset="0"/>
                          <a:cs typeface="Arial" panose="020B0604020202020204" pitchFamily="34" charset="0"/>
                        </a:rPr>
                        <a:t>A</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0">
                <a:tc>
                  <a:txBody>
                    <a:bodyPr/>
                    <a:lstStyle/>
                    <a:p>
                      <a:pPr algn="ctr"/>
                      <a:r>
                        <a:rPr lang="en-US" sz="1800" b="0" i="0">
                          <a:latin typeface="Corbel" panose="020B0503020204020204" pitchFamily="34" charset="0"/>
                          <a:cs typeface="Arial" panose="020B0604020202020204" pitchFamily="34" charset="0"/>
                        </a:rPr>
                        <a:t>LUT</a:t>
                      </a:r>
                    </a:p>
                    <a:p>
                      <a:pPr algn="ctr"/>
                      <a:r>
                        <a:rPr lang="en-US" sz="1800" b="0" i="0">
                          <a:latin typeface="Corbel" panose="020B0503020204020204" pitchFamily="34" charset="0"/>
                          <a:cs typeface="Arial" panose="020B0604020202020204" pitchFamily="34" charset="0"/>
                        </a:rPr>
                        <a:t>index</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err="1">
                          <a:latin typeface="Corbel" panose="020B0503020204020204" pitchFamily="34" charset="0"/>
                          <a:cs typeface="Arial" panose="020B0604020202020204" pitchFamily="34" charset="0"/>
                        </a:rPr>
                        <a:t>i</a:t>
                      </a:r>
                      <a:endParaRPr lang="en-US" sz="1800" b="0" i="0">
                        <a:latin typeface="Corbel" panose="020B0503020204020204" pitchFamily="34" charset="0"/>
                        <a:cs typeface="Arial" panose="020B0604020202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f(</a:t>
                      </a:r>
                      <a:r>
                        <a:rPr lang="en-US" sz="1800" b="0" i="0" err="1">
                          <a:latin typeface="Corbel" panose="020B0503020204020204" pitchFamily="34" charset="0"/>
                          <a:cs typeface="Arial" panose="020B0604020202020204" pitchFamily="34" charset="0"/>
                        </a:rPr>
                        <a:t>i</a:t>
                      </a:r>
                      <a:r>
                        <a:rPr lang="en-US" sz="1800" b="0" i="0">
                          <a:latin typeface="Corbel" panose="020B0503020204020204" pitchFamily="34" charset="0"/>
                          <a:cs typeface="Arial" panose="020B0604020202020204" pitchFamily="34" charset="0"/>
                        </a:rPr>
                        <a: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6769038"/>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1</a:t>
                      </a:r>
                      <a:r>
                        <a:rPr lang="en-US" sz="1800" b="0" i="0" baseline="30000">
                          <a:latin typeface="Corbel" panose="020B0503020204020204" pitchFamily="34" charset="0"/>
                          <a:cs typeface="Arial" panose="020B0604020202020204" pitchFamily="34" charset="0"/>
                        </a:rPr>
                        <a:t>st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351085"/>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2</a:t>
                      </a:r>
                      <a:r>
                        <a:rPr lang="en-US" sz="1800" b="0" i="0" baseline="30000">
                          <a:solidFill>
                            <a:schemeClr val="tx1"/>
                          </a:solidFill>
                          <a:latin typeface="Corbel" panose="020B0503020204020204" pitchFamily="34" charset="0"/>
                          <a:cs typeface="Arial" panose="020B0604020202020204" pitchFamily="34" charset="0"/>
                        </a:rPr>
                        <a:t>nd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4"/>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4"/>
                    </a:solidFill>
                  </a:tcPr>
                </a:tc>
                <a:extLst>
                  <a:ext uri="{0D108BD9-81ED-4DB2-BD59-A6C34878D82A}">
                    <a16:rowId xmlns:a16="http://schemas.microsoft.com/office/drawing/2014/main" val="1508754334"/>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3</a:t>
                      </a:r>
                      <a:r>
                        <a:rPr lang="en-US" sz="1800" b="0" i="0" baseline="30000">
                          <a:latin typeface="Corbel" panose="020B0503020204020204" pitchFamily="34" charset="0"/>
                          <a:cs typeface="Arial" panose="020B0604020202020204" pitchFamily="34" charset="0"/>
                        </a:rPr>
                        <a:t>rd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64916830"/>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4</a:t>
                      </a:r>
                      <a:r>
                        <a:rPr lang="en-US" sz="1800" b="0" i="0" baseline="30000">
                          <a:latin typeface="Corbel" panose="020B0503020204020204" pitchFamily="34" charset="0"/>
                          <a:cs typeface="Arial" panose="020B0604020202020204" pitchFamily="34" charset="0"/>
                        </a:rPr>
                        <a:t>th</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16069710"/>
                  </a:ext>
                </a:extLst>
              </a:tr>
            </a:tbl>
          </a:graphicData>
        </a:graphic>
      </p:graphicFrame>
      <p:graphicFrame>
        <p:nvGraphicFramePr>
          <p:cNvPr id="52" name="Table 275">
            <a:extLst>
              <a:ext uri="{FF2B5EF4-FFF2-40B4-BE49-F238E27FC236}">
                <a16:creationId xmlns:a16="http://schemas.microsoft.com/office/drawing/2014/main" id="{D03E7150-1EF3-DD7E-1AAE-429CCC880DF9}"/>
              </a:ext>
            </a:extLst>
          </p:cNvPr>
          <p:cNvGraphicFramePr>
            <a:graphicFrameLocks noGrp="1"/>
          </p:cNvGraphicFramePr>
          <p:nvPr/>
        </p:nvGraphicFramePr>
        <p:xfrm>
          <a:off x="419382" y="4801677"/>
          <a:ext cx="1863744" cy="384881"/>
        </p:xfrm>
        <a:graphic>
          <a:graphicData uri="http://schemas.openxmlformats.org/drawingml/2006/table">
            <a:tbl>
              <a:tblPr firstRow="1" bandRow="1">
                <a:tableStyleId>{5940675A-B579-460E-94D1-54222C63F5DA}</a:tableStyleId>
              </a:tblPr>
              <a:tblGrid>
                <a:gridCol w="465936">
                  <a:extLst>
                    <a:ext uri="{9D8B030D-6E8A-4147-A177-3AD203B41FA5}">
                      <a16:colId xmlns:a16="http://schemas.microsoft.com/office/drawing/2014/main" val="4227494446"/>
                    </a:ext>
                  </a:extLst>
                </a:gridCol>
                <a:gridCol w="465936">
                  <a:extLst>
                    <a:ext uri="{9D8B030D-6E8A-4147-A177-3AD203B41FA5}">
                      <a16:colId xmlns:a16="http://schemas.microsoft.com/office/drawing/2014/main" val="468283467"/>
                    </a:ext>
                  </a:extLst>
                </a:gridCol>
                <a:gridCol w="465936">
                  <a:extLst>
                    <a:ext uri="{9D8B030D-6E8A-4147-A177-3AD203B41FA5}">
                      <a16:colId xmlns:a16="http://schemas.microsoft.com/office/drawing/2014/main" val="3823604040"/>
                    </a:ext>
                  </a:extLst>
                </a:gridCol>
                <a:gridCol w="465936">
                  <a:extLst>
                    <a:ext uri="{9D8B030D-6E8A-4147-A177-3AD203B41FA5}">
                      <a16:colId xmlns:a16="http://schemas.microsoft.com/office/drawing/2014/main" val="3652080883"/>
                    </a:ext>
                  </a:extLst>
                </a:gridCol>
              </a:tblGrid>
              <a:tr h="384881">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54" name="TextBox 53">
            <a:extLst>
              <a:ext uri="{FF2B5EF4-FFF2-40B4-BE49-F238E27FC236}">
                <a16:creationId xmlns:a16="http://schemas.microsoft.com/office/drawing/2014/main" id="{0298F78F-23E2-99F4-79F3-CD12675CB412}"/>
              </a:ext>
            </a:extLst>
          </p:cNvPr>
          <p:cNvSpPr txBox="1"/>
          <p:nvPr/>
        </p:nvSpPr>
        <p:spPr>
          <a:xfrm>
            <a:off x="426103" y="4167177"/>
            <a:ext cx="1854538"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l</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ook</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u</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p </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able</a:t>
            </a:r>
          </a:p>
        </p:txBody>
      </p:sp>
      <p:sp>
        <p:nvSpPr>
          <p:cNvPr id="55" name="TextBox 54">
            <a:extLst>
              <a:ext uri="{FF2B5EF4-FFF2-40B4-BE49-F238E27FC236}">
                <a16:creationId xmlns:a16="http://schemas.microsoft.com/office/drawing/2014/main" id="{7195EE43-7896-3B0F-7D8D-A5EE61665E18}"/>
              </a:ext>
            </a:extLst>
          </p:cNvPr>
          <p:cNvSpPr txBox="1"/>
          <p:nvPr/>
        </p:nvSpPr>
        <p:spPr>
          <a:xfrm>
            <a:off x="328507" y="6078612"/>
            <a:ext cx="204201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 vector</a:t>
            </a:r>
          </a:p>
        </p:txBody>
      </p:sp>
      <p:graphicFrame>
        <p:nvGraphicFramePr>
          <p:cNvPr id="56" name="Table 275">
            <a:extLst>
              <a:ext uri="{FF2B5EF4-FFF2-40B4-BE49-F238E27FC236}">
                <a16:creationId xmlns:a16="http://schemas.microsoft.com/office/drawing/2014/main" id="{42AC9FCD-CC4B-AED2-A9FC-1476D069C04D}"/>
              </a:ext>
            </a:extLst>
          </p:cNvPr>
          <p:cNvGraphicFramePr>
            <a:graphicFrameLocks noGrp="1"/>
          </p:cNvGraphicFramePr>
          <p:nvPr/>
        </p:nvGraphicFramePr>
        <p:xfrm>
          <a:off x="419382" y="5745220"/>
          <a:ext cx="1863740" cy="384881"/>
        </p:xfrm>
        <a:graphic>
          <a:graphicData uri="http://schemas.openxmlformats.org/drawingml/2006/table">
            <a:tbl>
              <a:tblPr firstRow="1" bandRow="1">
                <a:tableStyleId>{5940675A-B579-460E-94D1-54222C63F5DA}</a:tableStyleId>
              </a:tblPr>
              <a:tblGrid>
                <a:gridCol w="465935">
                  <a:extLst>
                    <a:ext uri="{9D8B030D-6E8A-4147-A177-3AD203B41FA5}">
                      <a16:colId xmlns:a16="http://schemas.microsoft.com/office/drawing/2014/main" val="4227494446"/>
                    </a:ext>
                  </a:extLst>
                </a:gridCol>
                <a:gridCol w="465935">
                  <a:extLst>
                    <a:ext uri="{9D8B030D-6E8A-4147-A177-3AD203B41FA5}">
                      <a16:colId xmlns:a16="http://schemas.microsoft.com/office/drawing/2014/main" val="468283467"/>
                    </a:ext>
                  </a:extLst>
                </a:gridCol>
                <a:gridCol w="465935">
                  <a:extLst>
                    <a:ext uri="{9D8B030D-6E8A-4147-A177-3AD203B41FA5}">
                      <a16:colId xmlns:a16="http://schemas.microsoft.com/office/drawing/2014/main" val="3823604040"/>
                    </a:ext>
                  </a:extLst>
                </a:gridCol>
                <a:gridCol w="465935">
                  <a:extLst>
                    <a:ext uri="{9D8B030D-6E8A-4147-A177-3AD203B41FA5}">
                      <a16:colId xmlns:a16="http://schemas.microsoft.com/office/drawing/2014/main" val="3652080883"/>
                    </a:ext>
                  </a:extLst>
                </a:gridCol>
              </a:tblGrid>
              <a:tr h="384881">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64" name="TextBox 63">
            <a:extLst>
              <a:ext uri="{FF2B5EF4-FFF2-40B4-BE49-F238E27FC236}">
                <a16:creationId xmlns:a16="http://schemas.microsoft.com/office/drawing/2014/main" id="{77C6A9F9-CFD2-BFB6-5FD1-46212866E231}"/>
              </a:ext>
            </a:extLst>
          </p:cNvPr>
          <p:cNvSpPr txBox="1"/>
          <p:nvPr/>
        </p:nvSpPr>
        <p:spPr>
          <a:xfrm>
            <a:off x="-118226" y="766965"/>
            <a:ext cx="294444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LUT Query: </a:t>
            </a:r>
            <a:b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b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Return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1</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st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4</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th</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Corbel" panose="020B0503020204020204" pitchFamily="34" charset="0"/>
                <a:ea typeface="+mn-ea"/>
                <a:cs typeface="+mn-cs"/>
              </a:rPr>
              <a:t>prime numbers</a:t>
            </a:r>
          </a:p>
        </p:txBody>
      </p:sp>
      <p:sp>
        <p:nvSpPr>
          <p:cNvPr id="71" name="TextBox 70">
            <a:extLst>
              <a:ext uri="{FF2B5EF4-FFF2-40B4-BE49-F238E27FC236}">
                <a16:creationId xmlns:a16="http://schemas.microsoft.com/office/drawing/2014/main" id="{96464DE5-8775-54F7-E800-368C864AD146}"/>
              </a:ext>
            </a:extLst>
          </p:cNvPr>
          <p:cNvSpPr txBox="1"/>
          <p:nvPr/>
        </p:nvSpPr>
        <p:spPr>
          <a:xfrm>
            <a:off x="3602360" y="807886"/>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input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vector</a:t>
            </a:r>
          </a:p>
        </p:txBody>
      </p:sp>
      <p:sp>
        <p:nvSpPr>
          <p:cNvPr id="74" name="TextBox 73">
            <a:extLst>
              <a:ext uri="{FF2B5EF4-FFF2-40B4-BE49-F238E27FC236}">
                <a16:creationId xmlns:a16="http://schemas.microsoft.com/office/drawing/2014/main" id="{549E17C4-CCD6-4975-A244-6D40CDC6F814}"/>
              </a:ext>
            </a:extLst>
          </p:cNvPr>
          <p:cNvSpPr txBox="1"/>
          <p:nvPr/>
        </p:nvSpPr>
        <p:spPr>
          <a:xfrm>
            <a:off x="6088976" y="1531408"/>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C000"/>
                </a:solidFill>
                <a:effectLst/>
                <a:uLnTx/>
                <a:uFillTx/>
                <a:latin typeface="Corbel" panose="020B0503020204020204" pitchFamily="34" charset="0"/>
                <a:ea typeface="+mn-ea"/>
                <a:cs typeface="Arial" panose="020B0604020202020204" pitchFamily="34" charset="0"/>
              </a:rPr>
              <a:t>match logic</a:t>
            </a:r>
          </a:p>
        </p:txBody>
      </p:sp>
      <p:sp>
        <p:nvSpPr>
          <p:cNvPr id="80" name="TextBox 79">
            <a:extLst>
              <a:ext uri="{FF2B5EF4-FFF2-40B4-BE49-F238E27FC236}">
                <a16:creationId xmlns:a16="http://schemas.microsoft.com/office/drawing/2014/main" id="{283E4029-EC6B-17CF-A76E-32088220A3F2}"/>
              </a:ext>
            </a:extLst>
          </p:cNvPr>
          <p:cNvSpPr txBox="1"/>
          <p:nvPr/>
        </p:nvSpPr>
        <p:spPr>
          <a:xfrm rot="5400000">
            <a:off x="5608648" y="3024316"/>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solidFill>
                <a:effectLst/>
                <a:uLnTx/>
                <a:uFillTx/>
                <a:latin typeface="Corbel" panose="020B0503020204020204" pitchFamily="34" charset="0"/>
                <a:ea typeface="+mn-ea"/>
                <a:cs typeface="Arial" panose="020B0604020202020204" pitchFamily="34" charset="0"/>
              </a:rPr>
              <a:t>DRAM array</a:t>
            </a:r>
          </a:p>
        </p:txBody>
      </p:sp>
      <p:sp>
        <p:nvSpPr>
          <p:cNvPr id="82" name="Rectangle 81">
            <a:extLst>
              <a:ext uri="{FF2B5EF4-FFF2-40B4-BE49-F238E27FC236}">
                <a16:creationId xmlns:a16="http://schemas.microsoft.com/office/drawing/2014/main" id="{62BDDE6A-4739-7DE9-17E3-D3F0466696F8}"/>
              </a:ext>
            </a:extLst>
          </p:cNvPr>
          <p:cNvSpPr/>
          <p:nvPr/>
        </p:nvSpPr>
        <p:spPr>
          <a:xfrm>
            <a:off x="4935550" y="240016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1FD"/>
                </a:solidFill>
                <a:effectLst/>
                <a:uLnTx/>
                <a:uFillTx/>
                <a:latin typeface="Corbel" panose="020B0503020204020204" pitchFamily="34" charset="0"/>
                <a:ea typeface="+mn-ea"/>
                <a:cs typeface="+mn-cs"/>
              </a:rPr>
              <a:t>0</a:t>
            </a:r>
          </a:p>
        </p:txBody>
      </p:sp>
      <p:sp>
        <p:nvSpPr>
          <p:cNvPr id="83" name="Rectangle 82">
            <a:extLst>
              <a:ext uri="{FF2B5EF4-FFF2-40B4-BE49-F238E27FC236}">
                <a16:creationId xmlns:a16="http://schemas.microsoft.com/office/drawing/2014/main" id="{0AB9FB35-61EA-83FA-E6A5-94C08C60E54A}"/>
              </a:ext>
            </a:extLst>
          </p:cNvPr>
          <p:cNvSpPr/>
          <p:nvPr/>
        </p:nvSpPr>
        <p:spPr>
          <a:xfrm>
            <a:off x="4935550" y="2766371"/>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1FD"/>
                </a:solidFill>
                <a:effectLst/>
                <a:uLnTx/>
                <a:uFillTx/>
                <a:latin typeface="Corbel" panose="020B0503020204020204" pitchFamily="34" charset="0"/>
                <a:ea typeface="+mn-ea"/>
                <a:cs typeface="+mn-cs"/>
              </a:rPr>
              <a:t>1</a:t>
            </a:r>
          </a:p>
        </p:txBody>
      </p:sp>
      <p:sp>
        <p:nvSpPr>
          <p:cNvPr id="84" name="Rectangle 83">
            <a:extLst>
              <a:ext uri="{FF2B5EF4-FFF2-40B4-BE49-F238E27FC236}">
                <a16:creationId xmlns:a16="http://schemas.microsoft.com/office/drawing/2014/main" id="{FF1258C3-D9FB-0C18-2D3C-A98C5A7E0564}"/>
              </a:ext>
            </a:extLst>
          </p:cNvPr>
          <p:cNvSpPr/>
          <p:nvPr/>
        </p:nvSpPr>
        <p:spPr>
          <a:xfrm>
            <a:off x="4934718" y="315662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E0000"/>
                </a:solidFill>
                <a:effectLst/>
                <a:uLnTx/>
                <a:uFillTx/>
                <a:latin typeface="Corbel" panose="020B0503020204020204" pitchFamily="34" charset="0"/>
                <a:ea typeface="+mn-ea"/>
                <a:cs typeface="+mn-cs"/>
              </a:rPr>
              <a:t>2</a:t>
            </a:r>
          </a:p>
        </p:txBody>
      </p:sp>
      <p:sp>
        <p:nvSpPr>
          <p:cNvPr id="85" name="Rectangle 84">
            <a:extLst>
              <a:ext uri="{FF2B5EF4-FFF2-40B4-BE49-F238E27FC236}">
                <a16:creationId xmlns:a16="http://schemas.microsoft.com/office/drawing/2014/main" id="{CF06D91A-016B-D11C-864D-895C394BB662}"/>
              </a:ext>
            </a:extLst>
          </p:cNvPr>
          <p:cNvSpPr/>
          <p:nvPr/>
        </p:nvSpPr>
        <p:spPr>
          <a:xfrm>
            <a:off x="4934491" y="3505647"/>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3</a:t>
            </a:r>
          </a:p>
        </p:txBody>
      </p:sp>
      <p:cxnSp>
        <p:nvCxnSpPr>
          <p:cNvPr id="87" name="Straight Arrow Connector 86">
            <a:extLst>
              <a:ext uri="{FF2B5EF4-FFF2-40B4-BE49-F238E27FC236}">
                <a16:creationId xmlns:a16="http://schemas.microsoft.com/office/drawing/2014/main" id="{3D9963A9-A5EA-04E1-3026-C8D6B5061355}"/>
              </a:ext>
            </a:extLst>
          </p:cNvPr>
          <p:cNvCxnSpPr>
            <a:cxnSpLocks/>
          </p:cNvCxnSpPr>
          <p:nvPr/>
        </p:nvCxnSpPr>
        <p:spPr>
          <a:xfrm>
            <a:off x="3366391" y="3251264"/>
            <a:ext cx="114882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9" name="Table 275">
            <a:extLst>
              <a:ext uri="{FF2B5EF4-FFF2-40B4-BE49-F238E27FC236}">
                <a16:creationId xmlns:a16="http://schemas.microsoft.com/office/drawing/2014/main" id="{AE5A250C-6243-27C7-CB43-5BA2E4893154}"/>
              </a:ext>
            </a:extLst>
          </p:cNvPr>
          <p:cNvGraphicFramePr>
            <a:graphicFrameLocks noGrp="1"/>
          </p:cNvGraphicFramePr>
          <p:nvPr/>
        </p:nvGraphicFramePr>
        <p:xfrm>
          <a:off x="5292749" y="3251985"/>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sp>
        <p:nvSpPr>
          <p:cNvPr id="42" name="TextBox 41">
            <a:extLst>
              <a:ext uri="{FF2B5EF4-FFF2-40B4-BE49-F238E27FC236}">
                <a16:creationId xmlns:a16="http://schemas.microsoft.com/office/drawing/2014/main" id="{CDF1BB71-BBE3-ED47-87E4-F6CEED2DD998}"/>
              </a:ext>
            </a:extLst>
          </p:cNvPr>
          <p:cNvSpPr txBox="1"/>
          <p:nvPr/>
        </p:nvSpPr>
        <p:spPr>
          <a:xfrm>
            <a:off x="3811694" y="4612111"/>
            <a:ext cx="135233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93889F"/>
                </a:solidFill>
                <a:effectLst/>
                <a:uLnTx/>
                <a:uFillTx/>
                <a:latin typeface="Corbel" panose="020B0503020204020204" pitchFamily="34" charset="0"/>
                <a:ea typeface="+mn-ea"/>
                <a:cs typeface="Arial" panose="020B0604020202020204" pitchFamily="34" charset="0"/>
              </a:rPr>
              <a:t>row buffer</a:t>
            </a:r>
          </a:p>
        </p:txBody>
      </p:sp>
      <p:cxnSp>
        <p:nvCxnSpPr>
          <p:cNvPr id="44" name="Elbow Connector 43">
            <a:extLst>
              <a:ext uri="{FF2B5EF4-FFF2-40B4-BE49-F238E27FC236}">
                <a16:creationId xmlns:a16="http://schemas.microsoft.com/office/drawing/2014/main" id="{40D3056F-0546-F0E2-FA52-E7A7A535D13F}"/>
              </a:ext>
            </a:extLst>
          </p:cNvPr>
          <p:cNvCxnSpPr>
            <a:cxnSpLocks/>
          </p:cNvCxnSpPr>
          <p:nvPr/>
        </p:nvCxnSpPr>
        <p:spPr>
          <a:xfrm rot="5400000" flipH="1" flipV="1">
            <a:off x="4745177" y="1952206"/>
            <a:ext cx="470099" cy="420004"/>
          </a:xfrm>
          <a:prstGeom prst="bentConnector2">
            <a:avLst/>
          </a:prstGeom>
          <a:ln w="38100">
            <a:solidFill>
              <a:srgbClr val="C00000"/>
            </a:solidFill>
            <a:prstDash val="sysDot"/>
            <a:tailEnd type="triangl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4423900"/>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D7B72F86-2B91-59AA-47AC-78725EC01117}"/>
              </a:ext>
            </a:extLst>
          </p:cNvPr>
          <p:cNvSpPr txBox="1"/>
          <p:nvPr/>
        </p:nvSpPr>
        <p:spPr>
          <a:xfrm>
            <a:off x="3576104" y="5703683"/>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output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vector</a:t>
            </a:r>
          </a:p>
        </p:txBody>
      </p:sp>
      <p:sp>
        <p:nvSpPr>
          <p:cNvPr id="92" name="TextBox 91">
            <a:extLst>
              <a:ext uri="{FF2B5EF4-FFF2-40B4-BE49-F238E27FC236}">
                <a16:creationId xmlns:a16="http://schemas.microsoft.com/office/drawing/2014/main" id="{F0912C0E-F66C-CC78-E512-3C50625CE485}"/>
              </a:ext>
            </a:extLst>
          </p:cNvPr>
          <p:cNvSpPr txBox="1"/>
          <p:nvPr/>
        </p:nvSpPr>
        <p:spPr>
          <a:xfrm>
            <a:off x="2778847" y="2451714"/>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pLUTo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row sweep</a:t>
            </a:r>
          </a:p>
        </p:txBody>
      </p:sp>
      <p:sp>
        <p:nvSpPr>
          <p:cNvPr id="70" name="Rectangle 69">
            <a:extLst>
              <a:ext uri="{FF2B5EF4-FFF2-40B4-BE49-F238E27FC236}">
                <a16:creationId xmlns:a16="http://schemas.microsoft.com/office/drawing/2014/main" id="{4F87D1AE-C9E8-030A-A3DD-CE41E1CA8BC8}"/>
              </a:ext>
            </a:extLst>
          </p:cNvPr>
          <p:cNvSpPr/>
          <p:nvPr/>
        </p:nvSpPr>
        <p:spPr>
          <a:xfrm>
            <a:off x="0" y="629616"/>
            <a:ext cx="2716306" cy="5826540"/>
          </a:xfrm>
          <a:prstGeom prst="rect">
            <a:avLst/>
          </a:prstGeom>
          <a:solidFill>
            <a:srgbClr val="FFF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ounded Rectangle 64">
            <a:extLst>
              <a:ext uri="{FF2B5EF4-FFF2-40B4-BE49-F238E27FC236}">
                <a16:creationId xmlns:a16="http://schemas.microsoft.com/office/drawing/2014/main" id="{8FFE4315-EE8D-144A-008D-8DCDDE3CFCC3}"/>
              </a:ext>
            </a:extLst>
          </p:cNvPr>
          <p:cNvSpPr/>
          <p:nvPr/>
        </p:nvSpPr>
        <p:spPr>
          <a:xfrm>
            <a:off x="96426" y="736537"/>
            <a:ext cx="2519027" cy="1079711"/>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4F55892D-F829-1FC6-94CF-7204C63F8EB6}"/>
              </a:ext>
            </a:extLst>
          </p:cNvPr>
          <p:cNvCxnSpPr>
            <a:cxnSpLocks/>
          </p:cNvCxnSpPr>
          <p:nvPr/>
        </p:nvCxnSpPr>
        <p:spPr>
          <a:xfrm rot="5400000" flipH="1">
            <a:off x="5043784" y="3295028"/>
            <a:ext cx="3963" cy="274320"/>
          </a:xfrm>
          <a:prstGeom prst="line">
            <a:avLst/>
          </a:prstGeom>
          <a:solidFill>
            <a:schemeClr val="bg1"/>
          </a:solidFill>
          <a:ln w="38100">
            <a:solidFill>
              <a:srgbClr val="FE0000"/>
            </a:solidFill>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E65ADB8B-E7D5-CC71-7D28-06DEDEE97FE9}"/>
              </a:ext>
            </a:extLst>
          </p:cNvPr>
          <p:cNvCxnSpPr>
            <a:cxnSpLocks/>
          </p:cNvCxnSpPr>
          <p:nvPr/>
        </p:nvCxnSpPr>
        <p:spPr>
          <a:xfrm rot="5400000" flipH="1">
            <a:off x="5043784" y="36739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3" name="Title 1" descr=" 6">
            <a:extLst>
              <a:ext uri="{FF2B5EF4-FFF2-40B4-BE49-F238E27FC236}">
                <a16:creationId xmlns:a16="http://schemas.microsoft.com/office/drawing/2014/main" id="{225FE3A3-6745-502D-7F59-15867750339D}"/>
              </a:ext>
            </a:extLst>
          </p:cNvPr>
          <p:cNvSpPr txBox="1">
            <a:spLocks/>
          </p:cNvSpPr>
          <p:nvPr/>
        </p:nvSpPr>
        <p:spPr>
          <a:xfrm>
            <a:off x="178177" y="0"/>
            <a:ext cx="8787647"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orbel" panose="020B0503020204020204" pitchFamily="34" charset="0"/>
                <a:ea typeface="+mj-ea"/>
                <a:cs typeface="+mj-cs"/>
              </a:rPr>
              <a:t>In-DRAM pLUTo LUT Query: Step 3</a:t>
            </a:r>
          </a:p>
        </p:txBody>
      </p:sp>
      <p:sp>
        <p:nvSpPr>
          <p:cNvPr id="7" name="Slide Number Placeholder 6">
            <a:extLst>
              <a:ext uri="{FF2B5EF4-FFF2-40B4-BE49-F238E27FC236}">
                <a16:creationId xmlns:a16="http://schemas.microsoft.com/office/drawing/2014/main" id="{BFC4D882-EE1D-5CC0-E0E4-710C3B18C9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cxnSp>
        <p:nvCxnSpPr>
          <p:cNvPr id="4" name="Straight Connector 3">
            <a:extLst>
              <a:ext uri="{FF2B5EF4-FFF2-40B4-BE49-F238E27FC236}">
                <a16:creationId xmlns:a16="http://schemas.microsoft.com/office/drawing/2014/main" id="{193B17EE-D4CE-E933-0A10-8DE0F4AE053C}"/>
              </a:ext>
            </a:extLst>
          </p:cNvPr>
          <p:cNvCxnSpPr>
            <a:cxnSpLocks/>
          </p:cNvCxnSpPr>
          <p:nvPr/>
        </p:nvCxnSpPr>
        <p:spPr>
          <a:xfrm>
            <a:off x="5515720" y="4182844"/>
            <a:ext cx="0" cy="325603"/>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DF1F5B15-D6F8-544E-2EC6-234CE9693377}"/>
              </a:ext>
            </a:extLst>
          </p:cNvPr>
          <p:cNvCxnSpPr>
            <a:cxnSpLocks/>
          </p:cNvCxnSpPr>
          <p:nvPr/>
        </p:nvCxnSpPr>
        <p:spPr>
          <a:xfrm>
            <a:off x="5965170" y="4182844"/>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BBD8907C-D053-3E28-0A5B-1508DA6E7B16}"/>
              </a:ext>
            </a:extLst>
          </p:cNvPr>
          <p:cNvCxnSpPr>
            <a:cxnSpLocks/>
          </p:cNvCxnSpPr>
          <p:nvPr/>
        </p:nvCxnSpPr>
        <p:spPr>
          <a:xfrm>
            <a:off x="6414620" y="4182805"/>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204CBF14-CE3C-D0AF-0904-EB85AA35F9B3}"/>
              </a:ext>
            </a:extLst>
          </p:cNvPr>
          <p:cNvCxnSpPr>
            <a:cxnSpLocks/>
          </p:cNvCxnSpPr>
          <p:nvPr/>
        </p:nvCxnSpPr>
        <p:spPr>
          <a:xfrm>
            <a:off x="6864069" y="4175499"/>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sp>
        <p:nvSpPr>
          <p:cNvPr id="11" name="Rounded Rectangle 10">
            <a:extLst>
              <a:ext uri="{FF2B5EF4-FFF2-40B4-BE49-F238E27FC236}">
                <a16:creationId xmlns:a16="http://schemas.microsoft.com/office/drawing/2014/main" id="{6504418D-A90C-D6E7-1C54-18A1A7C9A1D0}"/>
              </a:ext>
            </a:extLst>
          </p:cNvPr>
          <p:cNvSpPr/>
          <p:nvPr/>
        </p:nvSpPr>
        <p:spPr>
          <a:xfrm>
            <a:off x="5192143" y="2334911"/>
            <a:ext cx="2028915" cy="1840762"/>
          </a:xfrm>
          <a:prstGeom prst="roundRect">
            <a:avLst>
              <a:gd name="adj" fmla="val 1622"/>
            </a:avLst>
          </a:prstGeom>
          <a:solidFill>
            <a:schemeClr val="accent5">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2500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12" name="Table 275">
            <a:extLst>
              <a:ext uri="{FF2B5EF4-FFF2-40B4-BE49-F238E27FC236}">
                <a16:creationId xmlns:a16="http://schemas.microsoft.com/office/drawing/2014/main" id="{76354472-B820-C436-4D54-CDDC66664919}"/>
              </a:ext>
            </a:extLst>
          </p:cNvPr>
          <p:cNvGraphicFramePr>
            <a:graphicFrameLocks noGrp="1"/>
          </p:cNvGraphicFramePr>
          <p:nvPr/>
        </p:nvGraphicFramePr>
        <p:xfrm>
          <a:off x="5292522" y="2459192"/>
          <a:ext cx="1800000" cy="1584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396000">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856769038"/>
                  </a:ext>
                </a:extLst>
              </a:tr>
              <a:tr h="396000">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extLst>
                  <a:ext uri="{0D108BD9-81ED-4DB2-BD59-A6C34878D82A}">
                    <a16:rowId xmlns:a16="http://schemas.microsoft.com/office/drawing/2014/main" val="3581351085"/>
                  </a:ext>
                </a:extLst>
              </a:tr>
              <a:tr h="396000">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04728428"/>
                  </a:ext>
                </a:extLst>
              </a:tr>
            </a:tbl>
          </a:graphicData>
        </a:graphic>
      </p:graphicFrame>
      <p:sp>
        <p:nvSpPr>
          <p:cNvPr id="13" name="Rounded Rectangle 12">
            <a:extLst>
              <a:ext uri="{FF2B5EF4-FFF2-40B4-BE49-F238E27FC236}">
                <a16:creationId xmlns:a16="http://schemas.microsoft.com/office/drawing/2014/main" id="{D69C4F41-50ED-CF54-644A-2ED316781EF1}"/>
              </a:ext>
            </a:extLst>
          </p:cNvPr>
          <p:cNvSpPr/>
          <p:nvPr/>
        </p:nvSpPr>
        <p:spPr>
          <a:xfrm rot="5400000">
            <a:off x="5898769" y="3790738"/>
            <a:ext cx="582102" cy="2028912"/>
          </a:xfrm>
          <a:prstGeom prst="roundRect">
            <a:avLst/>
          </a:prstGeom>
          <a:pattFill prst="wdUpDiag">
            <a:fgClr>
              <a:srgbClr val="BBAECA"/>
            </a:fgClr>
            <a:bgClr>
              <a:srgbClr val="DFCFF0"/>
            </a:bgClr>
          </a:patt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id="{5B03AEA4-1D6D-2A02-F28E-1BE0E4D10B9C}"/>
              </a:ext>
            </a:extLst>
          </p:cNvPr>
          <p:cNvGrpSpPr/>
          <p:nvPr/>
        </p:nvGrpSpPr>
        <p:grpSpPr>
          <a:xfrm>
            <a:off x="5408073" y="5120617"/>
            <a:ext cx="173332" cy="648969"/>
            <a:chOff x="2521758" y="3054797"/>
            <a:chExt cx="64008" cy="188069"/>
          </a:xfrm>
        </p:grpSpPr>
        <p:cxnSp>
          <p:nvCxnSpPr>
            <p:cNvPr id="29" name="Straight Connector 28">
              <a:extLst>
                <a:ext uri="{FF2B5EF4-FFF2-40B4-BE49-F238E27FC236}">
                  <a16:creationId xmlns:a16="http://schemas.microsoft.com/office/drawing/2014/main" id="{56411DE6-322D-76E3-294D-9E5A2FA79FF8}"/>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1" name="Straight Connector 30">
              <a:extLst>
                <a:ext uri="{FF2B5EF4-FFF2-40B4-BE49-F238E27FC236}">
                  <a16:creationId xmlns:a16="http://schemas.microsoft.com/office/drawing/2014/main" id="{6001E9C3-356E-AE87-FFA4-05FFDFC51AF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2" name="Straight Connector 31">
              <a:extLst>
                <a:ext uri="{FF2B5EF4-FFF2-40B4-BE49-F238E27FC236}">
                  <a16:creationId xmlns:a16="http://schemas.microsoft.com/office/drawing/2014/main" id="{6291C3A9-C7BF-6832-8EBF-7A977669D976}"/>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7" name="Group 16">
            <a:extLst>
              <a:ext uri="{FF2B5EF4-FFF2-40B4-BE49-F238E27FC236}">
                <a16:creationId xmlns:a16="http://schemas.microsoft.com/office/drawing/2014/main" id="{FDD767DD-4EAE-2CA4-A7CE-A5CF80FEF08C}"/>
              </a:ext>
            </a:extLst>
          </p:cNvPr>
          <p:cNvGrpSpPr/>
          <p:nvPr/>
        </p:nvGrpSpPr>
        <p:grpSpPr>
          <a:xfrm>
            <a:off x="5837030" y="5109582"/>
            <a:ext cx="173332" cy="648969"/>
            <a:chOff x="2521758" y="3054797"/>
            <a:chExt cx="64008" cy="188069"/>
          </a:xfrm>
        </p:grpSpPr>
        <p:cxnSp>
          <p:nvCxnSpPr>
            <p:cNvPr id="26" name="Straight Connector 25">
              <a:extLst>
                <a:ext uri="{FF2B5EF4-FFF2-40B4-BE49-F238E27FC236}">
                  <a16:creationId xmlns:a16="http://schemas.microsoft.com/office/drawing/2014/main" id="{E2764FA7-945D-6ACC-4476-AB0E702C8F95}"/>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7" name="Straight Connector 26">
              <a:extLst>
                <a:ext uri="{FF2B5EF4-FFF2-40B4-BE49-F238E27FC236}">
                  <a16:creationId xmlns:a16="http://schemas.microsoft.com/office/drawing/2014/main" id="{9DA23700-D9EA-5D46-34FC-D8C81067954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8" name="Straight Connector 27">
              <a:extLst>
                <a:ext uri="{FF2B5EF4-FFF2-40B4-BE49-F238E27FC236}">
                  <a16:creationId xmlns:a16="http://schemas.microsoft.com/office/drawing/2014/main" id="{65F5F5EB-C469-F183-795C-3CF3D5200AE9}"/>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8" name="Group 17">
            <a:extLst>
              <a:ext uri="{FF2B5EF4-FFF2-40B4-BE49-F238E27FC236}">
                <a16:creationId xmlns:a16="http://schemas.microsoft.com/office/drawing/2014/main" id="{5C2F244F-AD02-F297-C498-C497F46F443E}"/>
              </a:ext>
            </a:extLst>
          </p:cNvPr>
          <p:cNvGrpSpPr/>
          <p:nvPr/>
        </p:nvGrpSpPr>
        <p:grpSpPr>
          <a:xfrm>
            <a:off x="6248380" y="5108314"/>
            <a:ext cx="173332" cy="648969"/>
            <a:chOff x="2521758" y="3054797"/>
            <a:chExt cx="64008" cy="188069"/>
          </a:xfrm>
        </p:grpSpPr>
        <p:cxnSp>
          <p:nvCxnSpPr>
            <p:cNvPr id="23" name="Straight Connector 22">
              <a:extLst>
                <a:ext uri="{FF2B5EF4-FFF2-40B4-BE49-F238E27FC236}">
                  <a16:creationId xmlns:a16="http://schemas.microsoft.com/office/drawing/2014/main" id="{9F9C2302-8BFC-2113-6E2C-ACFF464016E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4" name="Straight Connector 23">
              <a:extLst>
                <a:ext uri="{FF2B5EF4-FFF2-40B4-BE49-F238E27FC236}">
                  <a16:creationId xmlns:a16="http://schemas.microsoft.com/office/drawing/2014/main" id="{7FE804DF-ACC9-5681-9141-E12E98F04E3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5" name="Straight Connector 24">
              <a:extLst>
                <a:ext uri="{FF2B5EF4-FFF2-40B4-BE49-F238E27FC236}">
                  <a16:creationId xmlns:a16="http://schemas.microsoft.com/office/drawing/2014/main" id="{011A845C-4B36-622D-79D2-2EEC712480E0}"/>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9" name="Group 18">
            <a:extLst>
              <a:ext uri="{FF2B5EF4-FFF2-40B4-BE49-F238E27FC236}">
                <a16:creationId xmlns:a16="http://schemas.microsoft.com/office/drawing/2014/main" id="{D60879E2-DF9F-933F-7EBD-BAA733433234}"/>
              </a:ext>
            </a:extLst>
          </p:cNvPr>
          <p:cNvGrpSpPr/>
          <p:nvPr/>
        </p:nvGrpSpPr>
        <p:grpSpPr>
          <a:xfrm>
            <a:off x="6672336" y="5120617"/>
            <a:ext cx="173332" cy="648969"/>
            <a:chOff x="2521758" y="3054797"/>
            <a:chExt cx="64008" cy="188069"/>
          </a:xfrm>
        </p:grpSpPr>
        <p:cxnSp>
          <p:nvCxnSpPr>
            <p:cNvPr id="20" name="Straight Connector 19">
              <a:extLst>
                <a:ext uri="{FF2B5EF4-FFF2-40B4-BE49-F238E27FC236}">
                  <a16:creationId xmlns:a16="http://schemas.microsoft.com/office/drawing/2014/main" id="{98070522-1F0D-F9D0-1868-64E7D1BD153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1" name="Straight Connector 20">
              <a:extLst>
                <a:ext uri="{FF2B5EF4-FFF2-40B4-BE49-F238E27FC236}">
                  <a16:creationId xmlns:a16="http://schemas.microsoft.com/office/drawing/2014/main" id="{A7BC7AE7-4BBB-BD85-E12B-FD544420F3F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2" name="Straight Connector 21">
              <a:extLst>
                <a:ext uri="{FF2B5EF4-FFF2-40B4-BE49-F238E27FC236}">
                  <a16:creationId xmlns:a16="http://schemas.microsoft.com/office/drawing/2014/main" id="{8B1EFA1E-657A-E290-1E60-D94A0BF19A73}"/>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sp>
        <p:nvSpPr>
          <p:cNvPr id="33" name="Rounded Rectangle 32">
            <a:extLst>
              <a:ext uri="{FF2B5EF4-FFF2-40B4-BE49-F238E27FC236}">
                <a16:creationId xmlns:a16="http://schemas.microsoft.com/office/drawing/2014/main" id="{0C60ECAA-E984-0339-82FC-E5B0B4C5608E}"/>
              </a:ext>
            </a:extLst>
          </p:cNvPr>
          <p:cNvSpPr/>
          <p:nvPr/>
        </p:nvSpPr>
        <p:spPr>
          <a:xfrm rot="5400000">
            <a:off x="5897652" y="5047299"/>
            <a:ext cx="584335" cy="2028912"/>
          </a:xfrm>
          <a:prstGeom prst="round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4" name="Table 275">
            <a:extLst>
              <a:ext uri="{FF2B5EF4-FFF2-40B4-BE49-F238E27FC236}">
                <a16:creationId xmlns:a16="http://schemas.microsoft.com/office/drawing/2014/main" id="{91C1B412-F7C0-9BF4-466A-716D27FABB97}"/>
              </a:ext>
            </a:extLst>
          </p:cNvPr>
          <p:cNvGraphicFramePr>
            <a:graphicFrameLocks noGrp="1"/>
          </p:cNvGraphicFramePr>
          <p:nvPr/>
        </p:nvGraphicFramePr>
        <p:xfrm>
          <a:off x="5292522" y="4591707"/>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35" name="Rounded Rectangle 34">
            <a:extLst>
              <a:ext uri="{FF2B5EF4-FFF2-40B4-BE49-F238E27FC236}">
                <a16:creationId xmlns:a16="http://schemas.microsoft.com/office/drawing/2014/main" id="{5853E33A-0C10-F411-BD05-35B1A76C00B3}"/>
              </a:ext>
            </a:extLst>
          </p:cNvPr>
          <p:cNvSpPr/>
          <p:nvPr/>
        </p:nvSpPr>
        <p:spPr>
          <a:xfrm rot="5400000">
            <a:off x="5909541" y="170856"/>
            <a:ext cx="579239" cy="2014040"/>
          </a:xfrm>
          <a:prstGeom prst="roundRect">
            <a:avLst/>
          </a:prstGeom>
          <a:solidFill>
            <a:srgbClr val="E4D9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6" name="Table 275">
            <a:extLst>
              <a:ext uri="{FF2B5EF4-FFF2-40B4-BE49-F238E27FC236}">
                <a16:creationId xmlns:a16="http://schemas.microsoft.com/office/drawing/2014/main" id="{28DFCE45-3B33-AE43-69DA-C1AF5E3FC3E2}"/>
              </a:ext>
            </a:extLst>
          </p:cNvPr>
          <p:cNvGraphicFramePr>
            <a:graphicFrameLocks noGrp="1"/>
          </p:cNvGraphicFramePr>
          <p:nvPr/>
        </p:nvGraphicFramePr>
        <p:xfrm>
          <a:off x="5301890" y="994064"/>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0</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cxnSp>
        <p:nvCxnSpPr>
          <p:cNvPr id="37" name="Elbow Connector 36">
            <a:extLst>
              <a:ext uri="{FF2B5EF4-FFF2-40B4-BE49-F238E27FC236}">
                <a16:creationId xmlns:a16="http://schemas.microsoft.com/office/drawing/2014/main" id="{8F539379-865B-D64A-C423-25BD1E83EAE5}"/>
              </a:ext>
            </a:extLst>
          </p:cNvPr>
          <p:cNvCxnSpPr>
            <a:cxnSpLocks/>
          </p:cNvCxnSpPr>
          <p:nvPr/>
        </p:nvCxnSpPr>
        <p:spPr>
          <a:xfrm rot="10800000" flipH="1" flipV="1">
            <a:off x="7211141" y="1924870"/>
            <a:ext cx="4" cy="3566160"/>
          </a:xfrm>
          <a:prstGeom prst="bentConnector3">
            <a:avLst>
              <a:gd name="adj1" fmla="val 12220150000"/>
            </a:avLst>
          </a:prstGeom>
          <a:ln w="38100">
            <a:solidFill>
              <a:schemeClr val="accent4"/>
            </a:solidFill>
            <a:prstDash val="sysDot"/>
            <a:tailEnd type="triangle" w="med" len="sm"/>
          </a:ln>
        </p:spPr>
        <p:style>
          <a:lnRef idx="1">
            <a:schemeClr val="accent1"/>
          </a:lnRef>
          <a:fillRef idx="0">
            <a:schemeClr val="accent1"/>
          </a:fillRef>
          <a:effectRef idx="0">
            <a:schemeClr val="accent1"/>
          </a:effectRef>
          <a:fontRef idx="minor">
            <a:schemeClr val="tx1"/>
          </a:fontRef>
        </p:style>
      </p:cxnSp>
      <p:sp>
        <p:nvSpPr>
          <p:cNvPr id="41" name="Rounded Rectangle 40">
            <a:extLst>
              <a:ext uri="{FF2B5EF4-FFF2-40B4-BE49-F238E27FC236}">
                <a16:creationId xmlns:a16="http://schemas.microsoft.com/office/drawing/2014/main" id="{5EA5FF2D-CA4D-044D-5240-D82BF10A85FD}"/>
              </a:ext>
            </a:extLst>
          </p:cNvPr>
          <p:cNvSpPr/>
          <p:nvPr/>
        </p:nvSpPr>
        <p:spPr>
          <a:xfrm rot="5400000">
            <a:off x="5907630" y="920136"/>
            <a:ext cx="579240" cy="2014044"/>
          </a:xfrm>
          <a:prstGeom prst="roundRect">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5" name="Straight Connector 44">
            <a:extLst>
              <a:ext uri="{FF2B5EF4-FFF2-40B4-BE49-F238E27FC236}">
                <a16:creationId xmlns:a16="http://schemas.microsoft.com/office/drawing/2014/main" id="{89C1CC0F-521D-7468-5B21-5D065B5C0AAC}"/>
              </a:ext>
            </a:extLst>
          </p:cNvPr>
          <p:cNvCxnSpPr>
            <a:cxnSpLocks/>
          </p:cNvCxnSpPr>
          <p:nvPr/>
        </p:nvCxnSpPr>
        <p:spPr>
          <a:xfrm rot="5400000" flipH="1">
            <a:off x="5043785" y="2512001"/>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46" name="Straight Connector 45">
            <a:extLst>
              <a:ext uri="{FF2B5EF4-FFF2-40B4-BE49-F238E27FC236}">
                <a16:creationId xmlns:a16="http://schemas.microsoft.com/office/drawing/2014/main" id="{A3BF5155-D76B-0F51-84F0-F9C02F239946}"/>
              </a:ext>
            </a:extLst>
          </p:cNvPr>
          <p:cNvCxnSpPr>
            <a:cxnSpLocks/>
          </p:cNvCxnSpPr>
          <p:nvPr/>
        </p:nvCxnSpPr>
        <p:spPr>
          <a:xfrm rot="5400000" flipH="1">
            <a:off x="5043785" y="28981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48" name="Rounded Rectangle 47">
            <a:extLst>
              <a:ext uri="{FF2B5EF4-FFF2-40B4-BE49-F238E27FC236}">
                <a16:creationId xmlns:a16="http://schemas.microsoft.com/office/drawing/2014/main" id="{8376977C-3282-EAB6-98E7-B196ED4F6F12}"/>
              </a:ext>
            </a:extLst>
          </p:cNvPr>
          <p:cNvSpPr/>
          <p:nvPr/>
        </p:nvSpPr>
        <p:spPr>
          <a:xfrm rot="16200000">
            <a:off x="3943110" y="3070211"/>
            <a:ext cx="1654227" cy="308319"/>
          </a:xfrm>
          <a:prstGeom prst="round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0" name="Straight Arrow Connector 39">
            <a:extLst>
              <a:ext uri="{FF2B5EF4-FFF2-40B4-BE49-F238E27FC236}">
                <a16:creationId xmlns:a16="http://schemas.microsoft.com/office/drawing/2014/main" id="{29BE35DF-E2E1-9179-05DF-E58F667CD1C6}"/>
              </a:ext>
            </a:extLst>
          </p:cNvPr>
          <p:cNvCxnSpPr>
            <a:cxnSpLocks/>
          </p:cNvCxnSpPr>
          <p:nvPr/>
        </p:nvCxnSpPr>
        <p:spPr>
          <a:xfrm>
            <a:off x="68699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763874F1-B1FE-6D5F-7855-22E1EE847861}"/>
              </a:ext>
            </a:extLst>
          </p:cNvPr>
          <p:cNvCxnSpPr>
            <a:cxnSpLocks/>
          </p:cNvCxnSpPr>
          <p:nvPr/>
        </p:nvCxnSpPr>
        <p:spPr>
          <a:xfrm>
            <a:off x="64258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9333CE1-7BE6-2786-C4D3-1E02C6E6158E}"/>
              </a:ext>
            </a:extLst>
          </p:cNvPr>
          <p:cNvCxnSpPr>
            <a:cxnSpLocks/>
          </p:cNvCxnSpPr>
          <p:nvPr/>
        </p:nvCxnSpPr>
        <p:spPr>
          <a:xfrm>
            <a:off x="59682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24D7EFB3-2A69-80D9-0B83-2890B46C68C1}"/>
              </a:ext>
            </a:extLst>
          </p:cNvPr>
          <p:cNvCxnSpPr>
            <a:cxnSpLocks/>
          </p:cNvCxnSpPr>
          <p:nvPr/>
        </p:nvCxnSpPr>
        <p:spPr>
          <a:xfrm>
            <a:off x="55241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graphicFrame>
        <p:nvGraphicFramePr>
          <p:cNvPr id="2" name="Table 275">
            <a:extLst>
              <a:ext uri="{FF2B5EF4-FFF2-40B4-BE49-F238E27FC236}">
                <a16:creationId xmlns:a16="http://schemas.microsoft.com/office/drawing/2014/main" id="{F33BC4AD-3B1B-2EF3-C96B-80CD4D672F26}"/>
              </a:ext>
            </a:extLst>
          </p:cNvPr>
          <p:cNvGraphicFramePr>
            <a:graphicFrameLocks noGrp="1"/>
          </p:cNvGraphicFramePr>
          <p:nvPr/>
        </p:nvGraphicFramePr>
        <p:xfrm>
          <a:off x="5289835" y="5836646"/>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4"/>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4"/>
                    </a:solidFill>
                  </a:tcPr>
                </a:tc>
                <a:tc>
                  <a:txBody>
                    <a:bodyPr/>
                    <a:lstStyle/>
                    <a:p>
                      <a:pPr algn="ctr"/>
                      <a:r>
                        <a:rPr lang="en-US" sz="29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4"/>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6" name="Rectangle 5">
            <a:extLst>
              <a:ext uri="{FF2B5EF4-FFF2-40B4-BE49-F238E27FC236}">
                <a16:creationId xmlns:a16="http://schemas.microsoft.com/office/drawing/2014/main" id="{A24D5187-9386-EE2D-06AA-276EFF556DC4}"/>
              </a:ext>
            </a:extLst>
          </p:cNvPr>
          <p:cNvSpPr>
            <a:spLocks/>
          </p:cNvSpPr>
          <p:nvPr/>
        </p:nvSpPr>
        <p:spPr>
          <a:xfrm>
            <a:off x="5304367" y="1728351"/>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15" name="Rectangle 14">
            <a:extLst>
              <a:ext uri="{FF2B5EF4-FFF2-40B4-BE49-F238E27FC236}">
                <a16:creationId xmlns:a16="http://schemas.microsoft.com/office/drawing/2014/main" id="{8F0AB727-4535-4F51-A029-2FF715B1BB4F}"/>
              </a:ext>
            </a:extLst>
          </p:cNvPr>
          <p:cNvSpPr/>
          <p:nvPr/>
        </p:nvSpPr>
        <p:spPr>
          <a:xfrm>
            <a:off x="5770841"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0" name="Rectangle 29">
            <a:extLst>
              <a:ext uri="{FF2B5EF4-FFF2-40B4-BE49-F238E27FC236}">
                <a16:creationId xmlns:a16="http://schemas.microsoft.com/office/drawing/2014/main" id="{58E8DFCC-D41E-B4DC-0E11-DDBA39AF97F5}"/>
              </a:ext>
            </a:extLst>
          </p:cNvPr>
          <p:cNvSpPr/>
          <p:nvPr/>
        </p:nvSpPr>
        <p:spPr>
          <a:xfrm>
            <a:off x="6237315"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8" name="Rectangle 37">
            <a:extLst>
              <a:ext uri="{FF2B5EF4-FFF2-40B4-BE49-F238E27FC236}">
                <a16:creationId xmlns:a16="http://schemas.microsoft.com/office/drawing/2014/main" id="{6606B0FB-9FD3-1633-090F-A442DDBC5782}"/>
              </a:ext>
            </a:extLst>
          </p:cNvPr>
          <p:cNvSpPr/>
          <p:nvPr/>
        </p:nvSpPr>
        <p:spPr>
          <a:xfrm>
            <a:off x="6703788"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47" name="TextBox 46">
            <a:extLst>
              <a:ext uri="{FF2B5EF4-FFF2-40B4-BE49-F238E27FC236}">
                <a16:creationId xmlns:a16="http://schemas.microsoft.com/office/drawing/2014/main" id="{48209F93-C678-77FE-0741-880FAEA05260}"/>
              </a:ext>
            </a:extLst>
          </p:cNvPr>
          <p:cNvSpPr txBox="1"/>
          <p:nvPr/>
        </p:nvSpPr>
        <p:spPr>
          <a:xfrm>
            <a:off x="234762" y="5148517"/>
            <a:ext cx="2245127"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 vector</a:t>
            </a:r>
          </a:p>
        </p:txBody>
      </p:sp>
      <p:graphicFrame>
        <p:nvGraphicFramePr>
          <p:cNvPr id="50" name="Table 275">
            <a:extLst>
              <a:ext uri="{FF2B5EF4-FFF2-40B4-BE49-F238E27FC236}">
                <a16:creationId xmlns:a16="http://schemas.microsoft.com/office/drawing/2014/main" id="{F4FAEFC2-F020-2F17-D28B-888C8568909C}"/>
              </a:ext>
            </a:extLst>
          </p:cNvPr>
          <p:cNvGraphicFramePr>
            <a:graphicFrameLocks noGrp="1"/>
          </p:cNvGraphicFramePr>
          <p:nvPr/>
        </p:nvGraphicFramePr>
        <p:xfrm>
          <a:off x="426103" y="2000679"/>
          <a:ext cx="1854538" cy="2194560"/>
        </p:xfrm>
        <a:graphic>
          <a:graphicData uri="http://schemas.openxmlformats.org/drawingml/2006/table">
            <a:tbl>
              <a:tblPr firstRow="1" bandRow="1">
                <a:tableStyleId>{5940675A-B579-460E-94D1-54222C63F5DA}</a:tableStyleId>
              </a:tblPr>
              <a:tblGrid>
                <a:gridCol w="560388">
                  <a:extLst>
                    <a:ext uri="{9D8B030D-6E8A-4147-A177-3AD203B41FA5}">
                      <a16:colId xmlns:a16="http://schemas.microsoft.com/office/drawing/2014/main" val="1193322599"/>
                    </a:ext>
                  </a:extLst>
                </a:gridCol>
                <a:gridCol w="816943">
                  <a:extLst>
                    <a:ext uri="{9D8B030D-6E8A-4147-A177-3AD203B41FA5}">
                      <a16:colId xmlns:a16="http://schemas.microsoft.com/office/drawing/2014/main" val="4227494446"/>
                    </a:ext>
                  </a:extLst>
                </a:gridCol>
                <a:gridCol w="477207">
                  <a:extLst>
                    <a:ext uri="{9D8B030D-6E8A-4147-A177-3AD203B41FA5}">
                      <a16:colId xmlns:a16="http://schemas.microsoft.com/office/drawing/2014/main" val="468283467"/>
                    </a:ext>
                  </a:extLst>
                </a:gridCol>
              </a:tblGrid>
              <a:tr h="270417">
                <a:tc>
                  <a:txBody>
                    <a:bodyPr/>
                    <a:lstStyle/>
                    <a:p>
                      <a:pPr algn="ctr"/>
                      <a:endParaRPr lang="en-US" sz="1800" b="0" i="0">
                        <a:latin typeface="Corbel" panose="020B0503020204020204" pitchFamily="34" charset="0"/>
                        <a:cs typeface="Arial" panose="020B060402020202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800" b="0" i="0">
                          <a:latin typeface="Corbel" panose="020B0503020204020204" pitchFamily="34" charset="0"/>
                          <a:cs typeface="Arial" panose="020B0604020202020204" pitchFamily="34" charset="0"/>
                        </a:rPr>
                        <a:t>Prime numbers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r>
                        <a:rPr lang="en-US" sz="1000">
                          <a:latin typeface="Arial" panose="020B0604020202020204" pitchFamily="34" charset="0"/>
                          <a:cs typeface="Arial" panose="020B0604020202020204" pitchFamily="34" charset="0"/>
                        </a:rPr>
                        <a:t>A</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0">
                <a:tc>
                  <a:txBody>
                    <a:bodyPr/>
                    <a:lstStyle/>
                    <a:p>
                      <a:pPr algn="ctr"/>
                      <a:r>
                        <a:rPr lang="en-US" sz="1800" b="0" i="0">
                          <a:latin typeface="Corbel" panose="020B0503020204020204" pitchFamily="34" charset="0"/>
                          <a:cs typeface="Arial" panose="020B0604020202020204" pitchFamily="34" charset="0"/>
                        </a:rPr>
                        <a:t>LUT</a:t>
                      </a:r>
                    </a:p>
                    <a:p>
                      <a:pPr algn="ctr"/>
                      <a:r>
                        <a:rPr lang="en-US" sz="1800" b="0" i="0">
                          <a:latin typeface="Corbel" panose="020B0503020204020204" pitchFamily="34" charset="0"/>
                          <a:cs typeface="Arial" panose="020B0604020202020204" pitchFamily="34" charset="0"/>
                        </a:rPr>
                        <a:t>index</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err="1">
                          <a:latin typeface="Corbel" panose="020B0503020204020204" pitchFamily="34" charset="0"/>
                          <a:cs typeface="Arial" panose="020B0604020202020204" pitchFamily="34" charset="0"/>
                        </a:rPr>
                        <a:t>i</a:t>
                      </a:r>
                      <a:endParaRPr lang="en-US" sz="1800" b="0" i="0">
                        <a:latin typeface="Corbel" panose="020B0503020204020204" pitchFamily="34" charset="0"/>
                        <a:cs typeface="Arial" panose="020B0604020202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f(</a:t>
                      </a:r>
                      <a:r>
                        <a:rPr lang="en-US" sz="1800" b="0" i="0" err="1">
                          <a:latin typeface="Corbel" panose="020B0503020204020204" pitchFamily="34" charset="0"/>
                          <a:cs typeface="Arial" panose="020B0604020202020204" pitchFamily="34" charset="0"/>
                        </a:rPr>
                        <a:t>i</a:t>
                      </a:r>
                      <a:r>
                        <a:rPr lang="en-US" sz="1800" b="0" i="0">
                          <a:latin typeface="Corbel" panose="020B0503020204020204" pitchFamily="34" charset="0"/>
                          <a:cs typeface="Arial" panose="020B0604020202020204" pitchFamily="34" charset="0"/>
                        </a:rPr>
                        <a: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6769038"/>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1</a:t>
                      </a:r>
                      <a:r>
                        <a:rPr lang="en-US" sz="1800" b="0" i="0" baseline="30000">
                          <a:latin typeface="Corbel" panose="020B0503020204020204" pitchFamily="34" charset="0"/>
                          <a:cs typeface="Arial" panose="020B0604020202020204" pitchFamily="34" charset="0"/>
                        </a:rPr>
                        <a:t>st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351085"/>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2</a:t>
                      </a:r>
                      <a:r>
                        <a:rPr lang="en-US" sz="1800" b="0" i="0" baseline="30000">
                          <a:solidFill>
                            <a:schemeClr val="tx1"/>
                          </a:solidFill>
                          <a:latin typeface="Corbel" panose="020B0503020204020204" pitchFamily="34" charset="0"/>
                          <a:cs typeface="Arial" panose="020B0604020202020204" pitchFamily="34" charset="0"/>
                        </a:rPr>
                        <a:t>nd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4"/>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4"/>
                    </a:solidFill>
                  </a:tcPr>
                </a:tc>
                <a:extLst>
                  <a:ext uri="{0D108BD9-81ED-4DB2-BD59-A6C34878D82A}">
                    <a16:rowId xmlns:a16="http://schemas.microsoft.com/office/drawing/2014/main" val="1508754334"/>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3</a:t>
                      </a:r>
                      <a:r>
                        <a:rPr lang="en-US" sz="1800" b="0" i="0" baseline="30000">
                          <a:latin typeface="Corbel" panose="020B0503020204020204" pitchFamily="34" charset="0"/>
                          <a:cs typeface="Arial" panose="020B0604020202020204" pitchFamily="34" charset="0"/>
                        </a:rPr>
                        <a:t>rd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64916830"/>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4</a:t>
                      </a:r>
                      <a:r>
                        <a:rPr lang="en-US" sz="1800" b="0" i="0" baseline="30000">
                          <a:latin typeface="Corbel" panose="020B0503020204020204" pitchFamily="34" charset="0"/>
                          <a:cs typeface="Arial" panose="020B0604020202020204" pitchFamily="34" charset="0"/>
                        </a:rPr>
                        <a:t>th</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16069710"/>
                  </a:ext>
                </a:extLst>
              </a:tr>
            </a:tbl>
          </a:graphicData>
        </a:graphic>
      </p:graphicFrame>
      <p:graphicFrame>
        <p:nvGraphicFramePr>
          <p:cNvPr id="52" name="Table 275">
            <a:extLst>
              <a:ext uri="{FF2B5EF4-FFF2-40B4-BE49-F238E27FC236}">
                <a16:creationId xmlns:a16="http://schemas.microsoft.com/office/drawing/2014/main" id="{D03E7150-1EF3-DD7E-1AAE-429CCC880DF9}"/>
              </a:ext>
            </a:extLst>
          </p:cNvPr>
          <p:cNvGraphicFramePr>
            <a:graphicFrameLocks noGrp="1"/>
          </p:cNvGraphicFramePr>
          <p:nvPr/>
        </p:nvGraphicFramePr>
        <p:xfrm>
          <a:off x="419382" y="4801677"/>
          <a:ext cx="1863744" cy="384881"/>
        </p:xfrm>
        <a:graphic>
          <a:graphicData uri="http://schemas.openxmlformats.org/drawingml/2006/table">
            <a:tbl>
              <a:tblPr firstRow="1" bandRow="1">
                <a:tableStyleId>{5940675A-B579-460E-94D1-54222C63F5DA}</a:tableStyleId>
              </a:tblPr>
              <a:tblGrid>
                <a:gridCol w="465936">
                  <a:extLst>
                    <a:ext uri="{9D8B030D-6E8A-4147-A177-3AD203B41FA5}">
                      <a16:colId xmlns:a16="http://schemas.microsoft.com/office/drawing/2014/main" val="4227494446"/>
                    </a:ext>
                  </a:extLst>
                </a:gridCol>
                <a:gridCol w="465936">
                  <a:extLst>
                    <a:ext uri="{9D8B030D-6E8A-4147-A177-3AD203B41FA5}">
                      <a16:colId xmlns:a16="http://schemas.microsoft.com/office/drawing/2014/main" val="468283467"/>
                    </a:ext>
                  </a:extLst>
                </a:gridCol>
                <a:gridCol w="465936">
                  <a:extLst>
                    <a:ext uri="{9D8B030D-6E8A-4147-A177-3AD203B41FA5}">
                      <a16:colId xmlns:a16="http://schemas.microsoft.com/office/drawing/2014/main" val="3823604040"/>
                    </a:ext>
                  </a:extLst>
                </a:gridCol>
                <a:gridCol w="465936">
                  <a:extLst>
                    <a:ext uri="{9D8B030D-6E8A-4147-A177-3AD203B41FA5}">
                      <a16:colId xmlns:a16="http://schemas.microsoft.com/office/drawing/2014/main" val="3652080883"/>
                    </a:ext>
                  </a:extLst>
                </a:gridCol>
              </a:tblGrid>
              <a:tr h="384881">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54" name="TextBox 53">
            <a:extLst>
              <a:ext uri="{FF2B5EF4-FFF2-40B4-BE49-F238E27FC236}">
                <a16:creationId xmlns:a16="http://schemas.microsoft.com/office/drawing/2014/main" id="{0298F78F-23E2-99F4-79F3-CD12675CB412}"/>
              </a:ext>
            </a:extLst>
          </p:cNvPr>
          <p:cNvSpPr txBox="1"/>
          <p:nvPr/>
        </p:nvSpPr>
        <p:spPr>
          <a:xfrm>
            <a:off x="426103" y="4167177"/>
            <a:ext cx="1854538"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l</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ook</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u</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p </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able</a:t>
            </a:r>
          </a:p>
        </p:txBody>
      </p:sp>
      <p:sp>
        <p:nvSpPr>
          <p:cNvPr id="55" name="TextBox 54">
            <a:extLst>
              <a:ext uri="{FF2B5EF4-FFF2-40B4-BE49-F238E27FC236}">
                <a16:creationId xmlns:a16="http://schemas.microsoft.com/office/drawing/2014/main" id="{7195EE43-7896-3B0F-7D8D-A5EE61665E18}"/>
              </a:ext>
            </a:extLst>
          </p:cNvPr>
          <p:cNvSpPr txBox="1"/>
          <p:nvPr/>
        </p:nvSpPr>
        <p:spPr>
          <a:xfrm>
            <a:off x="328507" y="6078612"/>
            <a:ext cx="204201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 vector</a:t>
            </a:r>
          </a:p>
        </p:txBody>
      </p:sp>
      <p:graphicFrame>
        <p:nvGraphicFramePr>
          <p:cNvPr id="56" name="Table 275">
            <a:extLst>
              <a:ext uri="{FF2B5EF4-FFF2-40B4-BE49-F238E27FC236}">
                <a16:creationId xmlns:a16="http://schemas.microsoft.com/office/drawing/2014/main" id="{42AC9FCD-CC4B-AED2-A9FC-1476D069C04D}"/>
              </a:ext>
            </a:extLst>
          </p:cNvPr>
          <p:cNvGraphicFramePr>
            <a:graphicFrameLocks noGrp="1"/>
          </p:cNvGraphicFramePr>
          <p:nvPr/>
        </p:nvGraphicFramePr>
        <p:xfrm>
          <a:off x="419382" y="5745220"/>
          <a:ext cx="1863740" cy="384881"/>
        </p:xfrm>
        <a:graphic>
          <a:graphicData uri="http://schemas.openxmlformats.org/drawingml/2006/table">
            <a:tbl>
              <a:tblPr firstRow="1" bandRow="1">
                <a:tableStyleId>{5940675A-B579-460E-94D1-54222C63F5DA}</a:tableStyleId>
              </a:tblPr>
              <a:tblGrid>
                <a:gridCol w="465935">
                  <a:extLst>
                    <a:ext uri="{9D8B030D-6E8A-4147-A177-3AD203B41FA5}">
                      <a16:colId xmlns:a16="http://schemas.microsoft.com/office/drawing/2014/main" val="4227494446"/>
                    </a:ext>
                  </a:extLst>
                </a:gridCol>
                <a:gridCol w="465935">
                  <a:extLst>
                    <a:ext uri="{9D8B030D-6E8A-4147-A177-3AD203B41FA5}">
                      <a16:colId xmlns:a16="http://schemas.microsoft.com/office/drawing/2014/main" val="468283467"/>
                    </a:ext>
                  </a:extLst>
                </a:gridCol>
                <a:gridCol w="465935">
                  <a:extLst>
                    <a:ext uri="{9D8B030D-6E8A-4147-A177-3AD203B41FA5}">
                      <a16:colId xmlns:a16="http://schemas.microsoft.com/office/drawing/2014/main" val="3823604040"/>
                    </a:ext>
                  </a:extLst>
                </a:gridCol>
                <a:gridCol w="465935">
                  <a:extLst>
                    <a:ext uri="{9D8B030D-6E8A-4147-A177-3AD203B41FA5}">
                      <a16:colId xmlns:a16="http://schemas.microsoft.com/office/drawing/2014/main" val="3652080883"/>
                    </a:ext>
                  </a:extLst>
                </a:gridCol>
              </a:tblGrid>
              <a:tr h="384881">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64" name="TextBox 63">
            <a:extLst>
              <a:ext uri="{FF2B5EF4-FFF2-40B4-BE49-F238E27FC236}">
                <a16:creationId xmlns:a16="http://schemas.microsoft.com/office/drawing/2014/main" id="{77C6A9F9-CFD2-BFB6-5FD1-46212866E231}"/>
              </a:ext>
            </a:extLst>
          </p:cNvPr>
          <p:cNvSpPr txBox="1"/>
          <p:nvPr/>
        </p:nvSpPr>
        <p:spPr>
          <a:xfrm>
            <a:off x="-118226" y="766965"/>
            <a:ext cx="294444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LUT Query: </a:t>
            </a:r>
            <a:b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b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Return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1</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st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4</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th</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Corbel" panose="020B0503020204020204" pitchFamily="34" charset="0"/>
                <a:ea typeface="+mn-ea"/>
                <a:cs typeface="+mn-cs"/>
              </a:rPr>
              <a:t>prime numbers</a:t>
            </a:r>
          </a:p>
        </p:txBody>
      </p:sp>
      <p:sp>
        <p:nvSpPr>
          <p:cNvPr id="71" name="TextBox 70">
            <a:extLst>
              <a:ext uri="{FF2B5EF4-FFF2-40B4-BE49-F238E27FC236}">
                <a16:creationId xmlns:a16="http://schemas.microsoft.com/office/drawing/2014/main" id="{96464DE5-8775-54F7-E800-368C864AD146}"/>
              </a:ext>
            </a:extLst>
          </p:cNvPr>
          <p:cNvSpPr txBox="1"/>
          <p:nvPr/>
        </p:nvSpPr>
        <p:spPr>
          <a:xfrm>
            <a:off x="3602360" y="807886"/>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input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vector</a:t>
            </a:r>
          </a:p>
        </p:txBody>
      </p:sp>
      <p:sp>
        <p:nvSpPr>
          <p:cNvPr id="74" name="TextBox 73">
            <a:extLst>
              <a:ext uri="{FF2B5EF4-FFF2-40B4-BE49-F238E27FC236}">
                <a16:creationId xmlns:a16="http://schemas.microsoft.com/office/drawing/2014/main" id="{549E17C4-CCD6-4975-A244-6D40CDC6F814}"/>
              </a:ext>
            </a:extLst>
          </p:cNvPr>
          <p:cNvSpPr txBox="1"/>
          <p:nvPr/>
        </p:nvSpPr>
        <p:spPr>
          <a:xfrm>
            <a:off x="6088976" y="1531408"/>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C000"/>
                </a:solidFill>
                <a:effectLst/>
                <a:uLnTx/>
                <a:uFillTx/>
                <a:latin typeface="Corbel" panose="020B0503020204020204" pitchFamily="34" charset="0"/>
                <a:ea typeface="+mn-ea"/>
                <a:cs typeface="Arial" panose="020B0604020202020204" pitchFamily="34" charset="0"/>
              </a:rPr>
              <a:t>match logic</a:t>
            </a:r>
          </a:p>
        </p:txBody>
      </p:sp>
      <p:sp>
        <p:nvSpPr>
          <p:cNvPr id="80" name="TextBox 79">
            <a:extLst>
              <a:ext uri="{FF2B5EF4-FFF2-40B4-BE49-F238E27FC236}">
                <a16:creationId xmlns:a16="http://schemas.microsoft.com/office/drawing/2014/main" id="{283E4029-EC6B-17CF-A76E-32088220A3F2}"/>
              </a:ext>
            </a:extLst>
          </p:cNvPr>
          <p:cNvSpPr txBox="1"/>
          <p:nvPr/>
        </p:nvSpPr>
        <p:spPr>
          <a:xfrm rot="5400000">
            <a:off x="5608648" y="3024316"/>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solidFill>
                <a:effectLst/>
                <a:uLnTx/>
                <a:uFillTx/>
                <a:latin typeface="Corbel" panose="020B0503020204020204" pitchFamily="34" charset="0"/>
                <a:ea typeface="+mn-ea"/>
                <a:cs typeface="Arial" panose="020B0604020202020204" pitchFamily="34" charset="0"/>
              </a:rPr>
              <a:t>DRAM array</a:t>
            </a:r>
          </a:p>
        </p:txBody>
      </p:sp>
      <p:sp>
        <p:nvSpPr>
          <p:cNvPr id="82" name="Rectangle 81">
            <a:extLst>
              <a:ext uri="{FF2B5EF4-FFF2-40B4-BE49-F238E27FC236}">
                <a16:creationId xmlns:a16="http://schemas.microsoft.com/office/drawing/2014/main" id="{62BDDE6A-4739-7DE9-17E3-D3F0466696F8}"/>
              </a:ext>
            </a:extLst>
          </p:cNvPr>
          <p:cNvSpPr/>
          <p:nvPr/>
        </p:nvSpPr>
        <p:spPr>
          <a:xfrm>
            <a:off x="4935550" y="240016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1FD"/>
                </a:solidFill>
                <a:effectLst/>
                <a:uLnTx/>
                <a:uFillTx/>
                <a:latin typeface="Corbel" panose="020B0503020204020204" pitchFamily="34" charset="0"/>
                <a:ea typeface="+mn-ea"/>
                <a:cs typeface="+mn-cs"/>
              </a:rPr>
              <a:t>0</a:t>
            </a:r>
          </a:p>
        </p:txBody>
      </p:sp>
      <p:sp>
        <p:nvSpPr>
          <p:cNvPr id="83" name="Rectangle 82">
            <a:extLst>
              <a:ext uri="{FF2B5EF4-FFF2-40B4-BE49-F238E27FC236}">
                <a16:creationId xmlns:a16="http://schemas.microsoft.com/office/drawing/2014/main" id="{0AB9FB35-61EA-83FA-E6A5-94C08C60E54A}"/>
              </a:ext>
            </a:extLst>
          </p:cNvPr>
          <p:cNvSpPr/>
          <p:nvPr/>
        </p:nvSpPr>
        <p:spPr>
          <a:xfrm>
            <a:off x="4935550" y="2766371"/>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1FD"/>
                </a:solidFill>
                <a:effectLst/>
                <a:uLnTx/>
                <a:uFillTx/>
                <a:latin typeface="Corbel" panose="020B0503020204020204" pitchFamily="34" charset="0"/>
                <a:ea typeface="+mn-ea"/>
                <a:cs typeface="+mn-cs"/>
              </a:rPr>
              <a:t>1</a:t>
            </a:r>
          </a:p>
        </p:txBody>
      </p:sp>
      <p:sp>
        <p:nvSpPr>
          <p:cNvPr id="84" name="Rectangle 83">
            <a:extLst>
              <a:ext uri="{FF2B5EF4-FFF2-40B4-BE49-F238E27FC236}">
                <a16:creationId xmlns:a16="http://schemas.microsoft.com/office/drawing/2014/main" id="{FF1258C3-D9FB-0C18-2D3C-A98C5A7E0564}"/>
              </a:ext>
            </a:extLst>
          </p:cNvPr>
          <p:cNvSpPr/>
          <p:nvPr/>
        </p:nvSpPr>
        <p:spPr>
          <a:xfrm>
            <a:off x="4934718" y="315662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E0000"/>
                </a:solidFill>
                <a:effectLst/>
                <a:uLnTx/>
                <a:uFillTx/>
                <a:latin typeface="Corbel" panose="020B0503020204020204" pitchFamily="34" charset="0"/>
                <a:ea typeface="+mn-ea"/>
                <a:cs typeface="+mn-cs"/>
              </a:rPr>
              <a:t>2</a:t>
            </a:r>
          </a:p>
        </p:txBody>
      </p:sp>
      <p:sp>
        <p:nvSpPr>
          <p:cNvPr id="85" name="Rectangle 84">
            <a:extLst>
              <a:ext uri="{FF2B5EF4-FFF2-40B4-BE49-F238E27FC236}">
                <a16:creationId xmlns:a16="http://schemas.microsoft.com/office/drawing/2014/main" id="{CF06D91A-016B-D11C-864D-895C394BB662}"/>
              </a:ext>
            </a:extLst>
          </p:cNvPr>
          <p:cNvSpPr/>
          <p:nvPr/>
        </p:nvSpPr>
        <p:spPr>
          <a:xfrm>
            <a:off x="4934491" y="3505647"/>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3</a:t>
            </a:r>
          </a:p>
        </p:txBody>
      </p:sp>
      <p:cxnSp>
        <p:nvCxnSpPr>
          <p:cNvPr id="87" name="Straight Arrow Connector 86">
            <a:extLst>
              <a:ext uri="{FF2B5EF4-FFF2-40B4-BE49-F238E27FC236}">
                <a16:creationId xmlns:a16="http://schemas.microsoft.com/office/drawing/2014/main" id="{3D9963A9-A5EA-04E1-3026-C8D6B5061355}"/>
              </a:ext>
            </a:extLst>
          </p:cNvPr>
          <p:cNvCxnSpPr>
            <a:cxnSpLocks/>
          </p:cNvCxnSpPr>
          <p:nvPr/>
        </p:nvCxnSpPr>
        <p:spPr>
          <a:xfrm>
            <a:off x="3366391" y="3251264"/>
            <a:ext cx="114882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9" name="Table 275">
            <a:extLst>
              <a:ext uri="{FF2B5EF4-FFF2-40B4-BE49-F238E27FC236}">
                <a16:creationId xmlns:a16="http://schemas.microsoft.com/office/drawing/2014/main" id="{AE5A250C-6243-27C7-CB43-5BA2E4893154}"/>
              </a:ext>
            </a:extLst>
          </p:cNvPr>
          <p:cNvGraphicFramePr>
            <a:graphicFrameLocks noGrp="1"/>
          </p:cNvGraphicFramePr>
          <p:nvPr/>
        </p:nvGraphicFramePr>
        <p:xfrm>
          <a:off x="5292749" y="4618506"/>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sp>
        <p:nvSpPr>
          <p:cNvPr id="44" name="TextBox 43">
            <a:extLst>
              <a:ext uri="{FF2B5EF4-FFF2-40B4-BE49-F238E27FC236}">
                <a16:creationId xmlns:a16="http://schemas.microsoft.com/office/drawing/2014/main" id="{649A2B28-0B6A-1EBC-23BD-F7FED0AC2D1B}"/>
              </a:ext>
            </a:extLst>
          </p:cNvPr>
          <p:cNvSpPr txBox="1"/>
          <p:nvPr/>
        </p:nvSpPr>
        <p:spPr>
          <a:xfrm>
            <a:off x="3811694" y="4612111"/>
            <a:ext cx="135233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93889F"/>
                </a:solidFill>
                <a:effectLst/>
                <a:uLnTx/>
                <a:uFillTx/>
                <a:latin typeface="Corbel" panose="020B0503020204020204" pitchFamily="34" charset="0"/>
                <a:ea typeface="+mn-ea"/>
                <a:cs typeface="Arial" panose="020B0604020202020204" pitchFamily="34" charset="0"/>
              </a:rPr>
              <a:t>row buffer</a:t>
            </a:r>
          </a:p>
        </p:txBody>
      </p:sp>
      <p:cxnSp>
        <p:nvCxnSpPr>
          <p:cNvPr id="49" name="Elbow Connector 48">
            <a:extLst>
              <a:ext uri="{FF2B5EF4-FFF2-40B4-BE49-F238E27FC236}">
                <a16:creationId xmlns:a16="http://schemas.microsoft.com/office/drawing/2014/main" id="{692C39D6-E62B-0C37-E766-3237DF6936C1}"/>
              </a:ext>
            </a:extLst>
          </p:cNvPr>
          <p:cNvCxnSpPr>
            <a:cxnSpLocks/>
          </p:cNvCxnSpPr>
          <p:nvPr/>
        </p:nvCxnSpPr>
        <p:spPr>
          <a:xfrm rot="5400000" flipH="1" flipV="1">
            <a:off x="4745177" y="1952206"/>
            <a:ext cx="470099" cy="420004"/>
          </a:xfrm>
          <a:prstGeom prst="bentConnector2">
            <a:avLst/>
          </a:prstGeom>
          <a:ln w="38100">
            <a:solidFill>
              <a:srgbClr val="C00000"/>
            </a:solidFill>
            <a:prstDash val="sysDot"/>
            <a:tailEnd type="triangl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6243484"/>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D7B72F86-2B91-59AA-47AC-78725EC01117}"/>
              </a:ext>
            </a:extLst>
          </p:cNvPr>
          <p:cNvSpPr txBox="1"/>
          <p:nvPr/>
        </p:nvSpPr>
        <p:spPr>
          <a:xfrm>
            <a:off x="3576104" y="5703683"/>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output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vector</a:t>
            </a:r>
          </a:p>
        </p:txBody>
      </p:sp>
      <p:sp>
        <p:nvSpPr>
          <p:cNvPr id="92" name="TextBox 91">
            <a:extLst>
              <a:ext uri="{FF2B5EF4-FFF2-40B4-BE49-F238E27FC236}">
                <a16:creationId xmlns:a16="http://schemas.microsoft.com/office/drawing/2014/main" id="{F0912C0E-F66C-CC78-E512-3C50625CE485}"/>
              </a:ext>
            </a:extLst>
          </p:cNvPr>
          <p:cNvSpPr txBox="1"/>
          <p:nvPr/>
        </p:nvSpPr>
        <p:spPr>
          <a:xfrm>
            <a:off x="2778847" y="2451714"/>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pLUTo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row sweep</a:t>
            </a:r>
          </a:p>
        </p:txBody>
      </p:sp>
      <p:sp>
        <p:nvSpPr>
          <p:cNvPr id="70" name="Rectangle 69">
            <a:extLst>
              <a:ext uri="{FF2B5EF4-FFF2-40B4-BE49-F238E27FC236}">
                <a16:creationId xmlns:a16="http://schemas.microsoft.com/office/drawing/2014/main" id="{4F87D1AE-C9E8-030A-A3DD-CE41E1CA8BC8}"/>
              </a:ext>
            </a:extLst>
          </p:cNvPr>
          <p:cNvSpPr/>
          <p:nvPr/>
        </p:nvSpPr>
        <p:spPr>
          <a:xfrm>
            <a:off x="0" y="629616"/>
            <a:ext cx="2716306" cy="5826540"/>
          </a:xfrm>
          <a:prstGeom prst="rect">
            <a:avLst/>
          </a:prstGeom>
          <a:solidFill>
            <a:srgbClr val="FFF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ounded Rectangle 64">
            <a:extLst>
              <a:ext uri="{FF2B5EF4-FFF2-40B4-BE49-F238E27FC236}">
                <a16:creationId xmlns:a16="http://schemas.microsoft.com/office/drawing/2014/main" id="{8FFE4315-EE8D-144A-008D-8DCDDE3CFCC3}"/>
              </a:ext>
            </a:extLst>
          </p:cNvPr>
          <p:cNvSpPr/>
          <p:nvPr/>
        </p:nvSpPr>
        <p:spPr>
          <a:xfrm>
            <a:off x="96426" y="736537"/>
            <a:ext cx="2519027" cy="1079711"/>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E65ADB8B-E7D5-CC71-7D28-06DEDEE97FE9}"/>
              </a:ext>
            </a:extLst>
          </p:cNvPr>
          <p:cNvCxnSpPr>
            <a:cxnSpLocks/>
          </p:cNvCxnSpPr>
          <p:nvPr/>
        </p:nvCxnSpPr>
        <p:spPr>
          <a:xfrm rot="5400000" flipH="1">
            <a:off x="5043784" y="36739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3" name="Title 1" descr=" 6">
            <a:extLst>
              <a:ext uri="{FF2B5EF4-FFF2-40B4-BE49-F238E27FC236}">
                <a16:creationId xmlns:a16="http://schemas.microsoft.com/office/drawing/2014/main" id="{225FE3A3-6745-502D-7F59-15867750339D}"/>
              </a:ext>
            </a:extLst>
          </p:cNvPr>
          <p:cNvSpPr txBox="1">
            <a:spLocks/>
          </p:cNvSpPr>
          <p:nvPr/>
        </p:nvSpPr>
        <p:spPr>
          <a:xfrm>
            <a:off x="178177" y="0"/>
            <a:ext cx="8787647"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orbel" panose="020B0503020204020204" pitchFamily="34" charset="0"/>
                <a:ea typeface="+mj-ea"/>
                <a:cs typeface="+mj-cs"/>
              </a:rPr>
              <a:t>In-DRAM pLUTo LUT Query: Step 3</a:t>
            </a:r>
          </a:p>
        </p:txBody>
      </p:sp>
      <p:sp>
        <p:nvSpPr>
          <p:cNvPr id="7" name="Slide Number Placeholder 6">
            <a:extLst>
              <a:ext uri="{FF2B5EF4-FFF2-40B4-BE49-F238E27FC236}">
                <a16:creationId xmlns:a16="http://schemas.microsoft.com/office/drawing/2014/main" id="{BFC4D882-EE1D-5CC0-E0E4-710C3B18C9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cxnSp>
        <p:nvCxnSpPr>
          <p:cNvPr id="4" name="Straight Connector 3">
            <a:extLst>
              <a:ext uri="{FF2B5EF4-FFF2-40B4-BE49-F238E27FC236}">
                <a16:creationId xmlns:a16="http://schemas.microsoft.com/office/drawing/2014/main" id="{193B17EE-D4CE-E933-0A10-8DE0F4AE053C}"/>
              </a:ext>
            </a:extLst>
          </p:cNvPr>
          <p:cNvCxnSpPr>
            <a:cxnSpLocks/>
          </p:cNvCxnSpPr>
          <p:nvPr/>
        </p:nvCxnSpPr>
        <p:spPr>
          <a:xfrm>
            <a:off x="5515720" y="4182844"/>
            <a:ext cx="0" cy="325603"/>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DF1F5B15-D6F8-544E-2EC6-234CE9693377}"/>
              </a:ext>
            </a:extLst>
          </p:cNvPr>
          <p:cNvCxnSpPr>
            <a:cxnSpLocks/>
          </p:cNvCxnSpPr>
          <p:nvPr/>
        </p:nvCxnSpPr>
        <p:spPr>
          <a:xfrm>
            <a:off x="5965170" y="4182844"/>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BBD8907C-D053-3E28-0A5B-1508DA6E7B16}"/>
              </a:ext>
            </a:extLst>
          </p:cNvPr>
          <p:cNvCxnSpPr>
            <a:cxnSpLocks/>
          </p:cNvCxnSpPr>
          <p:nvPr/>
        </p:nvCxnSpPr>
        <p:spPr>
          <a:xfrm>
            <a:off x="6414620" y="4182805"/>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204CBF14-CE3C-D0AF-0904-EB85AA35F9B3}"/>
              </a:ext>
            </a:extLst>
          </p:cNvPr>
          <p:cNvCxnSpPr>
            <a:cxnSpLocks/>
          </p:cNvCxnSpPr>
          <p:nvPr/>
        </p:nvCxnSpPr>
        <p:spPr>
          <a:xfrm>
            <a:off x="6864069" y="4175499"/>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sp>
        <p:nvSpPr>
          <p:cNvPr id="11" name="Rounded Rectangle 10">
            <a:extLst>
              <a:ext uri="{FF2B5EF4-FFF2-40B4-BE49-F238E27FC236}">
                <a16:creationId xmlns:a16="http://schemas.microsoft.com/office/drawing/2014/main" id="{6504418D-A90C-D6E7-1C54-18A1A7C9A1D0}"/>
              </a:ext>
            </a:extLst>
          </p:cNvPr>
          <p:cNvSpPr/>
          <p:nvPr/>
        </p:nvSpPr>
        <p:spPr>
          <a:xfrm>
            <a:off x="5192143" y="2334911"/>
            <a:ext cx="2028915" cy="1840762"/>
          </a:xfrm>
          <a:prstGeom prst="roundRect">
            <a:avLst>
              <a:gd name="adj" fmla="val 1622"/>
            </a:avLst>
          </a:prstGeom>
          <a:solidFill>
            <a:schemeClr val="accent5">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25000" noProof="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13" name="Rounded Rectangle 12">
            <a:extLst>
              <a:ext uri="{FF2B5EF4-FFF2-40B4-BE49-F238E27FC236}">
                <a16:creationId xmlns:a16="http://schemas.microsoft.com/office/drawing/2014/main" id="{D69C4F41-50ED-CF54-644A-2ED316781EF1}"/>
              </a:ext>
            </a:extLst>
          </p:cNvPr>
          <p:cNvSpPr/>
          <p:nvPr/>
        </p:nvSpPr>
        <p:spPr>
          <a:xfrm rot="5400000">
            <a:off x="5898769" y="3790738"/>
            <a:ext cx="582102" cy="2028912"/>
          </a:xfrm>
          <a:prstGeom prst="roundRect">
            <a:avLst/>
          </a:prstGeom>
          <a:pattFill prst="wdUpDiag">
            <a:fgClr>
              <a:srgbClr val="BBAECA"/>
            </a:fgClr>
            <a:bgClr>
              <a:srgbClr val="DFCFF0"/>
            </a:bgClr>
          </a:patt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id="{5B03AEA4-1D6D-2A02-F28E-1BE0E4D10B9C}"/>
              </a:ext>
            </a:extLst>
          </p:cNvPr>
          <p:cNvGrpSpPr/>
          <p:nvPr/>
        </p:nvGrpSpPr>
        <p:grpSpPr>
          <a:xfrm>
            <a:off x="5408073" y="5120617"/>
            <a:ext cx="173332" cy="648969"/>
            <a:chOff x="2521758" y="3054797"/>
            <a:chExt cx="64008" cy="188069"/>
          </a:xfrm>
        </p:grpSpPr>
        <p:cxnSp>
          <p:nvCxnSpPr>
            <p:cNvPr id="29" name="Straight Connector 28">
              <a:extLst>
                <a:ext uri="{FF2B5EF4-FFF2-40B4-BE49-F238E27FC236}">
                  <a16:creationId xmlns:a16="http://schemas.microsoft.com/office/drawing/2014/main" id="{56411DE6-322D-76E3-294D-9E5A2FA79FF8}"/>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1" name="Straight Connector 30">
              <a:extLst>
                <a:ext uri="{FF2B5EF4-FFF2-40B4-BE49-F238E27FC236}">
                  <a16:creationId xmlns:a16="http://schemas.microsoft.com/office/drawing/2014/main" id="{6001E9C3-356E-AE87-FFA4-05FFDFC51AF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2" name="Straight Connector 31">
              <a:extLst>
                <a:ext uri="{FF2B5EF4-FFF2-40B4-BE49-F238E27FC236}">
                  <a16:creationId xmlns:a16="http://schemas.microsoft.com/office/drawing/2014/main" id="{6291C3A9-C7BF-6832-8EBF-7A977669D976}"/>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7" name="Group 16">
            <a:extLst>
              <a:ext uri="{FF2B5EF4-FFF2-40B4-BE49-F238E27FC236}">
                <a16:creationId xmlns:a16="http://schemas.microsoft.com/office/drawing/2014/main" id="{FDD767DD-4EAE-2CA4-A7CE-A5CF80FEF08C}"/>
              </a:ext>
            </a:extLst>
          </p:cNvPr>
          <p:cNvGrpSpPr/>
          <p:nvPr/>
        </p:nvGrpSpPr>
        <p:grpSpPr>
          <a:xfrm>
            <a:off x="5837030" y="5109582"/>
            <a:ext cx="173332" cy="648969"/>
            <a:chOff x="2521758" y="3054797"/>
            <a:chExt cx="64008" cy="188069"/>
          </a:xfrm>
        </p:grpSpPr>
        <p:cxnSp>
          <p:nvCxnSpPr>
            <p:cNvPr id="26" name="Straight Connector 25">
              <a:extLst>
                <a:ext uri="{FF2B5EF4-FFF2-40B4-BE49-F238E27FC236}">
                  <a16:creationId xmlns:a16="http://schemas.microsoft.com/office/drawing/2014/main" id="{E2764FA7-945D-6ACC-4476-AB0E702C8F95}"/>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7" name="Straight Connector 26">
              <a:extLst>
                <a:ext uri="{FF2B5EF4-FFF2-40B4-BE49-F238E27FC236}">
                  <a16:creationId xmlns:a16="http://schemas.microsoft.com/office/drawing/2014/main" id="{9DA23700-D9EA-5D46-34FC-D8C81067954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8" name="Straight Connector 27">
              <a:extLst>
                <a:ext uri="{FF2B5EF4-FFF2-40B4-BE49-F238E27FC236}">
                  <a16:creationId xmlns:a16="http://schemas.microsoft.com/office/drawing/2014/main" id="{65F5F5EB-C469-F183-795C-3CF3D5200AE9}"/>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8" name="Group 17">
            <a:extLst>
              <a:ext uri="{FF2B5EF4-FFF2-40B4-BE49-F238E27FC236}">
                <a16:creationId xmlns:a16="http://schemas.microsoft.com/office/drawing/2014/main" id="{5C2F244F-AD02-F297-C498-C497F46F443E}"/>
              </a:ext>
            </a:extLst>
          </p:cNvPr>
          <p:cNvGrpSpPr/>
          <p:nvPr/>
        </p:nvGrpSpPr>
        <p:grpSpPr>
          <a:xfrm>
            <a:off x="6248380" y="5108314"/>
            <a:ext cx="173332" cy="648969"/>
            <a:chOff x="2521758" y="3054797"/>
            <a:chExt cx="64008" cy="188069"/>
          </a:xfrm>
        </p:grpSpPr>
        <p:cxnSp>
          <p:nvCxnSpPr>
            <p:cNvPr id="23" name="Straight Connector 22">
              <a:extLst>
                <a:ext uri="{FF2B5EF4-FFF2-40B4-BE49-F238E27FC236}">
                  <a16:creationId xmlns:a16="http://schemas.microsoft.com/office/drawing/2014/main" id="{9F9C2302-8BFC-2113-6E2C-ACFF464016E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4" name="Straight Connector 23">
              <a:extLst>
                <a:ext uri="{FF2B5EF4-FFF2-40B4-BE49-F238E27FC236}">
                  <a16:creationId xmlns:a16="http://schemas.microsoft.com/office/drawing/2014/main" id="{7FE804DF-ACC9-5681-9141-E12E98F04E3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5" name="Straight Connector 24">
              <a:extLst>
                <a:ext uri="{FF2B5EF4-FFF2-40B4-BE49-F238E27FC236}">
                  <a16:creationId xmlns:a16="http://schemas.microsoft.com/office/drawing/2014/main" id="{011A845C-4B36-622D-79D2-2EEC712480E0}"/>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9" name="Group 18">
            <a:extLst>
              <a:ext uri="{FF2B5EF4-FFF2-40B4-BE49-F238E27FC236}">
                <a16:creationId xmlns:a16="http://schemas.microsoft.com/office/drawing/2014/main" id="{D60879E2-DF9F-933F-7EBD-BAA733433234}"/>
              </a:ext>
            </a:extLst>
          </p:cNvPr>
          <p:cNvGrpSpPr/>
          <p:nvPr/>
        </p:nvGrpSpPr>
        <p:grpSpPr>
          <a:xfrm>
            <a:off x="6672336" y="5120617"/>
            <a:ext cx="173332" cy="648969"/>
            <a:chOff x="2521758" y="3054797"/>
            <a:chExt cx="64008" cy="188069"/>
          </a:xfrm>
        </p:grpSpPr>
        <p:cxnSp>
          <p:nvCxnSpPr>
            <p:cNvPr id="20" name="Straight Connector 19">
              <a:extLst>
                <a:ext uri="{FF2B5EF4-FFF2-40B4-BE49-F238E27FC236}">
                  <a16:creationId xmlns:a16="http://schemas.microsoft.com/office/drawing/2014/main" id="{98070522-1F0D-F9D0-1868-64E7D1BD153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1" name="Straight Connector 20">
              <a:extLst>
                <a:ext uri="{FF2B5EF4-FFF2-40B4-BE49-F238E27FC236}">
                  <a16:creationId xmlns:a16="http://schemas.microsoft.com/office/drawing/2014/main" id="{A7BC7AE7-4BBB-BD85-E12B-FD544420F3F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2" name="Straight Connector 21">
              <a:extLst>
                <a:ext uri="{FF2B5EF4-FFF2-40B4-BE49-F238E27FC236}">
                  <a16:creationId xmlns:a16="http://schemas.microsoft.com/office/drawing/2014/main" id="{8B1EFA1E-657A-E290-1E60-D94A0BF19A73}"/>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sp>
        <p:nvSpPr>
          <p:cNvPr id="33" name="Rounded Rectangle 32">
            <a:extLst>
              <a:ext uri="{FF2B5EF4-FFF2-40B4-BE49-F238E27FC236}">
                <a16:creationId xmlns:a16="http://schemas.microsoft.com/office/drawing/2014/main" id="{0C60ECAA-E984-0339-82FC-E5B0B4C5608E}"/>
              </a:ext>
            </a:extLst>
          </p:cNvPr>
          <p:cNvSpPr/>
          <p:nvPr/>
        </p:nvSpPr>
        <p:spPr>
          <a:xfrm rot="5400000">
            <a:off x="5897652" y="5047299"/>
            <a:ext cx="584335" cy="2028912"/>
          </a:xfrm>
          <a:prstGeom prst="round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35" name="Rounded Rectangle 34">
            <a:extLst>
              <a:ext uri="{FF2B5EF4-FFF2-40B4-BE49-F238E27FC236}">
                <a16:creationId xmlns:a16="http://schemas.microsoft.com/office/drawing/2014/main" id="{5853E33A-0C10-F411-BD05-35B1A76C00B3}"/>
              </a:ext>
            </a:extLst>
          </p:cNvPr>
          <p:cNvSpPr/>
          <p:nvPr/>
        </p:nvSpPr>
        <p:spPr>
          <a:xfrm rot="5400000">
            <a:off x="5909541" y="170856"/>
            <a:ext cx="579239" cy="2014040"/>
          </a:xfrm>
          <a:prstGeom prst="roundRect">
            <a:avLst/>
          </a:prstGeom>
          <a:solidFill>
            <a:srgbClr val="E4D9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6" name="Table 275">
            <a:extLst>
              <a:ext uri="{FF2B5EF4-FFF2-40B4-BE49-F238E27FC236}">
                <a16:creationId xmlns:a16="http://schemas.microsoft.com/office/drawing/2014/main" id="{28DFCE45-3B33-AE43-69DA-C1AF5E3FC3E2}"/>
              </a:ext>
            </a:extLst>
          </p:cNvPr>
          <p:cNvGraphicFramePr>
            <a:graphicFrameLocks noGrp="1"/>
          </p:cNvGraphicFramePr>
          <p:nvPr/>
        </p:nvGraphicFramePr>
        <p:xfrm>
          <a:off x="5301890" y="994064"/>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0</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cxnSp>
        <p:nvCxnSpPr>
          <p:cNvPr id="37" name="Elbow Connector 36">
            <a:extLst>
              <a:ext uri="{FF2B5EF4-FFF2-40B4-BE49-F238E27FC236}">
                <a16:creationId xmlns:a16="http://schemas.microsoft.com/office/drawing/2014/main" id="{8F539379-865B-D64A-C423-25BD1E83EAE5}"/>
              </a:ext>
            </a:extLst>
          </p:cNvPr>
          <p:cNvCxnSpPr>
            <a:cxnSpLocks/>
          </p:cNvCxnSpPr>
          <p:nvPr/>
        </p:nvCxnSpPr>
        <p:spPr>
          <a:xfrm rot="10800000" flipH="1" flipV="1">
            <a:off x="7211141" y="1924870"/>
            <a:ext cx="4" cy="3566160"/>
          </a:xfrm>
          <a:prstGeom prst="bentConnector3">
            <a:avLst>
              <a:gd name="adj1" fmla="val 12220150000"/>
            </a:avLst>
          </a:prstGeom>
          <a:ln w="38100">
            <a:solidFill>
              <a:schemeClr val="accent4"/>
            </a:solidFill>
            <a:prstDash val="sysDot"/>
            <a:tailEnd type="triangle" w="med" len="sm"/>
          </a:ln>
        </p:spPr>
        <p:style>
          <a:lnRef idx="1">
            <a:schemeClr val="accent1"/>
          </a:lnRef>
          <a:fillRef idx="0">
            <a:schemeClr val="accent1"/>
          </a:fillRef>
          <a:effectRef idx="0">
            <a:schemeClr val="accent1"/>
          </a:effectRef>
          <a:fontRef idx="minor">
            <a:schemeClr val="tx1"/>
          </a:fontRef>
        </p:style>
      </p:cxnSp>
      <p:sp>
        <p:nvSpPr>
          <p:cNvPr id="41" name="Rounded Rectangle 40">
            <a:extLst>
              <a:ext uri="{FF2B5EF4-FFF2-40B4-BE49-F238E27FC236}">
                <a16:creationId xmlns:a16="http://schemas.microsoft.com/office/drawing/2014/main" id="{5EA5FF2D-CA4D-044D-5240-D82BF10A85FD}"/>
              </a:ext>
            </a:extLst>
          </p:cNvPr>
          <p:cNvSpPr/>
          <p:nvPr/>
        </p:nvSpPr>
        <p:spPr>
          <a:xfrm rot="5400000">
            <a:off x="5907630" y="920136"/>
            <a:ext cx="579240" cy="2014044"/>
          </a:xfrm>
          <a:prstGeom prst="roundRect">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5" name="Straight Connector 44">
            <a:extLst>
              <a:ext uri="{FF2B5EF4-FFF2-40B4-BE49-F238E27FC236}">
                <a16:creationId xmlns:a16="http://schemas.microsoft.com/office/drawing/2014/main" id="{89C1CC0F-521D-7468-5B21-5D065B5C0AAC}"/>
              </a:ext>
            </a:extLst>
          </p:cNvPr>
          <p:cNvCxnSpPr>
            <a:cxnSpLocks/>
          </p:cNvCxnSpPr>
          <p:nvPr/>
        </p:nvCxnSpPr>
        <p:spPr>
          <a:xfrm rot="5400000" flipH="1">
            <a:off x="5043785" y="2512001"/>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40" name="Straight Arrow Connector 39">
            <a:extLst>
              <a:ext uri="{FF2B5EF4-FFF2-40B4-BE49-F238E27FC236}">
                <a16:creationId xmlns:a16="http://schemas.microsoft.com/office/drawing/2014/main" id="{29BE35DF-E2E1-9179-05DF-E58F667CD1C6}"/>
              </a:ext>
            </a:extLst>
          </p:cNvPr>
          <p:cNvCxnSpPr>
            <a:cxnSpLocks/>
          </p:cNvCxnSpPr>
          <p:nvPr/>
        </p:nvCxnSpPr>
        <p:spPr>
          <a:xfrm>
            <a:off x="68699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763874F1-B1FE-6D5F-7855-22E1EE847861}"/>
              </a:ext>
            </a:extLst>
          </p:cNvPr>
          <p:cNvCxnSpPr>
            <a:cxnSpLocks/>
          </p:cNvCxnSpPr>
          <p:nvPr/>
        </p:nvCxnSpPr>
        <p:spPr>
          <a:xfrm>
            <a:off x="64258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9333CE1-7BE6-2786-C4D3-1E02C6E6158E}"/>
              </a:ext>
            </a:extLst>
          </p:cNvPr>
          <p:cNvCxnSpPr>
            <a:cxnSpLocks/>
          </p:cNvCxnSpPr>
          <p:nvPr/>
        </p:nvCxnSpPr>
        <p:spPr>
          <a:xfrm>
            <a:off x="59682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24D7EFB3-2A69-80D9-0B83-2890B46C68C1}"/>
              </a:ext>
            </a:extLst>
          </p:cNvPr>
          <p:cNvCxnSpPr>
            <a:cxnSpLocks/>
          </p:cNvCxnSpPr>
          <p:nvPr/>
        </p:nvCxnSpPr>
        <p:spPr>
          <a:xfrm>
            <a:off x="55241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graphicFrame>
        <p:nvGraphicFramePr>
          <p:cNvPr id="2" name="Table 275">
            <a:extLst>
              <a:ext uri="{FF2B5EF4-FFF2-40B4-BE49-F238E27FC236}">
                <a16:creationId xmlns:a16="http://schemas.microsoft.com/office/drawing/2014/main" id="{F33BC4AD-3B1B-2EF3-C96B-80CD4D672F26}"/>
              </a:ext>
            </a:extLst>
          </p:cNvPr>
          <p:cNvGraphicFramePr>
            <a:graphicFrameLocks noGrp="1"/>
          </p:cNvGraphicFramePr>
          <p:nvPr/>
        </p:nvGraphicFramePr>
        <p:xfrm>
          <a:off x="5289835" y="5836646"/>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4"/>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4"/>
                    </a:solidFill>
                  </a:tcPr>
                </a:tc>
                <a:tc>
                  <a:txBody>
                    <a:bodyPr/>
                    <a:lstStyle/>
                    <a:p>
                      <a:pPr algn="ctr"/>
                      <a:r>
                        <a:rPr lang="en-US" sz="29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4"/>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6" name="Rectangle 5">
            <a:extLst>
              <a:ext uri="{FF2B5EF4-FFF2-40B4-BE49-F238E27FC236}">
                <a16:creationId xmlns:a16="http://schemas.microsoft.com/office/drawing/2014/main" id="{A24D5187-9386-EE2D-06AA-276EFF556DC4}"/>
              </a:ext>
            </a:extLst>
          </p:cNvPr>
          <p:cNvSpPr>
            <a:spLocks/>
          </p:cNvSpPr>
          <p:nvPr/>
        </p:nvSpPr>
        <p:spPr>
          <a:xfrm>
            <a:off x="5304367" y="1728351"/>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15" name="Rectangle 14">
            <a:extLst>
              <a:ext uri="{FF2B5EF4-FFF2-40B4-BE49-F238E27FC236}">
                <a16:creationId xmlns:a16="http://schemas.microsoft.com/office/drawing/2014/main" id="{8F0AB727-4535-4F51-A029-2FF715B1BB4F}"/>
              </a:ext>
            </a:extLst>
          </p:cNvPr>
          <p:cNvSpPr/>
          <p:nvPr/>
        </p:nvSpPr>
        <p:spPr>
          <a:xfrm>
            <a:off x="5770841"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0" name="Rectangle 29">
            <a:extLst>
              <a:ext uri="{FF2B5EF4-FFF2-40B4-BE49-F238E27FC236}">
                <a16:creationId xmlns:a16="http://schemas.microsoft.com/office/drawing/2014/main" id="{58E8DFCC-D41E-B4DC-0E11-DDBA39AF97F5}"/>
              </a:ext>
            </a:extLst>
          </p:cNvPr>
          <p:cNvSpPr/>
          <p:nvPr/>
        </p:nvSpPr>
        <p:spPr>
          <a:xfrm>
            <a:off x="6237315"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8" name="Rectangle 37">
            <a:extLst>
              <a:ext uri="{FF2B5EF4-FFF2-40B4-BE49-F238E27FC236}">
                <a16:creationId xmlns:a16="http://schemas.microsoft.com/office/drawing/2014/main" id="{6606B0FB-9FD3-1633-090F-A442DDBC5782}"/>
              </a:ext>
            </a:extLst>
          </p:cNvPr>
          <p:cNvSpPr/>
          <p:nvPr/>
        </p:nvSpPr>
        <p:spPr>
          <a:xfrm>
            <a:off x="6703788"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47" name="TextBox 46">
            <a:extLst>
              <a:ext uri="{FF2B5EF4-FFF2-40B4-BE49-F238E27FC236}">
                <a16:creationId xmlns:a16="http://schemas.microsoft.com/office/drawing/2014/main" id="{48209F93-C678-77FE-0741-880FAEA05260}"/>
              </a:ext>
            </a:extLst>
          </p:cNvPr>
          <p:cNvSpPr txBox="1"/>
          <p:nvPr/>
        </p:nvSpPr>
        <p:spPr>
          <a:xfrm>
            <a:off x="234762" y="5148517"/>
            <a:ext cx="2245127"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 vector</a:t>
            </a:r>
          </a:p>
        </p:txBody>
      </p:sp>
      <p:graphicFrame>
        <p:nvGraphicFramePr>
          <p:cNvPr id="50" name="Table 275">
            <a:extLst>
              <a:ext uri="{FF2B5EF4-FFF2-40B4-BE49-F238E27FC236}">
                <a16:creationId xmlns:a16="http://schemas.microsoft.com/office/drawing/2014/main" id="{F4FAEFC2-F020-2F17-D28B-888C8568909C}"/>
              </a:ext>
            </a:extLst>
          </p:cNvPr>
          <p:cNvGraphicFramePr>
            <a:graphicFrameLocks noGrp="1"/>
          </p:cNvGraphicFramePr>
          <p:nvPr/>
        </p:nvGraphicFramePr>
        <p:xfrm>
          <a:off x="426103" y="2000679"/>
          <a:ext cx="1854538" cy="2194560"/>
        </p:xfrm>
        <a:graphic>
          <a:graphicData uri="http://schemas.openxmlformats.org/drawingml/2006/table">
            <a:tbl>
              <a:tblPr firstRow="1" bandRow="1">
                <a:tableStyleId>{5940675A-B579-460E-94D1-54222C63F5DA}</a:tableStyleId>
              </a:tblPr>
              <a:tblGrid>
                <a:gridCol w="560388">
                  <a:extLst>
                    <a:ext uri="{9D8B030D-6E8A-4147-A177-3AD203B41FA5}">
                      <a16:colId xmlns:a16="http://schemas.microsoft.com/office/drawing/2014/main" val="1193322599"/>
                    </a:ext>
                  </a:extLst>
                </a:gridCol>
                <a:gridCol w="816943">
                  <a:extLst>
                    <a:ext uri="{9D8B030D-6E8A-4147-A177-3AD203B41FA5}">
                      <a16:colId xmlns:a16="http://schemas.microsoft.com/office/drawing/2014/main" val="4227494446"/>
                    </a:ext>
                  </a:extLst>
                </a:gridCol>
                <a:gridCol w="477207">
                  <a:extLst>
                    <a:ext uri="{9D8B030D-6E8A-4147-A177-3AD203B41FA5}">
                      <a16:colId xmlns:a16="http://schemas.microsoft.com/office/drawing/2014/main" val="468283467"/>
                    </a:ext>
                  </a:extLst>
                </a:gridCol>
              </a:tblGrid>
              <a:tr h="270417">
                <a:tc>
                  <a:txBody>
                    <a:bodyPr/>
                    <a:lstStyle/>
                    <a:p>
                      <a:pPr algn="ctr"/>
                      <a:endParaRPr lang="en-US" sz="1800" b="0" i="0">
                        <a:latin typeface="Corbel" panose="020B0503020204020204" pitchFamily="34" charset="0"/>
                        <a:cs typeface="Arial" panose="020B060402020202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800" b="0" i="0">
                          <a:latin typeface="Corbel" panose="020B0503020204020204" pitchFamily="34" charset="0"/>
                          <a:cs typeface="Arial" panose="020B0604020202020204" pitchFamily="34" charset="0"/>
                        </a:rPr>
                        <a:t>Prime numbers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r>
                        <a:rPr lang="en-US" sz="1000">
                          <a:latin typeface="Arial" panose="020B0604020202020204" pitchFamily="34" charset="0"/>
                          <a:cs typeface="Arial" panose="020B0604020202020204" pitchFamily="34" charset="0"/>
                        </a:rPr>
                        <a:t>A</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0">
                <a:tc>
                  <a:txBody>
                    <a:bodyPr/>
                    <a:lstStyle/>
                    <a:p>
                      <a:pPr algn="ctr"/>
                      <a:r>
                        <a:rPr lang="en-US" sz="1800" b="0" i="0">
                          <a:latin typeface="Corbel" panose="020B0503020204020204" pitchFamily="34" charset="0"/>
                          <a:cs typeface="Arial" panose="020B0604020202020204" pitchFamily="34" charset="0"/>
                        </a:rPr>
                        <a:t>LUT</a:t>
                      </a:r>
                    </a:p>
                    <a:p>
                      <a:pPr algn="ctr"/>
                      <a:r>
                        <a:rPr lang="en-US" sz="1800" b="0" i="0">
                          <a:latin typeface="Corbel" panose="020B0503020204020204" pitchFamily="34" charset="0"/>
                          <a:cs typeface="Arial" panose="020B0604020202020204" pitchFamily="34" charset="0"/>
                        </a:rPr>
                        <a:t>index</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err="1">
                          <a:latin typeface="Corbel" panose="020B0503020204020204" pitchFamily="34" charset="0"/>
                          <a:cs typeface="Arial" panose="020B0604020202020204" pitchFamily="34" charset="0"/>
                        </a:rPr>
                        <a:t>i</a:t>
                      </a:r>
                      <a:endParaRPr lang="en-US" sz="1800" b="0" i="0">
                        <a:latin typeface="Corbel" panose="020B0503020204020204" pitchFamily="34" charset="0"/>
                        <a:cs typeface="Arial" panose="020B0604020202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f(</a:t>
                      </a:r>
                      <a:r>
                        <a:rPr lang="en-US" sz="1800" b="0" i="0" err="1">
                          <a:latin typeface="Corbel" panose="020B0503020204020204" pitchFamily="34" charset="0"/>
                          <a:cs typeface="Arial" panose="020B0604020202020204" pitchFamily="34" charset="0"/>
                        </a:rPr>
                        <a:t>i</a:t>
                      </a:r>
                      <a:r>
                        <a:rPr lang="en-US" sz="1800" b="0" i="0">
                          <a:latin typeface="Corbel" panose="020B0503020204020204" pitchFamily="34" charset="0"/>
                          <a:cs typeface="Arial" panose="020B0604020202020204" pitchFamily="34" charset="0"/>
                        </a:rPr>
                        <a: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6769038"/>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1</a:t>
                      </a:r>
                      <a:r>
                        <a:rPr lang="en-US" sz="1800" b="0" i="0" baseline="30000">
                          <a:latin typeface="Corbel" panose="020B0503020204020204" pitchFamily="34" charset="0"/>
                          <a:cs typeface="Arial" panose="020B0604020202020204" pitchFamily="34" charset="0"/>
                        </a:rPr>
                        <a:t>st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351085"/>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2</a:t>
                      </a:r>
                      <a:r>
                        <a:rPr lang="en-US" sz="1800" b="0" i="0" baseline="30000">
                          <a:solidFill>
                            <a:schemeClr val="tx1"/>
                          </a:solidFill>
                          <a:latin typeface="Corbel" panose="020B0503020204020204" pitchFamily="34" charset="0"/>
                          <a:cs typeface="Arial" panose="020B0604020202020204" pitchFamily="34" charset="0"/>
                        </a:rPr>
                        <a:t>nd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08754334"/>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3</a:t>
                      </a:r>
                      <a:r>
                        <a:rPr lang="en-US" sz="1800" b="0" i="0" baseline="30000">
                          <a:latin typeface="Corbel" panose="020B0503020204020204" pitchFamily="34" charset="0"/>
                          <a:cs typeface="Arial" panose="020B0604020202020204" pitchFamily="34" charset="0"/>
                        </a:rPr>
                        <a:t>rd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64916830"/>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4</a:t>
                      </a:r>
                      <a:r>
                        <a:rPr lang="en-US" sz="1800" b="0" i="0" baseline="30000">
                          <a:latin typeface="Corbel" panose="020B0503020204020204" pitchFamily="34" charset="0"/>
                          <a:cs typeface="Arial" panose="020B0604020202020204" pitchFamily="34" charset="0"/>
                        </a:rPr>
                        <a:t>th</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16069710"/>
                  </a:ext>
                </a:extLst>
              </a:tr>
            </a:tbl>
          </a:graphicData>
        </a:graphic>
      </p:graphicFrame>
      <p:graphicFrame>
        <p:nvGraphicFramePr>
          <p:cNvPr id="52" name="Table 275">
            <a:extLst>
              <a:ext uri="{FF2B5EF4-FFF2-40B4-BE49-F238E27FC236}">
                <a16:creationId xmlns:a16="http://schemas.microsoft.com/office/drawing/2014/main" id="{D03E7150-1EF3-DD7E-1AAE-429CCC880DF9}"/>
              </a:ext>
            </a:extLst>
          </p:cNvPr>
          <p:cNvGraphicFramePr>
            <a:graphicFrameLocks noGrp="1"/>
          </p:cNvGraphicFramePr>
          <p:nvPr/>
        </p:nvGraphicFramePr>
        <p:xfrm>
          <a:off x="419382" y="4801677"/>
          <a:ext cx="1863744" cy="384881"/>
        </p:xfrm>
        <a:graphic>
          <a:graphicData uri="http://schemas.openxmlformats.org/drawingml/2006/table">
            <a:tbl>
              <a:tblPr firstRow="1" bandRow="1">
                <a:tableStyleId>{5940675A-B579-460E-94D1-54222C63F5DA}</a:tableStyleId>
              </a:tblPr>
              <a:tblGrid>
                <a:gridCol w="465936">
                  <a:extLst>
                    <a:ext uri="{9D8B030D-6E8A-4147-A177-3AD203B41FA5}">
                      <a16:colId xmlns:a16="http://schemas.microsoft.com/office/drawing/2014/main" val="4227494446"/>
                    </a:ext>
                  </a:extLst>
                </a:gridCol>
                <a:gridCol w="465936">
                  <a:extLst>
                    <a:ext uri="{9D8B030D-6E8A-4147-A177-3AD203B41FA5}">
                      <a16:colId xmlns:a16="http://schemas.microsoft.com/office/drawing/2014/main" val="468283467"/>
                    </a:ext>
                  </a:extLst>
                </a:gridCol>
                <a:gridCol w="465936">
                  <a:extLst>
                    <a:ext uri="{9D8B030D-6E8A-4147-A177-3AD203B41FA5}">
                      <a16:colId xmlns:a16="http://schemas.microsoft.com/office/drawing/2014/main" val="3823604040"/>
                    </a:ext>
                  </a:extLst>
                </a:gridCol>
                <a:gridCol w="465936">
                  <a:extLst>
                    <a:ext uri="{9D8B030D-6E8A-4147-A177-3AD203B41FA5}">
                      <a16:colId xmlns:a16="http://schemas.microsoft.com/office/drawing/2014/main" val="3652080883"/>
                    </a:ext>
                  </a:extLst>
                </a:gridCol>
              </a:tblGrid>
              <a:tr h="384881">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54" name="TextBox 53">
            <a:extLst>
              <a:ext uri="{FF2B5EF4-FFF2-40B4-BE49-F238E27FC236}">
                <a16:creationId xmlns:a16="http://schemas.microsoft.com/office/drawing/2014/main" id="{0298F78F-23E2-99F4-79F3-CD12675CB412}"/>
              </a:ext>
            </a:extLst>
          </p:cNvPr>
          <p:cNvSpPr txBox="1"/>
          <p:nvPr/>
        </p:nvSpPr>
        <p:spPr>
          <a:xfrm>
            <a:off x="426103" y="4167177"/>
            <a:ext cx="1854538"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l</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ook</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u</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p </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able</a:t>
            </a:r>
          </a:p>
        </p:txBody>
      </p:sp>
      <p:sp>
        <p:nvSpPr>
          <p:cNvPr id="55" name="TextBox 54">
            <a:extLst>
              <a:ext uri="{FF2B5EF4-FFF2-40B4-BE49-F238E27FC236}">
                <a16:creationId xmlns:a16="http://schemas.microsoft.com/office/drawing/2014/main" id="{7195EE43-7896-3B0F-7D8D-A5EE61665E18}"/>
              </a:ext>
            </a:extLst>
          </p:cNvPr>
          <p:cNvSpPr txBox="1"/>
          <p:nvPr/>
        </p:nvSpPr>
        <p:spPr>
          <a:xfrm>
            <a:off x="328507" y="6078612"/>
            <a:ext cx="204201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 vector</a:t>
            </a:r>
          </a:p>
        </p:txBody>
      </p:sp>
      <p:graphicFrame>
        <p:nvGraphicFramePr>
          <p:cNvPr id="56" name="Table 275">
            <a:extLst>
              <a:ext uri="{FF2B5EF4-FFF2-40B4-BE49-F238E27FC236}">
                <a16:creationId xmlns:a16="http://schemas.microsoft.com/office/drawing/2014/main" id="{42AC9FCD-CC4B-AED2-A9FC-1476D069C04D}"/>
              </a:ext>
            </a:extLst>
          </p:cNvPr>
          <p:cNvGraphicFramePr>
            <a:graphicFrameLocks noGrp="1"/>
          </p:cNvGraphicFramePr>
          <p:nvPr/>
        </p:nvGraphicFramePr>
        <p:xfrm>
          <a:off x="419382" y="5745220"/>
          <a:ext cx="1863740" cy="384881"/>
        </p:xfrm>
        <a:graphic>
          <a:graphicData uri="http://schemas.openxmlformats.org/drawingml/2006/table">
            <a:tbl>
              <a:tblPr firstRow="1" bandRow="1">
                <a:tableStyleId>{5940675A-B579-460E-94D1-54222C63F5DA}</a:tableStyleId>
              </a:tblPr>
              <a:tblGrid>
                <a:gridCol w="465935">
                  <a:extLst>
                    <a:ext uri="{9D8B030D-6E8A-4147-A177-3AD203B41FA5}">
                      <a16:colId xmlns:a16="http://schemas.microsoft.com/office/drawing/2014/main" val="4227494446"/>
                    </a:ext>
                  </a:extLst>
                </a:gridCol>
                <a:gridCol w="465935">
                  <a:extLst>
                    <a:ext uri="{9D8B030D-6E8A-4147-A177-3AD203B41FA5}">
                      <a16:colId xmlns:a16="http://schemas.microsoft.com/office/drawing/2014/main" val="468283467"/>
                    </a:ext>
                  </a:extLst>
                </a:gridCol>
                <a:gridCol w="465935">
                  <a:extLst>
                    <a:ext uri="{9D8B030D-6E8A-4147-A177-3AD203B41FA5}">
                      <a16:colId xmlns:a16="http://schemas.microsoft.com/office/drawing/2014/main" val="3823604040"/>
                    </a:ext>
                  </a:extLst>
                </a:gridCol>
                <a:gridCol w="465935">
                  <a:extLst>
                    <a:ext uri="{9D8B030D-6E8A-4147-A177-3AD203B41FA5}">
                      <a16:colId xmlns:a16="http://schemas.microsoft.com/office/drawing/2014/main" val="3652080883"/>
                    </a:ext>
                  </a:extLst>
                </a:gridCol>
              </a:tblGrid>
              <a:tr h="384881">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64" name="TextBox 63">
            <a:extLst>
              <a:ext uri="{FF2B5EF4-FFF2-40B4-BE49-F238E27FC236}">
                <a16:creationId xmlns:a16="http://schemas.microsoft.com/office/drawing/2014/main" id="{77C6A9F9-CFD2-BFB6-5FD1-46212866E231}"/>
              </a:ext>
            </a:extLst>
          </p:cNvPr>
          <p:cNvSpPr txBox="1"/>
          <p:nvPr/>
        </p:nvSpPr>
        <p:spPr>
          <a:xfrm>
            <a:off x="-118226" y="766965"/>
            <a:ext cx="294444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LUT Query: </a:t>
            </a:r>
            <a:b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b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Return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1</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st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4</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th</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Corbel" panose="020B0503020204020204" pitchFamily="34" charset="0"/>
                <a:ea typeface="+mn-ea"/>
                <a:cs typeface="+mn-cs"/>
              </a:rPr>
              <a:t>prime numbers</a:t>
            </a:r>
          </a:p>
        </p:txBody>
      </p:sp>
      <p:sp>
        <p:nvSpPr>
          <p:cNvPr id="71" name="TextBox 70">
            <a:extLst>
              <a:ext uri="{FF2B5EF4-FFF2-40B4-BE49-F238E27FC236}">
                <a16:creationId xmlns:a16="http://schemas.microsoft.com/office/drawing/2014/main" id="{96464DE5-8775-54F7-E800-368C864AD146}"/>
              </a:ext>
            </a:extLst>
          </p:cNvPr>
          <p:cNvSpPr txBox="1"/>
          <p:nvPr/>
        </p:nvSpPr>
        <p:spPr>
          <a:xfrm>
            <a:off x="3602360" y="807886"/>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input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vector</a:t>
            </a:r>
          </a:p>
        </p:txBody>
      </p:sp>
      <p:sp>
        <p:nvSpPr>
          <p:cNvPr id="74" name="TextBox 73">
            <a:extLst>
              <a:ext uri="{FF2B5EF4-FFF2-40B4-BE49-F238E27FC236}">
                <a16:creationId xmlns:a16="http://schemas.microsoft.com/office/drawing/2014/main" id="{549E17C4-CCD6-4975-A244-6D40CDC6F814}"/>
              </a:ext>
            </a:extLst>
          </p:cNvPr>
          <p:cNvSpPr txBox="1"/>
          <p:nvPr/>
        </p:nvSpPr>
        <p:spPr>
          <a:xfrm>
            <a:off x="6088976" y="1531408"/>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C000"/>
                </a:solidFill>
                <a:effectLst/>
                <a:uLnTx/>
                <a:uFillTx/>
                <a:latin typeface="Corbel" panose="020B0503020204020204" pitchFamily="34" charset="0"/>
                <a:ea typeface="+mn-ea"/>
                <a:cs typeface="Arial" panose="020B0604020202020204" pitchFamily="34" charset="0"/>
              </a:rPr>
              <a:t>match logic</a:t>
            </a:r>
          </a:p>
        </p:txBody>
      </p:sp>
      <p:sp>
        <p:nvSpPr>
          <p:cNvPr id="80" name="TextBox 79">
            <a:extLst>
              <a:ext uri="{FF2B5EF4-FFF2-40B4-BE49-F238E27FC236}">
                <a16:creationId xmlns:a16="http://schemas.microsoft.com/office/drawing/2014/main" id="{283E4029-EC6B-17CF-A76E-32088220A3F2}"/>
              </a:ext>
            </a:extLst>
          </p:cNvPr>
          <p:cNvSpPr txBox="1"/>
          <p:nvPr/>
        </p:nvSpPr>
        <p:spPr>
          <a:xfrm rot="5400000">
            <a:off x="5608648" y="3024316"/>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solidFill>
                <a:effectLst/>
                <a:uLnTx/>
                <a:uFillTx/>
                <a:latin typeface="Corbel" panose="020B0503020204020204" pitchFamily="34" charset="0"/>
                <a:ea typeface="+mn-ea"/>
                <a:cs typeface="Arial" panose="020B0604020202020204" pitchFamily="34" charset="0"/>
              </a:rPr>
              <a:t>DRAM array</a:t>
            </a:r>
          </a:p>
        </p:txBody>
      </p:sp>
      <p:sp>
        <p:nvSpPr>
          <p:cNvPr id="82" name="Rectangle 81">
            <a:extLst>
              <a:ext uri="{FF2B5EF4-FFF2-40B4-BE49-F238E27FC236}">
                <a16:creationId xmlns:a16="http://schemas.microsoft.com/office/drawing/2014/main" id="{62BDDE6A-4739-7DE9-17E3-D3F0466696F8}"/>
              </a:ext>
            </a:extLst>
          </p:cNvPr>
          <p:cNvSpPr/>
          <p:nvPr/>
        </p:nvSpPr>
        <p:spPr>
          <a:xfrm>
            <a:off x="4935550" y="240016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1FD"/>
                </a:solidFill>
                <a:effectLst/>
                <a:uLnTx/>
                <a:uFillTx/>
                <a:latin typeface="Corbel" panose="020B0503020204020204" pitchFamily="34" charset="0"/>
                <a:ea typeface="+mn-ea"/>
                <a:cs typeface="+mn-cs"/>
              </a:rPr>
              <a:t>0</a:t>
            </a:r>
          </a:p>
        </p:txBody>
      </p:sp>
      <p:sp>
        <p:nvSpPr>
          <p:cNvPr id="85" name="Rectangle 84">
            <a:extLst>
              <a:ext uri="{FF2B5EF4-FFF2-40B4-BE49-F238E27FC236}">
                <a16:creationId xmlns:a16="http://schemas.microsoft.com/office/drawing/2014/main" id="{CF06D91A-016B-D11C-864D-895C394BB662}"/>
              </a:ext>
            </a:extLst>
          </p:cNvPr>
          <p:cNvSpPr/>
          <p:nvPr/>
        </p:nvSpPr>
        <p:spPr>
          <a:xfrm>
            <a:off x="4934491" y="3505647"/>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3</a:t>
            </a:r>
          </a:p>
        </p:txBody>
      </p:sp>
      <p:cxnSp>
        <p:nvCxnSpPr>
          <p:cNvPr id="87" name="Straight Arrow Connector 86">
            <a:extLst>
              <a:ext uri="{FF2B5EF4-FFF2-40B4-BE49-F238E27FC236}">
                <a16:creationId xmlns:a16="http://schemas.microsoft.com/office/drawing/2014/main" id="{3D9963A9-A5EA-04E1-3026-C8D6B5061355}"/>
              </a:ext>
            </a:extLst>
          </p:cNvPr>
          <p:cNvCxnSpPr>
            <a:cxnSpLocks/>
          </p:cNvCxnSpPr>
          <p:nvPr/>
        </p:nvCxnSpPr>
        <p:spPr>
          <a:xfrm>
            <a:off x="3366391" y="3251264"/>
            <a:ext cx="114882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39D14E65-9366-2144-7050-648A3219DAB2}"/>
              </a:ext>
            </a:extLst>
          </p:cNvPr>
          <p:cNvSpPr>
            <a:spLocks/>
          </p:cNvSpPr>
          <p:nvPr/>
        </p:nvSpPr>
        <p:spPr>
          <a:xfrm>
            <a:off x="5774387" y="1730815"/>
            <a:ext cx="392400" cy="392400"/>
          </a:xfrm>
          <a:prstGeom prst="rect">
            <a:avLst/>
          </a:prstGeom>
          <a:solidFill>
            <a:schemeClr val="accent3">
              <a:lumMod val="20000"/>
              <a:lumOff val="80000"/>
            </a:schemeClr>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𝘅</a:t>
            </a:r>
          </a:p>
        </p:txBody>
      </p:sp>
      <p:sp>
        <p:nvSpPr>
          <p:cNvPr id="51" name="Rectangle 50">
            <a:extLst>
              <a:ext uri="{FF2B5EF4-FFF2-40B4-BE49-F238E27FC236}">
                <a16:creationId xmlns:a16="http://schemas.microsoft.com/office/drawing/2014/main" id="{2338C925-EB0C-FED6-B6EA-69A0D7B6D4C8}"/>
              </a:ext>
            </a:extLst>
          </p:cNvPr>
          <p:cNvSpPr>
            <a:spLocks/>
          </p:cNvSpPr>
          <p:nvPr/>
        </p:nvSpPr>
        <p:spPr>
          <a:xfrm>
            <a:off x="6704829" y="1722794"/>
            <a:ext cx="392400" cy="392400"/>
          </a:xfrm>
          <a:prstGeom prst="rect">
            <a:avLst/>
          </a:prstGeom>
          <a:solidFill>
            <a:schemeClr val="accent3">
              <a:lumMod val="20000"/>
              <a:lumOff val="80000"/>
            </a:schemeClr>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𝘅</a:t>
            </a:r>
          </a:p>
        </p:txBody>
      </p:sp>
      <p:cxnSp>
        <p:nvCxnSpPr>
          <p:cNvPr id="39" name="Straight Connector 38">
            <a:extLst>
              <a:ext uri="{FF2B5EF4-FFF2-40B4-BE49-F238E27FC236}">
                <a16:creationId xmlns:a16="http://schemas.microsoft.com/office/drawing/2014/main" id="{0788DB41-2F4F-F0BE-EDFA-DD518815F61A}"/>
              </a:ext>
            </a:extLst>
          </p:cNvPr>
          <p:cNvCxnSpPr>
            <a:cxnSpLocks/>
          </p:cNvCxnSpPr>
          <p:nvPr/>
        </p:nvCxnSpPr>
        <p:spPr>
          <a:xfrm rot="5400000" flipH="1">
            <a:off x="5043784" y="3295028"/>
            <a:ext cx="3963" cy="274320"/>
          </a:xfrm>
          <a:prstGeom prst="line">
            <a:avLst/>
          </a:prstGeom>
          <a:solidFill>
            <a:schemeClr val="bg1"/>
          </a:solidFill>
          <a:ln w="38100">
            <a:solidFill>
              <a:srgbClr val="FE0000"/>
            </a:solidFill>
          </a:ln>
        </p:spPr>
        <p:style>
          <a:lnRef idx="1">
            <a:schemeClr val="accent4"/>
          </a:lnRef>
          <a:fillRef idx="0">
            <a:schemeClr val="accent4"/>
          </a:fillRef>
          <a:effectRef idx="0">
            <a:schemeClr val="accent4"/>
          </a:effectRef>
          <a:fontRef idx="minor">
            <a:schemeClr val="tx1"/>
          </a:fontRef>
        </p:style>
      </p:cxnSp>
      <p:cxnSp>
        <p:nvCxnSpPr>
          <p:cNvPr id="53" name="Straight Connector 52">
            <a:extLst>
              <a:ext uri="{FF2B5EF4-FFF2-40B4-BE49-F238E27FC236}">
                <a16:creationId xmlns:a16="http://schemas.microsoft.com/office/drawing/2014/main" id="{CBA1B380-E5CF-878D-0C01-33367B57B206}"/>
              </a:ext>
            </a:extLst>
          </p:cNvPr>
          <p:cNvCxnSpPr>
            <a:cxnSpLocks/>
          </p:cNvCxnSpPr>
          <p:nvPr/>
        </p:nvCxnSpPr>
        <p:spPr>
          <a:xfrm rot="5400000" flipH="1">
            <a:off x="5043785" y="28981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57" name="Rectangle 56">
            <a:extLst>
              <a:ext uri="{FF2B5EF4-FFF2-40B4-BE49-F238E27FC236}">
                <a16:creationId xmlns:a16="http://schemas.microsoft.com/office/drawing/2014/main" id="{A0FE0F04-CB70-63E2-8391-C7AD5EE7AE6B}"/>
              </a:ext>
            </a:extLst>
          </p:cNvPr>
          <p:cNvSpPr/>
          <p:nvPr/>
        </p:nvSpPr>
        <p:spPr>
          <a:xfrm>
            <a:off x="4935550" y="2766371"/>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1FD"/>
                </a:solidFill>
                <a:effectLst/>
                <a:uLnTx/>
                <a:uFillTx/>
                <a:latin typeface="Corbel" panose="020B0503020204020204" pitchFamily="34" charset="0"/>
                <a:ea typeface="+mn-ea"/>
                <a:cs typeface="+mn-cs"/>
              </a:rPr>
              <a:t>1</a:t>
            </a:r>
          </a:p>
        </p:txBody>
      </p:sp>
      <p:sp>
        <p:nvSpPr>
          <p:cNvPr id="59" name="Rectangle 58">
            <a:extLst>
              <a:ext uri="{FF2B5EF4-FFF2-40B4-BE49-F238E27FC236}">
                <a16:creationId xmlns:a16="http://schemas.microsoft.com/office/drawing/2014/main" id="{6049C2BC-922E-373C-59FE-F36F95C4A9D1}"/>
              </a:ext>
            </a:extLst>
          </p:cNvPr>
          <p:cNvSpPr/>
          <p:nvPr/>
        </p:nvSpPr>
        <p:spPr>
          <a:xfrm>
            <a:off x="4934718" y="315662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E0000"/>
                </a:solidFill>
                <a:effectLst/>
                <a:uLnTx/>
                <a:uFillTx/>
                <a:latin typeface="Corbel" panose="020B0503020204020204" pitchFamily="34" charset="0"/>
                <a:ea typeface="+mn-ea"/>
                <a:cs typeface="+mn-cs"/>
              </a:rPr>
              <a:t>2</a:t>
            </a:r>
          </a:p>
        </p:txBody>
      </p:sp>
      <p:sp>
        <p:nvSpPr>
          <p:cNvPr id="48" name="Rounded Rectangle 47">
            <a:extLst>
              <a:ext uri="{FF2B5EF4-FFF2-40B4-BE49-F238E27FC236}">
                <a16:creationId xmlns:a16="http://schemas.microsoft.com/office/drawing/2014/main" id="{8376977C-3282-EAB6-98E7-B196ED4F6F12}"/>
              </a:ext>
            </a:extLst>
          </p:cNvPr>
          <p:cNvSpPr/>
          <p:nvPr/>
        </p:nvSpPr>
        <p:spPr>
          <a:xfrm rot="16200000">
            <a:off x="3943110" y="3070211"/>
            <a:ext cx="1654227" cy="308319"/>
          </a:xfrm>
          <a:prstGeom prst="round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62" name="Table 275">
            <a:extLst>
              <a:ext uri="{FF2B5EF4-FFF2-40B4-BE49-F238E27FC236}">
                <a16:creationId xmlns:a16="http://schemas.microsoft.com/office/drawing/2014/main" id="{798DEEFD-8F33-EF72-BB5D-96F19EBDAE8B}"/>
              </a:ext>
            </a:extLst>
          </p:cNvPr>
          <p:cNvGraphicFramePr>
            <a:graphicFrameLocks noGrp="1"/>
          </p:cNvGraphicFramePr>
          <p:nvPr/>
        </p:nvGraphicFramePr>
        <p:xfrm>
          <a:off x="5292522" y="2459192"/>
          <a:ext cx="1800000" cy="1584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396000">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856769038"/>
                  </a:ext>
                </a:extLst>
              </a:tr>
              <a:tr h="396000">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extLst>
                  <a:ext uri="{0D108BD9-81ED-4DB2-BD59-A6C34878D82A}">
                    <a16:rowId xmlns:a16="http://schemas.microsoft.com/office/drawing/2014/main" val="3581351085"/>
                  </a:ext>
                </a:extLst>
              </a:tr>
              <a:tr h="396000">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04728428"/>
                  </a:ext>
                </a:extLst>
              </a:tr>
            </a:tbl>
          </a:graphicData>
        </a:graphic>
      </p:graphicFrame>
      <p:sp>
        <p:nvSpPr>
          <p:cNvPr id="63" name="Rectangle 62">
            <a:extLst>
              <a:ext uri="{FF2B5EF4-FFF2-40B4-BE49-F238E27FC236}">
                <a16:creationId xmlns:a16="http://schemas.microsoft.com/office/drawing/2014/main" id="{5A477D21-33B7-5A26-E257-89EE36038008}"/>
              </a:ext>
            </a:extLst>
          </p:cNvPr>
          <p:cNvSpPr>
            <a:spLocks/>
          </p:cNvSpPr>
          <p:nvPr/>
        </p:nvSpPr>
        <p:spPr>
          <a:xfrm>
            <a:off x="5305613" y="1730815"/>
            <a:ext cx="392400" cy="392400"/>
          </a:xfrm>
          <a:prstGeom prst="rect">
            <a:avLst/>
          </a:prstGeom>
          <a:solidFill>
            <a:schemeClr val="accent3">
              <a:lumMod val="20000"/>
              <a:lumOff val="80000"/>
            </a:schemeClr>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𝘅</a:t>
            </a:r>
          </a:p>
        </p:txBody>
      </p:sp>
      <p:sp>
        <p:nvSpPr>
          <p:cNvPr id="66" name="Rectangle 65">
            <a:extLst>
              <a:ext uri="{FF2B5EF4-FFF2-40B4-BE49-F238E27FC236}">
                <a16:creationId xmlns:a16="http://schemas.microsoft.com/office/drawing/2014/main" id="{A8973704-B3B8-B45F-413E-83C53CF8BB36}"/>
              </a:ext>
            </a:extLst>
          </p:cNvPr>
          <p:cNvSpPr>
            <a:spLocks/>
          </p:cNvSpPr>
          <p:nvPr/>
        </p:nvSpPr>
        <p:spPr>
          <a:xfrm>
            <a:off x="6236055" y="1722794"/>
            <a:ext cx="392400" cy="392400"/>
          </a:xfrm>
          <a:prstGeom prst="rect">
            <a:avLst/>
          </a:prstGeom>
          <a:solidFill>
            <a:schemeClr val="accent3">
              <a:lumMod val="20000"/>
              <a:lumOff val="80000"/>
            </a:schemeClr>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𝘅</a:t>
            </a:r>
          </a:p>
        </p:txBody>
      </p:sp>
      <p:graphicFrame>
        <p:nvGraphicFramePr>
          <p:cNvPr id="67" name="Table 275">
            <a:extLst>
              <a:ext uri="{FF2B5EF4-FFF2-40B4-BE49-F238E27FC236}">
                <a16:creationId xmlns:a16="http://schemas.microsoft.com/office/drawing/2014/main" id="{FBC603E3-98EB-1F90-D2E7-34285F36F3C6}"/>
              </a:ext>
            </a:extLst>
          </p:cNvPr>
          <p:cNvGraphicFramePr>
            <a:graphicFrameLocks noGrp="1"/>
          </p:cNvGraphicFramePr>
          <p:nvPr/>
        </p:nvGraphicFramePr>
        <p:xfrm>
          <a:off x="5292749" y="4618506"/>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sp>
        <p:nvSpPr>
          <p:cNvPr id="5" name="TextBox 4">
            <a:extLst>
              <a:ext uri="{FF2B5EF4-FFF2-40B4-BE49-F238E27FC236}">
                <a16:creationId xmlns:a16="http://schemas.microsoft.com/office/drawing/2014/main" id="{8F07413E-5760-B826-E33F-9DFE01F17068}"/>
              </a:ext>
            </a:extLst>
          </p:cNvPr>
          <p:cNvSpPr txBox="1"/>
          <p:nvPr/>
        </p:nvSpPr>
        <p:spPr>
          <a:xfrm>
            <a:off x="3811694" y="4612111"/>
            <a:ext cx="135233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93889F"/>
                </a:solidFill>
                <a:effectLst/>
                <a:uLnTx/>
                <a:uFillTx/>
                <a:latin typeface="Corbel" panose="020B0503020204020204" pitchFamily="34" charset="0"/>
                <a:ea typeface="+mn-ea"/>
                <a:cs typeface="Arial" panose="020B0604020202020204" pitchFamily="34" charset="0"/>
              </a:rPr>
              <a:t>row buffer</a:t>
            </a:r>
          </a:p>
        </p:txBody>
      </p:sp>
      <p:cxnSp>
        <p:nvCxnSpPr>
          <p:cNvPr id="12" name="Elbow Connector 11">
            <a:extLst>
              <a:ext uri="{FF2B5EF4-FFF2-40B4-BE49-F238E27FC236}">
                <a16:creationId xmlns:a16="http://schemas.microsoft.com/office/drawing/2014/main" id="{05FD02F3-B399-BE3E-C3D2-DF81C6CE52A7}"/>
              </a:ext>
            </a:extLst>
          </p:cNvPr>
          <p:cNvCxnSpPr>
            <a:cxnSpLocks/>
          </p:cNvCxnSpPr>
          <p:nvPr/>
        </p:nvCxnSpPr>
        <p:spPr>
          <a:xfrm rot="5400000" flipH="1" flipV="1">
            <a:off x="4745177" y="1952206"/>
            <a:ext cx="470099" cy="420004"/>
          </a:xfrm>
          <a:prstGeom prst="bentConnector2">
            <a:avLst/>
          </a:prstGeom>
          <a:ln w="38100">
            <a:solidFill>
              <a:srgbClr val="C00000"/>
            </a:solidFill>
            <a:prstDash val="sysDot"/>
            <a:tailEnd type="triangl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4656855"/>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300"/>
                                        <p:tgtEl>
                                          <p:spTgt spid="63"/>
                                        </p:tgtEl>
                                      </p:cBhvr>
                                    </p:animEffect>
                                  </p:childTnLst>
                                </p:cTn>
                              </p:par>
                            </p:childTnLst>
                          </p:cTn>
                        </p:par>
                        <p:par>
                          <p:cTn id="8" fill="hold">
                            <p:stCondLst>
                              <p:cond delay="300"/>
                            </p:stCondLst>
                            <p:childTnLst>
                              <p:par>
                                <p:cTn id="9" presetID="10" presetClass="entr" presetSubtype="0"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300"/>
                                        <p:tgtEl>
                                          <p:spTgt spid="44"/>
                                        </p:tgtEl>
                                      </p:cBhvr>
                                    </p:animEffect>
                                  </p:childTnLst>
                                </p:cTn>
                              </p:par>
                            </p:childTnLst>
                          </p:cTn>
                        </p:par>
                        <p:par>
                          <p:cTn id="12" fill="hold">
                            <p:stCondLst>
                              <p:cond delay="600"/>
                            </p:stCondLst>
                            <p:childTnLst>
                              <p:par>
                                <p:cTn id="13" presetID="10" presetClass="entr" presetSubtype="0" fill="hold" grpId="0" nodeType="after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fade">
                                      <p:cBhvr>
                                        <p:cTn id="15" dur="300"/>
                                        <p:tgtEl>
                                          <p:spTgt spid="66"/>
                                        </p:tgtEl>
                                      </p:cBhvr>
                                    </p:animEffect>
                                  </p:childTnLst>
                                </p:cTn>
                              </p:par>
                            </p:childTnLst>
                          </p:cTn>
                        </p:par>
                        <p:par>
                          <p:cTn id="16" fill="hold">
                            <p:stCondLst>
                              <p:cond delay="900"/>
                            </p:stCondLst>
                            <p:childTnLst>
                              <p:par>
                                <p:cTn id="17" presetID="10" presetClass="entr" presetSubtype="0"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3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1" grpId="0" animBg="1"/>
      <p:bldP spid="63" grpId="0" animBg="1"/>
      <p:bldP spid="66"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Box 91">
            <a:extLst>
              <a:ext uri="{FF2B5EF4-FFF2-40B4-BE49-F238E27FC236}">
                <a16:creationId xmlns:a16="http://schemas.microsoft.com/office/drawing/2014/main" id="{F0912C0E-F66C-CC78-E512-3C50625CE485}"/>
              </a:ext>
            </a:extLst>
          </p:cNvPr>
          <p:cNvSpPr txBox="1"/>
          <p:nvPr/>
        </p:nvSpPr>
        <p:spPr>
          <a:xfrm>
            <a:off x="2778847" y="2451714"/>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pLUTo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row sweep</a:t>
            </a:r>
          </a:p>
        </p:txBody>
      </p:sp>
      <p:sp>
        <p:nvSpPr>
          <p:cNvPr id="70" name="Rectangle 69">
            <a:extLst>
              <a:ext uri="{FF2B5EF4-FFF2-40B4-BE49-F238E27FC236}">
                <a16:creationId xmlns:a16="http://schemas.microsoft.com/office/drawing/2014/main" id="{4F87D1AE-C9E8-030A-A3DD-CE41E1CA8BC8}"/>
              </a:ext>
            </a:extLst>
          </p:cNvPr>
          <p:cNvSpPr/>
          <p:nvPr/>
        </p:nvSpPr>
        <p:spPr>
          <a:xfrm>
            <a:off x="0" y="629616"/>
            <a:ext cx="2716306" cy="5826540"/>
          </a:xfrm>
          <a:prstGeom prst="rect">
            <a:avLst/>
          </a:prstGeom>
          <a:solidFill>
            <a:srgbClr val="FFF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ounded Rectangle 64">
            <a:extLst>
              <a:ext uri="{FF2B5EF4-FFF2-40B4-BE49-F238E27FC236}">
                <a16:creationId xmlns:a16="http://schemas.microsoft.com/office/drawing/2014/main" id="{8FFE4315-EE8D-144A-008D-8DCDDE3CFCC3}"/>
              </a:ext>
            </a:extLst>
          </p:cNvPr>
          <p:cNvSpPr/>
          <p:nvPr/>
        </p:nvSpPr>
        <p:spPr>
          <a:xfrm>
            <a:off x="96426" y="736537"/>
            <a:ext cx="2519027" cy="1079711"/>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4F55892D-F829-1FC6-94CF-7204C63F8EB6}"/>
              </a:ext>
            </a:extLst>
          </p:cNvPr>
          <p:cNvCxnSpPr>
            <a:cxnSpLocks/>
          </p:cNvCxnSpPr>
          <p:nvPr/>
        </p:nvCxnSpPr>
        <p:spPr>
          <a:xfrm rot="5400000" flipH="1">
            <a:off x="5043784" y="3295028"/>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E65ADB8B-E7D5-CC71-7D28-06DEDEE97FE9}"/>
              </a:ext>
            </a:extLst>
          </p:cNvPr>
          <p:cNvCxnSpPr>
            <a:cxnSpLocks/>
          </p:cNvCxnSpPr>
          <p:nvPr/>
        </p:nvCxnSpPr>
        <p:spPr>
          <a:xfrm rot="5400000" flipH="1">
            <a:off x="5043784" y="3673964"/>
            <a:ext cx="3963" cy="274320"/>
          </a:xfrm>
          <a:prstGeom prst="line">
            <a:avLst/>
          </a:prstGeom>
          <a:solidFill>
            <a:schemeClr val="bg1"/>
          </a:solidFill>
          <a:ln w="38100">
            <a:solidFill>
              <a:srgbClr val="FE0000"/>
            </a:solidFill>
          </a:ln>
        </p:spPr>
        <p:style>
          <a:lnRef idx="1">
            <a:schemeClr val="accent4"/>
          </a:lnRef>
          <a:fillRef idx="0">
            <a:schemeClr val="accent4"/>
          </a:fillRef>
          <a:effectRef idx="0">
            <a:schemeClr val="accent4"/>
          </a:effectRef>
          <a:fontRef idx="minor">
            <a:schemeClr val="tx1"/>
          </a:fontRef>
        </p:style>
      </p:cxnSp>
      <p:sp>
        <p:nvSpPr>
          <p:cNvPr id="3" name="Title 1" descr=" 6">
            <a:extLst>
              <a:ext uri="{FF2B5EF4-FFF2-40B4-BE49-F238E27FC236}">
                <a16:creationId xmlns:a16="http://schemas.microsoft.com/office/drawing/2014/main" id="{225FE3A3-6745-502D-7F59-15867750339D}"/>
              </a:ext>
            </a:extLst>
          </p:cNvPr>
          <p:cNvSpPr txBox="1">
            <a:spLocks/>
          </p:cNvSpPr>
          <p:nvPr/>
        </p:nvSpPr>
        <p:spPr>
          <a:xfrm>
            <a:off x="178177" y="0"/>
            <a:ext cx="8787647"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orbel" panose="020B0503020204020204" pitchFamily="34" charset="0"/>
                <a:ea typeface="+mj-ea"/>
                <a:cs typeface="+mj-cs"/>
              </a:rPr>
              <a:t>In-DRAM pLUTo LUT Query: Step 4</a:t>
            </a:r>
          </a:p>
        </p:txBody>
      </p:sp>
      <p:sp>
        <p:nvSpPr>
          <p:cNvPr id="7" name="Slide Number Placeholder 6">
            <a:extLst>
              <a:ext uri="{FF2B5EF4-FFF2-40B4-BE49-F238E27FC236}">
                <a16:creationId xmlns:a16="http://schemas.microsoft.com/office/drawing/2014/main" id="{BFC4D882-EE1D-5CC0-E0E4-710C3B18C9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cxnSp>
        <p:nvCxnSpPr>
          <p:cNvPr id="4" name="Straight Connector 3">
            <a:extLst>
              <a:ext uri="{FF2B5EF4-FFF2-40B4-BE49-F238E27FC236}">
                <a16:creationId xmlns:a16="http://schemas.microsoft.com/office/drawing/2014/main" id="{193B17EE-D4CE-E933-0A10-8DE0F4AE053C}"/>
              </a:ext>
            </a:extLst>
          </p:cNvPr>
          <p:cNvCxnSpPr>
            <a:cxnSpLocks/>
          </p:cNvCxnSpPr>
          <p:nvPr/>
        </p:nvCxnSpPr>
        <p:spPr>
          <a:xfrm>
            <a:off x="5515720" y="4182844"/>
            <a:ext cx="0" cy="325603"/>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DF1F5B15-D6F8-544E-2EC6-234CE9693377}"/>
              </a:ext>
            </a:extLst>
          </p:cNvPr>
          <p:cNvCxnSpPr>
            <a:cxnSpLocks/>
          </p:cNvCxnSpPr>
          <p:nvPr/>
        </p:nvCxnSpPr>
        <p:spPr>
          <a:xfrm>
            <a:off x="5965170" y="4182844"/>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BBD8907C-D053-3E28-0A5B-1508DA6E7B16}"/>
              </a:ext>
            </a:extLst>
          </p:cNvPr>
          <p:cNvCxnSpPr>
            <a:cxnSpLocks/>
          </p:cNvCxnSpPr>
          <p:nvPr/>
        </p:nvCxnSpPr>
        <p:spPr>
          <a:xfrm>
            <a:off x="6414620" y="4182805"/>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204CBF14-CE3C-D0AF-0904-EB85AA35F9B3}"/>
              </a:ext>
            </a:extLst>
          </p:cNvPr>
          <p:cNvCxnSpPr>
            <a:cxnSpLocks/>
          </p:cNvCxnSpPr>
          <p:nvPr/>
        </p:nvCxnSpPr>
        <p:spPr>
          <a:xfrm>
            <a:off x="6864069" y="4175499"/>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sp>
        <p:nvSpPr>
          <p:cNvPr id="11" name="Rounded Rectangle 10">
            <a:extLst>
              <a:ext uri="{FF2B5EF4-FFF2-40B4-BE49-F238E27FC236}">
                <a16:creationId xmlns:a16="http://schemas.microsoft.com/office/drawing/2014/main" id="{6504418D-A90C-D6E7-1C54-18A1A7C9A1D0}"/>
              </a:ext>
            </a:extLst>
          </p:cNvPr>
          <p:cNvSpPr/>
          <p:nvPr/>
        </p:nvSpPr>
        <p:spPr>
          <a:xfrm>
            <a:off x="5192143" y="2334911"/>
            <a:ext cx="2028915" cy="1840762"/>
          </a:xfrm>
          <a:prstGeom prst="roundRect">
            <a:avLst>
              <a:gd name="adj" fmla="val 1622"/>
            </a:avLst>
          </a:prstGeom>
          <a:solidFill>
            <a:schemeClr val="accent5">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2500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12" name="Table 275">
            <a:extLst>
              <a:ext uri="{FF2B5EF4-FFF2-40B4-BE49-F238E27FC236}">
                <a16:creationId xmlns:a16="http://schemas.microsoft.com/office/drawing/2014/main" id="{76354472-B820-C436-4D54-CDDC66664919}"/>
              </a:ext>
            </a:extLst>
          </p:cNvPr>
          <p:cNvGraphicFramePr>
            <a:graphicFrameLocks noGrp="1"/>
          </p:cNvGraphicFramePr>
          <p:nvPr/>
        </p:nvGraphicFramePr>
        <p:xfrm>
          <a:off x="5292522" y="2459192"/>
          <a:ext cx="1800000" cy="1584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396000">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4"/>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4"/>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4"/>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4"/>
                    </a:solidFill>
                  </a:tcPr>
                </a:tc>
                <a:extLst>
                  <a:ext uri="{0D108BD9-81ED-4DB2-BD59-A6C34878D82A}">
                    <a16:rowId xmlns:a16="http://schemas.microsoft.com/office/drawing/2014/main" val="1856769038"/>
                  </a:ext>
                </a:extLst>
              </a:tr>
              <a:tr h="396000">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351085"/>
                  </a:ext>
                </a:extLst>
              </a:tr>
              <a:tr h="396000">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extLst>
                  <a:ext uri="{0D108BD9-81ED-4DB2-BD59-A6C34878D82A}">
                    <a16:rowId xmlns:a16="http://schemas.microsoft.com/office/drawing/2014/main" val="504728428"/>
                  </a:ext>
                </a:extLst>
              </a:tr>
            </a:tbl>
          </a:graphicData>
        </a:graphic>
      </p:graphicFrame>
      <p:sp>
        <p:nvSpPr>
          <p:cNvPr id="13" name="Rounded Rectangle 12">
            <a:extLst>
              <a:ext uri="{FF2B5EF4-FFF2-40B4-BE49-F238E27FC236}">
                <a16:creationId xmlns:a16="http://schemas.microsoft.com/office/drawing/2014/main" id="{D69C4F41-50ED-CF54-644A-2ED316781EF1}"/>
              </a:ext>
            </a:extLst>
          </p:cNvPr>
          <p:cNvSpPr/>
          <p:nvPr/>
        </p:nvSpPr>
        <p:spPr>
          <a:xfrm rot="5400000">
            <a:off x="5898769" y="3790738"/>
            <a:ext cx="582102" cy="2028912"/>
          </a:xfrm>
          <a:prstGeom prst="roundRect">
            <a:avLst/>
          </a:prstGeom>
          <a:pattFill prst="wdUpDiag">
            <a:fgClr>
              <a:srgbClr val="BBAECA"/>
            </a:fgClr>
            <a:bgClr>
              <a:srgbClr val="DFCFF0"/>
            </a:bgClr>
          </a:patt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id="{5B03AEA4-1D6D-2A02-F28E-1BE0E4D10B9C}"/>
              </a:ext>
            </a:extLst>
          </p:cNvPr>
          <p:cNvGrpSpPr/>
          <p:nvPr/>
        </p:nvGrpSpPr>
        <p:grpSpPr>
          <a:xfrm>
            <a:off x="5408073" y="5120617"/>
            <a:ext cx="173332" cy="648969"/>
            <a:chOff x="2521758" y="3054797"/>
            <a:chExt cx="64008" cy="188069"/>
          </a:xfrm>
        </p:grpSpPr>
        <p:cxnSp>
          <p:nvCxnSpPr>
            <p:cNvPr id="29" name="Straight Connector 28">
              <a:extLst>
                <a:ext uri="{FF2B5EF4-FFF2-40B4-BE49-F238E27FC236}">
                  <a16:creationId xmlns:a16="http://schemas.microsoft.com/office/drawing/2014/main" id="{56411DE6-322D-76E3-294D-9E5A2FA79FF8}"/>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1" name="Straight Connector 30">
              <a:extLst>
                <a:ext uri="{FF2B5EF4-FFF2-40B4-BE49-F238E27FC236}">
                  <a16:creationId xmlns:a16="http://schemas.microsoft.com/office/drawing/2014/main" id="{6001E9C3-356E-AE87-FFA4-05FFDFC51AF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2" name="Straight Connector 31">
              <a:extLst>
                <a:ext uri="{FF2B5EF4-FFF2-40B4-BE49-F238E27FC236}">
                  <a16:creationId xmlns:a16="http://schemas.microsoft.com/office/drawing/2014/main" id="{6291C3A9-C7BF-6832-8EBF-7A977669D976}"/>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7" name="Group 16">
            <a:extLst>
              <a:ext uri="{FF2B5EF4-FFF2-40B4-BE49-F238E27FC236}">
                <a16:creationId xmlns:a16="http://schemas.microsoft.com/office/drawing/2014/main" id="{FDD767DD-4EAE-2CA4-A7CE-A5CF80FEF08C}"/>
              </a:ext>
            </a:extLst>
          </p:cNvPr>
          <p:cNvGrpSpPr/>
          <p:nvPr/>
        </p:nvGrpSpPr>
        <p:grpSpPr>
          <a:xfrm>
            <a:off x="5837030" y="5109582"/>
            <a:ext cx="173332" cy="648969"/>
            <a:chOff x="2521758" y="3054797"/>
            <a:chExt cx="64008" cy="188069"/>
          </a:xfrm>
        </p:grpSpPr>
        <p:cxnSp>
          <p:nvCxnSpPr>
            <p:cNvPr id="26" name="Straight Connector 25">
              <a:extLst>
                <a:ext uri="{FF2B5EF4-FFF2-40B4-BE49-F238E27FC236}">
                  <a16:creationId xmlns:a16="http://schemas.microsoft.com/office/drawing/2014/main" id="{E2764FA7-945D-6ACC-4476-AB0E702C8F95}"/>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7" name="Straight Connector 26">
              <a:extLst>
                <a:ext uri="{FF2B5EF4-FFF2-40B4-BE49-F238E27FC236}">
                  <a16:creationId xmlns:a16="http://schemas.microsoft.com/office/drawing/2014/main" id="{9DA23700-D9EA-5D46-34FC-D8C81067954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8" name="Straight Connector 27">
              <a:extLst>
                <a:ext uri="{FF2B5EF4-FFF2-40B4-BE49-F238E27FC236}">
                  <a16:creationId xmlns:a16="http://schemas.microsoft.com/office/drawing/2014/main" id="{65F5F5EB-C469-F183-795C-3CF3D5200AE9}"/>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8" name="Group 17">
            <a:extLst>
              <a:ext uri="{FF2B5EF4-FFF2-40B4-BE49-F238E27FC236}">
                <a16:creationId xmlns:a16="http://schemas.microsoft.com/office/drawing/2014/main" id="{5C2F244F-AD02-F297-C498-C497F46F443E}"/>
              </a:ext>
            </a:extLst>
          </p:cNvPr>
          <p:cNvGrpSpPr/>
          <p:nvPr/>
        </p:nvGrpSpPr>
        <p:grpSpPr>
          <a:xfrm>
            <a:off x="6248380" y="5108314"/>
            <a:ext cx="173332" cy="648969"/>
            <a:chOff x="2521758" y="3054797"/>
            <a:chExt cx="64008" cy="188069"/>
          </a:xfrm>
        </p:grpSpPr>
        <p:cxnSp>
          <p:nvCxnSpPr>
            <p:cNvPr id="23" name="Straight Connector 22">
              <a:extLst>
                <a:ext uri="{FF2B5EF4-FFF2-40B4-BE49-F238E27FC236}">
                  <a16:creationId xmlns:a16="http://schemas.microsoft.com/office/drawing/2014/main" id="{9F9C2302-8BFC-2113-6E2C-ACFF464016E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4" name="Straight Connector 23">
              <a:extLst>
                <a:ext uri="{FF2B5EF4-FFF2-40B4-BE49-F238E27FC236}">
                  <a16:creationId xmlns:a16="http://schemas.microsoft.com/office/drawing/2014/main" id="{7FE804DF-ACC9-5681-9141-E12E98F04E3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5" name="Straight Connector 24">
              <a:extLst>
                <a:ext uri="{FF2B5EF4-FFF2-40B4-BE49-F238E27FC236}">
                  <a16:creationId xmlns:a16="http://schemas.microsoft.com/office/drawing/2014/main" id="{011A845C-4B36-622D-79D2-2EEC712480E0}"/>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9" name="Group 18">
            <a:extLst>
              <a:ext uri="{FF2B5EF4-FFF2-40B4-BE49-F238E27FC236}">
                <a16:creationId xmlns:a16="http://schemas.microsoft.com/office/drawing/2014/main" id="{D60879E2-DF9F-933F-7EBD-BAA733433234}"/>
              </a:ext>
            </a:extLst>
          </p:cNvPr>
          <p:cNvGrpSpPr/>
          <p:nvPr/>
        </p:nvGrpSpPr>
        <p:grpSpPr>
          <a:xfrm>
            <a:off x="6672336" y="5120617"/>
            <a:ext cx="173332" cy="648969"/>
            <a:chOff x="2521758" y="3054797"/>
            <a:chExt cx="64008" cy="188069"/>
          </a:xfrm>
        </p:grpSpPr>
        <p:cxnSp>
          <p:nvCxnSpPr>
            <p:cNvPr id="20" name="Straight Connector 19">
              <a:extLst>
                <a:ext uri="{FF2B5EF4-FFF2-40B4-BE49-F238E27FC236}">
                  <a16:creationId xmlns:a16="http://schemas.microsoft.com/office/drawing/2014/main" id="{98070522-1F0D-F9D0-1868-64E7D1BD153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1" name="Straight Connector 20">
              <a:extLst>
                <a:ext uri="{FF2B5EF4-FFF2-40B4-BE49-F238E27FC236}">
                  <a16:creationId xmlns:a16="http://schemas.microsoft.com/office/drawing/2014/main" id="{A7BC7AE7-4BBB-BD85-E12B-FD544420F3F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2" name="Straight Connector 21">
              <a:extLst>
                <a:ext uri="{FF2B5EF4-FFF2-40B4-BE49-F238E27FC236}">
                  <a16:creationId xmlns:a16="http://schemas.microsoft.com/office/drawing/2014/main" id="{8B1EFA1E-657A-E290-1E60-D94A0BF19A73}"/>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sp>
        <p:nvSpPr>
          <p:cNvPr id="33" name="Rounded Rectangle 32">
            <a:extLst>
              <a:ext uri="{FF2B5EF4-FFF2-40B4-BE49-F238E27FC236}">
                <a16:creationId xmlns:a16="http://schemas.microsoft.com/office/drawing/2014/main" id="{0C60ECAA-E984-0339-82FC-E5B0B4C5608E}"/>
              </a:ext>
            </a:extLst>
          </p:cNvPr>
          <p:cNvSpPr/>
          <p:nvPr/>
        </p:nvSpPr>
        <p:spPr>
          <a:xfrm rot="5400000">
            <a:off x="5897652" y="5047299"/>
            <a:ext cx="584335" cy="2028912"/>
          </a:xfrm>
          <a:prstGeom prst="round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4" name="Table 275">
            <a:extLst>
              <a:ext uri="{FF2B5EF4-FFF2-40B4-BE49-F238E27FC236}">
                <a16:creationId xmlns:a16="http://schemas.microsoft.com/office/drawing/2014/main" id="{91C1B412-F7C0-9BF4-466A-716D27FABB97}"/>
              </a:ext>
            </a:extLst>
          </p:cNvPr>
          <p:cNvGraphicFramePr>
            <a:graphicFrameLocks noGrp="1"/>
          </p:cNvGraphicFramePr>
          <p:nvPr/>
        </p:nvGraphicFramePr>
        <p:xfrm>
          <a:off x="5292522" y="4591707"/>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35" name="Rounded Rectangle 34">
            <a:extLst>
              <a:ext uri="{FF2B5EF4-FFF2-40B4-BE49-F238E27FC236}">
                <a16:creationId xmlns:a16="http://schemas.microsoft.com/office/drawing/2014/main" id="{5853E33A-0C10-F411-BD05-35B1A76C00B3}"/>
              </a:ext>
            </a:extLst>
          </p:cNvPr>
          <p:cNvSpPr/>
          <p:nvPr/>
        </p:nvSpPr>
        <p:spPr>
          <a:xfrm rot="5400000">
            <a:off x="5909541" y="170856"/>
            <a:ext cx="579239" cy="2014040"/>
          </a:xfrm>
          <a:prstGeom prst="roundRect">
            <a:avLst/>
          </a:prstGeom>
          <a:solidFill>
            <a:srgbClr val="E4D9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6" name="Table 275">
            <a:extLst>
              <a:ext uri="{FF2B5EF4-FFF2-40B4-BE49-F238E27FC236}">
                <a16:creationId xmlns:a16="http://schemas.microsoft.com/office/drawing/2014/main" id="{28DFCE45-3B33-AE43-69DA-C1AF5E3FC3E2}"/>
              </a:ext>
            </a:extLst>
          </p:cNvPr>
          <p:cNvGraphicFramePr>
            <a:graphicFrameLocks noGrp="1"/>
          </p:cNvGraphicFramePr>
          <p:nvPr/>
        </p:nvGraphicFramePr>
        <p:xfrm>
          <a:off x="5301890" y="994064"/>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0</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cxnSp>
        <p:nvCxnSpPr>
          <p:cNvPr id="37" name="Elbow Connector 36">
            <a:extLst>
              <a:ext uri="{FF2B5EF4-FFF2-40B4-BE49-F238E27FC236}">
                <a16:creationId xmlns:a16="http://schemas.microsoft.com/office/drawing/2014/main" id="{8F539379-865B-D64A-C423-25BD1E83EAE5}"/>
              </a:ext>
            </a:extLst>
          </p:cNvPr>
          <p:cNvCxnSpPr>
            <a:cxnSpLocks/>
          </p:cNvCxnSpPr>
          <p:nvPr/>
        </p:nvCxnSpPr>
        <p:spPr>
          <a:xfrm rot="10800000" flipH="1" flipV="1">
            <a:off x="7211141" y="1924870"/>
            <a:ext cx="4" cy="3566160"/>
          </a:xfrm>
          <a:prstGeom prst="bentConnector3">
            <a:avLst>
              <a:gd name="adj1" fmla="val 12220150000"/>
            </a:avLst>
          </a:prstGeom>
          <a:ln w="38100">
            <a:solidFill>
              <a:schemeClr val="accent4"/>
            </a:solidFill>
            <a:prstDash val="sysDot"/>
            <a:tailEnd type="triangle" w="med" len="sm"/>
          </a:ln>
        </p:spPr>
        <p:style>
          <a:lnRef idx="1">
            <a:schemeClr val="accent1"/>
          </a:lnRef>
          <a:fillRef idx="0">
            <a:schemeClr val="accent1"/>
          </a:fillRef>
          <a:effectRef idx="0">
            <a:schemeClr val="accent1"/>
          </a:effectRef>
          <a:fontRef idx="minor">
            <a:schemeClr val="tx1"/>
          </a:fontRef>
        </p:style>
      </p:cxnSp>
      <p:sp>
        <p:nvSpPr>
          <p:cNvPr id="41" name="Rounded Rectangle 40">
            <a:extLst>
              <a:ext uri="{FF2B5EF4-FFF2-40B4-BE49-F238E27FC236}">
                <a16:creationId xmlns:a16="http://schemas.microsoft.com/office/drawing/2014/main" id="{5EA5FF2D-CA4D-044D-5240-D82BF10A85FD}"/>
              </a:ext>
            </a:extLst>
          </p:cNvPr>
          <p:cNvSpPr/>
          <p:nvPr/>
        </p:nvSpPr>
        <p:spPr>
          <a:xfrm rot="5400000">
            <a:off x="5907630" y="920136"/>
            <a:ext cx="579240" cy="2014044"/>
          </a:xfrm>
          <a:prstGeom prst="roundRect">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5" name="Straight Connector 44">
            <a:extLst>
              <a:ext uri="{FF2B5EF4-FFF2-40B4-BE49-F238E27FC236}">
                <a16:creationId xmlns:a16="http://schemas.microsoft.com/office/drawing/2014/main" id="{89C1CC0F-521D-7468-5B21-5D065B5C0AAC}"/>
              </a:ext>
            </a:extLst>
          </p:cNvPr>
          <p:cNvCxnSpPr>
            <a:cxnSpLocks/>
          </p:cNvCxnSpPr>
          <p:nvPr/>
        </p:nvCxnSpPr>
        <p:spPr>
          <a:xfrm rot="5400000" flipH="1">
            <a:off x="5043785" y="2512001"/>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46" name="Straight Connector 45">
            <a:extLst>
              <a:ext uri="{FF2B5EF4-FFF2-40B4-BE49-F238E27FC236}">
                <a16:creationId xmlns:a16="http://schemas.microsoft.com/office/drawing/2014/main" id="{A3BF5155-D76B-0F51-84F0-F9C02F239946}"/>
              </a:ext>
            </a:extLst>
          </p:cNvPr>
          <p:cNvCxnSpPr>
            <a:cxnSpLocks/>
          </p:cNvCxnSpPr>
          <p:nvPr/>
        </p:nvCxnSpPr>
        <p:spPr>
          <a:xfrm rot="5400000" flipH="1">
            <a:off x="5043785" y="28981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48" name="Rounded Rectangle 47">
            <a:extLst>
              <a:ext uri="{FF2B5EF4-FFF2-40B4-BE49-F238E27FC236}">
                <a16:creationId xmlns:a16="http://schemas.microsoft.com/office/drawing/2014/main" id="{8376977C-3282-EAB6-98E7-B196ED4F6F12}"/>
              </a:ext>
            </a:extLst>
          </p:cNvPr>
          <p:cNvSpPr/>
          <p:nvPr/>
        </p:nvSpPr>
        <p:spPr>
          <a:xfrm rot="16200000">
            <a:off x="3943110" y="3070211"/>
            <a:ext cx="1654227" cy="308319"/>
          </a:xfrm>
          <a:prstGeom prst="round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0" name="Straight Arrow Connector 39">
            <a:extLst>
              <a:ext uri="{FF2B5EF4-FFF2-40B4-BE49-F238E27FC236}">
                <a16:creationId xmlns:a16="http://schemas.microsoft.com/office/drawing/2014/main" id="{29BE35DF-E2E1-9179-05DF-E58F667CD1C6}"/>
              </a:ext>
            </a:extLst>
          </p:cNvPr>
          <p:cNvCxnSpPr>
            <a:cxnSpLocks/>
          </p:cNvCxnSpPr>
          <p:nvPr/>
        </p:nvCxnSpPr>
        <p:spPr>
          <a:xfrm>
            <a:off x="68699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763874F1-B1FE-6D5F-7855-22E1EE847861}"/>
              </a:ext>
            </a:extLst>
          </p:cNvPr>
          <p:cNvCxnSpPr>
            <a:cxnSpLocks/>
          </p:cNvCxnSpPr>
          <p:nvPr/>
        </p:nvCxnSpPr>
        <p:spPr>
          <a:xfrm>
            <a:off x="64258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9333CE1-7BE6-2786-C4D3-1E02C6E6158E}"/>
              </a:ext>
            </a:extLst>
          </p:cNvPr>
          <p:cNvCxnSpPr>
            <a:cxnSpLocks/>
          </p:cNvCxnSpPr>
          <p:nvPr/>
        </p:nvCxnSpPr>
        <p:spPr>
          <a:xfrm>
            <a:off x="59682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24D7EFB3-2A69-80D9-0B83-2890B46C68C1}"/>
              </a:ext>
            </a:extLst>
          </p:cNvPr>
          <p:cNvCxnSpPr>
            <a:cxnSpLocks/>
          </p:cNvCxnSpPr>
          <p:nvPr/>
        </p:nvCxnSpPr>
        <p:spPr>
          <a:xfrm>
            <a:off x="55241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24D5187-9386-EE2D-06AA-276EFF556DC4}"/>
              </a:ext>
            </a:extLst>
          </p:cNvPr>
          <p:cNvSpPr>
            <a:spLocks/>
          </p:cNvSpPr>
          <p:nvPr/>
        </p:nvSpPr>
        <p:spPr>
          <a:xfrm>
            <a:off x="5304367" y="1728351"/>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15" name="Rectangle 14">
            <a:extLst>
              <a:ext uri="{FF2B5EF4-FFF2-40B4-BE49-F238E27FC236}">
                <a16:creationId xmlns:a16="http://schemas.microsoft.com/office/drawing/2014/main" id="{8F0AB727-4535-4F51-A029-2FF715B1BB4F}"/>
              </a:ext>
            </a:extLst>
          </p:cNvPr>
          <p:cNvSpPr/>
          <p:nvPr/>
        </p:nvSpPr>
        <p:spPr>
          <a:xfrm>
            <a:off x="5770841"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0" name="Rectangle 29">
            <a:extLst>
              <a:ext uri="{FF2B5EF4-FFF2-40B4-BE49-F238E27FC236}">
                <a16:creationId xmlns:a16="http://schemas.microsoft.com/office/drawing/2014/main" id="{58E8DFCC-D41E-B4DC-0E11-DDBA39AF97F5}"/>
              </a:ext>
            </a:extLst>
          </p:cNvPr>
          <p:cNvSpPr/>
          <p:nvPr/>
        </p:nvSpPr>
        <p:spPr>
          <a:xfrm>
            <a:off x="6237315"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8" name="Rectangle 37">
            <a:extLst>
              <a:ext uri="{FF2B5EF4-FFF2-40B4-BE49-F238E27FC236}">
                <a16:creationId xmlns:a16="http://schemas.microsoft.com/office/drawing/2014/main" id="{6606B0FB-9FD3-1633-090F-A442DDBC5782}"/>
              </a:ext>
            </a:extLst>
          </p:cNvPr>
          <p:cNvSpPr/>
          <p:nvPr/>
        </p:nvSpPr>
        <p:spPr>
          <a:xfrm>
            <a:off x="6703788"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47" name="TextBox 46">
            <a:extLst>
              <a:ext uri="{FF2B5EF4-FFF2-40B4-BE49-F238E27FC236}">
                <a16:creationId xmlns:a16="http://schemas.microsoft.com/office/drawing/2014/main" id="{48209F93-C678-77FE-0741-880FAEA05260}"/>
              </a:ext>
            </a:extLst>
          </p:cNvPr>
          <p:cNvSpPr txBox="1"/>
          <p:nvPr/>
        </p:nvSpPr>
        <p:spPr>
          <a:xfrm>
            <a:off x="234762" y="5148517"/>
            <a:ext cx="2245127"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 vector</a:t>
            </a:r>
          </a:p>
        </p:txBody>
      </p:sp>
      <p:graphicFrame>
        <p:nvGraphicFramePr>
          <p:cNvPr id="50" name="Table 275">
            <a:extLst>
              <a:ext uri="{FF2B5EF4-FFF2-40B4-BE49-F238E27FC236}">
                <a16:creationId xmlns:a16="http://schemas.microsoft.com/office/drawing/2014/main" id="{F4FAEFC2-F020-2F17-D28B-888C8568909C}"/>
              </a:ext>
            </a:extLst>
          </p:cNvPr>
          <p:cNvGraphicFramePr>
            <a:graphicFrameLocks noGrp="1"/>
          </p:cNvGraphicFramePr>
          <p:nvPr/>
        </p:nvGraphicFramePr>
        <p:xfrm>
          <a:off x="426103" y="2000679"/>
          <a:ext cx="1854538" cy="2194560"/>
        </p:xfrm>
        <a:graphic>
          <a:graphicData uri="http://schemas.openxmlformats.org/drawingml/2006/table">
            <a:tbl>
              <a:tblPr firstRow="1" bandRow="1">
                <a:tableStyleId>{5940675A-B579-460E-94D1-54222C63F5DA}</a:tableStyleId>
              </a:tblPr>
              <a:tblGrid>
                <a:gridCol w="560388">
                  <a:extLst>
                    <a:ext uri="{9D8B030D-6E8A-4147-A177-3AD203B41FA5}">
                      <a16:colId xmlns:a16="http://schemas.microsoft.com/office/drawing/2014/main" val="1193322599"/>
                    </a:ext>
                  </a:extLst>
                </a:gridCol>
                <a:gridCol w="816943">
                  <a:extLst>
                    <a:ext uri="{9D8B030D-6E8A-4147-A177-3AD203B41FA5}">
                      <a16:colId xmlns:a16="http://schemas.microsoft.com/office/drawing/2014/main" val="4227494446"/>
                    </a:ext>
                  </a:extLst>
                </a:gridCol>
                <a:gridCol w="477207">
                  <a:extLst>
                    <a:ext uri="{9D8B030D-6E8A-4147-A177-3AD203B41FA5}">
                      <a16:colId xmlns:a16="http://schemas.microsoft.com/office/drawing/2014/main" val="468283467"/>
                    </a:ext>
                  </a:extLst>
                </a:gridCol>
              </a:tblGrid>
              <a:tr h="270417">
                <a:tc>
                  <a:txBody>
                    <a:bodyPr/>
                    <a:lstStyle/>
                    <a:p>
                      <a:pPr algn="ctr"/>
                      <a:endParaRPr lang="en-US" sz="1800" b="0" i="0">
                        <a:latin typeface="Corbel" panose="020B0503020204020204" pitchFamily="34" charset="0"/>
                        <a:cs typeface="Arial" panose="020B060402020202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800" b="0" i="0">
                          <a:latin typeface="Corbel" panose="020B0503020204020204" pitchFamily="34" charset="0"/>
                          <a:cs typeface="Arial" panose="020B0604020202020204" pitchFamily="34" charset="0"/>
                        </a:rPr>
                        <a:t>Prime numbers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r>
                        <a:rPr lang="en-US" sz="1000">
                          <a:latin typeface="Arial" panose="020B0604020202020204" pitchFamily="34" charset="0"/>
                          <a:cs typeface="Arial" panose="020B0604020202020204" pitchFamily="34" charset="0"/>
                        </a:rPr>
                        <a:t>A</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0">
                <a:tc>
                  <a:txBody>
                    <a:bodyPr/>
                    <a:lstStyle/>
                    <a:p>
                      <a:pPr algn="ctr"/>
                      <a:r>
                        <a:rPr lang="en-US" sz="1800" b="0" i="0">
                          <a:latin typeface="Corbel" panose="020B0503020204020204" pitchFamily="34" charset="0"/>
                          <a:cs typeface="Arial" panose="020B0604020202020204" pitchFamily="34" charset="0"/>
                        </a:rPr>
                        <a:t>LUT</a:t>
                      </a:r>
                    </a:p>
                    <a:p>
                      <a:pPr algn="ctr"/>
                      <a:r>
                        <a:rPr lang="en-US" sz="1800" b="0" i="0">
                          <a:latin typeface="Corbel" panose="020B0503020204020204" pitchFamily="34" charset="0"/>
                          <a:cs typeface="Arial" panose="020B0604020202020204" pitchFamily="34" charset="0"/>
                        </a:rPr>
                        <a:t>index</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err="1">
                          <a:latin typeface="Corbel" panose="020B0503020204020204" pitchFamily="34" charset="0"/>
                          <a:cs typeface="Arial" panose="020B0604020202020204" pitchFamily="34" charset="0"/>
                        </a:rPr>
                        <a:t>i</a:t>
                      </a:r>
                      <a:endParaRPr lang="en-US" sz="1800" b="0" i="0">
                        <a:latin typeface="Corbel" panose="020B0503020204020204" pitchFamily="34" charset="0"/>
                        <a:cs typeface="Arial" panose="020B0604020202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f(</a:t>
                      </a:r>
                      <a:r>
                        <a:rPr lang="en-US" sz="1800" b="0" i="0" err="1">
                          <a:latin typeface="Corbel" panose="020B0503020204020204" pitchFamily="34" charset="0"/>
                          <a:cs typeface="Arial" panose="020B0604020202020204" pitchFamily="34" charset="0"/>
                        </a:rPr>
                        <a:t>i</a:t>
                      </a:r>
                      <a:r>
                        <a:rPr lang="en-US" sz="1800" b="0" i="0">
                          <a:latin typeface="Corbel" panose="020B0503020204020204" pitchFamily="34" charset="0"/>
                          <a:cs typeface="Arial" panose="020B0604020202020204" pitchFamily="34" charset="0"/>
                        </a:rPr>
                        <a: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6769038"/>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1</a:t>
                      </a:r>
                      <a:r>
                        <a:rPr lang="en-US" sz="1800" b="0" i="0" baseline="30000">
                          <a:latin typeface="Corbel" panose="020B0503020204020204" pitchFamily="34" charset="0"/>
                          <a:cs typeface="Arial" panose="020B0604020202020204" pitchFamily="34" charset="0"/>
                        </a:rPr>
                        <a:t>st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351085"/>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2</a:t>
                      </a:r>
                      <a:r>
                        <a:rPr lang="en-US" sz="1800" b="0" i="0" baseline="30000">
                          <a:solidFill>
                            <a:schemeClr val="tx1"/>
                          </a:solidFill>
                          <a:latin typeface="Corbel" panose="020B0503020204020204" pitchFamily="34" charset="0"/>
                          <a:cs typeface="Arial" panose="020B0604020202020204" pitchFamily="34" charset="0"/>
                        </a:rPr>
                        <a:t>nd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4"/>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4"/>
                    </a:solidFill>
                  </a:tcPr>
                </a:tc>
                <a:extLst>
                  <a:ext uri="{0D108BD9-81ED-4DB2-BD59-A6C34878D82A}">
                    <a16:rowId xmlns:a16="http://schemas.microsoft.com/office/drawing/2014/main" val="1508754334"/>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3</a:t>
                      </a:r>
                      <a:r>
                        <a:rPr lang="en-US" sz="1800" b="0" i="0" baseline="30000">
                          <a:latin typeface="Corbel" panose="020B0503020204020204" pitchFamily="34" charset="0"/>
                          <a:cs typeface="Arial" panose="020B0604020202020204" pitchFamily="34" charset="0"/>
                        </a:rPr>
                        <a:t>rd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64916830"/>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4</a:t>
                      </a:r>
                      <a:r>
                        <a:rPr lang="en-US" sz="1800" b="0" i="0" baseline="30000">
                          <a:latin typeface="Corbel" panose="020B0503020204020204" pitchFamily="34" charset="0"/>
                          <a:cs typeface="Arial" panose="020B0604020202020204" pitchFamily="34" charset="0"/>
                        </a:rPr>
                        <a:t>th</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16069710"/>
                  </a:ext>
                </a:extLst>
              </a:tr>
            </a:tbl>
          </a:graphicData>
        </a:graphic>
      </p:graphicFrame>
      <p:graphicFrame>
        <p:nvGraphicFramePr>
          <p:cNvPr id="52" name="Table 275">
            <a:extLst>
              <a:ext uri="{FF2B5EF4-FFF2-40B4-BE49-F238E27FC236}">
                <a16:creationId xmlns:a16="http://schemas.microsoft.com/office/drawing/2014/main" id="{D03E7150-1EF3-DD7E-1AAE-429CCC880DF9}"/>
              </a:ext>
            </a:extLst>
          </p:cNvPr>
          <p:cNvGraphicFramePr>
            <a:graphicFrameLocks noGrp="1"/>
          </p:cNvGraphicFramePr>
          <p:nvPr/>
        </p:nvGraphicFramePr>
        <p:xfrm>
          <a:off x="419382" y="4801677"/>
          <a:ext cx="1863744" cy="384881"/>
        </p:xfrm>
        <a:graphic>
          <a:graphicData uri="http://schemas.openxmlformats.org/drawingml/2006/table">
            <a:tbl>
              <a:tblPr firstRow="1" bandRow="1">
                <a:tableStyleId>{5940675A-B579-460E-94D1-54222C63F5DA}</a:tableStyleId>
              </a:tblPr>
              <a:tblGrid>
                <a:gridCol w="465936">
                  <a:extLst>
                    <a:ext uri="{9D8B030D-6E8A-4147-A177-3AD203B41FA5}">
                      <a16:colId xmlns:a16="http://schemas.microsoft.com/office/drawing/2014/main" val="4227494446"/>
                    </a:ext>
                  </a:extLst>
                </a:gridCol>
                <a:gridCol w="465936">
                  <a:extLst>
                    <a:ext uri="{9D8B030D-6E8A-4147-A177-3AD203B41FA5}">
                      <a16:colId xmlns:a16="http://schemas.microsoft.com/office/drawing/2014/main" val="468283467"/>
                    </a:ext>
                  </a:extLst>
                </a:gridCol>
                <a:gridCol w="465936">
                  <a:extLst>
                    <a:ext uri="{9D8B030D-6E8A-4147-A177-3AD203B41FA5}">
                      <a16:colId xmlns:a16="http://schemas.microsoft.com/office/drawing/2014/main" val="3823604040"/>
                    </a:ext>
                  </a:extLst>
                </a:gridCol>
                <a:gridCol w="465936">
                  <a:extLst>
                    <a:ext uri="{9D8B030D-6E8A-4147-A177-3AD203B41FA5}">
                      <a16:colId xmlns:a16="http://schemas.microsoft.com/office/drawing/2014/main" val="3652080883"/>
                    </a:ext>
                  </a:extLst>
                </a:gridCol>
              </a:tblGrid>
              <a:tr h="384881">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54" name="TextBox 53">
            <a:extLst>
              <a:ext uri="{FF2B5EF4-FFF2-40B4-BE49-F238E27FC236}">
                <a16:creationId xmlns:a16="http://schemas.microsoft.com/office/drawing/2014/main" id="{0298F78F-23E2-99F4-79F3-CD12675CB412}"/>
              </a:ext>
            </a:extLst>
          </p:cNvPr>
          <p:cNvSpPr txBox="1"/>
          <p:nvPr/>
        </p:nvSpPr>
        <p:spPr>
          <a:xfrm>
            <a:off x="426103" y="4167177"/>
            <a:ext cx="1854538"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l</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ook</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u</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p </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able</a:t>
            </a:r>
          </a:p>
        </p:txBody>
      </p:sp>
      <p:sp>
        <p:nvSpPr>
          <p:cNvPr id="55" name="TextBox 54">
            <a:extLst>
              <a:ext uri="{FF2B5EF4-FFF2-40B4-BE49-F238E27FC236}">
                <a16:creationId xmlns:a16="http://schemas.microsoft.com/office/drawing/2014/main" id="{7195EE43-7896-3B0F-7D8D-A5EE61665E18}"/>
              </a:ext>
            </a:extLst>
          </p:cNvPr>
          <p:cNvSpPr txBox="1"/>
          <p:nvPr/>
        </p:nvSpPr>
        <p:spPr>
          <a:xfrm>
            <a:off x="328507" y="6078612"/>
            <a:ext cx="204201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 vector</a:t>
            </a:r>
          </a:p>
        </p:txBody>
      </p:sp>
      <p:graphicFrame>
        <p:nvGraphicFramePr>
          <p:cNvPr id="56" name="Table 275">
            <a:extLst>
              <a:ext uri="{FF2B5EF4-FFF2-40B4-BE49-F238E27FC236}">
                <a16:creationId xmlns:a16="http://schemas.microsoft.com/office/drawing/2014/main" id="{42AC9FCD-CC4B-AED2-A9FC-1476D069C04D}"/>
              </a:ext>
            </a:extLst>
          </p:cNvPr>
          <p:cNvGraphicFramePr>
            <a:graphicFrameLocks noGrp="1"/>
          </p:cNvGraphicFramePr>
          <p:nvPr/>
        </p:nvGraphicFramePr>
        <p:xfrm>
          <a:off x="419382" y="5745220"/>
          <a:ext cx="1863740" cy="384881"/>
        </p:xfrm>
        <a:graphic>
          <a:graphicData uri="http://schemas.openxmlformats.org/drawingml/2006/table">
            <a:tbl>
              <a:tblPr firstRow="1" bandRow="1">
                <a:tableStyleId>{5940675A-B579-460E-94D1-54222C63F5DA}</a:tableStyleId>
              </a:tblPr>
              <a:tblGrid>
                <a:gridCol w="465935">
                  <a:extLst>
                    <a:ext uri="{9D8B030D-6E8A-4147-A177-3AD203B41FA5}">
                      <a16:colId xmlns:a16="http://schemas.microsoft.com/office/drawing/2014/main" val="4227494446"/>
                    </a:ext>
                  </a:extLst>
                </a:gridCol>
                <a:gridCol w="465935">
                  <a:extLst>
                    <a:ext uri="{9D8B030D-6E8A-4147-A177-3AD203B41FA5}">
                      <a16:colId xmlns:a16="http://schemas.microsoft.com/office/drawing/2014/main" val="468283467"/>
                    </a:ext>
                  </a:extLst>
                </a:gridCol>
                <a:gridCol w="465935">
                  <a:extLst>
                    <a:ext uri="{9D8B030D-6E8A-4147-A177-3AD203B41FA5}">
                      <a16:colId xmlns:a16="http://schemas.microsoft.com/office/drawing/2014/main" val="3823604040"/>
                    </a:ext>
                  </a:extLst>
                </a:gridCol>
                <a:gridCol w="465935">
                  <a:extLst>
                    <a:ext uri="{9D8B030D-6E8A-4147-A177-3AD203B41FA5}">
                      <a16:colId xmlns:a16="http://schemas.microsoft.com/office/drawing/2014/main" val="3652080883"/>
                    </a:ext>
                  </a:extLst>
                </a:gridCol>
              </a:tblGrid>
              <a:tr h="384881">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64" name="TextBox 63">
            <a:extLst>
              <a:ext uri="{FF2B5EF4-FFF2-40B4-BE49-F238E27FC236}">
                <a16:creationId xmlns:a16="http://schemas.microsoft.com/office/drawing/2014/main" id="{77C6A9F9-CFD2-BFB6-5FD1-46212866E231}"/>
              </a:ext>
            </a:extLst>
          </p:cNvPr>
          <p:cNvSpPr txBox="1"/>
          <p:nvPr/>
        </p:nvSpPr>
        <p:spPr>
          <a:xfrm>
            <a:off x="-118226" y="766965"/>
            <a:ext cx="294444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LUT Query: </a:t>
            </a:r>
            <a:b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b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Return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1</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st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4</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th</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Corbel" panose="020B0503020204020204" pitchFamily="34" charset="0"/>
                <a:ea typeface="+mn-ea"/>
                <a:cs typeface="+mn-cs"/>
              </a:rPr>
              <a:t>prime numbers</a:t>
            </a:r>
          </a:p>
        </p:txBody>
      </p:sp>
      <p:sp>
        <p:nvSpPr>
          <p:cNvPr id="71" name="TextBox 70">
            <a:extLst>
              <a:ext uri="{FF2B5EF4-FFF2-40B4-BE49-F238E27FC236}">
                <a16:creationId xmlns:a16="http://schemas.microsoft.com/office/drawing/2014/main" id="{96464DE5-8775-54F7-E800-368C864AD146}"/>
              </a:ext>
            </a:extLst>
          </p:cNvPr>
          <p:cNvSpPr txBox="1"/>
          <p:nvPr/>
        </p:nvSpPr>
        <p:spPr>
          <a:xfrm>
            <a:off x="3602360" y="807886"/>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input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vector</a:t>
            </a:r>
          </a:p>
        </p:txBody>
      </p:sp>
      <p:sp>
        <p:nvSpPr>
          <p:cNvPr id="73" name="TextBox 72">
            <a:extLst>
              <a:ext uri="{FF2B5EF4-FFF2-40B4-BE49-F238E27FC236}">
                <a16:creationId xmlns:a16="http://schemas.microsoft.com/office/drawing/2014/main" id="{D7B72F86-2B91-59AA-47AC-78725EC01117}"/>
              </a:ext>
            </a:extLst>
          </p:cNvPr>
          <p:cNvSpPr txBox="1"/>
          <p:nvPr/>
        </p:nvSpPr>
        <p:spPr>
          <a:xfrm>
            <a:off x="3576104" y="5703683"/>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output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vector</a:t>
            </a:r>
          </a:p>
        </p:txBody>
      </p:sp>
      <p:sp>
        <p:nvSpPr>
          <p:cNvPr id="74" name="TextBox 73">
            <a:extLst>
              <a:ext uri="{FF2B5EF4-FFF2-40B4-BE49-F238E27FC236}">
                <a16:creationId xmlns:a16="http://schemas.microsoft.com/office/drawing/2014/main" id="{549E17C4-CCD6-4975-A244-6D40CDC6F814}"/>
              </a:ext>
            </a:extLst>
          </p:cNvPr>
          <p:cNvSpPr txBox="1"/>
          <p:nvPr/>
        </p:nvSpPr>
        <p:spPr>
          <a:xfrm>
            <a:off x="6088976" y="1531408"/>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C000"/>
                </a:solidFill>
                <a:effectLst/>
                <a:uLnTx/>
                <a:uFillTx/>
                <a:latin typeface="Corbel" panose="020B0503020204020204" pitchFamily="34" charset="0"/>
                <a:ea typeface="+mn-ea"/>
                <a:cs typeface="Arial" panose="020B0604020202020204" pitchFamily="34" charset="0"/>
              </a:rPr>
              <a:t>match logic</a:t>
            </a:r>
          </a:p>
        </p:txBody>
      </p:sp>
      <p:sp>
        <p:nvSpPr>
          <p:cNvPr id="80" name="TextBox 79">
            <a:extLst>
              <a:ext uri="{FF2B5EF4-FFF2-40B4-BE49-F238E27FC236}">
                <a16:creationId xmlns:a16="http://schemas.microsoft.com/office/drawing/2014/main" id="{283E4029-EC6B-17CF-A76E-32088220A3F2}"/>
              </a:ext>
            </a:extLst>
          </p:cNvPr>
          <p:cNvSpPr txBox="1"/>
          <p:nvPr/>
        </p:nvSpPr>
        <p:spPr>
          <a:xfrm rot="5400000">
            <a:off x="5608648" y="3024316"/>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solidFill>
                <a:effectLst/>
                <a:uLnTx/>
                <a:uFillTx/>
                <a:latin typeface="Corbel" panose="020B0503020204020204" pitchFamily="34" charset="0"/>
                <a:ea typeface="+mn-ea"/>
                <a:cs typeface="Arial" panose="020B0604020202020204" pitchFamily="34" charset="0"/>
              </a:rPr>
              <a:t>DRAM array</a:t>
            </a:r>
          </a:p>
        </p:txBody>
      </p:sp>
      <p:sp>
        <p:nvSpPr>
          <p:cNvPr id="82" name="Rectangle 81">
            <a:extLst>
              <a:ext uri="{FF2B5EF4-FFF2-40B4-BE49-F238E27FC236}">
                <a16:creationId xmlns:a16="http://schemas.microsoft.com/office/drawing/2014/main" id="{62BDDE6A-4739-7DE9-17E3-D3F0466696F8}"/>
              </a:ext>
            </a:extLst>
          </p:cNvPr>
          <p:cNvSpPr/>
          <p:nvPr/>
        </p:nvSpPr>
        <p:spPr>
          <a:xfrm>
            <a:off x="4935550" y="240016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1FD"/>
                </a:solidFill>
                <a:effectLst/>
                <a:uLnTx/>
                <a:uFillTx/>
                <a:latin typeface="Corbel" panose="020B0503020204020204" pitchFamily="34" charset="0"/>
                <a:ea typeface="+mn-ea"/>
                <a:cs typeface="+mn-cs"/>
              </a:rPr>
              <a:t>0</a:t>
            </a:r>
          </a:p>
        </p:txBody>
      </p:sp>
      <p:sp>
        <p:nvSpPr>
          <p:cNvPr id="83" name="Rectangle 82">
            <a:extLst>
              <a:ext uri="{FF2B5EF4-FFF2-40B4-BE49-F238E27FC236}">
                <a16:creationId xmlns:a16="http://schemas.microsoft.com/office/drawing/2014/main" id="{0AB9FB35-61EA-83FA-E6A5-94C08C60E54A}"/>
              </a:ext>
            </a:extLst>
          </p:cNvPr>
          <p:cNvSpPr/>
          <p:nvPr/>
        </p:nvSpPr>
        <p:spPr>
          <a:xfrm>
            <a:off x="4935550" y="2766371"/>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1FD"/>
                </a:solidFill>
                <a:effectLst/>
                <a:uLnTx/>
                <a:uFillTx/>
                <a:latin typeface="Corbel" panose="020B0503020204020204" pitchFamily="34" charset="0"/>
                <a:ea typeface="+mn-ea"/>
                <a:cs typeface="+mn-cs"/>
              </a:rPr>
              <a:t>1</a:t>
            </a:r>
          </a:p>
        </p:txBody>
      </p:sp>
      <p:sp>
        <p:nvSpPr>
          <p:cNvPr id="84" name="Rectangle 83">
            <a:extLst>
              <a:ext uri="{FF2B5EF4-FFF2-40B4-BE49-F238E27FC236}">
                <a16:creationId xmlns:a16="http://schemas.microsoft.com/office/drawing/2014/main" id="{FF1258C3-D9FB-0C18-2D3C-A98C5A7E0564}"/>
              </a:ext>
            </a:extLst>
          </p:cNvPr>
          <p:cNvSpPr/>
          <p:nvPr/>
        </p:nvSpPr>
        <p:spPr>
          <a:xfrm>
            <a:off x="4934718" y="315662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2</a:t>
            </a:r>
          </a:p>
        </p:txBody>
      </p:sp>
      <p:sp>
        <p:nvSpPr>
          <p:cNvPr id="85" name="Rectangle 84">
            <a:extLst>
              <a:ext uri="{FF2B5EF4-FFF2-40B4-BE49-F238E27FC236}">
                <a16:creationId xmlns:a16="http://schemas.microsoft.com/office/drawing/2014/main" id="{CF06D91A-016B-D11C-864D-895C394BB662}"/>
              </a:ext>
            </a:extLst>
          </p:cNvPr>
          <p:cNvSpPr/>
          <p:nvPr/>
        </p:nvSpPr>
        <p:spPr>
          <a:xfrm>
            <a:off x="4934491" y="3505647"/>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E0000"/>
                </a:solidFill>
                <a:effectLst/>
                <a:uLnTx/>
                <a:uFillTx/>
                <a:latin typeface="Corbel" panose="020B0503020204020204" pitchFamily="34" charset="0"/>
                <a:ea typeface="+mn-ea"/>
                <a:cs typeface="+mn-cs"/>
              </a:rPr>
              <a:t>3</a:t>
            </a:r>
          </a:p>
        </p:txBody>
      </p:sp>
      <p:cxnSp>
        <p:nvCxnSpPr>
          <p:cNvPr id="87" name="Straight Arrow Connector 86">
            <a:extLst>
              <a:ext uri="{FF2B5EF4-FFF2-40B4-BE49-F238E27FC236}">
                <a16:creationId xmlns:a16="http://schemas.microsoft.com/office/drawing/2014/main" id="{3D9963A9-A5EA-04E1-3026-C8D6B5061355}"/>
              </a:ext>
            </a:extLst>
          </p:cNvPr>
          <p:cNvCxnSpPr>
            <a:cxnSpLocks/>
          </p:cNvCxnSpPr>
          <p:nvPr/>
        </p:nvCxnSpPr>
        <p:spPr>
          <a:xfrm>
            <a:off x="3366391" y="3251264"/>
            <a:ext cx="114882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9" name="Table 275">
            <a:extLst>
              <a:ext uri="{FF2B5EF4-FFF2-40B4-BE49-F238E27FC236}">
                <a16:creationId xmlns:a16="http://schemas.microsoft.com/office/drawing/2014/main" id="{AE5A250C-6243-27C7-CB43-5BA2E4893154}"/>
              </a:ext>
            </a:extLst>
          </p:cNvPr>
          <p:cNvGraphicFramePr>
            <a:graphicFrameLocks noGrp="1"/>
          </p:cNvGraphicFramePr>
          <p:nvPr/>
        </p:nvGraphicFramePr>
        <p:xfrm>
          <a:off x="5289819" y="3657552"/>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graphicFrame>
        <p:nvGraphicFramePr>
          <p:cNvPr id="44" name="Table 275">
            <a:extLst>
              <a:ext uri="{FF2B5EF4-FFF2-40B4-BE49-F238E27FC236}">
                <a16:creationId xmlns:a16="http://schemas.microsoft.com/office/drawing/2014/main" id="{64439993-E4C2-2AB5-3670-977C347856B0}"/>
              </a:ext>
            </a:extLst>
          </p:cNvPr>
          <p:cNvGraphicFramePr>
            <a:graphicFrameLocks noGrp="1"/>
          </p:cNvGraphicFramePr>
          <p:nvPr/>
        </p:nvGraphicFramePr>
        <p:xfrm>
          <a:off x="5289835" y="5836646"/>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4"/>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4"/>
                    </a:solidFill>
                  </a:tcPr>
                </a:tc>
                <a:tc>
                  <a:txBody>
                    <a:bodyPr/>
                    <a:lstStyle/>
                    <a:p>
                      <a:pPr algn="ctr"/>
                      <a:r>
                        <a:rPr lang="en-US" sz="29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4"/>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2" name="TextBox 1">
            <a:extLst>
              <a:ext uri="{FF2B5EF4-FFF2-40B4-BE49-F238E27FC236}">
                <a16:creationId xmlns:a16="http://schemas.microsoft.com/office/drawing/2014/main" id="{113E2982-63BB-04EE-DCBD-290C4E131A5A}"/>
              </a:ext>
            </a:extLst>
          </p:cNvPr>
          <p:cNvSpPr txBox="1"/>
          <p:nvPr/>
        </p:nvSpPr>
        <p:spPr>
          <a:xfrm>
            <a:off x="3811694" y="4612111"/>
            <a:ext cx="135233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93889F"/>
                </a:solidFill>
                <a:effectLst/>
                <a:uLnTx/>
                <a:uFillTx/>
                <a:latin typeface="Corbel" panose="020B0503020204020204" pitchFamily="34" charset="0"/>
                <a:ea typeface="+mn-ea"/>
                <a:cs typeface="Arial" panose="020B0604020202020204" pitchFamily="34" charset="0"/>
              </a:rPr>
              <a:t>row buffer</a:t>
            </a:r>
          </a:p>
        </p:txBody>
      </p:sp>
      <p:cxnSp>
        <p:nvCxnSpPr>
          <p:cNvPr id="42" name="Elbow Connector 41">
            <a:extLst>
              <a:ext uri="{FF2B5EF4-FFF2-40B4-BE49-F238E27FC236}">
                <a16:creationId xmlns:a16="http://schemas.microsoft.com/office/drawing/2014/main" id="{C6816B29-D5F8-5088-8E03-E54927D2FB8D}"/>
              </a:ext>
            </a:extLst>
          </p:cNvPr>
          <p:cNvCxnSpPr>
            <a:cxnSpLocks/>
          </p:cNvCxnSpPr>
          <p:nvPr/>
        </p:nvCxnSpPr>
        <p:spPr>
          <a:xfrm rot="5400000" flipH="1" flipV="1">
            <a:off x="4745177" y="1952206"/>
            <a:ext cx="470099" cy="420004"/>
          </a:xfrm>
          <a:prstGeom prst="bentConnector2">
            <a:avLst/>
          </a:prstGeom>
          <a:ln w="38100">
            <a:solidFill>
              <a:srgbClr val="C00000"/>
            </a:solidFill>
            <a:prstDash val="sysDot"/>
            <a:tailEnd type="triangl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230305"/>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6" name="Straight Connector 65">
            <a:extLst>
              <a:ext uri="{FF2B5EF4-FFF2-40B4-BE49-F238E27FC236}">
                <a16:creationId xmlns:a16="http://schemas.microsoft.com/office/drawing/2014/main" id="{AD553274-7A1E-4230-00B8-3C28AAA4D4FB}"/>
              </a:ext>
            </a:extLst>
          </p:cNvPr>
          <p:cNvCxnSpPr>
            <a:cxnSpLocks/>
          </p:cNvCxnSpPr>
          <p:nvPr/>
        </p:nvCxnSpPr>
        <p:spPr>
          <a:xfrm rot="5400000" flipH="1">
            <a:off x="5043784" y="3295028"/>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67" name="Straight Connector 66">
            <a:extLst>
              <a:ext uri="{FF2B5EF4-FFF2-40B4-BE49-F238E27FC236}">
                <a16:creationId xmlns:a16="http://schemas.microsoft.com/office/drawing/2014/main" id="{97E7C732-F9C6-98DB-B38C-07912D355EB0}"/>
              </a:ext>
            </a:extLst>
          </p:cNvPr>
          <p:cNvCxnSpPr>
            <a:cxnSpLocks/>
          </p:cNvCxnSpPr>
          <p:nvPr/>
        </p:nvCxnSpPr>
        <p:spPr>
          <a:xfrm rot="5400000" flipH="1">
            <a:off x="5043784" y="3673964"/>
            <a:ext cx="3963" cy="274320"/>
          </a:xfrm>
          <a:prstGeom prst="line">
            <a:avLst/>
          </a:prstGeom>
          <a:solidFill>
            <a:schemeClr val="bg1"/>
          </a:solidFill>
          <a:ln w="38100">
            <a:solidFill>
              <a:srgbClr val="FE0000"/>
            </a:solidFill>
          </a:ln>
        </p:spPr>
        <p:style>
          <a:lnRef idx="1">
            <a:schemeClr val="accent4"/>
          </a:lnRef>
          <a:fillRef idx="0">
            <a:schemeClr val="accent4"/>
          </a:fillRef>
          <a:effectRef idx="0">
            <a:schemeClr val="accent4"/>
          </a:effectRef>
          <a:fontRef idx="minor">
            <a:schemeClr val="tx1"/>
          </a:fontRef>
        </p:style>
      </p:cxnSp>
      <p:cxnSp>
        <p:nvCxnSpPr>
          <p:cNvPr id="68" name="Straight Connector 67">
            <a:extLst>
              <a:ext uri="{FF2B5EF4-FFF2-40B4-BE49-F238E27FC236}">
                <a16:creationId xmlns:a16="http://schemas.microsoft.com/office/drawing/2014/main" id="{F7505D37-1168-F8B7-CAE6-80E6A6AAD615}"/>
              </a:ext>
            </a:extLst>
          </p:cNvPr>
          <p:cNvCxnSpPr>
            <a:cxnSpLocks/>
          </p:cNvCxnSpPr>
          <p:nvPr/>
        </p:nvCxnSpPr>
        <p:spPr>
          <a:xfrm rot="5400000" flipH="1">
            <a:off x="5043784" y="2512001"/>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69" name="Straight Connector 68">
            <a:extLst>
              <a:ext uri="{FF2B5EF4-FFF2-40B4-BE49-F238E27FC236}">
                <a16:creationId xmlns:a16="http://schemas.microsoft.com/office/drawing/2014/main" id="{94DA2CE2-6A3B-E849-1186-4BD47B5E5CEB}"/>
              </a:ext>
            </a:extLst>
          </p:cNvPr>
          <p:cNvCxnSpPr>
            <a:cxnSpLocks/>
          </p:cNvCxnSpPr>
          <p:nvPr/>
        </p:nvCxnSpPr>
        <p:spPr>
          <a:xfrm rot="5400000" flipH="1">
            <a:off x="5043785" y="28981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72" name="Rectangle 71">
            <a:extLst>
              <a:ext uri="{FF2B5EF4-FFF2-40B4-BE49-F238E27FC236}">
                <a16:creationId xmlns:a16="http://schemas.microsoft.com/office/drawing/2014/main" id="{C494C289-5CD7-9327-0DB3-8CDB23D73352}"/>
              </a:ext>
            </a:extLst>
          </p:cNvPr>
          <p:cNvSpPr/>
          <p:nvPr/>
        </p:nvSpPr>
        <p:spPr>
          <a:xfrm>
            <a:off x="4935550" y="240016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1FD"/>
                </a:solidFill>
                <a:effectLst/>
                <a:uLnTx/>
                <a:uFillTx/>
                <a:latin typeface="Corbel" panose="020B0503020204020204" pitchFamily="34" charset="0"/>
                <a:ea typeface="+mn-ea"/>
                <a:cs typeface="+mn-cs"/>
              </a:rPr>
              <a:t>0</a:t>
            </a:r>
          </a:p>
        </p:txBody>
      </p:sp>
      <p:sp>
        <p:nvSpPr>
          <p:cNvPr id="75" name="Rectangle 74">
            <a:extLst>
              <a:ext uri="{FF2B5EF4-FFF2-40B4-BE49-F238E27FC236}">
                <a16:creationId xmlns:a16="http://schemas.microsoft.com/office/drawing/2014/main" id="{A54E24EC-A176-4B65-7AA9-D7487B23ED3D}"/>
              </a:ext>
            </a:extLst>
          </p:cNvPr>
          <p:cNvSpPr/>
          <p:nvPr/>
        </p:nvSpPr>
        <p:spPr>
          <a:xfrm>
            <a:off x="4935550" y="2766371"/>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1FD"/>
                </a:solidFill>
                <a:effectLst/>
                <a:uLnTx/>
                <a:uFillTx/>
                <a:latin typeface="Corbel" panose="020B0503020204020204" pitchFamily="34" charset="0"/>
                <a:ea typeface="+mn-ea"/>
                <a:cs typeface="+mn-cs"/>
              </a:rPr>
              <a:t>1</a:t>
            </a:r>
          </a:p>
        </p:txBody>
      </p:sp>
      <p:sp>
        <p:nvSpPr>
          <p:cNvPr id="76" name="Rectangle 75">
            <a:extLst>
              <a:ext uri="{FF2B5EF4-FFF2-40B4-BE49-F238E27FC236}">
                <a16:creationId xmlns:a16="http://schemas.microsoft.com/office/drawing/2014/main" id="{3348A4A1-6271-52CB-7D2F-921C15A5585B}"/>
              </a:ext>
            </a:extLst>
          </p:cNvPr>
          <p:cNvSpPr/>
          <p:nvPr/>
        </p:nvSpPr>
        <p:spPr>
          <a:xfrm>
            <a:off x="4934718" y="315662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2</a:t>
            </a:r>
          </a:p>
        </p:txBody>
      </p:sp>
      <p:sp>
        <p:nvSpPr>
          <p:cNvPr id="77" name="Rectangle 76">
            <a:extLst>
              <a:ext uri="{FF2B5EF4-FFF2-40B4-BE49-F238E27FC236}">
                <a16:creationId xmlns:a16="http://schemas.microsoft.com/office/drawing/2014/main" id="{9EC1D4EA-C2E5-07DD-C05B-1C11969447C5}"/>
              </a:ext>
            </a:extLst>
          </p:cNvPr>
          <p:cNvSpPr/>
          <p:nvPr/>
        </p:nvSpPr>
        <p:spPr>
          <a:xfrm>
            <a:off x="4934491" y="3505647"/>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E0000"/>
                </a:solidFill>
                <a:effectLst/>
                <a:uLnTx/>
                <a:uFillTx/>
                <a:latin typeface="Corbel" panose="020B0503020204020204" pitchFamily="34" charset="0"/>
                <a:ea typeface="+mn-ea"/>
                <a:cs typeface="+mn-cs"/>
              </a:rPr>
              <a:t>3</a:t>
            </a:r>
          </a:p>
        </p:txBody>
      </p:sp>
      <p:sp>
        <p:nvSpPr>
          <p:cNvPr id="73" name="TextBox 72">
            <a:extLst>
              <a:ext uri="{FF2B5EF4-FFF2-40B4-BE49-F238E27FC236}">
                <a16:creationId xmlns:a16="http://schemas.microsoft.com/office/drawing/2014/main" id="{D7B72F86-2B91-59AA-47AC-78725EC01117}"/>
              </a:ext>
            </a:extLst>
          </p:cNvPr>
          <p:cNvSpPr txBox="1"/>
          <p:nvPr/>
        </p:nvSpPr>
        <p:spPr>
          <a:xfrm>
            <a:off x="3576104" y="5703683"/>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output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vector</a:t>
            </a:r>
          </a:p>
        </p:txBody>
      </p:sp>
      <p:sp>
        <p:nvSpPr>
          <p:cNvPr id="33" name="Rounded Rectangle 32">
            <a:extLst>
              <a:ext uri="{FF2B5EF4-FFF2-40B4-BE49-F238E27FC236}">
                <a16:creationId xmlns:a16="http://schemas.microsoft.com/office/drawing/2014/main" id="{0C60ECAA-E984-0339-82FC-E5B0B4C5608E}"/>
              </a:ext>
            </a:extLst>
          </p:cNvPr>
          <p:cNvSpPr/>
          <p:nvPr/>
        </p:nvSpPr>
        <p:spPr>
          <a:xfrm rot="5400000">
            <a:off x="5897652" y="5047299"/>
            <a:ext cx="584335" cy="2028912"/>
          </a:xfrm>
          <a:prstGeom prst="round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63" name="Table 275">
            <a:extLst>
              <a:ext uri="{FF2B5EF4-FFF2-40B4-BE49-F238E27FC236}">
                <a16:creationId xmlns:a16="http://schemas.microsoft.com/office/drawing/2014/main" id="{C327EE3D-C243-BFF9-AB70-66BCA8F31A4D}"/>
              </a:ext>
            </a:extLst>
          </p:cNvPr>
          <p:cNvGraphicFramePr>
            <a:graphicFrameLocks noGrp="1"/>
          </p:cNvGraphicFramePr>
          <p:nvPr/>
        </p:nvGraphicFramePr>
        <p:xfrm>
          <a:off x="5289835" y="5836646"/>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tc>
                  <a:txBody>
                    <a:bodyPr/>
                    <a:lstStyle/>
                    <a:p>
                      <a:pPr algn="ctr"/>
                      <a:r>
                        <a:rPr lang="en-US" sz="29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13" name="Rounded Rectangle 12">
            <a:extLst>
              <a:ext uri="{FF2B5EF4-FFF2-40B4-BE49-F238E27FC236}">
                <a16:creationId xmlns:a16="http://schemas.microsoft.com/office/drawing/2014/main" id="{D69C4F41-50ED-CF54-644A-2ED316781EF1}"/>
              </a:ext>
            </a:extLst>
          </p:cNvPr>
          <p:cNvSpPr/>
          <p:nvPr/>
        </p:nvSpPr>
        <p:spPr>
          <a:xfrm rot="5400000">
            <a:off x="5898769" y="3790738"/>
            <a:ext cx="582102" cy="2028912"/>
          </a:xfrm>
          <a:prstGeom prst="roundRect">
            <a:avLst/>
          </a:prstGeom>
          <a:pattFill prst="wdUpDiag">
            <a:fgClr>
              <a:srgbClr val="BBAECA"/>
            </a:fgClr>
            <a:bgClr>
              <a:srgbClr val="DFCFF0"/>
            </a:bgClr>
          </a:patt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4" name="Table 275">
            <a:extLst>
              <a:ext uri="{FF2B5EF4-FFF2-40B4-BE49-F238E27FC236}">
                <a16:creationId xmlns:a16="http://schemas.microsoft.com/office/drawing/2014/main" id="{91C1B412-F7C0-9BF4-466A-716D27FABB97}"/>
              </a:ext>
            </a:extLst>
          </p:cNvPr>
          <p:cNvGraphicFramePr>
            <a:graphicFrameLocks noGrp="1"/>
          </p:cNvGraphicFramePr>
          <p:nvPr/>
        </p:nvGraphicFramePr>
        <p:xfrm>
          <a:off x="5292522" y="4591707"/>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graphicFrame>
        <p:nvGraphicFramePr>
          <p:cNvPr id="57" name="Table 275">
            <a:extLst>
              <a:ext uri="{FF2B5EF4-FFF2-40B4-BE49-F238E27FC236}">
                <a16:creationId xmlns:a16="http://schemas.microsoft.com/office/drawing/2014/main" id="{5FDDDD92-579A-3304-C17A-0057D457E6A5}"/>
              </a:ext>
            </a:extLst>
          </p:cNvPr>
          <p:cNvGraphicFramePr>
            <a:graphicFrameLocks noGrp="1"/>
          </p:cNvGraphicFramePr>
          <p:nvPr/>
        </p:nvGraphicFramePr>
        <p:xfrm>
          <a:off x="5297596" y="4582557"/>
          <a:ext cx="1800000" cy="437756"/>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437756">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sp>
        <p:nvSpPr>
          <p:cNvPr id="11" name="Rounded Rectangle 10">
            <a:extLst>
              <a:ext uri="{FF2B5EF4-FFF2-40B4-BE49-F238E27FC236}">
                <a16:creationId xmlns:a16="http://schemas.microsoft.com/office/drawing/2014/main" id="{6504418D-A90C-D6E7-1C54-18A1A7C9A1D0}"/>
              </a:ext>
            </a:extLst>
          </p:cNvPr>
          <p:cNvSpPr/>
          <p:nvPr/>
        </p:nvSpPr>
        <p:spPr>
          <a:xfrm>
            <a:off x="5192143" y="2334911"/>
            <a:ext cx="2028915" cy="1840762"/>
          </a:xfrm>
          <a:prstGeom prst="roundRect">
            <a:avLst>
              <a:gd name="adj" fmla="val 1622"/>
            </a:avLst>
          </a:prstGeom>
          <a:solidFill>
            <a:schemeClr val="accent5">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2500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9" name="Table 275">
            <a:extLst>
              <a:ext uri="{FF2B5EF4-FFF2-40B4-BE49-F238E27FC236}">
                <a16:creationId xmlns:a16="http://schemas.microsoft.com/office/drawing/2014/main" id="{2A7B8F27-C6F1-EEEE-A6FC-15E4ADE13A41}"/>
              </a:ext>
            </a:extLst>
          </p:cNvPr>
          <p:cNvGraphicFramePr>
            <a:graphicFrameLocks noGrp="1"/>
          </p:cNvGraphicFramePr>
          <p:nvPr/>
        </p:nvGraphicFramePr>
        <p:xfrm>
          <a:off x="5292522" y="2459192"/>
          <a:ext cx="1800000" cy="1584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396000">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4"/>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4"/>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4"/>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4"/>
                    </a:solidFill>
                  </a:tcPr>
                </a:tc>
                <a:extLst>
                  <a:ext uri="{0D108BD9-81ED-4DB2-BD59-A6C34878D82A}">
                    <a16:rowId xmlns:a16="http://schemas.microsoft.com/office/drawing/2014/main" val="1856769038"/>
                  </a:ext>
                </a:extLst>
              </a:tr>
              <a:tr h="396000">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351085"/>
                  </a:ext>
                </a:extLst>
              </a:tr>
              <a:tr h="396000">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extLst>
                  <a:ext uri="{0D108BD9-81ED-4DB2-BD59-A6C34878D82A}">
                    <a16:rowId xmlns:a16="http://schemas.microsoft.com/office/drawing/2014/main" val="504728428"/>
                  </a:ext>
                </a:extLst>
              </a:tr>
            </a:tbl>
          </a:graphicData>
        </a:graphic>
      </p:graphicFrame>
      <p:sp>
        <p:nvSpPr>
          <p:cNvPr id="92" name="TextBox 91">
            <a:extLst>
              <a:ext uri="{FF2B5EF4-FFF2-40B4-BE49-F238E27FC236}">
                <a16:creationId xmlns:a16="http://schemas.microsoft.com/office/drawing/2014/main" id="{F0912C0E-F66C-CC78-E512-3C50625CE485}"/>
              </a:ext>
            </a:extLst>
          </p:cNvPr>
          <p:cNvSpPr txBox="1"/>
          <p:nvPr/>
        </p:nvSpPr>
        <p:spPr>
          <a:xfrm>
            <a:off x="2778847" y="2451714"/>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pLUTo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row sweep</a:t>
            </a:r>
          </a:p>
        </p:txBody>
      </p:sp>
      <p:sp>
        <p:nvSpPr>
          <p:cNvPr id="70" name="Rectangle 69">
            <a:extLst>
              <a:ext uri="{FF2B5EF4-FFF2-40B4-BE49-F238E27FC236}">
                <a16:creationId xmlns:a16="http://schemas.microsoft.com/office/drawing/2014/main" id="{4F87D1AE-C9E8-030A-A3DD-CE41E1CA8BC8}"/>
              </a:ext>
            </a:extLst>
          </p:cNvPr>
          <p:cNvSpPr/>
          <p:nvPr/>
        </p:nvSpPr>
        <p:spPr>
          <a:xfrm>
            <a:off x="0" y="629616"/>
            <a:ext cx="2716306" cy="5826540"/>
          </a:xfrm>
          <a:prstGeom prst="rect">
            <a:avLst/>
          </a:prstGeom>
          <a:solidFill>
            <a:srgbClr val="FFF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ounded Rectangle 64">
            <a:extLst>
              <a:ext uri="{FF2B5EF4-FFF2-40B4-BE49-F238E27FC236}">
                <a16:creationId xmlns:a16="http://schemas.microsoft.com/office/drawing/2014/main" id="{8FFE4315-EE8D-144A-008D-8DCDDE3CFCC3}"/>
              </a:ext>
            </a:extLst>
          </p:cNvPr>
          <p:cNvSpPr/>
          <p:nvPr/>
        </p:nvSpPr>
        <p:spPr>
          <a:xfrm>
            <a:off x="96426" y="736537"/>
            <a:ext cx="2519027" cy="1079711"/>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descr=" 6">
            <a:extLst>
              <a:ext uri="{FF2B5EF4-FFF2-40B4-BE49-F238E27FC236}">
                <a16:creationId xmlns:a16="http://schemas.microsoft.com/office/drawing/2014/main" id="{225FE3A3-6745-502D-7F59-15867750339D}"/>
              </a:ext>
            </a:extLst>
          </p:cNvPr>
          <p:cNvSpPr txBox="1">
            <a:spLocks/>
          </p:cNvSpPr>
          <p:nvPr/>
        </p:nvSpPr>
        <p:spPr>
          <a:xfrm>
            <a:off x="178177" y="0"/>
            <a:ext cx="8787647"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orbel" panose="020B0503020204020204" pitchFamily="34" charset="0"/>
                <a:ea typeface="+mj-ea"/>
                <a:cs typeface="+mj-cs"/>
              </a:rPr>
              <a:t>In-DRAM pLUTo LUT Query: Step 4</a:t>
            </a:r>
          </a:p>
        </p:txBody>
      </p:sp>
      <p:sp>
        <p:nvSpPr>
          <p:cNvPr id="7" name="Slide Number Placeholder 6">
            <a:extLst>
              <a:ext uri="{FF2B5EF4-FFF2-40B4-BE49-F238E27FC236}">
                <a16:creationId xmlns:a16="http://schemas.microsoft.com/office/drawing/2014/main" id="{BFC4D882-EE1D-5CC0-E0E4-710C3B18C9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cxnSp>
        <p:nvCxnSpPr>
          <p:cNvPr id="4" name="Straight Connector 3">
            <a:extLst>
              <a:ext uri="{FF2B5EF4-FFF2-40B4-BE49-F238E27FC236}">
                <a16:creationId xmlns:a16="http://schemas.microsoft.com/office/drawing/2014/main" id="{193B17EE-D4CE-E933-0A10-8DE0F4AE053C}"/>
              </a:ext>
            </a:extLst>
          </p:cNvPr>
          <p:cNvCxnSpPr>
            <a:cxnSpLocks/>
          </p:cNvCxnSpPr>
          <p:nvPr/>
        </p:nvCxnSpPr>
        <p:spPr>
          <a:xfrm>
            <a:off x="5515720" y="4182844"/>
            <a:ext cx="0" cy="325603"/>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DF1F5B15-D6F8-544E-2EC6-234CE9693377}"/>
              </a:ext>
            </a:extLst>
          </p:cNvPr>
          <p:cNvCxnSpPr>
            <a:cxnSpLocks/>
          </p:cNvCxnSpPr>
          <p:nvPr/>
        </p:nvCxnSpPr>
        <p:spPr>
          <a:xfrm>
            <a:off x="5965170" y="4182844"/>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BBD8907C-D053-3E28-0A5B-1508DA6E7B16}"/>
              </a:ext>
            </a:extLst>
          </p:cNvPr>
          <p:cNvCxnSpPr>
            <a:cxnSpLocks/>
          </p:cNvCxnSpPr>
          <p:nvPr/>
        </p:nvCxnSpPr>
        <p:spPr>
          <a:xfrm>
            <a:off x="6414620" y="4182805"/>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204CBF14-CE3C-D0AF-0904-EB85AA35F9B3}"/>
              </a:ext>
            </a:extLst>
          </p:cNvPr>
          <p:cNvCxnSpPr>
            <a:cxnSpLocks/>
          </p:cNvCxnSpPr>
          <p:nvPr/>
        </p:nvCxnSpPr>
        <p:spPr>
          <a:xfrm>
            <a:off x="6864069" y="4175499"/>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grpSp>
        <p:nvGrpSpPr>
          <p:cNvPr id="16" name="Group 15">
            <a:extLst>
              <a:ext uri="{FF2B5EF4-FFF2-40B4-BE49-F238E27FC236}">
                <a16:creationId xmlns:a16="http://schemas.microsoft.com/office/drawing/2014/main" id="{5B03AEA4-1D6D-2A02-F28E-1BE0E4D10B9C}"/>
              </a:ext>
            </a:extLst>
          </p:cNvPr>
          <p:cNvGrpSpPr/>
          <p:nvPr/>
        </p:nvGrpSpPr>
        <p:grpSpPr>
          <a:xfrm>
            <a:off x="5408073" y="5120617"/>
            <a:ext cx="173332" cy="648969"/>
            <a:chOff x="2521758" y="3054797"/>
            <a:chExt cx="64008" cy="188069"/>
          </a:xfrm>
        </p:grpSpPr>
        <p:cxnSp>
          <p:nvCxnSpPr>
            <p:cNvPr id="29" name="Straight Connector 28">
              <a:extLst>
                <a:ext uri="{FF2B5EF4-FFF2-40B4-BE49-F238E27FC236}">
                  <a16:creationId xmlns:a16="http://schemas.microsoft.com/office/drawing/2014/main" id="{56411DE6-322D-76E3-294D-9E5A2FA79FF8}"/>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1" name="Straight Connector 30">
              <a:extLst>
                <a:ext uri="{FF2B5EF4-FFF2-40B4-BE49-F238E27FC236}">
                  <a16:creationId xmlns:a16="http://schemas.microsoft.com/office/drawing/2014/main" id="{6001E9C3-356E-AE87-FFA4-05FFDFC51AF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2" name="Straight Connector 31">
              <a:extLst>
                <a:ext uri="{FF2B5EF4-FFF2-40B4-BE49-F238E27FC236}">
                  <a16:creationId xmlns:a16="http://schemas.microsoft.com/office/drawing/2014/main" id="{6291C3A9-C7BF-6832-8EBF-7A977669D976}"/>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7" name="Group 16">
            <a:extLst>
              <a:ext uri="{FF2B5EF4-FFF2-40B4-BE49-F238E27FC236}">
                <a16:creationId xmlns:a16="http://schemas.microsoft.com/office/drawing/2014/main" id="{FDD767DD-4EAE-2CA4-A7CE-A5CF80FEF08C}"/>
              </a:ext>
            </a:extLst>
          </p:cNvPr>
          <p:cNvGrpSpPr/>
          <p:nvPr/>
        </p:nvGrpSpPr>
        <p:grpSpPr>
          <a:xfrm>
            <a:off x="5837030" y="5109582"/>
            <a:ext cx="173332" cy="648969"/>
            <a:chOff x="2521758" y="3054797"/>
            <a:chExt cx="64008" cy="188069"/>
          </a:xfrm>
        </p:grpSpPr>
        <p:cxnSp>
          <p:nvCxnSpPr>
            <p:cNvPr id="26" name="Straight Connector 25">
              <a:extLst>
                <a:ext uri="{FF2B5EF4-FFF2-40B4-BE49-F238E27FC236}">
                  <a16:creationId xmlns:a16="http://schemas.microsoft.com/office/drawing/2014/main" id="{E2764FA7-945D-6ACC-4476-AB0E702C8F95}"/>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7" name="Straight Connector 26">
              <a:extLst>
                <a:ext uri="{FF2B5EF4-FFF2-40B4-BE49-F238E27FC236}">
                  <a16:creationId xmlns:a16="http://schemas.microsoft.com/office/drawing/2014/main" id="{9DA23700-D9EA-5D46-34FC-D8C81067954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8" name="Straight Connector 27">
              <a:extLst>
                <a:ext uri="{FF2B5EF4-FFF2-40B4-BE49-F238E27FC236}">
                  <a16:creationId xmlns:a16="http://schemas.microsoft.com/office/drawing/2014/main" id="{65F5F5EB-C469-F183-795C-3CF3D5200AE9}"/>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8" name="Group 17">
            <a:extLst>
              <a:ext uri="{FF2B5EF4-FFF2-40B4-BE49-F238E27FC236}">
                <a16:creationId xmlns:a16="http://schemas.microsoft.com/office/drawing/2014/main" id="{5C2F244F-AD02-F297-C498-C497F46F443E}"/>
              </a:ext>
            </a:extLst>
          </p:cNvPr>
          <p:cNvGrpSpPr/>
          <p:nvPr/>
        </p:nvGrpSpPr>
        <p:grpSpPr>
          <a:xfrm>
            <a:off x="6248380" y="5108314"/>
            <a:ext cx="173332" cy="648969"/>
            <a:chOff x="2521758" y="3054797"/>
            <a:chExt cx="64008" cy="188069"/>
          </a:xfrm>
        </p:grpSpPr>
        <p:cxnSp>
          <p:nvCxnSpPr>
            <p:cNvPr id="23" name="Straight Connector 22">
              <a:extLst>
                <a:ext uri="{FF2B5EF4-FFF2-40B4-BE49-F238E27FC236}">
                  <a16:creationId xmlns:a16="http://schemas.microsoft.com/office/drawing/2014/main" id="{9F9C2302-8BFC-2113-6E2C-ACFF464016E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4" name="Straight Connector 23">
              <a:extLst>
                <a:ext uri="{FF2B5EF4-FFF2-40B4-BE49-F238E27FC236}">
                  <a16:creationId xmlns:a16="http://schemas.microsoft.com/office/drawing/2014/main" id="{7FE804DF-ACC9-5681-9141-E12E98F04E3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5" name="Straight Connector 24">
              <a:extLst>
                <a:ext uri="{FF2B5EF4-FFF2-40B4-BE49-F238E27FC236}">
                  <a16:creationId xmlns:a16="http://schemas.microsoft.com/office/drawing/2014/main" id="{011A845C-4B36-622D-79D2-2EEC712480E0}"/>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9" name="Group 18">
            <a:extLst>
              <a:ext uri="{FF2B5EF4-FFF2-40B4-BE49-F238E27FC236}">
                <a16:creationId xmlns:a16="http://schemas.microsoft.com/office/drawing/2014/main" id="{D60879E2-DF9F-933F-7EBD-BAA733433234}"/>
              </a:ext>
            </a:extLst>
          </p:cNvPr>
          <p:cNvGrpSpPr/>
          <p:nvPr/>
        </p:nvGrpSpPr>
        <p:grpSpPr>
          <a:xfrm>
            <a:off x="6672336" y="5120617"/>
            <a:ext cx="173332" cy="648969"/>
            <a:chOff x="2521758" y="3054797"/>
            <a:chExt cx="64008" cy="188069"/>
          </a:xfrm>
        </p:grpSpPr>
        <p:cxnSp>
          <p:nvCxnSpPr>
            <p:cNvPr id="20" name="Straight Connector 19">
              <a:extLst>
                <a:ext uri="{FF2B5EF4-FFF2-40B4-BE49-F238E27FC236}">
                  <a16:creationId xmlns:a16="http://schemas.microsoft.com/office/drawing/2014/main" id="{98070522-1F0D-F9D0-1868-64E7D1BD153B}"/>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1" name="Straight Connector 20">
              <a:extLst>
                <a:ext uri="{FF2B5EF4-FFF2-40B4-BE49-F238E27FC236}">
                  <a16:creationId xmlns:a16="http://schemas.microsoft.com/office/drawing/2014/main" id="{A7BC7AE7-4BBB-BD85-E12B-FD544420F3F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22" name="Straight Connector 21">
              <a:extLst>
                <a:ext uri="{FF2B5EF4-FFF2-40B4-BE49-F238E27FC236}">
                  <a16:creationId xmlns:a16="http://schemas.microsoft.com/office/drawing/2014/main" id="{8B1EFA1E-657A-E290-1E60-D94A0BF19A73}"/>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sp>
        <p:nvSpPr>
          <p:cNvPr id="35" name="Rounded Rectangle 34">
            <a:extLst>
              <a:ext uri="{FF2B5EF4-FFF2-40B4-BE49-F238E27FC236}">
                <a16:creationId xmlns:a16="http://schemas.microsoft.com/office/drawing/2014/main" id="{5853E33A-0C10-F411-BD05-35B1A76C00B3}"/>
              </a:ext>
            </a:extLst>
          </p:cNvPr>
          <p:cNvSpPr/>
          <p:nvPr/>
        </p:nvSpPr>
        <p:spPr>
          <a:xfrm rot="5400000">
            <a:off x="5909541" y="170856"/>
            <a:ext cx="579239" cy="2014040"/>
          </a:xfrm>
          <a:prstGeom prst="roundRect">
            <a:avLst/>
          </a:prstGeom>
          <a:solidFill>
            <a:srgbClr val="E4D9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6" name="Table 275">
            <a:extLst>
              <a:ext uri="{FF2B5EF4-FFF2-40B4-BE49-F238E27FC236}">
                <a16:creationId xmlns:a16="http://schemas.microsoft.com/office/drawing/2014/main" id="{28DFCE45-3B33-AE43-69DA-C1AF5E3FC3E2}"/>
              </a:ext>
            </a:extLst>
          </p:cNvPr>
          <p:cNvGraphicFramePr>
            <a:graphicFrameLocks noGrp="1"/>
          </p:cNvGraphicFramePr>
          <p:nvPr/>
        </p:nvGraphicFramePr>
        <p:xfrm>
          <a:off x="5301890" y="994064"/>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0</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cxnSp>
        <p:nvCxnSpPr>
          <p:cNvPr id="37" name="Elbow Connector 36">
            <a:extLst>
              <a:ext uri="{FF2B5EF4-FFF2-40B4-BE49-F238E27FC236}">
                <a16:creationId xmlns:a16="http://schemas.microsoft.com/office/drawing/2014/main" id="{8F539379-865B-D64A-C423-25BD1E83EAE5}"/>
              </a:ext>
            </a:extLst>
          </p:cNvPr>
          <p:cNvCxnSpPr>
            <a:cxnSpLocks/>
          </p:cNvCxnSpPr>
          <p:nvPr/>
        </p:nvCxnSpPr>
        <p:spPr>
          <a:xfrm rot="10800000" flipH="1" flipV="1">
            <a:off x="7211141" y="1924870"/>
            <a:ext cx="4" cy="3566160"/>
          </a:xfrm>
          <a:prstGeom prst="bentConnector3">
            <a:avLst>
              <a:gd name="adj1" fmla="val 12220150000"/>
            </a:avLst>
          </a:prstGeom>
          <a:ln w="38100">
            <a:solidFill>
              <a:schemeClr val="accent4"/>
            </a:solidFill>
            <a:prstDash val="sysDot"/>
            <a:tailEnd type="triangle" w="med" len="sm"/>
          </a:ln>
        </p:spPr>
        <p:style>
          <a:lnRef idx="1">
            <a:schemeClr val="accent1"/>
          </a:lnRef>
          <a:fillRef idx="0">
            <a:schemeClr val="accent1"/>
          </a:fillRef>
          <a:effectRef idx="0">
            <a:schemeClr val="accent1"/>
          </a:effectRef>
          <a:fontRef idx="minor">
            <a:schemeClr val="tx1"/>
          </a:fontRef>
        </p:style>
      </p:cxnSp>
      <p:sp>
        <p:nvSpPr>
          <p:cNvPr id="41" name="Rounded Rectangle 40">
            <a:extLst>
              <a:ext uri="{FF2B5EF4-FFF2-40B4-BE49-F238E27FC236}">
                <a16:creationId xmlns:a16="http://schemas.microsoft.com/office/drawing/2014/main" id="{5EA5FF2D-CA4D-044D-5240-D82BF10A85FD}"/>
              </a:ext>
            </a:extLst>
          </p:cNvPr>
          <p:cNvSpPr/>
          <p:nvPr/>
        </p:nvSpPr>
        <p:spPr>
          <a:xfrm rot="5400000">
            <a:off x="5907630" y="920136"/>
            <a:ext cx="579240" cy="2014044"/>
          </a:xfrm>
          <a:prstGeom prst="roundRect">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48" name="Rounded Rectangle 47">
            <a:extLst>
              <a:ext uri="{FF2B5EF4-FFF2-40B4-BE49-F238E27FC236}">
                <a16:creationId xmlns:a16="http://schemas.microsoft.com/office/drawing/2014/main" id="{8376977C-3282-EAB6-98E7-B196ED4F6F12}"/>
              </a:ext>
            </a:extLst>
          </p:cNvPr>
          <p:cNvSpPr/>
          <p:nvPr/>
        </p:nvSpPr>
        <p:spPr>
          <a:xfrm rot="16200000">
            <a:off x="3943110" y="3070211"/>
            <a:ext cx="1654227" cy="308319"/>
          </a:xfrm>
          <a:prstGeom prst="round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0" name="Straight Arrow Connector 39">
            <a:extLst>
              <a:ext uri="{FF2B5EF4-FFF2-40B4-BE49-F238E27FC236}">
                <a16:creationId xmlns:a16="http://schemas.microsoft.com/office/drawing/2014/main" id="{29BE35DF-E2E1-9179-05DF-E58F667CD1C6}"/>
              </a:ext>
            </a:extLst>
          </p:cNvPr>
          <p:cNvCxnSpPr>
            <a:cxnSpLocks/>
          </p:cNvCxnSpPr>
          <p:nvPr/>
        </p:nvCxnSpPr>
        <p:spPr>
          <a:xfrm>
            <a:off x="68699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763874F1-B1FE-6D5F-7855-22E1EE847861}"/>
              </a:ext>
            </a:extLst>
          </p:cNvPr>
          <p:cNvCxnSpPr>
            <a:cxnSpLocks/>
          </p:cNvCxnSpPr>
          <p:nvPr/>
        </p:nvCxnSpPr>
        <p:spPr>
          <a:xfrm>
            <a:off x="64258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9333CE1-7BE6-2786-C4D3-1E02C6E6158E}"/>
              </a:ext>
            </a:extLst>
          </p:cNvPr>
          <p:cNvCxnSpPr>
            <a:cxnSpLocks/>
          </p:cNvCxnSpPr>
          <p:nvPr/>
        </p:nvCxnSpPr>
        <p:spPr>
          <a:xfrm>
            <a:off x="59682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24D7EFB3-2A69-80D9-0B83-2890B46C68C1}"/>
              </a:ext>
            </a:extLst>
          </p:cNvPr>
          <p:cNvCxnSpPr>
            <a:cxnSpLocks/>
          </p:cNvCxnSpPr>
          <p:nvPr/>
        </p:nvCxnSpPr>
        <p:spPr>
          <a:xfrm>
            <a:off x="55241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24D5187-9386-EE2D-06AA-276EFF556DC4}"/>
              </a:ext>
            </a:extLst>
          </p:cNvPr>
          <p:cNvSpPr>
            <a:spLocks/>
          </p:cNvSpPr>
          <p:nvPr/>
        </p:nvSpPr>
        <p:spPr>
          <a:xfrm>
            <a:off x="5304367" y="1728351"/>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15" name="Rectangle 14">
            <a:extLst>
              <a:ext uri="{FF2B5EF4-FFF2-40B4-BE49-F238E27FC236}">
                <a16:creationId xmlns:a16="http://schemas.microsoft.com/office/drawing/2014/main" id="{8F0AB727-4535-4F51-A029-2FF715B1BB4F}"/>
              </a:ext>
            </a:extLst>
          </p:cNvPr>
          <p:cNvSpPr/>
          <p:nvPr/>
        </p:nvSpPr>
        <p:spPr>
          <a:xfrm>
            <a:off x="5770841"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0" name="Rectangle 29">
            <a:extLst>
              <a:ext uri="{FF2B5EF4-FFF2-40B4-BE49-F238E27FC236}">
                <a16:creationId xmlns:a16="http://schemas.microsoft.com/office/drawing/2014/main" id="{58E8DFCC-D41E-B4DC-0E11-DDBA39AF97F5}"/>
              </a:ext>
            </a:extLst>
          </p:cNvPr>
          <p:cNvSpPr/>
          <p:nvPr/>
        </p:nvSpPr>
        <p:spPr>
          <a:xfrm>
            <a:off x="6237315"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8" name="Rectangle 37">
            <a:extLst>
              <a:ext uri="{FF2B5EF4-FFF2-40B4-BE49-F238E27FC236}">
                <a16:creationId xmlns:a16="http://schemas.microsoft.com/office/drawing/2014/main" id="{6606B0FB-9FD3-1633-090F-A442DDBC5782}"/>
              </a:ext>
            </a:extLst>
          </p:cNvPr>
          <p:cNvSpPr/>
          <p:nvPr/>
        </p:nvSpPr>
        <p:spPr>
          <a:xfrm>
            <a:off x="6703788"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47" name="TextBox 46">
            <a:extLst>
              <a:ext uri="{FF2B5EF4-FFF2-40B4-BE49-F238E27FC236}">
                <a16:creationId xmlns:a16="http://schemas.microsoft.com/office/drawing/2014/main" id="{48209F93-C678-77FE-0741-880FAEA05260}"/>
              </a:ext>
            </a:extLst>
          </p:cNvPr>
          <p:cNvSpPr txBox="1"/>
          <p:nvPr/>
        </p:nvSpPr>
        <p:spPr>
          <a:xfrm>
            <a:off x="234762" y="5148517"/>
            <a:ext cx="2245127"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 vector</a:t>
            </a:r>
          </a:p>
        </p:txBody>
      </p:sp>
      <p:graphicFrame>
        <p:nvGraphicFramePr>
          <p:cNvPr id="50" name="Table 275">
            <a:extLst>
              <a:ext uri="{FF2B5EF4-FFF2-40B4-BE49-F238E27FC236}">
                <a16:creationId xmlns:a16="http://schemas.microsoft.com/office/drawing/2014/main" id="{F4FAEFC2-F020-2F17-D28B-888C8568909C}"/>
              </a:ext>
            </a:extLst>
          </p:cNvPr>
          <p:cNvGraphicFramePr>
            <a:graphicFrameLocks noGrp="1"/>
          </p:cNvGraphicFramePr>
          <p:nvPr/>
        </p:nvGraphicFramePr>
        <p:xfrm>
          <a:off x="426103" y="2000679"/>
          <a:ext cx="1854538" cy="2194560"/>
        </p:xfrm>
        <a:graphic>
          <a:graphicData uri="http://schemas.openxmlformats.org/drawingml/2006/table">
            <a:tbl>
              <a:tblPr firstRow="1" bandRow="1">
                <a:tableStyleId>{5940675A-B579-460E-94D1-54222C63F5DA}</a:tableStyleId>
              </a:tblPr>
              <a:tblGrid>
                <a:gridCol w="560388">
                  <a:extLst>
                    <a:ext uri="{9D8B030D-6E8A-4147-A177-3AD203B41FA5}">
                      <a16:colId xmlns:a16="http://schemas.microsoft.com/office/drawing/2014/main" val="1193322599"/>
                    </a:ext>
                  </a:extLst>
                </a:gridCol>
                <a:gridCol w="816943">
                  <a:extLst>
                    <a:ext uri="{9D8B030D-6E8A-4147-A177-3AD203B41FA5}">
                      <a16:colId xmlns:a16="http://schemas.microsoft.com/office/drawing/2014/main" val="4227494446"/>
                    </a:ext>
                  </a:extLst>
                </a:gridCol>
                <a:gridCol w="477207">
                  <a:extLst>
                    <a:ext uri="{9D8B030D-6E8A-4147-A177-3AD203B41FA5}">
                      <a16:colId xmlns:a16="http://schemas.microsoft.com/office/drawing/2014/main" val="468283467"/>
                    </a:ext>
                  </a:extLst>
                </a:gridCol>
              </a:tblGrid>
              <a:tr h="270417">
                <a:tc>
                  <a:txBody>
                    <a:bodyPr/>
                    <a:lstStyle/>
                    <a:p>
                      <a:pPr algn="ctr"/>
                      <a:endParaRPr lang="en-US" sz="1800" b="0" i="0">
                        <a:latin typeface="Corbel" panose="020B0503020204020204" pitchFamily="34" charset="0"/>
                        <a:cs typeface="Arial" panose="020B060402020202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800" b="0" i="0">
                          <a:latin typeface="Corbel" panose="020B0503020204020204" pitchFamily="34" charset="0"/>
                          <a:cs typeface="Arial" panose="020B0604020202020204" pitchFamily="34" charset="0"/>
                        </a:rPr>
                        <a:t>Prime numbers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r>
                        <a:rPr lang="en-US" sz="1000">
                          <a:latin typeface="Arial" panose="020B0604020202020204" pitchFamily="34" charset="0"/>
                          <a:cs typeface="Arial" panose="020B0604020202020204" pitchFamily="34" charset="0"/>
                        </a:rPr>
                        <a:t>A</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0">
                <a:tc>
                  <a:txBody>
                    <a:bodyPr/>
                    <a:lstStyle/>
                    <a:p>
                      <a:pPr algn="ctr"/>
                      <a:r>
                        <a:rPr lang="en-US" sz="1800" b="0" i="0">
                          <a:latin typeface="Corbel" panose="020B0503020204020204" pitchFamily="34" charset="0"/>
                          <a:cs typeface="Arial" panose="020B0604020202020204" pitchFamily="34" charset="0"/>
                        </a:rPr>
                        <a:t>LUT</a:t>
                      </a:r>
                    </a:p>
                    <a:p>
                      <a:pPr algn="ctr"/>
                      <a:r>
                        <a:rPr lang="en-US" sz="1800" b="0" i="0">
                          <a:latin typeface="Corbel" panose="020B0503020204020204" pitchFamily="34" charset="0"/>
                          <a:cs typeface="Arial" panose="020B0604020202020204" pitchFamily="34" charset="0"/>
                        </a:rPr>
                        <a:t>index</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err="1">
                          <a:latin typeface="Corbel" panose="020B0503020204020204" pitchFamily="34" charset="0"/>
                          <a:cs typeface="Arial" panose="020B0604020202020204" pitchFamily="34" charset="0"/>
                        </a:rPr>
                        <a:t>i</a:t>
                      </a:r>
                      <a:endParaRPr lang="en-US" sz="1800" b="0" i="0">
                        <a:latin typeface="Corbel" panose="020B0503020204020204" pitchFamily="34" charset="0"/>
                        <a:cs typeface="Arial" panose="020B0604020202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f(</a:t>
                      </a:r>
                      <a:r>
                        <a:rPr lang="en-US" sz="1800" b="0" i="0" err="1">
                          <a:latin typeface="Corbel" panose="020B0503020204020204" pitchFamily="34" charset="0"/>
                          <a:cs typeface="Arial" panose="020B0604020202020204" pitchFamily="34" charset="0"/>
                        </a:rPr>
                        <a:t>i</a:t>
                      </a:r>
                      <a:r>
                        <a:rPr lang="en-US" sz="1800" b="0" i="0">
                          <a:latin typeface="Corbel" panose="020B0503020204020204" pitchFamily="34" charset="0"/>
                          <a:cs typeface="Arial" panose="020B0604020202020204" pitchFamily="34" charset="0"/>
                        </a:rPr>
                        <a: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6769038"/>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1</a:t>
                      </a:r>
                      <a:r>
                        <a:rPr lang="en-US" sz="1800" b="0" i="0" baseline="30000">
                          <a:latin typeface="Corbel" panose="020B0503020204020204" pitchFamily="34" charset="0"/>
                          <a:cs typeface="Arial" panose="020B0604020202020204" pitchFamily="34" charset="0"/>
                        </a:rPr>
                        <a:t>st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351085"/>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2</a:t>
                      </a:r>
                      <a:r>
                        <a:rPr lang="en-US" sz="1800" b="0" i="0" baseline="30000">
                          <a:solidFill>
                            <a:schemeClr val="tx1"/>
                          </a:solidFill>
                          <a:latin typeface="Corbel" panose="020B0503020204020204" pitchFamily="34" charset="0"/>
                          <a:cs typeface="Arial" panose="020B0604020202020204" pitchFamily="34" charset="0"/>
                        </a:rPr>
                        <a:t>nd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08754334"/>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3</a:t>
                      </a:r>
                      <a:r>
                        <a:rPr lang="en-US" sz="1800" b="0" i="0" baseline="30000">
                          <a:latin typeface="Corbel" panose="020B0503020204020204" pitchFamily="34" charset="0"/>
                          <a:cs typeface="Arial" panose="020B0604020202020204" pitchFamily="34" charset="0"/>
                        </a:rPr>
                        <a:t>rd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64916830"/>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4</a:t>
                      </a:r>
                      <a:r>
                        <a:rPr lang="en-US" sz="1800" b="0" i="0" baseline="30000">
                          <a:latin typeface="Corbel" panose="020B0503020204020204" pitchFamily="34" charset="0"/>
                          <a:cs typeface="Arial" panose="020B0604020202020204" pitchFamily="34" charset="0"/>
                        </a:rPr>
                        <a:t>th</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16069710"/>
                  </a:ext>
                </a:extLst>
              </a:tr>
            </a:tbl>
          </a:graphicData>
        </a:graphic>
      </p:graphicFrame>
      <p:graphicFrame>
        <p:nvGraphicFramePr>
          <p:cNvPr id="52" name="Table 275">
            <a:extLst>
              <a:ext uri="{FF2B5EF4-FFF2-40B4-BE49-F238E27FC236}">
                <a16:creationId xmlns:a16="http://schemas.microsoft.com/office/drawing/2014/main" id="{D03E7150-1EF3-DD7E-1AAE-429CCC880DF9}"/>
              </a:ext>
            </a:extLst>
          </p:cNvPr>
          <p:cNvGraphicFramePr>
            <a:graphicFrameLocks noGrp="1"/>
          </p:cNvGraphicFramePr>
          <p:nvPr/>
        </p:nvGraphicFramePr>
        <p:xfrm>
          <a:off x="419382" y="4801677"/>
          <a:ext cx="1863744" cy="384881"/>
        </p:xfrm>
        <a:graphic>
          <a:graphicData uri="http://schemas.openxmlformats.org/drawingml/2006/table">
            <a:tbl>
              <a:tblPr firstRow="1" bandRow="1">
                <a:tableStyleId>{5940675A-B579-460E-94D1-54222C63F5DA}</a:tableStyleId>
              </a:tblPr>
              <a:tblGrid>
                <a:gridCol w="465936">
                  <a:extLst>
                    <a:ext uri="{9D8B030D-6E8A-4147-A177-3AD203B41FA5}">
                      <a16:colId xmlns:a16="http://schemas.microsoft.com/office/drawing/2014/main" val="4227494446"/>
                    </a:ext>
                  </a:extLst>
                </a:gridCol>
                <a:gridCol w="465936">
                  <a:extLst>
                    <a:ext uri="{9D8B030D-6E8A-4147-A177-3AD203B41FA5}">
                      <a16:colId xmlns:a16="http://schemas.microsoft.com/office/drawing/2014/main" val="468283467"/>
                    </a:ext>
                  </a:extLst>
                </a:gridCol>
                <a:gridCol w="465936">
                  <a:extLst>
                    <a:ext uri="{9D8B030D-6E8A-4147-A177-3AD203B41FA5}">
                      <a16:colId xmlns:a16="http://schemas.microsoft.com/office/drawing/2014/main" val="3823604040"/>
                    </a:ext>
                  </a:extLst>
                </a:gridCol>
                <a:gridCol w="465936">
                  <a:extLst>
                    <a:ext uri="{9D8B030D-6E8A-4147-A177-3AD203B41FA5}">
                      <a16:colId xmlns:a16="http://schemas.microsoft.com/office/drawing/2014/main" val="3652080883"/>
                    </a:ext>
                  </a:extLst>
                </a:gridCol>
              </a:tblGrid>
              <a:tr h="384881">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54" name="TextBox 53">
            <a:extLst>
              <a:ext uri="{FF2B5EF4-FFF2-40B4-BE49-F238E27FC236}">
                <a16:creationId xmlns:a16="http://schemas.microsoft.com/office/drawing/2014/main" id="{0298F78F-23E2-99F4-79F3-CD12675CB412}"/>
              </a:ext>
            </a:extLst>
          </p:cNvPr>
          <p:cNvSpPr txBox="1"/>
          <p:nvPr/>
        </p:nvSpPr>
        <p:spPr>
          <a:xfrm>
            <a:off x="426103" y="4167177"/>
            <a:ext cx="1854538"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l</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ook</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u</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p </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able</a:t>
            </a:r>
          </a:p>
        </p:txBody>
      </p:sp>
      <p:sp>
        <p:nvSpPr>
          <p:cNvPr id="55" name="TextBox 54">
            <a:extLst>
              <a:ext uri="{FF2B5EF4-FFF2-40B4-BE49-F238E27FC236}">
                <a16:creationId xmlns:a16="http://schemas.microsoft.com/office/drawing/2014/main" id="{7195EE43-7896-3B0F-7D8D-A5EE61665E18}"/>
              </a:ext>
            </a:extLst>
          </p:cNvPr>
          <p:cNvSpPr txBox="1"/>
          <p:nvPr/>
        </p:nvSpPr>
        <p:spPr>
          <a:xfrm>
            <a:off x="328507" y="6078612"/>
            <a:ext cx="204201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 vector</a:t>
            </a:r>
          </a:p>
        </p:txBody>
      </p:sp>
      <p:graphicFrame>
        <p:nvGraphicFramePr>
          <p:cNvPr id="56" name="Table 275">
            <a:extLst>
              <a:ext uri="{FF2B5EF4-FFF2-40B4-BE49-F238E27FC236}">
                <a16:creationId xmlns:a16="http://schemas.microsoft.com/office/drawing/2014/main" id="{42AC9FCD-CC4B-AED2-A9FC-1476D069C04D}"/>
              </a:ext>
            </a:extLst>
          </p:cNvPr>
          <p:cNvGraphicFramePr>
            <a:graphicFrameLocks noGrp="1"/>
          </p:cNvGraphicFramePr>
          <p:nvPr/>
        </p:nvGraphicFramePr>
        <p:xfrm>
          <a:off x="419382" y="5745220"/>
          <a:ext cx="1863740" cy="384881"/>
        </p:xfrm>
        <a:graphic>
          <a:graphicData uri="http://schemas.openxmlformats.org/drawingml/2006/table">
            <a:tbl>
              <a:tblPr firstRow="1" bandRow="1">
                <a:tableStyleId>{5940675A-B579-460E-94D1-54222C63F5DA}</a:tableStyleId>
              </a:tblPr>
              <a:tblGrid>
                <a:gridCol w="465935">
                  <a:extLst>
                    <a:ext uri="{9D8B030D-6E8A-4147-A177-3AD203B41FA5}">
                      <a16:colId xmlns:a16="http://schemas.microsoft.com/office/drawing/2014/main" val="4227494446"/>
                    </a:ext>
                  </a:extLst>
                </a:gridCol>
                <a:gridCol w="465935">
                  <a:extLst>
                    <a:ext uri="{9D8B030D-6E8A-4147-A177-3AD203B41FA5}">
                      <a16:colId xmlns:a16="http://schemas.microsoft.com/office/drawing/2014/main" val="468283467"/>
                    </a:ext>
                  </a:extLst>
                </a:gridCol>
                <a:gridCol w="465935">
                  <a:extLst>
                    <a:ext uri="{9D8B030D-6E8A-4147-A177-3AD203B41FA5}">
                      <a16:colId xmlns:a16="http://schemas.microsoft.com/office/drawing/2014/main" val="3823604040"/>
                    </a:ext>
                  </a:extLst>
                </a:gridCol>
                <a:gridCol w="465935">
                  <a:extLst>
                    <a:ext uri="{9D8B030D-6E8A-4147-A177-3AD203B41FA5}">
                      <a16:colId xmlns:a16="http://schemas.microsoft.com/office/drawing/2014/main" val="3652080883"/>
                    </a:ext>
                  </a:extLst>
                </a:gridCol>
              </a:tblGrid>
              <a:tr h="384881">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64" name="TextBox 63">
            <a:extLst>
              <a:ext uri="{FF2B5EF4-FFF2-40B4-BE49-F238E27FC236}">
                <a16:creationId xmlns:a16="http://schemas.microsoft.com/office/drawing/2014/main" id="{77C6A9F9-CFD2-BFB6-5FD1-46212866E231}"/>
              </a:ext>
            </a:extLst>
          </p:cNvPr>
          <p:cNvSpPr txBox="1"/>
          <p:nvPr/>
        </p:nvSpPr>
        <p:spPr>
          <a:xfrm>
            <a:off x="-118226" y="766965"/>
            <a:ext cx="294444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LUT Query: </a:t>
            </a:r>
            <a:b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b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Return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1</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st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4</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th</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Corbel" panose="020B0503020204020204" pitchFamily="34" charset="0"/>
                <a:ea typeface="+mn-ea"/>
                <a:cs typeface="+mn-cs"/>
              </a:rPr>
              <a:t>prime numbers</a:t>
            </a:r>
          </a:p>
        </p:txBody>
      </p:sp>
      <p:sp>
        <p:nvSpPr>
          <p:cNvPr id="71" name="TextBox 70">
            <a:extLst>
              <a:ext uri="{FF2B5EF4-FFF2-40B4-BE49-F238E27FC236}">
                <a16:creationId xmlns:a16="http://schemas.microsoft.com/office/drawing/2014/main" id="{96464DE5-8775-54F7-E800-368C864AD146}"/>
              </a:ext>
            </a:extLst>
          </p:cNvPr>
          <p:cNvSpPr txBox="1"/>
          <p:nvPr/>
        </p:nvSpPr>
        <p:spPr>
          <a:xfrm>
            <a:off x="3602360" y="807886"/>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input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vector</a:t>
            </a:r>
          </a:p>
        </p:txBody>
      </p:sp>
      <p:sp>
        <p:nvSpPr>
          <p:cNvPr id="74" name="TextBox 73">
            <a:extLst>
              <a:ext uri="{FF2B5EF4-FFF2-40B4-BE49-F238E27FC236}">
                <a16:creationId xmlns:a16="http://schemas.microsoft.com/office/drawing/2014/main" id="{549E17C4-CCD6-4975-A244-6D40CDC6F814}"/>
              </a:ext>
            </a:extLst>
          </p:cNvPr>
          <p:cNvSpPr txBox="1"/>
          <p:nvPr/>
        </p:nvSpPr>
        <p:spPr>
          <a:xfrm>
            <a:off x="6088976" y="1531408"/>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C000"/>
                </a:solidFill>
                <a:effectLst/>
                <a:uLnTx/>
                <a:uFillTx/>
                <a:latin typeface="Corbel" panose="020B0503020204020204" pitchFamily="34" charset="0"/>
                <a:ea typeface="+mn-ea"/>
                <a:cs typeface="Arial" panose="020B0604020202020204" pitchFamily="34" charset="0"/>
              </a:rPr>
              <a:t>match logic</a:t>
            </a:r>
          </a:p>
        </p:txBody>
      </p:sp>
      <p:sp>
        <p:nvSpPr>
          <p:cNvPr id="80" name="TextBox 79">
            <a:extLst>
              <a:ext uri="{FF2B5EF4-FFF2-40B4-BE49-F238E27FC236}">
                <a16:creationId xmlns:a16="http://schemas.microsoft.com/office/drawing/2014/main" id="{283E4029-EC6B-17CF-A76E-32088220A3F2}"/>
              </a:ext>
            </a:extLst>
          </p:cNvPr>
          <p:cNvSpPr txBox="1"/>
          <p:nvPr/>
        </p:nvSpPr>
        <p:spPr>
          <a:xfrm rot="5400000">
            <a:off x="5608648" y="3024316"/>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solidFill>
                <a:effectLst/>
                <a:uLnTx/>
                <a:uFillTx/>
                <a:latin typeface="Corbel" panose="020B0503020204020204" pitchFamily="34" charset="0"/>
                <a:ea typeface="+mn-ea"/>
                <a:cs typeface="Arial" panose="020B0604020202020204" pitchFamily="34" charset="0"/>
              </a:rPr>
              <a:t>DRAM array</a:t>
            </a:r>
          </a:p>
        </p:txBody>
      </p:sp>
      <p:cxnSp>
        <p:nvCxnSpPr>
          <p:cNvPr id="87" name="Straight Arrow Connector 86">
            <a:extLst>
              <a:ext uri="{FF2B5EF4-FFF2-40B4-BE49-F238E27FC236}">
                <a16:creationId xmlns:a16="http://schemas.microsoft.com/office/drawing/2014/main" id="{3D9963A9-A5EA-04E1-3026-C8D6B5061355}"/>
              </a:ext>
            </a:extLst>
          </p:cNvPr>
          <p:cNvCxnSpPr>
            <a:cxnSpLocks/>
          </p:cNvCxnSpPr>
          <p:nvPr/>
        </p:nvCxnSpPr>
        <p:spPr>
          <a:xfrm>
            <a:off x="3366391" y="3251264"/>
            <a:ext cx="114882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39D14E65-9366-2144-7050-648A3219DAB2}"/>
              </a:ext>
            </a:extLst>
          </p:cNvPr>
          <p:cNvSpPr>
            <a:spLocks/>
          </p:cNvSpPr>
          <p:nvPr/>
        </p:nvSpPr>
        <p:spPr>
          <a:xfrm>
            <a:off x="5774387" y="1730815"/>
            <a:ext cx="392400" cy="392400"/>
          </a:xfrm>
          <a:prstGeom prst="rect">
            <a:avLst/>
          </a:prstGeom>
          <a:solidFill>
            <a:schemeClr val="accent3">
              <a:lumMod val="20000"/>
              <a:lumOff val="80000"/>
            </a:schemeClr>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𝘅</a:t>
            </a:r>
          </a:p>
        </p:txBody>
      </p:sp>
      <p:sp>
        <p:nvSpPr>
          <p:cNvPr id="49" name="Rectangle 48">
            <a:extLst>
              <a:ext uri="{FF2B5EF4-FFF2-40B4-BE49-F238E27FC236}">
                <a16:creationId xmlns:a16="http://schemas.microsoft.com/office/drawing/2014/main" id="{32CF4084-0343-3B8E-4E78-0EEFB84B1A99}"/>
              </a:ext>
            </a:extLst>
          </p:cNvPr>
          <p:cNvSpPr/>
          <p:nvPr/>
        </p:nvSpPr>
        <p:spPr>
          <a:xfrm>
            <a:off x="6702747" y="1729463"/>
            <a:ext cx="392400" cy="392400"/>
          </a:xfrm>
          <a:prstGeom prst="rect">
            <a:avLst/>
          </a:prstGeom>
          <a:solidFill>
            <a:schemeClr val="accent6">
              <a:lumMod val="40000"/>
              <a:lumOff val="60000"/>
            </a:schemeClr>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 name="Rectangle 50">
            <a:extLst>
              <a:ext uri="{FF2B5EF4-FFF2-40B4-BE49-F238E27FC236}">
                <a16:creationId xmlns:a16="http://schemas.microsoft.com/office/drawing/2014/main" id="{2338C925-EB0C-FED6-B6EA-69A0D7B6D4C8}"/>
              </a:ext>
            </a:extLst>
          </p:cNvPr>
          <p:cNvSpPr>
            <a:spLocks/>
          </p:cNvSpPr>
          <p:nvPr/>
        </p:nvSpPr>
        <p:spPr>
          <a:xfrm>
            <a:off x="6240117" y="1730622"/>
            <a:ext cx="392400" cy="392400"/>
          </a:xfrm>
          <a:prstGeom prst="rect">
            <a:avLst/>
          </a:prstGeom>
          <a:solidFill>
            <a:schemeClr val="accent3">
              <a:lumMod val="20000"/>
              <a:lumOff val="80000"/>
            </a:schemeClr>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𝘅</a:t>
            </a:r>
          </a:p>
        </p:txBody>
      </p:sp>
      <p:graphicFrame>
        <p:nvGraphicFramePr>
          <p:cNvPr id="61" name="Table 275">
            <a:extLst>
              <a:ext uri="{FF2B5EF4-FFF2-40B4-BE49-F238E27FC236}">
                <a16:creationId xmlns:a16="http://schemas.microsoft.com/office/drawing/2014/main" id="{A860B7FC-75E9-351E-810D-49359C324738}"/>
              </a:ext>
            </a:extLst>
          </p:cNvPr>
          <p:cNvGraphicFramePr>
            <a:graphicFrameLocks noGrp="1"/>
          </p:cNvGraphicFramePr>
          <p:nvPr/>
        </p:nvGraphicFramePr>
        <p:xfrm>
          <a:off x="6647782" y="4582627"/>
          <a:ext cx="442021" cy="445962"/>
        </p:xfrm>
        <a:graphic>
          <a:graphicData uri="http://schemas.openxmlformats.org/drawingml/2006/table">
            <a:tbl>
              <a:tblPr firstRow="1" bandRow="1">
                <a:tableStyleId>{5940675A-B579-460E-94D1-54222C63F5DA}</a:tableStyleId>
              </a:tblPr>
              <a:tblGrid>
                <a:gridCol w="442021">
                  <a:extLst>
                    <a:ext uri="{9D8B030D-6E8A-4147-A177-3AD203B41FA5}">
                      <a16:colId xmlns:a16="http://schemas.microsoft.com/office/drawing/2014/main" val="4227494446"/>
                    </a:ext>
                  </a:extLst>
                </a:gridCol>
              </a:tblGrid>
              <a:tr h="445962">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sp>
        <p:nvSpPr>
          <p:cNvPr id="62" name="Rectangle 61">
            <a:extLst>
              <a:ext uri="{FF2B5EF4-FFF2-40B4-BE49-F238E27FC236}">
                <a16:creationId xmlns:a16="http://schemas.microsoft.com/office/drawing/2014/main" id="{269F0211-B0B2-C901-2219-669DF132CC7C}"/>
              </a:ext>
            </a:extLst>
          </p:cNvPr>
          <p:cNvSpPr>
            <a:spLocks/>
          </p:cNvSpPr>
          <p:nvPr/>
        </p:nvSpPr>
        <p:spPr>
          <a:xfrm>
            <a:off x="5299602" y="1730815"/>
            <a:ext cx="392400" cy="392400"/>
          </a:xfrm>
          <a:prstGeom prst="rect">
            <a:avLst/>
          </a:prstGeom>
          <a:solidFill>
            <a:schemeClr val="accent3">
              <a:lumMod val="20000"/>
              <a:lumOff val="80000"/>
            </a:schemeClr>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𝘅</a:t>
            </a:r>
          </a:p>
        </p:txBody>
      </p:sp>
      <p:sp>
        <p:nvSpPr>
          <p:cNvPr id="2" name="TextBox 1">
            <a:extLst>
              <a:ext uri="{FF2B5EF4-FFF2-40B4-BE49-F238E27FC236}">
                <a16:creationId xmlns:a16="http://schemas.microsoft.com/office/drawing/2014/main" id="{0F9B672E-3CBD-6F98-A136-9B81D012EBDF}"/>
              </a:ext>
            </a:extLst>
          </p:cNvPr>
          <p:cNvSpPr txBox="1"/>
          <p:nvPr/>
        </p:nvSpPr>
        <p:spPr>
          <a:xfrm>
            <a:off x="3811694" y="4612111"/>
            <a:ext cx="135233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93889F"/>
                </a:solidFill>
                <a:effectLst/>
                <a:uLnTx/>
                <a:uFillTx/>
                <a:latin typeface="Corbel" panose="020B0503020204020204" pitchFamily="34" charset="0"/>
                <a:ea typeface="+mn-ea"/>
                <a:cs typeface="Arial" panose="020B0604020202020204" pitchFamily="34" charset="0"/>
              </a:rPr>
              <a:t>row buffer</a:t>
            </a:r>
          </a:p>
        </p:txBody>
      </p:sp>
      <p:cxnSp>
        <p:nvCxnSpPr>
          <p:cNvPr id="5" name="Elbow Connector 4">
            <a:extLst>
              <a:ext uri="{FF2B5EF4-FFF2-40B4-BE49-F238E27FC236}">
                <a16:creationId xmlns:a16="http://schemas.microsoft.com/office/drawing/2014/main" id="{F93781A9-E976-BD16-E47D-3CC8DE045129}"/>
              </a:ext>
            </a:extLst>
          </p:cNvPr>
          <p:cNvCxnSpPr>
            <a:cxnSpLocks/>
          </p:cNvCxnSpPr>
          <p:nvPr/>
        </p:nvCxnSpPr>
        <p:spPr>
          <a:xfrm rot="5400000" flipH="1" flipV="1">
            <a:off x="4745177" y="1952206"/>
            <a:ext cx="470099" cy="420004"/>
          </a:xfrm>
          <a:prstGeom prst="bentConnector2">
            <a:avLst/>
          </a:prstGeom>
          <a:ln w="38100">
            <a:solidFill>
              <a:srgbClr val="C00000"/>
            </a:solidFill>
            <a:prstDash val="sysDot"/>
            <a:tailEnd type="triangl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819246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300"/>
                                        <p:tgtEl>
                                          <p:spTgt spid="62"/>
                                        </p:tgtEl>
                                      </p:cBhvr>
                                    </p:animEffect>
                                  </p:childTnLst>
                                </p:cTn>
                              </p:par>
                            </p:childTnLst>
                          </p:cTn>
                        </p:par>
                        <p:par>
                          <p:cTn id="13" fill="hold">
                            <p:stCondLst>
                              <p:cond delay="300"/>
                            </p:stCondLst>
                            <p:childTnLst>
                              <p:par>
                                <p:cTn id="14" presetID="10" presetClass="entr" presetSubtype="0"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300"/>
                                        <p:tgtEl>
                                          <p:spTgt spid="44"/>
                                        </p:tgtEl>
                                      </p:cBhvr>
                                    </p:animEffect>
                                  </p:childTnLst>
                                </p:cTn>
                              </p:par>
                            </p:childTnLst>
                          </p:cTn>
                        </p:par>
                        <p:par>
                          <p:cTn id="17" fill="hold">
                            <p:stCondLst>
                              <p:cond delay="600"/>
                            </p:stCondLst>
                            <p:childTnLst>
                              <p:par>
                                <p:cTn id="18" presetID="10" presetClass="entr" presetSubtype="0" fill="hold" grpId="0" nodeType="after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300"/>
                                        <p:tgtEl>
                                          <p:spTgt spid="51"/>
                                        </p:tgtEl>
                                      </p:cBhvr>
                                    </p:animEffect>
                                  </p:childTnLst>
                                </p:cTn>
                              </p:par>
                            </p:childTnLst>
                          </p:cTn>
                        </p:par>
                        <p:par>
                          <p:cTn id="21" fill="hold">
                            <p:stCondLst>
                              <p:cond delay="900"/>
                            </p:stCondLst>
                            <p:childTnLst>
                              <p:par>
                                <p:cTn id="22" presetID="10" presetClass="entr" presetSubtype="0" fill="hold" grpId="0"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3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9" grpId="0" animBg="1"/>
      <p:bldP spid="51" grpId="0" animBg="1"/>
      <p:bldP spid="62"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0" name="Straight Connector 89">
            <a:extLst>
              <a:ext uri="{FF2B5EF4-FFF2-40B4-BE49-F238E27FC236}">
                <a16:creationId xmlns:a16="http://schemas.microsoft.com/office/drawing/2014/main" id="{CED28A97-1327-4654-BAD1-B304AF9B7A46}"/>
              </a:ext>
            </a:extLst>
          </p:cNvPr>
          <p:cNvCxnSpPr>
            <a:cxnSpLocks/>
          </p:cNvCxnSpPr>
          <p:nvPr/>
        </p:nvCxnSpPr>
        <p:spPr>
          <a:xfrm rot="5400000" flipH="1">
            <a:off x="5043784" y="3295028"/>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91" name="Straight Connector 90">
            <a:extLst>
              <a:ext uri="{FF2B5EF4-FFF2-40B4-BE49-F238E27FC236}">
                <a16:creationId xmlns:a16="http://schemas.microsoft.com/office/drawing/2014/main" id="{28FF9B2A-4C06-7CF7-B923-DFAA77F73227}"/>
              </a:ext>
            </a:extLst>
          </p:cNvPr>
          <p:cNvCxnSpPr>
            <a:cxnSpLocks/>
          </p:cNvCxnSpPr>
          <p:nvPr/>
        </p:nvCxnSpPr>
        <p:spPr>
          <a:xfrm rot="5400000" flipH="1">
            <a:off x="5043784" y="3673964"/>
            <a:ext cx="3963" cy="274320"/>
          </a:xfrm>
          <a:prstGeom prst="line">
            <a:avLst/>
          </a:prstGeom>
          <a:solidFill>
            <a:schemeClr val="bg1"/>
          </a:solidFill>
          <a:ln w="38100">
            <a:solidFill>
              <a:srgbClr val="FE0000"/>
            </a:solidFill>
          </a:ln>
        </p:spPr>
        <p:style>
          <a:lnRef idx="1">
            <a:schemeClr val="accent4"/>
          </a:lnRef>
          <a:fillRef idx="0">
            <a:schemeClr val="accent4"/>
          </a:fillRef>
          <a:effectRef idx="0">
            <a:schemeClr val="accent4"/>
          </a:effectRef>
          <a:fontRef idx="minor">
            <a:schemeClr val="tx1"/>
          </a:fontRef>
        </p:style>
      </p:cxnSp>
      <p:cxnSp>
        <p:nvCxnSpPr>
          <p:cNvPr id="93" name="Straight Connector 92">
            <a:extLst>
              <a:ext uri="{FF2B5EF4-FFF2-40B4-BE49-F238E27FC236}">
                <a16:creationId xmlns:a16="http://schemas.microsoft.com/office/drawing/2014/main" id="{09B3F347-2EA7-E7F5-10C9-8A7E31578AC9}"/>
              </a:ext>
            </a:extLst>
          </p:cNvPr>
          <p:cNvCxnSpPr>
            <a:cxnSpLocks/>
          </p:cNvCxnSpPr>
          <p:nvPr/>
        </p:nvCxnSpPr>
        <p:spPr>
          <a:xfrm rot="5400000" flipH="1">
            <a:off x="5043785" y="2512001"/>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94" name="Straight Connector 93">
            <a:extLst>
              <a:ext uri="{FF2B5EF4-FFF2-40B4-BE49-F238E27FC236}">
                <a16:creationId xmlns:a16="http://schemas.microsoft.com/office/drawing/2014/main" id="{40C5E7B3-87EA-2417-E7D8-447E9E88AC0C}"/>
              </a:ext>
            </a:extLst>
          </p:cNvPr>
          <p:cNvCxnSpPr>
            <a:cxnSpLocks/>
          </p:cNvCxnSpPr>
          <p:nvPr/>
        </p:nvCxnSpPr>
        <p:spPr>
          <a:xfrm rot="5400000" flipH="1">
            <a:off x="5043785" y="2898164"/>
            <a:ext cx="3963" cy="274320"/>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95" name="Rectangle 94">
            <a:extLst>
              <a:ext uri="{FF2B5EF4-FFF2-40B4-BE49-F238E27FC236}">
                <a16:creationId xmlns:a16="http://schemas.microsoft.com/office/drawing/2014/main" id="{48370A5F-117D-2853-70C8-A13CC6AA9038}"/>
              </a:ext>
            </a:extLst>
          </p:cNvPr>
          <p:cNvSpPr/>
          <p:nvPr/>
        </p:nvSpPr>
        <p:spPr>
          <a:xfrm>
            <a:off x="4935550" y="240016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1FD"/>
                </a:solidFill>
                <a:effectLst/>
                <a:uLnTx/>
                <a:uFillTx/>
                <a:latin typeface="Corbel" panose="020B0503020204020204" pitchFamily="34" charset="0"/>
                <a:ea typeface="+mn-ea"/>
                <a:cs typeface="+mn-cs"/>
              </a:rPr>
              <a:t>0</a:t>
            </a:r>
          </a:p>
        </p:txBody>
      </p:sp>
      <p:sp>
        <p:nvSpPr>
          <p:cNvPr id="97" name="Rectangle 96">
            <a:extLst>
              <a:ext uri="{FF2B5EF4-FFF2-40B4-BE49-F238E27FC236}">
                <a16:creationId xmlns:a16="http://schemas.microsoft.com/office/drawing/2014/main" id="{924A2EBA-3ABD-12E1-C7F7-2108109ECA74}"/>
              </a:ext>
            </a:extLst>
          </p:cNvPr>
          <p:cNvSpPr/>
          <p:nvPr/>
        </p:nvSpPr>
        <p:spPr>
          <a:xfrm>
            <a:off x="4935550" y="2766371"/>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1FD"/>
                </a:solidFill>
                <a:effectLst/>
                <a:uLnTx/>
                <a:uFillTx/>
                <a:latin typeface="Corbel" panose="020B0503020204020204" pitchFamily="34" charset="0"/>
                <a:ea typeface="+mn-ea"/>
                <a:cs typeface="+mn-cs"/>
              </a:rPr>
              <a:t>1</a:t>
            </a:r>
          </a:p>
        </p:txBody>
      </p:sp>
      <p:sp>
        <p:nvSpPr>
          <p:cNvPr id="98" name="Rectangle 97">
            <a:extLst>
              <a:ext uri="{FF2B5EF4-FFF2-40B4-BE49-F238E27FC236}">
                <a16:creationId xmlns:a16="http://schemas.microsoft.com/office/drawing/2014/main" id="{606FCF41-3893-ED96-C177-23E4244F1FFD}"/>
              </a:ext>
            </a:extLst>
          </p:cNvPr>
          <p:cNvSpPr/>
          <p:nvPr/>
        </p:nvSpPr>
        <p:spPr>
          <a:xfrm>
            <a:off x="4934718" y="3156622"/>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52FF"/>
                </a:solidFill>
                <a:effectLst/>
                <a:uLnTx/>
                <a:uFillTx/>
                <a:latin typeface="Corbel" panose="020B0503020204020204" pitchFamily="34" charset="0"/>
                <a:ea typeface="+mn-ea"/>
                <a:cs typeface="+mn-cs"/>
              </a:rPr>
              <a:t>2</a:t>
            </a:r>
          </a:p>
        </p:txBody>
      </p:sp>
      <p:sp>
        <p:nvSpPr>
          <p:cNvPr id="101" name="Rectangle 100">
            <a:extLst>
              <a:ext uri="{FF2B5EF4-FFF2-40B4-BE49-F238E27FC236}">
                <a16:creationId xmlns:a16="http://schemas.microsoft.com/office/drawing/2014/main" id="{CEFE363B-AF3B-8F90-A6B1-B34EA8D8F2DA}"/>
              </a:ext>
            </a:extLst>
          </p:cNvPr>
          <p:cNvSpPr/>
          <p:nvPr/>
        </p:nvSpPr>
        <p:spPr>
          <a:xfrm>
            <a:off x="4934491" y="3505647"/>
            <a:ext cx="281575" cy="248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E0000"/>
                </a:solidFill>
                <a:effectLst/>
                <a:uLnTx/>
                <a:uFillTx/>
                <a:latin typeface="Corbel" panose="020B0503020204020204" pitchFamily="34" charset="0"/>
                <a:ea typeface="+mn-ea"/>
                <a:cs typeface="+mn-cs"/>
              </a:rPr>
              <a:t>3</a:t>
            </a:r>
          </a:p>
        </p:txBody>
      </p:sp>
      <p:cxnSp>
        <p:nvCxnSpPr>
          <p:cNvPr id="53" name="Straight Connector 52">
            <a:extLst>
              <a:ext uri="{FF2B5EF4-FFF2-40B4-BE49-F238E27FC236}">
                <a16:creationId xmlns:a16="http://schemas.microsoft.com/office/drawing/2014/main" id="{1E781B67-2E06-1D8A-8974-976C22A359BE}"/>
              </a:ext>
            </a:extLst>
          </p:cNvPr>
          <p:cNvCxnSpPr>
            <a:cxnSpLocks/>
          </p:cNvCxnSpPr>
          <p:nvPr/>
        </p:nvCxnSpPr>
        <p:spPr>
          <a:xfrm>
            <a:off x="6841024" y="5096245"/>
            <a:ext cx="0" cy="657391"/>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sp>
        <p:nvSpPr>
          <p:cNvPr id="92" name="TextBox 91">
            <a:extLst>
              <a:ext uri="{FF2B5EF4-FFF2-40B4-BE49-F238E27FC236}">
                <a16:creationId xmlns:a16="http://schemas.microsoft.com/office/drawing/2014/main" id="{F0912C0E-F66C-CC78-E512-3C50625CE485}"/>
              </a:ext>
            </a:extLst>
          </p:cNvPr>
          <p:cNvSpPr txBox="1"/>
          <p:nvPr/>
        </p:nvSpPr>
        <p:spPr>
          <a:xfrm>
            <a:off x="2778847" y="2451714"/>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pLUTo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row sweep</a:t>
            </a:r>
          </a:p>
        </p:txBody>
      </p:sp>
      <p:sp>
        <p:nvSpPr>
          <p:cNvPr id="70" name="Rectangle 69">
            <a:extLst>
              <a:ext uri="{FF2B5EF4-FFF2-40B4-BE49-F238E27FC236}">
                <a16:creationId xmlns:a16="http://schemas.microsoft.com/office/drawing/2014/main" id="{4F87D1AE-C9E8-030A-A3DD-CE41E1CA8BC8}"/>
              </a:ext>
            </a:extLst>
          </p:cNvPr>
          <p:cNvSpPr/>
          <p:nvPr/>
        </p:nvSpPr>
        <p:spPr>
          <a:xfrm>
            <a:off x="0" y="629616"/>
            <a:ext cx="2716306" cy="5826540"/>
          </a:xfrm>
          <a:prstGeom prst="rect">
            <a:avLst/>
          </a:prstGeom>
          <a:solidFill>
            <a:srgbClr val="FFF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ounded Rectangle 64">
            <a:extLst>
              <a:ext uri="{FF2B5EF4-FFF2-40B4-BE49-F238E27FC236}">
                <a16:creationId xmlns:a16="http://schemas.microsoft.com/office/drawing/2014/main" id="{8FFE4315-EE8D-144A-008D-8DCDDE3CFCC3}"/>
              </a:ext>
            </a:extLst>
          </p:cNvPr>
          <p:cNvSpPr/>
          <p:nvPr/>
        </p:nvSpPr>
        <p:spPr>
          <a:xfrm>
            <a:off x="96426" y="736537"/>
            <a:ext cx="2519027" cy="1079711"/>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descr=" 6">
            <a:extLst>
              <a:ext uri="{FF2B5EF4-FFF2-40B4-BE49-F238E27FC236}">
                <a16:creationId xmlns:a16="http://schemas.microsoft.com/office/drawing/2014/main" id="{225FE3A3-6745-502D-7F59-15867750339D}"/>
              </a:ext>
            </a:extLst>
          </p:cNvPr>
          <p:cNvSpPr txBox="1">
            <a:spLocks/>
          </p:cNvSpPr>
          <p:nvPr/>
        </p:nvSpPr>
        <p:spPr>
          <a:xfrm>
            <a:off x="178177" y="0"/>
            <a:ext cx="8787647"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orbel" panose="020B0503020204020204" pitchFamily="34" charset="0"/>
                <a:ea typeface="+mj-ea"/>
                <a:cs typeface="+mj-cs"/>
              </a:rPr>
              <a:t>In-DRAM pLUTo LUT Query: Step 4</a:t>
            </a:r>
          </a:p>
        </p:txBody>
      </p:sp>
      <p:sp>
        <p:nvSpPr>
          <p:cNvPr id="7" name="Slide Number Placeholder 6">
            <a:extLst>
              <a:ext uri="{FF2B5EF4-FFF2-40B4-BE49-F238E27FC236}">
                <a16:creationId xmlns:a16="http://schemas.microsoft.com/office/drawing/2014/main" id="{BFC4D882-EE1D-5CC0-E0E4-710C3B18C9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cxnSp>
        <p:nvCxnSpPr>
          <p:cNvPr id="4" name="Straight Connector 3">
            <a:extLst>
              <a:ext uri="{FF2B5EF4-FFF2-40B4-BE49-F238E27FC236}">
                <a16:creationId xmlns:a16="http://schemas.microsoft.com/office/drawing/2014/main" id="{193B17EE-D4CE-E933-0A10-8DE0F4AE053C}"/>
              </a:ext>
            </a:extLst>
          </p:cNvPr>
          <p:cNvCxnSpPr>
            <a:cxnSpLocks/>
          </p:cNvCxnSpPr>
          <p:nvPr/>
        </p:nvCxnSpPr>
        <p:spPr>
          <a:xfrm>
            <a:off x="5515720" y="4182844"/>
            <a:ext cx="0" cy="325603"/>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DF1F5B15-D6F8-544E-2EC6-234CE9693377}"/>
              </a:ext>
            </a:extLst>
          </p:cNvPr>
          <p:cNvCxnSpPr>
            <a:cxnSpLocks/>
          </p:cNvCxnSpPr>
          <p:nvPr/>
        </p:nvCxnSpPr>
        <p:spPr>
          <a:xfrm>
            <a:off x="5965170" y="4182844"/>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BBD8907C-D053-3E28-0A5B-1508DA6E7B16}"/>
              </a:ext>
            </a:extLst>
          </p:cNvPr>
          <p:cNvCxnSpPr>
            <a:cxnSpLocks/>
          </p:cNvCxnSpPr>
          <p:nvPr/>
        </p:nvCxnSpPr>
        <p:spPr>
          <a:xfrm>
            <a:off x="6414620" y="4182805"/>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204CBF14-CE3C-D0AF-0904-EB85AA35F9B3}"/>
              </a:ext>
            </a:extLst>
          </p:cNvPr>
          <p:cNvCxnSpPr>
            <a:cxnSpLocks/>
          </p:cNvCxnSpPr>
          <p:nvPr/>
        </p:nvCxnSpPr>
        <p:spPr>
          <a:xfrm>
            <a:off x="6864069" y="4175499"/>
            <a:ext cx="0" cy="332948"/>
          </a:xfrm>
          <a:prstGeom prst="line">
            <a:avLst/>
          </a:prstGeom>
          <a:solidFill>
            <a:schemeClr val="bg1"/>
          </a:solidFill>
          <a:ln w="38100">
            <a:solidFill>
              <a:srgbClr val="FF0000"/>
            </a:solidFill>
          </a:ln>
        </p:spPr>
        <p:style>
          <a:lnRef idx="1">
            <a:schemeClr val="accent4"/>
          </a:lnRef>
          <a:fillRef idx="0">
            <a:schemeClr val="accent4"/>
          </a:fillRef>
          <a:effectRef idx="0">
            <a:schemeClr val="accent4"/>
          </a:effectRef>
          <a:fontRef idx="minor">
            <a:schemeClr val="tx1"/>
          </a:fontRef>
        </p:style>
      </p:cxnSp>
      <p:sp>
        <p:nvSpPr>
          <p:cNvPr id="11" name="Rounded Rectangle 10">
            <a:extLst>
              <a:ext uri="{FF2B5EF4-FFF2-40B4-BE49-F238E27FC236}">
                <a16:creationId xmlns:a16="http://schemas.microsoft.com/office/drawing/2014/main" id="{6504418D-A90C-D6E7-1C54-18A1A7C9A1D0}"/>
              </a:ext>
            </a:extLst>
          </p:cNvPr>
          <p:cNvSpPr/>
          <p:nvPr/>
        </p:nvSpPr>
        <p:spPr>
          <a:xfrm>
            <a:off x="5192143" y="2334911"/>
            <a:ext cx="2028915" cy="1840762"/>
          </a:xfrm>
          <a:prstGeom prst="roundRect">
            <a:avLst>
              <a:gd name="adj" fmla="val 1622"/>
            </a:avLst>
          </a:prstGeom>
          <a:solidFill>
            <a:schemeClr val="accent5">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2500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12" name="Table 275">
            <a:extLst>
              <a:ext uri="{FF2B5EF4-FFF2-40B4-BE49-F238E27FC236}">
                <a16:creationId xmlns:a16="http://schemas.microsoft.com/office/drawing/2014/main" id="{76354472-B820-C436-4D54-CDDC66664919}"/>
              </a:ext>
            </a:extLst>
          </p:cNvPr>
          <p:cNvGraphicFramePr>
            <a:graphicFrameLocks noGrp="1"/>
          </p:cNvGraphicFramePr>
          <p:nvPr/>
        </p:nvGraphicFramePr>
        <p:xfrm>
          <a:off x="5292522" y="2459192"/>
          <a:ext cx="1800000" cy="1584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396000">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tc>
                  <a:txBody>
                    <a:bodyPr/>
                    <a:lstStyle/>
                    <a:p>
                      <a:pPr algn="ctr"/>
                      <a:r>
                        <a:rPr lang="en-US" sz="24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BE6D8"/>
                    </a:solidFill>
                  </a:tcPr>
                </a:tc>
                <a:extLst>
                  <a:ext uri="{0D108BD9-81ED-4DB2-BD59-A6C34878D82A}">
                    <a16:rowId xmlns:a16="http://schemas.microsoft.com/office/drawing/2014/main" val="1856769038"/>
                  </a:ext>
                </a:extLst>
              </a:tr>
              <a:tr h="396000">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5</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351085"/>
                  </a:ext>
                </a:extLst>
              </a:tr>
              <a:tr h="396000">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04728428"/>
                  </a:ext>
                </a:extLst>
              </a:tr>
            </a:tbl>
          </a:graphicData>
        </a:graphic>
      </p:graphicFrame>
      <p:sp>
        <p:nvSpPr>
          <p:cNvPr id="13" name="Rounded Rectangle 12">
            <a:extLst>
              <a:ext uri="{FF2B5EF4-FFF2-40B4-BE49-F238E27FC236}">
                <a16:creationId xmlns:a16="http://schemas.microsoft.com/office/drawing/2014/main" id="{D69C4F41-50ED-CF54-644A-2ED316781EF1}"/>
              </a:ext>
            </a:extLst>
          </p:cNvPr>
          <p:cNvSpPr/>
          <p:nvPr/>
        </p:nvSpPr>
        <p:spPr>
          <a:xfrm rot="5400000">
            <a:off x="5898769" y="3790738"/>
            <a:ext cx="582102" cy="2028912"/>
          </a:xfrm>
          <a:prstGeom prst="roundRect">
            <a:avLst/>
          </a:prstGeom>
          <a:pattFill prst="wdUpDiag">
            <a:fgClr>
              <a:srgbClr val="BBAECA"/>
            </a:fgClr>
            <a:bgClr>
              <a:srgbClr val="DFCFF0"/>
            </a:bgClr>
          </a:patt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33" name="Rounded Rectangle 32">
            <a:extLst>
              <a:ext uri="{FF2B5EF4-FFF2-40B4-BE49-F238E27FC236}">
                <a16:creationId xmlns:a16="http://schemas.microsoft.com/office/drawing/2014/main" id="{0C60ECAA-E984-0339-82FC-E5B0B4C5608E}"/>
              </a:ext>
            </a:extLst>
          </p:cNvPr>
          <p:cNvSpPr/>
          <p:nvPr/>
        </p:nvSpPr>
        <p:spPr>
          <a:xfrm rot="5400000">
            <a:off x="5897652" y="5047299"/>
            <a:ext cx="584335" cy="2028912"/>
          </a:xfrm>
          <a:prstGeom prst="round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4" name="Table 275">
            <a:extLst>
              <a:ext uri="{FF2B5EF4-FFF2-40B4-BE49-F238E27FC236}">
                <a16:creationId xmlns:a16="http://schemas.microsoft.com/office/drawing/2014/main" id="{91C1B412-F7C0-9BF4-466A-716D27FABB97}"/>
              </a:ext>
            </a:extLst>
          </p:cNvPr>
          <p:cNvGraphicFramePr>
            <a:graphicFrameLocks noGrp="1"/>
          </p:cNvGraphicFramePr>
          <p:nvPr/>
        </p:nvGraphicFramePr>
        <p:xfrm>
          <a:off x="5292522" y="4591707"/>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sp>
        <p:nvSpPr>
          <p:cNvPr id="35" name="Rounded Rectangle 34">
            <a:extLst>
              <a:ext uri="{FF2B5EF4-FFF2-40B4-BE49-F238E27FC236}">
                <a16:creationId xmlns:a16="http://schemas.microsoft.com/office/drawing/2014/main" id="{5853E33A-0C10-F411-BD05-35B1A76C00B3}"/>
              </a:ext>
            </a:extLst>
          </p:cNvPr>
          <p:cNvSpPr/>
          <p:nvPr/>
        </p:nvSpPr>
        <p:spPr>
          <a:xfrm rot="5400000">
            <a:off x="5909541" y="170856"/>
            <a:ext cx="579239" cy="2014040"/>
          </a:xfrm>
          <a:prstGeom prst="roundRect">
            <a:avLst/>
          </a:prstGeom>
          <a:solidFill>
            <a:srgbClr val="E4D9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graphicFrame>
        <p:nvGraphicFramePr>
          <p:cNvPr id="36" name="Table 275">
            <a:extLst>
              <a:ext uri="{FF2B5EF4-FFF2-40B4-BE49-F238E27FC236}">
                <a16:creationId xmlns:a16="http://schemas.microsoft.com/office/drawing/2014/main" id="{28DFCE45-3B33-AE43-69DA-C1AF5E3FC3E2}"/>
              </a:ext>
            </a:extLst>
          </p:cNvPr>
          <p:cNvGraphicFramePr>
            <a:graphicFrameLocks noGrp="1"/>
          </p:cNvGraphicFramePr>
          <p:nvPr/>
        </p:nvGraphicFramePr>
        <p:xfrm>
          <a:off x="5301890" y="994064"/>
          <a:ext cx="1800000" cy="396000"/>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396000">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0</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1</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b="1" i="0">
                          <a:solidFill>
                            <a:srgbClr val="0051FF"/>
                          </a:solidFill>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cxnSp>
        <p:nvCxnSpPr>
          <p:cNvPr id="37" name="Elbow Connector 36">
            <a:extLst>
              <a:ext uri="{FF2B5EF4-FFF2-40B4-BE49-F238E27FC236}">
                <a16:creationId xmlns:a16="http://schemas.microsoft.com/office/drawing/2014/main" id="{8F539379-865B-D64A-C423-25BD1E83EAE5}"/>
              </a:ext>
            </a:extLst>
          </p:cNvPr>
          <p:cNvCxnSpPr>
            <a:cxnSpLocks/>
          </p:cNvCxnSpPr>
          <p:nvPr/>
        </p:nvCxnSpPr>
        <p:spPr>
          <a:xfrm rot="10800000" flipH="1" flipV="1">
            <a:off x="7211141" y="1924870"/>
            <a:ext cx="4" cy="3566160"/>
          </a:xfrm>
          <a:prstGeom prst="bentConnector3">
            <a:avLst>
              <a:gd name="adj1" fmla="val 12220150000"/>
            </a:avLst>
          </a:prstGeom>
          <a:ln w="38100">
            <a:solidFill>
              <a:schemeClr val="accent4"/>
            </a:solidFill>
            <a:prstDash val="sysDot"/>
            <a:tailEnd type="triangle" w="med" len="sm"/>
          </a:ln>
        </p:spPr>
        <p:style>
          <a:lnRef idx="1">
            <a:schemeClr val="accent1"/>
          </a:lnRef>
          <a:fillRef idx="0">
            <a:schemeClr val="accent1"/>
          </a:fillRef>
          <a:effectRef idx="0">
            <a:schemeClr val="accent1"/>
          </a:effectRef>
          <a:fontRef idx="minor">
            <a:schemeClr val="tx1"/>
          </a:fontRef>
        </p:style>
      </p:cxnSp>
      <p:sp>
        <p:nvSpPr>
          <p:cNvPr id="41" name="Rounded Rectangle 40">
            <a:extLst>
              <a:ext uri="{FF2B5EF4-FFF2-40B4-BE49-F238E27FC236}">
                <a16:creationId xmlns:a16="http://schemas.microsoft.com/office/drawing/2014/main" id="{5EA5FF2D-CA4D-044D-5240-D82BF10A85FD}"/>
              </a:ext>
            </a:extLst>
          </p:cNvPr>
          <p:cNvSpPr/>
          <p:nvPr/>
        </p:nvSpPr>
        <p:spPr>
          <a:xfrm rot="5400000">
            <a:off x="5907630" y="920136"/>
            <a:ext cx="579240" cy="2014044"/>
          </a:xfrm>
          <a:prstGeom prst="roundRect">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48" name="Rounded Rectangle 47">
            <a:extLst>
              <a:ext uri="{FF2B5EF4-FFF2-40B4-BE49-F238E27FC236}">
                <a16:creationId xmlns:a16="http://schemas.microsoft.com/office/drawing/2014/main" id="{8376977C-3282-EAB6-98E7-B196ED4F6F12}"/>
              </a:ext>
            </a:extLst>
          </p:cNvPr>
          <p:cNvSpPr/>
          <p:nvPr/>
        </p:nvSpPr>
        <p:spPr>
          <a:xfrm rot="16200000">
            <a:off x="3943110" y="3070211"/>
            <a:ext cx="1654227" cy="308319"/>
          </a:xfrm>
          <a:prstGeom prst="round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40" name="Straight Arrow Connector 39">
            <a:extLst>
              <a:ext uri="{FF2B5EF4-FFF2-40B4-BE49-F238E27FC236}">
                <a16:creationId xmlns:a16="http://schemas.microsoft.com/office/drawing/2014/main" id="{29BE35DF-E2E1-9179-05DF-E58F667CD1C6}"/>
              </a:ext>
            </a:extLst>
          </p:cNvPr>
          <p:cNvCxnSpPr>
            <a:cxnSpLocks/>
          </p:cNvCxnSpPr>
          <p:nvPr/>
        </p:nvCxnSpPr>
        <p:spPr>
          <a:xfrm>
            <a:off x="68699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763874F1-B1FE-6D5F-7855-22E1EE847861}"/>
              </a:ext>
            </a:extLst>
          </p:cNvPr>
          <p:cNvCxnSpPr>
            <a:cxnSpLocks/>
          </p:cNvCxnSpPr>
          <p:nvPr/>
        </p:nvCxnSpPr>
        <p:spPr>
          <a:xfrm>
            <a:off x="64258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9333CE1-7BE6-2786-C4D3-1E02C6E6158E}"/>
              </a:ext>
            </a:extLst>
          </p:cNvPr>
          <p:cNvCxnSpPr>
            <a:cxnSpLocks/>
          </p:cNvCxnSpPr>
          <p:nvPr/>
        </p:nvCxnSpPr>
        <p:spPr>
          <a:xfrm>
            <a:off x="5968231"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24D7EFB3-2A69-80D9-0B83-2890B46C68C1}"/>
              </a:ext>
            </a:extLst>
          </p:cNvPr>
          <p:cNvCxnSpPr>
            <a:cxnSpLocks/>
          </p:cNvCxnSpPr>
          <p:nvPr/>
        </p:nvCxnSpPr>
        <p:spPr>
          <a:xfrm>
            <a:off x="5524188" y="1390064"/>
            <a:ext cx="0" cy="339837"/>
          </a:xfrm>
          <a:prstGeom prst="straightConnector1">
            <a:avLst/>
          </a:prstGeom>
          <a:ln w="38100">
            <a:solidFill>
              <a:srgbClr val="C000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24D5187-9386-EE2D-06AA-276EFF556DC4}"/>
              </a:ext>
            </a:extLst>
          </p:cNvPr>
          <p:cNvSpPr>
            <a:spLocks/>
          </p:cNvSpPr>
          <p:nvPr/>
        </p:nvSpPr>
        <p:spPr>
          <a:xfrm>
            <a:off x="5304367" y="1728351"/>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15" name="Rectangle 14">
            <a:extLst>
              <a:ext uri="{FF2B5EF4-FFF2-40B4-BE49-F238E27FC236}">
                <a16:creationId xmlns:a16="http://schemas.microsoft.com/office/drawing/2014/main" id="{8F0AB727-4535-4F51-A029-2FF715B1BB4F}"/>
              </a:ext>
            </a:extLst>
          </p:cNvPr>
          <p:cNvSpPr/>
          <p:nvPr/>
        </p:nvSpPr>
        <p:spPr>
          <a:xfrm>
            <a:off x="5770841"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0" name="Rectangle 29">
            <a:extLst>
              <a:ext uri="{FF2B5EF4-FFF2-40B4-BE49-F238E27FC236}">
                <a16:creationId xmlns:a16="http://schemas.microsoft.com/office/drawing/2014/main" id="{58E8DFCC-D41E-B4DC-0E11-DDBA39AF97F5}"/>
              </a:ext>
            </a:extLst>
          </p:cNvPr>
          <p:cNvSpPr/>
          <p:nvPr/>
        </p:nvSpPr>
        <p:spPr>
          <a:xfrm>
            <a:off x="6237315"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38" name="Rectangle 37">
            <a:extLst>
              <a:ext uri="{FF2B5EF4-FFF2-40B4-BE49-F238E27FC236}">
                <a16:creationId xmlns:a16="http://schemas.microsoft.com/office/drawing/2014/main" id="{6606B0FB-9FD3-1633-090F-A442DDBC5782}"/>
              </a:ext>
            </a:extLst>
          </p:cNvPr>
          <p:cNvSpPr/>
          <p:nvPr/>
        </p:nvSpPr>
        <p:spPr>
          <a:xfrm>
            <a:off x="6703788" y="1729900"/>
            <a:ext cx="392400" cy="392400"/>
          </a:xfrm>
          <a:prstGeom prst="rect">
            <a:avLst/>
          </a:prstGeom>
          <a:solidFill>
            <a:srgbClr val="FFECB3"/>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p>
        </p:txBody>
      </p:sp>
      <p:sp>
        <p:nvSpPr>
          <p:cNvPr id="47" name="TextBox 46">
            <a:extLst>
              <a:ext uri="{FF2B5EF4-FFF2-40B4-BE49-F238E27FC236}">
                <a16:creationId xmlns:a16="http://schemas.microsoft.com/office/drawing/2014/main" id="{48209F93-C678-77FE-0741-880FAEA05260}"/>
              </a:ext>
            </a:extLst>
          </p:cNvPr>
          <p:cNvSpPr txBox="1"/>
          <p:nvPr/>
        </p:nvSpPr>
        <p:spPr>
          <a:xfrm>
            <a:off x="234762" y="5148517"/>
            <a:ext cx="2245127"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 vector</a:t>
            </a:r>
          </a:p>
        </p:txBody>
      </p:sp>
      <p:graphicFrame>
        <p:nvGraphicFramePr>
          <p:cNvPr id="50" name="Table 275">
            <a:extLst>
              <a:ext uri="{FF2B5EF4-FFF2-40B4-BE49-F238E27FC236}">
                <a16:creationId xmlns:a16="http://schemas.microsoft.com/office/drawing/2014/main" id="{F4FAEFC2-F020-2F17-D28B-888C8568909C}"/>
              </a:ext>
            </a:extLst>
          </p:cNvPr>
          <p:cNvGraphicFramePr>
            <a:graphicFrameLocks noGrp="1"/>
          </p:cNvGraphicFramePr>
          <p:nvPr/>
        </p:nvGraphicFramePr>
        <p:xfrm>
          <a:off x="426103" y="2000679"/>
          <a:ext cx="1854538" cy="2194560"/>
        </p:xfrm>
        <a:graphic>
          <a:graphicData uri="http://schemas.openxmlformats.org/drawingml/2006/table">
            <a:tbl>
              <a:tblPr firstRow="1" bandRow="1">
                <a:tableStyleId>{5940675A-B579-460E-94D1-54222C63F5DA}</a:tableStyleId>
              </a:tblPr>
              <a:tblGrid>
                <a:gridCol w="560388">
                  <a:extLst>
                    <a:ext uri="{9D8B030D-6E8A-4147-A177-3AD203B41FA5}">
                      <a16:colId xmlns:a16="http://schemas.microsoft.com/office/drawing/2014/main" val="1193322599"/>
                    </a:ext>
                  </a:extLst>
                </a:gridCol>
                <a:gridCol w="816943">
                  <a:extLst>
                    <a:ext uri="{9D8B030D-6E8A-4147-A177-3AD203B41FA5}">
                      <a16:colId xmlns:a16="http://schemas.microsoft.com/office/drawing/2014/main" val="4227494446"/>
                    </a:ext>
                  </a:extLst>
                </a:gridCol>
                <a:gridCol w="477207">
                  <a:extLst>
                    <a:ext uri="{9D8B030D-6E8A-4147-A177-3AD203B41FA5}">
                      <a16:colId xmlns:a16="http://schemas.microsoft.com/office/drawing/2014/main" val="468283467"/>
                    </a:ext>
                  </a:extLst>
                </a:gridCol>
              </a:tblGrid>
              <a:tr h="270417">
                <a:tc>
                  <a:txBody>
                    <a:bodyPr/>
                    <a:lstStyle/>
                    <a:p>
                      <a:pPr algn="ctr"/>
                      <a:endParaRPr lang="en-US" sz="1800" b="0" i="0">
                        <a:latin typeface="Corbel" panose="020B0503020204020204" pitchFamily="34" charset="0"/>
                        <a:cs typeface="Arial" panose="020B0604020202020204" pitchFamily="34" charset="0"/>
                      </a:endParaRP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800" b="0" i="0">
                          <a:latin typeface="Corbel" panose="020B0503020204020204" pitchFamily="34" charset="0"/>
                          <a:cs typeface="Arial" panose="020B0604020202020204" pitchFamily="34" charset="0"/>
                        </a:rPr>
                        <a:t>Prime numbers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r>
                        <a:rPr lang="en-US" sz="1000">
                          <a:latin typeface="Arial" panose="020B0604020202020204" pitchFamily="34" charset="0"/>
                          <a:cs typeface="Arial" panose="020B0604020202020204" pitchFamily="34" charset="0"/>
                        </a:rPr>
                        <a:t>A</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r h="0">
                <a:tc>
                  <a:txBody>
                    <a:bodyPr/>
                    <a:lstStyle/>
                    <a:p>
                      <a:pPr algn="ctr"/>
                      <a:r>
                        <a:rPr lang="en-US" sz="1800" b="0" i="0">
                          <a:latin typeface="Corbel" panose="020B0503020204020204" pitchFamily="34" charset="0"/>
                          <a:cs typeface="Arial" panose="020B0604020202020204" pitchFamily="34" charset="0"/>
                        </a:rPr>
                        <a:t>LUT</a:t>
                      </a:r>
                    </a:p>
                    <a:p>
                      <a:pPr algn="ctr"/>
                      <a:r>
                        <a:rPr lang="en-US" sz="1800" b="0" i="0">
                          <a:latin typeface="Corbel" panose="020B0503020204020204" pitchFamily="34" charset="0"/>
                          <a:cs typeface="Arial" panose="020B0604020202020204" pitchFamily="34" charset="0"/>
                        </a:rPr>
                        <a:t>index</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err="1">
                          <a:latin typeface="Corbel" panose="020B0503020204020204" pitchFamily="34" charset="0"/>
                          <a:cs typeface="Arial" panose="020B0604020202020204" pitchFamily="34" charset="0"/>
                        </a:rPr>
                        <a:t>i</a:t>
                      </a:r>
                      <a:endParaRPr lang="en-US" sz="1800" b="0" i="0">
                        <a:latin typeface="Corbel" panose="020B0503020204020204" pitchFamily="34" charset="0"/>
                        <a:cs typeface="Arial" panose="020B0604020202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f(</a:t>
                      </a:r>
                      <a:r>
                        <a:rPr lang="en-US" sz="1800" b="0" i="0" err="1">
                          <a:latin typeface="Corbel" panose="020B0503020204020204" pitchFamily="34" charset="0"/>
                          <a:cs typeface="Arial" panose="020B0604020202020204" pitchFamily="34" charset="0"/>
                        </a:rPr>
                        <a:t>i</a:t>
                      </a:r>
                      <a:r>
                        <a:rPr lang="en-US" sz="1800" b="0" i="0">
                          <a:latin typeface="Corbel" panose="020B0503020204020204" pitchFamily="34" charset="0"/>
                          <a:cs typeface="Arial" panose="020B0604020202020204" pitchFamily="34" charset="0"/>
                        </a:rPr>
                        <a: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6769038"/>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1</a:t>
                      </a:r>
                      <a:r>
                        <a:rPr lang="en-US" sz="1800" b="0" i="0" baseline="30000">
                          <a:latin typeface="Corbel" panose="020B0503020204020204" pitchFamily="34" charset="0"/>
                          <a:cs typeface="Arial" panose="020B0604020202020204" pitchFamily="34" charset="0"/>
                        </a:rPr>
                        <a:t>st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351085"/>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2</a:t>
                      </a:r>
                      <a:r>
                        <a:rPr lang="en-US" sz="1800" b="0" i="0" baseline="30000">
                          <a:solidFill>
                            <a:schemeClr val="tx1"/>
                          </a:solidFill>
                          <a:latin typeface="Corbel" panose="020B0503020204020204" pitchFamily="34" charset="0"/>
                          <a:cs typeface="Arial" panose="020B0604020202020204" pitchFamily="34" charset="0"/>
                        </a:rPr>
                        <a:t>nd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chemeClr val="tx1"/>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08754334"/>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3</a:t>
                      </a:r>
                      <a:r>
                        <a:rPr lang="en-US" sz="1800" b="0" i="0" baseline="30000">
                          <a:latin typeface="Corbel" panose="020B0503020204020204" pitchFamily="34" charset="0"/>
                          <a:cs typeface="Arial" panose="020B0604020202020204" pitchFamily="34" charset="0"/>
                        </a:rPr>
                        <a:t>rd</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64916830"/>
                  </a:ext>
                </a:extLst>
              </a:tr>
              <a:tr h="135209">
                <a:tc>
                  <a:txBody>
                    <a:bodyPr/>
                    <a:lstStyle/>
                    <a:p>
                      <a:pPr algn="ctr"/>
                      <a:r>
                        <a:rPr lang="en-US" sz="1800" b="0" i="0" baseline="0">
                          <a:solidFill>
                            <a:srgbClr val="1F52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DADA"/>
                    </a:solidFill>
                  </a:tcPr>
                </a:tc>
                <a:tc>
                  <a:txBody>
                    <a:bodyPr/>
                    <a:lstStyle/>
                    <a:p>
                      <a:pPr algn="ctr"/>
                      <a:r>
                        <a:rPr lang="en-US" sz="1800" b="0" i="0">
                          <a:latin typeface="Corbel" panose="020B0503020204020204" pitchFamily="34" charset="0"/>
                          <a:cs typeface="Arial" panose="020B0604020202020204" pitchFamily="34" charset="0"/>
                        </a:rPr>
                        <a:t>4</a:t>
                      </a:r>
                      <a:r>
                        <a:rPr lang="en-US" sz="1800" b="0" i="0" baseline="30000">
                          <a:latin typeface="Corbel" panose="020B0503020204020204" pitchFamily="34" charset="0"/>
                          <a:cs typeface="Arial" panose="020B0604020202020204" pitchFamily="34" charset="0"/>
                        </a:rPr>
                        <a:t>th</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16069710"/>
                  </a:ext>
                </a:extLst>
              </a:tr>
            </a:tbl>
          </a:graphicData>
        </a:graphic>
      </p:graphicFrame>
      <p:graphicFrame>
        <p:nvGraphicFramePr>
          <p:cNvPr id="52" name="Table 275">
            <a:extLst>
              <a:ext uri="{FF2B5EF4-FFF2-40B4-BE49-F238E27FC236}">
                <a16:creationId xmlns:a16="http://schemas.microsoft.com/office/drawing/2014/main" id="{D03E7150-1EF3-DD7E-1AAE-429CCC880DF9}"/>
              </a:ext>
            </a:extLst>
          </p:cNvPr>
          <p:cNvGraphicFramePr>
            <a:graphicFrameLocks noGrp="1"/>
          </p:cNvGraphicFramePr>
          <p:nvPr/>
        </p:nvGraphicFramePr>
        <p:xfrm>
          <a:off x="419382" y="4801677"/>
          <a:ext cx="1863744" cy="384881"/>
        </p:xfrm>
        <a:graphic>
          <a:graphicData uri="http://schemas.openxmlformats.org/drawingml/2006/table">
            <a:tbl>
              <a:tblPr firstRow="1" bandRow="1">
                <a:tableStyleId>{5940675A-B579-460E-94D1-54222C63F5DA}</a:tableStyleId>
              </a:tblPr>
              <a:tblGrid>
                <a:gridCol w="465936">
                  <a:extLst>
                    <a:ext uri="{9D8B030D-6E8A-4147-A177-3AD203B41FA5}">
                      <a16:colId xmlns:a16="http://schemas.microsoft.com/office/drawing/2014/main" val="4227494446"/>
                    </a:ext>
                  </a:extLst>
                </a:gridCol>
                <a:gridCol w="465936">
                  <a:extLst>
                    <a:ext uri="{9D8B030D-6E8A-4147-A177-3AD203B41FA5}">
                      <a16:colId xmlns:a16="http://schemas.microsoft.com/office/drawing/2014/main" val="468283467"/>
                    </a:ext>
                  </a:extLst>
                </a:gridCol>
                <a:gridCol w="465936">
                  <a:extLst>
                    <a:ext uri="{9D8B030D-6E8A-4147-A177-3AD203B41FA5}">
                      <a16:colId xmlns:a16="http://schemas.microsoft.com/office/drawing/2014/main" val="3823604040"/>
                    </a:ext>
                  </a:extLst>
                </a:gridCol>
                <a:gridCol w="465936">
                  <a:extLst>
                    <a:ext uri="{9D8B030D-6E8A-4147-A177-3AD203B41FA5}">
                      <a16:colId xmlns:a16="http://schemas.microsoft.com/office/drawing/2014/main" val="3652080883"/>
                    </a:ext>
                  </a:extLst>
                </a:gridCol>
              </a:tblGrid>
              <a:tr h="384881">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0051FF"/>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54" name="TextBox 53">
            <a:extLst>
              <a:ext uri="{FF2B5EF4-FFF2-40B4-BE49-F238E27FC236}">
                <a16:creationId xmlns:a16="http://schemas.microsoft.com/office/drawing/2014/main" id="{0298F78F-23E2-99F4-79F3-CD12675CB412}"/>
              </a:ext>
            </a:extLst>
          </p:cNvPr>
          <p:cNvSpPr txBox="1"/>
          <p:nvPr/>
        </p:nvSpPr>
        <p:spPr>
          <a:xfrm>
            <a:off x="426103" y="4167177"/>
            <a:ext cx="1854538"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l</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ook</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u</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p </a:t>
            </a:r>
            <a:r>
              <a:rPr kumimoji="0" lang="en-US" sz="2000" b="0" i="0" u="sng"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able</a:t>
            </a:r>
          </a:p>
        </p:txBody>
      </p:sp>
      <p:sp>
        <p:nvSpPr>
          <p:cNvPr id="55" name="TextBox 54">
            <a:extLst>
              <a:ext uri="{FF2B5EF4-FFF2-40B4-BE49-F238E27FC236}">
                <a16:creationId xmlns:a16="http://schemas.microsoft.com/office/drawing/2014/main" id="{7195EE43-7896-3B0F-7D8D-A5EE61665E18}"/>
              </a:ext>
            </a:extLst>
          </p:cNvPr>
          <p:cNvSpPr txBox="1"/>
          <p:nvPr/>
        </p:nvSpPr>
        <p:spPr>
          <a:xfrm>
            <a:off x="328507" y="6078612"/>
            <a:ext cx="204201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 vector</a:t>
            </a:r>
          </a:p>
        </p:txBody>
      </p:sp>
      <p:graphicFrame>
        <p:nvGraphicFramePr>
          <p:cNvPr id="56" name="Table 275">
            <a:extLst>
              <a:ext uri="{FF2B5EF4-FFF2-40B4-BE49-F238E27FC236}">
                <a16:creationId xmlns:a16="http://schemas.microsoft.com/office/drawing/2014/main" id="{42AC9FCD-CC4B-AED2-A9FC-1476D069C04D}"/>
              </a:ext>
            </a:extLst>
          </p:cNvPr>
          <p:cNvGraphicFramePr>
            <a:graphicFrameLocks noGrp="1"/>
          </p:cNvGraphicFramePr>
          <p:nvPr/>
        </p:nvGraphicFramePr>
        <p:xfrm>
          <a:off x="419382" y="5745220"/>
          <a:ext cx="1863740" cy="384881"/>
        </p:xfrm>
        <a:graphic>
          <a:graphicData uri="http://schemas.openxmlformats.org/drawingml/2006/table">
            <a:tbl>
              <a:tblPr firstRow="1" bandRow="1">
                <a:tableStyleId>{5940675A-B579-460E-94D1-54222C63F5DA}</a:tableStyleId>
              </a:tblPr>
              <a:tblGrid>
                <a:gridCol w="465935">
                  <a:extLst>
                    <a:ext uri="{9D8B030D-6E8A-4147-A177-3AD203B41FA5}">
                      <a16:colId xmlns:a16="http://schemas.microsoft.com/office/drawing/2014/main" val="4227494446"/>
                    </a:ext>
                  </a:extLst>
                </a:gridCol>
                <a:gridCol w="465935">
                  <a:extLst>
                    <a:ext uri="{9D8B030D-6E8A-4147-A177-3AD203B41FA5}">
                      <a16:colId xmlns:a16="http://schemas.microsoft.com/office/drawing/2014/main" val="468283467"/>
                    </a:ext>
                  </a:extLst>
                </a:gridCol>
                <a:gridCol w="465935">
                  <a:extLst>
                    <a:ext uri="{9D8B030D-6E8A-4147-A177-3AD203B41FA5}">
                      <a16:colId xmlns:a16="http://schemas.microsoft.com/office/drawing/2014/main" val="3823604040"/>
                    </a:ext>
                  </a:extLst>
                </a:gridCol>
                <a:gridCol w="465935">
                  <a:extLst>
                    <a:ext uri="{9D8B030D-6E8A-4147-A177-3AD203B41FA5}">
                      <a16:colId xmlns:a16="http://schemas.microsoft.com/office/drawing/2014/main" val="3652080883"/>
                    </a:ext>
                  </a:extLst>
                </a:gridCol>
              </a:tblGrid>
              <a:tr h="384881">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800" b="0" i="0">
                          <a:solidFill>
                            <a:srgbClr val="FF0000"/>
                          </a:solidFill>
                          <a:latin typeface="Corbel" panose="020B0503020204020204" pitchFamily="34" charset="0"/>
                          <a:cs typeface="Arial" panose="020B0604020202020204" pitchFamily="34" charset="0"/>
                        </a:rPr>
                        <a:t>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9445941"/>
                  </a:ext>
                </a:extLst>
              </a:tr>
            </a:tbl>
          </a:graphicData>
        </a:graphic>
      </p:graphicFrame>
      <p:sp>
        <p:nvSpPr>
          <p:cNvPr id="64" name="TextBox 63">
            <a:extLst>
              <a:ext uri="{FF2B5EF4-FFF2-40B4-BE49-F238E27FC236}">
                <a16:creationId xmlns:a16="http://schemas.microsoft.com/office/drawing/2014/main" id="{77C6A9F9-CFD2-BFB6-5FD1-46212866E231}"/>
              </a:ext>
            </a:extLst>
          </p:cNvPr>
          <p:cNvSpPr txBox="1"/>
          <p:nvPr/>
        </p:nvSpPr>
        <p:spPr>
          <a:xfrm>
            <a:off x="-118226" y="766965"/>
            <a:ext cx="294444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LUT Query: </a:t>
            </a:r>
            <a:b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b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Return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1</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st</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2</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nd</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4</a:t>
            </a:r>
            <a:r>
              <a:rPr kumimoji="0" lang="en-US" sz="2000" b="0" i="0" u="none" strike="noStrike" kern="1200" cap="none" spc="0" normalizeH="0" baseline="30000" noProof="0">
                <a:ln>
                  <a:noFill/>
                </a:ln>
                <a:solidFill>
                  <a:prstClr val="black"/>
                </a:solidFill>
                <a:effectLst/>
                <a:uLnTx/>
                <a:uFillTx/>
                <a:latin typeface="Corbel" panose="020B0503020204020204" pitchFamily="34" charset="0"/>
                <a:ea typeface="+mn-ea"/>
                <a:cs typeface="+mn-cs"/>
              </a:rPr>
              <a:t>th</a:t>
            </a:r>
            <a:r>
              <a:rPr kumimoji="0" lang="en-US" sz="2000" b="0" i="0" u="none" strike="noStrike" kern="1200" cap="none" spc="0" normalizeH="0" baseline="0" noProof="0">
                <a:ln>
                  <a:noFill/>
                </a:ln>
                <a:solidFill>
                  <a:prstClr val="black"/>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Corbel" panose="020B0503020204020204" pitchFamily="34" charset="0"/>
                <a:ea typeface="+mn-ea"/>
                <a:cs typeface="+mn-cs"/>
              </a:rPr>
              <a:t>prime numbers</a:t>
            </a:r>
          </a:p>
        </p:txBody>
      </p:sp>
      <p:sp>
        <p:nvSpPr>
          <p:cNvPr id="71" name="TextBox 70">
            <a:extLst>
              <a:ext uri="{FF2B5EF4-FFF2-40B4-BE49-F238E27FC236}">
                <a16:creationId xmlns:a16="http://schemas.microsoft.com/office/drawing/2014/main" id="{96464DE5-8775-54F7-E800-368C864AD146}"/>
              </a:ext>
            </a:extLst>
          </p:cNvPr>
          <p:cNvSpPr txBox="1"/>
          <p:nvPr/>
        </p:nvSpPr>
        <p:spPr>
          <a:xfrm>
            <a:off x="3602360" y="807886"/>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input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uLnTx/>
                <a:uFillTx/>
                <a:latin typeface="Corbel" panose="020B0503020204020204" pitchFamily="34" charset="0"/>
                <a:ea typeface="+mn-ea"/>
                <a:cs typeface="Arial" panose="020B0604020202020204" pitchFamily="34" charset="0"/>
              </a:rPr>
              <a:t>vector</a:t>
            </a:r>
          </a:p>
        </p:txBody>
      </p:sp>
      <p:sp>
        <p:nvSpPr>
          <p:cNvPr id="73" name="TextBox 72">
            <a:extLst>
              <a:ext uri="{FF2B5EF4-FFF2-40B4-BE49-F238E27FC236}">
                <a16:creationId xmlns:a16="http://schemas.microsoft.com/office/drawing/2014/main" id="{D7B72F86-2B91-59AA-47AC-78725EC01117}"/>
              </a:ext>
            </a:extLst>
          </p:cNvPr>
          <p:cNvSpPr txBox="1"/>
          <p:nvPr/>
        </p:nvSpPr>
        <p:spPr>
          <a:xfrm>
            <a:off x="3576104" y="5703683"/>
            <a:ext cx="224512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output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lumMod val="75000"/>
                  </a:srgbClr>
                </a:solidFill>
                <a:effectLst/>
                <a:uLnTx/>
                <a:uFillTx/>
                <a:latin typeface="Corbel" panose="020B0503020204020204" pitchFamily="34" charset="0"/>
                <a:ea typeface="+mn-ea"/>
                <a:cs typeface="Arial" panose="020B0604020202020204" pitchFamily="34" charset="0"/>
              </a:rPr>
              <a:t>vector</a:t>
            </a:r>
          </a:p>
        </p:txBody>
      </p:sp>
      <p:sp>
        <p:nvSpPr>
          <p:cNvPr id="74" name="TextBox 73">
            <a:extLst>
              <a:ext uri="{FF2B5EF4-FFF2-40B4-BE49-F238E27FC236}">
                <a16:creationId xmlns:a16="http://schemas.microsoft.com/office/drawing/2014/main" id="{549E17C4-CCD6-4975-A244-6D40CDC6F814}"/>
              </a:ext>
            </a:extLst>
          </p:cNvPr>
          <p:cNvSpPr txBox="1"/>
          <p:nvPr/>
        </p:nvSpPr>
        <p:spPr>
          <a:xfrm>
            <a:off x="6088976" y="1531408"/>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C000"/>
                </a:solidFill>
                <a:effectLst/>
                <a:uLnTx/>
                <a:uFillTx/>
                <a:latin typeface="Corbel" panose="020B0503020204020204" pitchFamily="34" charset="0"/>
                <a:ea typeface="+mn-ea"/>
                <a:cs typeface="Arial" panose="020B0604020202020204" pitchFamily="34" charset="0"/>
              </a:rPr>
              <a:t>match logic</a:t>
            </a:r>
          </a:p>
        </p:txBody>
      </p:sp>
      <p:sp>
        <p:nvSpPr>
          <p:cNvPr id="80" name="TextBox 79">
            <a:extLst>
              <a:ext uri="{FF2B5EF4-FFF2-40B4-BE49-F238E27FC236}">
                <a16:creationId xmlns:a16="http://schemas.microsoft.com/office/drawing/2014/main" id="{283E4029-EC6B-17CF-A76E-32088220A3F2}"/>
              </a:ext>
            </a:extLst>
          </p:cNvPr>
          <p:cNvSpPr txBox="1"/>
          <p:nvPr/>
        </p:nvSpPr>
        <p:spPr>
          <a:xfrm rot="5400000">
            <a:off x="5608648" y="3024316"/>
            <a:ext cx="364907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solidFill>
                <a:effectLst/>
                <a:uLnTx/>
                <a:uFillTx/>
                <a:latin typeface="Corbel" panose="020B0503020204020204" pitchFamily="34" charset="0"/>
                <a:ea typeface="+mn-ea"/>
                <a:cs typeface="Arial" panose="020B0604020202020204" pitchFamily="34" charset="0"/>
              </a:rPr>
              <a:t>DRAM array</a:t>
            </a:r>
          </a:p>
        </p:txBody>
      </p:sp>
      <p:cxnSp>
        <p:nvCxnSpPr>
          <p:cNvPr id="87" name="Straight Arrow Connector 86">
            <a:extLst>
              <a:ext uri="{FF2B5EF4-FFF2-40B4-BE49-F238E27FC236}">
                <a16:creationId xmlns:a16="http://schemas.microsoft.com/office/drawing/2014/main" id="{3D9963A9-A5EA-04E1-3026-C8D6B5061355}"/>
              </a:ext>
            </a:extLst>
          </p:cNvPr>
          <p:cNvCxnSpPr>
            <a:cxnSpLocks/>
          </p:cNvCxnSpPr>
          <p:nvPr/>
        </p:nvCxnSpPr>
        <p:spPr>
          <a:xfrm>
            <a:off x="3366391" y="3251264"/>
            <a:ext cx="114882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60" name="Table 275">
            <a:extLst>
              <a:ext uri="{FF2B5EF4-FFF2-40B4-BE49-F238E27FC236}">
                <a16:creationId xmlns:a16="http://schemas.microsoft.com/office/drawing/2014/main" id="{7E5251D0-FDEB-CB9B-DE8D-6D6E15507AF7}"/>
              </a:ext>
            </a:extLst>
          </p:cNvPr>
          <p:cNvGraphicFramePr>
            <a:graphicFrameLocks noGrp="1"/>
          </p:cNvGraphicFramePr>
          <p:nvPr/>
        </p:nvGraphicFramePr>
        <p:xfrm>
          <a:off x="5296188" y="4577358"/>
          <a:ext cx="1800000" cy="442916"/>
        </p:xfrm>
        <a:graphic>
          <a:graphicData uri="http://schemas.openxmlformats.org/drawingml/2006/table">
            <a:tbl>
              <a:tblPr firstRow="1" bandRow="1">
                <a:tableStyleId>{5940675A-B579-460E-94D1-54222C63F5DA}</a:tableStyleId>
              </a:tblPr>
              <a:tblGrid>
                <a:gridCol w="450000">
                  <a:extLst>
                    <a:ext uri="{9D8B030D-6E8A-4147-A177-3AD203B41FA5}">
                      <a16:colId xmlns:a16="http://schemas.microsoft.com/office/drawing/2014/main" val="4227494446"/>
                    </a:ext>
                  </a:extLst>
                </a:gridCol>
                <a:gridCol w="450000">
                  <a:extLst>
                    <a:ext uri="{9D8B030D-6E8A-4147-A177-3AD203B41FA5}">
                      <a16:colId xmlns:a16="http://schemas.microsoft.com/office/drawing/2014/main" val="468283467"/>
                    </a:ext>
                  </a:extLst>
                </a:gridCol>
                <a:gridCol w="450000">
                  <a:extLst>
                    <a:ext uri="{9D8B030D-6E8A-4147-A177-3AD203B41FA5}">
                      <a16:colId xmlns:a16="http://schemas.microsoft.com/office/drawing/2014/main" val="3823604040"/>
                    </a:ext>
                  </a:extLst>
                </a:gridCol>
                <a:gridCol w="450000">
                  <a:extLst>
                    <a:ext uri="{9D8B030D-6E8A-4147-A177-3AD203B41FA5}">
                      <a16:colId xmlns:a16="http://schemas.microsoft.com/office/drawing/2014/main" val="3652080883"/>
                    </a:ext>
                  </a:extLst>
                </a:gridCol>
              </a:tblGrid>
              <a:tr h="442916">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sp>
        <p:nvSpPr>
          <p:cNvPr id="16" name="Rectangle 15">
            <a:extLst>
              <a:ext uri="{FF2B5EF4-FFF2-40B4-BE49-F238E27FC236}">
                <a16:creationId xmlns:a16="http://schemas.microsoft.com/office/drawing/2014/main" id="{292C5F73-0A79-7E73-B984-82EC7D455178}"/>
              </a:ext>
            </a:extLst>
          </p:cNvPr>
          <p:cNvSpPr>
            <a:spLocks/>
          </p:cNvSpPr>
          <p:nvPr/>
        </p:nvSpPr>
        <p:spPr>
          <a:xfrm>
            <a:off x="5774387" y="1730815"/>
            <a:ext cx="392400" cy="392400"/>
          </a:xfrm>
          <a:prstGeom prst="rect">
            <a:avLst/>
          </a:prstGeom>
          <a:solidFill>
            <a:schemeClr val="accent3">
              <a:lumMod val="20000"/>
              <a:lumOff val="80000"/>
            </a:schemeClr>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𝘅</a:t>
            </a:r>
          </a:p>
        </p:txBody>
      </p:sp>
      <p:sp>
        <p:nvSpPr>
          <p:cNvPr id="18" name="Rectangle 17">
            <a:extLst>
              <a:ext uri="{FF2B5EF4-FFF2-40B4-BE49-F238E27FC236}">
                <a16:creationId xmlns:a16="http://schemas.microsoft.com/office/drawing/2014/main" id="{6ED0348B-7ABC-85B3-660F-948104CE5250}"/>
              </a:ext>
            </a:extLst>
          </p:cNvPr>
          <p:cNvSpPr/>
          <p:nvPr/>
        </p:nvSpPr>
        <p:spPr>
          <a:xfrm>
            <a:off x="6702747" y="1729463"/>
            <a:ext cx="392400" cy="392400"/>
          </a:xfrm>
          <a:prstGeom prst="rect">
            <a:avLst/>
          </a:prstGeom>
          <a:solidFill>
            <a:schemeClr val="accent6">
              <a:lumMod val="40000"/>
              <a:lumOff val="60000"/>
            </a:schemeClr>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Rectangle 22">
            <a:extLst>
              <a:ext uri="{FF2B5EF4-FFF2-40B4-BE49-F238E27FC236}">
                <a16:creationId xmlns:a16="http://schemas.microsoft.com/office/drawing/2014/main" id="{3EA233D7-3617-322C-8364-7D40AD6A134A}"/>
              </a:ext>
            </a:extLst>
          </p:cNvPr>
          <p:cNvSpPr>
            <a:spLocks/>
          </p:cNvSpPr>
          <p:nvPr/>
        </p:nvSpPr>
        <p:spPr>
          <a:xfrm>
            <a:off x="6240117" y="1730622"/>
            <a:ext cx="392400" cy="392400"/>
          </a:xfrm>
          <a:prstGeom prst="rect">
            <a:avLst/>
          </a:prstGeom>
          <a:solidFill>
            <a:schemeClr val="accent3">
              <a:lumMod val="20000"/>
              <a:lumOff val="80000"/>
            </a:schemeClr>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𝘅</a:t>
            </a:r>
          </a:p>
        </p:txBody>
      </p:sp>
      <p:sp>
        <p:nvSpPr>
          <p:cNvPr id="24" name="Rectangle 23">
            <a:extLst>
              <a:ext uri="{FF2B5EF4-FFF2-40B4-BE49-F238E27FC236}">
                <a16:creationId xmlns:a16="http://schemas.microsoft.com/office/drawing/2014/main" id="{6344C1C6-7E7C-40FD-6A6F-E16EF1149616}"/>
              </a:ext>
            </a:extLst>
          </p:cNvPr>
          <p:cNvSpPr>
            <a:spLocks/>
          </p:cNvSpPr>
          <p:nvPr/>
        </p:nvSpPr>
        <p:spPr>
          <a:xfrm>
            <a:off x="5299602" y="1730815"/>
            <a:ext cx="392400" cy="392400"/>
          </a:xfrm>
          <a:prstGeom prst="rect">
            <a:avLst/>
          </a:prstGeom>
          <a:solidFill>
            <a:schemeClr val="accent3">
              <a:lumMod val="20000"/>
              <a:lumOff val="80000"/>
            </a:schemeClr>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orbel" panose="020B0503020204020204" pitchFamily="34" charset="0"/>
                <a:ea typeface="+mn-ea"/>
                <a:cs typeface="Arial" panose="020B0604020202020204" pitchFamily="34" charset="0"/>
              </a:rPr>
              <a:t>𝘅</a:t>
            </a:r>
          </a:p>
        </p:txBody>
      </p:sp>
      <p:graphicFrame>
        <p:nvGraphicFramePr>
          <p:cNvPr id="25" name="Table 275">
            <a:extLst>
              <a:ext uri="{FF2B5EF4-FFF2-40B4-BE49-F238E27FC236}">
                <a16:creationId xmlns:a16="http://schemas.microsoft.com/office/drawing/2014/main" id="{FAF51640-A016-4B35-60D3-D3DDA6D16D2E}"/>
              </a:ext>
            </a:extLst>
          </p:cNvPr>
          <p:cNvGraphicFramePr>
            <a:graphicFrameLocks noGrp="1"/>
          </p:cNvGraphicFramePr>
          <p:nvPr/>
        </p:nvGraphicFramePr>
        <p:xfrm>
          <a:off x="5289835" y="5836646"/>
          <a:ext cx="1799968" cy="441960"/>
        </p:xfrm>
        <a:graphic>
          <a:graphicData uri="http://schemas.openxmlformats.org/drawingml/2006/table">
            <a:tbl>
              <a:tblPr firstRow="1" bandRow="1">
                <a:tableStyleId>{5940675A-B579-460E-94D1-54222C63F5DA}</a:tableStyleId>
              </a:tblPr>
              <a:tblGrid>
                <a:gridCol w="449992">
                  <a:extLst>
                    <a:ext uri="{9D8B030D-6E8A-4147-A177-3AD203B41FA5}">
                      <a16:colId xmlns:a16="http://schemas.microsoft.com/office/drawing/2014/main" val="4227494446"/>
                    </a:ext>
                  </a:extLst>
                </a:gridCol>
                <a:gridCol w="449992">
                  <a:extLst>
                    <a:ext uri="{9D8B030D-6E8A-4147-A177-3AD203B41FA5}">
                      <a16:colId xmlns:a16="http://schemas.microsoft.com/office/drawing/2014/main" val="468283467"/>
                    </a:ext>
                  </a:extLst>
                </a:gridCol>
                <a:gridCol w="449992">
                  <a:extLst>
                    <a:ext uri="{9D8B030D-6E8A-4147-A177-3AD203B41FA5}">
                      <a16:colId xmlns:a16="http://schemas.microsoft.com/office/drawing/2014/main" val="3823604040"/>
                    </a:ext>
                  </a:extLst>
                </a:gridCol>
                <a:gridCol w="449992">
                  <a:extLst>
                    <a:ext uri="{9D8B030D-6E8A-4147-A177-3AD203B41FA5}">
                      <a16:colId xmlns:a16="http://schemas.microsoft.com/office/drawing/2014/main" val="3652080883"/>
                    </a:ext>
                  </a:extLst>
                </a:gridCol>
              </a:tblGrid>
              <a:tr h="435088">
                <a:tc>
                  <a:txBody>
                    <a:bodyPr/>
                    <a:lstStyle/>
                    <a:p>
                      <a:pPr algn="ctr"/>
                      <a:r>
                        <a:rPr lang="en-US" sz="29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4"/>
                    </a:solidFill>
                  </a:tcPr>
                </a:tc>
                <a:tc>
                  <a:txBody>
                    <a:bodyPr/>
                    <a:lstStyle/>
                    <a:p>
                      <a:pPr algn="ctr"/>
                      <a:r>
                        <a:rPr lang="en-US" sz="2900" b="1" i="0">
                          <a:latin typeface="Corbel" panose="020B0503020204020204" pitchFamily="34" charset="0"/>
                          <a:cs typeface="Arial" panose="020B0604020202020204" pitchFamily="34" charset="0"/>
                        </a:rPr>
                        <a:t>2</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4"/>
                    </a:solidFill>
                  </a:tcPr>
                </a:tc>
                <a:tc>
                  <a:txBody>
                    <a:bodyPr/>
                    <a:lstStyle/>
                    <a:p>
                      <a:pPr algn="ctr"/>
                      <a:r>
                        <a:rPr lang="en-US" sz="2900" b="1" i="0">
                          <a:latin typeface="Corbel" panose="020B0503020204020204" pitchFamily="34" charset="0"/>
                          <a:cs typeface="Arial" panose="020B0604020202020204" pitchFamily="34" charset="0"/>
                        </a:rPr>
                        <a:t>3</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2F2F4"/>
                    </a:solidFill>
                  </a:tcPr>
                </a:tc>
                <a:tc>
                  <a:txBody>
                    <a:bodyPr/>
                    <a:lstStyle/>
                    <a:p>
                      <a:pPr algn="ctr"/>
                      <a:r>
                        <a:rPr lang="en-US" sz="2900" b="1" i="0">
                          <a:latin typeface="Corbel" panose="020B0503020204020204" pitchFamily="34" charset="0"/>
                          <a:cs typeface="Arial" panose="020B0604020202020204" pitchFamily="34" charset="0"/>
                        </a:rPr>
                        <a:t>-</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9445941"/>
                  </a:ext>
                </a:extLst>
              </a:tr>
            </a:tbl>
          </a:graphicData>
        </a:graphic>
      </p:graphicFrame>
      <p:graphicFrame>
        <p:nvGraphicFramePr>
          <p:cNvPr id="29" name="Table 275">
            <a:extLst>
              <a:ext uri="{FF2B5EF4-FFF2-40B4-BE49-F238E27FC236}">
                <a16:creationId xmlns:a16="http://schemas.microsoft.com/office/drawing/2014/main" id="{A7C0EDD4-D0B0-2CB5-BEF2-BC861DF5CF0D}"/>
              </a:ext>
            </a:extLst>
          </p:cNvPr>
          <p:cNvGraphicFramePr>
            <a:graphicFrameLocks noGrp="1"/>
          </p:cNvGraphicFramePr>
          <p:nvPr/>
        </p:nvGraphicFramePr>
        <p:xfrm>
          <a:off x="6629715" y="5834198"/>
          <a:ext cx="460088" cy="444407"/>
        </p:xfrm>
        <a:graphic>
          <a:graphicData uri="http://schemas.openxmlformats.org/drawingml/2006/table">
            <a:tbl>
              <a:tblPr firstRow="1" bandRow="1">
                <a:tableStyleId>{5940675A-B579-460E-94D1-54222C63F5DA}</a:tableStyleId>
              </a:tblPr>
              <a:tblGrid>
                <a:gridCol w="460088">
                  <a:extLst>
                    <a:ext uri="{9D8B030D-6E8A-4147-A177-3AD203B41FA5}">
                      <a16:colId xmlns:a16="http://schemas.microsoft.com/office/drawing/2014/main" val="4227494446"/>
                    </a:ext>
                  </a:extLst>
                </a:gridCol>
              </a:tblGrid>
              <a:tr h="444407">
                <a:tc>
                  <a:txBody>
                    <a:bodyPr/>
                    <a:lstStyle/>
                    <a:p>
                      <a:pPr algn="ctr"/>
                      <a:r>
                        <a:rPr lang="en-US" sz="2900" b="1" i="0">
                          <a:latin typeface="Corbel" panose="020B0503020204020204" pitchFamily="34" charset="0"/>
                          <a:cs typeface="Arial" panose="020B0604020202020204" pitchFamily="34" charset="0"/>
                        </a:rPr>
                        <a:t>7</a:t>
                      </a:r>
                    </a:p>
                  </a:txBody>
                  <a:tcPr marL="0" marR="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49445941"/>
                  </a:ext>
                </a:extLst>
              </a:tr>
            </a:tbl>
          </a:graphicData>
        </a:graphic>
      </p:graphicFrame>
      <p:grpSp>
        <p:nvGrpSpPr>
          <p:cNvPr id="62" name="Group 61">
            <a:extLst>
              <a:ext uri="{FF2B5EF4-FFF2-40B4-BE49-F238E27FC236}">
                <a16:creationId xmlns:a16="http://schemas.microsoft.com/office/drawing/2014/main" id="{B809865E-7918-B1ED-8584-E65FCA821860}"/>
              </a:ext>
            </a:extLst>
          </p:cNvPr>
          <p:cNvGrpSpPr/>
          <p:nvPr/>
        </p:nvGrpSpPr>
        <p:grpSpPr>
          <a:xfrm>
            <a:off x="5408073" y="5120617"/>
            <a:ext cx="173332" cy="648969"/>
            <a:chOff x="2521758" y="3054797"/>
            <a:chExt cx="64008" cy="188069"/>
          </a:xfrm>
        </p:grpSpPr>
        <p:cxnSp>
          <p:nvCxnSpPr>
            <p:cNvPr id="63" name="Straight Connector 62">
              <a:extLst>
                <a:ext uri="{FF2B5EF4-FFF2-40B4-BE49-F238E27FC236}">
                  <a16:creationId xmlns:a16="http://schemas.microsoft.com/office/drawing/2014/main" id="{71D7B33F-05D4-7148-DA66-B6C5C0C8E41E}"/>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66" name="Straight Connector 65">
              <a:extLst>
                <a:ext uri="{FF2B5EF4-FFF2-40B4-BE49-F238E27FC236}">
                  <a16:creationId xmlns:a16="http://schemas.microsoft.com/office/drawing/2014/main" id="{B9C13320-F8C4-031C-2653-1E9E55264FAB}"/>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67" name="Straight Connector 66">
              <a:extLst>
                <a:ext uri="{FF2B5EF4-FFF2-40B4-BE49-F238E27FC236}">
                  <a16:creationId xmlns:a16="http://schemas.microsoft.com/office/drawing/2014/main" id="{CA16BCE8-191F-D367-B391-BF81F1681EA2}"/>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68" name="Group 67">
            <a:extLst>
              <a:ext uri="{FF2B5EF4-FFF2-40B4-BE49-F238E27FC236}">
                <a16:creationId xmlns:a16="http://schemas.microsoft.com/office/drawing/2014/main" id="{3BACE2F4-CA4E-EDF4-2D5E-CA34A2659F81}"/>
              </a:ext>
            </a:extLst>
          </p:cNvPr>
          <p:cNvGrpSpPr/>
          <p:nvPr/>
        </p:nvGrpSpPr>
        <p:grpSpPr>
          <a:xfrm>
            <a:off x="5837030" y="5109582"/>
            <a:ext cx="173332" cy="648969"/>
            <a:chOff x="2521758" y="3054797"/>
            <a:chExt cx="64008" cy="188069"/>
          </a:xfrm>
        </p:grpSpPr>
        <p:cxnSp>
          <p:nvCxnSpPr>
            <p:cNvPr id="69" name="Straight Connector 68">
              <a:extLst>
                <a:ext uri="{FF2B5EF4-FFF2-40B4-BE49-F238E27FC236}">
                  <a16:creationId xmlns:a16="http://schemas.microsoft.com/office/drawing/2014/main" id="{83EDF19A-DFD0-19B4-B7E8-47D884A2F49E}"/>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72" name="Straight Connector 71">
              <a:extLst>
                <a:ext uri="{FF2B5EF4-FFF2-40B4-BE49-F238E27FC236}">
                  <a16:creationId xmlns:a16="http://schemas.microsoft.com/office/drawing/2014/main" id="{376D74D8-1DFC-195C-4EC1-C31FC7E807A9}"/>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75" name="Straight Connector 74">
              <a:extLst>
                <a:ext uri="{FF2B5EF4-FFF2-40B4-BE49-F238E27FC236}">
                  <a16:creationId xmlns:a16="http://schemas.microsoft.com/office/drawing/2014/main" id="{2DC9CDB8-0DE1-5E41-1449-7D8795576011}"/>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76" name="Group 75">
            <a:extLst>
              <a:ext uri="{FF2B5EF4-FFF2-40B4-BE49-F238E27FC236}">
                <a16:creationId xmlns:a16="http://schemas.microsoft.com/office/drawing/2014/main" id="{D25D09C1-3BC6-0540-8E80-56BF54ED5842}"/>
              </a:ext>
            </a:extLst>
          </p:cNvPr>
          <p:cNvGrpSpPr/>
          <p:nvPr/>
        </p:nvGrpSpPr>
        <p:grpSpPr>
          <a:xfrm>
            <a:off x="6248380" y="5108314"/>
            <a:ext cx="173332" cy="648969"/>
            <a:chOff x="2521758" y="3054797"/>
            <a:chExt cx="64008" cy="188069"/>
          </a:xfrm>
        </p:grpSpPr>
        <p:cxnSp>
          <p:nvCxnSpPr>
            <p:cNvPr id="77" name="Straight Connector 76">
              <a:extLst>
                <a:ext uri="{FF2B5EF4-FFF2-40B4-BE49-F238E27FC236}">
                  <a16:creationId xmlns:a16="http://schemas.microsoft.com/office/drawing/2014/main" id="{B910F586-051F-BE4B-D214-3EE37DBE2539}"/>
                </a:ext>
              </a:extLst>
            </p:cNvPr>
            <p:cNvCxnSpPr>
              <a:cxnSpLocks/>
            </p:cNvCxnSpPr>
            <p:nvPr/>
          </p:nvCxnSpPr>
          <p:spPr>
            <a:xfrm>
              <a:off x="2584810" y="305479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78" name="Straight Connector 77">
              <a:extLst>
                <a:ext uri="{FF2B5EF4-FFF2-40B4-BE49-F238E27FC236}">
                  <a16:creationId xmlns:a16="http://schemas.microsoft.com/office/drawing/2014/main" id="{CCD5E672-D05F-86DA-838B-27600C10B854}"/>
                </a:ext>
              </a:extLst>
            </p:cNvPr>
            <p:cNvCxnSpPr>
              <a:cxnSpLocks/>
            </p:cNvCxnSpPr>
            <p:nvPr/>
          </p:nvCxnSpPr>
          <p:spPr>
            <a:xfrm flipH="1">
              <a:off x="2521758" y="3125963"/>
              <a:ext cx="64008" cy="39744"/>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79" name="Straight Connector 78">
              <a:extLst>
                <a:ext uri="{FF2B5EF4-FFF2-40B4-BE49-F238E27FC236}">
                  <a16:creationId xmlns:a16="http://schemas.microsoft.com/office/drawing/2014/main" id="{F2579E7D-C785-9FA8-B227-7578F5D121BF}"/>
                </a:ext>
              </a:extLst>
            </p:cNvPr>
            <p:cNvCxnSpPr>
              <a:cxnSpLocks/>
            </p:cNvCxnSpPr>
            <p:nvPr/>
          </p:nvCxnSpPr>
          <p:spPr>
            <a:xfrm>
              <a:off x="2579335" y="3165707"/>
              <a:ext cx="0" cy="77159"/>
            </a:xfrm>
            <a:prstGeom prst="line">
              <a:avLst/>
            </a:prstGeom>
            <a:solidFill>
              <a:schemeClr val="bg1"/>
            </a:solidFill>
            <a:ln w="38100">
              <a:solidFill>
                <a:schemeClr val="tx1"/>
              </a:solidFill>
            </a:ln>
          </p:spPr>
          <p:style>
            <a:lnRef idx="1">
              <a:schemeClr val="accent4"/>
            </a:lnRef>
            <a:fillRef idx="0">
              <a:schemeClr val="accent4"/>
            </a:fillRef>
            <a:effectRef idx="0">
              <a:schemeClr val="accent4"/>
            </a:effectRef>
            <a:fontRef idx="minor">
              <a:schemeClr val="tx1"/>
            </a:fontRef>
          </p:style>
        </p:cxnSp>
      </p:grpSp>
      <p:sp>
        <p:nvSpPr>
          <p:cNvPr id="2" name="TextBox 1">
            <a:extLst>
              <a:ext uri="{FF2B5EF4-FFF2-40B4-BE49-F238E27FC236}">
                <a16:creationId xmlns:a16="http://schemas.microsoft.com/office/drawing/2014/main" id="{C3B5CA96-A1AE-86F4-8595-31CC4587119F}"/>
              </a:ext>
            </a:extLst>
          </p:cNvPr>
          <p:cNvSpPr txBox="1"/>
          <p:nvPr/>
        </p:nvSpPr>
        <p:spPr>
          <a:xfrm>
            <a:off x="3811694" y="4612111"/>
            <a:ext cx="135233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93889F"/>
                </a:solidFill>
                <a:effectLst/>
                <a:uLnTx/>
                <a:uFillTx/>
                <a:latin typeface="Corbel" panose="020B0503020204020204" pitchFamily="34" charset="0"/>
                <a:ea typeface="+mn-ea"/>
                <a:cs typeface="Arial" panose="020B0604020202020204" pitchFamily="34" charset="0"/>
              </a:rPr>
              <a:t>row buffer</a:t>
            </a:r>
          </a:p>
        </p:txBody>
      </p:sp>
      <p:cxnSp>
        <p:nvCxnSpPr>
          <p:cNvPr id="5" name="Elbow Connector 4">
            <a:extLst>
              <a:ext uri="{FF2B5EF4-FFF2-40B4-BE49-F238E27FC236}">
                <a16:creationId xmlns:a16="http://schemas.microsoft.com/office/drawing/2014/main" id="{CF3CD798-26D3-9009-0910-03D7B89A586B}"/>
              </a:ext>
            </a:extLst>
          </p:cNvPr>
          <p:cNvCxnSpPr>
            <a:cxnSpLocks/>
          </p:cNvCxnSpPr>
          <p:nvPr/>
        </p:nvCxnSpPr>
        <p:spPr>
          <a:xfrm rot="5400000" flipH="1" flipV="1">
            <a:off x="4745177" y="1952206"/>
            <a:ext cx="470099" cy="420004"/>
          </a:xfrm>
          <a:prstGeom prst="bentConnector2">
            <a:avLst/>
          </a:prstGeom>
          <a:ln w="38100">
            <a:solidFill>
              <a:srgbClr val="C00000"/>
            </a:solidFill>
            <a:prstDash val="sysDot"/>
            <a:tailEnd type="triangl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741015"/>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377505" y="1911713"/>
            <a:ext cx="1626624" cy="1767245"/>
            <a:chOff x="914400" y="1828800"/>
            <a:chExt cx="1626624" cy="1767245"/>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5" name="TextBox 34"/>
            <p:cNvSpPr txBox="1"/>
            <p:nvPr/>
          </p:nvSpPr>
          <p:spPr>
            <a:xfrm>
              <a:off x="990600" y="3072825"/>
              <a:ext cx="15504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Forking</a:t>
              </a:r>
            </a:p>
          </p:txBody>
        </p:sp>
      </p:grpSp>
      <p:grpSp>
        <p:nvGrpSpPr>
          <p:cNvPr id="36" name="Group 35"/>
          <p:cNvGrpSpPr/>
          <p:nvPr/>
        </p:nvGrpSpPr>
        <p:grpSpPr>
          <a:xfrm>
            <a:off x="2451311" y="1695689"/>
            <a:ext cx="3353802" cy="2173307"/>
            <a:chOff x="2738281" y="1853625"/>
            <a:chExt cx="3353802" cy="2173307"/>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rPr>
                <a:t>000000000000000</a:t>
              </a:r>
            </a:p>
          </p:txBody>
        </p:sp>
        <p:sp>
          <p:nvSpPr>
            <p:cNvPr id="38" name="TextBox 37"/>
            <p:cNvSpPr txBox="1"/>
            <p:nvPr/>
          </p:nvSpPr>
          <p:spPr>
            <a:xfrm>
              <a:off x="2738281" y="3072825"/>
              <a:ext cx="3353802"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Zero initialization</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(e.g., security)</a:t>
              </a:r>
            </a:p>
          </p:txBody>
        </p:sp>
      </p:grpSp>
      <p:grpSp>
        <p:nvGrpSpPr>
          <p:cNvPr id="39" name="Group 38"/>
          <p:cNvGrpSpPr/>
          <p:nvPr/>
        </p:nvGrpSpPr>
        <p:grpSpPr>
          <a:xfrm>
            <a:off x="427638" y="4142775"/>
            <a:ext cx="2682145" cy="2121932"/>
            <a:chOff x="714567" y="4038600"/>
            <a:chExt cx="2682145" cy="2121932"/>
          </a:xfrm>
        </p:grpSpPr>
        <p:pic>
          <p:nvPicPr>
            <p:cNvPr id="40" name="Picture 39" descr="computer.png"/>
            <p:cNvPicPr>
              <a:picLocks noChangeAspect="1"/>
            </p:cNvPicPr>
            <p:nvPr/>
          </p:nvPicPr>
          <p:blipFill>
            <a:blip r:embed="rId2" cstate="print"/>
            <a:stretch>
              <a:fillRect/>
            </a:stretch>
          </p:blipFill>
          <p:spPr>
            <a:xfrm>
              <a:off x="838200" y="4038600"/>
              <a:ext cx="1219200" cy="1219200"/>
            </a:xfrm>
            <a:prstGeom prst="rect">
              <a:avLst/>
            </a:prstGeom>
          </p:spPr>
        </p:pic>
        <p:sp>
          <p:nvSpPr>
            <p:cNvPr id="41" name="TextBox 40"/>
            <p:cNvSpPr txBox="1"/>
            <p:nvPr/>
          </p:nvSpPr>
          <p:spPr>
            <a:xfrm>
              <a:off x="714567" y="5206425"/>
              <a:ext cx="2682145"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VM Cloning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Deduplication</a:t>
              </a:r>
              <a:endPar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pic>
          <p:nvPicPr>
            <p:cNvPr id="42" name="Picture 41" descr="computer.png"/>
            <p:cNvPicPr>
              <a:picLocks noChangeAspect="1"/>
            </p:cNvPicPr>
            <p:nvPr/>
          </p:nvPicPr>
          <p:blipFill>
            <a:blip r:embed="rId2" cstate="print"/>
            <a:stretch>
              <a:fillRect/>
            </a:stretch>
          </p:blipFill>
          <p:spPr>
            <a:xfrm>
              <a:off x="1981200" y="4038600"/>
              <a:ext cx="1219200" cy="1219200"/>
            </a:xfrm>
            <a:prstGeom prst="rect">
              <a:avLst/>
            </a:prstGeom>
          </p:spPr>
        </p:pic>
      </p:grpSp>
      <p:grpSp>
        <p:nvGrpSpPr>
          <p:cNvPr id="43" name="Group 42"/>
          <p:cNvGrpSpPr/>
          <p:nvPr/>
        </p:nvGrpSpPr>
        <p:grpSpPr>
          <a:xfrm>
            <a:off x="6056519" y="1911713"/>
            <a:ext cx="2771913" cy="1868497"/>
            <a:chOff x="6034285" y="1803748"/>
            <a:chExt cx="2771913" cy="1868497"/>
          </a:xfrm>
        </p:grpSpPr>
        <p:grpSp>
          <p:nvGrpSpPr>
            <p:cNvPr id="44" name="Group 43"/>
            <p:cNvGrpSpPr/>
            <p:nvPr/>
          </p:nvGrpSpPr>
          <p:grpSpPr>
            <a:xfrm>
              <a:off x="6034285" y="1905000"/>
              <a:ext cx="2771913" cy="1767245"/>
              <a:chOff x="6034285" y="1905000"/>
              <a:chExt cx="2771913" cy="1767245"/>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8" name="TextBox 47"/>
              <p:cNvSpPr txBox="1"/>
              <p:nvPr/>
            </p:nvSpPr>
            <p:spPr>
              <a:xfrm>
                <a:off x="6034285" y="3149025"/>
                <a:ext cx="277191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Checkpointing</a:t>
                </a:r>
                <a:endPar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04238" y="4498700"/>
            <a:ext cx="2914580" cy="1538645"/>
            <a:chOff x="4762273" y="4267200"/>
            <a:chExt cx="2914580" cy="1538645"/>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2273" y="5282625"/>
              <a:ext cx="291458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Page Migration</a:t>
              </a:r>
            </a:p>
          </p:txBody>
        </p:sp>
      </p:grpSp>
      <p:sp>
        <p:nvSpPr>
          <p:cNvPr id="55" name="Oval 54"/>
          <p:cNvSpPr/>
          <p:nvPr/>
        </p:nvSpPr>
        <p:spPr>
          <a:xfrm>
            <a:off x="7368250" y="48035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6" name="Oval 55"/>
          <p:cNvSpPr/>
          <p:nvPr/>
        </p:nvSpPr>
        <p:spPr>
          <a:xfrm>
            <a:off x="7596850" y="48035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7" name="Oval 56"/>
          <p:cNvSpPr/>
          <p:nvPr/>
        </p:nvSpPr>
        <p:spPr>
          <a:xfrm>
            <a:off x="7825450" y="48035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8" name="TextBox 57"/>
          <p:cNvSpPr txBox="1"/>
          <p:nvPr/>
        </p:nvSpPr>
        <p:spPr>
          <a:xfrm>
            <a:off x="6911050" y="4879700"/>
            <a:ext cx="1829347"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srgbClr val="262626">
                    <a:lumMod val="95000"/>
                    <a:lumOff val="5000"/>
                  </a:srgbClr>
                </a:solidFill>
                <a:effectLst/>
                <a:uLnTx/>
                <a:uFillTx/>
                <a:latin typeface="Tahoma"/>
                <a:ea typeface="+mn-ea"/>
                <a:cs typeface="+mn-cs"/>
              </a:rPr>
              <a:t>Many more</a:t>
            </a:r>
          </a:p>
        </p:txBody>
      </p:sp>
      <p:sp>
        <p:nvSpPr>
          <p:cNvPr id="3" name="Rectangle 2"/>
          <p:cNvSpPr/>
          <p:nvPr/>
        </p:nvSpPr>
        <p:spPr>
          <a:xfrm>
            <a:off x="76411" y="836712"/>
            <a:ext cx="8987198" cy="461665"/>
          </a:xfrm>
          <a:prstGeom prst="rect">
            <a:avLst/>
          </a:prstGeom>
        </p:spPr>
        <p:txBody>
          <a:bodyPr wrap="square">
            <a:spAutoFit/>
          </a:bodyPr>
          <a:lstStyle/>
          <a:p>
            <a:pPr indent="-228600" algn="ctr" defTabSz="914400">
              <a:spcBef>
                <a:spcPct val="20000"/>
              </a:spcBef>
              <a:defRPr/>
            </a:pPr>
            <a:r>
              <a:rPr kumimoji="0" lang="en-US" sz="2400" b="0" i="1" u="none" strike="noStrike" kern="1200" cap="none" spc="-70" normalizeH="0" baseline="0" noProof="0" dirty="0" err="1">
                <a:ln>
                  <a:noFill/>
                </a:ln>
                <a:solidFill>
                  <a:srgbClr val="FF0000"/>
                </a:solidFill>
                <a:effectLst/>
                <a:uLnTx/>
                <a:uFillTx/>
                <a:latin typeface="Candara" panose="020E0502030303020204" pitchFamily="34" charset="0"/>
                <a:ea typeface="Verdana" panose="020B0604030504040204" pitchFamily="34" charset="0"/>
                <a:cs typeface="Verdana" panose="020B0604030504040204" pitchFamily="34" charset="0"/>
              </a:rPr>
              <a:t>memmove</a:t>
            </a:r>
            <a:r>
              <a:rPr kumimoji="0" lang="en-US" sz="2400" b="0" i="0" u="none" strike="noStrike" kern="1200" cap="none" spc="-70" normalizeH="0" baseline="0" noProof="0" dirty="0">
                <a:ln>
                  <a:noFill/>
                </a:ln>
                <a:solidFill>
                  <a:srgbClr val="FF0000"/>
                </a:solidFill>
                <a:effectLst/>
                <a:uLnTx/>
                <a:uFillTx/>
                <a:latin typeface="Candara" panose="020E0502030303020204" pitchFamily="34" charset="0"/>
              </a:rPr>
              <a:t> &amp; </a:t>
            </a:r>
            <a:r>
              <a:rPr kumimoji="0" lang="en-US" sz="2400" b="0" i="1" u="none" strike="noStrike" kern="1200" cap="none" spc="-70" normalizeH="0" baseline="0" noProof="0" dirty="0" err="1">
                <a:ln>
                  <a:noFill/>
                </a:ln>
                <a:solidFill>
                  <a:srgbClr val="FF0000"/>
                </a:solidFill>
                <a:effectLst/>
                <a:uLnTx/>
                <a:uFillTx/>
                <a:latin typeface="Candara" panose="020E0502030303020204" pitchFamily="34" charset="0"/>
                <a:ea typeface="Verdana" panose="020B0604030504040204" pitchFamily="34" charset="0"/>
                <a:cs typeface="Verdana" panose="020B0604030504040204" pitchFamily="34" charset="0"/>
              </a:rPr>
              <a:t>memcpy</a:t>
            </a:r>
            <a:r>
              <a:rPr kumimoji="0" lang="en-US" sz="2400" b="0" i="1" u="none" strike="noStrike" kern="1200" cap="none" spc="-70" normalizeH="0" baseline="0" noProof="0" dirty="0">
                <a:ln>
                  <a:noFill/>
                </a:ln>
                <a:solidFill>
                  <a:srgbClr val="FF0000"/>
                </a:solidFill>
                <a:effectLst/>
                <a:uLnTx/>
                <a:uFillTx/>
                <a:latin typeface="Candara" panose="020E0502030303020204" pitchFamily="34" charset="0"/>
                <a:ea typeface="Verdana" panose="020B0604030504040204" pitchFamily="34" charset="0"/>
                <a:cs typeface="Verdana" panose="020B0604030504040204" pitchFamily="34" charset="0"/>
              </a:rPr>
              <a:t>:</a:t>
            </a:r>
            <a:r>
              <a:rPr kumimoji="0" lang="en-US" sz="2400" b="0" i="0" u="none" strike="noStrike" kern="1200" cap="none" spc="-70" normalizeH="0" baseline="0" noProof="0" dirty="0">
                <a:ln>
                  <a:noFill/>
                </a:ln>
                <a:solidFill>
                  <a:srgbClr val="FF0000"/>
                </a:solidFill>
                <a:effectLst/>
                <a:uLnTx/>
                <a:uFillTx/>
                <a:latin typeface="Candara" panose="020E0502030303020204" pitchFamily="34" charset="0"/>
                <a:ea typeface="Verdana" panose="020B0604030504040204" pitchFamily="34" charset="0"/>
                <a:cs typeface="Verdana" panose="020B0604030504040204" pitchFamily="34" charset="0"/>
              </a:rPr>
              <a:t> 5% cycles in Google’s datacenter [</a:t>
            </a:r>
            <a:r>
              <a:rPr kumimoji="0" lang="en-US" sz="2400" b="0" i="0" u="none" strike="noStrike" kern="1200" cap="none" spc="-70" normalizeH="0" baseline="0" noProof="0" dirty="0" err="1">
                <a:ln>
                  <a:noFill/>
                </a:ln>
                <a:solidFill>
                  <a:srgbClr val="FF0000"/>
                </a:solidFill>
                <a:effectLst/>
                <a:uLnTx/>
                <a:uFillTx/>
                <a:latin typeface="Candara" panose="020E0502030303020204" pitchFamily="34" charset="0"/>
                <a:ea typeface="Verdana" panose="020B0604030504040204" pitchFamily="34" charset="0"/>
                <a:cs typeface="Verdana" panose="020B0604030504040204" pitchFamily="34" charset="0"/>
              </a:rPr>
              <a:t>Kanev</a:t>
            </a:r>
            <a:r>
              <a:rPr kumimoji="0" lang="en-US" sz="2400" b="0" i="0" u="none" strike="noStrike" kern="1200" cap="none" spc="-70" normalizeH="0" baseline="0" noProof="0" dirty="0">
                <a:ln>
                  <a:noFill/>
                </a:ln>
                <a:solidFill>
                  <a:srgbClr val="FF0000"/>
                </a:solidFill>
                <a:effectLst/>
                <a:uLnTx/>
                <a:uFillTx/>
                <a:latin typeface="Candara" panose="020E0502030303020204" pitchFamily="34" charset="0"/>
                <a:ea typeface="Verdana" panose="020B0604030504040204" pitchFamily="34" charset="0"/>
                <a:cs typeface="Verdana" panose="020B0604030504040204" pitchFamily="34" charset="0"/>
              </a:rPr>
              <a:t>+ ISCA’15]</a:t>
            </a:r>
          </a:p>
        </p:txBody>
      </p:sp>
      <p:sp>
        <p:nvSpPr>
          <p:cNvPr id="59" name="Title 5">
            <a:extLst>
              <a:ext uri="{FF2B5EF4-FFF2-40B4-BE49-F238E27FC236}">
                <a16:creationId xmlns:a16="http://schemas.microsoft.com/office/drawing/2014/main" id="{EA915A9A-FCF7-E34C-94E7-246AF6FF2E88}"/>
              </a:ext>
            </a:extLst>
          </p:cNvPr>
          <p:cNvSpPr>
            <a:spLocks noGrp="1"/>
          </p:cNvSpPr>
          <p:nvPr>
            <p:ph type="title"/>
          </p:nvPr>
        </p:nvSpPr>
        <p:spPr/>
        <p:txBody>
          <a:bodyPr>
            <a:normAutofit/>
          </a:bodyPr>
          <a:lstStyle/>
          <a:p>
            <a:r>
              <a:rPr lang="en-US" sz="3600" dirty="0"/>
              <a:t>Starting Simple: Data Copy and Initialization</a:t>
            </a:r>
          </a:p>
        </p:txBody>
      </p:sp>
    </p:spTree>
    <p:extLst>
      <p:ext uri="{BB962C8B-B14F-4D97-AF65-F5344CB8AC3E}">
        <p14:creationId xmlns:p14="http://schemas.microsoft.com/office/powerpoint/2010/main" val="40000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638CDB65-0DAB-FEDF-9837-4CCD9D745DFC}"/>
              </a:ext>
            </a:extLst>
          </p:cNvPr>
          <p:cNvSpPr/>
          <p:nvPr/>
        </p:nvSpPr>
        <p:spPr>
          <a:xfrm>
            <a:off x="3598985" y="1409514"/>
            <a:ext cx="1946030" cy="1007538"/>
          </a:xfrm>
          <a:prstGeom prst="roundRect">
            <a:avLst>
              <a:gd name="adj" fmla="val 9686"/>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descr=" 6">
            <a:extLst>
              <a:ext uri="{FF2B5EF4-FFF2-40B4-BE49-F238E27FC236}">
                <a16:creationId xmlns:a16="http://schemas.microsoft.com/office/drawing/2014/main" id="{225FE3A3-6745-502D-7F59-15867750339D}"/>
              </a:ext>
            </a:extLst>
          </p:cNvPr>
          <p:cNvSpPr txBox="1">
            <a:spLocks/>
          </p:cNvSpPr>
          <p:nvPr/>
        </p:nvSpPr>
        <p:spPr>
          <a:xfrm>
            <a:off x="457200" y="0"/>
            <a:ext cx="8229600"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orbel" panose="020B0503020204020204" pitchFamily="34" charset="0"/>
                <a:ea typeface="+mj-ea"/>
                <a:cs typeface="+mj-cs"/>
              </a:rPr>
              <a:t>pLUTo Designs</a:t>
            </a:r>
          </a:p>
        </p:txBody>
      </p:sp>
      <p:sp>
        <p:nvSpPr>
          <p:cNvPr id="11" name="Content Placeholder 2">
            <a:extLst>
              <a:ext uri="{FF2B5EF4-FFF2-40B4-BE49-F238E27FC236}">
                <a16:creationId xmlns:a16="http://schemas.microsoft.com/office/drawing/2014/main" id="{957F39CD-5E17-0203-1366-F751CA46D5BD}"/>
              </a:ext>
            </a:extLst>
          </p:cNvPr>
          <p:cNvSpPr>
            <a:spLocks noGrp="1"/>
          </p:cNvSpPr>
          <p:nvPr>
            <p:ph idx="4294967295"/>
          </p:nvPr>
        </p:nvSpPr>
        <p:spPr>
          <a:xfrm>
            <a:off x="150607" y="704757"/>
            <a:ext cx="8842786" cy="704757"/>
          </a:xfrm>
          <a:prstGeom prst="rect">
            <a:avLst/>
          </a:prstGeom>
        </p:spPr>
        <p:txBody>
          <a:bodyPr anchor="ctr" anchorCtr="0">
            <a:normAutofit/>
          </a:bodyPr>
          <a:lstStyle/>
          <a:p>
            <a:pPr algn="just">
              <a:lnSpc>
                <a:spcPct val="130000"/>
              </a:lnSpc>
              <a:spcBef>
                <a:spcPts val="0"/>
              </a:spcBef>
            </a:pPr>
            <a:r>
              <a:rPr lang="en-US" b="1">
                <a:solidFill>
                  <a:srgbClr val="002060"/>
                </a:solidFill>
              </a:rPr>
              <a:t>Match Logic:</a:t>
            </a:r>
            <a:r>
              <a:rPr lang="en-US">
                <a:solidFill>
                  <a:srgbClr val="002060"/>
                </a:solidFill>
              </a:rPr>
              <a:t> shared by the three pLUTo designs</a:t>
            </a:r>
          </a:p>
        </p:txBody>
      </p:sp>
      <p:pic>
        <p:nvPicPr>
          <p:cNvPr id="5" name="Picture 4">
            <a:extLst>
              <a:ext uri="{FF2B5EF4-FFF2-40B4-BE49-F238E27FC236}">
                <a16:creationId xmlns:a16="http://schemas.microsoft.com/office/drawing/2014/main" id="{5727D516-D1DC-03E8-C0FF-16F58711A292}"/>
              </a:ext>
            </a:extLst>
          </p:cNvPr>
          <p:cNvPicPr>
            <a:picLocks noChangeAspect="1"/>
          </p:cNvPicPr>
          <p:nvPr/>
        </p:nvPicPr>
        <p:blipFill rotWithShape="1">
          <a:blip r:embed="rId3"/>
          <a:srcRect l="39586" t="37510" r="6697" b="40692"/>
          <a:stretch/>
        </p:blipFill>
        <p:spPr>
          <a:xfrm>
            <a:off x="3958936" y="1599035"/>
            <a:ext cx="1226128" cy="628496"/>
          </a:xfrm>
          <a:prstGeom prst="rect">
            <a:avLst/>
          </a:prstGeom>
        </p:spPr>
      </p:pic>
      <p:sp>
        <p:nvSpPr>
          <p:cNvPr id="7" name="Slide Number Placeholder 6">
            <a:extLst>
              <a:ext uri="{FF2B5EF4-FFF2-40B4-BE49-F238E27FC236}">
                <a16:creationId xmlns:a16="http://schemas.microsoft.com/office/drawing/2014/main" id="{1910C181-E946-2BFB-A3FA-2C01C5E55D0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pic>
        <p:nvPicPr>
          <p:cNvPr id="2" name="Content Placeholder 5">
            <a:extLst>
              <a:ext uri="{FF2B5EF4-FFF2-40B4-BE49-F238E27FC236}">
                <a16:creationId xmlns:a16="http://schemas.microsoft.com/office/drawing/2014/main" id="{06861E17-00D8-A22A-EF59-567A763899E1}"/>
              </a:ext>
            </a:extLst>
          </p:cNvPr>
          <p:cNvPicPr>
            <a:picLocks noGrp="1" noChangeAspect="1"/>
          </p:cNvPicPr>
          <p:nvPr>
            <p:ph sz="quarter" idx="13"/>
          </p:nvPr>
        </p:nvPicPr>
        <p:blipFill rotWithShape="1">
          <a:blip r:embed="rId4"/>
          <a:srcRect r="67237" b="8737"/>
          <a:stretch/>
        </p:blipFill>
        <p:spPr>
          <a:xfrm>
            <a:off x="457200" y="2554500"/>
            <a:ext cx="2696308" cy="2995002"/>
          </a:xfrm>
        </p:spPr>
      </p:pic>
      <p:sp>
        <p:nvSpPr>
          <p:cNvPr id="4" name="Oval 3">
            <a:extLst>
              <a:ext uri="{FF2B5EF4-FFF2-40B4-BE49-F238E27FC236}">
                <a16:creationId xmlns:a16="http://schemas.microsoft.com/office/drawing/2014/main" id="{80325999-9077-BB87-B1D8-B9DBEBF8E3C7}"/>
              </a:ext>
            </a:extLst>
          </p:cNvPr>
          <p:cNvSpPr/>
          <p:nvPr/>
        </p:nvSpPr>
        <p:spPr>
          <a:xfrm>
            <a:off x="1648604" y="3108664"/>
            <a:ext cx="1453411" cy="1886674"/>
          </a:xfrm>
          <a:prstGeom prst="ellipse">
            <a:avLst/>
          </a:prstGeom>
          <a:solidFill>
            <a:srgbClr val="00B0F0">
              <a:alpha val="20000"/>
            </a:srgb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5">
            <a:extLst>
              <a:ext uri="{FF2B5EF4-FFF2-40B4-BE49-F238E27FC236}">
                <a16:creationId xmlns:a16="http://schemas.microsoft.com/office/drawing/2014/main" id="{B5BE7F49-0C5E-E64B-4E66-5947A45A20F4}"/>
              </a:ext>
            </a:extLst>
          </p:cNvPr>
          <p:cNvPicPr>
            <a:picLocks noChangeAspect="1"/>
          </p:cNvPicPr>
          <p:nvPr/>
        </p:nvPicPr>
        <p:blipFill rotWithShape="1">
          <a:blip r:embed="rId4"/>
          <a:srcRect l="33618" r="33618" b="8737"/>
          <a:stretch/>
        </p:blipFill>
        <p:spPr>
          <a:xfrm>
            <a:off x="3223846" y="2554500"/>
            <a:ext cx="2696308" cy="2995002"/>
          </a:xfrm>
          <a:prstGeom prst="rect">
            <a:avLst/>
          </a:prstGeom>
        </p:spPr>
      </p:pic>
      <p:pic>
        <p:nvPicPr>
          <p:cNvPr id="9" name="Content Placeholder 5">
            <a:extLst>
              <a:ext uri="{FF2B5EF4-FFF2-40B4-BE49-F238E27FC236}">
                <a16:creationId xmlns:a16="http://schemas.microsoft.com/office/drawing/2014/main" id="{2A675CD0-4906-74D5-23E6-4576445C6DAA}"/>
              </a:ext>
            </a:extLst>
          </p:cNvPr>
          <p:cNvPicPr>
            <a:picLocks noChangeAspect="1"/>
          </p:cNvPicPr>
          <p:nvPr/>
        </p:nvPicPr>
        <p:blipFill rotWithShape="1">
          <a:blip r:embed="rId4"/>
          <a:srcRect l="68234" b="8737"/>
          <a:stretch/>
        </p:blipFill>
        <p:spPr>
          <a:xfrm>
            <a:off x="6072554" y="2554500"/>
            <a:ext cx="2614246" cy="2995002"/>
          </a:xfrm>
          <a:prstGeom prst="rect">
            <a:avLst/>
          </a:prstGeom>
        </p:spPr>
      </p:pic>
      <p:sp>
        <p:nvSpPr>
          <p:cNvPr id="14" name="Rounded Rectangle 13">
            <a:extLst>
              <a:ext uri="{FF2B5EF4-FFF2-40B4-BE49-F238E27FC236}">
                <a16:creationId xmlns:a16="http://schemas.microsoft.com/office/drawing/2014/main" id="{AC246E49-12DD-AC0B-9BF7-49304327CC4D}"/>
              </a:ext>
            </a:extLst>
          </p:cNvPr>
          <p:cNvSpPr/>
          <p:nvPr/>
        </p:nvSpPr>
        <p:spPr>
          <a:xfrm>
            <a:off x="413564" y="5571168"/>
            <a:ext cx="2657882" cy="642969"/>
          </a:xfrm>
          <a:prstGeom prst="roundRect">
            <a:avLst>
              <a:gd name="adj" fmla="val 28948"/>
            </a:avLst>
          </a:prstGeom>
          <a:solidFill>
            <a:schemeClr val="accent6">
              <a:lumMod val="20000"/>
              <a:lumOff val="80000"/>
            </a:schemeClr>
          </a:solidFill>
          <a:ln w="19050">
            <a:solidFill>
              <a:schemeClr val="accent6"/>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200" b="1" i="0" u="none" strike="noStrike" kern="1200" cap="none" spc="0" normalizeH="0" baseline="0" noProof="0">
                <a:ln>
                  <a:noFill/>
                </a:ln>
                <a:solidFill>
                  <a:prstClr val="black"/>
                </a:solidFill>
                <a:effectLst/>
                <a:uLnTx/>
                <a:uFillTx/>
                <a:latin typeface="Corbel" panose="020B0503020204020204" pitchFamily="34" charset="0"/>
                <a:ea typeface="+mn-ea"/>
                <a:cs typeface="+mn-cs"/>
              </a:rPr>
              <a:t>BSA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B</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uffered </a:t>
            </a: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S</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ense </a:t>
            </a: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A</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mplifier</a:t>
            </a:r>
          </a:p>
        </p:txBody>
      </p:sp>
      <p:sp>
        <p:nvSpPr>
          <p:cNvPr id="15" name="Rounded Rectangle 14">
            <a:extLst>
              <a:ext uri="{FF2B5EF4-FFF2-40B4-BE49-F238E27FC236}">
                <a16:creationId xmlns:a16="http://schemas.microsoft.com/office/drawing/2014/main" id="{5DEB8F6B-5701-6D71-5A87-009731204E7C}"/>
              </a:ext>
            </a:extLst>
          </p:cNvPr>
          <p:cNvSpPr/>
          <p:nvPr/>
        </p:nvSpPr>
        <p:spPr>
          <a:xfrm>
            <a:off x="6050736" y="5593757"/>
            <a:ext cx="2657882" cy="642969"/>
          </a:xfrm>
          <a:prstGeom prst="roundRect">
            <a:avLst>
              <a:gd name="adj" fmla="val 28948"/>
            </a:avLst>
          </a:prstGeom>
          <a:solidFill>
            <a:schemeClr val="accent1">
              <a:lumMod val="20000"/>
              <a:lumOff val="80000"/>
            </a:schemeClr>
          </a:solidFill>
          <a:ln w="19050">
            <a:solidFill>
              <a:schemeClr val="accent1"/>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200" b="1" i="0" u="none" strike="noStrike" kern="1200" cap="none" spc="0" normalizeH="0" baseline="0" noProof="0">
                <a:ln>
                  <a:noFill/>
                </a:ln>
                <a:solidFill>
                  <a:prstClr val="black"/>
                </a:solidFill>
                <a:effectLst/>
                <a:uLnTx/>
                <a:uFillTx/>
                <a:latin typeface="Corbel" panose="020B0503020204020204" pitchFamily="34" charset="0"/>
                <a:ea typeface="+mn-ea"/>
                <a:cs typeface="+mn-cs"/>
              </a:rPr>
              <a:t>GMC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G</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ated </a:t>
            </a: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M</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emory </a:t>
            </a: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C</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ell</a:t>
            </a:r>
          </a:p>
        </p:txBody>
      </p:sp>
      <p:sp>
        <p:nvSpPr>
          <p:cNvPr id="16" name="Rounded Rectangle 15">
            <a:extLst>
              <a:ext uri="{FF2B5EF4-FFF2-40B4-BE49-F238E27FC236}">
                <a16:creationId xmlns:a16="http://schemas.microsoft.com/office/drawing/2014/main" id="{D6061044-B7E7-3DAD-52A4-59268940AD27}"/>
              </a:ext>
            </a:extLst>
          </p:cNvPr>
          <p:cNvSpPr/>
          <p:nvPr/>
        </p:nvSpPr>
        <p:spPr>
          <a:xfrm>
            <a:off x="3243058" y="5571168"/>
            <a:ext cx="2657882" cy="642969"/>
          </a:xfrm>
          <a:prstGeom prst="roundRect">
            <a:avLst>
              <a:gd name="adj" fmla="val 28948"/>
            </a:avLst>
          </a:prstGeom>
          <a:solidFill>
            <a:schemeClr val="accent4">
              <a:lumMod val="20000"/>
              <a:lumOff val="80000"/>
            </a:schemeClr>
          </a:solidFill>
          <a:ln w="19050">
            <a:solidFill>
              <a:schemeClr val="accent4"/>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200" b="1" i="0" u="none" strike="noStrike" kern="1200" cap="none" spc="0" normalizeH="0" baseline="0" noProof="0">
                <a:ln>
                  <a:noFill/>
                </a:ln>
                <a:solidFill>
                  <a:prstClr val="black"/>
                </a:solidFill>
                <a:effectLst/>
                <a:uLnTx/>
                <a:uFillTx/>
                <a:latin typeface="Corbel" panose="020B0503020204020204" pitchFamily="34" charset="0"/>
                <a:ea typeface="+mn-ea"/>
                <a:cs typeface="+mn-cs"/>
              </a:rPr>
              <a:t>GSA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G</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ated </a:t>
            </a: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S</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ense </a:t>
            </a: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A</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mplifier</a:t>
            </a:r>
          </a:p>
        </p:txBody>
      </p:sp>
      <p:sp>
        <p:nvSpPr>
          <p:cNvPr id="10" name="Rectangle 9">
            <a:extLst>
              <a:ext uri="{FF2B5EF4-FFF2-40B4-BE49-F238E27FC236}">
                <a16:creationId xmlns:a16="http://schemas.microsoft.com/office/drawing/2014/main" id="{9DB1889B-8D7F-EDB9-B8CA-534069F8172D}"/>
              </a:ext>
            </a:extLst>
          </p:cNvPr>
          <p:cNvSpPr/>
          <p:nvPr/>
        </p:nvSpPr>
        <p:spPr>
          <a:xfrm>
            <a:off x="3223845" y="2554500"/>
            <a:ext cx="2696308" cy="3682226"/>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DF3C1D5-3BFA-5C9F-F58E-898DCDA5EA3C}"/>
              </a:ext>
            </a:extLst>
          </p:cNvPr>
          <p:cNvSpPr/>
          <p:nvPr/>
        </p:nvSpPr>
        <p:spPr>
          <a:xfrm>
            <a:off x="6034128" y="2542777"/>
            <a:ext cx="2696308" cy="3870651"/>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909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5">
            <a:extLst>
              <a:ext uri="{FF2B5EF4-FFF2-40B4-BE49-F238E27FC236}">
                <a16:creationId xmlns:a16="http://schemas.microsoft.com/office/drawing/2014/main" id="{E7598AC9-C3C7-8205-1095-2F38C643C6FC}"/>
              </a:ext>
            </a:extLst>
          </p:cNvPr>
          <p:cNvPicPr>
            <a:picLocks noGrp="1" noChangeAspect="1"/>
          </p:cNvPicPr>
          <p:nvPr>
            <p:ph sz="quarter" idx="13"/>
          </p:nvPr>
        </p:nvPicPr>
        <p:blipFill rotWithShape="1">
          <a:blip r:embed="rId3"/>
          <a:srcRect r="67237" b="8737"/>
          <a:stretch/>
        </p:blipFill>
        <p:spPr>
          <a:xfrm>
            <a:off x="457200" y="2554500"/>
            <a:ext cx="2696308" cy="2995002"/>
          </a:xfrm>
        </p:spPr>
      </p:pic>
      <p:sp>
        <p:nvSpPr>
          <p:cNvPr id="17" name="Oval 16">
            <a:extLst>
              <a:ext uri="{FF2B5EF4-FFF2-40B4-BE49-F238E27FC236}">
                <a16:creationId xmlns:a16="http://schemas.microsoft.com/office/drawing/2014/main" id="{5D486BE2-9D9F-2380-4F5A-C40CC3D1BCFA}"/>
              </a:ext>
            </a:extLst>
          </p:cNvPr>
          <p:cNvSpPr/>
          <p:nvPr/>
        </p:nvSpPr>
        <p:spPr>
          <a:xfrm>
            <a:off x="1648604" y="3108664"/>
            <a:ext cx="1453411" cy="1886674"/>
          </a:xfrm>
          <a:prstGeom prst="ellipse">
            <a:avLst/>
          </a:prstGeom>
          <a:solidFill>
            <a:srgbClr val="00B0F0">
              <a:alpha val="20000"/>
            </a:srgb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Content Placeholder 5">
            <a:extLst>
              <a:ext uri="{FF2B5EF4-FFF2-40B4-BE49-F238E27FC236}">
                <a16:creationId xmlns:a16="http://schemas.microsoft.com/office/drawing/2014/main" id="{8CF8B47E-5251-BD88-F8F7-795761D6FD73}"/>
              </a:ext>
            </a:extLst>
          </p:cNvPr>
          <p:cNvPicPr>
            <a:picLocks noChangeAspect="1"/>
          </p:cNvPicPr>
          <p:nvPr/>
        </p:nvPicPr>
        <p:blipFill rotWithShape="1">
          <a:blip r:embed="rId3"/>
          <a:srcRect l="33618" r="33618" b="8737"/>
          <a:stretch/>
        </p:blipFill>
        <p:spPr>
          <a:xfrm>
            <a:off x="3223846" y="2554500"/>
            <a:ext cx="2696308" cy="2995002"/>
          </a:xfrm>
          <a:prstGeom prst="rect">
            <a:avLst/>
          </a:prstGeom>
        </p:spPr>
      </p:pic>
      <p:pic>
        <p:nvPicPr>
          <p:cNvPr id="19" name="Content Placeholder 5">
            <a:extLst>
              <a:ext uri="{FF2B5EF4-FFF2-40B4-BE49-F238E27FC236}">
                <a16:creationId xmlns:a16="http://schemas.microsoft.com/office/drawing/2014/main" id="{8052BCC3-A2AC-3EB8-3D96-330D9189BC1E}"/>
              </a:ext>
            </a:extLst>
          </p:cNvPr>
          <p:cNvPicPr>
            <a:picLocks noChangeAspect="1"/>
          </p:cNvPicPr>
          <p:nvPr/>
        </p:nvPicPr>
        <p:blipFill rotWithShape="1">
          <a:blip r:embed="rId3"/>
          <a:srcRect l="68234" b="8737"/>
          <a:stretch/>
        </p:blipFill>
        <p:spPr>
          <a:xfrm>
            <a:off x="6072554" y="2554500"/>
            <a:ext cx="2614246" cy="2995002"/>
          </a:xfrm>
          <a:prstGeom prst="rect">
            <a:avLst/>
          </a:prstGeom>
        </p:spPr>
      </p:pic>
      <p:sp>
        <p:nvSpPr>
          <p:cNvPr id="6" name="Rounded Rectangle 5">
            <a:extLst>
              <a:ext uri="{FF2B5EF4-FFF2-40B4-BE49-F238E27FC236}">
                <a16:creationId xmlns:a16="http://schemas.microsoft.com/office/drawing/2014/main" id="{638CDB65-0DAB-FEDF-9837-4CCD9D745DFC}"/>
              </a:ext>
            </a:extLst>
          </p:cNvPr>
          <p:cNvSpPr/>
          <p:nvPr/>
        </p:nvSpPr>
        <p:spPr>
          <a:xfrm>
            <a:off x="3598985" y="1409514"/>
            <a:ext cx="1946030" cy="1007538"/>
          </a:xfrm>
          <a:prstGeom prst="roundRect">
            <a:avLst>
              <a:gd name="adj" fmla="val 9686"/>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descr=" 6">
            <a:extLst>
              <a:ext uri="{FF2B5EF4-FFF2-40B4-BE49-F238E27FC236}">
                <a16:creationId xmlns:a16="http://schemas.microsoft.com/office/drawing/2014/main" id="{225FE3A3-6745-502D-7F59-15867750339D}"/>
              </a:ext>
            </a:extLst>
          </p:cNvPr>
          <p:cNvSpPr txBox="1">
            <a:spLocks/>
          </p:cNvSpPr>
          <p:nvPr/>
        </p:nvSpPr>
        <p:spPr>
          <a:xfrm>
            <a:off x="457200" y="0"/>
            <a:ext cx="8229600"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orbel" panose="020B0503020204020204" pitchFamily="34" charset="0"/>
                <a:ea typeface="+mj-ea"/>
                <a:cs typeface="+mj-cs"/>
              </a:rPr>
              <a:t>pLUTo Designs</a:t>
            </a:r>
          </a:p>
        </p:txBody>
      </p:sp>
      <p:sp>
        <p:nvSpPr>
          <p:cNvPr id="11" name="Content Placeholder 2">
            <a:extLst>
              <a:ext uri="{FF2B5EF4-FFF2-40B4-BE49-F238E27FC236}">
                <a16:creationId xmlns:a16="http://schemas.microsoft.com/office/drawing/2014/main" id="{957F39CD-5E17-0203-1366-F751CA46D5BD}"/>
              </a:ext>
            </a:extLst>
          </p:cNvPr>
          <p:cNvSpPr>
            <a:spLocks noGrp="1"/>
          </p:cNvSpPr>
          <p:nvPr>
            <p:ph idx="4294967295"/>
          </p:nvPr>
        </p:nvSpPr>
        <p:spPr>
          <a:xfrm>
            <a:off x="150607" y="704757"/>
            <a:ext cx="8842786" cy="704757"/>
          </a:xfrm>
          <a:prstGeom prst="rect">
            <a:avLst/>
          </a:prstGeom>
        </p:spPr>
        <p:txBody>
          <a:bodyPr anchor="ctr" anchorCtr="0">
            <a:normAutofit/>
          </a:bodyPr>
          <a:lstStyle/>
          <a:p>
            <a:pPr algn="just">
              <a:lnSpc>
                <a:spcPct val="130000"/>
              </a:lnSpc>
              <a:spcBef>
                <a:spcPts val="0"/>
              </a:spcBef>
            </a:pPr>
            <a:r>
              <a:rPr lang="en-US" b="1">
                <a:solidFill>
                  <a:srgbClr val="002060"/>
                </a:solidFill>
              </a:rPr>
              <a:t>Match Logic:</a:t>
            </a:r>
            <a:r>
              <a:rPr lang="en-US">
                <a:solidFill>
                  <a:srgbClr val="002060"/>
                </a:solidFill>
              </a:rPr>
              <a:t> shared by the three pLUTo designs</a:t>
            </a:r>
          </a:p>
        </p:txBody>
      </p:sp>
      <p:pic>
        <p:nvPicPr>
          <p:cNvPr id="5" name="Picture 4">
            <a:extLst>
              <a:ext uri="{FF2B5EF4-FFF2-40B4-BE49-F238E27FC236}">
                <a16:creationId xmlns:a16="http://schemas.microsoft.com/office/drawing/2014/main" id="{5727D516-D1DC-03E8-C0FF-16F58711A292}"/>
              </a:ext>
            </a:extLst>
          </p:cNvPr>
          <p:cNvPicPr>
            <a:picLocks noChangeAspect="1"/>
          </p:cNvPicPr>
          <p:nvPr/>
        </p:nvPicPr>
        <p:blipFill rotWithShape="1">
          <a:blip r:embed="rId4"/>
          <a:srcRect l="39586" t="37510" r="6697" b="40692"/>
          <a:stretch/>
        </p:blipFill>
        <p:spPr>
          <a:xfrm>
            <a:off x="3958936" y="1599035"/>
            <a:ext cx="1226128" cy="628496"/>
          </a:xfrm>
          <a:prstGeom prst="rect">
            <a:avLst/>
          </a:prstGeom>
        </p:spPr>
      </p:pic>
      <p:sp>
        <p:nvSpPr>
          <p:cNvPr id="7" name="Slide Number Placeholder 6">
            <a:extLst>
              <a:ext uri="{FF2B5EF4-FFF2-40B4-BE49-F238E27FC236}">
                <a16:creationId xmlns:a16="http://schemas.microsoft.com/office/drawing/2014/main" id="{1910C181-E946-2BFB-A3FA-2C01C5E55D0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sp>
        <p:nvSpPr>
          <p:cNvPr id="9" name="Rounded Rectangle 8">
            <a:extLst>
              <a:ext uri="{FF2B5EF4-FFF2-40B4-BE49-F238E27FC236}">
                <a16:creationId xmlns:a16="http://schemas.microsoft.com/office/drawing/2014/main" id="{90FEA01F-F281-9FD8-ADEC-F08FB7664BD6}"/>
              </a:ext>
            </a:extLst>
          </p:cNvPr>
          <p:cNvSpPr/>
          <p:nvPr/>
        </p:nvSpPr>
        <p:spPr>
          <a:xfrm>
            <a:off x="413564" y="5571168"/>
            <a:ext cx="2657882" cy="642969"/>
          </a:xfrm>
          <a:prstGeom prst="roundRect">
            <a:avLst>
              <a:gd name="adj" fmla="val 28948"/>
            </a:avLst>
          </a:prstGeom>
          <a:solidFill>
            <a:schemeClr val="accent6">
              <a:lumMod val="20000"/>
              <a:lumOff val="80000"/>
            </a:schemeClr>
          </a:solidFill>
          <a:ln w="19050">
            <a:solidFill>
              <a:schemeClr val="accent6"/>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200" b="1" i="0" u="none" strike="noStrike" kern="1200" cap="none" spc="0" normalizeH="0" baseline="0" noProof="0">
                <a:ln>
                  <a:noFill/>
                </a:ln>
                <a:solidFill>
                  <a:prstClr val="black"/>
                </a:solidFill>
                <a:effectLst/>
                <a:uLnTx/>
                <a:uFillTx/>
                <a:latin typeface="Corbel" panose="020B0503020204020204" pitchFamily="34" charset="0"/>
                <a:ea typeface="+mn-ea"/>
                <a:cs typeface="+mn-cs"/>
              </a:rPr>
              <a:t>BSA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B</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uffered </a:t>
            </a: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S</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ense </a:t>
            </a: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A</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mplifier</a:t>
            </a:r>
          </a:p>
        </p:txBody>
      </p:sp>
      <p:sp>
        <p:nvSpPr>
          <p:cNvPr id="10" name="Rounded Rectangle 9">
            <a:extLst>
              <a:ext uri="{FF2B5EF4-FFF2-40B4-BE49-F238E27FC236}">
                <a16:creationId xmlns:a16="http://schemas.microsoft.com/office/drawing/2014/main" id="{37EF44EE-7BCA-866F-8911-42E9D3256C3F}"/>
              </a:ext>
            </a:extLst>
          </p:cNvPr>
          <p:cNvSpPr/>
          <p:nvPr/>
        </p:nvSpPr>
        <p:spPr>
          <a:xfrm>
            <a:off x="6050736" y="5593757"/>
            <a:ext cx="2657882" cy="642969"/>
          </a:xfrm>
          <a:prstGeom prst="roundRect">
            <a:avLst>
              <a:gd name="adj" fmla="val 28948"/>
            </a:avLst>
          </a:prstGeom>
          <a:solidFill>
            <a:schemeClr val="accent1">
              <a:lumMod val="20000"/>
              <a:lumOff val="80000"/>
            </a:schemeClr>
          </a:solidFill>
          <a:ln w="19050">
            <a:solidFill>
              <a:schemeClr val="accent1"/>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200" b="1" i="0" u="none" strike="noStrike" kern="1200" cap="none" spc="0" normalizeH="0" baseline="0" noProof="0">
                <a:ln>
                  <a:noFill/>
                </a:ln>
                <a:solidFill>
                  <a:prstClr val="black"/>
                </a:solidFill>
                <a:effectLst/>
                <a:uLnTx/>
                <a:uFillTx/>
                <a:latin typeface="Corbel" panose="020B0503020204020204" pitchFamily="34" charset="0"/>
                <a:ea typeface="+mn-ea"/>
                <a:cs typeface="+mn-cs"/>
              </a:rPr>
              <a:t>GMC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G</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ated </a:t>
            </a: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M</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emory </a:t>
            </a: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C</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ell</a:t>
            </a:r>
          </a:p>
        </p:txBody>
      </p:sp>
      <p:sp>
        <p:nvSpPr>
          <p:cNvPr id="12" name="Rounded Rectangle 11">
            <a:extLst>
              <a:ext uri="{FF2B5EF4-FFF2-40B4-BE49-F238E27FC236}">
                <a16:creationId xmlns:a16="http://schemas.microsoft.com/office/drawing/2014/main" id="{B4E70DFC-BAA5-F31B-5288-2CE01E0A5C5A}"/>
              </a:ext>
            </a:extLst>
          </p:cNvPr>
          <p:cNvSpPr/>
          <p:nvPr/>
        </p:nvSpPr>
        <p:spPr>
          <a:xfrm>
            <a:off x="3243058" y="5571168"/>
            <a:ext cx="2657882" cy="642969"/>
          </a:xfrm>
          <a:prstGeom prst="roundRect">
            <a:avLst>
              <a:gd name="adj" fmla="val 28948"/>
            </a:avLst>
          </a:prstGeom>
          <a:solidFill>
            <a:schemeClr val="accent4">
              <a:lumMod val="20000"/>
              <a:lumOff val="80000"/>
            </a:schemeClr>
          </a:solidFill>
          <a:ln w="19050">
            <a:solidFill>
              <a:schemeClr val="accent4"/>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200" b="1" i="0" u="none" strike="noStrike" kern="1200" cap="none" spc="0" normalizeH="0" baseline="0" noProof="0">
                <a:ln>
                  <a:noFill/>
                </a:ln>
                <a:solidFill>
                  <a:prstClr val="black"/>
                </a:solidFill>
                <a:effectLst/>
                <a:uLnTx/>
                <a:uFillTx/>
                <a:latin typeface="Corbel" panose="020B0503020204020204" pitchFamily="34" charset="0"/>
                <a:ea typeface="+mn-ea"/>
                <a:cs typeface="+mn-cs"/>
              </a:rPr>
              <a:t>GSA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G</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ated </a:t>
            </a: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S</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ense </a:t>
            </a: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A</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mplifier</a:t>
            </a:r>
          </a:p>
        </p:txBody>
      </p:sp>
      <p:sp>
        <p:nvSpPr>
          <p:cNvPr id="24" name="Rectangle 23">
            <a:extLst>
              <a:ext uri="{FF2B5EF4-FFF2-40B4-BE49-F238E27FC236}">
                <a16:creationId xmlns:a16="http://schemas.microsoft.com/office/drawing/2014/main" id="{ADAA193A-604D-6266-5D9C-6E6EFE2D79B8}"/>
              </a:ext>
            </a:extLst>
          </p:cNvPr>
          <p:cNvSpPr/>
          <p:nvPr/>
        </p:nvSpPr>
        <p:spPr>
          <a:xfrm>
            <a:off x="6034128" y="2542777"/>
            <a:ext cx="2696308" cy="3870651"/>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724879"/>
      </p:ext>
    </p:extLst>
  </p:cSld>
  <p:clrMapOvr>
    <a:masterClrMapping/>
  </p:clrMapOvr>
  <p:transition>
    <p:wipe dir="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5">
            <a:extLst>
              <a:ext uri="{FF2B5EF4-FFF2-40B4-BE49-F238E27FC236}">
                <a16:creationId xmlns:a16="http://schemas.microsoft.com/office/drawing/2014/main" id="{425D126D-1DA9-2765-A8E5-6FEC5DAAD413}"/>
              </a:ext>
            </a:extLst>
          </p:cNvPr>
          <p:cNvPicPr>
            <a:picLocks noGrp="1" noChangeAspect="1"/>
          </p:cNvPicPr>
          <p:nvPr>
            <p:ph sz="quarter" idx="13"/>
          </p:nvPr>
        </p:nvPicPr>
        <p:blipFill rotWithShape="1">
          <a:blip r:embed="rId3"/>
          <a:srcRect r="67237" b="8737"/>
          <a:stretch/>
        </p:blipFill>
        <p:spPr>
          <a:xfrm>
            <a:off x="457200" y="2554500"/>
            <a:ext cx="2696308" cy="2995002"/>
          </a:xfrm>
        </p:spPr>
      </p:pic>
      <p:pic>
        <p:nvPicPr>
          <p:cNvPr id="21" name="Content Placeholder 5">
            <a:extLst>
              <a:ext uri="{FF2B5EF4-FFF2-40B4-BE49-F238E27FC236}">
                <a16:creationId xmlns:a16="http://schemas.microsoft.com/office/drawing/2014/main" id="{F0CC2BC8-95E4-3B34-2907-FBFA8D96F7CF}"/>
              </a:ext>
            </a:extLst>
          </p:cNvPr>
          <p:cNvPicPr>
            <a:picLocks noChangeAspect="1"/>
          </p:cNvPicPr>
          <p:nvPr/>
        </p:nvPicPr>
        <p:blipFill rotWithShape="1">
          <a:blip r:embed="rId3"/>
          <a:srcRect l="33618" r="33618" b="8737"/>
          <a:stretch/>
        </p:blipFill>
        <p:spPr>
          <a:xfrm>
            <a:off x="3223846" y="2554500"/>
            <a:ext cx="2696308" cy="2995002"/>
          </a:xfrm>
          <a:prstGeom prst="rect">
            <a:avLst/>
          </a:prstGeom>
        </p:spPr>
      </p:pic>
      <p:pic>
        <p:nvPicPr>
          <p:cNvPr id="22" name="Content Placeholder 5">
            <a:extLst>
              <a:ext uri="{FF2B5EF4-FFF2-40B4-BE49-F238E27FC236}">
                <a16:creationId xmlns:a16="http://schemas.microsoft.com/office/drawing/2014/main" id="{802C7DAA-3C66-65FA-90A3-52817D217DAD}"/>
              </a:ext>
            </a:extLst>
          </p:cNvPr>
          <p:cNvPicPr>
            <a:picLocks noChangeAspect="1"/>
          </p:cNvPicPr>
          <p:nvPr/>
        </p:nvPicPr>
        <p:blipFill rotWithShape="1">
          <a:blip r:embed="rId3"/>
          <a:srcRect l="68234" b="8737"/>
          <a:stretch/>
        </p:blipFill>
        <p:spPr>
          <a:xfrm>
            <a:off x="6072554" y="2554500"/>
            <a:ext cx="2614246" cy="2995002"/>
          </a:xfrm>
          <a:prstGeom prst="rect">
            <a:avLst/>
          </a:prstGeom>
        </p:spPr>
      </p:pic>
      <p:sp>
        <p:nvSpPr>
          <p:cNvPr id="18" name="Rounded Rectangle 17">
            <a:extLst>
              <a:ext uri="{FF2B5EF4-FFF2-40B4-BE49-F238E27FC236}">
                <a16:creationId xmlns:a16="http://schemas.microsoft.com/office/drawing/2014/main" id="{414916F1-A3A7-D10B-A9A4-47B1C5F9C323}"/>
              </a:ext>
            </a:extLst>
          </p:cNvPr>
          <p:cNvSpPr/>
          <p:nvPr/>
        </p:nvSpPr>
        <p:spPr>
          <a:xfrm>
            <a:off x="3598985" y="1409514"/>
            <a:ext cx="1946030" cy="1007538"/>
          </a:xfrm>
          <a:prstGeom prst="roundRect">
            <a:avLst>
              <a:gd name="adj" fmla="val 9686"/>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descr=" 6">
            <a:extLst>
              <a:ext uri="{FF2B5EF4-FFF2-40B4-BE49-F238E27FC236}">
                <a16:creationId xmlns:a16="http://schemas.microsoft.com/office/drawing/2014/main" id="{225FE3A3-6745-502D-7F59-15867750339D}"/>
              </a:ext>
            </a:extLst>
          </p:cNvPr>
          <p:cNvSpPr txBox="1">
            <a:spLocks/>
          </p:cNvSpPr>
          <p:nvPr/>
        </p:nvSpPr>
        <p:spPr>
          <a:xfrm>
            <a:off x="457200" y="0"/>
            <a:ext cx="8229600"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orbel" panose="020B0503020204020204" pitchFamily="34" charset="0"/>
                <a:ea typeface="+mj-ea"/>
                <a:cs typeface="+mj-cs"/>
              </a:rPr>
              <a:t>pLUTo Designs</a:t>
            </a:r>
          </a:p>
        </p:txBody>
      </p:sp>
      <p:sp>
        <p:nvSpPr>
          <p:cNvPr id="11" name="Content Placeholder 2">
            <a:extLst>
              <a:ext uri="{FF2B5EF4-FFF2-40B4-BE49-F238E27FC236}">
                <a16:creationId xmlns:a16="http://schemas.microsoft.com/office/drawing/2014/main" id="{957F39CD-5E17-0203-1366-F751CA46D5BD}"/>
              </a:ext>
            </a:extLst>
          </p:cNvPr>
          <p:cNvSpPr>
            <a:spLocks noGrp="1"/>
          </p:cNvSpPr>
          <p:nvPr>
            <p:ph idx="4294967295"/>
          </p:nvPr>
        </p:nvSpPr>
        <p:spPr>
          <a:xfrm>
            <a:off x="150607" y="704757"/>
            <a:ext cx="8842786" cy="704757"/>
          </a:xfrm>
          <a:prstGeom prst="rect">
            <a:avLst/>
          </a:prstGeom>
        </p:spPr>
        <p:txBody>
          <a:bodyPr anchor="ctr" anchorCtr="0">
            <a:normAutofit/>
          </a:bodyPr>
          <a:lstStyle/>
          <a:p>
            <a:pPr algn="just">
              <a:lnSpc>
                <a:spcPct val="130000"/>
              </a:lnSpc>
              <a:spcBef>
                <a:spcPts val="0"/>
              </a:spcBef>
            </a:pPr>
            <a:r>
              <a:rPr lang="en-US" b="1">
                <a:solidFill>
                  <a:srgbClr val="002060"/>
                </a:solidFill>
              </a:rPr>
              <a:t>Match Logic:</a:t>
            </a:r>
            <a:r>
              <a:rPr lang="en-US">
                <a:solidFill>
                  <a:srgbClr val="002060"/>
                </a:solidFill>
              </a:rPr>
              <a:t> shared by the three pLUTo designs</a:t>
            </a:r>
          </a:p>
        </p:txBody>
      </p:sp>
      <p:pic>
        <p:nvPicPr>
          <p:cNvPr id="5" name="Picture 4">
            <a:extLst>
              <a:ext uri="{FF2B5EF4-FFF2-40B4-BE49-F238E27FC236}">
                <a16:creationId xmlns:a16="http://schemas.microsoft.com/office/drawing/2014/main" id="{5727D516-D1DC-03E8-C0FF-16F58711A292}"/>
              </a:ext>
            </a:extLst>
          </p:cNvPr>
          <p:cNvPicPr>
            <a:picLocks noChangeAspect="1"/>
          </p:cNvPicPr>
          <p:nvPr/>
        </p:nvPicPr>
        <p:blipFill rotWithShape="1">
          <a:blip r:embed="rId4"/>
          <a:srcRect l="39586" t="37510" r="6697" b="40692"/>
          <a:stretch/>
        </p:blipFill>
        <p:spPr>
          <a:xfrm>
            <a:off x="3958936" y="1599035"/>
            <a:ext cx="1226128" cy="628496"/>
          </a:xfrm>
          <a:prstGeom prst="rect">
            <a:avLst/>
          </a:prstGeom>
        </p:spPr>
      </p:pic>
      <p:sp>
        <p:nvSpPr>
          <p:cNvPr id="7" name="Slide Number Placeholder 6">
            <a:extLst>
              <a:ext uri="{FF2B5EF4-FFF2-40B4-BE49-F238E27FC236}">
                <a16:creationId xmlns:a16="http://schemas.microsoft.com/office/drawing/2014/main" id="{1910C181-E946-2BFB-A3FA-2C01C5E55D0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sp>
        <p:nvSpPr>
          <p:cNvPr id="4" name="Oval 3">
            <a:extLst>
              <a:ext uri="{FF2B5EF4-FFF2-40B4-BE49-F238E27FC236}">
                <a16:creationId xmlns:a16="http://schemas.microsoft.com/office/drawing/2014/main" id="{80325999-9077-BB87-B1D8-B9DBEBF8E3C7}"/>
              </a:ext>
            </a:extLst>
          </p:cNvPr>
          <p:cNvSpPr/>
          <p:nvPr/>
        </p:nvSpPr>
        <p:spPr>
          <a:xfrm>
            <a:off x="4100289" y="3655076"/>
            <a:ext cx="1800651" cy="1108766"/>
          </a:xfrm>
          <a:prstGeom prst="ellipse">
            <a:avLst/>
          </a:prstGeom>
          <a:solidFill>
            <a:srgbClr val="00B0F0">
              <a:alpha val="20000"/>
            </a:srgb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110DCDBA-683B-9214-8C13-2150AF74BFEB}"/>
              </a:ext>
            </a:extLst>
          </p:cNvPr>
          <p:cNvSpPr/>
          <p:nvPr/>
        </p:nvSpPr>
        <p:spPr>
          <a:xfrm>
            <a:off x="413564" y="5571168"/>
            <a:ext cx="2657882" cy="642969"/>
          </a:xfrm>
          <a:prstGeom prst="roundRect">
            <a:avLst>
              <a:gd name="adj" fmla="val 28948"/>
            </a:avLst>
          </a:prstGeom>
          <a:solidFill>
            <a:schemeClr val="accent6">
              <a:lumMod val="20000"/>
              <a:lumOff val="80000"/>
            </a:schemeClr>
          </a:solidFill>
          <a:ln w="19050">
            <a:solidFill>
              <a:schemeClr val="accent6"/>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200" b="1" i="0" u="none" strike="noStrike" kern="1200" cap="none" spc="0" normalizeH="0" baseline="0" noProof="0">
                <a:ln>
                  <a:noFill/>
                </a:ln>
                <a:solidFill>
                  <a:prstClr val="black"/>
                </a:solidFill>
                <a:effectLst/>
                <a:uLnTx/>
                <a:uFillTx/>
                <a:latin typeface="Corbel" panose="020B0503020204020204" pitchFamily="34" charset="0"/>
                <a:ea typeface="+mn-ea"/>
                <a:cs typeface="+mn-cs"/>
              </a:rPr>
              <a:t>BSA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B</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uffered </a:t>
            </a: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S</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ense </a:t>
            </a: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A</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mplifier</a:t>
            </a:r>
          </a:p>
        </p:txBody>
      </p:sp>
      <p:sp>
        <p:nvSpPr>
          <p:cNvPr id="10" name="Rounded Rectangle 9">
            <a:extLst>
              <a:ext uri="{FF2B5EF4-FFF2-40B4-BE49-F238E27FC236}">
                <a16:creationId xmlns:a16="http://schemas.microsoft.com/office/drawing/2014/main" id="{91DB3B38-2106-87D9-A7DF-E055D050BEDC}"/>
              </a:ext>
            </a:extLst>
          </p:cNvPr>
          <p:cNvSpPr/>
          <p:nvPr/>
        </p:nvSpPr>
        <p:spPr>
          <a:xfrm>
            <a:off x="6050736" y="5593757"/>
            <a:ext cx="2657882" cy="642969"/>
          </a:xfrm>
          <a:prstGeom prst="roundRect">
            <a:avLst>
              <a:gd name="adj" fmla="val 28948"/>
            </a:avLst>
          </a:prstGeom>
          <a:solidFill>
            <a:schemeClr val="accent1">
              <a:lumMod val="20000"/>
              <a:lumOff val="80000"/>
            </a:schemeClr>
          </a:solidFill>
          <a:ln w="19050">
            <a:solidFill>
              <a:schemeClr val="accent1"/>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200" b="1" i="0" u="none" strike="noStrike" kern="1200" cap="none" spc="0" normalizeH="0" baseline="0" noProof="0">
                <a:ln>
                  <a:noFill/>
                </a:ln>
                <a:solidFill>
                  <a:prstClr val="black"/>
                </a:solidFill>
                <a:effectLst/>
                <a:uLnTx/>
                <a:uFillTx/>
                <a:latin typeface="Corbel" panose="020B0503020204020204" pitchFamily="34" charset="0"/>
                <a:ea typeface="+mn-ea"/>
                <a:cs typeface="+mn-cs"/>
              </a:rPr>
              <a:t>GMC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G</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ated </a:t>
            </a: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M</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emory </a:t>
            </a: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C</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ell</a:t>
            </a:r>
          </a:p>
        </p:txBody>
      </p:sp>
      <p:sp>
        <p:nvSpPr>
          <p:cNvPr id="12" name="Rounded Rectangle 11">
            <a:extLst>
              <a:ext uri="{FF2B5EF4-FFF2-40B4-BE49-F238E27FC236}">
                <a16:creationId xmlns:a16="http://schemas.microsoft.com/office/drawing/2014/main" id="{9F30346C-6E81-5FD0-FDDC-338ACEE4C257}"/>
              </a:ext>
            </a:extLst>
          </p:cNvPr>
          <p:cNvSpPr/>
          <p:nvPr/>
        </p:nvSpPr>
        <p:spPr>
          <a:xfrm>
            <a:off x="3243058" y="5571168"/>
            <a:ext cx="2657882" cy="642969"/>
          </a:xfrm>
          <a:prstGeom prst="roundRect">
            <a:avLst>
              <a:gd name="adj" fmla="val 28948"/>
            </a:avLst>
          </a:prstGeom>
          <a:solidFill>
            <a:schemeClr val="accent4">
              <a:lumMod val="20000"/>
              <a:lumOff val="80000"/>
            </a:schemeClr>
          </a:solidFill>
          <a:ln w="19050">
            <a:solidFill>
              <a:schemeClr val="accent4"/>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200" b="1" i="0" u="none" strike="noStrike" kern="1200" cap="none" spc="0" normalizeH="0" baseline="0" noProof="0">
                <a:ln>
                  <a:noFill/>
                </a:ln>
                <a:solidFill>
                  <a:prstClr val="black"/>
                </a:solidFill>
                <a:effectLst/>
                <a:uLnTx/>
                <a:uFillTx/>
                <a:latin typeface="Corbel" panose="020B0503020204020204" pitchFamily="34" charset="0"/>
                <a:ea typeface="+mn-ea"/>
                <a:cs typeface="+mn-cs"/>
              </a:rPr>
              <a:t>GSA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G</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ated </a:t>
            </a: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S</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ense </a:t>
            </a: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A</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mplifier</a:t>
            </a:r>
          </a:p>
        </p:txBody>
      </p:sp>
      <p:sp>
        <p:nvSpPr>
          <p:cNvPr id="27" name="Rectangle 26">
            <a:extLst>
              <a:ext uri="{FF2B5EF4-FFF2-40B4-BE49-F238E27FC236}">
                <a16:creationId xmlns:a16="http://schemas.microsoft.com/office/drawing/2014/main" id="{CE589A3F-4AD7-8A3B-C9E7-DD586EBE228F}"/>
              </a:ext>
            </a:extLst>
          </p:cNvPr>
          <p:cNvSpPr/>
          <p:nvPr/>
        </p:nvSpPr>
        <p:spPr>
          <a:xfrm>
            <a:off x="6034128" y="2542777"/>
            <a:ext cx="2696308" cy="3870651"/>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78551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414916F1-A3A7-D10B-A9A4-47B1C5F9C323}"/>
              </a:ext>
            </a:extLst>
          </p:cNvPr>
          <p:cNvSpPr/>
          <p:nvPr/>
        </p:nvSpPr>
        <p:spPr>
          <a:xfrm>
            <a:off x="3598985" y="1409514"/>
            <a:ext cx="1946030" cy="1007538"/>
          </a:xfrm>
          <a:prstGeom prst="roundRect">
            <a:avLst>
              <a:gd name="adj" fmla="val 9686"/>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descr=" 6">
            <a:extLst>
              <a:ext uri="{FF2B5EF4-FFF2-40B4-BE49-F238E27FC236}">
                <a16:creationId xmlns:a16="http://schemas.microsoft.com/office/drawing/2014/main" id="{225FE3A3-6745-502D-7F59-15867750339D}"/>
              </a:ext>
            </a:extLst>
          </p:cNvPr>
          <p:cNvSpPr txBox="1">
            <a:spLocks/>
          </p:cNvSpPr>
          <p:nvPr/>
        </p:nvSpPr>
        <p:spPr>
          <a:xfrm>
            <a:off x="457200" y="0"/>
            <a:ext cx="8229600"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orbel" panose="020B0503020204020204" pitchFamily="34" charset="0"/>
                <a:ea typeface="+mj-ea"/>
                <a:cs typeface="+mj-cs"/>
              </a:rPr>
              <a:t>pLUTo Designs</a:t>
            </a:r>
          </a:p>
        </p:txBody>
      </p:sp>
      <p:sp>
        <p:nvSpPr>
          <p:cNvPr id="11" name="Content Placeholder 2">
            <a:extLst>
              <a:ext uri="{FF2B5EF4-FFF2-40B4-BE49-F238E27FC236}">
                <a16:creationId xmlns:a16="http://schemas.microsoft.com/office/drawing/2014/main" id="{957F39CD-5E17-0203-1366-F751CA46D5BD}"/>
              </a:ext>
            </a:extLst>
          </p:cNvPr>
          <p:cNvSpPr>
            <a:spLocks noGrp="1"/>
          </p:cNvSpPr>
          <p:nvPr>
            <p:ph idx="4294967295"/>
          </p:nvPr>
        </p:nvSpPr>
        <p:spPr>
          <a:xfrm>
            <a:off x="150607" y="704757"/>
            <a:ext cx="8842786" cy="704757"/>
          </a:xfrm>
          <a:prstGeom prst="rect">
            <a:avLst/>
          </a:prstGeom>
        </p:spPr>
        <p:txBody>
          <a:bodyPr anchor="ctr" anchorCtr="0">
            <a:normAutofit/>
          </a:bodyPr>
          <a:lstStyle/>
          <a:p>
            <a:pPr algn="just">
              <a:lnSpc>
                <a:spcPct val="130000"/>
              </a:lnSpc>
              <a:spcBef>
                <a:spcPts val="0"/>
              </a:spcBef>
            </a:pPr>
            <a:r>
              <a:rPr lang="en-US" b="1">
                <a:solidFill>
                  <a:srgbClr val="002060"/>
                </a:solidFill>
              </a:rPr>
              <a:t>Match Logic:</a:t>
            </a:r>
            <a:r>
              <a:rPr lang="en-US">
                <a:solidFill>
                  <a:srgbClr val="002060"/>
                </a:solidFill>
              </a:rPr>
              <a:t> shared by the three pLUTo designs</a:t>
            </a:r>
          </a:p>
        </p:txBody>
      </p:sp>
      <p:pic>
        <p:nvPicPr>
          <p:cNvPr id="5" name="Picture 4">
            <a:extLst>
              <a:ext uri="{FF2B5EF4-FFF2-40B4-BE49-F238E27FC236}">
                <a16:creationId xmlns:a16="http://schemas.microsoft.com/office/drawing/2014/main" id="{5727D516-D1DC-03E8-C0FF-16F58711A292}"/>
              </a:ext>
            </a:extLst>
          </p:cNvPr>
          <p:cNvPicPr>
            <a:picLocks noChangeAspect="1"/>
          </p:cNvPicPr>
          <p:nvPr/>
        </p:nvPicPr>
        <p:blipFill rotWithShape="1">
          <a:blip r:embed="rId3"/>
          <a:srcRect l="39586" t="37510" r="6697" b="40692"/>
          <a:stretch/>
        </p:blipFill>
        <p:spPr>
          <a:xfrm>
            <a:off x="3958936" y="1599035"/>
            <a:ext cx="1226128" cy="628496"/>
          </a:xfrm>
          <a:prstGeom prst="rect">
            <a:avLst/>
          </a:prstGeom>
        </p:spPr>
      </p:pic>
      <p:sp>
        <p:nvSpPr>
          <p:cNvPr id="7" name="Slide Number Placeholder 6">
            <a:extLst>
              <a:ext uri="{FF2B5EF4-FFF2-40B4-BE49-F238E27FC236}">
                <a16:creationId xmlns:a16="http://schemas.microsoft.com/office/drawing/2014/main" id="{1910C181-E946-2BFB-A3FA-2C01C5E55D0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pic>
        <p:nvPicPr>
          <p:cNvPr id="2" name="Content Placeholder 5">
            <a:extLst>
              <a:ext uri="{FF2B5EF4-FFF2-40B4-BE49-F238E27FC236}">
                <a16:creationId xmlns:a16="http://schemas.microsoft.com/office/drawing/2014/main" id="{62A94E85-6863-94B4-4B7A-2C3C2B70C4A2}"/>
              </a:ext>
            </a:extLst>
          </p:cNvPr>
          <p:cNvPicPr>
            <a:picLocks noGrp="1" noChangeAspect="1"/>
          </p:cNvPicPr>
          <p:nvPr>
            <p:ph sz="quarter" idx="13"/>
          </p:nvPr>
        </p:nvPicPr>
        <p:blipFill rotWithShape="1">
          <a:blip r:embed="rId4"/>
          <a:srcRect r="67237" b="8737"/>
          <a:stretch/>
        </p:blipFill>
        <p:spPr>
          <a:xfrm>
            <a:off x="457200" y="2554500"/>
            <a:ext cx="2696308" cy="2995002"/>
          </a:xfrm>
        </p:spPr>
      </p:pic>
      <p:pic>
        <p:nvPicPr>
          <p:cNvPr id="6" name="Content Placeholder 5">
            <a:extLst>
              <a:ext uri="{FF2B5EF4-FFF2-40B4-BE49-F238E27FC236}">
                <a16:creationId xmlns:a16="http://schemas.microsoft.com/office/drawing/2014/main" id="{29D6B3D8-8E5C-5C92-5E20-EB8A1849D339}"/>
              </a:ext>
            </a:extLst>
          </p:cNvPr>
          <p:cNvPicPr>
            <a:picLocks noChangeAspect="1"/>
          </p:cNvPicPr>
          <p:nvPr/>
        </p:nvPicPr>
        <p:blipFill rotWithShape="1">
          <a:blip r:embed="rId4"/>
          <a:srcRect l="33618" r="33618" b="8737"/>
          <a:stretch/>
        </p:blipFill>
        <p:spPr>
          <a:xfrm>
            <a:off x="3223846" y="2554500"/>
            <a:ext cx="2696308" cy="2995002"/>
          </a:xfrm>
          <a:prstGeom prst="rect">
            <a:avLst/>
          </a:prstGeom>
        </p:spPr>
      </p:pic>
      <p:pic>
        <p:nvPicPr>
          <p:cNvPr id="8" name="Content Placeholder 5">
            <a:extLst>
              <a:ext uri="{FF2B5EF4-FFF2-40B4-BE49-F238E27FC236}">
                <a16:creationId xmlns:a16="http://schemas.microsoft.com/office/drawing/2014/main" id="{D0E843F5-AC72-0B28-7E2D-977DCE992236}"/>
              </a:ext>
            </a:extLst>
          </p:cNvPr>
          <p:cNvPicPr>
            <a:picLocks noChangeAspect="1"/>
          </p:cNvPicPr>
          <p:nvPr/>
        </p:nvPicPr>
        <p:blipFill rotWithShape="1">
          <a:blip r:embed="rId4"/>
          <a:srcRect l="68234" b="8737"/>
          <a:stretch/>
        </p:blipFill>
        <p:spPr>
          <a:xfrm>
            <a:off x="6072554" y="2554500"/>
            <a:ext cx="2614246" cy="2995002"/>
          </a:xfrm>
          <a:prstGeom prst="rect">
            <a:avLst/>
          </a:prstGeom>
        </p:spPr>
      </p:pic>
      <p:sp>
        <p:nvSpPr>
          <p:cNvPr id="20" name="Oval 19">
            <a:extLst>
              <a:ext uri="{FF2B5EF4-FFF2-40B4-BE49-F238E27FC236}">
                <a16:creationId xmlns:a16="http://schemas.microsoft.com/office/drawing/2014/main" id="{C39E70C6-A3FE-B649-D385-D4164ADF2ECE}"/>
              </a:ext>
            </a:extLst>
          </p:cNvPr>
          <p:cNvSpPr/>
          <p:nvPr/>
        </p:nvSpPr>
        <p:spPr>
          <a:xfrm>
            <a:off x="4100289" y="3655076"/>
            <a:ext cx="1800651" cy="1108766"/>
          </a:xfrm>
          <a:prstGeom prst="ellipse">
            <a:avLst/>
          </a:prstGeom>
          <a:solidFill>
            <a:srgbClr val="00B0F0">
              <a:alpha val="20000"/>
            </a:srgb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ed Rectangle 14">
            <a:extLst>
              <a:ext uri="{FF2B5EF4-FFF2-40B4-BE49-F238E27FC236}">
                <a16:creationId xmlns:a16="http://schemas.microsoft.com/office/drawing/2014/main" id="{F686FE68-5903-24F7-5C1C-33FB34EAD2BC}"/>
              </a:ext>
            </a:extLst>
          </p:cNvPr>
          <p:cNvSpPr/>
          <p:nvPr/>
        </p:nvSpPr>
        <p:spPr>
          <a:xfrm>
            <a:off x="413564" y="5571168"/>
            <a:ext cx="2657882" cy="642969"/>
          </a:xfrm>
          <a:prstGeom prst="roundRect">
            <a:avLst>
              <a:gd name="adj" fmla="val 28948"/>
            </a:avLst>
          </a:prstGeom>
          <a:solidFill>
            <a:schemeClr val="accent6">
              <a:lumMod val="20000"/>
              <a:lumOff val="80000"/>
            </a:schemeClr>
          </a:solidFill>
          <a:ln w="19050">
            <a:solidFill>
              <a:schemeClr val="accent6"/>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200" b="1" i="0" u="none" strike="noStrike" kern="1200" cap="none" spc="0" normalizeH="0" baseline="0" noProof="0">
                <a:ln>
                  <a:noFill/>
                </a:ln>
                <a:solidFill>
                  <a:prstClr val="black"/>
                </a:solidFill>
                <a:effectLst/>
                <a:uLnTx/>
                <a:uFillTx/>
                <a:latin typeface="Corbel" panose="020B0503020204020204" pitchFamily="34" charset="0"/>
                <a:ea typeface="+mn-ea"/>
                <a:cs typeface="+mn-cs"/>
              </a:rPr>
              <a:t>BSA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B</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uffered </a:t>
            </a: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S</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ense </a:t>
            </a: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A</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mplifier</a:t>
            </a:r>
          </a:p>
        </p:txBody>
      </p:sp>
      <p:sp>
        <p:nvSpPr>
          <p:cNvPr id="16" name="Rounded Rectangle 15">
            <a:extLst>
              <a:ext uri="{FF2B5EF4-FFF2-40B4-BE49-F238E27FC236}">
                <a16:creationId xmlns:a16="http://schemas.microsoft.com/office/drawing/2014/main" id="{58B1186D-78D8-C1A3-96F6-81D2AFAAF12A}"/>
              </a:ext>
            </a:extLst>
          </p:cNvPr>
          <p:cNvSpPr/>
          <p:nvPr/>
        </p:nvSpPr>
        <p:spPr>
          <a:xfrm>
            <a:off x="6050736" y="5593757"/>
            <a:ext cx="2657882" cy="642969"/>
          </a:xfrm>
          <a:prstGeom prst="roundRect">
            <a:avLst>
              <a:gd name="adj" fmla="val 28948"/>
            </a:avLst>
          </a:prstGeom>
          <a:solidFill>
            <a:schemeClr val="accent1">
              <a:lumMod val="20000"/>
              <a:lumOff val="80000"/>
            </a:schemeClr>
          </a:solidFill>
          <a:ln w="19050">
            <a:solidFill>
              <a:schemeClr val="accent1"/>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200" b="1" i="0" u="none" strike="noStrike" kern="1200" cap="none" spc="0" normalizeH="0" baseline="0" noProof="0">
                <a:ln>
                  <a:noFill/>
                </a:ln>
                <a:solidFill>
                  <a:prstClr val="black"/>
                </a:solidFill>
                <a:effectLst/>
                <a:uLnTx/>
                <a:uFillTx/>
                <a:latin typeface="Corbel" panose="020B0503020204020204" pitchFamily="34" charset="0"/>
                <a:ea typeface="+mn-ea"/>
                <a:cs typeface="+mn-cs"/>
              </a:rPr>
              <a:t>GMC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G</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ated </a:t>
            </a: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M</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emory </a:t>
            </a: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C</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ell</a:t>
            </a:r>
          </a:p>
        </p:txBody>
      </p:sp>
      <p:sp>
        <p:nvSpPr>
          <p:cNvPr id="17" name="Rounded Rectangle 16">
            <a:extLst>
              <a:ext uri="{FF2B5EF4-FFF2-40B4-BE49-F238E27FC236}">
                <a16:creationId xmlns:a16="http://schemas.microsoft.com/office/drawing/2014/main" id="{7BDEEF3F-5BD3-FEF6-9E61-5928A2FA3D44}"/>
              </a:ext>
            </a:extLst>
          </p:cNvPr>
          <p:cNvSpPr/>
          <p:nvPr/>
        </p:nvSpPr>
        <p:spPr>
          <a:xfrm>
            <a:off x="3243058" y="5571168"/>
            <a:ext cx="2657882" cy="642969"/>
          </a:xfrm>
          <a:prstGeom prst="roundRect">
            <a:avLst>
              <a:gd name="adj" fmla="val 28948"/>
            </a:avLst>
          </a:prstGeom>
          <a:solidFill>
            <a:schemeClr val="accent4">
              <a:lumMod val="20000"/>
              <a:lumOff val="80000"/>
            </a:schemeClr>
          </a:solidFill>
          <a:ln w="19050">
            <a:solidFill>
              <a:schemeClr val="accent4"/>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200" b="1" i="0" u="none" strike="noStrike" kern="1200" cap="none" spc="0" normalizeH="0" baseline="0" noProof="0">
                <a:ln>
                  <a:noFill/>
                </a:ln>
                <a:solidFill>
                  <a:prstClr val="black"/>
                </a:solidFill>
                <a:effectLst/>
                <a:uLnTx/>
                <a:uFillTx/>
                <a:latin typeface="Corbel" panose="020B0503020204020204" pitchFamily="34" charset="0"/>
                <a:ea typeface="+mn-ea"/>
                <a:cs typeface="+mn-cs"/>
              </a:rPr>
              <a:t>GSA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G</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ated </a:t>
            </a: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S</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ense </a:t>
            </a: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A</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mplifier</a:t>
            </a:r>
          </a:p>
        </p:txBody>
      </p:sp>
    </p:spTree>
    <p:extLst>
      <p:ext uri="{BB962C8B-B14F-4D97-AF65-F5344CB8AC3E}">
        <p14:creationId xmlns:p14="http://schemas.microsoft.com/office/powerpoint/2010/main" val="1825228650"/>
      </p:ext>
    </p:extLst>
  </p:cSld>
  <p:clrMapOvr>
    <a:masterClrMapping/>
  </p:clrMapOvr>
  <p:transition>
    <p:wipe dir="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8614D298-4247-D8CD-9AF3-E6D4DC5A796F}"/>
              </a:ext>
            </a:extLst>
          </p:cNvPr>
          <p:cNvSpPr/>
          <p:nvPr/>
        </p:nvSpPr>
        <p:spPr>
          <a:xfrm>
            <a:off x="3598985" y="1409514"/>
            <a:ext cx="1946030" cy="1007538"/>
          </a:xfrm>
          <a:prstGeom prst="roundRect">
            <a:avLst>
              <a:gd name="adj" fmla="val 9686"/>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descr=" 6">
            <a:extLst>
              <a:ext uri="{FF2B5EF4-FFF2-40B4-BE49-F238E27FC236}">
                <a16:creationId xmlns:a16="http://schemas.microsoft.com/office/drawing/2014/main" id="{225FE3A3-6745-502D-7F59-15867750339D}"/>
              </a:ext>
            </a:extLst>
          </p:cNvPr>
          <p:cNvSpPr txBox="1">
            <a:spLocks/>
          </p:cNvSpPr>
          <p:nvPr/>
        </p:nvSpPr>
        <p:spPr>
          <a:xfrm>
            <a:off x="457200" y="0"/>
            <a:ext cx="8229600"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orbel" panose="020B0503020204020204" pitchFamily="34" charset="0"/>
                <a:ea typeface="+mj-ea"/>
                <a:cs typeface="+mj-cs"/>
              </a:rPr>
              <a:t>pLUTo Designs</a:t>
            </a:r>
          </a:p>
        </p:txBody>
      </p:sp>
      <p:sp>
        <p:nvSpPr>
          <p:cNvPr id="11" name="Content Placeholder 2">
            <a:extLst>
              <a:ext uri="{FF2B5EF4-FFF2-40B4-BE49-F238E27FC236}">
                <a16:creationId xmlns:a16="http://schemas.microsoft.com/office/drawing/2014/main" id="{957F39CD-5E17-0203-1366-F751CA46D5BD}"/>
              </a:ext>
            </a:extLst>
          </p:cNvPr>
          <p:cNvSpPr>
            <a:spLocks noGrp="1"/>
          </p:cNvSpPr>
          <p:nvPr>
            <p:ph idx="4294967295"/>
          </p:nvPr>
        </p:nvSpPr>
        <p:spPr>
          <a:xfrm>
            <a:off x="150607" y="704757"/>
            <a:ext cx="8842786" cy="704757"/>
          </a:xfrm>
          <a:prstGeom prst="rect">
            <a:avLst/>
          </a:prstGeom>
        </p:spPr>
        <p:txBody>
          <a:bodyPr anchor="ctr" anchorCtr="0">
            <a:normAutofit/>
          </a:bodyPr>
          <a:lstStyle/>
          <a:p>
            <a:pPr algn="just">
              <a:lnSpc>
                <a:spcPct val="130000"/>
              </a:lnSpc>
              <a:spcBef>
                <a:spcPts val="0"/>
              </a:spcBef>
            </a:pPr>
            <a:r>
              <a:rPr lang="en-US" b="1">
                <a:solidFill>
                  <a:srgbClr val="002060"/>
                </a:solidFill>
              </a:rPr>
              <a:t>Match Logic:</a:t>
            </a:r>
            <a:r>
              <a:rPr lang="en-US">
                <a:solidFill>
                  <a:srgbClr val="002060"/>
                </a:solidFill>
              </a:rPr>
              <a:t> shared by the three pLUTo designs</a:t>
            </a:r>
          </a:p>
        </p:txBody>
      </p:sp>
      <p:pic>
        <p:nvPicPr>
          <p:cNvPr id="5" name="Picture 4">
            <a:extLst>
              <a:ext uri="{FF2B5EF4-FFF2-40B4-BE49-F238E27FC236}">
                <a16:creationId xmlns:a16="http://schemas.microsoft.com/office/drawing/2014/main" id="{5727D516-D1DC-03E8-C0FF-16F58711A292}"/>
              </a:ext>
            </a:extLst>
          </p:cNvPr>
          <p:cNvPicPr>
            <a:picLocks noChangeAspect="1"/>
          </p:cNvPicPr>
          <p:nvPr/>
        </p:nvPicPr>
        <p:blipFill rotWithShape="1">
          <a:blip r:embed="rId3"/>
          <a:srcRect l="39586" t="37510" r="6697" b="40692"/>
          <a:stretch/>
        </p:blipFill>
        <p:spPr>
          <a:xfrm>
            <a:off x="3958936" y="1599035"/>
            <a:ext cx="1226128" cy="628496"/>
          </a:xfrm>
          <a:prstGeom prst="rect">
            <a:avLst/>
          </a:prstGeom>
        </p:spPr>
      </p:pic>
      <p:sp>
        <p:nvSpPr>
          <p:cNvPr id="7" name="Slide Number Placeholder 6">
            <a:extLst>
              <a:ext uri="{FF2B5EF4-FFF2-40B4-BE49-F238E27FC236}">
                <a16:creationId xmlns:a16="http://schemas.microsoft.com/office/drawing/2014/main" id="{1910C181-E946-2BFB-A3FA-2C01C5E55D0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pic>
        <p:nvPicPr>
          <p:cNvPr id="17" name="Content Placeholder 5">
            <a:extLst>
              <a:ext uri="{FF2B5EF4-FFF2-40B4-BE49-F238E27FC236}">
                <a16:creationId xmlns:a16="http://schemas.microsoft.com/office/drawing/2014/main" id="{75664444-EC11-06B5-3790-A1626723FDCB}"/>
              </a:ext>
            </a:extLst>
          </p:cNvPr>
          <p:cNvPicPr>
            <a:picLocks noGrp="1" noChangeAspect="1"/>
          </p:cNvPicPr>
          <p:nvPr>
            <p:ph sz="quarter" idx="13"/>
          </p:nvPr>
        </p:nvPicPr>
        <p:blipFill rotWithShape="1">
          <a:blip r:embed="rId4"/>
          <a:srcRect r="67237" b="8737"/>
          <a:stretch/>
        </p:blipFill>
        <p:spPr>
          <a:xfrm>
            <a:off x="457200" y="2554500"/>
            <a:ext cx="2696308" cy="2995002"/>
          </a:xfrm>
        </p:spPr>
      </p:pic>
      <p:pic>
        <p:nvPicPr>
          <p:cNvPr id="18" name="Content Placeholder 5">
            <a:extLst>
              <a:ext uri="{FF2B5EF4-FFF2-40B4-BE49-F238E27FC236}">
                <a16:creationId xmlns:a16="http://schemas.microsoft.com/office/drawing/2014/main" id="{478DF36D-D40E-3EC2-E2C5-C616CBBEFB83}"/>
              </a:ext>
            </a:extLst>
          </p:cNvPr>
          <p:cNvPicPr>
            <a:picLocks noChangeAspect="1"/>
          </p:cNvPicPr>
          <p:nvPr/>
        </p:nvPicPr>
        <p:blipFill rotWithShape="1">
          <a:blip r:embed="rId4"/>
          <a:srcRect l="33618" r="33618" b="8737"/>
          <a:stretch/>
        </p:blipFill>
        <p:spPr>
          <a:xfrm>
            <a:off x="3223846" y="2554500"/>
            <a:ext cx="2696308" cy="2995002"/>
          </a:xfrm>
          <a:prstGeom prst="rect">
            <a:avLst/>
          </a:prstGeom>
        </p:spPr>
      </p:pic>
      <p:pic>
        <p:nvPicPr>
          <p:cNvPr id="19" name="Content Placeholder 5">
            <a:extLst>
              <a:ext uri="{FF2B5EF4-FFF2-40B4-BE49-F238E27FC236}">
                <a16:creationId xmlns:a16="http://schemas.microsoft.com/office/drawing/2014/main" id="{63B8F3FB-DB2D-834A-5C63-E0EA27B04203}"/>
              </a:ext>
            </a:extLst>
          </p:cNvPr>
          <p:cNvPicPr>
            <a:picLocks noChangeAspect="1"/>
          </p:cNvPicPr>
          <p:nvPr/>
        </p:nvPicPr>
        <p:blipFill rotWithShape="1">
          <a:blip r:embed="rId4"/>
          <a:srcRect l="68234" b="8737"/>
          <a:stretch/>
        </p:blipFill>
        <p:spPr>
          <a:xfrm>
            <a:off x="6072554" y="2554500"/>
            <a:ext cx="2614246" cy="2995002"/>
          </a:xfrm>
          <a:prstGeom prst="rect">
            <a:avLst/>
          </a:prstGeom>
        </p:spPr>
      </p:pic>
      <p:sp>
        <p:nvSpPr>
          <p:cNvPr id="25" name="Oval 24">
            <a:extLst>
              <a:ext uri="{FF2B5EF4-FFF2-40B4-BE49-F238E27FC236}">
                <a16:creationId xmlns:a16="http://schemas.microsoft.com/office/drawing/2014/main" id="{9D120A28-A655-2B38-51E2-BF75C588AEED}"/>
              </a:ext>
            </a:extLst>
          </p:cNvPr>
          <p:cNvSpPr/>
          <p:nvPr/>
        </p:nvSpPr>
        <p:spPr>
          <a:xfrm>
            <a:off x="6799384" y="2554500"/>
            <a:ext cx="1371601" cy="1478237"/>
          </a:xfrm>
          <a:prstGeom prst="ellipse">
            <a:avLst/>
          </a:prstGeom>
          <a:solidFill>
            <a:srgbClr val="00B0F0">
              <a:alpha val="20000"/>
            </a:srgb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CAF7A347-C51A-E469-7A09-BD3BF5F4248E}"/>
              </a:ext>
            </a:extLst>
          </p:cNvPr>
          <p:cNvSpPr/>
          <p:nvPr/>
        </p:nvSpPr>
        <p:spPr>
          <a:xfrm>
            <a:off x="413564" y="5571168"/>
            <a:ext cx="2657882" cy="642969"/>
          </a:xfrm>
          <a:prstGeom prst="roundRect">
            <a:avLst>
              <a:gd name="adj" fmla="val 28948"/>
            </a:avLst>
          </a:prstGeom>
          <a:solidFill>
            <a:schemeClr val="accent6">
              <a:lumMod val="20000"/>
              <a:lumOff val="80000"/>
            </a:schemeClr>
          </a:solidFill>
          <a:ln w="19050">
            <a:solidFill>
              <a:schemeClr val="accent6"/>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200" b="1" i="0" u="none" strike="noStrike" kern="1200" cap="none" spc="0" normalizeH="0" baseline="0" noProof="0">
                <a:ln>
                  <a:noFill/>
                </a:ln>
                <a:solidFill>
                  <a:prstClr val="black"/>
                </a:solidFill>
                <a:effectLst/>
                <a:uLnTx/>
                <a:uFillTx/>
                <a:latin typeface="Corbel" panose="020B0503020204020204" pitchFamily="34" charset="0"/>
                <a:ea typeface="+mn-ea"/>
                <a:cs typeface="+mn-cs"/>
              </a:rPr>
              <a:t>BSA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B</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uffered </a:t>
            </a: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S</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ense </a:t>
            </a: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A</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mplifier</a:t>
            </a:r>
          </a:p>
        </p:txBody>
      </p:sp>
      <p:sp>
        <p:nvSpPr>
          <p:cNvPr id="9" name="Rounded Rectangle 8">
            <a:extLst>
              <a:ext uri="{FF2B5EF4-FFF2-40B4-BE49-F238E27FC236}">
                <a16:creationId xmlns:a16="http://schemas.microsoft.com/office/drawing/2014/main" id="{D8E458C5-CD58-DD66-DF60-AAB2B4F11A87}"/>
              </a:ext>
            </a:extLst>
          </p:cNvPr>
          <p:cNvSpPr/>
          <p:nvPr/>
        </p:nvSpPr>
        <p:spPr>
          <a:xfrm>
            <a:off x="6050736" y="5593757"/>
            <a:ext cx="2657882" cy="642969"/>
          </a:xfrm>
          <a:prstGeom prst="roundRect">
            <a:avLst>
              <a:gd name="adj" fmla="val 28948"/>
            </a:avLst>
          </a:prstGeom>
          <a:solidFill>
            <a:schemeClr val="accent1">
              <a:lumMod val="20000"/>
              <a:lumOff val="80000"/>
            </a:schemeClr>
          </a:solidFill>
          <a:ln w="19050">
            <a:solidFill>
              <a:schemeClr val="accent1"/>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200" b="1" i="0" u="none" strike="noStrike" kern="1200" cap="none" spc="0" normalizeH="0" baseline="0" noProof="0">
                <a:ln>
                  <a:noFill/>
                </a:ln>
                <a:solidFill>
                  <a:prstClr val="black"/>
                </a:solidFill>
                <a:effectLst/>
                <a:uLnTx/>
                <a:uFillTx/>
                <a:latin typeface="Corbel" panose="020B0503020204020204" pitchFamily="34" charset="0"/>
                <a:ea typeface="+mn-ea"/>
                <a:cs typeface="+mn-cs"/>
              </a:rPr>
              <a:t>GMC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G</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ated </a:t>
            </a: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M</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emory </a:t>
            </a: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C</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ell</a:t>
            </a:r>
          </a:p>
        </p:txBody>
      </p:sp>
      <p:sp>
        <p:nvSpPr>
          <p:cNvPr id="10" name="Rounded Rectangle 9">
            <a:extLst>
              <a:ext uri="{FF2B5EF4-FFF2-40B4-BE49-F238E27FC236}">
                <a16:creationId xmlns:a16="http://schemas.microsoft.com/office/drawing/2014/main" id="{994A8B76-3AE4-29D3-5B1E-18D436FAF489}"/>
              </a:ext>
            </a:extLst>
          </p:cNvPr>
          <p:cNvSpPr/>
          <p:nvPr/>
        </p:nvSpPr>
        <p:spPr>
          <a:xfrm>
            <a:off x="3243058" y="5571168"/>
            <a:ext cx="2657882" cy="642969"/>
          </a:xfrm>
          <a:prstGeom prst="roundRect">
            <a:avLst>
              <a:gd name="adj" fmla="val 28948"/>
            </a:avLst>
          </a:prstGeom>
          <a:solidFill>
            <a:schemeClr val="accent4">
              <a:lumMod val="20000"/>
              <a:lumOff val="80000"/>
            </a:schemeClr>
          </a:solidFill>
          <a:ln w="19050">
            <a:solidFill>
              <a:schemeClr val="accent4"/>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200" b="1" i="0" u="none" strike="noStrike" kern="1200" cap="none" spc="0" normalizeH="0" baseline="0" noProof="0">
                <a:ln>
                  <a:noFill/>
                </a:ln>
                <a:solidFill>
                  <a:prstClr val="black"/>
                </a:solidFill>
                <a:effectLst/>
                <a:uLnTx/>
                <a:uFillTx/>
                <a:latin typeface="Corbel" panose="020B0503020204020204" pitchFamily="34" charset="0"/>
                <a:ea typeface="+mn-ea"/>
                <a:cs typeface="+mn-cs"/>
              </a:rPr>
              <a:t>GSA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G</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ated </a:t>
            </a: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S</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ense </a:t>
            </a: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A</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mplifier</a:t>
            </a:r>
          </a:p>
        </p:txBody>
      </p:sp>
    </p:spTree>
    <p:extLst>
      <p:ext uri="{BB962C8B-B14F-4D97-AF65-F5344CB8AC3E}">
        <p14:creationId xmlns:p14="http://schemas.microsoft.com/office/powerpoint/2010/main" val="1721130991"/>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8614D298-4247-D8CD-9AF3-E6D4DC5A796F}"/>
              </a:ext>
            </a:extLst>
          </p:cNvPr>
          <p:cNvSpPr/>
          <p:nvPr/>
        </p:nvSpPr>
        <p:spPr>
          <a:xfrm>
            <a:off x="3598985" y="1409514"/>
            <a:ext cx="1946030" cy="1007538"/>
          </a:xfrm>
          <a:prstGeom prst="roundRect">
            <a:avLst>
              <a:gd name="adj" fmla="val 9686"/>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descr=" 6">
            <a:extLst>
              <a:ext uri="{FF2B5EF4-FFF2-40B4-BE49-F238E27FC236}">
                <a16:creationId xmlns:a16="http://schemas.microsoft.com/office/drawing/2014/main" id="{225FE3A3-6745-502D-7F59-15867750339D}"/>
              </a:ext>
            </a:extLst>
          </p:cNvPr>
          <p:cNvSpPr txBox="1">
            <a:spLocks/>
          </p:cNvSpPr>
          <p:nvPr/>
        </p:nvSpPr>
        <p:spPr>
          <a:xfrm>
            <a:off x="457200" y="0"/>
            <a:ext cx="8229600"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orbel" panose="020B0503020204020204" pitchFamily="34" charset="0"/>
                <a:ea typeface="+mj-ea"/>
                <a:cs typeface="+mj-cs"/>
              </a:rPr>
              <a:t>pLUTo Designs</a:t>
            </a:r>
          </a:p>
        </p:txBody>
      </p:sp>
      <p:sp>
        <p:nvSpPr>
          <p:cNvPr id="11" name="Content Placeholder 2">
            <a:extLst>
              <a:ext uri="{FF2B5EF4-FFF2-40B4-BE49-F238E27FC236}">
                <a16:creationId xmlns:a16="http://schemas.microsoft.com/office/drawing/2014/main" id="{957F39CD-5E17-0203-1366-F751CA46D5BD}"/>
              </a:ext>
            </a:extLst>
          </p:cNvPr>
          <p:cNvSpPr>
            <a:spLocks noGrp="1"/>
          </p:cNvSpPr>
          <p:nvPr>
            <p:ph idx="4294967295"/>
          </p:nvPr>
        </p:nvSpPr>
        <p:spPr>
          <a:xfrm>
            <a:off x="150607" y="704757"/>
            <a:ext cx="8842786" cy="704757"/>
          </a:xfrm>
          <a:prstGeom prst="rect">
            <a:avLst/>
          </a:prstGeom>
        </p:spPr>
        <p:txBody>
          <a:bodyPr anchor="ctr" anchorCtr="0">
            <a:normAutofit/>
          </a:bodyPr>
          <a:lstStyle/>
          <a:p>
            <a:pPr algn="just">
              <a:lnSpc>
                <a:spcPct val="130000"/>
              </a:lnSpc>
              <a:spcBef>
                <a:spcPts val="0"/>
              </a:spcBef>
            </a:pPr>
            <a:r>
              <a:rPr lang="en-US" b="1">
                <a:solidFill>
                  <a:srgbClr val="002060"/>
                </a:solidFill>
              </a:rPr>
              <a:t>Match Logic:</a:t>
            </a:r>
            <a:r>
              <a:rPr lang="en-US">
                <a:solidFill>
                  <a:srgbClr val="002060"/>
                </a:solidFill>
              </a:rPr>
              <a:t> shared by the three pLUTo designs</a:t>
            </a:r>
          </a:p>
        </p:txBody>
      </p:sp>
      <p:pic>
        <p:nvPicPr>
          <p:cNvPr id="5" name="Picture 4">
            <a:extLst>
              <a:ext uri="{FF2B5EF4-FFF2-40B4-BE49-F238E27FC236}">
                <a16:creationId xmlns:a16="http://schemas.microsoft.com/office/drawing/2014/main" id="{5727D516-D1DC-03E8-C0FF-16F58711A292}"/>
              </a:ext>
            </a:extLst>
          </p:cNvPr>
          <p:cNvPicPr>
            <a:picLocks noChangeAspect="1"/>
          </p:cNvPicPr>
          <p:nvPr/>
        </p:nvPicPr>
        <p:blipFill rotWithShape="1">
          <a:blip r:embed="rId3"/>
          <a:srcRect l="39586" t="37510" r="6697" b="40692"/>
          <a:stretch/>
        </p:blipFill>
        <p:spPr>
          <a:xfrm>
            <a:off x="3958936" y="1599035"/>
            <a:ext cx="1226128" cy="628496"/>
          </a:xfrm>
          <a:prstGeom prst="rect">
            <a:avLst/>
          </a:prstGeom>
        </p:spPr>
      </p:pic>
      <p:sp>
        <p:nvSpPr>
          <p:cNvPr id="7" name="Slide Number Placeholder 6">
            <a:extLst>
              <a:ext uri="{FF2B5EF4-FFF2-40B4-BE49-F238E27FC236}">
                <a16:creationId xmlns:a16="http://schemas.microsoft.com/office/drawing/2014/main" id="{1910C181-E946-2BFB-A3FA-2C01C5E55D0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pic>
        <p:nvPicPr>
          <p:cNvPr id="17" name="Content Placeholder 5">
            <a:extLst>
              <a:ext uri="{FF2B5EF4-FFF2-40B4-BE49-F238E27FC236}">
                <a16:creationId xmlns:a16="http://schemas.microsoft.com/office/drawing/2014/main" id="{75664444-EC11-06B5-3790-A1626723FDCB}"/>
              </a:ext>
            </a:extLst>
          </p:cNvPr>
          <p:cNvPicPr>
            <a:picLocks noGrp="1" noChangeAspect="1"/>
          </p:cNvPicPr>
          <p:nvPr>
            <p:ph sz="quarter" idx="13"/>
          </p:nvPr>
        </p:nvPicPr>
        <p:blipFill rotWithShape="1">
          <a:blip r:embed="rId4"/>
          <a:srcRect r="67237" b="8737"/>
          <a:stretch/>
        </p:blipFill>
        <p:spPr>
          <a:xfrm>
            <a:off x="457200" y="2554500"/>
            <a:ext cx="2696308" cy="2995002"/>
          </a:xfrm>
        </p:spPr>
      </p:pic>
      <p:pic>
        <p:nvPicPr>
          <p:cNvPr id="18" name="Content Placeholder 5">
            <a:extLst>
              <a:ext uri="{FF2B5EF4-FFF2-40B4-BE49-F238E27FC236}">
                <a16:creationId xmlns:a16="http://schemas.microsoft.com/office/drawing/2014/main" id="{478DF36D-D40E-3EC2-E2C5-C616CBBEFB83}"/>
              </a:ext>
            </a:extLst>
          </p:cNvPr>
          <p:cNvPicPr>
            <a:picLocks noChangeAspect="1"/>
          </p:cNvPicPr>
          <p:nvPr/>
        </p:nvPicPr>
        <p:blipFill rotWithShape="1">
          <a:blip r:embed="rId4"/>
          <a:srcRect l="33618" r="33618" b="8737"/>
          <a:stretch/>
        </p:blipFill>
        <p:spPr>
          <a:xfrm>
            <a:off x="3223846" y="2554500"/>
            <a:ext cx="2696308" cy="2995002"/>
          </a:xfrm>
          <a:prstGeom prst="rect">
            <a:avLst/>
          </a:prstGeom>
        </p:spPr>
      </p:pic>
      <p:pic>
        <p:nvPicPr>
          <p:cNvPr id="19" name="Content Placeholder 5">
            <a:extLst>
              <a:ext uri="{FF2B5EF4-FFF2-40B4-BE49-F238E27FC236}">
                <a16:creationId xmlns:a16="http://schemas.microsoft.com/office/drawing/2014/main" id="{63B8F3FB-DB2D-834A-5C63-E0EA27B04203}"/>
              </a:ext>
            </a:extLst>
          </p:cNvPr>
          <p:cNvPicPr>
            <a:picLocks noChangeAspect="1"/>
          </p:cNvPicPr>
          <p:nvPr/>
        </p:nvPicPr>
        <p:blipFill rotWithShape="1">
          <a:blip r:embed="rId4"/>
          <a:srcRect l="68234" b="8737"/>
          <a:stretch/>
        </p:blipFill>
        <p:spPr>
          <a:xfrm>
            <a:off x="6072554" y="2554500"/>
            <a:ext cx="2614246" cy="2995002"/>
          </a:xfrm>
          <a:prstGeom prst="rect">
            <a:avLst/>
          </a:prstGeom>
        </p:spPr>
      </p:pic>
      <p:sp>
        <p:nvSpPr>
          <p:cNvPr id="8" name="Rounded Rectangle 7">
            <a:extLst>
              <a:ext uri="{FF2B5EF4-FFF2-40B4-BE49-F238E27FC236}">
                <a16:creationId xmlns:a16="http://schemas.microsoft.com/office/drawing/2014/main" id="{6D87CC1C-1C72-419C-A1CD-0132E81DF765}"/>
              </a:ext>
            </a:extLst>
          </p:cNvPr>
          <p:cNvSpPr/>
          <p:nvPr/>
        </p:nvSpPr>
        <p:spPr>
          <a:xfrm>
            <a:off x="413564" y="5571168"/>
            <a:ext cx="2657882" cy="642969"/>
          </a:xfrm>
          <a:prstGeom prst="roundRect">
            <a:avLst>
              <a:gd name="adj" fmla="val 28948"/>
            </a:avLst>
          </a:prstGeom>
          <a:solidFill>
            <a:schemeClr val="accent6">
              <a:lumMod val="20000"/>
              <a:lumOff val="80000"/>
            </a:schemeClr>
          </a:solidFill>
          <a:ln w="19050">
            <a:solidFill>
              <a:schemeClr val="accent6"/>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200" b="1" i="0" u="none" strike="noStrike" kern="1200" cap="none" spc="0" normalizeH="0" baseline="0" noProof="0">
                <a:ln>
                  <a:noFill/>
                </a:ln>
                <a:solidFill>
                  <a:prstClr val="black"/>
                </a:solidFill>
                <a:effectLst/>
                <a:uLnTx/>
                <a:uFillTx/>
                <a:latin typeface="Corbel" panose="020B0503020204020204" pitchFamily="34" charset="0"/>
                <a:ea typeface="+mn-ea"/>
                <a:cs typeface="+mn-cs"/>
              </a:rPr>
              <a:t>BSA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B</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uffered </a:t>
            </a: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S</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ense </a:t>
            </a: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A</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mplifier</a:t>
            </a:r>
          </a:p>
        </p:txBody>
      </p:sp>
      <p:sp>
        <p:nvSpPr>
          <p:cNvPr id="9" name="Rounded Rectangle 8">
            <a:extLst>
              <a:ext uri="{FF2B5EF4-FFF2-40B4-BE49-F238E27FC236}">
                <a16:creationId xmlns:a16="http://schemas.microsoft.com/office/drawing/2014/main" id="{3E7F21C1-8ADC-B3F6-E420-EB3212C59823}"/>
              </a:ext>
            </a:extLst>
          </p:cNvPr>
          <p:cNvSpPr/>
          <p:nvPr/>
        </p:nvSpPr>
        <p:spPr>
          <a:xfrm>
            <a:off x="6050736" y="5593757"/>
            <a:ext cx="2657882" cy="642969"/>
          </a:xfrm>
          <a:prstGeom prst="roundRect">
            <a:avLst>
              <a:gd name="adj" fmla="val 28948"/>
            </a:avLst>
          </a:prstGeom>
          <a:solidFill>
            <a:schemeClr val="accent1">
              <a:lumMod val="20000"/>
              <a:lumOff val="80000"/>
            </a:schemeClr>
          </a:solidFill>
          <a:ln w="19050">
            <a:solidFill>
              <a:schemeClr val="accent1"/>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200" b="1" i="0" u="none" strike="noStrike" kern="1200" cap="none" spc="0" normalizeH="0" baseline="0" noProof="0">
                <a:ln>
                  <a:noFill/>
                </a:ln>
                <a:solidFill>
                  <a:prstClr val="black"/>
                </a:solidFill>
                <a:effectLst/>
                <a:uLnTx/>
                <a:uFillTx/>
                <a:latin typeface="Corbel" panose="020B0503020204020204" pitchFamily="34" charset="0"/>
                <a:ea typeface="+mn-ea"/>
                <a:cs typeface="+mn-cs"/>
              </a:rPr>
              <a:t>GMC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G</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ated </a:t>
            </a: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M</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emory </a:t>
            </a: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C</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ell</a:t>
            </a:r>
          </a:p>
        </p:txBody>
      </p:sp>
      <p:sp>
        <p:nvSpPr>
          <p:cNvPr id="10" name="Rounded Rectangle 9">
            <a:extLst>
              <a:ext uri="{FF2B5EF4-FFF2-40B4-BE49-F238E27FC236}">
                <a16:creationId xmlns:a16="http://schemas.microsoft.com/office/drawing/2014/main" id="{17E0CD92-EE82-0753-0BE4-E44CF22C3523}"/>
              </a:ext>
            </a:extLst>
          </p:cNvPr>
          <p:cNvSpPr/>
          <p:nvPr/>
        </p:nvSpPr>
        <p:spPr>
          <a:xfrm>
            <a:off x="3243058" y="5571168"/>
            <a:ext cx="2657882" cy="642969"/>
          </a:xfrm>
          <a:prstGeom prst="roundRect">
            <a:avLst>
              <a:gd name="adj" fmla="val 28948"/>
            </a:avLst>
          </a:prstGeom>
          <a:solidFill>
            <a:schemeClr val="accent4">
              <a:lumMod val="20000"/>
              <a:lumOff val="80000"/>
            </a:schemeClr>
          </a:solidFill>
          <a:ln w="19050">
            <a:solidFill>
              <a:schemeClr val="accent4"/>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200" b="1" i="0" u="none" strike="noStrike" kern="1200" cap="none" spc="0" normalizeH="0" baseline="0" noProof="0">
                <a:ln>
                  <a:noFill/>
                </a:ln>
                <a:solidFill>
                  <a:prstClr val="black"/>
                </a:solidFill>
                <a:effectLst/>
                <a:uLnTx/>
                <a:uFillTx/>
                <a:latin typeface="Corbel" panose="020B0503020204020204" pitchFamily="34" charset="0"/>
                <a:ea typeface="+mn-ea"/>
                <a:cs typeface="+mn-cs"/>
              </a:rPr>
              <a:t>GSA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G</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ated </a:t>
            </a: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S</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ense </a:t>
            </a:r>
            <a:r>
              <a:rPr kumimoji="0" lang="en-CH" sz="1800" b="0" i="1" u="sng" strike="noStrike" kern="1200" cap="none" spc="0" normalizeH="0" baseline="0" noProof="0">
                <a:ln>
                  <a:noFill/>
                </a:ln>
                <a:solidFill>
                  <a:prstClr val="black"/>
                </a:solidFill>
                <a:effectLst/>
                <a:uLnTx/>
                <a:uFillTx/>
                <a:latin typeface="Corbel" panose="020B0503020204020204" pitchFamily="34" charset="0"/>
                <a:ea typeface="+mn-ea"/>
                <a:cs typeface="+mn-cs"/>
              </a:rPr>
              <a:t>A</a:t>
            </a:r>
            <a:r>
              <a:rPr kumimoji="0" lang="en-CH" sz="1800" b="0" i="1" u="none" strike="noStrike" kern="1200" cap="none" spc="0" normalizeH="0" baseline="0" noProof="0">
                <a:ln>
                  <a:noFill/>
                </a:ln>
                <a:solidFill>
                  <a:prstClr val="black"/>
                </a:solidFill>
                <a:effectLst/>
                <a:uLnTx/>
                <a:uFillTx/>
                <a:latin typeface="Corbel" panose="020B0503020204020204" pitchFamily="34" charset="0"/>
                <a:ea typeface="+mn-ea"/>
                <a:cs typeface="+mn-cs"/>
              </a:rPr>
              <a:t>mplifier</a:t>
            </a:r>
          </a:p>
        </p:txBody>
      </p:sp>
    </p:spTree>
    <p:extLst>
      <p:ext uri="{BB962C8B-B14F-4D97-AF65-F5344CB8AC3E}">
        <p14:creationId xmlns:p14="http://schemas.microsoft.com/office/powerpoint/2010/main" val="379781351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descr=" 6">
            <a:extLst>
              <a:ext uri="{FF2B5EF4-FFF2-40B4-BE49-F238E27FC236}">
                <a16:creationId xmlns:a16="http://schemas.microsoft.com/office/drawing/2014/main" id="{225FE3A3-6745-502D-7F59-15867750339D}"/>
              </a:ext>
            </a:extLst>
          </p:cNvPr>
          <p:cNvSpPr txBox="1">
            <a:spLocks/>
          </p:cNvSpPr>
          <p:nvPr/>
        </p:nvSpPr>
        <p:spPr>
          <a:xfrm>
            <a:off x="457200" y="0"/>
            <a:ext cx="8229600"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orbel" panose="020B0503020204020204" pitchFamily="34" charset="0"/>
                <a:ea typeface="+mj-ea"/>
                <a:cs typeface="+mj-cs"/>
              </a:rPr>
              <a:t>pLUTo Designs: Tradeoff Space</a:t>
            </a:r>
          </a:p>
        </p:txBody>
      </p:sp>
      <p:sp>
        <p:nvSpPr>
          <p:cNvPr id="58" name="Slide Number Placeholder 57">
            <a:extLst>
              <a:ext uri="{FF2B5EF4-FFF2-40B4-BE49-F238E27FC236}">
                <a16:creationId xmlns:a16="http://schemas.microsoft.com/office/drawing/2014/main" id="{3ACBF6F4-06BF-93B2-E2BB-669F07A422B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graphicFrame>
        <p:nvGraphicFramePr>
          <p:cNvPr id="60" name="Chart 59" hidden="1">
            <a:extLst>
              <a:ext uri="{FF2B5EF4-FFF2-40B4-BE49-F238E27FC236}">
                <a16:creationId xmlns:a16="http://schemas.microsoft.com/office/drawing/2014/main" id="{59D4E54D-55BB-CA3A-3776-F57A5DABBEAE}"/>
              </a:ext>
            </a:extLst>
          </p:cNvPr>
          <p:cNvGraphicFramePr/>
          <p:nvPr/>
        </p:nvGraphicFramePr>
        <p:xfrm>
          <a:off x="80386" y="914400"/>
          <a:ext cx="8983228" cy="5029200"/>
        </p:xfrm>
        <a:graphic>
          <a:graphicData uri="http://schemas.openxmlformats.org/drawingml/2006/chart">
            <c:chart xmlns:c="http://schemas.openxmlformats.org/drawingml/2006/chart" xmlns:r="http://schemas.openxmlformats.org/officeDocument/2006/relationships" r:id="rId3"/>
          </a:graphicData>
        </a:graphic>
      </p:graphicFrame>
      <p:grpSp>
        <p:nvGrpSpPr>
          <p:cNvPr id="16" name="Group 15">
            <a:extLst>
              <a:ext uri="{FF2B5EF4-FFF2-40B4-BE49-F238E27FC236}">
                <a16:creationId xmlns:a16="http://schemas.microsoft.com/office/drawing/2014/main" id="{C78EA65C-A0C2-4D43-ED34-47DADA9CA8F5}"/>
              </a:ext>
            </a:extLst>
          </p:cNvPr>
          <p:cNvGrpSpPr/>
          <p:nvPr/>
        </p:nvGrpSpPr>
        <p:grpSpPr>
          <a:xfrm>
            <a:off x="2828719" y="1572565"/>
            <a:ext cx="3486561" cy="2993180"/>
            <a:chOff x="2828719" y="1591978"/>
            <a:chExt cx="3486561" cy="2993180"/>
          </a:xfrm>
        </p:grpSpPr>
        <p:grpSp>
          <p:nvGrpSpPr>
            <p:cNvPr id="14" name="Group 13">
              <a:extLst>
                <a:ext uri="{FF2B5EF4-FFF2-40B4-BE49-F238E27FC236}">
                  <a16:creationId xmlns:a16="http://schemas.microsoft.com/office/drawing/2014/main" id="{9E2F8231-3506-090F-570F-2B4A753C2A2B}"/>
                </a:ext>
              </a:extLst>
            </p:cNvPr>
            <p:cNvGrpSpPr/>
            <p:nvPr/>
          </p:nvGrpSpPr>
          <p:grpSpPr>
            <a:xfrm>
              <a:off x="2828719" y="1591978"/>
              <a:ext cx="3486561" cy="2993180"/>
              <a:chOff x="2828719" y="1591978"/>
              <a:chExt cx="3486561" cy="2993180"/>
            </a:xfrm>
          </p:grpSpPr>
          <p:sp>
            <p:nvSpPr>
              <p:cNvPr id="7" name="Triangle 6">
                <a:extLst>
                  <a:ext uri="{FF2B5EF4-FFF2-40B4-BE49-F238E27FC236}">
                    <a16:creationId xmlns:a16="http://schemas.microsoft.com/office/drawing/2014/main" id="{76D490A6-F4E4-1502-2189-61DEBA4138B1}"/>
                  </a:ext>
                </a:extLst>
              </p:cNvPr>
              <p:cNvSpPr/>
              <p:nvPr/>
            </p:nvSpPr>
            <p:spPr>
              <a:xfrm>
                <a:off x="2828719" y="1591978"/>
                <a:ext cx="3486561" cy="2993180"/>
              </a:xfrm>
              <a:prstGeom prst="triangl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riangle 8">
                <a:extLst>
                  <a:ext uri="{FF2B5EF4-FFF2-40B4-BE49-F238E27FC236}">
                    <a16:creationId xmlns:a16="http://schemas.microsoft.com/office/drawing/2014/main" id="{96A839DF-E51B-62B3-5AAC-8820B55C4B0D}"/>
                  </a:ext>
                </a:extLst>
              </p:cNvPr>
              <p:cNvSpPr/>
              <p:nvPr/>
            </p:nvSpPr>
            <p:spPr>
              <a:xfrm>
                <a:off x="3074567" y="1869369"/>
                <a:ext cx="2994865" cy="2571064"/>
              </a:xfrm>
              <a:prstGeom prst="triangl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riangle 9">
                <a:extLst>
                  <a:ext uri="{FF2B5EF4-FFF2-40B4-BE49-F238E27FC236}">
                    <a16:creationId xmlns:a16="http://schemas.microsoft.com/office/drawing/2014/main" id="{5E8FEACB-A5BD-65B8-31D7-DC10865B836F}"/>
                  </a:ext>
                </a:extLst>
              </p:cNvPr>
              <p:cNvSpPr/>
              <p:nvPr/>
            </p:nvSpPr>
            <p:spPr>
              <a:xfrm>
                <a:off x="3283852" y="2103998"/>
                <a:ext cx="2576293" cy="2211724"/>
              </a:xfrm>
              <a:prstGeom prst="triangl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riangle 10">
                <a:extLst>
                  <a:ext uri="{FF2B5EF4-FFF2-40B4-BE49-F238E27FC236}">
                    <a16:creationId xmlns:a16="http://schemas.microsoft.com/office/drawing/2014/main" id="{85276E81-343C-50AF-691F-8D2D509CBF0E}"/>
                  </a:ext>
                </a:extLst>
              </p:cNvPr>
              <p:cNvSpPr/>
              <p:nvPr/>
            </p:nvSpPr>
            <p:spPr>
              <a:xfrm>
                <a:off x="3535610" y="2391256"/>
                <a:ext cx="2072779" cy="1779462"/>
              </a:xfrm>
              <a:prstGeom prst="triangl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iangle 11">
                <a:extLst>
                  <a:ext uri="{FF2B5EF4-FFF2-40B4-BE49-F238E27FC236}">
                    <a16:creationId xmlns:a16="http://schemas.microsoft.com/office/drawing/2014/main" id="{B00B44EE-20D6-34BC-D6F6-DD0E5D4C743A}"/>
                  </a:ext>
                </a:extLst>
              </p:cNvPr>
              <p:cNvSpPr/>
              <p:nvPr/>
            </p:nvSpPr>
            <p:spPr>
              <a:xfrm>
                <a:off x="3788545" y="2680813"/>
                <a:ext cx="1566909" cy="1345177"/>
              </a:xfrm>
              <a:prstGeom prst="triangl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riangle 12">
                <a:extLst>
                  <a:ext uri="{FF2B5EF4-FFF2-40B4-BE49-F238E27FC236}">
                    <a16:creationId xmlns:a16="http://schemas.microsoft.com/office/drawing/2014/main" id="{B46098C6-406C-8C2D-B57C-91A22E17AD51}"/>
                  </a:ext>
                </a:extLst>
              </p:cNvPr>
              <p:cNvSpPr/>
              <p:nvPr/>
            </p:nvSpPr>
            <p:spPr>
              <a:xfrm>
                <a:off x="4035885" y="2968750"/>
                <a:ext cx="1072229" cy="920499"/>
              </a:xfrm>
              <a:prstGeom prst="triangl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v</a:t>
                </a:r>
              </a:p>
            </p:txBody>
          </p:sp>
        </p:grpSp>
        <p:sp>
          <p:nvSpPr>
            <p:cNvPr id="15" name="Triangle 14">
              <a:extLst>
                <a:ext uri="{FF2B5EF4-FFF2-40B4-BE49-F238E27FC236}">
                  <a16:creationId xmlns:a16="http://schemas.microsoft.com/office/drawing/2014/main" id="{2034E545-E0AE-322A-0FC6-750A5A3FF162}"/>
                </a:ext>
              </a:extLst>
            </p:cNvPr>
            <p:cNvSpPr/>
            <p:nvPr/>
          </p:nvSpPr>
          <p:spPr>
            <a:xfrm>
              <a:off x="4268576" y="3252426"/>
              <a:ext cx="606848" cy="520974"/>
            </a:xfrm>
            <a:prstGeom prst="triangl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riangle 3">
            <a:extLst>
              <a:ext uri="{FF2B5EF4-FFF2-40B4-BE49-F238E27FC236}">
                <a16:creationId xmlns:a16="http://schemas.microsoft.com/office/drawing/2014/main" id="{E6ECE52B-2261-9295-7E7B-462D5C983E18}"/>
              </a:ext>
            </a:extLst>
          </p:cNvPr>
          <p:cNvSpPr/>
          <p:nvPr/>
        </p:nvSpPr>
        <p:spPr>
          <a:xfrm rot="14371268">
            <a:off x="3183379" y="2776883"/>
            <a:ext cx="1386742" cy="2392092"/>
          </a:xfrm>
          <a:prstGeom prst="triangle">
            <a:avLst>
              <a:gd name="adj" fmla="val 50628"/>
            </a:avLst>
          </a:prstGeom>
          <a:solidFill>
            <a:schemeClr val="accent4">
              <a:lumMod val="60000"/>
              <a:lumOff val="40000"/>
              <a:alpha val="2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riangle 4">
            <a:extLst>
              <a:ext uri="{FF2B5EF4-FFF2-40B4-BE49-F238E27FC236}">
                <a16:creationId xmlns:a16="http://schemas.microsoft.com/office/drawing/2014/main" id="{E9354405-DCDD-B5B2-3553-4558337CF8CF}"/>
              </a:ext>
            </a:extLst>
          </p:cNvPr>
          <p:cNvSpPr/>
          <p:nvPr/>
        </p:nvSpPr>
        <p:spPr>
          <a:xfrm rot="469607">
            <a:off x="3849569" y="1996119"/>
            <a:ext cx="2314177" cy="2236887"/>
          </a:xfrm>
          <a:prstGeom prst="triangle">
            <a:avLst>
              <a:gd name="adj" fmla="val 23977"/>
            </a:avLst>
          </a:prstGeom>
          <a:solidFill>
            <a:schemeClr val="accent6">
              <a:lumMod val="40000"/>
              <a:lumOff val="60000"/>
              <a:alpha val="20000"/>
            </a:schemeClr>
          </a:solidFill>
          <a:ln w="38100">
            <a:solidFill>
              <a:schemeClr val="accent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riangle 5">
            <a:extLst>
              <a:ext uri="{FF2B5EF4-FFF2-40B4-BE49-F238E27FC236}">
                <a16:creationId xmlns:a16="http://schemas.microsoft.com/office/drawing/2014/main" id="{4A0E1BD1-372B-22E2-31BD-16F955D14006}"/>
              </a:ext>
            </a:extLst>
          </p:cNvPr>
          <p:cNvSpPr/>
          <p:nvPr/>
        </p:nvSpPr>
        <p:spPr>
          <a:xfrm rot="1035197">
            <a:off x="4156253" y="1883381"/>
            <a:ext cx="2556013" cy="2378090"/>
          </a:xfrm>
          <a:custGeom>
            <a:avLst/>
            <a:gdLst>
              <a:gd name="connsiteX0" fmla="*/ 0 w 2556013"/>
              <a:gd name="connsiteY0" fmla="*/ 2355811 h 2355811"/>
              <a:gd name="connsiteX1" fmla="*/ 0 w 2556013"/>
              <a:gd name="connsiteY1" fmla="*/ 0 h 2355811"/>
              <a:gd name="connsiteX2" fmla="*/ 2556013 w 2556013"/>
              <a:gd name="connsiteY2" fmla="*/ 2355811 h 2355811"/>
              <a:gd name="connsiteX3" fmla="*/ 0 w 2556013"/>
              <a:gd name="connsiteY3" fmla="*/ 2355811 h 2355811"/>
              <a:gd name="connsiteX0" fmla="*/ 172240 w 2556013"/>
              <a:gd name="connsiteY0" fmla="*/ 2378090 h 2378090"/>
              <a:gd name="connsiteX1" fmla="*/ 0 w 2556013"/>
              <a:gd name="connsiteY1" fmla="*/ 0 h 2378090"/>
              <a:gd name="connsiteX2" fmla="*/ 2556013 w 2556013"/>
              <a:gd name="connsiteY2" fmla="*/ 2355811 h 2378090"/>
              <a:gd name="connsiteX3" fmla="*/ 172240 w 2556013"/>
              <a:gd name="connsiteY3" fmla="*/ 2378090 h 2378090"/>
            </a:gdLst>
            <a:ahLst/>
            <a:cxnLst>
              <a:cxn ang="0">
                <a:pos x="connsiteX0" y="connsiteY0"/>
              </a:cxn>
              <a:cxn ang="0">
                <a:pos x="connsiteX1" y="connsiteY1"/>
              </a:cxn>
              <a:cxn ang="0">
                <a:pos x="connsiteX2" y="connsiteY2"/>
              </a:cxn>
              <a:cxn ang="0">
                <a:pos x="connsiteX3" y="connsiteY3"/>
              </a:cxn>
            </a:cxnLst>
            <a:rect l="l" t="t" r="r" b="b"/>
            <a:pathLst>
              <a:path w="2556013" h="2378090">
                <a:moveTo>
                  <a:pt x="172240" y="2378090"/>
                </a:moveTo>
                <a:lnTo>
                  <a:pt x="0" y="0"/>
                </a:lnTo>
                <a:lnTo>
                  <a:pt x="2556013" y="2355811"/>
                </a:lnTo>
                <a:lnTo>
                  <a:pt x="172240" y="2378090"/>
                </a:lnTo>
                <a:close/>
              </a:path>
            </a:pathLst>
          </a:custGeom>
          <a:solidFill>
            <a:schemeClr val="accent1">
              <a:lumMod val="60000"/>
              <a:lumOff val="40000"/>
              <a:alpha val="20000"/>
            </a:schemeClr>
          </a:solidFill>
          <a:ln w="38100">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9" name="Group 48">
            <a:extLst>
              <a:ext uri="{FF2B5EF4-FFF2-40B4-BE49-F238E27FC236}">
                <a16:creationId xmlns:a16="http://schemas.microsoft.com/office/drawing/2014/main" id="{0FF83EAF-8058-A6F4-024E-805F24C0711B}"/>
              </a:ext>
            </a:extLst>
          </p:cNvPr>
          <p:cNvGrpSpPr/>
          <p:nvPr/>
        </p:nvGrpSpPr>
        <p:grpSpPr>
          <a:xfrm>
            <a:off x="3524878" y="608040"/>
            <a:ext cx="2083511" cy="2951206"/>
            <a:chOff x="3524878" y="897167"/>
            <a:chExt cx="2083511" cy="2951206"/>
          </a:xfrm>
        </p:grpSpPr>
        <p:cxnSp>
          <p:nvCxnSpPr>
            <p:cNvPr id="18" name="Straight Arrow Connector 17">
              <a:extLst>
                <a:ext uri="{FF2B5EF4-FFF2-40B4-BE49-F238E27FC236}">
                  <a16:creationId xmlns:a16="http://schemas.microsoft.com/office/drawing/2014/main" id="{D4034B06-116A-F619-C98B-01A8E0AB3D47}"/>
                </a:ext>
              </a:extLst>
            </p:cNvPr>
            <p:cNvCxnSpPr>
              <a:cxnSpLocks/>
            </p:cNvCxnSpPr>
            <p:nvPr/>
          </p:nvCxnSpPr>
          <p:spPr>
            <a:xfrm flipV="1">
              <a:off x="4572000" y="1414359"/>
              <a:ext cx="0" cy="2434014"/>
            </a:xfrm>
            <a:prstGeom prst="straightConnector1">
              <a:avLst/>
            </a:prstGeom>
            <a:ln w="19050">
              <a:solidFill>
                <a:schemeClr val="bg2">
                  <a:lumMod val="75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180CC0EE-F951-C3CD-4E58-597E11261A1A}"/>
                </a:ext>
              </a:extLst>
            </p:cNvPr>
            <p:cNvSpPr/>
            <p:nvPr/>
          </p:nvSpPr>
          <p:spPr>
            <a:xfrm>
              <a:off x="3524878" y="897167"/>
              <a:ext cx="2083511" cy="638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7E6E6">
                      <a:lumMod val="50000"/>
                    </a:srgbClr>
                  </a:solidFill>
                  <a:effectLst/>
                  <a:uLnTx/>
                  <a:uFillTx/>
                  <a:latin typeface="Corbel" panose="020B0503020204020204" pitchFamily="34" charset="0"/>
                  <a:ea typeface="+mn-ea"/>
                  <a:cs typeface="+mn-cs"/>
                </a:rPr>
                <a:t>Performance</a:t>
              </a:r>
            </a:p>
          </p:txBody>
        </p:sp>
      </p:grpSp>
      <p:grpSp>
        <p:nvGrpSpPr>
          <p:cNvPr id="47" name="Group 46">
            <a:extLst>
              <a:ext uri="{FF2B5EF4-FFF2-40B4-BE49-F238E27FC236}">
                <a16:creationId xmlns:a16="http://schemas.microsoft.com/office/drawing/2014/main" id="{F6BC01F4-46AC-A613-5FCB-FB3E97F31838}"/>
              </a:ext>
            </a:extLst>
          </p:cNvPr>
          <p:cNvGrpSpPr/>
          <p:nvPr/>
        </p:nvGrpSpPr>
        <p:grpSpPr>
          <a:xfrm>
            <a:off x="1332187" y="3559246"/>
            <a:ext cx="3239977" cy="1889542"/>
            <a:chOff x="1332187" y="3848373"/>
            <a:chExt cx="3239977" cy="1889542"/>
          </a:xfrm>
        </p:grpSpPr>
        <p:cxnSp>
          <p:nvCxnSpPr>
            <p:cNvPr id="22" name="Straight Arrow Connector 21">
              <a:extLst>
                <a:ext uri="{FF2B5EF4-FFF2-40B4-BE49-F238E27FC236}">
                  <a16:creationId xmlns:a16="http://schemas.microsoft.com/office/drawing/2014/main" id="{37D92F0A-6C53-0880-C475-F9F6DA128A18}"/>
                </a:ext>
              </a:extLst>
            </p:cNvPr>
            <p:cNvCxnSpPr>
              <a:cxnSpLocks/>
            </p:cNvCxnSpPr>
            <p:nvPr/>
          </p:nvCxnSpPr>
          <p:spPr>
            <a:xfrm flipH="1">
              <a:off x="2264538" y="3848373"/>
              <a:ext cx="2307626" cy="1348576"/>
            </a:xfrm>
            <a:prstGeom prst="straightConnector1">
              <a:avLst/>
            </a:prstGeom>
            <a:ln w="19050">
              <a:solidFill>
                <a:schemeClr val="bg2">
                  <a:lumMod val="75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8A27FAC1-39E0-27CD-AB74-1C62A28F688F}"/>
                </a:ext>
              </a:extLst>
            </p:cNvPr>
            <p:cNvSpPr/>
            <p:nvPr/>
          </p:nvSpPr>
          <p:spPr>
            <a:xfrm>
              <a:off x="1332187" y="5099809"/>
              <a:ext cx="2083511" cy="638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7E6E6">
                      <a:lumMod val="50000"/>
                    </a:srgbClr>
                  </a:solidFill>
                  <a:effectLst/>
                  <a:uLnTx/>
                  <a:uFillTx/>
                  <a:latin typeface="Corbel" panose="020B0503020204020204" pitchFamily="34" charset="0"/>
                  <a:ea typeface="+mn-ea"/>
                  <a:cs typeface="+mn-cs"/>
                </a:rPr>
                <a:t>Area Efficiency</a:t>
              </a:r>
            </a:p>
          </p:txBody>
        </p:sp>
      </p:grpSp>
      <p:grpSp>
        <p:nvGrpSpPr>
          <p:cNvPr id="48" name="Group 47">
            <a:extLst>
              <a:ext uri="{FF2B5EF4-FFF2-40B4-BE49-F238E27FC236}">
                <a16:creationId xmlns:a16="http://schemas.microsoft.com/office/drawing/2014/main" id="{B7D694CC-E340-EC50-2A79-044BEA226E74}"/>
              </a:ext>
            </a:extLst>
          </p:cNvPr>
          <p:cNvGrpSpPr/>
          <p:nvPr/>
        </p:nvGrpSpPr>
        <p:grpSpPr>
          <a:xfrm>
            <a:off x="4572327" y="3559246"/>
            <a:ext cx="3580616" cy="1889542"/>
            <a:chOff x="4572327" y="3848373"/>
            <a:chExt cx="3580616" cy="1889542"/>
          </a:xfrm>
        </p:grpSpPr>
        <p:cxnSp>
          <p:nvCxnSpPr>
            <p:cNvPr id="19" name="Straight Arrow Connector 18">
              <a:extLst>
                <a:ext uri="{FF2B5EF4-FFF2-40B4-BE49-F238E27FC236}">
                  <a16:creationId xmlns:a16="http://schemas.microsoft.com/office/drawing/2014/main" id="{2DEF644D-40F7-0581-BF0A-CDA6ED6BFE60}"/>
                </a:ext>
              </a:extLst>
            </p:cNvPr>
            <p:cNvCxnSpPr>
              <a:cxnSpLocks/>
            </p:cNvCxnSpPr>
            <p:nvPr/>
          </p:nvCxnSpPr>
          <p:spPr>
            <a:xfrm>
              <a:off x="4572327" y="3848373"/>
              <a:ext cx="2330753" cy="1332732"/>
            </a:xfrm>
            <a:prstGeom prst="straightConnector1">
              <a:avLst/>
            </a:prstGeom>
            <a:ln w="19050">
              <a:solidFill>
                <a:schemeClr val="bg2">
                  <a:lumMod val="75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B18A4164-B78A-292D-A75C-0CCF96E01C86}"/>
                </a:ext>
              </a:extLst>
            </p:cNvPr>
            <p:cNvSpPr/>
            <p:nvPr/>
          </p:nvSpPr>
          <p:spPr>
            <a:xfrm>
              <a:off x="6069432" y="5099809"/>
              <a:ext cx="2083511" cy="638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7E6E6">
                      <a:lumMod val="50000"/>
                    </a:srgbClr>
                  </a:solidFill>
                  <a:effectLst/>
                  <a:uLnTx/>
                  <a:uFillTx/>
                  <a:latin typeface="Corbel" panose="020B0503020204020204" pitchFamily="34" charset="0"/>
                  <a:ea typeface="+mn-ea"/>
                  <a:cs typeface="+mn-cs"/>
                </a:rPr>
                <a:t>Energy Efficiency </a:t>
              </a:r>
            </a:p>
          </p:txBody>
        </p:sp>
      </p:grpSp>
      <p:sp>
        <p:nvSpPr>
          <p:cNvPr id="32" name="Freeform 31">
            <a:extLst>
              <a:ext uri="{FF2B5EF4-FFF2-40B4-BE49-F238E27FC236}">
                <a16:creationId xmlns:a16="http://schemas.microsoft.com/office/drawing/2014/main" id="{7F15176B-AAB9-A17B-D92D-0155BFBCBF61}"/>
              </a:ext>
            </a:extLst>
          </p:cNvPr>
          <p:cNvSpPr/>
          <p:nvPr/>
        </p:nvSpPr>
        <p:spPr>
          <a:xfrm>
            <a:off x="2925587" y="3077940"/>
            <a:ext cx="822302" cy="565744"/>
          </a:xfrm>
          <a:custGeom>
            <a:avLst/>
            <a:gdLst>
              <a:gd name="connsiteX0" fmla="*/ 822302 w 822302"/>
              <a:gd name="connsiteY0" fmla="*/ 565744 h 565744"/>
              <a:gd name="connsiteX1" fmla="*/ 394705 w 822302"/>
              <a:gd name="connsiteY1" fmla="*/ 151304 h 565744"/>
              <a:gd name="connsiteX2" fmla="*/ 0 w 822302"/>
              <a:gd name="connsiteY2" fmla="*/ 0 h 565744"/>
            </a:gdLst>
            <a:ahLst/>
            <a:cxnLst>
              <a:cxn ang="0">
                <a:pos x="connsiteX0" y="connsiteY0"/>
              </a:cxn>
              <a:cxn ang="0">
                <a:pos x="connsiteX1" y="connsiteY1"/>
              </a:cxn>
              <a:cxn ang="0">
                <a:pos x="connsiteX2" y="connsiteY2"/>
              </a:cxn>
            </a:cxnLst>
            <a:rect l="l" t="t" r="r" b="b"/>
            <a:pathLst>
              <a:path w="822302" h="565744">
                <a:moveTo>
                  <a:pt x="822302" y="565744"/>
                </a:moveTo>
                <a:cubicBezTo>
                  <a:pt x="677028" y="405669"/>
                  <a:pt x="531755" y="245595"/>
                  <a:pt x="394705" y="151304"/>
                </a:cubicBezTo>
                <a:cubicBezTo>
                  <a:pt x="257655" y="57013"/>
                  <a:pt x="93194" y="24121"/>
                  <a:pt x="0" y="0"/>
                </a:cubicBezTo>
              </a:path>
            </a:pathLst>
          </a:custGeom>
          <a:noFill/>
          <a:ln w="28575">
            <a:solidFill>
              <a:schemeClr val="accent4"/>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6BCE0757-7F8A-3BF8-8C16-6F19F32900D9}"/>
              </a:ext>
            </a:extLst>
          </p:cNvPr>
          <p:cNvSpPr/>
          <p:nvPr/>
        </p:nvSpPr>
        <p:spPr>
          <a:xfrm>
            <a:off x="835362" y="2879117"/>
            <a:ext cx="2083511" cy="638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FFC000"/>
                </a:solidFill>
                <a:effectLst/>
                <a:uLnTx/>
                <a:uFillTx/>
                <a:latin typeface="Corbel" panose="020B0503020204020204" pitchFamily="34" charset="0"/>
                <a:ea typeface="+mn-ea"/>
                <a:cs typeface="+mn-cs"/>
              </a:rPr>
              <a:t>G</a:t>
            </a:r>
            <a:r>
              <a:rPr kumimoji="0" lang="en-US" sz="2000" b="1" i="0" u="none" strike="noStrike" kern="1200" cap="none" spc="0" normalizeH="0" baseline="0" noProof="0">
                <a:ln>
                  <a:noFill/>
                </a:ln>
                <a:solidFill>
                  <a:srgbClr val="FFC000"/>
                </a:solidFill>
                <a:effectLst/>
                <a:uLnTx/>
                <a:uFillTx/>
                <a:latin typeface="Corbel" panose="020B0503020204020204" pitchFamily="34" charset="0"/>
                <a:ea typeface="+mn-ea"/>
                <a:cs typeface="+mn-cs"/>
              </a:rPr>
              <a:t>ated </a:t>
            </a:r>
            <a:br>
              <a:rPr kumimoji="0" lang="en-US" sz="2000" b="1" i="0" u="none" strike="noStrike" kern="1200" cap="none" spc="0" normalizeH="0" baseline="0" noProof="0">
                <a:ln>
                  <a:noFill/>
                </a:ln>
                <a:solidFill>
                  <a:srgbClr val="FFC000"/>
                </a:solidFill>
                <a:effectLst/>
                <a:uLnTx/>
                <a:uFillTx/>
                <a:latin typeface="Corbel" panose="020B0503020204020204" pitchFamily="34" charset="0"/>
                <a:ea typeface="+mn-ea"/>
                <a:cs typeface="+mn-cs"/>
              </a:rPr>
            </a:br>
            <a:r>
              <a:rPr kumimoji="0" lang="en-US" sz="2000" b="1" i="0" u="sng" strike="noStrike" kern="1200" cap="none" spc="0" normalizeH="0" baseline="0" noProof="0">
                <a:ln>
                  <a:noFill/>
                </a:ln>
                <a:solidFill>
                  <a:srgbClr val="FFC000"/>
                </a:solidFill>
                <a:effectLst/>
                <a:uLnTx/>
                <a:uFillTx/>
                <a:latin typeface="Corbel" panose="020B0503020204020204" pitchFamily="34" charset="0"/>
                <a:ea typeface="+mn-ea"/>
                <a:cs typeface="+mn-cs"/>
              </a:rPr>
              <a:t>S</a:t>
            </a:r>
            <a:r>
              <a:rPr kumimoji="0" lang="en-US" sz="2000" b="1" i="0" u="none" strike="noStrike" kern="1200" cap="none" spc="0" normalizeH="0" baseline="0" noProof="0">
                <a:ln>
                  <a:noFill/>
                </a:ln>
                <a:solidFill>
                  <a:srgbClr val="FFC000"/>
                </a:solidFill>
                <a:effectLst/>
                <a:uLnTx/>
                <a:uFillTx/>
                <a:latin typeface="Corbel" panose="020B0503020204020204" pitchFamily="34" charset="0"/>
                <a:ea typeface="+mn-ea"/>
                <a:cs typeface="+mn-cs"/>
              </a:rPr>
              <a:t>ense </a:t>
            </a:r>
            <a:r>
              <a:rPr kumimoji="0" lang="en-US" sz="2000" b="1" i="0" u="sng" strike="noStrike" kern="1200" cap="none" spc="0" normalizeH="0" baseline="0" noProof="0">
                <a:ln>
                  <a:noFill/>
                </a:ln>
                <a:solidFill>
                  <a:srgbClr val="FFC000"/>
                </a:solidFill>
                <a:effectLst/>
                <a:uLnTx/>
                <a:uFillTx/>
                <a:latin typeface="Corbel" panose="020B0503020204020204" pitchFamily="34" charset="0"/>
                <a:ea typeface="+mn-ea"/>
                <a:cs typeface="+mn-cs"/>
              </a:rPr>
              <a:t>A</a:t>
            </a:r>
            <a:r>
              <a:rPr kumimoji="0" lang="en-US" sz="2000" b="1" i="0" u="none" strike="noStrike" kern="1200" cap="none" spc="0" normalizeH="0" baseline="0" noProof="0">
                <a:ln>
                  <a:noFill/>
                </a:ln>
                <a:solidFill>
                  <a:srgbClr val="FFC000"/>
                </a:solidFill>
                <a:effectLst/>
                <a:uLnTx/>
                <a:uFillTx/>
                <a:latin typeface="Corbel" panose="020B0503020204020204" pitchFamily="34" charset="0"/>
                <a:ea typeface="+mn-ea"/>
                <a:cs typeface="+mn-cs"/>
              </a:rPr>
              <a:t>mplifier</a:t>
            </a:r>
          </a:p>
        </p:txBody>
      </p:sp>
      <p:sp>
        <p:nvSpPr>
          <p:cNvPr id="34" name="Freeform 33">
            <a:extLst>
              <a:ext uri="{FF2B5EF4-FFF2-40B4-BE49-F238E27FC236}">
                <a16:creationId xmlns:a16="http://schemas.microsoft.com/office/drawing/2014/main" id="{96FA1637-16B3-F7AF-67BC-C85527142FE9}"/>
              </a:ext>
            </a:extLst>
          </p:cNvPr>
          <p:cNvSpPr/>
          <p:nvPr/>
        </p:nvSpPr>
        <p:spPr>
          <a:xfrm flipH="1">
            <a:off x="5675039" y="3220779"/>
            <a:ext cx="812670" cy="592889"/>
          </a:xfrm>
          <a:custGeom>
            <a:avLst/>
            <a:gdLst>
              <a:gd name="connsiteX0" fmla="*/ 822302 w 822302"/>
              <a:gd name="connsiteY0" fmla="*/ 565744 h 565744"/>
              <a:gd name="connsiteX1" fmla="*/ 394705 w 822302"/>
              <a:gd name="connsiteY1" fmla="*/ 151304 h 565744"/>
              <a:gd name="connsiteX2" fmla="*/ 0 w 822302"/>
              <a:gd name="connsiteY2" fmla="*/ 0 h 565744"/>
            </a:gdLst>
            <a:ahLst/>
            <a:cxnLst>
              <a:cxn ang="0">
                <a:pos x="connsiteX0" y="connsiteY0"/>
              </a:cxn>
              <a:cxn ang="0">
                <a:pos x="connsiteX1" y="connsiteY1"/>
              </a:cxn>
              <a:cxn ang="0">
                <a:pos x="connsiteX2" y="connsiteY2"/>
              </a:cxn>
            </a:cxnLst>
            <a:rect l="l" t="t" r="r" b="b"/>
            <a:pathLst>
              <a:path w="822302" h="565744">
                <a:moveTo>
                  <a:pt x="822302" y="565744"/>
                </a:moveTo>
                <a:cubicBezTo>
                  <a:pt x="677028" y="405669"/>
                  <a:pt x="531755" y="245595"/>
                  <a:pt x="394705" y="151304"/>
                </a:cubicBezTo>
                <a:cubicBezTo>
                  <a:pt x="257655" y="57013"/>
                  <a:pt x="93194" y="24121"/>
                  <a:pt x="0" y="0"/>
                </a:cubicBezTo>
              </a:path>
            </a:pathLst>
          </a:custGeom>
          <a:noFill/>
          <a:ln w="28575">
            <a:solidFill>
              <a:schemeClr val="accent6"/>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D615BCBA-6961-6691-E8F5-AEE3E49685DE}"/>
              </a:ext>
            </a:extLst>
          </p:cNvPr>
          <p:cNvSpPr/>
          <p:nvPr/>
        </p:nvSpPr>
        <p:spPr>
          <a:xfrm>
            <a:off x="6504292" y="3005578"/>
            <a:ext cx="2057400" cy="638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70AD47"/>
                </a:solidFill>
                <a:effectLst/>
                <a:uLnTx/>
                <a:uFillTx/>
                <a:latin typeface="Corbel" panose="020B0503020204020204" pitchFamily="34" charset="0"/>
                <a:ea typeface="+mn-ea"/>
                <a:cs typeface="+mn-cs"/>
              </a:rPr>
              <a:t>B</a:t>
            </a:r>
            <a:r>
              <a:rPr kumimoji="0" lang="en-US" sz="2000" b="1" i="0" u="none" strike="noStrike" kern="1200" cap="none" spc="0" normalizeH="0" baseline="0" noProof="0">
                <a:ln>
                  <a:noFill/>
                </a:ln>
                <a:solidFill>
                  <a:srgbClr val="70AD47"/>
                </a:solidFill>
                <a:effectLst/>
                <a:uLnTx/>
                <a:uFillTx/>
                <a:latin typeface="Corbel" panose="020B0503020204020204" pitchFamily="34" charset="0"/>
                <a:ea typeface="+mn-ea"/>
                <a:cs typeface="+mn-cs"/>
              </a:rPr>
              <a:t>uffered </a:t>
            </a:r>
            <a:br>
              <a:rPr kumimoji="0" lang="en-US" sz="2000" b="1" i="0" u="none" strike="noStrike" kern="1200" cap="none" spc="0" normalizeH="0" baseline="0" noProof="0">
                <a:ln>
                  <a:noFill/>
                </a:ln>
                <a:solidFill>
                  <a:srgbClr val="70AD47"/>
                </a:solidFill>
                <a:effectLst/>
                <a:uLnTx/>
                <a:uFillTx/>
                <a:latin typeface="Corbel" panose="020B0503020204020204" pitchFamily="34" charset="0"/>
                <a:ea typeface="+mn-ea"/>
                <a:cs typeface="+mn-cs"/>
              </a:rPr>
            </a:br>
            <a:r>
              <a:rPr kumimoji="0" lang="en-US" sz="2000" b="1" i="0" u="sng" strike="noStrike" kern="1200" cap="none" spc="0" normalizeH="0" baseline="0" noProof="0">
                <a:ln>
                  <a:noFill/>
                </a:ln>
                <a:solidFill>
                  <a:srgbClr val="70AD47"/>
                </a:solidFill>
                <a:effectLst/>
                <a:uLnTx/>
                <a:uFillTx/>
                <a:latin typeface="Corbel" panose="020B0503020204020204" pitchFamily="34" charset="0"/>
                <a:ea typeface="+mn-ea"/>
                <a:cs typeface="+mn-cs"/>
              </a:rPr>
              <a:t>S</a:t>
            </a:r>
            <a:r>
              <a:rPr kumimoji="0" lang="en-US" sz="2000" b="1" i="0" u="none" strike="noStrike" kern="1200" cap="none" spc="0" normalizeH="0" baseline="0" noProof="0">
                <a:ln>
                  <a:noFill/>
                </a:ln>
                <a:solidFill>
                  <a:srgbClr val="70AD47"/>
                </a:solidFill>
                <a:effectLst/>
                <a:uLnTx/>
                <a:uFillTx/>
                <a:latin typeface="Corbel" panose="020B0503020204020204" pitchFamily="34" charset="0"/>
                <a:ea typeface="+mn-ea"/>
                <a:cs typeface="+mn-cs"/>
              </a:rPr>
              <a:t>ense </a:t>
            </a:r>
            <a:r>
              <a:rPr kumimoji="0" lang="en-US" sz="2000" b="1" i="0" u="sng" strike="noStrike" kern="1200" cap="none" spc="0" normalizeH="0" baseline="0" noProof="0">
                <a:ln>
                  <a:noFill/>
                </a:ln>
                <a:solidFill>
                  <a:srgbClr val="70AD47"/>
                </a:solidFill>
                <a:effectLst/>
                <a:uLnTx/>
                <a:uFillTx/>
                <a:latin typeface="Corbel" panose="020B0503020204020204" pitchFamily="34" charset="0"/>
                <a:ea typeface="+mn-ea"/>
                <a:cs typeface="+mn-cs"/>
              </a:rPr>
              <a:t>A</a:t>
            </a:r>
            <a:r>
              <a:rPr kumimoji="0" lang="en-US" sz="2000" b="1" i="0" u="none" strike="noStrike" kern="1200" cap="none" spc="0" normalizeH="0" baseline="0" noProof="0">
                <a:ln>
                  <a:noFill/>
                </a:ln>
                <a:solidFill>
                  <a:srgbClr val="70AD47"/>
                </a:solidFill>
                <a:effectLst/>
                <a:uLnTx/>
                <a:uFillTx/>
                <a:latin typeface="Corbel" panose="020B0503020204020204" pitchFamily="34" charset="0"/>
                <a:ea typeface="+mn-ea"/>
                <a:cs typeface="+mn-cs"/>
              </a:rPr>
              <a:t>mplifier</a:t>
            </a:r>
          </a:p>
        </p:txBody>
      </p:sp>
      <p:sp>
        <p:nvSpPr>
          <p:cNvPr id="36" name="Freeform 35">
            <a:extLst>
              <a:ext uri="{FF2B5EF4-FFF2-40B4-BE49-F238E27FC236}">
                <a16:creationId xmlns:a16="http://schemas.microsoft.com/office/drawing/2014/main" id="{1DC0D02A-A489-A829-E8A7-058AAE410BBB}"/>
              </a:ext>
            </a:extLst>
          </p:cNvPr>
          <p:cNvSpPr/>
          <p:nvPr/>
        </p:nvSpPr>
        <p:spPr>
          <a:xfrm flipH="1">
            <a:off x="5015889" y="1708103"/>
            <a:ext cx="812670" cy="592889"/>
          </a:xfrm>
          <a:custGeom>
            <a:avLst/>
            <a:gdLst>
              <a:gd name="connsiteX0" fmla="*/ 822302 w 822302"/>
              <a:gd name="connsiteY0" fmla="*/ 565744 h 565744"/>
              <a:gd name="connsiteX1" fmla="*/ 394705 w 822302"/>
              <a:gd name="connsiteY1" fmla="*/ 151304 h 565744"/>
              <a:gd name="connsiteX2" fmla="*/ 0 w 822302"/>
              <a:gd name="connsiteY2" fmla="*/ 0 h 565744"/>
            </a:gdLst>
            <a:ahLst/>
            <a:cxnLst>
              <a:cxn ang="0">
                <a:pos x="connsiteX0" y="connsiteY0"/>
              </a:cxn>
              <a:cxn ang="0">
                <a:pos x="connsiteX1" y="connsiteY1"/>
              </a:cxn>
              <a:cxn ang="0">
                <a:pos x="connsiteX2" y="connsiteY2"/>
              </a:cxn>
            </a:cxnLst>
            <a:rect l="l" t="t" r="r" b="b"/>
            <a:pathLst>
              <a:path w="822302" h="565744">
                <a:moveTo>
                  <a:pt x="822302" y="565744"/>
                </a:moveTo>
                <a:cubicBezTo>
                  <a:pt x="677028" y="405669"/>
                  <a:pt x="531755" y="245595"/>
                  <a:pt x="394705" y="151304"/>
                </a:cubicBezTo>
                <a:cubicBezTo>
                  <a:pt x="257655" y="57013"/>
                  <a:pt x="93194" y="24121"/>
                  <a:pt x="0" y="0"/>
                </a:cubicBezTo>
              </a:path>
            </a:pathLst>
          </a:custGeom>
          <a:noFill/>
          <a:ln w="28575">
            <a:solidFill>
              <a:schemeClr val="accent1"/>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1228D906-D5C3-8595-6640-B83ED1208BC0}"/>
              </a:ext>
            </a:extLst>
          </p:cNvPr>
          <p:cNvSpPr/>
          <p:nvPr/>
        </p:nvSpPr>
        <p:spPr>
          <a:xfrm>
            <a:off x="5845142" y="1492902"/>
            <a:ext cx="2057400" cy="638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4472C4"/>
                </a:solidFill>
                <a:effectLst/>
                <a:uLnTx/>
                <a:uFillTx/>
                <a:latin typeface="Corbel" panose="020B0503020204020204" pitchFamily="34" charset="0"/>
                <a:ea typeface="+mn-ea"/>
                <a:cs typeface="+mn-cs"/>
              </a:rPr>
              <a:t>G</a:t>
            </a:r>
            <a:r>
              <a:rPr kumimoji="0" lang="en-US" sz="2000" b="1" i="0" u="none" strike="noStrike" kern="1200" cap="none" spc="0" normalizeH="0" baseline="0" noProof="0">
                <a:ln>
                  <a:noFill/>
                </a:ln>
                <a:solidFill>
                  <a:srgbClr val="4472C4"/>
                </a:solidFill>
                <a:effectLst/>
                <a:uLnTx/>
                <a:uFillTx/>
                <a:latin typeface="Corbel" panose="020B0503020204020204" pitchFamily="34" charset="0"/>
                <a:ea typeface="+mn-ea"/>
                <a:cs typeface="+mn-cs"/>
              </a:rPr>
              <a:t>ated</a:t>
            </a:r>
            <a:br>
              <a:rPr kumimoji="0" lang="en-US" sz="2000" b="1" i="0" u="none" strike="noStrike" kern="1200" cap="none" spc="0" normalizeH="0" baseline="0" noProof="0">
                <a:ln>
                  <a:noFill/>
                </a:ln>
                <a:solidFill>
                  <a:srgbClr val="4472C4"/>
                </a:solidFill>
                <a:effectLst/>
                <a:uLnTx/>
                <a:uFillTx/>
                <a:latin typeface="Corbel" panose="020B0503020204020204" pitchFamily="34" charset="0"/>
                <a:ea typeface="+mn-ea"/>
                <a:cs typeface="+mn-cs"/>
              </a:rPr>
            </a:br>
            <a:r>
              <a:rPr kumimoji="0" lang="en-US" sz="2000" b="1" i="0" u="sng" strike="noStrike" kern="1200" cap="none" spc="0" normalizeH="0" baseline="0" noProof="0">
                <a:ln>
                  <a:noFill/>
                </a:ln>
                <a:solidFill>
                  <a:srgbClr val="4472C4"/>
                </a:solidFill>
                <a:effectLst/>
                <a:uLnTx/>
                <a:uFillTx/>
                <a:latin typeface="Corbel" panose="020B0503020204020204" pitchFamily="34" charset="0"/>
                <a:ea typeface="+mn-ea"/>
                <a:cs typeface="+mn-cs"/>
              </a:rPr>
              <a:t>M</a:t>
            </a:r>
            <a:r>
              <a:rPr kumimoji="0" lang="en-US" sz="2000" b="1" i="0" u="none" strike="noStrike" kern="1200" cap="none" spc="0" normalizeH="0" baseline="0" noProof="0">
                <a:ln>
                  <a:noFill/>
                </a:ln>
                <a:solidFill>
                  <a:srgbClr val="4472C4"/>
                </a:solidFill>
                <a:effectLst/>
                <a:uLnTx/>
                <a:uFillTx/>
                <a:latin typeface="Corbel" panose="020B0503020204020204" pitchFamily="34" charset="0"/>
                <a:ea typeface="+mn-ea"/>
                <a:cs typeface="+mn-cs"/>
              </a:rPr>
              <a:t>emory </a:t>
            </a:r>
            <a:r>
              <a:rPr kumimoji="0" lang="en-US" sz="2000" b="1" i="0" u="sng" strike="noStrike" kern="1200" cap="none" spc="0" normalizeH="0" baseline="0" noProof="0">
                <a:ln>
                  <a:noFill/>
                </a:ln>
                <a:solidFill>
                  <a:srgbClr val="4472C4"/>
                </a:solidFill>
                <a:effectLst/>
                <a:uLnTx/>
                <a:uFillTx/>
                <a:latin typeface="Corbel" panose="020B0503020204020204" pitchFamily="34" charset="0"/>
                <a:ea typeface="+mn-ea"/>
                <a:cs typeface="+mn-cs"/>
              </a:rPr>
              <a:t>C</a:t>
            </a:r>
            <a:r>
              <a:rPr kumimoji="0" lang="en-US" sz="2000" b="1" i="0" u="none" strike="noStrike" kern="1200" cap="none" spc="0" normalizeH="0" baseline="0" noProof="0">
                <a:ln>
                  <a:noFill/>
                </a:ln>
                <a:solidFill>
                  <a:srgbClr val="4472C4"/>
                </a:solidFill>
                <a:effectLst/>
                <a:uLnTx/>
                <a:uFillTx/>
                <a:latin typeface="Corbel" panose="020B0503020204020204" pitchFamily="34" charset="0"/>
                <a:ea typeface="+mn-ea"/>
                <a:cs typeface="+mn-cs"/>
              </a:rPr>
              <a:t>ell</a:t>
            </a:r>
          </a:p>
        </p:txBody>
      </p:sp>
      <p:sp>
        <p:nvSpPr>
          <p:cNvPr id="38" name="Oval 37">
            <a:extLst>
              <a:ext uri="{FF2B5EF4-FFF2-40B4-BE49-F238E27FC236}">
                <a16:creationId xmlns:a16="http://schemas.microsoft.com/office/drawing/2014/main" id="{DF1992B9-ECBE-E5E1-1E8A-D785CF4AC03A}"/>
              </a:ext>
            </a:extLst>
          </p:cNvPr>
          <p:cNvSpPr/>
          <p:nvPr/>
        </p:nvSpPr>
        <p:spPr>
          <a:xfrm>
            <a:off x="2801070" y="4509288"/>
            <a:ext cx="112914" cy="112914"/>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90231C89-A60E-C542-28E7-FB8CF1953FD4}"/>
              </a:ext>
            </a:extLst>
          </p:cNvPr>
          <p:cNvSpPr/>
          <p:nvPr/>
        </p:nvSpPr>
        <p:spPr>
          <a:xfrm>
            <a:off x="4510176" y="2717179"/>
            <a:ext cx="112914" cy="112914"/>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6B32FA60-B769-1E15-75E6-CCDF7C8F6F57}"/>
              </a:ext>
            </a:extLst>
          </p:cNvPr>
          <p:cNvSpPr/>
          <p:nvPr/>
        </p:nvSpPr>
        <p:spPr>
          <a:xfrm>
            <a:off x="5194420" y="3908396"/>
            <a:ext cx="112914" cy="112914"/>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7D4590A6-81C6-2592-C61D-E714F0CD7A40}"/>
              </a:ext>
            </a:extLst>
          </p:cNvPr>
          <p:cNvSpPr/>
          <p:nvPr/>
        </p:nvSpPr>
        <p:spPr>
          <a:xfrm>
            <a:off x="3668893" y="4008244"/>
            <a:ext cx="112914" cy="11291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5262916F-E591-C77C-6174-77D3C7BF1AE9}"/>
              </a:ext>
            </a:extLst>
          </p:cNvPr>
          <p:cNvSpPr/>
          <p:nvPr/>
        </p:nvSpPr>
        <p:spPr>
          <a:xfrm>
            <a:off x="4519772" y="1872285"/>
            <a:ext cx="112914" cy="11291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F052611F-6BA5-017D-3F00-2B7D877E4C9D}"/>
              </a:ext>
            </a:extLst>
          </p:cNvPr>
          <p:cNvSpPr/>
          <p:nvPr/>
        </p:nvSpPr>
        <p:spPr>
          <a:xfrm>
            <a:off x="5923433" y="4318744"/>
            <a:ext cx="112914" cy="11291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706E7663-C430-32CF-76EB-10ED4CB92B43}"/>
              </a:ext>
            </a:extLst>
          </p:cNvPr>
          <p:cNvSpPr/>
          <p:nvPr/>
        </p:nvSpPr>
        <p:spPr>
          <a:xfrm>
            <a:off x="3983408" y="3813326"/>
            <a:ext cx="112914" cy="112914"/>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BC224A13-6489-BC5C-2901-45B90FB77555}"/>
              </a:ext>
            </a:extLst>
          </p:cNvPr>
          <p:cNvSpPr/>
          <p:nvPr/>
        </p:nvSpPr>
        <p:spPr>
          <a:xfrm>
            <a:off x="4510176" y="1476729"/>
            <a:ext cx="112914" cy="112914"/>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61D81B4C-DBC2-7526-7278-1752A6CEFDAF}"/>
              </a:ext>
            </a:extLst>
          </p:cNvPr>
          <p:cNvSpPr/>
          <p:nvPr/>
        </p:nvSpPr>
        <p:spPr>
          <a:xfrm>
            <a:off x="6248819" y="4497128"/>
            <a:ext cx="112914" cy="112914"/>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4810A1C-CED7-BFDD-9A82-99F010CB31B4}"/>
              </a:ext>
            </a:extLst>
          </p:cNvPr>
          <p:cNvSpPr/>
          <p:nvPr/>
        </p:nvSpPr>
        <p:spPr>
          <a:xfrm>
            <a:off x="225239" y="5415540"/>
            <a:ext cx="8693523" cy="920520"/>
          </a:xfrm>
          <a:prstGeom prst="rect">
            <a:avLst/>
          </a:prstGeom>
          <a:solidFill>
            <a:schemeClr val="accent4">
              <a:lumMod val="20000"/>
              <a:lumOff val="80000"/>
            </a:schemeClr>
          </a:solidFill>
          <a:ln w="76200">
            <a:solidFill>
              <a:schemeClr val="accent1"/>
            </a:solidFill>
          </a:ln>
        </p:spPr>
        <p:txBody>
          <a:bodyPr wrap="square"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pLUTo designs cover a </a:t>
            </a:r>
            <a:r>
              <a:rPr kumimoji="0" lang="en-US" sz="2400" b="1" i="1" u="none" strike="noStrike" kern="1200" cap="none" spc="0" normalizeH="0" baseline="0" noProof="0">
                <a:ln>
                  <a:noFill/>
                </a:ln>
                <a:solidFill>
                  <a:srgbClr val="4472C4"/>
                </a:solidFill>
                <a:effectLst/>
                <a:uLnTx/>
                <a:uFillTx/>
                <a:latin typeface="Corbel" panose="020B0503020204020204" pitchFamily="34" charset="0"/>
                <a:ea typeface="+mn-ea"/>
                <a:cs typeface="+mn-cs"/>
              </a:rPr>
              <a:t>broad design space</a:t>
            </a:r>
            <a:r>
              <a:rPr kumimoji="0" lang="en-US" sz="2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 and provide</a:t>
            </a:r>
            <a:br>
              <a:rPr kumimoji="0" lang="en-US" sz="2400" b="1" i="0" u="none" strike="noStrike" kern="1200" cap="none" spc="0" normalizeH="0" baseline="0" noProof="0">
                <a:ln>
                  <a:noFill/>
                </a:ln>
                <a:solidFill>
                  <a:prstClr val="black"/>
                </a:solidFill>
                <a:effectLst/>
                <a:uLnTx/>
                <a:uFillTx/>
                <a:latin typeface="Corbel" panose="020B0503020204020204" pitchFamily="34" charset="0"/>
                <a:ea typeface="+mn-ea"/>
                <a:cs typeface="+mn-cs"/>
              </a:rPr>
            </a:br>
            <a:r>
              <a:rPr kumimoji="0" lang="en-US" sz="2400" b="1" i="1" u="none" strike="noStrike" kern="1200" cap="none" spc="0" normalizeH="0" baseline="0" noProof="0">
                <a:ln>
                  <a:noFill/>
                </a:ln>
                <a:solidFill>
                  <a:srgbClr val="4472C4"/>
                </a:solidFill>
                <a:effectLst/>
                <a:uLnTx/>
                <a:uFillTx/>
                <a:latin typeface="Corbel" panose="020B0503020204020204" pitchFamily="34" charset="0"/>
                <a:ea typeface="+mn-ea"/>
                <a:cs typeface="+mn-cs"/>
              </a:rPr>
              <a:t>different </a:t>
            </a:r>
            <a:r>
              <a:rPr kumimoji="0" lang="en-US" sz="2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performance, energy, and area efficiency</a:t>
            </a:r>
            <a:endParaRPr kumimoji="0" lang="en-US" sz="2400" b="0" i="0" u="none" strike="noStrike" kern="1200" cap="none" spc="0" normalizeH="0" baseline="0" noProof="0">
              <a:ln>
                <a:noFill/>
              </a:ln>
              <a:solidFill>
                <a:srgbClr val="FF0000"/>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23330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fade">
                                      <p:cBhvr>
                                        <p:cTn id="60" dur="500"/>
                                        <p:tgtEl>
                                          <p:spTgt spid="3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fade">
                                      <p:cBhvr>
                                        <p:cTn id="65" dur="500"/>
                                        <p:tgtEl>
                                          <p:spTgt spid="4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500"/>
                                        <p:tgtEl>
                                          <p:spTgt spid="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500"/>
                                        <p:tgtEl>
                                          <p:spTgt spid="32"/>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fade">
                                      <p:cBhvr>
                                        <p:cTn id="78" dur="500"/>
                                        <p:tgtEl>
                                          <p:spTgt spid="37"/>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fade">
                                      <p:cBhvr>
                                        <p:cTn id="83" dur="500"/>
                                        <p:tgtEl>
                                          <p:spTgt spid="45"/>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46"/>
                                        </p:tgtEl>
                                        <p:attrNameLst>
                                          <p:attrName>style.visibility</p:attrName>
                                        </p:attrNameLst>
                                      </p:cBhvr>
                                      <p:to>
                                        <p:strVal val="visible"/>
                                      </p:to>
                                    </p:set>
                                    <p:animEffect transition="in" filter="fade">
                                      <p:cBhvr>
                                        <p:cTn id="88" dur="500"/>
                                        <p:tgtEl>
                                          <p:spTgt spid="46"/>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44"/>
                                        </p:tgtEl>
                                        <p:attrNameLst>
                                          <p:attrName>style.visibility</p:attrName>
                                        </p:attrNameLst>
                                      </p:cBhvr>
                                      <p:to>
                                        <p:strVal val="visible"/>
                                      </p:to>
                                    </p:set>
                                    <p:animEffect transition="in" filter="fade">
                                      <p:cBhvr>
                                        <p:cTn id="93" dur="500"/>
                                        <p:tgtEl>
                                          <p:spTgt spid="44"/>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6"/>
                                        </p:tgtEl>
                                        <p:attrNameLst>
                                          <p:attrName>style.visibility</p:attrName>
                                        </p:attrNameLst>
                                      </p:cBhvr>
                                      <p:to>
                                        <p:strVal val="visible"/>
                                      </p:to>
                                    </p:set>
                                    <p:animEffect transition="in" filter="fade">
                                      <p:cBhvr>
                                        <p:cTn id="98" dur="500"/>
                                        <p:tgtEl>
                                          <p:spTgt spid="6"/>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fade">
                                      <p:cBhvr>
                                        <p:cTn id="101" dur="500"/>
                                        <p:tgtEl>
                                          <p:spTgt spid="36"/>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2"/>
                                        </p:tgtEl>
                                        <p:attrNameLst>
                                          <p:attrName>style.visibility</p:attrName>
                                        </p:attrNameLst>
                                      </p:cBhvr>
                                      <p:to>
                                        <p:strVal val="visible"/>
                                      </p:to>
                                    </p:set>
                                    <p:animEffect transition="in" filter="fade">
                                      <p:cBhvr>
                                        <p:cTn id="10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32" grpId="0" animBg="1"/>
      <p:bldP spid="33" grpId="0"/>
      <p:bldP spid="34" grpId="0" animBg="1"/>
      <p:bldP spid="35" grpId="0"/>
      <p:bldP spid="36" grpId="0" animBg="1"/>
      <p:bldP spid="37" grpId="0"/>
      <p:bldP spid="38" grpId="0" animBg="1"/>
      <p:bldP spid="39" grpId="0" animBg="1"/>
      <p:bldP spid="40" grpId="0" animBg="1"/>
      <p:bldP spid="41" grpId="0" animBg="1"/>
      <p:bldP spid="42" grpId="0" animBg="1"/>
      <p:bldP spid="43" grpId="0" animBg="1"/>
      <p:bldP spid="44" grpId="0" animBg="1"/>
      <p:bldP spid="45" grpId="0" animBg="1"/>
      <p:bldP spid="46" grpId="0" animBg="1"/>
      <p:bldP spid="2"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descr=" 6">
            <a:extLst>
              <a:ext uri="{FF2B5EF4-FFF2-40B4-BE49-F238E27FC236}">
                <a16:creationId xmlns:a16="http://schemas.microsoft.com/office/drawing/2014/main" id="{225FE3A3-6745-502D-7F59-15867750339D}"/>
              </a:ext>
            </a:extLst>
          </p:cNvPr>
          <p:cNvSpPr txBox="1">
            <a:spLocks/>
          </p:cNvSpPr>
          <p:nvPr/>
        </p:nvSpPr>
        <p:spPr>
          <a:xfrm>
            <a:off x="457200" y="0"/>
            <a:ext cx="8229600"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orbel" panose="020B0503020204020204" pitchFamily="34" charset="0"/>
                <a:ea typeface="+mj-ea"/>
                <a:cs typeface="+mj-cs"/>
              </a:rPr>
              <a:t>System Integration</a:t>
            </a:r>
          </a:p>
        </p:txBody>
      </p:sp>
      <p:graphicFrame>
        <p:nvGraphicFramePr>
          <p:cNvPr id="11" name="Diagram 10">
            <a:extLst>
              <a:ext uri="{FF2B5EF4-FFF2-40B4-BE49-F238E27FC236}">
                <a16:creationId xmlns:a16="http://schemas.microsoft.com/office/drawing/2014/main" id="{C505E34D-42BE-5EFA-C2AF-D3AF7FFBFD91}"/>
              </a:ext>
            </a:extLst>
          </p:cNvPr>
          <p:cNvGraphicFramePr/>
          <p:nvPr/>
        </p:nvGraphicFramePr>
        <p:xfrm>
          <a:off x="168965" y="2378213"/>
          <a:ext cx="8806070" cy="21015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Curved Down Arrow 22">
            <a:extLst>
              <a:ext uri="{FF2B5EF4-FFF2-40B4-BE49-F238E27FC236}">
                <a16:creationId xmlns:a16="http://schemas.microsoft.com/office/drawing/2014/main" id="{A74D551D-B21D-2B4E-D353-95A701423AC5}"/>
              </a:ext>
            </a:extLst>
          </p:cNvPr>
          <p:cNvSpPr/>
          <p:nvPr/>
        </p:nvSpPr>
        <p:spPr>
          <a:xfrm>
            <a:off x="1636724" y="2189163"/>
            <a:ext cx="1766680" cy="690773"/>
          </a:xfrm>
          <a:prstGeom prst="curved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24" name="TextBox 23">
            <a:extLst>
              <a:ext uri="{FF2B5EF4-FFF2-40B4-BE49-F238E27FC236}">
                <a16:creationId xmlns:a16="http://schemas.microsoft.com/office/drawing/2014/main" id="{CB877E4D-D5B4-B4D8-7940-B4FB8AE5AA27}"/>
              </a:ext>
            </a:extLst>
          </p:cNvPr>
          <p:cNvSpPr txBox="1"/>
          <p:nvPr/>
        </p:nvSpPr>
        <p:spPr>
          <a:xfrm>
            <a:off x="1629275" y="1740893"/>
            <a:ext cx="1781578" cy="369332"/>
          </a:xfrm>
          <a:prstGeom prst="rect">
            <a:avLst/>
          </a:prstGeom>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a:ln>
                  <a:noFill/>
                </a:ln>
                <a:solidFill>
                  <a:prstClr val="black"/>
                </a:solidFill>
                <a:effectLst/>
                <a:uLnTx/>
                <a:uFillTx/>
                <a:latin typeface="Corbel" panose="020B0503020204020204" pitchFamily="34" charset="0"/>
                <a:ea typeface="+mn-ea"/>
                <a:cs typeface="+mn-cs"/>
              </a:rPr>
              <a:t>pLUTo Compiler</a:t>
            </a:r>
          </a:p>
        </p:txBody>
      </p:sp>
      <p:sp>
        <p:nvSpPr>
          <p:cNvPr id="22" name="Slide Number Placeholder 21">
            <a:extLst>
              <a:ext uri="{FF2B5EF4-FFF2-40B4-BE49-F238E27FC236}">
                <a16:creationId xmlns:a16="http://schemas.microsoft.com/office/drawing/2014/main" id="{481CC35D-4140-92A1-B3F3-F4196336572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sp>
        <p:nvSpPr>
          <p:cNvPr id="2" name="Curved Down Arrow 1">
            <a:extLst>
              <a:ext uri="{FF2B5EF4-FFF2-40B4-BE49-F238E27FC236}">
                <a16:creationId xmlns:a16="http://schemas.microsoft.com/office/drawing/2014/main" id="{76D56F03-01E4-D482-A4C6-90C9DD2EF9E0}"/>
              </a:ext>
            </a:extLst>
          </p:cNvPr>
          <p:cNvSpPr/>
          <p:nvPr/>
        </p:nvSpPr>
        <p:spPr>
          <a:xfrm>
            <a:off x="5330851" y="2189163"/>
            <a:ext cx="1766680" cy="690773"/>
          </a:xfrm>
          <a:prstGeom prst="curved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4" name="TextBox 3">
            <a:extLst>
              <a:ext uri="{FF2B5EF4-FFF2-40B4-BE49-F238E27FC236}">
                <a16:creationId xmlns:a16="http://schemas.microsoft.com/office/drawing/2014/main" id="{F126F2CB-6953-1F9B-0993-4C59CB1707B7}"/>
              </a:ext>
            </a:extLst>
          </p:cNvPr>
          <p:cNvSpPr txBox="1"/>
          <p:nvPr/>
        </p:nvSpPr>
        <p:spPr>
          <a:xfrm>
            <a:off x="5272908" y="1740893"/>
            <a:ext cx="1882567" cy="369332"/>
          </a:xfrm>
          <a:prstGeom prst="rect">
            <a:avLst/>
          </a:prstGeom>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defPPr>
              <a:defRPr lang="en-US"/>
            </a:defPPr>
            <a:lvl1pPr>
              <a:defRPr b="1" i="1">
                <a:solidFill>
                  <a:schemeClr val="tx1"/>
                </a:solidFill>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a:ln>
                  <a:noFill/>
                </a:ln>
                <a:solidFill>
                  <a:prstClr val="black"/>
                </a:solidFill>
                <a:effectLst/>
                <a:uLnTx/>
                <a:uFillTx/>
                <a:latin typeface="Corbel" panose="020B0503020204020204" pitchFamily="34" charset="0"/>
                <a:ea typeface="+mn-ea"/>
                <a:cs typeface="+mn-cs"/>
              </a:rPr>
              <a:t>pLUTo Controller</a:t>
            </a:r>
          </a:p>
        </p:txBody>
      </p:sp>
      <p:sp>
        <p:nvSpPr>
          <p:cNvPr id="6" name="TextBox 5">
            <a:extLst>
              <a:ext uri="{FF2B5EF4-FFF2-40B4-BE49-F238E27FC236}">
                <a16:creationId xmlns:a16="http://schemas.microsoft.com/office/drawing/2014/main" id="{4918B061-4ED7-0072-F43E-707B71F7F300}"/>
              </a:ext>
            </a:extLst>
          </p:cNvPr>
          <p:cNvSpPr txBox="1"/>
          <p:nvPr/>
        </p:nvSpPr>
        <p:spPr>
          <a:xfrm>
            <a:off x="327227" y="4924042"/>
            <a:ext cx="2024729" cy="348377"/>
          </a:xfrm>
          <a:prstGeom prst="roundRect">
            <a:avLst>
              <a:gd name="adj" fmla="val 5571"/>
            </a:avLst>
          </a:prstGeom>
          <a:solidFill>
            <a:schemeClr val="accent4">
              <a:lumMod val="20000"/>
              <a:lumOff val="80000"/>
            </a:schemeClr>
          </a:solidFill>
          <a:ln w="19050">
            <a:solidFill>
              <a:schemeClr val="tx1"/>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err="1">
                <a:ln>
                  <a:noFill/>
                </a:ln>
                <a:solidFill>
                  <a:prstClr val="black"/>
                </a:solidFill>
                <a:effectLst/>
                <a:uLnTx/>
                <a:uFillTx/>
                <a:latin typeface="JetBrains Mono" panose="020B0509020102050004" pitchFamily="49" charset="77"/>
                <a:ea typeface="+mn-ea"/>
                <a:cs typeface="Courier New" panose="02070309020205020404" pitchFamily="49" charset="0"/>
              </a:rPr>
              <a:t>api_pluto_mul</a:t>
            </a:r>
            <a:endParaRPr kumimoji="0" lang="en-CH" sz="1600" b="1" i="0" u="none" strike="noStrike" kern="1200" cap="none" spc="0" normalizeH="0" baseline="0" noProof="0">
              <a:ln>
                <a:noFill/>
              </a:ln>
              <a:solidFill>
                <a:prstClr val="black"/>
              </a:solidFill>
              <a:effectLst/>
              <a:uLnTx/>
              <a:uFillTx/>
              <a:latin typeface="JetBrains Mono" panose="020B0509020102050004" pitchFamily="49" charset="77"/>
              <a:ea typeface="+mn-ea"/>
              <a:cs typeface="Courier New" panose="02070309020205020404" pitchFamily="49" charset="0"/>
            </a:endParaRPr>
          </a:p>
        </p:txBody>
      </p:sp>
      <p:sp>
        <p:nvSpPr>
          <p:cNvPr id="5" name="TextBox 4">
            <a:extLst>
              <a:ext uri="{FF2B5EF4-FFF2-40B4-BE49-F238E27FC236}">
                <a16:creationId xmlns:a16="http://schemas.microsoft.com/office/drawing/2014/main" id="{F9664707-61F7-E697-4349-479AC372CD88}"/>
              </a:ext>
            </a:extLst>
          </p:cNvPr>
          <p:cNvSpPr txBox="1"/>
          <p:nvPr/>
        </p:nvSpPr>
        <p:spPr>
          <a:xfrm>
            <a:off x="3210791" y="4582731"/>
            <a:ext cx="2722418" cy="1108472"/>
          </a:xfrm>
          <a:prstGeom prst="roundRect">
            <a:avLst>
              <a:gd name="adj" fmla="val 5571"/>
            </a:avLst>
          </a:prstGeom>
          <a:solidFill>
            <a:schemeClr val="accent4">
              <a:lumMod val="20000"/>
              <a:lumOff val="80000"/>
            </a:schemeClr>
          </a:solidFill>
          <a:ln w="19050">
            <a:solidFill>
              <a:schemeClr val="tx1"/>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err="1">
                <a:ln>
                  <a:noFill/>
                </a:ln>
                <a:solidFill>
                  <a:prstClr val="black"/>
                </a:solidFill>
                <a:effectLst/>
                <a:uLnTx/>
                <a:uFillTx/>
                <a:latin typeface="JetBrains Mono" panose="020B0509020102050004" pitchFamily="49" charset="77"/>
                <a:ea typeface="+mn-ea"/>
                <a:cs typeface="Courier New" panose="02070309020205020404" pitchFamily="49" charset="0"/>
              </a:rPr>
              <a:t>pluto_subarray_alloc</a:t>
            </a:r>
            <a:endParaRPr kumimoji="0" lang="en-GB" sz="1600" b="1" i="0" u="none" strike="noStrike" kern="1200" cap="none" spc="0" normalizeH="0" baseline="0" noProof="0">
              <a:ln>
                <a:noFill/>
              </a:ln>
              <a:solidFill>
                <a:prstClr val="black"/>
              </a:solidFill>
              <a:effectLst/>
              <a:uLnTx/>
              <a:uFillTx/>
              <a:latin typeface="JetBrains Mono" panose="020B0509020102050004" pitchFamily="49" charset="77"/>
              <a:ea typeface="+mn-ea"/>
              <a:cs typeface="Courier New" panose="02070309020205020404" pitchFamily="49"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err="1">
                <a:ln>
                  <a:noFill/>
                </a:ln>
                <a:solidFill>
                  <a:prstClr val="black"/>
                </a:solidFill>
                <a:effectLst/>
                <a:uLnTx/>
                <a:uFillTx/>
                <a:latin typeface="JetBrains Mono" panose="020B0509020102050004" pitchFamily="49" charset="77"/>
                <a:ea typeface="+mn-ea"/>
                <a:cs typeface="Courier New" panose="02070309020205020404" pitchFamily="49" charset="0"/>
              </a:rPr>
              <a:t>pluto_bit_shift_l</a:t>
            </a:r>
            <a:endParaRPr kumimoji="0" lang="en-GB" sz="1600" b="1" i="0" u="none" strike="noStrike" kern="1200" cap="none" spc="0" normalizeH="0" baseline="0" noProof="0">
              <a:ln>
                <a:noFill/>
              </a:ln>
              <a:solidFill>
                <a:prstClr val="black"/>
              </a:solidFill>
              <a:effectLst/>
              <a:uLnTx/>
              <a:uFillTx/>
              <a:latin typeface="JetBrains Mono" panose="020B0509020102050004" pitchFamily="49" charset="77"/>
              <a:ea typeface="+mn-ea"/>
              <a:cs typeface="Courier New" panose="02070309020205020404" pitchFamily="49"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err="1">
                <a:ln>
                  <a:noFill/>
                </a:ln>
                <a:solidFill>
                  <a:prstClr val="black"/>
                </a:solidFill>
                <a:effectLst/>
                <a:uLnTx/>
                <a:uFillTx/>
                <a:latin typeface="JetBrains Mono" panose="020B0509020102050004" pitchFamily="49" charset="77"/>
                <a:ea typeface="+mn-ea"/>
                <a:cs typeface="Courier New" panose="02070309020205020404" pitchFamily="49" charset="0"/>
              </a:rPr>
              <a:t>pluto_or</a:t>
            </a:r>
            <a:endParaRPr kumimoji="0" lang="en-GB" sz="1600" b="1" i="0" u="none" strike="noStrike" kern="1200" cap="none" spc="0" normalizeH="0" baseline="0" noProof="0">
              <a:ln>
                <a:noFill/>
              </a:ln>
              <a:solidFill>
                <a:prstClr val="black"/>
              </a:solidFill>
              <a:effectLst/>
              <a:uLnTx/>
              <a:uFillTx/>
              <a:latin typeface="JetBrains Mono" panose="020B0509020102050004" pitchFamily="49" charset="77"/>
              <a:ea typeface="+mn-ea"/>
              <a:cs typeface="Courier New" panose="02070309020205020404" pitchFamily="49"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err="1">
                <a:ln>
                  <a:noFill/>
                </a:ln>
                <a:solidFill>
                  <a:prstClr val="black"/>
                </a:solidFill>
                <a:effectLst/>
                <a:uLnTx/>
                <a:uFillTx/>
                <a:latin typeface="JetBrains Mono" panose="020B0509020102050004" pitchFamily="49" charset="77"/>
                <a:ea typeface="+mn-ea"/>
                <a:cs typeface="Courier New" panose="02070309020205020404" pitchFamily="49" charset="0"/>
              </a:rPr>
              <a:t>pluto_op</a:t>
            </a:r>
            <a:endParaRPr kumimoji="0" lang="en-GB" sz="1600" b="1" i="0" u="none" strike="noStrike" kern="1200" cap="none" spc="0" normalizeH="0" baseline="0" noProof="0">
              <a:ln>
                <a:noFill/>
              </a:ln>
              <a:solidFill>
                <a:prstClr val="black"/>
              </a:solidFill>
              <a:effectLst/>
              <a:uLnTx/>
              <a:uFillTx/>
              <a:latin typeface="JetBrains Mono" panose="020B0509020102050004" pitchFamily="49" charset="77"/>
              <a:ea typeface="+mn-ea"/>
              <a:cs typeface="Courier New" panose="02070309020205020404" pitchFamily="49" charset="0"/>
            </a:endParaRPr>
          </a:p>
        </p:txBody>
      </p:sp>
      <p:sp>
        <p:nvSpPr>
          <p:cNvPr id="7" name="TextBox 6">
            <a:extLst>
              <a:ext uri="{FF2B5EF4-FFF2-40B4-BE49-F238E27FC236}">
                <a16:creationId xmlns:a16="http://schemas.microsoft.com/office/drawing/2014/main" id="{D294DCF3-7985-9815-E6EE-DDE29D4B448A}"/>
              </a:ext>
            </a:extLst>
          </p:cNvPr>
          <p:cNvSpPr txBox="1"/>
          <p:nvPr/>
        </p:nvSpPr>
        <p:spPr>
          <a:xfrm>
            <a:off x="7276462" y="4329366"/>
            <a:ext cx="758451" cy="1615202"/>
          </a:xfrm>
          <a:prstGeom prst="roundRect">
            <a:avLst>
              <a:gd name="adj" fmla="val 5571"/>
            </a:avLst>
          </a:prstGeom>
          <a:solidFill>
            <a:schemeClr val="accent4">
              <a:lumMod val="20000"/>
              <a:lumOff val="80000"/>
            </a:schemeClr>
          </a:solidFill>
          <a:ln w="19050">
            <a:solidFill>
              <a:schemeClr val="tx1"/>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JetBrains Mono" panose="020B0509020102050004" pitchFamily="49" charset="77"/>
                <a:ea typeface="+mn-ea"/>
                <a:cs typeface="Courier New" panose="02070309020205020404" pitchFamily="49" charset="0"/>
              </a:rPr>
              <a:t>ACT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JetBrains Mono" panose="020B0509020102050004" pitchFamily="49" charset="77"/>
                <a:ea typeface="+mn-ea"/>
                <a:cs typeface="Courier New" panose="02070309020205020404" pitchFamily="49" charset="0"/>
              </a:rPr>
              <a:t>PRE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JetBrains Mono" panose="020B0509020102050004" pitchFamily="49" charset="77"/>
                <a:ea typeface="+mn-ea"/>
                <a:cs typeface="Courier New" panose="02070309020205020404" pitchFamily="49" charset="0"/>
              </a:rPr>
              <a:t>ACT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JetBrains Mono" panose="020B0509020102050004" pitchFamily="49" charset="77"/>
                <a:ea typeface="+mn-ea"/>
                <a:cs typeface="Courier New" panose="02070309020205020404" pitchFamily="49" charset="0"/>
              </a:rPr>
              <a:t>ACT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JetBrains Mono" panose="020B0509020102050004" pitchFamily="49" charset="77"/>
                <a:ea typeface="+mn-ea"/>
                <a:cs typeface="Courier New" panose="02070309020205020404" pitchFamily="49" charset="0"/>
              </a:rPr>
              <a:t>PRE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JetBrains Mono" panose="020B0509020102050004" pitchFamily="49" charset="77"/>
                <a:ea typeface="+mn-ea"/>
                <a:cs typeface="Courier New" panose="02070309020205020404" pitchFamily="49" charset="0"/>
              </a:rPr>
              <a:t>...</a:t>
            </a:r>
          </a:p>
        </p:txBody>
      </p:sp>
    </p:spTree>
    <p:extLst>
      <p:ext uri="{BB962C8B-B14F-4D97-AF65-F5344CB8AC3E}">
        <p14:creationId xmlns:p14="http://schemas.microsoft.com/office/powerpoint/2010/main" val="79595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graphicEl>
                                              <a:dgm id="{8036C18A-E609-294B-A760-0CDDCB69D669}"/>
                                            </p:graphicEl>
                                          </p:spTgt>
                                        </p:tgtEl>
                                        <p:attrNameLst>
                                          <p:attrName>style.visibility</p:attrName>
                                        </p:attrNameLst>
                                      </p:cBhvr>
                                      <p:to>
                                        <p:strVal val="visible"/>
                                      </p:to>
                                    </p:set>
                                    <p:animEffect transition="in" filter="fade">
                                      <p:cBhvr>
                                        <p:cTn id="7" dur="500"/>
                                        <p:tgtEl>
                                          <p:spTgt spid="11">
                                            <p:graphicEl>
                                              <a:dgm id="{8036C18A-E609-294B-A760-0CDDCB69D66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1">
                                            <p:graphicEl>
                                              <a:dgm id="{4CCAA316-0589-354B-B544-CEEC099CFB9C}"/>
                                            </p:graphicEl>
                                          </p:spTgt>
                                        </p:tgtEl>
                                        <p:attrNameLst>
                                          <p:attrName>style.visibility</p:attrName>
                                        </p:attrNameLst>
                                      </p:cBhvr>
                                      <p:to>
                                        <p:strVal val="visible"/>
                                      </p:to>
                                    </p:set>
                                    <p:animEffect transition="in" filter="fade">
                                      <p:cBhvr>
                                        <p:cTn id="24" dur="500"/>
                                        <p:tgtEl>
                                          <p:spTgt spid="11">
                                            <p:graphicEl>
                                              <a:dgm id="{4CCAA316-0589-354B-B544-CEEC099CFB9C}"/>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left)">
                                      <p:cBhvr>
                                        <p:cTn id="34" dur="500"/>
                                        <p:tgtEl>
                                          <p:spTgt spid="2"/>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graphicEl>
                                              <a:dgm id="{A911AD35-6562-C044-BB98-10C7C2E27183}"/>
                                            </p:graphicEl>
                                          </p:spTgt>
                                        </p:tgtEl>
                                        <p:attrNameLst>
                                          <p:attrName>style.visibility</p:attrName>
                                        </p:attrNameLst>
                                      </p:cBhvr>
                                      <p:to>
                                        <p:strVal val="visible"/>
                                      </p:to>
                                    </p:set>
                                    <p:animEffect transition="in" filter="fade">
                                      <p:cBhvr>
                                        <p:cTn id="42" dur="500"/>
                                        <p:tgtEl>
                                          <p:spTgt spid="11">
                                            <p:graphicEl>
                                              <a:dgm id="{A911AD35-6562-C044-BB98-10C7C2E2718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uiExpand="1">
        <p:bldSub>
          <a:bldDgm bld="one"/>
        </p:bldSub>
      </p:bldGraphic>
      <p:bldP spid="23" grpId="0" animBg="1"/>
      <p:bldP spid="24" grpId="0" animBg="1"/>
      <p:bldP spid="2" grpId="0" animBg="1"/>
      <p:bldP spid="4" grpId="0" animBg="1"/>
      <p:bldP spid="6" grpId="0" animBg="1"/>
      <p:bldP spid="5" grpId="0" animBg="1"/>
      <p:bldP spid="7"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a:hlinkClick r:id="rId3"/>
            <a:extLst>
              <a:ext uri="{FF2B5EF4-FFF2-40B4-BE49-F238E27FC236}">
                <a16:creationId xmlns:a16="http://schemas.microsoft.com/office/drawing/2014/main" id="{52107024-247D-F2CF-E76F-EFC2E1D053D6}"/>
              </a:ext>
            </a:extLst>
          </p:cNvPr>
          <p:cNvPicPr>
            <a:picLocks noGrp="1" noChangeAspect="1"/>
          </p:cNvPicPr>
          <p:nvPr>
            <p:ph sz="quarter" idx="13"/>
          </p:nvPr>
        </p:nvPicPr>
        <p:blipFill>
          <a:blip r:embed="rId4"/>
          <a:stretch/>
        </p:blipFill>
        <p:spPr>
          <a:xfrm>
            <a:off x="4729208" y="1545449"/>
            <a:ext cx="4320000" cy="4320000"/>
          </a:xfrm>
        </p:spPr>
      </p:pic>
      <p:sp>
        <p:nvSpPr>
          <p:cNvPr id="4" name="Title 3">
            <a:extLst>
              <a:ext uri="{FF2B5EF4-FFF2-40B4-BE49-F238E27FC236}">
                <a16:creationId xmlns:a16="http://schemas.microsoft.com/office/drawing/2014/main" id="{34DB8083-8EB6-1620-3E92-DDE64A8DDA8D}"/>
              </a:ext>
            </a:extLst>
          </p:cNvPr>
          <p:cNvSpPr>
            <a:spLocks noGrp="1"/>
          </p:cNvSpPr>
          <p:nvPr>
            <p:ph type="title"/>
          </p:nvPr>
        </p:nvSpPr>
        <p:spPr>
          <a:xfrm>
            <a:off x="218988" y="174760"/>
            <a:ext cx="4510220" cy="1269289"/>
          </a:xfrm>
        </p:spPr>
        <p:txBody>
          <a:bodyPr>
            <a:normAutofit/>
          </a:bodyPr>
          <a:lstStyle/>
          <a:p>
            <a:r>
              <a:rPr lang="en-US" sz="4400"/>
              <a:t>More in the Paper</a:t>
            </a:r>
            <a:endParaRPr lang="en-CH" sz="4400"/>
          </a:p>
        </p:txBody>
      </p:sp>
      <p:sp>
        <p:nvSpPr>
          <p:cNvPr id="5" name="Slide Number Placeholder 4">
            <a:extLst>
              <a:ext uri="{FF2B5EF4-FFF2-40B4-BE49-F238E27FC236}">
                <a16:creationId xmlns:a16="http://schemas.microsoft.com/office/drawing/2014/main" id="{8E5DE658-BF88-8940-A454-A3FD182F6D3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pic>
        <p:nvPicPr>
          <p:cNvPr id="8" name="Picture 7">
            <a:extLst>
              <a:ext uri="{FF2B5EF4-FFF2-40B4-BE49-F238E27FC236}">
                <a16:creationId xmlns:a16="http://schemas.microsoft.com/office/drawing/2014/main" id="{380137E2-B883-4B41-5460-1213DF59DC27}"/>
              </a:ext>
            </a:extLst>
          </p:cNvPr>
          <p:cNvPicPr>
            <a:picLocks noChangeAspect="1"/>
          </p:cNvPicPr>
          <p:nvPr/>
        </p:nvPicPr>
        <p:blipFill>
          <a:blip r:embed="rId5"/>
          <a:stretch>
            <a:fillRect/>
          </a:stretch>
        </p:blipFill>
        <p:spPr>
          <a:xfrm>
            <a:off x="4872087" y="174759"/>
            <a:ext cx="4056001" cy="1269289"/>
          </a:xfrm>
          <a:prstGeom prst="rect">
            <a:avLst/>
          </a:prstGeom>
          <a:ln>
            <a:solidFill>
              <a:schemeClr val="tx1"/>
            </a:solidFill>
          </a:ln>
        </p:spPr>
      </p:pic>
      <p:pic>
        <p:nvPicPr>
          <p:cNvPr id="9" name="Picture 8">
            <a:extLst>
              <a:ext uri="{FF2B5EF4-FFF2-40B4-BE49-F238E27FC236}">
                <a16:creationId xmlns:a16="http://schemas.microsoft.com/office/drawing/2014/main" id="{3BF5E523-B252-0CCE-323A-1C88A923016E}"/>
              </a:ext>
            </a:extLst>
          </p:cNvPr>
          <p:cNvPicPr>
            <a:picLocks noChangeAspect="1"/>
          </p:cNvPicPr>
          <p:nvPr/>
        </p:nvPicPr>
        <p:blipFill>
          <a:blip r:embed="rId6"/>
          <a:stretch>
            <a:fillRect/>
          </a:stretch>
        </p:blipFill>
        <p:spPr>
          <a:xfrm>
            <a:off x="218988" y="1545450"/>
            <a:ext cx="4510220" cy="4574520"/>
          </a:xfrm>
          <a:prstGeom prst="rect">
            <a:avLst/>
          </a:prstGeom>
        </p:spPr>
      </p:pic>
      <p:sp>
        <p:nvSpPr>
          <p:cNvPr id="13" name="TextBox 12">
            <a:extLst>
              <a:ext uri="{FF2B5EF4-FFF2-40B4-BE49-F238E27FC236}">
                <a16:creationId xmlns:a16="http://schemas.microsoft.com/office/drawing/2014/main" id="{D4B3691A-422B-3BF3-6510-7E6AB5F443C0}"/>
              </a:ext>
            </a:extLst>
          </p:cNvPr>
          <p:cNvSpPr txBox="1"/>
          <p:nvPr/>
        </p:nvSpPr>
        <p:spPr>
          <a:xfrm>
            <a:off x="4975044" y="5527349"/>
            <a:ext cx="3828327"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alibri" panose="020F0502020204030204"/>
                <a:ea typeface="+mn-ea"/>
                <a:cs typeface="+mn-cs"/>
                <a:hlinkClick r:id="rId7"/>
              </a:rPr>
              <a:t>https://arxiv.org/pdf/2104.07699.pdf</a:t>
            </a: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413027"/>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1CE2513-C6AF-DFA6-088D-1553C3D48C59}"/>
              </a:ext>
            </a:extLst>
          </p:cNvPr>
          <p:cNvSpPr txBox="1">
            <a:spLocks/>
          </p:cNvSpPr>
          <p:nvPr/>
        </p:nvSpPr>
        <p:spPr>
          <a:xfrm>
            <a:off x="75991" y="682423"/>
            <a:ext cx="8987622" cy="53187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mn-cs"/>
              </a:rPr>
              <a:t>Average speedup across 7 real-world workloads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3" name="Title 1">
            <a:extLst>
              <a:ext uri="{FF2B5EF4-FFF2-40B4-BE49-F238E27FC236}">
                <a16:creationId xmlns:a16="http://schemas.microsoft.com/office/drawing/2014/main" id="{377A6340-72DA-3AD5-566B-1A5160C89E46}"/>
              </a:ext>
            </a:extLst>
          </p:cNvPr>
          <p:cNvSpPr txBox="1">
            <a:spLocks/>
          </p:cNvSpPr>
          <p:nvPr/>
        </p:nvSpPr>
        <p:spPr>
          <a:xfrm>
            <a:off x="75991" y="51284"/>
            <a:ext cx="8987622" cy="7401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orbel" panose="020B0503020204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orbel" panose="020B0503020204020204" pitchFamily="34" charset="0"/>
                <a:ea typeface="+mj-ea"/>
                <a:cs typeface="+mj-cs"/>
              </a:rPr>
              <a:t>Performance</a:t>
            </a:r>
          </a:p>
        </p:txBody>
      </p:sp>
      <p:sp>
        <p:nvSpPr>
          <p:cNvPr id="9" name="Slide Number Placeholder 8">
            <a:extLst>
              <a:ext uri="{FF2B5EF4-FFF2-40B4-BE49-F238E27FC236}">
                <a16:creationId xmlns:a16="http://schemas.microsoft.com/office/drawing/2014/main" id="{808AE19F-A365-BF04-181F-67BF234262B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graphicFrame>
        <p:nvGraphicFramePr>
          <p:cNvPr id="2" name="Content Placeholder 1">
            <a:extLst>
              <a:ext uri="{FF2B5EF4-FFF2-40B4-BE49-F238E27FC236}">
                <a16:creationId xmlns:a16="http://schemas.microsoft.com/office/drawing/2014/main" id="{4510F1CC-18FA-15C7-B7AB-578546C351A7}"/>
              </a:ext>
            </a:extLst>
          </p:cNvPr>
          <p:cNvGraphicFramePr>
            <a:graphicFrameLocks noGrp="1"/>
          </p:cNvGraphicFramePr>
          <p:nvPr>
            <p:ph idx="4294967295"/>
          </p:nvPr>
        </p:nvGraphicFramePr>
        <p:xfrm>
          <a:off x="402336" y="993618"/>
          <a:ext cx="8339328" cy="4354561"/>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3EE00FD4-8E98-3D44-F3FF-AEB4834C0147}"/>
              </a:ext>
            </a:extLst>
          </p:cNvPr>
          <p:cNvSpPr/>
          <p:nvPr/>
        </p:nvSpPr>
        <p:spPr>
          <a:xfrm>
            <a:off x="225239" y="5396422"/>
            <a:ext cx="8693523" cy="920520"/>
          </a:xfrm>
          <a:prstGeom prst="rect">
            <a:avLst/>
          </a:prstGeom>
          <a:solidFill>
            <a:schemeClr val="accent4">
              <a:lumMod val="20000"/>
              <a:lumOff val="80000"/>
            </a:schemeClr>
          </a:solidFill>
          <a:ln w="76200">
            <a:solidFill>
              <a:schemeClr val="accent1"/>
            </a:solidFill>
          </a:ln>
        </p:spPr>
        <p:txBody>
          <a:bodyPr wrap="square"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pLUTo </a:t>
            </a:r>
            <a:r>
              <a:rPr kumimoji="0" lang="en-US" sz="2400" b="1" i="1" u="none" strike="noStrike" kern="1200" cap="none" spc="0" normalizeH="0" baseline="0" noProof="0">
                <a:ln>
                  <a:noFill/>
                </a:ln>
                <a:solidFill>
                  <a:srgbClr val="4472C4"/>
                </a:solidFill>
                <a:effectLst/>
                <a:uLnTx/>
                <a:uFillTx/>
                <a:latin typeface="Corbel" panose="020B0503020204020204" pitchFamily="34" charset="0"/>
                <a:ea typeface="+mn-ea"/>
                <a:cs typeface="+mn-cs"/>
              </a:rPr>
              <a:t>significantly</a:t>
            </a:r>
            <a:r>
              <a:rPr kumimoji="0" lang="en-US" sz="2400" b="1" i="0" u="none" strike="noStrike" kern="1200" cap="none" spc="0" normalizeH="0" baseline="0" noProof="0">
                <a:ln>
                  <a:noFill/>
                </a:ln>
                <a:solidFill>
                  <a:srgbClr val="4472C4"/>
                </a:solidFill>
                <a:effectLst/>
                <a:uLnTx/>
                <a:uFillTx/>
                <a:latin typeface="Corbel" panose="020B0503020204020204" pitchFamily="34" charset="0"/>
                <a:ea typeface="+mn-ea"/>
                <a:cs typeface="+mn-cs"/>
              </a:rPr>
              <a:t> </a:t>
            </a:r>
            <a:r>
              <a:rPr kumimoji="0" lang="en-US" sz="2400" b="1" i="1" u="none" strike="noStrike" kern="1200" cap="none" spc="0" normalizeH="0" baseline="0" noProof="0">
                <a:ln>
                  <a:noFill/>
                </a:ln>
                <a:solidFill>
                  <a:srgbClr val="4472C4"/>
                </a:solidFill>
                <a:effectLst/>
                <a:uLnTx/>
                <a:uFillTx/>
                <a:latin typeface="Corbel" panose="020B0503020204020204" pitchFamily="34" charset="0"/>
                <a:ea typeface="+mn-ea"/>
                <a:cs typeface="+mn-cs"/>
              </a:rPr>
              <a:t>outperforms</a:t>
            </a:r>
            <a:r>
              <a:rPr kumimoji="0" lang="en-US" sz="2400" b="1" i="0" u="none" strike="noStrike" kern="1200" cap="none" spc="0" normalizeH="0" baseline="0" noProof="0">
                <a:ln>
                  <a:noFill/>
                </a:ln>
                <a:solidFill>
                  <a:srgbClr val="4472C4"/>
                </a:solidFill>
                <a:effectLst/>
                <a:uLnTx/>
                <a:uFillTx/>
                <a:latin typeface="Corbel" panose="020B0503020204020204" pitchFamily="34" charset="0"/>
                <a:ea typeface="+mn-ea"/>
                <a:cs typeface="+mn-cs"/>
              </a:rPr>
              <a:t> </a:t>
            </a:r>
            <a:r>
              <a:rPr kumimoji="0" lang="en-US" sz="2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CPU, GPU and </a:t>
            </a:r>
            <a:r>
              <a:rPr kumimoji="0" lang="en-US" sz="2400" b="1" i="0" u="none" strike="noStrike" kern="1200" cap="none" spc="0" normalizeH="0" baseline="0" noProof="0" err="1">
                <a:ln>
                  <a:noFill/>
                </a:ln>
                <a:solidFill>
                  <a:prstClr val="black"/>
                </a:solidFill>
                <a:effectLst/>
                <a:uLnTx/>
                <a:uFillTx/>
                <a:latin typeface="Corbel" panose="020B0503020204020204" pitchFamily="34" charset="0"/>
                <a:ea typeface="+mn-ea"/>
                <a:cs typeface="+mn-cs"/>
              </a:rPr>
              <a:t>PnM</a:t>
            </a:r>
            <a:r>
              <a:rPr kumimoji="0" lang="en-US" sz="2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 baselines</a:t>
            </a:r>
            <a:endParaRPr kumimoji="0" lang="en-US" sz="24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0563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chart seriesIdx="-3" categoryIdx="-3" bldStep="gridLegend"/>
                                            </p:graphicEl>
                                          </p:spTgt>
                                        </p:tgtEl>
                                        <p:attrNameLst>
                                          <p:attrName>style.visibility</p:attrName>
                                        </p:attrNameLst>
                                      </p:cBhvr>
                                      <p:to>
                                        <p:strVal val="visible"/>
                                      </p:to>
                                    </p:set>
                                    <p:animEffect transition="in" filter="fade">
                                      <p:cBhvr>
                                        <p:cTn id="7" dur="500"/>
                                        <p:tgtEl>
                                          <p:spTgt spid="2">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chart seriesIdx="0" categoryIdx="0" bldStep="ptInSeries"/>
                                            </p:graphicEl>
                                          </p:spTgt>
                                        </p:tgtEl>
                                        <p:attrNameLst>
                                          <p:attrName>style.visibility</p:attrName>
                                        </p:attrNameLst>
                                      </p:cBhvr>
                                      <p:to>
                                        <p:strVal val="visible"/>
                                      </p:to>
                                    </p:set>
                                    <p:animEffect transition="in" filter="fade">
                                      <p:cBhvr>
                                        <p:cTn id="12" dur="500"/>
                                        <p:tgtEl>
                                          <p:spTgt spid="2">
                                            <p:graphicEl>
                                              <a:chart seriesIdx="0" categoryIdx="0" bldStep="ptInSeries"/>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graphicEl>
                                              <a:chart seriesIdx="0" categoryIdx="1" bldStep="ptInSeries"/>
                                            </p:graphicEl>
                                          </p:spTgt>
                                        </p:tgtEl>
                                        <p:attrNameLst>
                                          <p:attrName>style.visibility</p:attrName>
                                        </p:attrNameLst>
                                      </p:cBhvr>
                                      <p:to>
                                        <p:strVal val="visible"/>
                                      </p:to>
                                    </p:set>
                                    <p:animEffect transition="in" filter="fade">
                                      <p:cBhvr>
                                        <p:cTn id="15" dur="500"/>
                                        <p:tgtEl>
                                          <p:spTgt spid="2">
                                            <p:graphicEl>
                                              <a:chart seriesIdx="0" categoryIdx="1" bldStep="ptInSeries"/>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graphicEl>
                                              <a:chart seriesIdx="0" categoryIdx="2" bldStep="ptInSeries"/>
                                            </p:graphicEl>
                                          </p:spTgt>
                                        </p:tgtEl>
                                        <p:attrNameLst>
                                          <p:attrName>style.visibility</p:attrName>
                                        </p:attrNameLst>
                                      </p:cBhvr>
                                      <p:to>
                                        <p:strVal val="visible"/>
                                      </p:to>
                                    </p:set>
                                    <p:animEffect transition="in" filter="fade">
                                      <p:cBhvr>
                                        <p:cTn id="18" dur="500"/>
                                        <p:tgtEl>
                                          <p:spTgt spid="2">
                                            <p:graphicEl>
                                              <a:chart seriesIdx="0" categoryIdx="2" bldStep="ptInSeries"/>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graphicEl>
                                              <a:chart seriesIdx="1" categoryIdx="0" bldStep="ptInSeries"/>
                                            </p:graphicEl>
                                          </p:spTgt>
                                        </p:tgtEl>
                                        <p:attrNameLst>
                                          <p:attrName>style.visibility</p:attrName>
                                        </p:attrNameLst>
                                      </p:cBhvr>
                                      <p:to>
                                        <p:strVal val="visible"/>
                                      </p:to>
                                    </p:set>
                                    <p:animEffect transition="in" filter="fade">
                                      <p:cBhvr>
                                        <p:cTn id="23" dur="500"/>
                                        <p:tgtEl>
                                          <p:spTgt spid="2">
                                            <p:graphicEl>
                                              <a:chart seriesIdx="1" categoryIdx="0" bldStep="ptInSeries"/>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graphicEl>
                                              <a:chart seriesIdx="1" categoryIdx="1" bldStep="ptInSeries"/>
                                            </p:graphicEl>
                                          </p:spTgt>
                                        </p:tgtEl>
                                        <p:attrNameLst>
                                          <p:attrName>style.visibility</p:attrName>
                                        </p:attrNameLst>
                                      </p:cBhvr>
                                      <p:to>
                                        <p:strVal val="visible"/>
                                      </p:to>
                                    </p:set>
                                    <p:animEffect transition="in" filter="fade">
                                      <p:cBhvr>
                                        <p:cTn id="26" dur="500"/>
                                        <p:tgtEl>
                                          <p:spTgt spid="2">
                                            <p:graphicEl>
                                              <a:chart seriesIdx="1" categoryIdx="1" bldStep="ptInSeries"/>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
                                            <p:graphicEl>
                                              <a:chart seriesIdx="1" categoryIdx="2" bldStep="ptInSeries"/>
                                            </p:graphicEl>
                                          </p:spTgt>
                                        </p:tgtEl>
                                        <p:attrNameLst>
                                          <p:attrName>style.visibility</p:attrName>
                                        </p:attrNameLst>
                                      </p:cBhvr>
                                      <p:to>
                                        <p:strVal val="visible"/>
                                      </p:to>
                                    </p:set>
                                    <p:animEffect transition="in" filter="fade">
                                      <p:cBhvr>
                                        <p:cTn id="29" dur="500"/>
                                        <p:tgtEl>
                                          <p:spTgt spid="2">
                                            <p:graphicEl>
                                              <a:chart seriesIdx="1" categoryIdx="2" bldStep="ptInSeries"/>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graphicEl>
                                              <a:chart seriesIdx="2" categoryIdx="0" bldStep="ptInSeries"/>
                                            </p:graphicEl>
                                          </p:spTgt>
                                        </p:tgtEl>
                                        <p:attrNameLst>
                                          <p:attrName>style.visibility</p:attrName>
                                        </p:attrNameLst>
                                      </p:cBhvr>
                                      <p:to>
                                        <p:strVal val="visible"/>
                                      </p:to>
                                    </p:set>
                                    <p:animEffect transition="in" filter="fade">
                                      <p:cBhvr>
                                        <p:cTn id="34" dur="500"/>
                                        <p:tgtEl>
                                          <p:spTgt spid="2">
                                            <p:graphicEl>
                                              <a:chart seriesIdx="2" categoryIdx="0" bldStep="ptInSeries"/>
                                            </p:graphic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
                                            <p:graphicEl>
                                              <a:chart seriesIdx="2" categoryIdx="1" bldStep="ptInSeries"/>
                                            </p:graphicEl>
                                          </p:spTgt>
                                        </p:tgtEl>
                                        <p:attrNameLst>
                                          <p:attrName>style.visibility</p:attrName>
                                        </p:attrNameLst>
                                      </p:cBhvr>
                                      <p:to>
                                        <p:strVal val="visible"/>
                                      </p:to>
                                    </p:set>
                                    <p:animEffect transition="in" filter="fade">
                                      <p:cBhvr>
                                        <p:cTn id="37" dur="500"/>
                                        <p:tgtEl>
                                          <p:spTgt spid="2">
                                            <p:graphicEl>
                                              <a:chart seriesIdx="2" categoryIdx="1" bldStep="ptInSeries"/>
                                            </p:graphic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
                                            <p:graphicEl>
                                              <a:chart seriesIdx="2" categoryIdx="2" bldStep="ptInSeries"/>
                                            </p:graphicEl>
                                          </p:spTgt>
                                        </p:tgtEl>
                                        <p:attrNameLst>
                                          <p:attrName>style.visibility</p:attrName>
                                        </p:attrNameLst>
                                      </p:cBhvr>
                                      <p:to>
                                        <p:strVal val="visible"/>
                                      </p:to>
                                    </p:set>
                                    <p:animEffect transition="in" filter="fade">
                                      <p:cBhvr>
                                        <p:cTn id="40" dur="500"/>
                                        <p:tgtEl>
                                          <p:spTgt spid="2">
                                            <p:graphicEl>
                                              <a:chart seriesIdx="2" categoryIdx="2" bldStep="ptInSeries"/>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Chart bld="seriesEl"/>
        </p:bldSub>
      </p:bldGraphic>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192871" y="1135001"/>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641788" y="2124470"/>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951973" y="3113932"/>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593418" y="3113932"/>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344048" y="3113932"/>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313037" y="3113932"/>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426769" y="2836427"/>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435075" y="2374673"/>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679872" y="2604413"/>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2088451" y="2793210"/>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846505" y="2533902"/>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282027" y="2888744"/>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192715" y="2574869"/>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194986" y="3266346"/>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192714" y="2574869"/>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Rectangle 18"/>
          <p:cNvSpPr/>
          <p:nvPr/>
        </p:nvSpPr>
        <p:spPr bwMode="auto">
          <a:xfrm>
            <a:off x="7194986" y="3266345"/>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Rectangle 19"/>
          <p:cNvSpPr/>
          <p:nvPr/>
        </p:nvSpPr>
        <p:spPr bwMode="auto">
          <a:xfrm>
            <a:off x="7345104" y="2574869"/>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1" name="Rectangle 20"/>
          <p:cNvSpPr/>
          <p:nvPr/>
        </p:nvSpPr>
        <p:spPr bwMode="auto">
          <a:xfrm>
            <a:off x="2106638" y="2804607"/>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Rectangle 21"/>
          <p:cNvSpPr/>
          <p:nvPr/>
        </p:nvSpPr>
        <p:spPr bwMode="auto">
          <a:xfrm>
            <a:off x="2106639" y="318674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Rectangle 22"/>
          <p:cNvSpPr/>
          <p:nvPr/>
        </p:nvSpPr>
        <p:spPr bwMode="auto">
          <a:xfrm>
            <a:off x="7497503" y="2574869"/>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Rectangle 23"/>
          <p:cNvSpPr/>
          <p:nvPr/>
        </p:nvSpPr>
        <p:spPr bwMode="auto">
          <a:xfrm>
            <a:off x="8390484" y="2574869"/>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5" name="Rectangle 24"/>
          <p:cNvSpPr/>
          <p:nvPr/>
        </p:nvSpPr>
        <p:spPr bwMode="auto">
          <a:xfrm>
            <a:off x="7938782" y="2574869"/>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6" name="Rectangle 25"/>
          <p:cNvSpPr/>
          <p:nvPr/>
        </p:nvSpPr>
        <p:spPr bwMode="auto">
          <a:xfrm>
            <a:off x="7790931" y="2574869"/>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7" name="Rectangle 26"/>
          <p:cNvSpPr/>
          <p:nvPr/>
        </p:nvSpPr>
        <p:spPr bwMode="auto">
          <a:xfrm>
            <a:off x="7643082" y="2574869"/>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8" name="Rectangle 27"/>
          <p:cNvSpPr/>
          <p:nvPr/>
        </p:nvSpPr>
        <p:spPr bwMode="auto">
          <a:xfrm>
            <a:off x="8239032" y="2574869"/>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Rectangle 28"/>
          <p:cNvSpPr/>
          <p:nvPr/>
        </p:nvSpPr>
        <p:spPr bwMode="auto">
          <a:xfrm>
            <a:off x="8091181" y="2574869"/>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TextBox 29"/>
          <p:cNvSpPr txBox="1"/>
          <p:nvPr/>
        </p:nvSpPr>
        <p:spPr>
          <a:xfrm>
            <a:off x="3882203" y="1113985"/>
            <a:ext cx="2239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1) High latency</a:t>
            </a:r>
          </a:p>
        </p:txBody>
      </p:sp>
      <p:cxnSp>
        <p:nvCxnSpPr>
          <p:cNvPr id="31" name="Curved Connector 30"/>
          <p:cNvCxnSpPr>
            <a:stCxn id="30" idx="3"/>
            <a:endCxn id="18" idx="1"/>
          </p:cNvCxnSpPr>
          <p:nvPr/>
        </p:nvCxnSpPr>
        <p:spPr bwMode="auto">
          <a:xfrm>
            <a:off x="6121919" y="1344818"/>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823631" y="4615130"/>
            <a:ext cx="40398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 High bandwidth utilization</a:t>
            </a:r>
          </a:p>
        </p:txBody>
      </p:sp>
      <p:cxnSp>
        <p:nvCxnSpPr>
          <p:cNvPr id="33" name="Curved Connector 48"/>
          <p:cNvCxnSpPr>
            <a:stCxn id="32" idx="3"/>
            <a:endCxn id="15" idx="5"/>
          </p:cNvCxnSpPr>
          <p:nvPr/>
        </p:nvCxnSpPr>
        <p:spPr bwMode="auto">
          <a:xfrm flipH="1" flipV="1">
            <a:off x="6237371" y="3226526"/>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529393" y="1468277"/>
            <a:ext cx="2452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3) Cache pollution</a:t>
            </a:r>
          </a:p>
        </p:txBody>
      </p:sp>
      <p:cxnSp>
        <p:nvCxnSpPr>
          <p:cNvPr id="35" name="Curved Connector 48"/>
          <p:cNvCxnSpPr>
            <a:stCxn id="34" idx="3"/>
            <a:endCxn id="21" idx="0"/>
          </p:cNvCxnSpPr>
          <p:nvPr/>
        </p:nvCxnSpPr>
        <p:spPr bwMode="auto">
          <a:xfrm flipH="1">
            <a:off x="2181701" y="1699110"/>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823631" y="5105291"/>
            <a:ext cx="41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4) Unwanted data movement</a:t>
            </a:r>
          </a:p>
        </p:txBody>
      </p:sp>
      <p:sp>
        <p:nvSpPr>
          <p:cNvPr id="39" name="TextBox 38"/>
          <p:cNvSpPr txBox="1"/>
          <p:nvPr/>
        </p:nvSpPr>
        <p:spPr>
          <a:xfrm>
            <a:off x="329981" y="5827082"/>
            <a:ext cx="7584528"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    (for 4KB page copy via DMA)</a:t>
            </a:r>
          </a:p>
        </p:txBody>
      </p:sp>
      <p:sp>
        <p:nvSpPr>
          <p:cNvPr id="38" name="Title 37">
            <a:extLst>
              <a:ext uri="{FF2B5EF4-FFF2-40B4-BE49-F238E27FC236}">
                <a16:creationId xmlns:a16="http://schemas.microsoft.com/office/drawing/2014/main" id="{35728539-172C-5843-A0EF-78095046DA77}"/>
              </a:ext>
            </a:extLst>
          </p:cNvPr>
          <p:cNvSpPr>
            <a:spLocks noGrp="1"/>
          </p:cNvSpPr>
          <p:nvPr>
            <p:ph type="title"/>
          </p:nvPr>
        </p:nvSpPr>
        <p:spPr/>
        <p:txBody>
          <a:bodyPr>
            <a:normAutofit fontScale="90000"/>
          </a:bodyPr>
          <a:lstStyle/>
          <a:p>
            <a:r>
              <a:rPr lang="en-US" dirty="0"/>
              <a:t>Today’s Systems: Bulk Data Copy</a:t>
            </a:r>
          </a:p>
        </p:txBody>
      </p:sp>
    </p:spTree>
    <p:extLst>
      <p:ext uri="{BB962C8B-B14F-4D97-AF65-F5344CB8AC3E}">
        <p14:creationId xmlns:p14="http://schemas.microsoft.com/office/powerpoint/2010/main" val="74617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7E7589-A5B0-9C6A-AEB8-06F3CDDA1659}"/>
              </a:ext>
            </a:extLst>
          </p:cNvPr>
          <p:cNvSpPr txBox="1">
            <a:spLocks/>
          </p:cNvSpPr>
          <p:nvPr/>
        </p:nvSpPr>
        <p:spPr>
          <a:xfrm>
            <a:off x="75991" y="682423"/>
            <a:ext cx="8987622" cy="53187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Corbel" panose="020B0503020204020204" pitchFamily="34" charset="0"/>
                <a:ea typeface="+mn-ea"/>
                <a:cs typeface="+mn-cs"/>
              </a:rPr>
              <a:t>Average speedup normalized to area across 7 real-world workloads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7" name="Title 1">
            <a:extLst>
              <a:ext uri="{FF2B5EF4-FFF2-40B4-BE49-F238E27FC236}">
                <a16:creationId xmlns:a16="http://schemas.microsoft.com/office/drawing/2014/main" id="{ECC737E1-45F8-4692-4D32-AEB9AE067363}"/>
              </a:ext>
            </a:extLst>
          </p:cNvPr>
          <p:cNvSpPr txBox="1">
            <a:spLocks/>
          </p:cNvSpPr>
          <p:nvPr/>
        </p:nvSpPr>
        <p:spPr>
          <a:xfrm>
            <a:off x="75991" y="51284"/>
            <a:ext cx="8987622" cy="7401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orbel" panose="020B0503020204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orbel" panose="020B0503020204020204" pitchFamily="34" charset="0"/>
                <a:ea typeface="+mj-ea"/>
                <a:cs typeface="+mj-cs"/>
              </a:rPr>
              <a:t>Performance (normalized to area)</a:t>
            </a:r>
          </a:p>
        </p:txBody>
      </p:sp>
      <p:sp>
        <p:nvSpPr>
          <p:cNvPr id="8" name="Slide Number Placeholder 7">
            <a:extLst>
              <a:ext uri="{FF2B5EF4-FFF2-40B4-BE49-F238E27FC236}">
                <a16:creationId xmlns:a16="http://schemas.microsoft.com/office/drawing/2014/main" id="{E9FF9455-F864-9AE1-6F11-396C322D6FE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graphicFrame>
        <p:nvGraphicFramePr>
          <p:cNvPr id="4" name="Content Placeholder 3">
            <a:extLst>
              <a:ext uri="{FF2B5EF4-FFF2-40B4-BE49-F238E27FC236}">
                <a16:creationId xmlns:a16="http://schemas.microsoft.com/office/drawing/2014/main" id="{70193BD6-4264-7340-800C-17FDB32B4C7F}"/>
              </a:ext>
            </a:extLst>
          </p:cNvPr>
          <p:cNvGraphicFramePr>
            <a:graphicFrameLocks noGrp="1"/>
          </p:cNvGraphicFramePr>
          <p:nvPr>
            <p:ph idx="4294967295"/>
          </p:nvPr>
        </p:nvGraphicFramePr>
        <p:xfrm>
          <a:off x="402336" y="1304008"/>
          <a:ext cx="8339328" cy="3995928"/>
        </p:xfrm>
        <a:graphic>
          <a:graphicData uri="http://schemas.openxmlformats.org/drawingml/2006/chart">
            <c:chart xmlns:c="http://schemas.openxmlformats.org/drawingml/2006/chart" xmlns:r="http://schemas.openxmlformats.org/officeDocument/2006/relationships" r:id="rId3"/>
          </a:graphicData>
        </a:graphic>
      </p:graphicFrame>
      <p:sp>
        <p:nvSpPr>
          <p:cNvPr id="35" name="Rectangle 34">
            <a:extLst>
              <a:ext uri="{FF2B5EF4-FFF2-40B4-BE49-F238E27FC236}">
                <a16:creationId xmlns:a16="http://schemas.microsoft.com/office/drawing/2014/main" id="{E4E15C55-DF4B-CAE7-C43F-F999DE54E516}"/>
              </a:ext>
            </a:extLst>
          </p:cNvPr>
          <p:cNvSpPr/>
          <p:nvPr/>
        </p:nvSpPr>
        <p:spPr>
          <a:xfrm>
            <a:off x="225239" y="5396422"/>
            <a:ext cx="8693523" cy="920520"/>
          </a:xfrm>
          <a:prstGeom prst="rect">
            <a:avLst/>
          </a:prstGeom>
          <a:solidFill>
            <a:schemeClr val="accent4">
              <a:lumMod val="20000"/>
              <a:lumOff val="80000"/>
            </a:schemeClr>
          </a:solidFill>
          <a:ln w="76200">
            <a:solidFill>
              <a:schemeClr val="accent1"/>
            </a:solidFill>
          </a:ln>
        </p:spPr>
        <p:txBody>
          <a:bodyPr wrap="square"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pLUTo provides </a:t>
            </a:r>
            <a:r>
              <a:rPr kumimoji="0" lang="en-US" sz="2400" b="1" i="1" u="none" strike="noStrike" kern="1200" cap="none" spc="0" normalizeH="0" baseline="0" noProof="0">
                <a:ln>
                  <a:noFill/>
                </a:ln>
                <a:solidFill>
                  <a:srgbClr val="4472C4"/>
                </a:solidFill>
                <a:effectLst/>
                <a:uLnTx/>
                <a:uFillTx/>
                <a:latin typeface="Corbel" panose="020B0503020204020204" pitchFamily="34" charset="0"/>
                <a:ea typeface="+mn-ea"/>
                <a:cs typeface="+mn-cs"/>
              </a:rPr>
              <a:t>substantially higher</a:t>
            </a:r>
            <a:r>
              <a:rPr kumimoji="0" lang="en-US" sz="2400" b="1" i="0" u="none" strike="noStrike" kern="1200" cap="none" spc="0" normalizeH="0" baseline="0" noProof="0">
                <a:ln>
                  <a:noFill/>
                </a:ln>
                <a:solidFill>
                  <a:srgbClr val="4472C4"/>
                </a:solidFill>
                <a:effectLst/>
                <a:uLnTx/>
                <a:uFillTx/>
                <a:latin typeface="Corbel" panose="020B0503020204020204" pitchFamily="34" charset="0"/>
                <a:ea typeface="+mn-ea"/>
                <a:cs typeface="+mn-cs"/>
              </a:rPr>
              <a:t> </a:t>
            </a:r>
            <a:r>
              <a:rPr kumimoji="0" lang="en-US" sz="2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performance per unit area than </a:t>
            </a:r>
            <a:r>
              <a:rPr kumimoji="0" lang="en-US" sz="2400" b="1" i="1" u="none" strike="noStrike" kern="1200" cap="none" spc="0" normalizeH="0" baseline="0" noProof="0">
                <a:ln>
                  <a:noFill/>
                </a:ln>
                <a:solidFill>
                  <a:srgbClr val="4472C4"/>
                </a:solidFill>
                <a:effectLst/>
                <a:uLnTx/>
                <a:uFillTx/>
                <a:latin typeface="Corbel" panose="020B0503020204020204" pitchFamily="34" charset="0"/>
                <a:ea typeface="+mn-ea"/>
                <a:cs typeface="+mn-cs"/>
              </a:rPr>
              <a:t>both</a:t>
            </a:r>
            <a:r>
              <a:rPr kumimoji="0" lang="en-US" sz="2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 the CPU and the GPU</a:t>
            </a:r>
            <a:endParaRPr kumimoji="0" lang="en-US" sz="2400" b="0" i="0" u="none" strike="noStrike" kern="1200" cap="none" spc="0" normalizeH="0" baseline="0" noProof="0">
              <a:ln>
                <a:noFill/>
              </a:ln>
              <a:solidFill>
                <a:srgbClr val="FF0000"/>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96352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chart seriesIdx="0" categoryIdx="0" bldStep="ptInSeries"/>
                                            </p:graphicEl>
                                          </p:spTgt>
                                        </p:tgtEl>
                                        <p:attrNameLst>
                                          <p:attrName>style.visibility</p:attrName>
                                        </p:attrNameLst>
                                      </p:cBhvr>
                                      <p:to>
                                        <p:strVal val="visible"/>
                                      </p:to>
                                    </p:set>
                                    <p:animEffect transition="in" filter="fade">
                                      <p:cBhvr>
                                        <p:cTn id="12" dur="500"/>
                                        <p:tgtEl>
                                          <p:spTgt spid="4">
                                            <p:graphicEl>
                                              <a:chart seriesIdx="0" categoryIdx="0" bldStep="ptInSeries"/>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chart seriesIdx="0" categoryIdx="1" bldStep="ptInSeries"/>
                                            </p:graphicEl>
                                          </p:spTgt>
                                        </p:tgtEl>
                                        <p:attrNameLst>
                                          <p:attrName>style.visibility</p:attrName>
                                        </p:attrNameLst>
                                      </p:cBhvr>
                                      <p:to>
                                        <p:strVal val="visible"/>
                                      </p:to>
                                    </p:set>
                                    <p:animEffect transition="in" filter="fade">
                                      <p:cBhvr>
                                        <p:cTn id="15" dur="500"/>
                                        <p:tgtEl>
                                          <p:spTgt spid="4">
                                            <p:graphicEl>
                                              <a:chart seriesIdx="0" categoryIdx="1" bldStep="ptInSeries"/>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chart seriesIdx="1" categoryIdx="0" bldStep="ptInSeries"/>
                                            </p:graphicEl>
                                          </p:spTgt>
                                        </p:tgtEl>
                                        <p:attrNameLst>
                                          <p:attrName>style.visibility</p:attrName>
                                        </p:attrNameLst>
                                      </p:cBhvr>
                                      <p:to>
                                        <p:strVal val="visible"/>
                                      </p:to>
                                    </p:set>
                                    <p:animEffect transition="in" filter="fade">
                                      <p:cBhvr>
                                        <p:cTn id="20" dur="500"/>
                                        <p:tgtEl>
                                          <p:spTgt spid="4">
                                            <p:graphicEl>
                                              <a:chart seriesIdx="1" categoryIdx="0" bldStep="ptInSeries"/>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graphicEl>
                                              <a:chart seriesIdx="1" categoryIdx="1" bldStep="ptInSeries"/>
                                            </p:graphicEl>
                                          </p:spTgt>
                                        </p:tgtEl>
                                        <p:attrNameLst>
                                          <p:attrName>style.visibility</p:attrName>
                                        </p:attrNameLst>
                                      </p:cBhvr>
                                      <p:to>
                                        <p:strVal val="visible"/>
                                      </p:to>
                                    </p:set>
                                    <p:animEffect transition="in" filter="fade">
                                      <p:cBhvr>
                                        <p:cTn id="23" dur="500"/>
                                        <p:tgtEl>
                                          <p:spTgt spid="4">
                                            <p:graphicEl>
                                              <a:chart seriesIdx="1" categoryIdx="1" bldStep="ptInSeries"/>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graphicEl>
                                              <a:chart seriesIdx="2" categoryIdx="0" bldStep="ptInSeries"/>
                                            </p:graphicEl>
                                          </p:spTgt>
                                        </p:tgtEl>
                                        <p:attrNameLst>
                                          <p:attrName>style.visibility</p:attrName>
                                        </p:attrNameLst>
                                      </p:cBhvr>
                                      <p:to>
                                        <p:strVal val="visible"/>
                                      </p:to>
                                    </p:set>
                                    <p:animEffect transition="in" filter="fade">
                                      <p:cBhvr>
                                        <p:cTn id="28" dur="500"/>
                                        <p:tgtEl>
                                          <p:spTgt spid="4">
                                            <p:graphicEl>
                                              <a:chart seriesIdx="2" categoryIdx="0" bldStep="ptInSeries"/>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graphicEl>
                                              <a:chart seriesIdx="2" categoryIdx="1" bldStep="ptInSeries"/>
                                            </p:graphicEl>
                                          </p:spTgt>
                                        </p:tgtEl>
                                        <p:attrNameLst>
                                          <p:attrName>style.visibility</p:attrName>
                                        </p:attrNameLst>
                                      </p:cBhvr>
                                      <p:to>
                                        <p:strVal val="visible"/>
                                      </p:to>
                                    </p:set>
                                    <p:animEffect transition="in" filter="fade">
                                      <p:cBhvr>
                                        <p:cTn id="31" dur="500"/>
                                        <p:tgtEl>
                                          <p:spTgt spid="4">
                                            <p:graphicEl>
                                              <a:chart seriesIdx="2" categoryIdx="1" bldStep="ptInSeries"/>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El"/>
        </p:bldSub>
      </p:bldGraphic>
      <p:bldP spid="35"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0ACC3A2B-FBAF-F33D-FE3E-D62A837A45D3}"/>
              </a:ext>
            </a:extLst>
          </p:cNvPr>
          <p:cNvSpPr txBox="1">
            <a:spLocks/>
          </p:cNvSpPr>
          <p:nvPr/>
        </p:nvSpPr>
        <p:spPr>
          <a:xfrm>
            <a:off x="75991" y="682423"/>
            <a:ext cx="8987622" cy="53187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mn-cs"/>
              </a:rPr>
              <a:t>Average energy consumption across 7 real-world workloads</a:t>
            </a:r>
          </a:p>
        </p:txBody>
      </p:sp>
      <p:sp>
        <p:nvSpPr>
          <p:cNvPr id="8" name="Title 1">
            <a:extLst>
              <a:ext uri="{FF2B5EF4-FFF2-40B4-BE49-F238E27FC236}">
                <a16:creationId xmlns:a16="http://schemas.microsoft.com/office/drawing/2014/main" id="{DC666627-26A9-62DE-09FD-43A97662D062}"/>
              </a:ext>
            </a:extLst>
          </p:cNvPr>
          <p:cNvSpPr txBox="1">
            <a:spLocks/>
          </p:cNvSpPr>
          <p:nvPr/>
        </p:nvSpPr>
        <p:spPr>
          <a:xfrm>
            <a:off x="75991" y="51284"/>
            <a:ext cx="8987622" cy="7401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orbel" panose="020B0503020204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orbel" panose="020B0503020204020204" pitchFamily="34" charset="0"/>
                <a:ea typeface="+mj-ea"/>
                <a:cs typeface="+mj-cs"/>
              </a:rPr>
              <a:t>Energy Consumption</a:t>
            </a:r>
          </a:p>
        </p:txBody>
      </p:sp>
      <p:sp>
        <p:nvSpPr>
          <p:cNvPr id="3" name="Slide Number Placeholder 2">
            <a:extLst>
              <a:ext uri="{FF2B5EF4-FFF2-40B4-BE49-F238E27FC236}">
                <a16:creationId xmlns:a16="http://schemas.microsoft.com/office/drawing/2014/main" id="{9205F64A-6D08-507F-6676-85C41DBE945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graphicFrame>
        <p:nvGraphicFramePr>
          <p:cNvPr id="4" name="Content Placeholder 3">
            <a:extLst>
              <a:ext uri="{FF2B5EF4-FFF2-40B4-BE49-F238E27FC236}">
                <a16:creationId xmlns:a16="http://schemas.microsoft.com/office/drawing/2014/main" id="{792CB97D-E646-814C-8313-97F2A9D5DC32}"/>
              </a:ext>
            </a:extLst>
          </p:cNvPr>
          <p:cNvGraphicFramePr>
            <a:graphicFrameLocks noGrp="1"/>
          </p:cNvGraphicFramePr>
          <p:nvPr>
            <p:ph idx="4294967295"/>
          </p:nvPr>
        </p:nvGraphicFramePr>
        <p:xfrm>
          <a:off x="734034" y="1297630"/>
          <a:ext cx="7886700" cy="4034128"/>
        </p:xfrm>
        <a:graphic>
          <a:graphicData uri="http://schemas.openxmlformats.org/drawingml/2006/chart">
            <c:chart xmlns:c="http://schemas.openxmlformats.org/drawingml/2006/chart" xmlns:r="http://schemas.openxmlformats.org/officeDocument/2006/relationships" r:id="rId3"/>
          </a:graphicData>
        </a:graphic>
      </p:graphicFrame>
      <p:sp>
        <p:nvSpPr>
          <p:cNvPr id="19" name="Rectangle 18">
            <a:extLst>
              <a:ext uri="{FF2B5EF4-FFF2-40B4-BE49-F238E27FC236}">
                <a16:creationId xmlns:a16="http://schemas.microsoft.com/office/drawing/2014/main" id="{A1551302-D185-7ED5-2A3A-A8BF28F5E601}"/>
              </a:ext>
            </a:extLst>
          </p:cNvPr>
          <p:cNvSpPr/>
          <p:nvPr/>
        </p:nvSpPr>
        <p:spPr>
          <a:xfrm>
            <a:off x="225239" y="5396422"/>
            <a:ext cx="8693523" cy="920520"/>
          </a:xfrm>
          <a:prstGeom prst="rect">
            <a:avLst/>
          </a:prstGeom>
          <a:solidFill>
            <a:schemeClr val="accent4">
              <a:lumMod val="20000"/>
              <a:lumOff val="80000"/>
            </a:schemeClr>
          </a:solidFill>
          <a:ln w="76200">
            <a:solidFill>
              <a:schemeClr val="accent1"/>
            </a:solidFill>
          </a:ln>
        </p:spPr>
        <p:txBody>
          <a:bodyPr wrap="square"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pLUTo </a:t>
            </a:r>
            <a:r>
              <a:rPr kumimoji="0" lang="en-US" sz="2400" b="1" i="1" u="none" strike="noStrike" kern="1200" cap="none" spc="0" normalizeH="0" baseline="0" noProof="0">
                <a:ln>
                  <a:noFill/>
                </a:ln>
                <a:solidFill>
                  <a:srgbClr val="4472C4"/>
                </a:solidFill>
                <a:effectLst/>
                <a:uLnTx/>
                <a:uFillTx/>
                <a:latin typeface="Corbel" panose="020B0503020204020204" pitchFamily="34" charset="0"/>
                <a:ea typeface="+mn-ea"/>
                <a:cs typeface="+mn-cs"/>
              </a:rPr>
              <a:t>significantly reduces energy consumption</a:t>
            </a:r>
            <a:r>
              <a:rPr kumimoji="0" lang="en-US" sz="2400" b="1" i="0" u="none" strike="noStrike" kern="1200" cap="none" spc="0" normalizeH="0" baseline="0" noProof="0">
                <a:ln>
                  <a:noFill/>
                </a:ln>
                <a:solidFill>
                  <a:srgbClr val="4472C4"/>
                </a:solidFill>
                <a:effectLst/>
                <a:uLnTx/>
                <a:uFillTx/>
                <a:latin typeface="Corbel" panose="020B0503020204020204" pitchFamily="34" charset="0"/>
                <a:ea typeface="+mn-ea"/>
                <a:cs typeface="+mn-cs"/>
              </a:rPr>
              <a:t> </a:t>
            </a:r>
            <a:r>
              <a:rPr kumimoji="0" lang="en-US" sz="2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compared to processor-centric architectures for various workloads</a:t>
            </a:r>
            <a:endParaRPr kumimoji="0" lang="en-US" sz="2400" b="1" i="0" u="none" strike="noStrike" kern="1200" cap="none" spc="0" normalizeH="0" baseline="0" noProof="0">
              <a:ln>
                <a:noFill/>
              </a:ln>
              <a:solidFill>
                <a:srgbClr val="FF0000"/>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243771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chart seriesIdx="0" categoryIdx="0" bldStep="ptInSeries"/>
                                            </p:graphicEl>
                                          </p:spTgt>
                                        </p:tgtEl>
                                        <p:attrNameLst>
                                          <p:attrName>style.visibility</p:attrName>
                                        </p:attrNameLst>
                                      </p:cBhvr>
                                      <p:to>
                                        <p:strVal val="visible"/>
                                      </p:to>
                                    </p:set>
                                    <p:animEffect transition="in" filter="fade">
                                      <p:cBhvr>
                                        <p:cTn id="12" dur="500"/>
                                        <p:tgtEl>
                                          <p:spTgt spid="4">
                                            <p:graphicEl>
                                              <a:chart seriesIdx="0" categoryIdx="0" bldStep="ptInSeries"/>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chart seriesIdx="0" categoryIdx="1" bldStep="ptInSeries"/>
                                            </p:graphicEl>
                                          </p:spTgt>
                                        </p:tgtEl>
                                        <p:attrNameLst>
                                          <p:attrName>style.visibility</p:attrName>
                                        </p:attrNameLst>
                                      </p:cBhvr>
                                      <p:to>
                                        <p:strVal val="visible"/>
                                      </p:to>
                                    </p:set>
                                    <p:animEffect transition="in" filter="fade">
                                      <p:cBhvr>
                                        <p:cTn id="15" dur="500"/>
                                        <p:tgtEl>
                                          <p:spTgt spid="4">
                                            <p:graphicEl>
                                              <a:chart seriesIdx="0" categoryIdx="1" bldStep="ptInSeries"/>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chart seriesIdx="1" categoryIdx="0" bldStep="ptInSeries"/>
                                            </p:graphicEl>
                                          </p:spTgt>
                                        </p:tgtEl>
                                        <p:attrNameLst>
                                          <p:attrName>style.visibility</p:attrName>
                                        </p:attrNameLst>
                                      </p:cBhvr>
                                      <p:to>
                                        <p:strVal val="visible"/>
                                      </p:to>
                                    </p:set>
                                    <p:animEffect transition="in" filter="fade">
                                      <p:cBhvr>
                                        <p:cTn id="20" dur="500"/>
                                        <p:tgtEl>
                                          <p:spTgt spid="4">
                                            <p:graphicEl>
                                              <a:chart seriesIdx="1" categoryIdx="0" bldStep="ptInSeries"/>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graphicEl>
                                              <a:chart seriesIdx="1" categoryIdx="1" bldStep="ptInSeries"/>
                                            </p:graphicEl>
                                          </p:spTgt>
                                        </p:tgtEl>
                                        <p:attrNameLst>
                                          <p:attrName>style.visibility</p:attrName>
                                        </p:attrNameLst>
                                      </p:cBhvr>
                                      <p:to>
                                        <p:strVal val="visible"/>
                                      </p:to>
                                    </p:set>
                                    <p:animEffect transition="in" filter="fade">
                                      <p:cBhvr>
                                        <p:cTn id="23" dur="500"/>
                                        <p:tgtEl>
                                          <p:spTgt spid="4">
                                            <p:graphicEl>
                                              <a:chart seriesIdx="1" categoryIdx="1" bldStep="ptInSeries"/>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graphicEl>
                                              <a:chart seriesIdx="2" categoryIdx="0" bldStep="ptInSeries"/>
                                            </p:graphicEl>
                                          </p:spTgt>
                                        </p:tgtEl>
                                        <p:attrNameLst>
                                          <p:attrName>style.visibility</p:attrName>
                                        </p:attrNameLst>
                                      </p:cBhvr>
                                      <p:to>
                                        <p:strVal val="visible"/>
                                      </p:to>
                                    </p:set>
                                    <p:animEffect transition="in" filter="fade">
                                      <p:cBhvr>
                                        <p:cTn id="28" dur="500"/>
                                        <p:tgtEl>
                                          <p:spTgt spid="4">
                                            <p:graphicEl>
                                              <a:chart seriesIdx="2" categoryIdx="0" bldStep="ptInSeries"/>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graphicEl>
                                              <a:chart seriesIdx="2" categoryIdx="1" bldStep="ptInSeries"/>
                                            </p:graphicEl>
                                          </p:spTgt>
                                        </p:tgtEl>
                                        <p:attrNameLst>
                                          <p:attrName>style.visibility</p:attrName>
                                        </p:attrNameLst>
                                      </p:cBhvr>
                                      <p:to>
                                        <p:strVal val="visible"/>
                                      </p:to>
                                    </p:set>
                                    <p:animEffect transition="in" filter="fade">
                                      <p:cBhvr>
                                        <p:cTn id="31" dur="500"/>
                                        <p:tgtEl>
                                          <p:spTgt spid="4">
                                            <p:graphicEl>
                                              <a:chart seriesIdx="2" categoryIdx="1" bldStep="ptInSeries"/>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El"/>
        </p:bldSub>
      </p:bldGraphic>
      <p:bldP spid="19"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93BFC-E9D1-1242-B403-407892ED0A3F}"/>
              </a:ext>
            </a:extLst>
          </p:cNvPr>
          <p:cNvSpPr>
            <a:spLocks noGrp="1"/>
          </p:cNvSpPr>
          <p:nvPr>
            <p:ph type="title"/>
          </p:nvPr>
        </p:nvSpPr>
        <p:spPr>
          <a:xfrm>
            <a:off x="628649" y="282870"/>
            <a:ext cx="7886700" cy="773727"/>
          </a:xfrm>
        </p:spPr>
        <p:txBody>
          <a:bodyPr>
            <a:normAutofit/>
          </a:bodyPr>
          <a:lstStyle/>
          <a:p>
            <a:pPr algn="ctr"/>
            <a:r>
              <a:rPr lang="en-US" sz="4400" b="1">
                <a:latin typeface="Corbel" panose="020B0503020204020204" pitchFamily="34" charset="0"/>
              </a:rPr>
              <a:t>More Results in the Paper</a:t>
            </a:r>
          </a:p>
        </p:txBody>
      </p:sp>
      <p:grpSp>
        <p:nvGrpSpPr>
          <p:cNvPr id="14" name="Group 13">
            <a:extLst>
              <a:ext uri="{FF2B5EF4-FFF2-40B4-BE49-F238E27FC236}">
                <a16:creationId xmlns:a16="http://schemas.microsoft.com/office/drawing/2014/main" id="{FC3D97E7-EA2A-078B-0F5E-CEF04B57CAA9}"/>
              </a:ext>
            </a:extLst>
          </p:cNvPr>
          <p:cNvGrpSpPr/>
          <p:nvPr/>
        </p:nvGrpSpPr>
        <p:grpSpPr>
          <a:xfrm>
            <a:off x="218171" y="3023917"/>
            <a:ext cx="8707654" cy="3067398"/>
            <a:chOff x="218174" y="1205345"/>
            <a:chExt cx="8707654" cy="3067398"/>
          </a:xfrm>
        </p:grpSpPr>
        <p:sp>
          <p:nvSpPr>
            <p:cNvPr id="13" name="Rectangle 12">
              <a:extLst>
                <a:ext uri="{FF2B5EF4-FFF2-40B4-BE49-F238E27FC236}">
                  <a16:creationId xmlns:a16="http://schemas.microsoft.com/office/drawing/2014/main" id="{BE7BC525-989B-925D-1D1E-289C0A3818AB}"/>
                </a:ext>
              </a:extLst>
            </p:cNvPr>
            <p:cNvSpPr/>
            <p:nvPr/>
          </p:nvSpPr>
          <p:spPr>
            <a:xfrm>
              <a:off x="218174" y="1205345"/>
              <a:ext cx="8707654" cy="30673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pic>
          <p:nvPicPr>
            <p:cNvPr id="12" name="Picture 11">
              <a:extLst>
                <a:ext uri="{FF2B5EF4-FFF2-40B4-BE49-F238E27FC236}">
                  <a16:creationId xmlns:a16="http://schemas.microsoft.com/office/drawing/2014/main" id="{A04DC37F-8A7E-6F21-2357-20307A9679B4}"/>
                </a:ext>
              </a:extLst>
            </p:cNvPr>
            <p:cNvPicPr>
              <a:picLocks noChangeAspect="1"/>
            </p:cNvPicPr>
            <p:nvPr/>
          </p:nvPicPr>
          <p:blipFill>
            <a:blip r:embed="rId3"/>
            <a:stretch>
              <a:fillRect/>
            </a:stretch>
          </p:blipFill>
          <p:spPr>
            <a:xfrm>
              <a:off x="230991" y="1271212"/>
              <a:ext cx="8682019" cy="2716960"/>
            </a:xfrm>
            <a:prstGeom prst="rect">
              <a:avLst/>
            </a:prstGeom>
          </p:spPr>
        </p:pic>
      </p:grpSp>
      <p:sp>
        <p:nvSpPr>
          <p:cNvPr id="5" name="Slide Number Placeholder 4">
            <a:extLst>
              <a:ext uri="{FF2B5EF4-FFF2-40B4-BE49-F238E27FC236}">
                <a16:creationId xmlns:a16="http://schemas.microsoft.com/office/drawing/2014/main" id="{0533E8DA-08EE-9126-EF68-1F50D7AF944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sp>
        <p:nvSpPr>
          <p:cNvPr id="6" name="TextBox 5">
            <a:extLst>
              <a:ext uri="{FF2B5EF4-FFF2-40B4-BE49-F238E27FC236}">
                <a16:creationId xmlns:a16="http://schemas.microsoft.com/office/drawing/2014/main" id="{C8BD1F9A-5EE7-CF4A-6B05-D5328833E811}"/>
              </a:ext>
            </a:extLst>
          </p:cNvPr>
          <p:cNvSpPr txBox="1"/>
          <p:nvPr/>
        </p:nvSpPr>
        <p:spPr>
          <a:xfrm>
            <a:off x="-82062" y="1058037"/>
            <a:ext cx="5021567" cy="1563313"/>
          </a:xfrm>
          <a:prstGeom prst="rect">
            <a:avLst/>
          </a:prstGeom>
          <a:noFill/>
        </p:spPr>
        <p:txBody>
          <a:bodyPr wrap="none" rtlCol="0">
            <a:spAutoFit/>
          </a:bodyPr>
          <a:lstStyle/>
          <a:p>
            <a:pPr marL="283464" marR="0" lvl="0" indent="-144000" algn="l" defTabSz="457200" rtl="0" eaLnBrk="1" fontAlgn="ctr" latinLnBrk="0" hangingPunct="1">
              <a:lnSpc>
                <a:spcPct val="150000"/>
              </a:lnSpc>
              <a:spcBef>
                <a:spcPts val="0"/>
              </a:spcBef>
              <a:spcAft>
                <a:spcPts val="0"/>
              </a:spcAft>
              <a:buClrTx/>
              <a:buSzPts val="2000"/>
              <a:buFont typeface="Arial" panose="020B0604020202020204" pitchFamily="34" charset="0"/>
              <a:buChar char="•"/>
              <a:tabLst/>
              <a:defRPr/>
            </a:pPr>
            <a:r>
              <a:rPr kumimoji="0" lang="en-GB" sz="2200" b="1" i="0" u="none" strike="noStrike" kern="1200" cap="none" spc="0" normalizeH="0" baseline="0" noProof="0">
                <a:ln>
                  <a:noFill/>
                </a:ln>
                <a:solidFill>
                  <a:srgbClr val="1F51FD"/>
                </a:solidFill>
                <a:effectLst/>
                <a:uLnTx/>
                <a:uFillTx/>
                <a:latin typeface="Corbel" panose="020B0503020204020204" pitchFamily="34" charset="0"/>
                <a:ea typeface="+mn-ea"/>
                <a:cs typeface="+mn-cs"/>
              </a:rPr>
              <a:t>Comparison with FPGA</a:t>
            </a:r>
            <a:endParaRPr kumimoji="0" lang="en-CH" sz="2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a:p>
            <a:pPr marL="285750" marR="0" lvl="0" indent="-1440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a:ln>
                  <a:noFill/>
                </a:ln>
                <a:solidFill>
                  <a:srgbClr val="1F51FD"/>
                </a:solidFill>
                <a:effectLst/>
                <a:uLnTx/>
                <a:uFillTx/>
                <a:latin typeface="Corbel" panose="020B0503020204020204" pitchFamily="34" charset="0"/>
                <a:ea typeface="+mn-ea"/>
                <a:cs typeface="+mn-cs"/>
              </a:rPr>
              <a:t>Area Overhead Analysis</a:t>
            </a:r>
            <a:endParaRPr kumimoji="0" lang="en-CH" sz="2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a:p>
            <a:pPr marL="285750" marR="0" lvl="0" indent="-1440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a:ln>
                  <a:noFill/>
                </a:ln>
                <a:solidFill>
                  <a:srgbClr val="1F51FD"/>
                </a:solidFill>
                <a:effectLst/>
                <a:uLnTx/>
                <a:uFillTx/>
                <a:latin typeface="Corbel" panose="020B0503020204020204" pitchFamily="34" charset="0"/>
                <a:ea typeface="+mn-ea"/>
                <a:cs typeface="+mn-cs"/>
              </a:rPr>
              <a:t>Circuit-Level Reliability &amp; Correctness</a:t>
            </a:r>
            <a:endParaRPr kumimoji="0" lang="en-CH" sz="2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8" name="TextBox 7">
            <a:extLst>
              <a:ext uri="{FF2B5EF4-FFF2-40B4-BE49-F238E27FC236}">
                <a16:creationId xmlns:a16="http://schemas.microsoft.com/office/drawing/2014/main" id="{EBD30E56-5494-EF83-7F5A-B74C3D711F37}"/>
              </a:ext>
            </a:extLst>
          </p:cNvPr>
          <p:cNvSpPr txBox="1"/>
          <p:nvPr/>
        </p:nvSpPr>
        <p:spPr>
          <a:xfrm>
            <a:off x="4836965" y="1058037"/>
            <a:ext cx="4312143" cy="1563313"/>
          </a:xfrm>
          <a:prstGeom prst="rect">
            <a:avLst/>
          </a:prstGeom>
          <a:noFill/>
        </p:spPr>
        <p:txBody>
          <a:bodyPr wrap="none" rtlCol="0">
            <a:spAutoFit/>
          </a:bodyPr>
          <a:lstStyle/>
          <a:p>
            <a:pPr marL="283464" marR="0" lvl="0" indent="-144000" algn="l" defTabSz="457200" rtl="0" eaLnBrk="1" fontAlgn="ctr" latinLnBrk="0" hangingPunct="1">
              <a:lnSpc>
                <a:spcPct val="150000"/>
              </a:lnSpc>
              <a:spcBef>
                <a:spcPts val="0"/>
              </a:spcBef>
              <a:spcAft>
                <a:spcPts val="0"/>
              </a:spcAft>
              <a:buClrTx/>
              <a:buSzPts val="2000"/>
              <a:buFont typeface="Arial" panose="020B0604020202020204" pitchFamily="34" charset="0"/>
              <a:buChar char="•"/>
              <a:tabLst/>
              <a:defRPr/>
            </a:pPr>
            <a:r>
              <a:rPr kumimoji="0" lang="en-US" sz="2200" b="1" i="0" u="none" strike="noStrike" kern="1200" cap="none" spc="0" normalizeH="0" baseline="0" noProof="0">
                <a:ln>
                  <a:noFill/>
                </a:ln>
                <a:solidFill>
                  <a:srgbClr val="1F51FD"/>
                </a:solidFill>
                <a:effectLst/>
                <a:uLnTx/>
                <a:uFillTx/>
                <a:latin typeface="Corbel" panose="020B0503020204020204" pitchFamily="34" charset="0"/>
                <a:ea typeface="+mn-ea"/>
                <a:cs typeface="+mn-cs"/>
              </a:rPr>
              <a:t>Subarray-Level Parallelism</a:t>
            </a:r>
          </a:p>
          <a:p>
            <a:pPr marL="285750" marR="0" lvl="0" indent="-1440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a:ln>
                  <a:noFill/>
                </a:ln>
                <a:solidFill>
                  <a:srgbClr val="1F51FD"/>
                </a:solidFill>
                <a:effectLst/>
                <a:uLnTx/>
                <a:uFillTx/>
                <a:latin typeface="Corbel" panose="020B0503020204020204" pitchFamily="34" charset="0"/>
                <a:ea typeface="+mn-ea"/>
                <a:cs typeface="+mn-cs"/>
              </a:rPr>
              <a:t>LUT Loading Overhead</a:t>
            </a:r>
          </a:p>
          <a:p>
            <a:pPr marL="285750" marR="0" lvl="0" indent="-1440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a:ln>
                  <a:noFill/>
                </a:ln>
                <a:solidFill>
                  <a:srgbClr val="1F51FD"/>
                </a:solidFill>
                <a:effectLst/>
                <a:uLnTx/>
                <a:uFillTx/>
                <a:latin typeface="Corbel" panose="020B0503020204020204" pitchFamily="34" charset="0"/>
                <a:ea typeface="+mn-ea"/>
                <a:cs typeface="+mn-cs"/>
              </a:rPr>
              <a:t>Range of Supported Operations</a:t>
            </a:r>
            <a:endParaRPr kumimoji="0" lang="en-CH" sz="2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7" name="TextBox 6">
            <a:extLst>
              <a:ext uri="{FF2B5EF4-FFF2-40B4-BE49-F238E27FC236}">
                <a16:creationId xmlns:a16="http://schemas.microsoft.com/office/drawing/2014/main" id="{3F8ADD91-E0B1-7909-5E70-B057953419E2}"/>
              </a:ext>
            </a:extLst>
          </p:cNvPr>
          <p:cNvSpPr txBox="1"/>
          <p:nvPr/>
        </p:nvSpPr>
        <p:spPr>
          <a:xfrm>
            <a:off x="2657833" y="6365924"/>
            <a:ext cx="3828327" cy="369332"/>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a:ln>
                  <a:noFill/>
                </a:ln>
                <a:solidFill>
                  <a:prstClr val="black"/>
                </a:solidFill>
                <a:effectLst/>
                <a:uLnTx/>
                <a:uFillTx/>
                <a:latin typeface="Calibri" panose="020F0502020204030204"/>
                <a:ea typeface="+mn-ea"/>
                <a:cs typeface="+mn-cs"/>
                <a:hlinkClick r:id="rId4"/>
              </a:rPr>
              <a:t>https://arxiv.org/pdf/2104.07699.pdf</a:t>
            </a:r>
            <a:endParaRPr kumimoji="0" lang="en-CH"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413964"/>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
                                        <p:tgtEl>
                                          <p:spTgt spid="6">
                                            <p:txEl>
                                              <p:pRg st="0" end="0"/>
                                            </p:txEl>
                                          </p:spTgt>
                                        </p:tgtEl>
                                      </p:cBhvr>
                                    </p:animEffect>
                                  </p:childTnLst>
                                </p:cTn>
                              </p:par>
                            </p:childTnLst>
                          </p:cTn>
                        </p:par>
                        <p:par>
                          <p:cTn id="8" fill="hold">
                            <p:stCondLst>
                              <p:cond delay="400"/>
                            </p:stCondLst>
                            <p:childTnLst>
                              <p:par>
                                <p:cTn id="9" presetID="10" presetClass="entr" presetSubtype="0" fill="hold" grpId="0" nodeType="afterEffect">
                                  <p:stCondLst>
                                    <p:cond delay="20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200"/>
                                        <p:tgtEl>
                                          <p:spTgt spid="6">
                                            <p:txEl>
                                              <p:pRg st="1" end="1"/>
                                            </p:txEl>
                                          </p:spTgt>
                                        </p:tgtEl>
                                      </p:cBhvr>
                                    </p:animEffect>
                                  </p:childTnLst>
                                </p:cTn>
                              </p:par>
                            </p:childTnLst>
                          </p:cTn>
                        </p:par>
                        <p:par>
                          <p:cTn id="12" fill="hold">
                            <p:stCondLst>
                              <p:cond delay="800"/>
                            </p:stCondLst>
                            <p:childTnLst>
                              <p:par>
                                <p:cTn id="13" presetID="10" presetClass="entr" presetSubtype="0" fill="hold" grpId="0" nodeType="afterEffect">
                                  <p:stCondLst>
                                    <p:cond delay="20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200"/>
                                        <p:tgtEl>
                                          <p:spTgt spid="6">
                                            <p:txEl>
                                              <p:pRg st="2" end="2"/>
                                            </p:txEl>
                                          </p:spTgt>
                                        </p:tgtEl>
                                      </p:cBhvr>
                                    </p:animEffect>
                                  </p:childTnLst>
                                </p:cTn>
                              </p:par>
                            </p:childTnLst>
                          </p:cTn>
                        </p:par>
                        <p:par>
                          <p:cTn id="16" fill="hold">
                            <p:stCondLst>
                              <p:cond delay="1200"/>
                            </p:stCondLst>
                            <p:childTnLst>
                              <p:par>
                                <p:cTn id="17" presetID="10" presetClass="entr" presetSubtype="0" fill="hold" grpId="0" nodeType="afterEffect">
                                  <p:stCondLst>
                                    <p:cond delay="20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200"/>
                                        <p:tgtEl>
                                          <p:spTgt spid="8">
                                            <p:txEl>
                                              <p:pRg st="0" end="0"/>
                                            </p:txEl>
                                          </p:spTgt>
                                        </p:tgtEl>
                                      </p:cBhvr>
                                    </p:animEffect>
                                  </p:childTnLst>
                                </p:cTn>
                              </p:par>
                            </p:childTnLst>
                          </p:cTn>
                        </p:par>
                        <p:par>
                          <p:cTn id="20" fill="hold">
                            <p:stCondLst>
                              <p:cond delay="1600"/>
                            </p:stCondLst>
                            <p:childTnLst>
                              <p:par>
                                <p:cTn id="21" presetID="10" presetClass="entr" presetSubtype="0" fill="hold" grpId="0" nodeType="afterEffect">
                                  <p:stCondLst>
                                    <p:cond delay="20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fade">
                                      <p:cBhvr>
                                        <p:cTn id="23" dur="200"/>
                                        <p:tgtEl>
                                          <p:spTgt spid="8">
                                            <p:txEl>
                                              <p:pRg st="1" end="1"/>
                                            </p:txEl>
                                          </p:spTgt>
                                        </p:tgtEl>
                                      </p:cBhvr>
                                    </p:animEffect>
                                  </p:childTnLst>
                                </p:cTn>
                              </p:par>
                            </p:childTnLst>
                          </p:cTn>
                        </p:par>
                        <p:par>
                          <p:cTn id="24" fill="hold">
                            <p:stCondLst>
                              <p:cond delay="2000"/>
                            </p:stCondLst>
                            <p:childTnLst>
                              <p:par>
                                <p:cTn id="25" presetID="10" presetClass="entr" presetSubtype="0" fill="hold" grpId="0" nodeType="afterEffect">
                                  <p:stCondLst>
                                    <p:cond delay="20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fade">
                                      <p:cBhvr>
                                        <p:cTn id="27" dur="2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8" grpId="0" build="allAtOnce"/>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C3E8E-0D66-4B42-A09B-0EA6C9449CE0}"/>
              </a:ext>
            </a:extLst>
          </p:cNvPr>
          <p:cNvSpPr>
            <a:spLocks noGrp="1"/>
          </p:cNvSpPr>
          <p:nvPr>
            <p:ph type="title"/>
          </p:nvPr>
        </p:nvSpPr>
        <p:spPr/>
        <p:txBody>
          <a:bodyPr/>
          <a:lstStyle/>
          <a:p>
            <a:r>
              <a:rPr lang="en-US" dirty="0"/>
              <a:t>SRC TECHCON Presentation</a:t>
            </a:r>
          </a:p>
        </p:txBody>
      </p:sp>
      <p:sp>
        <p:nvSpPr>
          <p:cNvPr id="3" name="Content Placeholder 2">
            <a:extLst>
              <a:ext uri="{FF2B5EF4-FFF2-40B4-BE49-F238E27FC236}">
                <a16:creationId xmlns:a16="http://schemas.microsoft.com/office/drawing/2014/main" id="{9B6CB1FC-4914-CE40-BC66-64BE3F801B6D}"/>
              </a:ext>
            </a:extLst>
          </p:cNvPr>
          <p:cNvSpPr>
            <a:spLocks noGrp="1"/>
          </p:cNvSpPr>
          <p:nvPr>
            <p:ph idx="1"/>
          </p:nvPr>
        </p:nvSpPr>
        <p:spPr>
          <a:xfrm>
            <a:off x="228600" y="908720"/>
            <a:ext cx="8915400" cy="5123656"/>
          </a:xfrm>
        </p:spPr>
        <p:txBody>
          <a:bodyPr/>
          <a:lstStyle/>
          <a:p>
            <a:r>
              <a:rPr lang="en-US" sz="2000" dirty="0">
                <a:solidFill>
                  <a:srgbClr val="0000FF"/>
                </a:solidFill>
              </a:rPr>
              <a:t>Geraldo F. Oliveira</a:t>
            </a:r>
          </a:p>
          <a:p>
            <a:pPr lvl="1"/>
            <a:r>
              <a:rPr lang="en-US" sz="1800" dirty="0" err="1"/>
              <a:t>pLUTo</a:t>
            </a:r>
            <a:r>
              <a:rPr lang="en-US" sz="1800" dirty="0"/>
              <a:t>: Enabling Massively Parallel Computation in DRAM via Lookup Tables</a:t>
            </a:r>
          </a:p>
          <a:p>
            <a:pPr lvl="1"/>
            <a:r>
              <a:rPr lang="en-US" sz="1800" dirty="0">
                <a:solidFill>
                  <a:srgbClr val="0000FF"/>
                </a:solidFill>
                <a:hlinkClick r:id="rId2">
                  <a:extLst>
                    <a:ext uri="{A12FA001-AC4F-418D-AE19-62706E023703}">
                      <ahyp:hlinkClr xmlns:ahyp="http://schemas.microsoft.com/office/drawing/2018/hyperlinkcolor" val="tx"/>
                    </a:ext>
                  </a:extLst>
                </a:hlinkClick>
              </a:rPr>
              <a:t>https://arxiv.org/pdf/2104.07699.pdf</a:t>
            </a:r>
            <a:endParaRPr lang="en-US" sz="1800" dirty="0">
              <a:solidFill>
                <a:srgbClr val="0000FF"/>
              </a:solidFill>
            </a:endParaRPr>
          </a:p>
          <a:p>
            <a:pPr lvl="1"/>
            <a:endParaRPr lang="en-US" sz="1800" dirty="0">
              <a:solidFill>
                <a:srgbClr val="0000FF"/>
              </a:solidFill>
            </a:endParaRPr>
          </a:p>
          <a:p>
            <a:pPr marL="344487" lvl="1" indent="0">
              <a:buNone/>
            </a:pPr>
            <a:endParaRPr lang="en-US" sz="1800" dirty="0">
              <a:solidFill>
                <a:srgbClr val="7030A0"/>
              </a:solidFill>
            </a:endParaRPr>
          </a:p>
          <a:p>
            <a:endParaRPr lang="en-US" sz="400" dirty="0">
              <a:solidFill>
                <a:srgbClr val="0000FF"/>
              </a:solidFill>
            </a:endParaRPr>
          </a:p>
          <a:p>
            <a:endParaRPr lang="en-US" sz="400" dirty="0">
              <a:solidFill>
                <a:srgbClr val="0000FF"/>
              </a:solidFill>
            </a:endParaRPr>
          </a:p>
          <a:p>
            <a:pPr marL="344487" lvl="1" indent="0">
              <a:buNone/>
            </a:pPr>
            <a:endParaRPr lang="en-US" dirty="0"/>
          </a:p>
        </p:txBody>
      </p:sp>
      <p:sp>
        <p:nvSpPr>
          <p:cNvPr id="4" name="Slide Number Placeholder 3">
            <a:extLst>
              <a:ext uri="{FF2B5EF4-FFF2-40B4-BE49-F238E27FC236}">
                <a16:creationId xmlns:a16="http://schemas.microsoft.com/office/drawing/2014/main" id="{39A137F2-11EA-384B-AE75-DB8ACDDA94B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A67BFC93-2FEB-043F-059C-46A5FFAB9787}"/>
              </a:ext>
            </a:extLst>
          </p:cNvPr>
          <p:cNvSpPr txBox="1"/>
          <p:nvPr/>
        </p:nvSpPr>
        <p:spPr>
          <a:xfrm>
            <a:off x="1507888" y="6419364"/>
            <a:ext cx="67778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https://youtu.be/9t1FJQ6nNw4?si=bhylWCLZde2DC7os</a:t>
            </a:r>
            <a:endPar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07D62855-B8F5-F44B-AB94-C79A8B97C999}"/>
              </a:ext>
            </a:extLst>
          </p:cNvPr>
          <p:cNvPicPr>
            <a:picLocks noChangeAspect="1"/>
          </p:cNvPicPr>
          <p:nvPr/>
        </p:nvPicPr>
        <p:blipFill>
          <a:blip r:embed="rId4"/>
          <a:stretch>
            <a:fillRect/>
          </a:stretch>
        </p:blipFill>
        <p:spPr>
          <a:xfrm>
            <a:off x="1551921" y="1937538"/>
            <a:ext cx="6040159" cy="4393968"/>
          </a:xfrm>
          <a:prstGeom prst="rect">
            <a:avLst/>
          </a:prstGeom>
        </p:spPr>
      </p:pic>
    </p:spTree>
    <p:extLst>
      <p:ext uri="{BB962C8B-B14F-4D97-AF65-F5344CB8AC3E}">
        <p14:creationId xmlns:p14="http://schemas.microsoft.com/office/powerpoint/2010/main" val="3658241810"/>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4">
            <a:extLst>
              <a:ext uri="{FF2B5EF4-FFF2-40B4-BE49-F238E27FC236}">
                <a16:creationId xmlns:a16="http://schemas.microsoft.com/office/drawing/2014/main" id="{6C599EA8-303B-8F44-B67E-1E9A7D6B8361}"/>
              </a:ext>
            </a:extLst>
          </p:cNvPr>
          <p:cNvSpPr>
            <a:spLocks noGrp="1" noChangeArrowheads="1"/>
          </p:cNvSpPr>
          <p:nvPr>
            <p:ph type="ctrTitle"/>
          </p:nvPr>
        </p:nvSpPr>
        <p:spPr>
          <a:xfrm>
            <a:off x="366713" y="1539491"/>
            <a:ext cx="8428037" cy="1446775"/>
          </a:xfrm>
        </p:spPr>
        <p:txBody>
          <a:bodyPr>
            <a:normAutofit/>
          </a:bodyPr>
          <a:lstStyle/>
          <a:p>
            <a:pPr algn="ctr" eaLnBrk="1" hangingPunct="1"/>
            <a:r>
              <a:rPr lang="en-US" altLang="en-US" b="1" dirty="0">
                <a:ea typeface="ＭＳ Ｐゴシック" panose="020B0600070205080204" pitchFamily="34" charset="-128"/>
              </a:rPr>
              <a:t>Is PUM in DRAM</a:t>
            </a:r>
            <a:br>
              <a:rPr lang="en-US" altLang="en-US" b="1" dirty="0">
                <a:ea typeface="ＭＳ Ｐゴシック" panose="020B0600070205080204" pitchFamily="34" charset="-128"/>
              </a:rPr>
            </a:br>
            <a:r>
              <a:rPr lang="en-US" altLang="en-US" b="1" dirty="0">
                <a:ea typeface="ＭＳ Ｐゴシック" panose="020B0600070205080204" pitchFamily="34" charset="-128"/>
              </a:rPr>
              <a:t>Really Feasible?</a:t>
            </a:r>
          </a:p>
        </p:txBody>
      </p:sp>
      <p:sp>
        <p:nvSpPr>
          <p:cNvPr id="81922" name="Rectangle 5">
            <a:extLst>
              <a:ext uri="{FF2B5EF4-FFF2-40B4-BE49-F238E27FC236}">
                <a16:creationId xmlns:a16="http://schemas.microsoft.com/office/drawing/2014/main" id="{EB66DB82-34C1-994A-A27C-C184C7C5BDDA}"/>
              </a:ext>
            </a:extLst>
          </p:cNvPr>
          <p:cNvSpPr>
            <a:spLocks noGrp="1" noChangeArrowheads="1"/>
          </p:cNvSpPr>
          <p:nvPr>
            <p:ph type="subTitle" idx="1"/>
          </p:nvPr>
        </p:nvSpPr>
        <p:spPr>
          <a:xfrm>
            <a:off x="304800" y="3581400"/>
            <a:ext cx="8458200" cy="2900363"/>
          </a:xfrm>
        </p:spPr>
        <p:txBody>
          <a:bodyPr/>
          <a:lstStyle/>
          <a:p>
            <a:pPr eaLnBrk="1" hangingPunct="1"/>
            <a:endParaRPr lang="en-US" altLang="en-US" i="1">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186362637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7473-7E21-7436-74E0-F287D60C1EE3}"/>
              </a:ext>
            </a:extLst>
          </p:cNvPr>
          <p:cNvSpPr>
            <a:spLocks noGrp="1"/>
          </p:cNvSpPr>
          <p:nvPr>
            <p:ph type="title"/>
          </p:nvPr>
        </p:nvSpPr>
        <p:spPr/>
        <p:txBody>
          <a:bodyPr>
            <a:normAutofit fontScale="90000"/>
          </a:bodyPr>
          <a:lstStyle/>
          <a:p>
            <a:r>
              <a:rPr lang="en-US" dirty="0" err="1"/>
              <a:t>RowClone</a:t>
            </a:r>
            <a:r>
              <a:rPr lang="en-US" dirty="0"/>
              <a:t> in Off-the-Shelf DRAM Chips</a:t>
            </a:r>
          </a:p>
        </p:txBody>
      </p:sp>
      <p:sp>
        <p:nvSpPr>
          <p:cNvPr id="3" name="Content Placeholder 2">
            <a:extLst>
              <a:ext uri="{FF2B5EF4-FFF2-40B4-BE49-F238E27FC236}">
                <a16:creationId xmlns:a16="http://schemas.microsoft.com/office/drawing/2014/main" id="{7A7D763B-460D-5047-4208-B36908168001}"/>
              </a:ext>
            </a:extLst>
          </p:cNvPr>
          <p:cNvSpPr>
            <a:spLocks noGrp="1"/>
          </p:cNvSpPr>
          <p:nvPr>
            <p:ph idx="1"/>
          </p:nvPr>
        </p:nvSpPr>
        <p:spPr>
          <a:xfrm>
            <a:off x="169010" y="958863"/>
            <a:ext cx="8766645" cy="5193723"/>
          </a:xfrm>
        </p:spPr>
        <p:txBody>
          <a:bodyPr/>
          <a:lstStyle/>
          <a:p>
            <a:r>
              <a:rPr lang="en-US" dirty="0">
                <a:solidFill>
                  <a:srgbClr val="7030A0"/>
                </a:solidFill>
              </a:rPr>
              <a:t>Idea: Violate DRAM timing parameters to mimic </a:t>
            </a:r>
            <a:r>
              <a:rPr lang="en-US" dirty="0" err="1">
                <a:solidFill>
                  <a:srgbClr val="7030A0"/>
                </a:solidFill>
              </a:rPr>
              <a:t>RowClone</a:t>
            </a:r>
            <a:endParaRPr lang="en-US" dirty="0">
              <a:solidFill>
                <a:srgbClr val="7030A0"/>
              </a:solidFill>
            </a:endParaRPr>
          </a:p>
          <a:p>
            <a:endParaRPr lang="en-US" dirty="0"/>
          </a:p>
        </p:txBody>
      </p:sp>
      <p:pic>
        <p:nvPicPr>
          <p:cNvPr id="5" name="Picture 4">
            <a:extLst>
              <a:ext uri="{FF2B5EF4-FFF2-40B4-BE49-F238E27FC236}">
                <a16:creationId xmlns:a16="http://schemas.microsoft.com/office/drawing/2014/main" id="{9B549C4D-0B83-D49C-F0C2-209B18BDE865}"/>
              </a:ext>
            </a:extLst>
          </p:cNvPr>
          <p:cNvPicPr>
            <a:picLocks noChangeAspect="1"/>
          </p:cNvPicPr>
          <p:nvPr/>
        </p:nvPicPr>
        <p:blipFill>
          <a:blip r:embed="rId2"/>
          <a:stretch>
            <a:fillRect/>
          </a:stretch>
        </p:blipFill>
        <p:spPr>
          <a:xfrm>
            <a:off x="104254" y="2780928"/>
            <a:ext cx="9004250" cy="1856690"/>
          </a:xfrm>
          <a:prstGeom prst="rect">
            <a:avLst/>
          </a:prstGeom>
        </p:spPr>
      </p:pic>
      <p:sp>
        <p:nvSpPr>
          <p:cNvPr id="6" name="TextBox 5">
            <a:extLst>
              <a:ext uri="{FF2B5EF4-FFF2-40B4-BE49-F238E27FC236}">
                <a16:creationId xmlns:a16="http://schemas.microsoft.com/office/drawing/2014/main" id="{5AB4E02B-07B2-089A-22A9-BFD691DD9A68}"/>
              </a:ext>
            </a:extLst>
          </p:cNvPr>
          <p:cNvSpPr txBox="1"/>
          <p:nvPr/>
        </p:nvSpPr>
        <p:spPr>
          <a:xfrm>
            <a:off x="2004310" y="6499636"/>
            <a:ext cx="5135380" cy="338554"/>
          </a:xfrm>
          <a:prstGeom prst="rect">
            <a:avLst/>
          </a:prstGeom>
          <a:noFill/>
        </p:spPr>
        <p:txBody>
          <a:bodyPr wrap="none" rtlCol="0">
            <a:spAutoFit/>
          </a:bodyPr>
          <a:lstStyle/>
          <a:p>
            <a:r>
              <a:rPr lang="en-US" sz="1600" dirty="0">
                <a:hlinkClick r:id="rId3"/>
              </a:rPr>
              <a:t>https://parallel.princeton.edu/papers/micro19-gao.pdf</a:t>
            </a:r>
            <a:r>
              <a:rPr lang="en-US" sz="1600" dirty="0"/>
              <a:t> </a:t>
            </a:r>
          </a:p>
        </p:txBody>
      </p:sp>
    </p:spTree>
    <p:extLst>
      <p:ext uri="{BB962C8B-B14F-4D97-AF65-F5344CB8AC3E}">
        <p14:creationId xmlns:p14="http://schemas.microsoft.com/office/powerpoint/2010/main" val="73872304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B85DF6-6BDA-2241-8E14-28FE37DC0624}"/>
              </a:ext>
            </a:extLst>
          </p:cNvPr>
          <p:cNvPicPr>
            <a:picLocks noChangeAspect="1"/>
          </p:cNvPicPr>
          <p:nvPr/>
        </p:nvPicPr>
        <p:blipFill>
          <a:blip r:embed="rId2"/>
          <a:stretch>
            <a:fillRect/>
          </a:stretch>
        </p:blipFill>
        <p:spPr>
          <a:xfrm>
            <a:off x="0" y="1186041"/>
            <a:ext cx="9144000" cy="4786859"/>
          </a:xfrm>
          <a:prstGeom prst="rect">
            <a:avLst/>
          </a:prstGeom>
        </p:spPr>
      </p:pic>
      <p:sp>
        <p:nvSpPr>
          <p:cNvPr id="8" name="Title 7">
            <a:extLst>
              <a:ext uri="{FF2B5EF4-FFF2-40B4-BE49-F238E27FC236}">
                <a16:creationId xmlns:a16="http://schemas.microsoft.com/office/drawing/2014/main" id="{A623CE79-1FBD-8048-98F9-8A443FC40EB7}"/>
              </a:ext>
            </a:extLst>
          </p:cNvPr>
          <p:cNvSpPr>
            <a:spLocks noGrp="1"/>
          </p:cNvSpPr>
          <p:nvPr>
            <p:ph type="title"/>
          </p:nvPr>
        </p:nvSpPr>
        <p:spPr/>
        <p:txBody>
          <a:bodyPr>
            <a:noAutofit/>
          </a:bodyPr>
          <a:lstStyle/>
          <a:p>
            <a:r>
              <a:rPr lang="en-US" sz="3400" dirty="0" err="1"/>
              <a:t>RowClone</a:t>
            </a:r>
            <a:r>
              <a:rPr lang="en-US" sz="3400" dirty="0"/>
              <a:t> &amp; Bitwise Ops in Real DRAM Chips</a:t>
            </a:r>
          </a:p>
        </p:txBody>
      </p:sp>
      <p:sp>
        <p:nvSpPr>
          <p:cNvPr id="9" name="TextBox 8">
            <a:extLst>
              <a:ext uri="{FF2B5EF4-FFF2-40B4-BE49-F238E27FC236}">
                <a16:creationId xmlns:a16="http://schemas.microsoft.com/office/drawing/2014/main" id="{11738BC2-3FAF-4941-ACE4-0C78ED9B4C61}"/>
              </a:ext>
            </a:extLst>
          </p:cNvPr>
          <p:cNvSpPr txBox="1"/>
          <p:nvPr/>
        </p:nvSpPr>
        <p:spPr>
          <a:xfrm>
            <a:off x="2004310" y="6499636"/>
            <a:ext cx="5135380" cy="338554"/>
          </a:xfrm>
          <a:prstGeom prst="rect">
            <a:avLst/>
          </a:prstGeom>
          <a:noFill/>
        </p:spPr>
        <p:txBody>
          <a:bodyPr wrap="none" rtlCol="0">
            <a:spAutoFit/>
          </a:bodyPr>
          <a:lstStyle/>
          <a:p>
            <a:r>
              <a:rPr lang="en-US" sz="1600" dirty="0">
                <a:hlinkClick r:id="rId3"/>
              </a:rPr>
              <a:t>https://parallel.princeton.edu/papers/micro19-gao.pdf</a:t>
            </a:r>
            <a:r>
              <a:rPr lang="en-US" sz="1600" dirty="0"/>
              <a:t> </a:t>
            </a:r>
          </a:p>
        </p:txBody>
      </p:sp>
    </p:spTree>
    <p:extLst>
      <p:ext uri="{BB962C8B-B14F-4D97-AF65-F5344CB8AC3E}">
        <p14:creationId xmlns:p14="http://schemas.microsoft.com/office/powerpoint/2010/main" val="325267482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88564E6-3B1D-4FBF-989B-92D7254FC52C}"/>
              </a:ext>
            </a:extLst>
          </p:cNvPr>
          <p:cNvSpPr>
            <a:spLocks noGrp="1"/>
          </p:cNvSpPr>
          <p:nvPr>
            <p:ph type="title"/>
          </p:nvPr>
        </p:nvSpPr>
        <p:spPr/>
        <p:txBody>
          <a:bodyPr>
            <a:normAutofit fontScale="90000"/>
          </a:bodyPr>
          <a:lstStyle/>
          <a:p>
            <a:r>
              <a:rPr lang="en-US" dirty="0"/>
              <a:t>Row Copy in </a:t>
            </a:r>
            <a:r>
              <a:rPr lang="en-US" dirty="0" err="1"/>
              <a:t>ComputeDRAM</a:t>
            </a:r>
            <a:endParaRPr lang="en-US" dirty="0"/>
          </a:p>
        </p:txBody>
      </p:sp>
      <p:pic>
        <p:nvPicPr>
          <p:cNvPr id="5" name="İçerik Yer Tutucusu 4">
            <a:extLst>
              <a:ext uri="{FF2B5EF4-FFF2-40B4-BE49-F238E27FC236}">
                <a16:creationId xmlns:a16="http://schemas.microsoft.com/office/drawing/2014/main" id="{8BF46073-AC5C-4EBF-A9E6-264146700EFE}"/>
              </a:ext>
            </a:extLst>
          </p:cNvPr>
          <p:cNvPicPr>
            <a:picLocks noGrp="1" noChangeAspect="1"/>
          </p:cNvPicPr>
          <p:nvPr>
            <p:ph idx="1"/>
          </p:nvPr>
        </p:nvPicPr>
        <p:blipFill>
          <a:blip r:embed="rId2"/>
          <a:stretch>
            <a:fillRect/>
          </a:stretch>
        </p:blipFill>
        <p:spPr>
          <a:xfrm>
            <a:off x="942975" y="1023144"/>
            <a:ext cx="7181850" cy="5314950"/>
          </a:xfrm>
          <a:prstGeom prst="rect">
            <a:avLst/>
          </a:prstGeom>
        </p:spPr>
      </p:pic>
      <p:sp>
        <p:nvSpPr>
          <p:cNvPr id="6" name="Oval 5">
            <a:extLst>
              <a:ext uri="{FF2B5EF4-FFF2-40B4-BE49-F238E27FC236}">
                <a16:creationId xmlns:a16="http://schemas.microsoft.com/office/drawing/2014/main" id="{086EABC1-740A-49E2-9FCB-4BC5F1018BF9}"/>
              </a:ext>
            </a:extLst>
          </p:cNvPr>
          <p:cNvSpPr/>
          <p:nvPr/>
        </p:nvSpPr>
        <p:spPr bwMode="auto">
          <a:xfrm>
            <a:off x="1763688" y="4869160"/>
            <a:ext cx="838919" cy="1120955"/>
          </a:xfrm>
          <a:prstGeom prst="ellipse">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9" name="Oval 8">
            <a:extLst>
              <a:ext uri="{FF2B5EF4-FFF2-40B4-BE49-F238E27FC236}">
                <a16:creationId xmlns:a16="http://schemas.microsoft.com/office/drawing/2014/main" id="{DF1E7155-7085-404A-AF5E-373836CEC0A9}"/>
              </a:ext>
            </a:extLst>
          </p:cNvPr>
          <p:cNvSpPr/>
          <p:nvPr/>
        </p:nvSpPr>
        <p:spPr bwMode="auto">
          <a:xfrm>
            <a:off x="3803179" y="4779223"/>
            <a:ext cx="838919" cy="1120955"/>
          </a:xfrm>
          <a:prstGeom prst="ellipse">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0" name="Oval 9">
            <a:extLst>
              <a:ext uri="{FF2B5EF4-FFF2-40B4-BE49-F238E27FC236}">
                <a16:creationId xmlns:a16="http://schemas.microsoft.com/office/drawing/2014/main" id="{B5035798-316C-4581-9E7A-B505AB34E770}"/>
              </a:ext>
            </a:extLst>
          </p:cNvPr>
          <p:cNvSpPr/>
          <p:nvPr/>
        </p:nvSpPr>
        <p:spPr bwMode="auto">
          <a:xfrm>
            <a:off x="5842670" y="4811196"/>
            <a:ext cx="838919" cy="1120955"/>
          </a:xfrm>
          <a:prstGeom prst="ellipse">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1" name="Metin kutusu 10">
            <a:extLst>
              <a:ext uri="{FF2B5EF4-FFF2-40B4-BE49-F238E27FC236}">
                <a16:creationId xmlns:a16="http://schemas.microsoft.com/office/drawing/2014/main" id="{923D4A53-2845-4F9A-BB45-270A8B239DEC}"/>
              </a:ext>
            </a:extLst>
          </p:cNvPr>
          <p:cNvSpPr txBox="1"/>
          <p:nvPr/>
        </p:nvSpPr>
        <p:spPr>
          <a:xfrm>
            <a:off x="6804248" y="3915389"/>
            <a:ext cx="1800200" cy="978923"/>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Bitline</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is above V</a:t>
            </a:r>
            <a:r>
              <a:rPr kumimoji="0" lang="en-US" sz="1600" b="0" i="0" u="none" strike="noStrike" kern="1200" cap="none" spc="0" normalizeH="0" baseline="-25000" noProof="0" dirty="0">
                <a:ln>
                  <a:noFill/>
                </a:ln>
                <a:solidFill>
                  <a:srgbClr val="000000"/>
                </a:solidFill>
                <a:effectLst/>
                <a:uLnTx/>
                <a:uFillTx/>
                <a:latin typeface="Cambria" panose="02040503050406030204" pitchFamily="18" charset="0"/>
                <a:ea typeface="+mn-ea"/>
                <a:cs typeface="+mn-cs"/>
              </a:rPr>
              <a:t>DD</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/2 when R2 is activated.</a:t>
            </a:r>
          </a:p>
        </p:txBody>
      </p:sp>
    </p:spTree>
    <p:extLst>
      <p:ext uri="{BB962C8B-B14F-4D97-AF65-F5344CB8AC3E}">
        <p14:creationId xmlns:p14="http://schemas.microsoft.com/office/powerpoint/2010/main" val="230900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P spid="10" grpId="0" animBg="1"/>
      <p:bldP spid="10" grpId="1" animBg="1"/>
      <p:bldP spid="11"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2719E87-E83D-4448-BA59-51250D82DDAB}"/>
              </a:ext>
            </a:extLst>
          </p:cNvPr>
          <p:cNvSpPr>
            <a:spLocks noGrp="1"/>
          </p:cNvSpPr>
          <p:nvPr>
            <p:ph type="title"/>
          </p:nvPr>
        </p:nvSpPr>
        <p:spPr/>
        <p:txBody>
          <a:bodyPr>
            <a:normAutofit fontScale="90000"/>
          </a:bodyPr>
          <a:lstStyle/>
          <a:p>
            <a:r>
              <a:rPr lang="en-US" dirty="0"/>
              <a:t>Bitwise AND in </a:t>
            </a:r>
            <a:r>
              <a:rPr lang="en-US" dirty="0" err="1"/>
              <a:t>ComputeDRAM</a:t>
            </a:r>
            <a:endParaRPr lang="en-US" dirty="0"/>
          </a:p>
        </p:txBody>
      </p:sp>
      <p:pic>
        <p:nvPicPr>
          <p:cNvPr id="6" name="İçerik Yer Tutucusu 5">
            <a:extLst>
              <a:ext uri="{FF2B5EF4-FFF2-40B4-BE49-F238E27FC236}">
                <a16:creationId xmlns:a16="http://schemas.microsoft.com/office/drawing/2014/main" id="{FAB8A4B6-CA06-41B2-AEA7-507C4B44F05B}"/>
              </a:ext>
            </a:extLst>
          </p:cNvPr>
          <p:cNvPicPr>
            <a:picLocks noGrp="1" noChangeAspect="1"/>
          </p:cNvPicPr>
          <p:nvPr>
            <p:ph idx="1"/>
          </p:nvPr>
        </p:nvPicPr>
        <p:blipFill>
          <a:blip r:embed="rId3"/>
          <a:stretch>
            <a:fillRect/>
          </a:stretch>
        </p:blipFill>
        <p:spPr>
          <a:xfrm>
            <a:off x="1280902" y="1052736"/>
            <a:ext cx="6582195" cy="5328444"/>
          </a:xfrm>
          <a:prstGeom prst="rect">
            <a:avLst/>
          </a:prstGeom>
        </p:spPr>
      </p:pic>
      <p:sp>
        <p:nvSpPr>
          <p:cNvPr id="10" name="Oval 9">
            <a:extLst>
              <a:ext uri="{FF2B5EF4-FFF2-40B4-BE49-F238E27FC236}">
                <a16:creationId xmlns:a16="http://schemas.microsoft.com/office/drawing/2014/main" id="{615F45A5-3196-4F22-BF3B-4BF57910805E}"/>
              </a:ext>
            </a:extLst>
          </p:cNvPr>
          <p:cNvSpPr/>
          <p:nvPr/>
        </p:nvSpPr>
        <p:spPr bwMode="auto">
          <a:xfrm>
            <a:off x="2411760" y="5157192"/>
            <a:ext cx="432048" cy="432048"/>
          </a:xfrm>
          <a:prstGeom prst="ellipse">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1" name="Oval 10">
            <a:extLst>
              <a:ext uri="{FF2B5EF4-FFF2-40B4-BE49-F238E27FC236}">
                <a16:creationId xmlns:a16="http://schemas.microsoft.com/office/drawing/2014/main" id="{15796E25-C605-47C4-9358-C683805DF77C}"/>
              </a:ext>
            </a:extLst>
          </p:cNvPr>
          <p:cNvSpPr/>
          <p:nvPr/>
        </p:nvSpPr>
        <p:spPr bwMode="auto">
          <a:xfrm>
            <a:off x="3059832" y="5163715"/>
            <a:ext cx="432048" cy="432048"/>
          </a:xfrm>
          <a:prstGeom prst="ellipse">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2" name="Oval 11">
            <a:extLst>
              <a:ext uri="{FF2B5EF4-FFF2-40B4-BE49-F238E27FC236}">
                <a16:creationId xmlns:a16="http://schemas.microsoft.com/office/drawing/2014/main" id="{51E2E3B2-865A-4271-8981-F3936BCFBAE9}"/>
              </a:ext>
            </a:extLst>
          </p:cNvPr>
          <p:cNvSpPr/>
          <p:nvPr/>
        </p:nvSpPr>
        <p:spPr bwMode="auto">
          <a:xfrm>
            <a:off x="3758642" y="5163715"/>
            <a:ext cx="432048" cy="432048"/>
          </a:xfrm>
          <a:prstGeom prst="ellipse">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3" name="Metin kutusu 12">
            <a:extLst>
              <a:ext uri="{FF2B5EF4-FFF2-40B4-BE49-F238E27FC236}">
                <a16:creationId xmlns:a16="http://schemas.microsoft.com/office/drawing/2014/main" id="{FA3620FA-FD61-4254-A0B6-AFEF6B147314}"/>
              </a:ext>
            </a:extLst>
          </p:cNvPr>
          <p:cNvSpPr txBox="1"/>
          <p:nvPr/>
        </p:nvSpPr>
        <p:spPr>
          <a:xfrm>
            <a:off x="357652" y="4981231"/>
            <a:ext cx="1800200" cy="978923"/>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T1 very short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Sense amps are not activated</a:t>
            </a:r>
          </a:p>
        </p:txBody>
      </p:sp>
      <p:sp>
        <p:nvSpPr>
          <p:cNvPr id="14" name="Metin kutusu 13">
            <a:extLst>
              <a:ext uri="{FF2B5EF4-FFF2-40B4-BE49-F238E27FC236}">
                <a16:creationId xmlns:a16="http://schemas.microsoft.com/office/drawing/2014/main" id="{0B722556-2106-4CE4-87C9-61CDDFE85E4B}"/>
              </a:ext>
            </a:extLst>
          </p:cNvPr>
          <p:cNvSpPr txBox="1"/>
          <p:nvPr/>
        </p:nvSpPr>
        <p:spPr>
          <a:xfrm>
            <a:off x="251520" y="3646025"/>
            <a:ext cx="3024336" cy="1232622"/>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T2 very short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PRE cannot close 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R3 will appear on the address bus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ACT(R2) will activate R3 and R2</a:t>
            </a:r>
          </a:p>
        </p:txBody>
      </p:sp>
    </p:spTree>
    <p:extLst>
      <p:ext uri="{BB962C8B-B14F-4D97-AF65-F5344CB8AC3E}">
        <p14:creationId xmlns:p14="http://schemas.microsoft.com/office/powerpoint/2010/main" val="135049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2"/>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2054FFC-4F8A-4E04-B93D-C158D8C620BA}"/>
              </a:ext>
            </a:extLst>
          </p:cNvPr>
          <p:cNvSpPr>
            <a:spLocks noGrp="1"/>
          </p:cNvSpPr>
          <p:nvPr>
            <p:ph type="title"/>
          </p:nvPr>
        </p:nvSpPr>
        <p:spPr/>
        <p:txBody>
          <a:bodyPr>
            <a:normAutofit fontScale="90000"/>
          </a:bodyPr>
          <a:lstStyle/>
          <a:p>
            <a:r>
              <a:rPr lang="en-US" dirty="0"/>
              <a:t>Experimental Methodology</a:t>
            </a:r>
          </a:p>
        </p:txBody>
      </p:sp>
      <p:pic>
        <p:nvPicPr>
          <p:cNvPr id="5" name="Resim 4">
            <a:extLst>
              <a:ext uri="{FF2B5EF4-FFF2-40B4-BE49-F238E27FC236}">
                <a16:creationId xmlns:a16="http://schemas.microsoft.com/office/drawing/2014/main" id="{E5139549-0ED8-47A2-94A8-98FF3A901F78}"/>
              </a:ext>
            </a:extLst>
          </p:cNvPr>
          <p:cNvPicPr>
            <a:picLocks noChangeAspect="1"/>
          </p:cNvPicPr>
          <p:nvPr/>
        </p:nvPicPr>
        <p:blipFill>
          <a:blip r:embed="rId2"/>
          <a:stretch>
            <a:fillRect/>
          </a:stretch>
        </p:blipFill>
        <p:spPr>
          <a:xfrm>
            <a:off x="1501539" y="1266803"/>
            <a:ext cx="6140921" cy="4862263"/>
          </a:xfrm>
          <a:prstGeom prst="rect">
            <a:avLst/>
          </a:prstGeom>
        </p:spPr>
      </p:pic>
    </p:spTree>
    <p:extLst>
      <p:ext uri="{BB962C8B-B14F-4D97-AF65-F5344CB8AC3E}">
        <p14:creationId xmlns:p14="http://schemas.microsoft.com/office/powerpoint/2010/main" val="4055447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192870" y="1135001"/>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641787" y="2124470"/>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951972" y="3113932"/>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593417" y="3113932"/>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344047" y="3113932"/>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313036" y="3113932"/>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426768" y="2836427"/>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435074" y="2374673"/>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679871" y="2604413"/>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2088450" y="2793210"/>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846504" y="2533902"/>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282026" y="2888744"/>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192714" y="2566631"/>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194985" y="3266346"/>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192714" y="2561201"/>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639103" y="3036035"/>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166413" y="1113985"/>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337200" y="1344818"/>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969868" y="4576466"/>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237370" y="3226526"/>
            <a:ext cx="603459" cy="1580773"/>
          </a:xfrm>
          <a:prstGeom prst="curvedConnector4">
            <a:avLst>
              <a:gd name="adj1" fmla="val -37882"/>
              <a:gd name="adj2" fmla="val 53740"/>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578827" y="1111940"/>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340934" y="1342773"/>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969868" y="5149631"/>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9" name="TextBox 28"/>
          <p:cNvSpPr txBox="1"/>
          <p:nvPr/>
        </p:nvSpPr>
        <p:spPr>
          <a:xfrm>
            <a:off x="329980" y="5827079"/>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980597" y="5827079"/>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
        <p:nvSpPr>
          <p:cNvPr id="27" name="Title 26">
            <a:extLst>
              <a:ext uri="{FF2B5EF4-FFF2-40B4-BE49-F238E27FC236}">
                <a16:creationId xmlns:a16="http://schemas.microsoft.com/office/drawing/2014/main" id="{E6243932-DC26-284F-BA62-F0FC3774A0DF}"/>
              </a:ext>
            </a:extLst>
          </p:cNvPr>
          <p:cNvSpPr>
            <a:spLocks noGrp="1"/>
          </p:cNvSpPr>
          <p:nvPr>
            <p:ph type="title"/>
          </p:nvPr>
        </p:nvSpPr>
        <p:spPr/>
        <p:txBody>
          <a:bodyPr>
            <a:normAutofit fontScale="90000"/>
          </a:bodyPr>
          <a:lstStyle/>
          <a:p>
            <a:r>
              <a:rPr lang="en-US" dirty="0"/>
              <a:t>Future Systems: In-Memory Copy</a:t>
            </a:r>
          </a:p>
        </p:txBody>
      </p:sp>
    </p:spTree>
    <p:extLst>
      <p:ext uri="{BB962C8B-B14F-4D97-AF65-F5344CB8AC3E}">
        <p14:creationId xmlns:p14="http://schemas.microsoft.com/office/powerpoint/2010/main" val="390109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5853F09-A55E-4E95-B551-344728E49A02}"/>
              </a:ext>
            </a:extLst>
          </p:cNvPr>
          <p:cNvSpPr>
            <a:spLocks noGrp="1"/>
          </p:cNvSpPr>
          <p:nvPr>
            <p:ph type="title"/>
          </p:nvPr>
        </p:nvSpPr>
        <p:spPr/>
        <p:txBody>
          <a:bodyPr>
            <a:normAutofit fontScale="90000"/>
          </a:bodyPr>
          <a:lstStyle/>
          <a:p>
            <a:r>
              <a:rPr lang="en-US" dirty="0"/>
              <a:t>Experimental Methodology</a:t>
            </a:r>
          </a:p>
        </p:txBody>
      </p:sp>
      <p:pic>
        <p:nvPicPr>
          <p:cNvPr id="5" name="Resim 4">
            <a:extLst>
              <a:ext uri="{FF2B5EF4-FFF2-40B4-BE49-F238E27FC236}">
                <a16:creationId xmlns:a16="http://schemas.microsoft.com/office/drawing/2014/main" id="{7EB24BE1-34FF-43B1-8C80-5D05F2F4C6CB}"/>
              </a:ext>
            </a:extLst>
          </p:cNvPr>
          <p:cNvPicPr>
            <a:picLocks noChangeAspect="1"/>
          </p:cNvPicPr>
          <p:nvPr/>
        </p:nvPicPr>
        <p:blipFill>
          <a:blip r:embed="rId2"/>
          <a:stretch>
            <a:fillRect/>
          </a:stretch>
        </p:blipFill>
        <p:spPr>
          <a:xfrm>
            <a:off x="1498873" y="1268760"/>
            <a:ext cx="6146254" cy="4910136"/>
          </a:xfrm>
          <a:prstGeom prst="rect">
            <a:avLst/>
          </a:prstGeom>
        </p:spPr>
      </p:pic>
      <p:sp>
        <p:nvSpPr>
          <p:cNvPr id="6" name="Dikdörtgen 5">
            <a:extLst>
              <a:ext uri="{FF2B5EF4-FFF2-40B4-BE49-F238E27FC236}">
                <a16:creationId xmlns:a16="http://schemas.microsoft.com/office/drawing/2014/main" id="{D762A544-6392-4A5D-89D9-1281C8A6BB6A}"/>
              </a:ext>
            </a:extLst>
          </p:cNvPr>
          <p:cNvSpPr/>
          <p:nvPr/>
        </p:nvSpPr>
        <p:spPr bwMode="auto">
          <a:xfrm>
            <a:off x="2626736" y="2852936"/>
            <a:ext cx="3890528" cy="1999317"/>
          </a:xfrm>
          <a:prstGeom prst="rect">
            <a:avLst/>
          </a:prstGeom>
          <a:solidFill>
            <a:srgbClr val="C0C0C0"/>
          </a:solidFill>
          <a:ln w="57150"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32</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DDR3 Modules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~256</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DRAM Chips</a:t>
            </a:r>
          </a:p>
        </p:txBody>
      </p:sp>
    </p:spTree>
    <p:extLst>
      <p:ext uri="{BB962C8B-B14F-4D97-AF65-F5344CB8AC3E}">
        <p14:creationId xmlns:p14="http://schemas.microsoft.com/office/powerpoint/2010/main" val="99280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0C4B54E-67D2-439B-9EB2-AB5E7BE04531}"/>
              </a:ext>
            </a:extLst>
          </p:cNvPr>
          <p:cNvSpPr>
            <a:spLocks noGrp="1"/>
          </p:cNvSpPr>
          <p:nvPr>
            <p:ph type="title"/>
          </p:nvPr>
        </p:nvSpPr>
        <p:spPr/>
        <p:txBody>
          <a:bodyPr>
            <a:normAutofit fontScale="90000"/>
          </a:bodyPr>
          <a:lstStyle/>
          <a:p>
            <a:r>
              <a:rPr lang="en-US" dirty="0"/>
              <a:t>Proof of Concept</a:t>
            </a:r>
          </a:p>
        </p:txBody>
      </p:sp>
      <p:sp>
        <p:nvSpPr>
          <p:cNvPr id="3" name="İçerik Yer Tutucusu 2">
            <a:extLst>
              <a:ext uri="{FF2B5EF4-FFF2-40B4-BE49-F238E27FC236}">
                <a16:creationId xmlns:a16="http://schemas.microsoft.com/office/drawing/2014/main" id="{1C59675A-B379-48D8-838A-E96A67CC0D87}"/>
              </a:ext>
            </a:extLst>
          </p:cNvPr>
          <p:cNvSpPr>
            <a:spLocks noGrp="1"/>
          </p:cNvSpPr>
          <p:nvPr>
            <p:ph idx="1"/>
          </p:nvPr>
        </p:nvSpPr>
        <p:spPr>
          <a:xfrm>
            <a:off x="169011" y="868101"/>
            <a:ext cx="8894602" cy="5604945"/>
          </a:xfrm>
        </p:spPr>
        <p:txBody>
          <a:bodyPr>
            <a:normAutofit fontScale="92500" lnSpcReduction="20000"/>
          </a:bodyPr>
          <a:lstStyle/>
          <a:p>
            <a:r>
              <a:rPr lang="en-US" dirty="0"/>
              <a:t>How they test these memory modules:</a:t>
            </a:r>
          </a:p>
          <a:p>
            <a:pPr lvl="1"/>
            <a:r>
              <a:rPr lang="en-US" dirty="0"/>
              <a:t>Vary </a:t>
            </a:r>
            <a:r>
              <a:rPr lang="en-US" i="1" dirty="0"/>
              <a:t>T</a:t>
            </a:r>
            <a:r>
              <a:rPr lang="en-US" i="1" baseline="-25000" dirty="0"/>
              <a:t>1</a:t>
            </a:r>
            <a:r>
              <a:rPr lang="en-US" dirty="0"/>
              <a:t> and </a:t>
            </a:r>
            <a:r>
              <a:rPr lang="en-US" i="1" dirty="0"/>
              <a:t>T</a:t>
            </a:r>
            <a:r>
              <a:rPr lang="en-US" i="1" baseline="-25000" dirty="0"/>
              <a:t>2</a:t>
            </a:r>
            <a:r>
              <a:rPr lang="en-US" dirty="0"/>
              <a:t>, observe what happens.</a:t>
            </a:r>
          </a:p>
          <a:p>
            <a:pPr marL="457177" lvl="1" indent="0">
              <a:buNone/>
            </a:pPr>
            <a:endParaRPr lang="en-US" dirty="0"/>
          </a:p>
          <a:p>
            <a:pPr marL="784225" lvl="1" indent="-457200">
              <a:buFont typeface="+mj-lt"/>
              <a:buAutoNum type="arabicPeriod"/>
            </a:pPr>
            <a:endParaRPr lang="en-US" dirty="0"/>
          </a:p>
          <a:p>
            <a:pPr marL="784225" lvl="1" indent="-457200">
              <a:buFont typeface="+mj-lt"/>
              <a:buAutoNum type="arabicPeriod"/>
            </a:pPr>
            <a:endParaRPr lang="en-US" dirty="0"/>
          </a:p>
          <a:p>
            <a:pPr marL="784225" lvl="1" indent="-457200">
              <a:buFont typeface="+mj-lt"/>
              <a:buAutoNum type="arabicPeriod"/>
            </a:pPr>
            <a:endParaRPr lang="en-US" dirty="0"/>
          </a:p>
          <a:p>
            <a:pPr marL="784225" lvl="1" indent="-457200">
              <a:buFont typeface="+mj-lt"/>
              <a:buAutoNum type="arabicPeriod"/>
            </a:pPr>
            <a:endParaRPr lang="en-US" dirty="0"/>
          </a:p>
          <a:p>
            <a:pPr marL="327025" lvl="1" indent="0">
              <a:buNone/>
            </a:pPr>
            <a:endParaRPr lang="en-US" dirty="0"/>
          </a:p>
          <a:p>
            <a:pPr marL="327025" lvl="1" indent="0">
              <a:buNone/>
            </a:pPr>
            <a:r>
              <a:rPr lang="en-US" b="1" dirty="0" err="1">
                <a:solidFill>
                  <a:srgbClr val="7030A0"/>
                </a:solidFill>
              </a:rPr>
              <a:t>SoftMC</a:t>
            </a:r>
            <a:r>
              <a:rPr lang="en-US" b="1" dirty="0">
                <a:solidFill>
                  <a:srgbClr val="7030A0"/>
                </a:solidFill>
              </a:rPr>
              <a:t> Experiment</a:t>
            </a:r>
          </a:p>
          <a:p>
            <a:pPr marL="457200" indent="-457200">
              <a:buFont typeface="+mj-lt"/>
              <a:buAutoNum type="arabicPeriod"/>
            </a:pPr>
            <a:r>
              <a:rPr lang="en-US" dirty="0"/>
              <a:t>Select a random subarray</a:t>
            </a:r>
          </a:p>
          <a:p>
            <a:pPr marL="457200" indent="-457200">
              <a:buFont typeface="+mj-lt"/>
              <a:buAutoNum type="arabicPeriod"/>
            </a:pPr>
            <a:r>
              <a:rPr lang="en-US" dirty="0"/>
              <a:t>Fill subarray with random data</a:t>
            </a:r>
          </a:p>
          <a:p>
            <a:pPr marL="457200" indent="-457200">
              <a:buFont typeface="+mj-lt"/>
              <a:buAutoNum type="arabicPeriod"/>
            </a:pPr>
            <a:r>
              <a:rPr lang="en-US" dirty="0"/>
              <a:t>Issue ACT-PRE-ACTs with given </a:t>
            </a:r>
            <a:r>
              <a:rPr lang="en-US" i="1" dirty="0"/>
              <a:t>T</a:t>
            </a:r>
            <a:r>
              <a:rPr lang="en-US" i="1" baseline="-25000" dirty="0"/>
              <a:t>1</a:t>
            </a:r>
            <a:r>
              <a:rPr lang="en-US" i="1" dirty="0"/>
              <a:t> </a:t>
            </a:r>
            <a:r>
              <a:rPr lang="en-US" dirty="0"/>
              <a:t>&amp; </a:t>
            </a:r>
            <a:r>
              <a:rPr lang="en-US" i="1" dirty="0"/>
              <a:t>T</a:t>
            </a:r>
            <a:r>
              <a:rPr lang="en-US" i="1" baseline="-25000" dirty="0"/>
              <a:t>2</a:t>
            </a:r>
          </a:p>
          <a:p>
            <a:pPr marL="457200" indent="-457200">
              <a:buFont typeface="+mj-lt"/>
              <a:buAutoNum type="arabicPeriod"/>
            </a:pPr>
            <a:r>
              <a:rPr lang="en-US" dirty="0"/>
              <a:t>Read out subarray</a:t>
            </a:r>
          </a:p>
          <a:p>
            <a:pPr marL="457200" indent="-457200">
              <a:buFont typeface="+mj-lt"/>
              <a:buAutoNum type="arabicPeriod"/>
            </a:pPr>
            <a:r>
              <a:rPr lang="en-US" dirty="0"/>
              <a:t>Find out how many columns in a row support either operation</a:t>
            </a:r>
          </a:p>
          <a:p>
            <a:pPr marL="784225" lvl="1" indent="-457200"/>
            <a:r>
              <a:rPr lang="en-US" dirty="0"/>
              <a:t>Row-wise success ratio</a:t>
            </a:r>
          </a:p>
        </p:txBody>
      </p:sp>
      <p:pic>
        <p:nvPicPr>
          <p:cNvPr id="7" name="Resim 6">
            <a:extLst>
              <a:ext uri="{FF2B5EF4-FFF2-40B4-BE49-F238E27FC236}">
                <a16:creationId xmlns:a16="http://schemas.microsoft.com/office/drawing/2014/main" id="{1B8406D2-EBE2-4C92-8EDA-1BB86A9D6482}"/>
              </a:ext>
            </a:extLst>
          </p:cNvPr>
          <p:cNvPicPr>
            <a:picLocks noChangeAspect="1"/>
          </p:cNvPicPr>
          <p:nvPr/>
        </p:nvPicPr>
        <p:blipFill>
          <a:blip r:embed="rId2"/>
          <a:stretch>
            <a:fillRect/>
          </a:stretch>
        </p:blipFill>
        <p:spPr>
          <a:xfrm>
            <a:off x="730112" y="1673763"/>
            <a:ext cx="7772400" cy="1390650"/>
          </a:xfrm>
          <a:prstGeom prst="rect">
            <a:avLst/>
          </a:prstGeom>
        </p:spPr>
      </p:pic>
    </p:spTree>
    <p:extLst>
      <p:ext uri="{BB962C8B-B14F-4D97-AF65-F5344CB8AC3E}">
        <p14:creationId xmlns:p14="http://schemas.microsoft.com/office/powerpoint/2010/main" val="295266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8114F2-8A71-491C-9508-9CFAE3E92A5A}"/>
              </a:ext>
            </a:extLst>
          </p:cNvPr>
          <p:cNvSpPr>
            <a:spLocks noGrp="1"/>
          </p:cNvSpPr>
          <p:nvPr>
            <p:ph type="title"/>
          </p:nvPr>
        </p:nvSpPr>
        <p:spPr/>
        <p:txBody>
          <a:bodyPr>
            <a:normAutofit fontScale="90000"/>
          </a:bodyPr>
          <a:lstStyle/>
          <a:p>
            <a:r>
              <a:rPr lang="en-US" dirty="0"/>
              <a:t>Proof of Concept</a:t>
            </a:r>
          </a:p>
        </p:txBody>
      </p:sp>
      <p:sp>
        <p:nvSpPr>
          <p:cNvPr id="6" name="İçerik Yer Tutucusu 5">
            <a:extLst>
              <a:ext uri="{FF2B5EF4-FFF2-40B4-BE49-F238E27FC236}">
                <a16:creationId xmlns:a16="http://schemas.microsoft.com/office/drawing/2014/main" id="{C2EF4EE1-5050-4FD1-9F72-4ADE6DB8C4C1}"/>
              </a:ext>
            </a:extLst>
          </p:cNvPr>
          <p:cNvSpPr>
            <a:spLocks noGrp="1"/>
          </p:cNvSpPr>
          <p:nvPr>
            <p:ph idx="1"/>
          </p:nvPr>
        </p:nvSpPr>
        <p:spPr>
          <a:xfrm>
            <a:off x="228600" y="5013175"/>
            <a:ext cx="8610600" cy="1440161"/>
          </a:xfrm>
        </p:spPr>
        <p:txBody>
          <a:bodyPr/>
          <a:lstStyle/>
          <a:p>
            <a:pPr algn="ctr"/>
            <a:r>
              <a:rPr lang="en-US" dirty="0"/>
              <a:t>Each grid represents the success ratio of operations for a specific DDR3 module.</a:t>
            </a:r>
          </a:p>
        </p:txBody>
      </p:sp>
      <p:pic>
        <p:nvPicPr>
          <p:cNvPr id="7" name="İçerik Yer Tutucusu 4">
            <a:extLst>
              <a:ext uri="{FF2B5EF4-FFF2-40B4-BE49-F238E27FC236}">
                <a16:creationId xmlns:a16="http://schemas.microsoft.com/office/drawing/2014/main" id="{0C08F1B4-FA05-4706-BA1E-3107B28068B4}"/>
              </a:ext>
            </a:extLst>
          </p:cNvPr>
          <p:cNvPicPr>
            <a:picLocks noChangeAspect="1"/>
          </p:cNvPicPr>
          <p:nvPr/>
        </p:nvPicPr>
        <p:blipFill>
          <a:blip r:embed="rId3"/>
          <a:stretch>
            <a:fillRect/>
          </a:stretch>
        </p:blipFill>
        <p:spPr bwMode="auto">
          <a:xfrm>
            <a:off x="228600" y="1052736"/>
            <a:ext cx="8610600" cy="38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728767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p:txBody>
          <a:bodyPr>
            <a:normAutofit/>
          </a:bodyPr>
          <a:lstStyle/>
          <a:p>
            <a:r>
              <a:rPr lang="en-US" sz="3600" dirty="0"/>
              <a:t>Real Processing-Using-Memory Prototype</a:t>
            </a:r>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0" y="997527"/>
            <a:ext cx="9063613" cy="5193723"/>
          </a:xfrm>
        </p:spPr>
        <p:txBody>
          <a:bodyPr>
            <a:normAutofit fontScale="92500" lnSpcReduction="20000"/>
          </a:bodyPr>
          <a:lstStyle/>
          <a:p>
            <a:r>
              <a:rPr lang="en-US" dirty="0">
                <a:solidFill>
                  <a:srgbClr val="C00000"/>
                </a:solidFill>
              </a:rPr>
              <a:t>End-to-end </a:t>
            </a:r>
            <a:r>
              <a:rPr lang="en-US" dirty="0" err="1">
                <a:solidFill>
                  <a:srgbClr val="C00000"/>
                </a:solidFill>
              </a:rPr>
              <a:t>RowClone</a:t>
            </a:r>
            <a:r>
              <a:rPr lang="en-US" dirty="0">
                <a:solidFill>
                  <a:srgbClr val="C00000"/>
                </a:solidFill>
              </a:rPr>
              <a:t> &amp; TRNG using off-the-shelf DRAM chips</a:t>
            </a:r>
          </a:p>
          <a:p>
            <a:r>
              <a:rPr lang="en-US" dirty="0">
                <a:solidFill>
                  <a:srgbClr val="7030A0"/>
                </a:solidFill>
              </a:rPr>
              <a:t>Idea: Violate DRAM timing parameters to mimic </a:t>
            </a:r>
            <a:r>
              <a:rPr lang="en-US" dirty="0" err="1">
                <a:solidFill>
                  <a:srgbClr val="7030A0"/>
                </a:solidFill>
              </a:rPr>
              <a:t>RowClone</a:t>
            </a:r>
            <a:endParaRPr lang="en-US" dirty="0">
              <a:solidFill>
                <a:srgbClr val="7030A0"/>
              </a:solidFill>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sz="2600" dirty="0">
                <a:solidFill>
                  <a:srgbClr val="0070C0"/>
                </a:solidFill>
                <a:hlinkClick r:id="rId2">
                  <a:extLst>
                    <a:ext uri="{A12FA001-AC4F-418D-AE19-62706E023703}">
                      <ahyp:hlinkClr xmlns:ahyp="http://schemas.microsoft.com/office/drawing/2018/hyperlinkcolor" val="tx"/>
                    </a:ext>
                  </a:extLst>
                </a:hlinkClick>
              </a:rPr>
              <a:t>https://arxiv.org/pdf/2111.00082.pdf</a:t>
            </a:r>
            <a:r>
              <a:rPr lang="en-US" sz="2600" dirty="0">
                <a:solidFill>
                  <a:srgbClr val="0070C0"/>
                </a:solidFill>
              </a:rPr>
              <a:t> </a:t>
            </a:r>
          </a:p>
          <a:p>
            <a:pPr marL="0" indent="0" algn="ctr">
              <a:buNone/>
            </a:pPr>
            <a:r>
              <a:rPr lang="en-US" sz="2600" dirty="0">
                <a:solidFill>
                  <a:srgbClr val="0070C0"/>
                </a:solidFill>
                <a:hlinkClick r:id="rId3">
                  <a:extLst>
                    <a:ext uri="{A12FA001-AC4F-418D-AE19-62706E023703}">
                      <ahyp:hlinkClr xmlns:ahyp="http://schemas.microsoft.com/office/drawing/2018/hyperlinkcolor" val="tx"/>
                    </a:ext>
                  </a:extLst>
                </a:hlinkClick>
              </a:rPr>
              <a:t>https://github.com/cmu-safari/pidram</a:t>
            </a:r>
            <a:endParaRPr lang="en-US" sz="2600" dirty="0">
              <a:solidFill>
                <a:srgbClr val="0070C0"/>
              </a:solidFill>
            </a:endParaRPr>
          </a:p>
          <a:p>
            <a:pPr marL="0" indent="0" algn="ctr">
              <a:buNone/>
            </a:pPr>
            <a:r>
              <a:rPr lang="en-US" sz="2600" dirty="0">
                <a:solidFill>
                  <a:srgbClr val="0070C0"/>
                </a:solidFill>
                <a:hlinkClick r:id="rId4">
                  <a:extLst>
                    <a:ext uri="{A12FA001-AC4F-418D-AE19-62706E023703}">
                      <ahyp:hlinkClr xmlns:ahyp="http://schemas.microsoft.com/office/drawing/2018/hyperlinkcolor" val="tx"/>
                    </a:ext>
                  </a:extLst>
                </a:hlinkClick>
              </a:rPr>
              <a:t>https://www.youtube.com/watch?v=qeukNs5XI3g&amp;t=4192s</a:t>
            </a:r>
            <a:r>
              <a:rPr lang="en-US" sz="2600" dirty="0">
                <a:solidFill>
                  <a:srgbClr val="0070C0"/>
                </a:solidFill>
              </a:rPr>
              <a:t>  </a:t>
            </a:r>
          </a:p>
        </p:txBody>
      </p:sp>
      <p:pic>
        <p:nvPicPr>
          <p:cNvPr id="6" name="Picture 5">
            <a:extLst>
              <a:ext uri="{FF2B5EF4-FFF2-40B4-BE49-F238E27FC236}">
                <a16:creationId xmlns:a16="http://schemas.microsoft.com/office/drawing/2014/main" id="{4968A077-68D5-B642-B9B4-2961262DEAA6}"/>
              </a:ext>
            </a:extLst>
          </p:cNvPr>
          <p:cNvPicPr>
            <a:picLocks noChangeAspect="1"/>
          </p:cNvPicPr>
          <p:nvPr/>
        </p:nvPicPr>
        <p:blipFill>
          <a:blip r:embed="rId5"/>
          <a:stretch>
            <a:fillRect/>
          </a:stretch>
        </p:blipFill>
        <p:spPr>
          <a:xfrm>
            <a:off x="0" y="2576267"/>
            <a:ext cx="9144000" cy="1788837"/>
          </a:xfrm>
          <a:prstGeom prst="rect">
            <a:avLst/>
          </a:prstGeom>
        </p:spPr>
      </p:pic>
    </p:spTree>
    <p:extLst>
      <p:ext uri="{BB962C8B-B14F-4D97-AF65-F5344CB8AC3E}">
        <p14:creationId xmlns:p14="http://schemas.microsoft.com/office/powerpoint/2010/main" val="211709472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57D55-1C66-9B4C-9EFC-9A639630EF9F}"/>
              </a:ext>
            </a:extLst>
          </p:cNvPr>
          <p:cNvSpPr>
            <a:spLocks noGrp="1"/>
          </p:cNvSpPr>
          <p:nvPr>
            <p:ph type="title"/>
          </p:nvPr>
        </p:nvSpPr>
        <p:spPr/>
        <p:txBody>
          <a:bodyPr>
            <a:noAutofit/>
          </a:bodyPr>
          <a:lstStyle/>
          <a:p>
            <a:r>
              <a:rPr lang="en-TR" dirty="0"/>
              <a:t>PiDRAM</a:t>
            </a:r>
          </a:p>
        </p:txBody>
      </p:sp>
      <p:sp>
        <p:nvSpPr>
          <p:cNvPr id="3" name="Content Placeholder 2">
            <a:extLst>
              <a:ext uri="{FF2B5EF4-FFF2-40B4-BE49-F238E27FC236}">
                <a16:creationId xmlns:a16="http://schemas.microsoft.com/office/drawing/2014/main" id="{C2ED2316-E1D9-2448-9F45-8023A37562D2}"/>
              </a:ext>
            </a:extLst>
          </p:cNvPr>
          <p:cNvSpPr>
            <a:spLocks noGrp="1"/>
          </p:cNvSpPr>
          <p:nvPr>
            <p:ph idx="1"/>
          </p:nvPr>
        </p:nvSpPr>
        <p:spPr>
          <a:xfrm>
            <a:off x="462987" y="936172"/>
            <a:ext cx="8600626" cy="5293805"/>
          </a:xfrm>
        </p:spPr>
        <p:txBody>
          <a:bodyPr/>
          <a:lstStyle/>
          <a:p>
            <a:pPr marL="0" indent="0">
              <a:buNone/>
            </a:pPr>
            <a:r>
              <a:rPr lang="en-TR" b="1" dirty="0">
                <a:solidFill>
                  <a:srgbClr val="0070C0"/>
                </a:solidFill>
              </a:rPr>
              <a:t>Goal:</a:t>
            </a:r>
            <a:r>
              <a:rPr lang="en-TR" dirty="0"/>
              <a:t> </a:t>
            </a:r>
            <a:r>
              <a:rPr lang="en-US" dirty="0"/>
              <a:t>Develop a </a:t>
            </a:r>
            <a:r>
              <a:rPr lang="en-US" b="1" dirty="0"/>
              <a:t>flexible </a:t>
            </a:r>
            <a:r>
              <a:rPr lang="en-US" dirty="0"/>
              <a:t>platform to explore </a:t>
            </a:r>
            <a:br>
              <a:rPr lang="en-US" dirty="0"/>
            </a:br>
            <a:r>
              <a:rPr lang="en-US" b="1" dirty="0"/>
              <a:t>end-to-end </a:t>
            </a:r>
            <a:r>
              <a:rPr lang="en-US" dirty="0"/>
              <a:t>implementations of </a:t>
            </a:r>
            <a:r>
              <a:rPr lang="en-US" dirty="0" err="1"/>
              <a:t>PuM</a:t>
            </a:r>
            <a:r>
              <a:rPr lang="en-US" dirty="0"/>
              <a:t> techniques</a:t>
            </a:r>
          </a:p>
          <a:p>
            <a:r>
              <a:rPr lang="en-TR" dirty="0"/>
              <a:t>Enable rapid integration via key components</a:t>
            </a:r>
          </a:p>
          <a:p>
            <a:endParaRPr lang="en-TR" dirty="0"/>
          </a:p>
          <a:p>
            <a:pPr marL="0" indent="0">
              <a:buNone/>
            </a:pPr>
            <a:endParaRPr lang="en-TR" dirty="0"/>
          </a:p>
        </p:txBody>
      </p:sp>
      <p:pic>
        <p:nvPicPr>
          <p:cNvPr id="7" name="Picture 6" descr="Circuit board">
            <a:extLst>
              <a:ext uri="{FF2B5EF4-FFF2-40B4-BE49-F238E27FC236}">
                <a16:creationId xmlns:a16="http://schemas.microsoft.com/office/drawing/2014/main" id="{5BD462D6-9150-C545-958C-B7401DCCBA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9696" y="3212981"/>
            <a:ext cx="1882756" cy="1255784"/>
          </a:xfrm>
          <a:prstGeom prst="rect">
            <a:avLst/>
          </a:prstGeom>
        </p:spPr>
      </p:pic>
      <p:pic>
        <p:nvPicPr>
          <p:cNvPr id="11" name="Graphic 10" descr="Programmer female with solid fill">
            <a:extLst>
              <a:ext uri="{FF2B5EF4-FFF2-40B4-BE49-F238E27FC236}">
                <a16:creationId xmlns:a16="http://schemas.microsoft.com/office/drawing/2014/main" id="{9FE23AD8-4B30-BE40-AC4E-03499AF21C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06702" y="3159121"/>
            <a:ext cx="1255784" cy="1255784"/>
          </a:xfrm>
          <a:prstGeom prst="rect">
            <a:avLst/>
          </a:prstGeom>
        </p:spPr>
      </p:pic>
      <p:sp>
        <p:nvSpPr>
          <p:cNvPr id="12" name="TextBox 11">
            <a:extLst>
              <a:ext uri="{FF2B5EF4-FFF2-40B4-BE49-F238E27FC236}">
                <a16:creationId xmlns:a16="http://schemas.microsoft.com/office/drawing/2014/main" id="{0F5B6B61-2358-F441-9AF1-F5C5228D31B3}"/>
              </a:ext>
            </a:extLst>
          </p:cNvPr>
          <p:cNvSpPr txBox="1"/>
          <p:nvPr/>
        </p:nvSpPr>
        <p:spPr>
          <a:xfrm>
            <a:off x="1533261" y="2651120"/>
            <a:ext cx="23876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800" b="1"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Hardware</a:t>
            </a:r>
          </a:p>
        </p:txBody>
      </p:sp>
      <p:sp>
        <p:nvSpPr>
          <p:cNvPr id="13" name="TextBox 12">
            <a:extLst>
              <a:ext uri="{FF2B5EF4-FFF2-40B4-BE49-F238E27FC236}">
                <a16:creationId xmlns:a16="http://schemas.microsoft.com/office/drawing/2014/main" id="{F39B13EA-E806-B948-B4AF-B5C166F1A2AB}"/>
              </a:ext>
            </a:extLst>
          </p:cNvPr>
          <p:cNvSpPr txBox="1"/>
          <p:nvPr/>
        </p:nvSpPr>
        <p:spPr>
          <a:xfrm>
            <a:off x="5540794" y="2635901"/>
            <a:ext cx="23876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800" b="1"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Software</a:t>
            </a:r>
          </a:p>
        </p:txBody>
      </p:sp>
      <p:sp>
        <p:nvSpPr>
          <p:cNvPr id="14" name="TextBox 13">
            <a:extLst>
              <a:ext uri="{FF2B5EF4-FFF2-40B4-BE49-F238E27FC236}">
                <a16:creationId xmlns:a16="http://schemas.microsoft.com/office/drawing/2014/main" id="{1CE5AFB0-739E-6540-B2A7-4EF18A4F804C}"/>
              </a:ext>
            </a:extLst>
          </p:cNvPr>
          <p:cNvSpPr txBox="1"/>
          <p:nvPr/>
        </p:nvSpPr>
        <p:spPr>
          <a:xfrm>
            <a:off x="963305" y="4522626"/>
            <a:ext cx="352751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Easy-to-extend </a:t>
            </a:r>
            <a:b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b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Memory Controller</a:t>
            </a:r>
          </a:p>
        </p:txBody>
      </p:sp>
      <p:sp>
        <p:nvSpPr>
          <p:cNvPr id="15" name="TextBox 14">
            <a:extLst>
              <a:ext uri="{FF2B5EF4-FFF2-40B4-BE49-F238E27FC236}">
                <a16:creationId xmlns:a16="http://schemas.microsoft.com/office/drawing/2014/main" id="{E4E8EDC1-CFA8-E341-881A-5D55550D806F}"/>
              </a:ext>
            </a:extLst>
          </p:cNvPr>
          <p:cNvSpPr txBox="1"/>
          <p:nvPr/>
        </p:nvSpPr>
        <p:spPr>
          <a:xfrm>
            <a:off x="963305" y="5353623"/>
            <a:ext cx="352751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ISA-transparent</a:t>
            </a:r>
            <a:b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b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PuM Controller</a:t>
            </a:r>
          </a:p>
        </p:txBody>
      </p:sp>
      <p:sp>
        <p:nvSpPr>
          <p:cNvPr id="16" name="Oval 15">
            <a:extLst>
              <a:ext uri="{FF2B5EF4-FFF2-40B4-BE49-F238E27FC236}">
                <a16:creationId xmlns:a16="http://schemas.microsoft.com/office/drawing/2014/main" id="{D83DB719-D037-6F45-8D35-C20AA008B178}"/>
              </a:ext>
            </a:extLst>
          </p:cNvPr>
          <p:cNvSpPr/>
          <p:nvPr/>
        </p:nvSpPr>
        <p:spPr>
          <a:xfrm>
            <a:off x="963305" y="4736171"/>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1" i="0" u="none" strike="noStrike" kern="1200" cap="none" spc="0" normalizeH="0" baseline="0" noProof="0" dirty="0">
                <a:ln>
                  <a:noFill/>
                </a:ln>
                <a:solidFill>
                  <a:prstClr val="white"/>
                </a:solidFill>
                <a:effectLst/>
                <a:uLnTx/>
                <a:uFillTx/>
                <a:latin typeface="Trebuchet MS" panose="020B0703020202090204" pitchFamily="34" charset="0"/>
                <a:ea typeface="+mn-ea"/>
                <a:cs typeface="+mn-cs"/>
              </a:rPr>
              <a:t>1</a:t>
            </a:r>
          </a:p>
        </p:txBody>
      </p:sp>
      <p:sp>
        <p:nvSpPr>
          <p:cNvPr id="17" name="Oval 16">
            <a:extLst>
              <a:ext uri="{FF2B5EF4-FFF2-40B4-BE49-F238E27FC236}">
                <a16:creationId xmlns:a16="http://schemas.microsoft.com/office/drawing/2014/main" id="{EB223949-C14D-0E45-BB14-FAE60901A8DC}"/>
              </a:ext>
            </a:extLst>
          </p:cNvPr>
          <p:cNvSpPr/>
          <p:nvPr/>
        </p:nvSpPr>
        <p:spPr>
          <a:xfrm>
            <a:off x="963305" y="5542455"/>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1" i="0" u="none" strike="noStrike" kern="1200" cap="none" spc="0" normalizeH="0" baseline="0" noProof="0" dirty="0">
                <a:ln>
                  <a:noFill/>
                </a:ln>
                <a:solidFill>
                  <a:prstClr val="white"/>
                </a:solidFill>
                <a:effectLst/>
                <a:uLnTx/>
                <a:uFillTx/>
                <a:latin typeface="Trebuchet MS" panose="020B0703020202090204" pitchFamily="34" charset="0"/>
                <a:ea typeface="+mn-ea"/>
                <a:cs typeface="+mn-cs"/>
              </a:rPr>
              <a:t>2</a:t>
            </a:r>
          </a:p>
        </p:txBody>
      </p:sp>
      <p:sp>
        <p:nvSpPr>
          <p:cNvPr id="18" name="Oval 17">
            <a:extLst>
              <a:ext uri="{FF2B5EF4-FFF2-40B4-BE49-F238E27FC236}">
                <a16:creationId xmlns:a16="http://schemas.microsoft.com/office/drawing/2014/main" id="{C0565E5F-E174-D545-AAA8-174F7114BB10}"/>
              </a:ext>
            </a:extLst>
          </p:cNvPr>
          <p:cNvSpPr/>
          <p:nvPr/>
        </p:nvSpPr>
        <p:spPr>
          <a:xfrm>
            <a:off x="4937786" y="4758124"/>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1" i="0" u="none" strike="noStrike" kern="1200" cap="none" spc="0" normalizeH="0" baseline="0" noProof="0" dirty="0">
                <a:ln>
                  <a:noFill/>
                </a:ln>
                <a:solidFill>
                  <a:prstClr val="white"/>
                </a:solidFill>
                <a:effectLst/>
                <a:uLnTx/>
                <a:uFillTx/>
                <a:latin typeface="Trebuchet MS" panose="020B0703020202090204" pitchFamily="34" charset="0"/>
                <a:ea typeface="+mn-ea"/>
                <a:cs typeface="+mn-cs"/>
              </a:rPr>
              <a:t>1</a:t>
            </a:r>
          </a:p>
        </p:txBody>
      </p:sp>
      <p:sp>
        <p:nvSpPr>
          <p:cNvPr id="19" name="Oval 18">
            <a:extLst>
              <a:ext uri="{FF2B5EF4-FFF2-40B4-BE49-F238E27FC236}">
                <a16:creationId xmlns:a16="http://schemas.microsoft.com/office/drawing/2014/main" id="{3EAFD182-1B63-1148-B999-EBFA9ED3CA08}"/>
              </a:ext>
            </a:extLst>
          </p:cNvPr>
          <p:cNvSpPr/>
          <p:nvPr/>
        </p:nvSpPr>
        <p:spPr>
          <a:xfrm>
            <a:off x="4937786" y="5542455"/>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1" i="0" u="none" strike="noStrike" kern="1200" cap="none" spc="0" normalizeH="0" baseline="0" noProof="0" dirty="0">
                <a:ln>
                  <a:noFill/>
                </a:ln>
                <a:solidFill>
                  <a:prstClr val="white"/>
                </a:solidFill>
                <a:effectLst/>
                <a:uLnTx/>
                <a:uFillTx/>
                <a:latin typeface="Trebuchet MS" panose="020B0703020202090204" pitchFamily="34" charset="0"/>
                <a:ea typeface="+mn-ea"/>
                <a:cs typeface="+mn-cs"/>
              </a:rPr>
              <a:t>2</a:t>
            </a:r>
          </a:p>
        </p:txBody>
      </p:sp>
      <p:sp>
        <p:nvSpPr>
          <p:cNvPr id="20" name="TextBox 19">
            <a:extLst>
              <a:ext uri="{FF2B5EF4-FFF2-40B4-BE49-F238E27FC236}">
                <a16:creationId xmlns:a16="http://schemas.microsoft.com/office/drawing/2014/main" id="{C64C35C6-6497-6F47-8A91-B19553F7ED72}"/>
              </a:ext>
            </a:extLst>
          </p:cNvPr>
          <p:cNvSpPr txBox="1"/>
          <p:nvPr/>
        </p:nvSpPr>
        <p:spPr>
          <a:xfrm>
            <a:off x="5382623" y="4540812"/>
            <a:ext cx="270696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Extensible</a:t>
            </a:r>
            <a:b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b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Software Library</a:t>
            </a:r>
          </a:p>
        </p:txBody>
      </p:sp>
      <p:sp>
        <p:nvSpPr>
          <p:cNvPr id="21" name="TextBox 20">
            <a:extLst>
              <a:ext uri="{FF2B5EF4-FFF2-40B4-BE49-F238E27FC236}">
                <a16:creationId xmlns:a16="http://schemas.microsoft.com/office/drawing/2014/main" id="{E8B820B8-7F39-4E46-AA41-1C3029FD4E34}"/>
              </a:ext>
            </a:extLst>
          </p:cNvPr>
          <p:cNvSpPr txBox="1"/>
          <p:nvPr/>
        </p:nvSpPr>
        <p:spPr>
          <a:xfrm>
            <a:off x="5276119" y="5351857"/>
            <a:ext cx="291695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Custom </a:t>
            </a:r>
            <a:b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b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Supervisor Software</a:t>
            </a:r>
          </a:p>
        </p:txBody>
      </p:sp>
    </p:spTree>
    <p:extLst>
      <p:ext uri="{BB962C8B-B14F-4D97-AF65-F5344CB8AC3E}">
        <p14:creationId xmlns:p14="http://schemas.microsoft.com/office/powerpoint/2010/main" val="390199669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228600" y="1414119"/>
            <a:ext cx="8610600" cy="5193723"/>
          </a:xfrm>
        </p:spPr>
        <p:txBody>
          <a:bodyPr>
            <a:noAutofit/>
          </a:bodyPr>
          <a:lstStyle/>
          <a:p>
            <a:pPr marL="0" indent="0">
              <a:buNone/>
            </a:pPr>
            <a:endParaRPr lang="en-US" sz="2400" dirty="0">
              <a:solidFill>
                <a:srgbClr val="0070C0"/>
              </a:solidFill>
            </a:endParaRPr>
          </a:p>
          <a:p>
            <a:pPr marL="0" indent="0">
              <a:buNone/>
            </a:pPr>
            <a:endParaRPr lang="en-US" sz="2400" dirty="0">
              <a:solidFill>
                <a:srgbClr val="0070C0"/>
              </a:solidFill>
            </a:endParaRPr>
          </a:p>
          <a:p>
            <a:pPr marL="0" indent="0">
              <a:buNone/>
            </a:pPr>
            <a:endParaRPr lang="en-US" sz="2400" dirty="0">
              <a:solidFill>
                <a:srgbClr val="0070C0"/>
              </a:solidFill>
            </a:endParaRPr>
          </a:p>
          <a:p>
            <a:pPr marL="0" indent="0">
              <a:buNone/>
            </a:pPr>
            <a:endParaRPr lang="en-US" sz="2400" dirty="0">
              <a:solidFill>
                <a:srgbClr val="0070C0"/>
              </a:solidFill>
            </a:endParaRPr>
          </a:p>
          <a:p>
            <a:pPr marL="0" indent="0">
              <a:buNone/>
            </a:pPr>
            <a:endParaRPr lang="en-US" sz="2400" dirty="0">
              <a:solidFill>
                <a:srgbClr val="0070C0"/>
              </a:solidFill>
            </a:endParaRPr>
          </a:p>
          <a:p>
            <a:pPr marL="0" indent="0">
              <a:buNone/>
            </a:pPr>
            <a:endParaRPr lang="en-US" sz="2400" dirty="0">
              <a:solidFill>
                <a:srgbClr val="0070C0"/>
              </a:solidFill>
            </a:endParaRPr>
          </a:p>
          <a:p>
            <a:pPr marL="0" indent="0">
              <a:buNone/>
            </a:pPr>
            <a:endParaRPr lang="en-US" sz="2400" dirty="0">
              <a:solidFill>
                <a:srgbClr val="0070C0"/>
              </a:solidFill>
            </a:endParaRPr>
          </a:p>
          <a:p>
            <a:pPr marL="0" indent="0">
              <a:buNone/>
            </a:pPr>
            <a:endParaRPr lang="en-US" sz="2400" dirty="0">
              <a:solidFill>
                <a:srgbClr val="0070C0"/>
              </a:solidFill>
            </a:endParaRPr>
          </a:p>
          <a:p>
            <a:pPr marL="0" indent="0" algn="ctr">
              <a:buNone/>
            </a:pPr>
            <a:r>
              <a:rPr lang="en-US" sz="2400" dirty="0">
                <a:solidFill>
                  <a:srgbClr val="0070C0"/>
                </a:solidFill>
                <a:hlinkClick r:id="rId2">
                  <a:extLst>
                    <a:ext uri="{A12FA001-AC4F-418D-AE19-62706E023703}">
                      <ahyp:hlinkClr xmlns:ahyp="http://schemas.microsoft.com/office/drawing/2018/hyperlinkcolor" val="tx"/>
                    </a:ext>
                  </a:extLst>
                </a:hlinkClick>
              </a:rPr>
              <a:t>https://arxiv.org/pdf/2111.00082.pdf</a:t>
            </a:r>
            <a:r>
              <a:rPr lang="en-US" sz="2400" dirty="0">
                <a:solidFill>
                  <a:srgbClr val="0070C0"/>
                </a:solidFill>
              </a:rPr>
              <a:t> </a:t>
            </a:r>
          </a:p>
          <a:p>
            <a:pPr marL="0" indent="0" algn="ctr">
              <a:buNone/>
            </a:pPr>
            <a:r>
              <a:rPr lang="en-US" sz="2400" dirty="0">
                <a:solidFill>
                  <a:srgbClr val="0070C0"/>
                </a:solidFill>
                <a:hlinkClick r:id="rId3">
                  <a:extLst>
                    <a:ext uri="{A12FA001-AC4F-418D-AE19-62706E023703}">
                      <ahyp:hlinkClr xmlns:ahyp="http://schemas.microsoft.com/office/drawing/2018/hyperlinkcolor" val="tx"/>
                    </a:ext>
                  </a:extLst>
                </a:hlinkClick>
              </a:rPr>
              <a:t>https://github.com/cmu-safari/pidram</a:t>
            </a:r>
            <a:endParaRPr lang="en-US" sz="2400" dirty="0">
              <a:solidFill>
                <a:srgbClr val="0070C0"/>
              </a:solidFill>
            </a:endParaRPr>
          </a:p>
          <a:p>
            <a:pPr marL="0" lvl="0" indent="0" algn="ctr">
              <a:buClr>
                <a:srgbClr val="CC9900"/>
              </a:buClr>
              <a:buNone/>
            </a:pPr>
            <a:r>
              <a:rPr lang="en-US" sz="2400" dirty="0">
                <a:solidFill>
                  <a:srgbClr val="0070C0"/>
                </a:solidFill>
                <a:hlinkClick r:id="rId4">
                  <a:extLst>
                    <a:ext uri="{A12FA001-AC4F-418D-AE19-62706E023703}">
                      <ahyp:hlinkClr xmlns:ahyp="http://schemas.microsoft.com/office/drawing/2018/hyperlinkcolor" val="tx"/>
                    </a:ext>
                  </a:extLst>
                </a:hlinkClick>
              </a:rPr>
              <a:t>https://www.youtube.com/watch?v=qeukNs5XI3g&amp;t=4192s</a:t>
            </a:r>
            <a:r>
              <a:rPr lang="en-US" sz="2400" dirty="0">
                <a:solidFill>
                  <a:srgbClr val="0070C0"/>
                </a:solidFill>
              </a:rPr>
              <a:t>  </a:t>
            </a:r>
          </a:p>
        </p:txBody>
      </p:sp>
      <p:sp>
        <p:nvSpPr>
          <p:cNvPr id="20" name="TextBox 19">
            <a:extLst>
              <a:ext uri="{FF2B5EF4-FFF2-40B4-BE49-F238E27FC236}">
                <a16:creationId xmlns:a16="http://schemas.microsoft.com/office/drawing/2014/main" id="{71888F9C-ADAD-3C85-EDCD-C4077ADE1C71}"/>
              </a:ext>
            </a:extLst>
          </p:cNvPr>
          <p:cNvSpPr txBox="1"/>
          <p:nvPr/>
        </p:nvSpPr>
        <p:spPr>
          <a:xfrm>
            <a:off x="2286000" y="3002890"/>
            <a:ext cx="4572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21" name="Picture 20" descr="A picture containing text, electronics, computer&#10;&#10;Description automatically generated">
            <a:extLst>
              <a:ext uri="{FF2B5EF4-FFF2-40B4-BE49-F238E27FC236}">
                <a16:creationId xmlns:a16="http://schemas.microsoft.com/office/drawing/2014/main" id="{90A84942-0C58-EE06-5DCC-7EA31021A407}"/>
              </a:ext>
            </a:extLst>
          </p:cNvPr>
          <p:cNvPicPr>
            <a:picLocks noChangeAspect="1"/>
          </p:cNvPicPr>
          <p:nvPr/>
        </p:nvPicPr>
        <p:blipFill rotWithShape="1">
          <a:blip r:embed="rId5"/>
          <a:srcRect l="11013" r="18661"/>
          <a:stretch/>
        </p:blipFill>
        <p:spPr>
          <a:xfrm rot="5400000">
            <a:off x="2761306" y="-438353"/>
            <a:ext cx="3621387" cy="6858000"/>
          </a:xfrm>
          <a:prstGeom prst="rect">
            <a:avLst/>
          </a:prstGeom>
        </p:spPr>
      </p:pic>
      <p:sp>
        <p:nvSpPr>
          <p:cNvPr id="22" name="Freeform 21">
            <a:extLst>
              <a:ext uri="{FF2B5EF4-FFF2-40B4-BE49-F238E27FC236}">
                <a16:creationId xmlns:a16="http://schemas.microsoft.com/office/drawing/2014/main" id="{F43A5D1A-E45A-26F0-1E29-A341A2FDAFF3}"/>
              </a:ext>
            </a:extLst>
          </p:cNvPr>
          <p:cNvSpPr/>
          <p:nvPr/>
        </p:nvSpPr>
        <p:spPr>
          <a:xfrm>
            <a:off x="2950669" y="1187786"/>
            <a:ext cx="3588444" cy="1283234"/>
          </a:xfrm>
          <a:custGeom>
            <a:avLst/>
            <a:gdLst>
              <a:gd name="connsiteX0" fmla="*/ 0 w 3588444"/>
              <a:gd name="connsiteY0" fmla="*/ 23052 h 1283234"/>
              <a:gd name="connsiteX1" fmla="*/ 276625 w 3588444"/>
              <a:gd name="connsiteY1" fmla="*/ 1283234 h 1283234"/>
              <a:gd name="connsiteX2" fmla="*/ 3281082 w 3588444"/>
              <a:gd name="connsiteY2" fmla="*/ 1221762 h 1283234"/>
              <a:gd name="connsiteX3" fmla="*/ 3588444 w 3588444"/>
              <a:gd name="connsiteY3" fmla="*/ 0 h 1283234"/>
              <a:gd name="connsiteX4" fmla="*/ 0 w 3588444"/>
              <a:gd name="connsiteY4" fmla="*/ 23052 h 128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444" h="1283234">
                <a:moveTo>
                  <a:pt x="0" y="23052"/>
                </a:moveTo>
                <a:lnTo>
                  <a:pt x="276625" y="1283234"/>
                </a:lnTo>
                <a:lnTo>
                  <a:pt x="3281082" y="1221762"/>
                </a:lnTo>
                <a:lnTo>
                  <a:pt x="3588444" y="0"/>
                </a:lnTo>
                <a:lnTo>
                  <a:pt x="0" y="23052"/>
                </a:lnTo>
                <a:close/>
              </a:path>
            </a:pathLst>
          </a:custGeom>
          <a:noFill/>
          <a:ln w="38100">
            <a:solidFill>
              <a:srgbClr val="1E7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Freeform 22">
            <a:extLst>
              <a:ext uri="{FF2B5EF4-FFF2-40B4-BE49-F238E27FC236}">
                <a16:creationId xmlns:a16="http://schemas.microsoft.com/office/drawing/2014/main" id="{A7A02C61-C625-DC0D-D2CF-B7212AA2C791}"/>
              </a:ext>
            </a:extLst>
          </p:cNvPr>
          <p:cNvSpPr/>
          <p:nvPr/>
        </p:nvSpPr>
        <p:spPr>
          <a:xfrm>
            <a:off x="2957639" y="1207030"/>
            <a:ext cx="1666959" cy="206347"/>
          </a:xfrm>
          <a:custGeom>
            <a:avLst/>
            <a:gdLst>
              <a:gd name="connsiteX0" fmla="*/ 0 w 1533441"/>
              <a:gd name="connsiteY0" fmla="*/ 0 h 206347"/>
              <a:gd name="connsiteX1" fmla="*/ 36414 w 1533441"/>
              <a:gd name="connsiteY1" fmla="*/ 206347 h 206347"/>
              <a:gd name="connsiteX2" fmla="*/ 1424198 w 1533441"/>
              <a:gd name="connsiteY2" fmla="*/ 206347 h 206347"/>
              <a:gd name="connsiteX3" fmla="*/ 1533441 w 1533441"/>
              <a:gd name="connsiteY3" fmla="*/ 12138 h 206347"/>
              <a:gd name="connsiteX4" fmla="*/ 0 w 1533441"/>
              <a:gd name="connsiteY4" fmla="*/ 0 h 206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441" h="206347">
                <a:moveTo>
                  <a:pt x="0" y="0"/>
                </a:moveTo>
                <a:lnTo>
                  <a:pt x="36414" y="206347"/>
                </a:lnTo>
                <a:lnTo>
                  <a:pt x="1424198" y="206347"/>
                </a:lnTo>
                <a:lnTo>
                  <a:pt x="1533441" y="12138"/>
                </a:lnTo>
                <a:lnTo>
                  <a:pt x="0" y="0"/>
                </a:lnTo>
                <a:close/>
              </a:path>
            </a:pathLst>
          </a:custGeom>
          <a:solidFill>
            <a:srgbClr val="1E7E42"/>
          </a:solidFill>
          <a:ln>
            <a:solidFill>
              <a:srgbClr val="1E7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Host Machine</a:t>
            </a:r>
          </a:p>
        </p:txBody>
      </p:sp>
      <p:sp>
        <p:nvSpPr>
          <p:cNvPr id="24" name="Freeform 23">
            <a:extLst>
              <a:ext uri="{FF2B5EF4-FFF2-40B4-BE49-F238E27FC236}">
                <a16:creationId xmlns:a16="http://schemas.microsoft.com/office/drawing/2014/main" id="{88B03DE1-9BDF-A27F-7BB8-8DB98C14839E}"/>
              </a:ext>
            </a:extLst>
          </p:cNvPr>
          <p:cNvSpPr/>
          <p:nvPr/>
        </p:nvSpPr>
        <p:spPr>
          <a:xfrm>
            <a:off x="1917700" y="2431906"/>
            <a:ext cx="5029200" cy="1339850"/>
          </a:xfrm>
          <a:custGeom>
            <a:avLst/>
            <a:gdLst>
              <a:gd name="connsiteX0" fmla="*/ 666750 w 5029200"/>
              <a:gd name="connsiteY0" fmla="*/ 95250 h 1339850"/>
              <a:gd name="connsiteX1" fmla="*/ 0 w 5029200"/>
              <a:gd name="connsiteY1" fmla="*/ 1339850 h 1339850"/>
              <a:gd name="connsiteX2" fmla="*/ 5029200 w 5029200"/>
              <a:gd name="connsiteY2" fmla="*/ 1270000 h 1339850"/>
              <a:gd name="connsiteX3" fmla="*/ 4356100 w 5029200"/>
              <a:gd name="connsiteY3" fmla="*/ 0 h 1339850"/>
              <a:gd name="connsiteX4" fmla="*/ 666750 w 5029200"/>
              <a:gd name="connsiteY4" fmla="*/ 95250 h 133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1339850">
                <a:moveTo>
                  <a:pt x="666750" y="95250"/>
                </a:moveTo>
                <a:lnTo>
                  <a:pt x="0" y="1339850"/>
                </a:lnTo>
                <a:lnTo>
                  <a:pt x="5029200" y="1270000"/>
                </a:lnTo>
                <a:lnTo>
                  <a:pt x="4356100" y="0"/>
                </a:lnTo>
                <a:lnTo>
                  <a:pt x="666750" y="95250"/>
                </a:lnTo>
                <a:close/>
              </a:path>
            </a:pathLst>
          </a:custGeom>
          <a:noFill/>
          <a:ln w="38100">
            <a:solidFill>
              <a:srgbClr val="006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Freeform 24">
            <a:extLst>
              <a:ext uri="{FF2B5EF4-FFF2-40B4-BE49-F238E27FC236}">
                <a16:creationId xmlns:a16="http://schemas.microsoft.com/office/drawing/2014/main" id="{0B27AA9E-4C4B-D9AD-ADE1-3836514327AC}"/>
              </a:ext>
            </a:extLst>
          </p:cNvPr>
          <p:cNvSpPr/>
          <p:nvPr/>
        </p:nvSpPr>
        <p:spPr>
          <a:xfrm>
            <a:off x="2443795" y="2489618"/>
            <a:ext cx="1581993" cy="303451"/>
          </a:xfrm>
          <a:custGeom>
            <a:avLst/>
            <a:gdLst>
              <a:gd name="connsiteX0" fmla="*/ 0 w 1581993"/>
              <a:gd name="connsiteY0" fmla="*/ 303451 h 303451"/>
              <a:gd name="connsiteX1" fmla="*/ 1521302 w 1581993"/>
              <a:gd name="connsiteY1" fmla="*/ 283221 h 303451"/>
              <a:gd name="connsiteX2" fmla="*/ 1581993 w 1581993"/>
              <a:gd name="connsiteY2" fmla="*/ 0 h 303451"/>
              <a:gd name="connsiteX3" fmla="*/ 145656 w 1581993"/>
              <a:gd name="connsiteY3" fmla="*/ 32368 h 303451"/>
              <a:gd name="connsiteX4" fmla="*/ 0 w 1581993"/>
              <a:gd name="connsiteY4" fmla="*/ 303451 h 303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993" h="303451">
                <a:moveTo>
                  <a:pt x="0" y="303451"/>
                </a:moveTo>
                <a:lnTo>
                  <a:pt x="1521302" y="283221"/>
                </a:lnTo>
                <a:lnTo>
                  <a:pt x="1581993" y="0"/>
                </a:lnTo>
                <a:lnTo>
                  <a:pt x="145656" y="32368"/>
                </a:lnTo>
                <a:lnTo>
                  <a:pt x="0" y="303451"/>
                </a:lnTo>
                <a:close/>
              </a:path>
            </a:pathLst>
          </a:custGeom>
          <a:solidFill>
            <a:srgbClr val="006CBA"/>
          </a:solidFill>
          <a:ln>
            <a:solidFill>
              <a:srgbClr val="006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FPGA Board</a:t>
            </a:r>
          </a:p>
        </p:txBody>
      </p:sp>
      <p:sp>
        <p:nvSpPr>
          <p:cNvPr id="26" name="Freeform 25">
            <a:extLst>
              <a:ext uri="{FF2B5EF4-FFF2-40B4-BE49-F238E27FC236}">
                <a16:creationId xmlns:a16="http://schemas.microsoft.com/office/drawing/2014/main" id="{25F84937-148A-0176-98A1-3C9A01C9E3CF}"/>
              </a:ext>
            </a:extLst>
          </p:cNvPr>
          <p:cNvSpPr/>
          <p:nvPr/>
        </p:nvSpPr>
        <p:spPr>
          <a:xfrm>
            <a:off x="4381500" y="2501756"/>
            <a:ext cx="615950" cy="450850"/>
          </a:xfrm>
          <a:custGeom>
            <a:avLst/>
            <a:gdLst>
              <a:gd name="connsiteX0" fmla="*/ 0 w 615950"/>
              <a:gd name="connsiteY0" fmla="*/ 450850 h 450850"/>
              <a:gd name="connsiteX1" fmla="*/ 9525 w 615950"/>
              <a:gd name="connsiteY1" fmla="*/ 171450 h 450850"/>
              <a:gd name="connsiteX2" fmla="*/ 57150 w 615950"/>
              <a:gd name="connsiteY2" fmla="*/ 171450 h 450850"/>
              <a:gd name="connsiteX3" fmla="*/ 85725 w 615950"/>
              <a:gd name="connsiteY3" fmla="*/ 44450 h 450850"/>
              <a:gd name="connsiteX4" fmla="*/ 273050 w 615950"/>
              <a:gd name="connsiteY4" fmla="*/ 0 h 450850"/>
              <a:gd name="connsiteX5" fmla="*/ 514350 w 615950"/>
              <a:gd name="connsiteY5" fmla="*/ 63500 h 450850"/>
              <a:gd name="connsiteX6" fmla="*/ 530225 w 615950"/>
              <a:gd name="connsiteY6" fmla="*/ 133350 h 450850"/>
              <a:gd name="connsiteX7" fmla="*/ 568325 w 615950"/>
              <a:gd name="connsiteY7" fmla="*/ 161925 h 450850"/>
              <a:gd name="connsiteX8" fmla="*/ 615950 w 615950"/>
              <a:gd name="connsiteY8" fmla="*/ 450850 h 450850"/>
              <a:gd name="connsiteX9" fmla="*/ 0 w 615950"/>
              <a:gd name="connsiteY9" fmla="*/ 450850 h 45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5950" h="450850">
                <a:moveTo>
                  <a:pt x="0" y="450850"/>
                </a:moveTo>
                <a:lnTo>
                  <a:pt x="9525" y="171450"/>
                </a:lnTo>
                <a:lnTo>
                  <a:pt x="57150" y="171450"/>
                </a:lnTo>
                <a:lnTo>
                  <a:pt x="85725" y="44450"/>
                </a:lnTo>
                <a:lnTo>
                  <a:pt x="273050" y="0"/>
                </a:lnTo>
                <a:lnTo>
                  <a:pt x="514350" y="63500"/>
                </a:lnTo>
                <a:lnTo>
                  <a:pt x="530225" y="133350"/>
                </a:lnTo>
                <a:lnTo>
                  <a:pt x="568325" y="161925"/>
                </a:lnTo>
                <a:lnTo>
                  <a:pt x="615950" y="450850"/>
                </a:lnTo>
                <a:lnTo>
                  <a:pt x="0" y="450850"/>
                </a:lnTo>
                <a:close/>
              </a:path>
            </a:pathLst>
          </a:custGeom>
          <a:noFill/>
          <a:ln w="38100">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Rectangle 26">
            <a:extLst>
              <a:ext uri="{FF2B5EF4-FFF2-40B4-BE49-F238E27FC236}">
                <a16:creationId xmlns:a16="http://schemas.microsoft.com/office/drawing/2014/main" id="{7538B207-8DD0-08B2-6BAE-7EF1510E36E5}"/>
              </a:ext>
            </a:extLst>
          </p:cNvPr>
          <p:cNvSpPr/>
          <p:nvPr/>
        </p:nvSpPr>
        <p:spPr>
          <a:xfrm>
            <a:off x="4624598" y="2952606"/>
            <a:ext cx="45719" cy="3619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8" name="Rectangle 27">
            <a:extLst>
              <a:ext uri="{FF2B5EF4-FFF2-40B4-BE49-F238E27FC236}">
                <a16:creationId xmlns:a16="http://schemas.microsoft.com/office/drawing/2014/main" id="{00C60EA2-B2F3-02F0-9E0A-294DFB2FED87}"/>
              </a:ext>
            </a:extLst>
          </p:cNvPr>
          <p:cNvSpPr/>
          <p:nvPr/>
        </p:nvSpPr>
        <p:spPr>
          <a:xfrm rot="16200000">
            <a:off x="4466483" y="3110721"/>
            <a:ext cx="45719" cy="3619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9" name="Rectangle 28">
            <a:extLst>
              <a:ext uri="{FF2B5EF4-FFF2-40B4-BE49-F238E27FC236}">
                <a16:creationId xmlns:a16="http://schemas.microsoft.com/office/drawing/2014/main" id="{30D8093F-4D81-B331-FCCD-AD61838C4100}"/>
              </a:ext>
            </a:extLst>
          </p:cNvPr>
          <p:cNvSpPr/>
          <p:nvPr/>
        </p:nvSpPr>
        <p:spPr>
          <a:xfrm>
            <a:off x="2625725" y="3133581"/>
            <a:ext cx="1682642" cy="2730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RISC-V System</a:t>
            </a:r>
          </a:p>
        </p:txBody>
      </p:sp>
      <p:sp>
        <p:nvSpPr>
          <p:cNvPr id="30" name="Freeform 29">
            <a:extLst>
              <a:ext uri="{FF2B5EF4-FFF2-40B4-BE49-F238E27FC236}">
                <a16:creationId xmlns:a16="http://schemas.microsoft.com/office/drawing/2014/main" id="{60099585-B42B-89A3-2611-B48DC2F571FD}"/>
              </a:ext>
            </a:extLst>
          </p:cNvPr>
          <p:cNvSpPr/>
          <p:nvPr/>
        </p:nvSpPr>
        <p:spPr>
          <a:xfrm>
            <a:off x="5105400" y="2485881"/>
            <a:ext cx="819150" cy="695325"/>
          </a:xfrm>
          <a:custGeom>
            <a:avLst/>
            <a:gdLst>
              <a:gd name="connsiteX0" fmla="*/ 127000 w 819150"/>
              <a:gd name="connsiteY0" fmla="*/ 695325 h 695325"/>
              <a:gd name="connsiteX1" fmla="*/ 0 w 819150"/>
              <a:gd name="connsiteY1" fmla="*/ 31750 h 695325"/>
              <a:gd name="connsiteX2" fmla="*/ 581025 w 819150"/>
              <a:gd name="connsiteY2" fmla="*/ 0 h 695325"/>
              <a:gd name="connsiteX3" fmla="*/ 819150 w 819150"/>
              <a:gd name="connsiteY3" fmla="*/ 660400 h 695325"/>
              <a:gd name="connsiteX4" fmla="*/ 127000 w 819150"/>
              <a:gd name="connsiteY4" fmla="*/ 695325 h 69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695325">
                <a:moveTo>
                  <a:pt x="127000" y="695325"/>
                </a:moveTo>
                <a:lnTo>
                  <a:pt x="0" y="31750"/>
                </a:lnTo>
                <a:lnTo>
                  <a:pt x="581025" y="0"/>
                </a:lnTo>
                <a:lnTo>
                  <a:pt x="819150" y="660400"/>
                </a:lnTo>
                <a:lnTo>
                  <a:pt x="127000" y="695325"/>
                </a:lnTo>
                <a:close/>
              </a:path>
            </a:pathLst>
          </a:custGeom>
          <a:noFill/>
          <a:ln w="38100">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31" name="Rectangle 30">
            <a:extLst>
              <a:ext uri="{FF2B5EF4-FFF2-40B4-BE49-F238E27FC236}">
                <a16:creationId xmlns:a16="http://schemas.microsoft.com/office/drawing/2014/main" id="{ABFB4926-DE8D-C9DB-8A39-86B2CE615D7E}"/>
              </a:ext>
            </a:extLst>
          </p:cNvPr>
          <p:cNvSpPr/>
          <p:nvPr/>
        </p:nvSpPr>
        <p:spPr>
          <a:xfrm rot="21330135">
            <a:off x="5580549" y="3164734"/>
            <a:ext cx="45719" cy="321954"/>
          </a:xfrm>
          <a:prstGeom prst="rect">
            <a:avLst/>
          </a:prstGeom>
          <a:solidFill>
            <a:srgbClr val="B726CF"/>
          </a:solidFill>
          <a:ln>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32" name="Rectangle 31">
            <a:extLst>
              <a:ext uri="{FF2B5EF4-FFF2-40B4-BE49-F238E27FC236}">
                <a16:creationId xmlns:a16="http://schemas.microsoft.com/office/drawing/2014/main" id="{4333ED37-5FD2-AB80-5473-32379CD7C9EA}"/>
              </a:ext>
            </a:extLst>
          </p:cNvPr>
          <p:cNvSpPr/>
          <p:nvPr/>
        </p:nvSpPr>
        <p:spPr>
          <a:xfrm>
            <a:off x="4572000" y="3378572"/>
            <a:ext cx="2133644" cy="273050"/>
          </a:xfrm>
          <a:prstGeom prst="rect">
            <a:avLst/>
          </a:prstGeom>
          <a:solidFill>
            <a:srgbClr val="B726CF"/>
          </a:solidFill>
          <a:ln>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PiM-Enabled DIMM</a:t>
            </a:r>
          </a:p>
        </p:txBody>
      </p:sp>
      <p:sp>
        <p:nvSpPr>
          <p:cNvPr id="6" name="Title 5">
            <a:extLst>
              <a:ext uri="{FF2B5EF4-FFF2-40B4-BE49-F238E27FC236}">
                <a16:creationId xmlns:a16="http://schemas.microsoft.com/office/drawing/2014/main" id="{FA6005F8-C112-864D-9AE6-62F961C0CBD5}"/>
              </a:ext>
            </a:extLst>
          </p:cNvPr>
          <p:cNvSpPr>
            <a:spLocks noGrp="1"/>
          </p:cNvSpPr>
          <p:nvPr>
            <p:ph type="title"/>
          </p:nvPr>
        </p:nvSpPr>
        <p:spPr/>
        <p:txBody>
          <a:bodyPr>
            <a:normAutofit/>
          </a:bodyPr>
          <a:lstStyle/>
          <a:p>
            <a:r>
              <a:rPr lang="en-US" sz="3600" dirty="0"/>
              <a:t>Real Processing-Using-Memory Prototype</a:t>
            </a:r>
          </a:p>
        </p:txBody>
      </p:sp>
    </p:spTree>
    <p:extLst>
      <p:ext uri="{BB962C8B-B14F-4D97-AF65-F5344CB8AC3E}">
        <p14:creationId xmlns:p14="http://schemas.microsoft.com/office/powerpoint/2010/main" val="172186894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5ACE4-53EC-D441-AA89-AFD4D31D70B5}"/>
              </a:ext>
            </a:extLst>
          </p:cNvPr>
          <p:cNvSpPr>
            <a:spLocks noGrp="1"/>
          </p:cNvSpPr>
          <p:nvPr>
            <p:ph type="title"/>
          </p:nvPr>
        </p:nvSpPr>
        <p:spPr/>
        <p:txBody>
          <a:bodyPr>
            <a:noAutofit/>
          </a:bodyPr>
          <a:lstStyle/>
          <a:p>
            <a:r>
              <a:rPr lang="en-TR" dirty="0"/>
              <a:t>PiDRAM Workflow</a:t>
            </a:r>
          </a:p>
        </p:txBody>
      </p:sp>
      <p:sp>
        <p:nvSpPr>
          <p:cNvPr id="3" name="Content Placeholder 2">
            <a:extLst>
              <a:ext uri="{FF2B5EF4-FFF2-40B4-BE49-F238E27FC236}">
                <a16:creationId xmlns:a16="http://schemas.microsoft.com/office/drawing/2014/main" id="{5A1E3F19-74F6-6244-B70A-5027FCAD45EA}"/>
              </a:ext>
            </a:extLst>
          </p:cNvPr>
          <p:cNvSpPr>
            <a:spLocks noGrp="1"/>
          </p:cNvSpPr>
          <p:nvPr>
            <p:ph idx="1"/>
          </p:nvPr>
        </p:nvSpPr>
        <p:spPr>
          <a:xfrm>
            <a:off x="155488" y="2841079"/>
            <a:ext cx="8815517" cy="3584132"/>
          </a:xfrm>
        </p:spPr>
        <p:txBody>
          <a:bodyPr>
            <a:normAutofit/>
          </a:bodyPr>
          <a:lstStyle/>
          <a:p>
            <a:pPr marL="0" indent="0">
              <a:buNone/>
            </a:pPr>
            <a:r>
              <a:rPr lang="en-TR" sz="2400" b="1" dirty="0"/>
              <a:t>1-</a:t>
            </a:r>
            <a:r>
              <a:rPr lang="en-TR" sz="2400" dirty="0"/>
              <a:t> </a:t>
            </a:r>
            <a:r>
              <a:rPr lang="en-TR" sz="2400" dirty="0">
                <a:solidFill>
                  <a:srgbClr val="0070C0"/>
                </a:solidFill>
              </a:rPr>
              <a:t>User application </a:t>
            </a:r>
            <a:r>
              <a:rPr lang="en-TR" sz="2400" dirty="0"/>
              <a:t>interfaces with the OS via </a:t>
            </a:r>
            <a:r>
              <a:rPr lang="en-TR" sz="2400" dirty="0">
                <a:solidFill>
                  <a:srgbClr val="0070C0"/>
                </a:solidFill>
              </a:rPr>
              <a:t>system calls</a:t>
            </a:r>
          </a:p>
          <a:p>
            <a:pPr marL="0" indent="0">
              <a:buNone/>
            </a:pPr>
            <a:r>
              <a:rPr lang="en-TR" sz="2400" b="1" dirty="0"/>
              <a:t>2-</a:t>
            </a:r>
            <a:r>
              <a:rPr lang="en-TR" sz="2400" dirty="0"/>
              <a:t> OS </a:t>
            </a:r>
            <a:r>
              <a:rPr lang="en-TR" sz="2400"/>
              <a:t>uses </a:t>
            </a:r>
            <a:r>
              <a:rPr lang="en-TR" sz="2400">
                <a:solidFill>
                  <a:srgbClr val="0070C0"/>
                </a:solidFill>
              </a:rPr>
              <a:t>P</a:t>
            </a:r>
            <a:r>
              <a:rPr lang="es-ES" sz="2400" dirty="0">
                <a:solidFill>
                  <a:srgbClr val="0070C0"/>
                </a:solidFill>
              </a:rPr>
              <a:t>U</a:t>
            </a:r>
            <a:r>
              <a:rPr lang="en-TR" sz="2400">
                <a:solidFill>
                  <a:srgbClr val="0070C0"/>
                </a:solidFill>
              </a:rPr>
              <a:t>M </a:t>
            </a:r>
            <a:r>
              <a:rPr lang="en-TR" sz="2400" dirty="0">
                <a:solidFill>
                  <a:srgbClr val="0070C0"/>
                </a:solidFill>
              </a:rPr>
              <a:t>Operations Library (pumolib) </a:t>
            </a:r>
            <a:r>
              <a:rPr lang="en-TR" sz="2400" dirty="0"/>
              <a:t>to </a:t>
            </a:r>
            <a:r>
              <a:rPr lang="en-TR" sz="2400" dirty="0">
                <a:solidFill>
                  <a:srgbClr val="0070C0"/>
                </a:solidFill>
              </a:rPr>
              <a:t>convey operation related information</a:t>
            </a:r>
            <a:r>
              <a:rPr lang="en-TR" sz="2400" dirty="0">
                <a:solidFill>
                  <a:schemeClr val="accent5"/>
                </a:solidFill>
              </a:rPr>
              <a:t> </a:t>
            </a:r>
            <a:r>
              <a:rPr lang="en-TR" sz="2400" dirty="0"/>
              <a:t>to the hardware </a:t>
            </a:r>
            <a:r>
              <a:rPr lang="en-TR" sz="2400" i="1" dirty="0"/>
              <a:t>using</a:t>
            </a:r>
          </a:p>
          <a:p>
            <a:pPr marL="0" indent="0">
              <a:buNone/>
            </a:pPr>
            <a:r>
              <a:rPr lang="en-TR" sz="2400" b="1"/>
              <a:t>3-</a:t>
            </a:r>
            <a:r>
              <a:rPr lang="en-TR" sz="2400"/>
              <a:t> </a:t>
            </a:r>
            <a:r>
              <a:rPr lang="en-TR" sz="2400" dirty="0"/>
              <a:t>STORE instructions that target the </a:t>
            </a:r>
            <a:r>
              <a:rPr lang="en-TR" sz="2400"/>
              <a:t>memory mapped registers </a:t>
            </a:r>
            <a:r>
              <a:rPr lang="en-TR" sz="2400" dirty="0"/>
              <a:t>of </a:t>
            </a:r>
            <a:r>
              <a:rPr lang="en-TR" sz="2400"/>
              <a:t>the </a:t>
            </a:r>
            <a:r>
              <a:rPr lang="en-TR" sz="2400">
                <a:solidFill>
                  <a:srgbClr val="0070C0"/>
                </a:solidFill>
              </a:rPr>
              <a:t>P</a:t>
            </a:r>
            <a:r>
              <a:rPr lang="es-ES" sz="2400" dirty="0">
                <a:solidFill>
                  <a:srgbClr val="0070C0"/>
                </a:solidFill>
              </a:rPr>
              <a:t>U</a:t>
            </a:r>
            <a:r>
              <a:rPr lang="en-TR" sz="2400">
                <a:solidFill>
                  <a:srgbClr val="0070C0"/>
                </a:solidFill>
              </a:rPr>
              <a:t>M </a:t>
            </a:r>
            <a:r>
              <a:rPr lang="en-TR" sz="2400" dirty="0">
                <a:solidFill>
                  <a:srgbClr val="0070C0"/>
                </a:solidFill>
              </a:rPr>
              <a:t>Operations Controller (POC)</a:t>
            </a:r>
          </a:p>
          <a:p>
            <a:pPr marL="0" indent="0">
              <a:buNone/>
            </a:pPr>
            <a:r>
              <a:rPr lang="en-TR" sz="2400" b="1" dirty="0"/>
              <a:t>4- </a:t>
            </a:r>
            <a:r>
              <a:rPr lang="en-TR" sz="2400" dirty="0">
                <a:solidFill>
                  <a:srgbClr val="0070C0"/>
                </a:solidFill>
              </a:rPr>
              <a:t>POC oversees the execution </a:t>
            </a:r>
            <a:r>
              <a:rPr lang="en-TR" sz="2400" dirty="0"/>
              <a:t>of </a:t>
            </a:r>
            <a:r>
              <a:rPr lang="en-TR" sz="2400"/>
              <a:t>a P</a:t>
            </a:r>
            <a:r>
              <a:rPr lang="es-ES" sz="2400" dirty="0"/>
              <a:t>U</a:t>
            </a:r>
            <a:r>
              <a:rPr lang="en-TR" sz="2400"/>
              <a:t>M </a:t>
            </a:r>
            <a:r>
              <a:rPr lang="en-TR" sz="2400" dirty="0"/>
              <a:t>operation (e.g., RowClone, bulk bitwise operations)</a:t>
            </a:r>
          </a:p>
          <a:p>
            <a:pPr marL="0" indent="0">
              <a:buNone/>
            </a:pPr>
            <a:r>
              <a:rPr lang="en-TR" sz="2400" b="1" dirty="0"/>
              <a:t>5-</a:t>
            </a:r>
            <a:r>
              <a:rPr lang="en-TR" sz="2400" dirty="0"/>
              <a:t> Scheduler arbitrates between regular (load, store) </a:t>
            </a:r>
            <a:r>
              <a:rPr lang="en-TR" sz="2400"/>
              <a:t>and P</a:t>
            </a:r>
            <a:r>
              <a:rPr lang="es-ES" sz="2400" dirty="0"/>
              <a:t>U</a:t>
            </a:r>
            <a:r>
              <a:rPr lang="en-TR" sz="2400"/>
              <a:t>M </a:t>
            </a:r>
            <a:r>
              <a:rPr lang="en-TR" sz="2400" dirty="0"/>
              <a:t>operations and issues </a:t>
            </a:r>
            <a:r>
              <a:rPr lang="en-TR" sz="2400" dirty="0">
                <a:solidFill>
                  <a:srgbClr val="0070C0"/>
                </a:solidFill>
              </a:rPr>
              <a:t>DRAM commands with custom timings</a:t>
            </a:r>
          </a:p>
        </p:txBody>
      </p:sp>
      <p:pic>
        <p:nvPicPr>
          <p:cNvPr id="5" name="Picture 4">
            <a:extLst>
              <a:ext uri="{FF2B5EF4-FFF2-40B4-BE49-F238E27FC236}">
                <a16:creationId xmlns:a16="http://schemas.microsoft.com/office/drawing/2014/main" id="{5395ED0A-4CC2-8941-9EAC-9D86662954BE}"/>
              </a:ext>
            </a:extLst>
          </p:cNvPr>
          <p:cNvPicPr>
            <a:picLocks noChangeAspect="1"/>
          </p:cNvPicPr>
          <p:nvPr/>
        </p:nvPicPr>
        <p:blipFill>
          <a:blip r:embed="rId2"/>
          <a:stretch>
            <a:fillRect/>
          </a:stretch>
        </p:blipFill>
        <p:spPr>
          <a:xfrm>
            <a:off x="0" y="909943"/>
            <a:ext cx="9144000" cy="1896411"/>
          </a:xfrm>
          <a:prstGeom prst="rect">
            <a:avLst/>
          </a:prstGeom>
        </p:spPr>
      </p:pic>
    </p:spTree>
    <p:extLst>
      <p:ext uri="{BB962C8B-B14F-4D97-AF65-F5344CB8AC3E}">
        <p14:creationId xmlns:p14="http://schemas.microsoft.com/office/powerpoint/2010/main" val="325633931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224E90-C360-B388-5097-BBE3A0F83251}"/>
              </a:ext>
            </a:extLst>
          </p:cNvPr>
          <p:cNvPicPr>
            <a:picLocks noChangeAspect="1"/>
          </p:cNvPicPr>
          <p:nvPr/>
        </p:nvPicPr>
        <p:blipFill>
          <a:blip r:embed="rId2"/>
          <a:stretch>
            <a:fillRect/>
          </a:stretch>
        </p:blipFill>
        <p:spPr>
          <a:xfrm>
            <a:off x="131393" y="862420"/>
            <a:ext cx="5662316" cy="5570988"/>
          </a:xfrm>
          <a:prstGeom prst="rect">
            <a:avLst/>
          </a:prstGeom>
        </p:spPr>
      </p:pic>
      <p:sp>
        <p:nvSpPr>
          <p:cNvPr id="6" name="Title 5">
            <a:extLst>
              <a:ext uri="{FF2B5EF4-FFF2-40B4-BE49-F238E27FC236}">
                <a16:creationId xmlns:a16="http://schemas.microsoft.com/office/drawing/2014/main" id="{A8B234D0-9872-8648-B047-E8DE5D31ECF3}"/>
              </a:ext>
            </a:extLst>
          </p:cNvPr>
          <p:cNvSpPr>
            <a:spLocks noGrp="1"/>
          </p:cNvSpPr>
          <p:nvPr>
            <p:ph type="title"/>
          </p:nvPr>
        </p:nvSpPr>
        <p:spPr/>
        <p:txBody>
          <a:bodyPr>
            <a:normAutofit/>
          </a:bodyPr>
          <a:lstStyle/>
          <a:p>
            <a:r>
              <a:rPr lang="en-US" sz="3600" dirty="0"/>
              <a:t>Real Processing-Using-Memory Prototype</a:t>
            </a:r>
          </a:p>
        </p:txBody>
      </p:sp>
      <p:sp>
        <p:nvSpPr>
          <p:cNvPr id="12" name="TextBox 11">
            <a:extLst>
              <a:ext uri="{FF2B5EF4-FFF2-40B4-BE49-F238E27FC236}">
                <a16:creationId xmlns:a16="http://schemas.microsoft.com/office/drawing/2014/main" id="{218F3E3B-1F0A-F847-AD52-156CCE8E03B1}"/>
              </a:ext>
            </a:extLst>
          </p:cNvPr>
          <p:cNvSpPr txBox="1"/>
          <p:nvPr/>
        </p:nvSpPr>
        <p:spPr>
          <a:xfrm>
            <a:off x="4361205" y="3518704"/>
            <a:ext cx="4886967" cy="738664"/>
          </a:xfrm>
          <a:prstGeom prst="rect">
            <a:avLst/>
          </a:prstGeom>
          <a:noFill/>
        </p:spPr>
        <p:txBody>
          <a:bodyPr wrap="square" rtlCol="0">
            <a:spAutoFit/>
          </a:bodyPr>
          <a:lstStyle/>
          <a:p>
            <a:pPr marL="0" indent="0" algn="ctr">
              <a:buNone/>
            </a:pPr>
            <a:r>
              <a:rPr lang="en-US" sz="1400" dirty="0">
                <a:solidFill>
                  <a:srgbClr val="0070C0"/>
                </a:solidFill>
                <a:hlinkClick r:id="rId3">
                  <a:extLst>
                    <a:ext uri="{A12FA001-AC4F-418D-AE19-62706E023703}">
                      <ahyp:hlinkClr xmlns:ahyp="http://schemas.microsoft.com/office/drawing/2018/hyperlinkcolor" val="tx"/>
                    </a:ext>
                  </a:extLst>
                </a:hlinkClick>
              </a:rPr>
              <a:t>https://arxiv.org/pdf/2111.00082.pdf</a:t>
            </a:r>
            <a:r>
              <a:rPr lang="en-US" sz="1400" dirty="0">
                <a:solidFill>
                  <a:srgbClr val="0070C0"/>
                </a:solidFill>
              </a:rPr>
              <a:t> </a:t>
            </a:r>
          </a:p>
          <a:p>
            <a:pPr marL="0" indent="0" algn="ctr">
              <a:buNone/>
            </a:pPr>
            <a:r>
              <a:rPr lang="en-US" sz="1400" dirty="0">
                <a:solidFill>
                  <a:srgbClr val="0070C0"/>
                </a:solidFill>
                <a:hlinkClick r:id="rId4">
                  <a:extLst>
                    <a:ext uri="{A12FA001-AC4F-418D-AE19-62706E023703}">
                      <ahyp:hlinkClr xmlns:ahyp="http://schemas.microsoft.com/office/drawing/2018/hyperlinkcolor" val="tx"/>
                    </a:ext>
                  </a:extLst>
                </a:hlinkClick>
              </a:rPr>
              <a:t>https://github.com/cmu-safari/pidram</a:t>
            </a:r>
            <a:endParaRPr lang="en-US" sz="1400" dirty="0">
              <a:solidFill>
                <a:srgbClr val="0070C0"/>
              </a:solidFill>
            </a:endParaRPr>
          </a:p>
          <a:p>
            <a:pPr marL="0" lvl="0" indent="0" algn="ctr">
              <a:buClr>
                <a:srgbClr val="CC9900"/>
              </a:buClr>
              <a:buNone/>
            </a:pPr>
            <a:r>
              <a:rPr lang="en-US" sz="1400" dirty="0">
                <a:solidFill>
                  <a:srgbClr val="0070C0"/>
                </a:solidFill>
                <a:hlinkClick r:id="rId5">
                  <a:extLst>
                    <a:ext uri="{A12FA001-AC4F-418D-AE19-62706E023703}">
                      <ahyp:hlinkClr xmlns:ahyp="http://schemas.microsoft.com/office/drawing/2018/hyperlinkcolor" val="tx"/>
                    </a:ext>
                  </a:extLst>
                </a:hlinkClick>
              </a:rPr>
              <a:t>https://www.youtube.com/watch?v=qeukNs5XI3g&amp;t=4192s</a:t>
            </a:r>
            <a:endParaRPr lang="en-US" sz="1400" dirty="0"/>
          </a:p>
        </p:txBody>
      </p:sp>
    </p:spTree>
    <p:extLst>
      <p:ext uri="{BB962C8B-B14F-4D97-AF65-F5344CB8AC3E}">
        <p14:creationId xmlns:p14="http://schemas.microsoft.com/office/powerpoint/2010/main" val="382569611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04A71-19F9-9749-9FC4-F9ED50A72BD2}"/>
              </a:ext>
            </a:extLst>
          </p:cNvPr>
          <p:cNvSpPr>
            <a:spLocks noGrp="1"/>
          </p:cNvSpPr>
          <p:nvPr>
            <p:ph type="title"/>
          </p:nvPr>
        </p:nvSpPr>
        <p:spPr/>
        <p:txBody>
          <a:bodyPr>
            <a:noAutofit/>
          </a:bodyPr>
          <a:lstStyle/>
          <a:p>
            <a:r>
              <a:rPr lang="en-US" sz="3200" dirty="0"/>
              <a:t>Microbenchmark Copy/Initialization Throughput</a:t>
            </a:r>
            <a:endParaRPr lang="en-TR" sz="3200" dirty="0"/>
          </a:p>
        </p:txBody>
      </p:sp>
      <p:pic>
        <p:nvPicPr>
          <p:cNvPr id="9" name="Content Placeholder 8">
            <a:extLst>
              <a:ext uri="{FF2B5EF4-FFF2-40B4-BE49-F238E27FC236}">
                <a16:creationId xmlns:a16="http://schemas.microsoft.com/office/drawing/2014/main" id="{E051C46A-9C47-674C-AE42-9B3CBB0D112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51980" y="1157682"/>
            <a:ext cx="7576103" cy="3398821"/>
          </a:xfrm>
          <a:prstGeom prst="rect">
            <a:avLst/>
          </a:prstGeom>
        </p:spPr>
      </p:pic>
      <p:sp>
        <p:nvSpPr>
          <p:cNvPr id="7" name="Rectangle 6">
            <a:extLst>
              <a:ext uri="{FF2B5EF4-FFF2-40B4-BE49-F238E27FC236}">
                <a16:creationId xmlns:a16="http://schemas.microsoft.com/office/drawing/2014/main" id="{9A61C9F5-2C65-CE47-82B8-2FB7FC48B9D5}"/>
              </a:ext>
            </a:extLst>
          </p:cNvPr>
          <p:cNvSpPr/>
          <p:nvPr/>
        </p:nvSpPr>
        <p:spPr>
          <a:xfrm>
            <a:off x="237003" y="4872640"/>
            <a:ext cx="8652358" cy="1378425"/>
          </a:xfrm>
          <a:prstGeom prst="rect">
            <a:avLst/>
          </a:prstGeom>
          <a:solidFill>
            <a:schemeClr val="accent1">
              <a:lumMod val="20000"/>
              <a:lumOff val="8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ndara" panose="020E0502030303020204" pitchFamily="34" charset="0"/>
              </a:rPr>
              <a:t>In-DRAM Copy and Initialization </a:t>
            </a:r>
            <a:br>
              <a:rPr kumimoji="0" lang="en-US" sz="3200" b="1" i="0" u="none" strike="noStrike" kern="1200" cap="none" spc="0" normalizeH="0" baseline="0" noProof="0" dirty="0">
                <a:ln>
                  <a:noFill/>
                </a:ln>
                <a:solidFill>
                  <a:srgbClr val="C00000"/>
                </a:solidFill>
                <a:effectLst/>
                <a:uLnTx/>
                <a:uFillTx/>
                <a:latin typeface="Candara" panose="020E0502030303020204" pitchFamily="34" charset="0"/>
              </a:rPr>
            </a:br>
            <a:r>
              <a:rPr kumimoji="0" lang="en-TR" sz="3200" b="1" i="0" u="none" strike="noStrike" kern="1200" cap="none" spc="0" normalizeH="0" baseline="0" noProof="0" dirty="0">
                <a:ln>
                  <a:noFill/>
                </a:ln>
                <a:solidFill>
                  <a:srgbClr val="C00000"/>
                </a:solidFill>
                <a:effectLst/>
                <a:uLnTx/>
                <a:uFillTx/>
                <a:latin typeface="Candara" panose="020E0502030303020204" pitchFamily="34" charset="0"/>
              </a:rPr>
              <a:t>improve throughput by 119x </a:t>
            </a:r>
            <a:r>
              <a:rPr kumimoji="0" lang="en-TR" sz="3200" b="1" i="0" u="none" strike="noStrike" kern="1200" cap="none" spc="0" normalizeH="0" baseline="0" noProof="0">
                <a:ln>
                  <a:noFill/>
                </a:ln>
                <a:solidFill>
                  <a:srgbClr val="C00000"/>
                </a:solidFill>
                <a:effectLst/>
                <a:uLnTx/>
                <a:uFillTx/>
                <a:latin typeface="Candara" panose="020E0502030303020204" pitchFamily="34" charset="0"/>
              </a:rPr>
              <a:t>and 89x</a:t>
            </a:r>
            <a:endParaRPr kumimoji="0" lang="en-TR" sz="3200" b="1" i="0" u="none" strike="noStrike" kern="1200" cap="none" spc="0" normalizeH="0" baseline="0" noProof="0" dirty="0">
              <a:ln>
                <a:noFill/>
              </a:ln>
              <a:solidFill>
                <a:srgbClr val="C00000"/>
              </a:solidFill>
              <a:effectLst/>
              <a:uLnTx/>
              <a:uFillTx/>
              <a:latin typeface="Candara" panose="020E0502030303020204" pitchFamily="34" charset="0"/>
            </a:endParaRPr>
          </a:p>
        </p:txBody>
      </p:sp>
    </p:spTree>
    <p:extLst>
      <p:ext uri="{BB962C8B-B14F-4D97-AF65-F5344CB8AC3E}">
        <p14:creationId xmlns:p14="http://schemas.microsoft.com/office/powerpoint/2010/main" val="355106455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E1948-97CC-48D6-2748-9FF6209E873C}"/>
              </a:ext>
            </a:extLst>
          </p:cNvPr>
          <p:cNvSpPr>
            <a:spLocks noGrp="1"/>
          </p:cNvSpPr>
          <p:nvPr>
            <p:ph type="title"/>
          </p:nvPr>
        </p:nvSpPr>
        <p:spPr/>
        <p:txBody>
          <a:bodyPr>
            <a:normAutofit fontScale="90000"/>
          </a:bodyPr>
          <a:lstStyle/>
          <a:p>
            <a:r>
              <a:rPr lang="en-US" dirty="0" err="1"/>
              <a:t>PiDRAM</a:t>
            </a:r>
            <a:r>
              <a:rPr lang="en-US" dirty="0"/>
              <a:t> is Open Source</a:t>
            </a:r>
            <a:endParaRPr lang="en-CH" dirty="0"/>
          </a:p>
        </p:txBody>
      </p:sp>
      <p:sp>
        <p:nvSpPr>
          <p:cNvPr id="3" name="Content Placeholder 2">
            <a:extLst>
              <a:ext uri="{FF2B5EF4-FFF2-40B4-BE49-F238E27FC236}">
                <a16:creationId xmlns:a16="http://schemas.microsoft.com/office/drawing/2014/main" id="{BB3941A8-AB07-536E-1019-C11DB279B5BD}"/>
              </a:ext>
            </a:extLst>
          </p:cNvPr>
          <p:cNvSpPr>
            <a:spLocks noGrp="1"/>
          </p:cNvSpPr>
          <p:nvPr>
            <p:ph idx="1"/>
          </p:nvPr>
        </p:nvSpPr>
        <p:spPr>
          <a:xfrm>
            <a:off x="459534" y="859284"/>
            <a:ext cx="8224933" cy="558491"/>
          </a:xfrm>
        </p:spPr>
        <p:txBody>
          <a:bodyPr/>
          <a:lstStyle/>
          <a:p>
            <a:pPr marL="0" indent="0" algn="ctr">
              <a:buNone/>
            </a:pPr>
            <a:r>
              <a:rPr lang="en-US" dirty="0">
                <a:solidFill>
                  <a:srgbClr val="0070C0"/>
                </a:solidFill>
                <a:hlinkClick r:id="rId3">
                  <a:extLst>
                    <a:ext uri="{A12FA001-AC4F-418D-AE19-62706E023703}">
                      <ahyp:hlinkClr xmlns:ahyp="http://schemas.microsoft.com/office/drawing/2018/hyperlinkcolor" val="tx"/>
                    </a:ext>
                  </a:extLst>
                </a:hlinkClick>
              </a:rPr>
              <a:t>https://github.com/CMU-SAFARI/PiDRAM</a:t>
            </a:r>
            <a:r>
              <a:rPr lang="en-US" dirty="0">
                <a:solidFill>
                  <a:srgbClr val="0070C0"/>
                </a:solidFill>
              </a:rPr>
              <a:t> </a:t>
            </a:r>
            <a:endParaRPr lang="en-CH" dirty="0">
              <a:solidFill>
                <a:srgbClr val="0070C0"/>
              </a:solidFill>
            </a:endParaRPr>
          </a:p>
        </p:txBody>
      </p:sp>
      <p:pic>
        <p:nvPicPr>
          <p:cNvPr id="5" name="Picture 4">
            <a:extLst>
              <a:ext uri="{FF2B5EF4-FFF2-40B4-BE49-F238E27FC236}">
                <a16:creationId xmlns:a16="http://schemas.microsoft.com/office/drawing/2014/main" id="{205EBFBA-519C-A8EB-6899-8A262377FA42}"/>
              </a:ext>
            </a:extLst>
          </p:cNvPr>
          <p:cNvPicPr>
            <a:picLocks noChangeAspect="1"/>
          </p:cNvPicPr>
          <p:nvPr/>
        </p:nvPicPr>
        <p:blipFill>
          <a:blip r:embed="rId4"/>
          <a:stretch>
            <a:fillRect/>
          </a:stretch>
        </p:blipFill>
        <p:spPr>
          <a:xfrm>
            <a:off x="-2199" y="1734017"/>
            <a:ext cx="9144000" cy="4479291"/>
          </a:xfrm>
          <a:prstGeom prst="rect">
            <a:avLst/>
          </a:prstGeom>
        </p:spPr>
      </p:pic>
    </p:spTree>
    <p:extLst>
      <p:ext uri="{BB962C8B-B14F-4D97-AF65-F5344CB8AC3E}">
        <p14:creationId xmlns:p14="http://schemas.microsoft.com/office/powerpoint/2010/main" val="298649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463478"/>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073328"/>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1879278"/>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485" name="Group 29"/>
          <p:cNvGrpSpPr>
            <a:grpSpLocks/>
          </p:cNvGrpSpPr>
          <p:nvPr/>
        </p:nvGrpSpPr>
        <p:grpSpPr bwMode="auto">
          <a:xfrm>
            <a:off x="1695450" y="1459385"/>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455416"/>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023728"/>
            <a:ext cx="225365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126635"/>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333678"/>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204828"/>
            <a:ext cx="62837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595228"/>
            <a:ext cx="39754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2921878"/>
            <a:ext cx="164186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211735"/>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927978"/>
            <a:ext cx="89819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4820122"/>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256685"/>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073328"/>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066978"/>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1845067"/>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1991197"/>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2927485"/>
            <a:ext cx="80010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441967"/>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596828"/>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3984501"/>
            <a:ext cx="547626"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543009"/>
            <a:ext cx="734695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821493" y="1229652"/>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Candara" panose="020E0502030303020204" pitchFamily="34" charset="0"/>
                <a:ea typeface="ヒラギノ角ゴ ProN W6"/>
              </a:rPr>
              <a:t>Negligible HW cost</a:t>
            </a:r>
          </a:p>
        </p:txBody>
      </p:sp>
      <p:sp>
        <p:nvSpPr>
          <p:cNvPr id="147" name="TextBox 146"/>
          <p:cNvSpPr txBox="1"/>
          <p:nvPr/>
        </p:nvSpPr>
        <p:spPr>
          <a:xfrm>
            <a:off x="5841033" y="837445"/>
            <a:ext cx="326525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Candara" panose="020E0502030303020204" pitchFamily="34" charset="0"/>
                <a:ea typeface="ヒラギノ角ゴ ProN W6"/>
              </a:rPr>
              <a:t>   </a:t>
            </a:r>
            <a:r>
              <a:rPr kumimoji="0" lang="en-US" sz="2000" b="1" i="0" u="none" strike="noStrike" kern="1200" cap="none" spc="0" normalizeH="0" baseline="0" noProof="0" dirty="0">
                <a:ln>
                  <a:noFill/>
                </a:ln>
                <a:solidFill>
                  <a:srgbClr val="008000"/>
                </a:solidFill>
                <a:effectLst/>
                <a:uLnTx/>
                <a:uFillTx/>
                <a:latin typeface="Candara" panose="020E0502030303020204" pitchFamily="34" charset="0"/>
                <a:ea typeface="Times New Roman" charset="0"/>
                <a:cs typeface="Times New Roman" charset="0"/>
              </a:rPr>
              <a:t>Idea: Two consecutive ACT</a:t>
            </a:r>
          </a:p>
        </p:txBody>
      </p:sp>
      <p:sp>
        <p:nvSpPr>
          <p:cNvPr id="148" name="Rounded Rectangle 147">
            <a:extLst>
              <a:ext uri="{FF2B5EF4-FFF2-40B4-BE49-F238E27FC236}">
                <a16:creationId xmlns:a16="http://schemas.microsoft.com/office/drawing/2014/main" id="{AB434008-1DA6-964B-903E-0E49E914A9DB}"/>
              </a:ext>
            </a:extLst>
          </p:cNvPr>
          <p:cNvSpPr/>
          <p:nvPr/>
        </p:nvSpPr>
        <p:spPr>
          <a:xfrm>
            <a:off x="304800" y="5872226"/>
            <a:ext cx="8534400" cy="600367"/>
          </a:xfrm>
          <a:prstGeom prst="roundRect">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Arial" pitchFamily="34" charset="0"/>
                <a:ea typeface="ヒラギノ角ゴ ProN W6"/>
                <a:cs typeface="Arial" pitchFamily="34" charset="0"/>
              </a:rPr>
              <a:t>11.6</a:t>
            </a:r>
            <a:r>
              <a:rPr kumimoji="0" lang="en-US" sz="3200" b="1" i="0" u="none" strike="noStrike" kern="0" cap="none" spc="0" normalizeH="0" baseline="0" noProof="0" dirty="0">
                <a:ln>
                  <a:noFill/>
                </a:ln>
                <a:solidFill>
                  <a:srgbClr val="FF0000"/>
                </a:solidFill>
                <a:effectLst/>
                <a:uLnTx/>
                <a:uFillTx/>
                <a:latin typeface="Corbel"/>
                <a:ea typeface="ヒラギノ角ゴ ProN W6"/>
              </a:rPr>
              <a:t>X</a:t>
            </a:r>
            <a:r>
              <a:rPr kumimoji="0" lang="en-US" sz="3200" b="1" i="0" u="none" strike="noStrike" kern="0" cap="none" spc="0" normalizeH="0" baseline="0" noProof="0" dirty="0">
                <a:ln>
                  <a:noFill/>
                </a:ln>
                <a:solidFill>
                  <a:srgbClr val="262626"/>
                </a:solidFill>
                <a:effectLst/>
                <a:uLnTx/>
                <a:uFillTx/>
                <a:latin typeface="Corbel"/>
                <a:ea typeface="ヒラギノ角ゴ ProN W6"/>
              </a:rPr>
              <a:t> latency reduction, </a:t>
            </a:r>
            <a:r>
              <a:rPr kumimoji="0" lang="en-US" sz="2800" b="1" i="0" u="none" strike="noStrike" kern="0" cap="none" spc="0" normalizeH="0" baseline="0" noProof="0" dirty="0">
                <a:ln>
                  <a:noFill/>
                </a:ln>
                <a:solidFill>
                  <a:srgbClr val="FF0000"/>
                </a:solidFill>
                <a:effectLst/>
                <a:uLnTx/>
                <a:uFillTx/>
                <a:latin typeface="Arial" pitchFamily="34" charset="0"/>
                <a:ea typeface="ヒラギノ角ゴ ProN W6"/>
                <a:cs typeface="Arial" pitchFamily="34" charset="0"/>
              </a:rPr>
              <a:t>74</a:t>
            </a:r>
            <a:r>
              <a:rPr kumimoji="0" lang="en-US" sz="3200" b="1" i="0" u="none" strike="noStrike" kern="0" cap="none" spc="0" normalizeH="0" baseline="0" noProof="0" dirty="0">
                <a:ln>
                  <a:noFill/>
                </a:ln>
                <a:solidFill>
                  <a:srgbClr val="FF0000"/>
                </a:solidFill>
                <a:effectLst/>
                <a:uLnTx/>
                <a:uFillTx/>
                <a:latin typeface="Corbel"/>
                <a:ea typeface="ヒラギノ角ゴ ProN W6"/>
              </a:rPr>
              <a:t>X</a:t>
            </a:r>
            <a:r>
              <a:rPr kumimoji="0" lang="en-US" sz="3200" b="1" i="0" u="none" strike="noStrike" kern="0" cap="none" spc="0" normalizeH="0" baseline="0" noProof="0" dirty="0">
                <a:ln>
                  <a:noFill/>
                </a:ln>
                <a:solidFill>
                  <a:srgbClr val="262626"/>
                </a:solidFill>
                <a:effectLst/>
                <a:uLnTx/>
                <a:uFillTx/>
                <a:latin typeface="Corbel"/>
                <a:ea typeface="ヒラギノ角ゴ ProN W6"/>
              </a:rPr>
              <a:t> energy reduction </a:t>
            </a:r>
          </a:p>
        </p:txBody>
      </p:sp>
      <p:sp>
        <p:nvSpPr>
          <p:cNvPr id="4" name="Title 3">
            <a:extLst>
              <a:ext uri="{FF2B5EF4-FFF2-40B4-BE49-F238E27FC236}">
                <a16:creationId xmlns:a16="http://schemas.microsoft.com/office/drawing/2014/main" id="{6407BB6B-0F50-B94F-9B64-8B496FED269C}"/>
              </a:ext>
            </a:extLst>
          </p:cNvPr>
          <p:cNvSpPr>
            <a:spLocks noGrp="1"/>
          </p:cNvSpPr>
          <p:nvPr>
            <p:ph type="title"/>
          </p:nvPr>
        </p:nvSpPr>
        <p:spPr/>
        <p:txBody>
          <a:bodyPr>
            <a:normAutofit fontScale="90000"/>
          </a:bodyPr>
          <a:lstStyle/>
          <a:p>
            <a:r>
              <a:rPr lang="en-US" dirty="0" err="1"/>
              <a:t>RowClone</a:t>
            </a:r>
            <a:r>
              <a:rPr lang="en-US" dirty="0"/>
              <a:t>: In-DRAM Row Copy</a:t>
            </a:r>
          </a:p>
        </p:txBody>
      </p:sp>
    </p:spTree>
    <p:extLst>
      <p:ext uri="{BB962C8B-B14F-4D97-AF65-F5344CB8AC3E}">
        <p14:creationId xmlns:p14="http://schemas.microsoft.com/office/powerpoint/2010/main" val="4067979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48"/>
                                        </p:tgtEl>
                                        <p:attrNameLst>
                                          <p:attrName>style.visibility</p:attrName>
                                        </p:attrNameLst>
                                      </p:cBhvr>
                                      <p:to>
                                        <p:strVal val="visible"/>
                                      </p:to>
                                    </p:set>
                                    <p:animEffect transition="in" filter="fade">
                                      <p:cBhvr>
                                        <p:cTn id="51"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P spid="148"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64C6D-2567-AE99-2FEB-13692F9FED43}"/>
              </a:ext>
            </a:extLst>
          </p:cNvPr>
          <p:cNvSpPr>
            <a:spLocks noGrp="1"/>
          </p:cNvSpPr>
          <p:nvPr>
            <p:ph type="title"/>
          </p:nvPr>
        </p:nvSpPr>
        <p:spPr/>
        <p:txBody>
          <a:bodyPr>
            <a:normAutofit fontScale="90000"/>
          </a:bodyPr>
          <a:lstStyle/>
          <a:p>
            <a:r>
              <a:rPr lang="en-US" dirty="0" err="1"/>
              <a:t>PiDRAM</a:t>
            </a:r>
            <a:r>
              <a:rPr lang="en-US" dirty="0"/>
              <a:t>: Long Talk and Tutorial</a:t>
            </a:r>
            <a:endParaRPr lang="en-CH" dirty="0"/>
          </a:p>
        </p:txBody>
      </p:sp>
      <p:pic>
        <p:nvPicPr>
          <p:cNvPr id="5" name="Picture 4">
            <a:extLst>
              <a:ext uri="{FF2B5EF4-FFF2-40B4-BE49-F238E27FC236}">
                <a16:creationId xmlns:a16="http://schemas.microsoft.com/office/drawing/2014/main" id="{123E6DFB-6271-F619-4858-7914F0AB72E8}"/>
              </a:ext>
            </a:extLst>
          </p:cNvPr>
          <p:cNvPicPr>
            <a:picLocks noChangeAspect="1"/>
          </p:cNvPicPr>
          <p:nvPr/>
        </p:nvPicPr>
        <p:blipFill>
          <a:blip r:embed="rId3"/>
          <a:stretch>
            <a:fillRect/>
          </a:stretch>
        </p:blipFill>
        <p:spPr>
          <a:xfrm>
            <a:off x="835033" y="1348379"/>
            <a:ext cx="7473935" cy="5110930"/>
          </a:xfrm>
          <a:prstGeom prst="rect">
            <a:avLst/>
          </a:prstGeom>
        </p:spPr>
      </p:pic>
      <p:sp>
        <p:nvSpPr>
          <p:cNvPr id="8" name="Content Placeholder 2">
            <a:extLst>
              <a:ext uri="{FF2B5EF4-FFF2-40B4-BE49-F238E27FC236}">
                <a16:creationId xmlns:a16="http://schemas.microsoft.com/office/drawing/2014/main" id="{BF164E4E-91C6-7FE7-8DC5-5B2B5B704CB0}"/>
              </a:ext>
            </a:extLst>
          </p:cNvPr>
          <p:cNvSpPr>
            <a:spLocks noGrp="1"/>
          </p:cNvSpPr>
          <p:nvPr>
            <p:ph idx="1"/>
          </p:nvPr>
        </p:nvSpPr>
        <p:spPr>
          <a:xfrm>
            <a:off x="75991" y="847709"/>
            <a:ext cx="8987622" cy="558491"/>
          </a:xfrm>
        </p:spPr>
        <p:txBody>
          <a:bodyPr>
            <a:normAutofit/>
          </a:bodyPr>
          <a:lstStyle/>
          <a:p>
            <a:pPr marL="0" indent="0" algn="ctr">
              <a:buNone/>
            </a:pPr>
            <a:r>
              <a:rPr lang="en-CH" dirty="0">
                <a:hlinkClick r:id="rId4"/>
              </a:rPr>
              <a:t>https://youtu.be/s_z_S6FYpC8</a:t>
            </a:r>
            <a:r>
              <a:rPr lang="en-US" i="1" dirty="0"/>
              <a:t> </a:t>
            </a:r>
            <a:endParaRPr lang="en-CH" dirty="0"/>
          </a:p>
        </p:txBody>
      </p:sp>
    </p:spTree>
    <p:extLst>
      <p:ext uri="{BB962C8B-B14F-4D97-AF65-F5344CB8AC3E}">
        <p14:creationId xmlns:p14="http://schemas.microsoft.com/office/powerpoint/2010/main" val="13613193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4">
            <a:extLst>
              <a:ext uri="{FF2B5EF4-FFF2-40B4-BE49-F238E27FC236}">
                <a16:creationId xmlns:a16="http://schemas.microsoft.com/office/drawing/2014/main" id="{6C599EA8-303B-8F44-B67E-1E9A7D6B8361}"/>
              </a:ext>
            </a:extLst>
          </p:cNvPr>
          <p:cNvSpPr>
            <a:spLocks noGrp="1" noChangeArrowheads="1"/>
          </p:cNvSpPr>
          <p:nvPr>
            <p:ph type="ctrTitle"/>
          </p:nvPr>
        </p:nvSpPr>
        <p:spPr>
          <a:xfrm>
            <a:off x="366713" y="1539491"/>
            <a:ext cx="8428037" cy="1446775"/>
          </a:xfrm>
        </p:spPr>
        <p:txBody>
          <a:bodyPr>
            <a:normAutofit/>
          </a:bodyPr>
          <a:lstStyle/>
          <a:p>
            <a:pPr algn="ctr" eaLnBrk="1" hangingPunct="1"/>
            <a:r>
              <a:rPr lang="en-US" altLang="en-US" b="1" dirty="0">
                <a:ea typeface="ＭＳ Ｐゴシック" panose="020B0600070205080204" pitchFamily="34" charset="-128"/>
              </a:rPr>
              <a:t>PUM </a:t>
            </a:r>
            <a:br>
              <a:rPr lang="en-US" altLang="en-US" b="1" dirty="0">
                <a:ea typeface="ＭＳ Ｐゴシック" panose="020B0600070205080204" pitchFamily="34" charset="-128"/>
              </a:rPr>
            </a:br>
            <a:r>
              <a:rPr lang="en-US" altLang="en-US" b="1" dirty="0">
                <a:ea typeface="ＭＳ Ｐゴシック" panose="020B0600070205080204" pitchFamily="34" charset="-128"/>
              </a:rPr>
              <a:t>in Non-Volatile Memories</a:t>
            </a:r>
          </a:p>
        </p:txBody>
      </p:sp>
      <p:sp>
        <p:nvSpPr>
          <p:cNvPr id="81922" name="Rectangle 5">
            <a:extLst>
              <a:ext uri="{FF2B5EF4-FFF2-40B4-BE49-F238E27FC236}">
                <a16:creationId xmlns:a16="http://schemas.microsoft.com/office/drawing/2014/main" id="{EB66DB82-34C1-994A-A27C-C184C7C5BDDA}"/>
              </a:ext>
            </a:extLst>
          </p:cNvPr>
          <p:cNvSpPr>
            <a:spLocks noGrp="1" noChangeArrowheads="1"/>
          </p:cNvSpPr>
          <p:nvPr>
            <p:ph type="subTitle" idx="1"/>
          </p:nvPr>
        </p:nvSpPr>
        <p:spPr>
          <a:xfrm>
            <a:off x="304800" y="3581400"/>
            <a:ext cx="8458200" cy="2900363"/>
          </a:xfrm>
        </p:spPr>
        <p:txBody>
          <a:bodyPr/>
          <a:lstStyle/>
          <a:p>
            <a:pPr eaLnBrk="1" hangingPunct="1"/>
            <a:endParaRPr lang="en-US" altLang="en-US" i="1">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5725320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861CCF-B625-514B-BA14-C39CE0147261}"/>
              </a:ext>
            </a:extLst>
          </p:cNvPr>
          <p:cNvPicPr>
            <a:picLocks noChangeAspect="1"/>
          </p:cNvPicPr>
          <p:nvPr/>
        </p:nvPicPr>
        <p:blipFill>
          <a:blip r:embed="rId2"/>
          <a:stretch>
            <a:fillRect/>
          </a:stretch>
        </p:blipFill>
        <p:spPr>
          <a:xfrm>
            <a:off x="317500" y="2279650"/>
            <a:ext cx="8509000" cy="2298700"/>
          </a:xfrm>
          <a:prstGeom prst="rect">
            <a:avLst/>
          </a:prstGeom>
        </p:spPr>
      </p:pic>
      <p:sp>
        <p:nvSpPr>
          <p:cNvPr id="6" name="TextBox 5">
            <a:extLst>
              <a:ext uri="{FF2B5EF4-FFF2-40B4-BE49-F238E27FC236}">
                <a16:creationId xmlns:a16="http://schemas.microsoft.com/office/drawing/2014/main" id="{899872E1-1869-F847-B999-C5D5CD7A1EF8}"/>
              </a:ext>
            </a:extLst>
          </p:cNvPr>
          <p:cNvSpPr txBox="1"/>
          <p:nvPr/>
        </p:nvSpPr>
        <p:spPr>
          <a:xfrm>
            <a:off x="1802652" y="6483971"/>
            <a:ext cx="5538696"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https://cseweb.ucsd.edu/~jzhao/files/Pinatubo-dac2016.pdf</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 name="Title 7">
            <a:extLst>
              <a:ext uri="{FF2B5EF4-FFF2-40B4-BE49-F238E27FC236}">
                <a16:creationId xmlns:a16="http://schemas.microsoft.com/office/drawing/2014/main" id="{8E631B8A-1C3A-6840-952B-C431A4DA187D}"/>
              </a:ext>
            </a:extLst>
          </p:cNvPr>
          <p:cNvSpPr>
            <a:spLocks noGrp="1"/>
          </p:cNvSpPr>
          <p:nvPr>
            <p:ph type="title"/>
          </p:nvPr>
        </p:nvSpPr>
        <p:spPr/>
        <p:txBody>
          <a:bodyPr>
            <a:normAutofit/>
          </a:bodyPr>
          <a:lstStyle/>
          <a:p>
            <a:r>
              <a:rPr lang="en-US" sz="3600" dirty="0"/>
              <a:t>Pinatubo: Row Copy and Bitwise Ops in PCM</a:t>
            </a:r>
          </a:p>
        </p:txBody>
      </p:sp>
    </p:spTree>
    <p:extLst>
      <p:ext uri="{BB962C8B-B14F-4D97-AF65-F5344CB8AC3E}">
        <p14:creationId xmlns:p14="http://schemas.microsoft.com/office/powerpoint/2010/main" val="244295190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AC06A0-367A-9249-B9DA-8CE5B70A7F3C}"/>
              </a:ext>
            </a:extLst>
          </p:cNvPr>
          <p:cNvPicPr>
            <a:picLocks noChangeAspect="1"/>
          </p:cNvPicPr>
          <p:nvPr/>
        </p:nvPicPr>
        <p:blipFill>
          <a:blip r:embed="rId2"/>
          <a:stretch>
            <a:fillRect/>
          </a:stretch>
        </p:blipFill>
        <p:spPr>
          <a:xfrm>
            <a:off x="1454150" y="1371600"/>
            <a:ext cx="6235700" cy="4648200"/>
          </a:xfrm>
          <a:prstGeom prst="rect">
            <a:avLst/>
          </a:prstGeom>
        </p:spPr>
      </p:pic>
      <p:sp>
        <p:nvSpPr>
          <p:cNvPr id="9" name="Title 7">
            <a:extLst>
              <a:ext uri="{FF2B5EF4-FFF2-40B4-BE49-F238E27FC236}">
                <a16:creationId xmlns:a16="http://schemas.microsoft.com/office/drawing/2014/main" id="{8F231565-D584-2A48-8AD7-18A40582599A}"/>
              </a:ext>
            </a:extLst>
          </p:cNvPr>
          <p:cNvSpPr>
            <a:spLocks noGrp="1"/>
          </p:cNvSpPr>
          <p:nvPr>
            <p:ph type="title"/>
          </p:nvPr>
        </p:nvSpPr>
        <p:spPr/>
        <p:txBody>
          <a:bodyPr>
            <a:normAutofit/>
          </a:bodyPr>
          <a:lstStyle/>
          <a:p>
            <a:r>
              <a:rPr lang="en-US" sz="3600" dirty="0"/>
              <a:t>Pinatubo: Row Copy and Bitwise Ops in PCM</a:t>
            </a:r>
          </a:p>
        </p:txBody>
      </p:sp>
      <p:sp>
        <p:nvSpPr>
          <p:cNvPr id="10" name="TextBox 9">
            <a:extLst>
              <a:ext uri="{FF2B5EF4-FFF2-40B4-BE49-F238E27FC236}">
                <a16:creationId xmlns:a16="http://schemas.microsoft.com/office/drawing/2014/main" id="{B644DEF5-DD8D-2E4F-944B-214033ACDAC4}"/>
              </a:ext>
            </a:extLst>
          </p:cNvPr>
          <p:cNvSpPr txBox="1"/>
          <p:nvPr/>
        </p:nvSpPr>
        <p:spPr>
          <a:xfrm>
            <a:off x="1802652" y="6483971"/>
            <a:ext cx="5538696"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https://cseweb.ucsd.edu/~jzhao/files/Pinatubo-dac2016.pdf</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7462589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894" y="879676"/>
            <a:ext cx="8894602" cy="5486399"/>
          </a:xfrm>
        </p:spPr>
        <p:txBody>
          <a:bodyPr>
            <a:normAutofit/>
          </a:bodyPr>
          <a:lstStyle/>
          <a:p>
            <a:r>
              <a:rPr lang="en-US" dirty="0">
                <a:solidFill>
                  <a:srgbClr val="0070C0"/>
                </a:solidFill>
              </a:rPr>
              <a:t>Some emerging NVM technologies have crossbar array structure</a:t>
            </a:r>
          </a:p>
          <a:p>
            <a:pPr lvl="1"/>
            <a:r>
              <a:rPr lang="en-US" dirty="0"/>
              <a:t>Memristors, resistive RAM, phase change </a:t>
            </a:r>
            <a:r>
              <a:rPr lang="en-US" dirty="0" err="1"/>
              <a:t>mem</a:t>
            </a:r>
            <a:r>
              <a:rPr lang="en-US" dirty="0"/>
              <a:t>, STT-MRAM, </a:t>
            </a:r>
            <a:r>
              <a:rPr lang="is-IS" dirty="0"/>
              <a:t>…</a:t>
            </a:r>
            <a:endParaRPr lang="en-US" dirty="0"/>
          </a:p>
          <a:p>
            <a:pPr lvl="1"/>
            <a:endParaRPr lang="en-US" dirty="0">
              <a:solidFill>
                <a:srgbClr val="FF0000"/>
              </a:solidFill>
            </a:endParaRPr>
          </a:p>
          <a:p>
            <a:r>
              <a:rPr lang="en-US" dirty="0">
                <a:solidFill>
                  <a:srgbClr val="0070C0"/>
                </a:solidFill>
              </a:rPr>
              <a:t>Crossbar arrays can be used to perform dot product operations using “analog computation capability”</a:t>
            </a:r>
          </a:p>
          <a:p>
            <a:pPr lvl="1"/>
            <a:r>
              <a:rPr lang="en-US" dirty="0"/>
              <a:t>Can operate on multiple pieces of data </a:t>
            </a:r>
            <a:r>
              <a:rPr lang="en-US" dirty="0">
                <a:solidFill>
                  <a:srgbClr val="C00000"/>
                </a:solidFill>
              </a:rPr>
              <a:t>using </a:t>
            </a:r>
            <a:r>
              <a:rPr lang="en-US" dirty="0" err="1">
                <a:solidFill>
                  <a:srgbClr val="C00000"/>
                </a:solidFill>
              </a:rPr>
              <a:t>Kirchoff’s</a:t>
            </a:r>
            <a:r>
              <a:rPr lang="en-US" dirty="0">
                <a:solidFill>
                  <a:srgbClr val="C00000"/>
                </a:solidFill>
              </a:rPr>
              <a:t> laws</a:t>
            </a:r>
          </a:p>
          <a:p>
            <a:pPr lvl="2"/>
            <a:r>
              <a:rPr lang="en-US" dirty="0" err="1">
                <a:solidFill>
                  <a:srgbClr val="C00000"/>
                </a:solidFill>
              </a:rPr>
              <a:t>Bitline</a:t>
            </a:r>
            <a:r>
              <a:rPr lang="en-US" dirty="0">
                <a:solidFill>
                  <a:srgbClr val="C00000"/>
                </a:solidFill>
              </a:rPr>
              <a:t> current is a sum of products of </a:t>
            </a:r>
            <a:r>
              <a:rPr lang="en-US" dirty="0" err="1">
                <a:solidFill>
                  <a:srgbClr val="C00000"/>
                </a:solidFill>
              </a:rPr>
              <a:t>wordline</a:t>
            </a:r>
            <a:r>
              <a:rPr lang="en-US" dirty="0">
                <a:solidFill>
                  <a:srgbClr val="C00000"/>
                </a:solidFill>
              </a:rPr>
              <a:t> V x (1 / cell R)</a:t>
            </a:r>
          </a:p>
          <a:p>
            <a:pPr lvl="1"/>
            <a:r>
              <a:rPr lang="en-US" dirty="0"/>
              <a:t>Computation is in analog domain inside the crossbar array</a:t>
            </a:r>
          </a:p>
          <a:p>
            <a:pPr lvl="1"/>
            <a:endParaRPr lang="en-US" dirty="0"/>
          </a:p>
          <a:p>
            <a:r>
              <a:rPr lang="en-US" dirty="0">
                <a:solidFill>
                  <a:srgbClr val="0070C0"/>
                </a:solidFill>
              </a:rPr>
              <a:t>Need peripheral circuitry for D</a:t>
            </a:r>
            <a:r>
              <a:rPr lang="en-US" dirty="0">
                <a:solidFill>
                  <a:srgbClr val="0070C0"/>
                </a:solidFill>
                <a:sym typeface="Wingdings" pitchFamily="2" charset="2"/>
              </a:rPr>
              <a:t></a:t>
            </a:r>
            <a:r>
              <a:rPr lang="en-US" dirty="0">
                <a:solidFill>
                  <a:srgbClr val="0070C0"/>
                </a:solidFill>
              </a:rPr>
              <a:t>A and A</a:t>
            </a:r>
            <a:r>
              <a:rPr lang="en-US" dirty="0">
                <a:solidFill>
                  <a:srgbClr val="0070C0"/>
                </a:solidFill>
                <a:sym typeface="Wingdings" pitchFamily="2" charset="2"/>
              </a:rPr>
              <a:t></a:t>
            </a:r>
            <a:r>
              <a:rPr lang="en-US" dirty="0">
                <a:solidFill>
                  <a:srgbClr val="0070C0"/>
                </a:solidFill>
              </a:rPr>
              <a:t>D conversion of inputs and outputs</a:t>
            </a:r>
          </a:p>
          <a:p>
            <a:endParaRPr lang="en-US" dirty="0">
              <a:solidFill>
                <a:srgbClr val="0432FF"/>
              </a:solidFill>
            </a:endParaRPr>
          </a:p>
        </p:txBody>
      </p:sp>
      <p:sp>
        <p:nvSpPr>
          <p:cNvPr id="6" name="Title 5">
            <a:extLst>
              <a:ext uri="{FF2B5EF4-FFF2-40B4-BE49-F238E27FC236}">
                <a16:creationId xmlns:a16="http://schemas.microsoft.com/office/drawing/2014/main" id="{8BC6C3E2-B6F2-7F4F-8806-411D3D7D2C30}"/>
              </a:ext>
            </a:extLst>
          </p:cNvPr>
          <p:cNvSpPr>
            <a:spLocks noGrp="1"/>
          </p:cNvSpPr>
          <p:nvPr>
            <p:ph type="title"/>
          </p:nvPr>
        </p:nvSpPr>
        <p:spPr/>
        <p:txBody>
          <a:bodyPr>
            <a:normAutofit fontScale="90000"/>
          </a:bodyPr>
          <a:lstStyle/>
          <a:p>
            <a:r>
              <a:rPr lang="en-US" dirty="0"/>
              <a:t>In-Memory Crossbar Array Operations</a:t>
            </a:r>
          </a:p>
        </p:txBody>
      </p:sp>
    </p:spTree>
    <p:extLst>
      <p:ext uri="{BB962C8B-B14F-4D97-AF65-F5344CB8AC3E}">
        <p14:creationId xmlns:p14="http://schemas.microsoft.com/office/powerpoint/2010/main" val="204186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A6F65-BE06-1044-BE5A-1B92DB8E3773}"/>
              </a:ext>
            </a:extLst>
          </p:cNvPr>
          <p:cNvSpPr>
            <a:spLocks noGrp="1"/>
          </p:cNvSpPr>
          <p:nvPr>
            <p:ph type="title"/>
          </p:nvPr>
        </p:nvSpPr>
        <p:spPr/>
        <p:txBody>
          <a:bodyPr>
            <a:normAutofit fontScale="90000"/>
          </a:bodyPr>
          <a:lstStyle/>
          <a:p>
            <a:r>
              <a:rPr kumimoji="1" lang="en-US" altLang="zh-CN" dirty="0"/>
              <a:t>In-Memory Crossbar Computation</a:t>
            </a:r>
            <a:endParaRPr lang="en-US" dirty="0"/>
          </a:p>
        </p:txBody>
      </p:sp>
      <p:pic>
        <p:nvPicPr>
          <p:cNvPr id="5" name="Picture 4">
            <a:extLst>
              <a:ext uri="{FF2B5EF4-FFF2-40B4-BE49-F238E27FC236}">
                <a16:creationId xmlns:a16="http://schemas.microsoft.com/office/drawing/2014/main" id="{E5ABF115-D8A1-8847-91A0-EF451FA6F821}"/>
              </a:ext>
            </a:extLst>
          </p:cNvPr>
          <p:cNvPicPr>
            <a:picLocks noChangeAspect="1"/>
          </p:cNvPicPr>
          <p:nvPr/>
        </p:nvPicPr>
        <p:blipFill>
          <a:blip r:embed="rId3"/>
          <a:stretch>
            <a:fillRect/>
          </a:stretch>
        </p:blipFill>
        <p:spPr>
          <a:xfrm>
            <a:off x="685800" y="1002716"/>
            <a:ext cx="7772400" cy="5067300"/>
          </a:xfrm>
          <a:prstGeom prst="rect">
            <a:avLst/>
          </a:prstGeom>
        </p:spPr>
      </p:pic>
      <p:sp>
        <p:nvSpPr>
          <p:cNvPr id="6" name="TextBox 5">
            <a:extLst>
              <a:ext uri="{FF2B5EF4-FFF2-40B4-BE49-F238E27FC236}">
                <a16:creationId xmlns:a16="http://schemas.microsoft.com/office/drawing/2014/main" id="{CADCE9C7-9298-FE40-854C-0DB9A60FE840}"/>
              </a:ext>
            </a:extLst>
          </p:cNvPr>
          <p:cNvSpPr txBox="1"/>
          <p:nvPr/>
        </p:nvSpPr>
        <p:spPr>
          <a:xfrm>
            <a:off x="269700" y="6185764"/>
            <a:ext cx="8604600" cy="276999"/>
          </a:xfrm>
          <a:prstGeom prst="rect">
            <a:avLst/>
          </a:prstGeom>
          <a:noFill/>
        </p:spPr>
        <p:txBody>
          <a:bodyPr wrap="square" rtlCol="0">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charset="0"/>
                <a:ea typeface="ＭＳ Ｐゴシック" charset="-128"/>
                <a:cs typeface="+mn-cs"/>
              </a:rPr>
              <a:t>Shafiee</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en-US" sz="1200" b="0" i="0" u="none" strike="noStrike" kern="1200" cap="none" spc="0" normalizeH="0" baseline="0" noProof="0" dirty="0">
                <a:ln>
                  <a:noFill/>
                </a:ln>
                <a:solidFill>
                  <a:srgbClr val="0432FF"/>
                </a:solidFill>
                <a:effectLst/>
                <a:uLnTx/>
                <a:uFillTx/>
                <a:latin typeface="Arial" charset="0"/>
                <a:ea typeface="ＭＳ Ｐゴシック" charset="-128"/>
                <a:cs typeface="+mn-cs"/>
              </a:rPr>
              <a:t>ISAAC: A Convolutional Neural Network Accelerator with In-Situ Analog Arithmetic in Crossbars</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 ISCA 2016</a:t>
            </a:r>
          </a:p>
        </p:txBody>
      </p:sp>
    </p:spTree>
    <p:extLst>
      <p:ext uri="{BB962C8B-B14F-4D97-AF65-F5344CB8AC3E}">
        <p14:creationId xmlns:p14="http://schemas.microsoft.com/office/powerpoint/2010/main" val="251058696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kumimoji="1" lang="en-US" altLang="zh-CN" dirty="0"/>
              <a:t>In-Memory Crossbar Computation</a:t>
            </a:r>
            <a:endParaRPr kumimoji="1" lang="zh-CN" altLang="en-US" dirty="0"/>
          </a:p>
        </p:txBody>
      </p:sp>
      <p:pic>
        <p:nvPicPr>
          <p:cNvPr id="5" name="图片 4"/>
          <p:cNvPicPr>
            <a:picLocks noChangeAspect="1"/>
          </p:cNvPicPr>
          <p:nvPr/>
        </p:nvPicPr>
        <p:blipFill>
          <a:blip r:embed="rId4"/>
          <a:stretch>
            <a:fillRect/>
          </a:stretch>
        </p:blipFill>
        <p:spPr>
          <a:xfrm>
            <a:off x="7345" y="2936585"/>
            <a:ext cx="2394612" cy="987092"/>
          </a:xfrm>
          <a:prstGeom prst="rect">
            <a:avLst/>
          </a:prstGeom>
        </p:spPr>
      </p:pic>
      <p:pic>
        <p:nvPicPr>
          <p:cNvPr id="6" name="图片 5"/>
          <p:cNvPicPr>
            <a:picLocks noChangeAspect="1"/>
          </p:cNvPicPr>
          <p:nvPr/>
        </p:nvPicPr>
        <p:blipFill>
          <a:blip r:embed="rId5"/>
          <a:stretch>
            <a:fillRect/>
          </a:stretch>
        </p:blipFill>
        <p:spPr>
          <a:xfrm>
            <a:off x="2371448" y="3262277"/>
            <a:ext cx="399943" cy="399943"/>
          </a:xfrm>
          <a:prstGeom prst="rect">
            <a:avLst/>
          </a:prstGeom>
        </p:spPr>
      </p:pic>
      <p:pic>
        <p:nvPicPr>
          <p:cNvPr id="7" name="图片 6"/>
          <p:cNvPicPr>
            <a:picLocks noChangeAspect="1"/>
          </p:cNvPicPr>
          <p:nvPr/>
        </p:nvPicPr>
        <p:blipFill>
          <a:blip r:embed="rId6"/>
          <a:stretch>
            <a:fillRect/>
          </a:stretch>
        </p:blipFill>
        <p:spPr>
          <a:xfrm>
            <a:off x="3099405" y="2123305"/>
            <a:ext cx="2504052" cy="2707083"/>
          </a:xfrm>
          <a:prstGeom prst="rect">
            <a:avLst/>
          </a:prstGeom>
        </p:spPr>
      </p:pic>
      <p:pic>
        <p:nvPicPr>
          <p:cNvPr id="9" name="图片 8"/>
          <p:cNvPicPr>
            <a:picLocks noChangeAspect="1"/>
          </p:cNvPicPr>
          <p:nvPr/>
        </p:nvPicPr>
        <p:blipFill>
          <a:blip r:embed="rId7"/>
          <a:stretch>
            <a:fillRect/>
          </a:stretch>
        </p:blipFill>
        <p:spPr>
          <a:xfrm>
            <a:off x="6809980" y="3045951"/>
            <a:ext cx="2048885" cy="731744"/>
          </a:xfrm>
          <a:prstGeom prst="rect">
            <a:avLst/>
          </a:prstGeom>
        </p:spPr>
      </p:pic>
      <p:pic>
        <p:nvPicPr>
          <p:cNvPr id="10" name="图片 9"/>
          <p:cNvPicPr>
            <a:picLocks noChangeAspect="1"/>
          </p:cNvPicPr>
          <p:nvPr/>
        </p:nvPicPr>
        <p:blipFill>
          <a:blip r:embed="rId8"/>
          <a:stretch>
            <a:fillRect/>
          </a:stretch>
        </p:blipFill>
        <p:spPr>
          <a:xfrm>
            <a:off x="5895417" y="2936585"/>
            <a:ext cx="846584" cy="940649"/>
          </a:xfrm>
          <a:prstGeom prst="rect">
            <a:avLst/>
          </a:prstGeom>
        </p:spPr>
      </p:pic>
      <p:pic>
        <p:nvPicPr>
          <p:cNvPr id="11" name="图片 10"/>
          <p:cNvPicPr>
            <a:picLocks noChangeAspect="1"/>
          </p:cNvPicPr>
          <p:nvPr/>
        </p:nvPicPr>
        <p:blipFill>
          <a:blip r:embed="rId9"/>
          <a:stretch>
            <a:fillRect/>
          </a:stretch>
        </p:blipFill>
        <p:spPr>
          <a:xfrm>
            <a:off x="2325366" y="1932622"/>
            <a:ext cx="3655361" cy="3460927"/>
          </a:xfrm>
          <a:prstGeom prst="rect">
            <a:avLst/>
          </a:prstGeom>
          <a:effectLst>
            <a:outerShdw blurRad="50800" dist="38100" dir="2700000" sx="102000" sy="102000" algn="tl" rotWithShape="0">
              <a:prstClr val="black">
                <a:alpha val="40000"/>
              </a:prstClr>
            </a:outerShdw>
          </a:effectLst>
        </p:spPr>
      </p:pic>
      <p:pic>
        <p:nvPicPr>
          <p:cNvPr id="18" name="图片 17"/>
          <p:cNvPicPr>
            <a:picLocks noChangeAspect="1"/>
          </p:cNvPicPr>
          <p:nvPr/>
        </p:nvPicPr>
        <p:blipFill>
          <a:blip r:embed="rId10"/>
          <a:stretch>
            <a:fillRect/>
          </a:stretch>
        </p:blipFill>
        <p:spPr>
          <a:xfrm>
            <a:off x="1431538" y="2035430"/>
            <a:ext cx="1189586" cy="2808203"/>
          </a:xfrm>
          <a:prstGeom prst="rect">
            <a:avLst/>
          </a:prstGeom>
        </p:spPr>
      </p:pic>
      <p:pic>
        <p:nvPicPr>
          <p:cNvPr id="19" name="图片 18"/>
          <p:cNvPicPr>
            <a:picLocks noChangeAspect="1"/>
          </p:cNvPicPr>
          <p:nvPr/>
        </p:nvPicPr>
        <p:blipFill>
          <a:blip r:embed="rId11"/>
          <a:stretch>
            <a:fillRect/>
          </a:stretch>
        </p:blipFill>
        <p:spPr>
          <a:xfrm>
            <a:off x="2836494" y="5325337"/>
            <a:ext cx="3117315" cy="986492"/>
          </a:xfrm>
          <a:prstGeom prst="rect">
            <a:avLst/>
          </a:prstGeom>
        </p:spPr>
      </p:pic>
      <p:cxnSp>
        <p:nvCxnSpPr>
          <p:cNvPr id="23" name="直接箭头连接符 22"/>
          <p:cNvCxnSpPr/>
          <p:nvPr/>
        </p:nvCxnSpPr>
        <p:spPr>
          <a:xfrm flipH="1">
            <a:off x="3166994" y="2301815"/>
            <a:ext cx="13313" cy="302352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48" name="组合 47"/>
          <p:cNvGrpSpPr/>
          <p:nvPr/>
        </p:nvGrpSpPr>
        <p:grpSpPr>
          <a:xfrm>
            <a:off x="2336150" y="2320020"/>
            <a:ext cx="830844" cy="2236488"/>
            <a:chOff x="2382229" y="2776110"/>
            <a:chExt cx="830844" cy="2236488"/>
          </a:xfrm>
        </p:grpSpPr>
        <p:grpSp>
          <p:nvGrpSpPr>
            <p:cNvPr id="47" name="组合 46"/>
            <p:cNvGrpSpPr/>
            <p:nvPr/>
          </p:nvGrpSpPr>
          <p:grpSpPr>
            <a:xfrm>
              <a:off x="2382229" y="2776110"/>
              <a:ext cx="830844" cy="1493556"/>
              <a:chOff x="2382229" y="2776110"/>
              <a:chExt cx="830844" cy="1493556"/>
            </a:xfrm>
          </p:grpSpPr>
          <p:cxnSp>
            <p:nvCxnSpPr>
              <p:cNvPr id="4" name="直接连接符 3"/>
              <p:cNvCxnSpPr/>
              <p:nvPr/>
            </p:nvCxnSpPr>
            <p:spPr>
              <a:xfrm>
                <a:off x="2412583" y="2776110"/>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2412583" y="3545846"/>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2382229" y="4269666"/>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29" name="直接连接符 28"/>
            <p:cNvCxnSpPr/>
            <p:nvPr/>
          </p:nvCxnSpPr>
          <p:spPr>
            <a:xfrm>
              <a:off x="2412583" y="5012598"/>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30" name="直接箭头连接符 29"/>
          <p:cNvCxnSpPr/>
          <p:nvPr/>
        </p:nvCxnSpPr>
        <p:spPr>
          <a:xfrm flipH="1">
            <a:off x="3990419" y="2321175"/>
            <a:ext cx="13313" cy="302352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flipH="1">
            <a:off x="4856235" y="2310512"/>
            <a:ext cx="13313" cy="302352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flipH="1">
            <a:off x="5647894" y="2321175"/>
            <a:ext cx="13313" cy="302352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49" name="组合 48"/>
          <p:cNvGrpSpPr/>
          <p:nvPr/>
        </p:nvGrpSpPr>
        <p:grpSpPr>
          <a:xfrm>
            <a:off x="3159237" y="2320020"/>
            <a:ext cx="830844" cy="2236488"/>
            <a:chOff x="3205316" y="2776110"/>
            <a:chExt cx="830844" cy="2236488"/>
          </a:xfrm>
        </p:grpSpPr>
        <p:cxnSp>
          <p:nvCxnSpPr>
            <p:cNvPr id="33" name="直接连接符 32"/>
            <p:cNvCxnSpPr/>
            <p:nvPr/>
          </p:nvCxnSpPr>
          <p:spPr>
            <a:xfrm>
              <a:off x="3235670" y="2776110"/>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3235670" y="3545846"/>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3205316" y="4269666"/>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3235670" y="5012598"/>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a:off x="3973378" y="2321175"/>
            <a:ext cx="896170" cy="2236488"/>
            <a:chOff x="4019457" y="2777265"/>
            <a:chExt cx="830844" cy="2236488"/>
          </a:xfrm>
        </p:grpSpPr>
        <p:cxnSp>
          <p:nvCxnSpPr>
            <p:cNvPr id="37" name="直接连接符 36"/>
            <p:cNvCxnSpPr/>
            <p:nvPr/>
          </p:nvCxnSpPr>
          <p:spPr>
            <a:xfrm>
              <a:off x="4049811" y="2777265"/>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4049811" y="3547001"/>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4019457" y="4270821"/>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4049811" y="5013753"/>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2" name="组合 41"/>
          <p:cNvGrpSpPr/>
          <p:nvPr/>
        </p:nvGrpSpPr>
        <p:grpSpPr>
          <a:xfrm>
            <a:off x="4819607" y="2315378"/>
            <a:ext cx="851439" cy="2236488"/>
            <a:chOff x="4019457" y="2777265"/>
            <a:chExt cx="830844" cy="2236488"/>
          </a:xfrm>
        </p:grpSpPr>
        <p:cxnSp>
          <p:nvCxnSpPr>
            <p:cNvPr id="43" name="直接连接符 42"/>
            <p:cNvCxnSpPr/>
            <p:nvPr/>
          </p:nvCxnSpPr>
          <p:spPr>
            <a:xfrm>
              <a:off x="4049811" y="2777265"/>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4049811" y="3547001"/>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4019457" y="4270821"/>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4049811" y="5013753"/>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0" name="组合 49">
            <a:extLst>
              <a:ext uri="{FF2B5EF4-FFF2-40B4-BE49-F238E27FC236}">
                <a16:creationId xmlns:a16="http://schemas.microsoft.com/office/drawing/2014/main" id="{E723E644-B3BA-164F-B6B1-DAF09DA838AF}"/>
              </a:ext>
            </a:extLst>
          </p:cNvPr>
          <p:cNvGrpSpPr/>
          <p:nvPr/>
        </p:nvGrpSpPr>
        <p:grpSpPr>
          <a:xfrm>
            <a:off x="2099691" y="1236406"/>
            <a:ext cx="4321210" cy="4051741"/>
            <a:chOff x="3060000" y="1033443"/>
            <a:chExt cx="4321210" cy="4051741"/>
          </a:xfrm>
        </p:grpSpPr>
        <p:pic>
          <p:nvPicPr>
            <p:cNvPr id="51" name="图片 50">
              <a:extLst>
                <a:ext uri="{FF2B5EF4-FFF2-40B4-BE49-F238E27FC236}">
                  <a16:creationId xmlns:a16="http://schemas.microsoft.com/office/drawing/2014/main" id="{1A3575BE-F1BA-A243-90BA-96B8A349894F}"/>
                </a:ext>
              </a:extLst>
            </p:cNvPr>
            <p:cNvPicPr>
              <a:picLocks noChangeAspect="1"/>
            </p:cNvPicPr>
            <p:nvPr/>
          </p:nvPicPr>
          <p:blipFill>
            <a:blip r:embed="rId12"/>
            <a:stretch>
              <a:fillRect/>
            </a:stretch>
          </p:blipFill>
          <p:spPr>
            <a:xfrm>
              <a:off x="3418378" y="1390115"/>
              <a:ext cx="699478" cy="690511"/>
            </a:xfrm>
            <a:prstGeom prst="rect">
              <a:avLst/>
            </a:prstGeom>
          </p:spPr>
        </p:pic>
        <p:pic>
          <p:nvPicPr>
            <p:cNvPr id="52" name="图片 51">
              <a:extLst>
                <a:ext uri="{FF2B5EF4-FFF2-40B4-BE49-F238E27FC236}">
                  <a16:creationId xmlns:a16="http://schemas.microsoft.com/office/drawing/2014/main" id="{EE5CD3B8-887B-0F41-97E1-651D992C7E66}"/>
                </a:ext>
              </a:extLst>
            </p:cNvPr>
            <p:cNvPicPr>
              <a:picLocks noChangeAspect="1"/>
            </p:cNvPicPr>
            <p:nvPr/>
          </p:nvPicPr>
          <p:blipFill>
            <a:blip r:embed="rId12"/>
            <a:stretch>
              <a:fillRect/>
            </a:stretch>
          </p:blipFill>
          <p:spPr>
            <a:xfrm>
              <a:off x="4403925" y="1390115"/>
              <a:ext cx="699478" cy="690511"/>
            </a:xfrm>
            <a:prstGeom prst="rect">
              <a:avLst/>
            </a:prstGeom>
          </p:spPr>
        </p:pic>
        <p:pic>
          <p:nvPicPr>
            <p:cNvPr id="53" name="图片 52">
              <a:extLst>
                <a:ext uri="{FF2B5EF4-FFF2-40B4-BE49-F238E27FC236}">
                  <a16:creationId xmlns:a16="http://schemas.microsoft.com/office/drawing/2014/main" id="{3AA2CACC-E43E-5E4C-9DE6-2CDC97DF846C}"/>
                </a:ext>
              </a:extLst>
            </p:cNvPr>
            <p:cNvPicPr>
              <a:picLocks noChangeAspect="1"/>
            </p:cNvPicPr>
            <p:nvPr/>
          </p:nvPicPr>
          <p:blipFill>
            <a:blip r:embed="rId12"/>
            <a:stretch>
              <a:fillRect/>
            </a:stretch>
          </p:blipFill>
          <p:spPr>
            <a:xfrm>
              <a:off x="5404216" y="1375080"/>
              <a:ext cx="699478" cy="690511"/>
            </a:xfrm>
            <a:prstGeom prst="rect">
              <a:avLst/>
            </a:prstGeom>
          </p:spPr>
        </p:pic>
        <p:pic>
          <p:nvPicPr>
            <p:cNvPr id="54" name="图片 53">
              <a:extLst>
                <a:ext uri="{FF2B5EF4-FFF2-40B4-BE49-F238E27FC236}">
                  <a16:creationId xmlns:a16="http://schemas.microsoft.com/office/drawing/2014/main" id="{F316022C-072B-7440-B636-B350812033FF}"/>
                </a:ext>
              </a:extLst>
            </p:cNvPr>
            <p:cNvPicPr>
              <a:picLocks noChangeAspect="1"/>
            </p:cNvPicPr>
            <p:nvPr/>
          </p:nvPicPr>
          <p:blipFill>
            <a:blip r:embed="rId12"/>
            <a:stretch>
              <a:fillRect/>
            </a:stretch>
          </p:blipFill>
          <p:spPr>
            <a:xfrm>
              <a:off x="6338906" y="1361443"/>
              <a:ext cx="699478" cy="690511"/>
            </a:xfrm>
            <a:prstGeom prst="rect">
              <a:avLst/>
            </a:prstGeom>
          </p:spPr>
        </p:pic>
        <p:pic>
          <p:nvPicPr>
            <p:cNvPr id="55" name="图片 54">
              <a:extLst>
                <a:ext uri="{FF2B5EF4-FFF2-40B4-BE49-F238E27FC236}">
                  <a16:creationId xmlns:a16="http://schemas.microsoft.com/office/drawing/2014/main" id="{44145ED6-ED3B-5747-8F98-9495648C9069}"/>
                </a:ext>
              </a:extLst>
            </p:cNvPr>
            <p:cNvPicPr>
              <a:picLocks noChangeAspect="1"/>
            </p:cNvPicPr>
            <p:nvPr/>
          </p:nvPicPr>
          <p:blipFill>
            <a:blip r:embed="rId12"/>
            <a:stretch>
              <a:fillRect/>
            </a:stretch>
          </p:blipFill>
          <p:spPr>
            <a:xfrm>
              <a:off x="3442583" y="2262484"/>
              <a:ext cx="699478" cy="690511"/>
            </a:xfrm>
            <a:prstGeom prst="rect">
              <a:avLst/>
            </a:prstGeom>
          </p:spPr>
        </p:pic>
        <p:pic>
          <p:nvPicPr>
            <p:cNvPr id="56" name="图片 55">
              <a:extLst>
                <a:ext uri="{FF2B5EF4-FFF2-40B4-BE49-F238E27FC236}">
                  <a16:creationId xmlns:a16="http://schemas.microsoft.com/office/drawing/2014/main" id="{F8321BDF-C0A7-2D41-9612-672FE4A3A601}"/>
                </a:ext>
              </a:extLst>
            </p:cNvPr>
            <p:cNvPicPr>
              <a:picLocks noChangeAspect="1"/>
            </p:cNvPicPr>
            <p:nvPr/>
          </p:nvPicPr>
          <p:blipFill>
            <a:blip r:embed="rId12"/>
            <a:stretch>
              <a:fillRect/>
            </a:stretch>
          </p:blipFill>
          <p:spPr>
            <a:xfrm>
              <a:off x="4428130" y="2262484"/>
              <a:ext cx="699478" cy="690511"/>
            </a:xfrm>
            <a:prstGeom prst="rect">
              <a:avLst/>
            </a:prstGeom>
          </p:spPr>
        </p:pic>
        <p:pic>
          <p:nvPicPr>
            <p:cNvPr id="57" name="图片 56">
              <a:extLst>
                <a:ext uri="{FF2B5EF4-FFF2-40B4-BE49-F238E27FC236}">
                  <a16:creationId xmlns:a16="http://schemas.microsoft.com/office/drawing/2014/main" id="{DC6B0563-40F8-EB4F-B152-ECCDFA656BE8}"/>
                </a:ext>
              </a:extLst>
            </p:cNvPr>
            <p:cNvPicPr>
              <a:picLocks noChangeAspect="1"/>
            </p:cNvPicPr>
            <p:nvPr/>
          </p:nvPicPr>
          <p:blipFill>
            <a:blip r:embed="rId12"/>
            <a:stretch>
              <a:fillRect/>
            </a:stretch>
          </p:blipFill>
          <p:spPr>
            <a:xfrm>
              <a:off x="5428421" y="2246737"/>
              <a:ext cx="699478" cy="690511"/>
            </a:xfrm>
            <a:prstGeom prst="rect">
              <a:avLst/>
            </a:prstGeom>
          </p:spPr>
        </p:pic>
        <p:pic>
          <p:nvPicPr>
            <p:cNvPr id="58" name="图片 57">
              <a:extLst>
                <a:ext uri="{FF2B5EF4-FFF2-40B4-BE49-F238E27FC236}">
                  <a16:creationId xmlns:a16="http://schemas.microsoft.com/office/drawing/2014/main" id="{B4928341-E3C9-944F-9575-671A80D05155}"/>
                </a:ext>
              </a:extLst>
            </p:cNvPr>
            <p:cNvPicPr>
              <a:picLocks noChangeAspect="1"/>
            </p:cNvPicPr>
            <p:nvPr/>
          </p:nvPicPr>
          <p:blipFill>
            <a:blip r:embed="rId12"/>
            <a:stretch>
              <a:fillRect/>
            </a:stretch>
          </p:blipFill>
          <p:spPr>
            <a:xfrm>
              <a:off x="6336425" y="2262483"/>
              <a:ext cx="699478" cy="690511"/>
            </a:xfrm>
            <a:prstGeom prst="rect">
              <a:avLst/>
            </a:prstGeom>
          </p:spPr>
        </p:pic>
        <p:pic>
          <p:nvPicPr>
            <p:cNvPr id="59" name="图片 58">
              <a:extLst>
                <a:ext uri="{FF2B5EF4-FFF2-40B4-BE49-F238E27FC236}">
                  <a16:creationId xmlns:a16="http://schemas.microsoft.com/office/drawing/2014/main" id="{F9E2B7E9-60AB-1040-B90A-A2A45A279285}"/>
                </a:ext>
              </a:extLst>
            </p:cNvPr>
            <p:cNvPicPr>
              <a:picLocks noChangeAspect="1"/>
            </p:cNvPicPr>
            <p:nvPr/>
          </p:nvPicPr>
          <p:blipFill>
            <a:blip r:embed="rId12"/>
            <a:stretch>
              <a:fillRect/>
            </a:stretch>
          </p:blipFill>
          <p:spPr>
            <a:xfrm>
              <a:off x="3418378" y="3148861"/>
              <a:ext cx="699478" cy="690511"/>
            </a:xfrm>
            <a:prstGeom prst="rect">
              <a:avLst/>
            </a:prstGeom>
          </p:spPr>
        </p:pic>
        <p:pic>
          <p:nvPicPr>
            <p:cNvPr id="60" name="图片 59">
              <a:extLst>
                <a:ext uri="{FF2B5EF4-FFF2-40B4-BE49-F238E27FC236}">
                  <a16:creationId xmlns:a16="http://schemas.microsoft.com/office/drawing/2014/main" id="{13A7569F-9D80-A743-BCA7-9401CBCAC04D}"/>
                </a:ext>
              </a:extLst>
            </p:cNvPr>
            <p:cNvPicPr>
              <a:picLocks noChangeAspect="1"/>
            </p:cNvPicPr>
            <p:nvPr/>
          </p:nvPicPr>
          <p:blipFill>
            <a:blip r:embed="rId12"/>
            <a:stretch>
              <a:fillRect/>
            </a:stretch>
          </p:blipFill>
          <p:spPr>
            <a:xfrm>
              <a:off x="4403925" y="3148861"/>
              <a:ext cx="699478" cy="690511"/>
            </a:xfrm>
            <a:prstGeom prst="rect">
              <a:avLst/>
            </a:prstGeom>
          </p:spPr>
        </p:pic>
        <p:pic>
          <p:nvPicPr>
            <p:cNvPr id="61" name="图片 60">
              <a:extLst>
                <a:ext uri="{FF2B5EF4-FFF2-40B4-BE49-F238E27FC236}">
                  <a16:creationId xmlns:a16="http://schemas.microsoft.com/office/drawing/2014/main" id="{BCF0BFCF-39F2-6942-B39A-C9A49213D1EB}"/>
                </a:ext>
              </a:extLst>
            </p:cNvPr>
            <p:cNvPicPr>
              <a:picLocks noChangeAspect="1"/>
            </p:cNvPicPr>
            <p:nvPr/>
          </p:nvPicPr>
          <p:blipFill>
            <a:blip r:embed="rId12"/>
            <a:stretch>
              <a:fillRect/>
            </a:stretch>
          </p:blipFill>
          <p:spPr>
            <a:xfrm>
              <a:off x="5404216" y="3133826"/>
              <a:ext cx="699478" cy="690511"/>
            </a:xfrm>
            <a:prstGeom prst="rect">
              <a:avLst/>
            </a:prstGeom>
          </p:spPr>
        </p:pic>
        <p:pic>
          <p:nvPicPr>
            <p:cNvPr id="62" name="图片 61">
              <a:extLst>
                <a:ext uri="{FF2B5EF4-FFF2-40B4-BE49-F238E27FC236}">
                  <a16:creationId xmlns:a16="http://schemas.microsoft.com/office/drawing/2014/main" id="{0865702B-F556-0F48-B080-6E065E47BF30}"/>
                </a:ext>
              </a:extLst>
            </p:cNvPr>
            <p:cNvPicPr>
              <a:picLocks noChangeAspect="1"/>
            </p:cNvPicPr>
            <p:nvPr/>
          </p:nvPicPr>
          <p:blipFill>
            <a:blip r:embed="rId12"/>
            <a:stretch>
              <a:fillRect/>
            </a:stretch>
          </p:blipFill>
          <p:spPr>
            <a:xfrm>
              <a:off x="6338906" y="3120189"/>
              <a:ext cx="699478" cy="690511"/>
            </a:xfrm>
            <a:prstGeom prst="rect">
              <a:avLst/>
            </a:prstGeom>
          </p:spPr>
        </p:pic>
        <p:pic>
          <p:nvPicPr>
            <p:cNvPr id="63" name="图片 62">
              <a:extLst>
                <a:ext uri="{FF2B5EF4-FFF2-40B4-BE49-F238E27FC236}">
                  <a16:creationId xmlns:a16="http://schemas.microsoft.com/office/drawing/2014/main" id="{DD67BD2A-26B5-9242-BB72-0CC1428BD268}"/>
                </a:ext>
              </a:extLst>
            </p:cNvPr>
            <p:cNvPicPr>
              <a:picLocks noChangeAspect="1"/>
            </p:cNvPicPr>
            <p:nvPr/>
          </p:nvPicPr>
          <p:blipFill>
            <a:blip r:embed="rId12"/>
            <a:stretch>
              <a:fillRect/>
            </a:stretch>
          </p:blipFill>
          <p:spPr>
            <a:xfrm>
              <a:off x="3418378" y="4063555"/>
              <a:ext cx="699478" cy="690511"/>
            </a:xfrm>
            <a:prstGeom prst="rect">
              <a:avLst/>
            </a:prstGeom>
          </p:spPr>
        </p:pic>
        <p:pic>
          <p:nvPicPr>
            <p:cNvPr id="64" name="图片 63">
              <a:extLst>
                <a:ext uri="{FF2B5EF4-FFF2-40B4-BE49-F238E27FC236}">
                  <a16:creationId xmlns:a16="http://schemas.microsoft.com/office/drawing/2014/main" id="{DB8C0ACD-1256-7D43-9B11-83E83DA5ACCD}"/>
                </a:ext>
              </a:extLst>
            </p:cNvPr>
            <p:cNvPicPr>
              <a:picLocks noChangeAspect="1"/>
            </p:cNvPicPr>
            <p:nvPr/>
          </p:nvPicPr>
          <p:blipFill>
            <a:blip r:embed="rId12"/>
            <a:stretch>
              <a:fillRect/>
            </a:stretch>
          </p:blipFill>
          <p:spPr>
            <a:xfrm>
              <a:off x="4403925" y="4063555"/>
              <a:ext cx="699478" cy="690511"/>
            </a:xfrm>
            <a:prstGeom prst="rect">
              <a:avLst/>
            </a:prstGeom>
          </p:spPr>
        </p:pic>
        <p:pic>
          <p:nvPicPr>
            <p:cNvPr id="65" name="图片 64">
              <a:extLst>
                <a:ext uri="{FF2B5EF4-FFF2-40B4-BE49-F238E27FC236}">
                  <a16:creationId xmlns:a16="http://schemas.microsoft.com/office/drawing/2014/main" id="{E5E11D8B-0437-9E47-A460-7F24AC406A86}"/>
                </a:ext>
              </a:extLst>
            </p:cNvPr>
            <p:cNvPicPr>
              <a:picLocks noChangeAspect="1"/>
            </p:cNvPicPr>
            <p:nvPr/>
          </p:nvPicPr>
          <p:blipFill>
            <a:blip r:embed="rId12"/>
            <a:stretch>
              <a:fillRect/>
            </a:stretch>
          </p:blipFill>
          <p:spPr>
            <a:xfrm>
              <a:off x="5404216" y="4048520"/>
              <a:ext cx="699478" cy="690511"/>
            </a:xfrm>
            <a:prstGeom prst="rect">
              <a:avLst/>
            </a:prstGeom>
          </p:spPr>
        </p:pic>
        <p:pic>
          <p:nvPicPr>
            <p:cNvPr id="66" name="图片 65">
              <a:extLst>
                <a:ext uri="{FF2B5EF4-FFF2-40B4-BE49-F238E27FC236}">
                  <a16:creationId xmlns:a16="http://schemas.microsoft.com/office/drawing/2014/main" id="{D65A83EC-DA95-4248-A493-F4359DDD19CD}"/>
                </a:ext>
              </a:extLst>
            </p:cNvPr>
            <p:cNvPicPr>
              <a:picLocks noChangeAspect="1"/>
            </p:cNvPicPr>
            <p:nvPr/>
          </p:nvPicPr>
          <p:blipFill>
            <a:blip r:embed="rId12"/>
            <a:stretch>
              <a:fillRect/>
            </a:stretch>
          </p:blipFill>
          <p:spPr>
            <a:xfrm>
              <a:off x="6338906" y="4034883"/>
              <a:ext cx="699478" cy="690511"/>
            </a:xfrm>
            <a:prstGeom prst="rect">
              <a:avLst/>
            </a:prstGeom>
          </p:spPr>
        </p:pic>
        <p:grpSp>
          <p:nvGrpSpPr>
            <p:cNvPr id="67" name="组 138">
              <a:extLst>
                <a:ext uri="{FF2B5EF4-FFF2-40B4-BE49-F238E27FC236}">
                  <a16:creationId xmlns:a16="http://schemas.microsoft.com/office/drawing/2014/main" id="{252AD410-06DB-764D-A2D3-41B6CB12E969}"/>
                </a:ext>
              </a:extLst>
            </p:cNvPr>
            <p:cNvGrpSpPr/>
            <p:nvPr/>
          </p:nvGrpSpPr>
          <p:grpSpPr>
            <a:xfrm>
              <a:off x="4079776" y="1033443"/>
              <a:ext cx="2902916" cy="4051741"/>
              <a:chOff x="4079776" y="1033443"/>
              <a:chExt cx="2902916" cy="4483789"/>
            </a:xfrm>
          </p:grpSpPr>
          <p:cxnSp>
            <p:nvCxnSpPr>
              <p:cNvPr id="144" name="直线箭头连接符 143">
                <a:extLst>
                  <a:ext uri="{FF2B5EF4-FFF2-40B4-BE49-F238E27FC236}">
                    <a16:creationId xmlns:a16="http://schemas.microsoft.com/office/drawing/2014/main" id="{35B81819-8120-E64B-88D7-2137A7C82280}"/>
                  </a:ext>
                </a:extLst>
              </p:cNvPr>
              <p:cNvCxnSpPr/>
              <p:nvPr/>
            </p:nvCxnSpPr>
            <p:spPr>
              <a:xfrm>
                <a:off x="4079776" y="1033443"/>
                <a:ext cx="0" cy="4483789"/>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5" name="直线箭头连接符 144">
                <a:extLst>
                  <a:ext uri="{FF2B5EF4-FFF2-40B4-BE49-F238E27FC236}">
                    <a16:creationId xmlns:a16="http://schemas.microsoft.com/office/drawing/2014/main" id="{D518C9A6-9294-3B41-8626-0F986243AE4C}"/>
                  </a:ext>
                </a:extLst>
              </p:cNvPr>
              <p:cNvCxnSpPr/>
              <p:nvPr/>
            </p:nvCxnSpPr>
            <p:spPr>
              <a:xfrm>
                <a:off x="5056909" y="1033443"/>
                <a:ext cx="0" cy="4483789"/>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6" name="直线箭头连接符 145">
                <a:extLst>
                  <a:ext uri="{FF2B5EF4-FFF2-40B4-BE49-F238E27FC236}">
                    <a16:creationId xmlns:a16="http://schemas.microsoft.com/office/drawing/2014/main" id="{80D0762D-554D-9D4F-B902-0AE6F5D7945B}"/>
                  </a:ext>
                </a:extLst>
              </p:cNvPr>
              <p:cNvCxnSpPr/>
              <p:nvPr/>
            </p:nvCxnSpPr>
            <p:spPr>
              <a:xfrm>
                <a:off x="6051600" y="1033443"/>
                <a:ext cx="0" cy="4483789"/>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7" name="直线箭头连接符 146">
                <a:extLst>
                  <a:ext uri="{FF2B5EF4-FFF2-40B4-BE49-F238E27FC236}">
                    <a16:creationId xmlns:a16="http://schemas.microsoft.com/office/drawing/2014/main" id="{664E9E2C-2489-BC49-9304-EDC19DCA20A8}"/>
                  </a:ext>
                </a:extLst>
              </p:cNvPr>
              <p:cNvCxnSpPr/>
              <p:nvPr/>
            </p:nvCxnSpPr>
            <p:spPr>
              <a:xfrm>
                <a:off x="6982692" y="1033443"/>
                <a:ext cx="0" cy="4483789"/>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68" name="组 51">
              <a:extLst>
                <a:ext uri="{FF2B5EF4-FFF2-40B4-BE49-F238E27FC236}">
                  <a16:creationId xmlns:a16="http://schemas.microsoft.com/office/drawing/2014/main" id="{9C52D1A2-B4C3-944F-AFD6-6DB6DF076D6A}"/>
                </a:ext>
              </a:extLst>
            </p:cNvPr>
            <p:cNvGrpSpPr/>
            <p:nvPr/>
          </p:nvGrpSpPr>
          <p:grpSpPr>
            <a:xfrm>
              <a:off x="3071664" y="1268760"/>
              <a:ext cx="4309546" cy="289868"/>
              <a:chOff x="3071664" y="1268760"/>
              <a:chExt cx="4309546" cy="289868"/>
            </a:xfrm>
          </p:grpSpPr>
          <p:sp>
            <p:nvSpPr>
              <p:cNvPr id="135" name="空心弧 134">
                <a:extLst>
                  <a:ext uri="{FF2B5EF4-FFF2-40B4-BE49-F238E27FC236}">
                    <a16:creationId xmlns:a16="http://schemas.microsoft.com/office/drawing/2014/main" id="{21993291-CB70-9147-AA4A-3D829C394FA6}"/>
                  </a:ext>
                </a:extLst>
              </p:cNvPr>
              <p:cNvSpPr/>
              <p:nvPr/>
            </p:nvSpPr>
            <p:spPr>
              <a:xfrm>
                <a:off x="3990198" y="1270596"/>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36" name="空心弧 135">
                <a:extLst>
                  <a:ext uri="{FF2B5EF4-FFF2-40B4-BE49-F238E27FC236}">
                    <a16:creationId xmlns:a16="http://schemas.microsoft.com/office/drawing/2014/main" id="{E76ECC8B-A875-734B-B3B2-2D525359F71B}"/>
                  </a:ext>
                </a:extLst>
              </p:cNvPr>
              <p:cNvSpPr/>
              <p:nvPr/>
            </p:nvSpPr>
            <p:spPr>
              <a:xfrm>
                <a:off x="4957280" y="1269678"/>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37" name="空心弧 136">
                <a:extLst>
                  <a:ext uri="{FF2B5EF4-FFF2-40B4-BE49-F238E27FC236}">
                    <a16:creationId xmlns:a16="http://schemas.microsoft.com/office/drawing/2014/main" id="{90DA3648-8221-9044-9602-EF09BEE43B8D}"/>
                  </a:ext>
                </a:extLst>
              </p:cNvPr>
              <p:cNvSpPr/>
              <p:nvPr/>
            </p:nvSpPr>
            <p:spPr>
              <a:xfrm>
                <a:off x="5924362" y="1269678"/>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38" name="空心弧 137">
                <a:extLst>
                  <a:ext uri="{FF2B5EF4-FFF2-40B4-BE49-F238E27FC236}">
                    <a16:creationId xmlns:a16="http://schemas.microsoft.com/office/drawing/2014/main" id="{D9999FE0-056D-914C-865A-A075D2E93A54}"/>
                  </a:ext>
                </a:extLst>
              </p:cNvPr>
              <p:cNvSpPr/>
              <p:nvPr/>
            </p:nvSpPr>
            <p:spPr>
              <a:xfrm>
                <a:off x="6883429" y="1268760"/>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cxnSp>
            <p:nvCxnSpPr>
              <p:cNvPr id="139" name="直线连接符 138">
                <a:extLst>
                  <a:ext uri="{FF2B5EF4-FFF2-40B4-BE49-F238E27FC236}">
                    <a16:creationId xmlns:a16="http://schemas.microsoft.com/office/drawing/2014/main" id="{2E0D6152-81F5-E94C-8878-152D22C96464}"/>
                  </a:ext>
                </a:extLst>
              </p:cNvPr>
              <p:cNvCxnSpPr/>
              <p:nvPr/>
            </p:nvCxnSpPr>
            <p:spPr>
              <a:xfrm>
                <a:off x="3071664" y="1412776"/>
                <a:ext cx="93610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0" name="直线连接符 139">
                <a:extLst>
                  <a:ext uri="{FF2B5EF4-FFF2-40B4-BE49-F238E27FC236}">
                    <a16:creationId xmlns:a16="http://schemas.microsoft.com/office/drawing/2014/main" id="{FDE260E7-CF6B-484D-B05B-3403714F8F39}"/>
                  </a:ext>
                </a:extLst>
              </p:cNvPr>
              <p:cNvCxnSpPr/>
              <p:nvPr/>
            </p:nvCxnSpPr>
            <p:spPr>
              <a:xfrm>
                <a:off x="4178792" y="1407548"/>
                <a:ext cx="79375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1" name="直线连接符 140">
                <a:extLst>
                  <a:ext uri="{FF2B5EF4-FFF2-40B4-BE49-F238E27FC236}">
                    <a16:creationId xmlns:a16="http://schemas.microsoft.com/office/drawing/2014/main" id="{2974385C-C8E9-6B4C-96E7-81DB930B045E}"/>
                  </a:ext>
                </a:extLst>
              </p:cNvPr>
              <p:cNvCxnSpPr/>
              <p:nvPr/>
            </p:nvCxnSpPr>
            <p:spPr>
              <a:xfrm>
                <a:off x="5166998" y="1400370"/>
                <a:ext cx="79581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2" name="直线连接符 141">
                <a:extLst>
                  <a:ext uri="{FF2B5EF4-FFF2-40B4-BE49-F238E27FC236}">
                    <a16:creationId xmlns:a16="http://schemas.microsoft.com/office/drawing/2014/main" id="{EBD553E0-11D1-2043-9A1B-A037B5E5A6FF}"/>
                  </a:ext>
                </a:extLst>
              </p:cNvPr>
              <p:cNvCxnSpPr/>
              <p:nvPr/>
            </p:nvCxnSpPr>
            <p:spPr>
              <a:xfrm flipV="1">
                <a:off x="6130243" y="1393422"/>
                <a:ext cx="774872" cy="184"/>
              </a:xfrm>
              <a:prstGeom prst="line">
                <a:avLst/>
              </a:prstGeom>
              <a:ln w="38100"/>
            </p:spPr>
            <p:style>
              <a:lnRef idx="1">
                <a:schemeClr val="dk1"/>
              </a:lnRef>
              <a:fillRef idx="0">
                <a:schemeClr val="dk1"/>
              </a:fillRef>
              <a:effectRef idx="0">
                <a:schemeClr val="dk1"/>
              </a:effectRef>
              <a:fontRef idx="minor">
                <a:schemeClr val="tx1"/>
              </a:fontRef>
            </p:style>
          </p:cxnSp>
          <p:cxnSp>
            <p:nvCxnSpPr>
              <p:cNvPr id="143" name="直线连接符 142">
                <a:extLst>
                  <a:ext uri="{FF2B5EF4-FFF2-40B4-BE49-F238E27FC236}">
                    <a16:creationId xmlns:a16="http://schemas.microsoft.com/office/drawing/2014/main" id="{FF6376AF-3D67-7E4C-BD38-D88712A96865}"/>
                  </a:ext>
                </a:extLst>
              </p:cNvPr>
              <p:cNvCxnSpPr/>
              <p:nvPr/>
            </p:nvCxnSpPr>
            <p:spPr>
              <a:xfrm>
                <a:off x="7080077" y="1400370"/>
                <a:ext cx="301133" cy="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69" name="组 52">
              <a:extLst>
                <a:ext uri="{FF2B5EF4-FFF2-40B4-BE49-F238E27FC236}">
                  <a16:creationId xmlns:a16="http://schemas.microsoft.com/office/drawing/2014/main" id="{A705C97D-9B37-3842-96A5-0A7AB9E442D3}"/>
                </a:ext>
              </a:extLst>
            </p:cNvPr>
            <p:cNvGrpSpPr/>
            <p:nvPr/>
          </p:nvGrpSpPr>
          <p:grpSpPr>
            <a:xfrm>
              <a:off x="3063600" y="2161688"/>
              <a:ext cx="4315016" cy="291704"/>
              <a:chOff x="3063600" y="2008133"/>
              <a:chExt cx="4315016" cy="291704"/>
            </a:xfrm>
          </p:grpSpPr>
          <p:sp>
            <p:nvSpPr>
              <p:cNvPr id="126" name="空心弧 125">
                <a:extLst>
                  <a:ext uri="{FF2B5EF4-FFF2-40B4-BE49-F238E27FC236}">
                    <a16:creationId xmlns:a16="http://schemas.microsoft.com/office/drawing/2014/main" id="{4B3DD0B8-C27F-1040-ACC8-B3B7369EC240}"/>
                  </a:ext>
                </a:extLst>
              </p:cNvPr>
              <p:cNvSpPr/>
              <p:nvPr/>
            </p:nvSpPr>
            <p:spPr>
              <a:xfrm>
                <a:off x="3981449" y="2011805"/>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27" name="空心弧 126">
                <a:extLst>
                  <a:ext uri="{FF2B5EF4-FFF2-40B4-BE49-F238E27FC236}">
                    <a16:creationId xmlns:a16="http://schemas.microsoft.com/office/drawing/2014/main" id="{F0B046F2-E79C-AE4B-9A25-ECAE374216A9}"/>
                  </a:ext>
                </a:extLst>
              </p:cNvPr>
              <p:cNvSpPr/>
              <p:nvPr/>
            </p:nvSpPr>
            <p:spPr>
              <a:xfrm>
                <a:off x="5933111" y="2009969"/>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28" name="空心弧 127">
                <a:extLst>
                  <a:ext uri="{FF2B5EF4-FFF2-40B4-BE49-F238E27FC236}">
                    <a16:creationId xmlns:a16="http://schemas.microsoft.com/office/drawing/2014/main" id="{8F264268-70A1-5A4C-894C-EDDDA01BE58E}"/>
                  </a:ext>
                </a:extLst>
              </p:cNvPr>
              <p:cNvSpPr/>
              <p:nvPr/>
            </p:nvSpPr>
            <p:spPr>
              <a:xfrm>
                <a:off x="4957280" y="2009969"/>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29" name="空心弧 128">
                <a:extLst>
                  <a:ext uri="{FF2B5EF4-FFF2-40B4-BE49-F238E27FC236}">
                    <a16:creationId xmlns:a16="http://schemas.microsoft.com/office/drawing/2014/main" id="{408E1DA1-2D09-AC4C-9EA9-DD366E9EF733}"/>
                  </a:ext>
                </a:extLst>
              </p:cNvPr>
              <p:cNvSpPr/>
              <p:nvPr/>
            </p:nvSpPr>
            <p:spPr>
              <a:xfrm>
                <a:off x="6879393" y="2008133"/>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cxnSp>
            <p:nvCxnSpPr>
              <p:cNvPr id="130" name="直线连接符 129">
                <a:extLst>
                  <a:ext uri="{FF2B5EF4-FFF2-40B4-BE49-F238E27FC236}">
                    <a16:creationId xmlns:a16="http://schemas.microsoft.com/office/drawing/2014/main" id="{F9D0F678-5063-D944-8AD8-CB6F095C6506}"/>
                  </a:ext>
                </a:extLst>
              </p:cNvPr>
              <p:cNvCxnSpPr/>
              <p:nvPr/>
            </p:nvCxnSpPr>
            <p:spPr>
              <a:xfrm>
                <a:off x="3063600" y="2145600"/>
                <a:ext cx="93610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1" name="直线连接符 130">
                <a:extLst>
                  <a:ext uri="{FF2B5EF4-FFF2-40B4-BE49-F238E27FC236}">
                    <a16:creationId xmlns:a16="http://schemas.microsoft.com/office/drawing/2014/main" id="{32213EED-71C4-F541-B6F1-0FE26E729FEE}"/>
                  </a:ext>
                </a:extLst>
              </p:cNvPr>
              <p:cNvCxnSpPr/>
              <p:nvPr/>
            </p:nvCxnSpPr>
            <p:spPr>
              <a:xfrm>
                <a:off x="4171955" y="2140372"/>
                <a:ext cx="79375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2" name="直线连接符 131">
                <a:extLst>
                  <a:ext uri="{FF2B5EF4-FFF2-40B4-BE49-F238E27FC236}">
                    <a16:creationId xmlns:a16="http://schemas.microsoft.com/office/drawing/2014/main" id="{702CAAF7-762F-9E41-8330-E5EC597FB85F}"/>
                  </a:ext>
                </a:extLst>
              </p:cNvPr>
              <p:cNvCxnSpPr/>
              <p:nvPr/>
            </p:nvCxnSpPr>
            <p:spPr>
              <a:xfrm>
                <a:off x="5160142" y="2133194"/>
                <a:ext cx="79581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3" name="直线连接符 132">
                <a:extLst>
                  <a:ext uri="{FF2B5EF4-FFF2-40B4-BE49-F238E27FC236}">
                    <a16:creationId xmlns:a16="http://schemas.microsoft.com/office/drawing/2014/main" id="{2139CDCC-5B1C-D34F-9996-096A247766AA}"/>
                  </a:ext>
                </a:extLst>
              </p:cNvPr>
              <p:cNvCxnSpPr/>
              <p:nvPr/>
            </p:nvCxnSpPr>
            <p:spPr>
              <a:xfrm>
                <a:off x="6143291" y="2145600"/>
                <a:ext cx="75531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4" name="直线连接符 133">
                <a:extLst>
                  <a:ext uri="{FF2B5EF4-FFF2-40B4-BE49-F238E27FC236}">
                    <a16:creationId xmlns:a16="http://schemas.microsoft.com/office/drawing/2014/main" id="{79923A19-7BDF-4943-80E3-DC33B8D84127}"/>
                  </a:ext>
                </a:extLst>
              </p:cNvPr>
              <p:cNvCxnSpPr/>
              <p:nvPr/>
            </p:nvCxnSpPr>
            <p:spPr>
              <a:xfrm>
                <a:off x="7077483" y="2133194"/>
                <a:ext cx="301133" cy="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70" name="组 53">
              <a:extLst>
                <a:ext uri="{FF2B5EF4-FFF2-40B4-BE49-F238E27FC236}">
                  <a16:creationId xmlns:a16="http://schemas.microsoft.com/office/drawing/2014/main" id="{C8941FBA-54E0-A247-9A73-19A91AAA3F7B}"/>
                </a:ext>
              </a:extLst>
            </p:cNvPr>
            <p:cNvGrpSpPr/>
            <p:nvPr/>
          </p:nvGrpSpPr>
          <p:grpSpPr>
            <a:xfrm>
              <a:off x="3071664" y="3043241"/>
              <a:ext cx="4309546" cy="291704"/>
              <a:chOff x="3071664" y="2745670"/>
              <a:chExt cx="4309546" cy="291704"/>
            </a:xfrm>
          </p:grpSpPr>
          <p:sp>
            <p:nvSpPr>
              <p:cNvPr id="117" name="空心弧 116">
                <a:extLst>
                  <a:ext uri="{FF2B5EF4-FFF2-40B4-BE49-F238E27FC236}">
                    <a16:creationId xmlns:a16="http://schemas.microsoft.com/office/drawing/2014/main" id="{E0EAE764-92E9-AE43-8F00-43409B3DD9ED}"/>
                  </a:ext>
                </a:extLst>
              </p:cNvPr>
              <p:cNvSpPr/>
              <p:nvPr/>
            </p:nvSpPr>
            <p:spPr>
              <a:xfrm>
                <a:off x="3985273" y="2749342"/>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18" name="空心弧 117">
                <a:extLst>
                  <a:ext uri="{FF2B5EF4-FFF2-40B4-BE49-F238E27FC236}">
                    <a16:creationId xmlns:a16="http://schemas.microsoft.com/office/drawing/2014/main" id="{87658FF0-1A10-4442-9E7D-5F6EF64E84CB}"/>
                  </a:ext>
                </a:extLst>
              </p:cNvPr>
              <p:cNvSpPr/>
              <p:nvPr/>
            </p:nvSpPr>
            <p:spPr>
              <a:xfrm>
                <a:off x="5924362" y="2745670"/>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19" name="空心弧 118">
                <a:extLst>
                  <a:ext uri="{FF2B5EF4-FFF2-40B4-BE49-F238E27FC236}">
                    <a16:creationId xmlns:a16="http://schemas.microsoft.com/office/drawing/2014/main" id="{70B17ABE-88B8-3341-8C5E-E2589F2EE613}"/>
                  </a:ext>
                </a:extLst>
              </p:cNvPr>
              <p:cNvSpPr/>
              <p:nvPr/>
            </p:nvSpPr>
            <p:spPr>
              <a:xfrm>
                <a:off x="4961104" y="2747506"/>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20" name="空心弧 119">
                <a:extLst>
                  <a:ext uri="{FF2B5EF4-FFF2-40B4-BE49-F238E27FC236}">
                    <a16:creationId xmlns:a16="http://schemas.microsoft.com/office/drawing/2014/main" id="{111693D9-B028-4244-BA98-30804C0BD221}"/>
                  </a:ext>
                </a:extLst>
              </p:cNvPr>
              <p:cNvSpPr/>
              <p:nvPr/>
            </p:nvSpPr>
            <p:spPr>
              <a:xfrm>
                <a:off x="6883217" y="2745670"/>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cxnSp>
            <p:nvCxnSpPr>
              <p:cNvPr id="121" name="直线连接符 120">
                <a:extLst>
                  <a:ext uri="{FF2B5EF4-FFF2-40B4-BE49-F238E27FC236}">
                    <a16:creationId xmlns:a16="http://schemas.microsoft.com/office/drawing/2014/main" id="{5A2A217B-2A0A-0640-8FC1-79BEFFEB1EBC}"/>
                  </a:ext>
                </a:extLst>
              </p:cNvPr>
              <p:cNvCxnSpPr/>
              <p:nvPr/>
            </p:nvCxnSpPr>
            <p:spPr>
              <a:xfrm>
                <a:off x="3071664" y="2880000"/>
                <a:ext cx="93610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2" name="直线连接符 121">
                <a:extLst>
                  <a:ext uri="{FF2B5EF4-FFF2-40B4-BE49-F238E27FC236}">
                    <a16:creationId xmlns:a16="http://schemas.microsoft.com/office/drawing/2014/main" id="{5BF86DBE-34BA-B542-829C-B7CC1AFE0032}"/>
                  </a:ext>
                </a:extLst>
              </p:cNvPr>
              <p:cNvCxnSpPr/>
              <p:nvPr/>
            </p:nvCxnSpPr>
            <p:spPr>
              <a:xfrm>
                <a:off x="4178792" y="2874772"/>
                <a:ext cx="79375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3" name="直线连接符 122">
                <a:extLst>
                  <a:ext uri="{FF2B5EF4-FFF2-40B4-BE49-F238E27FC236}">
                    <a16:creationId xmlns:a16="http://schemas.microsoft.com/office/drawing/2014/main" id="{C905C459-544D-514C-AE32-92E7F4A04F15}"/>
                  </a:ext>
                </a:extLst>
              </p:cNvPr>
              <p:cNvCxnSpPr/>
              <p:nvPr/>
            </p:nvCxnSpPr>
            <p:spPr>
              <a:xfrm>
                <a:off x="5166998" y="2867594"/>
                <a:ext cx="79581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4" name="直线连接符 123">
                <a:extLst>
                  <a:ext uri="{FF2B5EF4-FFF2-40B4-BE49-F238E27FC236}">
                    <a16:creationId xmlns:a16="http://schemas.microsoft.com/office/drawing/2014/main" id="{52D8A9A2-9E4C-0541-BFA7-2D252E44AC6B}"/>
                  </a:ext>
                </a:extLst>
              </p:cNvPr>
              <p:cNvCxnSpPr/>
              <p:nvPr/>
            </p:nvCxnSpPr>
            <p:spPr>
              <a:xfrm>
                <a:off x="6140020" y="2865849"/>
                <a:ext cx="75531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5" name="直线连接符 124">
                <a:extLst>
                  <a:ext uri="{FF2B5EF4-FFF2-40B4-BE49-F238E27FC236}">
                    <a16:creationId xmlns:a16="http://schemas.microsoft.com/office/drawing/2014/main" id="{94E30143-3893-9049-A204-EEB857110286}"/>
                  </a:ext>
                </a:extLst>
              </p:cNvPr>
              <p:cNvCxnSpPr/>
              <p:nvPr/>
            </p:nvCxnSpPr>
            <p:spPr>
              <a:xfrm>
                <a:off x="7080077" y="2867594"/>
                <a:ext cx="301133" cy="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71" name="组 54">
              <a:extLst>
                <a:ext uri="{FF2B5EF4-FFF2-40B4-BE49-F238E27FC236}">
                  <a16:creationId xmlns:a16="http://schemas.microsoft.com/office/drawing/2014/main" id="{993A115B-74CF-7C4F-AAA3-4E5B348DAF34}"/>
                </a:ext>
              </a:extLst>
            </p:cNvPr>
            <p:cNvGrpSpPr/>
            <p:nvPr/>
          </p:nvGrpSpPr>
          <p:grpSpPr>
            <a:xfrm>
              <a:off x="3060000" y="3929384"/>
              <a:ext cx="4317458" cy="291704"/>
              <a:chOff x="3060000" y="3487797"/>
              <a:chExt cx="4317458" cy="291704"/>
            </a:xfrm>
          </p:grpSpPr>
          <p:sp>
            <p:nvSpPr>
              <p:cNvPr id="108" name="空心弧 107">
                <a:extLst>
                  <a:ext uri="{FF2B5EF4-FFF2-40B4-BE49-F238E27FC236}">
                    <a16:creationId xmlns:a16="http://schemas.microsoft.com/office/drawing/2014/main" id="{68122D6B-BB3B-D747-9A75-DF79E546627F}"/>
                  </a:ext>
                </a:extLst>
              </p:cNvPr>
              <p:cNvSpPr/>
              <p:nvPr/>
            </p:nvSpPr>
            <p:spPr>
              <a:xfrm>
                <a:off x="3976891" y="3491469"/>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09" name="空心弧 108">
                <a:extLst>
                  <a:ext uri="{FF2B5EF4-FFF2-40B4-BE49-F238E27FC236}">
                    <a16:creationId xmlns:a16="http://schemas.microsoft.com/office/drawing/2014/main" id="{6AA2E839-506F-CB4F-A8DF-C1A93AADB375}"/>
                  </a:ext>
                </a:extLst>
              </p:cNvPr>
              <p:cNvSpPr/>
              <p:nvPr/>
            </p:nvSpPr>
            <p:spPr>
              <a:xfrm>
                <a:off x="5940000" y="3487797"/>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10" name="空心弧 109">
                <a:extLst>
                  <a:ext uri="{FF2B5EF4-FFF2-40B4-BE49-F238E27FC236}">
                    <a16:creationId xmlns:a16="http://schemas.microsoft.com/office/drawing/2014/main" id="{86F0C5DD-4661-AF44-8F49-D2ADC47CDCC9}"/>
                  </a:ext>
                </a:extLst>
              </p:cNvPr>
              <p:cNvSpPr/>
              <p:nvPr/>
            </p:nvSpPr>
            <p:spPr>
              <a:xfrm>
                <a:off x="4952722" y="3489633"/>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11" name="空心弧 110">
                <a:extLst>
                  <a:ext uri="{FF2B5EF4-FFF2-40B4-BE49-F238E27FC236}">
                    <a16:creationId xmlns:a16="http://schemas.microsoft.com/office/drawing/2014/main" id="{C1796441-8F90-9D41-8623-9048B1CE408F}"/>
                  </a:ext>
                </a:extLst>
              </p:cNvPr>
              <p:cNvSpPr/>
              <p:nvPr/>
            </p:nvSpPr>
            <p:spPr>
              <a:xfrm>
                <a:off x="6874835" y="3487797"/>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cxnSp>
            <p:nvCxnSpPr>
              <p:cNvPr id="112" name="直线连接符 111">
                <a:extLst>
                  <a:ext uri="{FF2B5EF4-FFF2-40B4-BE49-F238E27FC236}">
                    <a16:creationId xmlns:a16="http://schemas.microsoft.com/office/drawing/2014/main" id="{5A2B8497-D57D-684E-9235-ABDDB8B8C0E5}"/>
                  </a:ext>
                </a:extLst>
              </p:cNvPr>
              <p:cNvCxnSpPr/>
              <p:nvPr/>
            </p:nvCxnSpPr>
            <p:spPr>
              <a:xfrm>
                <a:off x="3060000" y="3645024"/>
                <a:ext cx="93610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13" name="直线连接符 112">
                <a:extLst>
                  <a:ext uri="{FF2B5EF4-FFF2-40B4-BE49-F238E27FC236}">
                    <a16:creationId xmlns:a16="http://schemas.microsoft.com/office/drawing/2014/main" id="{EEDBE643-8644-8948-A0F8-DC35169E6E66}"/>
                  </a:ext>
                </a:extLst>
              </p:cNvPr>
              <p:cNvCxnSpPr/>
              <p:nvPr/>
            </p:nvCxnSpPr>
            <p:spPr>
              <a:xfrm>
                <a:off x="4168902" y="3639796"/>
                <a:ext cx="79375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14" name="直线连接符 113">
                <a:extLst>
                  <a:ext uri="{FF2B5EF4-FFF2-40B4-BE49-F238E27FC236}">
                    <a16:creationId xmlns:a16="http://schemas.microsoft.com/office/drawing/2014/main" id="{6E98A7F5-72CE-4445-A487-F6BB27126790}"/>
                  </a:ext>
                </a:extLst>
              </p:cNvPr>
              <p:cNvCxnSpPr/>
              <p:nvPr/>
            </p:nvCxnSpPr>
            <p:spPr>
              <a:xfrm>
                <a:off x="5157082" y="3632618"/>
                <a:ext cx="79581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15" name="直线连接符 114">
                <a:extLst>
                  <a:ext uri="{FF2B5EF4-FFF2-40B4-BE49-F238E27FC236}">
                    <a16:creationId xmlns:a16="http://schemas.microsoft.com/office/drawing/2014/main" id="{0377AC77-1131-4948-80BA-6778A7D82357}"/>
                  </a:ext>
                </a:extLst>
              </p:cNvPr>
              <p:cNvCxnSpPr/>
              <p:nvPr/>
            </p:nvCxnSpPr>
            <p:spPr>
              <a:xfrm>
                <a:off x="6127899" y="3631813"/>
                <a:ext cx="75531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16" name="直线连接符 115">
                <a:extLst>
                  <a:ext uri="{FF2B5EF4-FFF2-40B4-BE49-F238E27FC236}">
                    <a16:creationId xmlns:a16="http://schemas.microsoft.com/office/drawing/2014/main" id="{92B6E3D1-7ECF-C64A-A627-413E76CEA1A7}"/>
                  </a:ext>
                </a:extLst>
              </p:cNvPr>
              <p:cNvCxnSpPr/>
              <p:nvPr/>
            </p:nvCxnSpPr>
            <p:spPr>
              <a:xfrm>
                <a:off x="7076325" y="3632618"/>
                <a:ext cx="301133"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72" name="椭圆 71">
              <a:extLst>
                <a:ext uri="{FF2B5EF4-FFF2-40B4-BE49-F238E27FC236}">
                  <a16:creationId xmlns:a16="http://schemas.microsoft.com/office/drawing/2014/main" id="{E1644A26-2212-5B4E-B173-1C51D5DB2A16}"/>
                </a:ext>
              </a:extLst>
            </p:cNvPr>
            <p:cNvSpPr/>
            <p:nvPr/>
          </p:nvSpPr>
          <p:spPr>
            <a:xfrm>
              <a:off x="3402855" y="1361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3" name="椭圆 72">
              <a:extLst>
                <a:ext uri="{FF2B5EF4-FFF2-40B4-BE49-F238E27FC236}">
                  <a16:creationId xmlns:a16="http://schemas.microsoft.com/office/drawing/2014/main" id="{BD8EC0D6-C2A5-4448-A603-1BCF84221E9B}"/>
                </a:ext>
              </a:extLst>
            </p:cNvPr>
            <p:cNvSpPr/>
            <p:nvPr/>
          </p:nvSpPr>
          <p:spPr>
            <a:xfrm>
              <a:off x="4399118" y="1356686"/>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4" name="椭圆 73">
              <a:extLst>
                <a:ext uri="{FF2B5EF4-FFF2-40B4-BE49-F238E27FC236}">
                  <a16:creationId xmlns:a16="http://schemas.microsoft.com/office/drawing/2014/main" id="{EA4AFC19-1676-E84C-9039-349F3B648741}"/>
                </a:ext>
              </a:extLst>
            </p:cNvPr>
            <p:cNvSpPr/>
            <p:nvPr/>
          </p:nvSpPr>
          <p:spPr>
            <a:xfrm>
              <a:off x="5383871" y="1345661"/>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5" name="椭圆 74">
              <a:extLst>
                <a:ext uri="{FF2B5EF4-FFF2-40B4-BE49-F238E27FC236}">
                  <a16:creationId xmlns:a16="http://schemas.microsoft.com/office/drawing/2014/main" id="{C9CC8060-AAA3-6649-81FD-40A1F88F1816}"/>
                </a:ext>
              </a:extLst>
            </p:cNvPr>
            <p:cNvSpPr/>
            <p:nvPr/>
          </p:nvSpPr>
          <p:spPr>
            <a:xfrm>
              <a:off x="6335930" y="1347770"/>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6" name="椭圆 75">
              <a:extLst>
                <a:ext uri="{FF2B5EF4-FFF2-40B4-BE49-F238E27FC236}">
                  <a16:creationId xmlns:a16="http://schemas.microsoft.com/office/drawing/2014/main" id="{3BB63048-3457-B048-8B9F-815C045FFFF5}"/>
                </a:ext>
              </a:extLst>
            </p:cNvPr>
            <p:cNvSpPr/>
            <p:nvPr/>
          </p:nvSpPr>
          <p:spPr>
            <a:xfrm>
              <a:off x="4012455" y="19710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7" name="椭圆 76">
              <a:extLst>
                <a:ext uri="{FF2B5EF4-FFF2-40B4-BE49-F238E27FC236}">
                  <a16:creationId xmlns:a16="http://schemas.microsoft.com/office/drawing/2014/main" id="{D756207E-93F8-F24B-A300-4A894CD0B77D}"/>
                </a:ext>
              </a:extLst>
            </p:cNvPr>
            <p:cNvSpPr/>
            <p:nvPr/>
          </p:nvSpPr>
          <p:spPr>
            <a:xfrm>
              <a:off x="4972551" y="195548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8" name="椭圆 77">
              <a:extLst>
                <a:ext uri="{FF2B5EF4-FFF2-40B4-BE49-F238E27FC236}">
                  <a16:creationId xmlns:a16="http://schemas.microsoft.com/office/drawing/2014/main" id="{D2DAE04F-2D76-7543-B6E1-AF88BA69A656}"/>
                </a:ext>
              </a:extLst>
            </p:cNvPr>
            <p:cNvSpPr/>
            <p:nvPr/>
          </p:nvSpPr>
          <p:spPr>
            <a:xfrm>
              <a:off x="5985857" y="1943954"/>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9" name="椭圆 78">
              <a:extLst>
                <a:ext uri="{FF2B5EF4-FFF2-40B4-BE49-F238E27FC236}">
                  <a16:creationId xmlns:a16="http://schemas.microsoft.com/office/drawing/2014/main" id="{18BBA33C-2432-AB4F-9134-CDE96FAA0656}"/>
                </a:ext>
              </a:extLst>
            </p:cNvPr>
            <p:cNvSpPr/>
            <p:nvPr/>
          </p:nvSpPr>
          <p:spPr>
            <a:xfrm>
              <a:off x="6906919" y="19170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0" name="椭圆 79">
              <a:extLst>
                <a:ext uri="{FF2B5EF4-FFF2-40B4-BE49-F238E27FC236}">
                  <a16:creationId xmlns:a16="http://schemas.microsoft.com/office/drawing/2014/main" id="{56FBE5E4-4430-0F42-AE4A-1A18F98ED31D}"/>
                </a:ext>
              </a:extLst>
            </p:cNvPr>
            <p:cNvSpPr/>
            <p:nvPr/>
          </p:nvSpPr>
          <p:spPr>
            <a:xfrm>
              <a:off x="3432184" y="2247954"/>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1" name="椭圆 80">
              <a:extLst>
                <a:ext uri="{FF2B5EF4-FFF2-40B4-BE49-F238E27FC236}">
                  <a16:creationId xmlns:a16="http://schemas.microsoft.com/office/drawing/2014/main" id="{DDC966F4-85F2-8B43-87A8-3B97C3BC06B8}"/>
                </a:ext>
              </a:extLst>
            </p:cNvPr>
            <p:cNvSpPr/>
            <p:nvPr/>
          </p:nvSpPr>
          <p:spPr>
            <a:xfrm>
              <a:off x="4428447" y="2243197"/>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2" name="椭圆 81">
              <a:extLst>
                <a:ext uri="{FF2B5EF4-FFF2-40B4-BE49-F238E27FC236}">
                  <a16:creationId xmlns:a16="http://schemas.microsoft.com/office/drawing/2014/main" id="{ECA4E28A-59E4-CF40-9193-DB5C44396461}"/>
                </a:ext>
              </a:extLst>
            </p:cNvPr>
            <p:cNvSpPr/>
            <p:nvPr/>
          </p:nvSpPr>
          <p:spPr>
            <a:xfrm>
              <a:off x="5413200" y="2232172"/>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3" name="椭圆 82">
              <a:extLst>
                <a:ext uri="{FF2B5EF4-FFF2-40B4-BE49-F238E27FC236}">
                  <a16:creationId xmlns:a16="http://schemas.microsoft.com/office/drawing/2014/main" id="{8931CCF6-FF01-E54F-B180-C6C58DB8C50C}"/>
                </a:ext>
              </a:extLst>
            </p:cNvPr>
            <p:cNvSpPr/>
            <p:nvPr/>
          </p:nvSpPr>
          <p:spPr>
            <a:xfrm>
              <a:off x="6336133" y="2261680"/>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nvGrpSpPr>
            <p:cNvPr id="84" name="组 113">
              <a:extLst>
                <a:ext uri="{FF2B5EF4-FFF2-40B4-BE49-F238E27FC236}">
                  <a16:creationId xmlns:a16="http://schemas.microsoft.com/office/drawing/2014/main" id="{3AF06366-3984-F041-9B30-128630FB8233}"/>
                </a:ext>
              </a:extLst>
            </p:cNvPr>
            <p:cNvGrpSpPr/>
            <p:nvPr/>
          </p:nvGrpSpPr>
          <p:grpSpPr>
            <a:xfrm>
              <a:off x="3418321" y="3104082"/>
              <a:ext cx="3041075" cy="123782"/>
              <a:chOff x="3555255" y="1498061"/>
              <a:chExt cx="3041075" cy="123782"/>
            </a:xfrm>
          </p:grpSpPr>
          <p:sp>
            <p:nvSpPr>
              <p:cNvPr id="104" name="椭圆 103">
                <a:extLst>
                  <a:ext uri="{FF2B5EF4-FFF2-40B4-BE49-F238E27FC236}">
                    <a16:creationId xmlns:a16="http://schemas.microsoft.com/office/drawing/2014/main" id="{B28E0C20-A44A-7742-9592-D63418075B30}"/>
                  </a:ext>
                </a:extLst>
              </p:cNvPr>
              <p:cNvSpPr/>
              <p:nvPr/>
            </p:nvSpPr>
            <p:spPr>
              <a:xfrm>
                <a:off x="3555255" y="15138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5" name="椭圆 104">
                <a:extLst>
                  <a:ext uri="{FF2B5EF4-FFF2-40B4-BE49-F238E27FC236}">
                    <a16:creationId xmlns:a16="http://schemas.microsoft.com/office/drawing/2014/main" id="{92CFFD7B-22B2-4841-95C5-77ACF34B5B23}"/>
                  </a:ext>
                </a:extLst>
              </p:cNvPr>
              <p:cNvSpPr/>
              <p:nvPr/>
            </p:nvSpPr>
            <p:spPr>
              <a:xfrm>
                <a:off x="4551518" y="1509086"/>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6" name="椭圆 105">
                <a:extLst>
                  <a:ext uri="{FF2B5EF4-FFF2-40B4-BE49-F238E27FC236}">
                    <a16:creationId xmlns:a16="http://schemas.microsoft.com/office/drawing/2014/main" id="{D6AFE144-3B56-104C-A780-938339B0B859}"/>
                  </a:ext>
                </a:extLst>
              </p:cNvPr>
              <p:cNvSpPr/>
              <p:nvPr/>
            </p:nvSpPr>
            <p:spPr>
              <a:xfrm>
                <a:off x="5536271" y="1498061"/>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7" name="椭圆 106">
                <a:extLst>
                  <a:ext uri="{FF2B5EF4-FFF2-40B4-BE49-F238E27FC236}">
                    <a16:creationId xmlns:a16="http://schemas.microsoft.com/office/drawing/2014/main" id="{3ECDF5E2-A664-7449-880C-940D4ED0DEEE}"/>
                  </a:ext>
                </a:extLst>
              </p:cNvPr>
              <p:cNvSpPr/>
              <p:nvPr/>
            </p:nvSpPr>
            <p:spPr>
              <a:xfrm>
                <a:off x="6488330" y="1500170"/>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grpSp>
          <p:nvGrpSpPr>
            <p:cNvPr id="85" name="组 118">
              <a:extLst>
                <a:ext uri="{FF2B5EF4-FFF2-40B4-BE49-F238E27FC236}">
                  <a16:creationId xmlns:a16="http://schemas.microsoft.com/office/drawing/2014/main" id="{6E99988E-F845-8F4A-B2EF-8D39B49C6154}"/>
                </a:ext>
              </a:extLst>
            </p:cNvPr>
            <p:cNvGrpSpPr/>
            <p:nvPr/>
          </p:nvGrpSpPr>
          <p:grpSpPr>
            <a:xfrm>
              <a:off x="3402855" y="4032143"/>
              <a:ext cx="3041075" cy="123782"/>
              <a:chOff x="3555255" y="1498061"/>
              <a:chExt cx="3041075" cy="123782"/>
            </a:xfrm>
          </p:grpSpPr>
          <p:sp>
            <p:nvSpPr>
              <p:cNvPr id="100" name="椭圆 99">
                <a:extLst>
                  <a:ext uri="{FF2B5EF4-FFF2-40B4-BE49-F238E27FC236}">
                    <a16:creationId xmlns:a16="http://schemas.microsoft.com/office/drawing/2014/main" id="{C66AC589-33F0-D146-A373-F12977038FE9}"/>
                  </a:ext>
                </a:extLst>
              </p:cNvPr>
              <p:cNvSpPr/>
              <p:nvPr/>
            </p:nvSpPr>
            <p:spPr>
              <a:xfrm>
                <a:off x="3555255" y="15138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1" name="椭圆 100">
                <a:extLst>
                  <a:ext uri="{FF2B5EF4-FFF2-40B4-BE49-F238E27FC236}">
                    <a16:creationId xmlns:a16="http://schemas.microsoft.com/office/drawing/2014/main" id="{35E75325-A806-1E48-8651-E3DCE2EAF7F5}"/>
                  </a:ext>
                </a:extLst>
              </p:cNvPr>
              <p:cNvSpPr/>
              <p:nvPr/>
            </p:nvSpPr>
            <p:spPr>
              <a:xfrm>
                <a:off x="4551518" y="1509086"/>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2" name="椭圆 101">
                <a:extLst>
                  <a:ext uri="{FF2B5EF4-FFF2-40B4-BE49-F238E27FC236}">
                    <a16:creationId xmlns:a16="http://schemas.microsoft.com/office/drawing/2014/main" id="{515E315B-2BBB-E849-86EA-0764EEBCD374}"/>
                  </a:ext>
                </a:extLst>
              </p:cNvPr>
              <p:cNvSpPr/>
              <p:nvPr/>
            </p:nvSpPr>
            <p:spPr>
              <a:xfrm>
                <a:off x="5536271" y="1498061"/>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3" name="椭圆 102">
                <a:extLst>
                  <a:ext uri="{FF2B5EF4-FFF2-40B4-BE49-F238E27FC236}">
                    <a16:creationId xmlns:a16="http://schemas.microsoft.com/office/drawing/2014/main" id="{B71EF4B3-6F10-C648-AC35-248A0AD16947}"/>
                  </a:ext>
                </a:extLst>
              </p:cNvPr>
              <p:cNvSpPr/>
              <p:nvPr/>
            </p:nvSpPr>
            <p:spPr>
              <a:xfrm>
                <a:off x="6488330" y="1500170"/>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sp>
          <p:nvSpPr>
            <p:cNvPr id="86" name="椭圆 85">
              <a:extLst>
                <a:ext uri="{FF2B5EF4-FFF2-40B4-BE49-F238E27FC236}">
                  <a16:creationId xmlns:a16="http://schemas.microsoft.com/office/drawing/2014/main" id="{BF924357-E10E-1945-A771-3E4F8DE11E1E}"/>
                </a:ext>
              </a:extLst>
            </p:cNvPr>
            <p:cNvSpPr/>
            <p:nvPr/>
          </p:nvSpPr>
          <p:spPr>
            <a:xfrm>
              <a:off x="4025298" y="2830028"/>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7" name="椭圆 86">
              <a:extLst>
                <a:ext uri="{FF2B5EF4-FFF2-40B4-BE49-F238E27FC236}">
                  <a16:creationId xmlns:a16="http://schemas.microsoft.com/office/drawing/2014/main" id="{6FBB4B2F-AD35-3742-BD72-1907A323318A}"/>
                </a:ext>
              </a:extLst>
            </p:cNvPr>
            <p:cNvSpPr/>
            <p:nvPr/>
          </p:nvSpPr>
          <p:spPr>
            <a:xfrm>
              <a:off x="4985394" y="2814468"/>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8" name="椭圆 87">
              <a:extLst>
                <a:ext uri="{FF2B5EF4-FFF2-40B4-BE49-F238E27FC236}">
                  <a16:creationId xmlns:a16="http://schemas.microsoft.com/office/drawing/2014/main" id="{1CE467F4-6207-AF49-BF03-9335F47C3617}"/>
                </a:ext>
              </a:extLst>
            </p:cNvPr>
            <p:cNvSpPr/>
            <p:nvPr/>
          </p:nvSpPr>
          <p:spPr>
            <a:xfrm>
              <a:off x="5998700" y="2802939"/>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9" name="椭圆 88">
              <a:extLst>
                <a:ext uri="{FF2B5EF4-FFF2-40B4-BE49-F238E27FC236}">
                  <a16:creationId xmlns:a16="http://schemas.microsoft.com/office/drawing/2014/main" id="{54BA70C3-0C37-B146-BAF4-BD74F44871C1}"/>
                </a:ext>
              </a:extLst>
            </p:cNvPr>
            <p:cNvSpPr/>
            <p:nvPr/>
          </p:nvSpPr>
          <p:spPr>
            <a:xfrm>
              <a:off x="6919762" y="283281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nvGrpSpPr>
            <p:cNvPr id="90" name="组 128">
              <a:extLst>
                <a:ext uri="{FF2B5EF4-FFF2-40B4-BE49-F238E27FC236}">
                  <a16:creationId xmlns:a16="http://schemas.microsoft.com/office/drawing/2014/main" id="{E0DC4E2E-3E88-344E-9524-94C6112AFFB4}"/>
                </a:ext>
              </a:extLst>
            </p:cNvPr>
            <p:cNvGrpSpPr/>
            <p:nvPr/>
          </p:nvGrpSpPr>
          <p:grpSpPr>
            <a:xfrm>
              <a:off x="4025298" y="3688909"/>
              <a:ext cx="3002464" cy="162000"/>
              <a:chOff x="4164855" y="2069443"/>
              <a:chExt cx="3002464" cy="162000"/>
            </a:xfrm>
          </p:grpSpPr>
          <p:sp>
            <p:nvSpPr>
              <p:cNvPr id="96" name="椭圆 95">
                <a:extLst>
                  <a:ext uri="{FF2B5EF4-FFF2-40B4-BE49-F238E27FC236}">
                    <a16:creationId xmlns:a16="http://schemas.microsoft.com/office/drawing/2014/main" id="{38BD71E8-1989-DA43-8DA3-B04D55F9E87C}"/>
                  </a:ext>
                </a:extLst>
              </p:cNvPr>
              <p:cNvSpPr/>
              <p:nvPr/>
            </p:nvSpPr>
            <p:spPr>
              <a:xfrm>
                <a:off x="4164855" y="2123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7" name="椭圆 96">
                <a:extLst>
                  <a:ext uri="{FF2B5EF4-FFF2-40B4-BE49-F238E27FC236}">
                    <a16:creationId xmlns:a16="http://schemas.microsoft.com/office/drawing/2014/main" id="{CC403455-4750-0C4F-81C3-51E482673448}"/>
                  </a:ext>
                </a:extLst>
              </p:cNvPr>
              <p:cNvSpPr/>
              <p:nvPr/>
            </p:nvSpPr>
            <p:spPr>
              <a:xfrm>
                <a:off x="5124951" y="210788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8" name="椭圆 97">
                <a:extLst>
                  <a:ext uri="{FF2B5EF4-FFF2-40B4-BE49-F238E27FC236}">
                    <a16:creationId xmlns:a16="http://schemas.microsoft.com/office/drawing/2014/main" id="{61AFD73D-539C-D647-B16B-74B4280D6DCD}"/>
                  </a:ext>
                </a:extLst>
              </p:cNvPr>
              <p:cNvSpPr/>
              <p:nvPr/>
            </p:nvSpPr>
            <p:spPr>
              <a:xfrm>
                <a:off x="6138257" y="2096354"/>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9" name="椭圆 98">
                <a:extLst>
                  <a:ext uri="{FF2B5EF4-FFF2-40B4-BE49-F238E27FC236}">
                    <a16:creationId xmlns:a16="http://schemas.microsoft.com/office/drawing/2014/main" id="{72F7C30F-384A-284A-B14A-A2ADACAFD1E6}"/>
                  </a:ext>
                </a:extLst>
              </p:cNvPr>
              <p:cNvSpPr/>
              <p:nvPr/>
            </p:nvSpPr>
            <p:spPr>
              <a:xfrm>
                <a:off x="7059319" y="2069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grpSp>
          <p:nvGrpSpPr>
            <p:cNvPr id="91" name="组 133">
              <a:extLst>
                <a:ext uri="{FF2B5EF4-FFF2-40B4-BE49-F238E27FC236}">
                  <a16:creationId xmlns:a16="http://schemas.microsoft.com/office/drawing/2014/main" id="{4BCB25FE-4319-3749-82BA-181DCE9DAEE5}"/>
                </a:ext>
              </a:extLst>
            </p:cNvPr>
            <p:cNvGrpSpPr/>
            <p:nvPr/>
          </p:nvGrpSpPr>
          <p:grpSpPr>
            <a:xfrm>
              <a:off x="4025298" y="4604440"/>
              <a:ext cx="3002464" cy="162000"/>
              <a:chOff x="4164855" y="2069443"/>
              <a:chExt cx="3002464" cy="162000"/>
            </a:xfrm>
          </p:grpSpPr>
          <p:sp>
            <p:nvSpPr>
              <p:cNvPr id="92" name="椭圆 91">
                <a:extLst>
                  <a:ext uri="{FF2B5EF4-FFF2-40B4-BE49-F238E27FC236}">
                    <a16:creationId xmlns:a16="http://schemas.microsoft.com/office/drawing/2014/main" id="{B8DE384D-0BEC-7447-BA07-69F2598B5A26}"/>
                  </a:ext>
                </a:extLst>
              </p:cNvPr>
              <p:cNvSpPr/>
              <p:nvPr/>
            </p:nvSpPr>
            <p:spPr>
              <a:xfrm>
                <a:off x="4164855" y="2123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3" name="椭圆 92">
                <a:extLst>
                  <a:ext uri="{FF2B5EF4-FFF2-40B4-BE49-F238E27FC236}">
                    <a16:creationId xmlns:a16="http://schemas.microsoft.com/office/drawing/2014/main" id="{5AB6D0CB-F866-4C49-B9A1-6A7F398AC35A}"/>
                  </a:ext>
                </a:extLst>
              </p:cNvPr>
              <p:cNvSpPr/>
              <p:nvPr/>
            </p:nvSpPr>
            <p:spPr>
              <a:xfrm>
                <a:off x="5124951" y="210788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4" name="椭圆 93">
                <a:extLst>
                  <a:ext uri="{FF2B5EF4-FFF2-40B4-BE49-F238E27FC236}">
                    <a16:creationId xmlns:a16="http://schemas.microsoft.com/office/drawing/2014/main" id="{939DF70C-BFCB-4144-99D2-5B4A59840470}"/>
                  </a:ext>
                </a:extLst>
              </p:cNvPr>
              <p:cNvSpPr/>
              <p:nvPr/>
            </p:nvSpPr>
            <p:spPr>
              <a:xfrm>
                <a:off x="6138257" y="2096354"/>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5" name="椭圆 94">
                <a:extLst>
                  <a:ext uri="{FF2B5EF4-FFF2-40B4-BE49-F238E27FC236}">
                    <a16:creationId xmlns:a16="http://schemas.microsoft.com/office/drawing/2014/main" id="{A9914B2E-B8D2-4944-B880-AC0835CC3407}"/>
                  </a:ext>
                </a:extLst>
              </p:cNvPr>
              <p:cNvSpPr/>
              <p:nvPr/>
            </p:nvSpPr>
            <p:spPr>
              <a:xfrm>
                <a:off x="7059319" y="2069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grpSp>
      <p:pic>
        <p:nvPicPr>
          <p:cNvPr id="21" name="图片 20">
            <a:extLst>
              <a:ext uri="{FF2B5EF4-FFF2-40B4-BE49-F238E27FC236}">
                <a16:creationId xmlns:a16="http://schemas.microsoft.com/office/drawing/2014/main" id="{144C646A-C187-4344-879C-8F735B49E2B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26001" y="1834525"/>
            <a:ext cx="939800" cy="3365500"/>
          </a:xfrm>
          <a:prstGeom prst="rect">
            <a:avLst/>
          </a:prstGeom>
        </p:spPr>
      </p:pic>
      <p:pic>
        <p:nvPicPr>
          <p:cNvPr id="8" name="图片 7">
            <a:extLst>
              <a:ext uri="{FF2B5EF4-FFF2-40B4-BE49-F238E27FC236}">
                <a16:creationId xmlns:a16="http://schemas.microsoft.com/office/drawing/2014/main" id="{C38D219E-9C53-FA47-848D-520BE4204C9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7916" y="1303817"/>
            <a:ext cx="2374900" cy="4775200"/>
          </a:xfrm>
          <a:prstGeom prst="rect">
            <a:avLst/>
          </a:prstGeom>
        </p:spPr>
      </p:pic>
      <p:pic>
        <p:nvPicPr>
          <p:cNvPr id="24" name="图片 23">
            <a:extLst>
              <a:ext uri="{FF2B5EF4-FFF2-40B4-BE49-F238E27FC236}">
                <a16:creationId xmlns:a16="http://schemas.microsoft.com/office/drawing/2014/main" id="{066773D9-3A49-E44D-B8D3-8DC8E64BDC3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96748" y="5300853"/>
            <a:ext cx="3657600" cy="774700"/>
          </a:xfrm>
          <a:prstGeom prst="rect">
            <a:avLst/>
          </a:prstGeom>
        </p:spPr>
      </p:pic>
    </p:spTree>
    <p:custDataLst>
      <p:tags r:id="rId1"/>
    </p:custDataLst>
    <p:extLst>
      <p:ext uri="{BB962C8B-B14F-4D97-AF65-F5344CB8AC3E}">
        <p14:creationId xmlns:p14="http://schemas.microsoft.com/office/powerpoint/2010/main" val="240939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0"/>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109"/>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7"/>
                                        </p:tgtEl>
                                        <p:attrNameLst>
                                          <p:attrName>style.visibility</p:attrName>
                                        </p:attrNameLst>
                                      </p:cBhvr>
                                      <p:to>
                                        <p:strVal val="hidden"/>
                                      </p:to>
                                    </p:set>
                                  </p:childTnLst>
                                </p:cTn>
                              </p:par>
                            </p:childTnLst>
                          </p:cTn>
                        </p:par>
                        <p:par>
                          <p:cTn id="49" fill="hold">
                            <p:stCondLst>
                              <p:cond delay="0"/>
                            </p:stCondLst>
                            <p:childTnLst>
                              <p:par>
                                <p:cTn id="50" presetID="1" presetClass="entr" presetSubtype="0"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5"/>
                                        </p:tgtEl>
                                        <p:attrNameLst>
                                          <p:attrName>style.visibility</p:attrName>
                                        </p:attrNameLst>
                                      </p:cBhvr>
                                      <p:to>
                                        <p:strVal val="hidden"/>
                                      </p:to>
                                    </p:set>
                                  </p:childTnLst>
                                </p:cTn>
                              </p:par>
                            </p:childTnLst>
                          </p:cTn>
                        </p:par>
                        <p:par>
                          <p:cTn id="56" fill="hold">
                            <p:stCondLst>
                              <p:cond delay="0"/>
                            </p:stCondLst>
                            <p:childTnLst>
                              <p:par>
                                <p:cTn id="57" presetID="1" presetClass="entr" presetSubtype="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8" presetClass="entr" presetSubtype="6" fill="hold" nodeType="click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strips(downRight)">
                                      <p:cBhvr>
                                        <p:cTn id="63" dur="500"/>
                                        <p:tgtEl>
                                          <p:spTgt spid="48"/>
                                        </p:tgtEl>
                                      </p:cBhvr>
                                    </p:animEffect>
                                  </p:childTnLst>
                                </p:cTn>
                              </p:par>
                            </p:childTnLst>
                          </p:cTn>
                        </p:par>
                        <p:par>
                          <p:cTn id="64" fill="hold">
                            <p:stCondLst>
                              <p:cond delay="500"/>
                            </p:stCondLst>
                            <p:childTnLst>
                              <p:par>
                                <p:cTn id="65" presetID="18" presetClass="entr" presetSubtype="12" fill="hold" nodeType="after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strips(downLeft)">
                                      <p:cBhvr>
                                        <p:cTn id="67" dur="500"/>
                                        <p:tgtEl>
                                          <p:spTgt spid="23"/>
                                        </p:tgtEl>
                                      </p:cBhvr>
                                    </p:animEffect>
                                  </p:childTnLst>
                                </p:cTn>
                              </p:par>
                              <p:par>
                                <p:cTn id="68" presetID="18" presetClass="entr" presetSubtype="6" fill="hold"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strips(downRight)">
                                      <p:cBhvr>
                                        <p:cTn id="70" dur="500"/>
                                        <p:tgtEl>
                                          <p:spTgt spid="49"/>
                                        </p:tgtEl>
                                      </p:cBhvr>
                                    </p:animEffect>
                                  </p:childTnLst>
                                </p:cTn>
                              </p:par>
                            </p:childTnLst>
                          </p:cTn>
                        </p:par>
                        <p:par>
                          <p:cTn id="71" fill="hold">
                            <p:stCondLst>
                              <p:cond delay="1000"/>
                            </p:stCondLst>
                            <p:childTnLst>
                              <p:par>
                                <p:cTn id="72" presetID="18" presetClass="entr" presetSubtype="12" fill="hold" nodeType="after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strips(downLeft)">
                                      <p:cBhvr>
                                        <p:cTn id="74" dur="500"/>
                                        <p:tgtEl>
                                          <p:spTgt spid="30"/>
                                        </p:tgtEl>
                                      </p:cBhvr>
                                    </p:animEffect>
                                  </p:childTnLst>
                                </p:cTn>
                              </p:par>
                              <p:par>
                                <p:cTn id="75" presetID="18" presetClass="entr" presetSubtype="6" fill="hold" nodeType="with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strips(downRight)">
                                      <p:cBhvr>
                                        <p:cTn id="77" dur="500"/>
                                        <p:tgtEl>
                                          <p:spTgt spid="41"/>
                                        </p:tgtEl>
                                      </p:cBhvr>
                                    </p:animEffect>
                                  </p:childTnLst>
                                </p:cTn>
                              </p:par>
                            </p:childTnLst>
                          </p:cTn>
                        </p:par>
                        <p:par>
                          <p:cTn id="78" fill="hold">
                            <p:stCondLst>
                              <p:cond delay="1500"/>
                            </p:stCondLst>
                            <p:childTnLst>
                              <p:par>
                                <p:cTn id="79" presetID="18" presetClass="entr" presetSubtype="12" fill="hold" nodeType="after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strips(downLeft)">
                                      <p:cBhvr>
                                        <p:cTn id="81" dur="500"/>
                                        <p:tgtEl>
                                          <p:spTgt spid="31"/>
                                        </p:tgtEl>
                                      </p:cBhvr>
                                    </p:animEffect>
                                  </p:childTnLst>
                                </p:cTn>
                              </p:par>
                              <p:par>
                                <p:cTn id="82" presetID="18" presetClass="entr" presetSubtype="6" fill="hold"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strips(downRight)">
                                      <p:cBhvr>
                                        <p:cTn id="84" dur="500"/>
                                        <p:tgtEl>
                                          <p:spTgt spid="42"/>
                                        </p:tgtEl>
                                      </p:cBhvr>
                                    </p:animEffect>
                                  </p:childTnLst>
                                </p:cTn>
                              </p:par>
                            </p:childTnLst>
                          </p:cTn>
                        </p:par>
                        <p:par>
                          <p:cTn id="85" fill="hold">
                            <p:stCondLst>
                              <p:cond delay="2000"/>
                            </p:stCondLst>
                            <p:childTnLst>
                              <p:par>
                                <p:cTn id="86" presetID="18" presetClass="entr" presetSubtype="12" fill="hold" nodeType="after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strips(downLeft)">
                                      <p:cBhvr>
                                        <p:cTn id="88" dur="500"/>
                                        <p:tgtEl>
                                          <p:spTgt spid="32"/>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10"/>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9"/>
                                        </p:tgtEl>
                                        <p:attrNameLst>
                                          <p:attrName>style.visibility</p:attrName>
                                        </p:attrNameLst>
                                      </p:cBhvr>
                                      <p:to>
                                        <p:strVal val="hidden"/>
                                      </p:to>
                                    </p:set>
                                  </p:childTnLst>
                                </p:cTn>
                              </p:par>
                            </p:childTnLst>
                          </p:cTn>
                        </p:par>
                        <p:par>
                          <p:cTn id="95" fill="hold">
                            <p:stCondLst>
                              <p:cond delay="0"/>
                            </p:stCondLst>
                            <p:childTnLst>
                              <p:par>
                                <p:cTn id="96" presetID="1" presetClass="entr" presetSubtype="0" fill="hold" nodeType="afterEffect">
                                  <p:stCondLst>
                                    <p:cond delay="0"/>
                                  </p:stCondLst>
                                  <p:childTnLst>
                                    <p:set>
                                      <p:cBhvr>
                                        <p:cTn id="9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166A-FFB6-62B0-4928-D229F7E3EBB5}"/>
              </a:ext>
            </a:extLst>
          </p:cNvPr>
          <p:cNvSpPr>
            <a:spLocks noGrp="1"/>
          </p:cNvSpPr>
          <p:nvPr>
            <p:ph type="title"/>
          </p:nvPr>
        </p:nvSpPr>
        <p:spPr/>
        <p:txBody>
          <a:bodyPr>
            <a:normAutofit fontScale="90000"/>
          </a:bodyPr>
          <a:lstStyle/>
          <a:p>
            <a:r>
              <a:rPr lang="en-US" dirty="0"/>
              <a:t>In-Flash Bulk Bitwise Execution</a:t>
            </a:r>
          </a:p>
        </p:txBody>
      </p:sp>
      <p:sp>
        <p:nvSpPr>
          <p:cNvPr id="3" name="Content Placeholder 2">
            <a:extLst>
              <a:ext uri="{FF2B5EF4-FFF2-40B4-BE49-F238E27FC236}">
                <a16:creationId xmlns:a16="http://schemas.microsoft.com/office/drawing/2014/main" id="{5AA6DC65-58D9-77EA-5D80-02DB597A0CC1}"/>
              </a:ext>
            </a:extLst>
          </p:cNvPr>
          <p:cNvSpPr>
            <a:spLocks noGrp="1"/>
          </p:cNvSpPr>
          <p:nvPr>
            <p:ph idx="1"/>
          </p:nvPr>
        </p:nvSpPr>
        <p:spPr>
          <a:xfrm>
            <a:off x="228600" y="914400"/>
            <a:ext cx="8610600" cy="4876800"/>
          </a:xfrm>
        </p:spPr>
        <p:txBody>
          <a:bodyPr/>
          <a:lstStyle/>
          <a:p>
            <a:r>
              <a:rPr lang="en-US" sz="14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Jisung</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Park, </a:t>
            </a:r>
            <a:r>
              <a:rPr lang="en-US" sz="14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Roknoddin</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Azizi, Geraldo F. Oliveira, Mohammad </a:t>
            </a:r>
            <a:r>
              <a:rPr lang="en-US" sz="14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Sadrosadati</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Rakesh </a:t>
            </a:r>
            <a:r>
              <a:rPr lang="en-US" sz="14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Nadig</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David Novo, Juan Gómez-Luna, </a:t>
            </a:r>
            <a:r>
              <a:rPr lang="en-US" sz="14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Myungsuk</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Kim, and </a:t>
            </a:r>
            <a:r>
              <a:rPr lang="en-US" sz="1400" b="0" i="0" u="sng"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Onur</a:t>
            </a:r>
            <a:r>
              <a:rPr lang="en-US" sz="1400" b="0" i="0" u="sng"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0" i="0" u="sng"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Mutlu</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400" b="1" i="0" u="none" strike="noStrike"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"Flash-Cosmos: In-Flash Bulk Bitwise Operations Using Inherent Computation Capability of NAND Flash Memory"</a:t>
            </a:r>
            <a:br>
              <a:rPr lang="en-US" sz="1400" b="0" i="0" u="none" strike="noStrike" dirty="0">
                <a:solidFill>
                  <a:srgbClr val="0000FF"/>
                </a:solidFill>
                <a:effectLst/>
                <a:latin typeface="Tahoma" panose="020B0604030504040204" pitchFamily="34" charset="0"/>
                <a:ea typeface="Tahoma" panose="020B0604030504040204" pitchFamily="34" charset="0"/>
                <a:cs typeface="Tahoma" panose="020B0604030504040204" pitchFamily="34" charset="0"/>
              </a:rPr>
            </a:br>
            <a:r>
              <a:rPr lang="en-US" sz="14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4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55th International Symposium on Microarchitecture</a:t>
            </a:r>
            <a:r>
              <a:rPr lang="en-US" sz="14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1"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MICRO</a:t>
            </a:r>
            <a:r>
              <a:rPr lang="en-US" sz="14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Chicago, IL, USA, October 2022. </a:t>
            </a:r>
            <a:b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Slides (pptx)</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(pdf)</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b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6"/>
              </a:rPr>
              <a:t>Longer Lecture Slides (pptx)</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7"/>
              </a:rPr>
              <a:t>(pdf)</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b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8"/>
              </a:rPr>
              <a:t>Lecture Video</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(44 minutes)] </a:t>
            </a:r>
            <a:b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9"/>
              </a:rPr>
              <a:t>arXiv version</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marL="0" indent="0">
              <a:buNone/>
            </a:pPr>
            <a:endPar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57D0709F-745A-D34B-B5DD-A81248C7CF95}"/>
              </a:ext>
            </a:extLst>
          </p:cNvPr>
          <p:cNvSpPr>
            <a:spLocks noGrp="1"/>
          </p:cNvSpPr>
          <p:nvPr>
            <p:ph type="sldNum" sz="quarter" idx="11"/>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600" kern="1200">
                <a:solidFill>
                  <a:schemeClr val="tx1"/>
                </a:solidFill>
                <a:latin typeface="Garamond"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lang="en-US" smtClean="0">
                <a:solidFill>
                  <a:srgbClr val="000000"/>
                </a:solidFill>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CA38D597-0C40-6DA3-42C8-096F85D779A3}"/>
              </a:ext>
            </a:extLst>
          </p:cNvPr>
          <p:cNvSpPr txBox="1"/>
          <p:nvPr/>
        </p:nvSpPr>
        <p:spPr>
          <a:xfrm>
            <a:off x="1779861" y="6438543"/>
            <a:ext cx="52437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https://arxiv.org/pdf/2209.05566.pdf</a:t>
            </a:r>
            <a:r>
              <a:rPr kumimoji="0" lang="en-US" sz="2000" b="1" i="0" u="none" strike="noStrike" kern="1200" cap="none" spc="0" normalizeH="0" baseline="0" noProof="0" dirty="0">
                <a:ln>
                  <a:noFill/>
                </a:ln>
                <a:solidFill>
                  <a:srgbClr val="0432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7256A3E7-CB6F-CC49-960F-E75A178CABDA}"/>
              </a:ext>
            </a:extLst>
          </p:cNvPr>
          <p:cNvPicPr>
            <a:picLocks noChangeAspect="1"/>
          </p:cNvPicPr>
          <p:nvPr/>
        </p:nvPicPr>
        <p:blipFill>
          <a:blip r:embed="rId10"/>
          <a:stretch>
            <a:fillRect/>
          </a:stretch>
        </p:blipFill>
        <p:spPr>
          <a:xfrm>
            <a:off x="28004" y="3581400"/>
            <a:ext cx="9080500" cy="2260325"/>
          </a:xfrm>
          <a:prstGeom prst="rect">
            <a:avLst/>
          </a:prstGeom>
        </p:spPr>
      </p:pic>
    </p:spTree>
    <p:extLst>
      <p:ext uri="{BB962C8B-B14F-4D97-AF65-F5344CB8AC3E}">
        <p14:creationId xmlns:p14="http://schemas.microsoft.com/office/powerpoint/2010/main" val="18452927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B4662-A769-EDAC-9B08-DF930D74E0BE}"/>
              </a:ext>
            </a:extLst>
          </p:cNvPr>
          <p:cNvSpPr>
            <a:spLocks noGrp="1"/>
          </p:cNvSpPr>
          <p:nvPr>
            <p:ph type="title"/>
          </p:nvPr>
        </p:nvSpPr>
        <p:spPr/>
        <p:txBody>
          <a:bodyPr>
            <a:normAutofit fontScale="90000"/>
          </a:bodyPr>
          <a:lstStyle/>
          <a:p>
            <a:r>
              <a:rPr lang="en-CH" dirty="0"/>
              <a:t>NAND Flash Basics: A Flash Cell</a:t>
            </a:r>
          </a:p>
        </p:txBody>
      </p:sp>
      <p:sp>
        <p:nvSpPr>
          <p:cNvPr id="3" name="Content Placeholder 2">
            <a:extLst>
              <a:ext uri="{FF2B5EF4-FFF2-40B4-BE49-F238E27FC236}">
                <a16:creationId xmlns:a16="http://schemas.microsoft.com/office/drawing/2014/main" id="{7E0D8AEA-FB3A-6389-8498-16BC7A7EA6DC}"/>
              </a:ext>
            </a:extLst>
          </p:cNvPr>
          <p:cNvSpPr>
            <a:spLocks noGrp="1"/>
          </p:cNvSpPr>
          <p:nvPr>
            <p:ph idx="1"/>
          </p:nvPr>
        </p:nvSpPr>
        <p:spPr/>
        <p:txBody>
          <a:bodyPr/>
          <a:lstStyle/>
          <a:p>
            <a:r>
              <a:rPr lang="en-CH" dirty="0"/>
              <a:t>A flash cell stores data by adjusting the </a:t>
            </a:r>
            <a:r>
              <a:rPr lang="en-CH" dirty="0">
                <a:solidFill>
                  <a:schemeClr val="accent1"/>
                </a:solidFill>
              </a:rPr>
              <a:t>amount of charge </a:t>
            </a:r>
            <a:r>
              <a:rPr lang="en-CH" dirty="0"/>
              <a:t>in the cell</a:t>
            </a:r>
          </a:p>
        </p:txBody>
      </p:sp>
      <p:grpSp>
        <p:nvGrpSpPr>
          <p:cNvPr id="5" name="Group 4">
            <a:extLst>
              <a:ext uri="{FF2B5EF4-FFF2-40B4-BE49-F238E27FC236}">
                <a16:creationId xmlns:a16="http://schemas.microsoft.com/office/drawing/2014/main" id="{2DA9BE76-316C-6AA2-D293-201EC44EFE79}"/>
              </a:ext>
            </a:extLst>
          </p:cNvPr>
          <p:cNvGrpSpPr/>
          <p:nvPr/>
        </p:nvGrpSpPr>
        <p:grpSpPr>
          <a:xfrm>
            <a:off x="1115474" y="1926890"/>
            <a:ext cx="2988324" cy="2026624"/>
            <a:chOff x="1115474" y="1650844"/>
            <a:chExt cx="2988324" cy="2026624"/>
          </a:xfrm>
        </p:grpSpPr>
        <p:sp>
          <p:nvSpPr>
            <p:cNvPr id="4" name="TextBox 3">
              <a:extLst>
                <a:ext uri="{FF2B5EF4-FFF2-40B4-BE49-F238E27FC236}">
                  <a16:creationId xmlns:a16="http://schemas.microsoft.com/office/drawing/2014/main" id="{DC950E47-2948-E218-8600-99E73695AD75}"/>
                </a:ext>
              </a:extLst>
            </p:cNvPr>
            <p:cNvSpPr txBox="1"/>
            <p:nvPr/>
          </p:nvSpPr>
          <p:spPr>
            <a:xfrm>
              <a:off x="1115474" y="3061915"/>
              <a:ext cx="2988324" cy="615553"/>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Erased Cell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(Low Charge Level)</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7" name="타원 299">
              <a:extLst>
                <a:ext uri="{FF2B5EF4-FFF2-40B4-BE49-F238E27FC236}">
                  <a16:creationId xmlns:a16="http://schemas.microsoft.com/office/drawing/2014/main" id="{B87899F4-6B53-60A2-4933-371DC85102E3}"/>
                </a:ext>
              </a:extLst>
            </p:cNvPr>
            <p:cNvSpPr/>
            <p:nvPr/>
          </p:nvSpPr>
          <p:spPr>
            <a:xfrm>
              <a:off x="1967037" y="1650844"/>
              <a:ext cx="1285199" cy="128197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44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44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grpSp>
        <p:nvGrpSpPr>
          <p:cNvPr id="6" name="Group 5">
            <a:extLst>
              <a:ext uri="{FF2B5EF4-FFF2-40B4-BE49-F238E27FC236}">
                <a16:creationId xmlns:a16="http://schemas.microsoft.com/office/drawing/2014/main" id="{AE7DE648-2A1A-AD69-52F3-0B8B25A8B3CB}"/>
              </a:ext>
            </a:extLst>
          </p:cNvPr>
          <p:cNvGrpSpPr/>
          <p:nvPr/>
        </p:nvGrpSpPr>
        <p:grpSpPr>
          <a:xfrm>
            <a:off x="5040202" y="1926890"/>
            <a:ext cx="2988324" cy="2026624"/>
            <a:chOff x="5040202" y="1650844"/>
            <a:chExt cx="2988324" cy="2026624"/>
          </a:xfrm>
        </p:grpSpPr>
        <p:sp>
          <p:nvSpPr>
            <p:cNvPr id="19" name="TextBox 18">
              <a:extLst>
                <a:ext uri="{FF2B5EF4-FFF2-40B4-BE49-F238E27FC236}">
                  <a16:creationId xmlns:a16="http://schemas.microsoft.com/office/drawing/2014/main" id="{E01C5098-2F55-DCD0-4035-DEF8021C7835}"/>
                </a:ext>
              </a:extLst>
            </p:cNvPr>
            <p:cNvSpPr txBox="1"/>
            <p:nvPr/>
          </p:nvSpPr>
          <p:spPr>
            <a:xfrm>
              <a:off x="5040202" y="3061915"/>
              <a:ext cx="2988324" cy="615553"/>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Programmed Cell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(High Charge Level)</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22" name="타원 299">
              <a:extLst>
                <a:ext uri="{FF2B5EF4-FFF2-40B4-BE49-F238E27FC236}">
                  <a16:creationId xmlns:a16="http://schemas.microsoft.com/office/drawing/2014/main" id="{E1CC8831-2260-02FC-4A07-355018A60666}"/>
                </a:ext>
              </a:extLst>
            </p:cNvPr>
            <p:cNvSpPr/>
            <p:nvPr/>
          </p:nvSpPr>
          <p:spPr>
            <a:xfrm>
              <a:off x="5891765" y="1650844"/>
              <a:ext cx="1285199" cy="1281976"/>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44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0</a:t>
              </a:r>
              <a:endParaRPr kumimoji="0" lang="ko-KR" altLang="en-US" sz="44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grpSp>
        <p:nvGrpSpPr>
          <p:cNvPr id="8" name="Group 7">
            <a:extLst>
              <a:ext uri="{FF2B5EF4-FFF2-40B4-BE49-F238E27FC236}">
                <a16:creationId xmlns:a16="http://schemas.microsoft.com/office/drawing/2014/main" id="{CF8AEA67-5B70-308C-F2E2-AB663FEBD44B}"/>
              </a:ext>
            </a:extLst>
          </p:cNvPr>
          <p:cNvGrpSpPr/>
          <p:nvPr/>
        </p:nvGrpSpPr>
        <p:grpSpPr>
          <a:xfrm>
            <a:off x="1115474" y="4120285"/>
            <a:ext cx="7023522" cy="2271555"/>
            <a:chOff x="1115474" y="3844239"/>
            <a:chExt cx="7023522" cy="2271555"/>
          </a:xfrm>
        </p:grpSpPr>
        <p:sp>
          <p:nvSpPr>
            <p:cNvPr id="35" name="Down Arrow 34">
              <a:extLst>
                <a:ext uri="{FF2B5EF4-FFF2-40B4-BE49-F238E27FC236}">
                  <a16:creationId xmlns:a16="http://schemas.microsoft.com/office/drawing/2014/main" id="{30C9F20A-9ABF-D74B-C544-EFA47FEA1BD3}"/>
                </a:ext>
              </a:extLst>
            </p:cNvPr>
            <p:cNvSpPr/>
            <p:nvPr/>
          </p:nvSpPr>
          <p:spPr>
            <a:xfrm>
              <a:off x="2260315" y="3844239"/>
              <a:ext cx="708917" cy="6575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Down Arrow 35">
              <a:extLst>
                <a:ext uri="{FF2B5EF4-FFF2-40B4-BE49-F238E27FC236}">
                  <a16:creationId xmlns:a16="http://schemas.microsoft.com/office/drawing/2014/main" id="{780550EE-0828-1AD5-9060-5886910386FE}"/>
                </a:ext>
              </a:extLst>
            </p:cNvPr>
            <p:cNvSpPr/>
            <p:nvPr/>
          </p:nvSpPr>
          <p:spPr>
            <a:xfrm>
              <a:off x="6179905" y="3844239"/>
              <a:ext cx="708917" cy="6575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2085BA2A-D88A-83D7-1AD7-BB80C4B438D5}"/>
                </a:ext>
              </a:extLst>
            </p:cNvPr>
            <p:cNvSpPr txBox="1"/>
            <p:nvPr/>
          </p:nvSpPr>
          <p:spPr>
            <a:xfrm>
              <a:off x="3077838" y="3988346"/>
              <a:ext cx="2988324" cy="369332"/>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1" u="none" strike="noStrike" kern="1200" cap="none" spc="0" normalizeH="0" baseline="0" noProof="0" dirty="0">
                  <a:ln>
                    <a:noFill/>
                  </a:ln>
                  <a:solidFill>
                    <a:srgbClr val="4472C4"/>
                  </a:solidFill>
                  <a:effectLst/>
                  <a:uLnTx/>
                  <a:uFillTx/>
                  <a:latin typeface="Cambria" panose="02040503050406030204" pitchFamily="18" charset="0"/>
                  <a:ea typeface="맑은 고딕" panose="020B0503020000020004" pitchFamily="34" charset="-127"/>
                  <a:cs typeface="+mn-cs"/>
                </a:rPr>
                <a:t>Activation</a:t>
              </a:r>
              <a:endParaRPr kumimoji="0" lang="ko-KR" altLang="en-US" sz="2400" b="1" i="1" u="none" strike="noStrike" kern="1200" cap="none" spc="0" normalizeH="0" baseline="0" noProof="0" dirty="0">
                <a:ln>
                  <a:noFill/>
                </a:ln>
                <a:solidFill>
                  <a:srgbClr val="4472C4"/>
                </a:solidFill>
                <a:effectLst/>
                <a:uLnTx/>
                <a:uFillTx/>
                <a:latin typeface="Cambria" panose="02040503050406030204" pitchFamily="18" charset="0"/>
                <a:ea typeface="맑은 고딕" panose="020B0503020000020004" pitchFamily="34" charset="-127"/>
                <a:cs typeface="+mn-cs"/>
              </a:endParaRPr>
            </a:p>
          </p:txBody>
        </p:sp>
        <p:grpSp>
          <p:nvGrpSpPr>
            <p:cNvPr id="39" name="그룹 835">
              <a:extLst>
                <a:ext uri="{FF2B5EF4-FFF2-40B4-BE49-F238E27FC236}">
                  <a16:creationId xmlns:a16="http://schemas.microsoft.com/office/drawing/2014/main" id="{DDEBB10B-7E35-6817-B638-57183281C32C}"/>
                </a:ext>
              </a:extLst>
            </p:cNvPr>
            <p:cNvGrpSpPr/>
            <p:nvPr/>
          </p:nvGrpSpPr>
          <p:grpSpPr>
            <a:xfrm>
              <a:off x="1870695" y="4769831"/>
              <a:ext cx="1477881" cy="530507"/>
              <a:chOff x="5890169" y="4312037"/>
              <a:chExt cx="1895988" cy="1103725"/>
            </a:xfrm>
          </p:grpSpPr>
          <p:grpSp>
            <p:nvGrpSpPr>
              <p:cNvPr id="42" name="그룹 822">
                <a:extLst>
                  <a:ext uri="{FF2B5EF4-FFF2-40B4-BE49-F238E27FC236}">
                    <a16:creationId xmlns:a16="http://schemas.microsoft.com/office/drawing/2014/main" id="{27D9802B-E4DE-F2A7-0E45-FC0B768A25CC}"/>
                  </a:ext>
                </a:extLst>
              </p:cNvPr>
              <p:cNvGrpSpPr/>
              <p:nvPr/>
            </p:nvGrpSpPr>
            <p:grpSpPr>
              <a:xfrm>
                <a:off x="6122466" y="4312037"/>
                <a:ext cx="1432853" cy="1103725"/>
                <a:chOff x="5991225" y="4310063"/>
                <a:chExt cx="496427" cy="273840"/>
              </a:xfrm>
            </p:grpSpPr>
            <p:cxnSp>
              <p:nvCxnSpPr>
                <p:cNvPr id="45" name="직선 연결선 771">
                  <a:extLst>
                    <a:ext uri="{FF2B5EF4-FFF2-40B4-BE49-F238E27FC236}">
                      <a16:creationId xmlns:a16="http://schemas.microsoft.com/office/drawing/2014/main" id="{6A1E1823-7909-865A-8C6B-E63A7E2613B5}"/>
                    </a:ext>
                  </a:extLst>
                </p:cNvPr>
                <p:cNvCxnSpPr>
                  <a:cxnSpLocks/>
                </p:cNvCxnSpPr>
                <p:nvPr/>
              </p:nvCxnSpPr>
              <p:spPr>
                <a:xfrm flipH="1">
                  <a:off x="5991225" y="4310063"/>
                  <a:ext cx="40482" cy="136920"/>
                </a:xfrm>
                <a:prstGeom prst="line">
                  <a:avLst/>
                </a:prstGeom>
                <a:ln w="28575"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6" name="직선 연결선 789">
                  <a:extLst>
                    <a:ext uri="{FF2B5EF4-FFF2-40B4-BE49-F238E27FC236}">
                      <a16:creationId xmlns:a16="http://schemas.microsoft.com/office/drawing/2014/main" id="{F7F84726-CDFF-6839-D6BA-D1952FE4A995}"/>
                    </a:ext>
                  </a:extLst>
                </p:cNvPr>
                <p:cNvCxnSpPr>
                  <a:cxnSpLocks/>
                </p:cNvCxnSpPr>
                <p:nvPr/>
              </p:nvCxnSpPr>
              <p:spPr>
                <a:xfrm flipH="1">
                  <a:off x="6114445" y="4310063"/>
                  <a:ext cx="82738" cy="273840"/>
                </a:xfrm>
                <a:prstGeom prst="line">
                  <a:avLst/>
                </a:prstGeom>
                <a:ln w="28575"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7" name="직선 연결선 792">
                  <a:extLst>
                    <a:ext uri="{FF2B5EF4-FFF2-40B4-BE49-F238E27FC236}">
                      <a16:creationId xmlns:a16="http://schemas.microsoft.com/office/drawing/2014/main" id="{D2FDB726-09D1-8E5E-98EF-94D76B9BB500}"/>
                    </a:ext>
                  </a:extLst>
                </p:cNvPr>
                <p:cNvCxnSpPr>
                  <a:cxnSpLocks/>
                </p:cNvCxnSpPr>
                <p:nvPr/>
              </p:nvCxnSpPr>
              <p:spPr>
                <a:xfrm>
                  <a:off x="6031707" y="4310063"/>
                  <a:ext cx="82738" cy="273840"/>
                </a:xfrm>
                <a:prstGeom prst="line">
                  <a:avLst/>
                </a:prstGeom>
                <a:ln w="28575"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8" name="직선 연결선 807">
                  <a:extLst>
                    <a:ext uri="{FF2B5EF4-FFF2-40B4-BE49-F238E27FC236}">
                      <a16:creationId xmlns:a16="http://schemas.microsoft.com/office/drawing/2014/main" id="{8BCE4B49-81FE-B413-14BA-FCE45FAB4D43}"/>
                    </a:ext>
                  </a:extLst>
                </p:cNvPr>
                <p:cNvCxnSpPr>
                  <a:cxnSpLocks/>
                </p:cNvCxnSpPr>
                <p:nvPr/>
              </p:nvCxnSpPr>
              <p:spPr>
                <a:xfrm>
                  <a:off x="6197183" y="4310063"/>
                  <a:ext cx="82738" cy="273840"/>
                </a:xfrm>
                <a:prstGeom prst="line">
                  <a:avLst/>
                </a:prstGeom>
                <a:ln w="28575"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9" name="직선 연결선 810">
                  <a:extLst>
                    <a:ext uri="{FF2B5EF4-FFF2-40B4-BE49-F238E27FC236}">
                      <a16:creationId xmlns:a16="http://schemas.microsoft.com/office/drawing/2014/main" id="{0D5213C8-CEC7-0291-F5E6-59029D0E54F7}"/>
                    </a:ext>
                  </a:extLst>
                </p:cNvPr>
                <p:cNvCxnSpPr>
                  <a:cxnSpLocks/>
                </p:cNvCxnSpPr>
                <p:nvPr/>
              </p:nvCxnSpPr>
              <p:spPr>
                <a:xfrm flipH="1">
                  <a:off x="6279921" y="4310063"/>
                  <a:ext cx="82738" cy="273840"/>
                </a:xfrm>
                <a:prstGeom prst="line">
                  <a:avLst/>
                </a:prstGeom>
                <a:ln w="28575"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0" name="직선 연결선 815">
                  <a:extLst>
                    <a:ext uri="{FF2B5EF4-FFF2-40B4-BE49-F238E27FC236}">
                      <a16:creationId xmlns:a16="http://schemas.microsoft.com/office/drawing/2014/main" id="{3A4EE30C-D460-3EB3-5336-03DD96AADDE1}"/>
                    </a:ext>
                  </a:extLst>
                </p:cNvPr>
                <p:cNvCxnSpPr>
                  <a:cxnSpLocks/>
                </p:cNvCxnSpPr>
                <p:nvPr/>
              </p:nvCxnSpPr>
              <p:spPr>
                <a:xfrm>
                  <a:off x="6362659" y="4310063"/>
                  <a:ext cx="82738" cy="273840"/>
                </a:xfrm>
                <a:prstGeom prst="line">
                  <a:avLst/>
                </a:prstGeom>
                <a:ln w="28575"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1" name="직선 연결선 819">
                  <a:extLst>
                    <a:ext uri="{FF2B5EF4-FFF2-40B4-BE49-F238E27FC236}">
                      <a16:creationId xmlns:a16="http://schemas.microsoft.com/office/drawing/2014/main" id="{216D47BB-C1BD-C246-A2E2-7612280CAAC3}"/>
                    </a:ext>
                  </a:extLst>
                </p:cNvPr>
                <p:cNvCxnSpPr>
                  <a:cxnSpLocks/>
                </p:cNvCxnSpPr>
                <p:nvPr/>
              </p:nvCxnSpPr>
              <p:spPr>
                <a:xfrm flipH="1">
                  <a:off x="6445397" y="4446983"/>
                  <a:ext cx="42255" cy="136920"/>
                </a:xfrm>
                <a:prstGeom prst="line">
                  <a:avLst/>
                </a:prstGeom>
                <a:ln w="28575" cap="rnd">
                  <a:solidFill>
                    <a:schemeClr val="tx1"/>
                  </a:solidFill>
                  <a:round/>
                </a:ln>
              </p:spPr>
              <p:style>
                <a:lnRef idx="1">
                  <a:schemeClr val="accent1"/>
                </a:lnRef>
                <a:fillRef idx="0">
                  <a:schemeClr val="accent1"/>
                </a:fillRef>
                <a:effectRef idx="0">
                  <a:schemeClr val="accent1"/>
                </a:effectRef>
                <a:fontRef idx="minor">
                  <a:schemeClr val="tx1"/>
                </a:fontRef>
              </p:style>
            </p:cxnSp>
          </p:grpSp>
          <p:cxnSp>
            <p:nvCxnSpPr>
              <p:cNvPr id="43" name="직선 연결선 826">
                <a:extLst>
                  <a:ext uri="{FF2B5EF4-FFF2-40B4-BE49-F238E27FC236}">
                    <a16:creationId xmlns:a16="http://schemas.microsoft.com/office/drawing/2014/main" id="{4B82898F-ED8F-41D1-5B83-F6A248C67B6D}"/>
                  </a:ext>
                </a:extLst>
              </p:cNvPr>
              <p:cNvCxnSpPr>
                <a:cxnSpLocks/>
              </p:cNvCxnSpPr>
              <p:nvPr/>
            </p:nvCxnSpPr>
            <p:spPr>
              <a:xfrm>
                <a:off x="5890169" y="4863900"/>
                <a:ext cx="232301" cy="0"/>
              </a:xfrm>
              <a:prstGeom prst="line">
                <a:avLst/>
              </a:prstGeom>
              <a:ln w="28575"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4" name="직선 연결선 832">
                <a:extLst>
                  <a:ext uri="{FF2B5EF4-FFF2-40B4-BE49-F238E27FC236}">
                    <a16:creationId xmlns:a16="http://schemas.microsoft.com/office/drawing/2014/main" id="{DDD1B199-8ACE-9552-BC22-E2DAE6F475F7}"/>
                  </a:ext>
                </a:extLst>
              </p:cNvPr>
              <p:cNvCxnSpPr>
                <a:cxnSpLocks/>
              </p:cNvCxnSpPr>
              <p:nvPr/>
            </p:nvCxnSpPr>
            <p:spPr>
              <a:xfrm flipH="1">
                <a:off x="7552471" y="4863900"/>
                <a:ext cx="233686" cy="0"/>
              </a:xfrm>
              <a:prstGeom prst="line">
                <a:avLst/>
              </a:prstGeom>
              <a:ln w="28575"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nvGrpSpPr>
            <p:cNvPr id="55" name="그룹 761">
              <a:extLst>
                <a:ext uri="{FF2B5EF4-FFF2-40B4-BE49-F238E27FC236}">
                  <a16:creationId xmlns:a16="http://schemas.microsoft.com/office/drawing/2014/main" id="{16E00A7A-ACE4-56C3-5C0D-F0EF94B08AAB}"/>
                </a:ext>
              </a:extLst>
            </p:cNvPr>
            <p:cNvGrpSpPr/>
            <p:nvPr/>
          </p:nvGrpSpPr>
          <p:grpSpPr>
            <a:xfrm>
              <a:off x="5815165" y="4868016"/>
              <a:ext cx="1438395" cy="298725"/>
              <a:chOff x="5608137" y="3394157"/>
              <a:chExt cx="338599" cy="70817"/>
            </a:xfrm>
          </p:grpSpPr>
          <p:grpSp>
            <p:nvGrpSpPr>
              <p:cNvPr id="56" name="그룹 753">
                <a:extLst>
                  <a:ext uri="{FF2B5EF4-FFF2-40B4-BE49-F238E27FC236}">
                    <a16:creationId xmlns:a16="http://schemas.microsoft.com/office/drawing/2014/main" id="{E9E80999-D225-8FDB-41EF-D7AD423298CF}"/>
                  </a:ext>
                </a:extLst>
              </p:cNvPr>
              <p:cNvGrpSpPr/>
              <p:nvPr/>
            </p:nvGrpSpPr>
            <p:grpSpPr>
              <a:xfrm rot="5400000">
                <a:off x="5739521" y="3307128"/>
                <a:ext cx="70817" cy="244875"/>
                <a:chOff x="5131625" y="2342062"/>
                <a:chExt cx="70817" cy="244875"/>
              </a:xfrm>
            </p:grpSpPr>
            <p:sp>
              <p:nvSpPr>
                <p:cNvPr id="59" name="타원 750">
                  <a:extLst>
                    <a:ext uri="{FF2B5EF4-FFF2-40B4-BE49-F238E27FC236}">
                      <a16:creationId xmlns:a16="http://schemas.microsoft.com/office/drawing/2014/main" id="{BD5113FB-645E-2407-245E-871847065EBF}"/>
                    </a:ext>
                  </a:extLst>
                </p:cNvPr>
                <p:cNvSpPr/>
                <p:nvPr/>
              </p:nvSpPr>
              <p:spPr>
                <a:xfrm>
                  <a:off x="5141482" y="2525977"/>
                  <a:ext cx="60960" cy="6096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60" name="타원 751">
                  <a:extLst>
                    <a:ext uri="{FF2B5EF4-FFF2-40B4-BE49-F238E27FC236}">
                      <a16:creationId xmlns:a16="http://schemas.microsoft.com/office/drawing/2014/main" id="{7214A0A5-38C2-9362-4CD2-D26A5FAD3809}"/>
                    </a:ext>
                  </a:extLst>
                </p:cNvPr>
                <p:cNvSpPr/>
                <p:nvPr/>
              </p:nvSpPr>
              <p:spPr>
                <a:xfrm>
                  <a:off x="5141467" y="2342062"/>
                  <a:ext cx="60960" cy="6096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61" name="직선 연결선 752">
                  <a:extLst>
                    <a:ext uri="{FF2B5EF4-FFF2-40B4-BE49-F238E27FC236}">
                      <a16:creationId xmlns:a16="http://schemas.microsoft.com/office/drawing/2014/main" id="{EFD7EE85-0C17-857C-8B22-39191E2CC398}"/>
                    </a:ext>
                  </a:extLst>
                </p:cNvPr>
                <p:cNvCxnSpPr>
                  <a:cxnSpLocks/>
                </p:cNvCxnSpPr>
                <p:nvPr/>
              </p:nvCxnSpPr>
              <p:spPr>
                <a:xfrm rot="19800000" flipV="1">
                  <a:off x="5131625" y="2409684"/>
                  <a:ext cx="0" cy="122952"/>
                </a:xfrm>
                <a:prstGeom prst="line">
                  <a:avLst/>
                </a:prstGeom>
                <a:ln w="28575" cap="sq">
                  <a:solidFill>
                    <a:schemeClr val="tx1"/>
                  </a:solidFill>
                  <a:bevel/>
                </a:ln>
              </p:spPr>
              <p:style>
                <a:lnRef idx="1">
                  <a:schemeClr val="accent1"/>
                </a:lnRef>
                <a:fillRef idx="0">
                  <a:schemeClr val="accent1"/>
                </a:fillRef>
                <a:effectRef idx="0">
                  <a:schemeClr val="accent1"/>
                </a:effectRef>
                <a:fontRef idx="minor">
                  <a:schemeClr val="tx1"/>
                </a:fontRef>
              </p:style>
            </p:cxnSp>
          </p:grpSp>
          <p:cxnSp>
            <p:nvCxnSpPr>
              <p:cNvPr id="57" name="직선 연결선 754">
                <a:extLst>
                  <a:ext uri="{FF2B5EF4-FFF2-40B4-BE49-F238E27FC236}">
                    <a16:creationId xmlns:a16="http://schemas.microsoft.com/office/drawing/2014/main" id="{9F9F121B-D2DF-6677-C4A7-8D59332017B4}"/>
                  </a:ext>
                </a:extLst>
              </p:cNvPr>
              <p:cNvCxnSpPr>
                <a:cxnSpLocks/>
              </p:cNvCxnSpPr>
              <p:nvPr/>
            </p:nvCxnSpPr>
            <p:spPr>
              <a:xfrm>
                <a:off x="5608137" y="3433763"/>
                <a:ext cx="44354" cy="0"/>
              </a:xfrm>
              <a:prstGeom prst="line">
                <a:avLst/>
              </a:prstGeom>
              <a:ln w="28575" cap="sq">
                <a:solidFill>
                  <a:schemeClr val="tx1"/>
                </a:solidFill>
                <a:bevel/>
              </a:ln>
            </p:spPr>
            <p:style>
              <a:lnRef idx="1">
                <a:schemeClr val="accent1"/>
              </a:lnRef>
              <a:fillRef idx="0">
                <a:schemeClr val="accent1"/>
              </a:fillRef>
              <a:effectRef idx="0">
                <a:schemeClr val="accent1"/>
              </a:effectRef>
              <a:fontRef idx="minor">
                <a:schemeClr val="tx1"/>
              </a:fontRef>
            </p:style>
          </p:cxnSp>
          <p:cxnSp>
            <p:nvCxnSpPr>
              <p:cNvPr id="58" name="직선 연결선 756">
                <a:extLst>
                  <a:ext uri="{FF2B5EF4-FFF2-40B4-BE49-F238E27FC236}">
                    <a16:creationId xmlns:a16="http://schemas.microsoft.com/office/drawing/2014/main" id="{DF49440D-0BFC-25B6-407A-1BA010A8DBC4}"/>
                  </a:ext>
                </a:extLst>
              </p:cNvPr>
              <p:cNvCxnSpPr>
                <a:cxnSpLocks/>
              </p:cNvCxnSpPr>
              <p:nvPr/>
            </p:nvCxnSpPr>
            <p:spPr>
              <a:xfrm>
                <a:off x="5902382" y="3433763"/>
                <a:ext cx="44354" cy="0"/>
              </a:xfrm>
              <a:prstGeom prst="line">
                <a:avLst/>
              </a:prstGeom>
              <a:ln w="28575" cap="sq">
                <a:solidFill>
                  <a:schemeClr val="tx1"/>
                </a:solidFill>
                <a:bevel/>
              </a:ln>
            </p:spPr>
            <p:style>
              <a:lnRef idx="1">
                <a:schemeClr val="accent1"/>
              </a:lnRef>
              <a:fillRef idx="0">
                <a:schemeClr val="accent1"/>
              </a:fillRef>
              <a:effectRef idx="0">
                <a:schemeClr val="accent1"/>
              </a:effectRef>
              <a:fontRef idx="minor">
                <a:schemeClr val="tx1"/>
              </a:fontRef>
            </p:style>
          </p:cxnSp>
        </p:grpSp>
        <p:sp>
          <p:nvSpPr>
            <p:cNvPr id="62" name="TextBox 61">
              <a:extLst>
                <a:ext uri="{FF2B5EF4-FFF2-40B4-BE49-F238E27FC236}">
                  <a16:creationId xmlns:a16="http://schemas.microsoft.com/office/drawing/2014/main" id="{46ADFEF2-D605-032A-B45B-B81E6DAE3EA8}"/>
                </a:ext>
              </a:extLst>
            </p:cNvPr>
            <p:cNvSpPr txBox="1"/>
            <p:nvPr/>
          </p:nvSpPr>
          <p:spPr>
            <a:xfrm>
              <a:off x="1115474" y="5654129"/>
              <a:ext cx="2988324"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Operates as a </a:t>
              </a:r>
              <a:r>
                <a:rPr kumimoji="0" lang="en-US" altLang="ko-KR" sz="2000" b="1" i="1" u="none" strike="noStrike" kern="1200" cap="none" spc="0" normalizeH="0" baseline="0" noProof="0" dirty="0">
                  <a:ln>
                    <a:noFill/>
                  </a:ln>
                  <a:solidFill>
                    <a:srgbClr val="4472C4"/>
                  </a:solidFill>
                  <a:effectLst/>
                  <a:uLnTx/>
                  <a:uFillTx/>
                  <a:latin typeface="Cambria" panose="02040503050406030204" pitchFamily="18" charset="0"/>
                  <a:ea typeface="맑은 고딕" panose="020B0503020000020004" pitchFamily="34" charset="-127"/>
                  <a:cs typeface="+mn-cs"/>
                </a:rPr>
                <a:t>resistor</a:t>
              </a:r>
              <a:endParaRPr kumimoji="0" lang="ko-KR" altLang="en-US" sz="2000" b="1" i="1" u="none" strike="noStrike" kern="1200" cap="none" spc="0" normalizeH="0" baseline="0" noProof="0" dirty="0">
                <a:ln>
                  <a:noFill/>
                </a:ln>
                <a:solidFill>
                  <a:srgbClr val="4472C4"/>
                </a:solidFill>
                <a:effectLst/>
                <a:uLnTx/>
                <a:uFillTx/>
                <a:latin typeface="Cambria" panose="02040503050406030204" pitchFamily="18" charset="0"/>
                <a:ea typeface="맑은 고딕" panose="020B0503020000020004" pitchFamily="34" charset="-127"/>
                <a:cs typeface="+mn-cs"/>
              </a:endParaRPr>
            </a:p>
          </p:txBody>
        </p:sp>
        <p:sp>
          <p:nvSpPr>
            <p:cNvPr id="63" name="TextBox 62">
              <a:extLst>
                <a:ext uri="{FF2B5EF4-FFF2-40B4-BE49-F238E27FC236}">
                  <a16:creationId xmlns:a16="http://schemas.microsoft.com/office/drawing/2014/main" id="{754F9DFC-6C01-6B85-63EE-2561FDA6B6FC}"/>
                </a:ext>
              </a:extLst>
            </p:cNvPr>
            <p:cNvSpPr txBox="1"/>
            <p:nvPr/>
          </p:nvSpPr>
          <p:spPr>
            <a:xfrm>
              <a:off x="4851840" y="5500241"/>
              <a:ext cx="3287156" cy="615553"/>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Operates as an </a:t>
              </a:r>
              <a:r>
                <a:rPr kumimoji="0" lang="en-US" altLang="ko-KR" sz="2000" b="1" i="1" u="none" strike="noStrike" kern="1200" cap="none" spc="0" normalizeH="0" baseline="0" noProof="0" dirty="0">
                  <a:ln>
                    <a:noFill/>
                  </a:ln>
                  <a:solidFill>
                    <a:srgbClr val="4472C4"/>
                  </a:solidFill>
                  <a:effectLst/>
                  <a:uLnTx/>
                  <a:uFillTx/>
                  <a:latin typeface="Cambria" panose="02040503050406030204" pitchFamily="18" charset="0"/>
                  <a:ea typeface="맑은 고딕" panose="020B0503020000020004" pitchFamily="34" charset="-127"/>
                  <a:cs typeface="+mn-cs"/>
                </a:rPr>
                <a:t>open switch</a:t>
              </a:r>
              <a:endParaRPr kumimoji="0" lang="ko-KR" altLang="en-US" sz="2000" b="1" i="1" u="none" strike="noStrike" kern="1200" cap="none" spc="0" normalizeH="0" baseline="0" noProof="0" dirty="0">
                <a:ln>
                  <a:noFill/>
                </a:ln>
                <a:solidFill>
                  <a:srgbClr val="4472C4"/>
                </a:solidFill>
                <a:effectLst/>
                <a:uLnTx/>
                <a:uFillTx/>
                <a:latin typeface="Cambria" panose="02040503050406030204" pitchFamily="18" charset="0"/>
                <a:ea typeface="맑은 고딕" panose="020B0503020000020004" pitchFamily="34" charset="-127"/>
                <a:cs typeface="+mn-cs"/>
              </a:endParaRPr>
            </a:p>
          </p:txBody>
        </p:sp>
      </p:grpSp>
    </p:spTree>
    <p:extLst>
      <p:ext uri="{BB962C8B-B14F-4D97-AF65-F5344CB8AC3E}">
        <p14:creationId xmlns:p14="http://schemas.microsoft.com/office/powerpoint/2010/main" val="129252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B4662-A769-EDAC-9B08-DF930D74E0BE}"/>
              </a:ext>
            </a:extLst>
          </p:cNvPr>
          <p:cNvSpPr>
            <a:spLocks noGrp="1"/>
          </p:cNvSpPr>
          <p:nvPr>
            <p:ph type="title"/>
          </p:nvPr>
        </p:nvSpPr>
        <p:spPr/>
        <p:txBody>
          <a:bodyPr>
            <a:normAutofit fontScale="90000"/>
          </a:bodyPr>
          <a:lstStyle/>
          <a:p>
            <a:r>
              <a:rPr lang="en-CH" dirty="0"/>
              <a:t>NAND Flash Basics: A NAND String</a:t>
            </a:r>
          </a:p>
        </p:txBody>
      </p:sp>
      <p:sp>
        <p:nvSpPr>
          <p:cNvPr id="3" name="Content Placeholder 2">
            <a:extLst>
              <a:ext uri="{FF2B5EF4-FFF2-40B4-BE49-F238E27FC236}">
                <a16:creationId xmlns:a16="http://schemas.microsoft.com/office/drawing/2014/main" id="{7E0D8AEA-FB3A-6389-8498-16BC7A7EA6DC}"/>
              </a:ext>
            </a:extLst>
          </p:cNvPr>
          <p:cNvSpPr>
            <a:spLocks noGrp="1"/>
          </p:cNvSpPr>
          <p:nvPr>
            <p:ph idx="1"/>
          </p:nvPr>
        </p:nvSpPr>
        <p:spPr/>
        <p:txBody>
          <a:bodyPr/>
          <a:lstStyle/>
          <a:p>
            <a:r>
              <a:rPr lang="en-CH" dirty="0"/>
              <a:t>A set of flash cells are </a:t>
            </a:r>
            <a:r>
              <a:rPr lang="en-CH" dirty="0">
                <a:solidFill>
                  <a:schemeClr val="accent1"/>
                </a:solidFill>
              </a:rPr>
              <a:t>serially connected</a:t>
            </a:r>
            <a:r>
              <a:rPr lang="en-IN" dirty="0"/>
              <a:t> to form </a:t>
            </a:r>
            <a:r>
              <a:rPr lang="en-CH" dirty="0"/>
              <a:t>a </a:t>
            </a:r>
            <a:r>
              <a:rPr lang="en-CH" dirty="0">
                <a:solidFill>
                  <a:schemeClr val="accent1"/>
                </a:solidFill>
              </a:rPr>
              <a:t>NAND </a:t>
            </a:r>
            <a:r>
              <a:rPr lang="en-IN" dirty="0">
                <a:solidFill>
                  <a:schemeClr val="accent1"/>
                </a:solidFill>
              </a:rPr>
              <a:t>S</a:t>
            </a:r>
            <a:r>
              <a:rPr lang="en-CH" dirty="0">
                <a:solidFill>
                  <a:schemeClr val="accent1"/>
                </a:solidFill>
              </a:rPr>
              <a:t>tring</a:t>
            </a:r>
          </a:p>
        </p:txBody>
      </p:sp>
      <p:cxnSp>
        <p:nvCxnSpPr>
          <p:cNvPr id="11" name="Straight Connector 10">
            <a:extLst>
              <a:ext uri="{FF2B5EF4-FFF2-40B4-BE49-F238E27FC236}">
                <a16:creationId xmlns:a16="http://schemas.microsoft.com/office/drawing/2014/main" id="{9882D9F0-606A-24AC-6CE3-F7549063EAD1}"/>
              </a:ext>
            </a:extLst>
          </p:cNvPr>
          <p:cNvCxnSpPr>
            <a:cxnSpLocks/>
          </p:cNvCxnSpPr>
          <p:nvPr/>
        </p:nvCxnSpPr>
        <p:spPr>
          <a:xfrm>
            <a:off x="3757340" y="2159850"/>
            <a:ext cx="0" cy="4315146"/>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7" name="타원 299">
            <a:extLst>
              <a:ext uri="{FF2B5EF4-FFF2-40B4-BE49-F238E27FC236}">
                <a16:creationId xmlns:a16="http://schemas.microsoft.com/office/drawing/2014/main" id="{B87899F4-6B53-60A2-4933-371DC85102E3}"/>
              </a:ext>
            </a:extLst>
          </p:cNvPr>
          <p:cNvSpPr/>
          <p:nvPr/>
        </p:nvSpPr>
        <p:spPr>
          <a:xfrm>
            <a:off x="3477588" y="2392861"/>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prstClr val="black"/>
                </a:solidFill>
                <a:latin typeface="Cambria" panose="02040503050406030204" pitchFamily="18" charset="0"/>
                <a:ea typeface="맑은 고딕" panose="020B0503020000020004" pitchFamily="34" charset="-127"/>
              </a:rPr>
              <a:t>1</a:t>
            </a:r>
            <a:endParaRPr lang="ko-KR" altLang="en-US" sz="2800" b="1" dirty="0">
              <a:solidFill>
                <a:prstClr val="black"/>
              </a:solidFill>
              <a:latin typeface="Cambria" panose="02040503050406030204" pitchFamily="18" charset="0"/>
              <a:ea typeface="맑은 고딕" panose="020B0503020000020004" pitchFamily="34" charset="-127"/>
            </a:endParaRPr>
          </a:p>
        </p:txBody>
      </p:sp>
      <p:sp>
        <p:nvSpPr>
          <p:cNvPr id="5" name="타원 299">
            <a:extLst>
              <a:ext uri="{FF2B5EF4-FFF2-40B4-BE49-F238E27FC236}">
                <a16:creationId xmlns:a16="http://schemas.microsoft.com/office/drawing/2014/main" id="{B6DBD72A-FCD1-ECB2-724E-9C5132B1B33E}"/>
              </a:ext>
            </a:extLst>
          </p:cNvPr>
          <p:cNvSpPr/>
          <p:nvPr/>
        </p:nvSpPr>
        <p:spPr>
          <a:xfrm>
            <a:off x="3477588" y="3055544"/>
            <a:ext cx="559503" cy="558100"/>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prstClr val="black"/>
                </a:solidFill>
                <a:latin typeface="Cambria" panose="02040503050406030204" pitchFamily="18" charset="0"/>
                <a:ea typeface="맑은 고딕" panose="020B0503020000020004" pitchFamily="34" charset="-127"/>
              </a:rPr>
              <a:t>0</a:t>
            </a:r>
            <a:endParaRPr lang="ko-KR" altLang="en-US" sz="2800" b="1" dirty="0">
              <a:solidFill>
                <a:prstClr val="black"/>
              </a:solidFill>
              <a:latin typeface="Cambria" panose="02040503050406030204" pitchFamily="18" charset="0"/>
              <a:ea typeface="맑은 고딕" panose="020B0503020000020004" pitchFamily="34" charset="-127"/>
            </a:endParaRPr>
          </a:p>
        </p:txBody>
      </p:sp>
      <p:sp>
        <p:nvSpPr>
          <p:cNvPr id="6" name="타원 299">
            <a:extLst>
              <a:ext uri="{FF2B5EF4-FFF2-40B4-BE49-F238E27FC236}">
                <a16:creationId xmlns:a16="http://schemas.microsoft.com/office/drawing/2014/main" id="{E73069B9-06A4-F505-1E7E-58E4BEFB993E}"/>
              </a:ext>
            </a:extLst>
          </p:cNvPr>
          <p:cNvSpPr/>
          <p:nvPr/>
        </p:nvSpPr>
        <p:spPr>
          <a:xfrm>
            <a:off x="3477588" y="3718227"/>
            <a:ext cx="559503" cy="558100"/>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prstClr val="black"/>
                </a:solidFill>
                <a:latin typeface="Cambria" panose="02040503050406030204" pitchFamily="18" charset="0"/>
                <a:ea typeface="맑은 고딕" panose="020B0503020000020004" pitchFamily="34" charset="-127"/>
              </a:rPr>
              <a:t>0</a:t>
            </a:r>
            <a:endParaRPr lang="ko-KR" altLang="en-US" sz="2800" b="1" dirty="0">
              <a:solidFill>
                <a:prstClr val="black"/>
              </a:solidFill>
              <a:latin typeface="Cambria" panose="02040503050406030204" pitchFamily="18" charset="0"/>
              <a:ea typeface="맑은 고딕" panose="020B0503020000020004" pitchFamily="34" charset="-127"/>
            </a:endParaRPr>
          </a:p>
        </p:txBody>
      </p:sp>
      <p:sp>
        <p:nvSpPr>
          <p:cNvPr id="8" name="타원 299">
            <a:extLst>
              <a:ext uri="{FF2B5EF4-FFF2-40B4-BE49-F238E27FC236}">
                <a16:creationId xmlns:a16="http://schemas.microsoft.com/office/drawing/2014/main" id="{60785298-7C78-E901-9A82-120C4FA94D18}"/>
              </a:ext>
            </a:extLst>
          </p:cNvPr>
          <p:cNvSpPr/>
          <p:nvPr/>
        </p:nvSpPr>
        <p:spPr>
          <a:xfrm>
            <a:off x="3477588" y="4380910"/>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prstClr val="black"/>
                </a:solidFill>
                <a:latin typeface="Cambria" panose="02040503050406030204" pitchFamily="18" charset="0"/>
                <a:ea typeface="맑은 고딕" panose="020B0503020000020004" pitchFamily="34" charset="-127"/>
              </a:rPr>
              <a:t>1</a:t>
            </a:r>
            <a:endParaRPr lang="ko-KR" altLang="en-US" sz="2800" b="1" dirty="0">
              <a:solidFill>
                <a:prstClr val="black"/>
              </a:solidFill>
              <a:latin typeface="Cambria" panose="02040503050406030204" pitchFamily="18" charset="0"/>
              <a:ea typeface="맑은 고딕" panose="020B0503020000020004" pitchFamily="34" charset="-127"/>
            </a:endParaRPr>
          </a:p>
        </p:txBody>
      </p:sp>
      <p:sp>
        <p:nvSpPr>
          <p:cNvPr id="9" name="타원 299">
            <a:extLst>
              <a:ext uri="{FF2B5EF4-FFF2-40B4-BE49-F238E27FC236}">
                <a16:creationId xmlns:a16="http://schemas.microsoft.com/office/drawing/2014/main" id="{78AFF248-8115-D1C2-EE4A-DB91B982DE97}"/>
              </a:ext>
            </a:extLst>
          </p:cNvPr>
          <p:cNvSpPr/>
          <p:nvPr/>
        </p:nvSpPr>
        <p:spPr>
          <a:xfrm>
            <a:off x="3477588" y="5552164"/>
            <a:ext cx="559503" cy="558100"/>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prstClr val="black"/>
                </a:solidFill>
                <a:latin typeface="Cambria" panose="02040503050406030204" pitchFamily="18" charset="0"/>
                <a:ea typeface="맑은 고딕" panose="020B0503020000020004" pitchFamily="34" charset="-127"/>
              </a:rPr>
              <a:t>0</a:t>
            </a:r>
            <a:endParaRPr lang="ko-KR" altLang="en-US" sz="2800" b="1" dirty="0">
              <a:solidFill>
                <a:prstClr val="black"/>
              </a:solidFill>
              <a:latin typeface="Cambria" panose="02040503050406030204" pitchFamily="18" charset="0"/>
              <a:ea typeface="맑은 고딕" panose="020B0503020000020004" pitchFamily="34" charset="-127"/>
            </a:endParaRPr>
          </a:p>
        </p:txBody>
      </p:sp>
      <p:cxnSp>
        <p:nvCxnSpPr>
          <p:cNvPr id="17" name="Straight Connector 16">
            <a:extLst>
              <a:ext uri="{FF2B5EF4-FFF2-40B4-BE49-F238E27FC236}">
                <a16:creationId xmlns:a16="http://schemas.microsoft.com/office/drawing/2014/main" id="{ED1A1D41-312B-DE8B-E974-8168D9410234}"/>
              </a:ext>
            </a:extLst>
          </p:cNvPr>
          <p:cNvCxnSpPr/>
          <p:nvPr/>
        </p:nvCxnSpPr>
        <p:spPr>
          <a:xfrm>
            <a:off x="3747065" y="2167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6397BB7-2EB7-2023-16BF-9273E0BED4B7}"/>
              </a:ext>
            </a:extLst>
          </p:cNvPr>
          <p:cNvCxnSpPr>
            <a:cxnSpLocks/>
          </p:cNvCxnSpPr>
          <p:nvPr/>
        </p:nvCxnSpPr>
        <p:spPr>
          <a:xfrm flipH="1" flipV="1">
            <a:off x="4336172" y="1931542"/>
            <a:ext cx="10048" cy="453829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60AFB78-9FA4-2C19-DD30-FB6AAC42A765}"/>
              </a:ext>
            </a:extLst>
          </p:cNvPr>
          <p:cNvSpPr txBox="1"/>
          <p:nvPr/>
        </p:nvSpPr>
        <p:spPr>
          <a:xfrm>
            <a:off x="2852057" y="1573749"/>
            <a:ext cx="2988324" cy="307777"/>
          </a:xfrm>
          <a:prstGeom prst="rect">
            <a:avLst/>
          </a:prstGeom>
          <a:noFill/>
        </p:spPr>
        <p:txBody>
          <a:bodyPr wrap="square" lIns="0" tIns="0" rIns="0" bIns="0" rtlCol="0" anchor="ctr">
            <a:spAutoFit/>
          </a:bodyPr>
          <a:lstStyle/>
          <a:p>
            <a:pPr algn="ctr" defTabSz="457200"/>
            <a:r>
              <a:rPr lang="en-US" altLang="ko-KR" sz="2000" b="1" dirty="0" err="1">
                <a:solidFill>
                  <a:prstClr val="black"/>
                </a:solidFill>
                <a:latin typeface="Cambria" panose="02040503050406030204" pitchFamily="18" charset="0"/>
                <a:ea typeface="맑은 고딕" panose="020B0503020000020004" pitchFamily="34" charset="-127"/>
              </a:rPr>
              <a:t>Bitline</a:t>
            </a:r>
            <a:r>
              <a:rPr lang="en-US" altLang="ko-KR" sz="2000" b="1" dirty="0">
                <a:solidFill>
                  <a:prstClr val="black"/>
                </a:solidFill>
                <a:latin typeface="Cambria" panose="02040503050406030204" pitchFamily="18" charset="0"/>
                <a:ea typeface="맑은 고딕" panose="020B0503020000020004" pitchFamily="34" charset="-127"/>
              </a:rPr>
              <a:t> (BL)</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28" name="TextBox 27">
            <a:extLst>
              <a:ext uri="{FF2B5EF4-FFF2-40B4-BE49-F238E27FC236}">
                <a16:creationId xmlns:a16="http://schemas.microsoft.com/office/drawing/2014/main" id="{951F3EDF-AB53-45C0-0E7A-8AD288282898}"/>
              </a:ext>
            </a:extLst>
          </p:cNvPr>
          <p:cNvSpPr txBox="1"/>
          <p:nvPr/>
        </p:nvSpPr>
        <p:spPr>
          <a:xfrm rot="16200000">
            <a:off x="3557180" y="5108346"/>
            <a:ext cx="250737" cy="307777"/>
          </a:xfrm>
          <a:prstGeom prst="rect">
            <a:avLst/>
          </a:prstGeom>
          <a:solidFill>
            <a:schemeClr val="bg1"/>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29" name="TextBox 28">
            <a:extLst>
              <a:ext uri="{FF2B5EF4-FFF2-40B4-BE49-F238E27FC236}">
                <a16:creationId xmlns:a16="http://schemas.microsoft.com/office/drawing/2014/main" id="{7F9B07BC-44D8-CAB8-B9BD-3412E078CD6D}"/>
              </a:ext>
            </a:extLst>
          </p:cNvPr>
          <p:cNvSpPr txBox="1"/>
          <p:nvPr/>
        </p:nvSpPr>
        <p:spPr>
          <a:xfrm>
            <a:off x="1382855" y="6178637"/>
            <a:ext cx="2988324"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NAND String</a:t>
            </a:r>
            <a:endParaRPr lang="ko-KR" altLang="en-US" sz="2000" b="1" dirty="0">
              <a:solidFill>
                <a:prstClr val="black"/>
              </a:solidFill>
              <a:latin typeface="Cambria" panose="02040503050406030204" pitchFamily="18" charset="0"/>
              <a:ea typeface="맑은 고딕" panose="020B0503020000020004" pitchFamily="34" charset="-127"/>
            </a:endParaRPr>
          </a:p>
        </p:txBody>
      </p:sp>
    </p:spTree>
    <p:extLst>
      <p:ext uri="{BB962C8B-B14F-4D97-AF65-F5344CB8AC3E}">
        <p14:creationId xmlns:p14="http://schemas.microsoft.com/office/powerpoint/2010/main" val="2839970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D106B70-ADD5-374A-96B8-BFEEE8824179}"/>
              </a:ext>
            </a:extLst>
          </p:cNvPr>
          <p:cNvSpPr/>
          <p:nvPr/>
        </p:nvSpPr>
        <p:spPr>
          <a:xfrm>
            <a:off x="6420631" y="2172482"/>
            <a:ext cx="2662891" cy="2732963"/>
          </a:xfrm>
          <a:prstGeom prst="rect">
            <a:avLst/>
          </a:prstGeom>
          <a:solidFill>
            <a:schemeClr val="bg1">
              <a:lumMod val="95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C22F43-BE98-FC42-B87F-90B58953A248}"/>
              </a:ext>
            </a:extLst>
          </p:cNvPr>
          <p:cNvSpPr>
            <a:spLocks noGrp="1"/>
          </p:cNvSpPr>
          <p:nvPr>
            <p:ph type="title"/>
          </p:nvPr>
        </p:nvSpPr>
        <p:spPr/>
        <p:txBody>
          <a:bodyPr>
            <a:normAutofit fontScale="90000"/>
          </a:bodyPr>
          <a:lstStyle/>
          <a:p>
            <a:r>
              <a:rPr lang="en-US" dirty="0" err="1"/>
              <a:t>RowClone</a:t>
            </a:r>
            <a:r>
              <a:rPr lang="en-US" dirty="0"/>
              <a:t>: In-DRAM Row Copy (I)</a:t>
            </a:r>
          </a:p>
        </p:txBody>
      </p:sp>
      <p:grpSp>
        <p:nvGrpSpPr>
          <p:cNvPr id="40" name="Group 39">
            <a:extLst>
              <a:ext uri="{FF2B5EF4-FFF2-40B4-BE49-F238E27FC236}">
                <a16:creationId xmlns:a16="http://schemas.microsoft.com/office/drawing/2014/main" id="{BFA1E91D-1B84-DF44-9215-14A95EF49BB3}"/>
              </a:ext>
            </a:extLst>
          </p:cNvPr>
          <p:cNvGrpSpPr/>
          <p:nvPr/>
        </p:nvGrpSpPr>
        <p:grpSpPr>
          <a:xfrm>
            <a:off x="2940778" y="1053376"/>
            <a:ext cx="5066633" cy="5249949"/>
            <a:chOff x="2940778" y="1053376"/>
            <a:chExt cx="5066633" cy="5249949"/>
          </a:xfrm>
        </p:grpSpPr>
        <p:cxnSp>
          <p:nvCxnSpPr>
            <p:cNvPr id="4" name="Straight Connector 3">
              <a:extLst>
                <a:ext uri="{FF2B5EF4-FFF2-40B4-BE49-F238E27FC236}">
                  <a16:creationId xmlns:a16="http://schemas.microsoft.com/office/drawing/2014/main" id="{8A14BBDE-3984-3648-9EC2-78FEBEE93B7C}"/>
                </a:ext>
              </a:extLst>
            </p:cNvPr>
            <p:cNvCxnSpPr>
              <a:cxnSpLocks/>
            </p:cNvCxnSpPr>
            <p:nvPr/>
          </p:nvCxnSpPr>
          <p:spPr>
            <a:xfrm>
              <a:off x="6165761" y="1448473"/>
              <a:ext cx="0" cy="425469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E0F68EC-E47D-DE45-98CF-9FCA25635C82}"/>
                </a:ext>
              </a:extLst>
            </p:cNvPr>
            <p:cNvSpPr/>
            <p:nvPr/>
          </p:nvSpPr>
          <p:spPr>
            <a:xfrm>
              <a:off x="5984853" y="5703166"/>
              <a:ext cx="386041" cy="40009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1" name="Rectangle 20">
              <a:extLst>
                <a:ext uri="{FF2B5EF4-FFF2-40B4-BE49-F238E27FC236}">
                  <a16:creationId xmlns:a16="http://schemas.microsoft.com/office/drawing/2014/main" id="{9136A8A4-1A03-9E45-82B1-F66137AADF7A}"/>
                </a:ext>
              </a:extLst>
            </p:cNvPr>
            <p:cNvSpPr/>
            <p:nvPr/>
          </p:nvSpPr>
          <p:spPr>
            <a:xfrm>
              <a:off x="6051170" y="5549273"/>
              <a:ext cx="1956241"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sense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amplifier</a:t>
              </a:r>
            </a:p>
          </p:txBody>
        </p:sp>
        <p:cxnSp>
          <p:nvCxnSpPr>
            <p:cNvPr id="22" name="Straight Connector 21">
              <a:extLst>
                <a:ext uri="{FF2B5EF4-FFF2-40B4-BE49-F238E27FC236}">
                  <a16:creationId xmlns:a16="http://schemas.microsoft.com/office/drawing/2014/main" id="{14034907-5898-0D47-90A2-C90A2FBC1984}"/>
                </a:ext>
              </a:extLst>
            </p:cNvPr>
            <p:cNvCxnSpPr>
              <a:cxnSpLocks/>
            </p:cNvCxnSpPr>
            <p:nvPr/>
          </p:nvCxnSpPr>
          <p:spPr>
            <a:xfrm>
              <a:off x="2973529" y="5903215"/>
              <a:ext cx="301976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DC27A838-3F8D-6543-9525-8C1F29FD06C1}"/>
                </a:ext>
              </a:extLst>
            </p:cNvPr>
            <p:cNvSpPr/>
            <p:nvPr/>
          </p:nvSpPr>
          <p:spPr>
            <a:xfrm>
              <a:off x="2940778" y="5903215"/>
              <a:ext cx="912429"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enable</a:t>
              </a:r>
            </a:p>
          </p:txBody>
        </p:sp>
        <p:sp>
          <p:nvSpPr>
            <p:cNvPr id="24" name="Rectangle 23">
              <a:extLst>
                <a:ext uri="{FF2B5EF4-FFF2-40B4-BE49-F238E27FC236}">
                  <a16:creationId xmlns:a16="http://schemas.microsoft.com/office/drawing/2014/main" id="{2CB6D1E7-918D-7840-9B75-B24FF6A60B24}"/>
                </a:ext>
              </a:extLst>
            </p:cNvPr>
            <p:cNvSpPr/>
            <p:nvPr/>
          </p:nvSpPr>
          <p:spPr>
            <a:xfrm>
              <a:off x="5719665" y="1053376"/>
              <a:ext cx="885135" cy="400110"/>
            </a:xfrm>
            <a:prstGeom prst="rect">
              <a:avLst/>
            </a:prstGeom>
            <a:noFill/>
            <a:ln w="12700">
              <a:noFill/>
              <a:prstDash val="sysDo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½ 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Arial" panose="020B0604020202020204" pitchFamily="34" charset="0"/>
                </a:rPr>
                <a:t>DD</a:t>
              </a:r>
            </a:p>
          </p:txBody>
        </p:sp>
      </p:grpSp>
      <p:grpSp>
        <p:nvGrpSpPr>
          <p:cNvPr id="38" name="Group 37">
            <a:extLst>
              <a:ext uri="{FF2B5EF4-FFF2-40B4-BE49-F238E27FC236}">
                <a16:creationId xmlns:a16="http://schemas.microsoft.com/office/drawing/2014/main" id="{DDE09FD4-911F-B646-BA4F-40FC077F6C1D}"/>
              </a:ext>
            </a:extLst>
          </p:cNvPr>
          <p:cNvGrpSpPr/>
          <p:nvPr/>
        </p:nvGrpSpPr>
        <p:grpSpPr>
          <a:xfrm>
            <a:off x="1836645" y="863836"/>
            <a:ext cx="4325590" cy="1646655"/>
            <a:chOff x="1836645" y="863836"/>
            <a:chExt cx="4325590" cy="1646655"/>
          </a:xfrm>
        </p:grpSpPr>
        <p:cxnSp>
          <p:nvCxnSpPr>
            <p:cNvPr id="6" name="Straight Connector 5">
              <a:extLst>
                <a:ext uri="{FF2B5EF4-FFF2-40B4-BE49-F238E27FC236}">
                  <a16:creationId xmlns:a16="http://schemas.microsoft.com/office/drawing/2014/main" id="{ABC31BA0-09AC-6C4D-93CE-6127F082058B}"/>
                </a:ext>
              </a:extLst>
            </p:cNvPr>
            <p:cNvCxnSpPr>
              <a:cxnSpLocks/>
            </p:cNvCxnSpPr>
            <p:nvPr/>
          </p:nvCxnSpPr>
          <p:spPr>
            <a:xfrm>
              <a:off x="2981767" y="1108092"/>
              <a:ext cx="2462063"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37E4A0B-9681-354D-9547-0A63C725FA93}"/>
                </a:ext>
              </a:extLst>
            </p:cNvPr>
            <p:cNvCxnSpPr>
              <a:cxnSpLocks/>
            </p:cNvCxnSpPr>
            <p:nvPr/>
          </p:nvCxnSpPr>
          <p:spPr>
            <a:xfrm flipV="1">
              <a:off x="5085910" y="1108092"/>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B5C22A0-DDB4-0C45-99CB-638DC7AA6E48}"/>
                </a:ext>
              </a:extLst>
            </p:cNvPr>
            <p:cNvCxnSpPr>
              <a:cxnSpLocks/>
            </p:cNvCxnSpPr>
            <p:nvPr/>
          </p:nvCxnSpPr>
          <p:spPr>
            <a:xfrm>
              <a:off x="3946176" y="1815973"/>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D502A44-101B-974B-BE3C-5D866C53747D}"/>
                </a:ext>
              </a:extLst>
            </p:cNvPr>
            <p:cNvSpPr/>
            <p:nvPr/>
          </p:nvSpPr>
          <p:spPr>
            <a:xfrm>
              <a:off x="3801659" y="2035570"/>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10" name="Straight Connector 9">
              <a:extLst>
                <a:ext uri="{FF2B5EF4-FFF2-40B4-BE49-F238E27FC236}">
                  <a16:creationId xmlns:a16="http://schemas.microsoft.com/office/drawing/2014/main" id="{A22A755B-6E52-644A-9CAD-E0D638A083F1}"/>
                </a:ext>
              </a:extLst>
            </p:cNvPr>
            <p:cNvCxnSpPr>
              <a:cxnSpLocks/>
            </p:cNvCxnSpPr>
            <p:nvPr/>
          </p:nvCxnSpPr>
          <p:spPr>
            <a:xfrm>
              <a:off x="4725250" y="1808658"/>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8E0387-E27A-AB46-BBF5-7947AF22886B}"/>
                </a:ext>
              </a:extLst>
            </p:cNvPr>
            <p:cNvCxnSpPr>
              <a:cxnSpLocks/>
            </p:cNvCxnSpPr>
            <p:nvPr/>
          </p:nvCxnSpPr>
          <p:spPr>
            <a:xfrm flipV="1">
              <a:off x="4908851" y="1448473"/>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F31045F-4162-C548-96B8-FFE6074F1770}"/>
                </a:ext>
              </a:extLst>
            </p:cNvPr>
            <p:cNvCxnSpPr>
              <a:cxnSpLocks/>
            </p:cNvCxnSpPr>
            <p:nvPr/>
          </p:nvCxnSpPr>
          <p:spPr>
            <a:xfrm>
              <a:off x="4894221" y="1325377"/>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AA4FC1B-F6A1-5C4C-A3EB-68C07B283E6E}"/>
                </a:ext>
              </a:extLst>
            </p:cNvPr>
            <p:cNvCxnSpPr>
              <a:cxnSpLocks/>
            </p:cNvCxnSpPr>
            <p:nvPr/>
          </p:nvCxnSpPr>
          <p:spPr>
            <a:xfrm flipV="1">
              <a:off x="5269785" y="1450198"/>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CB8D38-57BE-1048-A987-A08CC89188B6}"/>
                </a:ext>
              </a:extLst>
            </p:cNvPr>
            <p:cNvCxnSpPr>
              <a:cxnSpLocks/>
            </p:cNvCxnSpPr>
            <p:nvPr/>
          </p:nvCxnSpPr>
          <p:spPr>
            <a:xfrm>
              <a:off x="4893723" y="1450198"/>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8E770C4-2684-7B4B-878F-5B7333D2BD0A}"/>
                </a:ext>
              </a:extLst>
            </p:cNvPr>
            <p:cNvCxnSpPr>
              <a:cxnSpLocks/>
            </p:cNvCxnSpPr>
            <p:nvPr/>
          </p:nvCxnSpPr>
          <p:spPr>
            <a:xfrm>
              <a:off x="5253412" y="1815973"/>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881EA56-E458-EE43-8018-C8864E19EFBE}"/>
                </a:ext>
              </a:extLst>
            </p:cNvPr>
            <p:cNvCxnSpPr>
              <a:cxnSpLocks/>
            </p:cNvCxnSpPr>
            <p:nvPr/>
          </p:nvCxnSpPr>
          <p:spPr>
            <a:xfrm>
              <a:off x="3935324" y="1821715"/>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91591A7-DEF4-4541-8360-9CC9333F437D}"/>
                </a:ext>
              </a:extLst>
            </p:cNvPr>
            <p:cNvCxnSpPr>
              <a:cxnSpLocks/>
            </p:cNvCxnSpPr>
            <p:nvPr/>
          </p:nvCxnSpPr>
          <p:spPr>
            <a:xfrm>
              <a:off x="5277100" y="1805239"/>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68F2955-9436-434F-8417-6668EA56F2FF}"/>
                </a:ext>
              </a:extLst>
            </p:cNvPr>
            <p:cNvSpPr/>
            <p:nvPr/>
          </p:nvSpPr>
          <p:spPr>
            <a:xfrm>
              <a:off x="3801658" y="2165414"/>
              <a:ext cx="267329" cy="34428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3" name="Rectangle 52">
              <a:extLst>
                <a:ext uri="{FF2B5EF4-FFF2-40B4-BE49-F238E27FC236}">
                  <a16:creationId xmlns:a16="http://schemas.microsoft.com/office/drawing/2014/main" id="{FA209C09-4EA4-B748-9185-65DA9E21C141}"/>
                </a:ext>
              </a:extLst>
            </p:cNvPr>
            <p:cNvSpPr/>
            <p:nvPr/>
          </p:nvSpPr>
          <p:spPr>
            <a:xfrm>
              <a:off x="1836645" y="863836"/>
              <a:ext cx="1145122"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source A</a:t>
              </a:r>
            </a:p>
          </p:txBody>
        </p:sp>
      </p:grpSp>
      <p:grpSp>
        <p:nvGrpSpPr>
          <p:cNvPr id="39" name="Group 38">
            <a:extLst>
              <a:ext uri="{FF2B5EF4-FFF2-40B4-BE49-F238E27FC236}">
                <a16:creationId xmlns:a16="http://schemas.microsoft.com/office/drawing/2014/main" id="{EC6F7C26-8B81-8941-9F2A-FA550B5462E4}"/>
              </a:ext>
            </a:extLst>
          </p:cNvPr>
          <p:cNvGrpSpPr/>
          <p:nvPr/>
        </p:nvGrpSpPr>
        <p:grpSpPr>
          <a:xfrm>
            <a:off x="1287072" y="3177828"/>
            <a:ext cx="4875160" cy="1606160"/>
            <a:chOff x="1287072" y="3177828"/>
            <a:chExt cx="4875160" cy="1606160"/>
          </a:xfrm>
        </p:grpSpPr>
        <p:cxnSp>
          <p:nvCxnSpPr>
            <p:cNvPr id="25" name="Straight Connector 24">
              <a:extLst>
                <a:ext uri="{FF2B5EF4-FFF2-40B4-BE49-F238E27FC236}">
                  <a16:creationId xmlns:a16="http://schemas.microsoft.com/office/drawing/2014/main" id="{81192D04-C209-2D4F-802B-526A5B421649}"/>
                </a:ext>
              </a:extLst>
            </p:cNvPr>
            <p:cNvCxnSpPr>
              <a:cxnSpLocks/>
            </p:cNvCxnSpPr>
            <p:nvPr/>
          </p:nvCxnSpPr>
          <p:spPr>
            <a:xfrm>
              <a:off x="2981767" y="3381589"/>
              <a:ext cx="246206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D54A095-38C0-6141-B8B9-F9605BB9B046}"/>
                </a:ext>
              </a:extLst>
            </p:cNvPr>
            <p:cNvCxnSpPr>
              <a:cxnSpLocks/>
            </p:cNvCxnSpPr>
            <p:nvPr/>
          </p:nvCxnSpPr>
          <p:spPr>
            <a:xfrm flipV="1">
              <a:off x="5085907" y="3381589"/>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85FE817-5BF2-1442-9EB8-AEABE161853B}"/>
                </a:ext>
              </a:extLst>
            </p:cNvPr>
            <p:cNvCxnSpPr>
              <a:cxnSpLocks/>
            </p:cNvCxnSpPr>
            <p:nvPr/>
          </p:nvCxnSpPr>
          <p:spPr>
            <a:xfrm>
              <a:off x="3946173" y="4089470"/>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E342B9FE-C375-C545-AB3A-939F8185691E}"/>
                </a:ext>
              </a:extLst>
            </p:cNvPr>
            <p:cNvSpPr/>
            <p:nvPr/>
          </p:nvSpPr>
          <p:spPr>
            <a:xfrm>
              <a:off x="3801656" y="4309067"/>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29" name="Straight Connector 28">
              <a:extLst>
                <a:ext uri="{FF2B5EF4-FFF2-40B4-BE49-F238E27FC236}">
                  <a16:creationId xmlns:a16="http://schemas.microsoft.com/office/drawing/2014/main" id="{CF6C883F-AD72-2F48-B7AC-C608DC2521AF}"/>
                </a:ext>
              </a:extLst>
            </p:cNvPr>
            <p:cNvCxnSpPr>
              <a:cxnSpLocks/>
            </p:cNvCxnSpPr>
            <p:nvPr/>
          </p:nvCxnSpPr>
          <p:spPr>
            <a:xfrm>
              <a:off x="4725247" y="4082155"/>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E0239EA-2AC1-5E45-B1CD-F7F5806C1C6D}"/>
                </a:ext>
              </a:extLst>
            </p:cNvPr>
            <p:cNvCxnSpPr>
              <a:cxnSpLocks/>
            </p:cNvCxnSpPr>
            <p:nvPr/>
          </p:nvCxnSpPr>
          <p:spPr>
            <a:xfrm flipV="1">
              <a:off x="4908848" y="3721970"/>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57C0BF5-F4D0-9F48-8464-E02F7695B3F6}"/>
                </a:ext>
              </a:extLst>
            </p:cNvPr>
            <p:cNvCxnSpPr>
              <a:cxnSpLocks/>
            </p:cNvCxnSpPr>
            <p:nvPr/>
          </p:nvCxnSpPr>
          <p:spPr>
            <a:xfrm>
              <a:off x="4894218" y="3598874"/>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AABB42F-7FEE-C342-B384-68719E7B9527}"/>
                </a:ext>
              </a:extLst>
            </p:cNvPr>
            <p:cNvCxnSpPr>
              <a:cxnSpLocks/>
            </p:cNvCxnSpPr>
            <p:nvPr/>
          </p:nvCxnSpPr>
          <p:spPr>
            <a:xfrm flipV="1">
              <a:off x="5269782" y="3723695"/>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564E763-976B-344B-A33A-2A85B977433A}"/>
                </a:ext>
              </a:extLst>
            </p:cNvPr>
            <p:cNvCxnSpPr>
              <a:cxnSpLocks/>
            </p:cNvCxnSpPr>
            <p:nvPr/>
          </p:nvCxnSpPr>
          <p:spPr>
            <a:xfrm>
              <a:off x="4893720" y="3723695"/>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5E35EBB-0EED-524B-9A08-A1B55DA972C5}"/>
                </a:ext>
              </a:extLst>
            </p:cNvPr>
            <p:cNvCxnSpPr>
              <a:cxnSpLocks/>
            </p:cNvCxnSpPr>
            <p:nvPr/>
          </p:nvCxnSpPr>
          <p:spPr>
            <a:xfrm>
              <a:off x="5253409" y="4089470"/>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F7BFB54-58A8-E14E-B616-19BF8FBAAA97}"/>
                </a:ext>
              </a:extLst>
            </p:cNvPr>
            <p:cNvCxnSpPr>
              <a:cxnSpLocks/>
            </p:cNvCxnSpPr>
            <p:nvPr/>
          </p:nvCxnSpPr>
          <p:spPr>
            <a:xfrm>
              <a:off x="3935321" y="4095212"/>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0414EF5-FF1B-B74D-89AF-7B7850F3887D}"/>
                </a:ext>
              </a:extLst>
            </p:cNvPr>
            <p:cNvCxnSpPr>
              <a:cxnSpLocks/>
            </p:cNvCxnSpPr>
            <p:nvPr/>
          </p:nvCxnSpPr>
          <p:spPr>
            <a:xfrm>
              <a:off x="5277097" y="4078736"/>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10454C0E-6B30-6044-AB2B-3DB123AF99EB}"/>
                </a:ext>
              </a:extLst>
            </p:cNvPr>
            <p:cNvSpPr/>
            <p:nvPr/>
          </p:nvSpPr>
          <p:spPr>
            <a:xfrm>
              <a:off x="3801655" y="4664782"/>
              <a:ext cx="267329" cy="118413"/>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4" name="Rectangle 53">
              <a:extLst>
                <a:ext uri="{FF2B5EF4-FFF2-40B4-BE49-F238E27FC236}">
                  <a16:creationId xmlns:a16="http://schemas.microsoft.com/office/drawing/2014/main" id="{87426D71-1F37-6C46-B8D4-D635D22A5475}"/>
                </a:ext>
              </a:extLst>
            </p:cNvPr>
            <p:cNvSpPr/>
            <p:nvPr/>
          </p:nvSpPr>
          <p:spPr>
            <a:xfrm>
              <a:off x="1287072" y="3177828"/>
              <a:ext cx="1694695"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destination B</a:t>
              </a:r>
            </a:p>
          </p:txBody>
        </p:sp>
      </p:grpSp>
      <p:sp>
        <p:nvSpPr>
          <p:cNvPr id="46" name="Rectangle 45">
            <a:extLst>
              <a:ext uri="{FF2B5EF4-FFF2-40B4-BE49-F238E27FC236}">
                <a16:creationId xmlns:a16="http://schemas.microsoft.com/office/drawing/2014/main" id="{2B99DFFA-E2F2-9E46-82E9-04A5C36DFB59}"/>
              </a:ext>
            </a:extLst>
          </p:cNvPr>
          <p:cNvSpPr/>
          <p:nvPr/>
        </p:nvSpPr>
        <p:spPr>
          <a:xfrm>
            <a:off x="6468680" y="2886260"/>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1. ACTIVATE (ACT)</a:t>
            </a:r>
          </a:p>
        </p:txBody>
      </p:sp>
      <p:sp>
        <p:nvSpPr>
          <p:cNvPr id="47" name="Rectangle 46">
            <a:extLst>
              <a:ext uri="{FF2B5EF4-FFF2-40B4-BE49-F238E27FC236}">
                <a16:creationId xmlns:a16="http://schemas.microsoft.com/office/drawing/2014/main" id="{7EF5902A-B2CE-9E44-B26B-2D59D50B3B31}"/>
              </a:ext>
            </a:extLst>
          </p:cNvPr>
          <p:cNvSpPr/>
          <p:nvPr/>
        </p:nvSpPr>
        <p:spPr>
          <a:xfrm>
            <a:off x="6468680" y="3625081"/>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2. ACTIVATE (ACT)</a:t>
            </a:r>
          </a:p>
        </p:txBody>
      </p:sp>
      <p:sp>
        <p:nvSpPr>
          <p:cNvPr id="48" name="Rectangle 47">
            <a:extLst>
              <a:ext uri="{FF2B5EF4-FFF2-40B4-BE49-F238E27FC236}">
                <a16:creationId xmlns:a16="http://schemas.microsoft.com/office/drawing/2014/main" id="{95E47E98-9631-3749-8122-113967C7C089}"/>
              </a:ext>
            </a:extLst>
          </p:cNvPr>
          <p:cNvSpPr/>
          <p:nvPr/>
        </p:nvSpPr>
        <p:spPr>
          <a:xfrm>
            <a:off x="6468680" y="4349494"/>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3. PRECHARGE (PRE)</a:t>
            </a:r>
          </a:p>
        </p:txBody>
      </p:sp>
      <p:sp>
        <p:nvSpPr>
          <p:cNvPr id="3" name="Rectangle 2">
            <a:extLst>
              <a:ext uri="{FF2B5EF4-FFF2-40B4-BE49-F238E27FC236}">
                <a16:creationId xmlns:a16="http://schemas.microsoft.com/office/drawing/2014/main" id="{844ED25C-8182-754D-9EFC-E7C731001B21}"/>
              </a:ext>
            </a:extLst>
          </p:cNvPr>
          <p:cNvSpPr/>
          <p:nvPr/>
        </p:nvSpPr>
        <p:spPr>
          <a:xfrm>
            <a:off x="6417870" y="2184698"/>
            <a:ext cx="2662910"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Row copy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command sequence</a:t>
            </a:r>
            <a:r>
              <a:rPr kumimoji="0" lang="en-US" sz="1800" b="1" i="0" u="none" strike="noStrike" kern="1200" cap="none" spc="0" normalizeH="0" baseline="30000" noProof="0" dirty="0">
                <a:ln>
                  <a:noFill/>
                </a:ln>
                <a:solidFill>
                  <a:srgbClr val="C02900"/>
                </a:solidFill>
                <a:effectLst/>
                <a:uLnTx/>
                <a:uFillTx/>
                <a:latin typeface="Cambria" panose="02040503050406030204" pitchFamily="18" charset="0"/>
                <a:ea typeface="+mn-ea"/>
                <a:cs typeface="Arial" panose="020B0604020202020204" pitchFamily="34" charset="0"/>
              </a:rPr>
              <a:t>2</a:t>
            </a:r>
            <a:r>
              <a:rPr kumimoji="0" lang="en-US" sz="1800" b="1"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a:t>
            </a:r>
            <a:endParaRPr kumimoji="0" lang="en-US" sz="1800" b="1" i="0" u="none" strike="noStrike" kern="1200" cap="none" spc="0" normalizeH="0" baseline="0" noProof="0" dirty="0">
              <a:ln>
                <a:noFill/>
              </a:ln>
              <a:solidFill>
                <a:srgbClr val="C029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79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6" grpId="0" animBg="1"/>
      <p:bldP spid="47" grpId="0" animBg="1"/>
      <p:bldP spid="48" grpId="0" animBg="1"/>
      <p:bldP spid="3"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0D8AEA-FB3A-6389-8498-16BC7A7EA6DC}"/>
              </a:ext>
            </a:extLst>
          </p:cNvPr>
          <p:cNvSpPr>
            <a:spLocks noGrp="1"/>
          </p:cNvSpPr>
          <p:nvPr>
            <p:ph idx="1"/>
          </p:nvPr>
        </p:nvSpPr>
        <p:spPr/>
        <p:txBody>
          <a:bodyPr>
            <a:normAutofit/>
          </a:bodyPr>
          <a:lstStyle/>
          <a:p>
            <a:r>
              <a:rPr lang="en-CH" sz="2400" dirty="0"/>
              <a:t>NAND strings connected to different bitlines comprise a</a:t>
            </a:r>
            <a:r>
              <a:rPr lang="en-IN" sz="2400" dirty="0"/>
              <a:t> </a:t>
            </a:r>
            <a:r>
              <a:rPr lang="en-IN" sz="2400" dirty="0">
                <a:solidFill>
                  <a:schemeClr val="accent5">
                    <a:lumMod val="75000"/>
                  </a:schemeClr>
                </a:solidFill>
              </a:rPr>
              <a:t>NAND </a:t>
            </a:r>
            <a:r>
              <a:rPr lang="en-CH" sz="2400" dirty="0">
                <a:solidFill>
                  <a:schemeClr val="accent5">
                    <a:lumMod val="75000"/>
                  </a:schemeClr>
                </a:solidFill>
              </a:rPr>
              <a:t>block</a:t>
            </a:r>
          </a:p>
        </p:txBody>
      </p:sp>
      <p:sp>
        <p:nvSpPr>
          <p:cNvPr id="150" name="Rounded Rectangle 149">
            <a:extLst>
              <a:ext uri="{FF2B5EF4-FFF2-40B4-BE49-F238E27FC236}">
                <a16:creationId xmlns:a16="http://schemas.microsoft.com/office/drawing/2014/main" id="{EEBA535B-0080-BECB-2D6E-5B4CD51E8B7F}"/>
              </a:ext>
            </a:extLst>
          </p:cNvPr>
          <p:cNvSpPr/>
          <p:nvPr/>
        </p:nvSpPr>
        <p:spPr>
          <a:xfrm>
            <a:off x="1400205" y="2072242"/>
            <a:ext cx="7225614" cy="4447608"/>
          </a:xfrm>
          <a:prstGeom prst="roundRect">
            <a:avLst>
              <a:gd name="adj" fmla="val 5753"/>
            </a:avLst>
          </a:prstGeom>
          <a:solidFill>
            <a:schemeClr val="accent4">
              <a:lumMod val="20000"/>
              <a:lumOff val="80000"/>
            </a:schemeClr>
          </a:solid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a:extLst>
              <a:ext uri="{FF2B5EF4-FFF2-40B4-BE49-F238E27FC236}">
                <a16:creationId xmlns:a16="http://schemas.microsoft.com/office/drawing/2014/main" id="{E9CB4662-A769-EDAC-9B08-DF930D74E0BE}"/>
              </a:ext>
            </a:extLst>
          </p:cNvPr>
          <p:cNvSpPr>
            <a:spLocks noGrp="1"/>
          </p:cNvSpPr>
          <p:nvPr>
            <p:ph type="title"/>
          </p:nvPr>
        </p:nvSpPr>
        <p:spPr/>
        <p:txBody>
          <a:bodyPr>
            <a:noAutofit/>
          </a:bodyPr>
          <a:lstStyle/>
          <a:p>
            <a:r>
              <a:rPr lang="en-CH" sz="4000" dirty="0"/>
              <a:t>NAND Flash Basics: A NAND Flash Block</a:t>
            </a:r>
          </a:p>
        </p:txBody>
      </p:sp>
      <p:cxnSp>
        <p:nvCxnSpPr>
          <p:cNvPr id="11" name="Straight Connector 10">
            <a:extLst>
              <a:ext uri="{FF2B5EF4-FFF2-40B4-BE49-F238E27FC236}">
                <a16:creationId xmlns:a16="http://schemas.microsoft.com/office/drawing/2014/main" id="{9882D9F0-606A-24AC-6CE3-F7549063EAD1}"/>
              </a:ext>
            </a:extLst>
          </p:cNvPr>
          <p:cNvCxnSpPr>
            <a:cxnSpLocks/>
          </p:cNvCxnSpPr>
          <p:nvPr/>
        </p:nvCxnSpPr>
        <p:spPr>
          <a:xfrm>
            <a:off x="1860807" y="2159850"/>
            <a:ext cx="0" cy="4315146"/>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6397BB7-2EB7-2023-16BF-9273E0BED4B7}"/>
              </a:ext>
            </a:extLst>
          </p:cNvPr>
          <p:cNvCxnSpPr>
            <a:cxnSpLocks/>
          </p:cNvCxnSpPr>
          <p:nvPr/>
        </p:nvCxnSpPr>
        <p:spPr>
          <a:xfrm flipH="1" flipV="1">
            <a:off x="2439639" y="1931542"/>
            <a:ext cx="10048" cy="453829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60AFB78-9FA4-2C19-DD30-FB6AAC42A765}"/>
              </a:ext>
            </a:extLst>
          </p:cNvPr>
          <p:cNvSpPr txBox="1"/>
          <p:nvPr/>
        </p:nvSpPr>
        <p:spPr>
          <a:xfrm>
            <a:off x="2180948" y="1573749"/>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BL</a:t>
            </a:r>
            <a:r>
              <a:rPr lang="en-US" altLang="ko-KR" sz="2000" b="1" baseline="-25000" dirty="0">
                <a:solidFill>
                  <a:prstClr val="black"/>
                </a:solidFill>
                <a:latin typeface="Cambria" panose="02040503050406030204" pitchFamily="18" charset="0"/>
                <a:ea typeface="맑은 고딕" panose="020B0503020000020004" pitchFamily="34" charset="-127"/>
              </a:rPr>
              <a:t>1</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cxnSp>
        <p:nvCxnSpPr>
          <p:cNvPr id="67" name="Straight Connector 66">
            <a:extLst>
              <a:ext uri="{FF2B5EF4-FFF2-40B4-BE49-F238E27FC236}">
                <a16:creationId xmlns:a16="http://schemas.microsoft.com/office/drawing/2014/main" id="{23CCCDBB-DBD3-E362-153F-455ADC7D37E0}"/>
              </a:ext>
            </a:extLst>
          </p:cNvPr>
          <p:cNvCxnSpPr>
            <a:cxnSpLocks/>
          </p:cNvCxnSpPr>
          <p:nvPr/>
        </p:nvCxnSpPr>
        <p:spPr>
          <a:xfrm>
            <a:off x="2974321" y="2159850"/>
            <a:ext cx="0" cy="4315146"/>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7360046-79D5-6D05-5975-A0743FC564E5}"/>
              </a:ext>
            </a:extLst>
          </p:cNvPr>
          <p:cNvCxnSpPr>
            <a:cxnSpLocks/>
          </p:cNvCxnSpPr>
          <p:nvPr/>
        </p:nvCxnSpPr>
        <p:spPr>
          <a:xfrm flipH="1" flipV="1">
            <a:off x="3553153" y="1931542"/>
            <a:ext cx="10048" cy="453829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EE5E4A6F-59A2-49C8-3985-0F050269EB4C}"/>
              </a:ext>
            </a:extLst>
          </p:cNvPr>
          <p:cNvSpPr txBox="1"/>
          <p:nvPr/>
        </p:nvSpPr>
        <p:spPr>
          <a:xfrm>
            <a:off x="3294462" y="1573749"/>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BL</a:t>
            </a:r>
            <a:r>
              <a:rPr lang="en-US" altLang="ko-KR" sz="2000" b="1" baseline="-25000" dirty="0">
                <a:solidFill>
                  <a:prstClr val="black"/>
                </a:solidFill>
                <a:latin typeface="Cambria" panose="02040503050406030204" pitchFamily="18" charset="0"/>
                <a:ea typeface="맑은 고딕" panose="020B0503020000020004" pitchFamily="34" charset="-127"/>
              </a:rPr>
              <a:t>2</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cxnSp>
        <p:nvCxnSpPr>
          <p:cNvPr id="78" name="Straight Connector 77">
            <a:extLst>
              <a:ext uri="{FF2B5EF4-FFF2-40B4-BE49-F238E27FC236}">
                <a16:creationId xmlns:a16="http://schemas.microsoft.com/office/drawing/2014/main" id="{1D04370D-ECB3-0CFD-91B6-8865EB263328}"/>
              </a:ext>
            </a:extLst>
          </p:cNvPr>
          <p:cNvCxnSpPr>
            <a:cxnSpLocks/>
          </p:cNvCxnSpPr>
          <p:nvPr/>
        </p:nvCxnSpPr>
        <p:spPr>
          <a:xfrm>
            <a:off x="4087835" y="2159850"/>
            <a:ext cx="0" cy="4315146"/>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F4C475A-F104-35EC-1EED-E2AA48C10A99}"/>
              </a:ext>
            </a:extLst>
          </p:cNvPr>
          <p:cNvCxnSpPr>
            <a:cxnSpLocks/>
          </p:cNvCxnSpPr>
          <p:nvPr/>
        </p:nvCxnSpPr>
        <p:spPr>
          <a:xfrm flipH="1" flipV="1">
            <a:off x="4666667" y="1931542"/>
            <a:ext cx="10048" cy="453829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6CFEAE9F-AADB-EA13-07ED-DB6A3DCDC746}"/>
              </a:ext>
            </a:extLst>
          </p:cNvPr>
          <p:cNvSpPr txBox="1"/>
          <p:nvPr/>
        </p:nvSpPr>
        <p:spPr>
          <a:xfrm>
            <a:off x="4407976" y="1573749"/>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BL</a:t>
            </a:r>
            <a:r>
              <a:rPr lang="en-US" altLang="ko-KR" sz="2000" b="1" baseline="-25000" dirty="0">
                <a:solidFill>
                  <a:prstClr val="black"/>
                </a:solidFill>
                <a:latin typeface="Cambria" panose="02040503050406030204" pitchFamily="18" charset="0"/>
                <a:ea typeface="맑은 고딕" panose="020B0503020000020004" pitchFamily="34" charset="-127"/>
              </a:rPr>
              <a:t>3</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cxnSp>
        <p:nvCxnSpPr>
          <p:cNvPr id="89" name="Straight Connector 88">
            <a:extLst>
              <a:ext uri="{FF2B5EF4-FFF2-40B4-BE49-F238E27FC236}">
                <a16:creationId xmlns:a16="http://schemas.microsoft.com/office/drawing/2014/main" id="{93CA42A9-FD7C-BDB4-39C2-C0DFF2EA2588}"/>
              </a:ext>
            </a:extLst>
          </p:cNvPr>
          <p:cNvCxnSpPr>
            <a:cxnSpLocks/>
          </p:cNvCxnSpPr>
          <p:nvPr/>
        </p:nvCxnSpPr>
        <p:spPr>
          <a:xfrm>
            <a:off x="5201349" y="2159850"/>
            <a:ext cx="0" cy="4315146"/>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B455905-6E78-0082-75F5-816C68C5AA7B}"/>
              </a:ext>
            </a:extLst>
          </p:cNvPr>
          <p:cNvCxnSpPr>
            <a:cxnSpLocks/>
          </p:cNvCxnSpPr>
          <p:nvPr/>
        </p:nvCxnSpPr>
        <p:spPr>
          <a:xfrm flipH="1" flipV="1">
            <a:off x="5780181" y="1931542"/>
            <a:ext cx="10048" cy="453829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AA8CFB74-F04E-C1A8-7E53-C7C0EE03B5D7}"/>
              </a:ext>
            </a:extLst>
          </p:cNvPr>
          <p:cNvSpPr txBox="1"/>
          <p:nvPr/>
        </p:nvSpPr>
        <p:spPr>
          <a:xfrm>
            <a:off x="5521490" y="1573749"/>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BL</a:t>
            </a:r>
            <a:r>
              <a:rPr lang="en-US" altLang="ko-KR" sz="2000" b="1" baseline="-25000" dirty="0">
                <a:solidFill>
                  <a:prstClr val="black"/>
                </a:solidFill>
                <a:latin typeface="Cambria" panose="02040503050406030204" pitchFamily="18" charset="0"/>
                <a:ea typeface="맑은 고딕" panose="020B0503020000020004" pitchFamily="34" charset="-127"/>
              </a:rPr>
              <a:t>4</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cxnSp>
        <p:nvCxnSpPr>
          <p:cNvPr id="100" name="Straight Connector 99">
            <a:extLst>
              <a:ext uri="{FF2B5EF4-FFF2-40B4-BE49-F238E27FC236}">
                <a16:creationId xmlns:a16="http://schemas.microsoft.com/office/drawing/2014/main" id="{EF4344FD-8CB2-C1C3-D1BB-7A0451A612C2}"/>
              </a:ext>
            </a:extLst>
          </p:cNvPr>
          <p:cNvCxnSpPr>
            <a:cxnSpLocks/>
          </p:cNvCxnSpPr>
          <p:nvPr/>
        </p:nvCxnSpPr>
        <p:spPr>
          <a:xfrm>
            <a:off x="6314864" y="2159850"/>
            <a:ext cx="0" cy="4315146"/>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405210C-59A2-1D60-0F3C-E4B13049B781}"/>
              </a:ext>
            </a:extLst>
          </p:cNvPr>
          <p:cNvCxnSpPr>
            <a:cxnSpLocks/>
          </p:cNvCxnSpPr>
          <p:nvPr/>
        </p:nvCxnSpPr>
        <p:spPr>
          <a:xfrm flipH="1" flipV="1">
            <a:off x="6893696" y="1931542"/>
            <a:ext cx="10048" cy="453829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A3B7642D-6B0F-A3C4-E3AC-1A8D25BBF70A}"/>
              </a:ext>
            </a:extLst>
          </p:cNvPr>
          <p:cNvSpPr txBox="1"/>
          <p:nvPr/>
        </p:nvSpPr>
        <p:spPr>
          <a:xfrm>
            <a:off x="6635005" y="1573749"/>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BL</a:t>
            </a:r>
            <a:r>
              <a:rPr lang="en-US" altLang="ko-KR" sz="2000" b="1" baseline="-25000" dirty="0">
                <a:solidFill>
                  <a:prstClr val="black"/>
                </a:solidFill>
                <a:latin typeface="Cambria" panose="02040503050406030204" pitchFamily="18" charset="0"/>
                <a:ea typeface="맑은 고딕" panose="020B0503020000020004" pitchFamily="34" charset="-127"/>
              </a:rPr>
              <a:t>5</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cxnSp>
        <p:nvCxnSpPr>
          <p:cNvPr id="111" name="Straight Connector 110">
            <a:extLst>
              <a:ext uri="{FF2B5EF4-FFF2-40B4-BE49-F238E27FC236}">
                <a16:creationId xmlns:a16="http://schemas.microsoft.com/office/drawing/2014/main" id="{07C8D388-D4AF-0C9C-1411-6C78D69667E6}"/>
              </a:ext>
            </a:extLst>
          </p:cNvPr>
          <p:cNvCxnSpPr>
            <a:cxnSpLocks/>
          </p:cNvCxnSpPr>
          <p:nvPr/>
        </p:nvCxnSpPr>
        <p:spPr>
          <a:xfrm>
            <a:off x="7868682" y="2159850"/>
            <a:ext cx="0" cy="4315146"/>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12" name="타원 299">
            <a:extLst>
              <a:ext uri="{FF2B5EF4-FFF2-40B4-BE49-F238E27FC236}">
                <a16:creationId xmlns:a16="http://schemas.microsoft.com/office/drawing/2014/main" id="{22985A88-C155-3613-69E1-EE18E9E3021F}"/>
              </a:ext>
            </a:extLst>
          </p:cNvPr>
          <p:cNvSpPr/>
          <p:nvPr/>
        </p:nvSpPr>
        <p:spPr>
          <a:xfrm>
            <a:off x="7588930" y="2392861"/>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prstClr val="black"/>
                </a:solidFill>
                <a:latin typeface="Cambria" panose="02040503050406030204" pitchFamily="18" charset="0"/>
                <a:ea typeface="맑은 고딕" panose="020B0503020000020004" pitchFamily="34" charset="-127"/>
              </a:rPr>
              <a:t>1</a:t>
            </a:r>
            <a:endParaRPr lang="ko-KR" altLang="en-US" sz="2800" b="1" dirty="0">
              <a:solidFill>
                <a:prstClr val="black"/>
              </a:solidFill>
              <a:latin typeface="Cambria" panose="02040503050406030204" pitchFamily="18" charset="0"/>
              <a:ea typeface="맑은 고딕" panose="020B0503020000020004" pitchFamily="34" charset="-127"/>
            </a:endParaRPr>
          </a:p>
        </p:txBody>
      </p:sp>
      <p:sp>
        <p:nvSpPr>
          <p:cNvPr id="113" name="타원 299">
            <a:extLst>
              <a:ext uri="{FF2B5EF4-FFF2-40B4-BE49-F238E27FC236}">
                <a16:creationId xmlns:a16="http://schemas.microsoft.com/office/drawing/2014/main" id="{AF88D51C-E7C7-0E9A-0E9E-E26A3BA2403B}"/>
              </a:ext>
            </a:extLst>
          </p:cNvPr>
          <p:cNvSpPr/>
          <p:nvPr/>
        </p:nvSpPr>
        <p:spPr>
          <a:xfrm>
            <a:off x="7588930" y="3055544"/>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prstClr val="black"/>
                </a:solidFill>
                <a:latin typeface="Cambria" panose="02040503050406030204" pitchFamily="18" charset="0"/>
                <a:ea typeface="맑은 고딕" panose="020B0503020000020004" pitchFamily="34" charset="-127"/>
              </a:rPr>
              <a:t>0</a:t>
            </a:r>
            <a:endParaRPr lang="ko-KR" altLang="en-US" sz="2800" b="1" dirty="0">
              <a:solidFill>
                <a:prstClr val="black"/>
              </a:solidFill>
              <a:latin typeface="Cambria" panose="02040503050406030204" pitchFamily="18" charset="0"/>
              <a:ea typeface="맑은 고딕" panose="020B0503020000020004" pitchFamily="34" charset="-127"/>
            </a:endParaRPr>
          </a:p>
        </p:txBody>
      </p:sp>
      <p:sp>
        <p:nvSpPr>
          <p:cNvPr id="114" name="타원 299">
            <a:extLst>
              <a:ext uri="{FF2B5EF4-FFF2-40B4-BE49-F238E27FC236}">
                <a16:creationId xmlns:a16="http://schemas.microsoft.com/office/drawing/2014/main" id="{E0EF91D3-394D-BA3D-A0F8-CB6576BB8EA3}"/>
              </a:ext>
            </a:extLst>
          </p:cNvPr>
          <p:cNvSpPr/>
          <p:nvPr/>
        </p:nvSpPr>
        <p:spPr>
          <a:xfrm>
            <a:off x="7588930" y="3718227"/>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prstClr val="black"/>
                </a:solidFill>
                <a:latin typeface="Cambria" panose="02040503050406030204" pitchFamily="18" charset="0"/>
                <a:ea typeface="맑은 고딕" panose="020B0503020000020004" pitchFamily="34" charset="-127"/>
              </a:rPr>
              <a:t>0</a:t>
            </a:r>
            <a:endParaRPr lang="ko-KR" altLang="en-US" sz="2800" b="1" dirty="0">
              <a:solidFill>
                <a:prstClr val="black"/>
              </a:solidFill>
              <a:latin typeface="Cambria" panose="02040503050406030204" pitchFamily="18" charset="0"/>
              <a:ea typeface="맑은 고딕" panose="020B0503020000020004" pitchFamily="34" charset="-127"/>
            </a:endParaRPr>
          </a:p>
        </p:txBody>
      </p:sp>
      <p:sp>
        <p:nvSpPr>
          <p:cNvPr id="115" name="타원 299">
            <a:extLst>
              <a:ext uri="{FF2B5EF4-FFF2-40B4-BE49-F238E27FC236}">
                <a16:creationId xmlns:a16="http://schemas.microsoft.com/office/drawing/2014/main" id="{9F6FAF5E-8FCC-1E5B-2159-C6110E7A25A7}"/>
              </a:ext>
            </a:extLst>
          </p:cNvPr>
          <p:cNvSpPr/>
          <p:nvPr/>
        </p:nvSpPr>
        <p:spPr>
          <a:xfrm>
            <a:off x="7588930" y="4380910"/>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prstClr val="black"/>
                </a:solidFill>
                <a:latin typeface="Cambria" panose="02040503050406030204" pitchFamily="18" charset="0"/>
                <a:ea typeface="맑은 고딕" panose="020B0503020000020004" pitchFamily="34" charset="-127"/>
              </a:rPr>
              <a:t>1</a:t>
            </a:r>
            <a:endParaRPr lang="ko-KR" altLang="en-US" sz="2800" b="1" dirty="0">
              <a:solidFill>
                <a:prstClr val="black"/>
              </a:solidFill>
              <a:latin typeface="Cambria" panose="02040503050406030204" pitchFamily="18" charset="0"/>
              <a:ea typeface="맑은 고딕" panose="020B0503020000020004" pitchFamily="34" charset="-127"/>
            </a:endParaRPr>
          </a:p>
        </p:txBody>
      </p:sp>
      <p:sp>
        <p:nvSpPr>
          <p:cNvPr id="116" name="타원 299">
            <a:extLst>
              <a:ext uri="{FF2B5EF4-FFF2-40B4-BE49-F238E27FC236}">
                <a16:creationId xmlns:a16="http://schemas.microsoft.com/office/drawing/2014/main" id="{AED13238-3B6A-E9A3-2EC7-68FC8C26EE1F}"/>
              </a:ext>
            </a:extLst>
          </p:cNvPr>
          <p:cNvSpPr/>
          <p:nvPr/>
        </p:nvSpPr>
        <p:spPr>
          <a:xfrm>
            <a:off x="7588930" y="5552164"/>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prstClr val="black"/>
                </a:solidFill>
                <a:latin typeface="Cambria" panose="02040503050406030204" pitchFamily="18" charset="0"/>
                <a:ea typeface="맑은 고딕" panose="020B0503020000020004" pitchFamily="34" charset="-127"/>
              </a:rPr>
              <a:t>0</a:t>
            </a:r>
            <a:endParaRPr lang="ko-KR" altLang="en-US" sz="2800" b="1" dirty="0">
              <a:solidFill>
                <a:prstClr val="black"/>
              </a:solidFill>
              <a:latin typeface="Cambria" panose="02040503050406030204" pitchFamily="18" charset="0"/>
              <a:ea typeface="맑은 고딕" panose="020B0503020000020004" pitchFamily="34" charset="-127"/>
            </a:endParaRPr>
          </a:p>
        </p:txBody>
      </p:sp>
      <p:cxnSp>
        <p:nvCxnSpPr>
          <p:cNvPr id="117" name="Straight Connector 116">
            <a:extLst>
              <a:ext uri="{FF2B5EF4-FFF2-40B4-BE49-F238E27FC236}">
                <a16:creationId xmlns:a16="http://schemas.microsoft.com/office/drawing/2014/main" id="{BB53F73A-7D89-0D4C-D7D0-425C3D094505}"/>
              </a:ext>
            </a:extLst>
          </p:cNvPr>
          <p:cNvCxnSpPr/>
          <p:nvPr/>
        </p:nvCxnSpPr>
        <p:spPr>
          <a:xfrm>
            <a:off x="7858407" y="2167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BFF8E7AB-EF4D-BFFF-B933-5C33E8480399}"/>
              </a:ext>
            </a:extLst>
          </p:cNvPr>
          <p:cNvCxnSpPr>
            <a:cxnSpLocks/>
          </p:cNvCxnSpPr>
          <p:nvPr/>
        </p:nvCxnSpPr>
        <p:spPr>
          <a:xfrm flipH="1" flipV="1">
            <a:off x="8447514" y="1931542"/>
            <a:ext cx="10048" cy="453829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E0E54765-ADCC-1270-653A-8B90F9D602A5}"/>
              </a:ext>
            </a:extLst>
          </p:cNvPr>
          <p:cNvSpPr txBox="1"/>
          <p:nvPr/>
        </p:nvSpPr>
        <p:spPr>
          <a:xfrm>
            <a:off x="8188823" y="1573749"/>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BL</a:t>
            </a:r>
            <a:r>
              <a:rPr lang="en-US" altLang="ko-KR" sz="2000" b="1" i="1" baseline="-25000" dirty="0">
                <a:solidFill>
                  <a:prstClr val="black"/>
                </a:solidFill>
                <a:latin typeface="Cambria" panose="02040503050406030204" pitchFamily="18" charset="0"/>
                <a:ea typeface="맑은 고딕" panose="020B0503020000020004" pitchFamily="34" charset="-127"/>
              </a:rPr>
              <a:t>N</a:t>
            </a:r>
            <a:endParaRPr lang="ko-KR" altLang="en-US" sz="2000" b="1" i="1" baseline="-25000" dirty="0">
              <a:solidFill>
                <a:prstClr val="black"/>
              </a:solidFill>
              <a:latin typeface="Cambria" panose="02040503050406030204" pitchFamily="18" charset="0"/>
              <a:ea typeface="맑은 고딕" panose="020B0503020000020004" pitchFamily="34" charset="-127"/>
            </a:endParaRPr>
          </a:p>
        </p:txBody>
      </p:sp>
      <p:sp>
        <p:nvSpPr>
          <p:cNvPr id="120" name="TextBox 119">
            <a:extLst>
              <a:ext uri="{FF2B5EF4-FFF2-40B4-BE49-F238E27FC236}">
                <a16:creationId xmlns:a16="http://schemas.microsoft.com/office/drawing/2014/main" id="{B5935A47-715F-3F03-21EC-E8D4566AA19C}"/>
              </a:ext>
            </a:extLst>
          </p:cNvPr>
          <p:cNvSpPr txBox="1"/>
          <p:nvPr/>
        </p:nvSpPr>
        <p:spPr>
          <a:xfrm rot="16200000">
            <a:off x="7668522" y="5108346"/>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grpSp>
        <p:nvGrpSpPr>
          <p:cNvPr id="144" name="Group 143">
            <a:extLst>
              <a:ext uri="{FF2B5EF4-FFF2-40B4-BE49-F238E27FC236}">
                <a16:creationId xmlns:a16="http://schemas.microsoft.com/office/drawing/2014/main" id="{6E88F7D5-1CA6-E127-F0BD-F66549510BB1}"/>
              </a:ext>
            </a:extLst>
          </p:cNvPr>
          <p:cNvGrpSpPr/>
          <p:nvPr/>
        </p:nvGrpSpPr>
        <p:grpSpPr>
          <a:xfrm>
            <a:off x="1196221" y="2671911"/>
            <a:ext cx="6392709" cy="3159303"/>
            <a:chOff x="1422400" y="2671911"/>
            <a:chExt cx="6166530" cy="3159303"/>
          </a:xfrm>
        </p:grpSpPr>
        <p:grpSp>
          <p:nvGrpSpPr>
            <p:cNvPr id="127" name="Group 126">
              <a:extLst>
                <a:ext uri="{FF2B5EF4-FFF2-40B4-BE49-F238E27FC236}">
                  <a16:creationId xmlns:a16="http://schemas.microsoft.com/office/drawing/2014/main" id="{B3C6B2F6-6E8E-8FF6-302E-2A86E360B1F3}"/>
                </a:ext>
              </a:extLst>
            </p:cNvPr>
            <p:cNvGrpSpPr/>
            <p:nvPr/>
          </p:nvGrpSpPr>
          <p:grpSpPr>
            <a:xfrm>
              <a:off x="1422400" y="2671911"/>
              <a:ext cx="6166530" cy="0"/>
              <a:chOff x="1231585" y="2671911"/>
              <a:chExt cx="6166530" cy="0"/>
            </a:xfrm>
          </p:grpSpPr>
          <p:cxnSp>
            <p:nvCxnSpPr>
              <p:cNvPr id="122" name="Straight Connector 121">
                <a:extLst>
                  <a:ext uri="{FF2B5EF4-FFF2-40B4-BE49-F238E27FC236}">
                    <a16:creationId xmlns:a16="http://schemas.microsoft.com/office/drawing/2014/main" id="{BCAED036-C333-CF55-4882-209376BB53EF}"/>
                  </a:ext>
                </a:extLst>
              </p:cNvPr>
              <p:cNvCxnSpPr>
                <a:cxnSpLocks/>
                <a:stCxn id="7" idx="2"/>
              </p:cNvCxnSpPr>
              <p:nvPr/>
            </p:nvCxnSpPr>
            <p:spPr>
              <a:xfrm>
                <a:off x="1602803" y="2671911"/>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88D5F21A-ABFD-7E13-D0EA-40CFC484F704}"/>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7A62C36-4C65-1E6E-05E8-FC016FB42577}"/>
                </a:ext>
              </a:extLst>
            </p:cNvPr>
            <p:cNvGrpSpPr/>
            <p:nvPr/>
          </p:nvGrpSpPr>
          <p:grpSpPr>
            <a:xfrm>
              <a:off x="1422400" y="3334594"/>
              <a:ext cx="6166530" cy="0"/>
              <a:chOff x="1231585" y="2671911"/>
              <a:chExt cx="6166530" cy="0"/>
            </a:xfrm>
          </p:grpSpPr>
          <p:cxnSp>
            <p:nvCxnSpPr>
              <p:cNvPr id="129" name="Straight Connector 128">
                <a:extLst>
                  <a:ext uri="{FF2B5EF4-FFF2-40B4-BE49-F238E27FC236}">
                    <a16:creationId xmlns:a16="http://schemas.microsoft.com/office/drawing/2014/main" id="{D445EF92-6D15-61B7-C6ED-8F9899750749}"/>
                  </a:ext>
                </a:extLst>
              </p:cNvPr>
              <p:cNvCxnSpPr>
                <a:cxnSpLocks/>
                <a:stCxn id="5" idx="2"/>
              </p:cNvCxnSpPr>
              <p:nvPr/>
            </p:nvCxnSpPr>
            <p:spPr>
              <a:xfrm>
                <a:off x="1602803" y="2671911"/>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9327981F-DF98-DC5A-7B6B-EFD2A2001EC7}"/>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5D812B03-D1B7-4DFB-86DC-EE89DF87501C}"/>
                </a:ext>
              </a:extLst>
            </p:cNvPr>
            <p:cNvGrpSpPr/>
            <p:nvPr/>
          </p:nvGrpSpPr>
          <p:grpSpPr>
            <a:xfrm>
              <a:off x="1422400" y="3997277"/>
              <a:ext cx="6166530" cy="0"/>
              <a:chOff x="1231585" y="2671911"/>
              <a:chExt cx="6166530" cy="0"/>
            </a:xfrm>
          </p:grpSpPr>
          <p:cxnSp>
            <p:nvCxnSpPr>
              <p:cNvPr id="132" name="Straight Connector 131">
                <a:extLst>
                  <a:ext uri="{FF2B5EF4-FFF2-40B4-BE49-F238E27FC236}">
                    <a16:creationId xmlns:a16="http://schemas.microsoft.com/office/drawing/2014/main" id="{311FB7AC-DF5B-1F85-2CF7-F7F9073B5856}"/>
                  </a:ext>
                </a:extLst>
              </p:cNvPr>
              <p:cNvCxnSpPr>
                <a:cxnSpLocks/>
                <a:stCxn id="6" idx="2"/>
              </p:cNvCxnSpPr>
              <p:nvPr/>
            </p:nvCxnSpPr>
            <p:spPr>
              <a:xfrm>
                <a:off x="1602803" y="2671911"/>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03269AE-FE0E-9A79-5EA3-CEB420940074}"/>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713060AC-FBF8-1411-3A41-60F6BE03FDFE}"/>
                </a:ext>
              </a:extLst>
            </p:cNvPr>
            <p:cNvGrpSpPr/>
            <p:nvPr/>
          </p:nvGrpSpPr>
          <p:grpSpPr>
            <a:xfrm>
              <a:off x="1422400" y="4659960"/>
              <a:ext cx="6166530" cy="0"/>
              <a:chOff x="1231585" y="2671911"/>
              <a:chExt cx="6166530" cy="0"/>
            </a:xfrm>
          </p:grpSpPr>
          <p:cxnSp>
            <p:nvCxnSpPr>
              <p:cNvPr id="135" name="Straight Connector 134">
                <a:extLst>
                  <a:ext uri="{FF2B5EF4-FFF2-40B4-BE49-F238E27FC236}">
                    <a16:creationId xmlns:a16="http://schemas.microsoft.com/office/drawing/2014/main" id="{6EDE51A7-BF25-0809-60C7-A712D3EF8DD8}"/>
                  </a:ext>
                </a:extLst>
              </p:cNvPr>
              <p:cNvCxnSpPr>
                <a:cxnSpLocks/>
                <a:stCxn id="8" idx="2"/>
              </p:cNvCxnSpPr>
              <p:nvPr/>
            </p:nvCxnSpPr>
            <p:spPr>
              <a:xfrm>
                <a:off x="1602803" y="2671911"/>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F801793F-ADE2-7D0E-1F3C-AD8C0DB3025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2EE6339C-A529-84A6-D866-9518AF60DC11}"/>
                </a:ext>
              </a:extLst>
            </p:cNvPr>
            <p:cNvGrpSpPr/>
            <p:nvPr/>
          </p:nvGrpSpPr>
          <p:grpSpPr>
            <a:xfrm>
              <a:off x="1422400" y="5831214"/>
              <a:ext cx="6166530" cy="0"/>
              <a:chOff x="1231585" y="2671911"/>
              <a:chExt cx="6166530" cy="0"/>
            </a:xfrm>
          </p:grpSpPr>
          <p:cxnSp>
            <p:nvCxnSpPr>
              <p:cNvPr id="138" name="Straight Connector 137">
                <a:extLst>
                  <a:ext uri="{FF2B5EF4-FFF2-40B4-BE49-F238E27FC236}">
                    <a16:creationId xmlns:a16="http://schemas.microsoft.com/office/drawing/2014/main" id="{1D26B389-FADB-6A02-1A8A-4CAA518C435C}"/>
                  </a:ext>
                </a:extLst>
              </p:cNvPr>
              <p:cNvCxnSpPr>
                <a:cxnSpLocks/>
                <a:stCxn id="9" idx="2"/>
              </p:cNvCxnSpPr>
              <p:nvPr/>
            </p:nvCxnSpPr>
            <p:spPr>
              <a:xfrm>
                <a:off x="1602803" y="2671911"/>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9B9D1A4-0988-5C2C-CAE4-8077F5038E60}"/>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7" name="타원 299">
            <a:extLst>
              <a:ext uri="{FF2B5EF4-FFF2-40B4-BE49-F238E27FC236}">
                <a16:creationId xmlns:a16="http://schemas.microsoft.com/office/drawing/2014/main" id="{B87899F4-6B53-60A2-4933-371DC85102E3}"/>
              </a:ext>
            </a:extLst>
          </p:cNvPr>
          <p:cNvSpPr/>
          <p:nvPr/>
        </p:nvSpPr>
        <p:spPr>
          <a:xfrm>
            <a:off x="1581055" y="2392861"/>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prstClr val="black"/>
                </a:solidFill>
                <a:latin typeface="Cambria" panose="02040503050406030204" pitchFamily="18" charset="0"/>
                <a:ea typeface="맑은 고딕" panose="020B0503020000020004" pitchFamily="34" charset="-127"/>
              </a:rPr>
              <a:t>1</a:t>
            </a:r>
            <a:endParaRPr lang="ko-KR" altLang="en-US" sz="2800" b="1" dirty="0">
              <a:solidFill>
                <a:prstClr val="black"/>
              </a:solidFill>
              <a:latin typeface="Cambria" panose="02040503050406030204" pitchFamily="18" charset="0"/>
              <a:ea typeface="맑은 고딕" panose="020B0503020000020004" pitchFamily="34" charset="-127"/>
            </a:endParaRPr>
          </a:p>
        </p:txBody>
      </p:sp>
      <p:sp>
        <p:nvSpPr>
          <p:cNvPr id="5" name="타원 299">
            <a:extLst>
              <a:ext uri="{FF2B5EF4-FFF2-40B4-BE49-F238E27FC236}">
                <a16:creationId xmlns:a16="http://schemas.microsoft.com/office/drawing/2014/main" id="{B6DBD72A-FCD1-ECB2-724E-9C5132B1B33E}"/>
              </a:ext>
            </a:extLst>
          </p:cNvPr>
          <p:cNvSpPr/>
          <p:nvPr/>
        </p:nvSpPr>
        <p:spPr>
          <a:xfrm>
            <a:off x="1581055" y="3055544"/>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prstClr val="black"/>
                </a:solidFill>
                <a:latin typeface="Cambria" panose="02040503050406030204" pitchFamily="18" charset="0"/>
                <a:ea typeface="맑은 고딕" panose="020B0503020000020004" pitchFamily="34" charset="-127"/>
              </a:rPr>
              <a:t>0</a:t>
            </a:r>
            <a:endParaRPr lang="ko-KR" altLang="en-US" sz="2800" b="1" dirty="0">
              <a:solidFill>
                <a:prstClr val="black"/>
              </a:solidFill>
              <a:latin typeface="Cambria" panose="02040503050406030204" pitchFamily="18" charset="0"/>
              <a:ea typeface="맑은 고딕" panose="020B0503020000020004" pitchFamily="34" charset="-127"/>
            </a:endParaRPr>
          </a:p>
        </p:txBody>
      </p:sp>
      <p:sp>
        <p:nvSpPr>
          <p:cNvPr id="6" name="타원 299">
            <a:extLst>
              <a:ext uri="{FF2B5EF4-FFF2-40B4-BE49-F238E27FC236}">
                <a16:creationId xmlns:a16="http://schemas.microsoft.com/office/drawing/2014/main" id="{E73069B9-06A4-F505-1E7E-58E4BEFB993E}"/>
              </a:ext>
            </a:extLst>
          </p:cNvPr>
          <p:cNvSpPr/>
          <p:nvPr/>
        </p:nvSpPr>
        <p:spPr>
          <a:xfrm>
            <a:off x="1581055" y="3718227"/>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prstClr val="black"/>
                </a:solidFill>
                <a:latin typeface="Cambria" panose="02040503050406030204" pitchFamily="18" charset="0"/>
                <a:ea typeface="맑은 고딕" panose="020B0503020000020004" pitchFamily="34" charset="-127"/>
              </a:rPr>
              <a:t>0</a:t>
            </a:r>
            <a:endParaRPr lang="ko-KR" altLang="en-US" sz="2800" b="1" dirty="0">
              <a:solidFill>
                <a:prstClr val="black"/>
              </a:solidFill>
              <a:latin typeface="Cambria" panose="02040503050406030204" pitchFamily="18" charset="0"/>
              <a:ea typeface="맑은 고딕" panose="020B0503020000020004" pitchFamily="34" charset="-127"/>
            </a:endParaRPr>
          </a:p>
        </p:txBody>
      </p:sp>
      <p:sp>
        <p:nvSpPr>
          <p:cNvPr id="8" name="타원 299">
            <a:extLst>
              <a:ext uri="{FF2B5EF4-FFF2-40B4-BE49-F238E27FC236}">
                <a16:creationId xmlns:a16="http://schemas.microsoft.com/office/drawing/2014/main" id="{60785298-7C78-E901-9A82-120C4FA94D18}"/>
              </a:ext>
            </a:extLst>
          </p:cNvPr>
          <p:cNvSpPr/>
          <p:nvPr/>
        </p:nvSpPr>
        <p:spPr>
          <a:xfrm>
            <a:off x="1581055" y="4380910"/>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prstClr val="black"/>
                </a:solidFill>
                <a:latin typeface="Cambria" panose="02040503050406030204" pitchFamily="18" charset="0"/>
                <a:ea typeface="맑은 고딕" panose="020B0503020000020004" pitchFamily="34" charset="-127"/>
              </a:rPr>
              <a:t>1</a:t>
            </a:r>
            <a:endParaRPr lang="ko-KR" altLang="en-US" sz="2800" b="1" dirty="0">
              <a:solidFill>
                <a:prstClr val="black"/>
              </a:solidFill>
              <a:latin typeface="Cambria" panose="02040503050406030204" pitchFamily="18" charset="0"/>
              <a:ea typeface="맑은 고딕" panose="020B0503020000020004" pitchFamily="34" charset="-127"/>
            </a:endParaRPr>
          </a:p>
        </p:txBody>
      </p:sp>
      <p:sp>
        <p:nvSpPr>
          <p:cNvPr id="9" name="타원 299">
            <a:extLst>
              <a:ext uri="{FF2B5EF4-FFF2-40B4-BE49-F238E27FC236}">
                <a16:creationId xmlns:a16="http://schemas.microsoft.com/office/drawing/2014/main" id="{78AFF248-8115-D1C2-EE4A-DB91B982DE97}"/>
              </a:ext>
            </a:extLst>
          </p:cNvPr>
          <p:cNvSpPr/>
          <p:nvPr/>
        </p:nvSpPr>
        <p:spPr>
          <a:xfrm>
            <a:off x="1581055" y="5552164"/>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prstClr val="black"/>
                </a:solidFill>
                <a:latin typeface="Cambria" panose="02040503050406030204" pitchFamily="18" charset="0"/>
                <a:ea typeface="맑은 고딕" panose="020B0503020000020004" pitchFamily="34" charset="-127"/>
              </a:rPr>
              <a:t>0</a:t>
            </a:r>
            <a:endParaRPr lang="ko-KR" altLang="en-US" sz="2800" b="1" dirty="0">
              <a:solidFill>
                <a:prstClr val="black"/>
              </a:solidFill>
              <a:latin typeface="Cambria" panose="02040503050406030204" pitchFamily="18" charset="0"/>
              <a:ea typeface="맑은 고딕" panose="020B0503020000020004" pitchFamily="34" charset="-127"/>
            </a:endParaRPr>
          </a:p>
        </p:txBody>
      </p:sp>
      <p:cxnSp>
        <p:nvCxnSpPr>
          <p:cNvPr id="17" name="Straight Connector 16">
            <a:extLst>
              <a:ext uri="{FF2B5EF4-FFF2-40B4-BE49-F238E27FC236}">
                <a16:creationId xmlns:a16="http://schemas.microsoft.com/office/drawing/2014/main" id="{ED1A1D41-312B-DE8B-E974-8168D9410234}"/>
              </a:ext>
            </a:extLst>
          </p:cNvPr>
          <p:cNvCxnSpPr/>
          <p:nvPr/>
        </p:nvCxnSpPr>
        <p:spPr>
          <a:xfrm>
            <a:off x="1850532" y="2167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51F3EDF-AB53-45C0-0E7A-8AD288282898}"/>
              </a:ext>
            </a:extLst>
          </p:cNvPr>
          <p:cNvSpPr txBox="1"/>
          <p:nvPr/>
        </p:nvSpPr>
        <p:spPr>
          <a:xfrm rot="16200000">
            <a:off x="1660647" y="5108346"/>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68" name="타원 299">
            <a:extLst>
              <a:ext uri="{FF2B5EF4-FFF2-40B4-BE49-F238E27FC236}">
                <a16:creationId xmlns:a16="http://schemas.microsoft.com/office/drawing/2014/main" id="{53A7959A-818E-10AC-6B29-F33F9CB6ADFC}"/>
              </a:ext>
            </a:extLst>
          </p:cNvPr>
          <p:cNvSpPr/>
          <p:nvPr/>
        </p:nvSpPr>
        <p:spPr>
          <a:xfrm>
            <a:off x="2694569" y="2392861"/>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prstClr val="black"/>
                </a:solidFill>
                <a:latin typeface="Cambria" panose="02040503050406030204" pitchFamily="18" charset="0"/>
                <a:ea typeface="맑은 고딕" panose="020B0503020000020004" pitchFamily="34" charset="-127"/>
              </a:rPr>
              <a:t>1</a:t>
            </a:r>
            <a:endParaRPr lang="ko-KR" altLang="en-US" sz="2800" b="1" dirty="0">
              <a:solidFill>
                <a:prstClr val="black"/>
              </a:solidFill>
              <a:latin typeface="Cambria" panose="02040503050406030204" pitchFamily="18" charset="0"/>
              <a:ea typeface="맑은 고딕" panose="020B0503020000020004" pitchFamily="34" charset="-127"/>
            </a:endParaRPr>
          </a:p>
        </p:txBody>
      </p:sp>
      <p:sp>
        <p:nvSpPr>
          <p:cNvPr id="69" name="타원 299">
            <a:extLst>
              <a:ext uri="{FF2B5EF4-FFF2-40B4-BE49-F238E27FC236}">
                <a16:creationId xmlns:a16="http://schemas.microsoft.com/office/drawing/2014/main" id="{D9B4ACF0-8625-0734-7FA9-81852AC3458F}"/>
              </a:ext>
            </a:extLst>
          </p:cNvPr>
          <p:cNvSpPr/>
          <p:nvPr/>
        </p:nvSpPr>
        <p:spPr>
          <a:xfrm>
            <a:off x="2694569" y="3055544"/>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prstClr val="black"/>
                </a:solidFill>
                <a:latin typeface="Cambria" panose="02040503050406030204" pitchFamily="18" charset="0"/>
                <a:ea typeface="맑은 고딕" panose="020B0503020000020004" pitchFamily="34" charset="-127"/>
              </a:rPr>
              <a:t>0</a:t>
            </a:r>
            <a:endParaRPr lang="ko-KR" altLang="en-US" sz="2800" b="1" dirty="0">
              <a:solidFill>
                <a:prstClr val="black"/>
              </a:solidFill>
              <a:latin typeface="Cambria" panose="02040503050406030204" pitchFamily="18" charset="0"/>
              <a:ea typeface="맑은 고딕" panose="020B0503020000020004" pitchFamily="34" charset="-127"/>
            </a:endParaRPr>
          </a:p>
        </p:txBody>
      </p:sp>
      <p:sp>
        <p:nvSpPr>
          <p:cNvPr id="70" name="타원 299">
            <a:extLst>
              <a:ext uri="{FF2B5EF4-FFF2-40B4-BE49-F238E27FC236}">
                <a16:creationId xmlns:a16="http://schemas.microsoft.com/office/drawing/2014/main" id="{F90CD310-92F7-E1F5-C3D5-C27A78F1FEEB}"/>
              </a:ext>
            </a:extLst>
          </p:cNvPr>
          <p:cNvSpPr/>
          <p:nvPr/>
        </p:nvSpPr>
        <p:spPr>
          <a:xfrm>
            <a:off x="2694569" y="3718227"/>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prstClr val="black"/>
                </a:solidFill>
                <a:latin typeface="Cambria" panose="02040503050406030204" pitchFamily="18" charset="0"/>
                <a:ea typeface="맑은 고딕" panose="020B0503020000020004" pitchFamily="34" charset="-127"/>
              </a:rPr>
              <a:t>0</a:t>
            </a:r>
            <a:endParaRPr lang="ko-KR" altLang="en-US" sz="2800" b="1" dirty="0">
              <a:solidFill>
                <a:prstClr val="black"/>
              </a:solidFill>
              <a:latin typeface="Cambria" panose="02040503050406030204" pitchFamily="18" charset="0"/>
              <a:ea typeface="맑은 고딕" panose="020B0503020000020004" pitchFamily="34" charset="-127"/>
            </a:endParaRPr>
          </a:p>
        </p:txBody>
      </p:sp>
      <p:sp>
        <p:nvSpPr>
          <p:cNvPr id="71" name="타원 299">
            <a:extLst>
              <a:ext uri="{FF2B5EF4-FFF2-40B4-BE49-F238E27FC236}">
                <a16:creationId xmlns:a16="http://schemas.microsoft.com/office/drawing/2014/main" id="{EC19123D-DD60-73C1-22CA-04900ED68C7F}"/>
              </a:ext>
            </a:extLst>
          </p:cNvPr>
          <p:cNvSpPr/>
          <p:nvPr/>
        </p:nvSpPr>
        <p:spPr>
          <a:xfrm>
            <a:off x="2694569" y="4380910"/>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prstClr val="black"/>
                </a:solidFill>
                <a:latin typeface="Cambria" panose="02040503050406030204" pitchFamily="18" charset="0"/>
                <a:ea typeface="맑은 고딕" panose="020B0503020000020004" pitchFamily="34" charset="-127"/>
              </a:rPr>
              <a:t>1</a:t>
            </a:r>
            <a:endParaRPr lang="ko-KR" altLang="en-US" sz="2800" b="1" dirty="0">
              <a:solidFill>
                <a:prstClr val="black"/>
              </a:solidFill>
              <a:latin typeface="Cambria" panose="02040503050406030204" pitchFamily="18" charset="0"/>
              <a:ea typeface="맑은 고딕" panose="020B0503020000020004" pitchFamily="34" charset="-127"/>
            </a:endParaRPr>
          </a:p>
        </p:txBody>
      </p:sp>
      <p:sp>
        <p:nvSpPr>
          <p:cNvPr id="72" name="타원 299">
            <a:extLst>
              <a:ext uri="{FF2B5EF4-FFF2-40B4-BE49-F238E27FC236}">
                <a16:creationId xmlns:a16="http://schemas.microsoft.com/office/drawing/2014/main" id="{7C652857-347D-FD4C-105B-E549DE7EFE00}"/>
              </a:ext>
            </a:extLst>
          </p:cNvPr>
          <p:cNvSpPr/>
          <p:nvPr/>
        </p:nvSpPr>
        <p:spPr>
          <a:xfrm>
            <a:off x="2694569" y="5552164"/>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prstClr val="black"/>
                </a:solidFill>
                <a:latin typeface="Cambria" panose="02040503050406030204" pitchFamily="18" charset="0"/>
                <a:ea typeface="맑은 고딕" panose="020B0503020000020004" pitchFamily="34" charset="-127"/>
              </a:rPr>
              <a:t>0</a:t>
            </a:r>
            <a:endParaRPr lang="ko-KR" altLang="en-US" sz="2800" b="1" dirty="0">
              <a:solidFill>
                <a:prstClr val="black"/>
              </a:solidFill>
              <a:latin typeface="Cambria" panose="02040503050406030204" pitchFamily="18" charset="0"/>
              <a:ea typeface="맑은 고딕" panose="020B0503020000020004" pitchFamily="34" charset="-127"/>
            </a:endParaRPr>
          </a:p>
        </p:txBody>
      </p:sp>
      <p:cxnSp>
        <p:nvCxnSpPr>
          <p:cNvPr id="73" name="Straight Connector 72">
            <a:extLst>
              <a:ext uri="{FF2B5EF4-FFF2-40B4-BE49-F238E27FC236}">
                <a16:creationId xmlns:a16="http://schemas.microsoft.com/office/drawing/2014/main" id="{F4543A94-621D-F608-1B98-D6CFA749F2D8}"/>
              </a:ext>
            </a:extLst>
          </p:cNvPr>
          <p:cNvCxnSpPr/>
          <p:nvPr/>
        </p:nvCxnSpPr>
        <p:spPr>
          <a:xfrm>
            <a:off x="2964046" y="2167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EA524E19-A288-8792-E97C-F9ECFD5DE35A}"/>
              </a:ext>
            </a:extLst>
          </p:cNvPr>
          <p:cNvSpPr txBox="1"/>
          <p:nvPr/>
        </p:nvSpPr>
        <p:spPr>
          <a:xfrm rot="16200000">
            <a:off x="2774161" y="5108346"/>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79" name="타원 299">
            <a:extLst>
              <a:ext uri="{FF2B5EF4-FFF2-40B4-BE49-F238E27FC236}">
                <a16:creationId xmlns:a16="http://schemas.microsoft.com/office/drawing/2014/main" id="{D3109BB3-5256-BA3B-7E63-C1DC728423F0}"/>
              </a:ext>
            </a:extLst>
          </p:cNvPr>
          <p:cNvSpPr/>
          <p:nvPr/>
        </p:nvSpPr>
        <p:spPr>
          <a:xfrm>
            <a:off x="3808083" y="2392861"/>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prstClr val="black"/>
                </a:solidFill>
                <a:latin typeface="Cambria" panose="02040503050406030204" pitchFamily="18" charset="0"/>
                <a:ea typeface="맑은 고딕" panose="020B0503020000020004" pitchFamily="34" charset="-127"/>
              </a:rPr>
              <a:t>1</a:t>
            </a:r>
            <a:endParaRPr lang="ko-KR" altLang="en-US" sz="2800" b="1" dirty="0">
              <a:solidFill>
                <a:prstClr val="black"/>
              </a:solidFill>
              <a:latin typeface="Cambria" panose="02040503050406030204" pitchFamily="18" charset="0"/>
              <a:ea typeface="맑은 고딕" panose="020B0503020000020004" pitchFamily="34" charset="-127"/>
            </a:endParaRPr>
          </a:p>
        </p:txBody>
      </p:sp>
      <p:sp>
        <p:nvSpPr>
          <p:cNvPr id="80" name="타원 299">
            <a:extLst>
              <a:ext uri="{FF2B5EF4-FFF2-40B4-BE49-F238E27FC236}">
                <a16:creationId xmlns:a16="http://schemas.microsoft.com/office/drawing/2014/main" id="{84D5DA4D-32D3-52F3-F3D7-524E532C4993}"/>
              </a:ext>
            </a:extLst>
          </p:cNvPr>
          <p:cNvSpPr/>
          <p:nvPr/>
        </p:nvSpPr>
        <p:spPr>
          <a:xfrm>
            <a:off x="3808083" y="3055544"/>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prstClr val="black"/>
                </a:solidFill>
                <a:latin typeface="Cambria" panose="02040503050406030204" pitchFamily="18" charset="0"/>
                <a:ea typeface="맑은 고딕" panose="020B0503020000020004" pitchFamily="34" charset="-127"/>
              </a:rPr>
              <a:t>0</a:t>
            </a:r>
            <a:endParaRPr lang="ko-KR" altLang="en-US" sz="2800" b="1" dirty="0">
              <a:solidFill>
                <a:prstClr val="black"/>
              </a:solidFill>
              <a:latin typeface="Cambria" panose="02040503050406030204" pitchFamily="18" charset="0"/>
              <a:ea typeface="맑은 고딕" panose="020B0503020000020004" pitchFamily="34" charset="-127"/>
            </a:endParaRPr>
          </a:p>
        </p:txBody>
      </p:sp>
      <p:sp>
        <p:nvSpPr>
          <p:cNvPr id="81" name="타원 299">
            <a:extLst>
              <a:ext uri="{FF2B5EF4-FFF2-40B4-BE49-F238E27FC236}">
                <a16:creationId xmlns:a16="http://schemas.microsoft.com/office/drawing/2014/main" id="{51B2488E-971B-BD74-BA34-21D3D0A3A4BB}"/>
              </a:ext>
            </a:extLst>
          </p:cNvPr>
          <p:cNvSpPr/>
          <p:nvPr/>
        </p:nvSpPr>
        <p:spPr>
          <a:xfrm>
            <a:off x="3808083" y="3718227"/>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prstClr val="black"/>
                </a:solidFill>
                <a:latin typeface="Cambria" panose="02040503050406030204" pitchFamily="18" charset="0"/>
                <a:ea typeface="맑은 고딕" panose="020B0503020000020004" pitchFamily="34" charset="-127"/>
              </a:rPr>
              <a:t>0</a:t>
            </a:r>
            <a:endParaRPr lang="ko-KR" altLang="en-US" sz="2800" b="1" dirty="0">
              <a:solidFill>
                <a:prstClr val="black"/>
              </a:solidFill>
              <a:latin typeface="Cambria" panose="02040503050406030204" pitchFamily="18" charset="0"/>
              <a:ea typeface="맑은 고딕" panose="020B0503020000020004" pitchFamily="34" charset="-127"/>
            </a:endParaRPr>
          </a:p>
        </p:txBody>
      </p:sp>
      <p:sp>
        <p:nvSpPr>
          <p:cNvPr id="82" name="타원 299">
            <a:extLst>
              <a:ext uri="{FF2B5EF4-FFF2-40B4-BE49-F238E27FC236}">
                <a16:creationId xmlns:a16="http://schemas.microsoft.com/office/drawing/2014/main" id="{6C5DA625-B927-4620-C2BD-75D52A76A842}"/>
              </a:ext>
            </a:extLst>
          </p:cNvPr>
          <p:cNvSpPr/>
          <p:nvPr/>
        </p:nvSpPr>
        <p:spPr>
          <a:xfrm>
            <a:off x="3808083" y="4380910"/>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prstClr val="black"/>
                </a:solidFill>
                <a:latin typeface="Cambria" panose="02040503050406030204" pitchFamily="18" charset="0"/>
                <a:ea typeface="맑은 고딕" panose="020B0503020000020004" pitchFamily="34" charset="-127"/>
              </a:rPr>
              <a:t>1</a:t>
            </a:r>
            <a:endParaRPr lang="ko-KR" altLang="en-US" sz="2800" b="1" dirty="0">
              <a:solidFill>
                <a:prstClr val="black"/>
              </a:solidFill>
              <a:latin typeface="Cambria" panose="02040503050406030204" pitchFamily="18" charset="0"/>
              <a:ea typeface="맑은 고딕" panose="020B0503020000020004" pitchFamily="34" charset="-127"/>
            </a:endParaRPr>
          </a:p>
        </p:txBody>
      </p:sp>
      <p:sp>
        <p:nvSpPr>
          <p:cNvPr id="83" name="타원 299">
            <a:extLst>
              <a:ext uri="{FF2B5EF4-FFF2-40B4-BE49-F238E27FC236}">
                <a16:creationId xmlns:a16="http://schemas.microsoft.com/office/drawing/2014/main" id="{DA7D983E-1689-5DCD-E566-134E7A8FC2BD}"/>
              </a:ext>
            </a:extLst>
          </p:cNvPr>
          <p:cNvSpPr/>
          <p:nvPr/>
        </p:nvSpPr>
        <p:spPr>
          <a:xfrm>
            <a:off x="3808083" y="5552164"/>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prstClr val="black"/>
                </a:solidFill>
                <a:latin typeface="Cambria" panose="02040503050406030204" pitchFamily="18" charset="0"/>
                <a:ea typeface="맑은 고딕" panose="020B0503020000020004" pitchFamily="34" charset="-127"/>
              </a:rPr>
              <a:t>0</a:t>
            </a:r>
            <a:endParaRPr lang="ko-KR" altLang="en-US" sz="2800" b="1" dirty="0">
              <a:solidFill>
                <a:prstClr val="black"/>
              </a:solidFill>
              <a:latin typeface="Cambria" panose="02040503050406030204" pitchFamily="18" charset="0"/>
              <a:ea typeface="맑은 고딕" panose="020B0503020000020004" pitchFamily="34" charset="-127"/>
            </a:endParaRPr>
          </a:p>
        </p:txBody>
      </p:sp>
      <p:cxnSp>
        <p:nvCxnSpPr>
          <p:cNvPr id="84" name="Straight Connector 83">
            <a:extLst>
              <a:ext uri="{FF2B5EF4-FFF2-40B4-BE49-F238E27FC236}">
                <a16:creationId xmlns:a16="http://schemas.microsoft.com/office/drawing/2014/main" id="{E83D0645-AE80-2C1A-C876-03F97A38A29A}"/>
              </a:ext>
            </a:extLst>
          </p:cNvPr>
          <p:cNvCxnSpPr/>
          <p:nvPr/>
        </p:nvCxnSpPr>
        <p:spPr>
          <a:xfrm>
            <a:off x="4077560" y="2167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9CAA545F-B235-E20F-74DB-0E656E9C46A9}"/>
              </a:ext>
            </a:extLst>
          </p:cNvPr>
          <p:cNvSpPr txBox="1"/>
          <p:nvPr/>
        </p:nvSpPr>
        <p:spPr>
          <a:xfrm rot="16200000">
            <a:off x="3887675" y="5108346"/>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90" name="타원 299">
            <a:extLst>
              <a:ext uri="{FF2B5EF4-FFF2-40B4-BE49-F238E27FC236}">
                <a16:creationId xmlns:a16="http://schemas.microsoft.com/office/drawing/2014/main" id="{AADDC259-0BE4-8F6D-BEFC-A130234414D3}"/>
              </a:ext>
            </a:extLst>
          </p:cNvPr>
          <p:cNvSpPr/>
          <p:nvPr/>
        </p:nvSpPr>
        <p:spPr>
          <a:xfrm>
            <a:off x="4921597" y="2392861"/>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prstClr val="black"/>
                </a:solidFill>
                <a:latin typeface="Cambria" panose="02040503050406030204" pitchFamily="18" charset="0"/>
                <a:ea typeface="맑은 고딕" panose="020B0503020000020004" pitchFamily="34" charset="-127"/>
              </a:rPr>
              <a:t>1</a:t>
            </a:r>
            <a:endParaRPr lang="ko-KR" altLang="en-US" sz="2800" b="1" dirty="0">
              <a:solidFill>
                <a:prstClr val="black"/>
              </a:solidFill>
              <a:latin typeface="Cambria" panose="02040503050406030204" pitchFamily="18" charset="0"/>
              <a:ea typeface="맑은 고딕" panose="020B0503020000020004" pitchFamily="34" charset="-127"/>
            </a:endParaRPr>
          </a:p>
        </p:txBody>
      </p:sp>
      <p:sp>
        <p:nvSpPr>
          <p:cNvPr id="91" name="타원 299">
            <a:extLst>
              <a:ext uri="{FF2B5EF4-FFF2-40B4-BE49-F238E27FC236}">
                <a16:creationId xmlns:a16="http://schemas.microsoft.com/office/drawing/2014/main" id="{2E57DAB5-F5E0-E8FF-AA21-44CFAA362B29}"/>
              </a:ext>
            </a:extLst>
          </p:cNvPr>
          <p:cNvSpPr/>
          <p:nvPr/>
        </p:nvSpPr>
        <p:spPr>
          <a:xfrm>
            <a:off x="4921597" y="3055544"/>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prstClr val="black"/>
                </a:solidFill>
                <a:latin typeface="Cambria" panose="02040503050406030204" pitchFamily="18" charset="0"/>
                <a:ea typeface="맑은 고딕" panose="020B0503020000020004" pitchFamily="34" charset="-127"/>
              </a:rPr>
              <a:t>0</a:t>
            </a:r>
            <a:endParaRPr lang="ko-KR" altLang="en-US" sz="2800" b="1" dirty="0">
              <a:solidFill>
                <a:prstClr val="black"/>
              </a:solidFill>
              <a:latin typeface="Cambria" panose="02040503050406030204" pitchFamily="18" charset="0"/>
              <a:ea typeface="맑은 고딕" panose="020B0503020000020004" pitchFamily="34" charset="-127"/>
            </a:endParaRPr>
          </a:p>
        </p:txBody>
      </p:sp>
      <p:sp>
        <p:nvSpPr>
          <p:cNvPr id="92" name="타원 299">
            <a:extLst>
              <a:ext uri="{FF2B5EF4-FFF2-40B4-BE49-F238E27FC236}">
                <a16:creationId xmlns:a16="http://schemas.microsoft.com/office/drawing/2014/main" id="{3ADEEF72-E039-3058-002C-85218F0FCB3C}"/>
              </a:ext>
            </a:extLst>
          </p:cNvPr>
          <p:cNvSpPr/>
          <p:nvPr/>
        </p:nvSpPr>
        <p:spPr>
          <a:xfrm>
            <a:off x="4921597" y="3718227"/>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prstClr val="black"/>
                </a:solidFill>
                <a:latin typeface="Cambria" panose="02040503050406030204" pitchFamily="18" charset="0"/>
                <a:ea typeface="맑은 고딕" panose="020B0503020000020004" pitchFamily="34" charset="-127"/>
              </a:rPr>
              <a:t>0</a:t>
            </a:r>
            <a:endParaRPr lang="ko-KR" altLang="en-US" sz="2800" b="1" dirty="0">
              <a:solidFill>
                <a:prstClr val="black"/>
              </a:solidFill>
              <a:latin typeface="Cambria" panose="02040503050406030204" pitchFamily="18" charset="0"/>
              <a:ea typeface="맑은 고딕" panose="020B0503020000020004" pitchFamily="34" charset="-127"/>
            </a:endParaRPr>
          </a:p>
        </p:txBody>
      </p:sp>
      <p:sp>
        <p:nvSpPr>
          <p:cNvPr id="93" name="타원 299">
            <a:extLst>
              <a:ext uri="{FF2B5EF4-FFF2-40B4-BE49-F238E27FC236}">
                <a16:creationId xmlns:a16="http://schemas.microsoft.com/office/drawing/2014/main" id="{78091155-CB67-15B3-7E67-6853654ECB68}"/>
              </a:ext>
            </a:extLst>
          </p:cNvPr>
          <p:cNvSpPr/>
          <p:nvPr/>
        </p:nvSpPr>
        <p:spPr>
          <a:xfrm>
            <a:off x="4921597" y="4380910"/>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prstClr val="black"/>
                </a:solidFill>
                <a:latin typeface="Cambria" panose="02040503050406030204" pitchFamily="18" charset="0"/>
                <a:ea typeface="맑은 고딕" panose="020B0503020000020004" pitchFamily="34" charset="-127"/>
              </a:rPr>
              <a:t>1</a:t>
            </a:r>
            <a:endParaRPr lang="ko-KR" altLang="en-US" sz="2800" b="1" dirty="0">
              <a:solidFill>
                <a:prstClr val="black"/>
              </a:solidFill>
              <a:latin typeface="Cambria" panose="02040503050406030204" pitchFamily="18" charset="0"/>
              <a:ea typeface="맑은 고딕" panose="020B0503020000020004" pitchFamily="34" charset="-127"/>
            </a:endParaRPr>
          </a:p>
        </p:txBody>
      </p:sp>
      <p:sp>
        <p:nvSpPr>
          <p:cNvPr id="94" name="타원 299">
            <a:extLst>
              <a:ext uri="{FF2B5EF4-FFF2-40B4-BE49-F238E27FC236}">
                <a16:creationId xmlns:a16="http://schemas.microsoft.com/office/drawing/2014/main" id="{BF180142-95DE-BB98-62B0-FE05F36FD1B5}"/>
              </a:ext>
            </a:extLst>
          </p:cNvPr>
          <p:cNvSpPr/>
          <p:nvPr/>
        </p:nvSpPr>
        <p:spPr>
          <a:xfrm>
            <a:off x="4921597" y="5552164"/>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prstClr val="black"/>
                </a:solidFill>
                <a:latin typeface="Cambria" panose="02040503050406030204" pitchFamily="18" charset="0"/>
                <a:ea typeface="맑은 고딕" panose="020B0503020000020004" pitchFamily="34" charset="-127"/>
              </a:rPr>
              <a:t>0</a:t>
            </a:r>
            <a:endParaRPr lang="ko-KR" altLang="en-US" sz="2800" b="1" dirty="0">
              <a:solidFill>
                <a:prstClr val="black"/>
              </a:solidFill>
              <a:latin typeface="Cambria" panose="02040503050406030204" pitchFamily="18" charset="0"/>
              <a:ea typeface="맑은 고딕" panose="020B0503020000020004" pitchFamily="34" charset="-127"/>
            </a:endParaRPr>
          </a:p>
        </p:txBody>
      </p:sp>
      <p:cxnSp>
        <p:nvCxnSpPr>
          <p:cNvPr id="95" name="Straight Connector 94">
            <a:extLst>
              <a:ext uri="{FF2B5EF4-FFF2-40B4-BE49-F238E27FC236}">
                <a16:creationId xmlns:a16="http://schemas.microsoft.com/office/drawing/2014/main" id="{A8123839-D4A3-C187-8728-19BC5C4B9EE1}"/>
              </a:ext>
            </a:extLst>
          </p:cNvPr>
          <p:cNvCxnSpPr/>
          <p:nvPr/>
        </p:nvCxnSpPr>
        <p:spPr>
          <a:xfrm>
            <a:off x="5191074" y="2167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6EBC40EA-D282-EC98-589F-14656B57219D}"/>
              </a:ext>
            </a:extLst>
          </p:cNvPr>
          <p:cNvSpPr txBox="1"/>
          <p:nvPr/>
        </p:nvSpPr>
        <p:spPr>
          <a:xfrm rot="16200000">
            <a:off x="5001189" y="5108346"/>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101" name="타원 299">
            <a:extLst>
              <a:ext uri="{FF2B5EF4-FFF2-40B4-BE49-F238E27FC236}">
                <a16:creationId xmlns:a16="http://schemas.microsoft.com/office/drawing/2014/main" id="{7C90B6E7-70C3-B458-E55D-E9B1456A90F0}"/>
              </a:ext>
            </a:extLst>
          </p:cNvPr>
          <p:cNvSpPr/>
          <p:nvPr/>
        </p:nvSpPr>
        <p:spPr>
          <a:xfrm>
            <a:off x="6035112" y="2392861"/>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prstClr val="black"/>
                </a:solidFill>
                <a:latin typeface="Cambria" panose="02040503050406030204" pitchFamily="18" charset="0"/>
                <a:ea typeface="맑은 고딕" panose="020B0503020000020004" pitchFamily="34" charset="-127"/>
              </a:rPr>
              <a:t>1</a:t>
            </a:r>
            <a:endParaRPr lang="ko-KR" altLang="en-US" sz="2800" b="1" dirty="0">
              <a:solidFill>
                <a:prstClr val="black"/>
              </a:solidFill>
              <a:latin typeface="Cambria" panose="02040503050406030204" pitchFamily="18" charset="0"/>
              <a:ea typeface="맑은 고딕" panose="020B0503020000020004" pitchFamily="34" charset="-127"/>
            </a:endParaRPr>
          </a:p>
        </p:txBody>
      </p:sp>
      <p:sp>
        <p:nvSpPr>
          <p:cNvPr id="102" name="타원 299">
            <a:extLst>
              <a:ext uri="{FF2B5EF4-FFF2-40B4-BE49-F238E27FC236}">
                <a16:creationId xmlns:a16="http://schemas.microsoft.com/office/drawing/2014/main" id="{E800E47E-E647-2611-E913-24342E6F777D}"/>
              </a:ext>
            </a:extLst>
          </p:cNvPr>
          <p:cNvSpPr/>
          <p:nvPr/>
        </p:nvSpPr>
        <p:spPr>
          <a:xfrm>
            <a:off x="6035112" y="3055544"/>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prstClr val="black"/>
                </a:solidFill>
                <a:latin typeface="Cambria" panose="02040503050406030204" pitchFamily="18" charset="0"/>
                <a:ea typeface="맑은 고딕" panose="020B0503020000020004" pitchFamily="34" charset="-127"/>
              </a:rPr>
              <a:t>0</a:t>
            </a:r>
            <a:endParaRPr lang="ko-KR" altLang="en-US" sz="2800" b="1" dirty="0">
              <a:solidFill>
                <a:prstClr val="black"/>
              </a:solidFill>
              <a:latin typeface="Cambria" panose="02040503050406030204" pitchFamily="18" charset="0"/>
              <a:ea typeface="맑은 고딕" panose="020B0503020000020004" pitchFamily="34" charset="-127"/>
            </a:endParaRPr>
          </a:p>
        </p:txBody>
      </p:sp>
      <p:sp>
        <p:nvSpPr>
          <p:cNvPr id="103" name="타원 299">
            <a:extLst>
              <a:ext uri="{FF2B5EF4-FFF2-40B4-BE49-F238E27FC236}">
                <a16:creationId xmlns:a16="http://schemas.microsoft.com/office/drawing/2014/main" id="{4A037F6A-D90B-995E-0673-4E77F39B5DCA}"/>
              </a:ext>
            </a:extLst>
          </p:cNvPr>
          <p:cNvSpPr/>
          <p:nvPr/>
        </p:nvSpPr>
        <p:spPr>
          <a:xfrm>
            <a:off x="6035112" y="3718227"/>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prstClr val="black"/>
                </a:solidFill>
                <a:latin typeface="Cambria" panose="02040503050406030204" pitchFamily="18" charset="0"/>
                <a:ea typeface="맑은 고딕" panose="020B0503020000020004" pitchFamily="34" charset="-127"/>
              </a:rPr>
              <a:t>0</a:t>
            </a:r>
            <a:endParaRPr lang="ko-KR" altLang="en-US" sz="2800" b="1" dirty="0">
              <a:solidFill>
                <a:prstClr val="black"/>
              </a:solidFill>
              <a:latin typeface="Cambria" panose="02040503050406030204" pitchFamily="18" charset="0"/>
              <a:ea typeface="맑은 고딕" panose="020B0503020000020004" pitchFamily="34" charset="-127"/>
            </a:endParaRPr>
          </a:p>
        </p:txBody>
      </p:sp>
      <p:sp>
        <p:nvSpPr>
          <p:cNvPr id="104" name="타원 299">
            <a:extLst>
              <a:ext uri="{FF2B5EF4-FFF2-40B4-BE49-F238E27FC236}">
                <a16:creationId xmlns:a16="http://schemas.microsoft.com/office/drawing/2014/main" id="{DDAD087A-6A34-4823-A0B5-5D556B722CDE}"/>
              </a:ext>
            </a:extLst>
          </p:cNvPr>
          <p:cNvSpPr/>
          <p:nvPr/>
        </p:nvSpPr>
        <p:spPr>
          <a:xfrm>
            <a:off x="6035112" y="4380910"/>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prstClr val="black"/>
                </a:solidFill>
                <a:latin typeface="Cambria" panose="02040503050406030204" pitchFamily="18" charset="0"/>
                <a:ea typeface="맑은 고딕" panose="020B0503020000020004" pitchFamily="34" charset="-127"/>
              </a:rPr>
              <a:t>1</a:t>
            </a:r>
            <a:endParaRPr lang="ko-KR" altLang="en-US" sz="2800" b="1" dirty="0">
              <a:solidFill>
                <a:prstClr val="black"/>
              </a:solidFill>
              <a:latin typeface="Cambria" panose="02040503050406030204" pitchFamily="18" charset="0"/>
              <a:ea typeface="맑은 고딕" panose="020B0503020000020004" pitchFamily="34" charset="-127"/>
            </a:endParaRPr>
          </a:p>
        </p:txBody>
      </p:sp>
      <p:sp>
        <p:nvSpPr>
          <p:cNvPr id="105" name="타원 299">
            <a:extLst>
              <a:ext uri="{FF2B5EF4-FFF2-40B4-BE49-F238E27FC236}">
                <a16:creationId xmlns:a16="http://schemas.microsoft.com/office/drawing/2014/main" id="{E0807613-17E5-5833-8D31-B5BA1C317D98}"/>
              </a:ext>
            </a:extLst>
          </p:cNvPr>
          <p:cNvSpPr/>
          <p:nvPr/>
        </p:nvSpPr>
        <p:spPr>
          <a:xfrm>
            <a:off x="6035112" y="5552164"/>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prstClr val="black"/>
                </a:solidFill>
                <a:latin typeface="Cambria" panose="02040503050406030204" pitchFamily="18" charset="0"/>
                <a:ea typeface="맑은 고딕" panose="020B0503020000020004" pitchFamily="34" charset="-127"/>
              </a:rPr>
              <a:t>0</a:t>
            </a:r>
            <a:endParaRPr lang="ko-KR" altLang="en-US" sz="2800" b="1" dirty="0">
              <a:solidFill>
                <a:prstClr val="black"/>
              </a:solidFill>
              <a:latin typeface="Cambria" panose="02040503050406030204" pitchFamily="18" charset="0"/>
              <a:ea typeface="맑은 고딕" panose="020B0503020000020004" pitchFamily="34" charset="-127"/>
            </a:endParaRPr>
          </a:p>
        </p:txBody>
      </p:sp>
      <p:cxnSp>
        <p:nvCxnSpPr>
          <p:cNvPr id="106" name="Straight Connector 105">
            <a:extLst>
              <a:ext uri="{FF2B5EF4-FFF2-40B4-BE49-F238E27FC236}">
                <a16:creationId xmlns:a16="http://schemas.microsoft.com/office/drawing/2014/main" id="{9CAB7BEC-F83A-AD0B-E943-EF54FD4DC79F}"/>
              </a:ext>
            </a:extLst>
          </p:cNvPr>
          <p:cNvCxnSpPr/>
          <p:nvPr/>
        </p:nvCxnSpPr>
        <p:spPr>
          <a:xfrm>
            <a:off x="6304589" y="2167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320E430A-53F1-6077-19F5-D6B6CFC2DA7C}"/>
              </a:ext>
            </a:extLst>
          </p:cNvPr>
          <p:cNvSpPr txBox="1"/>
          <p:nvPr/>
        </p:nvSpPr>
        <p:spPr>
          <a:xfrm rot="16200000">
            <a:off x="6114704" y="5108346"/>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121" name="TextBox 120">
            <a:extLst>
              <a:ext uri="{FF2B5EF4-FFF2-40B4-BE49-F238E27FC236}">
                <a16:creationId xmlns:a16="http://schemas.microsoft.com/office/drawing/2014/main" id="{FB3C9DFC-9EAF-53DD-EC4E-C04D47B4B549}"/>
              </a:ext>
            </a:extLst>
          </p:cNvPr>
          <p:cNvSpPr txBox="1"/>
          <p:nvPr/>
        </p:nvSpPr>
        <p:spPr>
          <a:xfrm>
            <a:off x="7077456" y="2444000"/>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140" name="TextBox 139">
            <a:extLst>
              <a:ext uri="{FF2B5EF4-FFF2-40B4-BE49-F238E27FC236}">
                <a16:creationId xmlns:a16="http://schemas.microsoft.com/office/drawing/2014/main" id="{A84067FC-D667-51B6-FE0B-EDB24B5C6558}"/>
              </a:ext>
            </a:extLst>
          </p:cNvPr>
          <p:cNvSpPr txBox="1"/>
          <p:nvPr/>
        </p:nvSpPr>
        <p:spPr>
          <a:xfrm>
            <a:off x="7077456" y="3108751"/>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141" name="TextBox 140">
            <a:extLst>
              <a:ext uri="{FF2B5EF4-FFF2-40B4-BE49-F238E27FC236}">
                <a16:creationId xmlns:a16="http://schemas.microsoft.com/office/drawing/2014/main" id="{41E52E3F-4644-D191-156B-458C299309EA}"/>
              </a:ext>
            </a:extLst>
          </p:cNvPr>
          <p:cNvSpPr txBox="1"/>
          <p:nvPr/>
        </p:nvSpPr>
        <p:spPr>
          <a:xfrm>
            <a:off x="7077456" y="3766333"/>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142" name="TextBox 141">
            <a:extLst>
              <a:ext uri="{FF2B5EF4-FFF2-40B4-BE49-F238E27FC236}">
                <a16:creationId xmlns:a16="http://schemas.microsoft.com/office/drawing/2014/main" id="{61A2C064-9029-8574-1BF7-36038E85489E}"/>
              </a:ext>
            </a:extLst>
          </p:cNvPr>
          <p:cNvSpPr txBox="1"/>
          <p:nvPr/>
        </p:nvSpPr>
        <p:spPr>
          <a:xfrm>
            <a:off x="7077456" y="4433892"/>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143" name="TextBox 142">
            <a:extLst>
              <a:ext uri="{FF2B5EF4-FFF2-40B4-BE49-F238E27FC236}">
                <a16:creationId xmlns:a16="http://schemas.microsoft.com/office/drawing/2014/main" id="{0E6044AF-8ECC-A5B9-2A7D-5533EB4647EC}"/>
              </a:ext>
            </a:extLst>
          </p:cNvPr>
          <p:cNvSpPr txBox="1"/>
          <p:nvPr/>
        </p:nvSpPr>
        <p:spPr>
          <a:xfrm>
            <a:off x="7077456" y="5604067"/>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145" name="TextBox 144">
            <a:extLst>
              <a:ext uri="{FF2B5EF4-FFF2-40B4-BE49-F238E27FC236}">
                <a16:creationId xmlns:a16="http://schemas.microsoft.com/office/drawing/2014/main" id="{82A0CCCC-1D22-F9FB-EFD8-FB035703352B}"/>
              </a:ext>
            </a:extLst>
          </p:cNvPr>
          <p:cNvSpPr txBox="1"/>
          <p:nvPr/>
        </p:nvSpPr>
        <p:spPr>
          <a:xfrm>
            <a:off x="664645" y="2518022"/>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WL</a:t>
            </a:r>
            <a:r>
              <a:rPr lang="en-US" altLang="ko-KR" sz="2000" b="1" baseline="-25000" dirty="0">
                <a:solidFill>
                  <a:prstClr val="black"/>
                </a:solidFill>
                <a:latin typeface="Cambria" panose="02040503050406030204" pitchFamily="18" charset="0"/>
                <a:ea typeface="맑은 고딕" panose="020B0503020000020004" pitchFamily="34" charset="-127"/>
              </a:rPr>
              <a:t>1</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sp>
        <p:nvSpPr>
          <p:cNvPr id="146" name="TextBox 145">
            <a:extLst>
              <a:ext uri="{FF2B5EF4-FFF2-40B4-BE49-F238E27FC236}">
                <a16:creationId xmlns:a16="http://schemas.microsoft.com/office/drawing/2014/main" id="{6DAF651F-DE26-24A2-81C3-A8DDDCB2B5AB}"/>
              </a:ext>
            </a:extLst>
          </p:cNvPr>
          <p:cNvSpPr txBox="1"/>
          <p:nvPr/>
        </p:nvSpPr>
        <p:spPr>
          <a:xfrm>
            <a:off x="664645" y="3184067"/>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WL</a:t>
            </a:r>
            <a:r>
              <a:rPr lang="en-US" altLang="ko-KR" sz="2000" b="1" baseline="-25000" dirty="0">
                <a:solidFill>
                  <a:prstClr val="black"/>
                </a:solidFill>
                <a:latin typeface="Cambria" panose="02040503050406030204" pitchFamily="18" charset="0"/>
                <a:ea typeface="맑은 고딕" panose="020B0503020000020004" pitchFamily="34" charset="-127"/>
              </a:rPr>
              <a:t>2</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sp>
        <p:nvSpPr>
          <p:cNvPr id="147" name="TextBox 146">
            <a:extLst>
              <a:ext uri="{FF2B5EF4-FFF2-40B4-BE49-F238E27FC236}">
                <a16:creationId xmlns:a16="http://schemas.microsoft.com/office/drawing/2014/main" id="{7D664846-AB5B-17F8-C6C7-1142F823FA50}"/>
              </a:ext>
            </a:extLst>
          </p:cNvPr>
          <p:cNvSpPr txBox="1"/>
          <p:nvPr/>
        </p:nvSpPr>
        <p:spPr>
          <a:xfrm>
            <a:off x="664645" y="3850111"/>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WL</a:t>
            </a:r>
            <a:r>
              <a:rPr lang="en-US" altLang="ko-KR" sz="2000" b="1" baseline="-25000" dirty="0">
                <a:solidFill>
                  <a:prstClr val="black"/>
                </a:solidFill>
                <a:latin typeface="Cambria" panose="02040503050406030204" pitchFamily="18" charset="0"/>
                <a:ea typeface="맑은 고딕" panose="020B0503020000020004" pitchFamily="34" charset="-127"/>
              </a:rPr>
              <a:t>3</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sp>
        <p:nvSpPr>
          <p:cNvPr id="148" name="TextBox 147">
            <a:extLst>
              <a:ext uri="{FF2B5EF4-FFF2-40B4-BE49-F238E27FC236}">
                <a16:creationId xmlns:a16="http://schemas.microsoft.com/office/drawing/2014/main" id="{8F865EBF-968D-C15E-2E3B-F0FE2C0D4360}"/>
              </a:ext>
            </a:extLst>
          </p:cNvPr>
          <p:cNvSpPr txBox="1"/>
          <p:nvPr/>
        </p:nvSpPr>
        <p:spPr>
          <a:xfrm>
            <a:off x="664645" y="4504866"/>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WL</a:t>
            </a:r>
            <a:r>
              <a:rPr lang="en-US" altLang="ko-KR" sz="2000" b="1" baseline="-25000" dirty="0">
                <a:solidFill>
                  <a:prstClr val="black"/>
                </a:solidFill>
                <a:latin typeface="Cambria" panose="02040503050406030204" pitchFamily="18" charset="0"/>
                <a:ea typeface="맑은 고딕" panose="020B0503020000020004" pitchFamily="34" charset="-127"/>
              </a:rPr>
              <a:t>4</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sp>
        <p:nvSpPr>
          <p:cNvPr id="149" name="TextBox 148">
            <a:extLst>
              <a:ext uri="{FF2B5EF4-FFF2-40B4-BE49-F238E27FC236}">
                <a16:creationId xmlns:a16="http://schemas.microsoft.com/office/drawing/2014/main" id="{E52F1E18-3693-8E4C-3BA8-473F1B3F97CD}"/>
              </a:ext>
            </a:extLst>
          </p:cNvPr>
          <p:cNvSpPr txBox="1"/>
          <p:nvPr/>
        </p:nvSpPr>
        <p:spPr>
          <a:xfrm>
            <a:off x="664645" y="5678910"/>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WL</a:t>
            </a:r>
            <a:r>
              <a:rPr lang="en-US" altLang="ko-KR" sz="2000" b="1" i="1" baseline="-25000" dirty="0">
                <a:solidFill>
                  <a:prstClr val="black"/>
                </a:solidFill>
                <a:latin typeface="Cambria" panose="02040503050406030204" pitchFamily="18" charset="0"/>
                <a:ea typeface="맑은 고딕" panose="020B0503020000020004" pitchFamily="34" charset="-127"/>
              </a:rPr>
              <a:t>M</a:t>
            </a:r>
            <a:endParaRPr lang="ko-KR" altLang="en-US" sz="2000" b="1" i="1" baseline="-25000" dirty="0">
              <a:solidFill>
                <a:prstClr val="black"/>
              </a:solidFill>
              <a:latin typeface="Cambria" panose="02040503050406030204" pitchFamily="18" charset="0"/>
              <a:ea typeface="맑은 고딕" panose="020B0503020000020004" pitchFamily="34" charset="-127"/>
            </a:endParaRPr>
          </a:p>
        </p:txBody>
      </p:sp>
      <p:sp>
        <p:nvSpPr>
          <p:cNvPr id="151" name="TextBox 150">
            <a:extLst>
              <a:ext uri="{FF2B5EF4-FFF2-40B4-BE49-F238E27FC236}">
                <a16:creationId xmlns:a16="http://schemas.microsoft.com/office/drawing/2014/main" id="{72AE0EB9-5A04-DED8-C43E-DD8218ABD2F4}"/>
              </a:ext>
            </a:extLst>
          </p:cNvPr>
          <p:cNvSpPr txBox="1"/>
          <p:nvPr/>
        </p:nvSpPr>
        <p:spPr>
          <a:xfrm>
            <a:off x="643632" y="1898041"/>
            <a:ext cx="786919" cy="315877"/>
          </a:xfrm>
          <a:prstGeom prst="rect">
            <a:avLst/>
          </a:prstGeom>
          <a:noFill/>
        </p:spPr>
        <p:txBody>
          <a:bodyPr wrap="square" lIns="0" tIns="0" rIns="0" bIns="0" rtlCol="0" anchor="ctr">
            <a:spAutoFit/>
          </a:bodyPr>
          <a:lstStyle/>
          <a:p>
            <a:pPr algn="ctr" defTabSz="457200"/>
            <a:r>
              <a:rPr lang="en-US" altLang="ko-KR" sz="2000" b="1" dirty="0">
                <a:solidFill>
                  <a:srgbClr val="C00000"/>
                </a:solidFill>
                <a:latin typeface="Cambria" panose="02040503050406030204" pitchFamily="18" charset="0"/>
                <a:ea typeface="맑은 고딕" panose="020B0503020000020004" pitchFamily="34" charset="-127"/>
              </a:rPr>
              <a:t>Block</a:t>
            </a:r>
            <a:endParaRPr lang="ko-KR" altLang="en-US" sz="2000" b="1" baseline="-25000" dirty="0">
              <a:solidFill>
                <a:srgbClr val="C00000"/>
              </a:solidFill>
              <a:latin typeface="Cambria" panose="02040503050406030204" pitchFamily="18" charset="0"/>
              <a:ea typeface="맑은 고딕" panose="020B0503020000020004" pitchFamily="34" charset="-127"/>
            </a:endParaRPr>
          </a:p>
        </p:txBody>
      </p:sp>
      <p:sp>
        <p:nvSpPr>
          <p:cNvPr id="158" name="Rounded Rectangular Callout 157">
            <a:extLst>
              <a:ext uri="{FF2B5EF4-FFF2-40B4-BE49-F238E27FC236}">
                <a16:creationId xmlns:a16="http://schemas.microsoft.com/office/drawing/2014/main" id="{54ED1685-D6B3-4BC8-24F5-3004AA27FF33}"/>
              </a:ext>
            </a:extLst>
          </p:cNvPr>
          <p:cNvSpPr/>
          <p:nvPr/>
        </p:nvSpPr>
        <p:spPr bwMode="auto">
          <a:xfrm>
            <a:off x="1550430" y="2992630"/>
            <a:ext cx="5639588" cy="857482"/>
          </a:xfrm>
          <a:prstGeom prst="wedgeRoundRectCallout">
            <a:avLst>
              <a:gd name="adj1" fmla="val -56206"/>
              <a:gd name="adj2" fmla="val -54424"/>
              <a:gd name="adj3" fmla="val 16667"/>
            </a:avLst>
          </a:prstGeom>
          <a:solidFill>
            <a:srgbClr val="FBF7F5"/>
          </a:solidFill>
          <a:ln w="19050" cap="flat" cmpd="sng" algn="ctr">
            <a:solidFill>
              <a:srgbClr val="67655C"/>
            </a:solidFill>
            <a:prstDash val="solid"/>
            <a:round/>
            <a:headEnd type="none" w="med" len="med"/>
            <a:tailEnd type="none" w="med" len="med"/>
          </a:ln>
          <a:effectLst/>
        </p:spPr>
        <p:txBody>
          <a:bodyPr vert="horz" wrap="square" lIns="36000" tIns="0" rIns="36000" bIns="0" numCol="1" rtlCol="0" anchor="ctr" anchorCtr="0" compatLnSpc="1">
            <a:prstTxWarp prst="textNoShape">
              <a:avLst/>
            </a:prstTxWarp>
          </a:bodyPr>
          <a:lstStyle/>
          <a:p>
            <a:pPr fontAlgn="base">
              <a:spcBef>
                <a:spcPct val="0"/>
              </a:spcBef>
              <a:spcAft>
                <a:spcPct val="0"/>
              </a:spcAft>
            </a:pPr>
            <a:r>
              <a:rPr lang="en-US" sz="2000" dirty="0">
                <a:latin typeface="Avenir Next" panose="020B0503020202020204" pitchFamily="34" charset="0"/>
                <a:ea typeface="ＭＳ Ｐゴシック" panose="020B0600070205080204" pitchFamily="34" charset="-128"/>
              </a:rPr>
              <a:t>A </a:t>
            </a:r>
            <a:r>
              <a:rPr lang="en-US" sz="2000" dirty="0">
                <a:solidFill>
                  <a:srgbClr val="C00000"/>
                </a:solidFill>
                <a:latin typeface="Avenir Next" panose="020B0503020202020204" pitchFamily="34" charset="0"/>
                <a:ea typeface="ＭＳ Ｐゴシック" panose="020B0600070205080204" pitchFamily="34" charset="-128"/>
              </a:rPr>
              <a:t>single</a:t>
            </a:r>
            <a:r>
              <a:rPr lang="en-US" sz="2000" dirty="0">
                <a:latin typeface="Avenir Next" panose="020B0503020202020204" pitchFamily="34" charset="0"/>
                <a:ea typeface="ＭＳ Ｐゴシック" panose="020B0600070205080204" pitchFamily="34" charset="-128"/>
              </a:rPr>
              <a:t> </a:t>
            </a:r>
            <a:r>
              <a:rPr lang="en-US" sz="2000" dirty="0" err="1">
                <a:solidFill>
                  <a:srgbClr val="C00000"/>
                </a:solidFill>
                <a:latin typeface="Avenir Next" panose="020B0503020202020204" pitchFamily="34" charset="0"/>
                <a:ea typeface="ＭＳ Ｐゴシック" panose="020B0600070205080204" pitchFamily="34" charset="-128"/>
              </a:rPr>
              <a:t>wordline</a:t>
            </a:r>
            <a:r>
              <a:rPr lang="en-US" sz="2000" dirty="0">
                <a:solidFill>
                  <a:srgbClr val="C00000"/>
                </a:solidFill>
                <a:latin typeface="Avenir Next" panose="020B0503020202020204" pitchFamily="34" charset="0"/>
                <a:ea typeface="ＭＳ Ｐゴシック" panose="020B0600070205080204" pitchFamily="34" charset="-128"/>
              </a:rPr>
              <a:t> </a:t>
            </a:r>
            <a:r>
              <a:rPr lang="en-US" sz="2000" dirty="0">
                <a:latin typeface="Avenir Next" panose="020B0503020202020204" pitchFamily="34" charset="0"/>
                <a:ea typeface="ＭＳ Ｐゴシック" panose="020B0600070205080204" pitchFamily="34" charset="-128"/>
              </a:rPr>
              <a:t>(WL) controls </a:t>
            </a:r>
            <a:r>
              <a:rPr lang="en-US" sz="2000" dirty="0">
                <a:solidFill>
                  <a:srgbClr val="C00000"/>
                </a:solidFill>
                <a:latin typeface="Avenir Next" panose="020B0503020202020204" pitchFamily="34" charset="0"/>
                <a:ea typeface="ＭＳ Ｐゴシック" panose="020B0600070205080204" pitchFamily="34" charset="-128"/>
              </a:rPr>
              <a:t>a large number of flash cells</a:t>
            </a:r>
            <a:r>
              <a:rPr lang="en-US" sz="2000" dirty="0">
                <a:latin typeface="Avenir Next" panose="020B0503020202020204" pitchFamily="34" charset="0"/>
                <a:ea typeface="ＭＳ Ｐゴシック" panose="020B0600070205080204" pitchFamily="34" charset="-128"/>
              </a:rPr>
              <a:t>: </a:t>
            </a:r>
            <a:r>
              <a:rPr lang="en-US" sz="2000" dirty="0">
                <a:solidFill>
                  <a:schemeClr val="accent6">
                    <a:lumMod val="75000"/>
                  </a:schemeClr>
                </a:solidFill>
                <a:latin typeface="Avenir Next" panose="020B0503020202020204" pitchFamily="34" charset="0"/>
                <a:ea typeface="ＭＳ Ｐゴシック" panose="020B0600070205080204" pitchFamily="34" charset="-128"/>
              </a:rPr>
              <a:t>High bit-level parallelism </a:t>
            </a:r>
            <a:endParaRPr lang="en-CH" sz="2000" dirty="0">
              <a:solidFill>
                <a:schemeClr val="accent6">
                  <a:lumMod val="75000"/>
                </a:schemeClr>
              </a:solidFill>
              <a:latin typeface="Avenir Next" panose="020B0503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8788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noAutofit/>
          </a:bodyPr>
          <a:lstStyle/>
          <a:p>
            <a:r>
              <a:rPr lang="en-CH" sz="3600" dirty="0"/>
              <a:t>Multi-Wordline Sensing (MWS): Bitwise AND</a:t>
            </a:r>
          </a:p>
        </p:txBody>
      </p:sp>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a:lstStyle/>
          <a:p>
            <a:r>
              <a:rPr lang="en-CH" dirty="0">
                <a:solidFill>
                  <a:schemeClr val="accent5">
                    <a:lumMod val="75000"/>
                  </a:schemeClr>
                </a:solidFill>
                <a:ea typeface="Cambria" panose="02040503050406030204" pitchFamily="18" charset="0"/>
              </a:rPr>
              <a:t>Intra-Block MWS</a:t>
            </a:r>
            <a:r>
              <a:rPr lang="en-CH" dirty="0">
                <a:ea typeface="Cambria" panose="02040503050406030204" pitchFamily="18" charset="0"/>
              </a:rPr>
              <a:t>: </a:t>
            </a:r>
            <a:r>
              <a:rPr lang="en-CH" dirty="0">
                <a:solidFill>
                  <a:schemeClr val="accent5">
                    <a:lumMod val="75000"/>
                  </a:schemeClr>
                </a:solidFill>
                <a:ea typeface="Cambria" panose="02040503050406030204" pitchFamily="18" charset="0"/>
              </a:rPr>
              <a:t>Simultaneously activates </a:t>
            </a:r>
            <a:r>
              <a:rPr lang="en-CH" dirty="0">
                <a:ea typeface="Cambria" panose="02040503050406030204" pitchFamily="18" charset="0"/>
              </a:rPr>
              <a:t>multiple WLs </a:t>
            </a:r>
            <a:r>
              <a:rPr lang="en-CH" dirty="0">
                <a:solidFill>
                  <a:schemeClr val="accent5">
                    <a:lumMod val="75000"/>
                  </a:schemeClr>
                </a:solidFill>
                <a:ea typeface="Cambria" panose="02040503050406030204" pitchFamily="18" charset="0"/>
              </a:rPr>
              <a:t>in the same block</a:t>
            </a:r>
            <a:endParaRPr lang="en-IN" dirty="0">
              <a:solidFill>
                <a:schemeClr val="accent5">
                  <a:lumMod val="75000"/>
                </a:schemeClr>
              </a:solidFill>
              <a:ea typeface="Cambria" panose="02040503050406030204" pitchFamily="18" charset="0"/>
            </a:endParaRPr>
          </a:p>
          <a:p>
            <a:pPr lvl="1"/>
            <a:r>
              <a:rPr lang="en-CH" dirty="0">
                <a:solidFill>
                  <a:schemeClr val="accent5">
                    <a:lumMod val="75000"/>
                  </a:schemeClr>
                </a:solidFill>
                <a:ea typeface="Cambria" panose="02040503050406030204" pitchFamily="18" charset="0"/>
              </a:rPr>
              <a:t>Bitwise AND </a:t>
            </a:r>
            <a:r>
              <a:rPr lang="en-CH" dirty="0">
                <a:ea typeface="Cambria" panose="02040503050406030204" pitchFamily="18" charset="0"/>
              </a:rPr>
              <a:t>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3883465"/>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BL</a:t>
            </a:r>
            <a:r>
              <a:rPr lang="en-US" altLang="ko-KR" sz="2000" b="1" baseline="-25000" dirty="0">
                <a:solidFill>
                  <a:prstClr val="black"/>
                </a:solidFill>
                <a:latin typeface="Cambria" panose="02040503050406030204" pitchFamily="18" charset="0"/>
                <a:ea typeface="맑은 고딕" panose="020B0503020000020004" pitchFamily="34" charset="-127"/>
              </a:rPr>
              <a:t>1</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BL</a:t>
            </a:r>
            <a:r>
              <a:rPr lang="en-US" altLang="ko-KR" sz="2000" b="1" baseline="-25000" dirty="0">
                <a:solidFill>
                  <a:prstClr val="black"/>
                </a:solidFill>
                <a:latin typeface="Cambria" panose="02040503050406030204" pitchFamily="18" charset="0"/>
                <a:ea typeface="맑은 고딕" panose="020B0503020000020004" pitchFamily="34" charset="-127"/>
              </a:rPr>
              <a:t>2</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BL</a:t>
            </a:r>
            <a:r>
              <a:rPr lang="en-US" altLang="ko-KR" sz="2000" b="1" baseline="-25000" dirty="0">
                <a:solidFill>
                  <a:prstClr val="black"/>
                </a:solidFill>
                <a:latin typeface="Cambria" panose="02040503050406030204" pitchFamily="18" charset="0"/>
                <a:ea typeface="맑은 고딕" panose="020B0503020000020004" pitchFamily="34" charset="-127"/>
              </a:rPr>
              <a:t>3</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grpSp>
        <p:nvGrpSpPr>
          <p:cNvPr id="94" name="Group 93">
            <a:extLst>
              <a:ext uri="{FF2B5EF4-FFF2-40B4-BE49-F238E27FC236}">
                <a16:creationId xmlns:a16="http://schemas.microsoft.com/office/drawing/2014/main" id="{E4826338-1836-E9D3-34FB-562D0F2D1798}"/>
              </a:ext>
            </a:extLst>
          </p:cNvPr>
          <p:cNvGrpSpPr/>
          <p:nvPr/>
        </p:nvGrpSpPr>
        <p:grpSpPr>
          <a:xfrm>
            <a:off x="4062140" y="2665066"/>
            <a:ext cx="3340542" cy="3358061"/>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4657F400-371E-5409-CC86-6FC3A1E88181}"/>
              </a:ext>
            </a:extLst>
          </p:cNvPr>
          <p:cNvGrpSpPr/>
          <p:nvPr/>
        </p:nvGrpSpPr>
        <p:grpSpPr>
          <a:xfrm>
            <a:off x="4640972" y="2450831"/>
            <a:ext cx="3350590" cy="3572296"/>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BL</a:t>
            </a:r>
            <a:r>
              <a:rPr lang="en-US" altLang="ko-KR" sz="2000" b="1" baseline="-25000" dirty="0">
                <a:solidFill>
                  <a:prstClr val="black"/>
                </a:solidFill>
                <a:latin typeface="Cambria" panose="02040503050406030204" pitchFamily="18" charset="0"/>
                <a:ea typeface="맑은 고딕" panose="020B0503020000020004" pitchFamily="34" charset="-127"/>
              </a:rPr>
              <a:t>4</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grpSp>
        <p:nvGrpSpPr>
          <p:cNvPr id="30" name="Group 29">
            <a:extLst>
              <a:ext uri="{FF2B5EF4-FFF2-40B4-BE49-F238E27FC236}">
                <a16:creationId xmlns:a16="http://schemas.microsoft.com/office/drawing/2014/main" id="{336AC0E1-C3A2-6F50-4F1C-1838AAAA526A}"/>
              </a:ext>
            </a:extLst>
          </p:cNvPr>
          <p:cNvGrpSpPr/>
          <p:nvPr/>
        </p:nvGrpSpPr>
        <p:grpSpPr>
          <a:xfrm>
            <a:off x="3382115" y="3191198"/>
            <a:ext cx="5014215" cy="1988051"/>
            <a:chOff x="1422400" y="2671909"/>
            <a:chExt cx="6166530" cy="1988051"/>
          </a:xfrm>
        </p:grpSpPr>
        <p:grpSp>
          <p:nvGrpSpPr>
            <p:cNvPr id="31" name="Group 30">
              <a:extLst>
                <a:ext uri="{FF2B5EF4-FFF2-40B4-BE49-F238E27FC236}">
                  <a16:creationId xmlns:a16="http://schemas.microsoft.com/office/drawing/2014/main" id="{A54D0EED-F7AE-3399-A35F-5DD2E5791B55}"/>
                </a:ext>
              </a:extLst>
            </p:cNvPr>
            <p:cNvGrpSpPr/>
            <p:nvPr/>
          </p:nvGrpSpPr>
          <p:grpSpPr>
            <a:xfrm>
              <a:off x="1422400" y="2671909"/>
              <a:ext cx="6166530"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1422400" y="3334592"/>
              <a:ext cx="6166530"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293B1098-869E-2FDF-5816-DC9857BD52A9}"/>
                </a:ext>
              </a:extLst>
            </p:cNvPr>
            <p:cNvGrpSpPr/>
            <p:nvPr/>
          </p:nvGrpSpPr>
          <p:grpSpPr>
            <a:xfrm>
              <a:off x="1422400" y="3997275"/>
              <a:ext cx="6166530" cy="2"/>
              <a:chOff x="1231585" y="2671909"/>
              <a:chExt cx="6166530" cy="2"/>
            </a:xfrm>
          </p:grpSpPr>
          <p:cxnSp>
            <p:nvCxnSpPr>
              <p:cNvPr id="40" name="Straight Connector 39">
                <a:extLst>
                  <a:ext uri="{FF2B5EF4-FFF2-40B4-BE49-F238E27FC236}">
                    <a16:creationId xmlns:a16="http://schemas.microsoft.com/office/drawing/2014/main" id="{1941D14D-8737-D6E2-998D-FF3894B4B0A9}"/>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25CD21B-B3C7-26DA-0143-9D68215D5CF8}"/>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9C808435-2C78-1605-4BE9-904EF4B89982}"/>
                </a:ext>
              </a:extLst>
            </p:cNvPr>
            <p:cNvGrpSpPr/>
            <p:nvPr/>
          </p:nvGrpSpPr>
          <p:grpSpPr>
            <a:xfrm>
              <a:off x="1422400" y="4659958"/>
              <a:ext cx="6166530" cy="2"/>
              <a:chOff x="1231585" y="2671909"/>
              <a:chExt cx="6166530" cy="2"/>
            </a:xfrm>
          </p:grpSpPr>
          <p:cxnSp>
            <p:nvCxnSpPr>
              <p:cNvPr id="38" name="Straight Connector 37">
                <a:extLst>
                  <a:ext uri="{FF2B5EF4-FFF2-40B4-BE49-F238E27FC236}">
                    <a16:creationId xmlns:a16="http://schemas.microsoft.com/office/drawing/2014/main" id="{D01BF65E-5226-DA67-1929-EB5926854DEB}"/>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04113FB-9206-A9CB-0E30-C87332D2BA84}"/>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6" name="타원 299">
            <a:extLst>
              <a:ext uri="{FF2B5EF4-FFF2-40B4-BE49-F238E27FC236}">
                <a16:creationId xmlns:a16="http://schemas.microsoft.com/office/drawing/2014/main" id="{715BDDB0-F2BA-732C-8F89-B946C45E3F0E}"/>
              </a:ext>
            </a:extLst>
          </p:cNvPr>
          <p:cNvSpPr/>
          <p:nvPr/>
        </p:nvSpPr>
        <p:spPr>
          <a:xfrm>
            <a:off x="3782388"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0</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47" name="타원 299">
            <a:extLst>
              <a:ext uri="{FF2B5EF4-FFF2-40B4-BE49-F238E27FC236}">
                <a16:creationId xmlns:a16="http://schemas.microsoft.com/office/drawing/2014/main" id="{E0B2046C-3EF6-C78D-56E7-5C2ACB38D989}"/>
              </a:ext>
            </a:extLst>
          </p:cNvPr>
          <p:cNvSpPr/>
          <p:nvPr/>
        </p:nvSpPr>
        <p:spPr>
          <a:xfrm>
            <a:off x="3779881"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0</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48" name="타원 299">
            <a:extLst>
              <a:ext uri="{FF2B5EF4-FFF2-40B4-BE49-F238E27FC236}">
                <a16:creationId xmlns:a16="http://schemas.microsoft.com/office/drawing/2014/main" id="{0B980A76-EE1D-5F5C-E71F-7BFDED3F98DA}"/>
              </a:ext>
            </a:extLst>
          </p:cNvPr>
          <p:cNvSpPr/>
          <p:nvPr/>
        </p:nvSpPr>
        <p:spPr>
          <a:xfrm>
            <a:off x="3782388"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49" name="타원 299">
            <a:extLst>
              <a:ext uri="{FF2B5EF4-FFF2-40B4-BE49-F238E27FC236}">
                <a16:creationId xmlns:a16="http://schemas.microsoft.com/office/drawing/2014/main" id="{C1C8EAC4-1576-753D-C5CB-D8C7AA77B320}"/>
              </a:ext>
            </a:extLst>
          </p:cNvPr>
          <p:cNvSpPr/>
          <p:nvPr/>
        </p:nvSpPr>
        <p:spPr>
          <a:xfrm>
            <a:off x="3782388"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0</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5526034"/>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0</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55" name="타원 299">
            <a:extLst>
              <a:ext uri="{FF2B5EF4-FFF2-40B4-BE49-F238E27FC236}">
                <a16:creationId xmlns:a16="http://schemas.microsoft.com/office/drawing/2014/main" id="{1ACB0B0D-6981-5F77-4D3B-07E9CC7EE671}"/>
              </a:ext>
            </a:extLst>
          </p:cNvPr>
          <p:cNvSpPr/>
          <p:nvPr/>
        </p:nvSpPr>
        <p:spPr>
          <a:xfrm>
            <a:off x="4895902" y="4237516"/>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0</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56" name="타원 299">
            <a:extLst>
              <a:ext uri="{FF2B5EF4-FFF2-40B4-BE49-F238E27FC236}">
                <a16:creationId xmlns:a16="http://schemas.microsoft.com/office/drawing/2014/main" id="{6C5532B3-F992-714D-60DD-C3540C713DA3}"/>
              </a:ext>
            </a:extLst>
          </p:cNvPr>
          <p:cNvSpPr/>
          <p:nvPr/>
        </p:nvSpPr>
        <p:spPr>
          <a:xfrm>
            <a:off x="4895902"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0</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5526034"/>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0</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62" name="타원 299">
            <a:extLst>
              <a:ext uri="{FF2B5EF4-FFF2-40B4-BE49-F238E27FC236}">
                <a16:creationId xmlns:a16="http://schemas.microsoft.com/office/drawing/2014/main" id="{47FEC1FE-15F2-4E31-D1F3-E364557B0147}"/>
              </a:ext>
            </a:extLst>
          </p:cNvPr>
          <p:cNvSpPr/>
          <p:nvPr/>
        </p:nvSpPr>
        <p:spPr>
          <a:xfrm>
            <a:off x="6009416"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63" name="타원 299">
            <a:extLst>
              <a:ext uri="{FF2B5EF4-FFF2-40B4-BE49-F238E27FC236}">
                <a16:creationId xmlns:a16="http://schemas.microsoft.com/office/drawing/2014/main" id="{7EB7C072-87F8-81BF-C789-F32F4C7AC2CD}"/>
              </a:ext>
            </a:extLst>
          </p:cNvPr>
          <p:cNvSpPr/>
          <p:nvPr/>
        </p:nvSpPr>
        <p:spPr>
          <a:xfrm>
            <a:off x="6009416" y="4900199"/>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5526034"/>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69" name="타원 299">
            <a:extLst>
              <a:ext uri="{FF2B5EF4-FFF2-40B4-BE49-F238E27FC236}">
                <a16:creationId xmlns:a16="http://schemas.microsoft.com/office/drawing/2014/main" id="{E073C5B8-D66D-3E43-4822-96F19B62CF0B}"/>
              </a:ext>
            </a:extLst>
          </p:cNvPr>
          <p:cNvSpPr/>
          <p:nvPr/>
        </p:nvSpPr>
        <p:spPr>
          <a:xfrm>
            <a:off x="7122930"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70" name="타원 299">
            <a:extLst>
              <a:ext uri="{FF2B5EF4-FFF2-40B4-BE49-F238E27FC236}">
                <a16:creationId xmlns:a16="http://schemas.microsoft.com/office/drawing/2014/main" id="{7E5A5ED7-7A3A-F8A9-24B8-E055FA77F34B}"/>
              </a:ext>
            </a:extLst>
          </p:cNvPr>
          <p:cNvSpPr/>
          <p:nvPr/>
        </p:nvSpPr>
        <p:spPr>
          <a:xfrm>
            <a:off x="7122930"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0</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5526034"/>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963289"/>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3628040"/>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83" name="TextBox 82">
            <a:extLst>
              <a:ext uri="{FF2B5EF4-FFF2-40B4-BE49-F238E27FC236}">
                <a16:creationId xmlns:a16="http://schemas.microsoft.com/office/drawing/2014/main" id="{2B2C8682-FC56-2430-DC5D-B0F23C0B00C2}"/>
              </a:ext>
            </a:extLst>
          </p:cNvPr>
          <p:cNvSpPr txBox="1"/>
          <p:nvPr/>
        </p:nvSpPr>
        <p:spPr>
          <a:xfrm>
            <a:off x="8390475" y="4285622"/>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84" name="TextBox 83">
            <a:extLst>
              <a:ext uri="{FF2B5EF4-FFF2-40B4-BE49-F238E27FC236}">
                <a16:creationId xmlns:a16="http://schemas.microsoft.com/office/drawing/2014/main" id="{23209F8F-7BE5-823E-2923-C6A823294893}"/>
              </a:ext>
            </a:extLst>
          </p:cNvPr>
          <p:cNvSpPr txBox="1"/>
          <p:nvPr/>
        </p:nvSpPr>
        <p:spPr>
          <a:xfrm>
            <a:off x="8390475" y="4953181"/>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2865978" y="3037311"/>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WL</a:t>
            </a:r>
            <a:r>
              <a:rPr lang="en-US" altLang="ko-KR" sz="2000" b="1" baseline="-25000" dirty="0">
                <a:solidFill>
                  <a:prstClr val="black"/>
                </a:solidFill>
                <a:latin typeface="Cambria" panose="02040503050406030204" pitchFamily="18" charset="0"/>
                <a:ea typeface="맑은 고딕" panose="020B0503020000020004" pitchFamily="34" charset="-127"/>
              </a:rPr>
              <a:t>1</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2865978" y="3703356"/>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WL</a:t>
            </a:r>
            <a:r>
              <a:rPr lang="en-US" altLang="ko-KR" sz="2000" b="1" baseline="-25000" dirty="0">
                <a:solidFill>
                  <a:prstClr val="black"/>
                </a:solidFill>
                <a:latin typeface="Cambria" panose="02040503050406030204" pitchFamily="18" charset="0"/>
                <a:ea typeface="맑은 고딕" panose="020B0503020000020004" pitchFamily="34" charset="-127"/>
              </a:rPr>
              <a:t>2</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sp>
        <p:nvSpPr>
          <p:cNvPr id="88" name="TextBox 87">
            <a:extLst>
              <a:ext uri="{FF2B5EF4-FFF2-40B4-BE49-F238E27FC236}">
                <a16:creationId xmlns:a16="http://schemas.microsoft.com/office/drawing/2014/main" id="{C4D539F8-7EB9-F43B-FD6B-D9A8E853BDB7}"/>
              </a:ext>
            </a:extLst>
          </p:cNvPr>
          <p:cNvSpPr txBox="1"/>
          <p:nvPr/>
        </p:nvSpPr>
        <p:spPr>
          <a:xfrm>
            <a:off x="2865978" y="4369400"/>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WL</a:t>
            </a:r>
            <a:r>
              <a:rPr lang="en-US" altLang="ko-KR" sz="2000" b="1" baseline="-25000" dirty="0">
                <a:solidFill>
                  <a:prstClr val="black"/>
                </a:solidFill>
                <a:latin typeface="Cambria" panose="02040503050406030204" pitchFamily="18" charset="0"/>
                <a:ea typeface="맑은 고딕" panose="020B0503020000020004" pitchFamily="34" charset="-127"/>
              </a:rPr>
              <a:t>3</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sp>
        <p:nvSpPr>
          <p:cNvPr id="89" name="TextBox 88">
            <a:extLst>
              <a:ext uri="{FF2B5EF4-FFF2-40B4-BE49-F238E27FC236}">
                <a16:creationId xmlns:a16="http://schemas.microsoft.com/office/drawing/2014/main" id="{783E6D58-916A-4BAC-0242-1DEE8F5BEE4C}"/>
              </a:ext>
            </a:extLst>
          </p:cNvPr>
          <p:cNvSpPr txBox="1"/>
          <p:nvPr/>
        </p:nvSpPr>
        <p:spPr>
          <a:xfrm>
            <a:off x="2865978" y="5024155"/>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WL</a:t>
            </a:r>
            <a:r>
              <a:rPr lang="en-US" altLang="ko-KR" sz="2000" b="1" baseline="-25000" dirty="0">
                <a:solidFill>
                  <a:prstClr val="black"/>
                </a:solidFill>
                <a:latin typeface="Cambria" panose="02040503050406030204" pitchFamily="18" charset="0"/>
                <a:ea typeface="맑은 고딕" panose="020B0503020000020004" pitchFamily="34" charset="-127"/>
              </a:rPr>
              <a:t>4</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sp>
        <p:nvSpPr>
          <p:cNvPr id="17" name="TextBox 16">
            <a:extLst>
              <a:ext uri="{FF2B5EF4-FFF2-40B4-BE49-F238E27FC236}">
                <a16:creationId xmlns:a16="http://schemas.microsoft.com/office/drawing/2014/main" id="{7B618AE8-3120-BE5C-51F0-38D686073E21}"/>
              </a:ext>
            </a:extLst>
          </p:cNvPr>
          <p:cNvSpPr txBox="1"/>
          <p:nvPr/>
        </p:nvSpPr>
        <p:spPr>
          <a:xfrm>
            <a:off x="-134226" y="4845554"/>
            <a:ext cx="3287156" cy="1231106"/>
          </a:xfrm>
          <a:prstGeom prst="rect">
            <a:avLst/>
          </a:prstGeom>
          <a:noFill/>
        </p:spPr>
        <p:txBody>
          <a:bodyPr wrap="square" lIns="0" tIns="0" rIns="0" bIns="0" rtlCol="0" anchor="ctr">
            <a:spAutoFit/>
          </a:bodyPr>
          <a:lstStyle/>
          <a:p>
            <a:pPr algn="ctr" defTabSz="457200"/>
            <a:r>
              <a:rPr lang="en-US" altLang="ko-KR" sz="2000" b="1" dirty="0">
                <a:solidFill>
                  <a:schemeClr val="accent1"/>
                </a:solidFill>
                <a:latin typeface="Cambria" panose="02040503050406030204" pitchFamily="18" charset="0"/>
                <a:ea typeface="맑은 고딕" panose="020B0503020000020004" pitchFamily="34" charset="-127"/>
              </a:rPr>
              <a:t>Non-Target Cells</a:t>
            </a:r>
            <a:r>
              <a:rPr lang="en-US" altLang="ko-KR" sz="2000" b="1" dirty="0">
                <a:solidFill>
                  <a:prstClr val="black"/>
                </a:solidFill>
                <a:latin typeface="Cambria" panose="02040503050406030204" pitchFamily="18" charset="0"/>
                <a:ea typeface="맑은 고딕" panose="020B0503020000020004" pitchFamily="34" charset="-127"/>
              </a:rPr>
              <a:t>:</a:t>
            </a:r>
          </a:p>
          <a:p>
            <a:pPr algn="ctr" defTabSz="457200"/>
            <a:r>
              <a:rPr lang="en-US" altLang="ko-KR" sz="2000" b="1" i="1" dirty="0">
                <a:solidFill>
                  <a:prstClr val="black"/>
                </a:solidFill>
                <a:latin typeface="Cambria" panose="02040503050406030204" pitchFamily="18" charset="0"/>
                <a:ea typeface="맑은 고딕" panose="020B0503020000020004" pitchFamily="34" charset="-127"/>
              </a:rPr>
              <a:t>Operate </a:t>
            </a:r>
          </a:p>
          <a:p>
            <a:pPr algn="ctr" defTabSz="457200"/>
            <a:r>
              <a:rPr lang="en-US" altLang="ko-KR" sz="2000" b="1" i="1" dirty="0">
                <a:solidFill>
                  <a:prstClr val="black"/>
                </a:solidFill>
                <a:latin typeface="Cambria" panose="02040503050406030204" pitchFamily="18" charset="0"/>
                <a:ea typeface="맑은 고딕" panose="020B0503020000020004" pitchFamily="34" charset="-127"/>
              </a:rPr>
              <a:t>as </a:t>
            </a:r>
            <a:r>
              <a:rPr lang="en-US" altLang="ko-KR" sz="2000" b="1" i="1" dirty="0">
                <a:solidFill>
                  <a:schemeClr val="accent1"/>
                </a:solidFill>
                <a:latin typeface="Cambria" panose="02040503050406030204" pitchFamily="18" charset="0"/>
                <a:ea typeface="맑은 고딕" panose="020B0503020000020004" pitchFamily="34" charset="-127"/>
              </a:rPr>
              <a:t>resistors</a:t>
            </a:r>
            <a:br>
              <a:rPr lang="en-US" altLang="ko-KR" sz="2000" b="1" i="1" dirty="0">
                <a:solidFill>
                  <a:prstClr val="black"/>
                </a:solidFill>
                <a:latin typeface="Cambria" panose="02040503050406030204" pitchFamily="18" charset="0"/>
                <a:ea typeface="맑은 고딕" panose="020B0503020000020004" pitchFamily="34" charset="-127"/>
              </a:rPr>
            </a:br>
            <a:endParaRPr lang="en-US" altLang="ko-KR" sz="2000" b="1" i="1" dirty="0">
              <a:latin typeface="Cambria" panose="02040503050406030204" pitchFamily="18" charset="0"/>
              <a:ea typeface="맑은 고딕" panose="020B0503020000020004" pitchFamily="34" charset="-127"/>
            </a:endParaRPr>
          </a:p>
        </p:txBody>
      </p:sp>
      <p:sp>
        <p:nvSpPr>
          <p:cNvPr id="18" name="Left Brace 17">
            <a:extLst>
              <a:ext uri="{FF2B5EF4-FFF2-40B4-BE49-F238E27FC236}">
                <a16:creationId xmlns:a16="http://schemas.microsoft.com/office/drawing/2014/main" id="{72C04B55-942E-9A2F-E40F-BE9D3B67F4EC}"/>
              </a:ext>
            </a:extLst>
          </p:cNvPr>
          <p:cNvSpPr/>
          <p:nvPr/>
        </p:nvSpPr>
        <p:spPr>
          <a:xfrm>
            <a:off x="2634768" y="4285622"/>
            <a:ext cx="323170" cy="1952826"/>
          </a:xfrm>
          <a:prstGeom prst="leftBrace">
            <a:avLst>
              <a:gd name="adj1" fmla="val 52841"/>
              <a:gd name="adj2" fmla="val 54047"/>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grpSp>
        <p:nvGrpSpPr>
          <p:cNvPr id="19" name="그룹 835">
            <a:extLst>
              <a:ext uri="{FF2B5EF4-FFF2-40B4-BE49-F238E27FC236}">
                <a16:creationId xmlns:a16="http://schemas.microsoft.com/office/drawing/2014/main" id="{AD89CEF5-B0EC-73D6-A0A7-BB22FE2FB463}"/>
              </a:ext>
            </a:extLst>
          </p:cNvPr>
          <p:cNvGrpSpPr/>
          <p:nvPr/>
        </p:nvGrpSpPr>
        <p:grpSpPr>
          <a:xfrm rot="16200000">
            <a:off x="3779952" y="4380986"/>
            <a:ext cx="564373" cy="268733"/>
            <a:chOff x="5890169" y="4312037"/>
            <a:chExt cx="1895988" cy="1103725"/>
          </a:xfrm>
        </p:grpSpPr>
        <p:grpSp>
          <p:nvGrpSpPr>
            <p:cNvPr id="20" name="그룹 822">
              <a:extLst>
                <a:ext uri="{FF2B5EF4-FFF2-40B4-BE49-F238E27FC236}">
                  <a16:creationId xmlns:a16="http://schemas.microsoft.com/office/drawing/2014/main" id="{8E829146-C669-4C56-078B-405A6EECD7CB}"/>
                </a:ext>
              </a:extLst>
            </p:cNvPr>
            <p:cNvGrpSpPr/>
            <p:nvPr/>
          </p:nvGrpSpPr>
          <p:grpSpPr>
            <a:xfrm>
              <a:off x="6122466" y="4312037"/>
              <a:ext cx="1432853" cy="1103725"/>
              <a:chOff x="5991225" y="4310063"/>
              <a:chExt cx="496427" cy="273840"/>
            </a:xfrm>
          </p:grpSpPr>
          <p:cxnSp>
            <p:nvCxnSpPr>
              <p:cNvPr id="23" name="직선 연결선 771">
                <a:extLst>
                  <a:ext uri="{FF2B5EF4-FFF2-40B4-BE49-F238E27FC236}">
                    <a16:creationId xmlns:a16="http://schemas.microsoft.com/office/drawing/2014/main" id="{5A754324-AE2C-861B-87EE-B7341B2D69AB}"/>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4" name="직선 연결선 789">
                <a:extLst>
                  <a:ext uri="{FF2B5EF4-FFF2-40B4-BE49-F238E27FC236}">
                    <a16:creationId xmlns:a16="http://schemas.microsoft.com/office/drawing/2014/main" id="{29502131-6DA6-6D0F-BB3C-2C49B903148D}"/>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5" name="직선 연결선 792">
                <a:extLst>
                  <a:ext uri="{FF2B5EF4-FFF2-40B4-BE49-F238E27FC236}">
                    <a16:creationId xmlns:a16="http://schemas.microsoft.com/office/drawing/2014/main" id="{ACDC2459-638E-0A3B-360B-5BFE47AB70A2}"/>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6" name="직선 연결선 807">
                <a:extLst>
                  <a:ext uri="{FF2B5EF4-FFF2-40B4-BE49-F238E27FC236}">
                    <a16:creationId xmlns:a16="http://schemas.microsoft.com/office/drawing/2014/main" id="{EEB135D1-3BFF-F885-50DB-B2502FD7AC94}"/>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7" name="직선 연결선 810">
                <a:extLst>
                  <a:ext uri="{FF2B5EF4-FFF2-40B4-BE49-F238E27FC236}">
                    <a16:creationId xmlns:a16="http://schemas.microsoft.com/office/drawing/2014/main" id="{CD669DE3-B894-2A74-EB19-8078BD2344E4}"/>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8" name="직선 연결선 815">
                <a:extLst>
                  <a:ext uri="{FF2B5EF4-FFF2-40B4-BE49-F238E27FC236}">
                    <a16:creationId xmlns:a16="http://schemas.microsoft.com/office/drawing/2014/main" id="{2D215FBC-CE0B-A1BE-903A-E38D8100FEDA}"/>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9" name="직선 연결선 819">
                <a:extLst>
                  <a:ext uri="{FF2B5EF4-FFF2-40B4-BE49-F238E27FC236}">
                    <a16:creationId xmlns:a16="http://schemas.microsoft.com/office/drawing/2014/main" id="{96367DBE-11AE-9E1C-72C3-123C8D6971E4}"/>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21" name="직선 연결선 826">
              <a:extLst>
                <a:ext uri="{FF2B5EF4-FFF2-40B4-BE49-F238E27FC236}">
                  <a16:creationId xmlns:a16="http://schemas.microsoft.com/office/drawing/2014/main" id="{F1C84639-4B7C-1BB1-6650-CA2F9603DCCE}"/>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2" name="직선 연결선 832">
              <a:extLst>
                <a:ext uri="{FF2B5EF4-FFF2-40B4-BE49-F238E27FC236}">
                  <a16:creationId xmlns:a16="http://schemas.microsoft.com/office/drawing/2014/main" id="{1CE68011-83FA-59C5-0ACF-F8115C2C71E1}"/>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35" name="그룹 835">
            <a:extLst>
              <a:ext uri="{FF2B5EF4-FFF2-40B4-BE49-F238E27FC236}">
                <a16:creationId xmlns:a16="http://schemas.microsoft.com/office/drawing/2014/main" id="{7CD180E3-1B8A-2589-41F8-B68919444A43}"/>
              </a:ext>
            </a:extLst>
          </p:cNvPr>
          <p:cNvGrpSpPr/>
          <p:nvPr/>
        </p:nvGrpSpPr>
        <p:grpSpPr>
          <a:xfrm rot="16200000">
            <a:off x="3779953" y="5048019"/>
            <a:ext cx="564373" cy="268733"/>
            <a:chOff x="5890169" y="4312037"/>
            <a:chExt cx="1895988" cy="1103725"/>
          </a:xfrm>
        </p:grpSpPr>
        <p:grpSp>
          <p:nvGrpSpPr>
            <p:cNvPr id="36" name="그룹 822">
              <a:extLst>
                <a:ext uri="{FF2B5EF4-FFF2-40B4-BE49-F238E27FC236}">
                  <a16:creationId xmlns:a16="http://schemas.microsoft.com/office/drawing/2014/main" id="{ECC4442C-7A16-F22B-5F96-E22E6C3C84E1}"/>
                </a:ext>
              </a:extLst>
            </p:cNvPr>
            <p:cNvGrpSpPr/>
            <p:nvPr/>
          </p:nvGrpSpPr>
          <p:grpSpPr>
            <a:xfrm>
              <a:off x="6122466" y="4312037"/>
              <a:ext cx="1432853" cy="1103725"/>
              <a:chOff x="5991225" y="4310063"/>
              <a:chExt cx="496427" cy="273840"/>
            </a:xfrm>
          </p:grpSpPr>
          <p:cxnSp>
            <p:nvCxnSpPr>
              <p:cNvPr id="57" name="직선 연결선 771">
                <a:extLst>
                  <a:ext uri="{FF2B5EF4-FFF2-40B4-BE49-F238E27FC236}">
                    <a16:creationId xmlns:a16="http://schemas.microsoft.com/office/drawing/2014/main" id="{A53F2A44-7026-FE2F-3FF3-3CC3D2325DE2}"/>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64" name="직선 연결선 789">
                <a:extLst>
                  <a:ext uri="{FF2B5EF4-FFF2-40B4-BE49-F238E27FC236}">
                    <a16:creationId xmlns:a16="http://schemas.microsoft.com/office/drawing/2014/main" id="{2AE31390-2794-688D-9A0F-1DB6DBC73A39}"/>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1" name="직선 연결선 792">
                <a:extLst>
                  <a:ext uri="{FF2B5EF4-FFF2-40B4-BE49-F238E27FC236}">
                    <a16:creationId xmlns:a16="http://schemas.microsoft.com/office/drawing/2014/main" id="{FDF32413-3BEF-3188-142B-CF53C29444BA}"/>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4" name="직선 연결선 807">
                <a:extLst>
                  <a:ext uri="{FF2B5EF4-FFF2-40B4-BE49-F238E27FC236}">
                    <a16:creationId xmlns:a16="http://schemas.microsoft.com/office/drawing/2014/main" id="{88CAEFD1-A5ED-EBF6-0D0A-77C294109AD9}"/>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5" name="직선 연결선 810">
                <a:extLst>
                  <a:ext uri="{FF2B5EF4-FFF2-40B4-BE49-F238E27FC236}">
                    <a16:creationId xmlns:a16="http://schemas.microsoft.com/office/drawing/2014/main" id="{DBE19B15-E823-C09E-BC88-AA008D1FFB7D}"/>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6" name="직선 연결선 815">
                <a:extLst>
                  <a:ext uri="{FF2B5EF4-FFF2-40B4-BE49-F238E27FC236}">
                    <a16:creationId xmlns:a16="http://schemas.microsoft.com/office/drawing/2014/main" id="{2242AAB2-F40B-3985-5BD2-13778A298CF4}"/>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7" name="직선 연결선 819">
                <a:extLst>
                  <a:ext uri="{FF2B5EF4-FFF2-40B4-BE49-F238E27FC236}">
                    <a16:creationId xmlns:a16="http://schemas.microsoft.com/office/drawing/2014/main" id="{4391A75B-5D25-CD4E-74F8-3C9CBCAFFDAA}"/>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37" name="직선 연결선 826">
              <a:extLst>
                <a:ext uri="{FF2B5EF4-FFF2-40B4-BE49-F238E27FC236}">
                  <a16:creationId xmlns:a16="http://schemas.microsoft.com/office/drawing/2014/main" id="{2B2D7900-E1A2-883A-0BB4-34D054CC18BB}"/>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50" name="직선 연결선 832">
              <a:extLst>
                <a:ext uri="{FF2B5EF4-FFF2-40B4-BE49-F238E27FC236}">
                  <a16:creationId xmlns:a16="http://schemas.microsoft.com/office/drawing/2014/main" id="{FBD45BBD-1B4F-9A3F-17BF-8FA803E29236}"/>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78" name="그룹 835">
            <a:extLst>
              <a:ext uri="{FF2B5EF4-FFF2-40B4-BE49-F238E27FC236}">
                <a16:creationId xmlns:a16="http://schemas.microsoft.com/office/drawing/2014/main" id="{0914AE55-6A16-184B-F9E1-00C62179503E}"/>
              </a:ext>
            </a:extLst>
          </p:cNvPr>
          <p:cNvGrpSpPr/>
          <p:nvPr/>
        </p:nvGrpSpPr>
        <p:grpSpPr>
          <a:xfrm rot="16200000">
            <a:off x="4893346" y="4380986"/>
            <a:ext cx="564373" cy="268733"/>
            <a:chOff x="5890169" y="4312037"/>
            <a:chExt cx="1895988" cy="1103725"/>
          </a:xfrm>
        </p:grpSpPr>
        <p:grpSp>
          <p:nvGrpSpPr>
            <p:cNvPr id="79" name="그룹 822">
              <a:extLst>
                <a:ext uri="{FF2B5EF4-FFF2-40B4-BE49-F238E27FC236}">
                  <a16:creationId xmlns:a16="http://schemas.microsoft.com/office/drawing/2014/main" id="{E2DC8BEF-290E-CEEA-C2D4-6C4336B50ED6}"/>
                </a:ext>
              </a:extLst>
            </p:cNvPr>
            <p:cNvGrpSpPr/>
            <p:nvPr/>
          </p:nvGrpSpPr>
          <p:grpSpPr>
            <a:xfrm>
              <a:off x="6122466" y="4312037"/>
              <a:ext cx="1432853" cy="1103725"/>
              <a:chOff x="5991225" y="4310063"/>
              <a:chExt cx="496427" cy="273840"/>
            </a:xfrm>
          </p:grpSpPr>
          <p:cxnSp>
            <p:nvCxnSpPr>
              <p:cNvPr id="90" name="직선 연결선 771">
                <a:extLst>
                  <a:ext uri="{FF2B5EF4-FFF2-40B4-BE49-F238E27FC236}">
                    <a16:creationId xmlns:a16="http://schemas.microsoft.com/office/drawing/2014/main" id="{16E57166-AE89-4621-7DD7-B67FBC8A2026}"/>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2" name="직선 연결선 789">
                <a:extLst>
                  <a:ext uri="{FF2B5EF4-FFF2-40B4-BE49-F238E27FC236}">
                    <a16:creationId xmlns:a16="http://schemas.microsoft.com/office/drawing/2014/main" id="{FE5C0B6B-3072-703C-8991-444DDF9996BB}"/>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3" name="직선 연결선 792">
                <a:extLst>
                  <a:ext uri="{FF2B5EF4-FFF2-40B4-BE49-F238E27FC236}">
                    <a16:creationId xmlns:a16="http://schemas.microsoft.com/office/drawing/2014/main" id="{78048EB1-3EAA-7630-473E-291B6FF00E3C}"/>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5" name="직선 연결선 807">
                <a:extLst>
                  <a:ext uri="{FF2B5EF4-FFF2-40B4-BE49-F238E27FC236}">
                    <a16:creationId xmlns:a16="http://schemas.microsoft.com/office/drawing/2014/main" id="{6F49C143-2C79-13DA-AAB5-11CE58C98213}"/>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6" name="직선 연결선 810">
                <a:extLst>
                  <a:ext uri="{FF2B5EF4-FFF2-40B4-BE49-F238E27FC236}">
                    <a16:creationId xmlns:a16="http://schemas.microsoft.com/office/drawing/2014/main" id="{802A7C39-85F4-D325-B12A-4BE62C89DD80}"/>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7" name="직선 연결선 815">
                <a:extLst>
                  <a:ext uri="{FF2B5EF4-FFF2-40B4-BE49-F238E27FC236}">
                    <a16:creationId xmlns:a16="http://schemas.microsoft.com/office/drawing/2014/main" id="{2A1F44B3-4AFF-4D90-C44E-D7D9022456FF}"/>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8" name="직선 연결선 819">
                <a:extLst>
                  <a:ext uri="{FF2B5EF4-FFF2-40B4-BE49-F238E27FC236}">
                    <a16:creationId xmlns:a16="http://schemas.microsoft.com/office/drawing/2014/main" id="{6469F8BA-F6B0-B8A7-249C-40310C66ABD3}"/>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80" name="직선 연결선 826">
              <a:extLst>
                <a:ext uri="{FF2B5EF4-FFF2-40B4-BE49-F238E27FC236}">
                  <a16:creationId xmlns:a16="http://schemas.microsoft.com/office/drawing/2014/main" id="{0D720D70-1F6D-925F-2365-3788DDD4FE2D}"/>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85" name="직선 연결선 832">
              <a:extLst>
                <a:ext uri="{FF2B5EF4-FFF2-40B4-BE49-F238E27FC236}">
                  <a16:creationId xmlns:a16="http://schemas.microsoft.com/office/drawing/2014/main" id="{A3387672-D771-3F20-D3DD-F9F7ABB3071F}"/>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99" name="그룹 835">
            <a:extLst>
              <a:ext uri="{FF2B5EF4-FFF2-40B4-BE49-F238E27FC236}">
                <a16:creationId xmlns:a16="http://schemas.microsoft.com/office/drawing/2014/main" id="{9A133207-E4C7-6643-D320-25871148867F}"/>
              </a:ext>
            </a:extLst>
          </p:cNvPr>
          <p:cNvGrpSpPr/>
          <p:nvPr/>
        </p:nvGrpSpPr>
        <p:grpSpPr>
          <a:xfrm rot="16200000">
            <a:off x="4893347" y="5048019"/>
            <a:ext cx="564373" cy="268733"/>
            <a:chOff x="5890169" y="4312037"/>
            <a:chExt cx="1895988" cy="1103725"/>
          </a:xfrm>
        </p:grpSpPr>
        <p:grpSp>
          <p:nvGrpSpPr>
            <p:cNvPr id="100" name="그룹 822">
              <a:extLst>
                <a:ext uri="{FF2B5EF4-FFF2-40B4-BE49-F238E27FC236}">
                  <a16:creationId xmlns:a16="http://schemas.microsoft.com/office/drawing/2014/main" id="{1C5B3C2D-7E65-A963-E5C5-B893F8827900}"/>
                </a:ext>
              </a:extLst>
            </p:cNvPr>
            <p:cNvGrpSpPr/>
            <p:nvPr/>
          </p:nvGrpSpPr>
          <p:grpSpPr>
            <a:xfrm>
              <a:off x="6122466" y="4312037"/>
              <a:ext cx="1432853" cy="1103725"/>
              <a:chOff x="5991225" y="4310063"/>
              <a:chExt cx="496427" cy="273840"/>
            </a:xfrm>
          </p:grpSpPr>
          <p:cxnSp>
            <p:nvCxnSpPr>
              <p:cNvPr id="103" name="직선 연결선 771">
                <a:extLst>
                  <a:ext uri="{FF2B5EF4-FFF2-40B4-BE49-F238E27FC236}">
                    <a16:creationId xmlns:a16="http://schemas.microsoft.com/office/drawing/2014/main" id="{CBD2C901-D21E-F47D-A0A2-F48882002407}"/>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4" name="직선 연결선 789">
                <a:extLst>
                  <a:ext uri="{FF2B5EF4-FFF2-40B4-BE49-F238E27FC236}">
                    <a16:creationId xmlns:a16="http://schemas.microsoft.com/office/drawing/2014/main" id="{AD0CEED6-C7A8-F06F-FE12-A15023E8DB47}"/>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5" name="직선 연결선 792">
                <a:extLst>
                  <a:ext uri="{FF2B5EF4-FFF2-40B4-BE49-F238E27FC236}">
                    <a16:creationId xmlns:a16="http://schemas.microsoft.com/office/drawing/2014/main" id="{CABFE938-E117-4702-26E5-4BF99656DDAA}"/>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6" name="직선 연결선 807">
                <a:extLst>
                  <a:ext uri="{FF2B5EF4-FFF2-40B4-BE49-F238E27FC236}">
                    <a16:creationId xmlns:a16="http://schemas.microsoft.com/office/drawing/2014/main" id="{739466D6-9E1F-7A04-12C4-4D68DF63D69B}"/>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7" name="직선 연결선 810">
                <a:extLst>
                  <a:ext uri="{FF2B5EF4-FFF2-40B4-BE49-F238E27FC236}">
                    <a16:creationId xmlns:a16="http://schemas.microsoft.com/office/drawing/2014/main" id="{CA30AA69-6A41-6BAA-1844-B59C13F8CF1A}"/>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8" name="직선 연결선 815">
                <a:extLst>
                  <a:ext uri="{FF2B5EF4-FFF2-40B4-BE49-F238E27FC236}">
                    <a16:creationId xmlns:a16="http://schemas.microsoft.com/office/drawing/2014/main" id="{8971B133-FC4E-AE01-89B9-1E0431218C36}"/>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9" name="직선 연결선 819">
                <a:extLst>
                  <a:ext uri="{FF2B5EF4-FFF2-40B4-BE49-F238E27FC236}">
                    <a16:creationId xmlns:a16="http://schemas.microsoft.com/office/drawing/2014/main" id="{0902EBD0-C451-30AA-CFF5-3EE723ADFC8F}"/>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01" name="직선 연결선 826">
              <a:extLst>
                <a:ext uri="{FF2B5EF4-FFF2-40B4-BE49-F238E27FC236}">
                  <a16:creationId xmlns:a16="http://schemas.microsoft.com/office/drawing/2014/main" id="{7FAFEAF5-F50F-A4D0-7A21-F1FEF11F03FB}"/>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2" name="직선 연결선 832">
              <a:extLst>
                <a:ext uri="{FF2B5EF4-FFF2-40B4-BE49-F238E27FC236}">
                  <a16:creationId xmlns:a16="http://schemas.microsoft.com/office/drawing/2014/main" id="{C9D80FC4-F80E-4BE0-0CF7-9D16ACB51016}"/>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110" name="그룹 835">
            <a:extLst>
              <a:ext uri="{FF2B5EF4-FFF2-40B4-BE49-F238E27FC236}">
                <a16:creationId xmlns:a16="http://schemas.microsoft.com/office/drawing/2014/main" id="{E2DE9843-11A1-B72C-36ED-1FE88793A7D7}"/>
              </a:ext>
            </a:extLst>
          </p:cNvPr>
          <p:cNvGrpSpPr/>
          <p:nvPr/>
        </p:nvGrpSpPr>
        <p:grpSpPr>
          <a:xfrm rot="16200000">
            <a:off x="6006980" y="4380986"/>
            <a:ext cx="564373" cy="268733"/>
            <a:chOff x="5890169" y="4312037"/>
            <a:chExt cx="1895988" cy="1103725"/>
          </a:xfrm>
        </p:grpSpPr>
        <p:grpSp>
          <p:nvGrpSpPr>
            <p:cNvPr id="111" name="그룹 822">
              <a:extLst>
                <a:ext uri="{FF2B5EF4-FFF2-40B4-BE49-F238E27FC236}">
                  <a16:creationId xmlns:a16="http://schemas.microsoft.com/office/drawing/2014/main" id="{67B0FD71-9C96-60F5-8877-30B2470DD586}"/>
                </a:ext>
              </a:extLst>
            </p:cNvPr>
            <p:cNvGrpSpPr/>
            <p:nvPr/>
          </p:nvGrpSpPr>
          <p:grpSpPr>
            <a:xfrm>
              <a:off x="6122466" y="4312037"/>
              <a:ext cx="1432853" cy="1103725"/>
              <a:chOff x="5991225" y="4310063"/>
              <a:chExt cx="496427" cy="273840"/>
            </a:xfrm>
          </p:grpSpPr>
          <p:cxnSp>
            <p:nvCxnSpPr>
              <p:cNvPr id="114" name="직선 연결선 771">
                <a:extLst>
                  <a:ext uri="{FF2B5EF4-FFF2-40B4-BE49-F238E27FC236}">
                    <a16:creationId xmlns:a16="http://schemas.microsoft.com/office/drawing/2014/main" id="{D3964D48-33AF-B1DE-9969-8CF3B731D6EE}"/>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5" name="직선 연결선 789">
                <a:extLst>
                  <a:ext uri="{FF2B5EF4-FFF2-40B4-BE49-F238E27FC236}">
                    <a16:creationId xmlns:a16="http://schemas.microsoft.com/office/drawing/2014/main" id="{FC9F90BD-B033-E238-9758-FD94E737AC60}"/>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6" name="직선 연결선 792">
                <a:extLst>
                  <a:ext uri="{FF2B5EF4-FFF2-40B4-BE49-F238E27FC236}">
                    <a16:creationId xmlns:a16="http://schemas.microsoft.com/office/drawing/2014/main" id="{5BECE959-9F5F-BAFD-B6B4-98FE3A523562}"/>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7" name="직선 연결선 807">
                <a:extLst>
                  <a:ext uri="{FF2B5EF4-FFF2-40B4-BE49-F238E27FC236}">
                    <a16:creationId xmlns:a16="http://schemas.microsoft.com/office/drawing/2014/main" id="{B18BE5E0-8EEB-4D43-3500-AA6D9DC1DFC3}"/>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8" name="직선 연결선 810">
                <a:extLst>
                  <a:ext uri="{FF2B5EF4-FFF2-40B4-BE49-F238E27FC236}">
                    <a16:creationId xmlns:a16="http://schemas.microsoft.com/office/drawing/2014/main" id="{3B7AB53D-1EB8-BA98-4484-EC8A178F21F8}"/>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9" name="직선 연결선 815">
                <a:extLst>
                  <a:ext uri="{FF2B5EF4-FFF2-40B4-BE49-F238E27FC236}">
                    <a16:creationId xmlns:a16="http://schemas.microsoft.com/office/drawing/2014/main" id="{37191955-2546-6884-E212-7393210FA55A}"/>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0" name="직선 연결선 819">
                <a:extLst>
                  <a:ext uri="{FF2B5EF4-FFF2-40B4-BE49-F238E27FC236}">
                    <a16:creationId xmlns:a16="http://schemas.microsoft.com/office/drawing/2014/main" id="{AF405206-B039-831F-3002-3E802BFEF759}"/>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12" name="직선 연결선 826">
              <a:extLst>
                <a:ext uri="{FF2B5EF4-FFF2-40B4-BE49-F238E27FC236}">
                  <a16:creationId xmlns:a16="http://schemas.microsoft.com/office/drawing/2014/main" id="{D7552775-FA91-2568-52A4-3D092D2E18F3}"/>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3" name="직선 연결선 832">
              <a:extLst>
                <a:ext uri="{FF2B5EF4-FFF2-40B4-BE49-F238E27FC236}">
                  <a16:creationId xmlns:a16="http://schemas.microsoft.com/office/drawing/2014/main" id="{5D9C5420-0640-8924-8017-7D7C94306316}"/>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121" name="그룹 835">
            <a:extLst>
              <a:ext uri="{FF2B5EF4-FFF2-40B4-BE49-F238E27FC236}">
                <a16:creationId xmlns:a16="http://schemas.microsoft.com/office/drawing/2014/main" id="{46F06E68-A4D3-1E29-B631-77531C389F37}"/>
              </a:ext>
            </a:extLst>
          </p:cNvPr>
          <p:cNvGrpSpPr/>
          <p:nvPr/>
        </p:nvGrpSpPr>
        <p:grpSpPr>
          <a:xfrm rot="16200000">
            <a:off x="6006981" y="5048019"/>
            <a:ext cx="564373" cy="268733"/>
            <a:chOff x="5890169" y="4312037"/>
            <a:chExt cx="1895988" cy="1103725"/>
          </a:xfrm>
        </p:grpSpPr>
        <p:grpSp>
          <p:nvGrpSpPr>
            <p:cNvPr id="122" name="그룹 822">
              <a:extLst>
                <a:ext uri="{FF2B5EF4-FFF2-40B4-BE49-F238E27FC236}">
                  <a16:creationId xmlns:a16="http://schemas.microsoft.com/office/drawing/2014/main" id="{4E1C80F3-56B0-E94D-2AF2-B4296032C0D7}"/>
                </a:ext>
              </a:extLst>
            </p:cNvPr>
            <p:cNvGrpSpPr/>
            <p:nvPr/>
          </p:nvGrpSpPr>
          <p:grpSpPr>
            <a:xfrm>
              <a:off x="6122466" y="4312037"/>
              <a:ext cx="1432853" cy="1103725"/>
              <a:chOff x="5991225" y="4310063"/>
              <a:chExt cx="496427" cy="273840"/>
            </a:xfrm>
          </p:grpSpPr>
          <p:cxnSp>
            <p:nvCxnSpPr>
              <p:cNvPr id="125" name="직선 연결선 771">
                <a:extLst>
                  <a:ext uri="{FF2B5EF4-FFF2-40B4-BE49-F238E27FC236}">
                    <a16:creationId xmlns:a16="http://schemas.microsoft.com/office/drawing/2014/main" id="{56472CE2-E17B-E0AD-132B-B81078087073}"/>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6" name="직선 연결선 789">
                <a:extLst>
                  <a:ext uri="{FF2B5EF4-FFF2-40B4-BE49-F238E27FC236}">
                    <a16:creationId xmlns:a16="http://schemas.microsoft.com/office/drawing/2014/main" id="{5D061D8C-AFBA-BE3D-7F94-8AFA7F763244}"/>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7" name="직선 연결선 792">
                <a:extLst>
                  <a:ext uri="{FF2B5EF4-FFF2-40B4-BE49-F238E27FC236}">
                    <a16:creationId xmlns:a16="http://schemas.microsoft.com/office/drawing/2014/main" id="{33846EE5-4EE4-CC6D-F181-8ACB111A2086}"/>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8" name="직선 연결선 807">
                <a:extLst>
                  <a:ext uri="{FF2B5EF4-FFF2-40B4-BE49-F238E27FC236}">
                    <a16:creationId xmlns:a16="http://schemas.microsoft.com/office/drawing/2014/main" id="{79026406-EEB7-C1B6-3937-3592D4643347}"/>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9" name="직선 연결선 810">
                <a:extLst>
                  <a:ext uri="{FF2B5EF4-FFF2-40B4-BE49-F238E27FC236}">
                    <a16:creationId xmlns:a16="http://schemas.microsoft.com/office/drawing/2014/main" id="{81395FAA-5370-B2C9-3F9C-FC72D2D8585B}"/>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0" name="직선 연결선 815">
                <a:extLst>
                  <a:ext uri="{FF2B5EF4-FFF2-40B4-BE49-F238E27FC236}">
                    <a16:creationId xmlns:a16="http://schemas.microsoft.com/office/drawing/2014/main" id="{3806A183-4C5D-6E8D-97F1-ADCD0637E451}"/>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1" name="직선 연결선 819">
                <a:extLst>
                  <a:ext uri="{FF2B5EF4-FFF2-40B4-BE49-F238E27FC236}">
                    <a16:creationId xmlns:a16="http://schemas.microsoft.com/office/drawing/2014/main" id="{932D1442-8E11-B6B1-230B-32D3C8615C83}"/>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23" name="직선 연결선 826">
              <a:extLst>
                <a:ext uri="{FF2B5EF4-FFF2-40B4-BE49-F238E27FC236}">
                  <a16:creationId xmlns:a16="http://schemas.microsoft.com/office/drawing/2014/main" id="{BE4AC356-3A57-A5D9-5E8C-14A0181F9A16}"/>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4" name="직선 연결선 832">
              <a:extLst>
                <a:ext uri="{FF2B5EF4-FFF2-40B4-BE49-F238E27FC236}">
                  <a16:creationId xmlns:a16="http://schemas.microsoft.com/office/drawing/2014/main" id="{21F6AFD1-4707-F432-BE32-FEBDEB6FE4CF}"/>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132" name="그룹 835">
            <a:extLst>
              <a:ext uri="{FF2B5EF4-FFF2-40B4-BE49-F238E27FC236}">
                <a16:creationId xmlns:a16="http://schemas.microsoft.com/office/drawing/2014/main" id="{1BF5A43A-17DF-637B-FADC-39781538C6C0}"/>
              </a:ext>
            </a:extLst>
          </p:cNvPr>
          <p:cNvGrpSpPr/>
          <p:nvPr/>
        </p:nvGrpSpPr>
        <p:grpSpPr>
          <a:xfrm rot="16200000">
            <a:off x="7120494" y="4380986"/>
            <a:ext cx="564373" cy="268733"/>
            <a:chOff x="5890169" y="4312037"/>
            <a:chExt cx="1895988" cy="1103725"/>
          </a:xfrm>
        </p:grpSpPr>
        <p:grpSp>
          <p:nvGrpSpPr>
            <p:cNvPr id="133" name="그룹 822">
              <a:extLst>
                <a:ext uri="{FF2B5EF4-FFF2-40B4-BE49-F238E27FC236}">
                  <a16:creationId xmlns:a16="http://schemas.microsoft.com/office/drawing/2014/main" id="{79274270-930E-A63A-45A1-75B1D628A402}"/>
                </a:ext>
              </a:extLst>
            </p:cNvPr>
            <p:cNvGrpSpPr/>
            <p:nvPr/>
          </p:nvGrpSpPr>
          <p:grpSpPr>
            <a:xfrm>
              <a:off x="6122466" y="4312037"/>
              <a:ext cx="1432853" cy="1103725"/>
              <a:chOff x="5991225" y="4310063"/>
              <a:chExt cx="496427" cy="273840"/>
            </a:xfrm>
          </p:grpSpPr>
          <p:cxnSp>
            <p:nvCxnSpPr>
              <p:cNvPr id="136" name="직선 연결선 771">
                <a:extLst>
                  <a:ext uri="{FF2B5EF4-FFF2-40B4-BE49-F238E27FC236}">
                    <a16:creationId xmlns:a16="http://schemas.microsoft.com/office/drawing/2014/main" id="{34672CA8-1EEF-0C00-B9CC-A68DEFB10460}"/>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7" name="직선 연결선 789">
                <a:extLst>
                  <a:ext uri="{FF2B5EF4-FFF2-40B4-BE49-F238E27FC236}">
                    <a16:creationId xmlns:a16="http://schemas.microsoft.com/office/drawing/2014/main" id="{EA15D5AC-7B24-9276-B617-D68B7791F7E5}"/>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8" name="직선 연결선 792">
                <a:extLst>
                  <a:ext uri="{FF2B5EF4-FFF2-40B4-BE49-F238E27FC236}">
                    <a16:creationId xmlns:a16="http://schemas.microsoft.com/office/drawing/2014/main" id="{6DD1EEA3-9B7A-3CD2-6E46-E654B119D8FD}"/>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9" name="직선 연결선 807">
                <a:extLst>
                  <a:ext uri="{FF2B5EF4-FFF2-40B4-BE49-F238E27FC236}">
                    <a16:creationId xmlns:a16="http://schemas.microsoft.com/office/drawing/2014/main" id="{E227C1E6-1AC3-71A4-761A-FD06198F1E5D}"/>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0" name="직선 연결선 810">
                <a:extLst>
                  <a:ext uri="{FF2B5EF4-FFF2-40B4-BE49-F238E27FC236}">
                    <a16:creationId xmlns:a16="http://schemas.microsoft.com/office/drawing/2014/main" id="{DF1D6C90-E511-BC55-B217-2EEC4CD2B36A}"/>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1" name="직선 연결선 815">
                <a:extLst>
                  <a:ext uri="{FF2B5EF4-FFF2-40B4-BE49-F238E27FC236}">
                    <a16:creationId xmlns:a16="http://schemas.microsoft.com/office/drawing/2014/main" id="{E6874B1F-59D1-7760-57EC-DD8F21C0D4CD}"/>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2" name="직선 연결선 819">
                <a:extLst>
                  <a:ext uri="{FF2B5EF4-FFF2-40B4-BE49-F238E27FC236}">
                    <a16:creationId xmlns:a16="http://schemas.microsoft.com/office/drawing/2014/main" id="{01161A12-F6E3-55A0-5A12-F19083E37C4E}"/>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34" name="직선 연결선 826">
              <a:extLst>
                <a:ext uri="{FF2B5EF4-FFF2-40B4-BE49-F238E27FC236}">
                  <a16:creationId xmlns:a16="http://schemas.microsoft.com/office/drawing/2014/main" id="{85CDB2E5-4914-8F24-B835-5E9F3EAD22F2}"/>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5" name="직선 연결선 832">
              <a:extLst>
                <a:ext uri="{FF2B5EF4-FFF2-40B4-BE49-F238E27FC236}">
                  <a16:creationId xmlns:a16="http://schemas.microsoft.com/office/drawing/2014/main" id="{3032E4D8-1818-D24A-7685-0F925B877462}"/>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143" name="그룹 835">
            <a:extLst>
              <a:ext uri="{FF2B5EF4-FFF2-40B4-BE49-F238E27FC236}">
                <a16:creationId xmlns:a16="http://schemas.microsoft.com/office/drawing/2014/main" id="{1B63DB89-B2C0-F8FF-C54A-3B445F5441D8}"/>
              </a:ext>
            </a:extLst>
          </p:cNvPr>
          <p:cNvGrpSpPr/>
          <p:nvPr/>
        </p:nvGrpSpPr>
        <p:grpSpPr>
          <a:xfrm rot="16200000">
            <a:off x="7120495" y="5048019"/>
            <a:ext cx="564373" cy="268733"/>
            <a:chOff x="5890169" y="4312037"/>
            <a:chExt cx="1895988" cy="1103725"/>
          </a:xfrm>
        </p:grpSpPr>
        <p:grpSp>
          <p:nvGrpSpPr>
            <p:cNvPr id="144" name="그룹 822">
              <a:extLst>
                <a:ext uri="{FF2B5EF4-FFF2-40B4-BE49-F238E27FC236}">
                  <a16:creationId xmlns:a16="http://schemas.microsoft.com/office/drawing/2014/main" id="{82C314C4-E967-C2CE-1A40-96DD0609CA44}"/>
                </a:ext>
              </a:extLst>
            </p:cNvPr>
            <p:cNvGrpSpPr/>
            <p:nvPr/>
          </p:nvGrpSpPr>
          <p:grpSpPr>
            <a:xfrm>
              <a:off x="6122466" y="4312037"/>
              <a:ext cx="1432853" cy="1103725"/>
              <a:chOff x="5991225" y="4310063"/>
              <a:chExt cx="496427" cy="273840"/>
            </a:xfrm>
          </p:grpSpPr>
          <p:cxnSp>
            <p:nvCxnSpPr>
              <p:cNvPr id="147" name="직선 연결선 771">
                <a:extLst>
                  <a:ext uri="{FF2B5EF4-FFF2-40B4-BE49-F238E27FC236}">
                    <a16:creationId xmlns:a16="http://schemas.microsoft.com/office/drawing/2014/main" id="{8BC0464A-3224-FE23-A865-C9B716335027}"/>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8" name="직선 연결선 789">
                <a:extLst>
                  <a:ext uri="{FF2B5EF4-FFF2-40B4-BE49-F238E27FC236}">
                    <a16:creationId xmlns:a16="http://schemas.microsoft.com/office/drawing/2014/main" id="{F53CDD37-E834-BE1F-6B91-E6B19AF3B099}"/>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9" name="직선 연결선 792">
                <a:extLst>
                  <a:ext uri="{FF2B5EF4-FFF2-40B4-BE49-F238E27FC236}">
                    <a16:creationId xmlns:a16="http://schemas.microsoft.com/office/drawing/2014/main" id="{9F8C6A34-D777-39A7-B81A-68F94AC7AFBA}"/>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50" name="직선 연결선 807">
                <a:extLst>
                  <a:ext uri="{FF2B5EF4-FFF2-40B4-BE49-F238E27FC236}">
                    <a16:creationId xmlns:a16="http://schemas.microsoft.com/office/drawing/2014/main" id="{4BCDB7BD-877C-EDB7-4B96-32548C16A309}"/>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51" name="직선 연결선 810">
                <a:extLst>
                  <a:ext uri="{FF2B5EF4-FFF2-40B4-BE49-F238E27FC236}">
                    <a16:creationId xmlns:a16="http://schemas.microsoft.com/office/drawing/2014/main" id="{8365F89A-001A-6260-DEFC-CB8788DD27AD}"/>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52" name="직선 연결선 815">
                <a:extLst>
                  <a:ext uri="{FF2B5EF4-FFF2-40B4-BE49-F238E27FC236}">
                    <a16:creationId xmlns:a16="http://schemas.microsoft.com/office/drawing/2014/main" id="{BF87F730-2A0B-50D4-6EF8-3BE57FEECDC1}"/>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53" name="직선 연결선 819">
                <a:extLst>
                  <a:ext uri="{FF2B5EF4-FFF2-40B4-BE49-F238E27FC236}">
                    <a16:creationId xmlns:a16="http://schemas.microsoft.com/office/drawing/2014/main" id="{2DF7A94E-F48A-16A3-4703-4BC229F2CBE4}"/>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45" name="직선 연결선 826">
              <a:extLst>
                <a:ext uri="{FF2B5EF4-FFF2-40B4-BE49-F238E27FC236}">
                  <a16:creationId xmlns:a16="http://schemas.microsoft.com/office/drawing/2014/main" id="{EBD2A457-ABA1-4356-D024-3E0793D8377F}"/>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6" name="직선 연결선 832">
              <a:extLst>
                <a:ext uri="{FF2B5EF4-FFF2-40B4-BE49-F238E27FC236}">
                  <a16:creationId xmlns:a16="http://schemas.microsoft.com/office/drawing/2014/main" id="{2BA59ECA-CAAE-307D-DB67-89EEB7ABFE33}"/>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sp>
        <p:nvSpPr>
          <p:cNvPr id="154" name="TextBox 153">
            <a:extLst>
              <a:ext uri="{FF2B5EF4-FFF2-40B4-BE49-F238E27FC236}">
                <a16:creationId xmlns:a16="http://schemas.microsoft.com/office/drawing/2014/main" id="{899C8904-684B-3AE0-22A4-4F64BA9C08C6}"/>
              </a:ext>
            </a:extLst>
          </p:cNvPr>
          <p:cNvSpPr txBox="1"/>
          <p:nvPr/>
        </p:nvSpPr>
        <p:spPr>
          <a:xfrm>
            <a:off x="-85888" y="2761010"/>
            <a:ext cx="3190481" cy="1231106"/>
          </a:xfrm>
          <a:prstGeom prst="rect">
            <a:avLst/>
          </a:prstGeom>
          <a:noFill/>
        </p:spPr>
        <p:txBody>
          <a:bodyPr wrap="square" lIns="0" tIns="0" rIns="0" bIns="0" rtlCol="0" anchor="ctr">
            <a:spAutoFit/>
          </a:bodyPr>
          <a:lstStyle/>
          <a:p>
            <a:pPr algn="ctr" defTabSz="457200"/>
            <a:r>
              <a:rPr lang="en-US" altLang="ko-KR" sz="2000" b="1" dirty="0">
                <a:solidFill>
                  <a:srgbClr val="C80060"/>
                </a:solidFill>
                <a:latin typeface="Cambria" panose="02040503050406030204" pitchFamily="18" charset="0"/>
                <a:ea typeface="맑은 고딕" panose="020B0503020000020004" pitchFamily="34" charset="-127"/>
              </a:rPr>
              <a:t>Target Cells</a:t>
            </a:r>
            <a:r>
              <a:rPr lang="en-US" altLang="ko-KR" sz="2000" b="1" dirty="0">
                <a:solidFill>
                  <a:prstClr val="black"/>
                </a:solidFill>
                <a:latin typeface="Cambria" panose="02040503050406030204" pitchFamily="18" charset="0"/>
                <a:ea typeface="맑은 고딕" panose="020B0503020000020004" pitchFamily="34" charset="-127"/>
              </a:rPr>
              <a:t>:</a:t>
            </a:r>
          </a:p>
          <a:p>
            <a:pPr algn="ctr" defTabSz="457200"/>
            <a:r>
              <a:rPr lang="en-US" altLang="ko-KR" sz="2000" b="1" i="1" dirty="0">
                <a:solidFill>
                  <a:prstClr val="black"/>
                </a:solidFill>
                <a:latin typeface="Cambria" panose="02040503050406030204" pitchFamily="18" charset="0"/>
                <a:ea typeface="맑은 고딕" panose="020B0503020000020004" pitchFamily="34" charset="-127"/>
              </a:rPr>
              <a:t>Operate </a:t>
            </a:r>
          </a:p>
          <a:p>
            <a:pPr algn="ctr" defTabSz="457200"/>
            <a:r>
              <a:rPr lang="en-US" altLang="ko-KR" sz="2000" b="1" i="1" dirty="0">
                <a:solidFill>
                  <a:prstClr val="black"/>
                </a:solidFill>
                <a:latin typeface="Cambria" panose="02040503050406030204" pitchFamily="18" charset="0"/>
                <a:ea typeface="맑은 고딕" panose="020B0503020000020004" pitchFamily="34" charset="-127"/>
              </a:rPr>
              <a:t>as </a:t>
            </a:r>
            <a:r>
              <a:rPr lang="en-US" altLang="ko-KR" sz="2000" b="1" i="1" dirty="0">
                <a:solidFill>
                  <a:srgbClr val="C80060"/>
                </a:solidFill>
                <a:latin typeface="Cambria" panose="02040503050406030204" pitchFamily="18" charset="0"/>
                <a:ea typeface="맑은 고딕" panose="020B0503020000020004" pitchFamily="34" charset="-127"/>
              </a:rPr>
              <a:t>resistors </a:t>
            </a:r>
            <a:r>
              <a:rPr lang="en-US" altLang="ko-KR" sz="2000" b="1" dirty="0">
                <a:solidFill>
                  <a:srgbClr val="C80060"/>
                </a:solidFill>
                <a:latin typeface="Cambria" panose="02040503050406030204" pitchFamily="18" charset="0"/>
                <a:ea typeface="맑은 고딕" panose="020B0503020000020004" pitchFamily="34" charset="-127"/>
              </a:rPr>
              <a:t>(1)</a:t>
            </a:r>
            <a:br>
              <a:rPr lang="en-US" altLang="ko-KR" sz="2000" b="1" i="1" dirty="0">
                <a:solidFill>
                  <a:prstClr val="black"/>
                </a:solidFill>
                <a:latin typeface="Cambria" panose="02040503050406030204" pitchFamily="18" charset="0"/>
                <a:ea typeface="맑은 고딕" panose="020B0503020000020004" pitchFamily="34" charset="-127"/>
              </a:rPr>
            </a:br>
            <a:r>
              <a:rPr lang="en-US" altLang="ko-KR" sz="2000" b="1" i="1" dirty="0">
                <a:latin typeface="Cambria" panose="02040503050406030204" pitchFamily="18" charset="0"/>
                <a:ea typeface="맑은 고딕" panose="020B0503020000020004" pitchFamily="34" charset="-127"/>
              </a:rPr>
              <a:t>or </a:t>
            </a:r>
            <a:r>
              <a:rPr lang="en-US" altLang="ko-KR" sz="2000" b="1" i="1" dirty="0">
                <a:solidFill>
                  <a:srgbClr val="C80060"/>
                </a:solidFill>
                <a:latin typeface="Cambria" panose="02040503050406030204" pitchFamily="18" charset="0"/>
                <a:ea typeface="맑은 고딕" panose="020B0503020000020004" pitchFamily="34" charset="-127"/>
              </a:rPr>
              <a:t>open switches </a:t>
            </a:r>
            <a:r>
              <a:rPr lang="en-US" altLang="ko-KR" sz="2000" b="1" dirty="0">
                <a:solidFill>
                  <a:srgbClr val="C80060"/>
                </a:solidFill>
                <a:latin typeface="Cambria" panose="02040503050406030204" pitchFamily="18" charset="0"/>
                <a:ea typeface="맑은 고딕" panose="020B0503020000020004" pitchFamily="34" charset="-127"/>
              </a:rPr>
              <a:t>(0)</a:t>
            </a:r>
          </a:p>
        </p:txBody>
      </p:sp>
      <p:sp>
        <p:nvSpPr>
          <p:cNvPr id="155" name="Left Brace 154">
            <a:extLst>
              <a:ext uri="{FF2B5EF4-FFF2-40B4-BE49-F238E27FC236}">
                <a16:creationId xmlns:a16="http://schemas.microsoft.com/office/drawing/2014/main" id="{33AA3690-BC45-5E74-93ED-ACE1BA77DB4C}"/>
              </a:ext>
            </a:extLst>
          </p:cNvPr>
          <p:cNvSpPr/>
          <p:nvPr/>
        </p:nvSpPr>
        <p:spPr>
          <a:xfrm>
            <a:off x="2634768" y="2887744"/>
            <a:ext cx="323170" cy="1236090"/>
          </a:xfrm>
          <a:prstGeom prst="leftBrace">
            <a:avLst>
              <a:gd name="adj1" fmla="val 52841"/>
              <a:gd name="adj2" fmla="val 31444"/>
            </a:avLst>
          </a:prstGeom>
          <a:ln w="19050">
            <a:solidFill>
              <a:srgbClr val="C80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grpSp>
        <p:nvGrpSpPr>
          <p:cNvPr id="156" name="그룹 835">
            <a:extLst>
              <a:ext uri="{FF2B5EF4-FFF2-40B4-BE49-F238E27FC236}">
                <a16:creationId xmlns:a16="http://schemas.microsoft.com/office/drawing/2014/main" id="{B63CB6F7-84D5-09AD-996F-9FBB94EEC874}"/>
              </a:ext>
            </a:extLst>
          </p:cNvPr>
          <p:cNvGrpSpPr/>
          <p:nvPr/>
        </p:nvGrpSpPr>
        <p:grpSpPr>
          <a:xfrm rot="16200000">
            <a:off x="4893346" y="3720630"/>
            <a:ext cx="564373" cy="268733"/>
            <a:chOff x="5890169" y="4312037"/>
            <a:chExt cx="1895988" cy="1103725"/>
          </a:xfrm>
        </p:grpSpPr>
        <p:grpSp>
          <p:nvGrpSpPr>
            <p:cNvPr id="157" name="그룹 822">
              <a:extLst>
                <a:ext uri="{FF2B5EF4-FFF2-40B4-BE49-F238E27FC236}">
                  <a16:creationId xmlns:a16="http://schemas.microsoft.com/office/drawing/2014/main" id="{57B5F6AF-9264-3133-9F75-3778674D3752}"/>
                </a:ext>
              </a:extLst>
            </p:cNvPr>
            <p:cNvGrpSpPr/>
            <p:nvPr/>
          </p:nvGrpSpPr>
          <p:grpSpPr>
            <a:xfrm>
              <a:off x="6122466" y="4312037"/>
              <a:ext cx="1432853" cy="1103725"/>
              <a:chOff x="5991225" y="4310063"/>
              <a:chExt cx="496427" cy="273840"/>
            </a:xfrm>
          </p:grpSpPr>
          <p:cxnSp>
            <p:nvCxnSpPr>
              <p:cNvPr id="160" name="직선 연결선 771">
                <a:extLst>
                  <a:ext uri="{FF2B5EF4-FFF2-40B4-BE49-F238E27FC236}">
                    <a16:creationId xmlns:a16="http://schemas.microsoft.com/office/drawing/2014/main" id="{4786857B-F26A-2243-D22E-018997E1C8E8}"/>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1" name="직선 연결선 789">
                <a:extLst>
                  <a:ext uri="{FF2B5EF4-FFF2-40B4-BE49-F238E27FC236}">
                    <a16:creationId xmlns:a16="http://schemas.microsoft.com/office/drawing/2014/main" id="{904F2D5C-4791-75D2-5301-7F2E084D7FC8}"/>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2" name="직선 연결선 792">
                <a:extLst>
                  <a:ext uri="{FF2B5EF4-FFF2-40B4-BE49-F238E27FC236}">
                    <a16:creationId xmlns:a16="http://schemas.microsoft.com/office/drawing/2014/main" id="{AE7EC974-371B-1F86-D025-35CBE8CCD0B9}"/>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3" name="직선 연결선 807">
                <a:extLst>
                  <a:ext uri="{FF2B5EF4-FFF2-40B4-BE49-F238E27FC236}">
                    <a16:creationId xmlns:a16="http://schemas.microsoft.com/office/drawing/2014/main" id="{BC212E2C-7AEC-8978-9178-F81D43E17D26}"/>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4" name="직선 연결선 810">
                <a:extLst>
                  <a:ext uri="{FF2B5EF4-FFF2-40B4-BE49-F238E27FC236}">
                    <a16:creationId xmlns:a16="http://schemas.microsoft.com/office/drawing/2014/main" id="{B2025A5D-D679-CF90-3DF1-69924ACC8CE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5" name="직선 연결선 815">
                <a:extLst>
                  <a:ext uri="{FF2B5EF4-FFF2-40B4-BE49-F238E27FC236}">
                    <a16:creationId xmlns:a16="http://schemas.microsoft.com/office/drawing/2014/main" id="{2C5B9AF3-91BB-0A0F-AE8B-4F6C9832898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6" name="직선 연결선 819">
                <a:extLst>
                  <a:ext uri="{FF2B5EF4-FFF2-40B4-BE49-F238E27FC236}">
                    <a16:creationId xmlns:a16="http://schemas.microsoft.com/office/drawing/2014/main" id="{97D2F2BC-7B2E-B435-002B-A2D0B234864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58" name="직선 연결선 826">
              <a:extLst>
                <a:ext uri="{FF2B5EF4-FFF2-40B4-BE49-F238E27FC236}">
                  <a16:creationId xmlns:a16="http://schemas.microsoft.com/office/drawing/2014/main" id="{B64CC501-4BA8-9496-C1E7-CBE4D285198B}"/>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9" name="직선 연결선 832">
              <a:extLst>
                <a:ext uri="{FF2B5EF4-FFF2-40B4-BE49-F238E27FC236}">
                  <a16:creationId xmlns:a16="http://schemas.microsoft.com/office/drawing/2014/main" id="{93AA5A4B-32FB-82AC-B658-0EC80949E757}"/>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67" name="그룹 835">
            <a:extLst>
              <a:ext uri="{FF2B5EF4-FFF2-40B4-BE49-F238E27FC236}">
                <a16:creationId xmlns:a16="http://schemas.microsoft.com/office/drawing/2014/main" id="{CBA410D2-F61C-1BB0-809E-3DFEF737C6F0}"/>
              </a:ext>
            </a:extLst>
          </p:cNvPr>
          <p:cNvGrpSpPr/>
          <p:nvPr/>
        </p:nvGrpSpPr>
        <p:grpSpPr>
          <a:xfrm rot="16200000">
            <a:off x="6006980" y="3060186"/>
            <a:ext cx="564373" cy="268733"/>
            <a:chOff x="5890169" y="4312037"/>
            <a:chExt cx="1895988" cy="1103725"/>
          </a:xfrm>
        </p:grpSpPr>
        <p:grpSp>
          <p:nvGrpSpPr>
            <p:cNvPr id="168" name="그룹 822">
              <a:extLst>
                <a:ext uri="{FF2B5EF4-FFF2-40B4-BE49-F238E27FC236}">
                  <a16:creationId xmlns:a16="http://schemas.microsoft.com/office/drawing/2014/main" id="{EE5C1BD7-D2B8-C593-5684-E33024672C2B}"/>
                </a:ext>
              </a:extLst>
            </p:cNvPr>
            <p:cNvGrpSpPr/>
            <p:nvPr/>
          </p:nvGrpSpPr>
          <p:grpSpPr>
            <a:xfrm>
              <a:off x="6122466" y="4312037"/>
              <a:ext cx="1432853" cy="1103725"/>
              <a:chOff x="5991225" y="4310063"/>
              <a:chExt cx="496427" cy="273840"/>
            </a:xfrm>
          </p:grpSpPr>
          <p:cxnSp>
            <p:nvCxnSpPr>
              <p:cNvPr id="171" name="직선 연결선 771">
                <a:extLst>
                  <a:ext uri="{FF2B5EF4-FFF2-40B4-BE49-F238E27FC236}">
                    <a16:creationId xmlns:a16="http://schemas.microsoft.com/office/drawing/2014/main" id="{9D1BCDE7-1DD9-C412-BD72-F48E0165A96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2" name="직선 연결선 789">
                <a:extLst>
                  <a:ext uri="{FF2B5EF4-FFF2-40B4-BE49-F238E27FC236}">
                    <a16:creationId xmlns:a16="http://schemas.microsoft.com/office/drawing/2014/main" id="{B7D0D51C-51F8-09AC-FB9C-AF9BA631421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3" name="직선 연결선 792">
                <a:extLst>
                  <a:ext uri="{FF2B5EF4-FFF2-40B4-BE49-F238E27FC236}">
                    <a16:creationId xmlns:a16="http://schemas.microsoft.com/office/drawing/2014/main" id="{E9789E80-8914-CB8F-0F5A-B5B8A2B7915F}"/>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4" name="직선 연결선 807">
                <a:extLst>
                  <a:ext uri="{FF2B5EF4-FFF2-40B4-BE49-F238E27FC236}">
                    <a16:creationId xmlns:a16="http://schemas.microsoft.com/office/drawing/2014/main" id="{A3C24941-2F56-7235-691C-82F85C342B27}"/>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5" name="직선 연결선 810">
                <a:extLst>
                  <a:ext uri="{FF2B5EF4-FFF2-40B4-BE49-F238E27FC236}">
                    <a16:creationId xmlns:a16="http://schemas.microsoft.com/office/drawing/2014/main" id="{811F6DE6-13F6-8A97-57C9-9D487156F72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6" name="직선 연결선 815">
                <a:extLst>
                  <a:ext uri="{FF2B5EF4-FFF2-40B4-BE49-F238E27FC236}">
                    <a16:creationId xmlns:a16="http://schemas.microsoft.com/office/drawing/2014/main" id="{094FE345-6948-4FCF-4EDB-64F5A4B36B4F}"/>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7" name="직선 연결선 819">
                <a:extLst>
                  <a:ext uri="{FF2B5EF4-FFF2-40B4-BE49-F238E27FC236}">
                    <a16:creationId xmlns:a16="http://schemas.microsoft.com/office/drawing/2014/main" id="{560425F4-11BA-7FE4-584E-ADDC4F93CDC0}"/>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69" name="직선 연결선 826">
              <a:extLst>
                <a:ext uri="{FF2B5EF4-FFF2-40B4-BE49-F238E27FC236}">
                  <a16:creationId xmlns:a16="http://schemas.microsoft.com/office/drawing/2014/main" id="{3F2D677A-3109-2CE2-2243-B98E6C00ADFA}"/>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0" name="직선 연결선 832">
              <a:extLst>
                <a:ext uri="{FF2B5EF4-FFF2-40B4-BE49-F238E27FC236}">
                  <a16:creationId xmlns:a16="http://schemas.microsoft.com/office/drawing/2014/main" id="{CB38072E-5F48-9231-1213-695F698A093D}"/>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78" name="그룹 835">
            <a:extLst>
              <a:ext uri="{FF2B5EF4-FFF2-40B4-BE49-F238E27FC236}">
                <a16:creationId xmlns:a16="http://schemas.microsoft.com/office/drawing/2014/main" id="{86A5B3C9-0EE9-2C01-407C-2AE2889687F5}"/>
              </a:ext>
            </a:extLst>
          </p:cNvPr>
          <p:cNvGrpSpPr/>
          <p:nvPr/>
        </p:nvGrpSpPr>
        <p:grpSpPr>
          <a:xfrm rot="16200000">
            <a:off x="7120494" y="3047310"/>
            <a:ext cx="564373" cy="268733"/>
            <a:chOff x="5890169" y="4312037"/>
            <a:chExt cx="1895988" cy="1103725"/>
          </a:xfrm>
        </p:grpSpPr>
        <p:grpSp>
          <p:nvGrpSpPr>
            <p:cNvPr id="179" name="그룹 822">
              <a:extLst>
                <a:ext uri="{FF2B5EF4-FFF2-40B4-BE49-F238E27FC236}">
                  <a16:creationId xmlns:a16="http://schemas.microsoft.com/office/drawing/2014/main" id="{1FFBE70D-3875-2509-A49E-D48E1213AFFA}"/>
                </a:ext>
              </a:extLst>
            </p:cNvPr>
            <p:cNvGrpSpPr/>
            <p:nvPr/>
          </p:nvGrpSpPr>
          <p:grpSpPr>
            <a:xfrm>
              <a:off x="6122466" y="4312037"/>
              <a:ext cx="1432853" cy="1103725"/>
              <a:chOff x="5991225" y="4310063"/>
              <a:chExt cx="496427" cy="273840"/>
            </a:xfrm>
          </p:grpSpPr>
          <p:cxnSp>
            <p:nvCxnSpPr>
              <p:cNvPr id="182" name="직선 연결선 771">
                <a:extLst>
                  <a:ext uri="{FF2B5EF4-FFF2-40B4-BE49-F238E27FC236}">
                    <a16:creationId xmlns:a16="http://schemas.microsoft.com/office/drawing/2014/main" id="{77909EF5-2276-582E-037A-5F31B18C3FC9}"/>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3" name="직선 연결선 789">
                <a:extLst>
                  <a:ext uri="{FF2B5EF4-FFF2-40B4-BE49-F238E27FC236}">
                    <a16:creationId xmlns:a16="http://schemas.microsoft.com/office/drawing/2014/main" id="{83E4595D-3FEE-8433-87FB-529A7A7AAB7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4" name="직선 연결선 792">
                <a:extLst>
                  <a:ext uri="{FF2B5EF4-FFF2-40B4-BE49-F238E27FC236}">
                    <a16:creationId xmlns:a16="http://schemas.microsoft.com/office/drawing/2014/main" id="{712B062D-F37A-3428-150D-CA38B04579F8}"/>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5" name="직선 연결선 807">
                <a:extLst>
                  <a:ext uri="{FF2B5EF4-FFF2-40B4-BE49-F238E27FC236}">
                    <a16:creationId xmlns:a16="http://schemas.microsoft.com/office/drawing/2014/main" id="{5852D7AA-95EE-CB62-C41F-2340BF71B4D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6" name="직선 연결선 810">
                <a:extLst>
                  <a:ext uri="{FF2B5EF4-FFF2-40B4-BE49-F238E27FC236}">
                    <a16:creationId xmlns:a16="http://schemas.microsoft.com/office/drawing/2014/main" id="{36902E79-E858-773C-A571-DFEE41D9CA66}"/>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7" name="직선 연결선 815">
                <a:extLst>
                  <a:ext uri="{FF2B5EF4-FFF2-40B4-BE49-F238E27FC236}">
                    <a16:creationId xmlns:a16="http://schemas.microsoft.com/office/drawing/2014/main" id="{8811803A-A435-0430-6E45-6640D4235A6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8" name="직선 연결선 819">
                <a:extLst>
                  <a:ext uri="{FF2B5EF4-FFF2-40B4-BE49-F238E27FC236}">
                    <a16:creationId xmlns:a16="http://schemas.microsoft.com/office/drawing/2014/main" id="{51C62045-6984-D8C1-C3F6-9B55A8C158E6}"/>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80" name="직선 연결선 826">
              <a:extLst>
                <a:ext uri="{FF2B5EF4-FFF2-40B4-BE49-F238E27FC236}">
                  <a16:creationId xmlns:a16="http://schemas.microsoft.com/office/drawing/2014/main" id="{9C58DD7B-F716-7577-8D1D-AF378BD3E75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1" name="직선 연결선 832">
              <a:extLst>
                <a:ext uri="{FF2B5EF4-FFF2-40B4-BE49-F238E27FC236}">
                  <a16:creationId xmlns:a16="http://schemas.microsoft.com/office/drawing/2014/main" id="{95BD4133-B6F6-E84F-8347-AEB260DFF954}"/>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89" name="그룹 835">
            <a:extLst>
              <a:ext uri="{FF2B5EF4-FFF2-40B4-BE49-F238E27FC236}">
                <a16:creationId xmlns:a16="http://schemas.microsoft.com/office/drawing/2014/main" id="{78E25BF5-362F-8941-9132-C143583DC978}"/>
              </a:ext>
            </a:extLst>
          </p:cNvPr>
          <p:cNvGrpSpPr/>
          <p:nvPr/>
        </p:nvGrpSpPr>
        <p:grpSpPr>
          <a:xfrm rot="16200000">
            <a:off x="7120495" y="3714343"/>
            <a:ext cx="564373" cy="268733"/>
            <a:chOff x="5890169" y="4312037"/>
            <a:chExt cx="1895988" cy="1103725"/>
          </a:xfrm>
        </p:grpSpPr>
        <p:grpSp>
          <p:nvGrpSpPr>
            <p:cNvPr id="190" name="그룹 822">
              <a:extLst>
                <a:ext uri="{FF2B5EF4-FFF2-40B4-BE49-F238E27FC236}">
                  <a16:creationId xmlns:a16="http://schemas.microsoft.com/office/drawing/2014/main" id="{01316078-B488-C955-C836-BA0C050F0F38}"/>
                </a:ext>
              </a:extLst>
            </p:cNvPr>
            <p:cNvGrpSpPr/>
            <p:nvPr/>
          </p:nvGrpSpPr>
          <p:grpSpPr>
            <a:xfrm>
              <a:off x="6122466" y="4312037"/>
              <a:ext cx="1432853" cy="1103725"/>
              <a:chOff x="5991225" y="4310063"/>
              <a:chExt cx="496427" cy="273840"/>
            </a:xfrm>
          </p:grpSpPr>
          <p:cxnSp>
            <p:nvCxnSpPr>
              <p:cNvPr id="193" name="직선 연결선 771">
                <a:extLst>
                  <a:ext uri="{FF2B5EF4-FFF2-40B4-BE49-F238E27FC236}">
                    <a16:creationId xmlns:a16="http://schemas.microsoft.com/office/drawing/2014/main" id="{974BBEA6-2817-DC08-FA2E-9B3F6DF44CE6}"/>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4" name="직선 연결선 789">
                <a:extLst>
                  <a:ext uri="{FF2B5EF4-FFF2-40B4-BE49-F238E27FC236}">
                    <a16:creationId xmlns:a16="http://schemas.microsoft.com/office/drawing/2014/main" id="{FE87092F-0F16-4009-B389-DAB064B09AAD}"/>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5" name="직선 연결선 792">
                <a:extLst>
                  <a:ext uri="{FF2B5EF4-FFF2-40B4-BE49-F238E27FC236}">
                    <a16:creationId xmlns:a16="http://schemas.microsoft.com/office/drawing/2014/main" id="{DF3DA6CB-9B87-BFC4-09C8-9670F5AF704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6" name="직선 연결선 807">
                <a:extLst>
                  <a:ext uri="{FF2B5EF4-FFF2-40B4-BE49-F238E27FC236}">
                    <a16:creationId xmlns:a16="http://schemas.microsoft.com/office/drawing/2014/main" id="{E7117FFE-2B88-6213-C998-99AA5F868372}"/>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7" name="직선 연결선 810">
                <a:extLst>
                  <a:ext uri="{FF2B5EF4-FFF2-40B4-BE49-F238E27FC236}">
                    <a16:creationId xmlns:a16="http://schemas.microsoft.com/office/drawing/2014/main" id="{BE1F6235-35DD-B0DA-7BC7-395D15EE0223}"/>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8" name="직선 연결선 815">
                <a:extLst>
                  <a:ext uri="{FF2B5EF4-FFF2-40B4-BE49-F238E27FC236}">
                    <a16:creationId xmlns:a16="http://schemas.microsoft.com/office/drawing/2014/main" id="{A16A3A3D-FA01-78BF-6BC7-BFBCC2D31658}"/>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9" name="직선 연결선 819">
                <a:extLst>
                  <a:ext uri="{FF2B5EF4-FFF2-40B4-BE49-F238E27FC236}">
                    <a16:creationId xmlns:a16="http://schemas.microsoft.com/office/drawing/2014/main" id="{5CEF3E41-E07B-7FEF-FFDD-0E8F7535426A}"/>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91" name="직선 연결선 826">
              <a:extLst>
                <a:ext uri="{FF2B5EF4-FFF2-40B4-BE49-F238E27FC236}">
                  <a16:creationId xmlns:a16="http://schemas.microsoft.com/office/drawing/2014/main" id="{E60640E5-F34A-30DB-09B5-34873CC316E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2" name="직선 연결선 832">
              <a:extLst>
                <a:ext uri="{FF2B5EF4-FFF2-40B4-BE49-F238E27FC236}">
                  <a16:creationId xmlns:a16="http://schemas.microsoft.com/office/drawing/2014/main" id="{B6F2D151-119C-0B2C-9B1D-5125A5D0FD90}"/>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00" name="그룹 761">
            <a:extLst>
              <a:ext uri="{FF2B5EF4-FFF2-40B4-BE49-F238E27FC236}">
                <a16:creationId xmlns:a16="http://schemas.microsoft.com/office/drawing/2014/main" id="{18D770F5-D757-3D9C-C214-20A9E4A8EE8A}"/>
              </a:ext>
            </a:extLst>
          </p:cNvPr>
          <p:cNvGrpSpPr/>
          <p:nvPr/>
        </p:nvGrpSpPr>
        <p:grpSpPr>
          <a:xfrm rot="5400000">
            <a:off x="3769659" y="3135148"/>
            <a:ext cx="598569" cy="124310"/>
            <a:chOff x="5608137" y="3394157"/>
            <a:chExt cx="338599" cy="70817"/>
          </a:xfrm>
        </p:grpSpPr>
        <p:grpSp>
          <p:nvGrpSpPr>
            <p:cNvPr id="201" name="그룹 753">
              <a:extLst>
                <a:ext uri="{FF2B5EF4-FFF2-40B4-BE49-F238E27FC236}">
                  <a16:creationId xmlns:a16="http://schemas.microsoft.com/office/drawing/2014/main" id="{90A2B2DB-1E4C-7977-4597-0D7299C11030}"/>
                </a:ext>
              </a:extLst>
            </p:cNvPr>
            <p:cNvGrpSpPr/>
            <p:nvPr/>
          </p:nvGrpSpPr>
          <p:grpSpPr>
            <a:xfrm rot="5400000">
              <a:off x="5739521" y="3307128"/>
              <a:ext cx="70817" cy="244875"/>
              <a:chOff x="5131625" y="2342062"/>
              <a:chExt cx="70817" cy="244875"/>
            </a:xfrm>
          </p:grpSpPr>
          <p:sp>
            <p:nvSpPr>
              <p:cNvPr id="204" name="타원 750">
                <a:extLst>
                  <a:ext uri="{FF2B5EF4-FFF2-40B4-BE49-F238E27FC236}">
                    <a16:creationId xmlns:a16="http://schemas.microsoft.com/office/drawing/2014/main" id="{BC5C5548-95B8-3DAC-8AA5-D0E9428FDBF7}"/>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sp>
            <p:nvSpPr>
              <p:cNvPr id="205" name="타원 751">
                <a:extLst>
                  <a:ext uri="{FF2B5EF4-FFF2-40B4-BE49-F238E27FC236}">
                    <a16:creationId xmlns:a16="http://schemas.microsoft.com/office/drawing/2014/main" id="{B33E984F-BB1E-DF1A-18D4-EE14097E1D3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cxnSp>
            <p:nvCxnSpPr>
              <p:cNvPr id="206" name="직선 연결선 752">
                <a:extLst>
                  <a:ext uri="{FF2B5EF4-FFF2-40B4-BE49-F238E27FC236}">
                    <a16:creationId xmlns:a16="http://schemas.microsoft.com/office/drawing/2014/main" id="{ADB9E827-D2B6-181F-BB06-BA8A6A42AA01}"/>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2" name="직선 연결선 754">
              <a:extLst>
                <a:ext uri="{FF2B5EF4-FFF2-40B4-BE49-F238E27FC236}">
                  <a16:creationId xmlns:a16="http://schemas.microsoft.com/office/drawing/2014/main" id="{EE5475B1-7F34-769D-6446-B12C5E2930C2}"/>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03" name="직선 연결선 756">
              <a:extLst>
                <a:ext uri="{FF2B5EF4-FFF2-40B4-BE49-F238E27FC236}">
                  <a16:creationId xmlns:a16="http://schemas.microsoft.com/office/drawing/2014/main" id="{379BC714-F0D0-F5B7-14DC-C65EA439A9DC}"/>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07" name="그룹 761">
            <a:extLst>
              <a:ext uri="{FF2B5EF4-FFF2-40B4-BE49-F238E27FC236}">
                <a16:creationId xmlns:a16="http://schemas.microsoft.com/office/drawing/2014/main" id="{A6D867BF-D978-2699-BE35-22DF40034E85}"/>
              </a:ext>
            </a:extLst>
          </p:cNvPr>
          <p:cNvGrpSpPr/>
          <p:nvPr/>
        </p:nvGrpSpPr>
        <p:grpSpPr>
          <a:xfrm rot="5400000">
            <a:off x="4883794" y="3135149"/>
            <a:ext cx="598569" cy="124310"/>
            <a:chOff x="5608137" y="3394157"/>
            <a:chExt cx="338599" cy="70817"/>
          </a:xfrm>
        </p:grpSpPr>
        <p:grpSp>
          <p:nvGrpSpPr>
            <p:cNvPr id="208" name="그룹 753">
              <a:extLst>
                <a:ext uri="{FF2B5EF4-FFF2-40B4-BE49-F238E27FC236}">
                  <a16:creationId xmlns:a16="http://schemas.microsoft.com/office/drawing/2014/main" id="{57A3CD82-0C8A-3D0E-42CF-529911786D09}"/>
                </a:ext>
              </a:extLst>
            </p:cNvPr>
            <p:cNvGrpSpPr/>
            <p:nvPr/>
          </p:nvGrpSpPr>
          <p:grpSpPr>
            <a:xfrm rot="5400000">
              <a:off x="5739521" y="3307128"/>
              <a:ext cx="70817" cy="244875"/>
              <a:chOff x="5131625" y="2342062"/>
              <a:chExt cx="70817" cy="244875"/>
            </a:xfrm>
          </p:grpSpPr>
          <p:sp>
            <p:nvSpPr>
              <p:cNvPr id="211" name="타원 750">
                <a:extLst>
                  <a:ext uri="{FF2B5EF4-FFF2-40B4-BE49-F238E27FC236}">
                    <a16:creationId xmlns:a16="http://schemas.microsoft.com/office/drawing/2014/main" id="{48D4A186-6BF1-FE23-69AE-264C8999FC8B}"/>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sp>
            <p:nvSpPr>
              <p:cNvPr id="212" name="타원 751">
                <a:extLst>
                  <a:ext uri="{FF2B5EF4-FFF2-40B4-BE49-F238E27FC236}">
                    <a16:creationId xmlns:a16="http://schemas.microsoft.com/office/drawing/2014/main" id="{2291DAB4-615E-E255-86FD-EB7F0FBD506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cxnSp>
            <p:nvCxnSpPr>
              <p:cNvPr id="213" name="직선 연결선 752">
                <a:extLst>
                  <a:ext uri="{FF2B5EF4-FFF2-40B4-BE49-F238E27FC236}">
                    <a16:creationId xmlns:a16="http://schemas.microsoft.com/office/drawing/2014/main" id="{E8C20479-5D80-FE09-50D8-E7B5BC39905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9" name="직선 연결선 754">
              <a:extLst>
                <a:ext uri="{FF2B5EF4-FFF2-40B4-BE49-F238E27FC236}">
                  <a16:creationId xmlns:a16="http://schemas.microsoft.com/office/drawing/2014/main" id="{792501B7-9EF0-51B9-5105-302643805347}"/>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0" name="직선 연결선 756">
              <a:extLst>
                <a:ext uri="{FF2B5EF4-FFF2-40B4-BE49-F238E27FC236}">
                  <a16:creationId xmlns:a16="http://schemas.microsoft.com/office/drawing/2014/main" id="{8B0F049A-F74E-D1AE-6075-C05EED7521E6}"/>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14" name="그룹 761">
            <a:extLst>
              <a:ext uri="{FF2B5EF4-FFF2-40B4-BE49-F238E27FC236}">
                <a16:creationId xmlns:a16="http://schemas.microsoft.com/office/drawing/2014/main" id="{258CE8CF-F56F-B238-5183-C18645980375}"/>
              </a:ext>
            </a:extLst>
          </p:cNvPr>
          <p:cNvGrpSpPr/>
          <p:nvPr/>
        </p:nvGrpSpPr>
        <p:grpSpPr>
          <a:xfrm rot="5400000">
            <a:off x="3768991" y="3807190"/>
            <a:ext cx="598569" cy="124310"/>
            <a:chOff x="5608137" y="3394157"/>
            <a:chExt cx="338599" cy="70817"/>
          </a:xfrm>
        </p:grpSpPr>
        <p:grpSp>
          <p:nvGrpSpPr>
            <p:cNvPr id="215" name="그룹 753">
              <a:extLst>
                <a:ext uri="{FF2B5EF4-FFF2-40B4-BE49-F238E27FC236}">
                  <a16:creationId xmlns:a16="http://schemas.microsoft.com/office/drawing/2014/main" id="{D9516219-F387-1265-1334-04E4FC156071}"/>
                </a:ext>
              </a:extLst>
            </p:cNvPr>
            <p:cNvGrpSpPr/>
            <p:nvPr/>
          </p:nvGrpSpPr>
          <p:grpSpPr>
            <a:xfrm rot="5400000">
              <a:off x="5739521" y="3307128"/>
              <a:ext cx="70817" cy="244875"/>
              <a:chOff x="5131625" y="2342062"/>
              <a:chExt cx="70817" cy="244875"/>
            </a:xfrm>
          </p:grpSpPr>
          <p:sp>
            <p:nvSpPr>
              <p:cNvPr id="218" name="타원 750">
                <a:extLst>
                  <a:ext uri="{FF2B5EF4-FFF2-40B4-BE49-F238E27FC236}">
                    <a16:creationId xmlns:a16="http://schemas.microsoft.com/office/drawing/2014/main" id="{C8A5AB2F-6E06-EE38-99DD-42B051A9828A}"/>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sp>
            <p:nvSpPr>
              <p:cNvPr id="219" name="타원 751">
                <a:extLst>
                  <a:ext uri="{FF2B5EF4-FFF2-40B4-BE49-F238E27FC236}">
                    <a16:creationId xmlns:a16="http://schemas.microsoft.com/office/drawing/2014/main" id="{44CF0E02-1351-84B1-6D85-0A0C62F8364C}"/>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cxnSp>
            <p:nvCxnSpPr>
              <p:cNvPr id="220" name="직선 연결선 752">
                <a:extLst>
                  <a:ext uri="{FF2B5EF4-FFF2-40B4-BE49-F238E27FC236}">
                    <a16:creationId xmlns:a16="http://schemas.microsoft.com/office/drawing/2014/main" id="{96DC48BE-6EF1-67B3-9DB1-9D82DCA7BCE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16" name="직선 연결선 754">
              <a:extLst>
                <a:ext uri="{FF2B5EF4-FFF2-40B4-BE49-F238E27FC236}">
                  <a16:creationId xmlns:a16="http://schemas.microsoft.com/office/drawing/2014/main" id="{F0DC33C5-6F50-4302-0E25-C43A22B21AF5}"/>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7" name="직선 연결선 756">
              <a:extLst>
                <a:ext uri="{FF2B5EF4-FFF2-40B4-BE49-F238E27FC236}">
                  <a16:creationId xmlns:a16="http://schemas.microsoft.com/office/drawing/2014/main" id="{AD8D3342-D7B2-CFB3-1C1A-997878F4A1C9}"/>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21" name="그룹 761">
            <a:extLst>
              <a:ext uri="{FF2B5EF4-FFF2-40B4-BE49-F238E27FC236}">
                <a16:creationId xmlns:a16="http://schemas.microsoft.com/office/drawing/2014/main" id="{5203FB5B-A04D-5867-ABDE-7CD88036E35F}"/>
              </a:ext>
            </a:extLst>
          </p:cNvPr>
          <p:cNvGrpSpPr/>
          <p:nvPr/>
        </p:nvGrpSpPr>
        <p:grpSpPr>
          <a:xfrm rot="5400000">
            <a:off x="5999216" y="3807191"/>
            <a:ext cx="598569" cy="124310"/>
            <a:chOff x="5608137" y="3394157"/>
            <a:chExt cx="338599" cy="70817"/>
          </a:xfrm>
        </p:grpSpPr>
        <p:grpSp>
          <p:nvGrpSpPr>
            <p:cNvPr id="222" name="그룹 753">
              <a:extLst>
                <a:ext uri="{FF2B5EF4-FFF2-40B4-BE49-F238E27FC236}">
                  <a16:creationId xmlns:a16="http://schemas.microsoft.com/office/drawing/2014/main" id="{678EF10A-4C41-D593-C7AA-03D32A6EC9CD}"/>
                </a:ext>
              </a:extLst>
            </p:cNvPr>
            <p:cNvGrpSpPr/>
            <p:nvPr/>
          </p:nvGrpSpPr>
          <p:grpSpPr>
            <a:xfrm rot="5400000">
              <a:off x="5739521" y="3307128"/>
              <a:ext cx="70817" cy="244875"/>
              <a:chOff x="5131625" y="2342062"/>
              <a:chExt cx="70817" cy="244875"/>
            </a:xfrm>
          </p:grpSpPr>
          <p:sp>
            <p:nvSpPr>
              <p:cNvPr id="225" name="타원 750">
                <a:extLst>
                  <a:ext uri="{FF2B5EF4-FFF2-40B4-BE49-F238E27FC236}">
                    <a16:creationId xmlns:a16="http://schemas.microsoft.com/office/drawing/2014/main" id="{2794C0AD-3AD6-2925-BF49-E74A254CEE01}"/>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sp>
            <p:nvSpPr>
              <p:cNvPr id="226" name="타원 751">
                <a:extLst>
                  <a:ext uri="{FF2B5EF4-FFF2-40B4-BE49-F238E27FC236}">
                    <a16:creationId xmlns:a16="http://schemas.microsoft.com/office/drawing/2014/main" id="{30BC8BF7-C9FE-049C-910A-D79D8E60B48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cxnSp>
            <p:nvCxnSpPr>
              <p:cNvPr id="227" name="직선 연결선 752">
                <a:extLst>
                  <a:ext uri="{FF2B5EF4-FFF2-40B4-BE49-F238E27FC236}">
                    <a16:creationId xmlns:a16="http://schemas.microsoft.com/office/drawing/2014/main" id="{1266C351-FE41-1815-DA5A-023943B34B3B}"/>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23" name="직선 연결선 754">
              <a:extLst>
                <a:ext uri="{FF2B5EF4-FFF2-40B4-BE49-F238E27FC236}">
                  <a16:creationId xmlns:a16="http://schemas.microsoft.com/office/drawing/2014/main" id="{918C21DC-5ADB-DB4F-CB46-319EE0F297B0}"/>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24" name="직선 연결선 756">
              <a:extLst>
                <a:ext uri="{FF2B5EF4-FFF2-40B4-BE49-F238E27FC236}">
                  <a16:creationId xmlns:a16="http://schemas.microsoft.com/office/drawing/2014/main" id="{00B632ED-FD30-239F-271F-21BD7E4DEA5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229" name="U-turn Arrow 228">
            <a:extLst>
              <a:ext uri="{FF2B5EF4-FFF2-40B4-BE49-F238E27FC236}">
                <a16:creationId xmlns:a16="http://schemas.microsoft.com/office/drawing/2014/main" id="{1657667F-B785-7EF9-B90A-07E534278E54}"/>
              </a:ext>
            </a:extLst>
          </p:cNvPr>
          <p:cNvSpPr/>
          <p:nvPr/>
        </p:nvSpPr>
        <p:spPr>
          <a:xfrm flipH="1">
            <a:off x="4232468" y="2731244"/>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230" name="U-turn Arrow 229">
            <a:extLst>
              <a:ext uri="{FF2B5EF4-FFF2-40B4-BE49-F238E27FC236}">
                <a16:creationId xmlns:a16="http://schemas.microsoft.com/office/drawing/2014/main" id="{FF1A4E91-B79D-5246-2829-B6A4B0712AFF}"/>
              </a:ext>
            </a:extLst>
          </p:cNvPr>
          <p:cNvSpPr/>
          <p:nvPr/>
        </p:nvSpPr>
        <p:spPr>
          <a:xfrm flipH="1">
            <a:off x="5340558" y="2731244"/>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231" name="U-turn Arrow 230">
            <a:extLst>
              <a:ext uri="{FF2B5EF4-FFF2-40B4-BE49-F238E27FC236}">
                <a16:creationId xmlns:a16="http://schemas.microsoft.com/office/drawing/2014/main" id="{4F0A2D90-7844-785B-D551-2CE514DD129F}"/>
              </a:ext>
            </a:extLst>
          </p:cNvPr>
          <p:cNvSpPr/>
          <p:nvPr/>
        </p:nvSpPr>
        <p:spPr>
          <a:xfrm flipH="1">
            <a:off x="6462841" y="2731244"/>
            <a:ext cx="581169" cy="3291883"/>
          </a:xfrm>
          <a:prstGeom prst="uturnArrow">
            <a:avLst>
              <a:gd name="adj1" fmla="val 12998"/>
              <a:gd name="adj2" fmla="val 12998"/>
              <a:gd name="adj3" fmla="val 32437"/>
              <a:gd name="adj4" fmla="val 19747"/>
              <a:gd name="adj5" fmla="val 3181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232" name="U-turn Arrow 231">
            <a:extLst>
              <a:ext uri="{FF2B5EF4-FFF2-40B4-BE49-F238E27FC236}">
                <a16:creationId xmlns:a16="http://schemas.microsoft.com/office/drawing/2014/main" id="{44602A49-C235-2C99-5DF5-64CC400080C6}"/>
              </a:ext>
            </a:extLst>
          </p:cNvPr>
          <p:cNvSpPr/>
          <p:nvPr/>
        </p:nvSpPr>
        <p:spPr>
          <a:xfrm flipH="1">
            <a:off x="7585002" y="2731244"/>
            <a:ext cx="581169" cy="3291883"/>
          </a:xfrm>
          <a:prstGeom prst="uturnArrow">
            <a:avLst>
              <a:gd name="adj1" fmla="val 12998"/>
              <a:gd name="adj2" fmla="val 12998"/>
              <a:gd name="adj3" fmla="val 32437"/>
              <a:gd name="adj4" fmla="val 19747"/>
              <a:gd name="adj5"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grpSp>
        <p:nvGrpSpPr>
          <p:cNvPr id="238" name="Group 237">
            <a:extLst>
              <a:ext uri="{FF2B5EF4-FFF2-40B4-BE49-F238E27FC236}">
                <a16:creationId xmlns:a16="http://schemas.microsoft.com/office/drawing/2014/main" id="{8DD0ACD5-FAEE-15EC-7EB4-D75AA2DB9EE7}"/>
              </a:ext>
            </a:extLst>
          </p:cNvPr>
          <p:cNvGrpSpPr/>
          <p:nvPr/>
        </p:nvGrpSpPr>
        <p:grpSpPr>
          <a:xfrm>
            <a:off x="3646974" y="6038364"/>
            <a:ext cx="4751874" cy="369332"/>
            <a:chOff x="3646974" y="6038364"/>
            <a:chExt cx="4751874" cy="369332"/>
          </a:xfrm>
        </p:grpSpPr>
        <p:sp>
          <p:nvSpPr>
            <p:cNvPr id="233" name="TextBox 232">
              <a:extLst>
                <a:ext uri="{FF2B5EF4-FFF2-40B4-BE49-F238E27FC236}">
                  <a16:creationId xmlns:a16="http://schemas.microsoft.com/office/drawing/2014/main" id="{94498AE8-BA94-395A-67B6-72EC683DA133}"/>
                </a:ext>
              </a:extLst>
            </p:cNvPr>
            <p:cNvSpPr txBox="1"/>
            <p:nvPr/>
          </p:nvSpPr>
          <p:spPr>
            <a:xfrm>
              <a:off x="4520830" y="6038364"/>
              <a:ext cx="537476" cy="369332"/>
            </a:xfrm>
            <a:prstGeom prst="rect">
              <a:avLst/>
            </a:prstGeom>
            <a:noFill/>
            <a:ln>
              <a:noFill/>
            </a:ln>
          </p:spPr>
          <p:txBody>
            <a:bodyPr wrap="square" lIns="0" tIns="0" rIns="0" bIns="0" rtlCol="0" anchor="ctr">
              <a:spAutoFit/>
            </a:bodyPr>
            <a:lstStyle/>
            <a:p>
              <a:pPr algn="ctr" defTabSz="457200"/>
              <a:r>
                <a:rPr lang="en-US" altLang="ko-KR" sz="2400" b="1" dirty="0">
                  <a:solidFill>
                    <a:srgbClr val="FF0000"/>
                  </a:solidFill>
                  <a:latin typeface="Cambria" panose="02040503050406030204" pitchFamily="18" charset="0"/>
                  <a:ea typeface="맑은 고딕" panose="020B0503020000020004" pitchFamily="34" charset="-127"/>
                </a:rPr>
                <a:t>0</a:t>
              </a:r>
              <a:endParaRPr lang="ko-KR" altLang="en-US" sz="2400" b="1" baseline="-25000" dirty="0">
                <a:solidFill>
                  <a:srgbClr val="FF0000"/>
                </a:solidFill>
                <a:latin typeface="Cambria" panose="02040503050406030204" pitchFamily="18" charset="0"/>
                <a:ea typeface="맑은 고딕" panose="020B0503020000020004" pitchFamily="34" charset="-127"/>
              </a:endParaRPr>
            </a:p>
          </p:txBody>
        </p:sp>
        <p:sp>
          <p:nvSpPr>
            <p:cNvPr id="234" name="TextBox 233">
              <a:extLst>
                <a:ext uri="{FF2B5EF4-FFF2-40B4-BE49-F238E27FC236}">
                  <a16:creationId xmlns:a16="http://schemas.microsoft.com/office/drawing/2014/main" id="{F6F62E51-B39D-E8A3-9001-75F45E31FA43}"/>
                </a:ext>
              </a:extLst>
            </p:cNvPr>
            <p:cNvSpPr txBox="1"/>
            <p:nvPr/>
          </p:nvSpPr>
          <p:spPr>
            <a:xfrm>
              <a:off x="5634344" y="6038364"/>
              <a:ext cx="537476" cy="369332"/>
            </a:xfrm>
            <a:prstGeom prst="rect">
              <a:avLst/>
            </a:prstGeom>
            <a:noFill/>
            <a:ln>
              <a:noFill/>
            </a:ln>
          </p:spPr>
          <p:txBody>
            <a:bodyPr wrap="square" lIns="0" tIns="0" rIns="0" bIns="0" rtlCol="0" anchor="ctr">
              <a:spAutoFit/>
            </a:bodyPr>
            <a:lstStyle/>
            <a:p>
              <a:pPr algn="ctr" defTabSz="457200"/>
              <a:r>
                <a:rPr lang="en-US" altLang="ko-KR" sz="2400" b="1" dirty="0">
                  <a:solidFill>
                    <a:srgbClr val="FF0000"/>
                  </a:solidFill>
                  <a:latin typeface="Cambria" panose="02040503050406030204" pitchFamily="18" charset="0"/>
                  <a:ea typeface="맑은 고딕" panose="020B0503020000020004" pitchFamily="34" charset="-127"/>
                </a:rPr>
                <a:t>0</a:t>
              </a:r>
              <a:endParaRPr lang="ko-KR" altLang="en-US" sz="2400" b="1" baseline="-25000" dirty="0">
                <a:solidFill>
                  <a:srgbClr val="FF0000"/>
                </a:solidFill>
                <a:latin typeface="Cambria" panose="02040503050406030204" pitchFamily="18" charset="0"/>
                <a:ea typeface="맑은 고딕" panose="020B0503020000020004" pitchFamily="34" charset="-127"/>
              </a:endParaRPr>
            </a:p>
          </p:txBody>
        </p:sp>
        <p:sp>
          <p:nvSpPr>
            <p:cNvPr id="235" name="TextBox 234">
              <a:extLst>
                <a:ext uri="{FF2B5EF4-FFF2-40B4-BE49-F238E27FC236}">
                  <a16:creationId xmlns:a16="http://schemas.microsoft.com/office/drawing/2014/main" id="{71B98305-506B-B480-351F-A8A1C4FC1A42}"/>
                </a:ext>
              </a:extLst>
            </p:cNvPr>
            <p:cNvSpPr txBox="1"/>
            <p:nvPr/>
          </p:nvSpPr>
          <p:spPr>
            <a:xfrm>
              <a:off x="6747858" y="6038364"/>
              <a:ext cx="537476" cy="369332"/>
            </a:xfrm>
            <a:prstGeom prst="rect">
              <a:avLst/>
            </a:prstGeom>
            <a:noFill/>
            <a:ln>
              <a:noFill/>
            </a:ln>
          </p:spPr>
          <p:txBody>
            <a:bodyPr wrap="square" lIns="0" tIns="0" rIns="0" bIns="0" rtlCol="0" anchor="ctr">
              <a:spAutoFit/>
            </a:bodyPr>
            <a:lstStyle/>
            <a:p>
              <a:pPr algn="ctr" defTabSz="457200"/>
              <a:r>
                <a:rPr lang="en-US" altLang="ko-KR" sz="2400" b="1" dirty="0">
                  <a:solidFill>
                    <a:srgbClr val="FF0000"/>
                  </a:solidFill>
                  <a:latin typeface="Cambria" panose="02040503050406030204" pitchFamily="18" charset="0"/>
                  <a:ea typeface="맑은 고딕" panose="020B0503020000020004" pitchFamily="34" charset="-127"/>
                </a:rPr>
                <a:t>0</a:t>
              </a:r>
              <a:endParaRPr lang="ko-KR" altLang="en-US" sz="2400" b="1" dirty="0">
                <a:solidFill>
                  <a:srgbClr val="FF0000"/>
                </a:solidFill>
                <a:latin typeface="Cambria" panose="02040503050406030204" pitchFamily="18" charset="0"/>
                <a:ea typeface="맑은 고딕" panose="020B0503020000020004" pitchFamily="34" charset="-127"/>
              </a:endParaRPr>
            </a:p>
          </p:txBody>
        </p:sp>
        <p:sp>
          <p:nvSpPr>
            <p:cNvPr id="236" name="TextBox 235">
              <a:extLst>
                <a:ext uri="{FF2B5EF4-FFF2-40B4-BE49-F238E27FC236}">
                  <a16:creationId xmlns:a16="http://schemas.microsoft.com/office/drawing/2014/main" id="{4B06029E-A4E0-F713-BC91-E6B68412676F}"/>
                </a:ext>
              </a:extLst>
            </p:cNvPr>
            <p:cNvSpPr txBox="1"/>
            <p:nvPr/>
          </p:nvSpPr>
          <p:spPr>
            <a:xfrm>
              <a:off x="7861372" y="6038364"/>
              <a:ext cx="537476" cy="369332"/>
            </a:xfrm>
            <a:prstGeom prst="rect">
              <a:avLst/>
            </a:prstGeom>
            <a:noFill/>
            <a:ln>
              <a:noFill/>
            </a:ln>
          </p:spPr>
          <p:txBody>
            <a:bodyPr wrap="square" lIns="0" tIns="0" rIns="0" bIns="0" rtlCol="0" anchor="ctr">
              <a:spAutoFit/>
            </a:bodyPr>
            <a:lstStyle/>
            <a:p>
              <a:pPr algn="ctr" defTabSz="457200"/>
              <a:r>
                <a:rPr lang="en-US" altLang="ko-KR" sz="2400" b="1" dirty="0">
                  <a:solidFill>
                    <a:srgbClr val="FF0000"/>
                  </a:solidFill>
                  <a:latin typeface="Cambria" panose="02040503050406030204" pitchFamily="18" charset="0"/>
                  <a:ea typeface="맑은 고딕" panose="020B0503020000020004" pitchFamily="34" charset="-127"/>
                </a:rPr>
                <a:t>1</a:t>
              </a:r>
              <a:endParaRPr lang="ko-KR" altLang="en-US" sz="2400" b="1" baseline="-25000" dirty="0">
                <a:solidFill>
                  <a:srgbClr val="FF0000"/>
                </a:solidFill>
                <a:latin typeface="Cambria" panose="02040503050406030204" pitchFamily="18" charset="0"/>
                <a:ea typeface="맑은 고딕" panose="020B0503020000020004" pitchFamily="34" charset="-127"/>
              </a:endParaRPr>
            </a:p>
          </p:txBody>
        </p:sp>
        <p:sp>
          <p:nvSpPr>
            <p:cNvPr id="237" name="TextBox 236">
              <a:extLst>
                <a:ext uri="{FF2B5EF4-FFF2-40B4-BE49-F238E27FC236}">
                  <a16:creationId xmlns:a16="http://schemas.microsoft.com/office/drawing/2014/main" id="{255C2659-1AEA-8A62-13B4-D9C81B1CA1FF}"/>
                </a:ext>
              </a:extLst>
            </p:cNvPr>
            <p:cNvSpPr txBox="1"/>
            <p:nvPr/>
          </p:nvSpPr>
          <p:spPr>
            <a:xfrm>
              <a:off x="3646974" y="6038364"/>
              <a:ext cx="1047389" cy="369332"/>
            </a:xfrm>
            <a:prstGeom prst="rect">
              <a:avLst/>
            </a:prstGeom>
            <a:noFill/>
            <a:ln>
              <a:noFill/>
            </a:ln>
          </p:spPr>
          <p:txBody>
            <a:bodyPr wrap="square" lIns="0" tIns="0" rIns="0" bIns="0" rtlCol="0" anchor="ctr">
              <a:spAutoFit/>
            </a:bodyPr>
            <a:lstStyle/>
            <a:p>
              <a:pPr algn="ctr" defTabSz="457200"/>
              <a:r>
                <a:rPr lang="en-US" altLang="ko-KR" sz="2400" b="1" dirty="0">
                  <a:solidFill>
                    <a:srgbClr val="FF0000"/>
                  </a:solidFill>
                  <a:latin typeface="Cambria" panose="02040503050406030204" pitchFamily="18" charset="0"/>
                  <a:ea typeface="맑은 고딕" panose="020B0503020000020004" pitchFamily="34" charset="-127"/>
                </a:rPr>
                <a:t>Result:</a:t>
              </a:r>
              <a:endParaRPr lang="ko-KR" altLang="en-US" sz="2400" b="1" dirty="0">
                <a:solidFill>
                  <a:srgbClr val="FF0000"/>
                </a:solidFill>
                <a:latin typeface="Cambria" panose="02040503050406030204" pitchFamily="18" charset="0"/>
                <a:ea typeface="맑은 고딕" panose="020B0503020000020004" pitchFamily="34" charset="-127"/>
              </a:endParaRPr>
            </a:p>
          </p:txBody>
        </p:sp>
      </p:grpSp>
    </p:spTree>
    <p:extLst>
      <p:ext uri="{BB962C8B-B14F-4D97-AF65-F5344CB8AC3E}">
        <p14:creationId xmlns:p14="http://schemas.microsoft.com/office/powerpoint/2010/main" val="62018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wipe(right)">
                                      <p:cBhvr>
                                        <p:cTn id="7" dur="500"/>
                                        <p:tgtEl>
                                          <p:spTgt spid="22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30"/>
                                        </p:tgtEl>
                                        <p:attrNameLst>
                                          <p:attrName>style.visibility</p:attrName>
                                        </p:attrNameLst>
                                      </p:cBhvr>
                                      <p:to>
                                        <p:strVal val="visible"/>
                                      </p:to>
                                    </p:set>
                                    <p:animEffect transition="in" filter="wipe(right)">
                                      <p:cBhvr>
                                        <p:cTn id="10" dur="500"/>
                                        <p:tgtEl>
                                          <p:spTgt spid="230"/>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31"/>
                                        </p:tgtEl>
                                        <p:attrNameLst>
                                          <p:attrName>style.visibility</p:attrName>
                                        </p:attrNameLst>
                                      </p:cBhvr>
                                      <p:to>
                                        <p:strVal val="visible"/>
                                      </p:to>
                                    </p:set>
                                    <p:animEffect transition="in" filter="wipe(right)">
                                      <p:cBhvr>
                                        <p:cTn id="13" dur="500"/>
                                        <p:tgtEl>
                                          <p:spTgt spid="231"/>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32"/>
                                        </p:tgtEl>
                                        <p:attrNameLst>
                                          <p:attrName>style.visibility</p:attrName>
                                        </p:attrNameLst>
                                      </p:cBhvr>
                                      <p:to>
                                        <p:strVal val="visible"/>
                                      </p:to>
                                    </p:set>
                                    <p:animEffect transition="in" filter="wipe(right)">
                                      <p:cBhvr>
                                        <p:cTn id="16" dur="500"/>
                                        <p:tgtEl>
                                          <p:spTgt spid="232"/>
                                        </p:tgtEl>
                                      </p:cBhvr>
                                    </p:animEffec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p:bldP spid="230" grpId="0" animBg="1"/>
      <p:bldP spid="231" grpId="0" animBg="1"/>
      <p:bldP spid="232"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noAutofit/>
          </a:bodyPr>
          <a:lstStyle/>
          <a:p>
            <a:r>
              <a:rPr lang="en-CH" sz="3600" dirty="0"/>
              <a:t>Multi-Wordline Sensing (MWS): Bitwise AND</a:t>
            </a:r>
          </a:p>
        </p:txBody>
      </p:sp>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a:lstStyle/>
          <a:p>
            <a:r>
              <a:rPr lang="en-CH" dirty="0">
                <a:solidFill>
                  <a:schemeClr val="accent5">
                    <a:lumMod val="75000"/>
                  </a:schemeClr>
                </a:solidFill>
                <a:ea typeface="Cambria" panose="02040503050406030204" pitchFamily="18" charset="0"/>
              </a:rPr>
              <a:t>Intra-Block MWS</a:t>
            </a:r>
            <a:r>
              <a:rPr lang="en-CH" dirty="0">
                <a:ea typeface="Cambria" panose="02040503050406030204" pitchFamily="18" charset="0"/>
              </a:rPr>
              <a:t>: </a:t>
            </a:r>
            <a:r>
              <a:rPr lang="en-CH" dirty="0">
                <a:solidFill>
                  <a:schemeClr val="accent5">
                    <a:lumMod val="75000"/>
                  </a:schemeClr>
                </a:solidFill>
                <a:ea typeface="Cambria" panose="02040503050406030204" pitchFamily="18" charset="0"/>
              </a:rPr>
              <a:t>Simultaneously activates </a:t>
            </a:r>
            <a:r>
              <a:rPr lang="en-CH" dirty="0">
                <a:ea typeface="Cambria" panose="02040503050406030204" pitchFamily="18" charset="0"/>
              </a:rPr>
              <a:t>multiple WLs </a:t>
            </a:r>
            <a:r>
              <a:rPr lang="en-CH" dirty="0">
                <a:solidFill>
                  <a:schemeClr val="accent5">
                    <a:lumMod val="75000"/>
                  </a:schemeClr>
                </a:solidFill>
                <a:ea typeface="Cambria" panose="02040503050406030204" pitchFamily="18" charset="0"/>
              </a:rPr>
              <a:t>in the same block</a:t>
            </a:r>
            <a:endParaRPr lang="en-IN" dirty="0">
              <a:solidFill>
                <a:schemeClr val="accent5">
                  <a:lumMod val="75000"/>
                </a:schemeClr>
              </a:solidFill>
              <a:ea typeface="Cambria" panose="02040503050406030204" pitchFamily="18" charset="0"/>
            </a:endParaRPr>
          </a:p>
          <a:p>
            <a:pPr lvl="1"/>
            <a:r>
              <a:rPr lang="en-CH" dirty="0">
                <a:solidFill>
                  <a:schemeClr val="accent5">
                    <a:lumMod val="75000"/>
                  </a:schemeClr>
                </a:solidFill>
                <a:ea typeface="Cambria" panose="02040503050406030204" pitchFamily="18" charset="0"/>
              </a:rPr>
              <a:t>Bitwise AND </a:t>
            </a:r>
            <a:r>
              <a:rPr lang="en-CH" dirty="0">
                <a:ea typeface="Cambria" panose="02040503050406030204" pitchFamily="18" charset="0"/>
              </a:rPr>
              <a:t>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3883465"/>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BL</a:t>
            </a:r>
            <a:r>
              <a:rPr lang="en-US" altLang="ko-KR" sz="2000" b="1" baseline="-25000" dirty="0">
                <a:solidFill>
                  <a:prstClr val="black"/>
                </a:solidFill>
                <a:latin typeface="Cambria" panose="02040503050406030204" pitchFamily="18" charset="0"/>
                <a:ea typeface="맑은 고딕" panose="020B0503020000020004" pitchFamily="34" charset="-127"/>
              </a:rPr>
              <a:t>1</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BL</a:t>
            </a:r>
            <a:r>
              <a:rPr lang="en-US" altLang="ko-KR" sz="2000" b="1" baseline="-25000" dirty="0">
                <a:solidFill>
                  <a:prstClr val="black"/>
                </a:solidFill>
                <a:latin typeface="Cambria" panose="02040503050406030204" pitchFamily="18" charset="0"/>
                <a:ea typeface="맑은 고딕" panose="020B0503020000020004" pitchFamily="34" charset="-127"/>
              </a:rPr>
              <a:t>2</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BL</a:t>
            </a:r>
            <a:r>
              <a:rPr lang="en-US" altLang="ko-KR" sz="2000" b="1" baseline="-25000" dirty="0">
                <a:solidFill>
                  <a:prstClr val="black"/>
                </a:solidFill>
                <a:latin typeface="Cambria" panose="02040503050406030204" pitchFamily="18" charset="0"/>
                <a:ea typeface="맑은 고딕" panose="020B0503020000020004" pitchFamily="34" charset="-127"/>
              </a:rPr>
              <a:t>3</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grpSp>
        <p:nvGrpSpPr>
          <p:cNvPr id="94" name="Group 93">
            <a:extLst>
              <a:ext uri="{FF2B5EF4-FFF2-40B4-BE49-F238E27FC236}">
                <a16:creationId xmlns:a16="http://schemas.microsoft.com/office/drawing/2014/main" id="{E4826338-1836-E9D3-34FB-562D0F2D1798}"/>
              </a:ext>
            </a:extLst>
          </p:cNvPr>
          <p:cNvGrpSpPr/>
          <p:nvPr/>
        </p:nvGrpSpPr>
        <p:grpSpPr>
          <a:xfrm>
            <a:off x="4062140" y="2665066"/>
            <a:ext cx="3340542" cy="3358061"/>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4657F400-371E-5409-CC86-6FC3A1E88181}"/>
              </a:ext>
            </a:extLst>
          </p:cNvPr>
          <p:cNvGrpSpPr/>
          <p:nvPr/>
        </p:nvGrpSpPr>
        <p:grpSpPr>
          <a:xfrm>
            <a:off x="4640972" y="2450831"/>
            <a:ext cx="3350590" cy="3572296"/>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BL</a:t>
            </a:r>
            <a:r>
              <a:rPr lang="en-US" altLang="ko-KR" sz="2000" b="1" baseline="-25000" dirty="0">
                <a:solidFill>
                  <a:prstClr val="black"/>
                </a:solidFill>
                <a:latin typeface="Cambria" panose="02040503050406030204" pitchFamily="18" charset="0"/>
                <a:ea typeface="맑은 고딕" panose="020B0503020000020004" pitchFamily="34" charset="-127"/>
              </a:rPr>
              <a:t>4</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grpSp>
        <p:nvGrpSpPr>
          <p:cNvPr id="30" name="Group 29">
            <a:extLst>
              <a:ext uri="{FF2B5EF4-FFF2-40B4-BE49-F238E27FC236}">
                <a16:creationId xmlns:a16="http://schemas.microsoft.com/office/drawing/2014/main" id="{336AC0E1-C3A2-6F50-4F1C-1838AAAA526A}"/>
              </a:ext>
            </a:extLst>
          </p:cNvPr>
          <p:cNvGrpSpPr/>
          <p:nvPr/>
        </p:nvGrpSpPr>
        <p:grpSpPr>
          <a:xfrm>
            <a:off x="3382115" y="3191198"/>
            <a:ext cx="5014215" cy="1988051"/>
            <a:chOff x="1422400" y="2671909"/>
            <a:chExt cx="6166530" cy="1988051"/>
          </a:xfrm>
        </p:grpSpPr>
        <p:grpSp>
          <p:nvGrpSpPr>
            <p:cNvPr id="31" name="Group 30">
              <a:extLst>
                <a:ext uri="{FF2B5EF4-FFF2-40B4-BE49-F238E27FC236}">
                  <a16:creationId xmlns:a16="http://schemas.microsoft.com/office/drawing/2014/main" id="{A54D0EED-F7AE-3399-A35F-5DD2E5791B55}"/>
                </a:ext>
              </a:extLst>
            </p:cNvPr>
            <p:cNvGrpSpPr/>
            <p:nvPr/>
          </p:nvGrpSpPr>
          <p:grpSpPr>
            <a:xfrm>
              <a:off x="1422400" y="2671909"/>
              <a:ext cx="6166530"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1422400" y="3334592"/>
              <a:ext cx="6166530"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293B1098-869E-2FDF-5816-DC9857BD52A9}"/>
                </a:ext>
              </a:extLst>
            </p:cNvPr>
            <p:cNvGrpSpPr/>
            <p:nvPr/>
          </p:nvGrpSpPr>
          <p:grpSpPr>
            <a:xfrm>
              <a:off x="1422400" y="3997275"/>
              <a:ext cx="6166530" cy="2"/>
              <a:chOff x="1231585" y="2671909"/>
              <a:chExt cx="6166530" cy="2"/>
            </a:xfrm>
          </p:grpSpPr>
          <p:cxnSp>
            <p:nvCxnSpPr>
              <p:cNvPr id="40" name="Straight Connector 39">
                <a:extLst>
                  <a:ext uri="{FF2B5EF4-FFF2-40B4-BE49-F238E27FC236}">
                    <a16:creationId xmlns:a16="http://schemas.microsoft.com/office/drawing/2014/main" id="{1941D14D-8737-D6E2-998D-FF3894B4B0A9}"/>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25CD21B-B3C7-26DA-0143-9D68215D5CF8}"/>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9C808435-2C78-1605-4BE9-904EF4B89982}"/>
                </a:ext>
              </a:extLst>
            </p:cNvPr>
            <p:cNvGrpSpPr/>
            <p:nvPr/>
          </p:nvGrpSpPr>
          <p:grpSpPr>
            <a:xfrm>
              <a:off x="1422400" y="4659958"/>
              <a:ext cx="6166530" cy="2"/>
              <a:chOff x="1231585" y="2671909"/>
              <a:chExt cx="6166530" cy="2"/>
            </a:xfrm>
          </p:grpSpPr>
          <p:cxnSp>
            <p:nvCxnSpPr>
              <p:cNvPr id="38" name="Straight Connector 37">
                <a:extLst>
                  <a:ext uri="{FF2B5EF4-FFF2-40B4-BE49-F238E27FC236}">
                    <a16:creationId xmlns:a16="http://schemas.microsoft.com/office/drawing/2014/main" id="{D01BF65E-5226-DA67-1929-EB5926854DEB}"/>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04113FB-9206-A9CB-0E30-C87332D2BA84}"/>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6" name="타원 299">
            <a:extLst>
              <a:ext uri="{FF2B5EF4-FFF2-40B4-BE49-F238E27FC236}">
                <a16:creationId xmlns:a16="http://schemas.microsoft.com/office/drawing/2014/main" id="{715BDDB0-F2BA-732C-8F89-B946C45E3F0E}"/>
              </a:ext>
            </a:extLst>
          </p:cNvPr>
          <p:cNvSpPr/>
          <p:nvPr/>
        </p:nvSpPr>
        <p:spPr>
          <a:xfrm>
            <a:off x="3782388"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0</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47" name="타원 299">
            <a:extLst>
              <a:ext uri="{FF2B5EF4-FFF2-40B4-BE49-F238E27FC236}">
                <a16:creationId xmlns:a16="http://schemas.microsoft.com/office/drawing/2014/main" id="{E0B2046C-3EF6-C78D-56E7-5C2ACB38D989}"/>
              </a:ext>
            </a:extLst>
          </p:cNvPr>
          <p:cNvSpPr/>
          <p:nvPr/>
        </p:nvSpPr>
        <p:spPr>
          <a:xfrm>
            <a:off x="3779881"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0</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48" name="타원 299">
            <a:extLst>
              <a:ext uri="{FF2B5EF4-FFF2-40B4-BE49-F238E27FC236}">
                <a16:creationId xmlns:a16="http://schemas.microsoft.com/office/drawing/2014/main" id="{0B980A76-EE1D-5F5C-E71F-7BFDED3F98DA}"/>
              </a:ext>
            </a:extLst>
          </p:cNvPr>
          <p:cNvSpPr/>
          <p:nvPr/>
        </p:nvSpPr>
        <p:spPr>
          <a:xfrm>
            <a:off x="3782388"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49" name="타원 299">
            <a:extLst>
              <a:ext uri="{FF2B5EF4-FFF2-40B4-BE49-F238E27FC236}">
                <a16:creationId xmlns:a16="http://schemas.microsoft.com/office/drawing/2014/main" id="{C1C8EAC4-1576-753D-C5CB-D8C7AA77B320}"/>
              </a:ext>
            </a:extLst>
          </p:cNvPr>
          <p:cNvSpPr/>
          <p:nvPr/>
        </p:nvSpPr>
        <p:spPr>
          <a:xfrm>
            <a:off x="3782388"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0</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5526034"/>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0</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55" name="타원 299">
            <a:extLst>
              <a:ext uri="{FF2B5EF4-FFF2-40B4-BE49-F238E27FC236}">
                <a16:creationId xmlns:a16="http://schemas.microsoft.com/office/drawing/2014/main" id="{1ACB0B0D-6981-5F77-4D3B-07E9CC7EE671}"/>
              </a:ext>
            </a:extLst>
          </p:cNvPr>
          <p:cNvSpPr/>
          <p:nvPr/>
        </p:nvSpPr>
        <p:spPr>
          <a:xfrm>
            <a:off x="4895902" y="4237516"/>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0</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56" name="타원 299">
            <a:extLst>
              <a:ext uri="{FF2B5EF4-FFF2-40B4-BE49-F238E27FC236}">
                <a16:creationId xmlns:a16="http://schemas.microsoft.com/office/drawing/2014/main" id="{6C5532B3-F992-714D-60DD-C3540C713DA3}"/>
              </a:ext>
            </a:extLst>
          </p:cNvPr>
          <p:cNvSpPr/>
          <p:nvPr/>
        </p:nvSpPr>
        <p:spPr>
          <a:xfrm>
            <a:off x="4895902"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0</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5526034"/>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0</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62" name="타원 299">
            <a:extLst>
              <a:ext uri="{FF2B5EF4-FFF2-40B4-BE49-F238E27FC236}">
                <a16:creationId xmlns:a16="http://schemas.microsoft.com/office/drawing/2014/main" id="{47FEC1FE-15F2-4E31-D1F3-E364557B0147}"/>
              </a:ext>
            </a:extLst>
          </p:cNvPr>
          <p:cNvSpPr/>
          <p:nvPr/>
        </p:nvSpPr>
        <p:spPr>
          <a:xfrm>
            <a:off x="6009416"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63" name="타원 299">
            <a:extLst>
              <a:ext uri="{FF2B5EF4-FFF2-40B4-BE49-F238E27FC236}">
                <a16:creationId xmlns:a16="http://schemas.microsoft.com/office/drawing/2014/main" id="{7EB7C072-87F8-81BF-C789-F32F4C7AC2CD}"/>
              </a:ext>
            </a:extLst>
          </p:cNvPr>
          <p:cNvSpPr/>
          <p:nvPr/>
        </p:nvSpPr>
        <p:spPr>
          <a:xfrm>
            <a:off x="6009416" y="4900199"/>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5526034"/>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69" name="타원 299">
            <a:extLst>
              <a:ext uri="{FF2B5EF4-FFF2-40B4-BE49-F238E27FC236}">
                <a16:creationId xmlns:a16="http://schemas.microsoft.com/office/drawing/2014/main" id="{E073C5B8-D66D-3E43-4822-96F19B62CF0B}"/>
              </a:ext>
            </a:extLst>
          </p:cNvPr>
          <p:cNvSpPr/>
          <p:nvPr/>
        </p:nvSpPr>
        <p:spPr>
          <a:xfrm>
            <a:off x="7122930"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70" name="타원 299">
            <a:extLst>
              <a:ext uri="{FF2B5EF4-FFF2-40B4-BE49-F238E27FC236}">
                <a16:creationId xmlns:a16="http://schemas.microsoft.com/office/drawing/2014/main" id="{7E5A5ED7-7A3A-F8A9-24B8-E055FA77F34B}"/>
              </a:ext>
            </a:extLst>
          </p:cNvPr>
          <p:cNvSpPr/>
          <p:nvPr/>
        </p:nvSpPr>
        <p:spPr>
          <a:xfrm>
            <a:off x="7122930"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0</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5526034"/>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963289"/>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3628040"/>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83" name="TextBox 82">
            <a:extLst>
              <a:ext uri="{FF2B5EF4-FFF2-40B4-BE49-F238E27FC236}">
                <a16:creationId xmlns:a16="http://schemas.microsoft.com/office/drawing/2014/main" id="{2B2C8682-FC56-2430-DC5D-B0F23C0B00C2}"/>
              </a:ext>
            </a:extLst>
          </p:cNvPr>
          <p:cNvSpPr txBox="1"/>
          <p:nvPr/>
        </p:nvSpPr>
        <p:spPr>
          <a:xfrm>
            <a:off x="8390475" y="4285622"/>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84" name="TextBox 83">
            <a:extLst>
              <a:ext uri="{FF2B5EF4-FFF2-40B4-BE49-F238E27FC236}">
                <a16:creationId xmlns:a16="http://schemas.microsoft.com/office/drawing/2014/main" id="{23209F8F-7BE5-823E-2923-C6A823294893}"/>
              </a:ext>
            </a:extLst>
          </p:cNvPr>
          <p:cNvSpPr txBox="1"/>
          <p:nvPr/>
        </p:nvSpPr>
        <p:spPr>
          <a:xfrm>
            <a:off x="8390475" y="4953181"/>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2865978" y="3037311"/>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WL</a:t>
            </a:r>
            <a:r>
              <a:rPr lang="en-US" altLang="ko-KR" sz="2000" b="1" baseline="-25000" dirty="0">
                <a:solidFill>
                  <a:prstClr val="black"/>
                </a:solidFill>
                <a:latin typeface="Cambria" panose="02040503050406030204" pitchFamily="18" charset="0"/>
                <a:ea typeface="맑은 고딕" panose="020B0503020000020004" pitchFamily="34" charset="-127"/>
              </a:rPr>
              <a:t>1</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2865978" y="3703356"/>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WL</a:t>
            </a:r>
            <a:r>
              <a:rPr lang="en-US" altLang="ko-KR" sz="2000" b="1" baseline="-25000" dirty="0">
                <a:solidFill>
                  <a:prstClr val="black"/>
                </a:solidFill>
                <a:latin typeface="Cambria" panose="02040503050406030204" pitchFamily="18" charset="0"/>
                <a:ea typeface="맑은 고딕" panose="020B0503020000020004" pitchFamily="34" charset="-127"/>
              </a:rPr>
              <a:t>2</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sp>
        <p:nvSpPr>
          <p:cNvPr id="88" name="TextBox 87">
            <a:extLst>
              <a:ext uri="{FF2B5EF4-FFF2-40B4-BE49-F238E27FC236}">
                <a16:creationId xmlns:a16="http://schemas.microsoft.com/office/drawing/2014/main" id="{C4D539F8-7EB9-F43B-FD6B-D9A8E853BDB7}"/>
              </a:ext>
            </a:extLst>
          </p:cNvPr>
          <p:cNvSpPr txBox="1"/>
          <p:nvPr/>
        </p:nvSpPr>
        <p:spPr>
          <a:xfrm>
            <a:off x="2865978" y="4369400"/>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WL</a:t>
            </a:r>
            <a:r>
              <a:rPr lang="en-US" altLang="ko-KR" sz="2000" b="1" baseline="-25000" dirty="0">
                <a:solidFill>
                  <a:prstClr val="black"/>
                </a:solidFill>
                <a:latin typeface="Cambria" panose="02040503050406030204" pitchFamily="18" charset="0"/>
                <a:ea typeface="맑은 고딕" panose="020B0503020000020004" pitchFamily="34" charset="-127"/>
              </a:rPr>
              <a:t>3</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sp>
        <p:nvSpPr>
          <p:cNvPr id="89" name="TextBox 88">
            <a:extLst>
              <a:ext uri="{FF2B5EF4-FFF2-40B4-BE49-F238E27FC236}">
                <a16:creationId xmlns:a16="http://schemas.microsoft.com/office/drawing/2014/main" id="{783E6D58-916A-4BAC-0242-1DEE8F5BEE4C}"/>
              </a:ext>
            </a:extLst>
          </p:cNvPr>
          <p:cNvSpPr txBox="1"/>
          <p:nvPr/>
        </p:nvSpPr>
        <p:spPr>
          <a:xfrm>
            <a:off x="2865978" y="5024155"/>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WL</a:t>
            </a:r>
            <a:r>
              <a:rPr lang="en-US" altLang="ko-KR" sz="2000" b="1" baseline="-25000" dirty="0">
                <a:solidFill>
                  <a:prstClr val="black"/>
                </a:solidFill>
                <a:latin typeface="Cambria" panose="02040503050406030204" pitchFamily="18" charset="0"/>
                <a:ea typeface="맑은 고딕" panose="020B0503020000020004" pitchFamily="34" charset="-127"/>
              </a:rPr>
              <a:t>4</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sp>
        <p:nvSpPr>
          <p:cNvPr id="17" name="TextBox 16">
            <a:extLst>
              <a:ext uri="{FF2B5EF4-FFF2-40B4-BE49-F238E27FC236}">
                <a16:creationId xmlns:a16="http://schemas.microsoft.com/office/drawing/2014/main" id="{7B618AE8-3120-BE5C-51F0-38D686073E21}"/>
              </a:ext>
            </a:extLst>
          </p:cNvPr>
          <p:cNvSpPr txBox="1"/>
          <p:nvPr/>
        </p:nvSpPr>
        <p:spPr>
          <a:xfrm>
            <a:off x="-134226" y="4845554"/>
            <a:ext cx="3287156" cy="1231106"/>
          </a:xfrm>
          <a:prstGeom prst="rect">
            <a:avLst/>
          </a:prstGeom>
          <a:noFill/>
        </p:spPr>
        <p:txBody>
          <a:bodyPr wrap="square" lIns="0" tIns="0" rIns="0" bIns="0" rtlCol="0" anchor="ctr">
            <a:spAutoFit/>
          </a:bodyPr>
          <a:lstStyle/>
          <a:p>
            <a:pPr algn="ctr" defTabSz="457200"/>
            <a:r>
              <a:rPr lang="en-US" altLang="ko-KR" sz="2000" b="1" dirty="0">
                <a:solidFill>
                  <a:schemeClr val="accent1"/>
                </a:solidFill>
                <a:latin typeface="Cambria" panose="02040503050406030204" pitchFamily="18" charset="0"/>
                <a:ea typeface="맑은 고딕" panose="020B0503020000020004" pitchFamily="34" charset="-127"/>
              </a:rPr>
              <a:t>Non-Target Cell</a:t>
            </a:r>
            <a:r>
              <a:rPr lang="en-US" altLang="ko-KR" sz="2000" b="1" dirty="0">
                <a:solidFill>
                  <a:prstClr val="black"/>
                </a:solidFill>
                <a:latin typeface="Cambria" panose="02040503050406030204" pitchFamily="18" charset="0"/>
                <a:ea typeface="맑은 고딕" panose="020B0503020000020004" pitchFamily="34" charset="-127"/>
              </a:rPr>
              <a:t>:</a:t>
            </a:r>
          </a:p>
          <a:p>
            <a:pPr algn="ctr" defTabSz="457200"/>
            <a:r>
              <a:rPr lang="en-US" altLang="ko-KR" sz="2000" b="1" i="1" dirty="0">
                <a:solidFill>
                  <a:prstClr val="black"/>
                </a:solidFill>
                <a:latin typeface="Cambria" panose="02040503050406030204" pitchFamily="18" charset="0"/>
                <a:ea typeface="맑은 고딕" panose="020B0503020000020004" pitchFamily="34" charset="-127"/>
              </a:rPr>
              <a:t>Operate </a:t>
            </a:r>
          </a:p>
          <a:p>
            <a:pPr algn="ctr" defTabSz="457200"/>
            <a:r>
              <a:rPr lang="en-US" altLang="ko-KR" sz="2000" b="1" i="1" dirty="0">
                <a:solidFill>
                  <a:prstClr val="black"/>
                </a:solidFill>
                <a:latin typeface="Cambria" panose="02040503050406030204" pitchFamily="18" charset="0"/>
                <a:ea typeface="맑은 고딕" panose="020B0503020000020004" pitchFamily="34" charset="-127"/>
              </a:rPr>
              <a:t>as a </a:t>
            </a:r>
            <a:r>
              <a:rPr lang="en-US" altLang="ko-KR" sz="2000" b="1" i="1" dirty="0">
                <a:solidFill>
                  <a:schemeClr val="accent1"/>
                </a:solidFill>
                <a:latin typeface="Cambria" panose="02040503050406030204" pitchFamily="18" charset="0"/>
                <a:ea typeface="맑은 고딕" panose="020B0503020000020004" pitchFamily="34" charset="-127"/>
              </a:rPr>
              <a:t>resistance</a:t>
            </a:r>
            <a:br>
              <a:rPr lang="en-US" altLang="ko-KR" sz="2000" b="1" i="1" dirty="0">
                <a:solidFill>
                  <a:prstClr val="black"/>
                </a:solidFill>
                <a:latin typeface="Cambria" panose="02040503050406030204" pitchFamily="18" charset="0"/>
                <a:ea typeface="맑은 고딕" panose="020B0503020000020004" pitchFamily="34" charset="-127"/>
              </a:rPr>
            </a:br>
            <a:endParaRPr lang="en-US" altLang="ko-KR" sz="2000" b="1" i="1" dirty="0">
              <a:latin typeface="Cambria" panose="02040503050406030204" pitchFamily="18" charset="0"/>
              <a:ea typeface="맑은 고딕" panose="020B0503020000020004" pitchFamily="34" charset="-127"/>
            </a:endParaRPr>
          </a:p>
        </p:txBody>
      </p:sp>
      <p:sp>
        <p:nvSpPr>
          <p:cNvPr id="18" name="Left Brace 17">
            <a:extLst>
              <a:ext uri="{FF2B5EF4-FFF2-40B4-BE49-F238E27FC236}">
                <a16:creationId xmlns:a16="http://schemas.microsoft.com/office/drawing/2014/main" id="{72C04B55-942E-9A2F-E40F-BE9D3B67F4EC}"/>
              </a:ext>
            </a:extLst>
          </p:cNvPr>
          <p:cNvSpPr/>
          <p:nvPr/>
        </p:nvSpPr>
        <p:spPr>
          <a:xfrm>
            <a:off x="2634768" y="4285622"/>
            <a:ext cx="323170" cy="1952826"/>
          </a:xfrm>
          <a:prstGeom prst="leftBrace">
            <a:avLst>
              <a:gd name="adj1" fmla="val 52841"/>
              <a:gd name="adj2" fmla="val 54047"/>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grpSp>
        <p:nvGrpSpPr>
          <p:cNvPr id="19" name="그룹 835">
            <a:extLst>
              <a:ext uri="{FF2B5EF4-FFF2-40B4-BE49-F238E27FC236}">
                <a16:creationId xmlns:a16="http://schemas.microsoft.com/office/drawing/2014/main" id="{AD89CEF5-B0EC-73D6-A0A7-BB22FE2FB463}"/>
              </a:ext>
            </a:extLst>
          </p:cNvPr>
          <p:cNvGrpSpPr/>
          <p:nvPr/>
        </p:nvGrpSpPr>
        <p:grpSpPr>
          <a:xfrm rot="16200000">
            <a:off x="3779952" y="4380986"/>
            <a:ext cx="564373" cy="268733"/>
            <a:chOff x="5890169" y="4312037"/>
            <a:chExt cx="1895988" cy="1103725"/>
          </a:xfrm>
        </p:grpSpPr>
        <p:grpSp>
          <p:nvGrpSpPr>
            <p:cNvPr id="20" name="그룹 822">
              <a:extLst>
                <a:ext uri="{FF2B5EF4-FFF2-40B4-BE49-F238E27FC236}">
                  <a16:creationId xmlns:a16="http://schemas.microsoft.com/office/drawing/2014/main" id="{8E829146-C669-4C56-078B-405A6EECD7CB}"/>
                </a:ext>
              </a:extLst>
            </p:cNvPr>
            <p:cNvGrpSpPr/>
            <p:nvPr/>
          </p:nvGrpSpPr>
          <p:grpSpPr>
            <a:xfrm>
              <a:off x="6122466" y="4312037"/>
              <a:ext cx="1432853" cy="1103725"/>
              <a:chOff x="5991225" y="4310063"/>
              <a:chExt cx="496427" cy="273840"/>
            </a:xfrm>
          </p:grpSpPr>
          <p:cxnSp>
            <p:nvCxnSpPr>
              <p:cNvPr id="23" name="직선 연결선 771">
                <a:extLst>
                  <a:ext uri="{FF2B5EF4-FFF2-40B4-BE49-F238E27FC236}">
                    <a16:creationId xmlns:a16="http://schemas.microsoft.com/office/drawing/2014/main" id="{5A754324-AE2C-861B-87EE-B7341B2D69AB}"/>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4" name="직선 연결선 789">
                <a:extLst>
                  <a:ext uri="{FF2B5EF4-FFF2-40B4-BE49-F238E27FC236}">
                    <a16:creationId xmlns:a16="http://schemas.microsoft.com/office/drawing/2014/main" id="{29502131-6DA6-6D0F-BB3C-2C49B903148D}"/>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5" name="직선 연결선 792">
                <a:extLst>
                  <a:ext uri="{FF2B5EF4-FFF2-40B4-BE49-F238E27FC236}">
                    <a16:creationId xmlns:a16="http://schemas.microsoft.com/office/drawing/2014/main" id="{ACDC2459-638E-0A3B-360B-5BFE47AB70A2}"/>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6" name="직선 연결선 807">
                <a:extLst>
                  <a:ext uri="{FF2B5EF4-FFF2-40B4-BE49-F238E27FC236}">
                    <a16:creationId xmlns:a16="http://schemas.microsoft.com/office/drawing/2014/main" id="{EEB135D1-3BFF-F885-50DB-B2502FD7AC94}"/>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7" name="직선 연결선 810">
                <a:extLst>
                  <a:ext uri="{FF2B5EF4-FFF2-40B4-BE49-F238E27FC236}">
                    <a16:creationId xmlns:a16="http://schemas.microsoft.com/office/drawing/2014/main" id="{CD669DE3-B894-2A74-EB19-8078BD2344E4}"/>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8" name="직선 연결선 815">
                <a:extLst>
                  <a:ext uri="{FF2B5EF4-FFF2-40B4-BE49-F238E27FC236}">
                    <a16:creationId xmlns:a16="http://schemas.microsoft.com/office/drawing/2014/main" id="{2D215FBC-CE0B-A1BE-903A-E38D8100FEDA}"/>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9" name="직선 연결선 819">
                <a:extLst>
                  <a:ext uri="{FF2B5EF4-FFF2-40B4-BE49-F238E27FC236}">
                    <a16:creationId xmlns:a16="http://schemas.microsoft.com/office/drawing/2014/main" id="{96367DBE-11AE-9E1C-72C3-123C8D6971E4}"/>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21" name="직선 연결선 826">
              <a:extLst>
                <a:ext uri="{FF2B5EF4-FFF2-40B4-BE49-F238E27FC236}">
                  <a16:creationId xmlns:a16="http://schemas.microsoft.com/office/drawing/2014/main" id="{F1C84639-4B7C-1BB1-6650-CA2F9603DCCE}"/>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2" name="직선 연결선 832">
              <a:extLst>
                <a:ext uri="{FF2B5EF4-FFF2-40B4-BE49-F238E27FC236}">
                  <a16:creationId xmlns:a16="http://schemas.microsoft.com/office/drawing/2014/main" id="{1CE68011-83FA-59C5-0ACF-F8115C2C71E1}"/>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35" name="그룹 835">
            <a:extLst>
              <a:ext uri="{FF2B5EF4-FFF2-40B4-BE49-F238E27FC236}">
                <a16:creationId xmlns:a16="http://schemas.microsoft.com/office/drawing/2014/main" id="{7CD180E3-1B8A-2589-41F8-B68919444A43}"/>
              </a:ext>
            </a:extLst>
          </p:cNvPr>
          <p:cNvGrpSpPr/>
          <p:nvPr/>
        </p:nvGrpSpPr>
        <p:grpSpPr>
          <a:xfrm rot="16200000">
            <a:off x="3779953" y="5048019"/>
            <a:ext cx="564373" cy="268733"/>
            <a:chOff x="5890169" y="4312037"/>
            <a:chExt cx="1895988" cy="1103725"/>
          </a:xfrm>
        </p:grpSpPr>
        <p:grpSp>
          <p:nvGrpSpPr>
            <p:cNvPr id="36" name="그룹 822">
              <a:extLst>
                <a:ext uri="{FF2B5EF4-FFF2-40B4-BE49-F238E27FC236}">
                  <a16:creationId xmlns:a16="http://schemas.microsoft.com/office/drawing/2014/main" id="{ECC4442C-7A16-F22B-5F96-E22E6C3C84E1}"/>
                </a:ext>
              </a:extLst>
            </p:cNvPr>
            <p:cNvGrpSpPr/>
            <p:nvPr/>
          </p:nvGrpSpPr>
          <p:grpSpPr>
            <a:xfrm>
              <a:off x="6122466" y="4312037"/>
              <a:ext cx="1432853" cy="1103725"/>
              <a:chOff x="5991225" y="4310063"/>
              <a:chExt cx="496427" cy="273840"/>
            </a:xfrm>
          </p:grpSpPr>
          <p:cxnSp>
            <p:nvCxnSpPr>
              <p:cNvPr id="57" name="직선 연결선 771">
                <a:extLst>
                  <a:ext uri="{FF2B5EF4-FFF2-40B4-BE49-F238E27FC236}">
                    <a16:creationId xmlns:a16="http://schemas.microsoft.com/office/drawing/2014/main" id="{A53F2A44-7026-FE2F-3FF3-3CC3D2325DE2}"/>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64" name="직선 연결선 789">
                <a:extLst>
                  <a:ext uri="{FF2B5EF4-FFF2-40B4-BE49-F238E27FC236}">
                    <a16:creationId xmlns:a16="http://schemas.microsoft.com/office/drawing/2014/main" id="{2AE31390-2794-688D-9A0F-1DB6DBC73A39}"/>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1" name="직선 연결선 792">
                <a:extLst>
                  <a:ext uri="{FF2B5EF4-FFF2-40B4-BE49-F238E27FC236}">
                    <a16:creationId xmlns:a16="http://schemas.microsoft.com/office/drawing/2014/main" id="{FDF32413-3BEF-3188-142B-CF53C29444BA}"/>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4" name="직선 연결선 807">
                <a:extLst>
                  <a:ext uri="{FF2B5EF4-FFF2-40B4-BE49-F238E27FC236}">
                    <a16:creationId xmlns:a16="http://schemas.microsoft.com/office/drawing/2014/main" id="{88CAEFD1-A5ED-EBF6-0D0A-77C294109AD9}"/>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5" name="직선 연결선 810">
                <a:extLst>
                  <a:ext uri="{FF2B5EF4-FFF2-40B4-BE49-F238E27FC236}">
                    <a16:creationId xmlns:a16="http://schemas.microsoft.com/office/drawing/2014/main" id="{DBE19B15-E823-C09E-BC88-AA008D1FFB7D}"/>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6" name="직선 연결선 815">
                <a:extLst>
                  <a:ext uri="{FF2B5EF4-FFF2-40B4-BE49-F238E27FC236}">
                    <a16:creationId xmlns:a16="http://schemas.microsoft.com/office/drawing/2014/main" id="{2242AAB2-F40B-3985-5BD2-13778A298CF4}"/>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7" name="직선 연결선 819">
                <a:extLst>
                  <a:ext uri="{FF2B5EF4-FFF2-40B4-BE49-F238E27FC236}">
                    <a16:creationId xmlns:a16="http://schemas.microsoft.com/office/drawing/2014/main" id="{4391A75B-5D25-CD4E-74F8-3C9CBCAFFDAA}"/>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37" name="직선 연결선 826">
              <a:extLst>
                <a:ext uri="{FF2B5EF4-FFF2-40B4-BE49-F238E27FC236}">
                  <a16:creationId xmlns:a16="http://schemas.microsoft.com/office/drawing/2014/main" id="{2B2D7900-E1A2-883A-0BB4-34D054CC18BB}"/>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50" name="직선 연결선 832">
              <a:extLst>
                <a:ext uri="{FF2B5EF4-FFF2-40B4-BE49-F238E27FC236}">
                  <a16:creationId xmlns:a16="http://schemas.microsoft.com/office/drawing/2014/main" id="{FBD45BBD-1B4F-9A3F-17BF-8FA803E29236}"/>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78" name="그룹 835">
            <a:extLst>
              <a:ext uri="{FF2B5EF4-FFF2-40B4-BE49-F238E27FC236}">
                <a16:creationId xmlns:a16="http://schemas.microsoft.com/office/drawing/2014/main" id="{0914AE55-6A16-184B-F9E1-00C62179503E}"/>
              </a:ext>
            </a:extLst>
          </p:cNvPr>
          <p:cNvGrpSpPr/>
          <p:nvPr/>
        </p:nvGrpSpPr>
        <p:grpSpPr>
          <a:xfrm rot="16200000">
            <a:off x="4893346" y="4380986"/>
            <a:ext cx="564373" cy="268733"/>
            <a:chOff x="5890169" y="4312037"/>
            <a:chExt cx="1895988" cy="1103725"/>
          </a:xfrm>
        </p:grpSpPr>
        <p:grpSp>
          <p:nvGrpSpPr>
            <p:cNvPr id="79" name="그룹 822">
              <a:extLst>
                <a:ext uri="{FF2B5EF4-FFF2-40B4-BE49-F238E27FC236}">
                  <a16:creationId xmlns:a16="http://schemas.microsoft.com/office/drawing/2014/main" id="{E2DC8BEF-290E-CEEA-C2D4-6C4336B50ED6}"/>
                </a:ext>
              </a:extLst>
            </p:cNvPr>
            <p:cNvGrpSpPr/>
            <p:nvPr/>
          </p:nvGrpSpPr>
          <p:grpSpPr>
            <a:xfrm>
              <a:off x="6122466" y="4312037"/>
              <a:ext cx="1432853" cy="1103725"/>
              <a:chOff x="5991225" y="4310063"/>
              <a:chExt cx="496427" cy="273840"/>
            </a:xfrm>
          </p:grpSpPr>
          <p:cxnSp>
            <p:nvCxnSpPr>
              <p:cNvPr id="90" name="직선 연결선 771">
                <a:extLst>
                  <a:ext uri="{FF2B5EF4-FFF2-40B4-BE49-F238E27FC236}">
                    <a16:creationId xmlns:a16="http://schemas.microsoft.com/office/drawing/2014/main" id="{16E57166-AE89-4621-7DD7-B67FBC8A2026}"/>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2" name="직선 연결선 789">
                <a:extLst>
                  <a:ext uri="{FF2B5EF4-FFF2-40B4-BE49-F238E27FC236}">
                    <a16:creationId xmlns:a16="http://schemas.microsoft.com/office/drawing/2014/main" id="{FE5C0B6B-3072-703C-8991-444DDF9996BB}"/>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3" name="직선 연결선 792">
                <a:extLst>
                  <a:ext uri="{FF2B5EF4-FFF2-40B4-BE49-F238E27FC236}">
                    <a16:creationId xmlns:a16="http://schemas.microsoft.com/office/drawing/2014/main" id="{78048EB1-3EAA-7630-473E-291B6FF00E3C}"/>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5" name="직선 연결선 807">
                <a:extLst>
                  <a:ext uri="{FF2B5EF4-FFF2-40B4-BE49-F238E27FC236}">
                    <a16:creationId xmlns:a16="http://schemas.microsoft.com/office/drawing/2014/main" id="{6F49C143-2C79-13DA-AAB5-11CE58C98213}"/>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6" name="직선 연결선 810">
                <a:extLst>
                  <a:ext uri="{FF2B5EF4-FFF2-40B4-BE49-F238E27FC236}">
                    <a16:creationId xmlns:a16="http://schemas.microsoft.com/office/drawing/2014/main" id="{802A7C39-85F4-D325-B12A-4BE62C89DD80}"/>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7" name="직선 연결선 815">
                <a:extLst>
                  <a:ext uri="{FF2B5EF4-FFF2-40B4-BE49-F238E27FC236}">
                    <a16:creationId xmlns:a16="http://schemas.microsoft.com/office/drawing/2014/main" id="{2A1F44B3-4AFF-4D90-C44E-D7D9022456FF}"/>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8" name="직선 연결선 819">
                <a:extLst>
                  <a:ext uri="{FF2B5EF4-FFF2-40B4-BE49-F238E27FC236}">
                    <a16:creationId xmlns:a16="http://schemas.microsoft.com/office/drawing/2014/main" id="{6469F8BA-F6B0-B8A7-249C-40310C66ABD3}"/>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80" name="직선 연결선 826">
              <a:extLst>
                <a:ext uri="{FF2B5EF4-FFF2-40B4-BE49-F238E27FC236}">
                  <a16:creationId xmlns:a16="http://schemas.microsoft.com/office/drawing/2014/main" id="{0D720D70-1F6D-925F-2365-3788DDD4FE2D}"/>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85" name="직선 연결선 832">
              <a:extLst>
                <a:ext uri="{FF2B5EF4-FFF2-40B4-BE49-F238E27FC236}">
                  <a16:creationId xmlns:a16="http://schemas.microsoft.com/office/drawing/2014/main" id="{A3387672-D771-3F20-D3DD-F9F7ABB3071F}"/>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99" name="그룹 835">
            <a:extLst>
              <a:ext uri="{FF2B5EF4-FFF2-40B4-BE49-F238E27FC236}">
                <a16:creationId xmlns:a16="http://schemas.microsoft.com/office/drawing/2014/main" id="{9A133207-E4C7-6643-D320-25871148867F}"/>
              </a:ext>
            </a:extLst>
          </p:cNvPr>
          <p:cNvGrpSpPr/>
          <p:nvPr/>
        </p:nvGrpSpPr>
        <p:grpSpPr>
          <a:xfrm rot="16200000">
            <a:off x="4893347" y="5048019"/>
            <a:ext cx="564373" cy="268733"/>
            <a:chOff x="5890169" y="4312037"/>
            <a:chExt cx="1895988" cy="1103725"/>
          </a:xfrm>
        </p:grpSpPr>
        <p:grpSp>
          <p:nvGrpSpPr>
            <p:cNvPr id="100" name="그룹 822">
              <a:extLst>
                <a:ext uri="{FF2B5EF4-FFF2-40B4-BE49-F238E27FC236}">
                  <a16:creationId xmlns:a16="http://schemas.microsoft.com/office/drawing/2014/main" id="{1C5B3C2D-7E65-A963-E5C5-B893F8827900}"/>
                </a:ext>
              </a:extLst>
            </p:cNvPr>
            <p:cNvGrpSpPr/>
            <p:nvPr/>
          </p:nvGrpSpPr>
          <p:grpSpPr>
            <a:xfrm>
              <a:off x="6122466" y="4312037"/>
              <a:ext cx="1432853" cy="1103725"/>
              <a:chOff x="5991225" y="4310063"/>
              <a:chExt cx="496427" cy="273840"/>
            </a:xfrm>
          </p:grpSpPr>
          <p:cxnSp>
            <p:nvCxnSpPr>
              <p:cNvPr id="103" name="직선 연결선 771">
                <a:extLst>
                  <a:ext uri="{FF2B5EF4-FFF2-40B4-BE49-F238E27FC236}">
                    <a16:creationId xmlns:a16="http://schemas.microsoft.com/office/drawing/2014/main" id="{CBD2C901-D21E-F47D-A0A2-F48882002407}"/>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4" name="직선 연결선 789">
                <a:extLst>
                  <a:ext uri="{FF2B5EF4-FFF2-40B4-BE49-F238E27FC236}">
                    <a16:creationId xmlns:a16="http://schemas.microsoft.com/office/drawing/2014/main" id="{AD0CEED6-C7A8-F06F-FE12-A15023E8DB47}"/>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5" name="직선 연결선 792">
                <a:extLst>
                  <a:ext uri="{FF2B5EF4-FFF2-40B4-BE49-F238E27FC236}">
                    <a16:creationId xmlns:a16="http://schemas.microsoft.com/office/drawing/2014/main" id="{CABFE938-E117-4702-26E5-4BF99656DDAA}"/>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6" name="직선 연결선 807">
                <a:extLst>
                  <a:ext uri="{FF2B5EF4-FFF2-40B4-BE49-F238E27FC236}">
                    <a16:creationId xmlns:a16="http://schemas.microsoft.com/office/drawing/2014/main" id="{739466D6-9E1F-7A04-12C4-4D68DF63D69B}"/>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7" name="직선 연결선 810">
                <a:extLst>
                  <a:ext uri="{FF2B5EF4-FFF2-40B4-BE49-F238E27FC236}">
                    <a16:creationId xmlns:a16="http://schemas.microsoft.com/office/drawing/2014/main" id="{CA30AA69-6A41-6BAA-1844-B59C13F8CF1A}"/>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8" name="직선 연결선 815">
                <a:extLst>
                  <a:ext uri="{FF2B5EF4-FFF2-40B4-BE49-F238E27FC236}">
                    <a16:creationId xmlns:a16="http://schemas.microsoft.com/office/drawing/2014/main" id="{8971B133-FC4E-AE01-89B9-1E0431218C36}"/>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9" name="직선 연결선 819">
                <a:extLst>
                  <a:ext uri="{FF2B5EF4-FFF2-40B4-BE49-F238E27FC236}">
                    <a16:creationId xmlns:a16="http://schemas.microsoft.com/office/drawing/2014/main" id="{0902EBD0-C451-30AA-CFF5-3EE723ADFC8F}"/>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01" name="직선 연결선 826">
              <a:extLst>
                <a:ext uri="{FF2B5EF4-FFF2-40B4-BE49-F238E27FC236}">
                  <a16:creationId xmlns:a16="http://schemas.microsoft.com/office/drawing/2014/main" id="{7FAFEAF5-F50F-A4D0-7A21-F1FEF11F03FB}"/>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2" name="직선 연결선 832">
              <a:extLst>
                <a:ext uri="{FF2B5EF4-FFF2-40B4-BE49-F238E27FC236}">
                  <a16:creationId xmlns:a16="http://schemas.microsoft.com/office/drawing/2014/main" id="{C9D80FC4-F80E-4BE0-0CF7-9D16ACB51016}"/>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110" name="그룹 835">
            <a:extLst>
              <a:ext uri="{FF2B5EF4-FFF2-40B4-BE49-F238E27FC236}">
                <a16:creationId xmlns:a16="http://schemas.microsoft.com/office/drawing/2014/main" id="{E2DE9843-11A1-B72C-36ED-1FE88793A7D7}"/>
              </a:ext>
            </a:extLst>
          </p:cNvPr>
          <p:cNvGrpSpPr/>
          <p:nvPr/>
        </p:nvGrpSpPr>
        <p:grpSpPr>
          <a:xfrm rot="16200000">
            <a:off x="6006980" y="4380986"/>
            <a:ext cx="564373" cy="268733"/>
            <a:chOff x="5890169" y="4312037"/>
            <a:chExt cx="1895988" cy="1103725"/>
          </a:xfrm>
        </p:grpSpPr>
        <p:grpSp>
          <p:nvGrpSpPr>
            <p:cNvPr id="111" name="그룹 822">
              <a:extLst>
                <a:ext uri="{FF2B5EF4-FFF2-40B4-BE49-F238E27FC236}">
                  <a16:creationId xmlns:a16="http://schemas.microsoft.com/office/drawing/2014/main" id="{67B0FD71-9C96-60F5-8877-30B2470DD586}"/>
                </a:ext>
              </a:extLst>
            </p:cNvPr>
            <p:cNvGrpSpPr/>
            <p:nvPr/>
          </p:nvGrpSpPr>
          <p:grpSpPr>
            <a:xfrm>
              <a:off x="6122466" y="4312037"/>
              <a:ext cx="1432853" cy="1103725"/>
              <a:chOff x="5991225" y="4310063"/>
              <a:chExt cx="496427" cy="273840"/>
            </a:xfrm>
          </p:grpSpPr>
          <p:cxnSp>
            <p:nvCxnSpPr>
              <p:cNvPr id="114" name="직선 연결선 771">
                <a:extLst>
                  <a:ext uri="{FF2B5EF4-FFF2-40B4-BE49-F238E27FC236}">
                    <a16:creationId xmlns:a16="http://schemas.microsoft.com/office/drawing/2014/main" id="{D3964D48-33AF-B1DE-9969-8CF3B731D6EE}"/>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5" name="직선 연결선 789">
                <a:extLst>
                  <a:ext uri="{FF2B5EF4-FFF2-40B4-BE49-F238E27FC236}">
                    <a16:creationId xmlns:a16="http://schemas.microsoft.com/office/drawing/2014/main" id="{FC9F90BD-B033-E238-9758-FD94E737AC60}"/>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6" name="직선 연결선 792">
                <a:extLst>
                  <a:ext uri="{FF2B5EF4-FFF2-40B4-BE49-F238E27FC236}">
                    <a16:creationId xmlns:a16="http://schemas.microsoft.com/office/drawing/2014/main" id="{5BECE959-9F5F-BAFD-B6B4-98FE3A523562}"/>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7" name="직선 연결선 807">
                <a:extLst>
                  <a:ext uri="{FF2B5EF4-FFF2-40B4-BE49-F238E27FC236}">
                    <a16:creationId xmlns:a16="http://schemas.microsoft.com/office/drawing/2014/main" id="{B18BE5E0-8EEB-4D43-3500-AA6D9DC1DFC3}"/>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8" name="직선 연결선 810">
                <a:extLst>
                  <a:ext uri="{FF2B5EF4-FFF2-40B4-BE49-F238E27FC236}">
                    <a16:creationId xmlns:a16="http://schemas.microsoft.com/office/drawing/2014/main" id="{3B7AB53D-1EB8-BA98-4484-EC8A178F21F8}"/>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9" name="직선 연결선 815">
                <a:extLst>
                  <a:ext uri="{FF2B5EF4-FFF2-40B4-BE49-F238E27FC236}">
                    <a16:creationId xmlns:a16="http://schemas.microsoft.com/office/drawing/2014/main" id="{37191955-2546-6884-E212-7393210FA55A}"/>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0" name="직선 연결선 819">
                <a:extLst>
                  <a:ext uri="{FF2B5EF4-FFF2-40B4-BE49-F238E27FC236}">
                    <a16:creationId xmlns:a16="http://schemas.microsoft.com/office/drawing/2014/main" id="{AF405206-B039-831F-3002-3E802BFEF759}"/>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12" name="직선 연결선 826">
              <a:extLst>
                <a:ext uri="{FF2B5EF4-FFF2-40B4-BE49-F238E27FC236}">
                  <a16:creationId xmlns:a16="http://schemas.microsoft.com/office/drawing/2014/main" id="{D7552775-FA91-2568-52A4-3D092D2E18F3}"/>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3" name="직선 연결선 832">
              <a:extLst>
                <a:ext uri="{FF2B5EF4-FFF2-40B4-BE49-F238E27FC236}">
                  <a16:creationId xmlns:a16="http://schemas.microsoft.com/office/drawing/2014/main" id="{5D9C5420-0640-8924-8017-7D7C94306316}"/>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121" name="그룹 835">
            <a:extLst>
              <a:ext uri="{FF2B5EF4-FFF2-40B4-BE49-F238E27FC236}">
                <a16:creationId xmlns:a16="http://schemas.microsoft.com/office/drawing/2014/main" id="{46F06E68-A4D3-1E29-B631-77531C389F37}"/>
              </a:ext>
            </a:extLst>
          </p:cNvPr>
          <p:cNvGrpSpPr/>
          <p:nvPr/>
        </p:nvGrpSpPr>
        <p:grpSpPr>
          <a:xfrm rot="16200000">
            <a:off x="6006981" y="5048019"/>
            <a:ext cx="564373" cy="268733"/>
            <a:chOff x="5890169" y="4312037"/>
            <a:chExt cx="1895988" cy="1103725"/>
          </a:xfrm>
        </p:grpSpPr>
        <p:grpSp>
          <p:nvGrpSpPr>
            <p:cNvPr id="122" name="그룹 822">
              <a:extLst>
                <a:ext uri="{FF2B5EF4-FFF2-40B4-BE49-F238E27FC236}">
                  <a16:creationId xmlns:a16="http://schemas.microsoft.com/office/drawing/2014/main" id="{4E1C80F3-56B0-E94D-2AF2-B4296032C0D7}"/>
                </a:ext>
              </a:extLst>
            </p:cNvPr>
            <p:cNvGrpSpPr/>
            <p:nvPr/>
          </p:nvGrpSpPr>
          <p:grpSpPr>
            <a:xfrm>
              <a:off x="6122466" y="4312037"/>
              <a:ext cx="1432853" cy="1103725"/>
              <a:chOff x="5991225" y="4310063"/>
              <a:chExt cx="496427" cy="273840"/>
            </a:xfrm>
          </p:grpSpPr>
          <p:cxnSp>
            <p:nvCxnSpPr>
              <p:cNvPr id="125" name="직선 연결선 771">
                <a:extLst>
                  <a:ext uri="{FF2B5EF4-FFF2-40B4-BE49-F238E27FC236}">
                    <a16:creationId xmlns:a16="http://schemas.microsoft.com/office/drawing/2014/main" id="{56472CE2-E17B-E0AD-132B-B81078087073}"/>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6" name="직선 연결선 789">
                <a:extLst>
                  <a:ext uri="{FF2B5EF4-FFF2-40B4-BE49-F238E27FC236}">
                    <a16:creationId xmlns:a16="http://schemas.microsoft.com/office/drawing/2014/main" id="{5D061D8C-AFBA-BE3D-7F94-8AFA7F763244}"/>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7" name="직선 연결선 792">
                <a:extLst>
                  <a:ext uri="{FF2B5EF4-FFF2-40B4-BE49-F238E27FC236}">
                    <a16:creationId xmlns:a16="http://schemas.microsoft.com/office/drawing/2014/main" id="{33846EE5-4EE4-CC6D-F181-8ACB111A2086}"/>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8" name="직선 연결선 807">
                <a:extLst>
                  <a:ext uri="{FF2B5EF4-FFF2-40B4-BE49-F238E27FC236}">
                    <a16:creationId xmlns:a16="http://schemas.microsoft.com/office/drawing/2014/main" id="{79026406-EEB7-C1B6-3937-3592D4643347}"/>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9" name="직선 연결선 810">
                <a:extLst>
                  <a:ext uri="{FF2B5EF4-FFF2-40B4-BE49-F238E27FC236}">
                    <a16:creationId xmlns:a16="http://schemas.microsoft.com/office/drawing/2014/main" id="{81395FAA-5370-B2C9-3F9C-FC72D2D8585B}"/>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0" name="직선 연결선 815">
                <a:extLst>
                  <a:ext uri="{FF2B5EF4-FFF2-40B4-BE49-F238E27FC236}">
                    <a16:creationId xmlns:a16="http://schemas.microsoft.com/office/drawing/2014/main" id="{3806A183-4C5D-6E8D-97F1-ADCD0637E451}"/>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1" name="직선 연결선 819">
                <a:extLst>
                  <a:ext uri="{FF2B5EF4-FFF2-40B4-BE49-F238E27FC236}">
                    <a16:creationId xmlns:a16="http://schemas.microsoft.com/office/drawing/2014/main" id="{932D1442-8E11-B6B1-230B-32D3C8615C83}"/>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23" name="직선 연결선 826">
              <a:extLst>
                <a:ext uri="{FF2B5EF4-FFF2-40B4-BE49-F238E27FC236}">
                  <a16:creationId xmlns:a16="http://schemas.microsoft.com/office/drawing/2014/main" id="{BE4AC356-3A57-A5D9-5E8C-14A0181F9A16}"/>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4" name="직선 연결선 832">
              <a:extLst>
                <a:ext uri="{FF2B5EF4-FFF2-40B4-BE49-F238E27FC236}">
                  <a16:creationId xmlns:a16="http://schemas.microsoft.com/office/drawing/2014/main" id="{21F6AFD1-4707-F432-BE32-FEBDEB6FE4CF}"/>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132" name="그룹 835">
            <a:extLst>
              <a:ext uri="{FF2B5EF4-FFF2-40B4-BE49-F238E27FC236}">
                <a16:creationId xmlns:a16="http://schemas.microsoft.com/office/drawing/2014/main" id="{1BF5A43A-17DF-637B-FADC-39781538C6C0}"/>
              </a:ext>
            </a:extLst>
          </p:cNvPr>
          <p:cNvGrpSpPr/>
          <p:nvPr/>
        </p:nvGrpSpPr>
        <p:grpSpPr>
          <a:xfrm rot="16200000">
            <a:off x="7120494" y="4380986"/>
            <a:ext cx="564373" cy="268733"/>
            <a:chOff x="5890169" y="4312037"/>
            <a:chExt cx="1895988" cy="1103725"/>
          </a:xfrm>
        </p:grpSpPr>
        <p:grpSp>
          <p:nvGrpSpPr>
            <p:cNvPr id="133" name="그룹 822">
              <a:extLst>
                <a:ext uri="{FF2B5EF4-FFF2-40B4-BE49-F238E27FC236}">
                  <a16:creationId xmlns:a16="http://schemas.microsoft.com/office/drawing/2014/main" id="{79274270-930E-A63A-45A1-75B1D628A402}"/>
                </a:ext>
              </a:extLst>
            </p:cNvPr>
            <p:cNvGrpSpPr/>
            <p:nvPr/>
          </p:nvGrpSpPr>
          <p:grpSpPr>
            <a:xfrm>
              <a:off x="6122466" y="4312037"/>
              <a:ext cx="1432853" cy="1103725"/>
              <a:chOff x="5991225" y="4310063"/>
              <a:chExt cx="496427" cy="273840"/>
            </a:xfrm>
          </p:grpSpPr>
          <p:cxnSp>
            <p:nvCxnSpPr>
              <p:cNvPr id="136" name="직선 연결선 771">
                <a:extLst>
                  <a:ext uri="{FF2B5EF4-FFF2-40B4-BE49-F238E27FC236}">
                    <a16:creationId xmlns:a16="http://schemas.microsoft.com/office/drawing/2014/main" id="{34672CA8-1EEF-0C00-B9CC-A68DEFB10460}"/>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7" name="직선 연결선 789">
                <a:extLst>
                  <a:ext uri="{FF2B5EF4-FFF2-40B4-BE49-F238E27FC236}">
                    <a16:creationId xmlns:a16="http://schemas.microsoft.com/office/drawing/2014/main" id="{EA15D5AC-7B24-9276-B617-D68B7791F7E5}"/>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8" name="직선 연결선 792">
                <a:extLst>
                  <a:ext uri="{FF2B5EF4-FFF2-40B4-BE49-F238E27FC236}">
                    <a16:creationId xmlns:a16="http://schemas.microsoft.com/office/drawing/2014/main" id="{6DD1EEA3-9B7A-3CD2-6E46-E654B119D8FD}"/>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9" name="직선 연결선 807">
                <a:extLst>
                  <a:ext uri="{FF2B5EF4-FFF2-40B4-BE49-F238E27FC236}">
                    <a16:creationId xmlns:a16="http://schemas.microsoft.com/office/drawing/2014/main" id="{E227C1E6-1AC3-71A4-761A-FD06198F1E5D}"/>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0" name="직선 연결선 810">
                <a:extLst>
                  <a:ext uri="{FF2B5EF4-FFF2-40B4-BE49-F238E27FC236}">
                    <a16:creationId xmlns:a16="http://schemas.microsoft.com/office/drawing/2014/main" id="{DF1D6C90-E511-BC55-B217-2EEC4CD2B36A}"/>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1" name="직선 연결선 815">
                <a:extLst>
                  <a:ext uri="{FF2B5EF4-FFF2-40B4-BE49-F238E27FC236}">
                    <a16:creationId xmlns:a16="http://schemas.microsoft.com/office/drawing/2014/main" id="{E6874B1F-59D1-7760-57EC-DD8F21C0D4CD}"/>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2" name="직선 연결선 819">
                <a:extLst>
                  <a:ext uri="{FF2B5EF4-FFF2-40B4-BE49-F238E27FC236}">
                    <a16:creationId xmlns:a16="http://schemas.microsoft.com/office/drawing/2014/main" id="{01161A12-F6E3-55A0-5A12-F19083E37C4E}"/>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34" name="직선 연결선 826">
              <a:extLst>
                <a:ext uri="{FF2B5EF4-FFF2-40B4-BE49-F238E27FC236}">
                  <a16:creationId xmlns:a16="http://schemas.microsoft.com/office/drawing/2014/main" id="{85CDB2E5-4914-8F24-B835-5E9F3EAD22F2}"/>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5" name="직선 연결선 832">
              <a:extLst>
                <a:ext uri="{FF2B5EF4-FFF2-40B4-BE49-F238E27FC236}">
                  <a16:creationId xmlns:a16="http://schemas.microsoft.com/office/drawing/2014/main" id="{3032E4D8-1818-D24A-7685-0F925B877462}"/>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143" name="그룹 835">
            <a:extLst>
              <a:ext uri="{FF2B5EF4-FFF2-40B4-BE49-F238E27FC236}">
                <a16:creationId xmlns:a16="http://schemas.microsoft.com/office/drawing/2014/main" id="{1B63DB89-B2C0-F8FF-C54A-3B445F5441D8}"/>
              </a:ext>
            </a:extLst>
          </p:cNvPr>
          <p:cNvGrpSpPr/>
          <p:nvPr/>
        </p:nvGrpSpPr>
        <p:grpSpPr>
          <a:xfrm rot="16200000">
            <a:off x="7120495" y="5048019"/>
            <a:ext cx="564373" cy="268733"/>
            <a:chOff x="5890169" y="4312037"/>
            <a:chExt cx="1895988" cy="1103725"/>
          </a:xfrm>
        </p:grpSpPr>
        <p:grpSp>
          <p:nvGrpSpPr>
            <p:cNvPr id="144" name="그룹 822">
              <a:extLst>
                <a:ext uri="{FF2B5EF4-FFF2-40B4-BE49-F238E27FC236}">
                  <a16:creationId xmlns:a16="http://schemas.microsoft.com/office/drawing/2014/main" id="{82C314C4-E967-C2CE-1A40-96DD0609CA44}"/>
                </a:ext>
              </a:extLst>
            </p:cNvPr>
            <p:cNvGrpSpPr/>
            <p:nvPr/>
          </p:nvGrpSpPr>
          <p:grpSpPr>
            <a:xfrm>
              <a:off x="6122466" y="4312037"/>
              <a:ext cx="1432853" cy="1103725"/>
              <a:chOff x="5991225" y="4310063"/>
              <a:chExt cx="496427" cy="273840"/>
            </a:xfrm>
          </p:grpSpPr>
          <p:cxnSp>
            <p:nvCxnSpPr>
              <p:cNvPr id="147" name="직선 연결선 771">
                <a:extLst>
                  <a:ext uri="{FF2B5EF4-FFF2-40B4-BE49-F238E27FC236}">
                    <a16:creationId xmlns:a16="http://schemas.microsoft.com/office/drawing/2014/main" id="{8BC0464A-3224-FE23-A865-C9B716335027}"/>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8" name="직선 연결선 789">
                <a:extLst>
                  <a:ext uri="{FF2B5EF4-FFF2-40B4-BE49-F238E27FC236}">
                    <a16:creationId xmlns:a16="http://schemas.microsoft.com/office/drawing/2014/main" id="{F53CDD37-E834-BE1F-6B91-E6B19AF3B099}"/>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9" name="직선 연결선 792">
                <a:extLst>
                  <a:ext uri="{FF2B5EF4-FFF2-40B4-BE49-F238E27FC236}">
                    <a16:creationId xmlns:a16="http://schemas.microsoft.com/office/drawing/2014/main" id="{9F8C6A34-D777-39A7-B81A-68F94AC7AFBA}"/>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50" name="직선 연결선 807">
                <a:extLst>
                  <a:ext uri="{FF2B5EF4-FFF2-40B4-BE49-F238E27FC236}">
                    <a16:creationId xmlns:a16="http://schemas.microsoft.com/office/drawing/2014/main" id="{4BCDB7BD-877C-EDB7-4B96-32548C16A309}"/>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51" name="직선 연결선 810">
                <a:extLst>
                  <a:ext uri="{FF2B5EF4-FFF2-40B4-BE49-F238E27FC236}">
                    <a16:creationId xmlns:a16="http://schemas.microsoft.com/office/drawing/2014/main" id="{8365F89A-001A-6260-DEFC-CB8788DD27AD}"/>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52" name="직선 연결선 815">
                <a:extLst>
                  <a:ext uri="{FF2B5EF4-FFF2-40B4-BE49-F238E27FC236}">
                    <a16:creationId xmlns:a16="http://schemas.microsoft.com/office/drawing/2014/main" id="{BF87F730-2A0B-50D4-6EF8-3BE57FEECDC1}"/>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53" name="직선 연결선 819">
                <a:extLst>
                  <a:ext uri="{FF2B5EF4-FFF2-40B4-BE49-F238E27FC236}">
                    <a16:creationId xmlns:a16="http://schemas.microsoft.com/office/drawing/2014/main" id="{2DF7A94E-F48A-16A3-4703-4BC229F2CBE4}"/>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45" name="직선 연결선 826">
              <a:extLst>
                <a:ext uri="{FF2B5EF4-FFF2-40B4-BE49-F238E27FC236}">
                  <a16:creationId xmlns:a16="http://schemas.microsoft.com/office/drawing/2014/main" id="{EBD2A457-ABA1-4356-D024-3E0793D8377F}"/>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6" name="직선 연결선 832">
              <a:extLst>
                <a:ext uri="{FF2B5EF4-FFF2-40B4-BE49-F238E27FC236}">
                  <a16:creationId xmlns:a16="http://schemas.microsoft.com/office/drawing/2014/main" id="{2BA59ECA-CAAE-307D-DB67-89EEB7ABFE33}"/>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sp>
        <p:nvSpPr>
          <p:cNvPr id="154" name="TextBox 153">
            <a:extLst>
              <a:ext uri="{FF2B5EF4-FFF2-40B4-BE49-F238E27FC236}">
                <a16:creationId xmlns:a16="http://schemas.microsoft.com/office/drawing/2014/main" id="{899C8904-684B-3AE0-22A4-4F64BA9C08C6}"/>
              </a:ext>
            </a:extLst>
          </p:cNvPr>
          <p:cNvSpPr txBox="1"/>
          <p:nvPr/>
        </p:nvSpPr>
        <p:spPr>
          <a:xfrm>
            <a:off x="-85888" y="2761010"/>
            <a:ext cx="3190481" cy="1231106"/>
          </a:xfrm>
          <a:prstGeom prst="rect">
            <a:avLst/>
          </a:prstGeom>
          <a:noFill/>
        </p:spPr>
        <p:txBody>
          <a:bodyPr wrap="square" lIns="0" tIns="0" rIns="0" bIns="0" rtlCol="0" anchor="ctr">
            <a:spAutoFit/>
          </a:bodyPr>
          <a:lstStyle/>
          <a:p>
            <a:pPr algn="ctr" defTabSz="457200"/>
            <a:r>
              <a:rPr lang="en-US" altLang="ko-KR" sz="2000" b="1" dirty="0">
                <a:solidFill>
                  <a:srgbClr val="C80060"/>
                </a:solidFill>
                <a:latin typeface="Cambria" panose="02040503050406030204" pitchFamily="18" charset="0"/>
                <a:ea typeface="맑은 고딕" panose="020B0503020000020004" pitchFamily="34" charset="-127"/>
              </a:rPr>
              <a:t>Target Cell</a:t>
            </a:r>
            <a:r>
              <a:rPr lang="en-US" altLang="ko-KR" sz="2000" b="1" dirty="0">
                <a:solidFill>
                  <a:prstClr val="black"/>
                </a:solidFill>
                <a:latin typeface="Cambria" panose="02040503050406030204" pitchFamily="18" charset="0"/>
                <a:ea typeface="맑은 고딕" panose="020B0503020000020004" pitchFamily="34" charset="-127"/>
              </a:rPr>
              <a:t>:</a:t>
            </a:r>
          </a:p>
          <a:p>
            <a:pPr algn="ctr" defTabSz="457200"/>
            <a:r>
              <a:rPr lang="en-US" altLang="ko-KR" sz="2000" b="1" i="1" dirty="0">
                <a:solidFill>
                  <a:prstClr val="black"/>
                </a:solidFill>
                <a:latin typeface="Cambria" panose="02040503050406030204" pitchFamily="18" charset="0"/>
                <a:ea typeface="맑은 고딕" panose="020B0503020000020004" pitchFamily="34" charset="-127"/>
              </a:rPr>
              <a:t>Operate </a:t>
            </a:r>
          </a:p>
          <a:p>
            <a:pPr algn="ctr" defTabSz="457200"/>
            <a:r>
              <a:rPr lang="en-US" altLang="ko-KR" sz="2000" b="1" i="1" dirty="0">
                <a:solidFill>
                  <a:prstClr val="black"/>
                </a:solidFill>
                <a:latin typeface="Cambria" panose="02040503050406030204" pitchFamily="18" charset="0"/>
                <a:ea typeface="맑은 고딕" panose="020B0503020000020004" pitchFamily="34" charset="-127"/>
              </a:rPr>
              <a:t>as a </a:t>
            </a:r>
            <a:r>
              <a:rPr lang="en-US" altLang="ko-KR" sz="2000" b="1" i="1" dirty="0">
                <a:solidFill>
                  <a:srgbClr val="C80060"/>
                </a:solidFill>
                <a:latin typeface="Cambria" panose="02040503050406030204" pitchFamily="18" charset="0"/>
                <a:ea typeface="맑은 고딕" panose="020B0503020000020004" pitchFamily="34" charset="-127"/>
              </a:rPr>
              <a:t>resistance </a:t>
            </a:r>
            <a:r>
              <a:rPr lang="en-US" altLang="ko-KR" sz="2000" b="1" dirty="0">
                <a:solidFill>
                  <a:srgbClr val="C80060"/>
                </a:solidFill>
                <a:latin typeface="Cambria" panose="02040503050406030204" pitchFamily="18" charset="0"/>
                <a:ea typeface="맑은 고딕" panose="020B0503020000020004" pitchFamily="34" charset="-127"/>
              </a:rPr>
              <a:t>(1)</a:t>
            </a:r>
            <a:br>
              <a:rPr lang="en-US" altLang="ko-KR" sz="2000" b="1" i="1" dirty="0">
                <a:solidFill>
                  <a:prstClr val="black"/>
                </a:solidFill>
                <a:latin typeface="Cambria" panose="02040503050406030204" pitchFamily="18" charset="0"/>
                <a:ea typeface="맑은 고딕" panose="020B0503020000020004" pitchFamily="34" charset="-127"/>
              </a:rPr>
            </a:br>
            <a:r>
              <a:rPr lang="en-US" altLang="ko-KR" sz="2000" b="1" i="1" dirty="0">
                <a:solidFill>
                  <a:srgbClr val="C80060"/>
                </a:solidFill>
                <a:latin typeface="Cambria" panose="02040503050406030204" pitchFamily="18" charset="0"/>
                <a:ea typeface="맑은 고딕" panose="020B0503020000020004" pitchFamily="34" charset="-127"/>
              </a:rPr>
              <a:t>or</a:t>
            </a:r>
            <a:r>
              <a:rPr lang="en-US" altLang="ko-KR" sz="2000" b="1" i="1" dirty="0">
                <a:latin typeface="Cambria" panose="02040503050406030204" pitchFamily="18" charset="0"/>
                <a:ea typeface="맑은 고딕" panose="020B0503020000020004" pitchFamily="34" charset="-127"/>
              </a:rPr>
              <a:t> an </a:t>
            </a:r>
            <a:r>
              <a:rPr lang="en-US" altLang="ko-KR" sz="2000" b="1" i="1" dirty="0">
                <a:solidFill>
                  <a:srgbClr val="C80060"/>
                </a:solidFill>
                <a:latin typeface="Cambria" panose="02040503050406030204" pitchFamily="18" charset="0"/>
                <a:ea typeface="맑은 고딕" panose="020B0503020000020004" pitchFamily="34" charset="-127"/>
              </a:rPr>
              <a:t>open switch </a:t>
            </a:r>
            <a:r>
              <a:rPr lang="en-US" altLang="ko-KR" sz="2000" b="1" dirty="0">
                <a:solidFill>
                  <a:srgbClr val="C80060"/>
                </a:solidFill>
                <a:latin typeface="Cambria" panose="02040503050406030204" pitchFamily="18" charset="0"/>
                <a:ea typeface="맑은 고딕" panose="020B0503020000020004" pitchFamily="34" charset="-127"/>
              </a:rPr>
              <a:t>(0)</a:t>
            </a:r>
          </a:p>
        </p:txBody>
      </p:sp>
      <p:sp>
        <p:nvSpPr>
          <p:cNvPr id="155" name="Left Brace 154">
            <a:extLst>
              <a:ext uri="{FF2B5EF4-FFF2-40B4-BE49-F238E27FC236}">
                <a16:creationId xmlns:a16="http://schemas.microsoft.com/office/drawing/2014/main" id="{33AA3690-BC45-5E74-93ED-ACE1BA77DB4C}"/>
              </a:ext>
            </a:extLst>
          </p:cNvPr>
          <p:cNvSpPr/>
          <p:nvPr/>
        </p:nvSpPr>
        <p:spPr>
          <a:xfrm>
            <a:off x="2634768" y="2887744"/>
            <a:ext cx="323170" cy="1236090"/>
          </a:xfrm>
          <a:prstGeom prst="leftBrace">
            <a:avLst>
              <a:gd name="adj1" fmla="val 52841"/>
              <a:gd name="adj2" fmla="val 31444"/>
            </a:avLst>
          </a:prstGeom>
          <a:ln w="19050">
            <a:solidFill>
              <a:srgbClr val="C80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grpSp>
        <p:nvGrpSpPr>
          <p:cNvPr id="156" name="그룹 835">
            <a:extLst>
              <a:ext uri="{FF2B5EF4-FFF2-40B4-BE49-F238E27FC236}">
                <a16:creationId xmlns:a16="http://schemas.microsoft.com/office/drawing/2014/main" id="{B63CB6F7-84D5-09AD-996F-9FBB94EEC874}"/>
              </a:ext>
            </a:extLst>
          </p:cNvPr>
          <p:cNvGrpSpPr/>
          <p:nvPr/>
        </p:nvGrpSpPr>
        <p:grpSpPr>
          <a:xfrm rot="16200000">
            <a:off x="4893346" y="3720630"/>
            <a:ext cx="564373" cy="268733"/>
            <a:chOff x="5890169" y="4312037"/>
            <a:chExt cx="1895988" cy="1103725"/>
          </a:xfrm>
        </p:grpSpPr>
        <p:grpSp>
          <p:nvGrpSpPr>
            <p:cNvPr id="157" name="그룹 822">
              <a:extLst>
                <a:ext uri="{FF2B5EF4-FFF2-40B4-BE49-F238E27FC236}">
                  <a16:creationId xmlns:a16="http://schemas.microsoft.com/office/drawing/2014/main" id="{57B5F6AF-9264-3133-9F75-3778674D3752}"/>
                </a:ext>
              </a:extLst>
            </p:cNvPr>
            <p:cNvGrpSpPr/>
            <p:nvPr/>
          </p:nvGrpSpPr>
          <p:grpSpPr>
            <a:xfrm>
              <a:off x="6122466" y="4312037"/>
              <a:ext cx="1432853" cy="1103725"/>
              <a:chOff x="5991225" y="4310063"/>
              <a:chExt cx="496427" cy="273840"/>
            </a:xfrm>
          </p:grpSpPr>
          <p:cxnSp>
            <p:nvCxnSpPr>
              <p:cNvPr id="160" name="직선 연결선 771">
                <a:extLst>
                  <a:ext uri="{FF2B5EF4-FFF2-40B4-BE49-F238E27FC236}">
                    <a16:creationId xmlns:a16="http://schemas.microsoft.com/office/drawing/2014/main" id="{4786857B-F26A-2243-D22E-018997E1C8E8}"/>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1" name="직선 연결선 789">
                <a:extLst>
                  <a:ext uri="{FF2B5EF4-FFF2-40B4-BE49-F238E27FC236}">
                    <a16:creationId xmlns:a16="http://schemas.microsoft.com/office/drawing/2014/main" id="{904F2D5C-4791-75D2-5301-7F2E084D7FC8}"/>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2" name="직선 연결선 792">
                <a:extLst>
                  <a:ext uri="{FF2B5EF4-FFF2-40B4-BE49-F238E27FC236}">
                    <a16:creationId xmlns:a16="http://schemas.microsoft.com/office/drawing/2014/main" id="{AE7EC974-371B-1F86-D025-35CBE8CCD0B9}"/>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3" name="직선 연결선 807">
                <a:extLst>
                  <a:ext uri="{FF2B5EF4-FFF2-40B4-BE49-F238E27FC236}">
                    <a16:creationId xmlns:a16="http://schemas.microsoft.com/office/drawing/2014/main" id="{BC212E2C-7AEC-8978-9178-F81D43E17D26}"/>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4" name="직선 연결선 810">
                <a:extLst>
                  <a:ext uri="{FF2B5EF4-FFF2-40B4-BE49-F238E27FC236}">
                    <a16:creationId xmlns:a16="http://schemas.microsoft.com/office/drawing/2014/main" id="{B2025A5D-D679-CF90-3DF1-69924ACC8CE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5" name="직선 연결선 815">
                <a:extLst>
                  <a:ext uri="{FF2B5EF4-FFF2-40B4-BE49-F238E27FC236}">
                    <a16:creationId xmlns:a16="http://schemas.microsoft.com/office/drawing/2014/main" id="{2C5B9AF3-91BB-0A0F-AE8B-4F6C9832898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6" name="직선 연결선 819">
                <a:extLst>
                  <a:ext uri="{FF2B5EF4-FFF2-40B4-BE49-F238E27FC236}">
                    <a16:creationId xmlns:a16="http://schemas.microsoft.com/office/drawing/2014/main" id="{97D2F2BC-7B2E-B435-002B-A2D0B234864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58" name="직선 연결선 826">
              <a:extLst>
                <a:ext uri="{FF2B5EF4-FFF2-40B4-BE49-F238E27FC236}">
                  <a16:creationId xmlns:a16="http://schemas.microsoft.com/office/drawing/2014/main" id="{B64CC501-4BA8-9496-C1E7-CBE4D285198B}"/>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9" name="직선 연결선 832">
              <a:extLst>
                <a:ext uri="{FF2B5EF4-FFF2-40B4-BE49-F238E27FC236}">
                  <a16:creationId xmlns:a16="http://schemas.microsoft.com/office/drawing/2014/main" id="{93AA5A4B-32FB-82AC-B658-0EC80949E757}"/>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67" name="그룹 835">
            <a:extLst>
              <a:ext uri="{FF2B5EF4-FFF2-40B4-BE49-F238E27FC236}">
                <a16:creationId xmlns:a16="http://schemas.microsoft.com/office/drawing/2014/main" id="{CBA410D2-F61C-1BB0-809E-3DFEF737C6F0}"/>
              </a:ext>
            </a:extLst>
          </p:cNvPr>
          <p:cNvGrpSpPr/>
          <p:nvPr/>
        </p:nvGrpSpPr>
        <p:grpSpPr>
          <a:xfrm rot="16200000">
            <a:off x="6006980" y="3060186"/>
            <a:ext cx="564373" cy="268733"/>
            <a:chOff x="5890169" y="4312037"/>
            <a:chExt cx="1895988" cy="1103725"/>
          </a:xfrm>
        </p:grpSpPr>
        <p:grpSp>
          <p:nvGrpSpPr>
            <p:cNvPr id="168" name="그룹 822">
              <a:extLst>
                <a:ext uri="{FF2B5EF4-FFF2-40B4-BE49-F238E27FC236}">
                  <a16:creationId xmlns:a16="http://schemas.microsoft.com/office/drawing/2014/main" id="{EE5C1BD7-D2B8-C593-5684-E33024672C2B}"/>
                </a:ext>
              </a:extLst>
            </p:cNvPr>
            <p:cNvGrpSpPr/>
            <p:nvPr/>
          </p:nvGrpSpPr>
          <p:grpSpPr>
            <a:xfrm>
              <a:off x="6122466" y="4312037"/>
              <a:ext cx="1432853" cy="1103725"/>
              <a:chOff x="5991225" y="4310063"/>
              <a:chExt cx="496427" cy="273840"/>
            </a:xfrm>
          </p:grpSpPr>
          <p:cxnSp>
            <p:nvCxnSpPr>
              <p:cNvPr id="171" name="직선 연결선 771">
                <a:extLst>
                  <a:ext uri="{FF2B5EF4-FFF2-40B4-BE49-F238E27FC236}">
                    <a16:creationId xmlns:a16="http://schemas.microsoft.com/office/drawing/2014/main" id="{9D1BCDE7-1DD9-C412-BD72-F48E0165A96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2" name="직선 연결선 789">
                <a:extLst>
                  <a:ext uri="{FF2B5EF4-FFF2-40B4-BE49-F238E27FC236}">
                    <a16:creationId xmlns:a16="http://schemas.microsoft.com/office/drawing/2014/main" id="{B7D0D51C-51F8-09AC-FB9C-AF9BA631421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3" name="직선 연결선 792">
                <a:extLst>
                  <a:ext uri="{FF2B5EF4-FFF2-40B4-BE49-F238E27FC236}">
                    <a16:creationId xmlns:a16="http://schemas.microsoft.com/office/drawing/2014/main" id="{E9789E80-8914-CB8F-0F5A-B5B8A2B7915F}"/>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4" name="직선 연결선 807">
                <a:extLst>
                  <a:ext uri="{FF2B5EF4-FFF2-40B4-BE49-F238E27FC236}">
                    <a16:creationId xmlns:a16="http://schemas.microsoft.com/office/drawing/2014/main" id="{A3C24941-2F56-7235-691C-82F85C342B27}"/>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5" name="직선 연결선 810">
                <a:extLst>
                  <a:ext uri="{FF2B5EF4-FFF2-40B4-BE49-F238E27FC236}">
                    <a16:creationId xmlns:a16="http://schemas.microsoft.com/office/drawing/2014/main" id="{811F6DE6-13F6-8A97-57C9-9D487156F72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6" name="직선 연결선 815">
                <a:extLst>
                  <a:ext uri="{FF2B5EF4-FFF2-40B4-BE49-F238E27FC236}">
                    <a16:creationId xmlns:a16="http://schemas.microsoft.com/office/drawing/2014/main" id="{094FE345-6948-4FCF-4EDB-64F5A4B36B4F}"/>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7" name="직선 연결선 819">
                <a:extLst>
                  <a:ext uri="{FF2B5EF4-FFF2-40B4-BE49-F238E27FC236}">
                    <a16:creationId xmlns:a16="http://schemas.microsoft.com/office/drawing/2014/main" id="{560425F4-11BA-7FE4-584E-ADDC4F93CDC0}"/>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69" name="직선 연결선 826">
              <a:extLst>
                <a:ext uri="{FF2B5EF4-FFF2-40B4-BE49-F238E27FC236}">
                  <a16:creationId xmlns:a16="http://schemas.microsoft.com/office/drawing/2014/main" id="{3F2D677A-3109-2CE2-2243-B98E6C00ADFA}"/>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0" name="직선 연결선 832">
              <a:extLst>
                <a:ext uri="{FF2B5EF4-FFF2-40B4-BE49-F238E27FC236}">
                  <a16:creationId xmlns:a16="http://schemas.microsoft.com/office/drawing/2014/main" id="{CB38072E-5F48-9231-1213-695F698A093D}"/>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78" name="그룹 835">
            <a:extLst>
              <a:ext uri="{FF2B5EF4-FFF2-40B4-BE49-F238E27FC236}">
                <a16:creationId xmlns:a16="http://schemas.microsoft.com/office/drawing/2014/main" id="{86A5B3C9-0EE9-2C01-407C-2AE2889687F5}"/>
              </a:ext>
            </a:extLst>
          </p:cNvPr>
          <p:cNvGrpSpPr/>
          <p:nvPr/>
        </p:nvGrpSpPr>
        <p:grpSpPr>
          <a:xfrm rot="16200000">
            <a:off x="7120494" y="3047310"/>
            <a:ext cx="564373" cy="268733"/>
            <a:chOff x="5890169" y="4312037"/>
            <a:chExt cx="1895988" cy="1103725"/>
          </a:xfrm>
        </p:grpSpPr>
        <p:grpSp>
          <p:nvGrpSpPr>
            <p:cNvPr id="179" name="그룹 822">
              <a:extLst>
                <a:ext uri="{FF2B5EF4-FFF2-40B4-BE49-F238E27FC236}">
                  <a16:creationId xmlns:a16="http://schemas.microsoft.com/office/drawing/2014/main" id="{1FFBE70D-3875-2509-A49E-D48E1213AFFA}"/>
                </a:ext>
              </a:extLst>
            </p:cNvPr>
            <p:cNvGrpSpPr/>
            <p:nvPr/>
          </p:nvGrpSpPr>
          <p:grpSpPr>
            <a:xfrm>
              <a:off x="6122466" y="4312037"/>
              <a:ext cx="1432853" cy="1103725"/>
              <a:chOff x="5991225" y="4310063"/>
              <a:chExt cx="496427" cy="273840"/>
            </a:xfrm>
          </p:grpSpPr>
          <p:cxnSp>
            <p:nvCxnSpPr>
              <p:cNvPr id="182" name="직선 연결선 771">
                <a:extLst>
                  <a:ext uri="{FF2B5EF4-FFF2-40B4-BE49-F238E27FC236}">
                    <a16:creationId xmlns:a16="http://schemas.microsoft.com/office/drawing/2014/main" id="{77909EF5-2276-582E-037A-5F31B18C3FC9}"/>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3" name="직선 연결선 789">
                <a:extLst>
                  <a:ext uri="{FF2B5EF4-FFF2-40B4-BE49-F238E27FC236}">
                    <a16:creationId xmlns:a16="http://schemas.microsoft.com/office/drawing/2014/main" id="{83E4595D-3FEE-8433-87FB-529A7A7AAB7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4" name="직선 연결선 792">
                <a:extLst>
                  <a:ext uri="{FF2B5EF4-FFF2-40B4-BE49-F238E27FC236}">
                    <a16:creationId xmlns:a16="http://schemas.microsoft.com/office/drawing/2014/main" id="{712B062D-F37A-3428-150D-CA38B04579F8}"/>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5" name="직선 연결선 807">
                <a:extLst>
                  <a:ext uri="{FF2B5EF4-FFF2-40B4-BE49-F238E27FC236}">
                    <a16:creationId xmlns:a16="http://schemas.microsoft.com/office/drawing/2014/main" id="{5852D7AA-95EE-CB62-C41F-2340BF71B4D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6" name="직선 연결선 810">
                <a:extLst>
                  <a:ext uri="{FF2B5EF4-FFF2-40B4-BE49-F238E27FC236}">
                    <a16:creationId xmlns:a16="http://schemas.microsoft.com/office/drawing/2014/main" id="{36902E79-E858-773C-A571-DFEE41D9CA66}"/>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7" name="직선 연결선 815">
                <a:extLst>
                  <a:ext uri="{FF2B5EF4-FFF2-40B4-BE49-F238E27FC236}">
                    <a16:creationId xmlns:a16="http://schemas.microsoft.com/office/drawing/2014/main" id="{8811803A-A435-0430-6E45-6640D4235A6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8" name="직선 연결선 819">
                <a:extLst>
                  <a:ext uri="{FF2B5EF4-FFF2-40B4-BE49-F238E27FC236}">
                    <a16:creationId xmlns:a16="http://schemas.microsoft.com/office/drawing/2014/main" id="{51C62045-6984-D8C1-C3F6-9B55A8C158E6}"/>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80" name="직선 연결선 826">
              <a:extLst>
                <a:ext uri="{FF2B5EF4-FFF2-40B4-BE49-F238E27FC236}">
                  <a16:creationId xmlns:a16="http://schemas.microsoft.com/office/drawing/2014/main" id="{9C58DD7B-F716-7577-8D1D-AF378BD3E75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1" name="직선 연결선 832">
              <a:extLst>
                <a:ext uri="{FF2B5EF4-FFF2-40B4-BE49-F238E27FC236}">
                  <a16:creationId xmlns:a16="http://schemas.microsoft.com/office/drawing/2014/main" id="{95BD4133-B6F6-E84F-8347-AEB260DFF954}"/>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89" name="그룹 835">
            <a:extLst>
              <a:ext uri="{FF2B5EF4-FFF2-40B4-BE49-F238E27FC236}">
                <a16:creationId xmlns:a16="http://schemas.microsoft.com/office/drawing/2014/main" id="{78E25BF5-362F-8941-9132-C143583DC978}"/>
              </a:ext>
            </a:extLst>
          </p:cNvPr>
          <p:cNvGrpSpPr/>
          <p:nvPr/>
        </p:nvGrpSpPr>
        <p:grpSpPr>
          <a:xfrm rot="16200000">
            <a:off x="7120495" y="3714343"/>
            <a:ext cx="564373" cy="268733"/>
            <a:chOff x="5890169" y="4312037"/>
            <a:chExt cx="1895988" cy="1103725"/>
          </a:xfrm>
        </p:grpSpPr>
        <p:grpSp>
          <p:nvGrpSpPr>
            <p:cNvPr id="190" name="그룹 822">
              <a:extLst>
                <a:ext uri="{FF2B5EF4-FFF2-40B4-BE49-F238E27FC236}">
                  <a16:creationId xmlns:a16="http://schemas.microsoft.com/office/drawing/2014/main" id="{01316078-B488-C955-C836-BA0C050F0F38}"/>
                </a:ext>
              </a:extLst>
            </p:cNvPr>
            <p:cNvGrpSpPr/>
            <p:nvPr/>
          </p:nvGrpSpPr>
          <p:grpSpPr>
            <a:xfrm>
              <a:off x="6122466" y="4312037"/>
              <a:ext cx="1432853" cy="1103725"/>
              <a:chOff x="5991225" y="4310063"/>
              <a:chExt cx="496427" cy="273840"/>
            </a:xfrm>
          </p:grpSpPr>
          <p:cxnSp>
            <p:nvCxnSpPr>
              <p:cNvPr id="193" name="직선 연결선 771">
                <a:extLst>
                  <a:ext uri="{FF2B5EF4-FFF2-40B4-BE49-F238E27FC236}">
                    <a16:creationId xmlns:a16="http://schemas.microsoft.com/office/drawing/2014/main" id="{974BBEA6-2817-DC08-FA2E-9B3F6DF44CE6}"/>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4" name="직선 연결선 789">
                <a:extLst>
                  <a:ext uri="{FF2B5EF4-FFF2-40B4-BE49-F238E27FC236}">
                    <a16:creationId xmlns:a16="http://schemas.microsoft.com/office/drawing/2014/main" id="{FE87092F-0F16-4009-B389-DAB064B09AAD}"/>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5" name="직선 연결선 792">
                <a:extLst>
                  <a:ext uri="{FF2B5EF4-FFF2-40B4-BE49-F238E27FC236}">
                    <a16:creationId xmlns:a16="http://schemas.microsoft.com/office/drawing/2014/main" id="{DF3DA6CB-9B87-BFC4-09C8-9670F5AF704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6" name="직선 연결선 807">
                <a:extLst>
                  <a:ext uri="{FF2B5EF4-FFF2-40B4-BE49-F238E27FC236}">
                    <a16:creationId xmlns:a16="http://schemas.microsoft.com/office/drawing/2014/main" id="{E7117FFE-2B88-6213-C998-99AA5F868372}"/>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7" name="직선 연결선 810">
                <a:extLst>
                  <a:ext uri="{FF2B5EF4-FFF2-40B4-BE49-F238E27FC236}">
                    <a16:creationId xmlns:a16="http://schemas.microsoft.com/office/drawing/2014/main" id="{BE1F6235-35DD-B0DA-7BC7-395D15EE0223}"/>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8" name="직선 연결선 815">
                <a:extLst>
                  <a:ext uri="{FF2B5EF4-FFF2-40B4-BE49-F238E27FC236}">
                    <a16:creationId xmlns:a16="http://schemas.microsoft.com/office/drawing/2014/main" id="{A16A3A3D-FA01-78BF-6BC7-BFBCC2D31658}"/>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9" name="직선 연결선 819">
                <a:extLst>
                  <a:ext uri="{FF2B5EF4-FFF2-40B4-BE49-F238E27FC236}">
                    <a16:creationId xmlns:a16="http://schemas.microsoft.com/office/drawing/2014/main" id="{5CEF3E41-E07B-7FEF-FFDD-0E8F7535426A}"/>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91" name="직선 연결선 826">
              <a:extLst>
                <a:ext uri="{FF2B5EF4-FFF2-40B4-BE49-F238E27FC236}">
                  <a16:creationId xmlns:a16="http://schemas.microsoft.com/office/drawing/2014/main" id="{E60640E5-F34A-30DB-09B5-34873CC316E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2" name="직선 연결선 832">
              <a:extLst>
                <a:ext uri="{FF2B5EF4-FFF2-40B4-BE49-F238E27FC236}">
                  <a16:creationId xmlns:a16="http://schemas.microsoft.com/office/drawing/2014/main" id="{B6F2D151-119C-0B2C-9B1D-5125A5D0FD90}"/>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00" name="그룹 761">
            <a:extLst>
              <a:ext uri="{FF2B5EF4-FFF2-40B4-BE49-F238E27FC236}">
                <a16:creationId xmlns:a16="http://schemas.microsoft.com/office/drawing/2014/main" id="{18D770F5-D757-3D9C-C214-20A9E4A8EE8A}"/>
              </a:ext>
            </a:extLst>
          </p:cNvPr>
          <p:cNvGrpSpPr/>
          <p:nvPr/>
        </p:nvGrpSpPr>
        <p:grpSpPr>
          <a:xfrm rot="5400000">
            <a:off x="3769659" y="3135148"/>
            <a:ext cx="598569" cy="124310"/>
            <a:chOff x="5608137" y="3394157"/>
            <a:chExt cx="338599" cy="70817"/>
          </a:xfrm>
        </p:grpSpPr>
        <p:grpSp>
          <p:nvGrpSpPr>
            <p:cNvPr id="201" name="그룹 753">
              <a:extLst>
                <a:ext uri="{FF2B5EF4-FFF2-40B4-BE49-F238E27FC236}">
                  <a16:creationId xmlns:a16="http://schemas.microsoft.com/office/drawing/2014/main" id="{90A2B2DB-1E4C-7977-4597-0D7299C11030}"/>
                </a:ext>
              </a:extLst>
            </p:cNvPr>
            <p:cNvGrpSpPr/>
            <p:nvPr/>
          </p:nvGrpSpPr>
          <p:grpSpPr>
            <a:xfrm rot="5400000">
              <a:off x="5739521" y="3307128"/>
              <a:ext cx="70817" cy="244875"/>
              <a:chOff x="5131625" y="2342062"/>
              <a:chExt cx="70817" cy="244875"/>
            </a:xfrm>
          </p:grpSpPr>
          <p:sp>
            <p:nvSpPr>
              <p:cNvPr id="204" name="타원 750">
                <a:extLst>
                  <a:ext uri="{FF2B5EF4-FFF2-40B4-BE49-F238E27FC236}">
                    <a16:creationId xmlns:a16="http://schemas.microsoft.com/office/drawing/2014/main" id="{BC5C5548-95B8-3DAC-8AA5-D0E9428FDBF7}"/>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sp>
            <p:nvSpPr>
              <p:cNvPr id="205" name="타원 751">
                <a:extLst>
                  <a:ext uri="{FF2B5EF4-FFF2-40B4-BE49-F238E27FC236}">
                    <a16:creationId xmlns:a16="http://schemas.microsoft.com/office/drawing/2014/main" id="{B33E984F-BB1E-DF1A-18D4-EE14097E1D3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cxnSp>
            <p:nvCxnSpPr>
              <p:cNvPr id="206" name="직선 연결선 752">
                <a:extLst>
                  <a:ext uri="{FF2B5EF4-FFF2-40B4-BE49-F238E27FC236}">
                    <a16:creationId xmlns:a16="http://schemas.microsoft.com/office/drawing/2014/main" id="{ADB9E827-D2B6-181F-BB06-BA8A6A42AA01}"/>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2" name="직선 연결선 754">
              <a:extLst>
                <a:ext uri="{FF2B5EF4-FFF2-40B4-BE49-F238E27FC236}">
                  <a16:creationId xmlns:a16="http://schemas.microsoft.com/office/drawing/2014/main" id="{EE5475B1-7F34-769D-6446-B12C5E2930C2}"/>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03" name="직선 연결선 756">
              <a:extLst>
                <a:ext uri="{FF2B5EF4-FFF2-40B4-BE49-F238E27FC236}">
                  <a16:creationId xmlns:a16="http://schemas.microsoft.com/office/drawing/2014/main" id="{379BC714-F0D0-F5B7-14DC-C65EA439A9DC}"/>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07" name="그룹 761">
            <a:extLst>
              <a:ext uri="{FF2B5EF4-FFF2-40B4-BE49-F238E27FC236}">
                <a16:creationId xmlns:a16="http://schemas.microsoft.com/office/drawing/2014/main" id="{A6D867BF-D978-2699-BE35-22DF40034E85}"/>
              </a:ext>
            </a:extLst>
          </p:cNvPr>
          <p:cNvGrpSpPr/>
          <p:nvPr/>
        </p:nvGrpSpPr>
        <p:grpSpPr>
          <a:xfrm rot="5400000">
            <a:off x="4883794" y="3135149"/>
            <a:ext cx="598569" cy="124310"/>
            <a:chOff x="5608137" y="3394157"/>
            <a:chExt cx="338599" cy="70817"/>
          </a:xfrm>
        </p:grpSpPr>
        <p:grpSp>
          <p:nvGrpSpPr>
            <p:cNvPr id="208" name="그룹 753">
              <a:extLst>
                <a:ext uri="{FF2B5EF4-FFF2-40B4-BE49-F238E27FC236}">
                  <a16:creationId xmlns:a16="http://schemas.microsoft.com/office/drawing/2014/main" id="{57A3CD82-0C8A-3D0E-42CF-529911786D09}"/>
                </a:ext>
              </a:extLst>
            </p:cNvPr>
            <p:cNvGrpSpPr/>
            <p:nvPr/>
          </p:nvGrpSpPr>
          <p:grpSpPr>
            <a:xfrm rot="5400000">
              <a:off x="5739521" y="3307128"/>
              <a:ext cx="70817" cy="244875"/>
              <a:chOff x="5131625" y="2342062"/>
              <a:chExt cx="70817" cy="244875"/>
            </a:xfrm>
          </p:grpSpPr>
          <p:sp>
            <p:nvSpPr>
              <p:cNvPr id="211" name="타원 750">
                <a:extLst>
                  <a:ext uri="{FF2B5EF4-FFF2-40B4-BE49-F238E27FC236}">
                    <a16:creationId xmlns:a16="http://schemas.microsoft.com/office/drawing/2014/main" id="{48D4A186-6BF1-FE23-69AE-264C8999FC8B}"/>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sp>
            <p:nvSpPr>
              <p:cNvPr id="212" name="타원 751">
                <a:extLst>
                  <a:ext uri="{FF2B5EF4-FFF2-40B4-BE49-F238E27FC236}">
                    <a16:creationId xmlns:a16="http://schemas.microsoft.com/office/drawing/2014/main" id="{2291DAB4-615E-E255-86FD-EB7F0FBD506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cxnSp>
            <p:nvCxnSpPr>
              <p:cNvPr id="213" name="직선 연결선 752">
                <a:extLst>
                  <a:ext uri="{FF2B5EF4-FFF2-40B4-BE49-F238E27FC236}">
                    <a16:creationId xmlns:a16="http://schemas.microsoft.com/office/drawing/2014/main" id="{E8C20479-5D80-FE09-50D8-E7B5BC39905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9" name="직선 연결선 754">
              <a:extLst>
                <a:ext uri="{FF2B5EF4-FFF2-40B4-BE49-F238E27FC236}">
                  <a16:creationId xmlns:a16="http://schemas.microsoft.com/office/drawing/2014/main" id="{792501B7-9EF0-51B9-5105-302643805347}"/>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0" name="직선 연결선 756">
              <a:extLst>
                <a:ext uri="{FF2B5EF4-FFF2-40B4-BE49-F238E27FC236}">
                  <a16:creationId xmlns:a16="http://schemas.microsoft.com/office/drawing/2014/main" id="{8B0F049A-F74E-D1AE-6075-C05EED7521E6}"/>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14" name="그룹 761">
            <a:extLst>
              <a:ext uri="{FF2B5EF4-FFF2-40B4-BE49-F238E27FC236}">
                <a16:creationId xmlns:a16="http://schemas.microsoft.com/office/drawing/2014/main" id="{258CE8CF-F56F-B238-5183-C18645980375}"/>
              </a:ext>
            </a:extLst>
          </p:cNvPr>
          <p:cNvGrpSpPr/>
          <p:nvPr/>
        </p:nvGrpSpPr>
        <p:grpSpPr>
          <a:xfrm rot="5400000">
            <a:off x="3768991" y="3807190"/>
            <a:ext cx="598569" cy="124310"/>
            <a:chOff x="5608137" y="3394157"/>
            <a:chExt cx="338599" cy="70817"/>
          </a:xfrm>
        </p:grpSpPr>
        <p:grpSp>
          <p:nvGrpSpPr>
            <p:cNvPr id="215" name="그룹 753">
              <a:extLst>
                <a:ext uri="{FF2B5EF4-FFF2-40B4-BE49-F238E27FC236}">
                  <a16:creationId xmlns:a16="http://schemas.microsoft.com/office/drawing/2014/main" id="{D9516219-F387-1265-1334-04E4FC156071}"/>
                </a:ext>
              </a:extLst>
            </p:cNvPr>
            <p:cNvGrpSpPr/>
            <p:nvPr/>
          </p:nvGrpSpPr>
          <p:grpSpPr>
            <a:xfrm rot="5400000">
              <a:off x="5739521" y="3307128"/>
              <a:ext cx="70817" cy="244875"/>
              <a:chOff x="5131625" y="2342062"/>
              <a:chExt cx="70817" cy="244875"/>
            </a:xfrm>
          </p:grpSpPr>
          <p:sp>
            <p:nvSpPr>
              <p:cNvPr id="218" name="타원 750">
                <a:extLst>
                  <a:ext uri="{FF2B5EF4-FFF2-40B4-BE49-F238E27FC236}">
                    <a16:creationId xmlns:a16="http://schemas.microsoft.com/office/drawing/2014/main" id="{C8A5AB2F-6E06-EE38-99DD-42B051A9828A}"/>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sp>
            <p:nvSpPr>
              <p:cNvPr id="219" name="타원 751">
                <a:extLst>
                  <a:ext uri="{FF2B5EF4-FFF2-40B4-BE49-F238E27FC236}">
                    <a16:creationId xmlns:a16="http://schemas.microsoft.com/office/drawing/2014/main" id="{44CF0E02-1351-84B1-6D85-0A0C62F8364C}"/>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cxnSp>
            <p:nvCxnSpPr>
              <p:cNvPr id="220" name="직선 연결선 752">
                <a:extLst>
                  <a:ext uri="{FF2B5EF4-FFF2-40B4-BE49-F238E27FC236}">
                    <a16:creationId xmlns:a16="http://schemas.microsoft.com/office/drawing/2014/main" id="{96DC48BE-6EF1-67B3-9DB1-9D82DCA7BCE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16" name="직선 연결선 754">
              <a:extLst>
                <a:ext uri="{FF2B5EF4-FFF2-40B4-BE49-F238E27FC236}">
                  <a16:creationId xmlns:a16="http://schemas.microsoft.com/office/drawing/2014/main" id="{F0DC33C5-6F50-4302-0E25-C43A22B21AF5}"/>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7" name="직선 연결선 756">
              <a:extLst>
                <a:ext uri="{FF2B5EF4-FFF2-40B4-BE49-F238E27FC236}">
                  <a16:creationId xmlns:a16="http://schemas.microsoft.com/office/drawing/2014/main" id="{AD8D3342-D7B2-CFB3-1C1A-997878F4A1C9}"/>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21" name="그룹 761">
            <a:extLst>
              <a:ext uri="{FF2B5EF4-FFF2-40B4-BE49-F238E27FC236}">
                <a16:creationId xmlns:a16="http://schemas.microsoft.com/office/drawing/2014/main" id="{5203FB5B-A04D-5867-ABDE-7CD88036E35F}"/>
              </a:ext>
            </a:extLst>
          </p:cNvPr>
          <p:cNvGrpSpPr/>
          <p:nvPr/>
        </p:nvGrpSpPr>
        <p:grpSpPr>
          <a:xfrm rot="5400000">
            <a:off x="5999216" y="3807191"/>
            <a:ext cx="598569" cy="124310"/>
            <a:chOff x="5608137" y="3394157"/>
            <a:chExt cx="338599" cy="70817"/>
          </a:xfrm>
        </p:grpSpPr>
        <p:grpSp>
          <p:nvGrpSpPr>
            <p:cNvPr id="222" name="그룹 753">
              <a:extLst>
                <a:ext uri="{FF2B5EF4-FFF2-40B4-BE49-F238E27FC236}">
                  <a16:creationId xmlns:a16="http://schemas.microsoft.com/office/drawing/2014/main" id="{678EF10A-4C41-D593-C7AA-03D32A6EC9CD}"/>
                </a:ext>
              </a:extLst>
            </p:cNvPr>
            <p:cNvGrpSpPr/>
            <p:nvPr/>
          </p:nvGrpSpPr>
          <p:grpSpPr>
            <a:xfrm rot="5400000">
              <a:off x="5739521" y="3307128"/>
              <a:ext cx="70817" cy="244875"/>
              <a:chOff x="5131625" y="2342062"/>
              <a:chExt cx="70817" cy="244875"/>
            </a:xfrm>
          </p:grpSpPr>
          <p:sp>
            <p:nvSpPr>
              <p:cNvPr id="225" name="타원 750">
                <a:extLst>
                  <a:ext uri="{FF2B5EF4-FFF2-40B4-BE49-F238E27FC236}">
                    <a16:creationId xmlns:a16="http://schemas.microsoft.com/office/drawing/2014/main" id="{2794C0AD-3AD6-2925-BF49-E74A254CEE01}"/>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sp>
            <p:nvSpPr>
              <p:cNvPr id="226" name="타원 751">
                <a:extLst>
                  <a:ext uri="{FF2B5EF4-FFF2-40B4-BE49-F238E27FC236}">
                    <a16:creationId xmlns:a16="http://schemas.microsoft.com/office/drawing/2014/main" id="{30BC8BF7-C9FE-049C-910A-D79D8E60B48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cxnSp>
            <p:nvCxnSpPr>
              <p:cNvPr id="227" name="직선 연결선 752">
                <a:extLst>
                  <a:ext uri="{FF2B5EF4-FFF2-40B4-BE49-F238E27FC236}">
                    <a16:creationId xmlns:a16="http://schemas.microsoft.com/office/drawing/2014/main" id="{1266C351-FE41-1815-DA5A-023943B34B3B}"/>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23" name="직선 연결선 754">
              <a:extLst>
                <a:ext uri="{FF2B5EF4-FFF2-40B4-BE49-F238E27FC236}">
                  <a16:creationId xmlns:a16="http://schemas.microsoft.com/office/drawing/2014/main" id="{918C21DC-5ADB-DB4F-CB46-319EE0F297B0}"/>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24" name="직선 연결선 756">
              <a:extLst>
                <a:ext uri="{FF2B5EF4-FFF2-40B4-BE49-F238E27FC236}">
                  <a16:creationId xmlns:a16="http://schemas.microsoft.com/office/drawing/2014/main" id="{00B632ED-FD30-239F-271F-21BD7E4DEA5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229" name="U-turn Arrow 228">
            <a:extLst>
              <a:ext uri="{FF2B5EF4-FFF2-40B4-BE49-F238E27FC236}">
                <a16:creationId xmlns:a16="http://schemas.microsoft.com/office/drawing/2014/main" id="{1657667F-B785-7EF9-B90A-07E534278E54}"/>
              </a:ext>
            </a:extLst>
          </p:cNvPr>
          <p:cNvSpPr/>
          <p:nvPr/>
        </p:nvSpPr>
        <p:spPr>
          <a:xfrm flipH="1">
            <a:off x="4232468" y="2731244"/>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230" name="U-turn Arrow 229">
            <a:extLst>
              <a:ext uri="{FF2B5EF4-FFF2-40B4-BE49-F238E27FC236}">
                <a16:creationId xmlns:a16="http://schemas.microsoft.com/office/drawing/2014/main" id="{FF1A4E91-B79D-5246-2829-B6A4B0712AFF}"/>
              </a:ext>
            </a:extLst>
          </p:cNvPr>
          <p:cNvSpPr/>
          <p:nvPr/>
        </p:nvSpPr>
        <p:spPr>
          <a:xfrm flipH="1">
            <a:off x="5340558" y="2731244"/>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231" name="U-turn Arrow 230">
            <a:extLst>
              <a:ext uri="{FF2B5EF4-FFF2-40B4-BE49-F238E27FC236}">
                <a16:creationId xmlns:a16="http://schemas.microsoft.com/office/drawing/2014/main" id="{4F0A2D90-7844-785B-D551-2CE514DD129F}"/>
              </a:ext>
            </a:extLst>
          </p:cNvPr>
          <p:cNvSpPr/>
          <p:nvPr/>
        </p:nvSpPr>
        <p:spPr>
          <a:xfrm flipH="1">
            <a:off x="6462841" y="2731244"/>
            <a:ext cx="581169" cy="3291883"/>
          </a:xfrm>
          <a:prstGeom prst="uturnArrow">
            <a:avLst>
              <a:gd name="adj1" fmla="val 12998"/>
              <a:gd name="adj2" fmla="val 12998"/>
              <a:gd name="adj3" fmla="val 32437"/>
              <a:gd name="adj4" fmla="val 19747"/>
              <a:gd name="adj5" fmla="val 3181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232" name="U-turn Arrow 231">
            <a:extLst>
              <a:ext uri="{FF2B5EF4-FFF2-40B4-BE49-F238E27FC236}">
                <a16:creationId xmlns:a16="http://schemas.microsoft.com/office/drawing/2014/main" id="{44602A49-C235-2C99-5DF5-64CC400080C6}"/>
              </a:ext>
            </a:extLst>
          </p:cNvPr>
          <p:cNvSpPr/>
          <p:nvPr/>
        </p:nvSpPr>
        <p:spPr>
          <a:xfrm flipH="1">
            <a:off x="7585002" y="2731244"/>
            <a:ext cx="581169" cy="3291883"/>
          </a:xfrm>
          <a:prstGeom prst="uturnArrow">
            <a:avLst>
              <a:gd name="adj1" fmla="val 12998"/>
              <a:gd name="adj2" fmla="val 12998"/>
              <a:gd name="adj3" fmla="val 32437"/>
              <a:gd name="adj4" fmla="val 19747"/>
              <a:gd name="adj5"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233" name="TextBox 232">
            <a:extLst>
              <a:ext uri="{FF2B5EF4-FFF2-40B4-BE49-F238E27FC236}">
                <a16:creationId xmlns:a16="http://schemas.microsoft.com/office/drawing/2014/main" id="{94498AE8-BA94-395A-67B6-72EC683DA133}"/>
              </a:ext>
            </a:extLst>
          </p:cNvPr>
          <p:cNvSpPr txBox="1"/>
          <p:nvPr/>
        </p:nvSpPr>
        <p:spPr>
          <a:xfrm>
            <a:off x="4520830" y="6038364"/>
            <a:ext cx="537476" cy="369332"/>
          </a:xfrm>
          <a:prstGeom prst="rect">
            <a:avLst/>
          </a:prstGeom>
          <a:noFill/>
          <a:ln>
            <a:noFill/>
          </a:ln>
        </p:spPr>
        <p:txBody>
          <a:bodyPr wrap="square" lIns="0" tIns="0" rIns="0" bIns="0" rtlCol="0" anchor="ctr">
            <a:spAutoFit/>
          </a:bodyPr>
          <a:lstStyle/>
          <a:p>
            <a:pPr algn="ctr" defTabSz="457200"/>
            <a:r>
              <a:rPr lang="en-US" altLang="ko-KR" sz="2400" b="1" dirty="0">
                <a:solidFill>
                  <a:srgbClr val="FF0000"/>
                </a:solidFill>
                <a:latin typeface="Cambria" panose="02040503050406030204" pitchFamily="18" charset="0"/>
                <a:ea typeface="맑은 고딕" panose="020B0503020000020004" pitchFamily="34" charset="-127"/>
              </a:rPr>
              <a:t>0</a:t>
            </a:r>
            <a:endParaRPr lang="ko-KR" altLang="en-US" sz="2400" b="1" baseline="-25000" dirty="0">
              <a:solidFill>
                <a:srgbClr val="FF0000"/>
              </a:solidFill>
              <a:latin typeface="Cambria" panose="02040503050406030204" pitchFamily="18" charset="0"/>
              <a:ea typeface="맑은 고딕" panose="020B0503020000020004" pitchFamily="34" charset="-127"/>
            </a:endParaRPr>
          </a:p>
        </p:txBody>
      </p:sp>
      <p:sp>
        <p:nvSpPr>
          <p:cNvPr id="234" name="TextBox 233">
            <a:extLst>
              <a:ext uri="{FF2B5EF4-FFF2-40B4-BE49-F238E27FC236}">
                <a16:creationId xmlns:a16="http://schemas.microsoft.com/office/drawing/2014/main" id="{F6F62E51-B39D-E8A3-9001-75F45E31FA43}"/>
              </a:ext>
            </a:extLst>
          </p:cNvPr>
          <p:cNvSpPr txBox="1"/>
          <p:nvPr/>
        </p:nvSpPr>
        <p:spPr>
          <a:xfrm>
            <a:off x="5634344" y="6038364"/>
            <a:ext cx="537476" cy="369332"/>
          </a:xfrm>
          <a:prstGeom prst="rect">
            <a:avLst/>
          </a:prstGeom>
          <a:noFill/>
          <a:ln>
            <a:noFill/>
          </a:ln>
        </p:spPr>
        <p:txBody>
          <a:bodyPr wrap="square" lIns="0" tIns="0" rIns="0" bIns="0" rtlCol="0" anchor="ctr">
            <a:spAutoFit/>
          </a:bodyPr>
          <a:lstStyle/>
          <a:p>
            <a:pPr algn="ctr" defTabSz="457200"/>
            <a:r>
              <a:rPr lang="en-US" altLang="ko-KR" sz="2400" b="1" dirty="0">
                <a:solidFill>
                  <a:srgbClr val="FF0000"/>
                </a:solidFill>
                <a:latin typeface="Cambria" panose="02040503050406030204" pitchFamily="18" charset="0"/>
                <a:ea typeface="맑은 고딕" panose="020B0503020000020004" pitchFamily="34" charset="-127"/>
              </a:rPr>
              <a:t>0</a:t>
            </a:r>
            <a:endParaRPr lang="ko-KR" altLang="en-US" sz="2400" b="1" baseline="-25000" dirty="0">
              <a:solidFill>
                <a:srgbClr val="FF0000"/>
              </a:solidFill>
              <a:latin typeface="Cambria" panose="02040503050406030204" pitchFamily="18" charset="0"/>
              <a:ea typeface="맑은 고딕" panose="020B0503020000020004" pitchFamily="34" charset="-127"/>
            </a:endParaRPr>
          </a:p>
        </p:txBody>
      </p:sp>
      <p:sp>
        <p:nvSpPr>
          <p:cNvPr id="235" name="TextBox 234">
            <a:extLst>
              <a:ext uri="{FF2B5EF4-FFF2-40B4-BE49-F238E27FC236}">
                <a16:creationId xmlns:a16="http://schemas.microsoft.com/office/drawing/2014/main" id="{71B98305-506B-B480-351F-A8A1C4FC1A42}"/>
              </a:ext>
            </a:extLst>
          </p:cNvPr>
          <p:cNvSpPr txBox="1"/>
          <p:nvPr/>
        </p:nvSpPr>
        <p:spPr>
          <a:xfrm>
            <a:off x="6747858" y="6038364"/>
            <a:ext cx="537476" cy="369332"/>
          </a:xfrm>
          <a:prstGeom prst="rect">
            <a:avLst/>
          </a:prstGeom>
          <a:noFill/>
          <a:ln>
            <a:noFill/>
          </a:ln>
        </p:spPr>
        <p:txBody>
          <a:bodyPr wrap="square" lIns="0" tIns="0" rIns="0" bIns="0" rtlCol="0" anchor="ctr">
            <a:spAutoFit/>
          </a:bodyPr>
          <a:lstStyle/>
          <a:p>
            <a:pPr algn="ctr" defTabSz="457200"/>
            <a:r>
              <a:rPr lang="en-US" altLang="ko-KR" sz="2400" b="1" dirty="0">
                <a:solidFill>
                  <a:srgbClr val="FF0000"/>
                </a:solidFill>
                <a:latin typeface="Cambria" panose="02040503050406030204" pitchFamily="18" charset="0"/>
                <a:ea typeface="맑은 고딕" panose="020B0503020000020004" pitchFamily="34" charset="-127"/>
              </a:rPr>
              <a:t>0</a:t>
            </a:r>
            <a:endParaRPr lang="ko-KR" altLang="en-US" sz="2400" b="1" dirty="0">
              <a:solidFill>
                <a:srgbClr val="FF0000"/>
              </a:solidFill>
              <a:latin typeface="Cambria" panose="02040503050406030204" pitchFamily="18" charset="0"/>
              <a:ea typeface="맑은 고딕" panose="020B0503020000020004" pitchFamily="34" charset="-127"/>
            </a:endParaRPr>
          </a:p>
        </p:txBody>
      </p:sp>
      <p:sp>
        <p:nvSpPr>
          <p:cNvPr id="236" name="TextBox 235">
            <a:extLst>
              <a:ext uri="{FF2B5EF4-FFF2-40B4-BE49-F238E27FC236}">
                <a16:creationId xmlns:a16="http://schemas.microsoft.com/office/drawing/2014/main" id="{4B06029E-A4E0-F713-BC91-E6B68412676F}"/>
              </a:ext>
            </a:extLst>
          </p:cNvPr>
          <p:cNvSpPr txBox="1"/>
          <p:nvPr/>
        </p:nvSpPr>
        <p:spPr>
          <a:xfrm>
            <a:off x="7861372" y="6038364"/>
            <a:ext cx="537476" cy="369332"/>
          </a:xfrm>
          <a:prstGeom prst="rect">
            <a:avLst/>
          </a:prstGeom>
          <a:noFill/>
          <a:ln>
            <a:noFill/>
          </a:ln>
        </p:spPr>
        <p:txBody>
          <a:bodyPr wrap="square" lIns="0" tIns="0" rIns="0" bIns="0" rtlCol="0" anchor="ctr">
            <a:spAutoFit/>
          </a:bodyPr>
          <a:lstStyle/>
          <a:p>
            <a:pPr algn="ctr" defTabSz="457200"/>
            <a:r>
              <a:rPr lang="en-US" altLang="ko-KR" sz="2400" b="1" dirty="0">
                <a:solidFill>
                  <a:srgbClr val="FF0000"/>
                </a:solidFill>
                <a:latin typeface="Cambria" panose="02040503050406030204" pitchFamily="18" charset="0"/>
                <a:ea typeface="맑은 고딕" panose="020B0503020000020004" pitchFamily="34" charset="-127"/>
              </a:rPr>
              <a:t>1</a:t>
            </a:r>
            <a:endParaRPr lang="ko-KR" altLang="en-US" sz="2400" b="1" baseline="-25000" dirty="0">
              <a:solidFill>
                <a:srgbClr val="FF0000"/>
              </a:solidFill>
              <a:latin typeface="Cambria" panose="02040503050406030204" pitchFamily="18" charset="0"/>
              <a:ea typeface="맑은 고딕" panose="020B0503020000020004" pitchFamily="34" charset="-127"/>
            </a:endParaRPr>
          </a:p>
        </p:txBody>
      </p:sp>
      <p:sp>
        <p:nvSpPr>
          <p:cNvPr id="237" name="TextBox 236">
            <a:extLst>
              <a:ext uri="{FF2B5EF4-FFF2-40B4-BE49-F238E27FC236}">
                <a16:creationId xmlns:a16="http://schemas.microsoft.com/office/drawing/2014/main" id="{255C2659-1AEA-8A62-13B4-D9C81B1CA1FF}"/>
              </a:ext>
            </a:extLst>
          </p:cNvPr>
          <p:cNvSpPr txBox="1"/>
          <p:nvPr/>
        </p:nvSpPr>
        <p:spPr>
          <a:xfrm>
            <a:off x="3646974" y="6038364"/>
            <a:ext cx="1047389" cy="369332"/>
          </a:xfrm>
          <a:prstGeom prst="rect">
            <a:avLst/>
          </a:prstGeom>
          <a:noFill/>
          <a:ln>
            <a:noFill/>
          </a:ln>
        </p:spPr>
        <p:txBody>
          <a:bodyPr wrap="square" lIns="0" tIns="0" rIns="0" bIns="0" rtlCol="0" anchor="ctr">
            <a:spAutoFit/>
          </a:bodyPr>
          <a:lstStyle/>
          <a:p>
            <a:pPr algn="ctr" defTabSz="457200"/>
            <a:r>
              <a:rPr lang="en-US" altLang="ko-KR" sz="2400" b="1" dirty="0">
                <a:solidFill>
                  <a:srgbClr val="FF0000"/>
                </a:solidFill>
                <a:latin typeface="Cambria" panose="02040503050406030204" pitchFamily="18" charset="0"/>
                <a:ea typeface="맑은 고딕" panose="020B0503020000020004" pitchFamily="34" charset="-127"/>
              </a:rPr>
              <a:t>Result:</a:t>
            </a:r>
            <a:endParaRPr lang="ko-KR" altLang="en-US" sz="2400" b="1" dirty="0">
              <a:solidFill>
                <a:srgbClr val="FF0000"/>
              </a:solidFill>
              <a:latin typeface="Cambria" panose="02040503050406030204" pitchFamily="18" charset="0"/>
              <a:ea typeface="맑은 고딕" panose="020B0503020000020004" pitchFamily="34" charset="-127"/>
            </a:endParaRPr>
          </a:p>
        </p:txBody>
      </p:sp>
      <p:sp>
        <p:nvSpPr>
          <p:cNvPr id="243" name="Rectangle 242">
            <a:extLst>
              <a:ext uri="{FF2B5EF4-FFF2-40B4-BE49-F238E27FC236}">
                <a16:creationId xmlns:a16="http://schemas.microsoft.com/office/drawing/2014/main" id="{CC091AF9-00C4-CB85-D88C-D0D0B96D11D7}"/>
              </a:ext>
            </a:extLst>
          </p:cNvPr>
          <p:cNvSpPr/>
          <p:nvPr/>
        </p:nvSpPr>
        <p:spPr>
          <a:xfrm>
            <a:off x="8290641" y="2134603"/>
            <a:ext cx="786007" cy="4381958"/>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41" name="Rectangle 240">
            <a:extLst>
              <a:ext uri="{FF2B5EF4-FFF2-40B4-BE49-F238E27FC236}">
                <a16:creationId xmlns:a16="http://schemas.microsoft.com/office/drawing/2014/main" id="{2454DBFB-3AA6-64AB-CFD0-D2FE15BBF744}"/>
              </a:ext>
            </a:extLst>
          </p:cNvPr>
          <p:cNvSpPr/>
          <p:nvPr/>
        </p:nvSpPr>
        <p:spPr>
          <a:xfrm>
            <a:off x="7122930" y="1974213"/>
            <a:ext cx="1190941" cy="454234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42" name="Rectangle 241">
            <a:extLst>
              <a:ext uri="{FF2B5EF4-FFF2-40B4-BE49-F238E27FC236}">
                <a16:creationId xmlns:a16="http://schemas.microsoft.com/office/drawing/2014/main" id="{8019AF5A-CD39-AFA4-240E-C9ABD2080CB4}"/>
              </a:ext>
            </a:extLst>
          </p:cNvPr>
          <p:cNvSpPr/>
          <p:nvPr/>
        </p:nvSpPr>
        <p:spPr>
          <a:xfrm>
            <a:off x="119270" y="2134603"/>
            <a:ext cx="7003660" cy="4381958"/>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38" name="Rounded Rectangular Callout 237">
            <a:extLst>
              <a:ext uri="{FF2B5EF4-FFF2-40B4-BE49-F238E27FC236}">
                <a16:creationId xmlns:a16="http://schemas.microsoft.com/office/drawing/2014/main" id="{F365C3AD-B8B3-E9C4-696D-1DFC4CA01EFE}"/>
              </a:ext>
            </a:extLst>
          </p:cNvPr>
          <p:cNvSpPr/>
          <p:nvPr/>
        </p:nvSpPr>
        <p:spPr bwMode="auto">
          <a:xfrm>
            <a:off x="79041" y="3164550"/>
            <a:ext cx="6783821" cy="980015"/>
          </a:xfrm>
          <a:prstGeom prst="wedgeRoundRectCallout">
            <a:avLst>
              <a:gd name="adj1" fmla="val 54483"/>
              <a:gd name="adj2" fmla="val -49911"/>
              <a:gd name="adj3" fmla="val 16667"/>
            </a:avLst>
          </a:prstGeom>
          <a:solidFill>
            <a:srgbClr val="FBF7F5"/>
          </a:solidFill>
          <a:ln w="19050" cap="flat" cmpd="sng" algn="ctr">
            <a:solidFill>
              <a:srgbClr val="67655C"/>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fontAlgn="base">
              <a:spcBef>
                <a:spcPct val="0"/>
              </a:spcBef>
              <a:spcAft>
                <a:spcPct val="0"/>
              </a:spcAft>
            </a:pPr>
            <a:r>
              <a:rPr lang="en-US" sz="2000" dirty="0">
                <a:latin typeface="Cambria" panose="02040503050406030204" pitchFamily="18" charset="0"/>
                <a:ea typeface="Cambria" panose="02040503050406030204" pitchFamily="18" charset="0"/>
              </a:rPr>
              <a:t>A </a:t>
            </a:r>
            <a:r>
              <a:rPr lang="en-US" sz="2000" dirty="0" err="1">
                <a:latin typeface="Cambria" panose="02040503050406030204" pitchFamily="18" charset="0"/>
                <a:ea typeface="Cambria" panose="02040503050406030204" pitchFamily="18" charset="0"/>
              </a:rPr>
              <a:t>bitline</a:t>
            </a:r>
            <a:r>
              <a:rPr lang="en-US" sz="2000" dirty="0">
                <a:latin typeface="Cambria" panose="02040503050406030204" pitchFamily="18" charset="0"/>
                <a:ea typeface="Cambria" panose="02040503050406030204" pitchFamily="18" charset="0"/>
              </a:rPr>
              <a:t> reads as ‘</a:t>
            </a:r>
            <a:r>
              <a:rPr lang="en-US" sz="2000" b="1" dirty="0">
                <a:solidFill>
                  <a:srgbClr val="FF0000"/>
                </a:solidFill>
                <a:latin typeface="Cambria" panose="02040503050406030204" pitchFamily="18" charset="0"/>
                <a:ea typeface="Cambria" panose="02040503050406030204" pitchFamily="18" charset="0"/>
              </a:rPr>
              <a:t>1</a:t>
            </a:r>
            <a:r>
              <a:rPr lang="en-US" sz="2000" dirty="0">
                <a:latin typeface="Cambria" panose="02040503050406030204" pitchFamily="18" charset="0"/>
                <a:ea typeface="Cambria" panose="02040503050406030204" pitchFamily="18" charset="0"/>
              </a:rPr>
              <a:t>’ only when all the target cells store ‘</a:t>
            </a:r>
            <a:r>
              <a:rPr lang="en-US" sz="2000" b="1" dirty="0">
                <a:solidFill>
                  <a:srgbClr val="FF0000"/>
                </a:solidFill>
                <a:latin typeface="Cambria" panose="02040503050406030204" pitchFamily="18" charset="0"/>
                <a:ea typeface="Cambria" panose="02040503050406030204" pitchFamily="18" charset="0"/>
              </a:rPr>
              <a:t>1</a:t>
            </a:r>
            <a:r>
              <a:rPr lang="en-US" sz="2000" dirty="0">
                <a:latin typeface="Cambria" panose="02040503050406030204" pitchFamily="18" charset="0"/>
                <a:ea typeface="Cambria" panose="02040503050406030204" pitchFamily="18" charset="0"/>
              </a:rPr>
              <a:t>’</a:t>
            </a:r>
          </a:p>
          <a:p>
            <a:pPr algn="ctr" fontAlgn="base">
              <a:spcBef>
                <a:spcPct val="0"/>
              </a:spcBef>
              <a:spcAft>
                <a:spcPct val="0"/>
              </a:spcAft>
            </a:pPr>
            <a:r>
              <a:rPr lang="en-US" sz="2000" dirty="0">
                <a:solidFill>
                  <a:srgbClr val="C80060"/>
                </a:solidFill>
                <a:latin typeface="Cambria" panose="02040503050406030204" pitchFamily="18" charset="0"/>
                <a:ea typeface="Cambria" panose="02040503050406030204" pitchFamily="18" charset="0"/>
                <a:sym typeface="Wingdings" pitchFamily="2" charset="2"/>
              </a:rPr>
              <a:t> Equivalent to the bitwise AND of all the target cells </a:t>
            </a:r>
            <a:endParaRPr lang="en-US" sz="2000" dirty="0">
              <a:solidFill>
                <a:srgbClr val="C80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159926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noAutofit/>
          </a:bodyPr>
          <a:lstStyle/>
          <a:p>
            <a:r>
              <a:rPr lang="en-CH" sz="3600" dirty="0"/>
              <a:t>Multi-Wordline Sensing (MWS): Bitwise AND</a:t>
            </a:r>
          </a:p>
        </p:txBody>
      </p:sp>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a:lstStyle/>
          <a:p>
            <a:r>
              <a:rPr lang="en-CH" dirty="0">
                <a:solidFill>
                  <a:schemeClr val="accent5">
                    <a:lumMod val="75000"/>
                  </a:schemeClr>
                </a:solidFill>
                <a:ea typeface="Cambria" panose="02040503050406030204" pitchFamily="18" charset="0"/>
              </a:rPr>
              <a:t>Intra-Block MWS</a:t>
            </a:r>
            <a:r>
              <a:rPr lang="en-CH" dirty="0">
                <a:ea typeface="Cambria" panose="02040503050406030204" pitchFamily="18" charset="0"/>
              </a:rPr>
              <a:t>: </a:t>
            </a:r>
            <a:r>
              <a:rPr lang="en-CH" dirty="0">
                <a:solidFill>
                  <a:schemeClr val="accent5">
                    <a:lumMod val="75000"/>
                  </a:schemeClr>
                </a:solidFill>
                <a:ea typeface="Cambria" panose="02040503050406030204" pitchFamily="18" charset="0"/>
              </a:rPr>
              <a:t>Simultaneously activates </a:t>
            </a:r>
            <a:r>
              <a:rPr lang="en-CH" dirty="0">
                <a:ea typeface="Cambria" panose="02040503050406030204" pitchFamily="18" charset="0"/>
              </a:rPr>
              <a:t>multiple WLs </a:t>
            </a:r>
            <a:r>
              <a:rPr lang="en-CH" dirty="0">
                <a:solidFill>
                  <a:schemeClr val="accent5">
                    <a:lumMod val="75000"/>
                  </a:schemeClr>
                </a:solidFill>
                <a:ea typeface="Cambria" panose="02040503050406030204" pitchFamily="18" charset="0"/>
              </a:rPr>
              <a:t>in the same block</a:t>
            </a:r>
            <a:endParaRPr lang="en-IN" dirty="0">
              <a:solidFill>
                <a:schemeClr val="accent5">
                  <a:lumMod val="75000"/>
                </a:schemeClr>
              </a:solidFill>
              <a:ea typeface="Cambria" panose="02040503050406030204" pitchFamily="18" charset="0"/>
            </a:endParaRPr>
          </a:p>
          <a:p>
            <a:pPr lvl="1"/>
            <a:r>
              <a:rPr lang="en-CH" dirty="0">
                <a:solidFill>
                  <a:schemeClr val="accent5">
                    <a:lumMod val="75000"/>
                  </a:schemeClr>
                </a:solidFill>
                <a:ea typeface="Cambria" panose="02040503050406030204" pitchFamily="18" charset="0"/>
              </a:rPr>
              <a:t>Bitwise AND </a:t>
            </a:r>
            <a:r>
              <a:rPr lang="en-CH" dirty="0">
                <a:ea typeface="Cambria" panose="02040503050406030204" pitchFamily="18" charset="0"/>
              </a:rPr>
              <a:t>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3883465"/>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BL</a:t>
            </a:r>
            <a:r>
              <a:rPr lang="en-US" altLang="ko-KR" sz="2000" b="1" baseline="-25000" dirty="0">
                <a:solidFill>
                  <a:prstClr val="black"/>
                </a:solidFill>
                <a:latin typeface="Cambria" panose="02040503050406030204" pitchFamily="18" charset="0"/>
                <a:ea typeface="맑은 고딕" panose="020B0503020000020004" pitchFamily="34" charset="-127"/>
              </a:rPr>
              <a:t>1</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BL</a:t>
            </a:r>
            <a:r>
              <a:rPr lang="en-US" altLang="ko-KR" sz="2000" b="1" baseline="-25000" dirty="0">
                <a:solidFill>
                  <a:prstClr val="black"/>
                </a:solidFill>
                <a:latin typeface="Cambria" panose="02040503050406030204" pitchFamily="18" charset="0"/>
                <a:ea typeface="맑은 고딕" panose="020B0503020000020004" pitchFamily="34" charset="-127"/>
              </a:rPr>
              <a:t>2</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BL</a:t>
            </a:r>
            <a:r>
              <a:rPr lang="en-US" altLang="ko-KR" sz="2000" b="1" baseline="-25000" dirty="0">
                <a:solidFill>
                  <a:prstClr val="black"/>
                </a:solidFill>
                <a:latin typeface="Cambria" panose="02040503050406030204" pitchFamily="18" charset="0"/>
                <a:ea typeface="맑은 고딕" panose="020B0503020000020004" pitchFamily="34" charset="-127"/>
              </a:rPr>
              <a:t>3</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grpSp>
        <p:nvGrpSpPr>
          <p:cNvPr id="94" name="Group 93">
            <a:extLst>
              <a:ext uri="{FF2B5EF4-FFF2-40B4-BE49-F238E27FC236}">
                <a16:creationId xmlns:a16="http://schemas.microsoft.com/office/drawing/2014/main" id="{E4826338-1836-E9D3-34FB-562D0F2D1798}"/>
              </a:ext>
            </a:extLst>
          </p:cNvPr>
          <p:cNvGrpSpPr/>
          <p:nvPr/>
        </p:nvGrpSpPr>
        <p:grpSpPr>
          <a:xfrm>
            <a:off x="4062140" y="2665066"/>
            <a:ext cx="3340542" cy="3358061"/>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4657F400-371E-5409-CC86-6FC3A1E88181}"/>
              </a:ext>
            </a:extLst>
          </p:cNvPr>
          <p:cNvGrpSpPr/>
          <p:nvPr/>
        </p:nvGrpSpPr>
        <p:grpSpPr>
          <a:xfrm>
            <a:off x="4640972" y="2450831"/>
            <a:ext cx="3350590" cy="3572296"/>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BL</a:t>
            </a:r>
            <a:r>
              <a:rPr lang="en-US" altLang="ko-KR" sz="2000" b="1" baseline="-25000" dirty="0">
                <a:solidFill>
                  <a:prstClr val="black"/>
                </a:solidFill>
                <a:latin typeface="Cambria" panose="02040503050406030204" pitchFamily="18" charset="0"/>
                <a:ea typeface="맑은 고딕" panose="020B0503020000020004" pitchFamily="34" charset="-127"/>
              </a:rPr>
              <a:t>4</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grpSp>
        <p:nvGrpSpPr>
          <p:cNvPr id="30" name="Group 29">
            <a:extLst>
              <a:ext uri="{FF2B5EF4-FFF2-40B4-BE49-F238E27FC236}">
                <a16:creationId xmlns:a16="http://schemas.microsoft.com/office/drawing/2014/main" id="{336AC0E1-C3A2-6F50-4F1C-1838AAAA526A}"/>
              </a:ext>
            </a:extLst>
          </p:cNvPr>
          <p:cNvGrpSpPr/>
          <p:nvPr/>
        </p:nvGrpSpPr>
        <p:grpSpPr>
          <a:xfrm>
            <a:off x="3382115" y="3191198"/>
            <a:ext cx="5014215" cy="1988051"/>
            <a:chOff x="1422400" y="2671909"/>
            <a:chExt cx="6166530" cy="1988051"/>
          </a:xfrm>
        </p:grpSpPr>
        <p:grpSp>
          <p:nvGrpSpPr>
            <p:cNvPr id="31" name="Group 30">
              <a:extLst>
                <a:ext uri="{FF2B5EF4-FFF2-40B4-BE49-F238E27FC236}">
                  <a16:creationId xmlns:a16="http://schemas.microsoft.com/office/drawing/2014/main" id="{A54D0EED-F7AE-3399-A35F-5DD2E5791B55}"/>
                </a:ext>
              </a:extLst>
            </p:cNvPr>
            <p:cNvGrpSpPr/>
            <p:nvPr/>
          </p:nvGrpSpPr>
          <p:grpSpPr>
            <a:xfrm>
              <a:off x="1422400" y="2671909"/>
              <a:ext cx="6166530"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1422400" y="3334592"/>
              <a:ext cx="6166530"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293B1098-869E-2FDF-5816-DC9857BD52A9}"/>
                </a:ext>
              </a:extLst>
            </p:cNvPr>
            <p:cNvGrpSpPr/>
            <p:nvPr/>
          </p:nvGrpSpPr>
          <p:grpSpPr>
            <a:xfrm>
              <a:off x="1422400" y="3997275"/>
              <a:ext cx="6166530" cy="2"/>
              <a:chOff x="1231585" y="2671909"/>
              <a:chExt cx="6166530" cy="2"/>
            </a:xfrm>
          </p:grpSpPr>
          <p:cxnSp>
            <p:nvCxnSpPr>
              <p:cNvPr id="40" name="Straight Connector 39">
                <a:extLst>
                  <a:ext uri="{FF2B5EF4-FFF2-40B4-BE49-F238E27FC236}">
                    <a16:creationId xmlns:a16="http://schemas.microsoft.com/office/drawing/2014/main" id="{1941D14D-8737-D6E2-998D-FF3894B4B0A9}"/>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25CD21B-B3C7-26DA-0143-9D68215D5CF8}"/>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9C808435-2C78-1605-4BE9-904EF4B89982}"/>
                </a:ext>
              </a:extLst>
            </p:cNvPr>
            <p:cNvGrpSpPr/>
            <p:nvPr/>
          </p:nvGrpSpPr>
          <p:grpSpPr>
            <a:xfrm>
              <a:off x="1422400" y="4659958"/>
              <a:ext cx="6166530" cy="2"/>
              <a:chOff x="1231585" y="2671909"/>
              <a:chExt cx="6166530" cy="2"/>
            </a:xfrm>
          </p:grpSpPr>
          <p:cxnSp>
            <p:nvCxnSpPr>
              <p:cNvPr id="38" name="Straight Connector 37">
                <a:extLst>
                  <a:ext uri="{FF2B5EF4-FFF2-40B4-BE49-F238E27FC236}">
                    <a16:creationId xmlns:a16="http://schemas.microsoft.com/office/drawing/2014/main" id="{D01BF65E-5226-DA67-1929-EB5926854DEB}"/>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04113FB-9206-A9CB-0E30-C87332D2BA84}"/>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6" name="타원 299">
            <a:extLst>
              <a:ext uri="{FF2B5EF4-FFF2-40B4-BE49-F238E27FC236}">
                <a16:creationId xmlns:a16="http://schemas.microsoft.com/office/drawing/2014/main" id="{715BDDB0-F2BA-732C-8F89-B946C45E3F0E}"/>
              </a:ext>
            </a:extLst>
          </p:cNvPr>
          <p:cNvSpPr/>
          <p:nvPr/>
        </p:nvSpPr>
        <p:spPr>
          <a:xfrm>
            <a:off x="3782388"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0</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47" name="타원 299">
            <a:extLst>
              <a:ext uri="{FF2B5EF4-FFF2-40B4-BE49-F238E27FC236}">
                <a16:creationId xmlns:a16="http://schemas.microsoft.com/office/drawing/2014/main" id="{E0B2046C-3EF6-C78D-56E7-5C2ACB38D989}"/>
              </a:ext>
            </a:extLst>
          </p:cNvPr>
          <p:cNvSpPr/>
          <p:nvPr/>
        </p:nvSpPr>
        <p:spPr>
          <a:xfrm>
            <a:off x="3779881"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0</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48" name="타원 299">
            <a:extLst>
              <a:ext uri="{FF2B5EF4-FFF2-40B4-BE49-F238E27FC236}">
                <a16:creationId xmlns:a16="http://schemas.microsoft.com/office/drawing/2014/main" id="{0B980A76-EE1D-5F5C-E71F-7BFDED3F98DA}"/>
              </a:ext>
            </a:extLst>
          </p:cNvPr>
          <p:cNvSpPr/>
          <p:nvPr/>
        </p:nvSpPr>
        <p:spPr>
          <a:xfrm>
            <a:off x="3782388"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49" name="타원 299">
            <a:extLst>
              <a:ext uri="{FF2B5EF4-FFF2-40B4-BE49-F238E27FC236}">
                <a16:creationId xmlns:a16="http://schemas.microsoft.com/office/drawing/2014/main" id="{C1C8EAC4-1576-753D-C5CB-D8C7AA77B320}"/>
              </a:ext>
            </a:extLst>
          </p:cNvPr>
          <p:cNvSpPr/>
          <p:nvPr/>
        </p:nvSpPr>
        <p:spPr>
          <a:xfrm>
            <a:off x="3782388"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0</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5526034"/>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0</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55" name="타원 299">
            <a:extLst>
              <a:ext uri="{FF2B5EF4-FFF2-40B4-BE49-F238E27FC236}">
                <a16:creationId xmlns:a16="http://schemas.microsoft.com/office/drawing/2014/main" id="{1ACB0B0D-6981-5F77-4D3B-07E9CC7EE671}"/>
              </a:ext>
            </a:extLst>
          </p:cNvPr>
          <p:cNvSpPr/>
          <p:nvPr/>
        </p:nvSpPr>
        <p:spPr>
          <a:xfrm>
            <a:off x="4895902" y="4237516"/>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0</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56" name="타원 299">
            <a:extLst>
              <a:ext uri="{FF2B5EF4-FFF2-40B4-BE49-F238E27FC236}">
                <a16:creationId xmlns:a16="http://schemas.microsoft.com/office/drawing/2014/main" id="{6C5532B3-F992-714D-60DD-C3540C713DA3}"/>
              </a:ext>
            </a:extLst>
          </p:cNvPr>
          <p:cNvSpPr/>
          <p:nvPr/>
        </p:nvSpPr>
        <p:spPr>
          <a:xfrm>
            <a:off x="4895902"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0</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5526034"/>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0</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62" name="타원 299">
            <a:extLst>
              <a:ext uri="{FF2B5EF4-FFF2-40B4-BE49-F238E27FC236}">
                <a16:creationId xmlns:a16="http://schemas.microsoft.com/office/drawing/2014/main" id="{47FEC1FE-15F2-4E31-D1F3-E364557B0147}"/>
              </a:ext>
            </a:extLst>
          </p:cNvPr>
          <p:cNvSpPr/>
          <p:nvPr/>
        </p:nvSpPr>
        <p:spPr>
          <a:xfrm>
            <a:off x="6009416"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63" name="타원 299">
            <a:extLst>
              <a:ext uri="{FF2B5EF4-FFF2-40B4-BE49-F238E27FC236}">
                <a16:creationId xmlns:a16="http://schemas.microsoft.com/office/drawing/2014/main" id="{7EB7C072-87F8-81BF-C789-F32F4C7AC2CD}"/>
              </a:ext>
            </a:extLst>
          </p:cNvPr>
          <p:cNvSpPr/>
          <p:nvPr/>
        </p:nvSpPr>
        <p:spPr>
          <a:xfrm>
            <a:off x="6009416" y="4900199"/>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5526034"/>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69" name="타원 299">
            <a:extLst>
              <a:ext uri="{FF2B5EF4-FFF2-40B4-BE49-F238E27FC236}">
                <a16:creationId xmlns:a16="http://schemas.microsoft.com/office/drawing/2014/main" id="{E073C5B8-D66D-3E43-4822-96F19B62CF0B}"/>
              </a:ext>
            </a:extLst>
          </p:cNvPr>
          <p:cNvSpPr/>
          <p:nvPr/>
        </p:nvSpPr>
        <p:spPr>
          <a:xfrm>
            <a:off x="7122930"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70" name="타원 299">
            <a:extLst>
              <a:ext uri="{FF2B5EF4-FFF2-40B4-BE49-F238E27FC236}">
                <a16:creationId xmlns:a16="http://schemas.microsoft.com/office/drawing/2014/main" id="{7E5A5ED7-7A3A-F8A9-24B8-E055FA77F34B}"/>
              </a:ext>
            </a:extLst>
          </p:cNvPr>
          <p:cNvSpPr/>
          <p:nvPr/>
        </p:nvSpPr>
        <p:spPr>
          <a:xfrm>
            <a:off x="7122930" y="4900199"/>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5526034"/>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963289"/>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3628040"/>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83" name="TextBox 82">
            <a:extLst>
              <a:ext uri="{FF2B5EF4-FFF2-40B4-BE49-F238E27FC236}">
                <a16:creationId xmlns:a16="http://schemas.microsoft.com/office/drawing/2014/main" id="{2B2C8682-FC56-2430-DC5D-B0F23C0B00C2}"/>
              </a:ext>
            </a:extLst>
          </p:cNvPr>
          <p:cNvSpPr txBox="1"/>
          <p:nvPr/>
        </p:nvSpPr>
        <p:spPr>
          <a:xfrm>
            <a:off x="8390475" y="4285622"/>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84" name="TextBox 83">
            <a:extLst>
              <a:ext uri="{FF2B5EF4-FFF2-40B4-BE49-F238E27FC236}">
                <a16:creationId xmlns:a16="http://schemas.microsoft.com/office/drawing/2014/main" id="{23209F8F-7BE5-823E-2923-C6A823294893}"/>
              </a:ext>
            </a:extLst>
          </p:cNvPr>
          <p:cNvSpPr txBox="1"/>
          <p:nvPr/>
        </p:nvSpPr>
        <p:spPr>
          <a:xfrm>
            <a:off x="8390475" y="4953181"/>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2865978" y="3037311"/>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WL</a:t>
            </a:r>
            <a:r>
              <a:rPr lang="en-US" altLang="ko-KR" sz="2000" b="1" baseline="-25000" dirty="0">
                <a:solidFill>
                  <a:prstClr val="black"/>
                </a:solidFill>
                <a:latin typeface="Cambria" panose="02040503050406030204" pitchFamily="18" charset="0"/>
                <a:ea typeface="맑은 고딕" panose="020B0503020000020004" pitchFamily="34" charset="-127"/>
              </a:rPr>
              <a:t>1</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2865978" y="3703356"/>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WL</a:t>
            </a:r>
            <a:r>
              <a:rPr lang="en-US" altLang="ko-KR" sz="2000" b="1" baseline="-25000" dirty="0">
                <a:solidFill>
                  <a:prstClr val="black"/>
                </a:solidFill>
                <a:latin typeface="Cambria" panose="02040503050406030204" pitchFamily="18" charset="0"/>
                <a:ea typeface="맑은 고딕" panose="020B0503020000020004" pitchFamily="34" charset="-127"/>
              </a:rPr>
              <a:t>2</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sp>
        <p:nvSpPr>
          <p:cNvPr id="88" name="TextBox 87">
            <a:extLst>
              <a:ext uri="{FF2B5EF4-FFF2-40B4-BE49-F238E27FC236}">
                <a16:creationId xmlns:a16="http://schemas.microsoft.com/office/drawing/2014/main" id="{C4D539F8-7EB9-F43B-FD6B-D9A8E853BDB7}"/>
              </a:ext>
            </a:extLst>
          </p:cNvPr>
          <p:cNvSpPr txBox="1"/>
          <p:nvPr/>
        </p:nvSpPr>
        <p:spPr>
          <a:xfrm>
            <a:off x="2865978" y="4369400"/>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WL</a:t>
            </a:r>
            <a:r>
              <a:rPr lang="en-US" altLang="ko-KR" sz="2000" b="1" baseline="-25000" dirty="0">
                <a:solidFill>
                  <a:prstClr val="black"/>
                </a:solidFill>
                <a:latin typeface="Cambria" panose="02040503050406030204" pitchFamily="18" charset="0"/>
                <a:ea typeface="맑은 고딕" panose="020B0503020000020004" pitchFamily="34" charset="-127"/>
              </a:rPr>
              <a:t>3</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sp>
        <p:nvSpPr>
          <p:cNvPr id="89" name="TextBox 88">
            <a:extLst>
              <a:ext uri="{FF2B5EF4-FFF2-40B4-BE49-F238E27FC236}">
                <a16:creationId xmlns:a16="http://schemas.microsoft.com/office/drawing/2014/main" id="{783E6D58-916A-4BAC-0242-1DEE8F5BEE4C}"/>
              </a:ext>
            </a:extLst>
          </p:cNvPr>
          <p:cNvSpPr txBox="1"/>
          <p:nvPr/>
        </p:nvSpPr>
        <p:spPr>
          <a:xfrm>
            <a:off x="2865978" y="5024155"/>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WL</a:t>
            </a:r>
            <a:r>
              <a:rPr lang="en-US" altLang="ko-KR" sz="2000" b="1" baseline="-25000" dirty="0">
                <a:solidFill>
                  <a:prstClr val="black"/>
                </a:solidFill>
                <a:latin typeface="Cambria" panose="02040503050406030204" pitchFamily="18" charset="0"/>
                <a:ea typeface="맑은 고딕" panose="020B0503020000020004" pitchFamily="34" charset="-127"/>
              </a:rPr>
              <a:t>4</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grpSp>
        <p:nvGrpSpPr>
          <p:cNvPr id="19" name="그룹 835">
            <a:extLst>
              <a:ext uri="{FF2B5EF4-FFF2-40B4-BE49-F238E27FC236}">
                <a16:creationId xmlns:a16="http://schemas.microsoft.com/office/drawing/2014/main" id="{AD89CEF5-B0EC-73D6-A0A7-BB22FE2FB463}"/>
              </a:ext>
            </a:extLst>
          </p:cNvPr>
          <p:cNvGrpSpPr/>
          <p:nvPr/>
        </p:nvGrpSpPr>
        <p:grpSpPr>
          <a:xfrm rot="16200000">
            <a:off x="3779952" y="4380986"/>
            <a:ext cx="564373" cy="268733"/>
            <a:chOff x="5890169" y="4312037"/>
            <a:chExt cx="1895988" cy="1103725"/>
          </a:xfrm>
        </p:grpSpPr>
        <p:grpSp>
          <p:nvGrpSpPr>
            <p:cNvPr id="20" name="그룹 822">
              <a:extLst>
                <a:ext uri="{FF2B5EF4-FFF2-40B4-BE49-F238E27FC236}">
                  <a16:creationId xmlns:a16="http://schemas.microsoft.com/office/drawing/2014/main" id="{8E829146-C669-4C56-078B-405A6EECD7CB}"/>
                </a:ext>
              </a:extLst>
            </p:cNvPr>
            <p:cNvGrpSpPr/>
            <p:nvPr/>
          </p:nvGrpSpPr>
          <p:grpSpPr>
            <a:xfrm>
              <a:off x="6122466" y="4312037"/>
              <a:ext cx="1432853" cy="1103725"/>
              <a:chOff x="5991225" y="4310063"/>
              <a:chExt cx="496427" cy="273840"/>
            </a:xfrm>
          </p:grpSpPr>
          <p:cxnSp>
            <p:nvCxnSpPr>
              <p:cNvPr id="23" name="직선 연결선 771">
                <a:extLst>
                  <a:ext uri="{FF2B5EF4-FFF2-40B4-BE49-F238E27FC236}">
                    <a16:creationId xmlns:a16="http://schemas.microsoft.com/office/drawing/2014/main" id="{5A754324-AE2C-861B-87EE-B7341B2D69AB}"/>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4" name="직선 연결선 789">
                <a:extLst>
                  <a:ext uri="{FF2B5EF4-FFF2-40B4-BE49-F238E27FC236}">
                    <a16:creationId xmlns:a16="http://schemas.microsoft.com/office/drawing/2014/main" id="{29502131-6DA6-6D0F-BB3C-2C49B903148D}"/>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5" name="직선 연결선 792">
                <a:extLst>
                  <a:ext uri="{FF2B5EF4-FFF2-40B4-BE49-F238E27FC236}">
                    <a16:creationId xmlns:a16="http://schemas.microsoft.com/office/drawing/2014/main" id="{ACDC2459-638E-0A3B-360B-5BFE47AB70A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6" name="직선 연결선 807">
                <a:extLst>
                  <a:ext uri="{FF2B5EF4-FFF2-40B4-BE49-F238E27FC236}">
                    <a16:creationId xmlns:a16="http://schemas.microsoft.com/office/drawing/2014/main" id="{EEB135D1-3BFF-F885-50DB-B2502FD7AC9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7" name="직선 연결선 810">
                <a:extLst>
                  <a:ext uri="{FF2B5EF4-FFF2-40B4-BE49-F238E27FC236}">
                    <a16:creationId xmlns:a16="http://schemas.microsoft.com/office/drawing/2014/main" id="{CD669DE3-B894-2A74-EB19-8078BD2344E4}"/>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8" name="직선 연결선 815">
                <a:extLst>
                  <a:ext uri="{FF2B5EF4-FFF2-40B4-BE49-F238E27FC236}">
                    <a16:creationId xmlns:a16="http://schemas.microsoft.com/office/drawing/2014/main" id="{2D215FBC-CE0B-A1BE-903A-E38D8100FEDA}"/>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9" name="직선 연결선 819">
                <a:extLst>
                  <a:ext uri="{FF2B5EF4-FFF2-40B4-BE49-F238E27FC236}">
                    <a16:creationId xmlns:a16="http://schemas.microsoft.com/office/drawing/2014/main" id="{96367DBE-11AE-9E1C-72C3-123C8D6971E4}"/>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21" name="직선 연결선 826">
              <a:extLst>
                <a:ext uri="{FF2B5EF4-FFF2-40B4-BE49-F238E27FC236}">
                  <a16:creationId xmlns:a16="http://schemas.microsoft.com/office/drawing/2014/main" id="{F1C84639-4B7C-1BB1-6650-CA2F9603DCCE}"/>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2" name="직선 연결선 832">
              <a:extLst>
                <a:ext uri="{FF2B5EF4-FFF2-40B4-BE49-F238E27FC236}">
                  <a16:creationId xmlns:a16="http://schemas.microsoft.com/office/drawing/2014/main" id="{1CE68011-83FA-59C5-0ACF-F8115C2C71E1}"/>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10" name="그룹 835">
            <a:extLst>
              <a:ext uri="{FF2B5EF4-FFF2-40B4-BE49-F238E27FC236}">
                <a16:creationId xmlns:a16="http://schemas.microsoft.com/office/drawing/2014/main" id="{E2DE9843-11A1-B72C-36ED-1FE88793A7D7}"/>
              </a:ext>
            </a:extLst>
          </p:cNvPr>
          <p:cNvGrpSpPr/>
          <p:nvPr/>
        </p:nvGrpSpPr>
        <p:grpSpPr>
          <a:xfrm rot="16200000">
            <a:off x="6006980" y="4380986"/>
            <a:ext cx="564373" cy="268733"/>
            <a:chOff x="5890169" y="4312037"/>
            <a:chExt cx="1895988" cy="1103725"/>
          </a:xfrm>
        </p:grpSpPr>
        <p:grpSp>
          <p:nvGrpSpPr>
            <p:cNvPr id="111" name="그룹 822">
              <a:extLst>
                <a:ext uri="{FF2B5EF4-FFF2-40B4-BE49-F238E27FC236}">
                  <a16:creationId xmlns:a16="http://schemas.microsoft.com/office/drawing/2014/main" id="{67B0FD71-9C96-60F5-8877-30B2470DD586}"/>
                </a:ext>
              </a:extLst>
            </p:cNvPr>
            <p:cNvGrpSpPr/>
            <p:nvPr/>
          </p:nvGrpSpPr>
          <p:grpSpPr>
            <a:xfrm>
              <a:off x="6122466" y="4312037"/>
              <a:ext cx="1432853" cy="1103725"/>
              <a:chOff x="5991225" y="4310063"/>
              <a:chExt cx="496427" cy="273840"/>
            </a:xfrm>
          </p:grpSpPr>
          <p:cxnSp>
            <p:nvCxnSpPr>
              <p:cNvPr id="114" name="직선 연결선 771">
                <a:extLst>
                  <a:ext uri="{FF2B5EF4-FFF2-40B4-BE49-F238E27FC236}">
                    <a16:creationId xmlns:a16="http://schemas.microsoft.com/office/drawing/2014/main" id="{D3964D48-33AF-B1DE-9969-8CF3B731D6EE}"/>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5" name="직선 연결선 789">
                <a:extLst>
                  <a:ext uri="{FF2B5EF4-FFF2-40B4-BE49-F238E27FC236}">
                    <a16:creationId xmlns:a16="http://schemas.microsoft.com/office/drawing/2014/main" id="{FC9F90BD-B033-E238-9758-FD94E737AC60}"/>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6" name="직선 연결선 792">
                <a:extLst>
                  <a:ext uri="{FF2B5EF4-FFF2-40B4-BE49-F238E27FC236}">
                    <a16:creationId xmlns:a16="http://schemas.microsoft.com/office/drawing/2014/main" id="{5BECE959-9F5F-BAFD-B6B4-98FE3A52356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7" name="직선 연결선 807">
                <a:extLst>
                  <a:ext uri="{FF2B5EF4-FFF2-40B4-BE49-F238E27FC236}">
                    <a16:creationId xmlns:a16="http://schemas.microsoft.com/office/drawing/2014/main" id="{B18BE5E0-8EEB-4D43-3500-AA6D9DC1DFC3}"/>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8" name="직선 연결선 810">
                <a:extLst>
                  <a:ext uri="{FF2B5EF4-FFF2-40B4-BE49-F238E27FC236}">
                    <a16:creationId xmlns:a16="http://schemas.microsoft.com/office/drawing/2014/main" id="{3B7AB53D-1EB8-BA98-4484-EC8A178F21F8}"/>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9" name="직선 연결선 815">
                <a:extLst>
                  <a:ext uri="{FF2B5EF4-FFF2-40B4-BE49-F238E27FC236}">
                    <a16:creationId xmlns:a16="http://schemas.microsoft.com/office/drawing/2014/main" id="{37191955-2546-6884-E212-7393210FA55A}"/>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0" name="직선 연결선 819">
                <a:extLst>
                  <a:ext uri="{FF2B5EF4-FFF2-40B4-BE49-F238E27FC236}">
                    <a16:creationId xmlns:a16="http://schemas.microsoft.com/office/drawing/2014/main" id="{AF405206-B039-831F-3002-3E802BFEF75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12" name="직선 연결선 826">
              <a:extLst>
                <a:ext uri="{FF2B5EF4-FFF2-40B4-BE49-F238E27FC236}">
                  <a16:creationId xmlns:a16="http://schemas.microsoft.com/office/drawing/2014/main" id="{D7552775-FA91-2568-52A4-3D092D2E18F3}"/>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3" name="직선 연결선 832">
              <a:extLst>
                <a:ext uri="{FF2B5EF4-FFF2-40B4-BE49-F238E27FC236}">
                  <a16:creationId xmlns:a16="http://schemas.microsoft.com/office/drawing/2014/main" id="{5D9C5420-0640-8924-8017-7D7C94306316}"/>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21" name="그룹 835">
            <a:extLst>
              <a:ext uri="{FF2B5EF4-FFF2-40B4-BE49-F238E27FC236}">
                <a16:creationId xmlns:a16="http://schemas.microsoft.com/office/drawing/2014/main" id="{46F06E68-A4D3-1E29-B631-77531C389F37}"/>
              </a:ext>
            </a:extLst>
          </p:cNvPr>
          <p:cNvGrpSpPr/>
          <p:nvPr/>
        </p:nvGrpSpPr>
        <p:grpSpPr>
          <a:xfrm rot="16200000">
            <a:off x="6006981" y="5048019"/>
            <a:ext cx="564373" cy="268733"/>
            <a:chOff x="5890169" y="4312037"/>
            <a:chExt cx="1895988" cy="1103725"/>
          </a:xfrm>
        </p:grpSpPr>
        <p:grpSp>
          <p:nvGrpSpPr>
            <p:cNvPr id="122" name="그룹 822">
              <a:extLst>
                <a:ext uri="{FF2B5EF4-FFF2-40B4-BE49-F238E27FC236}">
                  <a16:creationId xmlns:a16="http://schemas.microsoft.com/office/drawing/2014/main" id="{4E1C80F3-56B0-E94D-2AF2-B4296032C0D7}"/>
                </a:ext>
              </a:extLst>
            </p:cNvPr>
            <p:cNvGrpSpPr/>
            <p:nvPr/>
          </p:nvGrpSpPr>
          <p:grpSpPr>
            <a:xfrm>
              <a:off x="6122466" y="4312037"/>
              <a:ext cx="1432853" cy="1103725"/>
              <a:chOff x="5991225" y="4310063"/>
              <a:chExt cx="496427" cy="273840"/>
            </a:xfrm>
          </p:grpSpPr>
          <p:cxnSp>
            <p:nvCxnSpPr>
              <p:cNvPr id="125" name="직선 연결선 771">
                <a:extLst>
                  <a:ext uri="{FF2B5EF4-FFF2-40B4-BE49-F238E27FC236}">
                    <a16:creationId xmlns:a16="http://schemas.microsoft.com/office/drawing/2014/main" id="{56472CE2-E17B-E0AD-132B-B81078087073}"/>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6" name="직선 연결선 789">
                <a:extLst>
                  <a:ext uri="{FF2B5EF4-FFF2-40B4-BE49-F238E27FC236}">
                    <a16:creationId xmlns:a16="http://schemas.microsoft.com/office/drawing/2014/main" id="{5D061D8C-AFBA-BE3D-7F94-8AFA7F763244}"/>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7" name="직선 연결선 792">
                <a:extLst>
                  <a:ext uri="{FF2B5EF4-FFF2-40B4-BE49-F238E27FC236}">
                    <a16:creationId xmlns:a16="http://schemas.microsoft.com/office/drawing/2014/main" id="{33846EE5-4EE4-CC6D-F181-8ACB111A2086}"/>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8" name="직선 연결선 807">
                <a:extLst>
                  <a:ext uri="{FF2B5EF4-FFF2-40B4-BE49-F238E27FC236}">
                    <a16:creationId xmlns:a16="http://schemas.microsoft.com/office/drawing/2014/main" id="{79026406-EEB7-C1B6-3937-3592D4643347}"/>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9" name="직선 연결선 810">
                <a:extLst>
                  <a:ext uri="{FF2B5EF4-FFF2-40B4-BE49-F238E27FC236}">
                    <a16:creationId xmlns:a16="http://schemas.microsoft.com/office/drawing/2014/main" id="{81395FAA-5370-B2C9-3F9C-FC72D2D8585B}"/>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0" name="직선 연결선 815">
                <a:extLst>
                  <a:ext uri="{FF2B5EF4-FFF2-40B4-BE49-F238E27FC236}">
                    <a16:creationId xmlns:a16="http://schemas.microsoft.com/office/drawing/2014/main" id="{3806A183-4C5D-6E8D-97F1-ADCD0637E45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1" name="직선 연결선 819">
                <a:extLst>
                  <a:ext uri="{FF2B5EF4-FFF2-40B4-BE49-F238E27FC236}">
                    <a16:creationId xmlns:a16="http://schemas.microsoft.com/office/drawing/2014/main" id="{932D1442-8E11-B6B1-230B-32D3C8615C83}"/>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23" name="직선 연결선 826">
              <a:extLst>
                <a:ext uri="{FF2B5EF4-FFF2-40B4-BE49-F238E27FC236}">
                  <a16:creationId xmlns:a16="http://schemas.microsoft.com/office/drawing/2014/main" id="{BE4AC356-3A57-A5D9-5E8C-14A0181F9A16}"/>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4" name="직선 연결선 832">
              <a:extLst>
                <a:ext uri="{FF2B5EF4-FFF2-40B4-BE49-F238E27FC236}">
                  <a16:creationId xmlns:a16="http://schemas.microsoft.com/office/drawing/2014/main" id="{21F6AFD1-4707-F432-BE32-FEBDEB6FE4C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32" name="그룹 835">
            <a:extLst>
              <a:ext uri="{FF2B5EF4-FFF2-40B4-BE49-F238E27FC236}">
                <a16:creationId xmlns:a16="http://schemas.microsoft.com/office/drawing/2014/main" id="{1BF5A43A-17DF-637B-FADC-39781538C6C0}"/>
              </a:ext>
            </a:extLst>
          </p:cNvPr>
          <p:cNvGrpSpPr/>
          <p:nvPr/>
        </p:nvGrpSpPr>
        <p:grpSpPr>
          <a:xfrm rot="16200000">
            <a:off x="7120494" y="4380986"/>
            <a:ext cx="564373" cy="268733"/>
            <a:chOff x="5890169" y="4312037"/>
            <a:chExt cx="1895988" cy="1103725"/>
          </a:xfrm>
        </p:grpSpPr>
        <p:grpSp>
          <p:nvGrpSpPr>
            <p:cNvPr id="133" name="그룹 822">
              <a:extLst>
                <a:ext uri="{FF2B5EF4-FFF2-40B4-BE49-F238E27FC236}">
                  <a16:creationId xmlns:a16="http://schemas.microsoft.com/office/drawing/2014/main" id="{79274270-930E-A63A-45A1-75B1D628A402}"/>
                </a:ext>
              </a:extLst>
            </p:cNvPr>
            <p:cNvGrpSpPr/>
            <p:nvPr/>
          </p:nvGrpSpPr>
          <p:grpSpPr>
            <a:xfrm>
              <a:off x="6122466" y="4312037"/>
              <a:ext cx="1432853" cy="1103725"/>
              <a:chOff x="5991225" y="4310063"/>
              <a:chExt cx="496427" cy="273840"/>
            </a:xfrm>
          </p:grpSpPr>
          <p:cxnSp>
            <p:nvCxnSpPr>
              <p:cNvPr id="136" name="직선 연결선 771">
                <a:extLst>
                  <a:ext uri="{FF2B5EF4-FFF2-40B4-BE49-F238E27FC236}">
                    <a16:creationId xmlns:a16="http://schemas.microsoft.com/office/drawing/2014/main" id="{34672CA8-1EEF-0C00-B9CC-A68DEFB1046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7" name="직선 연결선 789">
                <a:extLst>
                  <a:ext uri="{FF2B5EF4-FFF2-40B4-BE49-F238E27FC236}">
                    <a16:creationId xmlns:a16="http://schemas.microsoft.com/office/drawing/2014/main" id="{EA15D5AC-7B24-9276-B617-D68B7791F7E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8" name="직선 연결선 792">
                <a:extLst>
                  <a:ext uri="{FF2B5EF4-FFF2-40B4-BE49-F238E27FC236}">
                    <a16:creationId xmlns:a16="http://schemas.microsoft.com/office/drawing/2014/main" id="{6DD1EEA3-9B7A-3CD2-6E46-E654B119D8F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9" name="직선 연결선 807">
                <a:extLst>
                  <a:ext uri="{FF2B5EF4-FFF2-40B4-BE49-F238E27FC236}">
                    <a16:creationId xmlns:a16="http://schemas.microsoft.com/office/drawing/2014/main" id="{E227C1E6-1AC3-71A4-761A-FD06198F1E5D}"/>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0" name="직선 연결선 810">
                <a:extLst>
                  <a:ext uri="{FF2B5EF4-FFF2-40B4-BE49-F238E27FC236}">
                    <a16:creationId xmlns:a16="http://schemas.microsoft.com/office/drawing/2014/main" id="{DF1D6C90-E511-BC55-B217-2EEC4CD2B36A}"/>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1" name="직선 연결선 815">
                <a:extLst>
                  <a:ext uri="{FF2B5EF4-FFF2-40B4-BE49-F238E27FC236}">
                    <a16:creationId xmlns:a16="http://schemas.microsoft.com/office/drawing/2014/main" id="{E6874B1F-59D1-7760-57EC-DD8F21C0D4CD}"/>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2" name="직선 연결선 819">
                <a:extLst>
                  <a:ext uri="{FF2B5EF4-FFF2-40B4-BE49-F238E27FC236}">
                    <a16:creationId xmlns:a16="http://schemas.microsoft.com/office/drawing/2014/main" id="{01161A12-F6E3-55A0-5A12-F19083E37C4E}"/>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34" name="직선 연결선 826">
              <a:extLst>
                <a:ext uri="{FF2B5EF4-FFF2-40B4-BE49-F238E27FC236}">
                  <a16:creationId xmlns:a16="http://schemas.microsoft.com/office/drawing/2014/main" id="{85CDB2E5-4914-8F24-B835-5E9F3EAD22F2}"/>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5" name="직선 연결선 832">
              <a:extLst>
                <a:ext uri="{FF2B5EF4-FFF2-40B4-BE49-F238E27FC236}">
                  <a16:creationId xmlns:a16="http://schemas.microsoft.com/office/drawing/2014/main" id="{3032E4D8-1818-D24A-7685-0F925B877462}"/>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43" name="그룹 835">
            <a:extLst>
              <a:ext uri="{FF2B5EF4-FFF2-40B4-BE49-F238E27FC236}">
                <a16:creationId xmlns:a16="http://schemas.microsoft.com/office/drawing/2014/main" id="{1B63DB89-B2C0-F8FF-C54A-3B445F5441D8}"/>
              </a:ext>
            </a:extLst>
          </p:cNvPr>
          <p:cNvGrpSpPr/>
          <p:nvPr/>
        </p:nvGrpSpPr>
        <p:grpSpPr>
          <a:xfrm rot="16200000">
            <a:off x="7120495" y="5048019"/>
            <a:ext cx="564373" cy="268733"/>
            <a:chOff x="5890169" y="4312037"/>
            <a:chExt cx="1895988" cy="1103725"/>
          </a:xfrm>
        </p:grpSpPr>
        <p:grpSp>
          <p:nvGrpSpPr>
            <p:cNvPr id="144" name="그룹 822">
              <a:extLst>
                <a:ext uri="{FF2B5EF4-FFF2-40B4-BE49-F238E27FC236}">
                  <a16:creationId xmlns:a16="http://schemas.microsoft.com/office/drawing/2014/main" id="{82C314C4-E967-C2CE-1A40-96DD0609CA44}"/>
                </a:ext>
              </a:extLst>
            </p:cNvPr>
            <p:cNvGrpSpPr/>
            <p:nvPr/>
          </p:nvGrpSpPr>
          <p:grpSpPr>
            <a:xfrm>
              <a:off x="6122466" y="4312037"/>
              <a:ext cx="1432853" cy="1103725"/>
              <a:chOff x="5991225" y="4310063"/>
              <a:chExt cx="496427" cy="273840"/>
            </a:xfrm>
          </p:grpSpPr>
          <p:cxnSp>
            <p:nvCxnSpPr>
              <p:cNvPr id="147" name="직선 연결선 771">
                <a:extLst>
                  <a:ext uri="{FF2B5EF4-FFF2-40B4-BE49-F238E27FC236}">
                    <a16:creationId xmlns:a16="http://schemas.microsoft.com/office/drawing/2014/main" id="{8BC0464A-3224-FE23-A865-C9B716335027}"/>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8" name="직선 연결선 789">
                <a:extLst>
                  <a:ext uri="{FF2B5EF4-FFF2-40B4-BE49-F238E27FC236}">
                    <a16:creationId xmlns:a16="http://schemas.microsoft.com/office/drawing/2014/main" id="{F53CDD37-E834-BE1F-6B91-E6B19AF3B099}"/>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9" name="직선 연결선 792">
                <a:extLst>
                  <a:ext uri="{FF2B5EF4-FFF2-40B4-BE49-F238E27FC236}">
                    <a16:creationId xmlns:a16="http://schemas.microsoft.com/office/drawing/2014/main" id="{9F8C6A34-D777-39A7-B81A-68F94AC7AFBA}"/>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0" name="직선 연결선 807">
                <a:extLst>
                  <a:ext uri="{FF2B5EF4-FFF2-40B4-BE49-F238E27FC236}">
                    <a16:creationId xmlns:a16="http://schemas.microsoft.com/office/drawing/2014/main" id="{4BCDB7BD-877C-EDB7-4B96-32548C16A309}"/>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1" name="직선 연결선 810">
                <a:extLst>
                  <a:ext uri="{FF2B5EF4-FFF2-40B4-BE49-F238E27FC236}">
                    <a16:creationId xmlns:a16="http://schemas.microsoft.com/office/drawing/2014/main" id="{8365F89A-001A-6260-DEFC-CB8788DD27AD}"/>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2" name="직선 연결선 815">
                <a:extLst>
                  <a:ext uri="{FF2B5EF4-FFF2-40B4-BE49-F238E27FC236}">
                    <a16:creationId xmlns:a16="http://schemas.microsoft.com/office/drawing/2014/main" id="{BF87F730-2A0B-50D4-6EF8-3BE57FEECDC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3" name="직선 연결선 819">
                <a:extLst>
                  <a:ext uri="{FF2B5EF4-FFF2-40B4-BE49-F238E27FC236}">
                    <a16:creationId xmlns:a16="http://schemas.microsoft.com/office/drawing/2014/main" id="{2DF7A94E-F48A-16A3-4703-4BC229F2CBE4}"/>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45" name="직선 연결선 826">
              <a:extLst>
                <a:ext uri="{FF2B5EF4-FFF2-40B4-BE49-F238E27FC236}">
                  <a16:creationId xmlns:a16="http://schemas.microsoft.com/office/drawing/2014/main" id="{EBD2A457-ABA1-4356-D024-3E0793D8377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6" name="직선 연결선 832">
              <a:extLst>
                <a:ext uri="{FF2B5EF4-FFF2-40B4-BE49-F238E27FC236}">
                  <a16:creationId xmlns:a16="http://schemas.microsoft.com/office/drawing/2014/main" id="{2BA59ECA-CAAE-307D-DB67-89EEB7ABFE33}"/>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sp>
        <p:nvSpPr>
          <p:cNvPr id="154" name="TextBox 153">
            <a:extLst>
              <a:ext uri="{FF2B5EF4-FFF2-40B4-BE49-F238E27FC236}">
                <a16:creationId xmlns:a16="http://schemas.microsoft.com/office/drawing/2014/main" id="{899C8904-684B-3AE0-22A4-4F64BA9C08C6}"/>
              </a:ext>
            </a:extLst>
          </p:cNvPr>
          <p:cNvSpPr txBox="1"/>
          <p:nvPr/>
        </p:nvSpPr>
        <p:spPr>
          <a:xfrm>
            <a:off x="-85888" y="3317632"/>
            <a:ext cx="3190481" cy="1231106"/>
          </a:xfrm>
          <a:prstGeom prst="rect">
            <a:avLst/>
          </a:prstGeom>
          <a:noFill/>
        </p:spPr>
        <p:txBody>
          <a:bodyPr wrap="square" lIns="0" tIns="0" rIns="0" bIns="0" rtlCol="0" anchor="ctr">
            <a:spAutoFit/>
          </a:bodyPr>
          <a:lstStyle/>
          <a:p>
            <a:pPr algn="ctr" defTabSz="457200"/>
            <a:r>
              <a:rPr lang="en-US" altLang="ko-KR" sz="2000" b="1" dirty="0">
                <a:solidFill>
                  <a:srgbClr val="C80060"/>
                </a:solidFill>
                <a:latin typeface="Cambria" panose="02040503050406030204" pitchFamily="18" charset="0"/>
                <a:ea typeface="맑은 고딕" panose="020B0503020000020004" pitchFamily="34" charset="-127"/>
              </a:rPr>
              <a:t>Target Cell</a:t>
            </a:r>
            <a:r>
              <a:rPr lang="en-US" altLang="ko-KR" sz="2000" b="1" dirty="0">
                <a:solidFill>
                  <a:prstClr val="black"/>
                </a:solidFill>
                <a:latin typeface="Cambria" panose="02040503050406030204" pitchFamily="18" charset="0"/>
                <a:ea typeface="맑은 고딕" panose="020B0503020000020004" pitchFamily="34" charset="-127"/>
              </a:rPr>
              <a:t>:</a:t>
            </a:r>
          </a:p>
          <a:p>
            <a:pPr algn="ctr" defTabSz="457200"/>
            <a:r>
              <a:rPr lang="en-US" altLang="ko-KR" sz="2000" b="1" i="1" dirty="0">
                <a:solidFill>
                  <a:prstClr val="black"/>
                </a:solidFill>
                <a:latin typeface="Cambria" panose="02040503050406030204" pitchFamily="18" charset="0"/>
                <a:ea typeface="맑은 고딕" panose="020B0503020000020004" pitchFamily="34" charset="-127"/>
              </a:rPr>
              <a:t>Operate </a:t>
            </a:r>
          </a:p>
          <a:p>
            <a:pPr algn="ctr" defTabSz="457200"/>
            <a:r>
              <a:rPr lang="en-US" altLang="ko-KR" sz="2000" b="1" i="1" dirty="0">
                <a:solidFill>
                  <a:prstClr val="black"/>
                </a:solidFill>
                <a:latin typeface="Cambria" panose="02040503050406030204" pitchFamily="18" charset="0"/>
                <a:ea typeface="맑은 고딕" panose="020B0503020000020004" pitchFamily="34" charset="-127"/>
              </a:rPr>
              <a:t>as a </a:t>
            </a:r>
            <a:r>
              <a:rPr lang="en-US" altLang="ko-KR" sz="2000" b="1" i="1" dirty="0">
                <a:solidFill>
                  <a:srgbClr val="C80060"/>
                </a:solidFill>
                <a:latin typeface="Cambria" panose="02040503050406030204" pitchFamily="18" charset="0"/>
                <a:ea typeface="맑은 고딕" panose="020B0503020000020004" pitchFamily="34" charset="-127"/>
              </a:rPr>
              <a:t>resistance </a:t>
            </a:r>
            <a:r>
              <a:rPr lang="en-US" altLang="ko-KR" sz="2000" b="1" dirty="0">
                <a:solidFill>
                  <a:srgbClr val="C80060"/>
                </a:solidFill>
                <a:latin typeface="Cambria" panose="02040503050406030204" pitchFamily="18" charset="0"/>
                <a:ea typeface="맑은 고딕" panose="020B0503020000020004" pitchFamily="34" charset="-127"/>
              </a:rPr>
              <a:t>(1)</a:t>
            </a:r>
            <a:br>
              <a:rPr lang="en-US" altLang="ko-KR" sz="2000" b="1" i="1" dirty="0">
                <a:solidFill>
                  <a:prstClr val="black"/>
                </a:solidFill>
                <a:latin typeface="Cambria" panose="02040503050406030204" pitchFamily="18" charset="0"/>
                <a:ea typeface="맑은 고딕" panose="020B0503020000020004" pitchFamily="34" charset="-127"/>
              </a:rPr>
            </a:br>
            <a:r>
              <a:rPr lang="en-US" altLang="ko-KR" sz="2000" b="1" i="1" dirty="0">
                <a:solidFill>
                  <a:srgbClr val="C80060"/>
                </a:solidFill>
                <a:latin typeface="Cambria" panose="02040503050406030204" pitchFamily="18" charset="0"/>
                <a:ea typeface="맑은 고딕" panose="020B0503020000020004" pitchFamily="34" charset="-127"/>
              </a:rPr>
              <a:t>or</a:t>
            </a:r>
            <a:r>
              <a:rPr lang="en-US" altLang="ko-KR" sz="2000" b="1" i="1" dirty="0">
                <a:latin typeface="Cambria" panose="02040503050406030204" pitchFamily="18" charset="0"/>
                <a:ea typeface="맑은 고딕" panose="020B0503020000020004" pitchFamily="34" charset="-127"/>
              </a:rPr>
              <a:t> an </a:t>
            </a:r>
            <a:r>
              <a:rPr lang="en-US" altLang="ko-KR" sz="2000" b="1" i="1" dirty="0">
                <a:solidFill>
                  <a:srgbClr val="C80060"/>
                </a:solidFill>
                <a:latin typeface="Cambria" panose="02040503050406030204" pitchFamily="18" charset="0"/>
                <a:ea typeface="맑은 고딕" panose="020B0503020000020004" pitchFamily="34" charset="-127"/>
              </a:rPr>
              <a:t>open switch </a:t>
            </a:r>
            <a:r>
              <a:rPr lang="en-US" altLang="ko-KR" sz="2000" b="1" dirty="0">
                <a:solidFill>
                  <a:srgbClr val="C80060"/>
                </a:solidFill>
                <a:latin typeface="Cambria" panose="02040503050406030204" pitchFamily="18" charset="0"/>
                <a:ea typeface="맑은 고딕" panose="020B0503020000020004" pitchFamily="34" charset="-127"/>
              </a:rPr>
              <a:t>(0)</a:t>
            </a:r>
          </a:p>
        </p:txBody>
      </p:sp>
      <p:sp>
        <p:nvSpPr>
          <p:cNvPr id="155" name="Left Brace 154">
            <a:extLst>
              <a:ext uri="{FF2B5EF4-FFF2-40B4-BE49-F238E27FC236}">
                <a16:creationId xmlns:a16="http://schemas.microsoft.com/office/drawing/2014/main" id="{33AA3690-BC45-5E74-93ED-ACE1BA77DB4C}"/>
              </a:ext>
            </a:extLst>
          </p:cNvPr>
          <p:cNvSpPr/>
          <p:nvPr/>
        </p:nvSpPr>
        <p:spPr>
          <a:xfrm>
            <a:off x="2634768" y="2887743"/>
            <a:ext cx="323170" cy="2917545"/>
          </a:xfrm>
          <a:prstGeom prst="leftBrace">
            <a:avLst>
              <a:gd name="adj1" fmla="val 52841"/>
              <a:gd name="adj2" fmla="val 31444"/>
            </a:avLst>
          </a:prstGeom>
          <a:ln w="19050">
            <a:solidFill>
              <a:srgbClr val="C80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grpSp>
        <p:nvGrpSpPr>
          <p:cNvPr id="156" name="그룹 835">
            <a:extLst>
              <a:ext uri="{FF2B5EF4-FFF2-40B4-BE49-F238E27FC236}">
                <a16:creationId xmlns:a16="http://schemas.microsoft.com/office/drawing/2014/main" id="{B63CB6F7-84D5-09AD-996F-9FBB94EEC874}"/>
              </a:ext>
            </a:extLst>
          </p:cNvPr>
          <p:cNvGrpSpPr/>
          <p:nvPr/>
        </p:nvGrpSpPr>
        <p:grpSpPr>
          <a:xfrm rot="16200000">
            <a:off x="4893346" y="3720630"/>
            <a:ext cx="564373" cy="268733"/>
            <a:chOff x="5890169" y="4312037"/>
            <a:chExt cx="1895988" cy="1103725"/>
          </a:xfrm>
        </p:grpSpPr>
        <p:grpSp>
          <p:nvGrpSpPr>
            <p:cNvPr id="157" name="그룹 822">
              <a:extLst>
                <a:ext uri="{FF2B5EF4-FFF2-40B4-BE49-F238E27FC236}">
                  <a16:creationId xmlns:a16="http://schemas.microsoft.com/office/drawing/2014/main" id="{57B5F6AF-9264-3133-9F75-3778674D3752}"/>
                </a:ext>
              </a:extLst>
            </p:cNvPr>
            <p:cNvGrpSpPr/>
            <p:nvPr/>
          </p:nvGrpSpPr>
          <p:grpSpPr>
            <a:xfrm>
              <a:off x="6122466" y="4312037"/>
              <a:ext cx="1432853" cy="1103725"/>
              <a:chOff x="5991225" y="4310063"/>
              <a:chExt cx="496427" cy="273840"/>
            </a:xfrm>
          </p:grpSpPr>
          <p:cxnSp>
            <p:nvCxnSpPr>
              <p:cNvPr id="160" name="직선 연결선 771">
                <a:extLst>
                  <a:ext uri="{FF2B5EF4-FFF2-40B4-BE49-F238E27FC236}">
                    <a16:creationId xmlns:a16="http://schemas.microsoft.com/office/drawing/2014/main" id="{4786857B-F26A-2243-D22E-018997E1C8E8}"/>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1" name="직선 연결선 789">
                <a:extLst>
                  <a:ext uri="{FF2B5EF4-FFF2-40B4-BE49-F238E27FC236}">
                    <a16:creationId xmlns:a16="http://schemas.microsoft.com/office/drawing/2014/main" id="{904F2D5C-4791-75D2-5301-7F2E084D7FC8}"/>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2" name="직선 연결선 792">
                <a:extLst>
                  <a:ext uri="{FF2B5EF4-FFF2-40B4-BE49-F238E27FC236}">
                    <a16:creationId xmlns:a16="http://schemas.microsoft.com/office/drawing/2014/main" id="{AE7EC974-371B-1F86-D025-35CBE8CCD0B9}"/>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3" name="직선 연결선 807">
                <a:extLst>
                  <a:ext uri="{FF2B5EF4-FFF2-40B4-BE49-F238E27FC236}">
                    <a16:creationId xmlns:a16="http://schemas.microsoft.com/office/drawing/2014/main" id="{BC212E2C-7AEC-8978-9178-F81D43E17D26}"/>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4" name="직선 연결선 810">
                <a:extLst>
                  <a:ext uri="{FF2B5EF4-FFF2-40B4-BE49-F238E27FC236}">
                    <a16:creationId xmlns:a16="http://schemas.microsoft.com/office/drawing/2014/main" id="{B2025A5D-D679-CF90-3DF1-69924ACC8CE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5" name="직선 연결선 815">
                <a:extLst>
                  <a:ext uri="{FF2B5EF4-FFF2-40B4-BE49-F238E27FC236}">
                    <a16:creationId xmlns:a16="http://schemas.microsoft.com/office/drawing/2014/main" id="{2C5B9AF3-91BB-0A0F-AE8B-4F6C9832898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6" name="직선 연결선 819">
                <a:extLst>
                  <a:ext uri="{FF2B5EF4-FFF2-40B4-BE49-F238E27FC236}">
                    <a16:creationId xmlns:a16="http://schemas.microsoft.com/office/drawing/2014/main" id="{97D2F2BC-7B2E-B435-002B-A2D0B234864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58" name="직선 연결선 826">
              <a:extLst>
                <a:ext uri="{FF2B5EF4-FFF2-40B4-BE49-F238E27FC236}">
                  <a16:creationId xmlns:a16="http://schemas.microsoft.com/office/drawing/2014/main" id="{B64CC501-4BA8-9496-C1E7-CBE4D285198B}"/>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9" name="직선 연결선 832">
              <a:extLst>
                <a:ext uri="{FF2B5EF4-FFF2-40B4-BE49-F238E27FC236}">
                  <a16:creationId xmlns:a16="http://schemas.microsoft.com/office/drawing/2014/main" id="{93AA5A4B-32FB-82AC-B658-0EC80949E757}"/>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67" name="그룹 835">
            <a:extLst>
              <a:ext uri="{FF2B5EF4-FFF2-40B4-BE49-F238E27FC236}">
                <a16:creationId xmlns:a16="http://schemas.microsoft.com/office/drawing/2014/main" id="{CBA410D2-F61C-1BB0-809E-3DFEF737C6F0}"/>
              </a:ext>
            </a:extLst>
          </p:cNvPr>
          <p:cNvGrpSpPr/>
          <p:nvPr/>
        </p:nvGrpSpPr>
        <p:grpSpPr>
          <a:xfrm rot="16200000">
            <a:off x="6006980" y="3060186"/>
            <a:ext cx="564373" cy="268733"/>
            <a:chOff x="5890169" y="4312037"/>
            <a:chExt cx="1895988" cy="1103725"/>
          </a:xfrm>
        </p:grpSpPr>
        <p:grpSp>
          <p:nvGrpSpPr>
            <p:cNvPr id="168" name="그룹 822">
              <a:extLst>
                <a:ext uri="{FF2B5EF4-FFF2-40B4-BE49-F238E27FC236}">
                  <a16:creationId xmlns:a16="http://schemas.microsoft.com/office/drawing/2014/main" id="{EE5C1BD7-D2B8-C593-5684-E33024672C2B}"/>
                </a:ext>
              </a:extLst>
            </p:cNvPr>
            <p:cNvGrpSpPr/>
            <p:nvPr/>
          </p:nvGrpSpPr>
          <p:grpSpPr>
            <a:xfrm>
              <a:off x="6122466" y="4312037"/>
              <a:ext cx="1432853" cy="1103725"/>
              <a:chOff x="5991225" y="4310063"/>
              <a:chExt cx="496427" cy="273840"/>
            </a:xfrm>
          </p:grpSpPr>
          <p:cxnSp>
            <p:nvCxnSpPr>
              <p:cNvPr id="171" name="직선 연결선 771">
                <a:extLst>
                  <a:ext uri="{FF2B5EF4-FFF2-40B4-BE49-F238E27FC236}">
                    <a16:creationId xmlns:a16="http://schemas.microsoft.com/office/drawing/2014/main" id="{9D1BCDE7-1DD9-C412-BD72-F48E0165A96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2" name="직선 연결선 789">
                <a:extLst>
                  <a:ext uri="{FF2B5EF4-FFF2-40B4-BE49-F238E27FC236}">
                    <a16:creationId xmlns:a16="http://schemas.microsoft.com/office/drawing/2014/main" id="{B7D0D51C-51F8-09AC-FB9C-AF9BA631421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3" name="직선 연결선 792">
                <a:extLst>
                  <a:ext uri="{FF2B5EF4-FFF2-40B4-BE49-F238E27FC236}">
                    <a16:creationId xmlns:a16="http://schemas.microsoft.com/office/drawing/2014/main" id="{E9789E80-8914-CB8F-0F5A-B5B8A2B7915F}"/>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4" name="직선 연결선 807">
                <a:extLst>
                  <a:ext uri="{FF2B5EF4-FFF2-40B4-BE49-F238E27FC236}">
                    <a16:creationId xmlns:a16="http://schemas.microsoft.com/office/drawing/2014/main" id="{A3C24941-2F56-7235-691C-82F85C342B27}"/>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5" name="직선 연결선 810">
                <a:extLst>
                  <a:ext uri="{FF2B5EF4-FFF2-40B4-BE49-F238E27FC236}">
                    <a16:creationId xmlns:a16="http://schemas.microsoft.com/office/drawing/2014/main" id="{811F6DE6-13F6-8A97-57C9-9D487156F72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6" name="직선 연결선 815">
                <a:extLst>
                  <a:ext uri="{FF2B5EF4-FFF2-40B4-BE49-F238E27FC236}">
                    <a16:creationId xmlns:a16="http://schemas.microsoft.com/office/drawing/2014/main" id="{094FE345-6948-4FCF-4EDB-64F5A4B36B4F}"/>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7" name="직선 연결선 819">
                <a:extLst>
                  <a:ext uri="{FF2B5EF4-FFF2-40B4-BE49-F238E27FC236}">
                    <a16:creationId xmlns:a16="http://schemas.microsoft.com/office/drawing/2014/main" id="{560425F4-11BA-7FE4-584E-ADDC4F93CDC0}"/>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69" name="직선 연결선 826">
              <a:extLst>
                <a:ext uri="{FF2B5EF4-FFF2-40B4-BE49-F238E27FC236}">
                  <a16:creationId xmlns:a16="http://schemas.microsoft.com/office/drawing/2014/main" id="{3F2D677A-3109-2CE2-2243-B98E6C00ADFA}"/>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0" name="직선 연결선 832">
              <a:extLst>
                <a:ext uri="{FF2B5EF4-FFF2-40B4-BE49-F238E27FC236}">
                  <a16:creationId xmlns:a16="http://schemas.microsoft.com/office/drawing/2014/main" id="{CB38072E-5F48-9231-1213-695F698A093D}"/>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78" name="그룹 835">
            <a:extLst>
              <a:ext uri="{FF2B5EF4-FFF2-40B4-BE49-F238E27FC236}">
                <a16:creationId xmlns:a16="http://schemas.microsoft.com/office/drawing/2014/main" id="{86A5B3C9-0EE9-2C01-407C-2AE2889687F5}"/>
              </a:ext>
            </a:extLst>
          </p:cNvPr>
          <p:cNvGrpSpPr/>
          <p:nvPr/>
        </p:nvGrpSpPr>
        <p:grpSpPr>
          <a:xfrm rot="16200000">
            <a:off x="7120494" y="3047310"/>
            <a:ext cx="564373" cy="268733"/>
            <a:chOff x="5890169" y="4312037"/>
            <a:chExt cx="1895988" cy="1103725"/>
          </a:xfrm>
        </p:grpSpPr>
        <p:grpSp>
          <p:nvGrpSpPr>
            <p:cNvPr id="179" name="그룹 822">
              <a:extLst>
                <a:ext uri="{FF2B5EF4-FFF2-40B4-BE49-F238E27FC236}">
                  <a16:creationId xmlns:a16="http://schemas.microsoft.com/office/drawing/2014/main" id="{1FFBE70D-3875-2509-A49E-D48E1213AFFA}"/>
                </a:ext>
              </a:extLst>
            </p:cNvPr>
            <p:cNvGrpSpPr/>
            <p:nvPr/>
          </p:nvGrpSpPr>
          <p:grpSpPr>
            <a:xfrm>
              <a:off x="6122466" y="4312037"/>
              <a:ext cx="1432853" cy="1103725"/>
              <a:chOff x="5991225" y="4310063"/>
              <a:chExt cx="496427" cy="273840"/>
            </a:xfrm>
          </p:grpSpPr>
          <p:cxnSp>
            <p:nvCxnSpPr>
              <p:cNvPr id="182" name="직선 연결선 771">
                <a:extLst>
                  <a:ext uri="{FF2B5EF4-FFF2-40B4-BE49-F238E27FC236}">
                    <a16:creationId xmlns:a16="http://schemas.microsoft.com/office/drawing/2014/main" id="{77909EF5-2276-582E-037A-5F31B18C3FC9}"/>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3" name="직선 연결선 789">
                <a:extLst>
                  <a:ext uri="{FF2B5EF4-FFF2-40B4-BE49-F238E27FC236}">
                    <a16:creationId xmlns:a16="http://schemas.microsoft.com/office/drawing/2014/main" id="{83E4595D-3FEE-8433-87FB-529A7A7AAB7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4" name="직선 연결선 792">
                <a:extLst>
                  <a:ext uri="{FF2B5EF4-FFF2-40B4-BE49-F238E27FC236}">
                    <a16:creationId xmlns:a16="http://schemas.microsoft.com/office/drawing/2014/main" id="{712B062D-F37A-3428-150D-CA38B04579F8}"/>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5" name="직선 연결선 807">
                <a:extLst>
                  <a:ext uri="{FF2B5EF4-FFF2-40B4-BE49-F238E27FC236}">
                    <a16:creationId xmlns:a16="http://schemas.microsoft.com/office/drawing/2014/main" id="{5852D7AA-95EE-CB62-C41F-2340BF71B4D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6" name="직선 연결선 810">
                <a:extLst>
                  <a:ext uri="{FF2B5EF4-FFF2-40B4-BE49-F238E27FC236}">
                    <a16:creationId xmlns:a16="http://schemas.microsoft.com/office/drawing/2014/main" id="{36902E79-E858-773C-A571-DFEE41D9CA66}"/>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7" name="직선 연결선 815">
                <a:extLst>
                  <a:ext uri="{FF2B5EF4-FFF2-40B4-BE49-F238E27FC236}">
                    <a16:creationId xmlns:a16="http://schemas.microsoft.com/office/drawing/2014/main" id="{8811803A-A435-0430-6E45-6640D4235A6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8" name="직선 연결선 819">
                <a:extLst>
                  <a:ext uri="{FF2B5EF4-FFF2-40B4-BE49-F238E27FC236}">
                    <a16:creationId xmlns:a16="http://schemas.microsoft.com/office/drawing/2014/main" id="{51C62045-6984-D8C1-C3F6-9B55A8C158E6}"/>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80" name="직선 연결선 826">
              <a:extLst>
                <a:ext uri="{FF2B5EF4-FFF2-40B4-BE49-F238E27FC236}">
                  <a16:creationId xmlns:a16="http://schemas.microsoft.com/office/drawing/2014/main" id="{9C58DD7B-F716-7577-8D1D-AF378BD3E75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1" name="직선 연결선 832">
              <a:extLst>
                <a:ext uri="{FF2B5EF4-FFF2-40B4-BE49-F238E27FC236}">
                  <a16:creationId xmlns:a16="http://schemas.microsoft.com/office/drawing/2014/main" id="{95BD4133-B6F6-E84F-8347-AEB260DFF954}"/>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89" name="그룹 835">
            <a:extLst>
              <a:ext uri="{FF2B5EF4-FFF2-40B4-BE49-F238E27FC236}">
                <a16:creationId xmlns:a16="http://schemas.microsoft.com/office/drawing/2014/main" id="{78E25BF5-362F-8941-9132-C143583DC978}"/>
              </a:ext>
            </a:extLst>
          </p:cNvPr>
          <p:cNvGrpSpPr/>
          <p:nvPr/>
        </p:nvGrpSpPr>
        <p:grpSpPr>
          <a:xfrm rot="16200000">
            <a:off x="7120495" y="3714343"/>
            <a:ext cx="564373" cy="268733"/>
            <a:chOff x="5890169" y="4312037"/>
            <a:chExt cx="1895988" cy="1103725"/>
          </a:xfrm>
        </p:grpSpPr>
        <p:grpSp>
          <p:nvGrpSpPr>
            <p:cNvPr id="190" name="그룹 822">
              <a:extLst>
                <a:ext uri="{FF2B5EF4-FFF2-40B4-BE49-F238E27FC236}">
                  <a16:creationId xmlns:a16="http://schemas.microsoft.com/office/drawing/2014/main" id="{01316078-B488-C955-C836-BA0C050F0F38}"/>
                </a:ext>
              </a:extLst>
            </p:cNvPr>
            <p:cNvGrpSpPr/>
            <p:nvPr/>
          </p:nvGrpSpPr>
          <p:grpSpPr>
            <a:xfrm>
              <a:off x="6122466" y="4312037"/>
              <a:ext cx="1432853" cy="1103725"/>
              <a:chOff x="5991225" y="4310063"/>
              <a:chExt cx="496427" cy="273840"/>
            </a:xfrm>
          </p:grpSpPr>
          <p:cxnSp>
            <p:nvCxnSpPr>
              <p:cNvPr id="193" name="직선 연결선 771">
                <a:extLst>
                  <a:ext uri="{FF2B5EF4-FFF2-40B4-BE49-F238E27FC236}">
                    <a16:creationId xmlns:a16="http://schemas.microsoft.com/office/drawing/2014/main" id="{974BBEA6-2817-DC08-FA2E-9B3F6DF44CE6}"/>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4" name="직선 연결선 789">
                <a:extLst>
                  <a:ext uri="{FF2B5EF4-FFF2-40B4-BE49-F238E27FC236}">
                    <a16:creationId xmlns:a16="http://schemas.microsoft.com/office/drawing/2014/main" id="{FE87092F-0F16-4009-B389-DAB064B09AAD}"/>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5" name="직선 연결선 792">
                <a:extLst>
                  <a:ext uri="{FF2B5EF4-FFF2-40B4-BE49-F238E27FC236}">
                    <a16:creationId xmlns:a16="http://schemas.microsoft.com/office/drawing/2014/main" id="{DF3DA6CB-9B87-BFC4-09C8-9670F5AF704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6" name="직선 연결선 807">
                <a:extLst>
                  <a:ext uri="{FF2B5EF4-FFF2-40B4-BE49-F238E27FC236}">
                    <a16:creationId xmlns:a16="http://schemas.microsoft.com/office/drawing/2014/main" id="{E7117FFE-2B88-6213-C998-99AA5F868372}"/>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7" name="직선 연결선 810">
                <a:extLst>
                  <a:ext uri="{FF2B5EF4-FFF2-40B4-BE49-F238E27FC236}">
                    <a16:creationId xmlns:a16="http://schemas.microsoft.com/office/drawing/2014/main" id="{BE1F6235-35DD-B0DA-7BC7-395D15EE0223}"/>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8" name="직선 연결선 815">
                <a:extLst>
                  <a:ext uri="{FF2B5EF4-FFF2-40B4-BE49-F238E27FC236}">
                    <a16:creationId xmlns:a16="http://schemas.microsoft.com/office/drawing/2014/main" id="{A16A3A3D-FA01-78BF-6BC7-BFBCC2D31658}"/>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9" name="직선 연결선 819">
                <a:extLst>
                  <a:ext uri="{FF2B5EF4-FFF2-40B4-BE49-F238E27FC236}">
                    <a16:creationId xmlns:a16="http://schemas.microsoft.com/office/drawing/2014/main" id="{5CEF3E41-E07B-7FEF-FFDD-0E8F7535426A}"/>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91" name="직선 연결선 826">
              <a:extLst>
                <a:ext uri="{FF2B5EF4-FFF2-40B4-BE49-F238E27FC236}">
                  <a16:creationId xmlns:a16="http://schemas.microsoft.com/office/drawing/2014/main" id="{E60640E5-F34A-30DB-09B5-34873CC316E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2" name="직선 연결선 832">
              <a:extLst>
                <a:ext uri="{FF2B5EF4-FFF2-40B4-BE49-F238E27FC236}">
                  <a16:creationId xmlns:a16="http://schemas.microsoft.com/office/drawing/2014/main" id="{B6F2D151-119C-0B2C-9B1D-5125A5D0FD90}"/>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00" name="그룹 761">
            <a:extLst>
              <a:ext uri="{FF2B5EF4-FFF2-40B4-BE49-F238E27FC236}">
                <a16:creationId xmlns:a16="http://schemas.microsoft.com/office/drawing/2014/main" id="{18D770F5-D757-3D9C-C214-20A9E4A8EE8A}"/>
              </a:ext>
            </a:extLst>
          </p:cNvPr>
          <p:cNvGrpSpPr/>
          <p:nvPr/>
        </p:nvGrpSpPr>
        <p:grpSpPr>
          <a:xfrm rot="5400000">
            <a:off x="3769659" y="3135148"/>
            <a:ext cx="598569" cy="124310"/>
            <a:chOff x="5608137" y="3394157"/>
            <a:chExt cx="338599" cy="70817"/>
          </a:xfrm>
        </p:grpSpPr>
        <p:grpSp>
          <p:nvGrpSpPr>
            <p:cNvPr id="201" name="그룹 753">
              <a:extLst>
                <a:ext uri="{FF2B5EF4-FFF2-40B4-BE49-F238E27FC236}">
                  <a16:creationId xmlns:a16="http://schemas.microsoft.com/office/drawing/2014/main" id="{90A2B2DB-1E4C-7977-4597-0D7299C11030}"/>
                </a:ext>
              </a:extLst>
            </p:cNvPr>
            <p:cNvGrpSpPr/>
            <p:nvPr/>
          </p:nvGrpSpPr>
          <p:grpSpPr>
            <a:xfrm rot="5400000">
              <a:off x="5739521" y="3307128"/>
              <a:ext cx="70817" cy="244875"/>
              <a:chOff x="5131625" y="2342062"/>
              <a:chExt cx="70817" cy="244875"/>
            </a:xfrm>
          </p:grpSpPr>
          <p:sp>
            <p:nvSpPr>
              <p:cNvPr id="204" name="타원 750">
                <a:extLst>
                  <a:ext uri="{FF2B5EF4-FFF2-40B4-BE49-F238E27FC236}">
                    <a16:creationId xmlns:a16="http://schemas.microsoft.com/office/drawing/2014/main" id="{BC5C5548-95B8-3DAC-8AA5-D0E9428FDBF7}"/>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sp>
            <p:nvSpPr>
              <p:cNvPr id="205" name="타원 751">
                <a:extLst>
                  <a:ext uri="{FF2B5EF4-FFF2-40B4-BE49-F238E27FC236}">
                    <a16:creationId xmlns:a16="http://schemas.microsoft.com/office/drawing/2014/main" id="{B33E984F-BB1E-DF1A-18D4-EE14097E1D3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cxnSp>
            <p:nvCxnSpPr>
              <p:cNvPr id="206" name="직선 연결선 752">
                <a:extLst>
                  <a:ext uri="{FF2B5EF4-FFF2-40B4-BE49-F238E27FC236}">
                    <a16:creationId xmlns:a16="http://schemas.microsoft.com/office/drawing/2014/main" id="{ADB9E827-D2B6-181F-BB06-BA8A6A42AA01}"/>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2" name="직선 연결선 754">
              <a:extLst>
                <a:ext uri="{FF2B5EF4-FFF2-40B4-BE49-F238E27FC236}">
                  <a16:creationId xmlns:a16="http://schemas.microsoft.com/office/drawing/2014/main" id="{EE5475B1-7F34-769D-6446-B12C5E2930C2}"/>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03" name="직선 연결선 756">
              <a:extLst>
                <a:ext uri="{FF2B5EF4-FFF2-40B4-BE49-F238E27FC236}">
                  <a16:creationId xmlns:a16="http://schemas.microsoft.com/office/drawing/2014/main" id="{379BC714-F0D0-F5B7-14DC-C65EA439A9DC}"/>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07" name="그룹 761">
            <a:extLst>
              <a:ext uri="{FF2B5EF4-FFF2-40B4-BE49-F238E27FC236}">
                <a16:creationId xmlns:a16="http://schemas.microsoft.com/office/drawing/2014/main" id="{A6D867BF-D978-2699-BE35-22DF40034E85}"/>
              </a:ext>
            </a:extLst>
          </p:cNvPr>
          <p:cNvGrpSpPr/>
          <p:nvPr/>
        </p:nvGrpSpPr>
        <p:grpSpPr>
          <a:xfrm rot="5400000">
            <a:off x="4883794" y="3135149"/>
            <a:ext cx="598569" cy="124310"/>
            <a:chOff x="5608137" y="3394157"/>
            <a:chExt cx="338599" cy="70817"/>
          </a:xfrm>
        </p:grpSpPr>
        <p:grpSp>
          <p:nvGrpSpPr>
            <p:cNvPr id="208" name="그룹 753">
              <a:extLst>
                <a:ext uri="{FF2B5EF4-FFF2-40B4-BE49-F238E27FC236}">
                  <a16:creationId xmlns:a16="http://schemas.microsoft.com/office/drawing/2014/main" id="{57A3CD82-0C8A-3D0E-42CF-529911786D09}"/>
                </a:ext>
              </a:extLst>
            </p:cNvPr>
            <p:cNvGrpSpPr/>
            <p:nvPr/>
          </p:nvGrpSpPr>
          <p:grpSpPr>
            <a:xfrm rot="5400000">
              <a:off x="5739521" y="3307128"/>
              <a:ext cx="70817" cy="244875"/>
              <a:chOff x="5131625" y="2342062"/>
              <a:chExt cx="70817" cy="244875"/>
            </a:xfrm>
          </p:grpSpPr>
          <p:sp>
            <p:nvSpPr>
              <p:cNvPr id="211" name="타원 750">
                <a:extLst>
                  <a:ext uri="{FF2B5EF4-FFF2-40B4-BE49-F238E27FC236}">
                    <a16:creationId xmlns:a16="http://schemas.microsoft.com/office/drawing/2014/main" id="{48D4A186-6BF1-FE23-69AE-264C8999FC8B}"/>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sp>
            <p:nvSpPr>
              <p:cNvPr id="212" name="타원 751">
                <a:extLst>
                  <a:ext uri="{FF2B5EF4-FFF2-40B4-BE49-F238E27FC236}">
                    <a16:creationId xmlns:a16="http://schemas.microsoft.com/office/drawing/2014/main" id="{2291DAB4-615E-E255-86FD-EB7F0FBD506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cxnSp>
            <p:nvCxnSpPr>
              <p:cNvPr id="213" name="직선 연결선 752">
                <a:extLst>
                  <a:ext uri="{FF2B5EF4-FFF2-40B4-BE49-F238E27FC236}">
                    <a16:creationId xmlns:a16="http://schemas.microsoft.com/office/drawing/2014/main" id="{E8C20479-5D80-FE09-50D8-E7B5BC39905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9" name="직선 연결선 754">
              <a:extLst>
                <a:ext uri="{FF2B5EF4-FFF2-40B4-BE49-F238E27FC236}">
                  <a16:creationId xmlns:a16="http://schemas.microsoft.com/office/drawing/2014/main" id="{792501B7-9EF0-51B9-5105-302643805347}"/>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0" name="직선 연결선 756">
              <a:extLst>
                <a:ext uri="{FF2B5EF4-FFF2-40B4-BE49-F238E27FC236}">
                  <a16:creationId xmlns:a16="http://schemas.microsoft.com/office/drawing/2014/main" id="{8B0F049A-F74E-D1AE-6075-C05EED7521E6}"/>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14" name="그룹 761">
            <a:extLst>
              <a:ext uri="{FF2B5EF4-FFF2-40B4-BE49-F238E27FC236}">
                <a16:creationId xmlns:a16="http://schemas.microsoft.com/office/drawing/2014/main" id="{258CE8CF-F56F-B238-5183-C18645980375}"/>
              </a:ext>
            </a:extLst>
          </p:cNvPr>
          <p:cNvGrpSpPr/>
          <p:nvPr/>
        </p:nvGrpSpPr>
        <p:grpSpPr>
          <a:xfrm rot="5400000">
            <a:off x="3768991" y="3807190"/>
            <a:ext cx="598569" cy="124310"/>
            <a:chOff x="5608137" y="3394157"/>
            <a:chExt cx="338599" cy="70817"/>
          </a:xfrm>
        </p:grpSpPr>
        <p:grpSp>
          <p:nvGrpSpPr>
            <p:cNvPr id="215" name="그룹 753">
              <a:extLst>
                <a:ext uri="{FF2B5EF4-FFF2-40B4-BE49-F238E27FC236}">
                  <a16:creationId xmlns:a16="http://schemas.microsoft.com/office/drawing/2014/main" id="{D9516219-F387-1265-1334-04E4FC156071}"/>
                </a:ext>
              </a:extLst>
            </p:cNvPr>
            <p:cNvGrpSpPr/>
            <p:nvPr/>
          </p:nvGrpSpPr>
          <p:grpSpPr>
            <a:xfrm rot="5400000">
              <a:off x="5739521" y="3307128"/>
              <a:ext cx="70817" cy="244875"/>
              <a:chOff x="5131625" y="2342062"/>
              <a:chExt cx="70817" cy="244875"/>
            </a:xfrm>
          </p:grpSpPr>
          <p:sp>
            <p:nvSpPr>
              <p:cNvPr id="218" name="타원 750">
                <a:extLst>
                  <a:ext uri="{FF2B5EF4-FFF2-40B4-BE49-F238E27FC236}">
                    <a16:creationId xmlns:a16="http://schemas.microsoft.com/office/drawing/2014/main" id="{C8A5AB2F-6E06-EE38-99DD-42B051A9828A}"/>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sp>
            <p:nvSpPr>
              <p:cNvPr id="219" name="타원 751">
                <a:extLst>
                  <a:ext uri="{FF2B5EF4-FFF2-40B4-BE49-F238E27FC236}">
                    <a16:creationId xmlns:a16="http://schemas.microsoft.com/office/drawing/2014/main" id="{44CF0E02-1351-84B1-6D85-0A0C62F8364C}"/>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cxnSp>
            <p:nvCxnSpPr>
              <p:cNvPr id="220" name="직선 연결선 752">
                <a:extLst>
                  <a:ext uri="{FF2B5EF4-FFF2-40B4-BE49-F238E27FC236}">
                    <a16:creationId xmlns:a16="http://schemas.microsoft.com/office/drawing/2014/main" id="{96DC48BE-6EF1-67B3-9DB1-9D82DCA7BCE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16" name="직선 연결선 754">
              <a:extLst>
                <a:ext uri="{FF2B5EF4-FFF2-40B4-BE49-F238E27FC236}">
                  <a16:creationId xmlns:a16="http://schemas.microsoft.com/office/drawing/2014/main" id="{F0DC33C5-6F50-4302-0E25-C43A22B21AF5}"/>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7" name="직선 연결선 756">
              <a:extLst>
                <a:ext uri="{FF2B5EF4-FFF2-40B4-BE49-F238E27FC236}">
                  <a16:creationId xmlns:a16="http://schemas.microsoft.com/office/drawing/2014/main" id="{AD8D3342-D7B2-CFB3-1C1A-997878F4A1C9}"/>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21" name="그룹 761">
            <a:extLst>
              <a:ext uri="{FF2B5EF4-FFF2-40B4-BE49-F238E27FC236}">
                <a16:creationId xmlns:a16="http://schemas.microsoft.com/office/drawing/2014/main" id="{5203FB5B-A04D-5867-ABDE-7CD88036E35F}"/>
              </a:ext>
            </a:extLst>
          </p:cNvPr>
          <p:cNvGrpSpPr/>
          <p:nvPr/>
        </p:nvGrpSpPr>
        <p:grpSpPr>
          <a:xfrm rot="5400000">
            <a:off x="5999216" y="3807191"/>
            <a:ext cx="598569" cy="124310"/>
            <a:chOff x="5608137" y="3394157"/>
            <a:chExt cx="338599" cy="70817"/>
          </a:xfrm>
        </p:grpSpPr>
        <p:grpSp>
          <p:nvGrpSpPr>
            <p:cNvPr id="222" name="그룹 753">
              <a:extLst>
                <a:ext uri="{FF2B5EF4-FFF2-40B4-BE49-F238E27FC236}">
                  <a16:creationId xmlns:a16="http://schemas.microsoft.com/office/drawing/2014/main" id="{678EF10A-4C41-D593-C7AA-03D32A6EC9CD}"/>
                </a:ext>
              </a:extLst>
            </p:cNvPr>
            <p:cNvGrpSpPr/>
            <p:nvPr/>
          </p:nvGrpSpPr>
          <p:grpSpPr>
            <a:xfrm rot="5400000">
              <a:off x="5739521" y="3307128"/>
              <a:ext cx="70817" cy="244875"/>
              <a:chOff x="5131625" y="2342062"/>
              <a:chExt cx="70817" cy="244875"/>
            </a:xfrm>
          </p:grpSpPr>
          <p:sp>
            <p:nvSpPr>
              <p:cNvPr id="225" name="타원 750">
                <a:extLst>
                  <a:ext uri="{FF2B5EF4-FFF2-40B4-BE49-F238E27FC236}">
                    <a16:creationId xmlns:a16="http://schemas.microsoft.com/office/drawing/2014/main" id="{2794C0AD-3AD6-2925-BF49-E74A254CEE01}"/>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sp>
            <p:nvSpPr>
              <p:cNvPr id="226" name="타원 751">
                <a:extLst>
                  <a:ext uri="{FF2B5EF4-FFF2-40B4-BE49-F238E27FC236}">
                    <a16:creationId xmlns:a16="http://schemas.microsoft.com/office/drawing/2014/main" id="{30BC8BF7-C9FE-049C-910A-D79D8E60B48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cxnSp>
            <p:nvCxnSpPr>
              <p:cNvPr id="227" name="직선 연결선 752">
                <a:extLst>
                  <a:ext uri="{FF2B5EF4-FFF2-40B4-BE49-F238E27FC236}">
                    <a16:creationId xmlns:a16="http://schemas.microsoft.com/office/drawing/2014/main" id="{1266C351-FE41-1815-DA5A-023943B34B3B}"/>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23" name="직선 연결선 754">
              <a:extLst>
                <a:ext uri="{FF2B5EF4-FFF2-40B4-BE49-F238E27FC236}">
                  <a16:creationId xmlns:a16="http://schemas.microsoft.com/office/drawing/2014/main" id="{918C21DC-5ADB-DB4F-CB46-319EE0F297B0}"/>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24" name="직선 연결선 756">
              <a:extLst>
                <a:ext uri="{FF2B5EF4-FFF2-40B4-BE49-F238E27FC236}">
                  <a16:creationId xmlns:a16="http://schemas.microsoft.com/office/drawing/2014/main" id="{00B632ED-FD30-239F-271F-21BD7E4DEA5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229" name="U-turn Arrow 228">
            <a:extLst>
              <a:ext uri="{FF2B5EF4-FFF2-40B4-BE49-F238E27FC236}">
                <a16:creationId xmlns:a16="http://schemas.microsoft.com/office/drawing/2014/main" id="{1657667F-B785-7EF9-B90A-07E534278E54}"/>
              </a:ext>
            </a:extLst>
          </p:cNvPr>
          <p:cNvSpPr/>
          <p:nvPr/>
        </p:nvSpPr>
        <p:spPr>
          <a:xfrm flipH="1">
            <a:off x="4232468" y="2731244"/>
            <a:ext cx="581169" cy="3291883"/>
          </a:xfrm>
          <a:prstGeom prst="uturnArrow">
            <a:avLst>
              <a:gd name="adj1" fmla="val 12998"/>
              <a:gd name="adj2" fmla="val 12998"/>
              <a:gd name="adj3" fmla="val 32437"/>
              <a:gd name="adj4" fmla="val 19747"/>
              <a:gd name="adj5" fmla="val 1077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230" name="U-turn Arrow 229">
            <a:extLst>
              <a:ext uri="{FF2B5EF4-FFF2-40B4-BE49-F238E27FC236}">
                <a16:creationId xmlns:a16="http://schemas.microsoft.com/office/drawing/2014/main" id="{FF1A4E91-B79D-5246-2829-B6A4B0712AFF}"/>
              </a:ext>
            </a:extLst>
          </p:cNvPr>
          <p:cNvSpPr/>
          <p:nvPr/>
        </p:nvSpPr>
        <p:spPr>
          <a:xfrm flipH="1">
            <a:off x="5340558" y="2731244"/>
            <a:ext cx="581169" cy="3291883"/>
          </a:xfrm>
          <a:prstGeom prst="uturnArrow">
            <a:avLst>
              <a:gd name="adj1" fmla="val 12998"/>
              <a:gd name="adj2" fmla="val 12998"/>
              <a:gd name="adj3" fmla="val 32437"/>
              <a:gd name="adj4" fmla="val 19747"/>
              <a:gd name="adj5" fmla="val 1077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231" name="U-turn Arrow 230">
            <a:extLst>
              <a:ext uri="{FF2B5EF4-FFF2-40B4-BE49-F238E27FC236}">
                <a16:creationId xmlns:a16="http://schemas.microsoft.com/office/drawing/2014/main" id="{4F0A2D90-7844-785B-D551-2CE514DD129F}"/>
              </a:ext>
            </a:extLst>
          </p:cNvPr>
          <p:cNvSpPr/>
          <p:nvPr/>
        </p:nvSpPr>
        <p:spPr>
          <a:xfrm flipH="1">
            <a:off x="6462841" y="2731244"/>
            <a:ext cx="581169" cy="3291883"/>
          </a:xfrm>
          <a:prstGeom prst="uturnArrow">
            <a:avLst>
              <a:gd name="adj1" fmla="val 12998"/>
              <a:gd name="adj2" fmla="val 12998"/>
              <a:gd name="adj3" fmla="val 32437"/>
              <a:gd name="adj4" fmla="val 19747"/>
              <a:gd name="adj5" fmla="val 3181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232" name="U-turn Arrow 231">
            <a:extLst>
              <a:ext uri="{FF2B5EF4-FFF2-40B4-BE49-F238E27FC236}">
                <a16:creationId xmlns:a16="http://schemas.microsoft.com/office/drawing/2014/main" id="{44602A49-C235-2C99-5DF5-64CC400080C6}"/>
              </a:ext>
            </a:extLst>
          </p:cNvPr>
          <p:cNvSpPr/>
          <p:nvPr/>
        </p:nvSpPr>
        <p:spPr>
          <a:xfrm flipH="1">
            <a:off x="7585002" y="2731244"/>
            <a:ext cx="581169" cy="3291883"/>
          </a:xfrm>
          <a:prstGeom prst="uturnArrow">
            <a:avLst>
              <a:gd name="adj1" fmla="val 12998"/>
              <a:gd name="adj2" fmla="val 12998"/>
              <a:gd name="adj3" fmla="val 32437"/>
              <a:gd name="adj4" fmla="val 19747"/>
              <a:gd name="adj5"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233" name="TextBox 232">
            <a:extLst>
              <a:ext uri="{FF2B5EF4-FFF2-40B4-BE49-F238E27FC236}">
                <a16:creationId xmlns:a16="http://schemas.microsoft.com/office/drawing/2014/main" id="{94498AE8-BA94-395A-67B6-72EC683DA133}"/>
              </a:ext>
            </a:extLst>
          </p:cNvPr>
          <p:cNvSpPr txBox="1"/>
          <p:nvPr/>
        </p:nvSpPr>
        <p:spPr>
          <a:xfrm>
            <a:off x="4520830" y="6038364"/>
            <a:ext cx="537476" cy="369332"/>
          </a:xfrm>
          <a:prstGeom prst="rect">
            <a:avLst/>
          </a:prstGeom>
          <a:noFill/>
          <a:ln>
            <a:noFill/>
          </a:ln>
        </p:spPr>
        <p:txBody>
          <a:bodyPr wrap="square" lIns="0" tIns="0" rIns="0" bIns="0" rtlCol="0" anchor="ctr">
            <a:spAutoFit/>
          </a:bodyPr>
          <a:lstStyle/>
          <a:p>
            <a:pPr algn="ctr" defTabSz="457200"/>
            <a:r>
              <a:rPr lang="en-US" altLang="ko-KR" sz="2400" b="1" dirty="0">
                <a:solidFill>
                  <a:srgbClr val="FF0000"/>
                </a:solidFill>
                <a:latin typeface="Cambria" panose="02040503050406030204" pitchFamily="18" charset="0"/>
                <a:ea typeface="맑은 고딕" panose="020B0503020000020004" pitchFamily="34" charset="-127"/>
              </a:rPr>
              <a:t>0</a:t>
            </a:r>
            <a:endParaRPr lang="ko-KR" altLang="en-US" sz="2400" b="1" baseline="-25000" dirty="0">
              <a:solidFill>
                <a:srgbClr val="FF0000"/>
              </a:solidFill>
              <a:latin typeface="Cambria" panose="02040503050406030204" pitchFamily="18" charset="0"/>
              <a:ea typeface="맑은 고딕" panose="020B0503020000020004" pitchFamily="34" charset="-127"/>
            </a:endParaRPr>
          </a:p>
        </p:txBody>
      </p:sp>
      <p:sp>
        <p:nvSpPr>
          <p:cNvPr id="234" name="TextBox 233">
            <a:extLst>
              <a:ext uri="{FF2B5EF4-FFF2-40B4-BE49-F238E27FC236}">
                <a16:creationId xmlns:a16="http://schemas.microsoft.com/office/drawing/2014/main" id="{F6F62E51-B39D-E8A3-9001-75F45E31FA43}"/>
              </a:ext>
            </a:extLst>
          </p:cNvPr>
          <p:cNvSpPr txBox="1"/>
          <p:nvPr/>
        </p:nvSpPr>
        <p:spPr>
          <a:xfrm>
            <a:off x="5634344" y="6038364"/>
            <a:ext cx="537476" cy="369332"/>
          </a:xfrm>
          <a:prstGeom prst="rect">
            <a:avLst/>
          </a:prstGeom>
          <a:noFill/>
          <a:ln>
            <a:noFill/>
          </a:ln>
        </p:spPr>
        <p:txBody>
          <a:bodyPr wrap="square" lIns="0" tIns="0" rIns="0" bIns="0" rtlCol="0" anchor="ctr">
            <a:spAutoFit/>
          </a:bodyPr>
          <a:lstStyle/>
          <a:p>
            <a:pPr algn="ctr" defTabSz="457200"/>
            <a:r>
              <a:rPr lang="en-US" altLang="ko-KR" sz="2400" b="1" dirty="0">
                <a:solidFill>
                  <a:srgbClr val="FF0000"/>
                </a:solidFill>
                <a:latin typeface="Cambria" panose="02040503050406030204" pitchFamily="18" charset="0"/>
                <a:ea typeface="맑은 고딕" panose="020B0503020000020004" pitchFamily="34" charset="-127"/>
              </a:rPr>
              <a:t>0</a:t>
            </a:r>
            <a:endParaRPr lang="ko-KR" altLang="en-US" sz="2400" b="1" baseline="-25000" dirty="0">
              <a:solidFill>
                <a:srgbClr val="FF0000"/>
              </a:solidFill>
              <a:latin typeface="Cambria" panose="02040503050406030204" pitchFamily="18" charset="0"/>
              <a:ea typeface="맑은 고딕" panose="020B0503020000020004" pitchFamily="34" charset="-127"/>
            </a:endParaRPr>
          </a:p>
        </p:txBody>
      </p:sp>
      <p:sp>
        <p:nvSpPr>
          <p:cNvPr id="235" name="TextBox 234">
            <a:extLst>
              <a:ext uri="{FF2B5EF4-FFF2-40B4-BE49-F238E27FC236}">
                <a16:creationId xmlns:a16="http://schemas.microsoft.com/office/drawing/2014/main" id="{71B98305-506B-B480-351F-A8A1C4FC1A42}"/>
              </a:ext>
            </a:extLst>
          </p:cNvPr>
          <p:cNvSpPr txBox="1"/>
          <p:nvPr/>
        </p:nvSpPr>
        <p:spPr>
          <a:xfrm>
            <a:off x="6747858" y="6038364"/>
            <a:ext cx="537476" cy="369332"/>
          </a:xfrm>
          <a:prstGeom prst="rect">
            <a:avLst/>
          </a:prstGeom>
          <a:noFill/>
          <a:ln>
            <a:noFill/>
          </a:ln>
        </p:spPr>
        <p:txBody>
          <a:bodyPr wrap="square" lIns="0" tIns="0" rIns="0" bIns="0" rtlCol="0" anchor="ctr">
            <a:spAutoFit/>
          </a:bodyPr>
          <a:lstStyle/>
          <a:p>
            <a:pPr algn="ctr" defTabSz="457200"/>
            <a:r>
              <a:rPr lang="en-US" altLang="ko-KR" sz="2400" b="1" dirty="0">
                <a:solidFill>
                  <a:srgbClr val="FF0000"/>
                </a:solidFill>
                <a:latin typeface="Cambria" panose="02040503050406030204" pitchFamily="18" charset="0"/>
                <a:ea typeface="맑은 고딕" panose="020B0503020000020004" pitchFamily="34" charset="-127"/>
              </a:rPr>
              <a:t>0</a:t>
            </a:r>
            <a:endParaRPr lang="ko-KR" altLang="en-US" sz="2400" b="1" dirty="0">
              <a:solidFill>
                <a:srgbClr val="FF0000"/>
              </a:solidFill>
              <a:latin typeface="Cambria" panose="02040503050406030204" pitchFamily="18" charset="0"/>
              <a:ea typeface="맑은 고딕" panose="020B0503020000020004" pitchFamily="34" charset="-127"/>
            </a:endParaRPr>
          </a:p>
        </p:txBody>
      </p:sp>
      <p:sp>
        <p:nvSpPr>
          <p:cNvPr id="236" name="TextBox 235">
            <a:extLst>
              <a:ext uri="{FF2B5EF4-FFF2-40B4-BE49-F238E27FC236}">
                <a16:creationId xmlns:a16="http://schemas.microsoft.com/office/drawing/2014/main" id="{4B06029E-A4E0-F713-BC91-E6B68412676F}"/>
              </a:ext>
            </a:extLst>
          </p:cNvPr>
          <p:cNvSpPr txBox="1"/>
          <p:nvPr/>
        </p:nvSpPr>
        <p:spPr>
          <a:xfrm>
            <a:off x="7861372" y="6038364"/>
            <a:ext cx="537476" cy="369332"/>
          </a:xfrm>
          <a:prstGeom prst="rect">
            <a:avLst/>
          </a:prstGeom>
          <a:noFill/>
          <a:ln>
            <a:noFill/>
          </a:ln>
        </p:spPr>
        <p:txBody>
          <a:bodyPr wrap="square" lIns="0" tIns="0" rIns="0" bIns="0" rtlCol="0" anchor="ctr">
            <a:spAutoFit/>
          </a:bodyPr>
          <a:lstStyle/>
          <a:p>
            <a:pPr algn="ctr" defTabSz="457200"/>
            <a:r>
              <a:rPr lang="en-US" altLang="ko-KR" sz="2400" b="1" dirty="0">
                <a:solidFill>
                  <a:srgbClr val="FF0000"/>
                </a:solidFill>
                <a:latin typeface="Cambria" panose="02040503050406030204" pitchFamily="18" charset="0"/>
                <a:ea typeface="맑은 고딕" panose="020B0503020000020004" pitchFamily="34" charset="-127"/>
              </a:rPr>
              <a:t>1</a:t>
            </a:r>
            <a:endParaRPr lang="ko-KR" altLang="en-US" sz="2400" b="1" baseline="-25000" dirty="0">
              <a:solidFill>
                <a:srgbClr val="FF0000"/>
              </a:solidFill>
              <a:latin typeface="Cambria" panose="02040503050406030204" pitchFamily="18" charset="0"/>
              <a:ea typeface="맑은 고딕" panose="020B0503020000020004" pitchFamily="34" charset="-127"/>
            </a:endParaRPr>
          </a:p>
        </p:txBody>
      </p:sp>
      <p:sp>
        <p:nvSpPr>
          <p:cNvPr id="237" name="TextBox 236">
            <a:extLst>
              <a:ext uri="{FF2B5EF4-FFF2-40B4-BE49-F238E27FC236}">
                <a16:creationId xmlns:a16="http://schemas.microsoft.com/office/drawing/2014/main" id="{255C2659-1AEA-8A62-13B4-D9C81B1CA1FF}"/>
              </a:ext>
            </a:extLst>
          </p:cNvPr>
          <p:cNvSpPr txBox="1"/>
          <p:nvPr/>
        </p:nvSpPr>
        <p:spPr>
          <a:xfrm>
            <a:off x="3646974" y="6038364"/>
            <a:ext cx="1047389" cy="369332"/>
          </a:xfrm>
          <a:prstGeom prst="rect">
            <a:avLst/>
          </a:prstGeom>
          <a:noFill/>
          <a:ln>
            <a:noFill/>
          </a:ln>
        </p:spPr>
        <p:txBody>
          <a:bodyPr wrap="square" lIns="0" tIns="0" rIns="0" bIns="0" rtlCol="0" anchor="ctr">
            <a:spAutoFit/>
          </a:bodyPr>
          <a:lstStyle/>
          <a:p>
            <a:pPr algn="ctr" defTabSz="457200"/>
            <a:r>
              <a:rPr lang="en-US" altLang="ko-KR" sz="2400" b="1" dirty="0">
                <a:solidFill>
                  <a:srgbClr val="FF0000"/>
                </a:solidFill>
                <a:latin typeface="Cambria" panose="02040503050406030204" pitchFamily="18" charset="0"/>
                <a:ea typeface="맑은 고딕" panose="020B0503020000020004" pitchFamily="34" charset="-127"/>
              </a:rPr>
              <a:t>Result:</a:t>
            </a:r>
            <a:endParaRPr lang="ko-KR" altLang="en-US" sz="2400" b="1" dirty="0">
              <a:solidFill>
                <a:srgbClr val="FF0000"/>
              </a:solidFill>
              <a:latin typeface="Cambria" panose="02040503050406030204" pitchFamily="18" charset="0"/>
              <a:ea typeface="맑은 고딕" panose="020B0503020000020004" pitchFamily="34" charset="-127"/>
            </a:endParaRPr>
          </a:p>
        </p:txBody>
      </p:sp>
      <p:grpSp>
        <p:nvGrpSpPr>
          <p:cNvPr id="91" name="그룹 761">
            <a:extLst>
              <a:ext uri="{FF2B5EF4-FFF2-40B4-BE49-F238E27FC236}">
                <a16:creationId xmlns:a16="http://schemas.microsoft.com/office/drawing/2014/main" id="{FE4F6BF3-811F-A927-1E95-DEA2A82C46C4}"/>
              </a:ext>
            </a:extLst>
          </p:cNvPr>
          <p:cNvGrpSpPr/>
          <p:nvPr/>
        </p:nvGrpSpPr>
        <p:grpSpPr>
          <a:xfrm rot="5400000">
            <a:off x="3768991" y="5138845"/>
            <a:ext cx="598569" cy="124310"/>
            <a:chOff x="5608137" y="3394157"/>
            <a:chExt cx="338599" cy="70817"/>
          </a:xfrm>
        </p:grpSpPr>
        <p:grpSp>
          <p:nvGrpSpPr>
            <p:cNvPr id="242" name="그룹 753">
              <a:extLst>
                <a:ext uri="{FF2B5EF4-FFF2-40B4-BE49-F238E27FC236}">
                  <a16:creationId xmlns:a16="http://schemas.microsoft.com/office/drawing/2014/main" id="{A53118A7-3944-3CD4-F7C5-C0F04BDC619C}"/>
                </a:ext>
              </a:extLst>
            </p:cNvPr>
            <p:cNvGrpSpPr/>
            <p:nvPr/>
          </p:nvGrpSpPr>
          <p:grpSpPr>
            <a:xfrm rot="5400000">
              <a:off x="5739521" y="3307128"/>
              <a:ext cx="70817" cy="244875"/>
              <a:chOff x="5131625" y="2342062"/>
              <a:chExt cx="70817" cy="244875"/>
            </a:xfrm>
          </p:grpSpPr>
          <p:sp>
            <p:nvSpPr>
              <p:cNvPr id="245" name="타원 750">
                <a:extLst>
                  <a:ext uri="{FF2B5EF4-FFF2-40B4-BE49-F238E27FC236}">
                    <a16:creationId xmlns:a16="http://schemas.microsoft.com/office/drawing/2014/main" id="{18D2DDE8-3251-0C54-D329-5AF5C69E8659}"/>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sp>
            <p:nvSpPr>
              <p:cNvPr id="246" name="타원 751">
                <a:extLst>
                  <a:ext uri="{FF2B5EF4-FFF2-40B4-BE49-F238E27FC236}">
                    <a16:creationId xmlns:a16="http://schemas.microsoft.com/office/drawing/2014/main" id="{A6C463E7-C23D-0E88-E2BF-5D72486375F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cxnSp>
            <p:nvCxnSpPr>
              <p:cNvPr id="247" name="직선 연결선 752">
                <a:extLst>
                  <a:ext uri="{FF2B5EF4-FFF2-40B4-BE49-F238E27FC236}">
                    <a16:creationId xmlns:a16="http://schemas.microsoft.com/office/drawing/2014/main" id="{D3D5AD90-3B7A-BC71-96A0-97D6397E2642}"/>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43" name="직선 연결선 754">
              <a:extLst>
                <a:ext uri="{FF2B5EF4-FFF2-40B4-BE49-F238E27FC236}">
                  <a16:creationId xmlns:a16="http://schemas.microsoft.com/office/drawing/2014/main" id="{BF44AA50-BD10-2E6F-A33B-2E328FBF3C4A}"/>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44" name="직선 연결선 756">
              <a:extLst>
                <a:ext uri="{FF2B5EF4-FFF2-40B4-BE49-F238E27FC236}">
                  <a16:creationId xmlns:a16="http://schemas.microsoft.com/office/drawing/2014/main" id="{9043E919-4F2D-6654-D978-1A74E58B0C1F}"/>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48" name="그룹 761">
            <a:extLst>
              <a:ext uri="{FF2B5EF4-FFF2-40B4-BE49-F238E27FC236}">
                <a16:creationId xmlns:a16="http://schemas.microsoft.com/office/drawing/2014/main" id="{74D9E10D-7284-C150-9764-8ACBDD3D1D72}"/>
              </a:ext>
            </a:extLst>
          </p:cNvPr>
          <p:cNvGrpSpPr/>
          <p:nvPr/>
        </p:nvGrpSpPr>
        <p:grpSpPr>
          <a:xfrm rot="5400000">
            <a:off x="4883794" y="4465349"/>
            <a:ext cx="598569" cy="124310"/>
            <a:chOff x="5608137" y="3394157"/>
            <a:chExt cx="338599" cy="70817"/>
          </a:xfrm>
        </p:grpSpPr>
        <p:grpSp>
          <p:nvGrpSpPr>
            <p:cNvPr id="249" name="그룹 753">
              <a:extLst>
                <a:ext uri="{FF2B5EF4-FFF2-40B4-BE49-F238E27FC236}">
                  <a16:creationId xmlns:a16="http://schemas.microsoft.com/office/drawing/2014/main" id="{991E18B8-1F15-25C3-F11E-39CB4FD43D8A}"/>
                </a:ext>
              </a:extLst>
            </p:cNvPr>
            <p:cNvGrpSpPr/>
            <p:nvPr/>
          </p:nvGrpSpPr>
          <p:grpSpPr>
            <a:xfrm rot="5400000">
              <a:off x="5739521" y="3307128"/>
              <a:ext cx="70817" cy="244875"/>
              <a:chOff x="5131625" y="2342062"/>
              <a:chExt cx="70817" cy="244875"/>
            </a:xfrm>
          </p:grpSpPr>
          <p:sp>
            <p:nvSpPr>
              <p:cNvPr id="252" name="타원 750">
                <a:extLst>
                  <a:ext uri="{FF2B5EF4-FFF2-40B4-BE49-F238E27FC236}">
                    <a16:creationId xmlns:a16="http://schemas.microsoft.com/office/drawing/2014/main" id="{031023EB-FE9C-08A3-03B6-A34D0AC16B90}"/>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sp>
            <p:nvSpPr>
              <p:cNvPr id="253" name="타원 751">
                <a:extLst>
                  <a:ext uri="{FF2B5EF4-FFF2-40B4-BE49-F238E27FC236}">
                    <a16:creationId xmlns:a16="http://schemas.microsoft.com/office/drawing/2014/main" id="{5B1F2433-3B01-4A51-591F-3839591F6BF3}"/>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cxnSp>
            <p:nvCxnSpPr>
              <p:cNvPr id="254" name="직선 연결선 752">
                <a:extLst>
                  <a:ext uri="{FF2B5EF4-FFF2-40B4-BE49-F238E27FC236}">
                    <a16:creationId xmlns:a16="http://schemas.microsoft.com/office/drawing/2014/main" id="{FD73BCEC-5701-9F30-2279-859743390E30}"/>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50" name="직선 연결선 754">
              <a:extLst>
                <a:ext uri="{FF2B5EF4-FFF2-40B4-BE49-F238E27FC236}">
                  <a16:creationId xmlns:a16="http://schemas.microsoft.com/office/drawing/2014/main" id="{A1421D16-52F2-39F4-591C-929BAF9177AC}"/>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51" name="직선 연결선 756">
              <a:extLst>
                <a:ext uri="{FF2B5EF4-FFF2-40B4-BE49-F238E27FC236}">
                  <a16:creationId xmlns:a16="http://schemas.microsoft.com/office/drawing/2014/main" id="{F93D405C-5825-F715-FC3B-12A1884E187C}"/>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55" name="그룹 761">
            <a:extLst>
              <a:ext uri="{FF2B5EF4-FFF2-40B4-BE49-F238E27FC236}">
                <a16:creationId xmlns:a16="http://schemas.microsoft.com/office/drawing/2014/main" id="{0D3D32C1-C0F3-8B5D-7368-0496E7610288}"/>
              </a:ext>
            </a:extLst>
          </p:cNvPr>
          <p:cNvGrpSpPr/>
          <p:nvPr/>
        </p:nvGrpSpPr>
        <p:grpSpPr>
          <a:xfrm rot="5400000">
            <a:off x="4883794" y="5130603"/>
            <a:ext cx="598569" cy="124310"/>
            <a:chOff x="5608137" y="3394157"/>
            <a:chExt cx="338599" cy="70817"/>
          </a:xfrm>
        </p:grpSpPr>
        <p:grpSp>
          <p:nvGrpSpPr>
            <p:cNvPr id="256" name="그룹 753">
              <a:extLst>
                <a:ext uri="{FF2B5EF4-FFF2-40B4-BE49-F238E27FC236}">
                  <a16:creationId xmlns:a16="http://schemas.microsoft.com/office/drawing/2014/main" id="{C9527C58-D692-91C7-6878-6A5A5E4E9B6E}"/>
                </a:ext>
              </a:extLst>
            </p:cNvPr>
            <p:cNvGrpSpPr/>
            <p:nvPr/>
          </p:nvGrpSpPr>
          <p:grpSpPr>
            <a:xfrm rot="5400000">
              <a:off x="5739521" y="3307128"/>
              <a:ext cx="70817" cy="244875"/>
              <a:chOff x="5131625" y="2342062"/>
              <a:chExt cx="70817" cy="244875"/>
            </a:xfrm>
          </p:grpSpPr>
          <p:sp>
            <p:nvSpPr>
              <p:cNvPr id="259" name="타원 750">
                <a:extLst>
                  <a:ext uri="{FF2B5EF4-FFF2-40B4-BE49-F238E27FC236}">
                    <a16:creationId xmlns:a16="http://schemas.microsoft.com/office/drawing/2014/main" id="{08EE84D8-3CFD-B7F8-61AF-C7E943B5EEFD}"/>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sp>
            <p:nvSpPr>
              <p:cNvPr id="260" name="타원 751">
                <a:extLst>
                  <a:ext uri="{FF2B5EF4-FFF2-40B4-BE49-F238E27FC236}">
                    <a16:creationId xmlns:a16="http://schemas.microsoft.com/office/drawing/2014/main" id="{24F6DF9C-C519-79C3-6A39-2BEBAEF06CA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cxnSp>
            <p:nvCxnSpPr>
              <p:cNvPr id="261" name="직선 연결선 752">
                <a:extLst>
                  <a:ext uri="{FF2B5EF4-FFF2-40B4-BE49-F238E27FC236}">
                    <a16:creationId xmlns:a16="http://schemas.microsoft.com/office/drawing/2014/main" id="{41C008E3-EAFE-E489-4A86-A311DE55C66C}"/>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57" name="직선 연결선 754">
              <a:extLst>
                <a:ext uri="{FF2B5EF4-FFF2-40B4-BE49-F238E27FC236}">
                  <a16:creationId xmlns:a16="http://schemas.microsoft.com/office/drawing/2014/main" id="{A0959AEE-3C7E-2E8D-5860-3859CE2CC8E1}"/>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58" name="직선 연결선 756">
              <a:extLst>
                <a:ext uri="{FF2B5EF4-FFF2-40B4-BE49-F238E27FC236}">
                  <a16:creationId xmlns:a16="http://schemas.microsoft.com/office/drawing/2014/main" id="{EB05D0DE-2665-DF56-9E87-E7A18BDF2F2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11151250-6EEB-3ADE-F1D9-73E4650F5047}"/>
              </a:ext>
            </a:extLst>
          </p:cNvPr>
          <p:cNvSpPr/>
          <p:nvPr/>
        </p:nvSpPr>
        <p:spPr>
          <a:xfrm>
            <a:off x="114347" y="984337"/>
            <a:ext cx="8945689" cy="551657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6" name="Rounded Rectangular Callout 35">
            <a:extLst>
              <a:ext uri="{FF2B5EF4-FFF2-40B4-BE49-F238E27FC236}">
                <a16:creationId xmlns:a16="http://schemas.microsoft.com/office/drawing/2014/main" id="{412D94AD-4315-69E5-23F1-AF29DE58C32A}"/>
              </a:ext>
            </a:extLst>
          </p:cNvPr>
          <p:cNvSpPr/>
          <p:nvPr/>
        </p:nvSpPr>
        <p:spPr bwMode="auto">
          <a:xfrm>
            <a:off x="305279" y="3164550"/>
            <a:ext cx="6557583" cy="980015"/>
          </a:xfrm>
          <a:prstGeom prst="wedgeRoundRectCallout">
            <a:avLst>
              <a:gd name="adj1" fmla="val 54483"/>
              <a:gd name="adj2" fmla="val -49911"/>
              <a:gd name="adj3" fmla="val 16667"/>
            </a:avLst>
          </a:prstGeom>
          <a:solidFill>
            <a:srgbClr val="FBF7F5"/>
          </a:solidFill>
          <a:ln w="19050" cap="flat" cmpd="sng" algn="ctr">
            <a:solidFill>
              <a:srgbClr val="67655C"/>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fontAlgn="base">
              <a:spcBef>
                <a:spcPct val="0"/>
              </a:spcBef>
              <a:spcAft>
                <a:spcPct val="0"/>
              </a:spcAft>
            </a:pPr>
            <a:r>
              <a:rPr lang="en-US" sz="2000" dirty="0">
                <a:latin typeface="Avenir Next" panose="020B0503020202020204" pitchFamily="34" charset="0"/>
                <a:ea typeface="ＭＳ Ｐゴシック" panose="020B0600070205080204" pitchFamily="34" charset="-128"/>
              </a:rPr>
              <a:t>A </a:t>
            </a:r>
            <a:r>
              <a:rPr lang="en-US" sz="2000" dirty="0" err="1">
                <a:latin typeface="Avenir Next" panose="020B0503020202020204" pitchFamily="34" charset="0"/>
                <a:ea typeface="ＭＳ Ｐゴシック" panose="020B0600070205080204" pitchFamily="34" charset="-128"/>
              </a:rPr>
              <a:t>bitline</a:t>
            </a:r>
            <a:r>
              <a:rPr lang="en-US" sz="2000" dirty="0">
                <a:latin typeface="Avenir Next" panose="020B0503020202020204" pitchFamily="34" charset="0"/>
                <a:ea typeface="ＭＳ Ｐゴシック" panose="020B0600070205080204" pitchFamily="34" charset="-128"/>
              </a:rPr>
              <a:t> reads as ‘1’ only when all the target cells store ‘1’</a:t>
            </a:r>
          </a:p>
          <a:p>
            <a:pPr algn="ctr" fontAlgn="base">
              <a:spcBef>
                <a:spcPct val="0"/>
              </a:spcBef>
              <a:spcAft>
                <a:spcPct val="0"/>
              </a:spcAft>
            </a:pPr>
            <a:r>
              <a:rPr lang="en-US" sz="2000" dirty="0">
                <a:solidFill>
                  <a:srgbClr val="C80060"/>
                </a:solidFill>
                <a:latin typeface="Avenir Next" panose="020B0503020202020204" pitchFamily="34" charset="0"/>
                <a:ea typeface="ＭＳ Ｐゴシック" panose="020B0600070205080204" pitchFamily="34" charset="-128"/>
                <a:sym typeface="Wingdings" pitchFamily="2" charset="2"/>
              </a:rPr>
              <a:t> Equivalent to the bitwise AND of all the target cells </a:t>
            </a:r>
            <a:endParaRPr lang="en-US" sz="2000" dirty="0">
              <a:solidFill>
                <a:srgbClr val="C80060"/>
              </a:solidFill>
              <a:latin typeface="Avenir Next" panose="020B0503020202020204" pitchFamily="34" charset="0"/>
              <a:ea typeface="ＭＳ Ｐゴシック" panose="020B0600070205080204" pitchFamily="34" charset="-128"/>
            </a:endParaRPr>
          </a:p>
        </p:txBody>
      </p:sp>
      <p:sp>
        <p:nvSpPr>
          <p:cNvPr id="18" name="Rectangle 17">
            <a:extLst>
              <a:ext uri="{FF2B5EF4-FFF2-40B4-BE49-F238E27FC236}">
                <a16:creationId xmlns:a16="http://schemas.microsoft.com/office/drawing/2014/main" id="{05EDB84A-73E0-CCF4-16A2-DCF76D21D6C2}"/>
              </a:ext>
            </a:extLst>
          </p:cNvPr>
          <p:cNvSpPr/>
          <p:nvPr/>
        </p:nvSpPr>
        <p:spPr>
          <a:xfrm>
            <a:off x="149703" y="2888361"/>
            <a:ext cx="8826170" cy="1637826"/>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C80060"/>
                </a:solidFill>
                <a:latin typeface="Cambria" panose="02040503050406030204" pitchFamily="18" charset="0"/>
                <a:ea typeface="Cambria" panose="02040503050406030204" pitchFamily="18" charset="0"/>
              </a:rPr>
              <a:t>Flash-Cosmos (Intra-Block MWS)</a:t>
            </a:r>
            <a:r>
              <a:rPr lang="en-US" sz="2800" dirty="0">
                <a:solidFill>
                  <a:schemeClr val="tx1"/>
                </a:solidFill>
                <a:latin typeface="Cambria" panose="02040503050406030204" pitchFamily="18" charset="0"/>
                <a:ea typeface="Cambria" panose="02040503050406030204" pitchFamily="18" charset="0"/>
              </a:rPr>
              <a:t> enables </a:t>
            </a:r>
          </a:p>
          <a:p>
            <a:pPr algn="ctr"/>
            <a:r>
              <a:rPr lang="en-US" sz="2800" dirty="0">
                <a:solidFill>
                  <a:schemeClr val="accent1"/>
                </a:solidFill>
                <a:latin typeface="Cambria" panose="02040503050406030204" pitchFamily="18" charset="0"/>
                <a:ea typeface="Cambria" panose="02040503050406030204" pitchFamily="18" charset="0"/>
              </a:rPr>
              <a:t>bitwise AND </a:t>
            </a:r>
            <a:r>
              <a:rPr lang="en-US" sz="2800" dirty="0">
                <a:solidFill>
                  <a:schemeClr val="tx1"/>
                </a:solidFill>
                <a:latin typeface="Cambria" panose="02040503050406030204" pitchFamily="18" charset="0"/>
                <a:ea typeface="Cambria" panose="02040503050406030204" pitchFamily="18" charset="0"/>
              </a:rPr>
              <a:t>of</a:t>
            </a:r>
            <a:r>
              <a:rPr lang="en-US" sz="2800" dirty="0">
                <a:solidFill>
                  <a:schemeClr val="accent6">
                    <a:lumMod val="75000"/>
                  </a:schemeClr>
                </a:solidFill>
                <a:latin typeface="Cambria" panose="02040503050406030204" pitchFamily="18" charset="0"/>
                <a:ea typeface="Cambria" panose="02040503050406030204" pitchFamily="18" charset="0"/>
              </a:rPr>
              <a:t> multiple pages </a:t>
            </a:r>
            <a:r>
              <a:rPr lang="en-US" sz="2800" dirty="0">
                <a:solidFill>
                  <a:schemeClr val="tx1"/>
                </a:solidFill>
                <a:latin typeface="Cambria" panose="02040503050406030204" pitchFamily="18" charset="0"/>
                <a:ea typeface="Cambria" panose="02040503050406030204" pitchFamily="18" charset="0"/>
              </a:rPr>
              <a:t>in the same block </a:t>
            </a:r>
          </a:p>
          <a:p>
            <a:pPr algn="ctr"/>
            <a:r>
              <a:rPr lang="en-US" sz="2800" dirty="0">
                <a:solidFill>
                  <a:schemeClr val="tx1"/>
                </a:solidFill>
                <a:latin typeface="Cambria" panose="02040503050406030204" pitchFamily="18" charset="0"/>
                <a:ea typeface="Cambria" panose="02040503050406030204" pitchFamily="18" charset="0"/>
              </a:rPr>
              <a:t>via a </a:t>
            </a:r>
            <a:r>
              <a:rPr lang="en-US" sz="2800" dirty="0">
                <a:solidFill>
                  <a:schemeClr val="accent6">
                    <a:lumMod val="75000"/>
                  </a:schemeClr>
                </a:solidFill>
                <a:latin typeface="Cambria" panose="02040503050406030204" pitchFamily="18" charset="0"/>
                <a:ea typeface="Cambria" panose="02040503050406030204" pitchFamily="18" charset="0"/>
              </a:rPr>
              <a:t>single sensing operation</a:t>
            </a:r>
            <a:endParaRPr lang="en-CH" sz="2800" dirty="0">
              <a:solidFill>
                <a:schemeClr val="accent6">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4311593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rIns="0"/>
          <a:lstStyle/>
          <a:p>
            <a:r>
              <a:rPr lang="en-CH" dirty="0">
                <a:solidFill>
                  <a:srgbClr val="C80060"/>
                </a:solidFill>
                <a:ea typeface="Cambria" panose="02040503050406030204" pitchFamily="18" charset="0"/>
              </a:rPr>
              <a:t>Inter-Block MWS</a:t>
            </a:r>
            <a:r>
              <a:rPr lang="en-CH" dirty="0">
                <a:ea typeface="Cambria" panose="02040503050406030204" pitchFamily="18" charset="0"/>
              </a:rPr>
              <a:t>: </a:t>
            </a:r>
            <a:r>
              <a:rPr lang="en-CH" dirty="0">
                <a:solidFill>
                  <a:schemeClr val="accent1"/>
                </a:solidFill>
                <a:ea typeface="Cambria" panose="02040503050406030204" pitchFamily="18" charset="0"/>
              </a:rPr>
              <a:t>Simultaneously activates </a:t>
            </a:r>
            <a:r>
              <a:rPr lang="en-CH" dirty="0">
                <a:ea typeface="Cambria" panose="02040503050406030204" pitchFamily="18" charset="0"/>
              </a:rPr>
              <a:t>multiple WLs </a:t>
            </a:r>
            <a:r>
              <a:rPr lang="en-CH" dirty="0">
                <a:solidFill>
                  <a:schemeClr val="accent1"/>
                </a:solidFill>
                <a:ea typeface="Cambria" panose="02040503050406030204" pitchFamily="18" charset="0"/>
              </a:rPr>
              <a:t>in different blocks</a:t>
            </a:r>
            <a:endParaRPr lang="en-IN" dirty="0">
              <a:solidFill>
                <a:schemeClr val="accent1"/>
              </a:solidFill>
              <a:ea typeface="Cambria" panose="02040503050406030204" pitchFamily="18" charset="0"/>
            </a:endParaRPr>
          </a:p>
          <a:p>
            <a:pPr lvl="1"/>
            <a:r>
              <a:rPr lang="en-CH" dirty="0">
                <a:solidFill>
                  <a:srgbClr val="C80060"/>
                </a:solidFill>
                <a:ea typeface="Cambria" panose="02040503050406030204" pitchFamily="18" charset="0"/>
              </a:rPr>
              <a:t>Bitwise OR</a:t>
            </a:r>
            <a:r>
              <a:rPr lang="en-CH" dirty="0">
                <a:ea typeface="Cambria" panose="02040503050406030204" pitchFamily="18" charset="0"/>
              </a:rPr>
              <a:t> 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1015921"/>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8" name="Rounded Rectangle 107">
            <a:extLst>
              <a:ext uri="{FF2B5EF4-FFF2-40B4-BE49-F238E27FC236}">
                <a16:creationId xmlns:a16="http://schemas.microsoft.com/office/drawing/2014/main" id="{C31E7358-9A52-90D6-B59B-1FFFCC15D269}"/>
              </a:ext>
            </a:extLst>
          </p:cNvPr>
          <p:cNvSpPr/>
          <p:nvPr/>
        </p:nvSpPr>
        <p:spPr>
          <a:xfrm>
            <a:off x="3601538" y="3882702"/>
            <a:ext cx="5423192" cy="1015921"/>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noAutofit/>
          </a:bodyPr>
          <a:lstStyle/>
          <a:p>
            <a:r>
              <a:rPr lang="en-CH" sz="3600" dirty="0"/>
              <a:t>Multi-Wordline Sensing (MWS): Bitwise OR</a:t>
            </a:r>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BL</a:t>
            </a:r>
            <a:r>
              <a:rPr lang="en-US" altLang="ko-KR" sz="2000" b="1" baseline="-25000" dirty="0">
                <a:solidFill>
                  <a:prstClr val="black"/>
                </a:solidFill>
                <a:latin typeface="Cambria" panose="02040503050406030204" pitchFamily="18" charset="0"/>
                <a:ea typeface="맑은 고딕" panose="020B0503020000020004" pitchFamily="34" charset="-127"/>
              </a:rPr>
              <a:t>1</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BL</a:t>
            </a:r>
            <a:r>
              <a:rPr lang="en-US" altLang="ko-KR" sz="2000" b="1" baseline="-25000" dirty="0">
                <a:solidFill>
                  <a:prstClr val="black"/>
                </a:solidFill>
                <a:latin typeface="Cambria" panose="02040503050406030204" pitchFamily="18" charset="0"/>
                <a:ea typeface="맑은 고딕" panose="020B0503020000020004" pitchFamily="34" charset="-127"/>
              </a:rPr>
              <a:t>2</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BL</a:t>
            </a:r>
            <a:r>
              <a:rPr lang="en-US" altLang="ko-KR" sz="2000" b="1" baseline="-25000" dirty="0">
                <a:solidFill>
                  <a:prstClr val="black"/>
                </a:solidFill>
                <a:latin typeface="Cambria" panose="02040503050406030204" pitchFamily="18" charset="0"/>
                <a:ea typeface="맑은 고딕" panose="020B0503020000020004" pitchFamily="34" charset="-127"/>
              </a:rPr>
              <a:t>3</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grpSp>
        <p:nvGrpSpPr>
          <p:cNvPr id="228" name="Group 227">
            <a:extLst>
              <a:ext uri="{FF2B5EF4-FFF2-40B4-BE49-F238E27FC236}">
                <a16:creationId xmlns:a16="http://schemas.microsoft.com/office/drawing/2014/main" id="{4657F400-371E-5409-CC86-6FC3A1E88181}"/>
              </a:ext>
            </a:extLst>
          </p:cNvPr>
          <p:cNvGrpSpPr/>
          <p:nvPr/>
        </p:nvGrpSpPr>
        <p:grpSpPr>
          <a:xfrm>
            <a:off x="4640972" y="2450830"/>
            <a:ext cx="3350590" cy="3721939"/>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BL</a:t>
            </a:r>
            <a:r>
              <a:rPr lang="en-US" altLang="ko-KR" sz="2000" b="1" baseline="-25000" dirty="0">
                <a:solidFill>
                  <a:prstClr val="black"/>
                </a:solidFill>
                <a:latin typeface="Cambria" panose="02040503050406030204" pitchFamily="18" charset="0"/>
                <a:ea typeface="맑은 고딕" panose="020B0503020000020004" pitchFamily="34" charset="-127"/>
              </a:rPr>
              <a:t>4</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3612702"/>
            <a:ext cx="250737"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3612702"/>
            <a:ext cx="250737"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3612702"/>
            <a:ext cx="250737"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grpSp>
        <p:nvGrpSpPr>
          <p:cNvPr id="77" name="Group 76">
            <a:extLst>
              <a:ext uri="{FF2B5EF4-FFF2-40B4-BE49-F238E27FC236}">
                <a16:creationId xmlns:a16="http://schemas.microsoft.com/office/drawing/2014/main" id="{63892C96-3420-FC41-AC8C-83B854C98E3B}"/>
              </a:ext>
            </a:extLst>
          </p:cNvPr>
          <p:cNvGrpSpPr/>
          <p:nvPr/>
        </p:nvGrpSpPr>
        <p:grpSpPr>
          <a:xfrm>
            <a:off x="4051865" y="2665067"/>
            <a:ext cx="3939696" cy="891472"/>
            <a:chOff x="4051865" y="2665067"/>
            <a:chExt cx="3939696" cy="891472"/>
          </a:xfrm>
        </p:grpSpPr>
        <p:grpSp>
          <p:nvGrpSpPr>
            <p:cNvPr id="94" name="Group 93">
              <a:extLst>
                <a:ext uri="{FF2B5EF4-FFF2-40B4-BE49-F238E27FC236}">
                  <a16:creationId xmlns:a16="http://schemas.microsoft.com/office/drawing/2014/main" id="{E4826338-1836-E9D3-34FB-562D0F2D1798}"/>
                </a:ext>
              </a:extLst>
            </p:cNvPr>
            <p:cNvGrpSpPr/>
            <p:nvPr/>
          </p:nvGrpSpPr>
          <p:grpSpPr>
            <a:xfrm>
              <a:off x="4062140" y="2665067"/>
              <a:ext cx="3340542" cy="891472"/>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3612702"/>
            <a:ext cx="250737"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grpSp>
        <p:nvGrpSpPr>
          <p:cNvPr id="31" name="Group 30">
            <a:extLst>
              <a:ext uri="{FF2B5EF4-FFF2-40B4-BE49-F238E27FC236}">
                <a16:creationId xmlns:a16="http://schemas.microsoft.com/office/drawing/2014/main" id="{A54D0EED-F7AE-3399-A35F-5DD2E5791B55}"/>
              </a:ext>
            </a:extLst>
          </p:cNvPr>
          <p:cNvGrpSpPr/>
          <p:nvPr/>
        </p:nvGrpSpPr>
        <p:grpSpPr>
          <a:xfrm>
            <a:off x="3382115" y="3058678"/>
            <a:ext cx="5014215"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6" name="타원 299">
            <a:extLst>
              <a:ext uri="{FF2B5EF4-FFF2-40B4-BE49-F238E27FC236}">
                <a16:creationId xmlns:a16="http://schemas.microsoft.com/office/drawing/2014/main" id="{715BDDB0-F2BA-732C-8F89-B946C45E3F0E}"/>
              </a:ext>
            </a:extLst>
          </p:cNvPr>
          <p:cNvSpPr/>
          <p:nvPr/>
        </p:nvSpPr>
        <p:spPr>
          <a:xfrm>
            <a:off x="3782388" y="277963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77963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0</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77963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77963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0</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830769"/>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1741317" y="2904791"/>
            <a:ext cx="1662137" cy="307777"/>
          </a:xfrm>
          <a:prstGeom prst="rect">
            <a:avLst/>
          </a:prstGeom>
          <a:noFill/>
        </p:spPr>
        <p:txBody>
          <a:bodyPr wrap="square" lIns="0" tIns="0" rIns="0" bIns="0" rtlCol="0" anchor="ctr">
            <a:spAutoFit/>
          </a:bodyPr>
          <a:lstStyle/>
          <a:p>
            <a:pPr defTabSz="457200"/>
            <a:r>
              <a:rPr lang="en-US" altLang="ko-KR" sz="2000" b="1" dirty="0" err="1">
                <a:solidFill>
                  <a:prstClr val="black"/>
                </a:solidFill>
                <a:latin typeface="Cambria" panose="02040503050406030204" pitchFamily="18" charset="0"/>
                <a:ea typeface="맑은 고딕" panose="020B0503020000020004" pitchFamily="34" charset="-127"/>
              </a:rPr>
              <a:t>WL</a:t>
            </a:r>
            <a:r>
              <a:rPr lang="en-US" altLang="ko-KR" sz="2000" b="1" i="1" baseline="-25000" dirty="0" err="1">
                <a:solidFill>
                  <a:prstClr val="black"/>
                </a:solidFill>
                <a:latin typeface="Cambria" panose="02040503050406030204" pitchFamily="18" charset="0"/>
                <a:ea typeface="맑은 고딕" panose="020B0503020000020004" pitchFamily="34" charset="-127"/>
              </a:rPr>
              <a:t>x</a:t>
            </a:r>
            <a:r>
              <a:rPr lang="en-US" altLang="ko-KR" sz="2000" b="1" i="1" dirty="0">
                <a:solidFill>
                  <a:prstClr val="black"/>
                </a:solidFill>
                <a:latin typeface="Cambria" panose="02040503050406030204" pitchFamily="18" charset="0"/>
                <a:ea typeface="맑은 고딕" panose="020B0503020000020004" pitchFamily="34" charset="-127"/>
              </a:rPr>
              <a:t> </a:t>
            </a:r>
            <a:r>
              <a:rPr lang="en-US" altLang="ko-KR" sz="2000" b="1" dirty="0">
                <a:solidFill>
                  <a:prstClr val="black"/>
                </a:solidFill>
                <a:latin typeface="Cambria" panose="02040503050406030204" pitchFamily="18" charset="0"/>
                <a:ea typeface="맑은 고딕" panose="020B0503020000020004" pitchFamily="34" charset="-127"/>
              </a:rPr>
              <a:t>in Block</a:t>
            </a:r>
            <a:r>
              <a:rPr lang="en-US" altLang="ko-KR" sz="2000" b="1" baseline="-25000" dirty="0">
                <a:solidFill>
                  <a:prstClr val="black"/>
                </a:solidFill>
                <a:latin typeface="Cambria" panose="02040503050406030204" pitchFamily="18" charset="0"/>
                <a:ea typeface="맑은 고딕" panose="020B0503020000020004" pitchFamily="34" charset="-127"/>
              </a:rPr>
              <a:t>1</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sp>
        <p:nvSpPr>
          <p:cNvPr id="39" name="TextBox 38">
            <a:extLst>
              <a:ext uri="{FF2B5EF4-FFF2-40B4-BE49-F238E27FC236}">
                <a16:creationId xmlns:a16="http://schemas.microsoft.com/office/drawing/2014/main" id="{52309550-34CC-9B82-DD8B-8935C865D78B}"/>
              </a:ext>
            </a:extLst>
          </p:cNvPr>
          <p:cNvSpPr txBox="1"/>
          <p:nvPr/>
        </p:nvSpPr>
        <p:spPr>
          <a:xfrm rot="16200000">
            <a:off x="3861980" y="4961521"/>
            <a:ext cx="250737"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49" name="TextBox 48">
            <a:extLst>
              <a:ext uri="{FF2B5EF4-FFF2-40B4-BE49-F238E27FC236}">
                <a16:creationId xmlns:a16="http://schemas.microsoft.com/office/drawing/2014/main" id="{E167FCCF-4A80-8545-6E30-66612FF54E00}"/>
              </a:ext>
            </a:extLst>
          </p:cNvPr>
          <p:cNvSpPr txBox="1"/>
          <p:nvPr/>
        </p:nvSpPr>
        <p:spPr>
          <a:xfrm rot="16200000">
            <a:off x="4975494" y="4961521"/>
            <a:ext cx="250737"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56" name="TextBox 55">
            <a:extLst>
              <a:ext uri="{FF2B5EF4-FFF2-40B4-BE49-F238E27FC236}">
                <a16:creationId xmlns:a16="http://schemas.microsoft.com/office/drawing/2014/main" id="{7C5EBD8A-44A8-4741-0DEA-D143CD6497AF}"/>
              </a:ext>
            </a:extLst>
          </p:cNvPr>
          <p:cNvSpPr txBox="1"/>
          <p:nvPr/>
        </p:nvSpPr>
        <p:spPr>
          <a:xfrm rot="16200000">
            <a:off x="6089008" y="4961521"/>
            <a:ext cx="250737"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63" name="TextBox 62">
            <a:extLst>
              <a:ext uri="{FF2B5EF4-FFF2-40B4-BE49-F238E27FC236}">
                <a16:creationId xmlns:a16="http://schemas.microsoft.com/office/drawing/2014/main" id="{36FE8E3E-07ED-08B6-AD4B-4C2135F40366}"/>
              </a:ext>
            </a:extLst>
          </p:cNvPr>
          <p:cNvSpPr txBox="1"/>
          <p:nvPr/>
        </p:nvSpPr>
        <p:spPr>
          <a:xfrm rot="16200000">
            <a:off x="7202522" y="4961521"/>
            <a:ext cx="250737"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grpSp>
        <p:nvGrpSpPr>
          <p:cNvPr id="17" name="그룹 835">
            <a:extLst>
              <a:ext uri="{FF2B5EF4-FFF2-40B4-BE49-F238E27FC236}">
                <a16:creationId xmlns:a16="http://schemas.microsoft.com/office/drawing/2014/main" id="{F4592954-95A2-D955-67CB-506964105B46}"/>
              </a:ext>
            </a:extLst>
          </p:cNvPr>
          <p:cNvGrpSpPr/>
          <p:nvPr/>
        </p:nvGrpSpPr>
        <p:grpSpPr>
          <a:xfrm rot="16200000">
            <a:off x="6006980" y="2927666"/>
            <a:ext cx="564373" cy="268733"/>
            <a:chOff x="5890169" y="4312037"/>
            <a:chExt cx="1895988" cy="1103725"/>
          </a:xfrm>
        </p:grpSpPr>
        <p:grpSp>
          <p:nvGrpSpPr>
            <p:cNvPr id="18" name="그룹 822">
              <a:extLst>
                <a:ext uri="{FF2B5EF4-FFF2-40B4-BE49-F238E27FC236}">
                  <a16:creationId xmlns:a16="http://schemas.microsoft.com/office/drawing/2014/main" id="{E27744CE-287F-B85F-7E62-EDFA1ECDD7B0}"/>
                </a:ext>
              </a:extLst>
            </p:cNvPr>
            <p:cNvGrpSpPr/>
            <p:nvPr/>
          </p:nvGrpSpPr>
          <p:grpSpPr>
            <a:xfrm>
              <a:off x="6122466" y="4312037"/>
              <a:ext cx="1432853" cy="1103725"/>
              <a:chOff x="5991225" y="4310063"/>
              <a:chExt cx="496427" cy="273840"/>
            </a:xfrm>
          </p:grpSpPr>
          <p:cxnSp>
            <p:nvCxnSpPr>
              <p:cNvPr id="21" name="직선 연결선 771">
                <a:extLst>
                  <a:ext uri="{FF2B5EF4-FFF2-40B4-BE49-F238E27FC236}">
                    <a16:creationId xmlns:a16="http://schemas.microsoft.com/office/drawing/2014/main" id="{3AEFD8DC-D54C-031F-D33B-612437570868}"/>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2" name="직선 연결선 789">
                <a:extLst>
                  <a:ext uri="{FF2B5EF4-FFF2-40B4-BE49-F238E27FC236}">
                    <a16:creationId xmlns:a16="http://schemas.microsoft.com/office/drawing/2014/main" id="{4F541810-443F-725F-870C-A54E8CAFCE9F}"/>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3" name="직선 연결선 792">
                <a:extLst>
                  <a:ext uri="{FF2B5EF4-FFF2-40B4-BE49-F238E27FC236}">
                    <a16:creationId xmlns:a16="http://schemas.microsoft.com/office/drawing/2014/main" id="{850CB885-7446-F480-14C4-AFA93F7D8F2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4" name="직선 연결선 807">
                <a:extLst>
                  <a:ext uri="{FF2B5EF4-FFF2-40B4-BE49-F238E27FC236}">
                    <a16:creationId xmlns:a16="http://schemas.microsoft.com/office/drawing/2014/main" id="{61AAEFC2-A853-D6E9-B671-3F54296E5285}"/>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5" name="직선 연결선 810">
                <a:extLst>
                  <a:ext uri="{FF2B5EF4-FFF2-40B4-BE49-F238E27FC236}">
                    <a16:creationId xmlns:a16="http://schemas.microsoft.com/office/drawing/2014/main" id="{52E2E9E6-C93A-F9FE-E004-7613C11889F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6" name="직선 연결선 815">
                <a:extLst>
                  <a:ext uri="{FF2B5EF4-FFF2-40B4-BE49-F238E27FC236}">
                    <a16:creationId xmlns:a16="http://schemas.microsoft.com/office/drawing/2014/main" id="{64AE6ADF-8BE5-7945-A16B-3D053D30D43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7" name="직선 연결선 819">
                <a:extLst>
                  <a:ext uri="{FF2B5EF4-FFF2-40B4-BE49-F238E27FC236}">
                    <a16:creationId xmlns:a16="http://schemas.microsoft.com/office/drawing/2014/main" id="{E1A58F2E-D63F-D9BE-D3B0-9EB49B51931D}"/>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9" name="직선 연결선 826">
              <a:extLst>
                <a:ext uri="{FF2B5EF4-FFF2-40B4-BE49-F238E27FC236}">
                  <a16:creationId xmlns:a16="http://schemas.microsoft.com/office/drawing/2014/main" id="{365B0C8C-6B5D-A4D9-DF1E-F615DE4BE9A3}"/>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0" name="직선 연결선 832">
              <a:extLst>
                <a:ext uri="{FF2B5EF4-FFF2-40B4-BE49-F238E27FC236}">
                  <a16:creationId xmlns:a16="http://schemas.microsoft.com/office/drawing/2014/main" id="{E1AACF72-0654-1E10-774B-7A6A45AB482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8" name="그룹 835">
            <a:extLst>
              <a:ext uri="{FF2B5EF4-FFF2-40B4-BE49-F238E27FC236}">
                <a16:creationId xmlns:a16="http://schemas.microsoft.com/office/drawing/2014/main" id="{4CC88B9A-6B37-AE39-C096-59836ECDB962}"/>
              </a:ext>
            </a:extLst>
          </p:cNvPr>
          <p:cNvGrpSpPr/>
          <p:nvPr/>
        </p:nvGrpSpPr>
        <p:grpSpPr>
          <a:xfrm rot="16200000">
            <a:off x="3777480" y="2914790"/>
            <a:ext cx="564373" cy="268733"/>
            <a:chOff x="5890169" y="4312037"/>
            <a:chExt cx="1895988" cy="1103725"/>
          </a:xfrm>
        </p:grpSpPr>
        <p:grpSp>
          <p:nvGrpSpPr>
            <p:cNvPr id="29" name="그룹 822">
              <a:extLst>
                <a:ext uri="{FF2B5EF4-FFF2-40B4-BE49-F238E27FC236}">
                  <a16:creationId xmlns:a16="http://schemas.microsoft.com/office/drawing/2014/main" id="{92E61A13-89CA-87F3-12BC-5FE1BDCF6F9C}"/>
                </a:ext>
              </a:extLst>
            </p:cNvPr>
            <p:cNvGrpSpPr/>
            <p:nvPr/>
          </p:nvGrpSpPr>
          <p:grpSpPr>
            <a:xfrm>
              <a:off x="6122466" y="4312037"/>
              <a:ext cx="1432853" cy="1103725"/>
              <a:chOff x="5991225" y="4310063"/>
              <a:chExt cx="496427" cy="273840"/>
            </a:xfrm>
          </p:grpSpPr>
          <p:cxnSp>
            <p:nvCxnSpPr>
              <p:cNvPr id="34" name="직선 연결선 771">
                <a:extLst>
                  <a:ext uri="{FF2B5EF4-FFF2-40B4-BE49-F238E27FC236}">
                    <a16:creationId xmlns:a16="http://schemas.microsoft.com/office/drawing/2014/main" id="{39238D1D-674E-3D1A-C094-DE1AEE28E211}"/>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5" name="직선 연결선 789">
                <a:extLst>
                  <a:ext uri="{FF2B5EF4-FFF2-40B4-BE49-F238E27FC236}">
                    <a16:creationId xmlns:a16="http://schemas.microsoft.com/office/drawing/2014/main" id="{02294F00-FC11-5767-E169-65D493CC846A}"/>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6" name="직선 연결선 792">
                <a:extLst>
                  <a:ext uri="{FF2B5EF4-FFF2-40B4-BE49-F238E27FC236}">
                    <a16:creationId xmlns:a16="http://schemas.microsoft.com/office/drawing/2014/main" id="{20B270D4-EE2C-BB78-2B64-D9854726DBA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7" name="직선 연결선 807">
                <a:extLst>
                  <a:ext uri="{FF2B5EF4-FFF2-40B4-BE49-F238E27FC236}">
                    <a16:creationId xmlns:a16="http://schemas.microsoft.com/office/drawing/2014/main" id="{17DDF9F2-4A35-A2F1-6AF8-EF0A416110C5}"/>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8" name="직선 연결선 810">
                <a:extLst>
                  <a:ext uri="{FF2B5EF4-FFF2-40B4-BE49-F238E27FC236}">
                    <a16:creationId xmlns:a16="http://schemas.microsoft.com/office/drawing/2014/main" id="{98CE89E7-AE0D-1A20-9C05-89012A3D7456}"/>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40" name="직선 연결선 815">
                <a:extLst>
                  <a:ext uri="{FF2B5EF4-FFF2-40B4-BE49-F238E27FC236}">
                    <a16:creationId xmlns:a16="http://schemas.microsoft.com/office/drawing/2014/main" id="{9B9EE417-16E6-20A9-E69F-05591F601967}"/>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41" name="직선 연결선 819">
                <a:extLst>
                  <a:ext uri="{FF2B5EF4-FFF2-40B4-BE49-F238E27FC236}">
                    <a16:creationId xmlns:a16="http://schemas.microsoft.com/office/drawing/2014/main" id="{E10F86AA-06AA-3A26-CD6E-EAD383301283}"/>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30" name="직선 연결선 826">
              <a:extLst>
                <a:ext uri="{FF2B5EF4-FFF2-40B4-BE49-F238E27FC236}">
                  <a16:creationId xmlns:a16="http://schemas.microsoft.com/office/drawing/2014/main" id="{A96E5E9F-AD70-D36C-6742-F7A396334BF1}"/>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3" name="직선 연결선 832">
              <a:extLst>
                <a:ext uri="{FF2B5EF4-FFF2-40B4-BE49-F238E27FC236}">
                  <a16:creationId xmlns:a16="http://schemas.microsoft.com/office/drawing/2014/main" id="{25A68749-9A67-856C-2FA3-C759C9FFC05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48" name="그룹 761">
            <a:extLst>
              <a:ext uri="{FF2B5EF4-FFF2-40B4-BE49-F238E27FC236}">
                <a16:creationId xmlns:a16="http://schemas.microsoft.com/office/drawing/2014/main" id="{41BD8605-7C23-B670-AE31-2B79F53108FB}"/>
              </a:ext>
            </a:extLst>
          </p:cNvPr>
          <p:cNvGrpSpPr/>
          <p:nvPr/>
        </p:nvGrpSpPr>
        <p:grpSpPr>
          <a:xfrm rot="5400000">
            <a:off x="7110960" y="3004082"/>
            <a:ext cx="598569" cy="124310"/>
            <a:chOff x="5608137" y="3394157"/>
            <a:chExt cx="338599" cy="70817"/>
          </a:xfrm>
        </p:grpSpPr>
        <p:grpSp>
          <p:nvGrpSpPr>
            <p:cNvPr id="50" name="그룹 753">
              <a:extLst>
                <a:ext uri="{FF2B5EF4-FFF2-40B4-BE49-F238E27FC236}">
                  <a16:creationId xmlns:a16="http://schemas.microsoft.com/office/drawing/2014/main" id="{7C87917E-CDEE-C330-4ACA-E23CCBA25D8C}"/>
                </a:ext>
              </a:extLst>
            </p:cNvPr>
            <p:cNvGrpSpPr/>
            <p:nvPr/>
          </p:nvGrpSpPr>
          <p:grpSpPr>
            <a:xfrm rot="5400000">
              <a:off x="5739521" y="3307128"/>
              <a:ext cx="70817" cy="244875"/>
              <a:chOff x="5131625" y="2342062"/>
              <a:chExt cx="70817" cy="244875"/>
            </a:xfrm>
          </p:grpSpPr>
          <p:sp>
            <p:nvSpPr>
              <p:cNvPr id="62" name="타원 750">
                <a:extLst>
                  <a:ext uri="{FF2B5EF4-FFF2-40B4-BE49-F238E27FC236}">
                    <a16:creationId xmlns:a16="http://schemas.microsoft.com/office/drawing/2014/main" id="{F17B54A9-59BF-A60C-14F7-6C2566E90528}"/>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sp>
            <p:nvSpPr>
              <p:cNvPr id="64" name="타원 751">
                <a:extLst>
                  <a:ext uri="{FF2B5EF4-FFF2-40B4-BE49-F238E27FC236}">
                    <a16:creationId xmlns:a16="http://schemas.microsoft.com/office/drawing/2014/main" id="{19385AE6-D03E-8A0F-27D4-B3B34B90D25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cxnSp>
            <p:nvCxnSpPr>
              <p:cNvPr id="69" name="직선 연결선 752">
                <a:extLst>
                  <a:ext uri="{FF2B5EF4-FFF2-40B4-BE49-F238E27FC236}">
                    <a16:creationId xmlns:a16="http://schemas.microsoft.com/office/drawing/2014/main" id="{57D6D501-9266-3647-6814-D228A412E74C}"/>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55" name="직선 연결선 754">
              <a:extLst>
                <a:ext uri="{FF2B5EF4-FFF2-40B4-BE49-F238E27FC236}">
                  <a16:creationId xmlns:a16="http://schemas.microsoft.com/office/drawing/2014/main" id="{5747B110-F377-A51D-3F97-7BEE4DCEEFC7}"/>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57" name="직선 연결선 756">
              <a:extLst>
                <a:ext uri="{FF2B5EF4-FFF2-40B4-BE49-F238E27FC236}">
                  <a16:creationId xmlns:a16="http://schemas.microsoft.com/office/drawing/2014/main" id="{7FA09959-3157-8A14-F25C-C2DC1E9A7982}"/>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70" name="그룹 761">
            <a:extLst>
              <a:ext uri="{FF2B5EF4-FFF2-40B4-BE49-F238E27FC236}">
                <a16:creationId xmlns:a16="http://schemas.microsoft.com/office/drawing/2014/main" id="{5F19FC32-21CD-2034-971A-3A673347DB12}"/>
              </a:ext>
            </a:extLst>
          </p:cNvPr>
          <p:cNvGrpSpPr/>
          <p:nvPr/>
        </p:nvGrpSpPr>
        <p:grpSpPr>
          <a:xfrm rot="5400000">
            <a:off x="4883794" y="3002629"/>
            <a:ext cx="598569" cy="124310"/>
            <a:chOff x="5608137" y="3394157"/>
            <a:chExt cx="338599" cy="70817"/>
          </a:xfrm>
        </p:grpSpPr>
        <p:grpSp>
          <p:nvGrpSpPr>
            <p:cNvPr id="71" name="그룹 753">
              <a:extLst>
                <a:ext uri="{FF2B5EF4-FFF2-40B4-BE49-F238E27FC236}">
                  <a16:creationId xmlns:a16="http://schemas.microsoft.com/office/drawing/2014/main" id="{932CB08F-D02D-14DD-3E0D-469A9E85331D}"/>
                </a:ext>
              </a:extLst>
            </p:cNvPr>
            <p:cNvGrpSpPr/>
            <p:nvPr/>
          </p:nvGrpSpPr>
          <p:grpSpPr>
            <a:xfrm rot="5400000">
              <a:off x="5739521" y="3307128"/>
              <a:ext cx="70817" cy="244875"/>
              <a:chOff x="5131625" y="2342062"/>
              <a:chExt cx="70817" cy="244875"/>
            </a:xfrm>
          </p:grpSpPr>
          <p:sp>
            <p:nvSpPr>
              <p:cNvPr id="76" name="타원 750">
                <a:extLst>
                  <a:ext uri="{FF2B5EF4-FFF2-40B4-BE49-F238E27FC236}">
                    <a16:creationId xmlns:a16="http://schemas.microsoft.com/office/drawing/2014/main" id="{42829C8A-8E6A-F237-3366-48825F1B64EE}"/>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sp>
            <p:nvSpPr>
              <p:cNvPr id="83" name="타원 751">
                <a:extLst>
                  <a:ext uri="{FF2B5EF4-FFF2-40B4-BE49-F238E27FC236}">
                    <a16:creationId xmlns:a16="http://schemas.microsoft.com/office/drawing/2014/main" id="{864E2282-5F82-D149-B1A3-7B2D49550020}"/>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cxnSp>
            <p:nvCxnSpPr>
              <p:cNvPr id="84" name="직선 연결선 752">
                <a:extLst>
                  <a:ext uri="{FF2B5EF4-FFF2-40B4-BE49-F238E27FC236}">
                    <a16:creationId xmlns:a16="http://schemas.microsoft.com/office/drawing/2014/main" id="{E8B0C024-7E99-634A-34C4-B43B2660E415}"/>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74" name="직선 연결선 754">
              <a:extLst>
                <a:ext uri="{FF2B5EF4-FFF2-40B4-BE49-F238E27FC236}">
                  <a16:creationId xmlns:a16="http://schemas.microsoft.com/office/drawing/2014/main" id="{174BBF73-0827-4151-3660-FD373547DDC3}"/>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75" name="직선 연결선 756">
              <a:extLst>
                <a:ext uri="{FF2B5EF4-FFF2-40B4-BE49-F238E27FC236}">
                  <a16:creationId xmlns:a16="http://schemas.microsoft.com/office/drawing/2014/main" id="{675F3222-B4B6-E8C3-F28A-5F9637FD1724}"/>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68" name="Group 267">
            <a:extLst>
              <a:ext uri="{FF2B5EF4-FFF2-40B4-BE49-F238E27FC236}">
                <a16:creationId xmlns:a16="http://schemas.microsoft.com/office/drawing/2014/main" id="{BC364487-C169-A6EF-9D95-166E456B480A}"/>
              </a:ext>
            </a:extLst>
          </p:cNvPr>
          <p:cNvGrpSpPr/>
          <p:nvPr/>
        </p:nvGrpSpPr>
        <p:grpSpPr>
          <a:xfrm>
            <a:off x="1741317" y="3963243"/>
            <a:ext cx="6899895" cy="891472"/>
            <a:chOff x="1741317" y="4029503"/>
            <a:chExt cx="6899895" cy="891472"/>
          </a:xfrm>
        </p:grpSpPr>
        <p:grpSp>
          <p:nvGrpSpPr>
            <p:cNvPr id="78" name="Group 77">
              <a:extLst>
                <a:ext uri="{FF2B5EF4-FFF2-40B4-BE49-F238E27FC236}">
                  <a16:creationId xmlns:a16="http://schemas.microsoft.com/office/drawing/2014/main" id="{04B9B2D4-ABEB-5C2D-C5A7-1AF73E46B3E5}"/>
                </a:ext>
              </a:extLst>
            </p:cNvPr>
            <p:cNvGrpSpPr/>
            <p:nvPr/>
          </p:nvGrpSpPr>
          <p:grpSpPr>
            <a:xfrm>
              <a:off x="4051865" y="4029503"/>
              <a:ext cx="3939696" cy="891472"/>
              <a:chOff x="4051865" y="2665067"/>
              <a:chExt cx="3939696" cy="891472"/>
            </a:xfrm>
          </p:grpSpPr>
          <p:grpSp>
            <p:nvGrpSpPr>
              <p:cNvPr id="79" name="Group 78">
                <a:extLst>
                  <a:ext uri="{FF2B5EF4-FFF2-40B4-BE49-F238E27FC236}">
                    <a16:creationId xmlns:a16="http://schemas.microsoft.com/office/drawing/2014/main" id="{FAF7E077-839B-1724-3C21-3D39E2D0647B}"/>
                  </a:ext>
                </a:extLst>
              </p:cNvPr>
              <p:cNvGrpSpPr/>
              <p:nvPr/>
            </p:nvGrpSpPr>
            <p:grpSpPr>
              <a:xfrm>
                <a:off x="4062140" y="2665067"/>
                <a:ext cx="3340542" cy="891472"/>
                <a:chOff x="1860807" y="2641375"/>
                <a:chExt cx="3340542" cy="3601380"/>
              </a:xfrm>
            </p:grpSpPr>
            <p:cxnSp>
              <p:nvCxnSpPr>
                <p:cNvPr id="93" name="Straight Connector 92">
                  <a:extLst>
                    <a:ext uri="{FF2B5EF4-FFF2-40B4-BE49-F238E27FC236}">
                      <a16:creationId xmlns:a16="http://schemas.microsoft.com/office/drawing/2014/main" id="{67EC11CB-AA70-A5BD-AACB-2D3E2704B94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743F075-715B-D82B-82F4-168D190DD123}"/>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9A41AF5-64EE-26C7-285B-831775224335}"/>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542741D-0874-7B04-8DCD-C192E5EFDF6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80" name="Straight Connector 79">
                <a:extLst>
                  <a:ext uri="{FF2B5EF4-FFF2-40B4-BE49-F238E27FC236}">
                    <a16:creationId xmlns:a16="http://schemas.microsoft.com/office/drawing/2014/main" id="{9551AE13-33BA-911F-3E7D-69BB80A0DFDC}"/>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1413122-D6B4-7163-1B07-239DE88E8821}"/>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CD131FC-2BDF-7CE2-15DD-C33DE157FF53}"/>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87B5B92-07AF-0E3D-45A7-C1E16CB2AFA0}"/>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3382115" y="4410510"/>
              <a:ext cx="5014215"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타원 299">
              <a:extLst>
                <a:ext uri="{FF2B5EF4-FFF2-40B4-BE49-F238E27FC236}">
                  <a16:creationId xmlns:a16="http://schemas.microsoft.com/office/drawing/2014/main" id="{E0B2046C-3EF6-C78D-56E7-5C2ACB38D989}"/>
                </a:ext>
              </a:extLst>
            </p:cNvPr>
            <p:cNvSpPr/>
            <p:nvPr/>
          </p:nvSpPr>
          <p:spPr>
            <a:xfrm>
              <a:off x="3779881" y="4131462"/>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4131462"/>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4131462"/>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0</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4131462"/>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0</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4184669"/>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1741317" y="4259985"/>
              <a:ext cx="1662137" cy="307777"/>
            </a:xfrm>
            <a:prstGeom prst="rect">
              <a:avLst/>
            </a:prstGeom>
            <a:noFill/>
          </p:spPr>
          <p:txBody>
            <a:bodyPr wrap="square" lIns="0" tIns="0" rIns="0" bIns="0" rtlCol="0" anchor="ctr">
              <a:spAutoFit/>
            </a:bodyPr>
            <a:lstStyle/>
            <a:p>
              <a:pPr defTabSz="457200"/>
              <a:r>
                <a:rPr lang="en-US" altLang="ko-KR" sz="2000" b="1" dirty="0" err="1">
                  <a:solidFill>
                    <a:prstClr val="black"/>
                  </a:solidFill>
                  <a:latin typeface="Cambria" panose="02040503050406030204" pitchFamily="18" charset="0"/>
                  <a:ea typeface="맑은 고딕" panose="020B0503020000020004" pitchFamily="34" charset="-127"/>
                </a:rPr>
                <a:t>WL</a:t>
              </a:r>
              <a:r>
                <a:rPr lang="en-US" altLang="ko-KR" sz="2000" b="1" i="1" baseline="-25000" dirty="0" err="1">
                  <a:solidFill>
                    <a:prstClr val="black"/>
                  </a:solidFill>
                  <a:latin typeface="Cambria" panose="02040503050406030204" pitchFamily="18" charset="0"/>
                  <a:ea typeface="맑은 고딕" panose="020B0503020000020004" pitchFamily="34" charset="-127"/>
                </a:rPr>
                <a:t>y</a:t>
              </a:r>
              <a:r>
                <a:rPr lang="en-US" altLang="ko-KR" sz="2000" b="1" dirty="0">
                  <a:solidFill>
                    <a:prstClr val="black"/>
                  </a:solidFill>
                  <a:latin typeface="Cambria" panose="02040503050406030204" pitchFamily="18" charset="0"/>
                  <a:ea typeface="맑은 고딕" panose="020B0503020000020004" pitchFamily="34" charset="-127"/>
                </a:rPr>
                <a:t> in </a:t>
              </a:r>
              <a:r>
                <a:rPr lang="en-US" altLang="ko-KR" sz="2000" b="1" dirty="0" err="1">
                  <a:solidFill>
                    <a:prstClr val="black"/>
                  </a:solidFill>
                  <a:latin typeface="Cambria" panose="02040503050406030204" pitchFamily="18" charset="0"/>
                  <a:ea typeface="맑은 고딕" panose="020B0503020000020004" pitchFamily="34" charset="-127"/>
                </a:rPr>
                <a:t>Block</a:t>
              </a:r>
              <a:r>
                <a:rPr lang="en-US" altLang="ko-KR" sz="2000" b="1" i="1" baseline="-25000" dirty="0" err="1">
                  <a:solidFill>
                    <a:prstClr val="black"/>
                  </a:solidFill>
                  <a:latin typeface="Cambria" panose="02040503050406030204" pitchFamily="18" charset="0"/>
                  <a:ea typeface="맑은 고딕" panose="020B0503020000020004" pitchFamily="34" charset="-127"/>
                </a:rPr>
                <a:t>i</a:t>
              </a:r>
              <a:endParaRPr lang="ko-KR" altLang="en-US" sz="2000" b="1" i="1" baseline="-25000" dirty="0">
                <a:solidFill>
                  <a:prstClr val="black"/>
                </a:solidFill>
                <a:latin typeface="Cambria" panose="02040503050406030204" pitchFamily="18" charset="0"/>
                <a:ea typeface="맑은 고딕" panose="020B0503020000020004" pitchFamily="34" charset="-127"/>
              </a:endParaRPr>
            </a:p>
          </p:txBody>
        </p:sp>
        <p:grpSp>
          <p:nvGrpSpPr>
            <p:cNvPr id="88" name="그룹 835">
              <a:extLst>
                <a:ext uri="{FF2B5EF4-FFF2-40B4-BE49-F238E27FC236}">
                  <a16:creationId xmlns:a16="http://schemas.microsoft.com/office/drawing/2014/main" id="{01238782-3AB6-DEA0-010C-3C301EBBDDF8}"/>
                </a:ext>
              </a:extLst>
            </p:cNvPr>
            <p:cNvGrpSpPr/>
            <p:nvPr/>
          </p:nvGrpSpPr>
          <p:grpSpPr>
            <a:xfrm rot="16200000">
              <a:off x="4893346" y="4279282"/>
              <a:ext cx="564373" cy="268733"/>
              <a:chOff x="5890169" y="4312037"/>
              <a:chExt cx="1895988" cy="1103725"/>
            </a:xfrm>
          </p:grpSpPr>
          <p:grpSp>
            <p:nvGrpSpPr>
              <p:cNvPr id="89" name="그룹 822">
                <a:extLst>
                  <a:ext uri="{FF2B5EF4-FFF2-40B4-BE49-F238E27FC236}">
                    <a16:creationId xmlns:a16="http://schemas.microsoft.com/office/drawing/2014/main" id="{94E900B2-A871-D257-B4C2-5FB478E0A810}"/>
                  </a:ext>
                </a:extLst>
              </p:cNvPr>
              <p:cNvGrpSpPr/>
              <p:nvPr/>
            </p:nvGrpSpPr>
            <p:grpSpPr>
              <a:xfrm>
                <a:off x="6122466" y="4312037"/>
                <a:ext cx="1432853" cy="1103725"/>
                <a:chOff x="5991225" y="4310063"/>
                <a:chExt cx="496427" cy="273840"/>
              </a:xfrm>
            </p:grpSpPr>
            <p:cxnSp>
              <p:nvCxnSpPr>
                <p:cNvPr id="99" name="직선 연결선 771">
                  <a:extLst>
                    <a:ext uri="{FF2B5EF4-FFF2-40B4-BE49-F238E27FC236}">
                      <a16:creationId xmlns:a16="http://schemas.microsoft.com/office/drawing/2014/main" id="{0737D491-8242-7C66-59CC-F2A0C01405AE}"/>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0" name="직선 연결선 789">
                  <a:extLst>
                    <a:ext uri="{FF2B5EF4-FFF2-40B4-BE49-F238E27FC236}">
                      <a16:creationId xmlns:a16="http://schemas.microsoft.com/office/drawing/2014/main" id="{47A797E4-4BEE-0E02-0649-45744F60DCB9}"/>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1" name="직선 연결선 792">
                  <a:extLst>
                    <a:ext uri="{FF2B5EF4-FFF2-40B4-BE49-F238E27FC236}">
                      <a16:creationId xmlns:a16="http://schemas.microsoft.com/office/drawing/2014/main" id="{BE054153-F970-32E6-CA6D-93F4670FE8D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2" name="직선 연결선 807">
                  <a:extLst>
                    <a:ext uri="{FF2B5EF4-FFF2-40B4-BE49-F238E27FC236}">
                      <a16:creationId xmlns:a16="http://schemas.microsoft.com/office/drawing/2014/main" id="{B4C05946-C751-D9E6-864A-2D75C963D778}"/>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3" name="직선 연결선 810">
                  <a:extLst>
                    <a:ext uri="{FF2B5EF4-FFF2-40B4-BE49-F238E27FC236}">
                      <a16:creationId xmlns:a16="http://schemas.microsoft.com/office/drawing/2014/main" id="{E7051B36-073C-207A-D1DE-53BEEBCB4577}"/>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4" name="직선 연결선 815">
                  <a:extLst>
                    <a:ext uri="{FF2B5EF4-FFF2-40B4-BE49-F238E27FC236}">
                      <a16:creationId xmlns:a16="http://schemas.microsoft.com/office/drawing/2014/main" id="{F1EBA9E3-54F4-D749-2D77-92F53415594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5" name="직선 연결선 819">
                  <a:extLst>
                    <a:ext uri="{FF2B5EF4-FFF2-40B4-BE49-F238E27FC236}">
                      <a16:creationId xmlns:a16="http://schemas.microsoft.com/office/drawing/2014/main" id="{2383A830-BDBF-1220-7933-2E25BF3D5267}"/>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91" name="직선 연결선 826">
                <a:extLst>
                  <a:ext uri="{FF2B5EF4-FFF2-40B4-BE49-F238E27FC236}">
                    <a16:creationId xmlns:a16="http://schemas.microsoft.com/office/drawing/2014/main" id="{8FF9264E-331E-7459-E413-371E9F82A75A}"/>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98" name="직선 연결선 832">
                <a:extLst>
                  <a:ext uri="{FF2B5EF4-FFF2-40B4-BE49-F238E27FC236}">
                    <a16:creationId xmlns:a16="http://schemas.microsoft.com/office/drawing/2014/main" id="{A17CD94B-1D8D-3B9B-05BE-86240A7E97B0}"/>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06" name="그룹 835">
              <a:extLst>
                <a:ext uri="{FF2B5EF4-FFF2-40B4-BE49-F238E27FC236}">
                  <a16:creationId xmlns:a16="http://schemas.microsoft.com/office/drawing/2014/main" id="{A1D8D0C4-9715-7304-A0E4-1D825C1827E1}"/>
                </a:ext>
              </a:extLst>
            </p:cNvPr>
            <p:cNvGrpSpPr/>
            <p:nvPr/>
          </p:nvGrpSpPr>
          <p:grpSpPr>
            <a:xfrm rot="16200000">
              <a:off x="3777481" y="4272995"/>
              <a:ext cx="564373" cy="268733"/>
              <a:chOff x="5890169" y="4312037"/>
              <a:chExt cx="1895988" cy="1103725"/>
            </a:xfrm>
          </p:grpSpPr>
          <p:grpSp>
            <p:nvGrpSpPr>
              <p:cNvPr id="107" name="그룹 822">
                <a:extLst>
                  <a:ext uri="{FF2B5EF4-FFF2-40B4-BE49-F238E27FC236}">
                    <a16:creationId xmlns:a16="http://schemas.microsoft.com/office/drawing/2014/main" id="{0155E475-E55E-9644-491C-EEAAD51C95EB}"/>
                  </a:ext>
                </a:extLst>
              </p:cNvPr>
              <p:cNvGrpSpPr/>
              <p:nvPr/>
            </p:nvGrpSpPr>
            <p:grpSpPr>
              <a:xfrm>
                <a:off x="6122466" y="4312037"/>
                <a:ext cx="1432853" cy="1103725"/>
                <a:chOff x="5991225" y="4310063"/>
                <a:chExt cx="496427" cy="273840"/>
              </a:xfrm>
            </p:grpSpPr>
            <p:cxnSp>
              <p:nvCxnSpPr>
                <p:cNvPr id="111" name="직선 연결선 771">
                  <a:extLst>
                    <a:ext uri="{FF2B5EF4-FFF2-40B4-BE49-F238E27FC236}">
                      <a16:creationId xmlns:a16="http://schemas.microsoft.com/office/drawing/2014/main" id="{FDF2A019-C439-0631-EDA7-609615D1DD9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2" name="직선 연결선 789">
                  <a:extLst>
                    <a:ext uri="{FF2B5EF4-FFF2-40B4-BE49-F238E27FC236}">
                      <a16:creationId xmlns:a16="http://schemas.microsoft.com/office/drawing/2014/main" id="{0321D661-B695-BE69-6E04-153AB5687A3E}"/>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3" name="직선 연결선 792">
                  <a:extLst>
                    <a:ext uri="{FF2B5EF4-FFF2-40B4-BE49-F238E27FC236}">
                      <a16:creationId xmlns:a16="http://schemas.microsoft.com/office/drawing/2014/main" id="{23C40DF8-15C7-7235-2B72-5EDDC398C3E0}"/>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4" name="직선 연결선 807">
                  <a:extLst>
                    <a:ext uri="{FF2B5EF4-FFF2-40B4-BE49-F238E27FC236}">
                      <a16:creationId xmlns:a16="http://schemas.microsoft.com/office/drawing/2014/main" id="{0833CA9E-9704-9D79-9A5F-47BB4474EAC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5" name="직선 연결선 810">
                  <a:extLst>
                    <a:ext uri="{FF2B5EF4-FFF2-40B4-BE49-F238E27FC236}">
                      <a16:creationId xmlns:a16="http://schemas.microsoft.com/office/drawing/2014/main" id="{5E31A637-9C3B-7157-856E-00B7362DC8EB}"/>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6" name="직선 연결선 815">
                  <a:extLst>
                    <a:ext uri="{FF2B5EF4-FFF2-40B4-BE49-F238E27FC236}">
                      <a16:creationId xmlns:a16="http://schemas.microsoft.com/office/drawing/2014/main" id="{21CFFB4A-D377-0379-AB8B-7C7A5E1610ED}"/>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7" name="직선 연결선 819">
                  <a:extLst>
                    <a:ext uri="{FF2B5EF4-FFF2-40B4-BE49-F238E27FC236}">
                      <a16:creationId xmlns:a16="http://schemas.microsoft.com/office/drawing/2014/main" id="{88FFB392-30F6-43E7-327E-F988B620758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09" name="직선 연결선 826">
                <a:extLst>
                  <a:ext uri="{FF2B5EF4-FFF2-40B4-BE49-F238E27FC236}">
                    <a16:creationId xmlns:a16="http://schemas.microsoft.com/office/drawing/2014/main" id="{56F6DE23-A376-6C75-281D-E32AFC069559}"/>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0" name="직선 연결선 832">
                <a:extLst>
                  <a:ext uri="{FF2B5EF4-FFF2-40B4-BE49-F238E27FC236}">
                    <a16:creationId xmlns:a16="http://schemas.microsoft.com/office/drawing/2014/main" id="{0757E143-D042-1470-EE99-6C21374D245C}"/>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18" name="그룹 761">
              <a:extLst>
                <a:ext uri="{FF2B5EF4-FFF2-40B4-BE49-F238E27FC236}">
                  <a16:creationId xmlns:a16="http://schemas.microsoft.com/office/drawing/2014/main" id="{BB324C96-8145-6B51-8F6C-91CCA408385F}"/>
                </a:ext>
              </a:extLst>
            </p:cNvPr>
            <p:cNvGrpSpPr/>
            <p:nvPr/>
          </p:nvGrpSpPr>
          <p:grpSpPr>
            <a:xfrm rot="5400000">
              <a:off x="7110292" y="4367296"/>
              <a:ext cx="598569" cy="124310"/>
              <a:chOff x="5608137" y="3394157"/>
              <a:chExt cx="338599" cy="70817"/>
            </a:xfrm>
          </p:grpSpPr>
          <p:grpSp>
            <p:nvGrpSpPr>
              <p:cNvPr id="119" name="그룹 753">
                <a:extLst>
                  <a:ext uri="{FF2B5EF4-FFF2-40B4-BE49-F238E27FC236}">
                    <a16:creationId xmlns:a16="http://schemas.microsoft.com/office/drawing/2014/main" id="{B35830EF-4AF7-6530-509F-0BF4CA811BE2}"/>
                  </a:ext>
                </a:extLst>
              </p:cNvPr>
              <p:cNvGrpSpPr/>
              <p:nvPr/>
            </p:nvGrpSpPr>
            <p:grpSpPr>
              <a:xfrm rot="5400000">
                <a:off x="5739521" y="3307128"/>
                <a:ext cx="70817" cy="244875"/>
                <a:chOff x="5131625" y="2342062"/>
                <a:chExt cx="70817" cy="244875"/>
              </a:xfrm>
            </p:grpSpPr>
            <p:sp>
              <p:nvSpPr>
                <p:cNvPr id="122" name="타원 750">
                  <a:extLst>
                    <a:ext uri="{FF2B5EF4-FFF2-40B4-BE49-F238E27FC236}">
                      <a16:creationId xmlns:a16="http://schemas.microsoft.com/office/drawing/2014/main" id="{1FE66C4C-9C07-3D7D-C5F7-802532F07319}"/>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sp>
              <p:nvSpPr>
                <p:cNvPr id="123" name="타원 751">
                  <a:extLst>
                    <a:ext uri="{FF2B5EF4-FFF2-40B4-BE49-F238E27FC236}">
                      <a16:creationId xmlns:a16="http://schemas.microsoft.com/office/drawing/2014/main" id="{A9E2B66B-CE89-DA51-07FE-3818BB49D3EB}"/>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cxnSp>
              <p:nvCxnSpPr>
                <p:cNvPr id="124" name="직선 연결선 752">
                  <a:extLst>
                    <a:ext uri="{FF2B5EF4-FFF2-40B4-BE49-F238E27FC236}">
                      <a16:creationId xmlns:a16="http://schemas.microsoft.com/office/drawing/2014/main" id="{DCC30555-2D6D-5A31-54A1-C097827935EA}"/>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120" name="직선 연결선 754">
                <a:extLst>
                  <a:ext uri="{FF2B5EF4-FFF2-40B4-BE49-F238E27FC236}">
                    <a16:creationId xmlns:a16="http://schemas.microsoft.com/office/drawing/2014/main" id="{F82C8BA7-E86E-1490-0E20-A923CEA37924}"/>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121" name="직선 연결선 756">
                <a:extLst>
                  <a:ext uri="{FF2B5EF4-FFF2-40B4-BE49-F238E27FC236}">
                    <a16:creationId xmlns:a16="http://schemas.microsoft.com/office/drawing/2014/main" id="{CE2F3EA7-4C52-7253-9B05-9DA82DE1098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125" name="그룹 761">
              <a:extLst>
                <a:ext uri="{FF2B5EF4-FFF2-40B4-BE49-F238E27FC236}">
                  <a16:creationId xmlns:a16="http://schemas.microsoft.com/office/drawing/2014/main" id="{C8201985-67E3-17CD-5934-E2B149498522}"/>
                </a:ext>
              </a:extLst>
            </p:cNvPr>
            <p:cNvGrpSpPr/>
            <p:nvPr/>
          </p:nvGrpSpPr>
          <p:grpSpPr>
            <a:xfrm rot="5400000">
              <a:off x="5999216" y="4365843"/>
              <a:ext cx="598569" cy="124310"/>
              <a:chOff x="5608137" y="3394157"/>
              <a:chExt cx="338599" cy="70817"/>
            </a:xfrm>
          </p:grpSpPr>
          <p:grpSp>
            <p:nvGrpSpPr>
              <p:cNvPr id="126" name="그룹 753">
                <a:extLst>
                  <a:ext uri="{FF2B5EF4-FFF2-40B4-BE49-F238E27FC236}">
                    <a16:creationId xmlns:a16="http://schemas.microsoft.com/office/drawing/2014/main" id="{61058D92-5C40-68AA-7E8F-B575BF54151F}"/>
                  </a:ext>
                </a:extLst>
              </p:cNvPr>
              <p:cNvGrpSpPr/>
              <p:nvPr/>
            </p:nvGrpSpPr>
            <p:grpSpPr>
              <a:xfrm rot="5400000">
                <a:off x="5739521" y="3307128"/>
                <a:ext cx="70817" cy="244875"/>
                <a:chOff x="5131625" y="2342062"/>
                <a:chExt cx="70817" cy="244875"/>
              </a:xfrm>
            </p:grpSpPr>
            <p:sp>
              <p:nvSpPr>
                <p:cNvPr id="193" name="타원 750">
                  <a:extLst>
                    <a:ext uri="{FF2B5EF4-FFF2-40B4-BE49-F238E27FC236}">
                      <a16:creationId xmlns:a16="http://schemas.microsoft.com/office/drawing/2014/main" id="{77F96BA9-562E-7936-F078-F6B0C6FF8F56}"/>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sp>
              <p:nvSpPr>
                <p:cNvPr id="194" name="타원 751">
                  <a:extLst>
                    <a:ext uri="{FF2B5EF4-FFF2-40B4-BE49-F238E27FC236}">
                      <a16:creationId xmlns:a16="http://schemas.microsoft.com/office/drawing/2014/main" id="{3A058049-539D-6A84-8B21-C20C2CC8598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cxnSp>
              <p:nvCxnSpPr>
                <p:cNvPr id="195" name="직선 연결선 752">
                  <a:extLst>
                    <a:ext uri="{FF2B5EF4-FFF2-40B4-BE49-F238E27FC236}">
                      <a16:creationId xmlns:a16="http://schemas.microsoft.com/office/drawing/2014/main" id="{1BD6D6DC-F781-608A-58AE-F93CF61F4238}"/>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127" name="직선 연결선 754">
                <a:extLst>
                  <a:ext uri="{FF2B5EF4-FFF2-40B4-BE49-F238E27FC236}">
                    <a16:creationId xmlns:a16="http://schemas.microsoft.com/office/drawing/2014/main" id="{28FEF4C0-356D-0FF6-E99F-47ED48B9727B}"/>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192" name="직선 연결선 756">
                <a:extLst>
                  <a:ext uri="{FF2B5EF4-FFF2-40B4-BE49-F238E27FC236}">
                    <a16:creationId xmlns:a16="http://schemas.microsoft.com/office/drawing/2014/main" id="{2552384F-AA6C-B549-F3C8-59EFD8AD21DA}"/>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sp>
        <p:nvSpPr>
          <p:cNvPr id="197" name="U-turn Arrow 196">
            <a:extLst>
              <a:ext uri="{FF2B5EF4-FFF2-40B4-BE49-F238E27FC236}">
                <a16:creationId xmlns:a16="http://schemas.microsoft.com/office/drawing/2014/main" id="{FFEBC41C-1494-DB3F-3962-BC28F46F3D95}"/>
              </a:ext>
            </a:extLst>
          </p:cNvPr>
          <p:cNvSpPr/>
          <p:nvPr/>
        </p:nvSpPr>
        <p:spPr>
          <a:xfrm flipH="1">
            <a:off x="4232468" y="2731244"/>
            <a:ext cx="581169" cy="3291883"/>
          </a:xfrm>
          <a:prstGeom prst="uturnArrow">
            <a:avLst>
              <a:gd name="adj1" fmla="val 12998"/>
              <a:gd name="adj2" fmla="val 12998"/>
              <a:gd name="adj3" fmla="val 32437"/>
              <a:gd name="adj4" fmla="val 19747"/>
              <a:gd name="adj5" fmla="val 2647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198" name="U-turn Arrow 197">
            <a:extLst>
              <a:ext uri="{FF2B5EF4-FFF2-40B4-BE49-F238E27FC236}">
                <a16:creationId xmlns:a16="http://schemas.microsoft.com/office/drawing/2014/main" id="{2A1E625B-CC79-E23B-B7E4-B5A4360CFDBB}"/>
              </a:ext>
            </a:extLst>
          </p:cNvPr>
          <p:cNvSpPr/>
          <p:nvPr/>
        </p:nvSpPr>
        <p:spPr>
          <a:xfrm flipH="1">
            <a:off x="7585002" y="2731244"/>
            <a:ext cx="581169" cy="3291883"/>
          </a:xfrm>
          <a:prstGeom prst="uturnArrow">
            <a:avLst>
              <a:gd name="adj1" fmla="val 12998"/>
              <a:gd name="adj2" fmla="val 12998"/>
              <a:gd name="adj3" fmla="val 32437"/>
              <a:gd name="adj4" fmla="val 19747"/>
              <a:gd name="adj5" fmla="val 9421"/>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199" name="U-turn Arrow 198">
            <a:extLst>
              <a:ext uri="{FF2B5EF4-FFF2-40B4-BE49-F238E27FC236}">
                <a16:creationId xmlns:a16="http://schemas.microsoft.com/office/drawing/2014/main" id="{1DB69DFC-9932-B697-5138-44D9875B1925}"/>
              </a:ext>
            </a:extLst>
          </p:cNvPr>
          <p:cNvSpPr/>
          <p:nvPr/>
        </p:nvSpPr>
        <p:spPr>
          <a:xfrm flipH="1">
            <a:off x="5340558" y="2730360"/>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200" name="U-turn Arrow 199">
            <a:extLst>
              <a:ext uri="{FF2B5EF4-FFF2-40B4-BE49-F238E27FC236}">
                <a16:creationId xmlns:a16="http://schemas.microsoft.com/office/drawing/2014/main" id="{EDE5A66D-DDAD-DB13-A095-D9407F61827C}"/>
              </a:ext>
            </a:extLst>
          </p:cNvPr>
          <p:cNvSpPr/>
          <p:nvPr/>
        </p:nvSpPr>
        <p:spPr>
          <a:xfrm flipH="1">
            <a:off x="4232464" y="4033959"/>
            <a:ext cx="581169" cy="2149589"/>
          </a:xfrm>
          <a:prstGeom prst="uturnArrow">
            <a:avLst>
              <a:gd name="adj1" fmla="val 12998"/>
              <a:gd name="adj2" fmla="val 12998"/>
              <a:gd name="adj3" fmla="val 32437"/>
              <a:gd name="adj4" fmla="val 19747"/>
              <a:gd name="adj5" fmla="val 4115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201" name="U-turn Arrow 200">
            <a:extLst>
              <a:ext uri="{FF2B5EF4-FFF2-40B4-BE49-F238E27FC236}">
                <a16:creationId xmlns:a16="http://schemas.microsoft.com/office/drawing/2014/main" id="{0D2C47F3-5FC7-C0A3-5A09-037897F10E12}"/>
              </a:ext>
            </a:extLst>
          </p:cNvPr>
          <p:cNvSpPr/>
          <p:nvPr/>
        </p:nvSpPr>
        <p:spPr>
          <a:xfrm flipH="1">
            <a:off x="6462839" y="4034844"/>
            <a:ext cx="581169" cy="1922024"/>
          </a:xfrm>
          <a:prstGeom prst="uturnArrow">
            <a:avLst>
              <a:gd name="adj1" fmla="val 12998"/>
              <a:gd name="adj2" fmla="val 12998"/>
              <a:gd name="adj3" fmla="val 32437"/>
              <a:gd name="adj4" fmla="val 19747"/>
              <a:gd name="adj5" fmla="val 183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202" name="U-turn Arrow 201">
            <a:extLst>
              <a:ext uri="{FF2B5EF4-FFF2-40B4-BE49-F238E27FC236}">
                <a16:creationId xmlns:a16="http://schemas.microsoft.com/office/drawing/2014/main" id="{D2359131-AC01-15A9-32B7-D3CCB25C2787}"/>
              </a:ext>
            </a:extLst>
          </p:cNvPr>
          <p:cNvSpPr/>
          <p:nvPr/>
        </p:nvSpPr>
        <p:spPr>
          <a:xfrm flipH="1">
            <a:off x="7584996" y="4034843"/>
            <a:ext cx="581169" cy="2148705"/>
          </a:xfrm>
          <a:prstGeom prst="uturnArrow">
            <a:avLst>
              <a:gd name="adj1" fmla="val 12998"/>
              <a:gd name="adj2" fmla="val 12998"/>
              <a:gd name="adj3" fmla="val 32437"/>
              <a:gd name="adj4" fmla="val 19747"/>
              <a:gd name="adj5" fmla="val 1648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203" name="U-turn Arrow 202">
            <a:extLst>
              <a:ext uri="{FF2B5EF4-FFF2-40B4-BE49-F238E27FC236}">
                <a16:creationId xmlns:a16="http://schemas.microsoft.com/office/drawing/2014/main" id="{B3360402-27F8-F40D-8E1D-2B2D49CC8B9A}"/>
              </a:ext>
            </a:extLst>
          </p:cNvPr>
          <p:cNvSpPr/>
          <p:nvPr/>
        </p:nvSpPr>
        <p:spPr>
          <a:xfrm flipH="1">
            <a:off x="5340554" y="4033959"/>
            <a:ext cx="581169" cy="2149589"/>
          </a:xfrm>
          <a:prstGeom prst="uturnArrow">
            <a:avLst>
              <a:gd name="adj1" fmla="val 12998"/>
              <a:gd name="adj2" fmla="val 12998"/>
              <a:gd name="adj3" fmla="val 32437"/>
              <a:gd name="adj4" fmla="val 19747"/>
              <a:gd name="adj5" fmla="val 402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204" name="U-turn Arrow 203">
            <a:extLst>
              <a:ext uri="{FF2B5EF4-FFF2-40B4-BE49-F238E27FC236}">
                <a16:creationId xmlns:a16="http://schemas.microsoft.com/office/drawing/2014/main" id="{408E9155-395E-5792-2E69-9ED75F141585}"/>
              </a:ext>
            </a:extLst>
          </p:cNvPr>
          <p:cNvSpPr/>
          <p:nvPr/>
        </p:nvSpPr>
        <p:spPr>
          <a:xfrm flipH="1">
            <a:off x="6462839" y="2731243"/>
            <a:ext cx="581169" cy="3441523"/>
          </a:xfrm>
          <a:prstGeom prst="uturnArrow">
            <a:avLst>
              <a:gd name="adj1" fmla="val 12998"/>
              <a:gd name="adj2" fmla="val 12998"/>
              <a:gd name="adj3" fmla="val 32437"/>
              <a:gd name="adj4" fmla="val 19747"/>
              <a:gd name="adj5" fmla="val 2542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grpSp>
        <p:nvGrpSpPr>
          <p:cNvPr id="211" name="Group 210">
            <a:extLst>
              <a:ext uri="{FF2B5EF4-FFF2-40B4-BE49-F238E27FC236}">
                <a16:creationId xmlns:a16="http://schemas.microsoft.com/office/drawing/2014/main" id="{44388320-A808-B32C-F06F-90610089A65B}"/>
              </a:ext>
            </a:extLst>
          </p:cNvPr>
          <p:cNvGrpSpPr/>
          <p:nvPr/>
        </p:nvGrpSpPr>
        <p:grpSpPr>
          <a:xfrm>
            <a:off x="3646974" y="6239030"/>
            <a:ext cx="4751874" cy="369332"/>
            <a:chOff x="3646974" y="6239030"/>
            <a:chExt cx="4751874" cy="369332"/>
          </a:xfrm>
        </p:grpSpPr>
        <p:sp>
          <p:nvSpPr>
            <p:cNvPr id="205" name="TextBox 204">
              <a:extLst>
                <a:ext uri="{FF2B5EF4-FFF2-40B4-BE49-F238E27FC236}">
                  <a16:creationId xmlns:a16="http://schemas.microsoft.com/office/drawing/2014/main" id="{01CF2D58-C2BD-B98E-E75C-4616E922EFE4}"/>
                </a:ext>
              </a:extLst>
            </p:cNvPr>
            <p:cNvSpPr txBox="1"/>
            <p:nvPr/>
          </p:nvSpPr>
          <p:spPr>
            <a:xfrm>
              <a:off x="4520830" y="6239030"/>
              <a:ext cx="537476" cy="369332"/>
            </a:xfrm>
            <a:prstGeom prst="rect">
              <a:avLst/>
            </a:prstGeom>
            <a:noFill/>
            <a:ln>
              <a:noFill/>
            </a:ln>
          </p:spPr>
          <p:txBody>
            <a:bodyPr wrap="square" lIns="0" tIns="0" rIns="0" bIns="0" rtlCol="0" anchor="ctr">
              <a:spAutoFit/>
            </a:bodyPr>
            <a:lstStyle/>
            <a:p>
              <a:pPr algn="ctr" defTabSz="457200"/>
              <a:r>
                <a:rPr lang="en-US" altLang="ko-KR" sz="2400" b="1" dirty="0">
                  <a:solidFill>
                    <a:srgbClr val="FF0000"/>
                  </a:solidFill>
                  <a:latin typeface="Cambria" panose="02040503050406030204" pitchFamily="18" charset="0"/>
                  <a:ea typeface="맑은 고딕" panose="020B0503020000020004" pitchFamily="34" charset="-127"/>
                </a:rPr>
                <a:t>1</a:t>
              </a:r>
              <a:endParaRPr lang="ko-KR" altLang="en-US" sz="2400" b="1" baseline="-25000" dirty="0">
                <a:solidFill>
                  <a:srgbClr val="FF0000"/>
                </a:solidFill>
                <a:latin typeface="Cambria" panose="02040503050406030204" pitchFamily="18" charset="0"/>
                <a:ea typeface="맑은 고딕" panose="020B0503020000020004" pitchFamily="34" charset="-127"/>
              </a:endParaRPr>
            </a:p>
          </p:txBody>
        </p:sp>
        <p:sp>
          <p:nvSpPr>
            <p:cNvPr id="206" name="TextBox 205">
              <a:extLst>
                <a:ext uri="{FF2B5EF4-FFF2-40B4-BE49-F238E27FC236}">
                  <a16:creationId xmlns:a16="http://schemas.microsoft.com/office/drawing/2014/main" id="{07EA1743-3CDF-A414-D5F1-B65D113A9442}"/>
                </a:ext>
              </a:extLst>
            </p:cNvPr>
            <p:cNvSpPr txBox="1"/>
            <p:nvPr/>
          </p:nvSpPr>
          <p:spPr>
            <a:xfrm>
              <a:off x="5634344" y="6239030"/>
              <a:ext cx="537476" cy="369332"/>
            </a:xfrm>
            <a:prstGeom prst="rect">
              <a:avLst/>
            </a:prstGeom>
            <a:noFill/>
            <a:ln>
              <a:noFill/>
            </a:ln>
          </p:spPr>
          <p:txBody>
            <a:bodyPr wrap="square" lIns="0" tIns="0" rIns="0" bIns="0" rtlCol="0" anchor="ctr">
              <a:spAutoFit/>
            </a:bodyPr>
            <a:lstStyle/>
            <a:p>
              <a:pPr algn="ctr" defTabSz="457200"/>
              <a:r>
                <a:rPr lang="en-US" altLang="ko-KR" sz="2400" b="1" dirty="0">
                  <a:solidFill>
                    <a:srgbClr val="FF0000"/>
                  </a:solidFill>
                  <a:latin typeface="Cambria" panose="02040503050406030204" pitchFamily="18" charset="0"/>
                  <a:ea typeface="맑은 고딕" panose="020B0503020000020004" pitchFamily="34" charset="-127"/>
                </a:rPr>
                <a:t>1</a:t>
              </a:r>
              <a:endParaRPr lang="ko-KR" altLang="en-US" sz="2400" b="1" baseline="-25000" dirty="0">
                <a:solidFill>
                  <a:srgbClr val="FF0000"/>
                </a:solidFill>
                <a:latin typeface="Cambria" panose="02040503050406030204" pitchFamily="18" charset="0"/>
                <a:ea typeface="맑은 고딕" panose="020B0503020000020004" pitchFamily="34" charset="-127"/>
              </a:endParaRPr>
            </a:p>
          </p:txBody>
        </p:sp>
        <p:sp>
          <p:nvSpPr>
            <p:cNvPr id="207" name="TextBox 206">
              <a:extLst>
                <a:ext uri="{FF2B5EF4-FFF2-40B4-BE49-F238E27FC236}">
                  <a16:creationId xmlns:a16="http://schemas.microsoft.com/office/drawing/2014/main" id="{00573B24-1499-5432-265A-94570B9D0F9B}"/>
                </a:ext>
              </a:extLst>
            </p:cNvPr>
            <p:cNvSpPr txBox="1"/>
            <p:nvPr/>
          </p:nvSpPr>
          <p:spPr>
            <a:xfrm>
              <a:off x="6747858" y="6239030"/>
              <a:ext cx="537476" cy="369332"/>
            </a:xfrm>
            <a:prstGeom prst="rect">
              <a:avLst/>
            </a:prstGeom>
            <a:noFill/>
            <a:ln>
              <a:noFill/>
            </a:ln>
          </p:spPr>
          <p:txBody>
            <a:bodyPr wrap="square" lIns="0" tIns="0" rIns="0" bIns="0" rtlCol="0" anchor="ctr">
              <a:spAutoFit/>
            </a:bodyPr>
            <a:lstStyle/>
            <a:p>
              <a:pPr algn="ctr" defTabSz="457200"/>
              <a:r>
                <a:rPr lang="en-US" altLang="ko-KR" sz="2400" b="1" dirty="0">
                  <a:solidFill>
                    <a:srgbClr val="FF0000"/>
                  </a:solidFill>
                  <a:latin typeface="Cambria" panose="02040503050406030204" pitchFamily="18" charset="0"/>
                  <a:ea typeface="맑은 고딕" panose="020B0503020000020004" pitchFamily="34" charset="-127"/>
                </a:rPr>
                <a:t>1</a:t>
              </a:r>
              <a:endParaRPr lang="ko-KR" altLang="en-US" sz="2400" b="1" dirty="0">
                <a:solidFill>
                  <a:srgbClr val="FF0000"/>
                </a:solidFill>
                <a:latin typeface="Cambria" panose="02040503050406030204" pitchFamily="18" charset="0"/>
                <a:ea typeface="맑은 고딕" panose="020B0503020000020004" pitchFamily="34" charset="-127"/>
              </a:endParaRPr>
            </a:p>
          </p:txBody>
        </p:sp>
        <p:sp>
          <p:nvSpPr>
            <p:cNvPr id="208" name="TextBox 207">
              <a:extLst>
                <a:ext uri="{FF2B5EF4-FFF2-40B4-BE49-F238E27FC236}">
                  <a16:creationId xmlns:a16="http://schemas.microsoft.com/office/drawing/2014/main" id="{CF7D9D2C-DA47-F17A-669B-2ADAACEFC598}"/>
                </a:ext>
              </a:extLst>
            </p:cNvPr>
            <p:cNvSpPr txBox="1"/>
            <p:nvPr/>
          </p:nvSpPr>
          <p:spPr>
            <a:xfrm>
              <a:off x="7861372" y="6239030"/>
              <a:ext cx="537476" cy="369332"/>
            </a:xfrm>
            <a:prstGeom prst="rect">
              <a:avLst/>
            </a:prstGeom>
            <a:noFill/>
            <a:ln>
              <a:noFill/>
            </a:ln>
          </p:spPr>
          <p:txBody>
            <a:bodyPr wrap="square" lIns="0" tIns="0" rIns="0" bIns="0" rtlCol="0" anchor="ctr">
              <a:spAutoFit/>
            </a:bodyPr>
            <a:lstStyle/>
            <a:p>
              <a:pPr algn="ctr" defTabSz="457200"/>
              <a:r>
                <a:rPr lang="en-US" altLang="ko-KR" sz="2400" b="1" dirty="0">
                  <a:solidFill>
                    <a:srgbClr val="FF0000"/>
                  </a:solidFill>
                  <a:latin typeface="Cambria" panose="02040503050406030204" pitchFamily="18" charset="0"/>
                  <a:ea typeface="맑은 고딕" panose="020B0503020000020004" pitchFamily="34" charset="-127"/>
                </a:rPr>
                <a:t>0</a:t>
              </a:r>
              <a:endParaRPr lang="ko-KR" altLang="en-US" sz="2400" b="1" baseline="-25000" dirty="0">
                <a:solidFill>
                  <a:srgbClr val="FF0000"/>
                </a:solidFill>
                <a:latin typeface="Cambria" panose="02040503050406030204" pitchFamily="18" charset="0"/>
                <a:ea typeface="맑은 고딕" panose="020B0503020000020004" pitchFamily="34" charset="-127"/>
              </a:endParaRPr>
            </a:p>
          </p:txBody>
        </p:sp>
        <p:sp>
          <p:nvSpPr>
            <p:cNvPr id="209" name="TextBox 208">
              <a:extLst>
                <a:ext uri="{FF2B5EF4-FFF2-40B4-BE49-F238E27FC236}">
                  <a16:creationId xmlns:a16="http://schemas.microsoft.com/office/drawing/2014/main" id="{72059A4A-4675-0AF1-5D07-E4B1D16A19E3}"/>
                </a:ext>
              </a:extLst>
            </p:cNvPr>
            <p:cNvSpPr txBox="1"/>
            <p:nvPr/>
          </p:nvSpPr>
          <p:spPr>
            <a:xfrm>
              <a:off x="3646974" y="6239030"/>
              <a:ext cx="1047389" cy="369332"/>
            </a:xfrm>
            <a:prstGeom prst="rect">
              <a:avLst/>
            </a:prstGeom>
            <a:noFill/>
            <a:ln>
              <a:noFill/>
            </a:ln>
          </p:spPr>
          <p:txBody>
            <a:bodyPr wrap="square" lIns="0" tIns="0" rIns="0" bIns="0" rtlCol="0" anchor="ctr">
              <a:spAutoFit/>
            </a:bodyPr>
            <a:lstStyle/>
            <a:p>
              <a:pPr algn="ctr" defTabSz="457200"/>
              <a:r>
                <a:rPr lang="en-US" altLang="ko-KR" sz="2400" b="1" dirty="0">
                  <a:solidFill>
                    <a:srgbClr val="FF0000"/>
                  </a:solidFill>
                  <a:latin typeface="Cambria" panose="02040503050406030204" pitchFamily="18" charset="0"/>
                  <a:ea typeface="맑은 고딕" panose="020B0503020000020004" pitchFamily="34" charset="-127"/>
                </a:rPr>
                <a:t>Result:</a:t>
              </a:r>
              <a:endParaRPr lang="ko-KR" altLang="en-US" sz="2400" b="1" dirty="0">
                <a:solidFill>
                  <a:srgbClr val="FF0000"/>
                </a:solidFill>
                <a:latin typeface="Cambria" panose="02040503050406030204" pitchFamily="18" charset="0"/>
                <a:ea typeface="맑은 고딕" panose="020B0503020000020004" pitchFamily="34" charset="-127"/>
              </a:endParaRPr>
            </a:p>
          </p:txBody>
        </p:sp>
      </p:grpSp>
    </p:spTree>
    <p:extLst>
      <p:ext uri="{BB962C8B-B14F-4D97-AF65-F5344CB8AC3E}">
        <p14:creationId xmlns:p14="http://schemas.microsoft.com/office/powerpoint/2010/main" val="77064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wipe(right)">
                                      <p:cBhvr>
                                        <p:cTn id="7" dur="500"/>
                                        <p:tgtEl>
                                          <p:spTgt spid="20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97"/>
                                        </p:tgtEl>
                                        <p:attrNameLst>
                                          <p:attrName>style.visibility</p:attrName>
                                        </p:attrNameLst>
                                      </p:cBhvr>
                                      <p:to>
                                        <p:strVal val="visible"/>
                                      </p:to>
                                    </p:set>
                                    <p:animEffect transition="in" filter="wipe(right)">
                                      <p:cBhvr>
                                        <p:cTn id="10" dur="500"/>
                                        <p:tgtEl>
                                          <p:spTgt spid="197"/>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99"/>
                                        </p:tgtEl>
                                        <p:attrNameLst>
                                          <p:attrName>style.visibility</p:attrName>
                                        </p:attrNameLst>
                                      </p:cBhvr>
                                      <p:to>
                                        <p:strVal val="visible"/>
                                      </p:to>
                                    </p:set>
                                    <p:animEffect transition="in" filter="wipe(right)">
                                      <p:cBhvr>
                                        <p:cTn id="13" dur="500"/>
                                        <p:tgtEl>
                                          <p:spTgt spid="199"/>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03"/>
                                        </p:tgtEl>
                                        <p:attrNameLst>
                                          <p:attrName>style.visibility</p:attrName>
                                        </p:attrNameLst>
                                      </p:cBhvr>
                                      <p:to>
                                        <p:strVal val="visible"/>
                                      </p:to>
                                    </p:set>
                                    <p:animEffect transition="in" filter="wipe(right)">
                                      <p:cBhvr>
                                        <p:cTn id="16" dur="500"/>
                                        <p:tgtEl>
                                          <p:spTgt spid="203"/>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204"/>
                                        </p:tgtEl>
                                        <p:attrNameLst>
                                          <p:attrName>style.visibility</p:attrName>
                                        </p:attrNameLst>
                                      </p:cBhvr>
                                      <p:to>
                                        <p:strVal val="visible"/>
                                      </p:to>
                                    </p:set>
                                    <p:animEffect transition="in" filter="wipe(right)">
                                      <p:cBhvr>
                                        <p:cTn id="19" dur="500"/>
                                        <p:tgtEl>
                                          <p:spTgt spid="204"/>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01"/>
                                        </p:tgtEl>
                                        <p:attrNameLst>
                                          <p:attrName>style.visibility</p:attrName>
                                        </p:attrNameLst>
                                      </p:cBhvr>
                                      <p:to>
                                        <p:strVal val="visible"/>
                                      </p:to>
                                    </p:set>
                                    <p:animEffect transition="in" filter="wipe(right)">
                                      <p:cBhvr>
                                        <p:cTn id="22" dur="500"/>
                                        <p:tgtEl>
                                          <p:spTgt spid="201"/>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98"/>
                                        </p:tgtEl>
                                        <p:attrNameLst>
                                          <p:attrName>style.visibility</p:attrName>
                                        </p:attrNameLst>
                                      </p:cBhvr>
                                      <p:to>
                                        <p:strVal val="visible"/>
                                      </p:to>
                                    </p:set>
                                    <p:animEffect transition="in" filter="wipe(right)">
                                      <p:cBhvr>
                                        <p:cTn id="25" dur="500"/>
                                        <p:tgtEl>
                                          <p:spTgt spid="198"/>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202"/>
                                        </p:tgtEl>
                                        <p:attrNameLst>
                                          <p:attrName>style.visibility</p:attrName>
                                        </p:attrNameLst>
                                      </p:cBhvr>
                                      <p:to>
                                        <p:strVal val="visible"/>
                                      </p:to>
                                    </p:set>
                                    <p:animEffect transition="in" filter="wipe(right)">
                                      <p:cBhvr>
                                        <p:cTn id="28" dur="500"/>
                                        <p:tgtEl>
                                          <p:spTgt spid="202"/>
                                        </p:tgtEl>
                                      </p:cBhvr>
                                    </p:animEffect>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198" grpId="0" animBg="1"/>
      <p:bldP spid="199" grpId="0" animBg="1"/>
      <p:bldP spid="200" grpId="0" animBg="1"/>
      <p:bldP spid="201" grpId="0" animBg="1"/>
      <p:bldP spid="202" grpId="0" animBg="1"/>
      <p:bldP spid="203" grpId="0" animBg="1"/>
      <p:bldP spid="204"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rIns="0"/>
          <a:lstStyle/>
          <a:p>
            <a:r>
              <a:rPr lang="en-CH" dirty="0">
                <a:solidFill>
                  <a:srgbClr val="C80060"/>
                </a:solidFill>
                <a:ea typeface="Cambria" panose="02040503050406030204" pitchFamily="18" charset="0"/>
              </a:rPr>
              <a:t>Inter-Block MWS</a:t>
            </a:r>
            <a:r>
              <a:rPr lang="en-CH" dirty="0">
                <a:ea typeface="Cambria" panose="02040503050406030204" pitchFamily="18" charset="0"/>
              </a:rPr>
              <a:t>: </a:t>
            </a:r>
            <a:r>
              <a:rPr lang="en-CH" dirty="0">
                <a:solidFill>
                  <a:schemeClr val="accent1"/>
                </a:solidFill>
                <a:ea typeface="Cambria" panose="02040503050406030204" pitchFamily="18" charset="0"/>
              </a:rPr>
              <a:t>Simultaneously activates </a:t>
            </a:r>
            <a:r>
              <a:rPr lang="en-CH" dirty="0">
                <a:ea typeface="Cambria" panose="02040503050406030204" pitchFamily="18" charset="0"/>
              </a:rPr>
              <a:t>multiple WLs </a:t>
            </a:r>
            <a:r>
              <a:rPr lang="en-CH" dirty="0">
                <a:solidFill>
                  <a:schemeClr val="accent1"/>
                </a:solidFill>
                <a:ea typeface="Cambria" panose="02040503050406030204" pitchFamily="18" charset="0"/>
              </a:rPr>
              <a:t>in different blocks</a:t>
            </a:r>
            <a:endParaRPr lang="en-IN" dirty="0">
              <a:solidFill>
                <a:schemeClr val="accent1"/>
              </a:solidFill>
              <a:ea typeface="Cambria" panose="02040503050406030204" pitchFamily="18" charset="0"/>
            </a:endParaRPr>
          </a:p>
          <a:p>
            <a:pPr lvl="1"/>
            <a:r>
              <a:rPr lang="en-CH" dirty="0">
                <a:solidFill>
                  <a:srgbClr val="C80060"/>
                </a:solidFill>
                <a:ea typeface="Cambria" panose="02040503050406030204" pitchFamily="18" charset="0"/>
              </a:rPr>
              <a:t>Bitwise OR</a:t>
            </a:r>
            <a:r>
              <a:rPr lang="en-CH" dirty="0">
                <a:ea typeface="Cambria" panose="02040503050406030204" pitchFamily="18" charset="0"/>
              </a:rPr>
              <a:t> 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1015921"/>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8" name="Rounded Rectangle 107">
            <a:extLst>
              <a:ext uri="{FF2B5EF4-FFF2-40B4-BE49-F238E27FC236}">
                <a16:creationId xmlns:a16="http://schemas.microsoft.com/office/drawing/2014/main" id="{C31E7358-9A52-90D6-B59B-1FFFCC15D269}"/>
              </a:ext>
            </a:extLst>
          </p:cNvPr>
          <p:cNvSpPr/>
          <p:nvPr/>
        </p:nvSpPr>
        <p:spPr>
          <a:xfrm>
            <a:off x="3601538" y="3882702"/>
            <a:ext cx="5423192" cy="1015921"/>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noAutofit/>
          </a:bodyPr>
          <a:lstStyle/>
          <a:p>
            <a:r>
              <a:rPr lang="en-CH" sz="3600" dirty="0"/>
              <a:t>Multi-Wordline Sensing (MWS): Bitwise OR</a:t>
            </a:r>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BL</a:t>
            </a:r>
            <a:r>
              <a:rPr lang="en-US" altLang="ko-KR" sz="2000" b="1" baseline="-25000" dirty="0">
                <a:solidFill>
                  <a:prstClr val="black"/>
                </a:solidFill>
                <a:latin typeface="Cambria" panose="02040503050406030204" pitchFamily="18" charset="0"/>
                <a:ea typeface="맑은 고딕" panose="020B0503020000020004" pitchFamily="34" charset="-127"/>
              </a:rPr>
              <a:t>1</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BL</a:t>
            </a:r>
            <a:r>
              <a:rPr lang="en-US" altLang="ko-KR" sz="2000" b="1" baseline="-25000" dirty="0">
                <a:solidFill>
                  <a:prstClr val="black"/>
                </a:solidFill>
                <a:latin typeface="Cambria" panose="02040503050406030204" pitchFamily="18" charset="0"/>
                <a:ea typeface="맑은 고딕" panose="020B0503020000020004" pitchFamily="34" charset="-127"/>
              </a:rPr>
              <a:t>2</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BL</a:t>
            </a:r>
            <a:r>
              <a:rPr lang="en-US" altLang="ko-KR" sz="2000" b="1" baseline="-25000" dirty="0">
                <a:solidFill>
                  <a:prstClr val="black"/>
                </a:solidFill>
                <a:latin typeface="Cambria" panose="02040503050406030204" pitchFamily="18" charset="0"/>
                <a:ea typeface="맑은 고딕" panose="020B0503020000020004" pitchFamily="34" charset="-127"/>
              </a:rPr>
              <a:t>3</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grpSp>
        <p:nvGrpSpPr>
          <p:cNvPr id="228" name="Group 227">
            <a:extLst>
              <a:ext uri="{FF2B5EF4-FFF2-40B4-BE49-F238E27FC236}">
                <a16:creationId xmlns:a16="http://schemas.microsoft.com/office/drawing/2014/main" id="{4657F400-371E-5409-CC86-6FC3A1E88181}"/>
              </a:ext>
            </a:extLst>
          </p:cNvPr>
          <p:cNvGrpSpPr/>
          <p:nvPr/>
        </p:nvGrpSpPr>
        <p:grpSpPr>
          <a:xfrm>
            <a:off x="4640972" y="2450830"/>
            <a:ext cx="3350590" cy="3721939"/>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BL</a:t>
            </a:r>
            <a:r>
              <a:rPr lang="en-US" altLang="ko-KR" sz="2000" b="1" baseline="-25000" dirty="0">
                <a:solidFill>
                  <a:prstClr val="black"/>
                </a:solidFill>
                <a:latin typeface="Cambria" panose="02040503050406030204" pitchFamily="18" charset="0"/>
                <a:ea typeface="맑은 고딕" panose="020B0503020000020004" pitchFamily="34" charset="-127"/>
              </a:rPr>
              <a:t>4</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3612702"/>
            <a:ext cx="250737"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3612702"/>
            <a:ext cx="250737"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3612702"/>
            <a:ext cx="250737"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grpSp>
        <p:nvGrpSpPr>
          <p:cNvPr id="77" name="Group 76">
            <a:extLst>
              <a:ext uri="{FF2B5EF4-FFF2-40B4-BE49-F238E27FC236}">
                <a16:creationId xmlns:a16="http://schemas.microsoft.com/office/drawing/2014/main" id="{63892C96-3420-FC41-AC8C-83B854C98E3B}"/>
              </a:ext>
            </a:extLst>
          </p:cNvPr>
          <p:cNvGrpSpPr/>
          <p:nvPr/>
        </p:nvGrpSpPr>
        <p:grpSpPr>
          <a:xfrm>
            <a:off x="4051865" y="2665067"/>
            <a:ext cx="3939696" cy="891472"/>
            <a:chOff x="4051865" y="2665067"/>
            <a:chExt cx="3939696" cy="891472"/>
          </a:xfrm>
        </p:grpSpPr>
        <p:grpSp>
          <p:nvGrpSpPr>
            <p:cNvPr id="94" name="Group 93">
              <a:extLst>
                <a:ext uri="{FF2B5EF4-FFF2-40B4-BE49-F238E27FC236}">
                  <a16:creationId xmlns:a16="http://schemas.microsoft.com/office/drawing/2014/main" id="{E4826338-1836-E9D3-34FB-562D0F2D1798}"/>
                </a:ext>
              </a:extLst>
            </p:cNvPr>
            <p:cNvGrpSpPr/>
            <p:nvPr/>
          </p:nvGrpSpPr>
          <p:grpSpPr>
            <a:xfrm>
              <a:off x="4062140" y="2665067"/>
              <a:ext cx="3340542" cy="891472"/>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3612702"/>
            <a:ext cx="250737"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grpSp>
        <p:nvGrpSpPr>
          <p:cNvPr id="31" name="Group 30">
            <a:extLst>
              <a:ext uri="{FF2B5EF4-FFF2-40B4-BE49-F238E27FC236}">
                <a16:creationId xmlns:a16="http://schemas.microsoft.com/office/drawing/2014/main" id="{A54D0EED-F7AE-3399-A35F-5DD2E5791B55}"/>
              </a:ext>
            </a:extLst>
          </p:cNvPr>
          <p:cNvGrpSpPr/>
          <p:nvPr/>
        </p:nvGrpSpPr>
        <p:grpSpPr>
          <a:xfrm>
            <a:off x="3382115" y="3058678"/>
            <a:ext cx="5014215"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6" name="타원 299">
            <a:extLst>
              <a:ext uri="{FF2B5EF4-FFF2-40B4-BE49-F238E27FC236}">
                <a16:creationId xmlns:a16="http://schemas.microsoft.com/office/drawing/2014/main" id="{715BDDB0-F2BA-732C-8F89-B946C45E3F0E}"/>
              </a:ext>
            </a:extLst>
          </p:cNvPr>
          <p:cNvSpPr/>
          <p:nvPr/>
        </p:nvSpPr>
        <p:spPr>
          <a:xfrm>
            <a:off x="3782388" y="277963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77963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0</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77963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77963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0</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830769"/>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1741317" y="2904791"/>
            <a:ext cx="1662137" cy="307777"/>
          </a:xfrm>
          <a:prstGeom prst="rect">
            <a:avLst/>
          </a:prstGeom>
          <a:noFill/>
        </p:spPr>
        <p:txBody>
          <a:bodyPr wrap="square" lIns="0" tIns="0" rIns="0" bIns="0" rtlCol="0" anchor="ctr">
            <a:spAutoFit/>
          </a:bodyPr>
          <a:lstStyle/>
          <a:p>
            <a:pPr defTabSz="457200"/>
            <a:r>
              <a:rPr lang="en-US" altLang="ko-KR" sz="2000" b="1" dirty="0" err="1">
                <a:solidFill>
                  <a:prstClr val="black"/>
                </a:solidFill>
                <a:latin typeface="Cambria" panose="02040503050406030204" pitchFamily="18" charset="0"/>
                <a:ea typeface="맑은 고딕" panose="020B0503020000020004" pitchFamily="34" charset="-127"/>
              </a:rPr>
              <a:t>WL</a:t>
            </a:r>
            <a:r>
              <a:rPr lang="en-US" altLang="ko-KR" sz="2000" b="1" i="1" baseline="-25000" dirty="0" err="1">
                <a:solidFill>
                  <a:prstClr val="black"/>
                </a:solidFill>
                <a:latin typeface="Cambria" panose="02040503050406030204" pitchFamily="18" charset="0"/>
                <a:ea typeface="맑은 고딕" panose="020B0503020000020004" pitchFamily="34" charset="-127"/>
              </a:rPr>
              <a:t>x</a:t>
            </a:r>
            <a:r>
              <a:rPr lang="en-US" altLang="ko-KR" sz="2000" b="1" i="1" dirty="0">
                <a:solidFill>
                  <a:prstClr val="black"/>
                </a:solidFill>
                <a:latin typeface="Cambria" panose="02040503050406030204" pitchFamily="18" charset="0"/>
                <a:ea typeface="맑은 고딕" panose="020B0503020000020004" pitchFamily="34" charset="-127"/>
              </a:rPr>
              <a:t> </a:t>
            </a:r>
            <a:r>
              <a:rPr lang="en-US" altLang="ko-KR" sz="2000" b="1" dirty="0">
                <a:solidFill>
                  <a:prstClr val="black"/>
                </a:solidFill>
                <a:latin typeface="Cambria" panose="02040503050406030204" pitchFamily="18" charset="0"/>
                <a:ea typeface="맑은 고딕" panose="020B0503020000020004" pitchFamily="34" charset="-127"/>
              </a:rPr>
              <a:t>in Block</a:t>
            </a:r>
            <a:r>
              <a:rPr lang="en-US" altLang="ko-KR" sz="2000" b="1" baseline="-25000" dirty="0">
                <a:solidFill>
                  <a:prstClr val="black"/>
                </a:solidFill>
                <a:latin typeface="Cambria" panose="02040503050406030204" pitchFamily="18" charset="0"/>
                <a:ea typeface="맑은 고딕" panose="020B0503020000020004" pitchFamily="34" charset="-127"/>
              </a:rPr>
              <a:t>1</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sp>
        <p:nvSpPr>
          <p:cNvPr id="39" name="TextBox 38">
            <a:extLst>
              <a:ext uri="{FF2B5EF4-FFF2-40B4-BE49-F238E27FC236}">
                <a16:creationId xmlns:a16="http://schemas.microsoft.com/office/drawing/2014/main" id="{52309550-34CC-9B82-DD8B-8935C865D78B}"/>
              </a:ext>
            </a:extLst>
          </p:cNvPr>
          <p:cNvSpPr txBox="1"/>
          <p:nvPr/>
        </p:nvSpPr>
        <p:spPr>
          <a:xfrm rot="16200000">
            <a:off x="3861980" y="4961521"/>
            <a:ext cx="250737"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49" name="TextBox 48">
            <a:extLst>
              <a:ext uri="{FF2B5EF4-FFF2-40B4-BE49-F238E27FC236}">
                <a16:creationId xmlns:a16="http://schemas.microsoft.com/office/drawing/2014/main" id="{E167FCCF-4A80-8545-6E30-66612FF54E00}"/>
              </a:ext>
            </a:extLst>
          </p:cNvPr>
          <p:cNvSpPr txBox="1"/>
          <p:nvPr/>
        </p:nvSpPr>
        <p:spPr>
          <a:xfrm rot="16200000">
            <a:off x="4975494" y="4961521"/>
            <a:ext cx="250737"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56" name="TextBox 55">
            <a:extLst>
              <a:ext uri="{FF2B5EF4-FFF2-40B4-BE49-F238E27FC236}">
                <a16:creationId xmlns:a16="http://schemas.microsoft.com/office/drawing/2014/main" id="{7C5EBD8A-44A8-4741-0DEA-D143CD6497AF}"/>
              </a:ext>
            </a:extLst>
          </p:cNvPr>
          <p:cNvSpPr txBox="1"/>
          <p:nvPr/>
        </p:nvSpPr>
        <p:spPr>
          <a:xfrm rot="16200000">
            <a:off x="6089008" y="4961521"/>
            <a:ext cx="250737"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63" name="TextBox 62">
            <a:extLst>
              <a:ext uri="{FF2B5EF4-FFF2-40B4-BE49-F238E27FC236}">
                <a16:creationId xmlns:a16="http://schemas.microsoft.com/office/drawing/2014/main" id="{36FE8E3E-07ED-08B6-AD4B-4C2135F40366}"/>
              </a:ext>
            </a:extLst>
          </p:cNvPr>
          <p:cNvSpPr txBox="1"/>
          <p:nvPr/>
        </p:nvSpPr>
        <p:spPr>
          <a:xfrm rot="16200000">
            <a:off x="7202522" y="4961521"/>
            <a:ext cx="250737"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grpSp>
        <p:nvGrpSpPr>
          <p:cNvPr id="17" name="그룹 835">
            <a:extLst>
              <a:ext uri="{FF2B5EF4-FFF2-40B4-BE49-F238E27FC236}">
                <a16:creationId xmlns:a16="http://schemas.microsoft.com/office/drawing/2014/main" id="{F4592954-95A2-D955-67CB-506964105B46}"/>
              </a:ext>
            </a:extLst>
          </p:cNvPr>
          <p:cNvGrpSpPr/>
          <p:nvPr/>
        </p:nvGrpSpPr>
        <p:grpSpPr>
          <a:xfrm rot="16200000">
            <a:off x="6006980" y="2927666"/>
            <a:ext cx="564373" cy="268733"/>
            <a:chOff x="5890169" y="4312037"/>
            <a:chExt cx="1895988" cy="1103725"/>
          </a:xfrm>
        </p:grpSpPr>
        <p:grpSp>
          <p:nvGrpSpPr>
            <p:cNvPr id="18" name="그룹 822">
              <a:extLst>
                <a:ext uri="{FF2B5EF4-FFF2-40B4-BE49-F238E27FC236}">
                  <a16:creationId xmlns:a16="http://schemas.microsoft.com/office/drawing/2014/main" id="{E27744CE-287F-B85F-7E62-EDFA1ECDD7B0}"/>
                </a:ext>
              </a:extLst>
            </p:cNvPr>
            <p:cNvGrpSpPr/>
            <p:nvPr/>
          </p:nvGrpSpPr>
          <p:grpSpPr>
            <a:xfrm>
              <a:off x="6122466" y="4312037"/>
              <a:ext cx="1432853" cy="1103725"/>
              <a:chOff x="5991225" y="4310063"/>
              <a:chExt cx="496427" cy="273840"/>
            </a:xfrm>
          </p:grpSpPr>
          <p:cxnSp>
            <p:nvCxnSpPr>
              <p:cNvPr id="21" name="직선 연결선 771">
                <a:extLst>
                  <a:ext uri="{FF2B5EF4-FFF2-40B4-BE49-F238E27FC236}">
                    <a16:creationId xmlns:a16="http://schemas.microsoft.com/office/drawing/2014/main" id="{3AEFD8DC-D54C-031F-D33B-612437570868}"/>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2" name="직선 연결선 789">
                <a:extLst>
                  <a:ext uri="{FF2B5EF4-FFF2-40B4-BE49-F238E27FC236}">
                    <a16:creationId xmlns:a16="http://schemas.microsoft.com/office/drawing/2014/main" id="{4F541810-443F-725F-870C-A54E8CAFCE9F}"/>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3" name="직선 연결선 792">
                <a:extLst>
                  <a:ext uri="{FF2B5EF4-FFF2-40B4-BE49-F238E27FC236}">
                    <a16:creationId xmlns:a16="http://schemas.microsoft.com/office/drawing/2014/main" id="{850CB885-7446-F480-14C4-AFA93F7D8F2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4" name="직선 연결선 807">
                <a:extLst>
                  <a:ext uri="{FF2B5EF4-FFF2-40B4-BE49-F238E27FC236}">
                    <a16:creationId xmlns:a16="http://schemas.microsoft.com/office/drawing/2014/main" id="{61AAEFC2-A853-D6E9-B671-3F54296E5285}"/>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5" name="직선 연결선 810">
                <a:extLst>
                  <a:ext uri="{FF2B5EF4-FFF2-40B4-BE49-F238E27FC236}">
                    <a16:creationId xmlns:a16="http://schemas.microsoft.com/office/drawing/2014/main" id="{52E2E9E6-C93A-F9FE-E004-7613C11889F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6" name="직선 연결선 815">
                <a:extLst>
                  <a:ext uri="{FF2B5EF4-FFF2-40B4-BE49-F238E27FC236}">
                    <a16:creationId xmlns:a16="http://schemas.microsoft.com/office/drawing/2014/main" id="{64AE6ADF-8BE5-7945-A16B-3D053D30D43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7" name="직선 연결선 819">
                <a:extLst>
                  <a:ext uri="{FF2B5EF4-FFF2-40B4-BE49-F238E27FC236}">
                    <a16:creationId xmlns:a16="http://schemas.microsoft.com/office/drawing/2014/main" id="{E1A58F2E-D63F-D9BE-D3B0-9EB49B51931D}"/>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9" name="직선 연결선 826">
              <a:extLst>
                <a:ext uri="{FF2B5EF4-FFF2-40B4-BE49-F238E27FC236}">
                  <a16:creationId xmlns:a16="http://schemas.microsoft.com/office/drawing/2014/main" id="{365B0C8C-6B5D-A4D9-DF1E-F615DE4BE9A3}"/>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0" name="직선 연결선 832">
              <a:extLst>
                <a:ext uri="{FF2B5EF4-FFF2-40B4-BE49-F238E27FC236}">
                  <a16:creationId xmlns:a16="http://schemas.microsoft.com/office/drawing/2014/main" id="{E1AACF72-0654-1E10-774B-7A6A45AB482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8" name="그룹 835">
            <a:extLst>
              <a:ext uri="{FF2B5EF4-FFF2-40B4-BE49-F238E27FC236}">
                <a16:creationId xmlns:a16="http://schemas.microsoft.com/office/drawing/2014/main" id="{4CC88B9A-6B37-AE39-C096-59836ECDB962}"/>
              </a:ext>
            </a:extLst>
          </p:cNvPr>
          <p:cNvGrpSpPr/>
          <p:nvPr/>
        </p:nvGrpSpPr>
        <p:grpSpPr>
          <a:xfrm rot="16200000">
            <a:off x="3777480" y="2914790"/>
            <a:ext cx="564373" cy="268733"/>
            <a:chOff x="5890169" y="4312037"/>
            <a:chExt cx="1895988" cy="1103725"/>
          </a:xfrm>
        </p:grpSpPr>
        <p:grpSp>
          <p:nvGrpSpPr>
            <p:cNvPr id="29" name="그룹 822">
              <a:extLst>
                <a:ext uri="{FF2B5EF4-FFF2-40B4-BE49-F238E27FC236}">
                  <a16:creationId xmlns:a16="http://schemas.microsoft.com/office/drawing/2014/main" id="{92E61A13-89CA-87F3-12BC-5FE1BDCF6F9C}"/>
                </a:ext>
              </a:extLst>
            </p:cNvPr>
            <p:cNvGrpSpPr/>
            <p:nvPr/>
          </p:nvGrpSpPr>
          <p:grpSpPr>
            <a:xfrm>
              <a:off x="6122466" y="4312037"/>
              <a:ext cx="1432853" cy="1103725"/>
              <a:chOff x="5991225" y="4310063"/>
              <a:chExt cx="496427" cy="273840"/>
            </a:xfrm>
          </p:grpSpPr>
          <p:cxnSp>
            <p:nvCxnSpPr>
              <p:cNvPr id="34" name="직선 연결선 771">
                <a:extLst>
                  <a:ext uri="{FF2B5EF4-FFF2-40B4-BE49-F238E27FC236}">
                    <a16:creationId xmlns:a16="http://schemas.microsoft.com/office/drawing/2014/main" id="{39238D1D-674E-3D1A-C094-DE1AEE28E211}"/>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5" name="직선 연결선 789">
                <a:extLst>
                  <a:ext uri="{FF2B5EF4-FFF2-40B4-BE49-F238E27FC236}">
                    <a16:creationId xmlns:a16="http://schemas.microsoft.com/office/drawing/2014/main" id="{02294F00-FC11-5767-E169-65D493CC846A}"/>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6" name="직선 연결선 792">
                <a:extLst>
                  <a:ext uri="{FF2B5EF4-FFF2-40B4-BE49-F238E27FC236}">
                    <a16:creationId xmlns:a16="http://schemas.microsoft.com/office/drawing/2014/main" id="{20B270D4-EE2C-BB78-2B64-D9854726DBA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7" name="직선 연결선 807">
                <a:extLst>
                  <a:ext uri="{FF2B5EF4-FFF2-40B4-BE49-F238E27FC236}">
                    <a16:creationId xmlns:a16="http://schemas.microsoft.com/office/drawing/2014/main" id="{17DDF9F2-4A35-A2F1-6AF8-EF0A416110C5}"/>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8" name="직선 연결선 810">
                <a:extLst>
                  <a:ext uri="{FF2B5EF4-FFF2-40B4-BE49-F238E27FC236}">
                    <a16:creationId xmlns:a16="http://schemas.microsoft.com/office/drawing/2014/main" id="{98CE89E7-AE0D-1A20-9C05-89012A3D7456}"/>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40" name="직선 연결선 815">
                <a:extLst>
                  <a:ext uri="{FF2B5EF4-FFF2-40B4-BE49-F238E27FC236}">
                    <a16:creationId xmlns:a16="http://schemas.microsoft.com/office/drawing/2014/main" id="{9B9EE417-16E6-20A9-E69F-05591F601967}"/>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41" name="직선 연결선 819">
                <a:extLst>
                  <a:ext uri="{FF2B5EF4-FFF2-40B4-BE49-F238E27FC236}">
                    <a16:creationId xmlns:a16="http://schemas.microsoft.com/office/drawing/2014/main" id="{E10F86AA-06AA-3A26-CD6E-EAD383301283}"/>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30" name="직선 연결선 826">
              <a:extLst>
                <a:ext uri="{FF2B5EF4-FFF2-40B4-BE49-F238E27FC236}">
                  <a16:creationId xmlns:a16="http://schemas.microsoft.com/office/drawing/2014/main" id="{A96E5E9F-AD70-D36C-6742-F7A396334BF1}"/>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3" name="직선 연결선 832">
              <a:extLst>
                <a:ext uri="{FF2B5EF4-FFF2-40B4-BE49-F238E27FC236}">
                  <a16:creationId xmlns:a16="http://schemas.microsoft.com/office/drawing/2014/main" id="{25A68749-9A67-856C-2FA3-C759C9FFC05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48" name="그룹 761">
            <a:extLst>
              <a:ext uri="{FF2B5EF4-FFF2-40B4-BE49-F238E27FC236}">
                <a16:creationId xmlns:a16="http://schemas.microsoft.com/office/drawing/2014/main" id="{41BD8605-7C23-B670-AE31-2B79F53108FB}"/>
              </a:ext>
            </a:extLst>
          </p:cNvPr>
          <p:cNvGrpSpPr/>
          <p:nvPr/>
        </p:nvGrpSpPr>
        <p:grpSpPr>
          <a:xfrm rot="5400000">
            <a:off x="7110960" y="3004082"/>
            <a:ext cx="598569" cy="124310"/>
            <a:chOff x="5608137" y="3394157"/>
            <a:chExt cx="338599" cy="70817"/>
          </a:xfrm>
        </p:grpSpPr>
        <p:grpSp>
          <p:nvGrpSpPr>
            <p:cNvPr id="50" name="그룹 753">
              <a:extLst>
                <a:ext uri="{FF2B5EF4-FFF2-40B4-BE49-F238E27FC236}">
                  <a16:creationId xmlns:a16="http://schemas.microsoft.com/office/drawing/2014/main" id="{7C87917E-CDEE-C330-4ACA-E23CCBA25D8C}"/>
                </a:ext>
              </a:extLst>
            </p:cNvPr>
            <p:cNvGrpSpPr/>
            <p:nvPr/>
          </p:nvGrpSpPr>
          <p:grpSpPr>
            <a:xfrm rot="5400000">
              <a:off x="5739521" y="3307128"/>
              <a:ext cx="70817" cy="244875"/>
              <a:chOff x="5131625" y="2342062"/>
              <a:chExt cx="70817" cy="244875"/>
            </a:xfrm>
          </p:grpSpPr>
          <p:sp>
            <p:nvSpPr>
              <p:cNvPr id="62" name="타원 750">
                <a:extLst>
                  <a:ext uri="{FF2B5EF4-FFF2-40B4-BE49-F238E27FC236}">
                    <a16:creationId xmlns:a16="http://schemas.microsoft.com/office/drawing/2014/main" id="{F17B54A9-59BF-A60C-14F7-6C2566E90528}"/>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sp>
            <p:nvSpPr>
              <p:cNvPr id="64" name="타원 751">
                <a:extLst>
                  <a:ext uri="{FF2B5EF4-FFF2-40B4-BE49-F238E27FC236}">
                    <a16:creationId xmlns:a16="http://schemas.microsoft.com/office/drawing/2014/main" id="{19385AE6-D03E-8A0F-27D4-B3B34B90D25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cxnSp>
            <p:nvCxnSpPr>
              <p:cNvPr id="69" name="직선 연결선 752">
                <a:extLst>
                  <a:ext uri="{FF2B5EF4-FFF2-40B4-BE49-F238E27FC236}">
                    <a16:creationId xmlns:a16="http://schemas.microsoft.com/office/drawing/2014/main" id="{57D6D501-9266-3647-6814-D228A412E74C}"/>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55" name="직선 연결선 754">
              <a:extLst>
                <a:ext uri="{FF2B5EF4-FFF2-40B4-BE49-F238E27FC236}">
                  <a16:creationId xmlns:a16="http://schemas.microsoft.com/office/drawing/2014/main" id="{5747B110-F377-A51D-3F97-7BEE4DCEEFC7}"/>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57" name="직선 연결선 756">
              <a:extLst>
                <a:ext uri="{FF2B5EF4-FFF2-40B4-BE49-F238E27FC236}">
                  <a16:creationId xmlns:a16="http://schemas.microsoft.com/office/drawing/2014/main" id="{7FA09959-3157-8A14-F25C-C2DC1E9A7982}"/>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70" name="그룹 761">
            <a:extLst>
              <a:ext uri="{FF2B5EF4-FFF2-40B4-BE49-F238E27FC236}">
                <a16:creationId xmlns:a16="http://schemas.microsoft.com/office/drawing/2014/main" id="{5F19FC32-21CD-2034-971A-3A673347DB12}"/>
              </a:ext>
            </a:extLst>
          </p:cNvPr>
          <p:cNvGrpSpPr/>
          <p:nvPr/>
        </p:nvGrpSpPr>
        <p:grpSpPr>
          <a:xfrm rot="5400000">
            <a:off x="4883794" y="3002629"/>
            <a:ext cx="598569" cy="124310"/>
            <a:chOff x="5608137" y="3394157"/>
            <a:chExt cx="338599" cy="70817"/>
          </a:xfrm>
        </p:grpSpPr>
        <p:grpSp>
          <p:nvGrpSpPr>
            <p:cNvPr id="71" name="그룹 753">
              <a:extLst>
                <a:ext uri="{FF2B5EF4-FFF2-40B4-BE49-F238E27FC236}">
                  <a16:creationId xmlns:a16="http://schemas.microsoft.com/office/drawing/2014/main" id="{932CB08F-D02D-14DD-3E0D-469A9E85331D}"/>
                </a:ext>
              </a:extLst>
            </p:cNvPr>
            <p:cNvGrpSpPr/>
            <p:nvPr/>
          </p:nvGrpSpPr>
          <p:grpSpPr>
            <a:xfrm rot="5400000">
              <a:off x="5739521" y="3307128"/>
              <a:ext cx="70817" cy="244875"/>
              <a:chOff x="5131625" y="2342062"/>
              <a:chExt cx="70817" cy="244875"/>
            </a:xfrm>
          </p:grpSpPr>
          <p:sp>
            <p:nvSpPr>
              <p:cNvPr id="76" name="타원 750">
                <a:extLst>
                  <a:ext uri="{FF2B5EF4-FFF2-40B4-BE49-F238E27FC236}">
                    <a16:creationId xmlns:a16="http://schemas.microsoft.com/office/drawing/2014/main" id="{42829C8A-8E6A-F237-3366-48825F1B64EE}"/>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sp>
            <p:nvSpPr>
              <p:cNvPr id="83" name="타원 751">
                <a:extLst>
                  <a:ext uri="{FF2B5EF4-FFF2-40B4-BE49-F238E27FC236}">
                    <a16:creationId xmlns:a16="http://schemas.microsoft.com/office/drawing/2014/main" id="{864E2282-5F82-D149-B1A3-7B2D49550020}"/>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cxnSp>
            <p:nvCxnSpPr>
              <p:cNvPr id="84" name="직선 연결선 752">
                <a:extLst>
                  <a:ext uri="{FF2B5EF4-FFF2-40B4-BE49-F238E27FC236}">
                    <a16:creationId xmlns:a16="http://schemas.microsoft.com/office/drawing/2014/main" id="{E8B0C024-7E99-634A-34C4-B43B2660E415}"/>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74" name="직선 연결선 754">
              <a:extLst>
                <a:ext uri="{FF2B5EF4-FFF2-40B4-BE49-F238E27FC236}">
                  <a16:creationId xmlns:a16="http://schemas.microsoft.com/office/drawing/2014/main" id="{174BBF73-0827-4151-3660-FD373547DDC3}"/>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75" name="직선 연결선 756">
              <a:extLst>
                <a:ext uri="{FF2B5EF4-FFF2-40B4-BE49-F238E27FC236}">
                  <a16:creationId xmlns:a16="http://schemas.microsoft.com/office/drawing/2014/main" id="{675F3222-B4B6-E8C3-F28A-5F9637FD1724}"/>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68" name="Group 267">
            <a:extLst>
              <a:ext uri="{FF2B5EF4-FFF2-40B4-BE49-F238E27FC236}">
                <a16:creationId xmlns:a16="http://schemas.microsoft.com/office/drawing/2014/main" id="{BC364487-C169-A6EF-9D95-166E456B480A}"/>
              </a:ext>
            </a:extLst>
          </p:cNvPr>
          <p:cNvGrpSpPr/>
          <p:nvPr/>
        </p:nvGrpSpPr>
        <p:grpSpPr>
          <a:xfrm>
            <a:off x="1741317" y="3963243"/>
            <a:ext cx="6899895" cy="891472"/>
            <a:chOff x="1741317" y="4029503"/>
            <a:chExt cx="6899895" cy="891472"/>
          </a:xfrm>
        </p:grpSpPr>
        <p:grpSp>
          <p:nvGrpSpPr>
            <p:cNvPr id="78" name="Group 77">
              <a:extLst>
                <a:ext uri="{FF2B5EF4-FFF2-40B4-BE49-F238E27FC236}">
                  <a16:creationId xmlns:a16="http://schemas.microsoft.com/office/drawing/2014/main" id="{04B9B2D4-ABEB-5C2D-C5A7-1AF73E46B3E5}"/>
                </a:ext>
              </a:extLst>
            </p:cNvPr>
            <p:cNvGrpSpPr/>
            <p:nvPr/>
          </p:nvGrpSpPr>
          <p:grpSpPr>
            <a:xfrm>
              <a:off x="4051865" y="4029503"/>
              <a:ext cx="3939696" cy="891472"/>
              <a:chOff x="4051865" y="2665067"/>
              <a:chExt cx="3939696" cy="891472"/>
            </a:xfrm>
          </p:grpSpPr>
          <p:grpSp>
            <p:nvGrpSpPr>
              <p:cNvPr id="79" name="Group 78">
                <a:extLst>
                  <a:ext uri="{FF2B5EF4-FFF2-40B4-BE49-F238E27FC236}">
                    <a16:creationId xmlns:a16="http://schemas.microsoft.com/office/drawing/2014/main" id="{FAF7E077-839B-1724-3C21-3D39E2D0647B}"/>
                  </a:ext>
                </a:extLst>
              </p:cNvPr>
              <p:cNvGrpSpPr/>
              <p:nvPr/>
            </p:nvGrpSpPr>
            <p:grpSpPr>
              <a:xfrm>
                <a:off x="4062140" y="2665067"/>
                <a:ext cx="3340542" cy="891472"/>
                <a:chOff x="1860807" y="2641375"/>
                <a:chExt cx="3340542" cy="3601380"/>
              </a:xfrm>
            </p:grpSpPr>
            <p:cxnSp>
              <p:nvCxnSpPr>
                <p:cNvPr id="93" name="Straight Connector 92">
                  <a:extLst>
                    <a:ext uri="{FF2B5EF4-FFF2-40B4-BE49-F238E27FC236}">
                      <a16:creationId xmlns:a16="http://schemas.microsoft.com/office/drawing/2014/main" id="{67EC11CB-AA70-A5BD-AACB-2D3E2704B94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743F075-715B-D82B-82F4-168D190DD123}"/>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9A41AF5-64EE-26C7-285B-831775224335}"/>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542741D-0874-7B04-8DCD-C192E5EFDF6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80" name="Straight Connector 79">
                <a:extLst>
                  <a:ext uri="{FF2B5EF4-FFF2-40B4-BE49-F238E27FC236}">
                    <a16:creationId xmlns:a16="http://schemas.microsoft.com/office/drawing/2014/main" id="{9551AE13-33BA-911F-3E7D-69BB80A0DFDC}"/>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1413122-D6B4-7163-1B07-239DE88E8821}"/>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CD131FC-2BDF-7CE2-15DD-C33DE157FF53}"/>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87B5B92-07AF-0E3D-45A7-C1E16CB2AFA0}"/>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3382115" y="4410510"/>
              <a:ext cx="5014215"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타원 299">
              <a:extLst>
                <a:ext uri="{FF2B5EF4-FFF2-40B4-BE49-F238E27FC236}">
                  <a16:creationId xmlns:a16="http://schemas.microsoft.com/office/drawing/2014/main" id="{E0B2046C-3EF6-C78D-56E7-5C2ACB38D989}"/>
                </a:ext>
              </a:extLst>
            </p:cNvPr>
            <p:cNvSpPr/>
            <p:nvPr/>
          </p:nvSpPr>
          <p:spPr>
            <a:xfrm>
              <a:off x="3779881" y="4131462"/>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4131462"/>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4131462"/>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0</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4131462"/>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0</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4184669"/>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1741317" y="4259985"/>
              <a:ext cx="1662137" cy="307777"/>
            </a:xfrm>
            <a:prstGeom prst="rect">
              <a:avLst/>
            </a:prstGeom>
            <a:noFill/>
          </p:spPr>
          <p:txBody>
            <a:bodyPr wrap="square" lIns="0" tIns="0" rIns="0" bIns="0" rtlCol="0" anchor="ctr">
              <a:spAutoFit/>
            </a:bodyPr>
            <a:lstStyle/>
            <a:p>
              <a:pPr defTabSz="457200"/>
              <a:r>
                <a:rPr lang="en-US" altLang="ko-KR" sz="2000" b="1" dirty="0" err="1">
                  <a:solidFill>
                    <a:prstClr val="black"/>
                  </a:solidFill>
                  <a:latin typeface="Cambria" panose="02040503050406030204" pitchFamily="18" charset="0"/>
                  <a:ea typeface="맑은 고딕" panose="020B0503020000020004" pitchFamily="34" charset="-127"/>
                </a:rPr>
                <a:t>WL</a:t>
              </a:r>
              <a:r>
                <a:rPr lang="en-US" altLang="ko-KR" sz="2000" b="1" i="1" baseline="-25000" dirty="0" err="1">
                  <a:solidFill>
                    <a:prstClr val="black"/>
                  </a:solidFill>
                  <a:latin typeface="Cambria" panose="02040503050406030204" pitchFamily="18" charset="0"/>
                  <a:ea typeface="맑은 고딕" panose="020B0503020000020004" pitchFamily="34" charset="-127"/>
                </a:rPr>
                <a:t>y</a:t>
              </a:r>
              <a:r>
                <a:rPr lang="en-US" altLang="ko-KR" sz="2000" b="1" dirty="0">
                  <a:solidFill>
                    <a:prstClr val="black"/>
                  </a:solidFill>
                  <a:latin typeface="Cambria" panose="02040503050406030204" pitchFamily="18" charset="0"/>
                  <a:ea typeface="맑은 고딕" panose="020B0503020000020004" pitchFamily="34" charset="-127"/>
                </a:rPr>
                <a:t> in </a:t>
              </a:r>
              <a:r>
                <a:rPr lang="en-US" altLang="ko-KR" sz="2000" b="1" dirty="0" err="1">
                  <a:solidFill>
                    <a:prstClr val="black"/>
                  </a:solidFill>
                  <a:latin typeface="Cambria" panose="02040503050406030204" pitchFamily="18" charset="0"/>
                  <a:ea typeface="맑은 고딕" panose="020B0503020000020004" pitchFamily="34" charset="-127"/>
                </a:rPr>
                <a:t>Block</a:t>
              </a:r>
              <a:r>
                <a:rPr lang="en-US" altLang="ko-KR" sz="2000" b="1" i="1" baseline="-25000" dirty="0" err="1">
                  <a:solidFill>
                    <a:prstClr val="black"/>
                  </a:solidFill>
                  <a:latin typeface="Cambria" panose="02040503050406030204" pitchFamily="18" charset="0"/>
                  <a:ea typeface="맑은 고딕" panose="020B0503020000020004" pitchFamily="34" charset="-127"/>
                </a:rPr>
                <a:t>i</a:t>
              </a:r>
              <a:endParaRPr lang="ko-KR" altLang="en-US" sz="2000" b="1" i="1" baseline="-25000" dirty="0">
                <a:solidFill>
                  <a:prstClr val="black"/>
                </a:solidFill>
                <a:latin typeface="Cambria" panose="02040503050406030204" pitchFamily="18" charset="0"/>
                <a:ea typeface="맑은 고딕" panose="020B0503020000020004" pitchFamily="34" charset="-127"/>
              </a:endParaRPr>
            </a:p>
          </p:txBody>
        </p:sp>
        <p:grpSp>
          <p:nvGrpSpPr>
            <p:cNvPr id="88" name="그룹 835">
              <a:extLst>
                <a:ext uri="{FF2B5EF4-FFF2-40B4-BE49-F238E27FC236}">
                  <a16:creationId xmlns:a16="http://schemas.microsoft.com/office/drawing/2014/main" id="{01238782-3AB6-DEA0-010C-3C301EBBDDF8}"/>
                </a:ext>
              </a:extLst>
            </p:cNvPr>
            <p:cNvGrpSpPr/>
            <p:nvPr/>
          </p:nvGrpSpPr>
          <p:grpSpPr>
            <a:xfrm rot="16200000">
              <a:off x="4893346" y="4279282"/>
              <a:ext cx="564373" cy="268733"/>
              <a:chOff x="5890169" y="4312037"/>
              <a:chExt cx="1895988" cy="1103725"/>
            </a:xfrm>
          </p:grpSpPr>
          <p:grpSp>
            <p:nvGrpSpPr>
              <p:cNvPr id="89" name="그룹 822">
                <a:extLst>
                  <a:ext uri="{FF2B5EF4-FFF2-40B4-BE49-F238E27FC236}">
                    <a16:creationId xmlns:a16="http://schemas.microsoft.com/office/drawing/2014/main" id="{94E900B2-A871-D257-B4C2-5FB478E0A810}"/>
                  </a:ext>
                </a:extLst>
              </p:cNvPr>
              <p:cNvGrpSpPr/>
              <p:nvPr/>
            </p:nvGrpSpPr>
            <p:grpSpPr>
              <a:xfrm>
                <a:off x="6122466" y="4312037"/>
                <a:ext cx="1432853" cy="1103725"/>
                <a:chOff x="5991225" y="4310063"/>
                <a:chExt cx="496427" cy="273840"/>
              </a:xfrm>
            </p:grpSpPr>
            <p:cxnSp>
              <p:nvCxnSpPr>
                <p:cNvPr id="99" name="직선 연결선 771">
                  <a:extLst>
                    <a:ext uri="{FF2B5EF4-FFF2-40B4-BE49-F238E27FC236}">
                      <a16:creationId xmlns:a16="http://schemas.microsoft.com/office/drawing/2014/main" id="{0737D491-8242-7C66-59CC-F2A0C01405AE}"/>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0" name="직선 연결선 789">
                  <a:extLst>
                    <a:ext uri="{FF2B5EF4-FFF2-40B4-BE49-F238E27FC236}">
                      <a16:creationId xmlns:a16="http://schemas.microsoft.com/office/drawing/2014/main" id="{47A797E4-4BEE-0E02-0649-45744F60DCB9}"/>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1" name="직선 연결선 792">
                  <a:extLst>
                    <a:ext uri="{FF2B5EF4-FFF2-40B4-BE49-F238E27FC236}">
                      <a16:creationId xmlns:a16="http://schemas.microsoft.com/office/drawing/2014/main" id="{BE054153-F970-32E6-CA6D-93F4670FE8D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2" name="직선 연결선 807">
                  <a:extLst>
                    <a:ext uri="{FF2B5EF4-FFF2-40B4-BE49-F238E27FC236}">
                      <a16:creationId xmlns:a16="http://schemas.microsoft.com/office/drawing/2014/main" id="{B4C05946-C751-D9E6-864A-2D75C963D778}"/>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3" name="직선 연결선 810">
                  <a:extLst>
                    <a:ext uri="{FF2B5EF4-FFF2-40B4-BE49-F238E27FC236}">
                      <a16:creationId xmlns:a16="http://schemas.microsoft.com/office/drawing/2014/main" id="{E7051B36-073C-207A-D1DE-53BEEBCB4577}"/>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4" name="직선 연결선 815">
                  <a:extLst>
                    <a:ext uri="{FF2B5EF4-FFF2-40B4-BE49-F238E27FC236}">
                      <a16:creationId xmlns:a16="http://schemas.microsoft.com/office/drawing/2014/main" id="{F1EBA9E3-54F4-D749-2D77-92F53415594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5" name="직선 연결선 819">
                  <a:extLst>
                    <a:ext uri="{FF2B5EF4-FFF2-40B4-BE49-F238E27FC236}">
                      <a16:creationId xmlns:a16="http://schemas.microsoft.com/office/drawing/2014/main" id="{2383A830-BDBF-1220-7933-2E25BF3D5267}"/>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91" name="직선 연결선 826">
                <a:extLst>
                  <a:ext uri="{FF2B5EF4-FFF2-40B4-BE49-F238E27FC236}">
                    <a16:creationId xmlns:a16="http://schemas.microsoft.com/office/drawing/2014/main" id="{8FF9264E-331E-7459-E413-371E9F82A75A}"/>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98" name="직선 연결선 832">
                <a:extLst>
                  <a:ext uri="{FF2B5EF4-FFF2-40B4-BE49-F238E27FC236}">
                    <a16:creationId xmlns:a16="http://schemas.microsoft.com/office/drawing/2014/main" id="{A17CD94B-1D8D-3B9B-05BE-86240A7E97B0}"/>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06" name="그룹 835">
              <a:extLst>
                <a:ext uri="{FF2B5EF4-FFF2-40B4-BE49-F238E27FC236}">
                  <a16:creationId xmlns:a16="http://schemas.microsoft.com/office/drawing/2014/main" id="{A1D8D0C4-9715-7304-A0E4-1D825C1827E1}"/>
                </a:ext>
              </a:extLst>
            </p:cNvPr>
            <p:cNvGrpSpPr/>
            <p:nvPr/>
          </p:nvGrpSpPr>
          <p:grpSpPr>
            <a:xfrm rot="16200000">
              <a:off x="3777481" y="4272995"/>
              <a:ext cx="564373" cy="268733"/>
              <a:chOff x="5890169" y="4312037"/>
              <a:chExt cx="1895988" cy="1103725"/>
            </a:xfrm>
          </p:grpSpPr>
          <p:grpSp>
            <p:nvGrpSpPr>
              <p:cNvPr id="107" name="그룹 822">
                <a:extLst>
                  <a:ext uri="{FF2B5EF4-FFF2-40B4-BE49-F238E27FC236}">
                    <a16:creationId xmlns:a16="http://schemas.microsoft.com/office/drawing/2014/main" id="{0155E475-E55E-9644-491C-EEAAD51C95EB}"/>
                  </a:ext>
                </a:extLst>
              </p:cNvPr>
              <p:cNvGrpSpPr/>
              <p:nvPr/>
            </p:nvGrpSpPr>
            <p:grpSpPr>
              <a:xfrm>
                <a:off x="6122466" y="4312037"/>
                <a:ext cx="1432853" cy="1103725"/>
                <a:chOff x="5991225" y="4310063"/>
                <a:chExt cx="496427" cy="273840"/>
              </a:xfrm>
            </p:grpSpPr>
            <p:cxnSp>
              <p:nvCxnSpPr>
                <p:cNvPr id="111" name="직선 연결선 771">
                  <a:extLst>
                    <a:ext uri="{FF2B5EF4-FFF2-40B4-BE49-F238E27FC236}">
                      <a16:creationId xmlns:a16="http://schemas.microsoft.com/office/drawing/2014/main" id="{FDF2A019-C439-0631-EDA7-609615D1DD9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2" name="직선 연결선 789">
                  <a:extLst>
                    <a:ext uri="{FF2B5EF4-FFF2-40B4-BE49-F238E27FC236}">
                      <a16:creationId xmlns:a16="http://schemas.microsoft.com/office/drawing/2014/main" id="{0321D661-B695-BE69-6E04-153AB5687A3E}"/>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3" name="직선 연결선 792">
                  <a:extLst>
                    <a:ext uri="{FF2B5EF4-FFF2-40B4-BE49-F238E27FC236}">
                      <a16:creationId xmlns:a16="http://schemas.microsoft.com/office/drawing/2014/main" id="{23C40DF8-15C7-7235-2B72-5EDDC398C3E0}"/>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4" name="직선 연결선 807">
                  <a:extLst>
                    <a:ext uri="{FF2B5EF4-FFF2-40B4-BE49-F238E27FC236}">
                      <a16:creationId xmlns:a16="http://schemas.microsoft.com/office/drawing/2014/main" id="{0833CA9E-9704-9D79-9A5F-47BB4474EAC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5" name="직선 연결선 810">
                  <a:extLst>
                    <a:ext uri="{FF2B5EF4-FFF2-40B4-BE49-F238E27FC236}">
                      <a16:creationId xmlns:a16="http://schemas.microsoft.com/office/drawing/2014/main" id="{5E31A637-9C3B-7157-856E-00B7362DC8EB}"/>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6" name="직선 연결선 815">
                  <a:extLst>
                    <a:ext uri="{FF2B5EF4-FFF2-40B4-BE49-F238E27FC236}">
                      <a16:creationId xmlns:a16="http://schemas.microsoft.com/office/drawing/2014/main" id="{21CFFB4A-D377-0379-AB8B-7C7A5E1610ED}"/>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7" name="직선 연결선 819">
                  <a:extLst>
                    <a:ext uri="{FF2B5EF4-FFF2-40B4-BE49-F238E27FC236}">
                      <a16:creationId xmlns:a16="http://schemas.microsoft.com/office/drawing/2014/main" id="{88FFB392-30F6-43E7-327E-F988B620758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09" name="직선 연결선 826">
                <a:extLst>
                  <a:ext uri="{FF2B5EF4-FFF2-40B4-BE49-F238E27FC236}">
                    <a16:creationId xmlns:a16="http://schemas.microsoft.com/office/drawing/2014/main" id="{56F6DE23-A376-6C75-281D-E32AFC069559}"/>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0" name="직선 연결선 832">
                <a:extLst>
                  <a:ext uri="{FF2B5EF4-FFF2-40B4-BE49-F238E27FC236}">
                    <a16:creationId xmlns:a16="http://schemas.microsoft.com/office/drawing/2014/main" id="{0757E143-D042-1470-EE99-6C21374D245C}"/>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18" name="그룹 761">
              <a:extLst>
                <a:ext uri="{FF2B5EF4-FFF2-40B4-BE49-F238E27FC236}">
                  <a16:creationId xmlns:a16="http://schemas.microsoft.com/office/drawing/2014/main" id="{BB324C96-8145-6B51-8F6C-91CCA408385F}"/>
                </a:ext>
              </a:extLst>
            </p:cNvPr>
            <p:cNvGrpSpPr/>
            <p:nvPr/>
          </p:nvGrpSpPr>
          <p:grpSpPr>
            <a:xfrm rot="5400000">
              <a:off x="7110292" y="4367296"/>
              <a:ext cx="598569" cy="124310"/>
              <a:chOff x="5608137" y="3394157"/>
              <a:chExt cx="338599" cy="70817"/>
            </a:xfrm>
          </p:grpSpPr>
          <p:grpSp>
            <p:nvGrpSpPr>
              <p:cNvPr id="119" name="그룹 753">
                <a:extLst>
                  <a:ext uri="{FF2B5EF4-FFF2-40B4-BE49-F238E27FC236}">
                    <a16:creationId xmlns:a16="http://schemas.microsoft.com/office/drawing/2014/main" id="{B35830EF-4AF7-6530-509F-0BF4CA811BE2}"/>
                  </a:ext>
                </a:extLst>
              </p:cNvPr>
              <p:cNvGrpSpPr/>
              <p:nvPr/>
            </p:nvGrpSpPr>
            <p:grpSpPr>
              <a:xfrm rot="5400000">
                <a:off x="5739521" y="3307128"/>
                <a:ext cx="70817" cy="244875"/>
                <a:chOff x="5131625" y="2342062"/>
                <a:chExt cx="70817" cy="244875"/>
              </a:xfrm>
            </p:grpSpPr>
            <p:sp>
              <p:nvSpPr>
                <p:cNvPr id="122" name="타원 750">
                  <a:extLst>
                    <a:ext uri="{FF2B5EF4-FFF2-40B4-BE49-F238E27FC236}">
                      <a16:creationId xmlns:a16="http://schemas.microsoft.com/office/drawing/2014/main" id="{1FE66C4C-9C07-3D7D-C5F7-802532F07319}"/>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sp>
              <p:nvSpPr>
                <p:cNvPr id="123" name="타원 751">
                  <a:extLst>
                    <a:ext uri="{FF2B5EF4-FFF2-40B4-BE49-F238E27FC236}">
                      <a16:creationId xmlns:a16="http://schemas.microsoft.com/office/drawing/2014/main" id="{A9E2B66B-CE89-DA51-07FE-3818BB49D3EB}"/>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cxnSp>
              <p:nvCxnSpPr>
                <p:cNvPr id="124" name="직선 연결선 752">
                  <a:extLst>
                    <a:ext uri="{FF2B5EF4-FFF2-40B4-BE49-F238E27FC236}">
                      <a16:creationId xmlns:a16="http://schemas.microsoft.com/office/drawing/2014/main" id="{DCC30555-2D6D-5A31-54A1-C097827935EA}"/>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120" name="직선 연결선 754">
                <a:extLst>
                  <a:ext uri="{FF2B5EF4-FFF2-40B4-BE49-F238E27FC236}">
                    <a16:creationId xmlns:a16="http://schemas.microsoft.com/office/drawing/2014/main" id="{F82C8BA7-E86E-1490-0E20-A923CEA37924}"/>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121" name="직선 연결선 756">
                <a:extLst>
                  <a:ext uri="{FF2B5EF4-FFF2-40B4-BE49-F238E27FC236}">
                    <a16:creationId xmlns:a16="http://schemas.microsoft.com/office/drawing/2014/main" id="{CE2F3EA7-4C52-7253-9B05-9DA82DE1098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125" name="그룹 761">
              <a:extLst>
                <a:ext uri="{FF2B5EF4-FFF2-40B4-BE49-F238E27FC236}">
                  <a16:creationId xmlns:a16="http://schemas.microsoft.com/office/drawing/2014/main" id="{C8201985-67E3-17CD-5934-E2B149498522}"/>
                </a:ext>
              </a:extLst>
            </p:cNvPr>
            <p:cNvGrpSpPr/>
            <p:nvPr/>
          </p:nvGrpSpPr>
          <p:grpSpPr>
            <a:xfrm rot="5400000">
              <a:off x="5999216" y="4365843"/>
              <a:ext cx="598569" cy="124310"/>
              <a:chOff x="5608137" y="3394157"/>
              <a:chExt cx="338599" cy="70817"/>
            </a:xfrm>
          </p:grpSpPr>
          <p:grpSp>
            <p:nvGrpSpPr>
              <p:cNvPr id="126" name="그룹 753">
                <a:extLst>
                  <a:ext uri="{FF2B5EF4-FFF2-40B4-BE49-F238E27FC236}">
                    <a16:creationId xmlns:a16="http://schemas.microsoft.com/office/drawing/2014/main" id="{61058D92-5C40-68AA-7E8F-B575BF54151F}"/>
                  </a:ext>
                </a:extLst>
              </p:cNvPr>
              <p:cNvGrpSpPr/>
              <p:nvPr/>
            </p:nvGrpSpPr>
            <p:grpSpPr>
              <a:xfrm rot="5400000">
                <a:off x="5739521" y="3307128"/>
                <a:ext cx="70817" cy="244875"/>
                <a:chOff x="5131625" y="2342062"/>
                <a:chExt cx="70817" cy="244875"/>
              </a:xfrm>
            </p:grpSpPr>
            <p:sp>
              <p:nvSpPr>
                <p:cNvPr id="193" name="타원 750">
                  <a:extLst>
                    <a:ext uri="{FF2B5EF4-FFF2-40B4-BE49-F238E27FC236}">
                      <a16:creationId xmlns:a16="http://schemas.microsoft.com/office/drawing/2014/main" id="{77F96BA9-562E-7936-F078-F6B0C6FF8F56}"/>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sp>
              <p:nvSpPr>
                <p:cNvPr id="194" name="타원 751">
                  <a:extLst>
                    <a:ext uri="{FF2B5EF4-FFF2-40B4-BE49-F238E27FC236}">
                      <a16:creationId xmlns:a16="http://schemas.microsoft.com/office/drawing/2014/main" id="{3A058049-539D-6A84-8B21-C20C2CC8598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cxnSp>
              <p:nvCxnSpPr>
                <p:cNvPr id="195" name="직선 연결선 752">
                  <a:extLst>
                    <a:ext uri="{FF2B5EF4-FFF2-40B4-BE49-F238E27FC236}">
                      <a16:creationId xmlns:a16="http://schemas.microsoft.com/office/drawing/2014/main" id="{1BD6D6DC-F781-608A-58AE-F93CF61F4238}"/>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127" name="직선 연결선 754">
                <a:extLst>
                  <a:ext uri="{FF2B5EF4-FFF2-40B4-BE49-F238E27FC236}">
                    <a16:creationId xmlns:a16="http://schemas.microsoft.com/office/drawing/2014/main" id="{28FEF4C0-356D-0FF6-E99F-47ED48B9727B}"/>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192" name="직선 연결선 756">
                <a:extLst>
                  <a:ext uri="{FF2B5EF4-FFF2-40B4-BE49-F238E27FC236}">
                    <a16:creationId xmlns:a16="http://schemas.microsoft.com/office/drawing/2014/main" id="{2552384F-AA6C-B549-F3C8-59EFD8AD21DA}"/>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sp>
        <p:nvSpPr>
          <p:cNvPr id="197" name="U-turn Arrow 196">
            <a:extLst>
              <a:ext uri="{FF2B5EF4-FFF2-40B4-BE49-F238E27FC236}">
                <a16:creationId xmlns:a16="http://schemas.microsoft.com/office/drawing/2014/main" id="{FFEBC41C-1494-DB3F-3962-BC28F46F3D95}"/>
              </a:ext>
            </a:extLst>
          </p:cNvPr>
          <p:cNvSpPr/>
          <p:nvPr/>
        </p:nvSpPr>
        <p:spPr>
          <a:xfrm flipH="1">
            <a:off x="4232468" y="2731244"/>
            <a:ext cx="581169" cy="3291883"/>
          </a:xfrm>
          <a:prstGeom prst="uturnArrow">
            <a:avLst>
              <a:gd name="adj1" fmla="val 12998"/>
              <a:gd name="adj2" fmla="val 12998"/>
              <a:gd name="adj3" fmla="val 32437"/>
              <a:gd name="adj4" fmla="val 19747"/>
              <a:gd name="adj5" fmla="val 2647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198" name="U-turn Arrow 197">
            <a:extLst>
              <a:ext uri="{FF2B5EF4-FFF2-40B4-BE49-F238E27FC236}">
                <a16:creationId xmlns:a16="http://schemas.microsoft.com/office/drawing/2014/main" id="{2A1E625B-CC79-E23B-B7E4-B5A4360CFDBB}"/>
              </a:ext>
            </a:extLst>
          </p:cNvPr>
          <p:cNvSpPr/>
          <p:nvPr/>
        </p:nvSpPr>
        <p:spPr>
          <a:xfrm flipH="1">
            <a:off x="7585002" y="2731244"/>
            <a:ext cx="581169" cy="3291883"/>
          </a:xfrm>
          <a:prstGeom prst="uturnArrow">
            <a:avLst>
              <a:gd name="adj1" fmla="val 12998"/>
              <a:gd name="adj2" fmla="val 12998"/>
              <a:gd name="adj3" fmla="val 32437"/>
              <a:gd name="adj4" fmla="val 19747"/>
              <a:gd name="adj5" fmla="val 9421"/>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199" name="U-turn Arrow 198">
            <a:extLst>
              <a:ext uri="{FF2B5EF4-FFF2-40B4-BE49-F238E27FC236}">
                <a16:creationId xmlns:a16="http://schemas.microsoft.com/office/drawing/2014/main" id="{1DB69DFC-9932-B697-5138-44D9875B1925}"/>
              </a:ext>
            </a:extLst>
          </p:cNvPr>
          <p:cNvSpPr/>
          <p:nvPr/>
        </p:nvSpPr>
        <p:spPr>
          <a:xfrm flipH="1">
            <a:off x="5340558" y="2730360"/>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200" name="U-turn Arrow 199">
            <a:extLst>
              <a:ext uri="{FF2B5EF4-FFF2-40B4-BE49-F238E27FC236}">
                <a16:creationId xmlns:a16="http://schemas.microsoft.com/office/drawing/2014/main" id="{EDE5A66D-DDAD-DB13-A095-D9407F61827C}"/>
              </a:ext>
            </a:extLst>
          </p:cNvPr>
          <p:cNvSpPr/>
          <p:nvPr/>
        </p:nvSpPr>
        <p:spPr>
          <a:xfrm flipH="1">
            <a:off x="4232464" y="4033959"/>
            <a:ext cx="581169" cy="2149589"/>
          </a:xfrm>
          <a:prstGeom prst="uturnArrow">
            <a:avLst>
              <a:gd name="adj1" fmla="val 12998"/>
              <a:gd name="adj2" fmla="val 12998"/>
              <a:gd name="adj3" fmla="val 32437"/>
              <a:gd name="adj4" fmla="val 19747"/>
              <a:gd name="adj5" fmla="val 4115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201" name="U-turn Arrow 200">
            <a:extLst>
              <a:ext uri="{FF2B5EF4-FFF2-40B4-BE49-F238E27FC236}">
                <a16:creationId xmlns:a16="http://schemas.microsoft.com/office/drawing/2014/main" id="{0D2C47F3-5FC7-C0A3-5A09-037897F10E12}"/>
              </a:ext>
            </a:extLst>
          </p:cNvPr>
          <p:cNvSpPr/>
          <p:nvPr/>
        </p:nvSpPr>
        <p:spPr>
          <a:xfrm flipH="1">
            <a:off x="6462839" y="4034844"/>
            <a:ext cx="581169" cy="1922024"/>
          </a:xfrm>
          <a:prstGeom prst="uturnArrow">
            <a:avLst>
              <a:gd name="adj1" fmla="val 12998"/>
              <a:gd name="adj2" fmla="val 12998"/>
              <a:gd name="adj3" fmla="val 32437"/>
              <a:gd name="adj4" fmla="val 19747"/>
              <a:gd name="adj5" fmla="val 183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202" name="U-turn Arrow 201">
            <a:extLst>
              <a:ext uri="{FF2B5EF4-FFF2-40B4-BE49-F238E27FC236}">
                <a16:creationId xmlns:a16="http://schemas.microsoft.com/office/drawing/2014/main" id="{D2359131-AC01-15A9-32B7-D3CCB25C2787}"/>
              </a:ext>
            </a:extLst>
          </p:cNvPr>
          <p:cNvSpPr/>
          <p:nvPr/>
        </p:nvSpPr>
        <p:spPr>
          <a:xfrm flipH="1">
            <a:off x="7584996" y="4034843"/>
            <a:ext cx="581169" cy="2148705"/>
          </a:xfrm>
          <a:prstGeom prst="uturnArrow">
            <a:avLst>
              <a:gd name="adj1" fmla="val 12998"/>
              <a:gd name="adj2" fmla="val 12998"/>
              <a:gd name="adj3" fmla="val 32437"/>
              <a:gd name="adj4" fmla="val 19747"/>
              <a:gd name="adj5" fmla="val 1648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203" name="U-turn Arrow 202">
            <a:extLst>
              <a:ext uri="{FF2B5EF4-FFF2-40B4-BE49-F238E27FC236}">
                <a16:creationId xmlns:a16="http://schemas.microsoft.com/office/drawing/2014/main" id="{B3360402-27F8-F40D-8E1D-2B2D49CC8B9A}"/>
              </a:ext>
            </a:extLst>
          </p:cNvPr>
          <p:cNvSpPr/>
          <p:nvPr/>
        </p:nvSpPr>
        <p:spPr>
          <a:xfrm flipH="1">
            <a:off x="5340554" y="4033959"/>
            <a:ext cx="581169" cy="2149589"/>
          </a:xfrm>
          <a:prstGeom prst="uturnArrow">
            <a:avLst>
              <a:gd name="adj1" fmla="val 12998"/>
              <a:gd name="adj2" fmla="val 12998"/>
              <a:gd name="adj3" fmla="val 32437"/>
              <a:gd name="adj4" fmla="val 19747"/>
              <a:gd name="adj5" fmla="val 402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204" name="U-turn Arrow 203">
            <a:extLst>
              <a:ext uri="{FF2B5EF4-FFF2-40B4-BE49-F238E27FC236}">
                <a16:creationId xmlns:a16="http://schemas.microsoft.com/office/drawing/2014/main" id="{408E9155-395E-5792-2E69-9ED75F141585}"/>
              </a:ext>
            </a:extLst>
          </p:cNvPr>
          <p:cNvSpPr/>
          <p:nvPr/>
        </p:nvSpPr>
        <p:spPr>
          <a:xfrm flipH="1">
            <a:off x="6462839" y="2731243"/>
            <a:ext cx="581169" cy="3441523"/>
          </a:xfrm>
          <a:prstGeom prst="uturnArrow">
            <a:avLst>
              <a:gd name="adj1" fmla="val 12998"/>
              <a:gd name="adj2" fmla="val 12998"/>
              <a:gd name="adj3" fmla="val 32437"/>
              <a:gd name="adj4" fmla="val 19747"/>
              <a:gd name="adj5" fmla="val 2542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205" name="TextBox 204">
            <a:extLst>
              <a:ext uri="{FF2B5EF4-FFF2-40B4-BE49-F238E27FC236}">
                <a16:creationId xmlns:a16="http://schemas.microsoft.com/office/drawing/2014/main" id="{01CF2D58-C2BD-B98E-E75C-4616E922EFE4}"/>
              </a:ext>
            </a:extLst>
          </p:cNvPr>
          <p:cNvSpPr txBox="1"/>
          <p:nvPr/>
        </p:nvSpPr>
        <p:spPr>
          <a:xfrm>
            <a:off x="4520830" y="6239030"/>
            <a:ext cx="537476" cy="369332"/>
          </a:xfrm>
          <a:prstGeom prst="rect">
            <a:avLst/>
          </a:prstGeom>
          <a:noFill/>
          <a:ln>
            <a:noFill/>
          </a:ln>
        </p:spPr>
        <p:txBody>
          <a:bodyPr wrap="square" lIns="0" tIns="0" rIns="0" bIns="0" rtlCol="0" anchor="ctr">
            <a:spAutoFit/>
          </a:bodyPr>
          <a:lstStyle/>
          <a:p>
            <a:pPr algn="ctr" defTabSz="457200"/>
            <a:r>
              <a:rPr lang="en-US" altLang="ko-KR" sz="2400" b="1" dirty="0">
                <a:solidFill>
                  <a:srgbClr val="FF0000"/>
                </a:solidFill>
                <a:latin typeface="Cambria" panose="02040503050406030204" pitchFamily="18" charset="0"/>
                <a:ea typeface="맑은 고딕" panose="020B0503020000020004" pitchFamily="34" charset="-127"/>
              </a:rPr>
              <a:t>1</a:t>
            </a:r>
            <a:endParaRPr lang="ko-KR" altLang="en-US" sz="2400" b="1" baseline="-25000" dirty="0">
              <a:solidFill>
                <a:srgbClr val="FF0000"/>
              </a:solidFill>
              <a:latin typeface="Cambria" panose="02040503050406030204" pitchFamily="18" charset="0"/>
              <a:ea typeface="맑은 고딕" panose="020B0503020000020004" pitchFamily="34" charset="-127"/>
            </a:endParaRPr>
          </a:p>
        </p:txBody>
      </p:sp>
      <p:sp>
        <p:nvSpPr>
          <p:cNvPr id="206" name="TextBox 205">
            <a:extLst>
              <a:ext uri="{FF2B5EF4-FFF2-40B4-BE49-F238E27FC236}">
                <a16:creationId xmlns:a16="http://schemas.microsoft.com/office/drawing/2014/main" id="{07EA1743-3CDF-A414-D5F1-B65D113A9442}"/>
              </a:ext>
            </a:extLst>
          </p:cNvPr>
          <p:cNvSpPr txBox="1"/>
          <p:nvPr/>
        </p:nvSpPr>
        <p:spPr>
          <a:xfrm>
            <a:off x="5634344" y="6239030"/>
            <a:ext cx="537476" cy="369332"/>
          </a:xfrm>
          <a:prstGeom prst="rect">
            <a:avLst/>
          </a:prstGeom>
          <a:noFill/>
          <a:ln>
            <a:noFill/>
          </a:ln>
        </p:spPr>
        <p:txBody>
          <a:bodyPr wrap="square" lIns="0" tIns="0" rIns="0" bIns="0" rtlCol="0" anchor="ctr">
            <a:spAutoFit/>
          </a:bodyPr>
          <a:lstStyle/>
          <a:p>
            <a:pPr algn="ctr" defTabSz="457200"/>
            <a:r>
              <a:rPr lang="en-US" altLang="ko-KR" sz="2400" b="1" dirty="0">
                <a:solidFill>
                  <a:srgbClr val="FF0000"/>
                </a:solidFill>
                <a:latin typeface="Cambria" panose="02040503050406030204" pitchFamily="18" charset="0"/>
                <a:ea typeface="맑은 고딕" panose="020B0503020000020004" pitchFamily="34" charset="-127"/>
              </a:rPr>
              <a:t>1</a:t>
            </a:r>
            <a:endParaRPr lang="ko-KR" altLang="en-US" sz="2400" b="1" baseline="-25000" dirty="0">
              <a:solidFill>
                <a:srgbClr val="FF0000"/>
              </a:solidFill>
              <a:latin typeface="Cambria" panose="02040503050406030204" pitchFamily="18" charset="0"/>
              <a:ea typeface="맑은 고딕" panose="020B0503020000020004" pitchFamily="34" charset="-127"/>
            </a:endParaRPr>
          </a:p>
        </p:txBody>
      </p:sp>
      <p:sp>
        <p:nvSpPr>
          <p:cNvPr id="207" name="TextBox 206">
            <a:extLst>
              <a:ext uri="{FF2B5EF4-FFF2-40B4-BE49-F238E27FC236}">
                <a16:creationId xmlns:a16="http://schemas.microsoft.com/office/drawing/2014/main" id="{00573B24-1499-5432-265A-94570B9D0F9B}"/>
              </a:ext>
            </a:extLst>
          </p:cNvPr>
          <p:cNvSpPr txBox="1"/>
          <p:nvPr/>
        </p:nvSpPr>
        <p:spPr>
          <a:xfrm>
            <a:off x="6747858" y="6239030"/>
            <a:ext cx="537476" cy="369332"/>
          </a:xfrm>
          <a:prstGeom prst="rect">
            <a:avLst/>
          </a:prstGeom>
          <a:noFill/>
          <a:ln>
            <a:noFill/>
          </a:ln>
        </p:spPr>
        <p:txBody>
          <a:bodyPr wrap="square" lIns="0" tIns="0" rIns="0" bIns="0" rtlCol="0" anchor="ctr">
            <a:spAutoFit/>
          </a:bodyPr>
          <a:lstStyle/>
          <a:p>
            <a:pPr algn="ctr" defTabSz="457200"/>
            <a:r>
              <a:rPr lang="en-US" altLang="ko-KR" sz="2400" b="1" dirty="0">
                <a:solidFill>
                  <a:srgbClr val="FF0000"/>
                </a:solidFill>
                <a:latin typeface="Cambria" panose="02040503050406030204" pitchFamily="18" charset="0"/>
                <a:ea typeface="맑은 고딕" panose="020B0503020000020004" pitchFamily="34" charset="-127"/>
              </a:rPr>
              <a:t>1</a:t>
            </a:r>
            <a:endParaRPr lang="ko-KR" altLang="en-US" sz="2400" b="1" dirty="0">
              <a:solidFill>
                <a:srgbClr val="FF0000"/>
              </a:solidFill>
              <a:latin typeface="Cambria" panose="02040503050406030204" pitchFamily="18" charset="0"/>
              <a:ea typeface="맑은 고딕" panose="020B0503020000020004" pitchFamily="34" charset="-127"/>
            </a:endParaRPr>
          </a:p>
        </p:txBody>
      </p:sp>
      <p:sp>
        <p:nvSpPr>
          <p:cNvPr id="208" name="TextBox 207">
            <a:extLst>
              <a:ext uri="{FF2B5EF4-FFF2-40B4-BE49-F238E27FC236}">
                <a16:creationId xmlns:a16="http://schemas.microsoft.com/office/drawing/2014/main" id="{CF7D9D2C-DA47-F17A-669B-2ADAACEFC598}"/>
              </a:ext>
            </a:extLst>
          </p:cNvPr>
          <p:cNvSpPr txBox="1"/>
          <p:nvPr/>
        </p:nvSpPr>
        <p:spPr>
          <a:xfrm>
            <a:off x="7861372" y="6239030"/>
            <a:ext cx="537476" cy="369332"/>
          </a:xfrm>
          <a:prstGeom prst="rect">
            <a:avLst/>
          </a:prstGeom>
          <a:noFill/>
          <a:ln>
            <a:noFill/>
          </a:ln>
        </p:spPr>
        <p:txBody>
          <a:bodyPr wrap="square" lIns="0" tIns="0" rIns="0" bIns="0" rtlCol="0" anchor="ctr">
            <a:spAutoFit/>
          </a:bodyPr>
          <a:lstStyle/>
          <a:p>
            <a:pPr algn="ctr" defTabSz="457200"/>
            <a:r>
              <a:rPr lang="en-US" altLang="ko-KR" sz="2400" b="1" dirty="0">
                <a:solidFill>
                  <a:srgbClr val="FF0000"/>
                </a:solidFill>
                <a:latin typeface="Cambria" panose="02040503050406030204" pitchFamily="18" charset="0"/>
                <a:ea typeface="맑은 고딕" panose="020B0503020000020004" pitchFamily="34" charset="-127"/>
              </a:rPr>
              <a:t>0</a:t>
            </a:r>
            <a:endParaRPr lang="ko-KR" altLang="en-US" sz="2400" b="1" baseline="-25000" dirty="0">
              <a:solidFill>
                <a:srgbClr val="FF0000"/>
              </a:solidFill>
              <a:latin typeface="Cambria" panose="02040503050406030204" pitchFamily="18" charset="0"/>
              <a:ea typeface="맑은 고딕" panose="020B0503020000020004" pitchFamily="34" charset="-127"/>
            </a:endParaRPr>
          </a:p>
        </p:txBody>
      </p:sp>
      <p:sp>
        <p:nvSpPr>
          <p:cNvPr id="209" name="TextBox 208">
            <a:extLst>
              <a:ext uri="{FF2B5EF4-FFF2-40B4-BE49-F238E27FC236}">
                <a16:creationId xmlns:a16="http://schemas.microsoft.com/office/drawing/2014/main" id="{72059A4A-4675-0AF1-5D07-E4B1D16A19E3}"/>
              </a:ext>
            </a:extLst>
          </p:cNvPr>
          <p:cNvSpPr txBox="1"/>
          <p:nvPr/>
        </p:nvSpPr>
        <p:spPr>
          <a:xfrm>
            <a:off x="3646974" y="6239030"/>
            <a:ext cx="1047389" cy="369332"/>
          </a:xfrm>
          <a:prstGeom prst="rect">
            <a:avLst/>
          </a:prstGeom>
          <a:noFill/>
          <a:ln>
            <a:noFill/>
          </a:ln>
        </p:spPr>
        <p:txBody>
          <a:bodyPr wrap="square" lIns="0" tIns="0" rIns="0" bIns="0" rtlCol="0" anchor="ctr">
            <a:spAutoFit/>
          </a:bodyPr>
          <a:lstStyle/>
          <a:p>
            <a:pPr algn="ctr" defTabSz="457200"/>
            <a:r>
              <a:rPr lang="en-US" altLang="ko-KR" sz="2400" b="1" dirty="0">
                <a:solidFill>
                  <a:srgbClr val="FF0000"/>
                </a:solidFill>
                <a:latin typeface="Cambria" panose="02040503050406030204" pitchFamily="18" charset="0"/>
                <a:ea typeface="맑은 고딕" panose="020B0503020000020004" pitchFamily="34" charset="-127"/>
              </a:rPr>
              <a:t>Result:</a:t>
            </a:r>
            <a:endParaRPr lang="ko-KR" altLang="en-US" sz="2400" b="1" dirty="0">
              <a:solidFill>
                <a:srgbClr val="FF0000"/>
              </a:solidFill>
              <a:latin typeface="Cambria" panose="02040503050406030204" pitchFamily="18" charset="0"/>
              <a:ea typeface="맑은 고딕" panose="020B0503020000020004" pitchFamily="34" charset="-127"/>
            </a:endParaRPr>
          </a:p>
        </p:txBody>
      </p:sp>
      <p:sp>
        <p:nvSpPr>
          <p:cNvPr id="196" name="Rectangle 195">
            <a:extLst>
              <a:ext uri="{FF2B5EF4-FFF2-40B4-BE49-F238E27FC236}">
                <a16:creationId xmlns:a16="http://schemas.microsoft.com/office/drawing/2014/main" id="{EC653F93-2B17-147D-A742-F69F0BD2B921}"/>
              </a:ext>
            </a:extLst>
          </p:cNvPr>
          <p:cNvSpPr/>
          <p:nvPr/>
        </p:nvSpPr>
        <p:spPr>
          <a:xfrm>
            <a:off x="8290641" y="2134603"/>
            <a:ext cx="786007" cy="4381958"/>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10" name="Rectangle 209">
            <a:extLst>
              <a:ext uri="{FF2B5EF4-FFF2-40B4-BE49-F238E27FC236}">
                <a16:creationId xmlns:a16="http://schemas.microsoft.com/office/drawing/2014/main" id="{A5B43075-0402-8440-0E4B-90399C0CEA1C}"/>
              </a:ext>
            </a:extLst>
          </p:cNvPr>
          <p:cNvSpPr/>
          <p:nvPr/>
        </p:nvSpPr>
        <p:spPr>
          <a:xfrm>
            <a:off x="119270" y="1808337"/>
            <a:ext cx="7003660" cy="4752042"/>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11" name="Rectangle 210">
            <a:extLst>
              <a:ext uri="{FF2B5EF4-FFF2-40B4-BE49-F238E27FC236}">
                <a16:creationId xmlns:a16="http://schemas.microsoft.com/office/drawing/2014/main" id="{4BAC58DE-BEFD-86AA-9215-FEC4AB516A6A}"/>
              </a:ext>
            </a:extLst>
          </p:cNvPr>
          <p:cNvSpPr/>
          <p:nvPr/>
        </p:nvSpPr>
        <p:spPr>
          <a:xfrm>
            <a:off x="7122930" y="1987464"/>
            <a:ext cx="1190941" cy="458616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12" name="Rounded Rectangular Callout 211">
            <a:extLst>
              <a:ext uri="{FF2B5EF4-FFF2-40B4-BE49-F238E27FC236}">
                <a16:creationId xmlns:a16="http://schemas.microsoft.com/office/drawing/2014/main" id="{B2FA120D-ED33-9E9D-77A3-F35E7849F0FA}"/>
              </a:ext>
            </a:extLst>
          </p:cNvPr>
          <p:cNvSpPr/>
          <p:nvPr/>
        </p:nvSpPr>
        <p:spPr bwMode="auto">
          <a:xfrm>
            <a:off x="79041" y="3164550"/>
            <a:ext cx="6783821" cy="980015"/>
          </a:xfrm>
          <a:prstGeom prst="wedgeRoundRectCallout">
            <a:avLst>
              <a:gd name="adj1" fmla="val 54483"/>
              <a:gd name="adj2" fmla="val -49911"/>
              <a:gd name="adj3" fmla="val 16667"/>
            </a:avLst>
          </a:prstGeom>
          <a:solidFill>
            <a:srgbClr val="FBF7F5"/>
          </a:solidFill>
          <a:ln w="19050" cap="flat" cmpd="sng" algn="ctr">
            <a:solidFill>
              <a:srgbClr val="67655C"/>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fontAlgn="base">
              <a:spcBef>
                <a:spcPct val="0"/>
              </a:spcBef>
              <a:spcAft>
                <a:spcPct val="0"/>
              </a:spcAft>
            </a:pPr>
            <a:r>
              <a:rPr lang="en-US" sz="2000" dirty="0">
                <a:latin typeface="Cambria" panose="02040503050406030204" pitchFamily="18" charset="0"/>
                <a:ea typeface="Cambria" panose="02040503050406030204" pitchFamily="18" charset="0"/>
              </a:rPr>
              <a:t>A </a:t>
            </a:r>
            <a:r>
              <a:rPr lang="en-US" sz="2000" dirty="0" err="1">
                <a:latin typeface="Cambria" panose="02040503050406030204" pitchFamily="18" charset="0"/>
                <a:ea typeface="Cambria" panose="02040503050406030204" pitchFamily="18" charset="0"/>
              </a:rPr>
              <a:t>bitline</a:t>
            </a:r>
            <a:r>
              <a:rPr lang="en-US" sz="2000" dirty="0">
                <a:latin typeface="Cambria" panose="02040503050406030204" pitchFamily="18" charset="0"/>
                <a:ea typeface="Cambria" panose="02040503050406030204" pitchFamily="18" charset="0"/>
              </a:rPr>
              <a:t> reads as ‘</a:t>
            </a:r>
            <a:r>
              <a:rPr lang="en-US" sz="2000" b="1" dirty="0">
                <a:solidFill>
                  <a:srgbClr val="FF0000"/>
                </a:solidFill>
                <a:latin typeface="Cambria" panose="02040503050406030204" pitchFamily="18" charset="0"/>
                <a:ea typeface="Cambria" panose="02040503050406030204" pitchFamily="18" charset="0"/>
              </a:rPr>
              <a:t>0</a:t>
            </a:r>
            <a:r>
              <a:rPr lang="en-US" sz="2000" dirty="0">
                <a:latin typeface="Cambria" panose="02040503050406030204" pitchFamily="18" charset="0"/>
                <a:ea typeface="Cambria" panose="02040503050406030204" pitchFamily="18" charset="0"/>
              </a:rPr>
              <a:t>’ only when all the target cells store ‘</a:t>
            </a:r>
            <a:r>
              <a:rPr lang="en-US" sz="2000" b="1" dirty="0">
                <a:solidFill>
                  <a:srgbClr val="FF0000"/>
                </a:solidFill>
                <a:latin typeface="Cambria" panose="02040503050406030204" pitchFamily="18" charset="0"/>
                <a:ea typeface="Cambria" panose="02040503050406030204" pitchFamily="18" charset="0"/>
              </a:rPr>
              <a:t>0</a:t>
            </a:r>
            <a:r>
              <a:rPr lang="en-US" sz="2000" dirty="0">
                <a:latin typeface="Cambria" panose="02040503050406030204" pitchFamily="18" charset="0"/>
                <a:ea typeface="Cambria" panose="02040503050406030204" pitchFamily="18" charset="0"/>
              </a:rPr>
              <a:t>’</a:t>
            </a:r>
          </a:p>
          <a:p>
            <a:pPr algn="ctr" fontAlgn="base">
              <a:spcBef>
                <a:spcPct val="0"/>
              </a:spcBef>
              <a:spcAft>
                <a:spcPct val="0"/>
              </a:spcAft>
            </a:pPr>
            <a:r>
              <a:rPr lang="en-US" sz="2000" dirty="0">
                <a:solidFill>
                  <a:srgbClr val="C80060"/>
                </a:solidFill>
                <a:latin typeface="Cambria" panose="02040503050406030204" pitchFamily="18" charset="0"/>
                <a:ea typeface="Cambria" panose="02040503050406030204" pitchFamily="18" charset="0"/>
                <a:sym typeface="Wingdings" pitchFamily="2" charset="2"/>
              </a:rPr>
              <a:t> Equivalent to the bitwise OR of all the target cells </a:t>
            </a:r>
            <a:endParaRPr lang="en-US" sz="2000" dirty="0">
              <a:solidFill>
                <a:srgbClr val="C80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210450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Rounded Rectangle 268">
            <a:extLst>
              <a:ext uri="{FF2B5EF4-FFF2-40B4-BE49-F238E27FC236}">
                <a16:creationId xmlns:a16="http://schemas.microsoft.com/office/drawing/2014/main" id="{8D74A2D1-E8F2-B83A-099C-E17053503545}"/>
              </a:ext>
            </a:extLst>
          </p:cNvPr>
          <p:cNvSpPr/>
          <p:nvPr/>
        </p:nvSpPr>
        <p:spPr>
          <a:xfrm>
            <a:off x="3601538" y="5179893"/>
            <a:ext cx="5423192" cy="1015921"/>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rIns="0"/>
          <a:lstStyle/>
          <a:p>
            <a:r>
              <a:rPr lang="en-CH" dirty="0">
                <a:solidFill>
                  <a:srgbClr val="C80060"/>
                </a:solidFill>
                <a:ea typeface="Cambria" panose="02040503050406030204" pitchFamily="18" charset="0"/>
              </a:rPr>
              <a:t>Inter-Block MWS</a:t>
            </a:r>
            <a:r>
              <a:rPr lang="en-CH" dirty="0">
                <a:ea typeface="Cambria" panose="02040503050406030204" pitchFamily="18" charset="0"/>
              </a:rPr>
              <a:t>: </a:t>
            </a:r>
            <a:r>
              <a:rPr lang="en-CH" dirty="0">
                <a:solidFill>
                  <a:schemeClr val="accent1"/>
                </a:solidFill>
                <a:ea typeface="Cambria" panose="02040503050406030204" pitchFamily="18" charset="0"/>
              </a:rPr>
              <a:t>Simultaneously activates </a:t>
            </a:r>
            <a:r>
              <a:rPr lang="en-CH" dirty="0">
                <a:ea typeface="Cambria" panose="02040503050406030204" pitchFamily="18" charset="0"/>
              </a:rPr>
              <a:t>multiple WLs </a:t>
            </a:r>
            <a:r>
              <a:rPr lang="en-CH" dirty="0">
                <a:solidFill>
                  <a:schemeClr val="accent1"/>
                </a:solidFill>
                <a:ea typeface="Cambria" panose="02040503050406030204" pitchFamily="18" charset="0"/>
              </a:rPr>
              <a:t>in different blocks</a:t>
            </a:r>
            <a:endParaRPr lang="en-IN" dirty="0">
              <a:solidFill>
                <a:schemeClr val="accent1"/>
              </a:solidFill>
              <a:ea typeface="Cambria" panose="02040503050406030204" pitchFamily="18" charset="0"/>
            </a:endParaRPr>
          </a:p>
          <a:p>
            <a:pPr lvl="1"/>
            <a:r>
              <a:rPr lang="en-CH" dirty="0">
                <a:solidFill>
                  <a:srgbClr val="C80060"/>
                </a:solidFill>
                <a:ea typeface="Cambria" panose="02040503050406030204" pitchFamily="18" charset="0"/>
              </a:rPr>
              <a:t>Bitwise OR</a:t>
            </a:r>
            <a:r>
              <a:rPr lang="en-CH" dirty="0">
                <a:ea typeface="Cambria" panose="02040503050406030204" pitchFamily="18" charset="0"/>
              </a:rPr>
              <a:t> 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1015921"/>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8" name="Rounded Rectangle 107">
            <a:extLst>
              <a:ext uri="{FF2B5EF4-FFF2-40B4-BE49-F238E27FC236}">
                <a16:creationId xmlns:a16="http://schemas.microsoft.com/office/drawing/2014/main" id="{C31E7358-9A52-90D6-B59B-1FFFCC15D269}"/>
              </a:ext>
            </a:extLst>
          </p:cNvPr>
          <p:cNvSpPr/>
          <p:nvPr/>
        </p:nvSpPr>
        <p:spPr>
          <a:xfrm>
            <a:off x="3601538" y="3882702"/>
            <a:ext cx="5423192" cy="1015921"/>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noAutofit/>
          </a:bodyPr>
          <a:lstStyle/>
          <a:p>
            <a:r>
              <a:rPr lang="en-CH" sz="3600" dirty="0"/>
              <a:t>Multi-Wordline Sensing (MWS): Bitwise OR</a:t>
            </a:r>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BL</a:t>
            </a:r>
            <a:r>
              <a:rPr lang="en-US" altLang="ko-KR" sz="2000" b="1" baseline="-25000" dirty="0">
                <a:solidFill>
                  <a:prstClr val="black"/>
                </a:solidFill>
                <a:latin typeface="Cambria" panose="02040503050406030204" pitchFamily="18" charset="0"/>
                <a:ea typeface="맑은 고딕" panose="020B0503020000020004" pitchFamily="34" charset="-127"/>
              </a:rPr>
              <a:t>1</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BL</a:t>
            </a:r>
            <a:r>
              <a:rPr lang="en-US" altLang="ko-KR" sz="2000" b="1" baseline="-25000" dirty="0">
                <a:solidFill>
                  <a:prstClr val="black"/>
                </a:solidFill>
                <a:latin typeface="Cambria" panose="02040503050406030204" pitchFamily="18" charset="0"/>
                <a:ea typeface="맑은 고딕" panose="020B0503020000020004" pitchFamily="34" charset="-127"/>
              </a:rPr>
              <a:t>2</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BL</a:t>
            </a:r>
            <a:r>
              <a:rPr lang="en-US" altLang="ko-KR" sz="2000" b="1" baseline="-25000" dirty="0">
                <a:solidFill>
                  <a:prstClr val="black"/>
                </a:solidFill>
                <a:latin typeface="Cambria" panose="02040503050406030204" pitchFamily="18" charset="0"/>
                <a:ea typeface="맑은 고딕" panose="020B0503020000020004" pitchFamily="34" charset="-127"/>
              </a:rPr>
              <a:t>3</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grpSp>
        <p:nvGrpSpPr>
          <p:cNvPr id="228" name="Group 227">
            <a:extLst>
              <a:ext uri="{FF2B5EF4-FFF2-40B4-BE49-F238E27FC236}">
                <a16:creationId xmlns:a16="http://schemas.microsoft.com/office/drawing/2014/main" id="{4657F400-371E-5409-CC86-6FC3A1E88181}"/>
              </a:ext>
            </a:extLst>
          </p:cNvPr>
          <p:cNvGrpSpPr/>
          <p:nvPr/>
        </p:nvGrpSpPr>
        <p:grpSpPr>
          <a:xfrm>
            <a:off x="4640972" y="2450831"/>
            <a:ext cx="3350590" cy="3784740"/>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BL</a:t>
            </a:r>
            <a:r>
              <a:rPr lang="en-US" altLang="ko-KR" sz="2000" b="1" baseline="-25000" dirty="0">
                <a:solidFill>
                  <a:prstClr val="black"/>
                </a:solidFill>
                <a:latin typeface="Cambria" panose="02040503050406030204" pitchFamily="18" charset="0"/>
                <a:ea typeface="맑은 고딕" panose="020B0503020000020004" pitchFamily="34" charset="-127"/>
              </a:rPr>
              <a:t>4</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3612702"/>
            <a:ext cx="250737"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3612702"/>
            <a:ext cx="250737"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3612702"/>
            <a:ext cx="250737"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grpSp>
        <p:nvGrpSpPr>
          <p:cNvPr id="77" name="Group 76">
            <a:extLst>
              <a:ext uri="{FF2B5EF4-FFF2-40B4-BE49-F238E27FC236}">
                <a16:creationId xmlns:a16="http://schemas.microsoft.com/office/drawing/2014/main" id="{63892C96-3420-FC41-AC8C-83B854C98E3B}"/>
              </a:ext>
            </a:extLst>
          </p:cNvPr>
          <p:cNvGrpSpPr/>
          <p:nvPr/>
        </p:nvGrpSpPr>
        <p:grpSpPr>
          <a:xfrm>
            <a:off x="4051865" y="2665067"/>
            <a:ext cx="3939696" cy="891472"/>
            <a:chOff x="4051865" y="2665067"/>
            <a:chExt cx="3939696" cy="891472"/>
          </a:xfrm>
        </p:grpSpPr>
        <p:grpSp>
          <p:nvGrpSpPr>
            <p:cNvPr id="94" name="Group 93">
              <a:extLst>
                <a:ext uri="{FF2B5EF4-FFF2-40B4-BE49-F238E27FC236}">
                  <a16:creationId xmlns:a16="http://schemas.microsoft.com/office/drawing/2014/main" id="{E4826338-1836-E9D3-34FB-562D0F2D1798}"/>
                </a:ext>
              </a:extLst>
            </p:cNvPr>
            <p:cNvGrpSpPr/>
            <p:nvPr/>
          </p:nvGrpSpPr>
          <p:grpSpPr>
            <a:xfrm>
              <a:off x="4062140" y="2665067"/>
              <a:ext cx="3340542" cy="891472"/>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3612702"/>
            <a:ext cx="250737"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grpSp>
        <p:nvGrpSpPr>
          <p:cNvPr id="31" name="Group 30">
            <a:extLst>
              <a:ext uri="{FF2B5EF4-FFF2-40B4-BE49-F238E27FC236}">
                <a16:creationId xmlns:a16="http://schemas.microsoft.com/office/drawing/2014/main" id="{A54D0EED-F7AE-3399-A35F-5DD2E5791B55}"/>
              </a:ext>
            </a:extLst>
          </p:cNvPr>
          <p:cNvGrpSpPr/>
          <p:nvPr/>
        </p:nvGrpSpPr>
        <p:grpSpPr>
          <a:xfrm>
            <a:off x="3382115" y="3058678"/>
            <a:ext cx="5014215"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6" name="타원 299">
            <a:extLst>
              <a:ext uri="{FF2B5EF4-FFF2-40B4-BE49-F238E27FC236}">
                <a16:creationId xmlns:a16="http://schemas.microsoft.com/office/drawing/2014/main" id="{715BDDB0-F2BA-732C-8F89-B946C45E3F0E}"/>
              </a:ext>
            </a:extLst>
          </p:cNvPr>
          <p:cNvSpPr/>
          <p:nvPr/>
        </p:nvSpPr>
        <p:spPr>
          <a:xfrm>
            <a:off x="3782388" y="277963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77963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0</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77963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77963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0</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830769"/>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1741317" y="2904791"/>
            <a:ext cx="1662137" cy="307777"/>
          </a:xfrm>
          <a:prstGeom prst="rect">
            <a:avLst/>
          </a:prstGeom>
          <a:noFill/>
        </p:spPr>
        <p:txBody>
          <a:bodyPr wrap="square" lIns="0" tIns="0" rIns="0" bIns="0" rtlCol="0" anchor="ctr">
            <a:spAutoFit/>
          </a:bodyPr>
          <a:lstStyle/>
          <a:p>
            <a:pPr defTabSz="457200"/>
            <a:r>
              <a:rPr lang="en-US" altLang="ko-KR" sz="2000" b="1" dirty="0" err="1">
                <a:solidFill>
                  <a:prstClr val="black"/>
                </a:solidFill>
                <a:latin typeface="Cambria" panose="02040503050406030204" pitchFamily="18" charset="0"/>
                <a:ea typeface="맑은 고딕" panose="020B0503020000020004" pitchFamily="34" charset="-127"/>
              </a:rPr>
              <a:t>WL</a:t>
            </a:r>
            <a:r>
              <a:rPr lang="en-US" altLang="ko-KR" sz="2000" b="1" i="1" baseline="-25000" dirty="0" err="1">
                <a:solidFill>
                  <a:prstClr val="black"/>
                </a:solidFill>
                <a:latin typeface="Cambria" panose="02040503050406030204" pitchFamily="18" charset="0"/>
                <a:ea typeface="맑은 고딕" panose="020B0503020000020004" pitchFamily="34" charset="-127"/>
              </a:rPr>
              <a:t>x</a:t>
            </a:r>
            <a:r>
              <a:rPr lang="en-US" altLang="ko-KR" sz="2000" b="1" i="1" dirty="0">
                <a:solidFill>
                  <a:prstClr val="black"/>
                </a:solidFill>
                <a:latin typeface="Cambria" panose="02040503050406030204" pitchFamily="18" charset="0"/>
                <a:ea typeface="맑은 고딕" panose="020B0503020000020004" pitchFamily="34" charset="-127"/>
              </a:rPr>
              <a:t> </a:t>
            </a:r>
            <a:r>
              <a:rPr lang="en-US" altLang="ko-KR" sz="2000" b="1" dirty="0">
                <a:solidFill>
                  <a:prstClr val="black"/>
                </a:solidFill>
                <a:latin typeface="Cambria" panose="02040503050406030204" pitchFamily="18" charset="0"/>
                <a:ea typeface="맑은 고딕" panose="020B0503020000020004" pitchFamily="34" charset="-127"/>
              </a:rPr>
              <a:t>in Block</a:t>
            </a:r>
            <a:r>
              <a:rPr lang="en-US" altLang="ko-KR" sz="2000" b="1" baseline="-25000" dirty="0">
                <a:solidFill>
                  <a:prstClr val="black"/>
                </a:solidFill>
                <a:latin typeface="Cambria" panose="02040503050406030204" pitchFamily="18" charset="0"/>
                <a:ea typeface="맑은 고딕" panose="020B0503020000020004" pitchFamily="34" charset="-127"/>
              </a:rPr>
              <a:t>1</a:t>
            </a:r>
            <a:endParaRPr lang="ko-KR" altLang="en-US" sz="2000" b="1" baseline="-25000" dirty="0">
              <a:solidFill>
                <a:prstClr val="black"/>
              </a:solidFill>
              <a:latin typeface="Cambria" panose="02040503050406030204" pitchFamily="18" charset="0"/>
              <a:ea typeface="맑은 고딕" panose="020B0503020000020004" pitchFamily="34" charset="-127"/>
            </a:endParaRPr>
          </a:p>
        </p:txBody>
      </p:sp>
      <p:sp>
        <p:nvSpPr>
          <p:cNvPr id="39" name="TextBox 38">
            <a:extLst>
              <a:ext uri="{FF2B5EF4-FFF2-40B4-BE49-F238E27FC236}">
                <a16:creationId xmlns:a16="http://schemas.microsoft.com/office/drawing/2014/main" id="{52309550-34CC-9B82-DD8B-8935C865D78B}"/>
              </a:ext>
            </a:extLst>
          </p:cNvPr>
          <p:cNvSpPr txBox="1"/>
          <p:nvPr/>
        </p:nvSpPr>
        <p:spPr>
          <a:xfrm rot="16200000">
            <a:off x="3861980" y="4895261"/>
            <a:ext cx="250737"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49" name="TextBox 48">
            <a:extLst>
              <a:ext uri="{FF2B5EF4-FFF2-40B4-BE49-F238E27FC236}">
                <a16:creationId xmlns:a16="http://schemas.microsoft.com/office/drawing/2014/main" id="{E167FCCF-4A80-8545-6E30-66612FF54E00}"/>
              </a:ext>
            </a:extLst>
          </p:cNvPr>
          <p:cNvSpPr txBox="1"/>
          <p:nvPr/>
        </p:nvSpPr>
        <p:spPr>
          <a:xfrm rot="16200000">
            <a:off x="4975494" y="4895261"/>
            <a:ext cx="250737"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56" name="TextBox 55">
            <a:extLst>
              <a:ext uri="{FF2B5EF4-FFF2-40B4-BE49-F238E27FC236}">
                <a16:creationId xmlns:a16="http://schemas.microsoft.com/office/drawing/2014/main" id="{7C5EBD8A-44A8-4741-0DEA-D143CD6497AF}"/>
              </a:ext>
            </a:extLst>
          </p:cNvPr>
          <p:cNvSpPr txBox="1"/>
          <p:nvPr/>
        </p:nvSpPr>
        <p:spPr>
          <a:xfrm rot="16200000">
            <a:off x="6089008" y="4895261"/>
            <a:ext cx="250737"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63" name="TextBox 62">
            <a:extLst>
              <a:ext uri="{FF2B5EF4-FFF2-40B4-BE49-F238E27FC236}">
                <a16:creationId xmlns:a16="http://schemas.microsoft.com/office/drawing/2014/main" id="{36FE8E3E-07ED-08B6-AD4B-4C2135F40366}"/>
              </a:ext>
            </a:extLst>
          </p:cNvPr>
          <p:cNvSpPr txBox="1"/>
          <p:nvPr/>
        </p:nvSpPr>
        <p:spPr>
          <a:xfrm rot="16200000">
            <a:off x="7202522" y="4895261"/>
            <a:ext cx="250737" cy="307777"/>
          </a:xfrm>
          <a:prstGeom prst="rect">
            <a:avLst/>
          </a:prstGeom>
          <a:no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grpSp>
        <p:nvGrpSpPr>
          <p:cNvPr id="17" name="그룹 835">
            <a:extLst>
              <a:ext uri="{FF2B5EF4-FFF2-40B4-BE49-F238E27FC236}">
                <a16:creationId xmlns:a16="http://schemas.microsoft.com/office/drawing/2014/main" id="{F4592954-95A2-D955-67CB-506964105B46}"/>
              </a:ext>
            </a:extLst>
          </p:cNvPr>
          <p:cNvGrpSpPr/>
          <p:nvPr/>
        </p:nvGrpSpPr>
        <p:grpSpPr>
          <a:xfrm rot="16200000">
            <a:off x="6006980" y="2927666"/>
            <a:ext cx="564373" cy="268733"/>
            <a:chOff x="5890169" y="4312037"/>
            <a:chExt cx="1895988" cy="1103725"/>
          </a:xfrm>
        </p:grpSpPr>
        <p:grpSp>
          <p:nvGrpSpPr>
            <p:cNvPr id="18" name="그룹 822">
              <a:extLst>
                <a:ext uri="{FF2B5EF4-FFF2-40B4-BE49-F238E27FC236}">
                  <a16:creationId xmlns:a16="http://schemas.microsoft.com/office/drawing/2014/main" id="{E27744CE-287F-B85F-7E62-EDFA1ECDD7B0}"/>
                </a:ext>
              </a:extLst>
            </p:cNvPr>
            <p:cNvGrpSpPr/>
            <p:nvPr/>
          </p:nvGrpSpPr>
          <p:grpSpPr>
            <a:xfrm>
              <a:off x="6122466" y="4312037"/>
              <a:ext cx="1432853" cy="1103725"/>
              <a:chOff x="5991225" y="4310063"/>
              <a:chExt cx="496427" cy="273840"/>
            </a:xfrm>
          </p:grpSpPr>
          <p:cxnSp>
            <p:nvCxnSpPr>
              <p:cNvPr id="21" name="직선 연결선 771">
                <a:extLst>
                  <a:ext uri="{FF2B5EF4-FFF2-40B4-BE49-F238E27FC236}">
                    <a16:creationId xmlns:a16="http://schemas.microsoft.com/office/drawing/2014/main" id="{3AEFD8DC-D54C-031F-D33B-612437570868}"/>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2" name="직선 연결선 789">
                <a:extLst>
                  <a:ext uri="{FF2B5EF4-FFF2-40B4-BE49-F238E27FC236}">
                    <a16:creationId xmlns:a16="http://schemas.microsoft.com/office/drawing/2014/main" id="{4F541810-443F-725F-870C-A54E8CAFCE9F}"/>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3" name="직선 연결선 792">
                <a:extLst>
                  <a:ext uri="{FF2B5EF4-FFF2-40B4-BE49-F238E27FC236}">
                    <a16:creationId xmlns:a16="http://schemas.microsoft.com/office/drawing/2014/main" id="{850CB885-7446-F480-14C4-AFA93F7D8F2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4" name="직선 연결선 807">
                <a:extLst>
                  <a:ext uri="{FF2B5EF4-FFF2-40B4-BE49-F238E27FC236}">
                    <a16:creationId xmlns:a16="http://schemas.microsoft.com/office/drawing/2014/main" id="{61AAEFC2-A853-D6E9-B671-3F54296E5285}"/>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5" name="직선 연결선 810">
                <a:extLst>
                  <a:ext uri="{FF2B5EF4-FFF2-40B4-BE49-F238E27FC236}">
                    <a16:creationId xmlns:a16="http://schemas.microsoft.com/office/drawing/2014/main" id="{52E2E9E6-C93A-F9FE-E004-7613C11889F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6" name="직선 연결선 815">
                <a:extLst>
                  <a:ext uri="{FF2B5EF4-FFF2-40B4-BE49-F238E27FC236}">
                    <a16:creationId xmlns:a16="http://schemas.microsoft.com/office/drawing/2014/main" id="{64AE6ADF-8BE5-7945-A16B-3D053D30D43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7" name="직선 연결선 819">
                <a:extLst>
                  <a:ext uri="{FF2B5EF4-FFF2-40B4-BE49-F238E27FC236}">
                    <a16:creationId xmlns:a16="http://schemas.microsoft.com/office/drawing/2014/main" id="{E1A58F2E-D63F-D9BE-D3B0-9EB49B51931D}"/>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9" name="직선 연결선 826">
              <a:extLst>
                <a:ext uri="{FF2B5EF4-FFF2-40B4-BE49-F238E27FC236}">
                  <a16:creationId xmlns:a16="http://schemas.microsoft.com/office/drawing/2014/main" id="{365B0C8C-6B5D-A4D9-DF1E-F615DE4BE9A3}"/>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0" name="직선 연결선 832">
              <a:extLst>
                <a:ext uri="{FF2B5EF4-FFF2-40B4-BE49-F238E27FC236}">
                  <a16:creationId xmlns:a16="http://schemas.microsoft.com/office/drawing/2014/main" id="{E1AACF72-0654-1E10-774B-7A6A45AB482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8" name="그룹 835">
            <a:extLst>
              <a:ext uri="{FF2B5EF4-FFF2-40B4-BE49-F238E27FC236}">
                <a16:creationId xmlns:a16="http://schemas.microsoft.com/office/drawing/2014/main" id="{4CC88B9A-6B37-AE39-C096-59836ECDB962}"/>
              </a:ext>
            </a:extLst>
          </p:cNvPr>
          <p:cNvGrpSpPr/>
          <p:nvPr/>
        </p:nvGrpSpPr>
        <p:grpSpPr>
          <a:xfrm rot="16200000">
            <a:off x="3777480" y="2914790"/>
            <a:ext cx="564373" cy="268733"/>
            <a:chOff x="5890169" y="4312037"/>
            <a:chExt cx="1895988" cy="1103725"/>
          </a:xfrm>
        </p:grpSpPr>
        <p:grpSp>
          <p:nvGrpSpPr>
            <p:cNvPr id="29" name="그룹 822">
              <a:extLst>
                <a:ext uri="{FF2B5EF4-FFF2-40B4-BE49-F238E27FC236}">
                  <a16:creationId xmlns:a16="http://schemas.microsoft.com/office/drawing/2014/main" id="{92E61A13-89CA-87F3-12BC-5FE1BDCF6F9C}"/>
                </a:ext>
              </a:extLst>
            </p:cNvPr>
            <p:cNvGrpSpPr/>
            <p:nvPr/>
          </p:nvGrpSpPr>
          <p:grpSpPr>
            <a:xfrm>
              <a:off x="6122466" y="4312037"/>
              <a:ext cx="1432853" cy="1103725"/>
              <a:chOff x="5991225" y="4310063"/>
              <a:chExt cx="496427" cy="273840"/>
            </a:xfrm>
          </p:grpSpPr>
          <p:cxnSp>
            <p:nvCxnSpPr>
              <p:cNvPr id="34" name="직선 연결선 771">
                <a:extLst>
                  <a:ext uri="{FF2B5EF4-FFF2-40B4-BE49-F238E27FC236}">
                    <a16:creationId xmlns:a16="http://schemas.microsoft.com/office/drawing/2014/main" id="{39238D1D-674E-3D1A-C094-DE1AEE28E211}"/>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5" name="직선 연결선 789">
                <a:extLst>
                  <a:ext uri="{FF2B5EF4-FFF2-40B4-BE49-F238E27FC236}">
                    <a16:creationId xmlns:a16="http://schemas.microsoft.com/office/drawing/2014/main" id="{02294F00-FC11-5767-E169-65D493CC846A}"/>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6" name="직선 연결선 792">
                <a:extLst>
                  <a:ext uri="{FF2B5EF4-FFF2-40B4-BE49-F238E27FC236}">
                    <a16:creationId xmlns:a16="http://schemas.microsoft.com/office/drawing/2014/main" id="{20B270D4-EE2C-BB78-2B64-D9854726DBA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7" name="직선 연결선 807">
                <a:extLst>
                  <a:ext uri="{FF2B5EF4-FFF2-40B4-BE49-F238E27FC236}">
                    <a16:creationId xmlns:a16="http://schemas.microsoft.com/office/drawing/2014/main" id="{17DDF9F2-4A35-A2F1-6AF8-EF0A416110C5}"/>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8" name="직선 연결선 810">
                <a:extLst>
                  <a:ext uri="{FF2B5EF4-FFF2-40B4-BE49-F238E27FC236}">
                    <a16:creationId xmlns:a16="http://schemas.microsoft.com/office/drawing/2014/main" id="{98CE89E7-AE0D-1A20-9C05-89012A3D7456}"/>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40" name="직선 연결선 815">
                <a:extLst>
                  <a:ext uri="{FF2B5EF4-FFF2-40B4-BE49-F238E27FC236}">
                    <a16:creationId xmlns:a16="http://schemas.microsoft.com/office/drawing/2014/main" id="{9B9EE417-16E6-20A9-E69F-05591F601967}"/>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41" name="직선 연결선 819">
                <a:extLst>
                  <a:ext uri="{FF2B5EF4-FFF2-40B4-BE49-F238E27FC236}">
                    <a16:creationId xmlns:a16="http://schemas.microsoft.com/office/drawing/2014/main" id="{E10F86AA-06AA-3A26-CD6E-EAD383301283}"/>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30" name="직선 연결선 826">
              <a:extLst>
                <a:ext uri="{FF2B5EF4-FFF2-40B4-BE49-F238E27FC236}">
                  <a16:creationId xmlns:a16="http://schemas.microsoft.com/office/drawing/2014/main" id="{A96E5E9F-AD70-D36C-6742-F7A396334BF1}"/>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3" name="직선 연결선 832">
              <a:extLst>
                <a:ext uri="{FF2B5EF4-FFF2-40B4-BE49-F238E27FC236}">
                  <a16:creationId xmlns:a16="http://schemas.microsoft.com/office/drawing/2014/main" id="{25A68749-9A67-856C-2FA3-C759C9FFC05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48" name="그룹 761">
            <a:extLst>
              <a:ext uri="{FF2B5EF4-FFF2-40B4-BE49-F238E27FC236}">
                <a16:creationId xmlns:a16="http://schemas.microsoft.com/office/drawing/2014/main" id="{41BD8605-7C23-B670-AE31-2B79F53108FB}"/>
              </a:ext>
            </a:extLst>
          </p:cNvPr>
          <p:cNvGrpSpPr/>
          <p:nvPr/>
        </p:nvGrpSpPr>
        <p:grpSpPr>
          <a:xfrm rot="5400000">
            <a:off x="7110960" y="3004082"/>
            <a:ext cx="598569" cy="124310"/>
            <a:chOff x="5608137" y="3394157"/>
            <a:chExt cx="338599" cy="70817"/>
          </a:xfrm>
        </p:grpSpPr>
        <p:grpSp>
          <p:nvGrpSpPr>
            <p:cNvPr id="50" name="그룹 753">
              <a:extLst>
                <a:ext uri="{FF2B5EF4-FFF2-40B4-BE49-F238E27FC236}">
                  <a16:creationId xmlns:a16="http://schemas.microsoft.com/office/drawing/2014/main" id="{7C87917E-CDEE-C330-4ACA-E23CCBA25D8C}"/>
                </a:ext>
              </a:extLst>
            </p:cNvPr>
            <p:cNvGrpSpPr/>
            <p:nvPr/>
          </p:nvGrpSpPr>
          <p:grpSpPr>
            <a:xfrm rot="5400000">
              <a:off x="5739521" y="3307128"/>
              <a:ext cx="70817" cy="244875"/>
              <a:chOff x="5131625" y="2342062"/>
              <a:chExt cx="70817" cy="244875"/>
            </a:xfrm>
          </p:grpSpPr>
          <p:sp>
            <p:nvSpPr>
              <p:cNvPr id="62" name="타원 750">
                <a:extLst>
                  <a:ext uri="{FF2B5EF4-FFF2-40B4-BE49-F238E27FC236}">
                    <a16:creationId xmlns:a16="http://schemas.microsoft.com/office/drawing/2014/main" id="{F17B54A9-59BF-A60C-14F7-6C2566E90528}"/>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sp>
            <p:nvSpPr>
              <p:cNvPr id="64" name="타원 751">
                <a:extLst>
                  <a:ext uri="{FF2B5EF4-FFF2-40B4-BE49-F238E27FC236}">
                    <a16:creationId xmlns:a16="http://schemas.microsoft.com/office/drawing/2014/main" id="{19385AE6-D03E-8A0F-27D4-B3B34B90D25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cxnSp>
            <p:nvCxnSpPr>
              <p:cNvPr id="69" name="직선 연결선 752">
                <a:extLst>
                  <a:ext uri="{FF2B5EF4-FFF2-40B4-BE49-F238E27FC236}">
                    <a16:creationId xmlns:a16="http://schemas.microsoft.com/office/drawing/2014/main" id="{57D6D501-9266-3647-6814-D228A412E74C}"/>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55" name="직선 연결선 754">
              <a:extLst>
                <a:ext uri="{FF2B5EF4-FFF2-40B4-BE49-F238E27FC236}">
                  <a16:creationId xmlns:a16="http://schemas.microsoft.com/office/drawing/2014/main" id="{5747B110-F377-A51D-3F97-7BEE4DCEEFC7}"/>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57" name="직선 연결선 756">
              <a:extLst>
                <a:ext uri="{FF2B5EF4-FFF2-40B4-BE49-F238E27FC236}">
                  <a16:creationId xmlns:a16="http://schemas.microsoft.com/office/drawing/2014/main" id="{7FA09959-3157-8A14-F25C-C2DC1E9A7982}"/>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70" name="그룹 761">
            <a:extLst>
              <a:ext uri="{FF2B5EF4-FFF2-40B4-BE49-F238E27FC236}">
                <a16:creationId xmlns:a16="http://schemas.microsoft.com/office/drawing/2014/main" id="{5F19FC32-21CD-2034-971A-3A673347DB12}"/>
              </a:ext>
            </a:extLst>
          </p:cNvPr>
          <p:cNvGrpSpPr/>
          <p:nvPr/>
        </p:nvGrpSpPr>
        <p:grpSpPr>
          <a:xfrm rot="5400000">
            <a:off x="4883794" y="3002629"/>
            <a:ext cx="598569" cy="124310"/>
            <a:chOff x="5608137" y="3394157"/>
            <a:chExt cx="338599" cy="70817"/>
          </a:xfrm>
        </p:grpSpPr>
        <p:grpSp>
          <p:nvGrpSpPr>
            <p:cNvPr id="71" name="그룹 753">
              <a:extLst>
                <a:ext uri="{FF2B5EF4-FFF2-40B4-BE49-F238E27FC236}">
                  <a16:creationId xmlns:a16="http://schemas.microsoft.com/office/drawing/2014/main" id="{932CB08F-D02D-14DD-3E0D-469A9E85331D}"/>
                </a:ext>
              </a:extLst>
            </p:cNvPr>
            <p:cNvGrpSpPr/>
            <p:nvPr/>
          </p:nvGrpSpPr>
          <p:grpSpPr>
            <a:xfrm rot="5400000">
              <a:off x="5739521" y="3307128"/>
              <a:ext cx="70817" cy="244875"/>
              <a:chOff x="5131625" y="2342062"/>
              <a:chExt cx="70817" cy="244875"/>
            </a:xfrm>
          </p:grpSpPr>
          <p:sp>
            <p:nvSpPr>
              <p:cNvPr id="76" name="타원 750">
                <a:extLst>
                  <a:ext uri="{FF2B5EF4-FFF2-40B4-BE49-F238E27FC236}">
                    <a16:creationId xmlns:a16="http://schemas.microsoft.com/office/drawing/2014/main" id="{42829C8A-8E6A-F237-3366-48825F1B64EE}"/>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sp>
            <p:nvSpPr>
              <p:cNvPr id="83" name="타원 751">
                <a:extLst>
                  <a:ext uri="{FF2B5EF4-FFF2-40B4-BE49-F238E27FC236}">
                    <a16:creationId xmlns:a16="http://schemas.microsoft.com/office/drawing/2014/main" id="{864E2282-5F82-D149-B1A3-7B2D49550020}"/>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cxnSp>
            <p:nvCxnSpPr>
              <p:cNvPr id="84" name="직선 연결선 752">
                <a:extLst>
                  <a:ext uri="{FF2B5EF4-FFF2-40B4-BE49-F238E27FC236}">
                    <a16:creationId xmlns:a16="http://schemas.microsoft.com/office/drawing/2014/main" id="{E8B0C024-7E99-634A-34C4-B43B2660E415}"/>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74" name="직선 연결선 754">
              <a:extLst>
                <a:ext uri="{FF2B5EF4-FFF2-40B4-BE49-F238E27FC236}">
                  <a16:creationId xmlns:a16="http://schemas.microsoft.com/office/drawing/2014/main" id="{174BBF73-0827-4151-3660-FD373547DDC3}"/>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75" name="직선 연결선 756">
              <a:extLst>
                <a:ext uri="{FF2B5EF4-FFF2-40B4-BE49-F238E27FC236}">
                  <a16:creationId xmlns:a16="http://schemas.microsoft.com/office/drawing/2014/main" id="{675F3222-B4B6-E8C3-F28A-5F9637FD1724}"/>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68" name="Group 267">
            <a:extLst>
              <a:ext uri="{FF2B5EF4-FFF2-40B4-BE49-F238E27FC236}">
                <a16:creationId xmlns:a16="http://schemas.microsoft.com/office/drawing/2014/main" id="{BC364487-C169-A6EF-9D95-166E456B480A}"/>
              </a:ext>
            </a:extLst>
          </p:cNvPr>
          <p:cNvGrpSpPr/>
          <p:nvPr/>
        </p:nvGrpSpPr>
        <p:grpSpPr>
          <a:xfrm>
            <a:off x="1741317" y="3963243"/>
            <a:ext cx="6899895" cy="891472"/>
            <a:chOff x="1741317" y="4029503"/>
            <a:chExt cx="6899895" cy="891472"/>
          </a:xfrm>
        </p:grpSpPr>
        <p:grpSp>
          <p:nvGrpSpPr>
            <p:cNvPr id="78" name="Group 77">
              <a:extLst>
                <a:ext uri="{FF2B5EF4-FFF2-40B4-BE49-F238E27FC236}">
                  <a16:creationId xmlns:a16="http://schemas.microsoft.com/office/drawing/2014/main" id="{04B9B2D4-ABEB-5C2D-C5A7-1AF73E46B3E5}"/>
                </a:ext>
              </a:extLst>
            </p:cNvPr>
            <p:cNvGrpSpPr/>
            <p:nvPr/>
          </p:nvGrpSpPr>
          <p:grpSpPr>
            <a:xfrm>
              <a:off x="4051865" y="4029503"/>
              <a:ext cx="3939696" cy="891472"/>
              <a:chOff x="4051865" y="2665067"/>
              <a:chExt cx="3939696" cy="891472"/>
            </a:xfrm>
          </p:grpSpPr>
          <p:grpSp>
            <p:nvGrpSpPr>
              <p:cNvPr id="79" name="Group 78">
                <a:extLst>
                  <a:ext uri="{FF2B5EF4-FFF2-40B4-BE49-F238E27FC236}">
                    <a16:creationId xmlns:a16="http://schemas.microsoft.com/office/drawing/2014/main" id="{FAF7E077-839B-1724-3C21-3D39E2D0647B}"/>
                  </a:ext>
                </a:extLst>
              </p:cNvPr>
              <p:cNvGrpSpPr/>
              <p:nvPr/>
            </p:nvGrpSpPr>
            <p:grpSpPr>
              <a:xfrm>
                <a:off x="4062140" y="2665067"/>
                <a:ext cx="3340542" cy="891472"/>
                <a:chOff x="1860807" y="2641375"/>
                <a:chExt cx="3340542" cy="3601380"/>
              </a:xfrm>
            </p:grpSpPr>
            <p:cxnSp>
              <p:nvCxnSpPr>
                <p:cNvPr id="93" name="Straight Connector 92">
                  <a:extLst>
                    <a:ext uri="{FF2B5EF4-FFF2-40B4-BE49-F238E27FC236}">
                      <a16:creationId xmlns:a16="http://schemas.microsoft.com/office/drawing/2014/main" id="{67EC11CB-AA70-A5BD-AACB-2D3E2704B94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743F075-715B-D82B-82F4-168D190DD123}"/>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9A41AF5-64EE-26C7-285B-831775224335}"/>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542741D-0874-7B04-8DCD-C192E5EFDF6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80" name="Straight Connector 79">
                <a:extLst>
                  <a:ext uri="{FF2B5EF4-FFF2-40B4-BE49-F238E27FC236}">
                    <a16:creationId xmlns:a16="http://schemas.microsoft.com/office/drawing/2014/main" id="{9551AE13-33BA-911F-3E7D-69BB80A0DFDC}"/>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1413122-D6B4-7163-1B07-239DE88E8821}"/>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CD131FC-2BDF-7CE2-15DD-C33DE157FF53}"/>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87B5B92-07AF-0E3D-45A7-C1E16CB2AFA0}"/>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3382115" y="4410510"/>
              <a:ext cx="5014215"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타원 299">
              <a:extLst>
                <a:ext uri="{FF2B5EF4-FFF2-40B4-BE49-F238E27FC236}">
                  <a16:creationId xmlns:a16="http://schemas.microsoft.com/office/drawing/2014/main" id="{E0B2046C-3EF6-C78D-56E7-5C2ACB38D989}"/>
                </a:ext>
              </a:extLst>
            </p:cNvPr>
            <p:cNvSpPr/>
            <p:nvPr/>
          </p:nvSpPr>
          <p:spPr>
            <a:xfrm>
              <a:off x="3779881" y="4131462"/>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4131462"/>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4131462"/>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0</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4131462"/>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0</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4184669"/>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1741317" y="4259985"/>
              <a:ext cx="1662137" cy="307777"/>
            </a:xfrm>
            <a:prstGeom prst="rect">
              <a:avLst/>
            </a:prstGeom>
            <a:noFill/>
          </p:spPr>
          <p:txBody>
            <a:bodyPr wrap="square" lIns="0" tIns="0" rIns="0" bIns="0" rtlCol="0" anchor="ctr">
              <a:spAutoFit/>
            </a:bodyPr>
            <a:lstStyle/>
            <a:p>
              <a:pPr defTabSz="457200"/>
              <a:r>
                <a:rPr lang="en-US" altLang="ko-KR" sz="2000" b="1" dirty="0" err="1">
                  <a:solidFill>
                    <a:prstClr val="black"/>
                  </a:solidFill>
                  <a:latin typeface="Cambria" panose="02040503050406030204" pitchFamily="18" charset="0"/>
                  <a:ea typeface="맑은 고딕" panose="020B0503020000020004" pitchFamily="34" charset="-127"/>
                </a:rPr>
                <a:t>WL</a:t>
              </a:r>
              <a:r>
                <a:rPr lang="en-US" altLang="ko-KR" sz="2000" b="1" i="1" baseline="-25000" dirty="0" err="1">
                  <a:solidFill>
                    <a:prstClr val="black"/>
                  </a:solidFill>
                  <a:latin typeface="Cambria" panose="02040503050406030204" pitchFamily="18" charset="0"/>
                  <a:ea typeface="맑은 고딕" panose="020B0503020000020004" pitchFamily="34" charset="-127"/>
                </a:rPr>
                <a:t>y</a:t>
              </a:r>
              <a:r>
                <a:rPr lang="en-US" altLang="ko-KR" sz="2000" b="1" dirty="0">
                  <a:solidFill>
                    <a:prstClr val="black"/>
                  </a:solidFill>
                  <a:latin typeface="Cambria" panose="02040503050406030204" pitchFamily="18" charset="0"/>
                  <a:ea typeface="맑은 고딕" panose="020B0503020000020004" pitchFamily="34" charset="-127"/>
                </a:rPr>
                <a:t> in </a:t>
              </a:r>
              <a:r>
                <a:rPr lang="en-US" altLang="ko-KR" sz="2000" b="1" dirty="0" err="1">
                  <a:solidFill>
                    <a:prstClr val="black"/>
                  </a:solidFill>
                  <a:latin typeface="Cambria" panose="02040503050406030204" pitchFamily="18" charset="0"/>
                  <a:ea typeface="맑은 고딕" panose="020B0503020000020004" pitchFamily="34" charset="-127"/>
                </a:rPr>
                <a:t>Block</a:t>
              </a:r>
              <a:r>
                <a:rPr lang="en-US" altLang="ko-KR" sz="2000" b="1" i="1" baseline="-25000" dirty="0" err="1">
                  <a:solidFill>
                    <a:prstClr val="black"/>
                  </a:solidFill>
                  <a:latin typeface="Cambria" panose="02040503050406030204" pitchFamily="18" charset="0"/>
                  <a:ea typeface="맑은 고딕" panose="020B0503020000020004" pitchFamily="34" charset="-127"/>
                </a:rPr>
                <a:t>i</a:t>
              </a:r>
              <a:endParaRPr lang="ko-KR" altLang="en-US" sz="2000" b="1" i="1" baseline="-25000" dirty="0">
                <a:solidFill>
                  <a:prstClr val="black"/>
                </a:solidFill>
                <a:latin typeface="Cambria" panose="02040503050406030204" pitchFamily="18" charset="0"/>
                <a:ea typeface="맑은 고딕" panose="020B0503020000020004" pitchFamily="34" charset="-127"/>
              </a:endParaRPr>
            </a:p>
          </p:txBody>
        </p:sp>
        <p:grpSp>
          <p:nvGrpSpPr>
            <p:cNvPr id="88" name="그룹 835">
              <a:extLst>
                <a:ext uri="{FF2B5EF4-FFF2-40B4-BE49-F238E27FC236}">
                  <a16:creationId xmlns:a16="http://schemas.microsoft.com/office/drawing/2014/main" id="{01238782-3AB6-DEA0-010C-3C301EBBDDF8}"/>
                </a:ext>
              </a:extLst>
            </p:cNvPr>
            <p:cNvGrpSpPr/>
            <p:nvPr/>
          </p:nvGrpSpPr>
          <p:grpSpPr>
            <a:xfrm rot="16200000">
              <a:off x="4893346" y="4279282"/>
              <a:ext cx="564373" cy="268733"/>
              <a:chOff x="5890169" y="4312037"/>
              <a:chExt cx="1895988" cy="1103725"/>
            </a:xfrm>
          </p:grpSpPr>
          <p:grpSp>
            <p:nvGrpSpPr>
              <p:cNvPr id="89" name="그룹 822">
                <a:extLst>
                  <a:ext uri="{FF2B5EF4-FFF2-40B4-BE49-F238E27FC236}">
                    <a16:creationId xmlns:a16="http://schemas.microsoft.com/office/drawing/2014/main" id="{94E900B2-A871-D257-B4C2-5FB478E0A810}"/>
                  </a:ext>
                </a:extLst>
              </p:cNvPr>
              <p:cNvGrpSpPr/>
              <p:nvPr/>
            </p:nvGrpSpPr>
            <p:grpSpPr>
              <a:xfrm>
                <a:off x="6122466" y="4312037"/>
                <a:ext cx="1432853" cy="1103725"/>
                <a:chOff x="5991225" y="4310063"/>
                <a:chExt cx="496427" cy="273840"/>
              </a:xfrm>
            </p:grpSpPr>
            <p:cxnSp>
              <p:nvCxnSpPr>
                <p:cNvPr id="99" name="직선 연결선 771">
                  <a:extLst>
                    <a:ext uri="{FF2B5EF4-FFF2-40B4-BE49-F238E27FC236}">
                      <a16:creationId xmlns:a16="http://schemas.microsoft.com/office/drawing/2014/main" id="{0737D491-8242-7C66-59CC-F2A0C01405AE}"/>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0" name="직선 연결선 789">
                  <a:extLst>
                    <a:ext uri="{FF2B5EF4-FFF2-40B4-BE49-F238E27FC236}">
                      <a16:creationId xmlns:a16="http://schemas.microsoft.com/office/drawing/2014/main" id="{47A797E4-4BEE-0E02-0649-45744F60DCB9}"/>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1" name="직선 연결선 792">
                  <a:extLst>
                    <a:ext uri="{FF2B5EF4-FFF2-40B4-BE49-F238E27FC236}">
                      <a16:creationId xmlns:a16="http://schemas.microsoft.com/office/drawing/2014/main" id="{BE054153-F970-32E6-CA6D-93F4670FE8D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2" name="직선 연결선 807">
                  <a:extLst>
                    <a:ext uri="{FF2B5EF4-FFF2-40B4-BE49-F238E27FC236}">
                      <a16:creationId xmlns:a16="http://schemas.microsoft.com/office/drawing/2014/main" id="{B4C05946-C751-D9E6-864A-2D75C963D778}"/>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3" name="직선 연결선 810">
                  <a:extLst>
                    <a:ext uri="{FF2B5EF4-FFF2-40B4-BE49-F238E27FC236}">
                      <a16:creationId xmlns:a16="http://schemas.microsoft.com/office/drawing/2014/main" id="{E7051B36-073C-207A-D1DE-53BEEBCB4577}"/>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4" name="직선 연결선 815">
                  <a:extLst>
                    <a:ext uri="{FF2B5EF4-FFF2-40B4-BE49-F238E27FC236}">
                      <a16:creationId xmlns:a16="http://schemas.microsoft.com/office/drawing/2014/main" id="{F1EBA9E3-54F4-D749-2D77-92F53415594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5" name="직선 연결선 819">
                  <a:extLst>
                    <a:ext uri="{FF2B5EF4-FFF2-40B4-BE49-F238E27FC236}">
                      <a16:creationId xmlns:a16="http://schemas.microsoft.com/office/drawing/2014/main" id="{2383A830-BDBF-1220-7933-2E25BF3D5267}"/>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91" name="직선 연결선 826">
                <a:extLst>
                  <a:ext uri="{FF2B5EF4-FFF2-40B4-BE49-F238E27FC236}">
                    <a16:creationId xmlns:a16="http://schemas.microsoft.com/office/drawing/2014/main" id="{8FF9264E-331E-7459-E413-371E9F82A75A}"/>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98" name="직선 연결선 832">
                <a:extLst>
                  <a:ext uri="{FF2B5EF4-FFF2-40B4-BE49-F238E27FC236}">
                    <a16:creationId xmlns:a16="http://schemas.microsoft.com/office/drawing/2014/main" id="{A17CD94B-1D8D-3B9B-05BE-86240A7E97B0}"/>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06" name="그룹 835">
              <a:extLst>
                <a:ext uri="{FF2B5EF4-FFF2-40B4-BE49-F238E27FC236}">
                  <a16:creationId xmlns:a16="http://schemas.microsoft.com/office/drawing/2014/main" id="{A1D8D0C4-9715-7304-A0E4-1D825C1827E1}"/>
                </a:ext>
              </a:extLst>
            </p:cNvPr>
            <p:cNvGrpSpPr/>
            <p:nvPr/>
          </p:nvGrpSpPr>
          <p:grpSpPr>
            <a:xfrm rot="16200000">
              <a:off x="3777481" y="4272995"/>
              <a:ext cx="564373" cy="268733"/>
              <a:chOff x="5890169" y="4312037"/>
              <a:chExt cx="1895988" cy="1103725"/>
            </a:xfrm>
          </p:grpSpPr>
          <p:grpSp>
            <p:nvGrpSpPr>
              <p:cNvPr id="107" name="그룹 822">
                <a:extLst>
                  <a:ext uri="{FF2B5EF4-FFF2-40B4-BE49-F238E27FC236}">
                    <a16:creationId xmlns:a16="http://schemas.microsoft.com/office/drawing/2014/main" id="{0155E475-E55E-9644-491C-EEAAD51C95EB}"/>
                  </a:ext>
                </a:extLst>
              </p:cNvPr>
              <p:cNvGrpSpPr/>
              <p:nvPr/>
            </p:nvGrpSpPr>
            <p:grpSpPr>
              <a:xfrm>
                <a:off x="6122466" y="4312037"/>
                <a:ext cx="1432853" cy="1103725"/>
                <a:chOff x="5991225" y="4310063"/>
                <a:chExt cx="496427" cy="273840"/>
              </a:xfrm>
            </p:grpSpPr>
            <p:cxnSp>
              <p:nvCxnSpPr>
                <p:cNvPr id="111" name="직선 연결선 771">
                  <a:extLst>
                    <a:ext uri="{FF2B5EF4-FFF2-40B4-BE49-F238E27FC236}">
                      <a16:creationId xmlns:a16="http://schemas.microsoft.com/office/drawing/2014/main" id="{FDF2A019-C439-0631-EDA7-609615D1DD9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2" name="직선 연결선 789">
                  <a:extLst>
                    <a:ext uri="{FF2B5EF4-FFF2-40B4-BE49-F238E27FC236}">
                      <a16:creationId xmlns:a16="http://schemas.microsoft.com/office/drawing/2014/main" id="{0321D661-B695-BE69-6E04-153AB5687A3E}"/>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3" name="직선 연결선 792">
                  <a:extLst>
                    <a:ext uri="{FF2B5EF4-FFF2-40B4-BE49-F238E27FC236}">
                      <a16:creationId xmlns:a16="http://schemas.microsoft.com/office/drawing/2014/main" id="{23C40DF8-15C7-7235-2B72-5EDDC398C3E0}"/>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4" name="직선 연결선 807">
                  <a:extLst>
                    <a:ext uri="{FF2B5EF4-FFF2-40B4-BE49-F238E27FC236}">
                      <a16:creationId xmlns:a16="http://schemas.microsoft.com/office/drawing/2014/main" id="{0833CA9E-9704-9D79-9A5F-47BB4474EAC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5" name="직선 연결선 810">
                  <a:extLst>
                    <a:ext uri="{FF2B5EF4-FFF2-40B4-BE49-F238E27FC236}">
                      <a16:creationId xmlns:a16="http://schemas.microsoft.com/office/drawing/2014/main" id="{5E31A637-9C3B-7157-856E-00B7362DC8EB}"/>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6" name="직선 연결선 815">
                  <a:extLst>
                    <a:ext uri="{FF2B5EF4-FFF2-40B4-BE49-F238E27FC236}">
                      <a16:creationId xmlns:a16="http://schemas.microsoft.com/office/drawing/2014/main" id="{21CFFB4A-D377-0379-AB8B-7C7A5E1610ED}"/>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7" name="직선 연결선 819">
                  <a:extLst>
                    <a:ext uri="{FF2B5EF4-FFF2-40B4-BE49-F238E27FC236}">
                      <a16:creationId xmlns:a16="http://schemas.microsoft.com/office/drawing/2014/main" id="{88FFB392-30F6-43E7-327E-F988B620758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09" name="직선 연결선 826">
                <a:extLst>
                  <a:ext uri="{FF2B5EF4-FFF2-40B4-BE49-F238E27FC236}">
                    <a16:creationId xmlns:a16="http://schemas.microsoft.com/office/drawing/2014/main" id="{56F6DE23-A376-6C75-281D-E32AFC069559}"/>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0" name="직선 연결선 832">
                <a:extLst>
                  <a:ext uri="{FF2B5EF4-FFF2-40B4-BE49-F238E27FC236}">
                    <a16:creationId xmlns:a16="http://schemas.microsoft.com/office/drawing/2014/main" id="{0757E143-D042-1470-EE99-6C21374D245C}"/>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18" name="그룹 761">
              <a:extLst>
                <a:ext uri="{FF2B5EF4-FFF2-40B4-BE49-F238E27FC236}">
                  <a16:creationId xmlns:a16="http://schemas.microsoft.com/office/drawing/2014/main" id="{BB324C96-8145-6B51-8F6C-91CCA408385F}"/>
                </a:ext>
              </a:extLst>
            </p:cNvPr>
            <p:cNvGrpSpPr/>
            <p:nvPr/>
          </p:nvGrpSpPr>
          <p:grpSpPr>
            <a:xfrm rot="5400000">
              <a:off x="7110292" y="4367296"/>
              <a:ext cx="598569" cy="124310"/>
              <a:chOff x="5608137" y="3394157"/>
              <a:chExt cx="338599" cy="70817"/>
            </a:xfrm>
          </p:grpSpPr>
          <p:grpSp>
            <p:nvGrpSpPr>
              <p:cNvPr id="119" name="그룹 753">
                <a:extLst>
                  <a:ext uri="{FF2B5EF4-FFF2-40B4-BE49-F238E27FC236}">
                    <a16:creationId xmlns:a16="http://schemas.microsoft.com/office/drawing/2014/main" id="{B35830EF-4AF7-6530-509F-0BF4CA811BE2}"/>
                  </a:ext>
                </a:extLst>
              </p:cNvPr>
              <p:cNvGrpSpPr/>
              <p:nvPr/>
            </p:nvGrpSpPr>
            <p:grpSpPr>
              <a:xfrm rot="5400000">
                <a:off x="5739521" y="3307128"/>
                <a:ext cx="70817" cy="244875"/>
                <a:chOff x="5131625" y="2342062"/>
                <a:chExt cx="70817" cy="244875"/>
              </a:xfrm>
            </p:grpSpPr>
            <p:sp>
              <p:nvSpPr>
                <p:cNvPr id="122" name="타원 750">
                  <a:extLst>
                    <a:ext uri="{FF2B5EF4-FFF2-40B4-BE49-F238E27FC236}">
                      <a16:creationId xmlns:a16="http://schemas.microsoft.com/office/drawing/2014/main" id="{1FE66C4C-9C07-3D7D-C5F7-802532F07319}"/>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sp>
              <p:nvSpPr>
                <p:cNvPr id="123" name="타원 751">
                  <a:extLst>
                    <a:ext uri="{FF2B5EF4-FFF2-40B4-BE49-F238E27FC236}">
                      <a16:creationId xmlns:a16="http://schemas.microsoft.com/office/drawing/2014/main" id="{A9E2B66B-CE89-DA51-07FE-3818BB49D3EB}"/>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cxnSp>
              <p:nvCxnSpPr>
                <p:cNvPr id="124" name="직선 연결선 752">
                  <a:extLst>
                    <a:ext uri="{FF2B5EF4-FFF2-40B4-BE49-F238E27FC236}">
                      <a16:creationId xmlns:a16="http://schemas.microsoft.com/office/drawing/2014/main" id="{DCC30555-2D6D-5A31-54A1-C097827935EA}"/>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120" name="직선 연결선 754">
                <a:extLst>
                  <a:ext uri="{FF2B5EF4-FFF2-40B4-BE49-F238E27FC236}">
                    <a16:creationId xmlns:a16="http://schemas.microsoft.com/office/drawing/2014/main" id="{F82C8BA7-E86E-1490-0E20-A923CEA37924}"/>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121" name="직선 연결선 756">
                <a:extLst>
                  <a:ext uri="{FF2B5EF4-FFF2-40B4-BE49-F238E27FC236}">
                    <a16:creationId xmlns:a16="http://schemas.microsoft.com/office/drawing/2014/main" id="{CE2F3EA7-4C52-7253-9B05-9DA82DE1098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125" name="그룹 761">
              <a:extLst>
                <a:ext uri="{FF2B5EF4-FFF2-40B4-BE49-F238E27FC236}">
                  <a16:creationId xmlns:a16="http://schemas.microsoft.com/office/drawing/2014/main" id="{C8201985-67E3-17CD-5934-E2B149498522}"/>
                </a:ext>
              </a:extLst>
            </p:cNvPr>
            <p:cNvGrpSpPr/>
            <p:nvPr/>
          </p:nvGrpSpPr>
          <p:grpSpPr>
            <a:xfrm rot="5400000">
              <a:off x="5999216" y="4365843"/>
              <a:ext cx="598569" cy="124310"/>
              <a:chOff x="5608137" y="3394157"/>
              <a:chExt cx="338599" cy="70817"/>
            </a:xfrm>
          </p:grpSpPr>
          <p:grpSp>
            <p:nvGrpSpPr>
              <p:cNvPr id="126" name="그룹 753">
                <a:extLst>
                  <a:ext uri="{FF2B5EF4-FFF2-40B4-BE49-F238E27FC236}">
                    <a16:creationId xmlns:a16="http://schemas.microsoft.com/office/drawing/2014/main" id="{61058D92-5C40-68AA-7E8F-B575BF54151F}"/>
                  </a:ext>
                </a:extLst>
              </p:cNvPr>
              <p:cNvGrpSpPr/>
              <p:nvPr/>
            </p:nvGrpSpPr>
            <p:grpSpPr>
              <a:xfrm rot="5400000">
                <a:off x="5739521" y="3307128"/>
                <a:ext cx="70817" cy="244875"/>
                <a:chOff x="5131625" y="2342062"/>
                <a:chExt cx="70817" cy="244875"/>
              </a:xfrm>
            </p:grpSpPr>
            <p:sp>
              <p:nvSpPr>
                <p:cNvPr id="193" name="타원 750">
                  <a:extLst>
                    <a:ext uri="{FF2B5EF4-FFF2-40B4-BE49-F238E27FC236}">
                      <a16:creationId xmlns:a16="http://schemas.microsoft.com/office/drawing/2014/main" id="{77F96BA9-562E-7936-F078-F6B0C6FF8F56}"/>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sp>
              <p:nvSpPr>
                <p:cNvPr id="194" name="타원 751">
                  <a:extLst>
                    <a:ext uri="{FF2B5EF4-FFF2-40B4-BE49-F238E27FC236}">
                      <a16:creationId xmlns:a16="http://schemas.microsoft.com/office/drawing/2014/main" id="{3A058049-539D-6A84-8B21-C20C2CC8598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cxnSp>
              <p:nvCxnSpPr>
                <p:cNvPr id="195" name="직선 연결선 752">
                  <a:extLst>
                    <a:ext uri="{FF2B5EF4-FFF2-40B4-BE49-F238E27FC236}">
                      <a16:creationId xmlns:a16="http://schemas.microsoft.com/office/drawing/2014/main" id="{1BD6D6DC-F781-608A-58AE-F93CF61F4238}"/>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127" name="직선 연결선 754">
                <a:extLst>
                  <a:ext uri="{FF2B5EF4-FFF2-40B4-BE49-F238E27FC236}">
                    <a16:creationId xmlns:a16="http://schemas.microsoft.com/office/drawing/2014/main" id="{28FEF4C0-356D-0FF6-E99F-47ED48B9727B}"/>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192" name="직선 연결선 756">
                <a:extLst>
                  <a:ext uri="{FF2B5EF4-FFF2-40B4-BE49-F238E27FC236}">
                    <a16:creationId xmlns:a16="http://schemas.microsoft.com/office/drawing/2014/main" id="{2552384F-AA6C-B549-F3C8-59EFD8AD21DA}"/>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sp>
        <p:nvSpPr>
          <p:cNvPr id="197" name="U-turn Arrow 196">
            <a:extLst>
              <a:ext uri="{FF2B5EF4-FFF2-40B4-BE49-F238E27FC236}">
                <a16:creationId xmlns:a16="http://schemas.microsoft.com/office/drawing/2014/main" id="{FFEBC41C-1494-DB3F-3962-BC28F46F3D95}"/>
              </a:ext>
            </a:extLst>
          </p:cNvPr>
          <p:cNvSpPr/>
          <p:nvPr/>
        </p:nvSpPr>
        <p:spPr>
          <a:xfrm flipH="1">
            <a:off x="4232468" y="2731244"/>
            <a:ext cx="581169" cy="3291883"/>
          </a:xfrm>
          <a:prstGeom prst="uturnArrow">
            <a:avLst>
              <a:gd name="adj1" fmla="val 12998"/>
              <a:gd name="adj2" fmla="val 12998"/>
              <a:gd name="adj3" fmla="val 32437"/>
              <a:gd name="adj4" fmla="val 19747"/>
              <a:gd name="adj5" fmla="val 2647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198" name="U-turn Arrow 197">
            <a:extLst>
              <a:ext uri="{FF2B5EF4-FFF2-40B4-BE49-F238E27FC236}">
                <a16:creationId xmlns:a16="http://schemas.microsoft.com/office/drawing/2014/main" id="{2A1E625B-CC79-E23B-B7E4-B5A4360CFDBB}"/>
              </a:ext>
            </a:extLst>
          </p:cNvPr>
          <p:cNvSpPr/>
          <p:nvPr/>
        </p:nvSpPr>
        <p:spPr>
          <a:xfrm flipH="1">
            <a:off x="7585002" y="2731244"/>
            <a:ext cx="581169" cy="3291883"/>
          </a:xfrm>
          <a:prstGeom prst="uturnArrow">
            <a:avLst>
              <a:gd name="adj1" fmla="val 12998"/>
              <a:gd name="adj2" fmla="val 12998"/>
              <a:gd name="adj3" fmla="val 32437"/>
              <a:gd name="adj4" fmla="val 19747"/>
              <a:gd name="adj5" fmla="val 9421"/>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199" name="U-turn Arrow 198">
            <a:extLst>
              <a:ext uri="{FF2B5EF4-FFF2-40B4-BE49-F238E27FC236}">
                <a16:creationId xmlns:a16="http://schemas.microsoft.com/office/drawing/2014/main" id="{1DB69DFC-9932-B697-5138-44D9875B1925}"/>
              </a:ext>
            </a:extLst>
          </p:cNvPr>
          <p:cNvSpPr/>
          <p:nvPr/>
        </p:nvSpPr>
        <p:spPr>
          <a:xfrm flipH="1">
            <a:off x="5340558" y="2730360"/>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201" name="U-turn Arrow 200">
            <a:extLst>
              <a:ext uri="{FF2B5EF4-FFF2-40B4-BE49-F238E27FC236}">
                <a16:creationId xmlns:a16="http://schemas.microsoft.com/office/drawing/2014/main" id="{0D2C47F3-5FC7-C0A3-5A09-037897F10E12}"/>
              </a:ext>
            </a:extLst>
          </p:cNvPr>
          <p:cNvSpPr/>
          <p:nvPr/>
        </p:nvSpPr>
        <p:spPr>
          <a:xfrm flipH="1">
            <a:off x="6462839" y="4034844"/>
            <a:ext cx="581169" cy="1922024"/>
          </a:xfrm>
          <a:prstGeom prst="uturnArrow">
            <a:avLst>
              <a:gd name="adj1" fmla="val 12998"/>
              <a:gd name="adj2" fmla="val 12998"/>
              <a:gd name="adj3" fmla="val 32437"/>
              <a:gd name="adj4" fmla="val 19747"/>
              <a:gd name="adj5" fmla="val 183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205" name="TextBox 204">
            <a:extLst>
              <a:ext uri="{FF2B5EF4-FFF2-40B4-BE49-F238E27FC236}">
                <a16:creationId xmlns:a16="http://schemas.microsoft.com/office/drawing/2014/main" id="{01CF2D58-C2BD-B98E-E75C-4616E922EFE4}"/>
              </a:ext>
            </a:extLst>
          </p:cNvPr>
          <p:cNvSpPr txBox="1"/>
          <p:nvPr/>
        </p:nvSpPr>
        <p:spPr>
          <a:xfrm>
            <a:off x="4520830" y="6239030"/>
            <a:ext cx="537476" cy="369332"/>
          </a:xfrm>
          <a:prstGeom prst="rect">
            <a:avLst/>
          </a:prstGeom>
          <a:noFill/>
          <a:ln>
            <a:noFill/>
          </a:ln>
        </p:spPr>
        <p:txBody>
          <a:bodyPr wrap="square" lIns="0" tIns="0" rIns="0" bIns="0" rtlCol="0" anchor="ctr">
            <a:spAutoFit/>
          </a:bodyPr>
          <a:lstStyle/>
          <a:p>
            <a:pPr algn="ctr" defTabSz="457200"/>
            <a:r>
              <a:rPr lang="en-US" altLang="ko-KR" sz="2400" b="1" dirty="0">
                <a:solidFill>
                  <a:srgbClr val="FF0000"/>
                </a:solidFill>
                <a:latin typeface="Cambria" panose="02040503050406030204" pitchFamily="18" charset="0"/>
                <a:ea typeface="맑은 고딕" panose="020B0503020000020004" pitchFamily="34" charset="-127"/>
              </a:rPr>
              <a:t>1</a:t>
            </a:r>
            <a:endParaRPr lang="ko-KR" altLang="en-US" sz="2400" b="1" baseline="-25000" dirty="0">
              <a:solidFill>
                <a:srgbClr val="FF0000"/>
              </a:solidFill>
              <a:latin typeface="Cambria" panose="02040503050406030204" pitchFamily="18" charset="0"/>
              <a:ea typeface="맑은 고딕" panose="020B0503020000020004" pitchFamily="34" charset="-127"/>
            </a:endParaRPr>
          </a:p>
        </p:txBody>
      </p:sp>
      <p:sp>
        <p:nvSpPr>
          <p:cNvPr id="206" name="TextBox 205">
            <a:extLst>
              <a:ext uri="{FF2B5EF4-FFF2-40B4-BE49-F238E27FC236}">
                <a16:creationId xmlns:a16="http://schemas.microsoft.com/office/drawing/2014/main" id="{07EA1743-3CDF-A414-D5F1-B65D113A9442}"/>
              </a:ext>
            </a:extLst>
          </p:cNvPr>
          <p:cNvSpPr txBox="1"/>
          <p:nvPr/>
        </p:nvSpPr>
        <p:spPr>
          <a:xfrm>
            <a:off x="5634344" y="6239030"/>
            <a:ext cx="537476" cy="369332"/>
          </a:xfrm>
          <a:prstGeom prst="rect">
            <a:avLst/>
          </a:prstGeom>
          <a:noFill/>
          <a:ln>
            <a:noFill/>
          </a:ln>
        </p:spPr>
        <p:txBody>
          <a:bodyPr wrap="square" lIns="0" tIns="0" rIns="0" bIns="0" rtlCol="0" anchor="ctr">
            <a:spAutoFit/>
          </a:bodyPr>
          <a:lstStyle/>
          <a:p>
            <a:pPr algn="ctr" defTabSz="457200"/>
            <a:r>
              <a:rPr lang="en-US" altLang="ko-KR" sz="2400" b="1" dirty="0">
                <a:solidFill>
                  <a:srgbClr val="FF0000"/>
                </a:solidFill>
                <a:latin typeface="Cambria" panose="02040503050406030204" pitchFamily="18" charset="0"/>
                <a:ea typeface="맑은 고딕" panose="020B0503020000020004" pitchFamily="34" charset="-127"/>
              </a:rPr>
              <a:t>1</a:t>
            </a:r>
            <a:endParaRPr lang="ko-KR" altLang="en-US" sz="2400" b="1" baseline="-25000" dirty="0">
              <a:solidFill>
                <a:srgbClr val="FF0000"/>
              </a:solidFill>
              <a:latin typeface="Cambria" panose="02040503050406030204" pitchFamily="18" charset="0"/>
              <a:ea typeface="맑은 고딕" panose="020B0503020000020004" pitchFamily="34" charset="-127"/>
            </a:endParaRPr>
          </a:p>
        </p:txBody>
      </p:sp>
      <p:sp>
        <p:nvSpPr>
          <p:cNvPr id="207" name="TextBox 206">
            <a:extLst>
              <a:ext uri="{FF2B5EF4-FFF2-40B4-BE49-F238E27FC236}">
                <a16:creationId xmlns:a16="http://schemas.microsoft.com/office/drawing/2014/main" id="{00573B24-1499-5432-265A-94570B9D0F9B}"/>
              </a:ext>
            </a:extLst>
          </p:cNvPr>
          <p:cNvSpPr txBox="1"/>
          <p:nvPr/>
        </p:nvSpPr>
        <p:spPr>
          <a:xfrm>
            <a:off x="6747858" y="6239030"/>
            <a:ext cx="537476" cy="369332"/>
          </a:xfrm>
          <a:prstGeom prst="rect">
            <a:avLst/>
          </a:prstGeom>
          <a:noFill/>
          <a:ln>
            <a:noFill/>
          </a:ln>
        </p:spPr>
        <p:txBody>
          <a:bodyPr wrap="square" lIns="0" tIns="0" rIns="0" bIns="0" rtlCol="0" anchor="ctr">
            <a:spAutoFit/>
          </a:bodyPr>
          <a:lstStyle/>
          <a:p>
            <a:pPr algn="ctr" defTabSz="457200"/>
            <a:r>
              <a:rPr lang="en-US" altLang="ko-KR" sz="2400" b="1" dirty="0">
                <a:solidFill>
                  <a:srgbClr val="FF0000"/>
                </a:solidFill>
                <a:latin typeface="Cambria" panose="02040503050406030204" pitchFamily="18" charset="0"/>
                <a:ea typeface="맑은 고딕" panose="020B0503020000020004" pitchFamily="34" charset="-127"/>
              </a:rPr>
              <a:t>1</a:t>
            </a:r>
            <a:endParaRPr lang="ko-KR" altLang="en-US" sz="2400" b="1" dirty="0">
              <a:solidFill>
                <a:srgbClr val="FF0000"/>
              </a:solidFill>
              <a:latin typeface="Cambria" panose="02040503050406030204" pitchFamily="18" charset="0"/>
              <a:ea typeface="맑은 고딕" panose="020B0503020000020004" pitchFamily="34" charset="-127"/>
            </a:endParaRPr>
          </a:p>
        </p:txBody>
      </p:sp>
      <p:sp>
        <p:nvSpPr>
          <p:cNvPr id="208" name="TextBox 207">
            <a:extLst>
              <a:ext uri="{FF2B5EF4-FFF2-40B4-BE49-F238E27FC236}">
                <a16:creationId xmlns:a16="http://schemas.microsoft.com/office/drawing/2014/main" id="{CF7D9D2C-DA47-F17A-669B-2ADAACEFC598}"/>
              </a:ext>
            </a:extLst>
          </p:cNvPr>
          <p:cNvSpPr txBox="1"/>
          <p:nvPr/>
        </p:nvSpPr>
        <p:spPr>
          <a:xfrm>
            <a:off x="7861372" y="6239030"/>
            <a:ext cx="537476" cy="369332"/>
          </a:xfrm>
          <a:prstGeom prst="rect">
            <a:avLst/>
          </a:prstGeom>
          <a:noFill/>
          <a:ln>
            <a:noFill/>
          </a:ln>
        </p:spPr>
        <p:txBody>
          <a:bodyPr wrap="square" lIns="0" tIns="0" rIns="0" bIns="0" rtlCol="0" anchor="ctr">
            <a:spAutoFit/>
          </a:bodyPr>
          <a:lstStyle/>
          <a:p>
            <a:pPr algn="ctr" defTabSz="457200"/>
            <a:r>
              <a:rPr lang="en-US" altLang="ko-KR" sz="2400" b="1" dirty="0">
                <a:solidFill>
                  <a:srgbClr val="FF0000"/>
                </a:solidFill>
                <a:latin typeface="Cambria" panose="02040503050406030204" pitchFamily="18" charset="0"/>
                <a:ea typeface="맑은 고딕" panose="020B0503020000020004" pitchFamily="34" charset="-127"/>
              </a:rPr>
              <a:t>1</a:t>
            </a:r>
            <a:endParaRPr lang="ko-KR" altLang="en-US" sz="2400" b="1" baseline="-25000" dirty="0">
              <a:solidFill>
                <a:srgbClr val="FF0000"/>
              </a:solidFill>
              <a:latin typeface="Cambria" panose="02040503050406030204" pitchFamily="18" charset="0"/>
              <a:ea typeface="맑은 고딕" panose="020B0503020000020004" pitchFamily="34" charset="-127"/>
            </a:endParaRPr>
          </a:p>
        </p:txBody>
      </p:sp>
      <p:sp>
        <p:nvSpPr>
          <p:cNvPr id="209" name="TextBox 208">
            <a:extLst>
              <a:ext uri="{FF2B5EF4-FFF2-40B4-BE49-F238E27FC236}">
                <a16:creationId xmlns:a16="http://schemas.microsoft.com/office/drawing/2014/main" id="{72059A4A-4675-0AF1-5D07-E4B1D16A19E3}"/>
              </a:ext>
            </a:extLst>
          </p:cNvPr>
          <p:cNvSpPr txBox="1"/>
          <p:nvPr/>
        </p:nvSpPr>
        <p:spPr>
          <a:xfrm>
            <a:off x="3646974" y="6239030"/>
            <a:ext cx="1047389" cy="369332"/>
          </a:xfrm>
          <a:prstGeom prst="rect">
            <a:avLst/>
          </a:prstGeom>
          <a:noFill/>
          <a:ln>
            <a:noFill/>
          </a:ln>
        </p:spPr>
        <p:txBody>
          <a:bodyPr wrap="square" lIns="0" tIns="0" rIns="0" bIns="0" rtlCol="0" anchor="ctr">
            <a:spAutoFit/>
          </a:bodyPr>
          <a:lstStyle/>
          <a:p>
            <a:pPr algn="ctr" defTabSz="457200"/>
            <a:r>
              <a:rPr lang="en-US" altLang="ko-KR" sz="2400" b="1" dirty="0">
                <a:solidFill>
                  <a:srgbClr val="FF0000"/>
                </a:solidFill>
                <a:latin typeface="Cambria" panose="02040503050406030204" pitchFamily="18" charset="0"/>
                <a:ea typeface="맑은 고딕" panose="020B0503020000020004" pitchFamily="34" charset="-127"/>
              </a:rPr>
              <a:t>Result:</a:t>
            </a:r>
            <a:endParaRPr lang="ko-KR" altLang="en-US" sz="2400" b="1" dirty="0">
              <a:solidFill>
                <a:srgbClr val="FF0000"/>
              </a:solidFill>
              <a:latin typeface="Cambria" panose="02040503050406030204" pitchFamily="18" charset="0"/>
              <a:ea typeface="맑은 고딕" panose="020B0503020000020004" pitchFamily="34" charset="-127"/>
            </a:endParaRPr>
          </a:p>
        </p:txBody>
      </p:sp>
      <p:grpSp>
        <p:nvGrpSpPr>
          <p:cNvPr id="275" name="Group 274">
            <a:extLst>
              <a:ext uri="{FF2B5EF4-FFF2-40B4-BE49-F238E27FC236}">
                <a16:creationId xmlns:a16="http://schemas.microsoft.com/office/drawing/2014/main" id="{90688DD9-34FB-284C-8B20-330C86238E93}"/>
              </a:ext>
            </a:extLst>
          </p:cNvPr>
          <p:cNvGrpSpPr/>
          <p:nvPr/>
        </p:nvGrpSpPr>
        <p:grpSpPr>
          <a:xfrm>
            <a:off x="4051865" y="5260434"/>
            <a:ext cx="3939696" cy="891472"/>
            <a:chOff x="4051865" y="2665067"/>
            <a:chExt cx="3939696" cy="891472"/>
          </a:xfrm>
        </p:grpSpPr>
        <p:grpSp>
          <p:nvGrpSpPr>
            <p:cNvPr id="321" name="Group 320">
              <a:extLst>
                <a:ext uri="{FF2B5EF4-FFF2-40B4-BE49-F238E27FC236}">
                  <a16:creationId xmlns:a16="http://schemas.microsoft.com/office/drawing/2014/main" id="{93D907CB-54DB-04B1-E95C-C383CC08CF29}"/>
                </a:ext>
              </a:extLst>
            </p:cNvPr>
            <p:cNvGrpSpPr/>
            <p:nvPr/>
          </p:nvGrpSpPr>
          <p:grpSpPr>
            <a:xfrm>
              <a:off x="4062140" y="2665067"/>
              <a:ext cx="3340542" cy="891472"/>
              <a:chOff x="1860807" y="2641375"/>
              <a:chExt cx="3340542" cy="3601380"/>
            </a:xfrm>
          </p:grpSpPr>
          <p:cxnSp>
            <p:nvCxnSpPr>
              <p:cNvPr id="326" name="Straight Connector 325">
                <a:extLst>
                  <a:ext uri="{FF2B5EF4-FFF2-40B4-BE49-F238E27FC236}">
                    <a16:creationId xmlns:a16="http://schemas.microsoft.com/office/drawing/2014/main" id="{814F1E1F-F916-8741-913A-D82FE7CAA19D}"/>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8EAA4627-4C25-1F01-25A5-5C97AF595799}"/>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436BF4DE-ED94-67A4-35C6-3AADCA0DAB50}"/>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E14AE279-19E7-82E2-5B91-9B7E8166C24F}"/>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322" name="Straight Connector 321">
              <a:extLst>
                <a:ext uri="{FF2B5EF4-FFF2-40B4-BE49-F238E27FC236}">
                  <a16:creationId xmlns:a16="http://schemas.microsoft.com/office/drawing/2014/main" id="{93FFF7A7-7E42-455B-509E-E939DB346B31}"/>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05D1440C-105E-F18C-4FC4-2B06635D0F0B}"/>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FE33E594-EBCE-347F-F30D-4BFB3B87A8D3}"/>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287B9797-17D1-95FD-ADD5-4E54461FAF04}"/>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6" name="Group 275">
            <a:extLst>
              <a:ext uri="{FF2B5EF4-FFF2-40B4-BE49-F238E27FC236}">
                <a16:creationId xmlns:a16="http://schemas.microsoft.com/office/drawing/2014/main" id="{36F37AE2-ABFF-E542-C1EE-A278C2741C4F}"/>
              </a:ext>
            </a:extLst>
          </p:cNvPr>
          <p:cNvGrpSpPr/>
          <p:nvPr/>
        </p:nvGrpSpPr>
        <p:grpSpPr>
          <a:xfrm>
            <a:off x="3382115" y="5641441"/>
            <a:ext cx="5014215" cy="2"/>
            <a:chOff x="1231585" y="2671909"/>
            <a:chExt cx="6166530" cy="2"/>
          </a:xfrm>
        </p:grpSpPr>
        <p:cxnSp>
          <p:nvCxnSpPr>
            <p:cNvPr id="319" name="Straight Connector 318">
              <a:extLst>
                <a:ext uri="{FF2B5EF4-FFF2-40B4-BE49-F238E27FC236}">
                  <a16:creationId xmlns:a16="http://schemas.microsoft.com/office/drawing/2014/main" id="{3C7DB334-3C59-5EA2-669D-0AEB47AE3786}"/>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3FB6DB20-4070-C0BF-A582-E0F08DCD5B67}"/>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7" name="타원 299">
            <a:extLst>
              <a:ext uri="{FF2B5EF4-FFF2-40B4-BE49-F238E27FC236}">
                <a16:creationId xmlns:a16="http://schemas.microsoft.com/office/drawing/2014/main" id="{1C56E967-A2F2-CC2C-657B-D724C8BBD1FF}"/>
              </a:ext>
            </a:extLst>
          </p:cNvPr>
          <p:cNvSpPr/>
          <p:nvPr/>
        </p:nvSpPr>
        <p:spPr>
          <a:xfrm>
            <a:off x="3779881" y="536239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278" name="타원 299">
            <a:extLst>
              <a:ext uri="{FF2B5EF4-FFF2-40B4-BE49-F238E27FC236}">
                <a16:creationId xmlns:a16="http://schemas.microsoft.com/office/drawing/2014/main" id="{935F8014-2C68-1A9E-F9F5-470C54ED0788}"/>
              </a:ext>
            </a:extLst>
          </p:cNvPr>
          <p:cNvSpPr/>
          <p:nvPr/>
        </p:nvSpPr>
        <p:spPr>
          <a:xfrm>
            <a:off x="4895902" y="536239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0</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279" name="타원 299">
            <a:extLst>
              <a:ext uri="{FF2B5EF4-FFF2-40B4-BE49-F238E27FC236}">
                <a16:creationId xmlns:a16="http://schemas.microsoft.com/office/drawing/2014/main" id="{DCF0959E-9193-512A-BEB4-57720065BF5E}"/>
              </a:ext>
            </a:extLst>
          </p:cNvPr>
          <p:cNvSpPr/>
          <p:nvPr/>
        </p:nvSpPr>
        <p:spPr>
          <a:xfrm>
            <a:off x="6009416" y="536239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0</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280" name="타원 299">
            <a:extLst>
              <a:ext uri="{FF2B5EF4-FFF2-40B4-BE49-F238E27FC236}">
                <a16:creationId xmlns:a16="http://schemas.microsoft.com/office/drawing/2014/main" id="{8D10C29D-86BF-73D8-252E-0A86EF4D798B}"/>
              </a:ext>
            </a:extLst>
          </p:cNvPr>
          <p:cNvSpPr/>
          <p:nvPr/>
        </p:nvSpPr>
        <p:spPr>
          <a:xfrm>
            <a:off x="7122930" y="536239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r>
              <a:rPr lang="en-US" altLang="ko-KR" sz="2800" b="1" dirty="0">
                <a:solidFill>
                  <a:schemeClr val="bg1">
                    <a:lumMod val="85000"/>
                  </a:schemeClr>
                </a:solidFill>
                <a:latin typeface="Cambria" panose="02040503050406030204" pitchFamily="18" charset="0"/>
                <a:ea typeface="맑은 고딕" panose="020B0503020000020004" pitchFamily="34" charset="-127"/>
              </a:rPr>
              <a:t>1</a:t>
            </a:r>
            <a:endParaRPr lang="ko-KR" altLang="en-US" sz="2800" b="1" dirty="0">
              <a:solidFill>
                <a:schemeClr val="bg1">
                  <a:lumMod val="85000"/>
                </a:schemeClr>
              </a:solidFill>
              <a:latin typeface="Cambria" panose="02040503050406030204" pitchFamily="18" charset="0"/>
              <a:ea typeface="맑은 고딕" panose="020B0503020000020004" pitchFamily="34" charset="-127"/>
            </a:endParaRPr>
          </a:p>
        </p:txBody>
      </p:sp>
      <p:sp>
        <p:nvSpPr>
          <p:cNvPr id="281" name="TextBox 280">
            <a:extLst>
              <a:ext uri="{FF2B5EF4-FFF2-40B4-BE49-F238E27FC236}">
                <a16:creationId xmlns:a16="http://schemas.microsoft.com/office/drawing/2014/main" id="{5C9E1346-74A9-9CC7-3705-C2A7F8CE5061}"/>
              </a:ext>
            </a:extLst>
          </p:cNvPr>
          <p:cNvSpPr txBox="1"/>
          <p:nvPr/>
        </p:nvSpPr>
        <p:spPr>
          <a:xfrm>
            <a:off x="8390475" y="5415600"/>
            <a:ext cx="250737" cy="307777"/>
          </a:xfrm>
          <a:prstGeom prst="rect">
            <a:avLst/>
          </a:prstGeom>
          <a:solidFill>
            <a:schemeClr val="accent4">
              <a:lumMod val="20000"/>
              <a:lumOff val="80000"/>
            </a:schemeClr>
          </a:solidFill>
        </p:spPr>
        <p:txBody>
          <a:bodyPr wrap="square" lIns="0" tIns="0" rIns="0" bIns="0" rtlCol="0" anchor="ctr">
            <a:spAutoFit/>
          </a:bodyPr>
          <a:lstStyle/>
          <a:p>
            <a:pPr algn="ctr" defTabSz="457200"/>
            <a:r>
              <a:rPr lang="en-US" altLang="ko-KR" sz="2000" b="1" dirty="0">
                <a:solidFill>
                  <a:prstClr val="black"/>
                </a:solidFill>
                <a:latin typeface="Cambria" panose="02040503050406030204" pitchFamily="18" charset="0"/>
                <a:ea typeface="맑은 고딕" panose="020B0503020000020004" pitchFamily="34" charset="-127"/>
              </a:rPr>
              <a:t>…</a:t>
            </a:r>
            <a:endParaRPr lang="ko-KR" altLang="en-US" sz="2000" b="1" dirty="0">
              <a:solidFill>
                <a:prstClr val="black"/>
              </a:solidFill>
              <a:latin typeface="Cambria" panose="02040503050406030204" pitchFamily="18" charset="0"/>
              <a:ea typeface="맑은 고딕" panose="020B0503020000020004" pitchFamily="34" charset="-127"/>
            </a:endParaRPr>
          </a:p>
        </p:txBody>
      </p:sp>
      <p:sp>
        <p:nvSpPr>
          <p:cNvPr id="282" name="TextBox 281">
            <a:extLst>
              <a:ext uri="{FF2B5EF4-FFF2-40B4-BE49-F238E27FC236}">
                <a16:creationId xmlns:a16="http://schemas.microsoft.com/office/drawing/2014/main" id="{C30AF8C3-2223-2AF4-5F3D-EEA040716FEF}"/>
              </a:ext>
            </a:extLst>
          </p:cNvPr>
          <p:cNvSpPr txBox="1"/>
          <p:nvPr/>
        </p:nvSpPr>
        <p:spPr>
          <a:xfrm>
            <a:off x="1741317" y="5490916"/>
            <a:ext cx="1662137" cy="307777"/>
          </a:xfrm>
          <a:prstGeom prst="rect">
            <a:avLst/>
          </a:prstGeom>
          <a:noFill/>
        </p:spPr>
        <p:txBody>
          <a:bodyPr wrap="square" lIns="0" tIns="0" rIns="0" bIns="0" rtlCol="0" anchor="ctr">
            <a:spAutoFit/>
          </a:bodyPr>
          <a:lstStyle/>
          <a:p>
            <a:pPr defTabSz="457200"/>
            <a:r>
              <a:rPr lang="en-US" altLang="ko-KR" sz="2000" b="1" dirty="0" err="1">
                <a:solidFill>
                  <a:prstClr val="black"/>
                </a:solidFill>
                <a:latin typeface="Cambria" panose="02040503050406030204" pitchFamily="18" charset="0"/>
                <a:ea typeface="맑은 고딕" panose="020B0503020000020004" pitchFamily="34" charset="-127"/>
              </a:rPr>
              <a:t>WL</a:t>
            </a:r>
            <a:r>
              <a:rPr lang="en-US" altLang="ko-KR" sz="2000" b="1" i="1" baseline="-25000" dirty="0" err="1">
                <a:solidFill>
                  <a:prstClr val="black"/>
                </a:solidFill>
                <a:latin typeface="Cambria" panose="02040503050406030204" pitchFamily="18" charset="0"/>
                <a:ea typeface="맑은 고딕" panose="020B0503020000020004" pitchFamily="34" charset="-127"/>
              </a:rPr>
              <a:t>y</a:t>
            </a:r>
            <a:r>
              <a:rPr lang="en-US" altLang="ko-KR" sz="2000" b="1" dirty="0">
                <a:solidFill>
                  <a:prstClr val="black"/>
                </a:solidFill>
                <a:latin typeface="Cambria" panose="02040503050406030204" pitchFamily="18" charset="0"/>
                <a:ea typeface="맑은 고딕" panose="020B0503020000020004" pitchFamily="34" charset="-127"/>
              </a:rPr>
              <a:t> in </a:t>
            </a:r>
            <a:r>
              <a:rPr lang="en-US" altLang="ko-KR" sz="2000" b="1" dirty="0" err="1">
                <a:solidFill>
                  <a:prstClr val="black"/>
                </a:solidFill>
                <a:latin typeface="Cambria" panose="02040503050406030204" pitchFamily="18" charset="0"/>
                <a:ea typeface="맑은 고딕" panose="020B0503020000020004" pitchFamily="34" charset="-127"/>
              </a:rPr>
              <a:t>Block</a:t>
            </a:r>
            <a:r>
              <a:rPr lang="en-US" altLang="ko-KR" sz="2000" b="1" i="1" baseline="-25000" dirty="0" err="1">
                <a:solidFill>
                  <a:prstClr val="black"/>
                </a:solidFill>
                <a:latin typeface="Cambria" panose="02040503050406030204" pitchFamily="18" charset="0"/>
                <a:ea typeface="맑은 고딕" panose="020B0503020000020004" pitchFamily="34" charset="-127"/>
              </a:rPr>
              <a:t>i</a:t>
            </a:r>
            <a:endParaRPr lang="ko-KR" altLang="en-US" sz="2000" b="1" i="1" baseline="-25000" dirty="0">
              <a:solidFill>
                <a:prstClr val="black"/>
              </a:solidFill>
              <a:latin typeface="Cambria" panose="02040503050406030204" pitchFamily="18" charset="0"/>
              <a:ea typeface="맑은 고딕" panose="020B0503020000020004" pitchFamily="34" charset="-127"/>
            </a:endParaRPr>
          </a:p>
        </p:txBody>
      </p:sp>
      <p:grpSp>
        <p:nvGrpSpPr>
          <p:cNvPr id="284" name="그룹 835">
            <a:extLst>
              <a:ext uri="{FF2B5EF4-FFF2-40B4-BE49-F238E27FC236}">
                <a16:creationId xmlns:a16="http://schemas.microsoft.com/office/drawing/2014/main" id="{FB40E072-CBDC-B9FB-B80C-8F4B5BB9F4B6}"/>
              </a:ext>
            </a:extLst>
          </p:cNvPr>
          <p:cNvGrpSpPr/>
          <p:nvPr/>
        </p:nvGrpSpPr>
        <p:grpSpPr>
          <a:xfrm rot="16200000">
            <a:off x="3777481" y="5503926"/>
            <a:ext cx="564373" cy="268733"/>
            <a:chOff x="5890169" y="4312037"/>
            <a:chExt cx="1895988" cy="1103725"/>
          </a:xfrm>
        </p:grpSpPr>
        <p:grpSp>
          <p:nvGrpSpPr>
            <p:cNvPr id="299" name="그룹 822">
              <a:extLst>
                <a:ext uri="{FF2B5EF4-FFF2-40B4-BE49-F238E27FC236}">
                  <a16:creationId xmlns:a16="http://schemas.microsoft.com/office/drawing/2014/main" id="{B92FCF4C-BA05-E7E9-5126-4C6B8714C917}"/>
                </a:ext>
              </a:extLst>
            </p:cNvPr>
            <p:cNvGrpSpPr/>
            <p:nvPr/>
          </p:nvGrpSpPr>
          <p:grpSpPr>
            <a:xfrm>
              <a:off x="6122466" y="4312037"/>
              <a:ext cx="1432853" cy="1103725"/>
              <a:chOff x="5991225" y="4310063"/>
              <a:chExt cx="496427" cy="273840"/>
            </a:xfrm>
          </p:grpSpPr>
          <p:cxnSp>
            <p:nvCxnSpPr>
              <p:cNvPr id="302" name="직선 연결선 771">
                <a:extLst>
                  <a:ext uri="{FF2B5EF4-FFF2-40B4-BE49-F238E27FC236}">
                    <a16:creationId xmlns:a16="http://schemas.microsoft.com/office/drawing/2014/main" id="{4086A2E9-CB25-87C3-ADA2-B8A97CFAFB2B}"/>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3" name="직선 연결선 789">
                <a:extLst>
                  <a:ext uri="{FF2B5EF4-FFF2-40B4-BE49-F238E27FC236}">
                    <a16:creationId xmlns:a16="http://schemas.microsoft.com/office/drawing/2014/main" id="{F992FD0E-E93A-64F1-8CD6-5811B72E7822}"/>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4" name="직선 연결선 792">
                <a:extLst>
                  <a:ext uri="{FF2B5EF4-FFF2-40B4-BE49-F238E27FC236}">
                    <a16:creationId xmlns:a16="http://schemas.microsoft.com/office/drawing/2014/main" id="{D32CA2A7-65FD-AE79-B5EF-CFFE1E72897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5" name="직선 연결선 807">
                <a:extLst>
                  <a:ext uri="{FF2B5EF4-FFF2-40B4-BE49-F238E27FC236}">
                    <a16:creationId xmlns:a16="http://schemas.microsoft.com/office/drawing/2014/main" id="{8D391E9D-1F57-AF14-592A-00B6DCA7D67D}"/>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6" name="직선 연결선 810">
                <a:extLst>
                  <a:ext uri="{FF2B5EF4-FFF2-40B4-BE49-F238E27FC236}">
                    <a16:creationId xmlns:a16="http://schemas.microsoft.com/office/drawing/2014/main" id="{282CD6DA-1315-9DE1-60B2-1CE59D5C2DF0}"/>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7" name="직선 연결선 815">
                <a:extLst>
                  <a:ext uri="{FF2B5EF4-FFF2-40B4-BE49-F238E27FC236}">
                    <a16:creationId xmlns:a16="http://schemas.microsoft.com/office/drawing/2014/main" id="{CAC79130-DC7A-F732-67E0-C8F9BF90B249}"/>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8" name="직선 연결선 819">
                <a:extLst>
                  <a:ext uri="{FF2B5EF4-FFF2-40B4-BE49-F238E27FC236}">
                    <a16:creationId xmlns:a16="http://schemas.microsoft.com/office/drawing/2014/main" id="{FCA8BB8D-4E4A-9CAF-7228-3A5A613D0930}"/>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300" name="직선 연결선 826">
              <a:extLst>
                <a:ext uri="{FF2B5EF4-FFF2-40B4-BE49-F238E27FC236}">
                  <a16:creationId xmlns:a16="http://schemas.microsoft.com/office/drawing/2014/main" id="{0E061CA4-ADD0-9EE3-8E92-E89C6ADD3912}"/>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1" name="직선 연결선 832">
              <a:extLst>
                <a:ext uri="{FF2B5EF4-FFF2-40B4-BE49-F238E27FC236}">
                  <a16:creationId xmlns:a16="http://schemas.microsoft.com/office/drawing/2014/main" id="{41CCBE52-4AED-A78D-DCAA-CC0086E57A98}"/>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86" name="그룹 761">
            <a:extLst>
              <a:ext uri="{FF2B5EF4-FFF2-40B4-BE49-F238E27FC236}">
                <a16:creationId xmlns:a16="http://schemas.microsoft.com/office/drawing/2014/main" id="{8626FE54-B1FE-5C44-156D-BC0C1B999FDB}"/>
              </a:ext>
            </a:extLst>
          </p:cNvPr>
          <p:cNvGrpSpPr/>
          <p:nvPr/>
        </p:nvGrpSpPr>
        <p:grpSpPr>
          <a:xfrm rot="5400000">
            <a:off x="5999216" y="5596774"/>
            <a:ext cx="598569" cy="124310"/>
            <a:chOff x="5608137" y="3394157"/>
            <a:chExt cx="338599" cy="70817"/>
          </a:xfrm>
        </p:grpSpPr>
        <p:grpSp>
          <p:nvGrpSpPr>
            <p:cNvPr id="287" name="그룹 753">
              <a:extLst>
                <a:ext uri="{FF2B5EF4-FFF2-40B4-BE49-F238E27FC236}">
                  <a16:creationId xmlns:a16="http://schemas.microsoft.com/office/drawing/2014/main" id="{F584A370-96B7-4FF2-F4FB-EB97CCA674F3}"/>
                </a:ext>
              </a:extLst>
            </p:cNvPr>
            <p:cNvGrpSpPr/>
            <p:nvPr/>
          </p:nvGrpSpPr>
          <p:grpSpPr>
            <a:xfrm rot="5400000">
              <a:off x="5739521" y="3307128"/>
              <a:ext cx="70817" cy="244875"/>
              <a:chOff x="5131625" y="2342062"/>
              <a:chExt cx="70817" cy="244875"/>
            </a:xfrm>
          </p:grpSpPr>
          <p:sp>
            <p:nvSpPr>
              <p:cNvPr id="290" name="타원 750">
                <a:extLst>
                  <a:ext uri="{FF2B5EF4-FFF2-40B4-BE49-F238E27FC236}">
                    <a16:creationId xmlns:a16="http://schemas.microsoft.com/office/drawing/2014/main" id="{1B0556B8-7F7E-89F5-73EA-CB776BF17739}"/>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sp>
            <p:nvSpPr>
              <p:cNvPr id="291" name="타원 751">
                <a:extLst>
                  <a:ext uri="{FF2B5EF4-FFF2-40B4-BE49-F238E27FC236}">
                    <a16:creationId xmlns:a16="http://schemas.microsoft.com/office/drawing/2014/main" id="{B031117C-9A69-5166-45D5-14DABE322D30}"/>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cxnSp>
            <p:nvCxnSpPr>
              <p:cNvPr id="292" name="직선 연결선 752">
                <a:extLst>
                  <a:ext uri="{FF2B5EF4-FFF2-40B4-BE49-F238E27FC236}">
                    <a16:creationId xmlns:a16="http://schemas.microsoft.com/office/drawing/2014/main" id="{3C039091-CFFC-092E-3862-12FFEA15D521}"/>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88" name="직선 연결선 754">
              <a:extLst>
                <a:ext uri="{FF2B5EF4-FFF2-40B4-BE49-F238E27FC236}">
                  <a16:creationId xmlns:a16="http://schemas.microsoft.com/office/drawing/2014/main" id="{697CE074-A840-9C4D-1856-376A5EC1C79F}"/>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89" name="직선 연결선 756">
              <a:extLst>
                <a:ext uri="{FF2B5EF4-FFF2-40B4-BE49-F238E27FC236}">
                  <a16:creationId xmlns:a16="http://schemas.microsoft.com/office/drawing/2014/main" id="{664200F9-5316-DCA5-5F2B-F1A3595C1355}"/>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200" name="U-turn Arrow 199">
            <a:extLst>
              <a:ext uri="{FF2B5EF4-FFF2-40B4-BE49-F238E27FC236}">
                <a16:creationId xmlns:a16="http://schemas.microsoft.com/office/drawing/2014/main" id="{EDE5A66D-DDAD-DB13-A095-D9407F61827C}"/>
              </a:ext>
            </a:extLst>
          </p:cNvPr>
          <p:cNvSpPr/>
          <p:nvPr/>
        </p:nvSpPr>
        <p:spPr>
          <a:xfrm flipH="1">
            <a:off x="4232463" y="4033959"/>
            <a:ext cx="581169" cy="2189070"/>
          </a:xfrm>
          <a:prstGeom prst="uturnArrow">
            <a:avLst>
              <a:gd name="adj1" fmla="val 12998"/>
              <a:gd name="adj2" fmla="val 12998"/>
              <a:gd name="adj3" fmla="val 32437"/>
              <a:gd name="adj4" fmla="val 19747"/>
              <a:gd name="adj5" fmla="val 4115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202" name="U-turn Arrow 201">
            <a:extLst>
              <a:ext uri="{FF2B5EF4-FFF2-40B4-BE49-F238E27FC236}">
                <a16:creationId xmlns:a16="http://schemas.microsoft.com/office/drawing/2014/main" id="{D2359131-AC01-15A9-32B7-D3CCB25C2787}"/>
              </a:ext>
            </a:extLst>
          </p:cNvPr>
          <p:cNvSpPr/>
          <p:nvPr/>
        </p:nvSpPr>
        <p:spPr>
          <a:xfrm flipH="1">
            <a:off x="7584995" y="4034843"/>
            <a:ext cx="581169" cy="2211506"/>
          </a:xfrm>
          <a:prstGeom prst="uturnArrow">
            <a:avLst>
              <a:gd name="adj1" fmla="val 12998"/>
              <a:gd name="adj2" fmla="val 12998"/>
              <a:gd name="adj3" fmla="val 32437"/>
              <a:gd name="adj4" fmla="val 19747"/>
              <a:gd name="adj5" fmla="val 1648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203" name="U-turn Arrow 202">
            <a:extLst>
              <a:ext uri="{FF2B5EF4-FFF2-40B4-BE49-F238E27FC236}">
                <a16:creationId xmlns:a16="http://schemas.microsoft.com/office/drawing/2014/main" id="{B3360402-27F8-F40D-8E1D-2B2D49CC8B9A}"/>
              </a:ext>
            </a:extLst>
          </p:cNvPr>
          <p:cNvSpPr/>
          <p:nvPr/>
        </p:nvSpPr>
        <p:spPr>
          <a:xfrm flipH="1">
            <a:off x="5340553" y="4033959"/>
            <a:ext cx="581169" cy="2188187"/>
          </a:xfrm>
          <a:prstGeom prst="uturnArrow">
            <a:avLst>
              <a:gd name="adj1" fmla="val 12998"/>
              <a:gd name="adj2" fmla="val 12998"/>
              <a:gd name="adj3" fmla="val 32437"/>
              <a:gd name="adj4" fmla="val 19747"/>
              <a:gd name="adj5" fmla="val 402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330" name="U-turn Arrow 329">
            <a:extLst>
              <a:ext uri="{FF2B5EF4-FFF2-40B4-BE49-F238E27FC236}">
                <a16:creationId xmlns:a16="http://schemas.microsoft.com/office/drawing/2014/main" id="{A352C410-8BDF-29A0-0A66-D76E118A0046}"/>
              </a:ext>
            </a:extLst>
          </p:cNvPr>
          <p:cNvSpPr/>
          <p:nvPr/>
        </p:nvSpPr>
        <p:spPr>
          <a:xfrm flipH="1">
            <a:off x="6462837" y="5326610"/>
            <a:ext cx="581169" cy="909302"/>
          </a:xfrm>
          <a:prstGeom prst="uturnArrow">
            <a:avLst>
              <a:gd name="adj1" fmla="val 12998"/>
              <a:gd name="adj2" fmla="val 12998"/>
              <a:gd name="adj3" fmla="val 32437"/>
              <a:gd name="adj4" fmla="val 19747"/>
              <a:gd name="adj5" fmla="val 3778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331" name="U-turn Arrow 330">
            <a:extLst>
              <a:ext uri="{FF2B5EF4-FFF2-40B4-BE49-F238E27FC236}">
                <a16:creationId xmlns:a16="http://schemas.microsoft.com/office/drawing/2014/main" id="{2FC27052-BA7F-A5EE-D836-5AA7FF534435}"/>
              </a:ext>
            </a:extLst>
          </p:cNvPr>
          <p:cNvSpPr/>
          <p:nvPr/>
        </p:nvSpPr>
        <p:spPr>
          <a:xfrm flipH="1">
            <a:off x="4232460" y="5341406"/>
            <a:ext cx="581169" cy="923201"/>
          </a:xfrm>
          <a:prstGeom prst="uturnArrow">
            <a:avLst>
              <a:gd name="adj1" fmla="val 12998"/>
              <a:gd name="adj2" fmla="val 12998"/>
              <a:gd name="adj3" fmla="val 32437"/>
              <a:gd name="adj4" fmla="val 19747"/>
              <a:gd name="adj5" fmla="val 9162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332" name="U-turn Arrow 331">
            <a:extLst>
              <a:ext uri="{FF2B5EF4-FFF2-40B4-BE49-F238E27FC236}">
                <a16:creationId xmlns:a16="http://schemas.microsoft.com/office/drawing/2014/main" id="{7B1E2FB4-BBD4-C451-F7B7-93B60A20D545}"/>
              </a:ext>
            </a:extLst>
          </p:cNvPr>
          <p:cNvSpPr/>
          <p:nvPr/>
        </p:nvSpPr>
        <p:spPr>
          <a:xfrm flipH="1">
            <a:off x="7584992" y="5326610"/>
            <a:ext cx="581169" cy="919739"/>
          </a:xfrm>
          <a:prstGeom prst="uturnArrow">
            <a:avLst>
              <a:gd name="adj1" fmla="val 12998"/>
              <a:gd name="adj2" fmla="val 12998"/>
              <a:gd name="adj3" fmla="val 32437"/>
              <a:gd name="adj4" fmla="val 19747"/>
              <a:gd name="adj5" fmla="val 921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333" name="U-turn Arrow 332">
            <a:extLst>
              <a:ext uri="{FF2B5EF4-FFF2-40B4-BE49-F238E27FC236}">
                <a16:creationId xmlns:a16="http://schemas.microsoft.com/office/drawing/2014/main" id="{BD4254BA-9AEE-AEFC-7229-8BD986EAF1B9}"/>
              </a:ext>
            </a:extLst>
          </p:cNvPr>
          <p:cNvSpPr/>
          <p:nvPr/>
        </p:nvSpPr>
        <p:spPr>
          <a:xfrm flipH="1">
            <a:off x="5340550" y="5340992"/>
            <a:ext cx="581169" cy="912397"/>
          </a:xfrm>
          <a:prstGeom prst="uturnArrow">
            <a:avLst>
              <a:gd name="adj1" fmla="val 12998"/>
              <a:gd name="adj2" fmla="val 12998"/>
              <a:gd name="adj3" fmla="val 32437"/>
              <a:gd name="adj4" fmla="val 19747"/>
              <a:gd name="adj5" fmla="val 4022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grpSp>
        <p:nvGrpSpPr>
          <p:cNvPr id="334" name="그룹 761">
            <a:extLst>
              <a:ext uri="{FF2B5EF4-FFF2-40B4-BE49-F238E27FC236}">
                <a16:creationId xmlns:a16="http://schemas.microsoft.com/office/drawing/2014/main" id="{64C6C16A-069E-DBD8-683A-69822F0907D9}"/>
              </a:ext>
            </a:extLst>
          </p:cNvPr>
          <p:cNvGrpSpPr/>
          <p:nvPr/>
        </p:nvGrpSpPr>
        <p:grpSpPr>
          <a:xfrm rot="5400000">
            <a:off x="4883794" y="5596775"/>
            <a:ext cx="598569" cy="124310"/>
            <a:chOff x="5608137" y="3394157"/>
            <a:chExt cx="338599" cy="70817"/>
          </a:xfrm>
        </p:grpSpPr>
        <p:grpSp>
          <p:nvGrpSpPr>
            <p:cNvPr id="335" name="그룹 753">
              <a:extLst>
                <a:ext uri="{FF2B5EF4-FFF2-40B4-BE49-F238E27FC236}">
                  <a16:creationId xmlns:a16="http://schemas.microsoft.com/office/drawing/2014/main" id="{46F20107-F362-1DF8-5117-D2267F9DC3AF}"/>
                </a:ext>
              </a:extLst>
            </p:cNvPr>
            <p:cNvGrpSpPr/>
            <p:nvPr/>
          </p:nvGrpSpPr>
          <p:grpSpPr>
            <a:xfrm rot="5400000">
              <a:off x="5739521" y="3307128"/>
              <a:ext cx="70817" cy="244875"/>
              <a:chOff x="5131625" y="2342062"/>
              <a:chExt cx="70817" cy="244875"/>
            </a:xfrm>
          </p:grpSpPr>
          <p:sp>
            <p:nvSpPr>
              <p:cNvPr id="338" name="타원 750">
                <a:extLst>
                  <a:ext uri="{FF2B5EF4-FFF2-40B4-BE49-F238E27FC236}">
                    <a16:creationId xmlns:a16="http://schemas.microsoft.com/office/drawing/2014/main" id="{7665EA3F-15F2-1C4E-F2BC-EA8EEC50E361}"/>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sp>
            <p:nvSpPr>
              <p:cNvPr id="339" name="타원 751">
                <a:extLst>
                  <a:ext uri="{FF2B5EF4-FFF2-40B4-BE49-F238E27FC236}">
                    <a16:creationId xmlns:a16="http://schemas.microsoft.com/office/drawing/2014/main" id="{EAF339EB-30A5-D01B-2E80-DA4AD7942E59}"/>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6">
                      <a:lumMod val="50000"/>
                    </a:schemeClr>
                  </a:solidFill>
                </a:endParaRPr>
              </a:p>
            </p:txBody>
          </p:sp>
          <p:cxnSp>
            <p:nvCxnSpPr>
              <p:cNvPr id="340" name="직선 연결선 752">
                <a:extLst>
                  <a:ext uri="{FF2B5EF4-FFF2-40B4-BE49-F238E27FC236}">
                    <a16:creationId xmlns:a16="http://schemas.microsoft.com/office/drawing/2014/main" id="{B2FCE671-6B4F-8FA6-8A9F-57597FF3B440}"/>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336" name="직선 연결선 754">
              <a:extLst>
                <a:ext uri="{FF2B5EF4-FFF2-40B4-BE49-F238E27FC236}">
                  <a16:creationId xmlns:a16="http://schemas.microsoft.com/office/drawing/2014/main" id="{80C92A27-20B0-C7E2-BDF5-AB3C109A3A14}"/>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337" name="직선 연결선 756">
              <a:extLst>
                <a:ext uri="{FF2B5EF4-FFF2-40B4-BE49-F238E27FC236}">
                  <a16:creationId xmlns:a16="http://schemas.microsoft.com/office/drawing/2014/main" id="{4EF0C65F-2467-17F0-82DC-D94AEDCCEC6F}"/>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341" name="그룹 835">
            <a:extLst>
              <a:ext uri="{FF2B5EF4-FFF2-40B4-BE49-F238E27FC236}">
                <a16:creationId xmlns:a16="http://schemas.microsoft.com/office/drawing/2014/main" id="{D6846B20-DD8D-80AE-D163-8E6EB9CBCA3B}"/>
              </a:ext>
            </a:extLst>
          </p:cNvPr>
          <p:cNvGrpSpPr/>
          <p:nvPr/>
        </p:nvGrpSpPr>
        <p:grpSpPr>
          <a:xfrm rot="16200000">
            <a:off x="7116827" y="5503926"/>
            <a:ext cx="564373" cy="268733"/>
            <a:chOff x="5890169" y="4312037"/>
            <a:chExt cx="1895988" cy="1103725"/>
          </a:xfrm>
        </p:grpSpPr>
        <p:grpSp>
          <p:nvGrpSpPr>
            <p:cNvPr id="342" name="그룹 822">
              <a:extLst>
                <a:ext uri="{FF2B5EF4-FFF2-40B4-BE49-F238E27FC236}">
                  <a16:creationId xmlns:a16="http://schemas.microsoft.com/office/drawing/2014/main" id="{BDC3047A-0E64-64E1-DE52-DF13BE2E9555}"/>
                </a:ext>
              </a:extLst>
            </p:cNvPr>
            <p:cNvGrpSpPr/>
            <p:nvPr/>
          </p:nvGrpSpPr>
          <p:grpSpPr>
            <a:xfrm>
              <a:off x="6122466" y="4312037"/>
              <a:ext cx="1432853" cy="1103725"/>
              <a:chOff x="5991225" y="4310063"/>
              <a:chExt cx="496427" cy="273840"/>
            </a:xfrm>
          </p:grpSpPr>
          <p:cxnSp>
            <p:nvCxnSpPr>
              <p:cNvPr id="345" name="직선 연결선 771">
                <a:extLst>
                  <a:ext uri="{FF2B5EF4-FFF2-40B4-BE49-F238E27FC236}">
                    <a16:creationId xmlns:a16="http://schemas.microsoft.com/office/drawing/2014/main" id="{ED88A357-6C95-D699-5C0F-D73BA602F395}"/>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46" name="직선 연결선 789">
                <a:extLst>
                  <a:ext uri="{FF2B5EF4-FFF2-40B4-BE49-F238E27FC236}">
                    <a16:creationId xmlns:a16="http://schemas.microsoft.com/office/drawing/2014/main" id="{A04FC476-F2C8-D8E4-572B-8F7993151043}"/>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47" name="직선 연결선 792">
                <a:extLst>
                  <a:ext uri="{FF2B5EF4-FFF2-40B4-BE49-F238E27FC236}">
                    <a16:creationId xmlns:a16="http://schemas.microsoft.com/office/drawing/2014/main" id="{BF6573E7-BF10-AE6C-46C1-5E4D8DA82906}"/>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48" name="직선 연결선 807">
                <a:extLst>
                  <a:ext uri="{FF2B5EF4-FFF2-40B4-BE49-F238E27FC236}">
                    <a16:creationId xmlns:a16="http://schemas.microsoft.com/office/drawing/2014/main" id="{96BFEE80-0693-15E6-F61E-C5AFB052C2D2}"/>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49" name="직선 연결선 810">
                <a:extLst>
                  <a:ext uri="{FF2B5EF4-FFF2-40B4-BE49-F238E27FC236}">
                    <a16:creationId xmlns:a16="http://schemas.microsoft.com/office/drawing/2014/main" id="{7FEA705B-2191-A516-7D32-0687E660F9FE}"/>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50" name="직선 연결선 815">
                <a:extLst>
                  <a:ext uri="{FF2B5EF4-FFF2-40B4-BE49-F238E27FC236}">
                    <a16:creationId xmlns:a16="http://schemas.microsoft.com/office/drawing/2014/main" id="{ED9DCD9C-D764-9E43-0816-90991A30F1D9}"/>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51" name="직선 연결선 819">
                <a:extLst>
                  <a:ext uri="{FF2B5EF4-FFF2-40B4-BE49-F238E27FC236}">
                    <a16:creationId xmlns:a16="http://schemas.microsoft.com/office/drawing/2014/main" id="{611BE62F-4C5C-9511-4286-02A274B99477}"/>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343" name="직선 연결선 826">
              <a:extLst>
                <a:ext uri="{FF2B5EF4-FFF2-40B4-BE49-F238E27FC236}">
                  <a16:creationId xmlns:a16="http://schemas.microsoft.com/office/drawing/2014/main" id="{FC070F9B-612A-9D85-6FDA-7D9AD18B94BD}"/>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44" name="직선 연결선 832">
              <a:extLst>
                <a:ext uri="{FF2B5EF4-FFF2-40B4-BE49-F238E27FC236}">
                  <a16:creationId xmlns:a16="http://schemas.microsoft.com/office/drawing/2014/main" id="{8E4DD1D2-7E6F-687F-B404-C832AA2C8C06}"/>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sp>
        <p:nvSpPr>
          <p:cNvPr id="204" name="U-turn Arrow 203">
            <a:extLst>
              <a:ext uri="{FF2B5EF4-FFF2-40B4-BE49-F238E27FC236}">
                <a16:creationId xmlns:a16="http://schemas.microsoft.com/office/drawing/2014/main" id="{408E9155-395E-5792-2E69-9ED75F141585}"/>
              </a:ext>
            </a:extLst>
          </p:cNvPr>
          <p:cNvSpPr/>
          <p:nvPr/>
        </p:nvSpPr>
        <p:spPr>
          <a:xfrm flipH="1">
            <a:off x="6462838" y="2731243"/>
            <a:ext cx="581169" cy="3515107"/>
          </a:xfrm>
          <a:prstGeom prst="uturnArrow">
            <a:avLst>
              <a:gd name="adj1" fmla="val 12998"/>
              <a:gd name="adj2" fmla="val 12998"/>
              <a:gd name="adj3" fmla="val 32437"/>
              <a:gd name="adj4" fmla="val 19747"/>
              <a:gd name="adj5" fmla="val 2542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196" name="Rectangle 195">
            <a:extLst>
              <a:ext uri="{FF2B5EF4-FFF2-40B4-BE49-F238E27FC236}">
                <a16:creationId xmlns:a16="http://schemas.microsoft.com/office/drawing/2014/main" id="{7FB3C844-DAC5-ADC6-BEB5-6428BC54E3C1}"/>
              </a:ext>
            </a:extLst>
          </p:cNvPr>
          <p:cNvSpPr/>
          <p:nvPr/>
        </p:nvSpPr>
        <p:spPr>
          <a:xfrm>
            <a:off x="99155" y="972065"/>
            <a:ext cx="8945689" cy="5670729"/>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10" name="Rectangle 209">
            <a:extLst>
              <a:ext uri="{FF2B5EF4-FFF2-40B4-BE49-F238E27FC236}">
                <a16:creationId xmlns:a16="http://schemas.microsoft.com/office/drawing/2014/main" id="{DB70C486-55DA-B33C-0324-EED4D30DCB66}"/>
              </a:ext>
            </a:extLst>
          </p:cNvPr>
          <p:cNvSpPr/>
          <p:nvPr/>
        </p:nvSpPr>
        <p:spPr>
          <a:xfrm>
            <a:off x="198309" y="2888361"/>
            <a:ext cx="8795988" cy="1637826"/>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C80060"/>
                </a:solidFill>
                <a:latin typeface="Cambria" panose="02040503050406030204" pitchFamily="18" charset="0"/>
                <a:ea typeface="Cambria" panose="02040503050406030204" pitchFamily="18" charset="0"/>
              </a:rPr>
              <a:t>Flash-Cosmos (Inter-Block MWS)</a:t>
            </a:r>
            <a:r>
              <a:rPr lang="en-US" sz="2800" dirty="0">
                <a:solidFill>
                  <a:schemeClr val="tx1"/>
                </a:solidFill>
                <a:latin typeface="Cambria" panose="02040503050406030204" pitchFamily="18" charset="0"/>
                <a:ea typeface="Cambria" panose="02040503050406030204" pitchFamily="18" charset="0"/>
              </a:rPr>
              <a:t> enables </a:t>
            </a:r>
          </a:p>
          <a:p>
            <a:pPr algn="ctr"/>
            <a:r>
              <a:rPr lang="en-US" sz="2800" dirty="0">
                <a:solidFill>
                  <a:schemeClr val="accent1"/>
                </a:solidFill>
                <a:latin typeface="Cambria" panose="02040503050406030204" pitchFamily="18" charset="0"/>
                <a:ea typeface="Cambria" panose="02040503050406030204" pitchFamily="18" charset="0"/>
              </a:rPr>
              <a:t>bitwise OR </a:t>
            </a:r>
            <a:r>
              <a:rPr lang="en-US" sz="2800" dirty="0">
                <a:solidFill>
                  <a:schemeClr val="tx1"/>
                </a:solidFill>
                <a:latin typeface="Cambria" panose="02040503050406030204" pitchFamily="18" charset="0"/>
                <a:ea typeface="Cambria" panose="02040503050406030204" pitchFamily="18" charset="0"/>
              </a:rPr>
              <a:t>of</a:t>
            </a:r>
            <a:r>
              <a:rPr lang="en-US" sz="2800" dirty="0">
                <a:solidFill>
                  <a:schemeClr val="accent6">
                    <a:lumMod val="75000"/>
                  </a:schemeClr>
                </a:solidFill>
                <a:latin typeface="Cambria" panose="02040503050406030204" pitchFamily="18" charset="0"/>
                <a:ea typeface="Cambria" panose="02040503050406030204" pitchFamily="18" charset="0"/>
              </a:rPr>
              <a:t> multiple pages </a:t>
            </a:r>
            <a:r>
              <a:rPr lang="en-US" sz="2800" dirty="0">
                <a:solidFill>
                  <a:schemeClr val="tx1"/>
                </a:solidFill>
                <a:latin typeface="Cambria" panose="02040503050406030204" pitchFamily="18" charset="0"/>
                <a:ea typeface="Cambria" panose="02040503050406030204" pitchFamily="18" charset="0"/>
              </a:rPr>
              <a:t>in different blocks </a:t>
            </a:r>
          </a:p>
          <a:p>
            <a:pPr algn="ctr"/>
            <a:r>
              <a:rPr lang="en-US" sz="2800" dirty="0">
                <a:solidFill>
                  <a:schemeClr val="tx1"/>
                </a:solidFill>
                <a:latin typeface="Cambria" panose="02040503050406030204" pitchFamily="18" charset="0"/>
                <a:ea typeface="Cambria" panose="02040503050406030204" pitchFamily="18" charset="0"/>
              </a:rPr>
              <a:t>via a </a:t>
            </a:r>
            <a:r>
              <a:rPr lang="en-US" sz="2800" dirty="0">
                <a:solidFill>
                  <a:schemeClr val="accent6">
                    <a:lumMod val="75000"/>
                  </a:schemeClr>
                </a:solidFill>
                <a:latin typeface="Cambria" panose="02040503050406030204" pitchFamily="18" charset="0"/>
                <a:ea typeface="Cambria" panose="02040503050406030204" pitchFamily="18" charset="0"/>
              </a:rPr>
              <a:t>single sensing operation</a:t>
            </a:r>
            <a:endParaRPr lang="en-CH" sz="2800" dirty="0">
              <a:solidFill>
                <a:schemeClr val="accent6">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7741400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0F4235-3709-BC48-83AA-FA18D1B1996F}"/>
              </a:ext>
            </a:extLst>
          </p:cNvPr>
          <p:cNvSpPr>
            <a:spLocks noGrp="1"/>
          </p:cNvSpPr>
          <p:nvPr>
            <p:ph idx="1"/>
          </p:nvPr>
        </p:nvSpPr>
        <p:spPr>
          <a:xfrm>
            <a:off x="78189" y="821804"/>
            <a:ext cx="8894602" cy="5671594"/>
          </a:xfrm>
        </p:spPr>
        <p:txBody>
          <a:bodyPr>
            <a:normAutofit lnSpcReduction="10000"/>
          </a:bodyPr>
          <a:lstStyle/>
          <a:p>
            <a:pPr>
              <a:lnSpc>
                <a:spcPct val="150000"/>
              </a:lnSpc>
            </a:pPr>
            <a:r>
              <a:rPr lang="en-US" sz="2800" dirty="0">
                <a:solidFill>
                  <a:srgbClr val="C00000"/>
                </a:solidFill>
                <a:sym typeface="Wingdings" pitchFamily="2" charset="2"/>
              </a:rPr>
              <a:t>PUM: </a:t>
            </a:r>
            <a:r>
              <a:rPr lang="en-US" sz="2800" dirty="0"/>
              <a:t>Exploits </a:t>
            </a:r>
            <a:r>
              <a:rPr lang="en-US" sz="2800" dirty="0">
                <a:solidFill>
                  <a:srgbClr val="0070C0"/>
                </a:solidFill>
              </a:rPr>
              <a:t>analog operational principles </a:t>
            </a:r>
            <a:r>
              <a:rPr lang="en-US" sz="2800" dirty="0"/>
              <a:t>of the memory circuitry to perform computation</a:t>
            </a:r>
            <a:endParaRPr lang="en-US" sz="1400" dirty="0">
              <a:sym typeface="Wingdings" pitchFamily="2" charset="2"/>
            </a:endParaRPr>
          </a:p>
          <a:p>
            <a:pPr lvl="1">
              <a:lnSpc>
                <a:spcPct val="150000"/>
              </a:lnSpc>
            </a:pPr>
            <a:r>
              <a:rPr lang="en-US" sz="2600" dirty="0">
                <a:sym typeface="Wingdings" pitchFamily="2" charset="2"/>
              </a:rPr>
              <a:t>Exploits </a:t>
            </a:r>
            <a:r>
              <a:rPr lang="en-US" sz="2600" dirty="0">
                <a:solidFill>
                  <a:srgbClr val="00B050"/>
                </a:solidFill>
                <a:sym typeface="Wingdings" pitchFamily="2" charset="2"/>
              </a:rPr>
              <a:t>internal connectivity </a:t>
            </a:r>
            <a:r>
              <a:rPr lang="en-US" sz="2600" dirty="0">
                <a:sym typeface="Wingdings" pitchFamily="2" charset="2"/>
              </a:rPr>
              <a:t>to move data</a:t>
            </a:r>
          </a:p>
          <a:p>
            <a:pPr lvl="1">
              <a:lnSpc>
                <a:spcPct val="150000"/>
              </a:lnSpc>
            </a:pPr>
            <a:r>
              <a:rPr lang="en-US" sz="2600" dirty="0">
                <a:sym typeface="Wingdings" pitchFamily="2" charset="2"/>
              </a:rPr>
              <a:t>Leverages the </a:t>
            </a:r>
            <a:r>
              <a:rPr lang="en-US" sz="2600" dirty="0">
                <a:solidFill>
                  <a:srgbClr val="00B050"/>
                </a:solidFill>
                <a:sym typeface="Wingdings" pitchFamily="2" charset="2"/>
              </a:rPr>
              <a:t>large internal bandwidth and parallelism </a:t>
            </a:r>
            <a:r>
              <a:rPr lang="en-US" sz="2600" dirty="0">
                <a:sym typeface="Wingdings" pitchFamily="2" charset="2"/>
              </a:rPr>
              <a:t>available inside the memory arrays</a:t>
            </a:r>
            <a:endParaRPr lang="en-US" dirty="0">
              <a:sym typeface="Wingdings" pitchFamily="2" charset="2"/>
            </a:endParaRPr>
          </a:p>
          <a:p>
            <a:pPr>
              <a:lnSpc>
                <a:spcPct val="150000"/>
              </a:lnSpc>
            </a:pPr>
            <a:r>
              <a:rPr lang="en-US" sz="2800" dirty="0">
                <a:sym typeface="Wingdings" pitchFamily="2" charset="2"/>
              </a:rPr>
              <a:t>A common approach for </a:t>
            </a:r>
            <a:r>
              <a:rPr lang="en-US" sz="2800" dirty="0">
                <a:solidFill>
                  <a:srgbClr val="C00000"/>
                </a:solidFill>
                <a:sym typeface="Wingdings" pitchFamily="2" charset="2"/>
              </a:rPr>
              <a:t>PUM</a:t>
            </a:r>
            <a:r>
              <a:rPr lang="en-US" sz="2800" dirty="0">
                <a:sym typeface="Wingdings" pitchFamily="2" charset="2"/>
              </a:rPr>
              <a:t> architectures is to perform </a:t>
            </a:r>
            <a:r>
              <a:rPr lang="en-US" sz="2800" dirty="0">
                <a:solidFill>
                  <a:srgbClr val="0070C0"/>
                </a:solidFill>
                <a:sym typeface="Wingdings" pitchFamily="2" charset="2"/>
              </a:rPr>
              <a:t>bulk bitwise operations</a:t>
            </a:r>
            <a:endParaRPr lang="en-US" sz="800" dirty="0">
              <a:solidFill>
                <a:srgbClr val="0070C0"/>
              </a:solidFill>
              <a:sym typeface="Wingdings" pitchFamily="2" charset="2"/>
            </a:endParaRPr>
          </a:p>
          <a:p>
            <a:pPr lvl="1">
              <a:lnSpc>
                <a:spcPct val="150000"/>
              </a:lnSpc>
            </a:pPr>
            <a:r>
              <a:rPr lang="en-US" sz="2600" dirty="0">
                <a:sym typeface="Wingdings" pitchFamily="2" charset="2"/>
              </a:rPr>
              <a:t>Simple logical operations (e.g., AND, OR, XOR)</a:t>
            </a:r>
            <a:endParaRPr lang="en-US" sz="1000" dirty="0">
              <a:sym typeface="Wingdings" pitchFamily="2" charset="2"/>
            </a:endParaRPr>
          </a:p>
          <a:p>
            <a:pPr lvl="1">
              <a:lnSpc>
                <a:spcPct val="150000"/>
              </a:lnSpc>
            </a:pPr>
            <a:r>
              <a:rPr lang="en-US" sz="2600" dirty="0">
                <a:sym typeface="Wingdings" pitchFamily="2" charset="2"/>
              </a:rPr>
              <a:t>More complex operations (e.g., addition, multiplication) </a:t>
            </a:r>
          </a:p>
          <a:p>
            <a:pPr marL="457200" lvl="1" indent="0">
              <a:lnSpc>
                <a:spcPct val="150000"/>
              </a:lnSpc>
              <a:buNone/>
            </a:pPr>
            <a:endParaRPr lang="en-US" sz="2600" dirty="0">
              <a:sym typeface="Wingdings" pitchFamily="2" charset="2"/>
            </a:endParaRPr>
          </a:p>
          <a:p>
            <a:pPr lvl="1">
              <a:lnSpc>
                <a:spcPct val="150000"/>
              </a:lnSpc>
            </a:pPr>
            <a:endParaRPr lang="en-US" sz="2600" dirty="0">
              <a:solidFill>
                <a:schemeClr val="accent5"/>
              </a:solidFill>
              <a:sym typeface="Wingdings" pitchFamily="2" charset="2"/>
            </a:endParaRPr>
          </a:p>
          <a:p>
            <a:pPr lvl="1">
              <a:lnSpc>
                <a:spcPct val="150000"/>
              </a:lnSpc>
            </a:pPr>
            <a:endParaRPr lang="en-US" sz="800" dirty="0">
              <a:solidFill>
                <a:schemeClr val="accent5"/>
              </a:solidFill>
              <a:sym typeface="Wingdings" pitchFamily="2" charset="2"/>
            </a:endParaRPr>
          </a:p>
          <a:p>
            <a:pPr lvl="2">
              <a:lnSpc>
                <a:spcPct val="150000"/>
              </a:lnSpc>
            </a:pPr>
            <a:endParaRPr lang="en-US" sz="100" dirty="0">
              <a:sym typeface="Wingdings" pitchFamily="2" charset="2"/>
            </a:endParaRPr>
          </a:p>
        </p:txBody>
      </p:sp>
      <p:sp>
        <p:nvSpPr>
          <p:cNvPr id="2" name="Title 1">
            <a:extLst>
              <a:ext uri="{FF2B5EF4-FFF2-40B4-BE49-F238E27FC236}">
                <a16:creationId xmlns:a16="http://schemas.microsoft.com/office/drawing/2014/main" id="{4D25B449-EC61-3A4F-B767-47EFC87544B5}"/>
              </a:ext>
            </a:extLst>
          </p:cNvPr>
          <p:cNvSpPr>
            <a:spLocks noGrp="1"/>
          </p:cNvSpPr>
          <p:nvPr>
            <p:ph type="title"/>
          </p:nvPr>
        </p:nvSpPr>
        <p:spPr/>
        <p:txBody>
          <a:bodyPr>
            <a:normAutofit fontScale="90000"/>
          </a:bodyPr>
          <a:lstStyle/>
          <a:p>
            <a:r>
              <a:rPr lang="en-US" sz="4400" b="1" dirty="0"/>
              <a:t>Processing-Using-Memory (PUM)</a:t>
            </a:r>
          </a:p>
        </p:txBody>
      </p:sp>
    </p:spTree>
    <p:extLst>
      <p:ext uri="{BB962C8B-B14F-4D97-AF65-F5344CB8AC3E}">
        <p14:creationId xmlns:p14="http://schemas.microsoft.com/office/powerpoint/2010/main" val="300089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F10CE7A-9D8C-AE49-A39B-C01858CE19B8}"/>
              </a:ext>
            </a:extLst>
          </p:cNvPr>
          <p:cNvSpPr>
            <a:spLocks noGrp="1"/>
          </p:cNvSpPr>
          <p:nvPr>
            <p:ph type="subTitle" idx="1"/>
          </p:nvPr>
        </p:nvSpPr>
        <p:spPr>
          <a:xfrm>
            <a:off x="0" y="4741887"/>
            <a:ext cx="9144000" cy="1199754"/>
          </a:xfrm>
        </p:spPr>
        <p:txBody>
          <a:bodyPr>
            <a:noAutofit/>
          </a:bodyPr>
          <a:lstStyle/>
          <a:p>
            <a:pPr>
              <a:spcBef>
                <a:spcPts val="600"/>
              </a:spcBef>
            </a:pPr>
            <a:r>
              <a:rPr lang="en-US" sz="2800" b="0" dirty="0">
                <a:solidFill>
                  <a:srgbClr val="006FC0"/>
                </a:solidFill>
                <a:latin typeface="Candara" panose="020E0502030303020204" pitchFamily="34" charset="0"/>
              </a:rPr>
              <a:t>Geraldo F. Oliveira</a:t>
            </a:r>
          </a:p>
          <a:p>
            <a:pPr>
              <a:spcBef>
                <a:spcPts val="600"/>
              </a:spcBef>
            </a:pPr>
            <a:r>
              <a:rPr lang="en-US" sz="2800" b="0" dirty="0">
                <a:latin typeface="Candara" panose="020E0502030303020204" pitchFamily="34" charset="0"/>
              </a:rPr>
              <a:t>Professor </a:t>
            </a:r>
            <a:r>
              <a:rPr lang="en-US" sz="2800" b="0" dirty="0" err="1">
                <a:latin typeface="Candara" panose="020E0502030303020204" pitchFamily="34" charset="0"/>
              </a:rPr>
              <a:t>Onur</a:t>
            </a:r>
            <a:r>
              <a:rPr lang="en-US" sz="2800" b="0" dirty="0">
                <a:latin typeface="Candara" panose="020E0502030303020204" pitchFamily="34" charset="0"/>
              </a:rPr>
              <a:t> </a:t>
            </a:r>
            <a:r>
              <a:rPr lang="en-US" sz="2800" b="0" dirty="0" err="1">
                <a:latin typeface="Candara" panose="020E0502030303020204" pitchFamily="34" charset="0"/>
              </a:rPr>
              <a:t>Mutlu</a:t>
            </a:r>
            <a:endParaRPr lang="en-US" sz="2800" b="0" dirty="0">
              <a:latin typeface="Candara" panose="020E0502030303020204" pitchFamily="34" charset="0"/>
            </a:endParaRPr>
          </a:p>
        </p:txBody>
      </p:sp>
      <p:sp>
        <p:nvSpPr>
          <p:cNvPr id="3" name="Text Placeholder 2">
            <a:extLst>
              <a:ext uri="{FF2B5EF4-FFF2-40B4-BE49-F238E27FC236}">
                <a16:creationId xmlns:a16="http://schemas.microsoft.com/office/drawing/2014/main" id="{1424A15A-743E-4240-B7EC-8C7A112226BC}"/>
              </a:ext>
            </a:extLst>
          </p:cNvPr>
          <p:cNvSpPr>
            <a:spLocks noGrp="1"/>
          </p:cNvSpPr>
          <p:nvPr>
            <p:ph type="body" sz="quarter" idx="10"/>
          </p:nvPr>
        </p:nvSpPr>
        <p:spPr>
          <a:xfrm>
            <a:off x="0" y="925972"/>
            <a:ext cx="9144000" cy="3240910"/>
          </a:xfrm>
        </p:spPr>
        <p:txBody>
          <a:bodyPr>
            <a:normAutofit/>
          </a:bodyPr>
          <a:lstStyle/>
          <a:p>
            <a:r>
              <a:rPr lang="en-US" sz="5400" dirty="0">
                <a:solidFill>
                  <a:srgbClr val="0070C0"/>
                </a:solidFill>
              </a:rPr>
              <a:t>Processing-Using-Memory</a:t>
            </a:r>
          </a:p>
          <a:p>
            <a:r>
              <a:rPr lang="en-US" sz="4000" dirty="0">
                <a:latin typeface="Candara" panose="020E0502030303020204" pitchFamily="34" charset="0"/>
              </a:rPr>
              <a:t>Exploiting the Analog Operational</a:t>
            </a:r>
          </a:p>
          <a:p>
            <a:r>
              <a:rPr lang="en-US" sz="4000" dirty="0">
                <a:latin typeface="Candara" panose="020E0502030303020204" pitchFamily="34" charset="0"/>
              </a:rPr>
              <a:t> Properties of Memory Components</a:t>
            </a:r>
          </a:p>
        </p:txBody>
      </p:sp>
      <p:sp>
        <p:nvSpPr>
          <p:cNvPr id="6" name="TextBox 5">
            <a:extLst>
              <a:ext uri="{FF2B5EF4-FFF2-40B4-BE49-F238E27FC236}">
                <a16:creationId xmlns:a16="http://schemas.microsoft.com/office/drawing/2014/main" id="{62D953C2-652F-1B44-A0B1-2575844D1492}"/>
              </a:ext>
            </a:extLst>
          </p:cNvPr>
          <p:cNvSpPr txBox="1"/>
          <p:nvPr/>
        </p:nvSpPr>
        <p:spPr>
          <a:xfrm>
            <a:off x="223310" y="11572"/>
            <a:ext cx="8697382" cy="73866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MICRO 2023 Tutorial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Real-world Processing-in-Memory Systems for Modern Workloads</a:t>
            </a:r>
          </a:p>
        </p:txBody>
      </p:sp>
      <p:sp>
        <p:nvSpPr>
          <p:cNvPr id="7" name="TextBox 6">
            <a:extLst>
              <a:ext uri="{FF2B5EF4-FFF2-40B4-BE49-F238E27FC236}">
                <a16:creationId xmlns:a16="http://schemas.microsoft.com/office/drawing/2014/main" id="{EA198014-0400-9540-B345-B285C02537FB}"/>
              </a:ext>
            </a:extLst>
          </p:cNvPr>
          <p:cNvSpPr txBox="1"/>
          <p:nvPr/>
        </p:nvSpPr>
        <p:spPr>
          <a:xfrm>
            <a:off x="3528287" y="6538933"/>
            <a:ext cx="2087431"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Sunday, October 29, 2023</a:t>
            </a:r>
          </a:p>
        </p:txBody>
      </p:sp>
    </p:spTree>
    <p:extLst>
      <p:ext uri="{BB962C8B-B14F-4D97-AF65-F5344CB8AC3E}">
        <p14:creationId xmlns:p14="http://schemas.microsoft.com/office/powerpoint/2010/main" val="3205108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10414EF5-FF1B-B74D-89AF-7B7850F3887D}"/>
              </a:ext>
            </a:extLst>
          </p:cNvPr>
          <p:cNvCxnSpPr>
            <a:cxnSpLocks/>
          </p:cNvCxnSpPr>
          <p:nvPr/>
        </p:nvCxnSpPr>
        <p:spPr>
          <a:xfrm>
            <a:off x="5277097" y="4078736"/>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91591A7-DEF4-4541-8360-9CC9333F437D}"/>
              </a:ext>
            </a:extLst>
          </p:cNvPr>
          <p:cNvCxnSpPr>
            <a:cxnSpLocks/>
          </p:cNvCxnSpPr>
          <p:nvPr/>
        </p:nvCxnSpPr>
        <p:spPr>
          <a:xfrm>
            <a:off x="5277100" y="1805239"/>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DC22F43-BE98-FC42-B87F-90B58953A248}"/>
              </a:ext>
            </a:extLst>
          </p:cNvPr>
          <p:cNvSpPr>
            <a:spLocks noGrp="1"/>
          </p:cNvSpPr>
          <p:nvPr>
            <p:ph type="title"/>
          </p:nvPr>
        </p:nvSpPr>
        <p:spPr/>
        <p:txBody>
          <a:bodyPr>
            <a:normAutofit fontScale="90000"/>
          </a:bodyPr>
          <a:lstStyle/>
          <a:p>
            <a:r>
              <a:rPr lang="en-US" dirty="0" err="1"/>
              <a:t>RowClone</a:t>
            </a:r>
            <a:r>
              <a:rPr lang="en-US" dirty="0"/>
              <a:t>: In-DRAM Row Copy (II)</a:t>
            </a:r>
          </a:p>
        </p:txBody>
      </p:sp>
      <p:cxnSp>
        <p:nvCxnSpPr>
          <p:cNvPr id="4" name="Straight Connector 3">
            <a:extLst>
              <a:ext uri="{FF2B5EF4-FFF2-40B4-BE49-F238E27FC236}">
                <a16:creationId xmlns:a16="http://schemas.microsoft.com/office/drawing/2014/main" id="{8A14BBDE-3984-3648-9EC2-78FEBEE93B7C}"/>
              </a:ext>
            </a:extLst>
          </p:cNvPr>
          <p:cNvCxnSpPr>
            <a:cxnSpLocks/>
          </p:cNvCxnSpPr>
          <p:nvPr/>
        </p:nvCxnSpPr>
        <p:spPr>
          <a:xfrm>
            <a:off x="6165761" y="1448473"/>
            <a:ext cx="0" cy="425469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52EFD4D5-3921-7948-B8BD-45B3EDD31004}"/>
              </a:ext>
            </a:extLst>
          </p:cNvPr>
          <p:cNvSpPr/>
          <p:nvPr/>
        </p:nvSpPr>
        <p:spPr>
          <a:xfrm>
            <a:off x="6184351" y="1695578"/>
            <a:ext cx="889987"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bitline</a:t>
            </a:r>
          </a:p>
        </p:txBody>
      </p:sp>
      <p:cxnSp>
        <p:nvCxnSpPr>
          <p:cNvPr id="6" name="Straight Connector 5">
            <a:extLst>
              <a:ext uri="{FF2B5EF4-FFF2-40B4-BE49-F238E27FC236}">
                <a16:creationId xmlns:a16="http://schemas.microsoft.com/office/drawing/2014/main" id="{ABC31BA0-09AC-6C4D-93CE-6127F082058B}"/>
              </a:ext>
            </a:extLst>
          </p:cNvPr>
          <p:cNvCxnSpPr>
            <a:cxnSpLocks/>
          </p:cNvCxnSpPr>
          <p:nvPr/>
        </p:nvCxnSpPr>
        <p:spPr>
          <a:xfrm>
            <a:off x="2981767" y="1108092"/>
            <a:ext cx="2462063"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37E4A0B-9681-354D-9547-0A63C725FA93}"/>
              </a:ext>
            </a:extLst>
          </p:cNvPr>
          <p:cNvCxnSpPr>
            <a:cxnSpLocks/>
          </p:cNvCxnSpPr>
          <p:nvPr/>
        </p:nvCxnSpPr>
        <p:spPr>
          <a:xfrm flipV="1">
            <a:off x="5085910" y="1108092"/>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B5C22A0-DDB4-0C45-99CB-638DC7AA6E48}"/>
              </a:ext>
            </a:extLst>
          </p:cNvPr>
          <p:cNvCxnSpPr>
            <a:cxnSpLocks/>
          </p:cNvCxnSpPr>
          <p:nvPr/>
        </p:nvCxnSpPr>
        <p:spPr>
          <a:xfrm>
            <a:off x="3946176" y="1815973"/>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D502A44-101B-974B-BE3C-5D866C53747D}"/>
              </a:ext>
            </a:extLst>
          </p:cNvPr>
          <p:cNvSpPr/>
          <p:nvPr/>
        </p:nvSpPr>
        <p:spPr>
          <a:xfrm>
            <a:off x="3801659" y="2035570"/>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10" name="Straight Connector 9">
            <a:extLst>
              <a:ext uri="{FF2B5EF4-FFF2-40B4-BE49-F238E27FC236}">
                <a16:creationId xmlns:a16="http://schemas.microsoft.com/office/drawing/2014/main" id="{A22A755B-6E52-644A-9CAD-E0D638A083F1}"/>
              </a:ext>
            </a:extLst>
          </p:cNvPr>
          <p:cNvCxnSpPr>
            <a:cxnSpLocks/>
          </p:cNvCxnSpPr>
          <p:nvPr/>
        </p:nvCxnSpPr>
        <p:spPr>
          <a:xfrm>
            <a:off x="4725250" y="1808658"/>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8E0387-E27A-AB46-BBF5-7947AF22886B}"/>
              </a:ext>
            </a:extLst>
          </p:cNvPr>
          <p:cNvCxnSpPr>
            <a:cxnSpLocks/>
          </p:cNvCxnSpPr>
          <p:nvPr/>
        </p:nvCxnSpPr>
        <p:spPr>
          <a:xfrm flipV="1">
            <a:off x="4908851" y="1448473"/>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F31045F-4162-C548-96B8-FFE6074F1770}"/>
              </a:ext>
            </a:extLst>
          </p:cNvPr>
          <p:cNvCxnSpPr>
            <a:cxnSpLocks/>
          </p:cNvCxnSpPr>
          <p:nvPr/>
        </p:nvCxnSpPr>
        <p:spPr>
          <a:xfrm>
            <a:off x="4894221" y="1325377"/>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AA4FC1B-F6A1-5C4C-A3EB-68C07B283E6E}"/>
              </a:ext>
            </a:extLst>
          </p:cNvPr>
          <p:cNvCxnSpPr>
            <a:cxnSpLocks/>
          </p:cNvCxnSpPr>
          <p:nvPr/>
        </p:nvCxnSpPr>
        <p:spPr>
          <a:xfrm flipV="1">
            <a:off x="5269785" y="1450198"/>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CB8D38-57BE-1048-A987-A08CC89188B6}"/>
              </a:ext>
            </a:extLst>
          </p:cNvPr>
          <p:cNvCxnSpPr>
            <a:cxnSpLocks/>
          </p:cNvCxnSpPr>
          <p:nvPr/>
        </p:nvCxnSpPr>
        <p:spPr>
          <a:xfrm>
            <a:off x="4893723" y="1450198"/>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8E770C4-2684-7B4B-878F-5B7333D2BD0A}"/>
              </a:ext>
            </a:extLst>
          </p:cNvPr>
          <p:cNvCxnSpPr>
            <a:cxnSpLocks/>
          </p:cNvCxnSpPr>
          <p:nvPr/>
        </p:nvCxnSpPr>
        <p:spPr>
          <a:xfrm>
            <a:off x="5253412" y="1815973"/>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881EA56-E458-EE43-8018-C8864E19EFBE}"/>
              </a:ext>
            </a:extLst>
          </p:cNvPr>
          <p:cNvCxnSpPr>
            <a:cxnSpLocks/>
          </p:cNvCxnSpPr>
          <p:nvPr/>
        </p:nvCxnSpPr>
        <p:spPr>
          <a:xfrm>
            <a:off x="3935324" y="1821715"/>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68F2955-9436-434F-8417-6668EA56F2FF}"/>
              </a:ext>
            </a:extLst>
          </p:cNvPr>
          <p:cNvSpPr/>
          <p:nvPr/>
        </p:nvSpPr>
        <p:spPr>
          <a:xfrm>
            <a:off x="3801658" y="2165414"/>
            <a:ext cx="267329" cy="34428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20" name="Rectangle 19">
            <a:extLst>
              <a:ext uri="{FF2B5EF4-FFF2-40B4-BE49-F238E27FC236}">
                <a16:creationId xmlns:a16="http://schemas.microsoft.com/office/drawing/2014/main" id="{2E0F68EC-E47D-DE45-98CF-9FCA25635C82}"/>
              </a:ext>
            </a:extLst>
          </p:cNvPr>
          <p:cNvSpPr/>
          <p:nvPr/>
        </p:nvSpPr>
        <p:spPr>
          <a:xfrm>
            <a:off x="5984853" y="5703166"/>
            <a:ext cx="386041" cy="40009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1" name="Rectangle 20">
            <a:extLst>
              <a:ext uri="{FF2B5EF4-FFF2-40B4-BE49-F238E27FC236}">
                <a16:creationId xmlns:a16="http://schemas.microsoft.com/office/drawing/2014/main" id="{9136A8A4-1A03-9E45-82B1-F66137AADF7A}"/>
              </a:ext>
            </a:extLst>
          </p:cNvPr>
          <p:cNvSpPr/>
          <p:nvPr/>
        </p:nvSpPr>
        <p:spPr>
          <a:xfrm>
            <a:off x="6058275" y="5549273"/>
            <a:ext cx="1956241"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sense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amplifier</a:t>
            </a:r>
          </a:p>
        </p:txBody>
      </p:sp>
      <p:cxnSp>
        <p:nvCxnSpPr>
          <p:cNvPr id="22" name="Straight Connector 21">
            <a:extLst>
              <a:ext uri="{FF2B5EF4-FFF2-40B4-BE49-F238E27FC236}">
                <a16:creationId xmlns:a16="http://schemas.microsoft.com/office/drawing/2014/main" id="{14034907-5898-0D47-90A2-C90A2FBC1984}"/>
              </a:ext>
            </a:extLst>
          </p:cNvPr>
          <p:cNvCxnSpPr>
            <a:cxnSpLocks/>
          </p:cNvCxnSpPr>
          <p:nvPr/>
        </p:nvCxnSpPr>
        <p:spPr>
          <a:xfrm>
            <a:off x="2973529" y="5903215"/>
            <a:ext cx="301976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DC27A838-3F8D-6543-9525-8C1F29FD06C1}"/>
              </a:ext>
            </a:extLst>
          </p:cNvPr>
          <p:cNvSpPr/>
          <p:nvPr/>
        </p:nvSpPr>
        <p:spPr>
          <a:xfrm>
            <a:off x="2940778" y="5903215"/>
            <a:ext cx="912429"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enable</a:t>
            </a:r>
          </a:p>
        </p:txBody>
      </p:sp>
      <p:sp>
        <p:nvSpPr>
          <p:cNvPr id="24" name="Rectangle 23">
            <a:extLst>
              <a:ext uri="{FF2B5EF4-FFF2-40B4-BE49-F238E27FC236}">
                <a16:creationId xmlns:a16="http://schemas.microsoft.com/office/drawing/2014/main" id="{2CB6D1E7-918D-7840-9B75-B24FF6A60B24}"/>
              </a:ext>
            </a:extLst>
          </p:cNvPr>
          <p:cNvSpPr/>
          <p:nvPr/>
        </p:nvSpPr>
        <p:spPr>
          <a:xfrm>
            <a:off x="5719665" y="1053376"/>
            <a:ext cx="885135" cy="400110"/>
          </a:xfrm>
          <a:prstGeom prst="rect">
            <a:avLst/>
          </a:prstGeom>
          <a:noFill/>
          <a:ln w="12700">
            <a:noFill/>
            <a:prstDash val="sysDo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½ 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Arial" panose="020B0604020202020204" pitchFamily="34" charset="0"/>
              </a:rPr>
              <a:t>DD</a:t>
            </a:r>
          </a:p>
        </p:txBody>
      </p:sp>
      <p:cxnSp>
        <p:nvCxnSpPr>
          <p:cNvPr id="25" name="Straight Connector 24">
            <a:extLst>
              <a:ext uri="{FF2B5EF4-FFF2-40B4-BE49-F238E27FC236}">
                <a16:creationId xmlns:a16="http://schemas.microsoft.com/office/drawing/2014/main" id="{81192D04-C209-2D4F-802B-526A5B421649}"/>
              </a:ext>
            </a:extLst>
          </p:cNvPr>
          <p:cNvCxnSpPr>
            <a:cxnSpLocks/>
          </p:cNvCxnSpPr>
          <p:nvPr/>
        </p:nvCxnSpPr>
        <p:spPr>
          <a:xfrm>
            <a:off x="2981767" y="3381589"/>
            <a:ext cx="246206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D54A095-38C0-6141-B8B9-F9605BB9B046}"/>
              </a:ext>
            </a:extLst>
          </p:cNvPr>
          <p:cNvCxnSpPr>
            <a:cxnSpLocks/>
          </p:cNvCxnSpPr>
          <p:nvPr/>
        </p:nvCxnSpPr>
        <p:spPr>
          <a:xfrm flipV="1">
            <a:off x="5085907" y="3381589"/>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85FE817-5BF2-1442-9EB8-AEABE161853B}"/>
              </a:ext>
            </a:extLst>
          </p:cNvPr>
          <p:cNvCxnSpPr>
            <a:cxnSpLocks/>
          </p:cNvCxnSpPr>
          <p:nvPr/>
        </p:nvCxnSpPr>
        <p:spPr>
          <a:xfrm>
            <a:off x="3946173" y="4089470"/>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E342B9FE-C375-C545-AB3A-939F8185691E}"/>
              </a:ext>
            </a:extLst>
          </p:cNvPr>
          <p:cNvSpPr/>
          <p:nvPr/>
        </p:nvSpPr>
        <p:spPr>
          <a:xfrm>
            <a:off x="3801656" y="4309067"/>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29" name="Straight Connector 28">
            <a:extLst>
              <a:ext uri="{FF2B5EF4-FFF2-40B4-BE49-F238E27FC236}">
                <a16:creationId xmlns:a16="http://schemas.microsoft.com/office/drawing/2014/main" id="{CF6C883F-AD72-2F48-B7AC-C608DC2521AF}"/>
              </a:ext>
            </a:extLst>
          </p:cNvPr>
          <p:cNvCxnSpPr>
            <a:cxnSpLocks/>
          </p:cNvCxnSpPr>
          <p:nvPr/>
        </p:nvCxnSpPr>
        <p:spPr>
          <a:xfrm>
            <a:off x="4725247" y="4082155"/>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E0239EA-2AC1-5E45-B1CD-F7F5806C1C6D}"/>
              </a:ext>
            </a:extLst>
          </p:cNvPr>
          <p:cNvCxnSpPr>
            <a:cxnSpLocks/>
          </p:cNvCxnSpPr>
          <p:nvPr/>
        </p:nvCxnSpPr>
        <p:spPr>
          <a:xfrm flipV="1">
            <a:off x="4908848" y="3721970"/>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57C0BF5-F4D0-9F48-8464-E02F7695B3F6}"/>
              </a:ext>
            </a:extLst>
          </p:cNvPr>
          <p:cNvCxnSpPr>
            <a:cxnSpLocks/>
          </p:cNvCxnSpPr>
          <p:nvPr/>
        </p:nvCxnSpPr>
        <p:spPr>
          <a:xfrm>
            <a:off x="4894218" y="3598874"/>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AABB42F-7FEE-C342-B384-68719E7B9527}"/>
              </a:ext>
            </a:extLst>
          </p:cNvPr>
          <p:cNvCxnSpPr>
            <a:cxnSpLocks/>
          </p:cNvCxnSpPr>
          <p:nvPr/>
        </p:nvCxnSpPr>
        <p:spPr>
          <a:xfrm flipV="1">
            <a:off x="5269782" y="3723695"/>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564E763-976B-344B-A33A-2A85B977433A}"/>
              </a:ext>
            </a:extLst>
          </p:cNvPr>
          <p:cNvCxnSpPr>
            <a:cxnSpLocks/>
          </p:cNvCxnSpPr>
          <p:nvPr/>
        </p:nvCxnSpPr>
        <p:spPr>
          <a:xfrm>
            <a:off x="4893720" y="3723695"/>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5E35EBB-0EED-524B-9A08-A1B55DA972C5}"/>
              </a:ext>
            </a:extLst>
          </p:cNvPr>
          <p:cNvCxnSpPr>
            <a:cxnSpLocks/>
          </p:cNvCxnSpPr>
          <p:nvPr/>
        </p:nvCxnSpPr>
        <p:spPr>
          <a:xfrm>
            <a:off x="5253409" y="4089470"/>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F7BFB54-58A8-E14E-B616-19BF8FBAAA97}"/>
              </a:ext>
            </a:extLst>
          </p:cNvPr>
          <p:cNvCxnSpPr>
            <a:cxnSpLocks/>
          </p:cNvCxnSpPr>
          <p:nvPr/>
        </p:nvCxnSpPr>
        <p:spPr>
          <a:xfrm>
            <a:off x="3935321" y="4095212"/>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10454C0E-6B30-6044-AB2B-3DB123AF99EB}"/>
              </a:ext>
            </a:extLst>
          </p:cNvPr>
          <p:cNvSpPr/>
          <p:nvPr/>
        </p:nvSpPr>
        <p:spPr>
          <a:xfrm>
            <a:off x="3801655" y="4664782"/>
            <a:ext cx="267329" cy="118413"/>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3" name="Rectangle 52">
            <a:extLst>
              <a:ext uri="{FF2B5EF4-FFF2-40B4-BE49-F238E27FC236}">
                <a16:creationId xmlns:a16="http://schemas.microsoft.com/office/drawing/2014/main" id="{FA209C09-4EA4-B748-9185-65DA9E21C141}"/>
              </a:ext>
            </a:extLst>
          </p:cNvPr>
          <p:cNvSpPr/>
          <p:nvPr/>
        </p:nvSpPr>
        <p:spPr>
          <a:xfrm>
            <a:off x="1836645" y="863836"/>
            <a:ext cx="1145122"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source A</a:t>
            </a:r>
          </a:p>
        </p:txBody>
      </p:sp>
      <p:sp>
        <p:nvSpPr>
          <p:cNvPr id="54" name="Rectangle 53">
            <a:extLst>
              <a:ext uri="{FF2B5EF4-FFF2-40B4-BE49-F238E27FC236}">
                <a16:creationId xmlns:a16="http://schemas.microsoft.com/office/drawing/2014/main" id="{87426D71-1F37-6C46-B8D4-D635D22A5475}"/>
              </a:ext>
            </a:extLst>
          </p:cNvPr>
          <p:cNvSpPr/>
          <p:nvPr/>
        </p:nvSpPr>
        <p:spPr>
          <a:xfrm>
            <a:off x="1287072" y="3177828"/>
            <a:ext cx="1694695"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destination B</a:t>
            </a:r>
          </a:p>
        </p:txBody>
      </p:sp>
      <p:sp>
        <p:nvSpPr>
          <p:cNvPr id="108" name="Rectangle 107">
            <a:extLst>
              <a:ext uri="{FF2B5EF4-FFF2-40B4-BE49-F238E27FC236}">
                <a16:creationId xmlns:a16="http://schemas.microsoft.com/office/drawing/2014/main" id="{C7A69E53-DBF2-8944-9AA2-17E5808065F7}"/>
              </a:ext>
            </a:extLst>
          </p:cNvPr>
          <p:cNvSpPr/>
          <p:nvPr/>
        </p:nvSpPr>
        <p:spPr>
          <a:xfrm>
            <a:off x="-371075" y="1308142"/>
            <a:ext cx="3911795"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1. </a:t>
            </a:r>
            <a:r>
              <a:rPr kumimoji="0" lang="en-US" sz="2000" b="0"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ACTIVATE source row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a:t>
            </a:r>
          </a:p>
        </p:txBody>
      </p:sp>
      <p:sp>
        <p:nvSpPr>
          <p:cNvPr id="109" name="Rectangle 108">
            <a:extLst>
              <a:ext uri="{FF2B5EF4-FFF2-40B4-BE49-F238E27FC236}">
                <a16:creationId xmlns:a16="http://schemas.microsoft.com/office/drawing/2014/main" id="{1F2846A2-A6D0-9C4F-8C53-1BA6952753CD}"/>
              </a:ext>
            </a:extLst>
          </p:cNvPr>
          <p:cNvSpPr/>
          <p:nvPr/>
        </p:nvSpPr>
        <p:spPr>
          <a:xfrm>
            <a:off x="2864558" y="2572713"/>
            <a:ext cx="3911795"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2. bitline will be </a:t>
            </a:r>
            <a:r>
              <a:rPr kumimoji="0" lang="en-US" sz="2000" b="0"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pulled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to charge level of row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a:t>
            </a:r>
          </a:p>
        </p:txBody>
      </p:sp>
      <p:sp>
        <p:nvSpPr>
          <p:cNvPr id="110" name="Rectangle 109">
            <a:extLst>
              <a:ext uri="{FF2B5EF4-FFF2-40B4-BE49-F238E27FC236}">
                <a16:creationId xmlns:a16="http://schemas.microsoft.com/office/drawing/2014/main" id="{3E0F7BF0-1F4E-3C42-B73F-D1E55C54BEAA}"/>
              </a:ext>
            </a:extLst>
          </p:cNvPr>
          <p:cNvSpPr/>
          <p:nvPr/>
        </p:nvSpPr>
        <p:spPr>
          <a:xfrm>
            <a:off x="6001842" y="1050870"/>
            <a:ext cx="885135" cy="400110"/>
          </a:xfrm>
          <a:prstGeom prst="rect">
            <a:avLst/>
          </a:prstGeom>
          <a:noFill/>
          <a:ln w="12700">
            <a:noFill/>
            <a:prstDash val="sysDo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V</a:t>
            </a:r>
            <a:r>
              <a:rPr kumimoji="0" lang="en-US" sz="2000" b="1" i="0" u="none" strike="noStrike" kern="1200" cap="none" spc="0" normalizeH="0" baseline="-25000" noProof="0" dirty="0">
                <a:ln>
                  <a:noFill/>
                </a:ln>
                <a:solidFill>
                  <a:srgbClr val="4472C4"/>
                </a:solidFill>
                <a:effectLst/>
                <a:uLnTx/>
                <a:uFillTx/>
                <a:latin typeface="Cambria" panose="02040503050406030204" pitchFamily="18" charset="0"/>
                <a:ea typeface="+mn-ea"/>
                <a:cs typeface="Arial" panose="020B0604020202020204" pitchFamily="34" charset="0"/>
              </a:rPr>
              <a:t>DD</a:t>
            </a:r>
          </a:p>
        </p:txBody>
      </p:sp>
      <p:sp>
        <p:nvSpPr>
          <p:cNvPr id="111" name="Rectangle 110">
            <a:extLst>
              <a:ext uri="{FF2B5EF4-FFF2-40B4-BE49-F238E27FC236}">
                <a16:creationId xmlns:a16="http://schemas.microsoft.com/office/drawing/2014/main" id="{63149956-8E39-C74C-926F-F1577F9F47E8}"/>
              </a:ext>
            </a:extLst>
          </p:cNvPr>
          <p:cNvSpPr/>
          <p:nvPr/>
        </p:nvSpPr>
        <p:spPr>
          <a:xfrm>
            <a:off x="3801655" y="2034784"/>
            <a:ext cx="267329" cy="480658"/>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12" name="Rectangle 111">
            <a:extLst>
              <a:ext uri="{FF2B5EF4-FFF2-40B4-BE49-F238E27FC236}">
                <a16:creationId xmlns:a16="http://schemas.microsoft.com/office/drawing/2014/main" id="{855CDF3F-E40C-8F4C-9F26-3E4577658F54}"/>
              </a:ext>
            </a:extLst>
          </p:cNvPr>
          <p:cNvSpPr/>
          <p:nvPr/>
        </p:nvSpPr>
        <p:spPr>
          <a:xfrm>
            <a:off x="-110140" y="3635462"/>
            <a:ext cx="3911795"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3. </a:t>
            </a:r>
            <a:r>
              <a:rPr kumimoji="0" lang="en-US" sz="2000" b="0"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ACTIVATE destination row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B</a:t>
            </a:r>
          </a:p>
        </p:txBody>
      </p:sp>
      <p:sp>
        <p:nvSpPr>
          <p:cNvPr id="113" name="Rectangle 112">
            <a:extLst>
              <a:ext uri="{FF2B5EF4-FFF2-40B4-BE49-F238E27FC236}">
                <a16:creationId xmlns:a16="http://schemas.microsoft.com/office/drawing/2014/main" id="{2E64E4C6-4505-4C49-8097-7FA7946238D7}"/>
              </a:ext>
            </a:extLst>
          </p:cNvPr>
          <p:cNvSpPr/>
          <p:nvPr/>
        </p:nvSpPr>
        <p:spPr>
          <a:xfrm>
            <a:off x="-99284" y="4905445"/>
            <a:ext cx="4045457"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4. charge level of source row A </a:t>
            </a:r>
            <a:r>
              <a:rPr kumimoji="0" lang="en-US" sz="2000" b="1"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will be copied</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to destination row B</a:t>
            </a:r>
          </a:p>
        </p:txBody>
      </p:sp>
      <p:sp>
        <p:nvSpPr>
          <p:cNvPr id="114" name="Rectangle 113">
            <a:extLst>
              <a:ext uri="{FF2B5EF4-FFF2-40B4-BE49-F238E27FC236}">
                <a16:creationId xmlns:a16="http://schemas.microsoft.com/office/drawing/2014/main" id="{8B9365B9-45C4-8E40-B6DC-E4CE7FC7B828}"/>
              </a:ext>
            </a:extLst>
          </p:cNvPr>
          <p:cNvSpPr/>
          <p:nvPr/>
        </p:nvSpPr>
        <p:spPr>
          <a:xfrm>
            <a:off x="3801655" y="4306198"/>
            <a:ext cx="267329" cy="480658"/>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0" name="Rectangle 49">
            <a:extLst>
              <a:ext uri="{FF2B5EF4-FFF2-40B4-BE49-F238E27FC236}">
                <a16:creationId xmlns:a16="http://schemas.microsoft.com/office/drawing/2014/main" id="{A567B780-9B0E-384C-AF78-72DF7163A1E7}"/>
              </a:ext>
            </a:extLst>
          </p:cNvPr>
          <p:cNvSpPr/>
          <p:nvPr/>
        </p:nvSpPr>
        <p:spPr>
          <a:xfrm>
            <a:off x="2816474" y="2583697"/>
            <a:ext cx="3911795"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5. </a:t>
            </a:r>
            <a:r>
              <a:rPr kumimoji="0" lang="en-US" sz="2000" b="0"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PRECHARGE bitline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for next access</a:t>
            </a:r>
          </a:p>
        </p:txBody>
      </p:sp>
      <p:sp>
        <p:nvSpPr>
          <p:cNvPr id="51" name="Rectangle 50">
            <a:extLst>
              <a:ext uri="{FF2B5EF4-FFF2-40B4-BE49-F238E27FC236}">
                <a16:creationId xmlns:a16="http://schemas.microsoft.com/office/drawing/2014/main" id="{95677F12-1F26-8345-B812-51475EBCD622}"/>
              </a:ext>
            </a:extLst>
          </p:cNvPr>
          <p:cNvSpPr/>
          <p:nvPr/>
        </p:nvSpPr>
        <p:spPr>
          <a:xfrm>
            <a:off x="5718889" y="1038940"/>
            <a:ext cx="885135" cy="400110"/>
          </a:xfrm>
          <a:prstGeom prst="rect">
            <a:avLst/>
          </a:prstGeom>
          <a:noFill/>
          <a:ln w="12700">
            <a:noFill/>
            <a:prstDash val="sysDo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½ 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Arial" panose="020B0604020202020204" pitchFamily="34" charset="0"/>
              </a:rPr>
              <a:t>DD</a:t>
            </a:r>
          </a:p>
        </p:txBody>
      </p:sp>
      <p:sp>
        <p:nvSpPr>
          <p:cNvPr id="55" name="Rectangle 54">
            <a:extLst>
              <a:ext uri="{FF2B5EF4-FFF2-40B4-BE49-F238E27FC236}">
                <a16:creationId xmlns:a16="http://schemas.microsoft.com/office/drawing/2014/main" id="{4B327EF2-7F52-9F4C-851C-0C5D179800F0}"/>
              </a:ext>
            </a:extLst>
          </p:cNvPr>
          <p:cNvSpPr/>
          <p:nvPr/>
        </p:nvSpPr>
        <p:spPr>
          <a:xfrm>
            <a:off x="1515857" y="6560323"/>
            <a:ext cx="7444977"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30000" noProof="0" dirty="0">
                <a:ln>
                  <a:noFill/>
                </a:ln>
                <a:solidFill>
                  <a:srgbClr val="E7E6E6">
                    <a:lumMod val="50000"/>
                  </a:srgbClr>
                </a:solidFill>
                <a:effectLst/>
                <a:uLnTx/>
                <a:uFillTx/>
                <a:latin typeface="Cambria" panose="02040503050406030204" pitchFamily="18" charset="0"/>
                <a:ea typeface="+mn-ea"/>
                <a:cs typeface="+mn-cs"/>
              </a:rPr>
              <a:t>2 </a:t>
            </a:r>
            <a:r>
              <a:rPr kumimoji="0" lang="en-US" sz="105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mn-cs"/>
              </a:rPr>
              <a:t>V. Seshadri et al., “</a:t>
            </a:r>
            <a:r>
              <a:rPr kumimoji="0" lang="en-US" sz="1050" b="0" i="1" u="none" strike="noStrike" kern="1200" cap="none" spc="0" normalizeH="0" baseline="0" noProof="0" dirty="0" err="1">
                <a:ln>
                  <a:noFill/>
                </a:ln>
                <a:solidFill>
                  <a:srgbClr val="E7E6E6">
                    <a:lumMod val="75000"/>
                  </a:srgbClr>
                </a:solidFill>
                <a:effectLst/>
                <a:uLnTx/>
                <a:uFillTx/>
                <a:latin typeface="Cambria" panose="02040503050406030204" pitchFamily="18" charset="0"/>
                <a:ea typeface="+mn-ea"/>
                <a:cs typeface="+mn-cs"/>
              </a:rPr>
              <a:t>RowClone</a:t>
            </a:r>
            <a:r>
              <a:rPr kumimoji="0" lang="en-US" sz="1050" b="0" i="1"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mn-cs"/>
              </a:rPr>
              <a:t>: Fast and Energy-Efficient In-DRAM Bulk Data Copy and Initialization"</a:t>
            </a:r>
            <a:r>
              <a:rPr kumimoji="0" lang="en-US" sz="105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mn-cs"/>
              </a:rPr>
              <a:t>, MICRO, 2013</a:t>
            </a:r>
          </a:p>
        </p:txBody>
      </p:sp>
      <p:sp>
        <p:nvSpPr>
          <p:cNvPr id="56" name="Rectangle 55">
            <a:extLst>
              <a:ext uri="{FF2B5EF4-FFF2-40B4-BE49-F238E27FC236}">
                <a16:creationId xmlns:a16="http://schemas.microsoft.com/office/drawing/2014/main" id="{C03F2267-F552-D841-90A7-3BE84E59FFB5}"/>
              </a:ext>
            </a:extLst>
          </p:cNvPr>
          <p:cNvSpPr/>
          <p:nvPr/>
        </p:nvSpPr>
        <p:spPr>
          <a:xfrm>
            <a:off x="6420631" y="2172482"/>
            <a:ext cx="2662891" cy="2732963"/>
          </a:xfrm>
          <a:prstGeom prst="rect">
            <a:avLst/>
          </a:prstGeom>
          <a:solidFill>
            <a:schemeClr val="bg1">
              <a:lumMod val="95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372B2B3C-7B4C-F146-A81D-4D065598843E}"/>
              </a:ext>
            </a:extLst>
          </p:cNvPr>
          <p:cNvSpPr/>
          <p:nvPr/>
        </p:nvSpPr>
        <p:spPr>
          <a:xfrm>
            <a:off x="6468680" y="2886260"/>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1. ACTIVATE (ACT)</a:t>
            </a:r>
          </a:p>
        </p:txBody>
      </p:sp>
      <p:sp>
        <p:nvSpPr>
          <p:cNvPr id="58" name="Rectangle 57">
            <a:extLst>
              <a:ext uri="{FF2B5EF4-FFF2-40B4-BE49-F238E27FC236}">
                <a16:creationId xmlns:a16="http://schemas.microsoft.com/office/drawing/2014/main" id="{ABC7C09C-F1D1-2D4E-BACE-23043E35CDBD}"/>
              </a:ext>
            </a:extLst>
          </p:cNvPr>
          <p:cNvSpPr/>
          <p:nvPr/>
        </p:nvSpPr>
        <p:spPr>
          <a:xfrm>
            <a:off x="6468680" y="3625081"/>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2. ACTIVATE (ACT)</a:t>
            </a:r>
          </a:p>
        </p:txBody>
      </p:sp>
      <p:sp>
        <p:nvSpPr>
          <p:cNvPr id="59" name="Rectangle 58">
            <a:extLst>
              <a:ext uri="{FF2B5EF4-FFF2-40B4-BE49-F238E27FC236}">
                <a16:creationId xmlns:a16="http://schemas.microsoft.com/office/drawing/2014/main" id="{B9E14CE3-033D-F64A-8D40-55B2D94D280A}"/>
              </a:ext>
            </a:extLst>
          </p:cNvPr>
          <p:cNvSpPr/>
          <p:nvPr/>
        </p:nvSpPr>
        <p:spPr>
          <a:xfrm>
            <a:off x="6468680" y="4349494"/>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3. PRECHARGE (PRE)</a:t>
            </a:r>
          </a:p>
        </p:txBody>
      </p:sp>
      <p:sp>
        <p:nvSpPr>
          <p:cNvPr id="60" name="Rectangle 59">
            <a:extLst>
              <a:ext uri="{FF2B5EF4-FFF2-40B4-BE49-F238E27FC236}">
                <a16:creationId xmlns:a16="http://schemas.microsoft.com/office/drawing/2014/main" id="{7EADDEAF-7566-DC4F-9274-EA94959D0EEE}"/>
              </a:ext>
            </a:extLst>
          </p:cNvPr>
          <p:cNvSpPr/>
          <p:nvPr/>
        </p:nvSpPr>
        <p:spPr>
          <a:xfrm>
            <a:off x="6417870" y="2184698"/>
            <a:ext cx="2662910"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Row copy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command sequence</a:t>
            </a:r>
            <a:r>
              <a:rPr kumimoji="0" lang="en-US" sz="1800" b="1" i="0" u="none" strike="noStrike" kern="1200" cap="none" spc="0" normalizeH="0" baseline="30000" noProof="0" dirty="0">
                <a:ln>
                  <a:noFill/>
                </a:ln>
                <a:solidFill>
                  <a:srgbClr val="C02900"/>
                </a:solidFill>
                <a:effectLst/>
                <a:uLnTx/>
                <a:uFillTx/>
                <a:latin typeface="Cambria" panose="02040503050406030204" pitchFamily="18" charset="0"/>
                <a:ea typeface="+mn-ea"/>
                <a:cs typeface="Arial" panose="020B0604020202020204" pitchFamily="34" charset="0"/>
              </a:rPr>
              <a:t>2</a:t>
            </a:r>
            <a:r>
              <a:rPr kumimoji="0" lang="en-US" sz="1800" b="1"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a:t>
            </a:r>
            <a:endParaRPr kumimoji="0" lang="en-US" sz="1800" b="1" i="0" u="none" strike="noStrike" kern="1200" cap="none" spc="0" normalizeH="0" baseline="0" noProof="0" dirty="0">
              <a:ln>
                <a:noFill/>
              </a:ln>
              <a:solidFill>
                <a:srgbClr val="C02900"/>
              </a:solidFill>
              <a:effectLst/>
              <a:uLnTx/>
              <a:uFillTx/>
              <a:latin typeface="Calibri" panose="020F0502020204030204"/>
              <a:ea typeface="+mn-ea"/>
              <a:cs typeface="+mn-cs"/>
            </a:endParaRPr>
          </a:p>
        </p:txBody>
      </p:sp>
      <p:sp>
        <p:nvSpPr>
          <p:cNvPr id="46" name="Freeform 45">
            <a:extLst>
              <a:ext uri="{FF2B5EF4-FFF2-40B4-BE49-F238E27FC236}">
                <a16:creationId xmlns:a16="http://schemas.microsoft.com/office/drawing/2014/main" id="{5BDB2DFE-1C8F-C446-A5DF-72A00B9364C7}"/>
              </a:ext>
            </a:extLst>
          </p:cNvPr>
          <p:cNvSpPr/>
          <p:nvPr/>
        </p:nvSpPr>
        <p:spPr>
          <a:xfrm rot="20920044">
            <a:off x="4252129" y="4395691"/>
            <a:ext cx="1714268" cy="1372738"/>
          </a:xfrm>
          <a:custGeom>
            <a:avLst/>
            <a:gdLst>
              <a:gd name="connsiteX0" fmla="*/ 1432560 w 1525172"/>
              <a:gd name="connsiteY0" fmla="*/ 922020 h 922020"/>
              <a:gd name="connsiteX1" fmla="*/ 1371600 w 1525172"/>
              <a:gd name="connsiteY1" fmla="*/ 365760 h 922020"/>
              <a:gd name="connsiteX2" fmla="*/ 0 w 1525172"/>
              <a:gd name="connsiteY2" fmla="*/ 0 h 922020"/>
            </a:gdLst>
            <a:ahLst/>
            <a:cxnLst>
              <a:cxn ang="0">
                <a:pos x="connsiteX0" y="connsiteY0"/>
              </a:cxn>
              <a:cxn ang="0">
                <a:pos x="connsiteX1" y="connsiteY1"/>
              </a:cxn>
              <a:cxn ang="0">
                <a:pos x="connsiteX2" y="connsiteY2"/>
              </a:cxn>
            </a:cxnLst>
            <a:rect l="l" t="t" r="r" b="b"/>
            <a:pathLst>
              <a:path w="1525172" h="922020">
                <a:moveTo>
                  <a:pt x="1432560" y="922020"/>
                </a:moveTo>
                <a:cubicBezTo>
                  <a:pt x="1521460" y="720725"/>
                  <a:pt x="1610360" y="519430"/>
                  <a:pt x="1371600" y="365760"/>
                </a:cubicBezTo>
                <a:cubicBezTo>
                  <a:pt x="1132840" y="212090"/>
                  <a:pt x="241300" y="49530"/>
                  <a:pt x="0" y="0"/>
                </a:cubicBezTo>
              </a:path>
            </a:pathLst>
          </a:custGeom>
          <a:noFill/>
          <a:ln w="38100">
            <a:solidFill>
              <a:schemeClr val="accent5"/>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36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par>
                                <p:cTn id="8" presetID="1" presetClass="emph" presetSubtype="2" fill="hold" nodeType="withEffect">
                                  <p:stCondLst>
                                    <p:cond delay="0"/>
                                  </p:stCondLst>
                                  <p:childTnLst>
                                    <p:animClr clrSpc="rgb" dir="cw">
                                      <p:cBhvr>
                                        <p:cTn id="9" dur="500" fill="hold"/>
                                        <p:tgtEl>
                                          <p:spTgt spid="57"/>
                                        </p:tgtEl>
                                        <p:attrNameLst>
                                          <p:attrName>fillcolor</p:attrName>
                                        </p:attrNameLst>
                                      </p:cBhvr>
                                      <p:to>
                                        <a:srgbClr val="2C5497"/>
                                      </p:to>
                                    </p:animClr>
                                    <p:set>
                                      <p:cBhvr>
                                        <p:cTn id="10" dur="500" fill="hold"/>
                                        <p:tgtEl>
                                          <p:spTgt spid="57"/>
                                        </p:tgtEl>
                                        <p:attrNameLst>
                                          <p:attrName>fill.type</p:attrName>
                                        </p:attrNameLst>
                                      </p:cBhvr>
                                      <p:to>
                                        <p:strVal val="solid"/>
                                      </p:to>
                                    </p:set>
                                    <p:set>
                                      <p:cBhvr>
                                        <p:cTn id="11" dur="500" fill="hold"/>
                                        <p:tgtEl>
                                          <p:spTgt spid="57"/>
                                        </p:tgtEl>
                                        <p:attrNameLst>
                                          <p:attrName>fill.on</p:attrName>
                                        </p:attrNameLst>
                                      </p:cBhvr>
                                      <p:to>
                                        <p:strVal val="true"/>
                                      </p:to>
                                    </p:set>
                                  </p:childTnLst>
                                </p:cTn>
                              </p:par>
                              <p:par>
                                <p:cTn id="12" presetID="7" presetClass="emph" presetSubtype="2" fill="hold" nodeType="withEffect">
                                  <p:stCondLst>
                                    <p:cond delay="0"/>
                                  </p:stCondLst>
                                  <p:childTnLst>
                                    <p:animClr clrSpc="rgb" dir="cw">
                                      <p:cBhvr>
                                        <p:cTn id="13" dur="1000" fill="hold"/>
                                        <p:tgtEl>
                                          <p:spTgt spid="10"/>
                                        </p:tgtEl>
                                        <p:attrNameLst>
                                          <p:attrName>stroke.color</p:attrName>
                                        </p:attrNameLst>
                                      </p:cBhvr>
                                      <p:to>
                                        <a:srgbClr val="C02900"/>
                                      </p:to>
                                    </p:animClr>
                                    <p:set>
                                      <p:cBhvr>
                                        <p:cTn id="14" dur="1000" fill="hold"/>
                                        <p:tgtEl>
                                          <p:spTgt spid="10"/>
                                        </p:tgtEl>
                                        <p:attrNameLst>
                                          <p:attrName>stroke.on</p:attrName>
                                        </p:attrNameLst>
                                      </p:cBhvr>
                                      <p:to>
                                        <p:strVal val="true"/>
                                      </p:to>
                                    </p:set>
                                  </p:childTnLst>
                                </p:cTn>
                              </p:par>
                              <p:par>
                                <p:cTn id="15" presetID="7" presetClass="emph" presetSubtype="2" fill="hold" nodeType="withEffect">
                                  <p:stCondLst>
                                    <p:cond delay="0"/>
                                  </p:stCondLst>
                                  <p:childTnLst>
                                    <p:animClr clrSpc="rgb" dir="cw">
                                      <p:cBhvr>
                                        <p:cTn id="16" dur="1000" fill="hold"/>
                                        <p:tgtEl>
                                          <p:spTgt spid="11"/>
                                        </p:tgtEl>
                                        <p:attrNameLst>
                                          <p:attrName>stroke.color</p:attrName>
                                        </p:attrNameLst>
                                      </p:cBhvr>
                                      <p:to>
                                        <a:srgbClr val="C02900"/>
                                      </p:to>
                                    </p:animClr>
                                    <p:set>
                                      <p:cBhvr>
                                        <p:cTn id="17" dur="1000" fill="hold"/>
                                        <p:tgtEl>
                                          <p:spTgt spid="11"/>
                                        </p:tgtEl>
                                        <p:attrNameLst>
                                          <p:attrName>stroke.on</p:attrName>
                                        </p:attrNameLst>
                                      </p:cBhvr>
                                      <p:to>
                                        <p:strVal val="true"/>
                                      </p:to>
                                    </p:set>
                                  </p:childTnLst>
                                </p:cTn>
                              </p:par>
                              <p:par>
                                <p:cTn id="18" presetID="7" presetClass="emph" presetSubtype="2" fill="hold" nodeType="withEffect">
                                  <p:stCondLst>
                                    <p:cond delay="0"/>
                                  </p:stCondLst>
                                  <p:childTnLst>
                                    <p:animClr clrSpc="rgb" dir="cw">
                                      <p:cBhvr>
                                        <p:cTn id="19" dur="1000" fill="hold"/>
                                        <p:tgtEl>
                                          <p:spTgt spid="14"/>
                                        </p:tgtEl>
                                        <p:attrNameLst>
                                          <p:attrName>stroke.color</p:attrName>
                                        </p:attrNameLst>
                                      </p:cBhvr>
                                      <p:to>
                                        <a:srgbClr val="C02900"/>
                                      </p:to>
                                    </p:animClr>
                                    <p:set>
                                      <p:cBhvr>
                                        <p:cTn id="20" dur="1000" fill="hold"/>
                                        <p:tgtEl>
                                          <p:spTgt spid="14"/>
                                        </p:tgtEl>
                                        <p:attrNameLst>
                                          <p:attrName>stroke.on</p:attrName>
                                        </p:attrNameLst>
                                      </p:cBhvr>
                                      <p:to>
                                        <p:strVal val="true"/>
                                      </p:to>
                                    </p:set>
                                  </p:childTnLst>
                                </p:cTn>
                              </p:par>
                              <p:par>
                                <p:cTn id="21" presetID="7" presetClass="emph" presetSubtype="2" fill="hold" nodeType="withEffect">
                                  <p:stCondLst>
                                    <p:cond delay="0"/>
                                  </p:stCondLst>
                                  <p:childTnLst>
                                    <p:animClr clrSpc="rgb" dir="cw">
                                      <p:cBhvr>
                                        <p:cTn id="22" dur="1000" fill="hold"/>
                                        <p:tgtEl>
                                          <p:spTgt spid="13"/>
                                        </p:tgtEl>
                                        <p:attrNameLst>
                                          <p:attrName>stroke.color</p:attrName>
                                        </p:attrNameLst>
                                      </p:cBhvr>
                                      <p:to>
                                        <a:srgbClr val="C02900"/>
                                      </p:to>
                                    </p:animClr>
                                    <p:set>
                                      <p:cBhvr>
                                        <p:cTn id="23" dur="1000" fill="hold"/>
                                        <p:tgtEl>
                                          <p:spTgt spid="13"/>
                                        </p:tgtEl>
                                        <p:attrNameLst>
                                          <p:attrName>stroke.on</p:attrName>
                                        </p:attrNameLst>
                                      </p:cBhvr>
                                      <p:to>
                                        <p:strVal val="true"/>
                                      </p:to>
                                    </p:set>
                                  </p:childTnLst>
                                </p:cTn>
                              </p:par>
                              <p:par>
                                <p:cTn id="24" presetID="7" presetClass="emph" presetSubtype="2" fill="hold" nodeType="withEffect">
                                  <p:stCondLst>
                                    <p:cond delay="0"/>
                                  </p:stCondLst>
                                  <p:childTnLst>
                                    <p:animClr clrSpc="rgb" dir="cw">
                                      <p:cBhvr>
                                        <p:cTn id="25" dur="1000" fill="hold"/>
                                        <p:tgtEl>
                                          <p:spTgt spid="16"/>
                                        </p:tgtEl>
                                        <p:attrNameLst>
                                          <p:attrName>stroke.color</p:attrName>
                                        </p:attrNameLst>
                                      </p:cBhvr>
                                      <p:to>
                                        <a:srgbClr val="C02900"/>
                                      </p:to>
                                    </p:animClr>
                                    <p:set>
                                      <p:cBhvr>
                                        <p:cTn id="26" dur="1000" fill="hold"/>
                                        <p:tgtEl>
                                          <p:spTgt spid="16"/>
                                        </p:tgtEl>
                                        <p:attrNameLst>
                                          <p:attrName>stroke.on</p:attrName>
                                        </p:attrNameLst>
                                      </p:cBhvr>
                                      <p:to>
                                        <p:strVal val="true"/>
                                      </p:to>
                                    </p:set>
                                  </p:childTnLst>
                                </p:cTn>
                              </p:par>
                              <p:par>
                                <p:cTn id="27" presetID="7" presetClass="emph" presetSubtype="2" fill="hold" nodeType="withEffect">
                                  <p:stCondLst>
                                    <p:cond delay="0"/>
                                  </p:stCondLst>
                                  <p:childTnLst>
                                    <p:animClr clrSpc="rgb" dir="cw">
                                      <p:cBhvr>
                                        <p:cTn id="28" dur="1000" fill="hold"/>
                                        <p:tgtEl>
                                          <p:spTgt spid="8"/>
                                        </p:tgtEl>
                                        <p:attrNameLst>
                                          <p:attrName>stroke.color</p:attrName>
                                        </p:attrNameLst>
                                      </p:cBhvr>
                                      <p:to>
                                        <a:srgbClr val="C02900"/>
                                      </p:to>
                                    </p:animClr>
                                    <p:set>
                                      <p:cBhvr>
                                        <p:cTn id="29" dur="1000" fill="hold"/>
                                        <p:tgtEl>
                                          <p:spTgt spid="8"/>
                                        </p:tgtEl>
                                        <p:attrNameLst>
                                          <p:attrName>stroke.on</p:attrName>
                                        </p:attrNameLst>
                                      </p:cBhvr>
                                      <p:to>
                                        <p:strVal val="true"/>
                                      </p:to>
                                    </p:set>
                                  </p:childTnLst>
                                </p:cTn>
                              </p:par>
                              <p:par>
                                <p:cTn id="30" presetID="7" presetClass="emph" presetSubtype="2" fill="hold" nodeType="withEffect">
                                  <p:stCondLst>
                                    <p:cond delay="0"/>
                                  </p:stCondLst>
                                  <p:childTnLst>
                                    <p:animClr clrSpc="rgb" dir="cw">
                                      <p:cBhvr>
                                        <p:cTn id="31" dur="1000" fill="hold"/>
                                        <p:tgtEl>
                                          <p:spTgt spid="17"/>
                                        </p:tgtEl>
                                        <p:attrNameLst>
                                          <p:attrName>stroke.color</p:attrName>
                                        </p:attrNameLst>
                                      </p:cBhvr>
                                      <p:to>
                                        <a:srgbClr val="C02900"/>
                                      </p:to>
                                    </p:animClr>
                                    <p:set>
                                      <p:cBhvr>
                                        <p:cTn id="32" dur="1000" fill="hold"/>
                                        <p:tgtEl>
                                          <p:spTgt spid="17"/>
                                        </p:tgtEl>
                                        <p:attrNameLst>
                                          <p:attrName>stroke.on</p:attrName>
                                        </p:attrNameLst>
                                      </p:cBhvr>
                                      <p:to>
                                        <p:strVal val="true"/>
                                      </p:to>
                                    </p:set>
                                  </p:childTnLst>
                                </p:cTn>
                              </p:par>
                              <p:par>
                                <p:cTn id="33" presetID="7" presetClass="emph" presetSubtype="2" fill="hold" nodeType="withEffect">
                                  <p:stCondLst>
                                    <p:cond delay="0"/>
                                  </p:stCondLst>
                                  <p:childTnLst>
                                    <p:animClr clrSpc="rgb" dir="cw">
                                      <p:cBhvr>
                                        <p:cTn id="34" dur="1000" fill="hold"/>
                                        <p:tgtEl>
                                          <p:spTgt spid="12"/>
                                        </p:tgtEl>
                                        <p:attrNameLst>
                                          <p:attrName>stroke.color</p:attrName>
                                        </p:attrNameLst>
                                      </p:cBhvr>
                                      <p:to>
                                        <a:srgbClr val="C02900"/>
                                      </p:to>
                                    </p:animClr>
                                    <p:set>
                                      <p:cBhvr>
                                        <p:cTn id="35" dur="1000" fill="hold"/>
                                        <p:tgtEl>
                                          <p:spTgt spid="12"/>
                                        </p:tgtEl>
                                        <p:attrNameLst>
                                          <p:attrName>stroke.on</p:attrName>
                                        </p:attrNameLst>
                                      </p:cBhvr>
                                      <p:to>
                                        <p:strVal val="true"/>
                                      </p:to>
                                    </p:set>
                                  </p:childTnLst>
                                </p:cTn>
                              </p:par>
                              <p:par>
                                <p:cTn id="36" presetID="7" presetClass="emph" presetSubtype="2" fill="hold" nodeType="withEffect">
                                  <p:stCondLst>
                                    <p:cond delay="0"/>
                                  </p:stCondLst>
                                  <p:childTnLst>
                                    <p:animClr clrSpc="rgb" dir="cw">
                                      <p:cBhvr>
                                        <p:cTn id="37" dur="1000" fill="hold"/>
                                        <p:tgtEl>
                                          <p:spTgt spid="7"/>
                                        </p:tgtEl>
                                        <p:attrNameLst>
                                          <p:attrName>stroke.color</p:attrName>
                                        </p:attrNameLst>
                                      </p:cBhvr>
                                      <p:to>
                                        <a:srgbClr val="C02900"/>
                                      </p:to>
                                    </p:animClr>
                                    <p:set>
                                      <p:cBhvr>
                                        <p:cTn id="38" dur="1000" fill="hold"/>
                                        <p:tgtEl>
                                          <p:spTgt spid="7"/>
                                        </p:tgtEl>
                                        <p:attrNameLst>
                                          <p:attrName>stroke.on</p:attrName>
                                        </p:attrNameLst>
                                      </p:cBhvr>
                                      <p:to>
                                        <p:strVal val="true"/>
                                      </p:to>
                                    </p:set>
                                  </p:childTnLst>
                                </p:cTn>
                              </p:par>
                              <p:par>
                                <p:cTn id="39" presetID="7" presetClass="emph" presetSubtype="2" fill="hold" nodeType="withEffect">
                                  <p:stCondLst>
                                    <p:cond delay="0"/>
                                  </p:stCondLst>
                                  <p:childTnLst>
                                    <p:animClr clrSpc="rgb" dir="cw">
                                      <p:cBhvr>
                                        <p:cTn id="40" dur="1000" fill="hold"/>
                                        <p:tgtEl>
                                          <p:spTgt spid="6"/>
                                        </p:tgtEl>
                                        <p:attrNameLst>
                                          <p:attrName>stroke.color</p:attrName>
                                        </p:attrNameLst>
                                      </p:cBhvr>
                                      <p:to>
                                        <a:srgbClr val="C02900"/>
                                      </p:to>
                                    </p:animClr>
                                    <p:set>
                                      <p:cBhvr>
                                        <p:cTn id="41" dur="1000" fill="hold"/>
                                        <p:tgtEl>
                                          <p:spTgt spid="6"/>
                                        </p:tgtEl>
                                        <p:attrNameLst>
                                          <p:attrName>stroke.on</p:attrName>
                                        </p:attrNameLst>
                                      </p:cBhvr>
                                      <p:to>
                                        <p:strVal val="true"/>
                                      </p:to>
                                    </p:set>
                                  </p:childTnLst>
                                </p:cTn>
                              </p:par>
                              <p:par>
                                <p:cTn id="42" presetID="7" presetClass="emph" presetSubtype="2" fill="hold" nodeType="withEffect">
                                  <p:stCondLst>
                                    <p:cond delay="0"/>
                                  </p:stCondLst>
                                  <p:childTnLst>
                                    <p:animClr clrSpc="rgb" dir="cw">
                                      <p:cBhvr>
                                        <p:cTn id="43" dur="1000" fill="hold"/>
                                        <p:tgtEl>
                                          <p:spTgt spid="15"/>
                                        </p:tgtEl>
                                        <p:attrNameLst>
                                          <p:attrName>stroke.color</p:attrName>
                                        </p:attrNameLst>
                                      </p:cBhvr>
                                      <p:to>
                                        <a:srgbClr val="C02900"/>
                                      </p:to>
                                    </p:animClr>
                                    <p:set>
                                      <p:cBhvr>
                                        <p:cTn id="44" dur="1000" fill="hold"/>
                                        <p:tgtEl>
                                          <p:spTgt spid="15"/>
                                        </p:tgtEl>
                                        <p:attrNameLst>
                                          <p:attrName>stroke.on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108"/>
                                        </p:tgtEl>
                                      </p:cBhvr>
                                    </p:animEffect>
                                    <p:set>
                                      <p:cBhvr>
                                        <p:cTn id="49" dur="1" fill="hold">
                                          <p:stCondLst>
                                            <p:cond delay="499"/>
                                          </p:stCondLst>
                                        </p:cTn>
                                        <p:tgtEl>
                                          <p:spTgt spid="108"/>
                                        </p:tgtEl>
                                        <p:attrNameLst>
                                          <p:attrName>style.visibility</p:attrName>
                                        </p:attrNameLst>
                                      </p:cBhvr>
                                      <p:to>
                                        <p:strVal val="hidden"/>
                                      </p:to>
                                    </p:set>
                                  </p:childTnLst>
                                </p:cTn>
                              </p:par>
                              <p:par>
                                <p:cTn id="50" presetID="10" presetClass="entr" presetSubtype="0" fill="hold" grpId="0" nodeType="withEffect">
                                  <p:stCondLst>
                                    <p:cond delay="0"/>
                                  </p:stCondLst>
                                  <p:childTnLst>
                                    <p:set>
                                      <p:cBhvr>
                                        <p:cTn id="51" dur="1" fill="hold">
                                          <p:stCondLst>
                                            <p:cond delay="0"/>
                                          </p:stCondLst>
                                        </p:cTn>
                                        <p:tgtEl>
                                          <p:spTgt spid="109"/>
                                        </p:tgtEl>
                                        <p:attrNameLst>
                                          <p:attrName>style.visibility</p:attrName>
                                        </p:attrNameLst>
                                      </p:cBhvr>
                                      <p:to>
                                        <p:strVal val="visible"/>
                                      </p:to>
                                    </p:set>
                                    <p:animEffect transition="in" filter="fade">
                                      <p:cBhvr>
                                        <p:cTn id="52" dur="500"/>
                                        <p:tgtEl>
                                          <p:spTgt spid="109"/>
                                        </p:tgtEl>
                                      </p:cBhvr>
                                    </p:animEffect>
                                  </p:childTnLst>
                                </p:cTn>
                              </p:par>
                              <p:par>
                                <p:cTn id="53" presetID="7" presetClass="emph" presetSubtype="2" fill="hold" nodeType="withEffect">
                                  <p:stCondLst>
                                    <p:cond delay="0"/>
                                  </p:stCondLst>
                                  <p:childTnLst>
                                    <p:animClr clrSpc="rgb" dir="cw">
                                      <p:cBhvr>
                                        <p:cTn id="54" dur="1000" fill="hold"/>
                                        <p:tgtEl>
                                          <p:spTgt spid="22"/>
                                        </p:tgtEl>
                                        <p:attrNameLst>
                                          <p:attrName>stroke.color</p:attrName>
                                        </p:attrNameLst>
                                      </p:cBhvr>
                                      <p:to>
                                        <a:srgbClr val="C02900"/>
                                      </p:to>
                                    </p:animClr>
                                    <p:set>
                                      <p:cBhvr>
                                        <p:cTn id="55" dur="1000" fill="hold"/>
                                        <p:tgtEl>
                                          <p:spTgt spid="22"/>
                                        </p:tgtEl>
                                        <p:attrNameLst>
                                          <p:attrName>stroke.on</p:attrName>
                                        </p:attrNameLst>
                                      </p:cBhvr>
                                      <p:to>
                                        <p:strVal val="true"/>
                                      </p:to>
                                    </p:set>
                                  </p:childTnLst>
                                </p:cTn>
                              </p:par>
                              <p:par>
                                <p:cTn id="56" presetID="1" presetClass="emph" presetSubtype="2" fill="hold" nodeType="withEffect">
                                  <p:stCondLst>
                                    <p:cond delay="0"/>
                                  </p:stCondLst>
                                  <p:childTnLst>
                                    <p:animClr clrSpc="rgb" dir="cw">
                                      <p:cBhvr>
                                        <p:cTn id="57" dur="1000" fill="hold"/>
                                        <p:tgtEl>
                                          <p:spTgt spid="20"/>
                                        </p:tgtEl>
                                        <p:attrNameLst>
                                          <p:attrName>fillcolor</p:attrName>
                                        </p:attrNameLst>
                                      </p:cBhvr>
                                      <p:to>
                                        <a:schemeClr val="accent1"/>
                                      </p:to>
                                    </p:animClr>
                                    <p:set>
                                      <p:cBhvr>
                                        <p:cTn id="58" dur="1000" fill="hold"/>
                                        <p:tgtEl>
                                          <p:spTgt spid="20"/>
                                        </p:tgtEl>
                                        <p:attrNameLst>
                                          <p:attrName>fill.type</p:attrName>
                                        </p:attrNameLst>
                                      </p:cBhvr>
                                      <p:to>
                                        <p:strVal val="solid"/>
                                      </p:to>
                                    </p:set>
                                    <p:set>
                                      <p:cBhvr>
                                        <p:cTn id="59" dur="1000" fill="hold"/>
                                        <p:tgtEl>
                                          <p:spTgt spid="20"/>
                                        </p:tgtEl>
                                        <p:attrNameLst>
                                          <p:attrName>fill.on</p:attrName>
                                        </p:attrNameLst>
                                      </p:cBhvr>
                                      <p:to>
                                        <p:strVal val="true"/>
                                      </p:to>
                                    </p:set>
                                  </p:childTnLst>
                                </p:cTn>
                              </p:par>
                              <p:par>
                                <p:cTn id="60" presetID="7" presetClass="emph" presetSubtype="2" fill="hold" nodeType="withEffect">
                                  <p:stCondLst>
                                    <p:cond delay="0"/>
                                  </p:stCondLst>
                                  <p:childTnLst>
                                    <p:animClr clrSpc="rgb" dir="cw">
                                      <p:cBhvr>
                                        <p:cTn id="61" dur="1000" fill="hold"/>
                                        <p:tgtEl>
                                          <p:spTgt spid="4"/>
                                        </p:tgtEl>
                                        <p:attrNameLst>
                                          <p:attrName>stroke.color</p:attrName>
                                        </p:attrNameLst>
                                      </p:cBhvr>
                                      <p:to>
                                        <a:schemeClr val="accent1"/>
                                      </p:to>
                                    </p:animClr>
                                    <p:set>
                                      <p:cBhvr>
                                        <p:cTn id="62" dur="1000" fill="hold"/>
                                        <p:tgtEl>
                                          <p:spTgt spid="4"/>
                                        </p:tgtEl>
                                        <p:attrNameLst>
                                          <p:attrName>stroke.on</p:attrName>
                                        </p:attrNameLst>
                                      </p:cBhvr>
                                      <p:to>
                                        <p:strVal val="true"/>
                                      </p:to>
                                    </p:set>
                                  </p:childTnLst>
                                </p:cTn>
                              </p:par>
                              <p:par>
                                <p:cTn id="63" presetID="5" presetClass="exit" presetSubtype="10" fill="hold" grpId="0" nodeType="withEffect">
                                  <p:stCondLst>
                                    <p:cond delay="0"/>
                                  </p:stCondLst>
                                  <p:childTnLst>
                                    <p:animEffect transition="out" filter="checkerboard(across)">
                                      <p:cBhvr>
                                        <p:cTn id="64" dur="500"/>
                                        <p:tgtEl>
                                          <p:spTgt spid="24"/>
                                        </p:tgtEl>
                                      </p:cBhvr>
                                    </p:animEffect>
                                    <p:set>
                                      <p:cBhvr>
                                        <p:cTn id="65" dur="1" fill="hold">
                                          <p:stCondLst>
                                            <p:cond delay="499"/>
                                          </p:stCondLst>
                                        </p:cTn>
                                        <p:tgtEl>
                                          <p:spTgt spid="24"/>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110"/>
                                        </p:tgtEl>
                                        <p:attrNameLst>
                                          <p:attrName>style.visibility</p:attrName>
                                        </p:attrNameLst>
                                      </p:cBhvr>
                                      <p:to>
                                        <p:strVal val="visible"/>
                                      </p:to>
                                    </p:set>
                                    <p:animEffect transition="in" filter="fade">
                                      <p:cBhvr>
                                        <p:cTn id="68" dur="500"/>
                                        <p:tgtEl>
                                          <p:spTgt spid="11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11"/>
                                        </p:tgtEl>
                                        <p:attrNameLst>
                                          <p:attrName>style.visibility</p:attrName>
                                        </p:attrNameLst>
                                      </p:cBhvr>
                                      <p:to>
                                        <p:strVal val="visible"/>
                                      </p:to>
                                    </p:set>
                                    <p:animEffect transition="in" filter="fade">
                                      <p:cBhvr>
                                        <p:cTn id="71" dur="1000"/>
                                        <p:tgtEl>
                                          <p:spTgt spid="11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09"/>
                                        </p:tgtEl>
                                      </p:cBhvr>
                                    </p:animEffect>
                                    <p:set>
                                      <p:cBhvr>
                                        <p:cTn id="76" dur="1" fill="hold">
                                          <p:stCondLst>
                                            <p:cond delay="499"/>
                                          </p:stCondLst>
                                        </p:cTn>
                                        <p:tgtEl>
                                          <p:spTgt spid="109"/>
                                        </p:tgtEl>
                                        <p:attrNameLst>
                                          <p:attrName>style.visibility</p:attrName>
                                        </p:attrNameLst>
                                      </p:cBhvr>
                                      <p:to>
                                        <p:strVal val="hidden"/>
                                      </p:to>
                                    </p:set>
                                  </p:childTnLst>
                                </p:cTn>
                              </p:par>
                              <p:par>
                                <p:cTn id="77" presetID="1" presetClass="emph" presetSubtype="2" fill="hold" nodeType="withEffect">
                                  <p:stCondLst>
                                    <p:cond delay="0"/>
                                  </p:stCondLst>
                                  <p:childTnLst>
                                    <p:animClr clrSpc="rgb" dir="cw">
                                      <p:cBhvr>
                                        <p:cTn id="78" dur="500" fill="hold"/>
                                        <p:tgtEl>
                                          <p:spTgt spid="57"/>
                                        </p:tgtEl>
                                        <p:attrNameLst>
                                          <p:attrName>fillcolor</p:attrName>
                                        </p:attrNameLst>
                                      </p:cBhvr>
                                      <p:to>
                                        <a:srgbClr val="D0CECE"/>
                                      </p:to>
                                    </p:animClr>
                                    <p:set>
                                      <p:cBhvr>
                                        <p:cTn id="79" dur="500" fill="hold"/>
                                        <p:tgtEl>
                                          <p:spTgt spid="57"/>
                                        </p:tgtEl>
                                        <p:attrNameLst>
                                          <p:attrName>fill.type</p:attrName>
                                        </p:attrNameLst>
                                      </p:cBhvr>
                                      <p:to>
                                        <p:strVal val="solid"/>
                                      </p:to>
                                    </p:set>
                                    <p:set>
                                      <p:cBhvr>
                                        <p:cTn id="80" dur="500" fill="hold"/>
                                        <p:tgtEl>
                                          <p:spTgt spid="57"/>
                                        </p:tgtEl>
                                        <p:attrNameLst>
                                          <p:attrName>fill.on</p:attrName>
                                        </p:attrNameLst>
                                      </p:cBhvr>
                                      <p:to>
                                        <p:strVal val="true"/>
                                      </p:to>
                                    </p:set>
                                  </p:childTnLst>
                                </p:cTn>
                              </p:par>
                              <p:par>
                                <p:cTn id="81" presetID="10" presetClass="entr" presetSubtype="0" fill="hold" grpId="0" nodeType="withEffect">
                                  <p:stCondLst>
                                    <p:cond delay="0"/>
                                  </p:stCondLst>
                                  <p:childTnLst>
                                    <p:set>
                                      <p:cBhvr>
                                        <p:cTn id="82" dur="1" fill="hold">
                                          <p:stCondLst>
                                            <p:cond delay="0"/>
                                          </p:stCondLst>
                                        </p:cTn>
                                        <p:tgtEl>
                                          <p:spTgt spid="112"/>
                                        </p:tgtEl>
                                        <p:attrNameLst>
                                          <p:attrName>style.visibility</p:attrName>
                                        </p:attrNameLst>
                                      </p:cBhvr>
                                      <p:to>
                                        <p:strVal val="visible"/>
                                      </p:to>
                                    </p:set>
                                    <p:animEffect transition="in" filter="fade">
                                      <p:cBhvr>
                                        <p:cTn id="83" dur="500"/>
                                        <p:tgtEl>
                                          <p:spTgt spid="112"/>
                                        </p:tgtEl>
                                      </p:cBhvr>
                                    </p:animEffect>
                                  </p:childTnLst>
                                </p:cTn>
                              </p:par>
                              <p:par>
                                <p:cTn id="84" presetID="1" presetClass="emph" presetSubtype="2" fill="hold" nodeType="withEffect">
                                  <p:stCondLst>
                                    <p:cond delay="0"/>
                                  </p:stCondLst>
                                  <p:childTnLst>
                                    <p:animClr clrSpc="rgb" dir="cw">
                                      <p:cBhvr>
                                        <p:cTn id="85" dur="500" fill="hold"/>
                                        <p:tgtEl>
                                          <p:spTgt spid="58"/>
                                        </p:tgtEl>
                                        <p:attrNameLst>
                                          <p:attrName>fillcolor</p:attrName>
                                        </p:attrNameLst>
                                      </p:cBhvr>
                                      <p:to>
                                        <a:srgbClr val="2C5497"/>
                                      </p:to>
                                    </p:animClr>
                                    <p:set>
                                      <p:cBhvr>
                                        <p:cTn id="86" dur="500" fill="hold"/>
                                        <p:tgtEl>
                                          <p:spTgt spid="58"/>
                                        </p:tgtEl>
                                        <p:attrNameLst>
                                          <p:attrName>fill.type</p:attrName>
                                        </p:attrNameLst>
                                      </p:cBhvr>
                                      <p:to>
                                        <p:strVal val="solid"/>
                                      </p:to>
                                    </p:set>
                                    <p:set>
                                      <p:cBhvr>
                                        <p:cTn id="87" dur="500" fill="hold"/>
                                        <p:tgtEl>
                                          <p:spTgt spid="58"/>
                                        </p:tgtEl>
                                        <p:attrNameLst>
                                          <p:attrName>fill.on</p:attrName>
                                        </p:attrNameLst>
                                      </p:cBhvr>
                                      <p:to>
                                        <p:strVal val="true"/>
                                      </p:to>
                                    </p:set>
                                  </p:childTnLst>
                                </p:cTn>
                              </p:par>
                              <p:par>
                                <p:cTn id="88" presetID="7" presetClass="emph" presetSubtype="2" fill="hold" nodeType="withEffect">
                                  <p:stCondLst>
                                    <p:cond delay="0"/>
                                  </p:stCondLst>
                                  <p:childTnLst>
                                    <p:animClr clrSpc="rgb" dir="cw">
                                      <p:cBhvr>
                                        <p:cTn id="89" dur="1000" fill="hold"/>
                                        <p:tgtEl>
                                          <p:spTgt spid="34"/>
                                        </p:tgtEl>
                                        <p:attrNameLst>
                                          <p:attrName>stroke.color</p:attrName>
                                        </p:attrNameLst>
                                      </p:cBhvr>
                                      <p:to>
                                        <a:srgbClr val="C02900"/>
                                      </p:to>
                                    </p:animClr>
                                    <p:set>
                                      <p:cBhvr>
                                        <p:cTn id="90" dur="1000" fill="hold"/>
                                        <p:tgtEl>
                                          <p:spTgt spid="34"/>
                                        </p:tgtEl>
                                        <p:attrNameLst>
                                          <p:attrName>stroke.on</p:attrName>
                                        </p:attrNameLst>
                                      </p:cBhvr>
                                      <p:to>
                                        <p:strVal val="true"/>
                                      </p:to>
                                    </p:set>
                                  </p:childTnLst>
                                </p:cTn>
                              </p:par>
                              <p:par>
                                <p:cTn id="91" presetID="7" presetClass="emph" presetSubtype="2" fill="hold" nodeType="withEffect">
                                  <p:stCondLst>
                                    <p:cond delay="0"/>
                                  </p:stCondLst>
                                  <p:childTnLst>
                                    <p:animClr clrSpc="rgb" dir="cw">
                                      <p:cBhvr>
                                        <p:cTn id="92" dur="1000" fill="hold"/>
                                        <p:tgtEl>
                                          <p:spTgt spid="29"/>
                                        </p:tgtEl>
                                        <p:attrNameLst>
                                          <p:attrName>stroke.color</p:attrName>
                                        </p:attrNameLst>
                                      </p:cBhvr>
                                      <p:to>
                                        <a:srgbClr val="C02900"/>
                                      </p:to>
                                    </p:animClr>
                                    <p:set>
                                      <p:cBhvr>
                                        <p:cTn id="93" dur="1000" fill="hold"/>
                                        <p:tgtEl>
                                          <p:spTgt spid="29"/>
                                        </p:tgtEl>
                                        <p:attrNameLst>
                                          <p:attrName>stroke.on</p:attrName>
                                        </p:attrNameLst>
                                      </p:cBhvr>
                                      <p:to>
                                        <p:strVal val="true"/>
                                      </p:to>
                                    </p:set>
                                  </p:childTnLst>
                                </p:cTn>
                              </p:par>
                              <p:par>
                                <p:cTn id="94" presetID="7" presetClass="emph" presetSubtype="2" fill="hold" nodeType="withEffect">
                                  <p:stCondLst>
                                    <p:cond delay="0"/>
                                  </p:stCondLst>
                                  <p:childTnLst>
                                    <p:animClr clrSpc="rgb" dir="cw">
                                      <p:cBhvr>
                                        <p:cTn id="95" dur="1000" fill="hold"/>
                                        <p:tgtEl>
                                          <p:spTgt spid="30"/>
                                        </p:tgtEl>
                                        <p:attrNameLst>
                                          <p:attrName>stroke.color</p:attrName>
                                        </p:attrNameLst>
                                      </p:cBhvr>
                                      <p:to>
                                        <a:srgbClr val="C02900"/>
                                      </p:to>
                                    </p:animClr>
                                    <p:set>
                                      <p:cBhvr>
                                        <p:cTn id="96" dur="1000" fill="hold"/>
                                        <p:tgtEl>
                                          <p:spTgt spid="30"/>
                                        </p:tgtEl>
                                        <p:attrNameLst>
                                          <p:attrName>stroke.on</p:attrName>
                                        </p:attrNameLst>
                                      </p:cBhvr>
                                      <p:to>
                                        <p:strVal val="true"/>
                                      </p:to>
                                    </p:set>
                                  </p:childTnLst>
                                </p:cTn>
                              </p:par>
                              <p:par>
                                <p:cTn id="97" presetID="7" presetClass="emph" presetSubtype="2" fill="hold" nodeType="withEffect">
                                  <p:stCondLst>
                                    <p:cond delay="0"/>
                                  </p:stCondLst>
                                  <p:childTnLst>
                                    <p:animClr clrSpc="rgb" dir="cw">
                                      <p:cBhvr>
                                        <p:cTn id="98" dur="1000" fill="hold"/>
                                        <p:tgtEl>
                                          <p:spTgt spid="33"/>
                                        </p:tgtEl>
                                        <p:attrNameLst>
                                          <p:attrName>stroke.color</p:attrName>
                                        </p:attrNameLst>
                                      </p:cBhvr>
                                      <p:to>
                                        <a:srgbClr val="C02900"/>
                                      </p:to>
                                    </p:animClr>
                                    <p:set>
                                      <p:cBhvr>
                                        <p:cTn id="99" dur="1000" fill="hold"/>
                                        <p:tgtEl>
                                          <p:spTgt spid="33"/>
                                        </p:tgtEl>
                                        <p:attrNameLst>
                                          <p:attrName>stroke.on</p:attrName>
                                        </p:attrNameLst>
                                      </p:cBhvr>
                                      <p:to>
                                        <p:strVal val="true"/>
                                      </p:to>
                                    </p:set>
                                  </p:childTnLst>
                                </p:cTn>
                              </p:par>
                              <p:par>
                                <p:cTn id="100" presetID="7" presetClass="emph" presetSubtype="2" fill="hold" nodeType="withEffect">
                                  <p:stCondLst>
                                    <p:cond delay="0"/>
                                  </p:stCondLst>
                                  <p:childTnLst>
                                    <p:animClr clrSpc="rgb" dir="cw">
                                      <p:cBhvr>
                                        <p:cTn id="101" dur="1000" fill="hold"/>
                                        <p:tgtEl>
                                          <p:spTgt spid="32"/>
                                        </p:tgtEl>
                                        <p:attrNameLst>
                                          <p:attrName>stroke.color</p:attrName>
                                        </p:attrNameLst>
                                      </p:cBhvr>
                                      <p:to>
                                        <a:srgbClr val="C02900"/>
                                      </p:to>
                                    </p:animClr>
                                    <p:set>
                                      <p:cBhvr>
                                        <p:cTn id="102" dur="1000" fill="hold"/>
                                        <p:tgtEl>
                                          <p:spTgt spid="32"/>
                                        </p:tgtEl>
                                        <p:attrNameLst>
                                          <p:attrName>stroke.on</p:attrName>
                                        </p:attrNameLst>
                                      </p:cBhvr>
                                      <p:to>
                                        <p:strVal val="true"/>
                                      </p:to>
                                    </p:set>
                                  </p:childTnLst>
                                </p:cTn>
                              </p:par>
                              <p:par>
                                <p:cTn id="103" presetID="7" presetClass="emph" presetSubtype="2" fill="hold" nodeType="withEffect">
                                  <p:stCondLst>
                                    <p:cond delay="0"/>
                                  </p:stCondLst>
                                  <p:childTnLst>
                                    <p:animClr clrSpc="rgb" dir="cw">
                                      <p:cBhvr>
                                        <p:cTn id="104" dur="1000" fill="hold"/>
                                        <p:tgtEl>
                                          <p:spTgt spid="31"/>
                                        </p:tgtEl>
                                        <p:attrNameLst>
                                          <p:attrName>stroke.color</p:attrName>
                                        </p:attrNameLst>
                                      </p:cBhvr>
                                      <p:to>
                                        <a:srgbClr val="C02900"/>
                                      </p:to>
                                    </p:animClr>
                                    <p:set>
                                      <p:cBhvr>
                                        <p:cTn id="105" dur="1000" fill="hold"/>
                                        <p:tgtEl>
                                          <p:spTgt spid="31"/>
                                        </p:tgtEl>
                                        <p:attrNameLst>
                                          <p:attrName>stroke.on</p:attrName>
                                        </p:attrNameLst>
                                      </p:cBhvr>
                                      <p:to>
                                        <p:strVal val="true"/>
                                      </p:to>
                                    </p:set>
                                  </p:childTnLst>
                                </p:cTn>
                              </p:par>
                              <p:par>
                                <p:cTn id="106" presetID="7" presetClass="emph" presetSubtype="2" fill="hold" nodeType="withEffect">
                                  <p:stCondLst>
                                    <p:cond delay="0"/>
                                  </p:stCondLst>
                                  <p:childTnLst>
                                    <p:animClr clrSpc="rgb" dir="cw">
                                      <p:cBhvr>
                                        <p:cTn id="107" dur="1000" fill="hold"/>
                                        <p:tgtEl>
                                          <p:spTgt spid="26"/>
                                        </p:tgtEl>
                                        <p:attrNameLst>
                                          <p:attrName>stroke.color</p:attrName>
                                        </p:attrNameLst>
                                      </p:cBhvr>
                                      <p:to>
                                        <a:srgbClr val="C02900"/>
                                      </p:to>
                                    </p:animClr>
                                    <p:set>
                                      <p:cBhvr>
                                        <p:cTn id="108" dur="1000" fill="hold"/>
                                        <p:tgtEl>
                                          <p:spTgt spid="26"/>
                                        </p:tgtEl>
                                        <p:attrNameLst>
                                          <p:attrName>stroke.on</p:attrName>
                                        </p:attrNameLst>
                                      </p:cBhvr>
                                      <p:to>
                                        <p:strVal val="true"/>
                                      </p:to>
                                    </p:set>
                                  </p:childTnLst>
                                </p:cTn>
                              </p:par>
                              <p:par>
                                <p:cTn id="109" presetID="7" presetClass="emph" presetSubtype="2" fill="hold" nodeType="withEffect">
                                  <p:stCondLst>
                                    <p:cond delay="0"/>
                                  </p:stCondLst>
                                  <p:childTnLst>
                                    <p:animClr clrSpc="rgb" dir="cw">
                                      <p:cBhvr>
                                        <p:cTn id="110" dur="1000" fill="hold"/>
                                        <p:tgtEl>
                                          <p:spTgt spid="25"/>
                                        </p:tgtEl>
                                        <p:attrNameLst>
                                          <p:attrName>stroke.color</p:attrName>
                                        </p:attrNameLst>
                                      </p:cBhvr>
                                      <p:to>
                                        <a:srgbClr val="C02900"/>
                                      </p:to>
                                    </p:animClr>
                                    <p:set>
                                      <p:cBhvr>
                                        <p:cTn id="111" dur="1000" fill="hold"/>
                                        <p:tgtEl>
                                          <p:spTgt spid="25"/>
                                        </p:tgtEl>
                                        <p:attrNameLst>
                                          <p:attrName>stroke.on</p:attrName>
                                        </p:attrNameLst>
                                      </p:cBhvr>
                                      <p:to>
                                        <p:strVal val="true"/>
                                      </p:to>
                                    </p:set>
                                  </p:childTnLst>
                                </p:cTn>
                              </p:par>
                              <p:par>
                                <p:cTn id="112" presetID="7" presetClass="emph" presetSubtype="2" fill="hold" nodeType="withEffect">
                                  <p:stCondLst>
                                    <p:cond delay="0"/>
                                  </p:stCondLst>
                                  <p:childTnLst>
                                    <p:animClr clrSpc="rgb" dir="cw">
                                      <p:cBhvr>
                                        <p:cTn id="113" dur="1000" fill="hold"/>
                                        <p:tgtEl>
                                          <p:spTgt spid="35"/>
                                        </p:tgtEl>
                                        <p:attrNameLst>
                                          <p:attrName>stroke.color</p:attrName>
                                        </p:attrNameLst>
                                      </p:cBhvr>
                                      <p:to>
                                        <a:srgbClr val="C02900"/>
                                      </p:to>
                                    </p:animClr>
                                    <p:set>
                                      <p:cBhvr>
                                        <p:cTn id="114" dur="1000" fill="hold"/>
                                        <p:tgtEl>
                                          <p:spTgt spid="35"/>
                                        </p:tgtEl>
                                        <p:attrNameLst>
                                          <p:attrName>stroke.on</p:attrName>
                                        </p:attrNameLst>
                                      </p:cBhvr>
                                      <p:to>
                                        <p:strVal val="true"/>
                                      </p:to>
                                    </p:set>
                                  </p:childTnLst>
                                </p:cTn>
                              </p:par>
                              <p:par>
                                <p:cTn id="115" presetID="7" presetClass="emph" presetSubtype="2" fill="hold" nodeType="withEffect">
                                  <p:stCondLst>
                                    <p:cond delay="0"/>
                                  </p:stCondLst>
                                  <p:childTnLst>
                                    <p:animClr clrSpc="rgb" dir="cw">
                                      <p:cBhvr>
                                        <p:cTn id="116" dur="1000" fill="hold"/>
                                        <p:tgtEl>
                                          <p:spTgt spid="36"/>
                                        </p:tgtEl>
                                        <p:attrNameLst>
                                          <p:attrName>stroke.color</p:attrName>
                                        </p:attrNameLst>
                                      </p:cBhvr>
                                      <p:to>
                                        <a:srgbClr val="C02900"/>
                                      </p:to>
                                    </p:animClr>
                                    <p:set>
                                      <p:cBhvr>
                                        <p:cTn id="117" dur="1000" fill="hold"/>
                                        <p:tgtEl>
                                          <p:spTgt spid="36"/>
                                        </p:tgtEl>
                                        <p:attrNameLst>
                                          <p:attrName>stroke.on</p:attrName>
                                        </p:attrNameLst>
                                      </p:cBhvr>
                                      <p:to>
                                        <p:strVal val="true"/>
                                      </p:to>
                                    </p:set>
                                  </p:childTnLst>
                                </p:cTn>
                              </p:par>
                              <p:par>
                                <p:cTn id="118" presetID="7" presetClass="emph" presetSubtype="2" fill="hold" nodeType="withEffect">
                                  <p:stCondLst>
                                    <p:cond delay="0"/>
                                  </p:stCondLst>
                                  <p:childTnLst>
                                    <p:animClr clrSpc="rgb" dir="cw">
                                      <p:cBhvr>
                                        <p:cTn id="119" dur="1000" fill="hold"/>
                                        <p:tgtEl>
                                          <p:spTgt spid="27"/>
                                        </p:tgtEl>
                                        <p:attrNameLst>
                                          <p:attrName>stroke.color</p:attrName>
                                        </p:attrNameLst>
                                      </p:cBhvr>
                                      <p:to>
                                        <a:srgbClr val="C02900"/>
                                      </p:to>
                                    </p:animClr>
                                    <p:set>
                                      <p:cBhvr>
                                        <p:cTn id="120" dur="1000" fill="hold"/>
                                        <p:tgtEl>
                                          <p:spTgt spid="27"/>
                                        </p:tgtEl>
                                        <p:attrNameLst>
                                          <p:attrName>stroke.on</p:attrName>
                                        </p:attrNameLst>
                                      </p:cBhvr>
                                      <p:to>
                                        <p:strVal val="true"/>
                                      </p:to>
                                    </p:set>
                                  </p:childTnLst>
                                </p:cTn>
                              </p:par>
                            </p:childTnLst>
                          </p:cTn>
                        </p:par>
                      </p:childTnLst>
                    </p:cTn>
                  </p:par>
                  <p:par>
                    <p:cTn id="121" fill="hold">
                      <p:stCondLst>
                        <p:cond delay="indefinite"/>
                      </p:stCondLst>
                      <p:childTnLst>
                        <p:par>
                          <p:cTn id="122" fill="hold">
                            <p:stCondLst>
                              <p:cond delay="0"/>
                            </p:stCondLst>
                            <p:childTnLst>
                              <p:par>
                                <p:cTn id="123" presetID="10" presetClass="exit" presetSubtype="0" fill="hold" grpId="1" nodeType="clickEffect">
                                  <p:stCondLst>
                                    <p:cond delay="0"/>
                                  </p:stCondLst>
                                  <p:childTnLst>
                                    <p:animEffect transition="out" filter="fade">
                                      <p:cBhvr>
                                        <p:cTn id="124" dur="500"/>
                                        <p:tgtEl>
                                          <p:spTgt spid="112"/>
                                        </p:tgtEl>
                                      </p:cBhvr>
                                    </p:animEffect>
                                    <p:set>
                                      <p:cBhvr>
                                        <p:cTn id="125" dur="1" fill="hold">
                                          <p:stCondLst>
                                            <p:cond delay="499"/>
                                          </p:stCondLst>
                                        </p:cTn>
                                        <p:tgtEl>
                                          <p:spTgt spid="112"/>
                                        </p:tgtEl>
                                        <p:attrNameLst>
                                          <p:attrName>style.visibility</p:attrName>
                                        </p:attrNameLst>
                                      </p:cBhvr>
                                      <p:to>
                                        <p:strVal val="hidden"/>
                                      </p:to>
                                    </p:set>
                                  </p:childTnLst>
                                </p:cTn>
                              </p:par>
                              <p:par>
                                <p:cTn id="126" presetID="10" presetClass="entr" presetSubtype="0" fill="hold" grpId="0" nodeType="withEffect">
                                  <p:stCondLst>
                                    <p:cond delay="0"/>
                                  </p:stCondLst>
                                  <p:childTnLst>
                                    <p:set>
                                      <p:cBhvr>
                                        <p:cTn id="127" dur="1" fill="hold">
                                          <p:stCondLst>
                                            <p:cond delay="0"/>
                                          </p:stCondLst>
                                        </p:cTn>
                                        <p:tgtEl>
                                          <p:spTgt spid="113"/>
                                        </p:tgtEl>
                                        <p:attrNameLst>
                                          <p:attrName>style.visibility</p:attrName>
                                        </p:attrNameLst>
                                      </p:cBhvr>
                                      <p:to>
                                        <p:strVal val="visible"/>
                                      </p:to>
                                    </p:set>
                                    <p:animEffect transition="in" filter="fade">
                                      <p:cBhvr>
                                        <p:cTn id="128" dur="500"/>
                                        <p:tgtEl>
                                          <p:spTgt spid="113"/>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114"/>
                                        </p:tgtEl>
                                        <p:attrNameLst>
                                          <p:attrName>style.visibility</p:attrName>
                                        </p:attrNameLst>
                                      </p:cBhvr>
                                      <p:to>
                                        <p:strVal val="visible"/>
                                      </p:to>
                                    </p:set>
                                    <p:animEffect transition="in" filter="fade">
                                      <p:cBhvr>
                                        <p:cTn id="131" dur="1000"/>
                                        <p:tgtEl>
                                          <p:spTgt spid="114"/>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46"/>
                                        </p:tgtEl>
                                        <p:attrNameLst>
                                          <p:attrName>style.visibility</p:attrName>
                                        </p:attrNameLst>
                                      </p:cBhvr>
                                      <p:to>
                                        <p:strVal val="visible"/>
                                      </p:to>
                                    </p:set>
                                    <p:animEffect transition="in" filter="fade">
                                      <p:cBhvr>
                                        <p:cTn id="134" dur="500"/>
                                        <p:tgtEl>
                                          <p:spTgt spid="46"/>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xit" presetSubtype="0" fill="hold" grpId="1" nodeType="clickEffect">
                                  <p:stCondLst>
                                    <p:cond delay="0"/>
                                  </p:stCondLst>
                                  <p:childTnLst>
                                    <p:animEffect transition="out" filter="fade">
                                      <p:cBhvr>
                                        <p:cTn id="138" dur="500"/>
                                        <p:tgtEl>
                                          <p:spTgt spid="113"/>
                                        </p:tgtEl>
                                      </p:cBhvr>
                                    </p:animEffect>
                                    <p:set>
                                      <p:cBhvr>
                                        <p:cTn id="139" dur="1" fill="hold">
                                          <p:stCondLst>
                                            <p:cond delay="499"/>
                                          </p:stCondLst>
                                        </p:cTn>
                                        <p:tgtEl>
                                          <p:spTgt spid="113"/>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46"/>
                                        </p:tgtEl>
                                      </p:cBhvr>
                                    </p:animEffect>
                                    <p:set>
                                      <p:cBhvr>
                                        <p:cTn id="142" dur="1" fill="hold">
                                          <p:stCondLst>
                                            <p:cond delay="499"/>
                                          </p:stCondLst>
                                        </p:cTn>
                                        <p:tgtEl>
                                          <p:spTgt spid="46"/>
                                        </p:tgtEl>
                                        <p:attrNameLst>
                                          <p:attrName>style.visibility</p:attrName>
                                        </p:attrNameLst>
                                      </p:cBhvr>
                                      <p:to>
                                        <p:strVal val="hidden"/>
                                      </p:to>
                                    </p:set>
                                  </p:childTnLst>
                                </p:cTn>
                              </p:par>
                              <p:par>
                                <p:cTn id="143" presetID="1" presetClass="emph" presetSubtype="2" fill="hold" nodeType="withEffect">
                                  <p:stCondLst>
                                    <p:cond delay="0"/>
                                  </p:stCondLst>
                                  <p:childTnLst>
                                    <p:animClr clrSpc="rgb" dir="cw">
                                      <p:cBhvr>
                                        <p:cTn id="144" dur="500" fill="hold"/>
                                        <p:tgtEl>
                                          <p:spTgt spid="58"/>
                                        </p:tgtEl>
                                        <p:attrNameLst>
                                          <p:attrName>fillcolor</p:attrName>
                                        </p:attrNameLst>
                                      </p:cBhvr>
                                      <p:to>
                                        <a:srgbClr val="D0CECE"/>
                                      </p:to>
                                    </p:animClr>
                                    <p:set>
                                      <p:cBhvr>
                                        <p:cTn id="145" dur="500" fill="hold"/>
                                        <p:tgtEl>
                                          <p:spTgt spid="58"/>
                                        </p:tgtEl>
                                        <p:attrNameLst>
                                          <p:attrName>fill.type</p:attrName>
                                        </p:attrNameLst>
                                      </p:cBhvr>
                                      <p:to>
                                        <p:strVal val="solid"/>
                                      </p:to>
                                    </p:set>
                                    <p:set>
                                      <p:cBhvr>
                                        <p:cTn id="146" dur="500" fill="hold"/>
                                        <p:tgtEl>
                                          <p:spTgt spid="58"/>
                                        </p:tgtEl>
                                        <p:attrNameLst>
                                          <p:attrName>fill.on</p:attrName>
                                        </p:attrNameLst>
                                      </p:cBhvr>
                                      <p:to>
                                        <p:strVal val="true"/>
                                      </p:to>
                                    </p:set>
                                  </p:childTnLst>
                                </p:cTn>
                              </p:par>
                              <p:par>
                                <p:cTn id="147" presetID="10" presetClass="entr" presetSubtype="0" fill="hold" grpId="0" nodeType="withEffect">
                                  <p:stCondLst>
                                    <p:cond delay="0"/>
                                  </p:stCondLst>
                                  <p:childTnLst>
                                    <p:set>
                                      <p:cBhvr>
                                        <p:cTn id="148" dur="1" fill="hold">
                                          <p:stCondLst>
                                            <p:cond delay="0"/>
                                          </p:stCondLst>
                                        </p:cTn>
                                        <p:tgtEl>
                                          <p:spTgt spid="50"/>
                                        </p:tgtEl>
                                        <p:attrNameLst>
                                          <p:attrName>style.visibility</p:attrName>
                                        </p:attrNameLst>
                                      </p:cBhvr>
                                      <p:to>
                                        <p:strVal val="visible"/>
                                      </p:to>
                                    </p:set>
                                    <p:animEffect transition="in" filter="fade">
                                      <p:cBhvr>
                                        <p:cTn id="149" dur="500"/>
                                        <p:tgtEl>
                                          <p:spTgt spid="50"/>
                                        </p:tgtEl>
                                      </p:cBhvr>
                                    </p:animEffect>
                                  </p:childTnLst>
                                </p:cTn>
                              </p:par>
                              <p:par>
                                <p:cTn id="150" presetID="1" presetClass="emph" presetSubtype="2" fill="hold" nodeType="withEffect">
                                  <p:stCondLst>
                                    <p:cond delay="0"/>
                                  </p:stCondLst>
                                  <p:childTnLst>
                                    <p:animClr clrSpc="rgb" dir="cw">
                                      <p:cBhvr>
                                        <p:cTn id="151" dur="2000" fill="hold"/>
                                        <p:tgtEl>
                                          <p:spTgt spid="59"/>
                                        </p:tgtEl>
                                        <p:attrNameLst>
                                          <p:attrName>fillcolor</p:attrName>
                                        </p:attrNameLst>
                                      </p:cBhvr>
                                      <p:to>
                                        <a:srgbClr val="2C5497"/>
                                      </p:to>
                                    </p:animClr>
                                    <p:set>
                                      <p:cBhvr>
                                        <p:cTn id="152" dur="2000" fill="hold"/>
                                        <p:tgtEl>
                                          <p:spTgt spid="59"/>
                                        </p:tgtEl>
                                        <p:attrNameLst>
                                          <p:attrName>fill.type</p:attrName>
                                        </p:attrNameLst>
                                      </p:cBhvr>
                                      <p:to>
                                        <p:strVal val="solid"/>
                                      </p:to>
                                    </p:set>
                                    <p:set>
                                      <p:cBhvr>
                                        <p:cTn id="153" dur="2000" fill="hold"/>
                                        <p:tgtEl>
                                          <p:spTgt spid="59"/>
                                        </p:tgtEl>
                                        <p:attrNameLst>
                                          <p:attrName>fill.on</p:attrName>
                                        </p:attrNameLst>
                                      </p:cBhvr>
                                      <p:to>
                                        <p:strVal val="true"/>
                                      </p:to>
                                    </p:set>
                                  </p:childTnLst>
                                </p:cTn>
                              </p:par>
                              <p:par>
                                <p:cTn id="154" presetID="10" presetClass="exit" presetSubtype="0" fill="hold" grpId="1" nodeType="withEffect">
                                  <p:stCondLst>
                                    <p:cond delay="0"/>
                                  </p:stCondLst>
                                  <p:childTnLst>
                                    <p:animEffect transition="out" filter="fade">
                                      <p:cBhvr>
                                        <p:cTn id="155" dur="500"/>
                                        <p:tgtEl>
                                          <p:spTgt spid="110"/>
                                        </p:tgtEl>
                                      </p:cBhvr>
                                    </p:animEffect>
                                    <p:set>
                                      <p:cBhvr>
                                        <p:cTn id="156" dur="1" fill="hold">
                                          <p:stCondLst>
                                            <p:cond delay="499"/>
                                          </p:stCondLst>
                                        </p:cTn>
                                        <p:tgtEl>
                                          <p:spTgt spid="110"/>
                                        </p:tgtEl>
                                        <p:attrNameLst>
                                          <p:attrName>style.visibility</p:attrName>
                                        </p:attrNameLst>
                                      </p:cBhvr>
                                      <p:to>
                                        <p:strVal val="hidden"/>
                                      </p:to>
                                    </p:set>
                                  </p:childTnLst>
                                </p:cTn>
                              </p:par>
                              <p:par>
                                <p:cTn id="157" presetID="10" presetClass="entr" presetSubtype="0" fill="hold" grpId="0" nodeType="withEffect">
                                  <p:stCondLst>
                                    <p:cond delay="0"/>
                                  </p:stCondLst>
                                  <p:childTnLst>
                                    <p:set>
                                      <p:cBhvr>
                                        <p:cTn id="158" dur="1" fill="hold">
                                          <p:stCondLst>
                                            <p:cond delay="0"/>
                                          </p:stCondLst>
                                        </p:cTn>
                                        <p:tgtEl>
                                          <p:spTgt spid="51"/>
                                        </p:tgtEl>
                                        <p:attrNameLst>
                                          <p:attrName>style.visibility</p:attrName>
                                        </p:attrNameLst>
                                      </p:cBhvr>
                                      <p:to>
                                        <p:strVal val="visible"/>
                                      </p:to>
                                    </p:set>
                                    <p:animEffect transition="in" filter="fade">
                                      <p:cBhvr>
                                        <p:cTn id="159" dur="500"/>
                                        <p:tgtEl>
                                          <p:spTgt spid="51"/>
                                        </p:tgtEl>
                                      </p:cBhvr>
                                    </p:animEffect>
                                  </p:childTnLst>
                                </p:cTn>
                              </p:par>
                              <p:par>
                                <p:cTn id="160" presetID="7" presetClass="emph" presetSubtype="2" fill="hold" nodeType="withEffect">
                                  <p:stCondLst>
                                    <p:cond delay="0"/>
                                  </p:stCondLst>
                                  <p:childTnLst>
                                    <p:animClr clrSpc="rgb" dir="cw">
                                      <p:cBhvr>
                                        <p:cTn id="161" dur="2000" fill="hold"/>
                                        <p:tgtEl>
                                          <p:spTgt spid="4"/>
                                        </p:tgtEl>
                                        <p:attrNameLst>
                                          <p:attrName>stroke.color</p:attrName>
                                        </p:attrNameLst>
                                      </p:cBhvr>
                                      <p:to>
                                        <a:schemeClr val="tx1"/>
                                      </p:to>
                                    </p:animClr>
                                    <p:set>
                                      <p:cBhvr>
                                        <p:cTn id="162" dur="2000" fill="hold"/>
                                        <p:tgtEl>
                                          <p:spTgt spid="4"/>
                                        </p:tgtEl>
                                        <p:attrNameLst>
                                          <p:attrName>stroke.on</p:attrName>
                                        </p:attrNameLst>
                                      </p:cBhvr>
                                      <p:to>
                                        <p:strVal val="true"/>
                                      </p:to>
                                    </p:set>
                                  </p:childTnLst>
                                </p:cTn>
                              </p:par>
                              <p:par>
                                <p:cTn id="163" presetID="1" presetClass="emph" presetSubtype="2" fill="hold" nodeType="withEffect">
                                  <p:stCondLst>
                                    <p:cond delay="0"/>
                                  </p:stCondLst>
                                  <p:childTnLst>
                                    <p:animClr clrSpc="rgb" dir="cw">
                                      <p:cBhvr>
                                        <p:cTn id="164" dur="500" fill="hold"/>
                                        <p:tgtEl>
                                          <p:spTgt spid="20"/>
                                        </p:tgtEl>
                                        <p:attrNameLst>
                                          <p:attrName>fillcolor</p:attrName>
                                        </p:attrNameLst>
                                      </p:cBhvr>
                                      <p:to>
                                        <a:srgbClr val="EEDE88"/>
                                      </p:to>
                                    </p:animClr>
                                    <p:set>
                                      <p:cBhvr>
                                        <p:cTn id="165" dur="500" fill="hold"/>
                                        <p:tgtEl>
                                          <p:spTgt spid="20"/>
                                        </p:tgtEl>
                                        <p:attrNameLst>
                                          <p:attrName>fill.type</p:attrName>
                                        </p:attrNameLst>
                                      </p:cBhvr>
                                      <p:to>
                                        <p:strVal val="solid"/>
                                      </p:to>
                                    </p:set>
                                    <p:set>
                                      <p:cBhvr>
                                        <p:cTn id="166" dur="500" fill="hold"/>
                                        <p:tgtEl>
                                          <p:spTgt spid="20"/>
                                        </p:tgtEl>
                                        <p:attrNameLst>
                                          <p:attrName>fill.on</p:attrName>
                                        </p:attrNameLst>
                                      </p:cBhvr>
                                      <p:to>
                                        <p:strVal val="true"/>
                                      </p:to>
                                    </p:set>
                                  </p:childTnLst>
                                </p:cTn>
                              </p:par>
                              <p:par>
                                <p:cTn id="167" presetID="3" presetClass="emph" presetSubtype="2" fill="hold" grpId="0" nodeType="withEffect">
                                  <p:stCondLst>
                                    <p:cond delay="0"/>
                                  </p:stCondLst>
                                  <p:childTnLst>
                                    <p:animClr clrSpc="rgb" dir="cw">
                                      <p:cBhvr override="childStyle">
                                        <p:cTn id="168" dur="1000" fill="hold"/>
                                        <p:tgtEl>
                                          <p:spTgt spid="23"/>
                                        </p:tgtEl>
                                        <p:attrNameLst>
                                          <p:attrName>style.color</p:attrName>
                                        </p:attrNameLst>
                                      </p:cBhvr>
                                      <p:to>
                                        <a:schemeClr val="tx1"/>
                                      </p:to>
                                    </p:animClr>
                                  </p:childTnLst>
                                </p:cTn>
                              </p:par>
                              <p:par>
                                <p:cTn id="169" presetID="7" presetClass="emph" presetSubtype="2" fill="hold" nodeType="withEffect">
                                  <p:stCondLst>
                                    <p:cond delay="0"/>
                                  </p:stCondLst>
                                  <p:childTnLst>
                                    <p:animClr clrSpc="rgb" dir="cw">
                                      <p:cBhvr>
                                        <p:cTn id="170" dur="1000" fill="hold"/>
                                        <p:tgtEl>
                                          <p:spTgt spid="22"/>
                                        </p:tgtEl>
                                        <p:attrNameLst>
                                          <p:attrName>stroke.color</p:attrName>
                                        </p:attrNameLst>
                                      </p:cBhvr>
                                      <p:to>
                                        <a:schemeClr val="tx1"/>
                                      </p:to>
                                    </p:animClr>
                                    <p:set>
                                      <p:cBhvr>
                                        <p:cTn id="171" dur="1000" fill="hold"/>
                                        <p:tgtEl>
                                          <p:spTgt spid="22"/>
                                        </p:tgtEl>
                                        <p:attrNameLst>
                                          <p:attrName>stroke.on</p:attrName>
                                        </p:attrNameLst>
                                      </p:cBhvr>
                                      <p:to>
                                        <p:strVal val="true"/>
                                      </p:to>
                                    </p:set>
                                  </p:childTnLst>
                                </p:cTn>
                              </p:par>
                              <p:par>
                                <p:cTn id="172" presetID="7" presetClass="emph" presetSubtype="2" fill="hold" nodeType="withEffect">
                                  <p:stCondLst>
                                    <p:cond delay="0"/>
                                  </p:stCondLst>
                                  <p:childTnLst>
                                    <p:animClr clrSpc="rgb" dir="cw">
                                      <p:cBhvr>
                                        <p:cTn id="173" dur="1000" fill="hold"/>
                                        <p:tgtEl>
                                          <p:spTgt spid="15"/>
                                        </p:tgtEl>
                                        <p:attrNameLst>
                                          <p:attrName>stroke.color</p:attrName>
                                        </p:attrNameLst>
                                      </p:cBhvr>
                                      <p:to>
                                        <a:schemeClr val="tx1"/>
                                      </p:to>
                                    </p:animClr>
                                    <p:set>
                                      <p:cBhvr>
                                        <p:cTn id="174" dur="1000" fill="hold"/>
                                        <p:tgtEl>
                                          <p:spTgt spid="15"/>
                                        </p:tgtEl>
                                        <p:attrNameLst>
                                          <p:attrName>stroke.on</p:attrName>
                                        </p:attrNameLst>
                                      </p:cBhvr>
                                      <p:to>
                                        <p:strVal val="true"/>
                                      </p:to>
                                    </p:set>
                                  </p:childTnLst>
                                </p:cTn>
                              </p:par>
                              <p:par>
                                <p:cTn id="175" presetID="7" presetClass="emph" presetSubtype="2" fill="hold" nodeType="withEffect">
                                  <p:stCondLst>
                                    <p:cond delay="0"/>
                                  </p:stCondLst>
                                  <p:childTnLst>
                                    <p:animClr clrSpc="rgb" dir="cw">
                                      <p:cBhvr>
                                        <p:cTn id="176" dur="1000" fill="hold"/>
                                        <p:tgtEl>
                                          <p:spTgt spid="10"/>
                                        </p:tgtEl>
                                        <p:attrNameLst>
                                          <p:attrName>stroke.color</p:attrName>
                                        </p:attrNameLst>
                                      </p:cBhvr>
                                      <p:to>
                                        <a:schemeClr val="tx1"/>
                                      </p:to>
                                    </p:animClr>
                                    <p:set>
                                      <p:cBhvr>
                                        <p:cTn id="177" dur="1000" fill="hold"/>
                                        <p:tgtEl>
                                          <p:spTgt spid="10"/>
                                        </p:tgtEl>
                                        <p:attrNameLst>
                                          <p:attrName>stroke.on</p:attrName>
                                        </p:attrNameLst>
                                      </p:cBhvr>
                                      <p:to>
                                        <p:strVal val="true"/>
                                      </p:to>
                                    </p:set>
                                  </p:childTnLst>
                                </p:cTn>
                              </p:par>
                              <p:par>
                                <p:cTn id="178" presetID="7" presetClass="emph" presetSubtype="2" fill="hold" nodeType="withEffect">
                                  <p:stCondLst>
                                    <p:cond delay="0"/>
                                  </p:stCondLst>
                                  <p:childTnLst>
                                    <p:animClr clrSpc="rgb" dir="cw">
                                      <p:cBhvr>
                                        <p:cTn id="179" dur="1000" fill="hold"/>
                                        <p:tgtEl>
                                          <p:spTgt spid="17"/>
                                        </p:tgtEl>
                                        <p:attrNameLst>
                                          <p:attrName>stroke.color</p:attrName>
                                        </p:attrNameLst>
                                      </p:cBhvr>
                                      <p:to>
                                        <a:schemeClr val="tx1"/>
                                      </p:to>
                                    </p:animClr>
                                    <p:set>
                                      <p:cBhvr>
                                        <p:cTn id="180" dur="1000" fill="hold"/>
                                        <p:tgtEl>
                                          <p:spTgt spid="17"/>
                                        </p:tgtEl>
                                        <p:attrNameLst>
                                          <p:attrName>stroke.on</p:attrName>
                                        </p:attrNameLst>
                                      </p:cBhvr>
                                      <p:to>
                                        <p:strVal val="true"/>
                                      </p:to>
                                    </p:set>
                                  </p:childTnLst>
                                </p:cTn>
                              </p:par>
                              <p:par>
                                <p:cTn id="181" presetID="7" presetClass="emph" presetSubtype="2" fill="hold" nodeType="withEffect">
                                  <p:stCondLst>
                                    <p:cond delay="0"/>
                                  </p:stCondLst>
                                  <p:childTnLst>
                                    <p:animClr clrSpc="rgb" dir="cw">
                                      <p:cBhvr>
                                        <p:cTn id="182" dur="1000" fill="hold"/>
                                        <p:tgtEl>
                                          <p:spTgt spid="13"/>
                                        </p:tgtEl>
                                        <p:attrNameLst>
                                          <p:attrName>stroke.color</p:attrName>
                                        </p:attrNameLst>
                                      </p:cBhvr>
                                      <p:to>
                                        <a:schemeClr val="tx1"/>
                                      </p:to>
                                    </p:animClr>
                                    <p:set>
                                      <p:cBhvr>
                                        <p:cTn id="183" dur="1000" fill="hold"/>
                                        <p:tgtEl>
                                          <p:spTgt spid="13"/>
                                        </p:tgtEl>
                                        <p:attrNameLst>
                                          <p:attrName>stroke.on</p:attrName>
                                        </p:attrNameLst>
                                      </p:cBhvr>
                                      <p:to>
                                        <p:strVal val="true"/>
                                      </p:to>
                                    </p:set>
                                  </p:childTnLst>
                                </p:cTn>
                              </p:par>
                              <p:par>
                                <p:cTn id="184" presetID="7" presetClass="emph" presetSubtype="2" fill="hold" nodeType="withEffect">
                                  <p:stCondLst>
                                    <p:cond delay="0"/>
                                  </p:stCondLst>
                                  <p:childTnLst>
                                    <p:animClr clrSpc="rgb" dir="cw">
                                      <p:cBhvr>
                                        <p:cTn id="185" dur="1000" fill="hold"/>
                                        <p:tgtEl>
                                          <p:spTgt spid="11"/>
                                        </p:tgtEl>
                                        <p:attrNameLst>
                                          <p:attrName>stroke.color</p:attrName>
                                        </p:attrNameLst>
                                      </p:cBhvr>
                                      <p:to>
                                        <a:schemeClr val="tx1"/>
                                      </p:to>
                                    </p:animClr>
                                    <p:set>
                                      <p:cBhvr>
                                        <p:cTn id="186" dur="1000" fill="hold"/>
                                        <p:tgtEl>
                                          <p:spTgt spid="11"/>
                                        </p:tgtEl>
                                        <p:attrNameLst>
                                          <p:attrName>stroke.on</p:attrName>
                                        </p:attrNameLst>
                                      </p:cBhvr>
                                      <p:to>
                                        <p:strVal val="true"/>
                                      </p:to>
                                    </p:set>
                                  </p:childTnLst>
                                </p:cTn>
                              </p:par>
                              <p:par>
                                <p:cTn id="187" presetID="7" presetClass="emph" presetSubtype="2" fill="hold" nodeType="withEffect">
                                  <p:stCondLst>
                                    <p:cond delay="0"/>
                                  </p:stCondLst>
                                  <p:childTnLst>
                                    <p:animClr clrSpc="rgb" dir="cw">
                                      <p:cBhvr>
                                        <p:cTn id="188" dur="1000" fill="hold"/>
                                        <p:tgtEl>
                                          <p:spTgt spid="14"/>
                                        </p:tgtEl>
                                        <p:attrNameLst>
                                          <p:attrName>stroke.color</p:attrName>
                                        </p:attrNameLst>
                                      </p:cBhvr>
                                      <p:to>
                                        <a:schemeClr val="tx1"/>
                                      </p:to>
                                    </p:animClr>
                                    <p:set>
                                      <p:cBhvr>
                                        <p:cTn id="189" dur="1000" fill="hold"/>
                                        <p:tgtEl>
                                          <p:spTgt spid="14"/>
                                        </p:tgtEl>
                                        <p:attrNameLst>
                                          <p:attrName>stroke.on</p:attrName>
                                        </p:attrNameLst>
                                      </p:cBhvr>
                                      <p:to>
                                        <p:strVal val="true"/>
                                      </p:to>
                                    </p:set>
                                  </p:childTnLst>
                                </p:cTn>
                              </p:par>
                              <p:par>
                                <p:cTn id="190" presetID="7" presetClass="emph" presetSubtype="2" fill="hold" nodeType="withEffect">
                                  <p:stCondLst>
                                    <p:cond delay="0"/>
                                  </p:stCondLst>
                                  <p:childTnLst>
                                    <p:animClr clrSpc="rgb" dir="cw">
                                      <p:cBhvr>
                                        <p:cTn id="191" dur="1000" fill="hold"/>
                                        <p:tgtEl>
                                          <p:spTgt spid="12"/>
                                        </p:tgtEl>
                                        <p:attrNameLst>
                                          <p:attrName>stroke.color</p:attrName>
                                        </p:attrNameLst>
                                      </p:cBhvr>
                                      <p:to>
                                        <a:schemeClr val="tx1"/>
                                      </p:to>
                                    </p:animClr>
                                    <p:set>
                                      <p:cBhvr>
                                        <p:cTn id="192" dur="1000" fill="hold"/>
                                        <p:tgtEl>
                                          <p:spTgt spid="12"/>
                                        </p:tgtEl>
                                        <p:attrNameLst>
                                          <p:attrName>stroke.on</p:attrName>
                                        </p:attrNameLst>
                                      </p:cBhvr>
                                      <p:to>
                                        <p:strVal val="true"/>
                                      </p:to>
                                    </p:set>
                                  </p:childTnLst>
                                </p:cTn>
                              </p:par>
                              <p:par>
                                <p:cTn id="193" presetID="7" presetClass="emph" presetSubtype="2" fill="hold" nodeType="withEffect">
                                  <p:stCondLst>
                                    <p:cond delay="0"/>
                                  </p:stCondLst>
                                  <p:childTnLst>
                                    <p:animClr clrSpc="rgb" dir="cw">
                                      <p:cBhvr>
                                        <p:cTn id="194" dur="1000" fill="hold"/>
                                        <p:tgtEl>
                                          <p:spTgt spid="7"/>
                                        </p:tgtEl>
                                        <p:attrNameLst>
                                          <p:attrName>stroke.color</p:attrName>
                                        </p:attrNameLst>
                                      </p:cBhvr>
                                      <p:to>
                                        <a:schemeClr val="tx1"/>
                                      </p:to>
                                    </p:animClr>
                                    <p:set>
                                      <p:cBhvr>
                                        <p:cTn id="195" dur="1000" fill="hold"/>
                                        <p:tgtEl>
                                          <p:spTgt spid="7"/>
                                        </p:tgtEl>
                                        <p:attrNameLst>
                                          <p:attrName>stroke.on</p:attrName>
                                        </p:attrNameLst>
                                      </p:cBhvr>
                                      <p:to>
                                        <p:strVal val="true"/>
                                      </p:to>
                                    </p:set>
                                  </p:childTnLst>
                                </p:cTn>
                              </p:par>
                              <p:par>
                                <p:cTn id="196" presetID="7" presetClass="emph" presetSubtype="2" fill="hold" nodeType="withEffect">
                                  <p:stCondLst>
                                    <p:cond delay="0"/>
                                  </p:stCondLst>
                                  <p:childTnLst>
                                    <p:animClr clrSpc="rgb" dir="cw">
                                      <p:cBhvr>
                                        <p:cTn id="197" dur="1000" fill="hold"/>
                                        <p:tgtEl>
                                          <p:spTgt spid="6"/>
                                        </p:tgtEl>
                                        <p:attrNameLst>
                                          <p:attrName>stroke.color</p:attrName>
                                        </p:attrNameLst>
                                      </p:cBhvr>
                                      <p:to>
                                        <a:schemeClr val="tx1"/>
                                      </p:to>
                                    </p:animClr>
                                    <p:set>
                                      <p:cBhvr>
                                        <p:cTn id="198" dur="1000" fill="hold"/>
                                        <p:tgtEl>
                                          <p:spTgt spid="6"/>
                                        </p:tgtEl>
                                        <p:attrNameLst>
                                          <p:attrName>stroke.on</p:attrName>
                                        </p:attrNameLst>
                                      </p:cBhvr>
                                      <p:to>
                                        <p:strVal val="true"/>
                                      </p:to>
                                    </p:set>
                                  </p:childTnLst>
                                </p:cTn>
                              </p:par>
                              <p:par>
                                <p:cTn id="199" presetID="7" presetClass="emph" presetSubtype="2" fill="hold" nodeType="withEffect">
                                  <p:stCondLst>
                                    <p:cond delay="0"/>
                                  </p:stCondLst>
                                  <p:childTnLst>
                                    <p:animClr clrSpc="rgb" dir="cw">
                                      <p:cBhvr>
                                        <p:cTn id="200" dur="1000" fill="hold"/>
                                        <p:tgtEl>
                                          <p:spTgt spid="16"/>
                                        </p:tgtEl>
                                        <p:attrNameLst>
                                          <p:attrName>stroke.color</p:attrName>
                                        </p:attrNameLst>
                                      </p:cBhvr>
                                      <p:to>
                                        <a:schemeClr val="tx1"/>
                                      </p:to>
                                    </p:animClr>
                                    <p:set>
                                      <p:cBhvr>
                                        <p:cTn id="201" dur="1000" fill="hold"/>
                                        <p:tgtEl>
                                          <p:spTgt spid="16"/>
                                        </p:tgtEl>
                                        <p:attrNameLst>
                                          <p:attrName>stroke.on</p:attrName>
                                        </p:attrNameLst>
                                      </p:cBhvr>
                                      <p:to>
                                        <p:strVal val="true"/>
                                      </p:to>
                                    </p:set>
                                  </p:childTnLst>
                                </p:cTn>
                              </p:par>
                              <p:par>
                                <p:cTn id="202" presetID="7" presetClass="emph" presetSubtype="2" fill="hold" nodeType="withEffect">
                                  <p:stCondLst>
                                    <p:cond delay="0"/>
                                  </p:stCondLst>
                                  <p:childTnLst>
                                    <p:animClr clrSpc="rgb" dir="cw">
                                      <p:cBhvr>
                                        <p:cTn id="203" dur="1000" fill="hold"/>
                                        <p:tgtEl>
                                          <p:spTgt spid="8"/>
                                        </p:tgtEl>
                                        <p:attrNameLst>
                                          <p:attrName>stroke.color</p:attrName>
                                        </p:attrNameLst>
                                      </p:cBhvr>
                                      <p:to>
                                        <a:schemeClr val="tx1"/>
                                      </p:to>
                                    </p:animClr>
                                    <p:set>
                                      <p:cBhvr>
                                        <p:cTn id="204" dur="1000" fill="hold"/>
                                        <p:tgtEl>
                                          <p:spTgt spid="8"/>
                                        </p:tgtEl>
                                        <p:attrNameLst>
                                          <p:attrName>stroke.on</p:attrName>
                                        </p:attrNameLst>
                                      </p:cBhvr>
                                      <p:to>
                                        <p:strVal val="true"/>
                                      </p:to>
                                    </p:set>
                                  </p:childTnLst>
                                </p:cTn>
                              </p:par>
                              <p:par>
                                <p:cTn id="205" presetID="7" presetClass="emph" presetSubtype="2" fill="hold" nodeType="withEffect">
                                  <p:stCondLst>
                                    <p:cond delay="0"/>
                                  </p:stCondLst>
                                  <p:childTnLst>
                                    <p:animClr clrSpc="rgb" dir="cw">
                                      <p:cBhvr>
                                        <p:cTn id="206" dur="1000" fill="hold"/>
                                        <p:tgtEl>
                                          <p:spTgt spid="25"/>
                                        </p:tgtEl>
                                        <p:attrNameLst>
                                          <p:attrName>stroke.color</p:attrName>
                                        </p:attrNameLst>
                                      </p:cBhvr>
                                      <p:to>
                                        <a:schemeClr val="tx1"/>
                                      </p:to>
                                    </p:animClr>
                                    <p:set>
                                      <p:cBhvr>
                                        <p:cTn id="207" dur="1000" fill="hold"/>
                                        <p:tgtEl>
                                          <p:spTgt spid="25"/>
                                        </p:tgtEl>
                                        <p:attrNameLst>
                                          <p:attrName>stroke.on</p:attrName>
                                        </p:attrNameLst>
                                      </p:cBhvr>
                                      <p:to>
                                        <p:strVal val="true"/>
                                      </p:to>
                                    </p:set>
                                  </p:childTnLst>
                                </p:cTn>
                              </p:par>
                              <p:par>
                                <p:cTn id="208" presetID="7" presetClass="emph" presetSubtype="2" fill="hold" nodeType="withEffect">
                                  <p:stCondLst>
                                    <p:cond delay="0"/>
                                  </p:stCondLst>
                                  <p:childTnLst>
                                    <p:animClr clrSpc="rgb" dir="cw">
                                      <p:cBhvr>
                                        <p:cTn id="209" dur="1000" fill="hold"/>
                                        <p:tgtEl>
                                          <p:spTgt spid="26"/>
                                        </p:tgtEl>
                                        <p:attrNameLst>
                                          <p:attrName>stroke.color</p:attrName>
                                        </p:attrNameLst>
                                      </p:cBhvr>
                                      <p:to>
                                        <a:schemeClr val="tx1"/>
                                      </p:to>
                                    </p:animClr>
                                    <p:set>
                                      <p:cBhvr>
                                        <p:cTn id="210" dur="1000" fill="hold"/>
                                        <p:tgtEl>
                                          <p:spTgt spid="26"/>
                                        </p:tgtEl>
                                        <p:attrNameLst>
                                          <p:attrName>stroke.on</p:attrName>
                                        </p:attrNameLst>
                                      </p:cBhvr>
                                      <p:to>
                                        <p:strVal val="true"/>
                                      </p:to>
                                    </p:set>
                                  </p:childTnLst>
                                </p:cTn>
                              </p:par>
                              <p:par>
                                <p:cTn id="211" presetID="7" presetClass="emph" presetSubtype="2" fill="hold" nodeType="withEffect">
                                  <p:stCondLst>
                                    <p:cond delay="0"/>
                                  </p:stCondLst>
                                  <p:childTnLst>
                                    <p:animClr clrSpc="rgb" dir="cw">
                                      <p:cBhvr>
                                        <p:cTn id="212" dur="1000" fill="hold"/>
                                        <p:tgtEl>
                                          <p:spTgt spid="31"/>
                                        </p:tgtEl>
                                        <p:attrNameLst>
                                          <p:attrName>stroke.color</p:attrName>
                                        </p:attrNameLst>
                                      </p:cBhvr>
                                      <p:to>
                                        <a:schemeClr val="tx1"/>
                                      </p:to>
                                    </p:animClr>
                                    <p:set>
                                      <p:cBhvr>
                                        <p:cTn id="213" dur="1000" fill="hold"/>
                                        <p:tgtEl>
                                          <p:spTgt spid="31"/>
                                        </p:tgtEl>
                                        <p:attrNameLst>
                                          <p:attrName>stroke.on</p:attrName>
                                        </p:attrNameLst>
                                      </p:cBhvr>
                                      <p:to>
                                        <p:strVal val="true"/>
                                      </p:to>
                                    </p:set>
                                  </p:childTnLst>
                                </p:cTn>
                              </p:par>
                              <p:par>
                                <p:cTn id="214" presetID="7" presetClass="emph" presetSubtype="2" fill="hold" nodeType="withEffect">
                                  <p:stCondLst>
                                    <p:cond delay="0"/>
                                  </p:stCondLst>
                                  <p:childTnLst>
                                    <p:animClr clrSpc="rgb" dir="cw">
                                      <p:cBhvr>
                                        <p:cTn id="215" dur="1000" fill="hold"/>
                                        <p:tgtEl>
                                          <p:spTgt spid="33"/>
                                        </p:tgtEl>
                                        <p:attrNameLst>
                                          <p:attrName>stroke.color</p:attrName>
                                        </p:attrNameLst>
                                      </p:cBhvr>
                                      <p:to>
                                        <a:schemeClr val="tx1"/>
                                      </p:to>
                                    </p:animClr>
                                    <p:set>
                                      <p:cBhvr>
                                        <p:cTn id="216" dur="1000" fill="hold"/>
                                        <p:tgtEl>
                                          <p:spTgt spid="33"/>
                                        </p:tgtEl>
                                        <p:attrNameLst>
                                          <p:attrName>stroke.on</p:attrName>
                                        </p:attrNameLst>
                                      </p:cBhvr>
                                      <p:to>
                                        <p:strVal val="true"/>
                                      </p:to>
                                    </p:set>
                                  </p:childTnLst>
                                </p:cTn>
                              </p:par>
                              <p:par>
                                <p:cTn id="217" presetID="7" presetClass="emph" presetSubtype="2" fill="hold" nodeType="withEffect">
                                  <p:stCondLst>
                                    <p:cond delay="0"/>
                                  </p:stCondLst>
                                  <p:childTnLst>
                                    <p:animClr clrSpc="rgb" dir="cw">
                                      <p:cBhvr>
                                        <p:cTn id="218" dur="1000" fill="hold"/>
                                        <p:tgtEl>
                                          <p:spTgt spid="30"/>
                                        </p:tgtEl>
                                        <p:attrNameLst>
                                          <p:attrName>stroke.color</p:attrName>
                                        </p:attrNameLst>
                                      </p:cBhvr>
                                      <p:to>
                                        <a:schemeClr val="tx1"/>
                                      </p:to>
                                    </p:animClr>
                                    <p:set>
                                      <p:cBhvr>
                                        <p:cTn id="219" dur="1000" fill="hold"/>
                                        <p:tgtEl>
                                          <p:spTgt spid="30"/>
                                        </p:tgtEl>
                                        <p:attrNameLst>
                                          <p:attrName>stroke.on</p:attrName>
                                        </p:attrNameLst>
                                      </p:cBhvr>
                                      <p:to>
                                        <p:strVal val="true"/>
                                      </p:to>
                                    </p:set>
                                  </p:childTnLst>
                                </p:cTn>
                              </p:par>
                              <p:par>
                                <p:cTn id="220" presetID="7" presetClass="emph" presetSubtype="2" fill="hold" nodeType="withEffect">
                                  <p:stCondLst>
                                    <p:cond delay="0"/>
                                  </p:stCondLst>
                                  <p:childTnLst>
                                    <p:animClr clrSpc="rgb" dir="cw">
                                      <p:cBhvr>
                                        <p:cTn id="221" dur="1000" fill="hold"/>
                                        <p:tgtEl>
                                          <p:spTgt spid="32"/>
                                        </p:tgtEl>
                                        <p:attrNameLst>
                                          <p:attrName>stroke.color</p:attrName>
                                        </p:attrNameLst>
                                      </p:cBhvr>
                                      <p:to>
                                        <a:schemeClr val="tx1"/>
                                      </p:to>
                                    </p:animClr>
                                    <p:set>
                                      <p:cBhvr>
                                        <p:cTn id="222" dur="1000" fill="hold"/>
                                        <p:tgtEl>
                                          <p:spTgt spid="32"/>
                                        </p:tgtEl>
                                        <p:attrNameLst>
                                          <p:attrName>stroke.on</p:attrName>
                                        </p:attrNameLst>
                                      </p:cBhvr>
                                      <p:to>
                                        <p:strVal val="true"/>
                                      </p:to>
                                    </p:set>
                                  </p:childTnLst>
                                </p:cTn>
                              </p:par>
                              <p:par>
                                <p:cTn id="223" presetID="7" presetClass="emph" presetSubtype="2" fill="hold" nodeType="withEffect">
                                  <p:stCondLst>
                                    <p:cond delay="0"/>
                                  </p:stCondLst>
                                  <p:childTnLst>
                                    <p:animClr clrSpc="rgb" dir="cw">
                                      <p:cBhvr>
                                        <p:cTn id="224" dur="1000" fill="hold"/>
                                        <p:tgtEl>
                                          <p:spTgt spid="36"/>
                                        </p:tgtEl>
                                        <p:attrNameLst>
                                          <p:attrName>stroke.color</p:attrName>
                                        </p:attrNameLst>
                                      </p:cBhvr>
                                      <p:to>
                                        <a:schemeClr val="tx1"/>
                                      </p:to>
                                    </p:animClr>
                                    <p:set>
                                      <p:cBhvr>
                                        <p:cTn id="225" dur="1000" fill="hold"/>
                                        <p:tgtEl>
                                          <p:spTgt spid="36"/>
                                        </p:tgtEl>
                                        <p:attrNameLst>
                                          <p:attrName>stroke.on</p:attrName>
                                        </p:attrNameLst>
                                      </p:cBhvr>
                                      <p:to>
                                        <p:strVal val="true"/>
                                      </p:to>
                                    </p:set>
                                  </p:childTnLst>
                                </p:cTn>
                              </p:par>
                              <p:par>
                                <p:cTn id="226" presetID="7" presetClass="emph" presetSubtype="2" fill="hold" nodeType="withEffect">
                                  <p:stCondLst>
                                    <p:cond delay="0"/>
                                  </p:stCondLst>
                                  <p:childTnLst>
                                    <p:animClr clrSpc="rgb" dir="cw">
                                      <p:cBhvr>
                                        <p:cTn id="227" dur="1000" fill="hold"/>
                                        <p:tgtEl>
                                          <p:spTgt spid="35"/>
                                        </p:tgtEl>
                                        <p:attrNameLst>
                                          <p:attrName>stroke.color</p:attrName>
                                        </p:attrNameLst>
                                      </p:cBhvr>
                                      <p:to>
                                        <a:schemeClr val="tx1"/>
                                      </p:to>
                                    </p:animClr>
                                    <p:set>
                                      <p:cBhvr>
                                        <p:cTn id="228" dur="1000" fill="hold"/>
                                        <p:tgtEl>
                                          <p:spTgt spid="35"/>
                                        </p:tgtEl>
                                        <p:attrNameLst>
                                          <p:attrName>stroke.on</p:attrName>
                                        </p:attrNameLst>
                                      </p:cBhvr>
                                      <p:to>
                                        <p:strVal val="true"/>
                                      </p:to>
                                    </p:set>
                                  </p:childTnLst>
                                </p:cTn>
                              </p:par>
                              <p:par>
                                <p:cTn id="229" presetID="7" presetClass="emph" presetSubtype="2" fill="hold" nodeType="withEffect">
                                  <p:stCondLst>
                                    <p:cond delay="0"/>
                                  </p:stCondLst>
                                  <p:childTnLst>
                                    <p:animClr clrSpc="rgb" dir="cw">
                                      <p:cBhvr>
                                        <p:cTn id="230" dur="1000" fill="hold"/>
                                        <p:tgtEl>
                                          <p:spTgt spid="27"/>
                                        </p:tgtEl>
                                        <p:attrNameLst>
                                          <p:attrName>stroke.color</p:attrName>
                                        </p:attrNameLst>
                                      </p:cBhvr>
                                      <p:to>
                                        <a:schemeClr val="tx1"/>
                                      </p:to>
                                    </p:animClr>
                                    <p:set>
                                      <p:cBhvr>
                                        <p:cTn id="231" dur="1000" fill="hold"/>
                                        <p:tgtEl>
                                          <p:spTgt spid="27"/>
                                        </p:tgtEl>
                                        <p:attrNameLst>
                                          <p:attrName>stroke.on</p:attrName>
                                        </p:attrNameLst>
                                      </p:cBhvr>
                                      <p:to>
                                        <p:strVal val="true"/>
                                      </p:to>
                                    </p:set>
                                  </p:childTnLst>
                                </p:cTn>
                              </p:par>
                              <p:par>
                                <p:cTn id="232" presetID="7" presetClass="emph" presetSubtype="2" fill="hold" nodeType="withEffect">
                                  <p:stCondLst>
                                    <p:cond delay="0"/>
                                  </p:stCondLst>
                                  <p:childTnLst>
                                    <p:animClr clrSpc="rgb" dir="cw">
                                      <p:cBhvr>
                                        <p:cTn id="233" dur="1000" fill="hold"/>
                                        <p:tgtEl>
                                          <p:spTgt spid="29"/>
                                        </p:tgtEl>
                                        <p:attrNameLst>
                                          <p:attrName>stroke.color</p:attrName>
                                        </p:attrNameLst>
                                      </p:cBhvr>
                                      <p:to>
                                        <a:schemeClr val="tx1"/>
                                      </p:to>
                                    </p:animClr>
                                    <p:set>
                                      <p:cBhvr>
                                        <p:cTn id="234" dur="1000" fill="hold"/>
                                        <p:tgtEl>
                                          <p:spTgt spid="29"/>
                                        </p:tgtEl>
                                        <p:attrNameLst>
                                          <p:attrName>stroke.on</p:attrName>
                                        </p:attrNameLst>
                                      </p:cBhvr>
                                      <p:to>
                                        <p:strVal val="true"/>
                                      </p:to>
                                    </p:set>
                                  </p:childTnLst>
                                </p:cTn>
                              </p:par>
                              <p:par>
                                <p:cTn id="235" presetID="7" presetClass="emph" presetSubtype="2" fill="hold" nodeType="withEffect">
                                  <p:stCondLst>
                                    <p:cond delay="0"/>
                                  </p:stCondLst>
                                  <p:childTnLst>
                                    <p:animClr clrSpc="rgb" dir="cw">
                                      <p:cBhvr>
                                        <p:cTn id="236" dur="1000" fill="hold"/>
                                        <p:tgtEl>
                                          <p:spTgt spid="34"/>
                                        </p:tgtEl>
                                        <p:attrNameLst>
                                          <p:attrName>stroke.color</p:attrName>
                                        </p:attrNameLst>
                                      </p:cBhvr>
                                      <p:to>
                                        <a:schemeClr val="tx1"/>
                                      </p:to>
                                    </p:animClr>
                                    <p:set>
                                      <p:cBhvr>
                                        <p:cTn id="237" dur="1000" fill="hold"/>
                                        <p:tgtEl>
                                          <p:spTgt spid="34"/>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108" grpId="0"/>
      <p:bldP spid="108" grpId="1"/>
      <p:bldP spid="109" grpId="0"/>
      <p:bldP spid="109" grpId="1"/>
      <p:bldP spid="110" grpId="0"/>
      <p:bldP spid="110" grpId="1"/>
      <p:bldP spid="111" grpId="0" animBg="1"/>
      <p:bldP spid="112" grpId="0"/>
      <p:bldP spid="112" grpId="1"/>
      <p:bldP spid="113" grpId="0"/>
      <p:bldP spid="113" grpId="1"/>
      <p:bldP spid="114" grpId="0" animBg="1"/>
      <p:bldP spid="50" grpId="0"/>
      <p:bldP spid="51" grpId="0"/>
      <p:bldP spid="46" grpId="0" animBg="1"/>
      <p:bldP spid="4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9" name="Group 107"/>
          <p:cNvGrpSpPr/>
          <p:nvPr/>
        </p:nvGrpSpPr>
        <p:grpSpPr>
          <a:xfrm>
            <a:off x="3276600" y="1219200"/>
            <a:ext cx="2286000" cy="2133600"/>
            <a:chOff x="3276600" y="1219200"/>
            <a:chExt cx="2286000" cy="2286000"/>
          </a:xfrm>
        </p:grpSpPr>
        <p:cxnSp>
          <p:nvCxnSpPr>
            <p:cNvPr id="210" name="Straight Connector 209"/>
            <p:cNvCxnSpPr/>
            <p:nvPr/>
          </p:nvCxnSpPr>
          <p:spPr>
            <a:xfrm rot="5400000" flipH="1" flipV="1">
              <a:off x="2133600" y="2362200"/>
              <a:ext cx="2286000" cy="0"/>
            </a:xfrm>
            <a:prstGeom prst="line">
              <a:avLst/>
            </a:prstGeom>
            <a:noFill/>
            <a:ln w="38100" cap="flat" cmpd="sng" algn="ctr">
              <a:solidFill>
                <a:srgbClr val="262626"/>
              </a:solidFill>
              <a:prstDash val="solid"/>
              <a:headEnd type="none" w="med" len="med"/>
              <a:tailEnd type="none" w="med" len="med"/>
            </a:ln>
            <a:effectLst/>
          </p:spPr>
        </p:cxnSp>
        <p:cxnSp>
          <p:nvCxnSpPr>
            <p:cNvPr id="211" name="Straight Connector 210"/>
            <p:cNvCxnSpPr/>
            <p:nvPr/>
          </p:nvCxnSpPr>
          <p:spPr>
            <a:xfrm rot="5400000" flipH="1" flipV="1">
              <a:off x="2590799" y="2362200"/>
              <a:ext cx="2286000" cy="0"/>
            </a:xfrm>
            <a:prstGeom prst="line">
              <a:avLst/>
            </a:prstGeom>
            <a:noFill/>
            <a:ln w="38100" cap="flat" cmpd="sng" algn="ctr">
              <a:solidFill>
                <a:srgbClr val="262626"/>
              </a:solidFill>
              <a:prstDash val="solid"/>
              <a:headEnd type="none" w="med" len="med"/>
              <a:tailEnd type="none" w="med" len="med"/>
            </a:ln>
            <a:effectLst/>
          </p:spPr>
        </p:cxnSp>
        <p:cxnSp>
          <p:nvCxnSpPr>
            <p:cNvPr id="212" name="Straight Connector 211"/>
            <p:cNvCxnSpPr/>
            <p:nvPr/>
          </p:nvCxnSpPr>
          <p:spPr>
            <a:xfrm rot="5400000" flipH="1" flipV="1">
              <a:off x="3047999" y="2362200"/>
              <a:ext cx="2286000" cy="0"/>
            </a:xfrm>
            <a:prstGeom prst="line">
              <a:avLst/>
            </a:prstGeom>
            <a:noFill/>
            <a:ln w="38100" cap="flat" cmpd="sng" algn="ctr">
              <a:solidFill>
                <a:srgbClr val="262626"/>
              </a:solidFill>
              <a:prstDash val="solid"/>
              <a:headEnd type="none" w="med" len="med"/>
              <a:tailEnd type="none" w="med" len="med"/>
            </a:ln>
            <a:effectLst/>
          </p:spPr>
        </p:cxnSp>
        <p:cxnSp>
          <p:nvCxnSpPr>
            <p:cNvPr id="213" name="Straight Connector 212"/>
            <p:cNvCxnSpPr/>
            <p:nvPr/>
          </p:nvCxnSpPr>
          <p:spPr>
            <a:xfrm rot="5400000" flipH="1" flipV="1">
              <a:off x="3505200" y="2362200"/>
              <a:ext cx="2286000" cy="0"/>
            </a:xfrm>
            <a:prstGeom prst="line">
              <a:avLst/>
            </a:prstGeom>
            <a:noFill/>
            <a:ln w="38100" cap="flat" cmpd="sng" algn="ctr">
              <a:solidFill>
                <a:srgbClr val="262626"/>
              </a:solidFill>
              <a:prstDash val="solid"/>
              <a:headEnd type="none" w="med" len="med"/>
              <a:tailEnd type="none" w="med" len="med"/>
            </a:ln>
            <a:effectLst/>
          </p:spPr>
        </p:cxnSp>
        <p:cxnSp>
          <p:nvCxnSpPr>
            <p:cNvPr id="214" name="Straight Connector 213"/>
            <p:cNvCxnSpPr/>
            <p:nvPr/>
          </p:nvCxnSpPr>
          <p:spPr>
            <a:xfrm rot="5400000" flipH="1" flipV="1">
              <a:off x="3962400" y="2362200"/>
              <a:ext cx="2286000" cy="0"/>
            </a:xfrm>
            <a:prstGeom prst="line">
              <a:avLst/>
            </a:prstGeom>
            <a:noFill/>
            <a:ln w="38100" cap="flat" cmpd="sng" algn="ctr">
              <a:solidFill>
                <a:srgbClr val="262626"/>
              </a:solidFill>
              <a:prstDash val="solid"/>
              <a:headEnd type="none" w="med" len="med"/>
              <a:tailEnd type="none" w="med" len="med"/>
            </a:ln>
            <a:effectLst/>
          </p:spPr>
        </p:cxnSp>
        <p:cxnSp>
          <p:nvCxnSpPr>
            <p:cNvPr id="215" name="Straight Connector 214"/>
            <p:cNvCxnSpPr/>
            <p:nvPr/>
          </p:nvCxnSpPr>
          <p:spPr>
            <a:xfrm rot="5400000" flipH="1" flipV="1">
              <a:off x="4419600" y="2362200"/>
              <a:ext cx="2286000" cy="0"/>
            </a:xfrm>
            <a:prstGeom prst="line">
              <a:avLst/>
            </a:prstGeom>
            <a:noFill/>
            <a:ln w="38100" cap="flat" cmpd="sng" algn="ctr">
              <a:solidFill>
                <a:srgbClr val="262626"/>
              </a:solidFill>
              <a:prstDash val="solid"/>
              <a:headEnd type="none" w="med" len="med"/>
              <a:tailEnd type="none" w="med" len="med"/>
            </a:ln>
            <a:effectLst/>
          </p:spPr>
        </p:cxnSp>
      </p:grpSp>
      <p:sp>
        <p:nvSpPr>
          <p:cNvPr id="216" name="Oval 215"/>
          <p:cNvSpPr/>
          <p:nvPr/>
        </p:nvSpPr>
        <p:spPr>
          <a:xfrm>
            <a:off x="3505200" y="1371600"/>
            <a:ext cx="457200" cy="457200"/>
          </a:xfrm>
          <a:prstGeom prst="ellipse">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17" name="Oval 216"/>
          <p:cNvSpPr/>
          <p:nvPr/>
        </p:nvSpPr>
        <p:spPr>
          <a:xfrm>
            <a:off x="3962400" y="1371600"/>
            <a:ext cx="457200" cy="457200"/>
          </a:xfrm>
          <a:prstGeom prst="ellipse">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c</a:t>
            </a:r>
          </a:p>
        </p:txBody>
      </p:sp>
      <p:sp>
        <p:nvSpPr>
          <p:cNvPr id="218" name="Oval 217"/>
          <p:cNvSpPr/>
          <p:nvPr/>
        </p:nvSpPr>
        <p:spPr>
          <a:xfrm>
            <a:off x="4419600" y="1371600"/>
            <a:ext cx="457200" cy="457200"/>
          </a:xfrm>
          <a:prstGeom prst="ellipse">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19" name="Oval 218"/>
          <p:cNvSpPr/>
          <p:nvPr/>
        </p:nvSpPr>
        <p:spPr>
          <a:xfrm>
            <a:off x="4876800" y="1371600"/>
            <a:ext cx="457200" cy="457200"/>
          </a:xfrm>
          <a:prstGeom prst="ellipse">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o</a:t>
            </a:r>
          </a:p>
        </p:txBody>
      </p:sp>
      <p:sp>
        <p:nvSpPr>
          <p:cNvPr id="220" name="Oval 219"/>
          <p:cNvSpPr/>
          <p:nvPr/>
        </p:nvSpPr>
        <p:spPr>
          <a:xfrm>
            <a:off x="5334000" y="1371600"/>
            <a:ext cx="457200" cy="457200"/>
          </a:xfrm>
          <a:prstGeom prst="ellipse">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w</a:t>
            </a:r>
          </a:p>
        </p:txBody>
      </p:sp>
      <p:sp>
        <p:nvSpPr>
          <p:cNvPr id="221" name="Oval 220"/>
          <p:cNvSpPr/>
          <p:nvPr/>
        </p:nvSpPr>
        <p:spPr>
          <a:xfrm>
            <a:off x="3505200" y="18288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22" name="Oval 221"/>
          <p:cNvSpPr/>
          <p:nvPr/>
        </p:nvSpPr>
        <p:spPr>
          <a:xfrm>
            <a:off x="3962400" y="18288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23" name="Oval 222"/>
          <p:cNvSpPr/>
          <p:nvPr/>
        </p:nvSpPr>
        <p:spPr>
          <a:xfrm>
            <a:off x="4419600" y="18288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24" name="Oval 223"/>
          <p:cNvSpPr/>
          <p:nvPr/>
        </p:nvSpPr>
        <p:spPr>
          <a:xfrm>
            <a:off x="4876800" y="18288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25" name="Oval 224"/>
          <p:cNvSpPr/>
          <p:nvPr/>
        </p:nvSpPr>
        <p:spPr>
          <a:xfrm>
            <a:off x="5334000" y="18288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26" name="Oval 225"/>
          <p:cNvSpPr/>
          <p:nvPr/>
        </p:nvSpPr>
        <p:spPr>
          <a:xfrm>
            <a:off x="3025941" y="1371600"/>
            <a:ext cx="457200" cy="457200"/>
          </a:xfrm>
          <a:prstGeom prst="ellipse">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s</a:t>
            </a:r>
          </a:p>
        </p:txBody>
      </p:sp>
      <p:sp>
        <p:nvSpPr>
          <p:cNvPr id="227" name="Oval 226"/>
          <p:cNvSpPr/>
          <p:nvPr/>
        </p:nvSpPr>
        <p:spPr>
          <a:xfrm>
            <a:off x="3025941" y="18288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28" name="Oval 227"/>
          <p:cNvSpPr/>
          <p:nvPr/>
        </p:nvSpPr>
        <p:spPr>
          <a:xfrm>
            <a:off x="3505200" y="22860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s</a:t>
            </a:r>
          </a:p>
        </p:txBody>
      </p:sp>
      <p:sp>
        <p:nvSpPr>
          <p:cNvPr id="229" name="Oval 228"/>
          <p:cNvSpPr/>
          <p:nvPr/>
        </p:nvSpPr>
        <p:spPr>
          <a:xfrm>
            <a:off x="3962402" y="22860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t</a:t>
            </a:r>
          </a:p>
        </p:txBody>
      </p:sp>
      <p:sp>
        <p:nvSpPr>
          <p:cNvPr id="230" name="Oval 229"/>
          <p:cNvSpPr/>
          <p:nvPr/>
        </p:nvSpPr>
        <p:spPr>
          <a:xfrm>
            <a:off x="4876800" y="22860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o</a:t>
            </a:r>
          </a:p>
        </p:txBody>
      </p:sp>
      <p:sp>
        <p:nvSpPr>
          <p:cNvPr id="231" name="Oval 230"/>
          <p:cNvSpPr/>
          <p:nvPr/>
        </p:nvSpPr>
        <p:spPr>
          <a:xfrm>
            <a:off x="5334002" y="22860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w</a:t>
            </a:r>
          </a:p>
        </p:txBody>
      </p:sp>
      <p:sp>
        <p:nvSpPr>
          <p:cNvPr id="232" name="Oval 231"/>
          <p:cNvSpPr/>
          <p:nvPr/>
        </p:nvSpPr>
        <p:spPr>
          <a:xfrm>
            <a:off x="3025942" y="22860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d</a:t>
            </a:r>
          </a:p>
        </p:txBody>
      </p:sp>
      <p:sp>
        <p:nvSpPr>
          <p:cNvPr id="233" name="Oval 232"/>
          <p:cNvSpPr/>
          <p:nvPr/>
        </p:nvSpPr>
        <p:spPr>
          <a:xfrm>
            <a:off x="4419601" y="22860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34" name="Oval 233"/>
          <p:cNvSpPr/>
          <p:nvPr/>
        </p:nvSpPr>
        <p:spPr>
          <a:xfrm>
            <a:off x="3025941" y="27432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235" name="Oval 234"/>
          <p:cNvSpPr/>
          <p:nvPr/>
        </p:nvSpPr>
        <p:spPr>
          <a:xfrm>
            <a:off x="3505200" y="27432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236" name="Oval 235"/>
          <p:cNvSpPr/>
          <p:nvPr/>
        </p:nvSpPr>
        <p:spPr>
          <a:xfrm>
            <a:off x="3962400" y="27432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237" name="Oval 236"/>
          <p:cNvSpPr/>
          <p:nvPr/>
        </p:nvSpPr>
        <p:spPr>
          <a:xfrm>
            <a:off x="4419600" y="27432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238" name="Oval 237"/>
          <p:cNvSpPr/>
          <p:nvPr/>
        </p:nvSpPr>
        <p:spPr>
          <a:xfrm>
            <a:off x="4876800" y="27432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239" name="Oval 238"/>
          <p:cNvSpPr/>
          <p:nvPr/>
        </p:nvSpPr>
        <p:spPr>
          <a:xfrm>
            <a:off x="5334000" y="27432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cxnSp>
        <p:nvCxnSpPr>
          <p:cNvPr id="240" name="Curved Connector 239"/>
          <p:cNvCxnSpPr/>
          <p:nvPr/>
        </p:nvCxnSpPr>
        <p:spPr>
          <a:xfrm rot="10800000" flipV="1">
            <a:off x="3030646" y="1538260"/>
            <a:ext cx="1588" cy="2259904"/>
          </a:xfrm>
          <a:prstGeom prst="curvedConnector3">
            <a:avLst>
              <a:gd name="adj1" fmla="val 52121553"/>
            </a:avLst>
          </a:prstGeom>
          <a:noFill/>
          <a:ln w="38100" cap="flat" cmpd="sng" algn="ctr">
            <a:solidFill>
              <a:srgbClr val="C00000"/>
            </a:solidFill>
            <a:prstDash val="solid"/>
            <a:headEnd type="none" w="med" len="med"/>
            <a:tailEnd type="triangle" w="lg" len="lg"/>
          </a:ln>
          <a:effectLst/>
        </p:spPr>
      </p:cxnSp>
      <p:cxnSp>
        <p:nvCxnSpPr>
          <p:cNvPr id="241" name="Curved Connector 240"/>
          <p:cNvCxnSpPr/>
          <p:nvPr/>
        </p:nvCxnSpPr>
        <p:spPr>
          <a:xfrm flipV="1">
            <a:off x="5791200" y="2563562"/>
            <a:ext cx="1588" cy="1258275"/>
          </a:xfrm>
          <a:prstGeom prst="curvedConnector3">
            <a:avLst>
              <a:gd name="adj1" fmla="val 41200832"/>
            </a:avLst>
          </a:prstGeom>
          <a:noFill/>
          <a:ln w="38100" cap="flat" cmpd="sng" algn="ctr">
            <a:solidFill>
              <a:srgbClr val="C00000"/>
            </a:solidFill>
            <a:prstDash val="solid"/>
            <a:headEnd type="none" w="med" len="med"/>
            <a:tailEnd type="triangle" w="lg" len="lg"/>
          </a:ln>
          <a:effectLst/>
        </p:spPr>
      </p:cxnSp>
      <p:sp>
        <p:nvSpPr>
          <p:cNvPr id="242" name="TextBox 241"/>
          <p:cNvSpPr txBox="1"/>
          <p:nvPr/>
        </p:nvSpPr>
        <p:spPr>
          <a:xfrm>
            <a:off x="3500421" y="4038600"/>
            <a:ext cx="183357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Myriad Pro Bold Cond"/>
                <a:ea typeface="ヒラギノ角ゴ ProN W6"/>
              </a:rPr>
              <a:t>Row Buffer</a:t>
            </a:r>
          </a:p>
        </p:txBody>
      </p:sp>
      <p:sp>
        <p:nvSpPr>
          <p:cNvPr id="243" name="Rounded Rectangle 242"/>
          <p:cNvSpPr/>
          <p:nvPr/>
        </p:nvSpPr>
        <p:spPr>
          <a:xfrm>
            <a:off x="3048000" y="33528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grpSp>
        <p:nvGrpSpPr>
          <p:cNvPr id="244" name="Group 76"/>
          <p:cNvGrpSpPr/>
          <p:nvPr/>
        </p:nvGrpSpPr>
        <p:grpSpPr>
          <a:xfrm>
            <a:off x="3025941" y="2286000"/>
            <a:ext cx="2765259" cy="457200"/>
            <a:chOff x="3048000" y="3733800"/>
            <a:chExt cx="2765259" cy="457200"/>
          </a:xfrm>
        </p:grpSpPr>
        <p:sp>
          <p:nvSpPr>
            <p:cNvPr id="245" name="Oval 244"/>
            <p:cNvSpPr/>
            <p:nvPr/>
          </p:nvSpPr>
          <p:spPr>
            <a:xfrm>
              <a:off x="3527259" y="37338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46" name="Oval 245"/>
            <p:cNvSpPr/>
            <p:nvPr/>
          </p:nvSpPr>
          <p:spPr>
            <a:xfrm>
              <a:off x="3984459" y="37338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c</a:t>
              </a:r>
            </a:p>
          </p:txBody>
        </p:sp>
        <p:sp>
          <p:nvSpPr>
            <p:cNvPr id="247" name="Oval 246"/>
            <p:cNvSpPr/>
            <p:nvPr/>
          </p:nvSpPr>
          <p:spPr>
            <a:xfrm>
              <a:off x="4441659" y="37338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48" name="Oval 247"/>
            <p:cNvSpPr/>
            <p:nvPr/>
          </p:nvSpPr>
          <p:spPr>
            <a:xfrm>
              <a:off x="4898859" y="37338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o</a:t>
              </a:r>
            </a:p>
          </p:txBody>
        </p:sp>
        <p:sp>
          <p:nvSpPr>
            <p:cNvPr id="249" name="Oval 248"/>
            <p:cNvSpPr/>
            <p:nvPr/>
          </p:nvSpPr>
          <p:spPr>
            <a:xfrm>
              <a:off x="5356059" y="37338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w</a:t>
              </a:r>
            </a:p>
          </p:txBody>
        </p:sp>
        <p:sp>
          <p:nvSpPr>
            <p:cNvPr id="250" name="Oval 249"/>
            <p:cNvSpPr/>
            <p:nvPr/>
          </p:nvSpPr>
          <p:spPr>
            <a:xfrm>
              <a:off x="3048000" y="37338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s</a:t>
              </a:r>
            </a:p>
          </p:txBody>
        </p:sp>
      </p:grpSp>
      <p:sp>
        <p:nvSpPr>
          <p:cNvPr id="251" name="Rounded Rectangle 250"/>
          <p:cNvSpPr/>
          <p:nvPr/>
        </p:nvSpPr>
        <p:spPr>
          <a:xfrm>
            <a:off x="3505200" y="33528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52" name="Rounded Rectangle 251"/>
          <p:cNvSpPr/>
          <p:nvPr/>
        </p:nvSpPr>
        <p:spPr>
          <a:xfrm>
            <a:off x="3962400" y="33528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53" name="Rounded Rectangle 252"/>
          <p:cNvSpPr/>
          <p:nvPr/>
        </p:nvSpPr>
        <p:spPr>
          <a:xfrm>
            <a:off x="4419600" y="33528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54" name="Rounded Rectangle 253"/>
          <p:cNvSpPr/>
          <p:nvPr/>
        </p:nvSpPr>
        <p:spPr>
          <a:xfrm>
            <a:off x="4876800" y="33528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55" name="Rounded Rectangle 254"/>
          <p:cNvSpPr/>
          <p:nvPr/>
        </p:nvSpPr>
        <p:spPr>
          <a:xfrm>
            <a:off x="5334000" y="33528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grpSp>
        <p:nvGrpSpPr>
          <p:cNvPr id="256" name="Group 88"/>
          <p:cNvGrpSpPr/>
          <p:nvPr/>
        </p:nvGrpSpPr>
        <p:grpSpPr>
          <a:xfrm>
            <a:off x="3048000" y="3352800"/>
            <a:ext cx="2743200" cy="685800"/>
            <a:chOff x="3048000" y="7696200"/>
            <a:chExt cx="2743200" cy="685800"/>
          </a:xfrm>
        </p:grpSpPr>
        <p:sp>
          <p:nvSpPr>
            <p:cNvPr id="257" name="Rounded Rectangle 256"/>
            <p:cNvSpPr/>
            <p:nvPr/>
          </p:nvSpPr>
          <p:spPr>
            <a:xfrm>
              <a:off x="3048000" y="76962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s</a:t>
              </a:r>
            </a:p>
          </p:txBody>
        </p:sp>
        <p:sp>
          <p:nvSpPr>
            <p:cNvPr id="258" name="Rounded Rectangle 257"/>
            <p:cNvSpPr/>
            <p:nvPr/>
          </p:nvSpPr>
          <p:spPr>
            <a:xfrm>
              <a:off x="3505200" y="76962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59" name="Rounded Rectangle 258"/>
            <p:cNvSpPr/>
            <p:nvPr/>
          </p:nvSpPr>
          <p:spPr>
            <a:xfrm>
              <a:off x="3962400" y="76962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c</a:t>
              </a:r>
            </a:p>
          </p:txBody>
        </p:sp>
        <p:sp>
          <p:nvSpPr>
            <p:cNvPr id="260" name="Rounded Rectangle 259"/>
            <p:cNvSpPr/>
            <p:nvPr/>
          </p:nvSpPr>
          <p:spPr>
            <a:xfrm>
              <a:off x="4419600" y="76962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61" name="Rounded Rectangle 260"/>
            <p:cNvSpPr/>
            <p:nvPr/>
          </p:nvSpPr>
          <p:spPr>
            <a:xfrm>
              <a:off x="4876800" y="76962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o</a:t>
              </a:r>
            </a:p>
          </p:txBody>
        </p:sp>
        <p:sp>
          <p:nvSpPr>
            <p:cNvPr id="262" name="Rounded Rectangle 261"/>
            <p:cNvSpPr/>
            <p:nvPr/>
          </p:nvSpPr>
          <p:spPr>
            <a:xfrm>
              <a:off x="5334000" y="76962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w</a:t>
              </a:r>
            </a:p>
          </p:txBody>
        </p:sp>
      </p:grpSp>
      <p:sp>
        <p:nvSpPr>
          <p:cNvPr id="263" name="Rounded Rectangle 262"/>
          <p:cNvSpPr/>
          <p:nvPr/>
        </p:nvSpPr>
        <p:spPr>
          <a:xfrm>
            <a:off x="457200" y="4724400"/>
            <a:ext cx="8382000" cy="609600"/>
          </a:xfrm>
          <a:prstGeom prst="roundRect">
            <a:avLst/>
          </a:prstGeom>
          <a:solidFill>
            <a:sysClr val="window" lastClr="FFFFFF"/>
          </a:solidFill>
          <a:ln w="25400" cap="flat" cmpd="sng" algn="ctr">
            <a:solidFill>
              <a:srgbClr val="262626"/>
            </a:solidFill>
            <a:prstDash val="solid"/>
          </a:ln>
          <a:effectLst/>
        </p:spPr>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solidFill>
                <a:effectLst/>
                <a:uLnTx/>
                <a:uFillTx/>
                <a:latin typeface="Arial" pitchFamily="34" charset="0"/>
                <a:ea typeface="ヒラギノ角ゴ ProN W6"/>
                <a:cs typeface="Arial" pitchFamily="34" charset="0"/>
              </a:rPr>
              <a:t>1</a:t>
            </a:r>
            <a:r>
              <a:rPr kumimoji="0" lang="en-US" sz="2800" b="0" i="0" u="none" strike="noStrike" kern="0" cap="none" spc="0" normalizeH="0" baseline="0" noProof="0" dirty="0">
                <a:ln>
                  <a:noFill/>
                </a:ln>
                <a:solidFill>
                  <a:srgbClr val="262626"/>
                </a:solidFill>
                <a:effectLst/>
                <a:uLnTx/>
                <a:uFillTx/>
                <a:latin typeface="Corbel"/>
                <a:ea typeface="ヒラギノ角ゴ ProN W6"/>
              </a:rPr>
              <a:t>. </a:t>
            </a:r>
            <a:r>
              <a:rPr kumimoji="0" lang="en-US" sz="2800" b="1" i="0" u="none" strike="noStrike" kern="0" cap="none" spc="0" normalizeH="0" baseline="0" noProof="0" dirty="0">
                <a:ln>
                  <a:noFill/>
                </a:ln>
                <a:solidFill>
                  <a:srgbClr val="262626"/>
                </a:solidFill>
                <a:effectLst/>
                <a:uLnTx/>
                <a:uFillTx/>
                <a:latin typeface="Corbel"/>
                <a:ea typeface="ヒラギノ角ゴ ProN W6"/>
              </a:rPr>
              <a:t>Activate</a:t>
            </a:r>
            <a:r>
              <a:rPr kumimoji="0" lang="en-US" sz="2800" b="0" i="0" u="none" strike="noStrike" kern="0" cap="none" spc="0" normalizeH="0" baseline="0" noProof="0" dirty="0">
                <a:ln>
                  <a:noFill/>
                </a:ln>
                <a:solidFill>
                  <a:srgbClr val="262626"/>
                </a:solidFill>
                <a:effectLst/>
                <a:uLnTx/>
                <a:uFillTx/>
                <a:latin typeface="Corbel"/>
                <a:ea typeface="ヒラギノ角ゴ ProN W6"/>
              </a:rPr>
              <a:t> </a:t>
            </a:r>
            <a:r>
              <a:rPr kumimoji="0" lang="en-US" sz="2800" b="0" i="0" u="none" strike="noStrike" kern="0" cap="none" spc="0" normalizeH="0" baseline="0" noProof="0" dirty="0" err="1">
                <a:ln>
                  <a:noFill/>
                </a:ln>
                <a:solidFill>
                  <a:srgbClr val="262626"/>
                </a:solidFill>
                <a:effectLst/>
                <a:uLnTx/>
                <a:uFillTx/>
                <a:latin typeface="Corbel"/>
                <a:ea typeface="ヒラギノ角ゴ ProN W6"/>
              </a:rPr>
              <a:t>src</a:t>
            </a:r>
            <a:r>
              <a:rPr kumimoji="0" lang="en-US" sz="2800" b="0" i="0" u="none" strike="noStrike" kern="0" cap="none" spc="0" normalizeH="0" baseline="0" noProof="0" dirty="0">
                <a:ln>
                  <a:noFill/>
                </a:ln>
                <a:solidFill>
                  <a:srgbClr val="262626"/>
                </a:solidFill>
                <a:effectLst/>
                <a:uLnTx/>
                <a:uFillTx/>
                <a:latin typeface="Corbel"/>
                <a:ea typeface="ヒラギノ角ゴ ProN W6"/>
              </a:rPr>
              <a:t> row (copy data from </a:t>
            </a:r>
            <a:r>
              <a:rPr kumimoji="0" lang="en-US" sz="2800" b="0" i="0" u="none" strike="noStrike" kern="0" cap="none" spc="0" normalizeH="0" baseline="0" noProof="0" dirty="0" err="1">
                <a:ln>
                  <a:noFill/>
                </a:ln>
                <a:solidFill>
                  <a:srgbClr val="262626"/>
                </a:solidFill>
                <a:effectLst/>
                <a:uLnTx/>
                <a:uFillTx/>
                <a:latin typeface="Corbel"/>
                <a:ea typeface="ヒラギノ角ゴ ProN W6"/>
              </a:rPr>
              <a:t>src</a:t>
            </a:r>
            <a:r>
              <a:rPr kumimoji="0" lang="en-US" sz="2800" b="0" i="0" u="none" strike="noStrike" kern="0" cap="none" spc="0" normalizeH="0" baseline="0" noProof="0" dirty="0">
                <a:ln>
                  <a:noFill/>
                </a:ln>
                <a:solidFill>
                  <a:srgbClr val="262626"/>
                </a:solidFill>
                <a:effectLst/>
                <a:uLnTx/>
                <a:uFillTx/>
                <a:latin typeface="Corbel"/>
                <a:ea typeface="ヒラギノ角ゴ ProN W6"/>
              </a:rPr>
              <a:t> to row buffer)</a:t>
            </a:r>
          </a:p>
        </p:txBody>
      </p:sp>
      <p:sp>
        <p:nvSpPr>
          <p:cNvPr id="264" name="Rounded Rectangle 263"/>
          <p:cNvSpPr/>
          <p:nvPr/>
        </p:nvSpPr>
        <p:spPr>
          <a:xfrm>
            <a:off x="457200" y="5486400"/>
            <a:ext cx="8382000" cy="914400"/>
          </a:xfrm>
          <a:prstGeom prst="roundRect">
            <a:avLst/>
          </a:prstGeom>
          <a:solidFill>
            <a:sysClr val="window" lastClr="FFFFFF"/>
          </a:solidFill>
          <a:ln w="25400" cap="flat" cmpd="sng" algn="ctr">
            <a:solidFill>
              <a:srgbClr val="262626"/>
            </a:solidFill>
            <a:prstDash val="solid"/>
          </a:ln>
          <a:effectLst/>
        </p:spPr>
        <p:txBody>
          <a:bodyPr lIns="274320" rtlCol="0" anchor="ctr"/>
          <a:lstStyle/>
          <a:p>
            <a:pPr marL="346075" marR="0" lvl="0" indent="-346075"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solidFill>
                <a:effectLst/>
                <a:uLnTx/>
                <a:uFillTx/>
                <a:latin typeface="Arial" pitchFamily="34" charset="0"/>
                <a:ea typeface="ヒラギノ角ゴ ProN W6"/>
                <a:cs typeface="Arial" pitchFamily="34" charset="0"/>
              </a:rPr>
              <a:t>2</a:t>
            </a:r>
            <a:r>
              <a:rPr kumimoji="0" lang="en-US" sz="2800" b="0" i="0" u="none" strike="noStrike" kern="0" cap="none" spc="0" normalizeH="0" baseline="0" noProof="0" dirty="0">
                <a:ln>
                  <a:noFill/>
                </a:ln>
                <a:solidFill>
                  <a:srgbClr val="262626"/>
                </a:solidFill>
                <a:effectLst/>
                <a:uLnTx/>
                <a:uFillTx/>
                <a:latin typeface="Corbel"/>
                <a:ea typeface="ヒラギノ角ゴ ProN W6"/>
              </a:rPr>
              <a:t>. </a:t>
            </a:r>
            <a:r>
              <a:rPr kumimoji="0" lang="en-US" sz="2800" b="1" i="0" u="none" strike="noStrike" kern="0" cap="none" spc="0" normalizeH="0" baseline="0" noProof="0" dirty="0">
                <a:ln>
                  <a:noFill/>
                </a:ln>
                <a:solidFill>
                  <a:srgbClr val="262626"/>
                </a:solidFill>
                <a:effectLst/>
                <a:uLnTx/>
                <a:uFillTx/>
                <a:latin typeface="Corbel"/>
                <a:ea typeface="ヒラギノ角ゴ ProN W6"/>
              </a:rPr>
              <a:t>Activate</a:t>
            </a:r>
            <a:r>
              <a:rPr kumimoji="0" lang="en-US" sz="2800" b="0" i="0" u="none" strike="noStrike" kern="0" cap="none" spc="0" normalizeH="0" baseline="0" noProof="0" dirty="0">
                <a:ln>
                  <a:noFill/>
                </a:ln>
                <a:solidFill>
                  <a:srgbClr val="262626"/>
                </a:solidFill>
                <a:effectLst/>
                <a:uLnTx/>
                <a:uFillTx/>
                <a:latin typeface="Corbel"/>
                <a:ea typeface="ヒラギノ角ゴ ProN W6"/>
              </a:rPr>
              <a:t> </a:t>
            </a:r>
            <a:r>
              <a:rPr kumimoji="0" lang="en-US" sz="2800" b="0" i="0" u="none" strike="noStrike" kern="0" cap="none" spc="0" normalizeH="0" baseline="0" noProof="0" dirty="0" err="1">
                <a:ln>
                  <a:noFill/>
                </a:ln>
                <a:solidFill>
                  <a:srgbClr val="262626"/>
                </a:solidFill>
                <a:effectLst/>
                <a:uLnTx/>
                <a:uFillTx/>
                <a:latin typeface="Corbel"/>
                <a:ea typeface="ヒラギノ角ゴ ProN W6"/>
              </a:rPr>
              <a:t>dst</a:t>
            </a:r>
            <a:r>
              <a:rPr kumimoji="0" lang="en-US" sz="2800" b="0" i="0" u="none" strike="noStrike" kern="0" cap="none" spc="0" normalizeH="0" baseline="0" noProof="0" dirty="0">
                <a:ln>
                  <a:noFill/>
                </a:ln>
                <a:solidFill>
                  <a:srgbClr val="262626"/>
                </a:solidFill>
                <a:effectLst/>
                <a:uLnTx/>
                <a:uFillTx/>
                <a:latin typeface="Corbel"/>
                <a:ea typeface="ヒラギノ角ゴ ProN W6"/>
              </a:rPr>
              <a:t> row (disconnect </a:t>
            </a:r>
            <a:r>
              <a:rPr kumimoji="0" lang="en-US" sz="2800" b="0" i="0" u="none" strike="noStrike" kern="0" cap="none" spc="0" normalizeH="0" baseline="0" noProof="0" dirty="0" err="1">
                <a:ln>
                  <a:noFill/>
                </a:ln>
                <a:solidFill>
                  <a:srgbClr val="262626"/>
                </a:solidFill>
                <a:effectLst/>
                <a:uLnTx/>
                <a:uFillTx/>
                <a:latin typeface="Corbel"/>
                <a:ea typeface="ヒラギノ角ゴ ProN W6"/>
              </a:rPr>
              <a:t>src</a:t>
            </a:r>
            <a:r>
              <a:rPr kumimoji="0" lang="en-US" sz="2800" b="0" i="0" u="none" strike="noStrike" kern="0" cap="none" spc="0" normalizeH="0" baseline="0" noProof="0" dirty="0">
                <a:ln>
                  <a:noFill/>
                </a:ln>
                <a:solidFill>
                  <a:srgbClr val="262626"/>
                </a:solidFill>
                <a:effectLst/>
                <a:uLnTx/>
                <a:uFillTx/>
                <a:latin typeface="Corbel"/>
                <a:ea typeface="ヒラギノ角ゴ ProN W6"/>
              </a:rPr>
              <a:t> from row buffer, connect </a:t>
            </a:r>
            <a:r>
              <a:rPr kumimoji="0" lang="en-US" sz="2800" b="0" i="0" u="none" strike="noStrike" kern="0" cap="none" spc="0" normalizeH="0" baseline="0" noProof="0" dirty="0" err="1">
                <a:ln>
                  <a:noFill/>
                </a:ln>
                <a:solidFill>
                  <a:srgbClr val="262626"/>
                </a:solidFill>
                <a:effectLst/>
                <a:uLnTx/>
                <a:uFillTx/>
                <a:latin typeface="Corbel"/>
                <a:ea typeface="ヒラギノ角ゴ ProN W6"/>
              </a:rPr>
              <a:t>dst</a:t>
            </a:r>
            <a:r>
              <a:rPr kumimoji="0" lang="en-US" sz="2800" b="0" i="0" u="none" strike="noStrike" kern="0" cap="none" spc="0" normalizeH="0" baseline="0" noProof="0" dirty="0">
                <a:ln>
                  <a:noFill/>
                </a:ln>
                <a:solidFill>
                  <a:srgbClr val="262626"/>
                </a:solidFill>
                <a:effectLst/>
                <a:uLnTx/>
                <a:uFillTx/>
                <a:latin typeface="Corbel"/>
                <a:ea typeface="ヒラギノ角ゴ ProN W6"/>
              </a:rPr>
              <a:t> – copy data from row buffer to </a:t>
            </a:r>
            <a:r>
              <a:rPr kumimoji="0" lang="en-US" sz="2800" b="0" i="0" u="none" strike="noStrike" kern="0" cap="none" spc="0" normalizeH="0" baseline="0" noProof="0" dirty="0" err="1">
                <a:ln>
                  <a:noFill/>
                </a:ln>
                <a:solidFill>
                  <a:srgbClr val="262626"/>
                </a:solidFill>
                <a:effectLst/>
                <a:uLnTx/>
                <a:uFillTx/>
                <a:latin typeface="Corbel"/>
                <a:ea typeface="ヒラギノ角ゴ ProN W6"/>
              </a:rPr>
              <a:t>dst</a:t>
            </a:r>
            <a:r>
              <a:rPr kumimoji="0" lang="en-US" sz="2800" b="0" i="0" u="none" strike="noStrike" kern="0" cap="none" spc="0" normalizeH="0" baseline="0" noProof="0" dirty="0">
                <a:ln>
                  <a:noFill/>
                </a:ln>
                <a:solidFill>
                  <a:srgbClr val="262626"/>
                </a:solidFill>
                <a:effectLst/>
                <a:uLnTx/>
                <a:uFillTx/>
                <a:latin typeface="Corbel"/>
                <a:ea typeface="ヒラギノ角ゴ ProN W6"/>
              </a:rPr>
              <a:t>)</a:t>
            </a:r>
          </a:p>
        </p:txBody>
      </p:sp>
      <p:sp>
        <p:nvSpPr>
          <p:cNvPr id="4" name="Title 3">
            <a:extLst>
              <a:ext uri="{FF2B5EF4-FFF2-40B4-BE49-F238E27FC236}">
                <a16:creationId xmlns:a16="http://schemas.microsoft.com/office/drawing/2014/main" id="{292DB1D8-D6E2-F840-870C-518C72AE0CD7}"/>
              </a:ext>
            </a:extLst>
          </p:cNvPr>
          <p:cNvSpPr>
            <a:spLocks noGrp="1"/>
          </p:cNvSpPr>
          <p:nvPr>
            <p:ph type="title"/>
          </p:nvPr>
        </p:nvSpPr>
        <p:spPr/>
        <p:txBody>
          <a:bodyPr>
            <a:normAutofit fontScale="90000"/>
          </a:bodyPr>
          <a:lstStyle/>
          <a:p>
            <a:r>
              <a:rPr lang="en-US" dirty="0" err="1"/>
              <a:t>RowClone</a:t>
            </a:r>
            <a:r>
              <a:rPr lang="en-US" dirty="0"/>
              <a:t>: Intra-Subarray (II)</a:t>
            </a:r>
          </a:p>
        </p:txBody>
      </p:sp>
    </p:spTree>
    <p:extLst>
      <p:ext uri="{BB962C8B-B14F-4D97-AF65-F5344CB8AC3E}">
        <p14:creationId xmlns:p14="http://schemas.microsoft.com/office/powerpoint/2010/main" val="309561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par>
                                <p:cTn id="8" presetID="10" presetClass="entr" presetSubtype="0" fill="hold" nodeType="withEffect">
                                  <p:stCondLst>
                                    <p:cond delay="0"/>
                                  </p:stCondLst>
                                  <p:childTnLst>
                                    <p:set>
                                      <p:cBhvr>
                                        <p:cTn id="9" dur="1" fill="hold">
                                          <p:stCondLst>
                                            <p:cond delay="0"/>
                                          </p:stCondLst>
                                        </p:cTn>
                                        <p:tgtEl>
                                          <p:spTgt spid="256"/>
                                        </p:tgtEl>
                                        <p:attrNameLst>
                                          <p:attrName>style.visibility</p:attrName>
                                        </p:attrNameLst>
                                      </p:cBhvr>
                                      <p:to>
                                        <p:strVal val="visible"/>
                                      </p:to>
                                    </p:set>
                                    <p:animEffect transition="in" filter="fade">
                                      <p:cBhvr>
                                        <p:cTn id="10" dur="500"/>
                                        <p:tgtEl>
                                          <p:spTgt spid="2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3"/>
                                        </p:tgtEl>
                                        <p:attrNameLst>
                                          <p:attrName>style.visibility</p:attrName>
                                        </p:attrNameLst>
                                      </p:cBhvr>
                                      <p:to>
                                        <p:strVal val="visible"/>
                                      </p:to>
                                    </p:set>
                                    <p:animEffect transition="in" filter="fade">
                                      <p:cBhvr>
                                        <p:cTn id="13" dur="500"/>
                                        <p:tgtEl>
                                          <p:spTgt spid="26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41"/>
                                        </p:tgtEl>
                                        <p:attrNameLst>
                                          <p:attrName>style.visibility</p:attrName>
                                        </p:attrNameLst>
                                      </p:cBhvr>
                                      <p:to>
                                        <p:strVal val="visible"/>
                                      </p:to>
                                    </p:set>
                                    <p:animEffect transition="in" filter="fade">
                                      <p:cBhvr>
                                        <p:cTn id="18" dur="500"/>
                                        <p:tgtEl>
                                          <p:spTgt spid="241"/>
                                        </p:tgtEl>
                                      </p:cBhvr>
                                    </p:animEffect>
                                  </p:childTnLst>
                                </p:cTn>
                              </p:par>
                              <p:par>
                                <p:cTn id="19" presetID="10" presetClass="exit" presetSubtype="0" fill="hold" nodeType="withEffect">
                                  <p:stCondLst>
                                    <p:cond delay="0"/>
                                  </p:stCondLst>
                                  <p:childTnLst>
                                    <p:animEffect transition="out" filter="fade">
                                      <p:cBhvr>
                                        <p:cTn id="20" dur="500"/>
                                        <p:tgtEl>
                                          <p:spTgt spid="240"/>
                                        </p:tgtEl>
                                      </p:cBhvr>
                                    </p:animEffect>
                                    <p:set>
                                      <p:cBhvr>
                                        <p:cTn id="21" dur="1" fill="hold">
                                          <p:stCondLst>
                                            <p:cond delay="499"/>
                                          </p:stCondLst>
                                        </p:cTn>
                                        <p:tgtEl>
                                          <p:spTgt spid="240"/>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244"/>
                                        </p:tgtEl>
                                        <p:attrNameLst>
                                          <p:attrName>style.visibility</p:attrName>
                                        </p:attrNameLst>
                                      </p:cBhvr>
                                      <p:to>
                                        <p:strVal val="visible"/>
                                      </p:to>
                                    </p:set>
                                    <p:animEffect transition="in" filter="fade">
                                      <p:cBhvr>
                                        <p:cTn id="24" dur="500"/>
                                        <p:tgtEl>
                                          <p:spTgt spid="24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4"/>
                                        </p:tgtEl>
                                        <p:attrNameLst>
                                          <p:attrName>style.visibility</p:attrName>
                                        </p:attrNameLst>
                                      </p:cBhvr>
                                      <p:to>
                                        <p:strVal val="visible"/>
                                      </p:to>
                                    </p:set>
                                    <p:animEffect transition="in" filter="fade">
                                      <p:cBhvr>
                                        <p:cTn id="27"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0" animBg="1"/>
      <p:bldP spid="26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41AE0-544C-AA4C-B8F5-232DBF7EB8E6}"/>
              </a:ext>
            </a:extLst>
          </p:cNvPr>
          <p:cNvSpPr>
            <a:spLocks noGrp="1"/>
          </p:cNvSpPr>
          <p:nvPr>
            <p:ph type="title"/>
          </p:nvPr>
        </p:nvSpPr>
        <p:spPr/>
        <p:txBody>
          <a:bodyPr>
            <a:normAutofit fontScale="90000"/>
          </a:bodyPr>
          <a:lstStyle/>
          <a:p>
            <a:r>
              <a:rPr lang="en-US" dirty="0"/>
              <a:t>Two PIM Approaches</a:t>
            </a:r>
          </a:p>
        </p:txBody>
      </p:sp>
      <p:sp>
        <p:nvSpPr>
          <p:cNvPr id="3" name="Content Placeholder 2">
            <a:extLst>
              <a:ext uri="{FF2B5EF4-FFF2-40B4-BE49-F238E27FC236}">
                <a16:creationId xmlns:a16="http://schemas.microsoft.com/office/drawing/2014/main" id="{ABAF999D-0C9A-9C49-95EE-90346FD7FE9E}"/>
              </a:ext>
            </a:extLst>
          </p:cNvPr>
          <p:cNvSpPr>
            <a:spLocks noGrp="1"/>
          </p:cNvSpPr>
          <p:nvPr>
            <p:ph idx="1"/>
          </p:nvPr>
        </p:nvSpPr>
        <p:spPr>
          <a:xfrm>
            <a:off x="5148064" y="2564904"/>
            <a:ext cx="3475112" cy="1993776"/>
          </a:xfrm>
        </p:spPr>
        <p:txBody>
          <a:bodyPr/>
          <a:lstStyle/>
          <a:p>
            <a:pPr marL="0" indent="0">
              <a:buNone/>
            </a:pPr>
            <a:r>
              <a:rPr lang="en-US" sz="1200" dirty="0"/>
              <a:t>Onur Mutlu, </a:t>
            </a:r>
            <a:r>
              <a:rPr lang="en-US" sz="1200" dirty="0" err="1"/>
              <a:t>Saugata</a:t>
            </a:r>
            <a:r>
              <a:rPr lang="en-US" sz="1200" dirty="0"/>
              <a:t> Ghose, Juan Gomez-Luna, and </a:t>
            </a:r>
            <a:r>
              <a:rPr lang="en-US" sz="1200" dirty="0" err="1"/>
              <a:t>Rachata</a:t>
            </a:r>
            <a:r>
              <a:rPr lang="en-US" sz="1200" dirty="0"/>
              <a:t> </a:t>
            </a:r>
            <a:r>
              <a:rPr lang="en-US" sz="1200" dirty="0" err="1"/>
              <a:t>Ausavarungnirun</a:t>
            </a:r>
            <a:r>
              <a:rPr lang="en-US" sz="1200" dirty="0"/>
              <a:t>,</a:t>
            </a:r>
            <a:br>
              <a:rPr lang="en-US" sz="1200" dirty="0"/>
            </a:br>
            <a:r>
              <a:rPr lang="en-US" sz="1200" b="1" dirty="0">
                <a:solidFill>
                  <a:srgbClr val="0432FF"/>
                </a:solidFill>
                <a:hlinkClick r:id="rId2">
                  <a:extLst>
                    <a:ext uri="{A12FA001-AC4F-418D-AE19-62706E023703}">
                      <ahyp:hlinkClr xmlns:ahyp="http://schemas.microsoft.com/office/drawing/2018/hyperlinkcolor" val="tx"/>
                    </a:ext>
                  </a:extLst>
                </a:hlinkClick>
              </a:rPr>
              <a:t>"A Modern Primer on Processing in Memory"</a:t>
            </a:r>
            <a:br>
              <a:rPr lang="en-US" sz="1200" dirty="0"/>
            </a:br>
            <a:r>
              <a:rPr lang="en-US" sz="1200" i="1" dirty="0"/>
              <a:t>Invited Book Chapter in </a:t>
            </a:r>
            <a:r>
              <a:rPr lang="en-US" sz="1200" b="1" i="1" dirty="0">
                <a:hlinkClick r:id="rId3"/>
              </a:rPr>
              <a:t>Emerging Computing: From Devices to Systems - Looking Beyond Moore and Von Neumann</a:t>
            </a:r>
            <a:r>
              <a:rPr lang="en-US" sz="1200" dirty="0"/>
              <a:t>, Springer, 2022.</a:t>
            </a:r>
            <a:br>
              <a:rPr lang="en-US" sz="1200" dirty="0"/>
            </a:br>
            <a:r>
              <a:rPr lang="en-US" sz="1200" dirty="0"/>
              <a:t>[</a:t>
            </a:r>
            <a:r>
              <a:rPr lang="en-US" sz="1200" dirty="0">
                <a:solidFill>
                  <a:srgbClr val="0432FF"/>
                </a:solidFill>
                <a:hlinkClick r:id="rId4">
                  <a:extLst>
                    <a:ext uri="{A12FA001-AC4F-418D-AE19-62706E023703}">
                      <ahyp:hlinkClr xmlns:ahyp="http://schemas.microsoft.com/office/drawing/2018/hyperlinkcolor" val="tx"/>
                    </a:ext>
                  </a:extLst>
                </a:hlinkClick>
              </a:rPr>
              <a:t>Tutorial Video on "Memory-Centric Computing Systems"</a:t>
            </a:r>
            <a:r>
              <a:rPr lang="en-US" sz="1200" dirty="0">
                <a:solidFill>
                  <a:srgbClr val="0432FF"/>
                </a:solidFill>
              </a:rPr>
              <a:t> </a:t>
            </a:r>
            <a:r>
              <a:rPr lang="en-US" sz="1200" dirty="0"/>
              <a:t>(1 hour 51 minutes)]</a:t>
            </a:r>
          </a:p>
        </p:txBody>
      </p:sp>
      <p:sp>
        <p:nvSpPr>
          <p:cNvPr id="6" name="TextBox 5">
            <a:extLst>
              <a:ext uri="{FF2B5EF4-FFF2-40B4-BE49-F238E27FC236}">
                <a16:creationId xmlns:a16="http://schemas.microsoft.com/office/drawing/2014/main" id="{C4C491F0-7113-1E49-91B6-188FB8991FFE}"/>
              </a:ext>
            </a:extLst>
          </p:cNvPr>
          <p:cNvSpPr txBox="1"/>
          <p:nvPr/>
        </p:nvSpPr>
        <p:spPr>
          <a:xfrm>
            <a:off x="1361695" y="6530113"/>
            <a:ext cx="7074373" cy="261610"/>
          </a:xfrm>
          <a:prstGeom prst="rect">
            <a:avLst/>
          </a:prstGeom>
          <a:noFill/>
        </p:spPr>
        <p:txBody>
          <a:bodyPr wrap="none" rtlCol="0">
            <a:spAutoFit/>
          </a:bodyPr>
          <a:lstStyle/>
          <a:p>
            <a:r>
              <a:rPr lang="en-US" sz="1100" dirty="0">
                <a:solidFill>
                  <a:srgbClr val="0432FF"/>
                </a:solidFill>
                <a:hlinkClick r:id="rId2">
                  <a:extLst>
                    <a:ext uri="{A12FA001-AC4F-418D-AE19-62706E023703}">
                      <ahyp:hlinkClr xmlns:ahyp="http://schemas.microsoft.com/office/drawing/2018/hyperlinkcolor" val="tx"/>
                    </a:ext>
                  </a:extLst>
                </a:hlinkClick>
              </a:rPr>
              <a:t>https://people.inf.ethz.ch/omutlu/pub/ModernPrimerOnPIM_springer-emerging-computing-bookchapter21.pdf</a:t>
            </a:r>
            <a:r>
              <a:rPr lang="en-US" sz="1100" dirty="0">
                <a:solidFill>
                  <a:srgbClr val="0432FF"/>
                </a:solidFill>
              </a:rPr>
              <a:t> </a:t>
            </a:r>
          </a:p>
        </p:txBody>
      </p:sp>
      <p:pic>
        <p:nvPicPr>
          <p:cNvPr id="7" name="Picture 6">
            <a:extLst>
              <a:ext uri="{FF2B5EF4-FFF2-40B4-BE49-F238E27FC236}">
                <a16:creationId xmlns:a16="http://schemas.microsoft.com/office/drawing/2014/main" id="{6703CDE0-5982-5347-942A-A8DEDE38D730}"/>
              </a:ext>
            </a:extLst>
          </p:cNvPr>
          <p:cNvPicPr>
            <a:picLocks noChangeAspect="1"/>
          </p:cNvPicPr>
          <p:nvPr/>
        </p:nvPicPr>
        <p:blipFill>
          <a:blip r:embed="rId5"/>
          <a:stretch>
            <a:fillRect/>
          </a:stretch>
        </p:blipFill>
        <p:spPr>
          <a:xfrm>
            <a:off x="612040" y="962776"/>
            <a:ext cx="4320000" cy="2394216"/>
          </a:xfrm>
          <a:prstGeom prst="rect">
            <a:avLst/>
          </a:prstGeom>
        </p:spPr>
      </p:pic>
      <p:pic>
        <p:nvPicPr>
          <p:cNvPr id="8" name="Picture 7">
            <a:extLst>
              <a:ext uri="{FF2B5EF4-FFF2-40B4-BE49-F238E27FC236}">
                <a16:creationId xmlns:a16="http://schemas.microsoft.com/office/drawing/2014/main" id="{AA0CD49D-F1D9-8C48-AEDA-A8536DAAA0DD}"/>
              </a:ext>
            </a:extLst>
          </p:cNvPr>
          <p:cNvPicPr>
            <a:picLocks noChangeAspect="1"/>
          </p:cNvPicPr>
          <p:nvPr/>
        </p:nvPicPr>
        <p:blipFill>
          <a:blip r:embed="rId6"/>
          <a:stretch>
            <a:fillRect/>
          </a:stretch>
        </p:blipFill>
        <p:spPr>
          <a:xfrm>
            <a:off x="612040" y="3284984"/>
            <a:ext cx="4320000" cy="3066475"/>
          </a:xfrm>
          <a:prstGeom prst="rect">
            <a:avLst/>
          </a:prstGeom>
        </p:spPr>
      </p:pic>
      <p:sp>
        <p:nvSpPr>
          <p:cNvPr id="9" name="Rectangle 8">
            <a:extLst>
              <a:ext uri="{FF2B5EF4-FFF2-40B4-BE49-F238E27FC236}">
                <a16:creationId xmlns:a16="http://schemas.microsoft.com/office/drawing/2014/main" id="{88624E45-573F-2840-A943-99389681D2C5}"/>
              </a:ext>
            </a:extLst>
          </p:cNvPr>
          <p:cNvSpPr/>
          <p:nvPr/>
        </p:nvSpPr>
        <p:spPr bwMode="auto">
          <a:xfrm>
            <a:off x="762000" y="4148469"/>
            <a:ext cx="4038600" cy="880732"/>
          </a:xfrm>
          <a:prstGeom prst="rect">
            <a:avLst/>
          </a:prstGeom>
          <a:solidFill>
            <a:srgbClr val="92D050">
              <a:alpha val="2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0" name="Rectangle 9">
            <a:extLst>
              <a:ext uri="{FF2B5EF4-FFF2-40B4-BE49-F238E27FC236}">
                <a16:creationId xmlns:a16="http://schemas.microsoft.com/office/drawing/2014/main" id="{74C843A9-7492-9840-B7E6-073C9B639DF6}"/>
              </a:ext>
            </a:extLst>
          </p:cNvPr>
          <p:cNvSpPr/>
          <p:nvPr/>
        </p:nvSpPr>
        <p:spPr bwMode="auto">
          <a:xfrm>
            <a:off x="762000" y="5029199"/>
            <a:ext cx="4038600" cy="1143002"/>
          </a:xfrm>
          <a:prstGeom prst="rect">
            <a:avLst/>
          </a:prstGeom>
          <a:solidFill>
            <a:srgbClr val="C00000">
              <a:alpha val="2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1" name="Rectangle 10">
            <a:extLst>
              <a:ext uri="{FF2B5EF4-FFF2-40B4-BE49-F238E27FC236}">
                <a16:creationId xmlns:a16="http://schemas.microsoft.com/office/drawing/2014/main" id="{C2B012C3-4F4D-B24C-9E58-B765C26A8E1C}"/>
              </a:ext>
            </a:extLst>
          </p:cNvPr>
          <p:cNvSpPr/>
          <p:nvPr/>
        </p:nvSpPr>
        <p:spPr bwMode="auto">
          <a:xfrm>
            <a:off x="688240" y="992902"/>
            <a:ext cx="4188560" cy="454898"/>
          </a:xfrm>
          <a:prstGeom prst="rect">
            <a:avLst/>
          </a:prstGeom>
          <a:solidFill>
            <a:srgbClr val="0070C0">
              <a:alpha val="2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89707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ounded Rectangle 83"/>
          <p:cNvSpPr/>
          <p:nvPr/>
        </p:nvSpPr>
        <p:spPr>
          <a:xfrm>
            <a:off x="1660269" y="1336199"/>
            <a:ext cx="4800600" cy="3505200"/>
          </a:xfrm>
          <a:prstGeom prst="roundRect">
            <a:avLst>
              <a:gd name="adj" fmla="val 5683"/>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ヒラギノ角ゴ ProN W6"/>
            </a:endParaRPr>
          </a:p>
        </p:txBody>
      </p:sp>
      <p:cxnSp>
        <p:nvCxnSpPr>
          <p:cNvPr id="85" name="Straight Arrow Connector 84"/>
          <p:cNvCxnSpPr/>
          <p:nvPr/>
        </p:nvCxnSpPr>
        <p:spPr>
          <a:xfrm rot="5400000">
            <a:off x="-550326" y="3137704"/>
            <a:ext cx="3658394" cy="794"/>
          </a:xfrm>
          <a:prstGeom prst="straightConnector1">
            <a:avLst/>
          </a:prstGeom>
          <a:noFill/>
          <a:ln w="38100" cap="flat" cmpd="sng" algn="ctr">
            <a:solidFill>
              <a:srgbClr val="262626">
                <a:lumMod val="75000"/>
                <a:lumOff val="25000"/>
              </a:srgbClr>
            </a:solidFill>
            <a:prstDash val="solid"/>
            <a:headEnd type="stealth" w="lg" len="lg"/>
            <a:tailEnd type="stealth" w="lg" len="lg"/>
          </a:ln>
          <a:effectLst/>
        </p:spPr>
      </p:cxnSp>
      <p:sp>
        <p:nvSpPr>
          <p:cNvPr id="86" name="TextBox 85"/>
          <p:cNvSpPr txBox="1"/>
          <p:nvPr/>
        </p:nvSpPr>
        <p:spPr>
          <a:xfrm rot="16200000">
            <a:off x="-788653" y="2810653"/>
            <a:ext cx="307648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262626">
                    <a:lumMod val="95000"/>
                    <a:lumOff val="5000"/>
                  </a:srgbClr>
                </a:solidFill>
                <a:effectLst/>
                <a:uLnTx/>
                <a:uFillTx/>
                <a:latin typeface="Myriad Pro Bold Cond"/>
                <a:ea typeface="ヒラギノ角ゴ ProN W6"/>
              </a:rPr>
              <a:t>Memory Channel</a:t>
            </a:r>
          </a:p>
        </p:txBody>
      </p:sp>
      <p:sp>
        <p:nvSpPr>
          <p:cNvPr id="87" name="Rounded Rectangle 86"/>
          <p:cNvSpPr/>
          <p:nvPr/>
        </p:nvSpPr>
        <p:spPr>
          <a:xfrm>
            <a:off x="1888869" y="1488599"/>
            <a:ext cx="685800" cy="3200400"/>
          </a:xfrm>
          <a:prstGeom prst="roundRect">
            <a:avLst/>
          </a:prstGeom>
          <a:solidFill>
            <a:sysClr val="window" lastClr="FFFFFF"/>
          </a:solidFill>
          <a:ln w="28575" cap="flat" cmpd="sng" algn="ctr">
            <a:solidFill>
              <a:srgbClr val="262626"/>
            </a:solidFill>
            <a:prstDash val="solid"/>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262626"/>
                </a:solidFill>
                <a:effectLst/>
                <a:uLnTx/>
                <a:uFillTx/>
                <a:latin typeface="Corbel"/>
                <a:ea typeface="ヒラギノ角ゴ ProN W6"/>
              </a:rPr>
              <a:t>Chip I/O</a:t>
            </a:r>
          </a:p>
        </p:txBody>
      </p:sp>
      <p:cxnSp>
        <p:nvCxnSpPr>
          <p:cNvPr id="88" name="Straight Arrow Connector 87"/>
          <p:cNvCxnSpPr>
            <a:stCxn id="87" idx="1"/>
          </p:cNvCxnSpPr>
          <p:nvPr/>
        </p:nvCxnSpPr>
        <p:spPr>
          <a:xfrm rot="10800000">
            <a:off x="1279269" y="3088799"/>
            <a:ext cx="609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sp>
        <p:nvSpPr>
          <p:cNvPr id="89" name="Rounded Rectangle 88"/>
          <p:cNvSpPr/>
          <p:nvPr/>
        </p:nvSpPr>
        <p:spPr>
          <a:xfrm>
            <a:off x="2803269" y="1488599"/>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0" name="Rounded Rectangle 89"/>
          <p:cNvSpPr/>
          <p:nvPr/>
        </p:nvSpPr>
        <p:spPr>
          <a:xfrm>
            <a:off x="4632069" y="1488599"/>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262626"/>
                </a:solidFill>
                <a:effectLst/>
                <a:uLnTx/>
                <a:uFillTx/>
                <a:latin typeface="Corbel"/>
                <a:ea typeface="ヒラギノ角ゴ ProN W6"/>
              </a:rPr>
              <a:t>Bank</a:t>
            </a:r>
          </a:p>
        </p:txBody>
      </p:sp>
      <p:sp>
        <p:nvSpPr>
          <p:cNvPr id="91" name="Rounded Rectangle 90"/>
          <p:cNvSpPr/>
          <p:nvPr/>
        </p:nvSpPr>
        <p:spPr>
          <a:xfrm>
            <a:off x="2803269" y="3393599"/>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2" name="Rounded Rectangle 91"/>
          <p:cNvSpPr/>
          <p:nvPr/>
        </p:nvSpPr>
        <p:spPr>
          <a:xfrm>
            <a:off x="4632069" y="3393599"/>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cxnSp>
        <p:nvCxnSpPr>
          <p:cNvPr id="93" name="Straight Arrow Connector 92"/>
          <p:cNvCxnSpPr/>
          <p:nvPr/>
        </p:nvCxnSpPr>
        <p:spPr>
          <a:xfrm rot="10800000">
            <a:off x="2574669" y="3088799"/>
            <a:ext cx="3657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cxnSp>
        <p:nvCxnSpPr>
          <p:cNvPr id="94" name="Straight Connector 93"/>
          <p:cNvCxnSpPr>
            <a:stCxn id="90" idx="2"/>
            <a:endCxn id="92" idx="0"/>
          </p:cNvCxnSpPr>
          <p:nvPr/>
        </p:nvCxnSpPr>
        <p:spPr>
          <a:xfrm rot="5400000">
            <a:off x="5127369" y="3088799"/>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cxnSp>
        <p:nvCxnSpPr>
          <p:cNvPr id="95" name="Straight Connector 94"/>
          <p:cNvCxnSpPr>
            <a:stCxn id="89" idx="2"/>
            <a:endCxn id="91" idx="0"/>
          </p:cNvCxnSpPr>
          <p:nvPr/>
        </p:nvCxnSpPr>
        <p:spPr>
          <a:xfrm rot="5400000">
            <a:off x="3298569" y="3088799"/>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grpSp>
        <p:nvGrpSpPr>
          <p:cNvPr id="96" name="Group 95"/>
          <p:cNvGrpSpPr/>
          <p:nvPr/>
        </p:nvGrpSpPr>
        <p:grpSpPr>
          <a:xfrm>
            <a:off x="2590800" y="2783999"/>
            <a:ext cx="3657600" cy="609600"/>
            <a:chOff x="3810000" y="3352800"/>
            <a:chExt cx="3657600" cy="609600"/>
          </a:xfrm>
        </p:grpSpPr>
        <p:cxnSp>
          <p:nvCxnSpPr>
            <p:cNvPr id="97" name="Straight Arrow Connector 96"/>
            <p:cNvCxnSpPr/>
            <p:nvPr/>
          </p:nvCxnSpPr>
          <p:spPr>
            <a:xfrm rot="10800000">
              <a:off x="3810000" y="3657600"/>
              <a:ext cx="3657600" cy="1588"/>
            </a:xfrm>
            <a:prstGeom prst="straightConnector1">
              <a:avLst/>
            </a:prstGeom>
            <a:noFill/>
            <a:ln w="76200" cap="flat" cmpd="sng" algn="ctr">
              <a:solidFill>
                <a:srgbClr val="C00000"/>
              </a:solidFill>
              <a:prstDash val="solid"/>
              <a:headEnd type="none" w="med" len="med"/>
              <a:tailEnd type="none" w="med" len="med"/>
            </a:ln>
            <a:effectLst/>
          </p:spPr>
        </p:cxnSp>
        <p:cxnSp>
          <p:nvCxnSpPr>
            <p:cNvPr id="98" name="Straight Connector 97"/>
            <p:cNvCxnSpPr/>
            <p:nvPr/>
          </p:nvCxnSpPr>
          <p:spPr>
            <a:xfrm rot="5400000">
              <a:off x="6347604" y="3657600"/>
              <a:ext cx="609600" cy="0"/>
            </a:xfrm>
            <a:prstGeom prst="line">
              <a:avLst/>
            </a:prstGeom>
            <a:noFill/>
            <a:ln w="76200" cap="flat" cmpd="sng" algn="ctr">
              <a:solidFill>
                <a:srgbClr val="C00000"/>
              </a:solidFill>
              <a:prstDash val="solid"/>
              <a:headEnd type="none" w="med" len="med"/>
              <a:tailEnd type="none" w="med" len="med"/>
            </a:ln>
            <a:effectLst/>
          </p:spPr>
        </p:cxnSp>
        <p:cxnSp>
          <p:nvCxnSpPr>
            <p:cNvPr id="99" name="Straight Connector 98"/>
            <p:cNvCxnSpPr/>
            <p:nvPr/>
          </p:nvCxnSpPr>
          <p:spPr>
            <a:xfrm rot="5400000">
              <a:off x="4513053" y="3657600"/>
              <a:ext cx="609600" cy="0"/>
            </a:xfrm>
            <a:prstGeom prst="line">
              <a:avLst/>
            </a:prstGeom>
            <a:noFill/>
            <a:ln w="76200" cap="flat" cmpd="sng" algn="ctr">
              <a:solidFill>
                <a:srgbClr val="C00000"/>
              </a:solidFill>
              <a:prstDash val="solid"/>
              <a:headEnd type="none" w="med" len="med"/>
              <a:tailEnd type="none" w="med" len="med"/>
            </a:ln>
            <a:effectLst/>
          </p:spPr>
        </p:cxnSp>
      </p:grpSp>
      <p:sp>
        <p:nvSpPr>
          <p:cNvPr id="100" name="TextBox 99"/>
          <p:cNvSpPr txBox="1"/>
          <p:nvPr/>
        </p:nvSpPr>
        <p:spPr>
          <a:xfrm>
            <a:off x="6781800" y="2555399"/>
            <a:ext cx="20574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Myriad Pro Bold Cond"/>
                <a:ea typeface="ヒラギノ角ゴ ProN W6"/>
              </a:rPr>
              <a:t>Shared internal bus</a:t>
            </a:r>
          </a:p>
        </p:txBody>
      </p:sp>
      <p:cxnSp>
        <p:nvCxnSpPr>
          <p:cNvPr id="101" name="Straight Arrow Connector 100"/>
          <p:cNvCxnSpPr>
            <a:stCxn id="100" idx="1"/>
          </p:cNvCxnSpPr>
          <p:nvPr/>
        </p:nvCxnSpPr>
        <p:spPr>
          <a:xfrm rot="10800000" flipV="1">
            <a:off x="6248400" y="3032453"/>
            <a:ext cx="533400" cy="56346"/>
          </a:xfrm>
          <a:prstGeom prst="straightConnector1">
            <a:avLst/>
          </a:prstGeom>
          <a:noFill/>
          <a:ln w="28575" cap="flat" cmpd="sng" algn="ctr">
            <a:solidFill>
              <a:srgbClr val="262626">
                <a:lumMod val="75000"/>
                <a:lumOff val="25000"/>
              </a:srgbClr>
            </a:solidFill>
            <a:prstDash val="solid"/>
            <a:tailEnd type="arrow"/>
          </a:ln>
          <a:effectLst/>
        </p:spPr>
      </p:cxnSp>
      <p:sp>
        <p:nvSpPr>
          <p:cNvPr id="102" name="Rectangle 101"/>
          <p:cNvSpPr/>
          <p:nvPr/>
        </p:nvSpPr>
        <p:spPr>
          <a:xfrm>
            <a:off x="2803634" y="1945799"/>
            <a:ext cx="1600200" cy="304800"/>
          </a:xfrm>
          <a:prstGeom prst="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103" name="Rectangle 102"/>
          <p:cNvSpPr/>
          <p:nvPr/>
        </p:nvSpPr>
        <p:spPr>
          <a:xfrm>
            <a:off x="4632434" y="3850799"/>
            <a:ext cx="1600200" cy="304800"/>
          </a:xfrm>
          <a:prstGeom prst="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cxnSp>
        <p:nvCxnSpPr>
          <p:cNvPr id="104" name="Elbow Connector 103"/>
          <p:cNvCxnSpPr>
            <a:stCxn id="89" idx="2"/>
            <a:endCxn id="92" idx="0"/>
          </p:cNvCxnSpPr>
          <p:nvPr/>
        </p:nvCxnSpPr>
        <p:spPr>
          <a:xfrm rot="16200000" flipH="1">
            <a:off x="4212969" y="2174399"/>
            <a:ext cx="609600" cy="1828800"/>
          </a:xfrm>
          <a:prstGeom prst="bentConnector3">
            <a:avLst>
              <a:gd name="adj1" fmla="val 50000"/>
            </a:avLst>
          </a:prstGeom>
          <a:noFill/>
          <a:ln w="38100" cap="flat" cmpd="sng" algn="ctr">
            <a:solidFill>
              <a:srgbClr val="C00000"/>
            </a:solidFill>
            <a:prstDash val="solid"/>
            <a:headEnd type="none" w="med" len="med"/>
            <a:tailEnd type="triangle" w="lg" len="med"/>
          </a:ln>
          <a:effectLst/>
        </p:spPr>
      </p:cxnSp>
      <p:sp>
        <p:nvSpPr>
          <p:cNvPr id="105" name="Rectangle 104"/>
          <p:cNvSpPr/>
          <p:nvPr/>
        </p:nvSpPr>
        <p:spPr>
          <a:xfrm>
            <a:off x="3457755" y="1945799"/>
            <a:ext cx="304800" cy="304800"/>
          </a:xfrm>
          <a:prstGeom prst="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106" name="Rounded Rectangle 105"/>
          <p:cNvSpPr/>
          <p:nvPr/>
        </p:nvSpPr>
        <p:spPr>
          <a:xfrm>
            <a:off x="304800" y="5211500"/>
            <a:ext cx="8534400" cy="1219200"/>
          </a:xfrm>
          <a:prstGeom prst="roundRect">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solidFill>
                <a:effectLst/>
                <a:uLnTx/>
                <a:uFillTx/>
                <a:latin typeface="Corbel"/>
                <a:ea typeface="ヒラギノ角ゴ ProN W6"/>
              </a:rPr>
              <a:t>Overlap the latency of the read and the write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Arial" pitchFamily="34" charset="0"/>
                <a:ea typeface="ヒラギノ角ゴ ProN W6"/>
                <a:cs typeface="Arial" pitchFamily="34" charset="0"/>
              </a:rPr>
              <a:t>1.9</a:t>
            </a:r>
            <a:r>
              <a:rPr kumimoji="0" lang="en-US" sz="3200" b="1" i="0" u="none" strike="noStrike" kern="0" cap="none" spc="0" normalizeH="0" baseline="0" noProof="0" dirty="0">
                <a:ln>
                  <a:noFill/>
                </a:ln>
                <a:solidFill>
                  <a:srgbClr val="FF0000"/>
                </a:solidFill>
                <a:effectLst/>
                <a:uLnTx/>
                <a:uFillTx/>
                <a:latin typeface="Corbel"/>
                <a:ea typeface="ヒラギノ角ゴ ProN W6"/>
              </a:rPr>
              <a:t>X</a:t>
            </a:r>
            <a:r>
              <a:rPr kumimoji="0" lang="en-US" sz="3200" b="1" i="0" u="none" strike="noStrike" kern="0" cap="none" spc="0" normalizeH="0" baseline="0" noProof="0" dirty="0">
                <a:ln>
                  <a:noFill/>
                </a:ln>
                <a:solidFill>
                  <a:srgbClr val="262626"/>
                </a:solidFill>
                <a:effectLst/>
                <a:uLnTx/>
                <a:uFillTx/>
                <a:latin typeface="Corbel"/>
                <a:ea typeface="ヒラギノ角ゴ ProN W6"/>
              </a:rPr>
              <a:t> latency reduction, </a:t>
            </a:r>
            <a:r>
              <a:rPr kumimoji="0" lang="en-US" sz="2800" b="1" i="0" u="none" strike="noStrike" kern="0" cap="none" spc="0" normalizeH="0" baseline="0" noProof="0" dirty="0">
                <a:ln>
                  <a:noFill/>
                </a:ln>
                <a:solidFill>
                  <a:srgbClr val="FF0000"/>
                </a:solidFill>
                <a:effectLst/>
                <a:uLnTx/>
                <a:uFillTx/>
                <a:latin typeface="Arial" pitchFamily="34" charset="0"/>
                <a:ea typeface="ヒラギノ角ゴ ProN W6"/>
                <a:cs typeface="Arial" pitchFamily="34" charset="0"/>
              </a:rPr>
              <a:t>3.2</a:t>
            </a:r>
            <a:r>
              <a:rPr kumimoji="0" lang="en-US" sz="3200" b="1" i="0" u="none" strike="noStrike" kern="0" cap="none" spc="0" normalizeH="0" baseline="0" noProof="0" dirty="0">
                <a:ln>
                  <a:noFill/>
                </a:ln>
                <a:solidFill>
                  <a:srgbClr val="FF0000"/>
                </a:solidFill>
                <a:effectLst/>
                <a:uLnTx/>
                <a:uFillTx/>
                <a:latin typeface="Corbel"/>
                <a:ea typeface="ヒラギノ角ゴ ProN W6"/>
              </a:rPr>
              <a:t>X</a:t>
            </a:r>
            <a:r>
              <a:rPr kumimoji="0" lang="en-US" sz="3200" b="1" i="0" u="none" strike="noStrike" kern="0" cap="none" spc="0" normalizeH="0" baseline="0" noProof="0" dirty="0">
                <a:ln>
                  <a:noFill/>
                </a:ln>
                <a:solidFill>
                  <a:srgbClr val="262626"/>
                </a:solidFill>
                <a:effectLst/>
                <a:uLnTx/>
                <a:uFillTx/>
                <a:latin typeface="Corbel"/>
                <a:ea typeface="ヒラギノ角ゴ ProN W6"/>
              </a:rPr>
              <a:t> energy reduction </a:t>
            </a:r>
          </a:p>
        </p:txBody>
      </p:sp>
      <p:sp>
        <p:nvSpPr>
          <p:cNvPr id="107" name="Rectangle 106"/>
          <p:cNvSpPr/>
          <p:nvPr/>
        </p:nvSpPr>
        <p:spPr>
          <a:xfrm>
            <a:off x="3733800" y="1945799"/>
            <a:ext cx="304800" cy="304800"/>
          </a:xfrm>
          <a:prstGeom prst="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108" name="Rectangle 107"/>
          <p:cNvSpPr/>
          <p:nvPr/>
        </p:nvSpPr>
        <p:spPr>
          <a:xfrm>
            <a:off x="4031675" y="1945799"/>
            <a:ext cx="304800" cy="304800"/>
          </a:xfrm>
          <a:prstGeom prst="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4" name="Title 3">
            <a:extLst>
              <a:ext uri="{FF2B5EF4-FFF2-40B4-BE49-F238E27FC236}">
                <a16:creationId xmlns:a16="http://schemas.microsoft.com/office/drawing/2014/main" id="{5F096689-63F1-6747-8E3D-566E8369A364}"/>
              </a:ext>
            </a:extLst>
          </p:cNvPr>
          <p:cNvSpPr>
            <a:spLocks noGrp="1"/>
          </p:cNvSpPr>
          <p:nvPr>
            <p:ph type="title"/>
          </p:nvPr>
        </p:nvSpPr>
        <p:spPr/>
        <p:txBody>
          <a:bodyPr>
            <a:normAutofit fontScale="90000"/>
          </a:bodyPr>
          <a:lstStyle/>
          <a:p>
            <a:r>
              <a:rPr lang="en-US" dirty="0" err="1"/>
              <a:t>RowClone</a:t>
            </a:r>
            <a:r>
              <a:rPr lang="en-US" dirty="0"/>
              <a:t>: Inter-Bank</a:t>
            </a:r>
          </a:p>
        </p:txBody>
      </p:sp>
    </p:spTree>
    <p:extLst>
      <p:ext uri="{BB962C8B-B14F-4D97-AF65-F5344CB8AC3E}">
        <p14:creationId xmlns:p14="http://schemas.microsoft.com/office/powerpoint/2010/main" val="265142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par>
                                <p:cTn id="8" presetID="10" presetClass="entr" presetSubtype="0" fill="hold" nodeType="withEffect">
                                  <p:stCondLst>
                                    <p:cond delay="0"/>
                                  </p:stCondLst>
                                  <p:childTnLst>
                                    <p:set>
                                      <p:cBhvr>
                                        <p:cTn id="9" dur="1" fill="hold">
                                          <p:stCondLst>
                                            <p:cond delay="0"/>
                                          </p:stCondLst>
                                        </p:cTn>
                                        <p:tgtEl>
                                          <p:spTgt spid="101"/>
                                        </p:tgtEl>
                                        <p:attrNameLst>
                                          <p:attrName>style.visibility</p:attrName>
                                        </p:attrNameLst>
                                      </p:cBhvr>
                                      <p:to>
                                        <p:strVal val="visible"/>
                                      </p:to>
                                    </p:set>
                                    <p:animEffect transition="in" filter="fade">
                                      <p:cBhvr>
                                        <p:cTn id="10" dur="500"/>
                                        <p:tgtEl>
                                          <p:spTgt spid="10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0"/>
                                        </p:tgtEl>
                                        <p:attrNameLst>
                                          <p:attrName>style.visibility</p:attrName>
                                        </p:attrNameLst>
                                      </p:cBhvr>
                                      <p:to>
                                        <p:strVal val="visible"/>
                                      </p:to>
                                    </p:set>
                                    <p:animEffect transition="in" filter="fade">
                                      <p:cBhvr>
                                        <p:cTn id="13" dur="500"/>
                                        <p:tgtEl>
                                          <p:spTgt spid="10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96"/>
                                        </p:tgtEl>
                                      </p:cBhvr>
                                    </p:animEffect>
                                    <p:set>
                                      <p:cBhvr>
                                        <p:cTn id="18" dur="1" fill="hold">
                                          <p:stCondLst>
                                            <p:cond delay="499"/>
                                          </p:stCondLst>
                                        </p:cTn>
                                        <p:tgtEl>
                                          <p:spTgt spid="9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2"/>
                                        </p:tgtEl>
                                        <p:attrNameLst>
                                          <p:attrName>style.visibility</p:attrName>
                                        </p:attrNameLst>
                                      </p:cBhvr>
                                      <p:to>
                                        <p:strVal val="visible"/>
                                      </p:to>
                                    </p:set>
                                    <p:animEffect transition="in" filter="fade">
                                      <p:cBhvr>
                                        <p:cTn id="23" dur="500"/>
                                        <p:tgtEl>
                                          <p:spTgt spid="10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5"/>
                                        </p:tgtEl>
                                        <p:attrNameLst>
                                          <p:attrName>style.visibility</p:attrName>
                                        </p:attrNameLst>
                                      </p:cBhvr>
                                      <p:to>
                                        <p:strVal val="visible"/>
                                      </p:to>
                                    </p:set>
                                    <p:animEffect transition="in" filter="fade">
                                      <p:cBhvr>
                                        <p:cTn id="26" dur="500"/>
                                        <p:tgtEl>
                                          <p:spTgt spid="10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3"/>
                                        </p:tgtEl>
                                        <p:attrNameLst>
                                          <p:attrName>style.visibility</p:attrName>
                                        </p:attrNameLst>
                                      </p:cBhvr>
                                      <p:to>
                                        <p:strVal val="visible"/>
                                      </p:to>
                                    </p:set>
                                    <p:animEffect transition="in" filter="fade">
                                      <p:cBhvr>
                                        <p:cTn id="29" dur="500"/>
                                        <p:tgtEl>
                                          <p:spTgt spid="10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8"/>
                                        </p:tgtEl>
                                        <p:attrNameLst>
                                          <p:attrName>style.visibility</p:attrName>
                                        </p:attrNameLst>
                                      </p:cBhvr>
                                      <p:to>
                                        <p:strVal val="visible"/>
                                      </p:to>
                                    </p:set>
                                    <p:animEffect transition="in" filter="fade">
                                      <p:cBhvr>
                                        <p:cTn id="32" dur="500"/>
                                        <p:tgtEl>
                                          <p:spTgt spid="10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7"/>
                                        </p:tgtEl>
                                        <p:attrNameLst>
                                          <p:attrName>style.visibility</p:attrName>
                                        </p:attrNameLst>
                                      </p:cBhvr>
                                      <p:to>
                                        <p:strVal val="visible"/>
                                      </p:to>
                                    </p:set>
                                    <p:animEffect transition="in" filter="fade">
                                      <p:cBhvr>
                                        <p:cTn id="35" dur="500"/>
                                        <p:tgtEl>
                                          <p:spTgt spid="10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4"/>
                                        </p:tgtEl>
                                        <p:attrNameLst>
                                          <p:attrName>style.visibility</p:attrName>
                                        </p:attrNameLst>
                                      </p:cBhvr>
                                      <p:to>
                                        <p:strVal val="visible"/>
                                      </p:to>
                                    </p:set>
                                    <p:animEffect transition="in" filter="fade">
                                      <p:cBhvr>
                                        <p:cTn id="40" dur="500"/>
                                        <p:tgtEl>
                                          <p:spTgt spid="104"/>
                                        </p:tgtEl>
                                      </p:cBhvr>
                                    </p:animEffect>
                                  </p:childTnLst>
                                </p:cTn>
                              </p:par>
                              <p:par>
                                <p:cTn id="41" presetID="42" presetClass="path" presetSubtype="0" accel="50000" decel="50000" fill="hold" grpId="1" nodeType="withEffect">
                                  <p:stCondLst>
                                    <p:cond delay="0"/>
                                  </p:stCondLst>
                                  <p:childTnLst>
                                    <p:animMotion origin="layout" path="M -1.11111E-6 8.60315E-7 L -1.11111E-6 0.14431 " pathEditMode="relative" rAng="0" ptsTypes="AA">
                                      <p:cBhvr>
                                        <p:cTn id="42" dur="500" fill="hold"/>
                                        <p:tgtEl>
                                          <p:spTgt spid="105"/>
                                        </p:tgtEl>
                                        <p:attrNameLst>
                                          <p:attrName>ppt_x</p:attrName>
                                          <p:attrName>ppt_y</p:attrName>
                                        </p:attrNameLst>
                                      </p:cBhvr>
                                      <p:rCtr x="0" y="72"/>
                                    </p:animMotion>
                                  </p:childTnLst>
                                </p:cTn>
                              </p:par>
                            </p:childTnLst>
                          </p:cTn>
                        </p:par>
                        <p:par>
                          <p:cTn id="43" fill="hold">
                            <p:stCondLst>
                              <p:cond delay="500"/>
                            </p:stCondLst>
                            <p:childTnLst>
                              <p:par>
                                <p:cTn id="44" presetID="42" presetClass="path" presetSubtype="0" accel="50000" decel="50000" fill="hold" grpId="1" nodeType="afterEffect">
                                  <p:stCondLst>
                                    <p:cond delay="0"/>
                                  </p:stCondLst>
                                  <p:childTnLst>
                                    <p:animMotion origin="layout" path="M -1.11111E-6 8.60315E-7 L -1.11111E-6 0.14431 " pathEditMode="relative" rAng="0" ptsTypes="AA">
                                      <p:cBhvr>
                                        <p:cTn id="45" dur="500" fill="hold"/>
                                        <p:tgtEl>
                                          <p:spTgt spid="107"/>
                                        </p:tgtEl>
                                        <p:attrNameLst>
                                          <p:attrName>ppt_x</p:attrName>
                                          <p:attrName>ppt_y</p:attrName>
                                        </p:attrNameLst>
                                      </p:cBhvr>
                                      <p:rCtr x="0" y="72"/>
                                    </p:animMotion>
                                  </p:childTnLst>
                                </p:cTn>
                              </p:par>
                              <p:par>
                                <p:cTn id="46" presetID="63" presetClass="path" presetSubtype="0" accel="50000" decel="50000" fill="hold" grpId="2" nodeType="withEffect">
                                  <p:stCondLst>
                                    <p:cond delay="0"/>
                                  </p:stCondLst>
                                  <p:childTnLst>
                                    <p:animMotion origin="layout" path="M -1.11111E-6 0.14431 L 0.19722 0.14431 " pathEditMode="relative" rAng="0" ptsTypes="AA">
                                      <p:cBhvr>
                                        <p:cTn id="47" dur="500" fill="hold"/>
                                        <p:tgtEl>
                                          <p:spTgt spid="105"/>
                                        </p:tgtEl>
                                        <p:attrNameLst>
                                          <p:attrName>ppt_x</p:attrName>
                                          <p:attrName>ppt_y</p:attrName>
                                        </p:attrNameLst>
                                      </p:cBhvr>
                                      <p:rCtr x="99" y="0"/>
                                    </p:animMotion>
                                  </p:childTnLst>
                                </p:cTn>
                              </p:par>
                            </p:childTnLst>
                          </p:cTn>
                        </p:par>
                        <p:par>
                          <p:cTn id="48" fill="hold">
                            <p:stCondLst>
                              <p:cond delay="1000"/>
                            </p:stCondLst>
                            <p:childTnLst>
                              <p:par>
                                <p:cTn id="49" presetID="42" presetClass="path" presetSubtype="0" accel="50000" decel="50000" fill="hold" grpId="3" nodeType="afterEffect">
                                  <p:stCondLst>
                                    <p:cond delay="0"/>
                                  </p:stCondLst>
                                  <p:childTnLst>
                                    <p:animMotion origin="layout" path="M 0.19722 0.14431 L 0.19722 0.27752 " pathEditMode="relative" rAng="0" ptsTypes="AA">
                                      <p:cBhvr>
                                        <p:cTn id="50" dur="500" fill="hold"/>
                                        <p:tgtEl>
                                          <p:spTgt spid="105"/>
                                        </p:tgtEl>
                                        <p:attrNameLst>
                                          <p:attrName>ppt_x</p:attrName>
                                          <p:attrName>ppt_y</p:attrName>
                                        </p:attrNameLst>
                                      </p:cBhvr>
                                      <p:rCtr x="0" y="67"/>
                                    </p:animMotion>
                                  </p:childTnLst>
                                </p:cTn>
                              </p:par>
                              <p:par>
                                <p:cTn id="51" presetID="63" presetClass="path" presetSubtype="0" accel="50000" decel="50000" fill="hold" grpId="2" nodeType="withEffect">
                                  <p:stCondLst>
                                    <p:cond delay="0"/>
                                  </p:stCondLst>
                                  <p:childTnLst>
                                    <p:animMotion origin="layout" path="M -1.11111E-6 0.14431 L 0.19722 0.14431 " pathEditMode="relative" rAng="0" ptsTypes="AA">
                                      <p:cBhvr>
                                        <p:cTn id="52" dur="500" fill="hold"/>
                                        <p:tgtEl>
                                          <p:spTgt spid="107"/>
                                        </p:tgtEl>
                                        <p:attrNameLst>
                                          <p:attrName>ppt_x</p:attrName>
                                          <p:attrName>ppt_y</p:attrName>
                                        </p:attrNameLst>
                                      </p:cBhvr>
                                      <p:rCtr x="99" y="0"/>
                                    </p:animMotion>
                                  </p:childTnLst>
                                </p:cTn>
                              </p:par>
                              <p:par>
                                <p:cTn id="53" presetID="42" presetClass="path" presetSubtype="0" accel="50000" decel="50000" fill="hold" grpId="1" nodeType="withEffect">
                                  <p:stCondLst>
                                    <p:cond delay="0"/>
                                  </p:stCondLst>
                                  <p:childTnLst>
                                    <p:animMotion origin="layout" path="M -1.11111E-6 8.60315E-7 L -1.11111E-6 0.14431 " pathEditMode="relative" rAng="0" ptsTypes="AA">
                                      <p:cBhvr>
                                        <p:cTn id="54" dur="500" fill="hold"/>
                                        <p:tgtEl>
                                          <p:spTgt spid="108"/>
                                        </p:tgtEl>
                                        <p:attrNameLst>
                                          <p:attrName>ppt_x</p:attrName>
                                          <p:attrName>ppt_y</p:attrName>
                                        </p:attrNameLst>
                                      </p:cBhvr>
                                      <p:rCtr x="0" y="72"/>
                                    </p:animMotion>
                                  </p:childTnLst>
                                </p:cTn>
                              </p:par>
                            </p:childTnLst>
                          </p:cTn>
                        </p:par>
                        <p:par>
                          <p:cTn id="55" fill="hold">
                            <p:stCondLst>
                              <p:cond delay="1500"/>
                            </p:stCondLst>
                            <p:childTnLst>
                              <p:par>
                                <p:cTn id="56" presetID="42" presetClass="path" presetSubtype="0" accel="50000" decel="50000" fill="hold" grpId="3" nodeType="afterEffect">
                                  <p:stCondLst>
                                    <p:cond delay="0"/>
                                  </p:stCondLst>
                                  <p:childTnLst>
                                    <p:animMotion origin="layout" path="M 0.19722 0.14431 L 0.19722 0.27752 " pathEditMode="relative" rAng="0" ptsTypes="AA">
                                      <p:cBhvr>
                                        <p:cTn id="57" dur="500" fill="hold"/>
                                        <p:tgtEl>
                                          <p:spTgt spid="107"/>
                                        </p:tgtEl>
                                        <p:attrNameLst>
                                          <p:attrName>ppt_x</p:attrName>
                                          <p:attrName>ppt_y</p:attrName>
                                        </p:attrNameLst>
                                      </p:cBhvr>
                                      <p:rCtr x="0" y="67"/>
                                    </p:animMotion>
                                  </p:childTnLst>
                                </p:cTn>
                              </p:par>
                              <p:par>
                                <p:cTn id="58" presetID="63" presetClass="path" presetSubtype="0" accel="50000" decel="50000" fill="hold" grpId="2" nodeType="withEffect">
                                  <p:stCondLst>
                                    <p:cond delay="0"/>
                                  </p:stCondLst>
                                  <p:childTnLst>
                                    <p:animMotion origin="layout" path="M -1.11111E-6 0.14431 L 0.19722 0.14431 " pathEditMode="relative" rAng="0" ptsTypes="AA">
                                      <p:cBhvr>
                                        <p:cTn id="59" dur="500" fill="hold"/>
                                        <p:tgtEl>
                                          <p:spTgt spid="108"/>
                                        </p:tgtEl>
                                        <p:attrNameLst>
                                          <p:attrName>ppt_x</p:attrName>
                                          <p:attrName>ppt_y</p:attrName>
                                        </p:attrNameLst>
                                      </p:cBhvr>
                                      <p:rCtr x="99" y="0"/>
                                    </p:animMotion>
                                  </p:childTnLst>
                                </p:cTn>
                              </p:par>
                            </p:childTnLst>
                          </p:cTn>
                        </p:par>
                        <p:par>
                          <p:cTn id="60" fill="hold">
                            <p:stCondLst>
                              <p:cond delay="2000"/>
                            </p:stCondLst>
                            <p:childTnLst>
                              <p:par>
                                <p:cTn id="61" presetID="42" presetClass="path" presetSubtype="0" accel="50000" decel="50000" fill="hold" grpId="3" nodeType="afterEffect">
                                  <p:stCondLst>
                                    <p:cond delay="0"/>
                                  </p:stCondLst>
                                  <p:childTnLst>
                                    <p:animMotion origin="layout" path="M 0.19722 0.14431 L 0.19722 0.27752 " pathEditMode="relative" rAng="0" ptsTypes="AA">
                                      <p:cBhvr>
                                        <p:cTn id="62" dur="500" fill="hold"/>
                                        <p:tgtEl>
                                          <p:spTgt spid="108"/>
                                        </p:tgtEl>
                                        <p:attrNameLst>
                                          <p:attrName>ppt_x</p:attrName>
                                          <p:attrName>ppt_y</p:attrName>
                                        </p:attrNameLst>
                                      </p:cBhvr>
                                      <p:rCtr x="0" y="67"/>
                                    </p:animMotion>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6"/>
                                        </p:tgtEl>
                                        <p:attrNameLst>
                                          <p:attrName>style.visibility</p:attrName>
                                        </p:attrNameLst>
                                      </p:cBhvr>
                                      <p:to>
                                        <p:strVal val="visible"/>
                                      </p:to>
                                    </p:set>
                                    <p:animEffect transition="in" filter="fade">
                                      <p:cBhvr>
                                        <p:cTn id="67"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2" grpId="0" animBg="1"/>
      <p:bldP spid="103" grpId="0" animBg="1"/>
      <p:bldP spid="105" grpId="0" animBg="1"/>
      <p:bldP spid="105" grpId="1" animBg="1"/>
      <p:bldP spid="105" grpId="2" animBg="1"/>
      <p:bldP spid="105" grpId="3" animBg="1"/>
      <p:bldP spid="106" grpId="0" animBg="1"/>
      <p:bldP spid="107" grpId="0" animBg="1"/>
      <p:bldP spid="107" grpId="1" animBg="1"/>
      <p:bldP spid="107" grpId="2" animBg="1"/>
      <p:bldP spid="107" grpId="3" animBg="1"/>
      <p:bldP spid="108" grpId="0" animBg="1"/>
      <p:bldP spid="108" grpId="1" animBg="1"/>
      <p:bldP spid="108" grpId="2" animBg="1"/>
      <p:bldP spid="108" grpId="3"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Straight Connector 68"/>
          <p:cNvCxnSpPr>
            <a:stCxn id="75" idx="0"/>
          </p:cNvCxnSpPr>
          <p:nvPr/>
        </p:nvCxnSpPr>
        <p:spPr>
          <a:xfrm rot="5400000" flipH="1" flipV="1">
            <a:off x="5034095"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0" name="Straight Connector 69"/>
          <p:cNvCxnSpPr/>
          <p:nvPr/>
        </p:nvCxnSpPr>
        <p:spPr>
          <a:xfrm rot="5400000" flipH="1" flipV="1">
            <a:off x="5370911"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1" name="Straight Connector 70"/>
          <p:cNvCxnSpPr/>
          <p:nvPr/>
        </p:nvCxnSpPr>
        <p:spPr>
          <a:xfrm rot="5400000" flipH="1" flipV="1">
            <a:off x="5672597"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2" name="Straight Connector 71"/>
          <p:cNvCxnSpPr/>
          <p:nvPr/>
        </p:nvCxnSpPr>
        <p:spPr>
          <a:xfrm rot="5400000" flipH="1" flipV="1">
            <a:off x="5993163"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3" name="Straight Connector 72"/>
          <p:cNvCxnSpPr/>
          <p:nvPr/>
        </p:nvCxnSpPr>
        <p:spPr>
          <a:xfrm rot="5400000" flipH="1" flipV="1">
            <a:off x="6329495"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4" name="Straight Connector 73"/>
          <p:cNvCxnSpPr/>
          <p:nvPr/>
        </p:nvCxnSpPr>
        <p:spPr>
          <a:xfrm rot="5400000" flipH="1" flipV="1">
            <a:off x="6650061" y="4820926"/>
            <a:ext cx="1752600" cy="16249"/>
          </a:xfrm>
          <a:prstGeom prst="line">
            <a:avLst/>
          </a:prstGeom>
          <a:noFill/>
          <a:ln w="38100" cap="flat" cmpd="sng" algn="ctr">
            <a:solidFill>
              <a:srgbClr val="262626"/>
            </a:solidFill>
            <a:prstDash val="solid"/>
            <a:headEnd type="none" w="med" len="med"/>
            <a:tailEnd type="none" w="med" len="med"/>
          </a:ln>
          <a:effectLst/>
        </p:spPr>
      </p:cxnSp>
      <p:sp>
        <p:nvSpPr>
          <p:cNvPr id="75" name="Rounded Rectangle 74"/>
          <p:cNvSpPr/>
          <p:nvPr/>
        </p:nvSpPr>
        <p:spPr>
          <a:xfrm>
            <a:off x="5737679"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6" name="Rounded Rectangle 75"/>
          <p:cNvSpPr/>
          <p:nvPr/>
        </p:nvSpPr>
        <p:spPr>
          <a:xfrm>
            <a:off x="6066106"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7" name="Rounded Rectangle 76"/>
          <p:cNvSpPr/>
          <p:nvPr/>
        </p:nvSpPr>
        <p:spPr>
          <a:xfrm>
            <a:off x="6389666"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8" name="Rounded Rectangle 77"/>
          <p:cNvSpPr/>
          <p:nvPr/>
        </p:nvSpPr>
        <p:spPr>
          <a:xfrm>
            <a:off x="6700918"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9" name="Rounded Rectangle 78"/>
          <p:cNvSpPr/>
          <p:nvPr/>
        </p:nvSpPr>
        <p:spPr>
          <a:xfrm>
            <a:off x="7035085"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80" name="Rounded Rectangle 79"/>
          <p:cNvSpPr/>
          <p:nvPr/>
        </p:nvSpPr>
        <p:spPr>
          <a:xfrm>
            <a:off x="7362103"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grpSp>
        <p:nvGrpSpPr>
          <p:cNvPr id="81" name="Group 80"/>
          <p:cNvGrpSpPr/>
          <p:nvPr/>
        </p:nvGrpSpPr>
        <p:grpSpPr>
          <a:xfrm>
            <a:off x="421681" y="2352550"/>
            <a:ext cx="4038600" cy="2590799"/>
            <a:chOff x="417468" y="3935105"/>
            <a:chExt cx="6059532" cy="3696201"/>
          </a:xfrm>
        </p:grpSpPr>
        <p:sp>
          <p:nvSpPr>
            <p:cNvPr id="82" name="Rounded Rectangle 81"/>
            <p:cNvSpPr/>
            <p:nvPr/>
          </p:nvSpPr>
          <p:spPr>
            <a:xfrm>
              <a:off x="1676400" y="3962400"/>
              <a:ext cx="4800600" cy="3505200"/>
            </a:xfrm>
            <a:prstGeom prst="roundRect">
              <a:avLst>
                <a:gd name="adj" fmla="val 5683"/>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262626"/>
                </a:solidFill>
                <a:effectLst/>
                <a:uLnTx/>
                <a:uFillTx/>
                <a:latin typeface="Corbel"/>
                <a:ea typeface="ヒラギノ角ゴ ProN W6"/>
              </a:endParaRPr>
            </a:p>
          </p:txBody>
        </p:sp>
        <p:cxnSp>
          <p:nvCxnSpPr>
            <p:cNvPr id="83" name="Straight Arrow Connector 82"/>
            <p:cNvCxnSpPr/>
            <p:nvPr/>
          </p:nvCxnSpPr>
          <p:spPr>
            <a:xfrm rot="5400000">
              <a:off x="-534195" y="5763905"/>
              <a:ext cx="3658394" cy="794"/>
            </a:xfrm>
            <a:prstGeom prst="straightConnector1">
              <a:avLst/>
            </a:prstGeom>
            <a:noFill/>
            <a:ln w="38100" cap="flat" cmpd="sng" algn="ctr">
              <a:solidFill>
                <a:srgbClr val="262626">
                  <a:lumMod val="75000"/>
                  <a:lumOff val="25000"/>
                </a:srgbClr>
              </a:solidFill>
              <a:prstDash val="solid"/>
              <a:headEnd type="stealth" w="lg" len="lg"/>
              <a:tailEnd type="stealth" w="lg" len="lg"/>
            </a:ln>
            <a:effectLst/>
          </p:spPr>
        </p:cxnSp>
        <p:sp>
          <p:nvSpPr>
            <p:cNvPr id="84" name="TextBox 83"/>
            <p:cNvSpPr txBox="1"/>
            <p:nvPr/>
          </p:nvSpPr>
          <p:spPr>
            <a:xfrm rot="16200000">
              <a:off x="-678216" y="6012402"/>
              <a:ext cx="2714588" cy="5232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Myriad Pro Bold Cond"/>
                  <a:ea typeface="ヒラギノ角ゴ ProN W6"/>
                </a:rPr>
                <a:t>Memory Channel</a:t>
              </a:r>
            </a:p>
          </p:txBody>
        </p:sp>
        <p:sp>
          <p:nvSpPr>
            <p:cNvPr id="85" name="Rounded Rectangle 84"/>
            <p:cNvSpPr/>
            <p:nvPr/>
          </p:nvSpPr>
          <p:spPr>
            <a:xfrm>
              <a:off x="1905000" y="4114800"/>
              <a:ext cx="685800" cy="3200400"/>
            </a:xfrm>
            <a:prstGeom prst="roundRect">
              <a:avLst/>
            </a:prstGeom>
            <a:solidFill>
              <a:sysClr val="window" lastClr="FFFFFF"/>
            </a:solidFill>
            <a:ln w="28575" cap="flat" cmpd="sng" algn="ctr">
              <a:solidFill>
                <a:srgbClr val="262626"/>
              </a:solidFill>
              <a:prstDash val="solid"/>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Chip I/O</a:t>
              </a:r>
            </a:p>
          </p:txBody>
        </p:sp>
        <p:cxnSp>
          <p:nvCxnSpPr>
            <p:cNvPr id="86" name="Straight Arrow Connector 85"/>
            <p:cNvCxnSpPr>
              <a:stCxn id="85" idx="1"/>
            </p:cNvCxnSpPr>
            <p:nvPr/>
          </p:nvCxnSpPr>
          <p:spPr>
            <a:xfrm rot="10800000">
              <a:off x="1295400" y="5715000"/>
              <a:ext cx="609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cxnSp>
          <p:nvCxnSpPr>
            <p:cNvPr id="87" name="Straight Arrow Connector 86"/>
            <p:cNvCxnSpPr/>
            <p:nvPr/>
          </p:nvCxnSpPr>
          <p:spPr>
            <a:xfrm rot="10800000">
              <a:off x="2590800" y="5715000"/>
              <a:ext cx="3657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sp>
          <p:nvSpPr>
            <p:cNvPr id="88" name="Rounded Rectangle 87"/>
            <p:cNvSpPr/>
            <p:nvPr/>
          </p:nvSpPr>
          <p:spPr>
            <a:xfrm>
              <a:off x="2819400" y="4114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89" name="Rounded Rectangle 88"/>
            <p:cNvSpPr/>
            <p:nvPr/>
          </p:nvSpPr>
          <p:spPr>
            <a:xfrm>
              <a:off x="4648200" y="4114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Bank</a:t>
              </a:r>
            </a:p>
          </p:txBody>
        </p:sp>
        <p:sp>
          <p:nvSpPr>
            <p:cNvPr id="90" name="Rounded Rectangle 89"/>
            <p:cNvSpPr/>
            <p:nvPr/>
          </p:nvSpPr>
          <p:spPr>
            <a:xfrm>
              <a:off x="2819400" y="6019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1" name="Rounded Rectangle 90"/>
            <p:cNvSpPr/>
            <p:nvPr/>
          </p:nvSpPr>
          <p:spPr>
            <a:xfrm>
              <a:off x="4648200" y="6019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cxnSp>
          <p:nvCxnSpPr>
            <p:cNvPr id="92" name="Straight Connector 91"/>
            <p:cNvCxnSpPr>
              <a:stCxn id="89" idx="2"/>
              <a:endCxn id="91" idx="0"/>
            </p:cNvCxnSpPr>
            <p:nvPr/>
          </p:nvCxnSpPr>
          <p:spPr>
            <a:xfrm rot="5400000">
              <a:off x="5143500" y="5715000"/>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cxnSp>
          <p:nvCxnSpPr>
            <p:cNvPr id="93" name="Straight Connector 92"/>
            <p:cNvCxnSpPr>
              <a:stCxn id="88" idx="2"/>
              <a:endCxn id="90" idx="0"/>
            </p:cNvCxnSpPr>
            <p:nvPr/>
          </p:nvCxnSpPr>
          <p:spPr>
            <a:xfrm rot="5400000">
              <a:off x="3314700" y="5715000"/>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grpSp>
      <p:grpSp>
        <p:nvGrpSpPr>
          <p:cNvPr id="94" name="Group 93"/>
          <p:cNvGrpSpPr/>
          <p:nvPr/>
        </p:nvGrpSpPr>
        <p:grpSpPr>
          <a:xfrm>
            <a:off x="5603281" y="1209550"/>
            <a:ext cx="2209800" cy="2133600"/>
            <a:chOff x="7696200" y="4038600"/>
            <a:chExt cx="3200400" cy="3276600"/>
          </a:xfrm>
        </p:grpSpPr>
        <p:sp>
          <p:nvSpPr>
            <p:cNvPr id="95" name="Rounded Rectangle 94"/>
            <p:cNvSpPr/>
            <p:nvPr/>
          </p:nvSpPr>
          <p:spPr>
            <a:xfrm>
              <a:off x="7696200" y="4038600"/>
              <a:ext cx="3200400" cy="3276600"/>
            </a:xfrm>
            <a:prstGeom prst="roundRect">
              <a:avLst>
                <a:gd name="adj" fmla="val 4365"/>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6" name="Rounded Rectangle 95"/>
            <p:cNvSpPr/>
            <p:nvPr/>
          </p:nvSpPr>
          <p:spPr>
            <a:xfrm>
              <a:off x="7848600" y="6477000"/>
              <a:ext cx="2895600" cy="685800"/>
            </a:xfrm>
            <a:prstGeom prst="roundRect">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Bank I/O</a:t>
              </a:r>
            </a:p>
          </p:txBody>
        </p:sp>
        <p:sp>
          <p:nvSpPr>
            <p:cNvPr id="97" name="Rounded Rectangle 96"/>
            <p:cNvSpPr/>
            <p:nvPr/>
          </p:nvSpPr>
          <p:spPr>
            <a:xfrm>
              <a:off x="7848600" y="5334000"/>
              <a:ext cx="2895600" cy="990600"/>
            </a:xfrm>
            <a:prstGeom prst="roundRect">
              <a:avLst>
                <a:gd name="adj" fmla="val 7118"/>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8" name="Rounded Rectangle 97"/>
            <p:cNvSpPr/>
            <p:nvPr/>
          </p:nvSpPr>
          <p:spPr>
            <a:xfrm>
              <a:off x="7848600" y="4191000"/>
              <a:ext cx="2895600" cy="990600"/>
            </a:xfrm>
            <a:prstGeom prst="roundRect">
              <a:avLst>
                <a:gd name="adj" fmla="val 7118"/>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Subarray</a:t>
              </a:r>
            </a:p>
          </p:txBody>
        </p:sp>
      </p:grpSp>
      <p:cxnSp>
        <p:nvCxnSpPr>
          <p:cNvPr id="99" name="Straight Connector 98"/>
          <p:cNvCxnSpPr/>
          <p:nvPr/>
        </p:nvCxnSpPr>
        <p:spPr>
          <a:xfrm>
            <a:off x="4242120" y="3343150"/>
            <a:ext cx="1361161" cy="0"/>
          </a:xfrm>
          <a:prstGeom prst="line">
            <a:avLst/>
          </a:prstGeom>
          <a:noFill/>
          <a:ln w="19050" cap="flat" cmpd="sng" algn="ctr">
            <a:solidFill>
              <a:srgbClr val="262626">
                <a:lumMod val="75000"/>
                <a:lumOff val="25000"/>
              </a:srgbClr>
            </a:solidFill>
            <a:prstDash val="dash"/>
            <a:headEnd type="none" w="med" len="med"/>
            <a:tailEnd type="none" w="med" len="med"/>
          </a:ln>
          <a:effectLst/>
        </p:spPr>
      </p:cxnSp>
      <p:cxnSp>
        <p:nvCxnSpPr>
          <p:cNvPr id="100" name="Straight Connector 99"/>
          <p:cNvCxnSpPr/>
          <p:nvPr/>
        </p:nvCxnSpPr>
        <p:spPr>
          <a:xfrm flipV="1">
            <a:off x="4242120" y="1285752"/>
            <a:ext cx="1361160" cy="1219198"/>
          </a:xfrm>
          <a:prstGeom prst="line">
            <a:avLst/>
          </a:prstGeom>
          <a:noFill/>
          <a:ln w="19050" cap="flat" cmpd="sng" algn="ctr">
            <a:solidFill>
              <a:srgbClr val="262626">
                <a:lumMod val="75000"/>
                <a:lumOff val="25000"/>
              </a:srgbClr>
            </a:solidFill>
            <a:prstDash val="dash"/>
            <a:headEnd type="none" w="med" len="med"/>
            <a:tailEnd type="none" w="med" len="med"/>
          </a:ln>
          <a:effectLst/>
        </p:spPr>
      </p:cxnSp>
      <p:sp>
        <p:nvSpPr>
          <p:cNvPr id="101" name="Oval 100"/>
          <p:cNvSpPr/>
          <p:nvPr/>
        </p:nvSpPr>
        <p:spPr>
          <a:xfrm>
            <a:off x="6058477"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2" name="Oval 101"/>
          <p:cNvSpPr/>
          <p:nvPr/>
        </p:nvSpPr>
        <p:spPr>
          <a:xfrm>
            <a:off x="6383329"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3" name="Oval 102"/>
          <p:cNvSpPr/>
          <p:nvPr/>
        </p:nvSpPr>
        <p:spPr>
          <a:xfrm>
            <a:off x="6708182"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4" name="Oval 103"/>
          <p:cNvSpPr/>
          <p:nvPr/>
        </p:nvSpPr>
        <p:spPr>
          <a:xfrm>
            <a:off x="7033035"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5" name="Oval 104"/>
          <p:cNvSpPr/>
          <p:nvPr/>
        </p:nvSpPr>
        <p:spPr>
          <a:xfrm>
            <a:off x="7357887"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6" name="Oval 105"/>
          <p:cNvSpPr/>
          <p:nvPr/>
        </p:nvSpPr>
        <p:spPr>
          <a:xfrm>
            <a:off x="6058477"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7" name="Oval 106"/>
          <p:cNvSpPr/>
          <p:nvPr/>
        </p:nvSpPr>
        <p:spPr>
          <a:xfrm>
            <a:off x="6383329"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8" name="Oval 107"/>
          <p:cNvSpPr/>
          <p:nvPr/>
        </p:nvSpPr>
        <p:spPr>
          <a:xfrm>
            <a:off x="6708182"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9" name="Oval 108"/>
          <p:cNvSpPr/>
          <p:nvPr/>
        </p:nvSpPr>
        <p:spPr>
          <a:xfrm>
            <a:off x="7033035"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0" name="Oval 109"/>
          <p:cNvSpPr/>
          <p:nvPr/>
        </p:nvSpPr>
        <p:spPr>
          <a:xfrm>
            <a:off x="7357887"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1" name="Oval 110"/>
          <p:cNvSpPr/>
          <p:nvPr/>
        </p:nvSpPr>
        <p:spPr>
          <a:xfrm>
            <a:off x="5733624"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2" name="Oval 111"/>
          <p:cNvSpPr/>
          <p:nvPr/>
        </p:nvSpPr>
        <p:spPr>
          <a:xfrm>
            <a:off x="5733624"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grpSp>
        <p:nvGrpSpPr>
          <p:cNvPr id="113" name="Group 120"/>
          <p:cNvGrpSpPr/>
          <p:nvPr/>
        </p:nvGrpSpPr>
        <p:grpSpPr>
          <a:xfrm>
            <a:off x="5733624" y="4863139"/>
            <a:ext cx="1949116" cy="324853"/>
            <a:chOff x="11963400" y="12192000"/>
            <a:chExt cx="2743200" cy="457200"/>
          </a:xfrm>
        </p:grpSpPr>
        <p:sp>
          <p:nvSpPr>
            <p:cNvPr id="114" name="Oval 113"/>
            <p:cNvSpPr/>
            <p:nvPr/>
          </p:nvSpPr>
          <p:spPr>
            <a:xfrm>
              <a:off x="124206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5" name="Oval 114"/>
            <p:cNvSpPr/>
            <p:nvPr/>
          </p:nvSpPr>
          <p:spPr>
            <a:xfrm>
              <a:off x="128778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6" name="Oval 115"/>
            <p:cNvSpPr/>
            <p:nvPr/>
          </p:nvSpPr>
          <p:spPr>
            <a:xfrm>
              <a:off x="137922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7" name="Oval 116"/>
            <p:cNvSpPr/>
            <p:nvPr/>
          </p:nvSpPr>
          <p:spPr>
            <a:xfrm>
              <a:off x="142494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8" name="Oval 117"/>
            <p:cNvSpPr/>
            <p:nvPr/>
          </p:nvSpPr>
          <p:spPr>
            <a:xfrm>
              <a:off x="119634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9" name="Oval 118"/>
            <p:cNvSpPr/>
            <p:nvPr/>
          </p:nvSpPr>
          <p:spPr>
            <a:xfrm>
              <a:off x="133350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grpSp>
      <p:sp>
        <p:nvSpPr>
          <p:cNvPr id="120" name="Oval 119"/>
          <p:cNvSpPr/>
          <p:nvPr/>
        </p:nvSpPr>
        <p:spPr>
          <a:xfrm>
            <a:off x="5733624"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1" name="Oval 120"/>
          <p:cNvSpPr/>
          <p:nvPr/>
        </p:nvSpPr>
        <p:spPr>
          <a:xfrm>
            <a:off x="6058477"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2" name="Oval 121"/>
          <p:cNvSpPr/>
          <p:nvPr/>
        </p:nvSpPr>
        <p:spPr>
          <a:xfrm>
            <a:off x="6383329"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3" name="Oval 122"/>
          <p:cNvSpPr/>
          <p:nvPr/>
        </p:nvSpPr>
        <p:spPr>
          <a:xfrm>
            <a:off x="6708182"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4" name="Oval 123"/>
          <p:cNvSpPr/>
          <p:nvPr/>
        </p:nvSpPr>
        <p:spPr>
          <a:xfrm>
            <a:off x="7033035"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5" name="Oval 124"/>
          <p:cNvSpPr/>
          <p:nvPr/>
        </p:nvSpPr>
        <p:spPr>
          <a:xfrm>
            <a:off x="7357887"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6" name="Freeform 125"/>
          <p:cNvSpPr/>
          <p:nvPr/>
        </p:nvSpPr>
        <p:spPr>
          <a:xfrm>
            <a:off x="7698259" y="1929796"/>
            <a:ext cx="492690" cy="2327754"/>
          </a:xfrm>
          <a:custGeom>
            <a:avLst/>
            <a:gdLst>
              <a:gd name="connsiteX0" fmla="*/ 0 w 492690"/>
              <a:gd name="connsiteY0" fmla="*/ 0 h 1941534"/>
              <a:gd name="connsiteX1" fmla="*/ 488515 w 492690"/>
              <a:gd name="connsiteY1" fmla="*/ 1102290 h 1941534"/>
              <a:gd name="connsiteX2" fmla="*/ 25052 w 492690"/>
              <a:gd name="connsiteY2" fmla="*/ 1941534 h 1941534"/>
            </a:gdLst>
            <a:ahLst/>
            <a:cxnLst>
              <a:cxn ang="0">
                <a:pos x="connsiteX0" y="connsiteY0"/>
              </a:cxn>
              <a:cxn ang="0">
                <a:pos x="connsiteX1" y="connsiteY1"/>
              </a:cxn>
              <a:cxn ang="0">
                <a:pos x="connsiteX2" y="connsiteY2"/>
              </a:cxn>
            </a:cxnLst>
            <a:rect l="l" t="t" r="r" b="b"/>
            <a:pathLst>
              <a:path w="492690" h="1941534">
                <a:moveTo>
                  <a:pt x="0" y="0"/>
                </a:moveTo>
                <a:cubicBezTo>
                  <a:pt x="242170" y="389350"/>
                  <a:pt x="484340" y="778701"/>
                  <a:pt x="488515" y="1102290"/>
                </a:cubicBezTo>
                <a:cubicBezTo>
                  <a:pt x="492690" y="1425879"/>
                  <a:pt x="258871" y="1683706"/>
                  <a:pt x="25052" y="1941534"/>
                </a:cubicBezTo>
              </a:path>
            </a:pathLst>
          </a:custGeom>
          <a:noFill/>
          <a:ln w="19050" cap="flat" cmpd="sng" algn="ctr">
            <a:solidFill>
              <a:srgbClr val="262626">
                <a:lumMod val="75000"/>
                <a:lumOff val="25000"/>
              </a:srgbClr>
            </a:solidFill>
            <a:prstDash val="dash"/>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ヒラギノ角ゴ ProN W6"/>
            </a:endParaRPr>
          </a:p>
        </p:txBody>
      </p:sp>
      <p:sp>
        <p:nvSpPr>
          <p:cNvPr id="127" name="Freeform 126"/>
          <p:cNvSpPr/>
          <p:nvPr/>
        </p:nvSpPr>
        <p:spPr>
          <a:xfrm>
            <a:off x="7698259" y="1303494"/>
            <a:ext cx="1192061" cy="4859055"/>
          </a:xfrm>
          <a:custGeom>
            <a:avLst/>
            <a:gdLst>
              <a:gd name="connsiteX0" fmla="*/ 0 w 1192061"/>
              <a:gd name="connsiteY0" fmla="*/ 0 h 4572000"/>
              <a:gd name="connsiteX1" fmla="*/ 1189973 w 1192061"/>
              <a:gd name="connsiteY1" fmla="*/ 1979113 h 4572000"/>
              <a:gd name="connsiteX2" fmla="*/ 12526 w 1192061"/>
              <a:gd name="connsiteY2" fmla="*/ 4572000 h 4572000"/>
            </a:gdLst>
            <a:ahLst/>
            <a:cxnLst>
              <a:cxn ang="0">
                <a:pos x="connsiteX0" y="connsiteY0"/>
              </a:cxn>
              <a:cxn ang="0">
                <a:pos x="connsiteX1" y="connsiteY1"/>
              </a:cxn>
              <a:cxn ang="0">
                <a:pos x="connsiteX2" y="connsiteY2"/>
              </a:cxn>
            </a:cxnLst>
            <a:rect l="l" t="t" r="r" b="b"/>
            <a:pathLst>
              <a:path w="1192061" h="4572000">
                <a:moveTo>
                  <a:pt x="0" y="0"/>
                </a:moveTo>
                <a:cubicBezTo>
                  <a:pt x="593942" y="608556"/>
                  <a:pt x="1187885" y="1217113"/>
                  <a:pt x="1189973" y="1979113"/>
                </a:cubicBezTo>
                <a:cubicBezTo>
                  <a:pt x="1192061" y="2741113"/>
                  <a:pt x="602293" y="3656556"/>
                  <a:pt x="12526" y="4572000"/>
                </a:cubicBezTo>
              </a:path>
            </a:pathLst>
          </a:custGeom>
          <a:noFill/>
          <a:ln w="19050" cap="flat" cmpd="sng" algn="ctr">
            <a:solidFill>
              <a:srgbClr val="262626">
                <a:lumMod val="75000"/>
                <a:lumOff val="25000"/>
              </a:srgbClr>
            </a:solidFill>
            <a:prstDash val="dash"/>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ヒラギノ角ゴ ProN W6"/>
            </a:endParaRPr>
          </a:p>
        </p:txBody>
      </p:sp>
      <p:cxnSp>
        <p:nvCxnSpPr>
          <p:cNvPr id="128" name="Curved Connector 127"/>
          <p:cNvCxnSpPr>
            <a:stCxn id="112" idx="2"/>
            <a:endCxn id="120" idx="2"/>
          </p:cNvCxnSpPr>
          <p:nvPr/>
        </p:nvCxnSpPr>
        <p:spPr>
          <a:xfrm rot="10800000" flipV="1">
            <a:off x="5733623" y="4700713"/>
            <a:ext cx="1588" cy="649705"/>
          </a:xfrm>
          <a:prstGeom prst="curvedConnector3">
            <a:avLst>
              <a:gd name="adj1" fmla="val 34115313"/>
            </a:avLst>
          </a:prstGeom>
          <a:noFill/>
          <a:ln w="38100" cap="flat" cmpd="sng" algn="ctr">
            <a:solidFill>
              <a:srgbClr val="C00000"/>
            </a:solidFill>
            <a:prstDash val="solid"/>
            <a:headEnd type="triangle" w="lg" len="med"/>
            <a:tailEnd type="triangle" w="lg" len="med"/>
          </a:ln>
          <a:effectLst/>
        </p:spPr>
      </p:cxnSp>
      <p:sp>
        <p:nvSpPr>
          <p:cNvPr id="129" name="TextBox 128"/>
          <p:cNvSpPr txBox="1"/>
          <p:nvPr/>
        </p:nvSpPr>
        <p:spPr>
          <a:xfrm>
            <a:off x="3290336" y="5237732"/>
            <a:ext cx="2159566" cy="83099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Intra </a:t>
            </a:r>
            <a:r>
              <a:rPr kumimoji="0" lang="en-US" sz="2400" b="0" i="0" u="none" strike="noStrike" kern="0" cap="none" spc="0" normalizeH="0" baseline="0" noProof="0" dirty="0" err="1">
                <a:ln>
                  <a:noFill/>
                </a:ln>
                <a:solidFill>
                  <a:srgbClr val="262626">
                    <a:lumMod val="95000"/>
                    <a:lumOff val="5000"/>
                  </a:srgbClr>
                </a:solidFill>
                <a:effectLst/>
                <a:uLnTx/>
                <a:uFillTx/>
                <a:latin typeface="Tahoma"/>
                <a:ea typeface="ヒラギノ角ゴ ProN W6"/>
                <a:cs typeface="Tahoma"/>
              </a:rPr>
              <a:t>Subarray</a:t>
            </a:r>
            <a:endPar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Copy (2 ACTs)</a:t>
            </a:r>
          </a:p>
        </p:txBody>
      </p:sp>
      <p:cxnSp>
        <p:nvCxnSpPr>
          <p:cNvPr id="130" name="Curved Connector 129"/>
          <p:cNvCxnSpPr>
            <a:stCxn id="90" idx="2"/>
            <a:endCxn id="91" idx="2"/>
          </p:cNvCxnSpPr>
          <p:nvPr/>
        </p:nvCxnSpPr>
        <p:spPr>
          <a:xfrm rot="16200000" flipH="1">
            <a:off x="3165230" y="4112343"/>
            <a:ext cx="1588" cy="1218871"/>
          </a:xfrm>
          <a:prstGeom prst="curvedConnector3">
            <a:avLst>
              <a:gd name="adj1" fmla="val 33326522"/>
            </a:avLst>
          </a:prstGeom>
          <a:noFill/>
          <a:ln w="38100" cap="flat" cmpd="sng" algn="ctr">
            <a:solidFill>
              <a:srgbClr val="C00000"/>
            </a:solidFill>
            <a:prstDash val="solid"/>
            <a:headEnd type="triangle" w="lg" len="med"/>
            <a:tailEnd type="triangle" w="lg" len="med"/>
          </a:ln>
          <a:effectLst/>
        </p:spPr>
      </p:cxnSp>
      <p:sp>
        <p:nvSpPr>
          <p:cNvPr id="131" name="TextBox 130"/>
          <p:cNvSpPr txBox="1"/>
          <p:nvPr/>
        </p:nvSpPr>
        <p:spPr>
          <a:xfrm>
            <a:off x="622907" y="5162966"/>
            <a:ext cx="2450461" cy="12003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Inter Bank Copy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(Pipelined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Internal RD/WR)</a:t>
            </a:r>
          </a:p>
        </p:txBody>
      </p:sp>
      <p:cxnSp>
        <p:nvCxnSpPr>
          <p:cNvPr id="132" name="Curved Connector 131"/>
          <p:cNvCxnSpPr>
            <a:stCxn id="98" idx="1"/>
            <a:endCxn id="97" idx="1"/>
          </p:cNvCxnSpPr>
          <p:nvPr/>
        </p:nvCxnSpPr>
        <p:spPr>
          <a:xfrm rot="10800000" flipV="1">
            <a:off x="5708510" y="1631307"/>
            <a:ext cx="1588" cy="744279"/>
          </a:xfrm>
          <a:prstGeom prst="curvedConnector3">
            <a:avLst>
              <a:gd name="adj1" fmla="val 68822188"/>
            </a:avLst>
          </a:prstGeom>
          <a:noFill/>
          <a:ln w="38100" cap="flat" cmpd="sng" algn="ctr">
            <a:solidFill>
              <a:srgbClr val="C00000"/>
            </a:solidFill>
            <a:prstDash val="solid"/>
            <a:headEnd type="triangle" w="lg" len="med"/>
            <a:tailEnd type="triangle" w="lg" len="med"/>
          </a:ln>
          <a:effectLst/>
        </p:spPr>
      </p:cxnSp>
      <p:sp>
        <p:nvSpPr>
          <p:cNvPr id="133" name="TextBox 132"/>
          <p:cNvSpPr txBox="1"/>
          <p:nvPr/>
        </p:nvSpPr>
        <p:spPr>
          <a:xfrm>
            <a:off x="502273" y="1106710"/>
            <a:ext cx="410986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Inter S</a:t>
            </a:r>
            <a:r>
              <a:rPr kumimoji="0" lang="en-US" sz="2400" b="0" i="0" u="none" strike="noStrike" kern="0" cap="none" spc="0" normalizeH="0" baseline="0" noProof="0" dirty="0" err="1">
                <a:ln>
                  <a:noFill/>
                </a:ln>
                <a:solidFill>
                  <a:srgbClr val="262626">
                    <a:lumMod val="95000"/>
                    <a:lumOff val="5000"/>
                  </a:srgbClr>
                </a:solidFill>
                <a:effectLst/>
                <a:uLnTx/>
                <a:uFillTx/>
                <a:latin typeface="Tahoma"/>
                <a:ea typeface="ヒラギノ角ゴ ProN W6"/>
                <a:cs typeface="Tahoma"/>
              </a:rPr>
              <a:t>ubarray</a:t>
            </a: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 Copy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(Use Inter-Bank Copy Twice)</a:t>
            </a:r>
          </a:p>
        </p:txBody>
      </p:sp>
      <p:sp>
        <p:nvSpPr>
          <p:cNvPr id="68" name="TextBox 67"/>
          <p:cNvSpPr txBox="1"/>
          <p:nvPr/>
        </p:nvSpPr>
        <p:spPr>
          <a:xfrm>
            <a:off x="6606832" y="358793"/>
            <a:ext cx="24336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8000"/>
                </a:solidFill>
                <a:effectLst/>
                <a:uLnTx/>
                <a:uFillTx/>
                <a:latin typeface="Candara" panose="020E0502030303020204" pitchFamily="34" charset="0"/>
                <a:ea typeface="ヒラギノ角ゴ ProN W6"/>
                <a:cs typeface="Tahoma"/>
              </a:rPr>
              <a:t>0.01% area cost</a:t>
            </a:r>
          </a:p>
        </p:txBody>
      </p:sp>
      <p:sp>
        <p:nvSpPr>
          <p:cNvPr id="3" name="Title 2">
            <a:extLst>
              <a:ext uri="{FF2B5EF4-FFF2-40B4-BE49-F238E27FC236}">
                <a16:creationId xmlns:a16="http://schemas.microsoft.com/office/drawing/2014/main" id="{583D01FE-8D5E-4B42-949D-870D6FE9DB5D}"/>
              </a:ext>
            </a:extLst>
          </p:cNvPr>
          <p:cNvSpPr>
            <a:spLocks noGrp="1"/>
          </p:cNvSpPr>
          <p:nvPr>
            <p:ph type="title"/>
          </p:nvPr>
        </p:nvSpPr>
        <p:spPr/>
        <p:txBody>
          <a:bodyPr>
            <a:normAutofit fontScale="90000"/>
          </a:bodyPr>
          <a:lstStyle/>
          <a:p>
            <a:r>
              <a:rPr lang="en-US" dirty="0"/>
              <a:t>Generalized </a:t>
            </a:r>
            <a:r>
              <a:rPr lang="en-US" dirty="0" err="1"/>
              <a:t>RowClone</a:t>
            </a:r>
            <a:endParaRPr lang="en-US" dirty="0"/>
          </a:p>
        </p:txBody>
      </p:sp>
    </p:spTree>
    <p:extLst>
      <p:ext uri="{BB962C8B-B14F-4D97-AF65-F5344CB8AC3E}">
        <p14:creationId xmlns:p14="http://schemas.microsoft.com/office/powerpoint/2010/main" val="186926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9"/>
                                        </p:tgtEl>
                                        <p:attrNameLst>
                                          <p:attrName>style.visibility</p:attrName>
                                        </p:attrNameLst>
                                      </p:cBhvr>
                                      <p:to>
                                        <p:strVal val="visible"/>
                                      </p:to>
                                    </p:set>
                                    <p:animEffect transition="in" filter="fade">
                                      <p:cBhvr>
                                        <p:cTn id="10" dur="500"/>
                                        <p:tgtEl>
                                          <p:spTgt spid="1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28"/>
                                        </p:tgtEl>
                                      </p:cBhvr>
                                    </p:animEffect>
                                    <p:set>
                                      <p:cBhvr>
                                        <p:cTn id="15" dur="1" fill="hold">
                                          <p:stCondLst>
                                            <p:cond delay="499"/>
                                          </p:stCondLst>
                                        </p:cTn>
                                        <p:tgtEl>
                                          <p:spTgt spid="128"/>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9"/>
                                        </p:tgtEl>
                                      </p:cBhvr>
                                    </p:animEffect>
                                    <p:set>
                                      <p:cBhvr>
                                        <p:cTn id="18" dur="1" fill="hold">
                                          <p:stCondLst>
                                            <p:cond delay="499"/>
                                          </p:stCondLst>
                                        </p:cTn>
                                        <p:tgtEl>
                                          <p:spTgt spid="1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1"/>
                                        </p:tgtEl>
                                        <p:attrNameLst>
                                          <p:attrName>style.visibility</p:attrName>
                                        </p:attrNameLst>
                                      </p:cBhvr>
                                      <p:to>
                                        <p:strVal val="visible"/>
                                      </p:to>
                                    </p:set>
                                    <p:animEffect transition="in" filter="fade">
                                      <p:cBhvr>
                                        <p:cTn id="23" dur="500"/>
                                        <p:tgtEl>
                                          <p:spTgt spid="131"/>
                                        </p:tgtEl>
                                      </p:cBhvr>
                                    </p:animEffect>
                                  </p:childTnLst>
                                </p:cTn>
                              </p:par>
                              <p:par>
                                <p:cTn id="24" presetID="10" presetClass="entr" presetSubtype="0" fill="hold" nodeType="withEffect">
                                  <p:stCondLst>
                                    <p:cond delay="0"/>
                                  </p:stCondLst>
                                  <p:childTnLst>
                                    <p:set>
                                      <p:cBhvr>
                                        <p:cTn id="25" dur="1" fill="hold">
                                          <p:stCondLst>
                                            <p:cond delay="0"/>
                                          </p:stCondLst>
                                        </p:cTn>
                                        <p:tgtEl>
                                          <p:spTgt spid="130"/>
                                        </p:tgtEl>
                                        <p:attrNameLst>
                                          <p:attrName>style.visibility</p:attrName>
                                        </p:attrNameLst>
                                      </p:cBhvr>
                                      <p:to>
                                        <p:strVal val="visible"/>
                                      </p:to>
                                    </p:set>
                                    <p:animEffect transition="in" filter="fade">
                                      <p:cBhvr>
                                        <p:cTn id="26" dur="500"/>
                                        <p:tgtEl>
                                          <p:spTgt spid="1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30"/>
                                        </p:tgtEl>
                                      </p:cBhvr>
                                    </p:animEffect>
                                    <p:set>
                                      <p:cBhvr>
                                        <p:cTn id="31" dur="1" fill="hold">
                                          <p:stCondLst>
                                            <p:cond delay="499"/>
                                          </p:stCondLst>
                                        </p:cTn>
                                        <p:tgtEl>
                                          <p:spTgt spid="130"/>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31"/>
                                        </p:tgtEl>
                                      </p:cBhvr>
                                    </p:animEffect>
                                    <p:set>
                                      <p:cBhvr>
                                        <p:cTn id="34" dur="1" fill="hold">
                                          <p:stCondLst>
                                            <p:cond delay="499"/>
                                          </p:stCondLst>
                                        </p:cTn>
                                        <p:tgtEl>
                                          <p:spTgt spid="1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2"/>
                                        </p:tgtEl>
                                        <p:attrNameLst>
                                          <p:attrName>style.visibility</p:attrName>
                                        </p:attrNameLst>
                                      </p:cBhvr>
                                      <p:to>
                                        <p:strVal val="visible"/>
                                      </p:to>
                                    </p:set>
                                    <p:animEffect transition="in" filter="fade">
                                      <p:cBhvr>
                                        <p:cTn id="39" dur="500"/>
                                        <p:tgtEl>
                                          <p:spTgt spid="1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3"/>
                                        </p:tgtEl>
                                        <p:attrNameLst>
                                          <p:attrName>style.visibility</p:attrName>
                                        </p:attrNameLst>
                                      </p:cBhvr>
                                      <p:to>
                                        <p:strVal val="visible"/>
                                      </p:to>
                                    </p:set>
                                    <p:animEffect transition="in" filter="fade">
                                      <p:cBhvr>
                                        <p:cTn id="42" dur="500"/>
                                        <p:tgtEl>
                                          <p:spTgt spid="1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33"/>
                                        </p:tgtEl>
                                      </p:cBhvr>
                                    </p:animEffect>
                                    <p:set>
                                      <p:cBhvr>
                                        <p:cTn id="47" dur="1" fill="hold">
                                          <p:stCondLst>
                                            <p:cond delay="499"/>
                                          </p:stCondLst>
                                        </p:cTn>
                                        <p:tgtEl>
                                          <p:spTgt spid="133"/>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32"/>
                                        </p:tgtEl>
                                      </p:cBhvr>
                                    </p:animEffect>
                                    <p:set>
                                      <p:cBhvr>
                                        <p:cTn id="50" dur="1" fill="hold">
                                          <p:stCondLst>
                                            <p:cond delay="499"/>
                                          </p:stCondLst>
                                        </p:cTn>
                                        <p:tgtEl>
                                          <p:spTgt spid="1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29" grpId="1"/>
      <p:bldP spid="131" grpId="0"/>
      <p:bldP spid="131" grpId="1"/>
      <p:bldP spid="133" grpId="0"/>
      <p:bldP spid="133" grpId="1"/>
      <p:bldP spid="6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983918357"/>
              </p:ext>
            </p:extLst>
          </p:nvPr>
        </p:nvGraphicFramePr>
        <p:xfrm>
          <a:off x="491925" y="1158432"/>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44428" y="3406331"/>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54125" y="2149032"/>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50248" y="3553308"/>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217770" y="2149032"/>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1" name="Rectangle 10"/>
          <p:cNvSpPr/>
          <p:nvPr/>
        </p:nvSpPr>
        <p:spPr>
          <a:xfrm>
            <a:off x="297820" y="6165304"/>
            <a:ext cx="862048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4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4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4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9" name="Title 8">
            <a:extLst>
              <a:ext uri="{FF2B5EF4-FFF2-40B4-BE49-F238E27FC236}">
                <a16:creationId xmlns:a16="http://schemas.microsoft.com/office/drawing/2014/main" id="{F6D9ABA0-A035-3F45-B19E-E6885D258D41}"/>
              </a:ext>
            </a:extLst>
          </p:cNvPr>
          <p:cNvSpPr>
            <a:spLocks noGrp="1"/>
          </p:cNvSpPr>
          <p:nvPr>
            <p:ph type="title"/>
          </p:nvPr>
        </p:nvSpPr>
        <p:spPr/>
        <p:txBody>
          <a:bodyPr>
            <a:normAutofit fontScale="90000"/>
          </a:bodyPr>
          <a:lstStyle/>
          <a:p>
            <a:r>
              <a:rPr lang="en-US" dirty="0" err="1"/>
              <a:t>RowClone</a:t>
            </a:r>
            <a:r>
              <a:rPr lang="en-US" dirty="0"/>
              <a:t>: Latency and Energy Savings</a:t>
            </a:r>
          </a:p>
        </p:txBody>
      </p:sp>
    </p:spTree>
    <p:extLst>
      <p:ext uri="{BB962C8B-B14F-4D97-AF65-F5344CB8AC3E}">
        <p14:creationId xmlns:p14="http://schemas.microsoft.com/office/powerpoint/2010/main" val="218318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752600"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 name="Rectangle 4"/>
          <p:cNvSpPr/>
          <p:nvPr/>
        </p:nvSpPr>
        <p:spPr bwMode="auto">
          <a:xfrm>
            <a:off x="2227729"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6" name="Rectangle 5"/>
          <p:cNvSpPr/>
          <p:nvPr/>
        </p:nvSpPr>
        <p:spPr bwMode="auto">
          <a:xfrm>
            <a:off x="2698377"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7" name="Rectangle 6"/>
          <p:cNvSpPr/>
          <p:nvPr/>
        </p:nvSpPr>
        <p:spPr bwMode="auto">
          <a:xfrm>
            <a:off x="3160059"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8" name="Rectangle 7"/>
          <p:cNvSpPr/>
          <p:nvPr/>
        </p:nvSpPr>
        <p:spPr bwMode="auto">
          <a:xfrm>
            <a:off x="3639671"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9" name="Rectangle 8"/>
          <p:cNvSpPr/>
          <p:nvPr/>
        </p:nvSpPr>
        <p:spPr bwMode="auto">
          <a:xfrm>
            <a:off x="4114800"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0" name="Rectangle 9"/>
          <p:cNvSpPr/>
          <p:nvPr/>
        </p:nvSpPr>
        <p:spPr bwMode="auto">
          <a:xfrm>
            <a:off x="4585448"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1" name="Rectangle 10"/>
          <p:cNvSpPr/>
          <p:nvPr/>
        </p:nvSpPr>
        <p:spPr bwMode="auto">
          <a:xfrm>
            <a:off x="5047130"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2" name="Rectangle 11"/>
          <p:cNvSpPr/>
          <p:nvPr/>
        </p:nvSpPr>
        <p:spPr bwMode="auto">
          <a:xfrm>
            <a:off x="5526742"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3" name="Rectangle 12"/>
          <p:cNvSpPr/>
          <p:nvPr/>
        </p:nvSpPr>
        <p:spPr bwMode="auto">
          <a:xfrm>
            <a:off x="6001871"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4" name="Rectangle 13"/>
          <p:cNvSpPr/>
          <p:nvPr/>
        </p:nvSpPr>
        <p:spPr bwMode="auto">
          <a:xfrm>
            <a:off x="6472519"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5" name="Rectangle 14"/>
          <p:cNvSpPr/>
          <p:nvPr/>
        </p:nvSpPr>
        <p:spPr bwMode="auto">
          <a:xfrm>
            <a:off x="6934201"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6" name="Rectangle 15"/>
          <p:cNvSpPr/>
          <p:nvPr/>
        </p:nvSpPr>
        <p:spPr bwMode="auto">
          <a:xfrm>
            <a:off x="1752600"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7" name="Rectangle 16"/>
          <p:cNvSpPr/>
          <p:nvPr/>
        </p:nvSpPr>
        <p:spPr bwMode="auto">
          <a:xfrm>
            <a:off x="2227729"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8" name="Rectangle 17"/>
          <p:cNvSpPr/>
          <p:nvPr/>
        </p:nvSpPr>
        <p:spPr bwMode="auto">
          <a:xfrm>
            <a:off x="2698377"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9" name="Rectangle 18"/>
          <p:cNvSpPr/>
          <p:nvPr/>
        </p:nvSpPr>
        <p:spPr bwMode="auto">
          <a:xfrm>
            <a:off x="3160059"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0" name="Rectangle 19"/>
          <p:cNvSpPr/>
          <p:nvPr/>
        </p:nvSpPr>
        <p:spPr bwMode="auto">
          <a:xfrm>
            <a:off x="3639671"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1" name="Rectangle 20"/>
          <p:cNvSpPr/>
          <p:nvPr/>
        </p:nvSpPr>
        <p:spPr bwMode="auto">
          <a:xfrm>
            <a:off x="4114800"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2" name="Rectangle 21"/>
          <p:cNvSpPr/>
          <p:nvPr/>
        </p:nvSpPr>
        <p:spPr bwMode="auto">
          <a:xfrm>
            <a:off x="4585448"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3" name="Rectangle 22"/>
          <p:cNvSpPr/>
          <p:nvPr/>
        </p:nvSpPr>
        <p:spPr bwMode="auto">
          <a:xfrm>
            <a:off x="5047130"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4" name="Rectangle 23"/>
          <p:cNvSpPr/>
          <p:nvPr/>
        </p:nvSpPr>
        <p:spPr bwMode="auto">
          <a:xfrm>
            <a:off x="5526742"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5" name="Rectangle 24"/>
          <p:cNvSpPr/>
          <p:nvPr/>
        </p:nvSpPr>
        <p:spPr bwMode="auto">
          <a:xfrm>
            <a:off x="6001871"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6" name="Rectangle 25"/>
          <p:cNvSpPr/>
          <p:nvPr/>
        </p:nvSpPr>
        <p:spPr bwMode="auto">
          <a:xfrm>
            <a:off x="6472519"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7" name="Rectangle 26"/>
          <p:cNvSpPr/>
          <p:nvPr/>
        </p:nvSpPr>
        <p:spPr bwMode="auto">
          <a:xfrm>
            <a:off x="6934201"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8" name="Rectangle 27"/>
          <p:cNvSpPr/>
          <p:nvPr/>
        </p:nvSpPr>
        <p:spPr bwMode="auto">
          <a:xfrm>
            <a:off x="1752600"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9" name="Rectangle 28"/>
          <p:cNvSpPr/>
          <p:nvPr/>
        </p:nvSpPr>
        <p:spPr bwMode="auto">
          <a:xfrm>
            <a:off x="2227729"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0" name="Rectangle 29"/>
          <p:cNvSpPr/>
          <p:nvPr/>
        </p:nvSpPr>
        <p:spPr bwMode="auto">
          <a:xfrm>
            <a:off x="2698377"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1" name="Rectangle 30"/>
          <p:cNvSpPr/>
          <p:nvPr/>
        </p:nvSpPr>
        <p:spPr bwMode="auto">
          <a:xfrm>
            <a:off x="3160059"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2" name="Rectangle 31"/>
          <p:cNvSpPr/>
          <p:nvPr/>
        </p:nvSpPr>
        <p:spPr bwMode="auto">
          <a:xfrm>
            <a:off x="3639671"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3" name="Rectangle 32"/>
          <p:cNvSpPr/>
          <p:nvPr/>
        </p:nvSpPr>
        <p:spPr bwMode="auto">
          <a:xfrm>
            <a:off x="4114800"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4" name="Rectangle 33"/>
          <p:cNvSpPr/>
          <p:nvPr/>
        </p:nvSpPr>
        <p:spPr bwMode="auto">
          <a:xfrm>
            <a:off x="4585448"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5" name="Rectangle 34"/>
          <p:cNvSpPr/>
          <p:nvPr/>
        </p:nvSpPr>
        <p:spPr bwMode="auto">
          <a:xfrm>
            <a:off x="5047130"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6" name="Rectangle 35"/>
          <p:cNvSpPr/>
          <p:nvPr/>
        </p:nvSpPr>
        <p:spPr bwMode="auto">
          <a:xfrm>
            <a:off x="5526742"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7" name="Rectangle 36"/>
          <p:cNvSpPr/>
          <p:nvPr/>
        </p:nvSpPr>
        <p:spPr bwMode="auto">
          <a:xfrm>
            <a:off x="6001871"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8" name="Rectangle 37"/>
          <p:cNvSpPr/>
          <p:nvPr/>
        </p:nvSpPr>
        <p:spPr bwMode="auto">
          <a:xfrm>
            <a:off x="6472519"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9" name="Rectangle 38"/>
          <p:cNvSpPr/>
          <p:nvPr/>
        </p:nvSpPr>
        <p:spPr bwMode="auto">
          <a:xfrm>
            <a:off x="6934201"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40" name="Rectangle 39"/>
          <p:cNvSpPr/>
          <p:nvPr/>
        </p:nvSpPr>
        <p:spPr bwMode="auto">
          <a:xfrm>
            <a:off x="1752600"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1" name="Rectangle 40"/>
          <p:cNvSpPr/>
          <p:nvPr/>
        </p:nvSpPr>
        <p:spPr bwMode="auto">
          <a:xfrm>
            <a:off x="2227729"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2" name="Rectangle 41"/>
          <p:cNvSpPr/>
          <p:nvPr/>
        </p:nvSpPr>
        <p:spPr bwMode="auto">
          <a:xfrm>
            <a:off x="2698377"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3" name="Rectangle 42"/>
          <p:cNvSpPr/>
          <p:nvPr/>
        </p:nvSpPr>
        <p:spPr bwMode="auto">
          <a:xfrm>
            <a:off x="3160059"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4" name="Rectangle 43"/>
          <p:cNvSpPr/>
          <p:nvPr/>
        </p:nvSpPr>
        <p:spPr bwMode="auto">
          <a:xfrm>
            <a:off x="3639671"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5" name="Rectangle 44"/>
          <p:cNvSpPr/>
          <p:nvPr/>
        </p:nvSpPr>
        <p:spPr bwMode="auto">
          <a:xfrm>
            <a:off x="4114800"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6" name="Rectangle 45"/>
          <p:cNvSpPr/>
          <p:nvPr/>
        </p:nvSpPr>
        <p:spPr bwMode="auto">
          <a:xfrm>
            <a:off x="4585448"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7" name="Rectangle 46"/>
          <p:cNvSpPr/>
          <p:nvPr/>
        </p:nvSpPr>
        <p:spPr bwMode="auto">
          <a:xfrm>
            <a:off x="5047130"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8" name="Rectangle 47"/>
          <p:cNvSpPr/>
          <p:nvPr/>
        </p:nvSpPr>
        <p:spPr bwMode="auto">
          <a:xfrm>
            <a:off x="5526742"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9" name="Rectangle 48"/>
          <p:cNvSpPr/>
          <p:nvPr/>
        </p:nvSpPr>
        <p:spPr bwMode="auto">
          <a:xfrm>
            <a:off x="6001871"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50" name="Rectangle 49"/>
          <p:cNvSpPr/>
          <p:nvPr/>
        </p:nvSpPr>
        <p:spPr bwMode="auto">
          <a:xfrm>
            <a:off x="6472519"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51" name="Rectangle 50"/>
          <p:cNvSpPr/>
          <p:nvPr/>
        </p:nvSpPr>
        <p:spPr bwMode="auto">
          <a:xfrm>
            <a:off x="6934201"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grpSp>
        <p:nvGrpSpPr>
          <p:cNvPr id="52" name="Group 51"/>
          <p:cNvGrpSpPr/>
          <p:nvPr/>
        </p:nvGrpSpPr>
        <p:grpSpPr>
          <a:xfrm>
            <a:off x="1752600" y="3635052"/>
            <a:ext cx="5652248" cy="718528"/>
            <a:chOff x="1815351" y="3610404"/>
            <a:chExt cx="5652248" cy="718528"/>
          </a:xfrm>
        </p:grpSpPr>
        <p:sp>
          <p:nvSpPr>
            <p:cNvPr id="53" name="Rectangle 52"/>
            <p:cNvSpPr/>
            <p:nvPr/>
          </p:nvSpPr>
          <p:spPr bwMode="auto">
            <a:xfrm>
              <a:off x="1815351"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4" name="Rectangle 53"/>
            <p:cNvSpPr/>
            <p:nvPr/>
          </p:nvSpPr>
          <p:spPr bwMode="auto">
            <a:xfrm>
              <a:off x="2290480"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5" name="Rectangle 54"/>
            <p:cNvSpPr/>
            <p:nvPr/>
          </p:nvSpPr>
          <p:spPr bwMode="auto">
            <a:xfrm>
              <a:off x="2761128"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6" name="Rectangle 55"/>
            <p:cNvSpPr/>
            <p:nvPr/>
          </p:nvSpPr>
          <p:spPr bwMode="auto">
            <a:xfrm>
              <a:off x="3222810"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7" name="Rectangle 56"/>
            <p:cNvSpPr/>
            <p:nvPr/>
          </p:nvSpPr>
          <p:spPr bwMode="auto">
            <a:xfrm>
              <a:off x="3702422"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8" name="Rectangle 57"/>
            <p:cNvSpPr/>
            <p:nvPr/>
          </p:nvSpPr>
          <p:spPr bwMode="auto">
            <a:xfrm>
              <a:off x="4177551"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9" name="Rectangle 58"/>
            <p:cNvSpPr/>
            <p:nvPr/>
          </p:nvSpPr>
          <p:spPr bwMode="auto">
            <a:xfrm>
              <a:off x="4648199"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60" name="Rectangle 59"/>
            <p:cNvSpPr/>
            <p:nvPr/>
          </p:nvSpPr>
          <p:spPr bwMode="auto">
            <a:xfrm>
              <a:off x="5109881"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61" name="Rectangle 60"/>
            <p:cNvSpPr/>
            <p:nvPr/>
          </p:nvSpPr>
          <p:spPr bwMode="auto">
            <a:xfrm>
              <a:off x="5589493"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62" name="Rectangle 61"/>
            <p:cNvSpPr/>
            <p:nvPr/>
          </p:nvSpPr>
          <p:spPr bwMode="auto">
            <a:xfrm>
              <a:off x="6064622"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63" name="Rectangle 62"/>
            <p:cNvSpPr/>
            <p:nvPr/>
          </p:nvSpPr>
          <p:spPr bwMode="auto">
            <a:xfrm>
              <a:off x="6535270"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64" name="Rectangle 63"/>
            <p:cNvSpPr/>
            <p:nvPr/>
          </p:nvSpPr>
          <p:spPr bwMode="auto">
            <a:xfrm>
              <a:off x="6996952"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grpSp>
      <p:sp>
        <p:nvSpPr>
          <p:cNvPr id="66" name="TextBox 65"/>
          <p:cNvSpPr txBox="1"/>
          <p:nvPr/>
        </p:nvSpPr>
        <p:spPr>
          <a:xfrm>
            <a:off x="762000" y="4810780"/>
            <a:ext cx="2916824" cy="8925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ヒラギノ角ゴ ProN W6"/>
              </a:rPr>
              <a:t>Fix a row at Zero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ヒラギノ角ゴ ProN W6"/>
              </a:rPr>
              <a:t>(0.5% loss in capacity)</a:t>
            </a:r>
          </a:p>
        </p:txBody>
      </p:sp>
      <p:cxnSp>
        <p:nvCxnSpPr>
          <p:cNvPr id="68" name="Shape 67"/>
          <p:cNvCxnSpPr>
            <a:stCxn id="40" idx="1"/>
          </p:cNvCxnSpPr>
          <p:nvPr/>
        </p:nvCxnSpPr>
        <p:spPr>
          <a:xfrm rot="10800000" flipV="1">
            <a:off x="1295400" y="3372598"/>
            <a:ext cx="457200" cy="1438182"/>
          </a:xfrm>
          <a:prstGeom prst="bentConnector2">
            <a:avLst/>
          </a:prstGeom>
          <a:ln>
            <a:tailEnd type="arrow"/>
          </a:ln>
        </p:spPr>
        <p:style>
          <a:lnRef idx="2">
            <a:schemeClr val="dk1"/>
          </a:lnRef>
          <a:fillRef idx="0">
            <a:schemeClr val="dk1"/>
          </a:fillRef>
          <a:effectRef idx="1">
            <a:schemeClr val="dk1"/>
          </a:effectRef>
          <a:fontRef idx="minor">
            <a:schemeClr val="tx1"/>
          </a:fontRef>
        </p:style>
      </p:cxnSp>
      <p:sp>
        <p:nvSpPr>
          <p:cNvPr id="65" name="Title 64">
            <a:extLst>
              <a:ext uri="{FF2B5EF4-FFF2-40B4-BE49-F238E27FC236}">
                <a16:creationId xmlns:a16="http://schemas.microsoft.com/office/drawing/2014/main" id="{B5BCC44A-EB34-1748-8DCC-CF52063E69B0}"/>
              </a:ext>
            </a:extLst>
          </p:cNvPr>
          <p:cNvSpPr>
            <a:spLocks noGrp="1"/>
          </p:cNvSpPr>
          <p:nvPr>
            <p:ph type="title"/>
          </p:nvPr>
        </p:nvSpPr>
        <p:spPr/>
        <p:txBody>
          <a:bodyPr>
            <a:normAutofit fontScale="90000"/>
          </a:bodyPr>
          <a:lstStyle/>
          <a:p>
            <a:r>
              <a:rPr lang="en-US" dirty="0" err="1"/>
              <a:t>RowClone</a:t>
            </a:r>
            <a:r>
              <a:rPr lang="en-US" dirty="0"/>
              <a:t>: Fast Row Initialization</a:t>
            </a:r>
          </a:p>
        </p:txBody>
      </p:sp>
    </p:spTree>
    <p:extLst>
      <p:ext uri="{BB962C8B-B14F-4D97-AF65-F5344CB8AC3E}">
        <p14:creationId xmlns:p14="http://schemas.microsoft.com/office/powerpoint/2010/main" val="557783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Copy and Initialization in Workloads</a:t>
            </a:r>
          </a:p>
        </p:txBody>
      </p:sp>
      <p:graphicFrame>
        <p:nvGraphicFramePr>
          <p:cNvPr id="12" name="Chart 11"/>
          <p:cNvGraphicFramePr/>
          <p:nvPr>
            <p:extLst>
              <p:ext uri="{D42A27DB-BD31-4B8C-83A1-F6EECF244321}">
                <p14:modId xmlns:p14="http://schemas.microsoft.com/office/powerpoint/2010/main" val="3575398590"/>
              </p:ext>
            </p:extLst>
          </p:nvPr>
        </p:nvGraphicFramePr>
        <p:xfrm>
          <a:off x="505425" y="1249100"/>
          <a:ext cx="8164285" cy="4781006"/>
        </p:xfrm>
        <a:graphic>
          <a:graphicData uri="http://schemas.openxmlformats.org/drawingml/2006/chart">
            <c:chart xmlns:c="http://schemas.openxmlformats.org/drawingml/2006/chart" xmlns:r="http://schemas.openxmlformats.org/officeDocument/2006/relationships" r:id="rId2"/>
          </a:graphicData>
        </a:graphic>
      </p:graphicFrame>
      <p:sp>
        <p:nvSpPr>
          <p:cNvPr id="13" name="Oval 12"/>
          <p:cNvSpPr/>
          <p:nvPr/>
        </p:nvSpPr>
        <p:spPr>
          <a:xfrm>
            <a:off x="1724625" y="1934900"/>
            <a:ext cx="762000" cy="19050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
        <p:nvSpPr>
          <p:cNvPr id="14" name="Oval 13"/>
          <p:cNvSpPr/>
          <p:nvPr/>
        </p:nvSpPr>
        <p:spPr>
          <a:xfrm>
            <a:off x="2867625" y="1934900"/>
            <a:ext cx="762000" cy="13716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
        <p:nvSpPr>
          <p:cNvPr id="15" name="Oval 14"/>
          <p:cNvSpPr/>
          <p:nvPr/>
        </p:nvSpPr>
        <p:spPr>
          <a:xfrm>
            <a:off x="4086825" y="1934900"/>
            <a:ext cx="762000" cy="25146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
        <p:nvSpPr>
          <p:cNvPr id="16" name="Oval 15"/>
          <p:cNvSpPr/>
          <p:nvPr/>
        </p:nvSpPr>
        <p:spPr>
          <a:xfrm>
            <a:off x="5229825" y="1934900"/>
            <a:ext cx="762000" cy="5334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
        <p:nvSpPr>
          <p:cNvPr id="17" name="Oval 16"/>
          <p:cNvSpPr/>
          <p:nvPr/>
        </p:nvSpPr>
        <p:spPr>
          <a:xfrm>
            <a:off x="6372825" y="1934900"/>
            <a:ext cx="762000" cy="6858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
        <p:nvSpPr>
          <p:cNvPr id="18" name="Oval 17"/>
          <p:cNvSpPr/>
          <p:nvPr/>
        </p:nvSpPr>
        <p:spPr>
          <a:xfrm>
            <a:off x="7515825" y="1934900"/>
            <a:ext cx="762000" cy="31242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Tree>
    <p:extLst>
      <p:ext uri="{BB962C8B-B14F-4D97-AF65-F5344CB8AC3E}">
        <p14:creationId xmlns:p14="http://schemas.microsoft.com/office/powerpoint/2010/main" val="221570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3220938431"/>
              </p:ext>
            </p:extLst>
          </p:nvPr>
        </p:nvGraphicFramePr>
        <p:xfrm>
          <a:off x="349236" y="1244275"/>
          <a:ext cx="8412479" cy="4820193"/>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4">
            <a:extLst>
              <a:ext uri="{FF2B5EF4-FFF2-40B4-BE49-F238E27FC236}">
                <a16:creationId xmlns:a16="http://schemas.microsoft.com/office/drawing/2014/main" id="{CA34F008-04A9-874C-B4C1-EAC991A1C999}"/>
              </a:ext>
            </a:extLst>
          </p:cNvPr>
          <p:cNvSpPr>
            <a:spLocks noGrp="1"/>
          </p:cNvSpPr>
          <p:nvPr>
            <p:ph type="title"/>
          </p:nvPr>
        </p:nvSpPr>
        <p:spPr/>
        <p:txBody>
          <a:bodyPr>
            <a:normAutofit fontScale="90000"/>
          </a:bodyPr>
          <a:lstStyle/>
          <a:p>
            <a:r>
              <a:rPr lang="en-US" dirty="0" err="1"/>
              <a:t>RowClone</a:t>
            </a:r>
            <a:r>
              <a:rPr lang="en-US" dirty="0"/>
              <a:t>: Application Performance</a:t>
            </a:r>
          </a:p>
        </p:txBody>
      </p:sp>
    </p:spTree>
    <p:extLst>
      <p:ext uri="{BB962C8B-B14F-4D97-AF65-F5344CB8AC3E}">
        <p14:creationId xmlns:p14="http://schemas.microsoft.com/office/powerpoint/2010/main" val="1251504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More on RowClone</a:t>
            </a:r>
          </a:p>
        </p:txBody>
      </p:sp>
      <p:sp>
        <p:nvSpPr>
          <p:cNvPr id="3" name="Content Placeholder 2"/>
          <p:cNvSpPr>
            <a:spLocks noGrp="1"/>
          </p:cNvSpPr>
          <p:nvPr>
            <p:ph idx="1"/>
          </p:nvPr>
        </p:nvSpPr>
        <p:spPr>
          <a:xfrm>
            <a:off x="228600" y="977554"/>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"RowClone: Fast and Energy-Efficient In-DRAM Bulk Data Copy and Initialization"</a:t>
            </a:r>
            <a:br>
              <a:rPr lang="en-US" sz="1800" dirty="0">
                <a:solidFill>
                  <a:srgbClr val="0432FF"/>
                </a:solidFill>
              </a:rPr>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pic>
        <p:nvPicPr>
          <p:cNvPr id="6" name="Picture 5"/>
          <p:cNvPicPr>
            <a:picLocks noChangeAspect="1"/>
          </p:cNvPicPr>
          <p:nvPr/>
        </p:nvPicPr>
        <p:blipFill>
          <a:blip r:embed="rId10"/>
          <a:stretch>
            <a:fillRect/>
          </a:stretch>
        </p:blipFill>
        <p:spPr>
          <a:xfrm>
            <a:off x="0" y="3053534"/>
            <a:ext cx="9144000" cy="3322567"/>
          </a:xfrm>
          <a:prstGeom prst="rect">
            <a:avLst/>
          </a:prstGeom>
        </p:spPr>
      </p:pic>
    </p:spTree>
    <p:extLst>
      <p:ext uri="{BB962C8B-B14F-4D97-AF65-F5344CB8AC3E}">
        <p14:creationId xmlns:p14="http://schemas.microsoft.com/office/powerpoint/2010/main" val="3982628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pPr marL="0" indent="0">
              <a:buNone/>
            </a:pPr>
            <a:br>
              <a:rPr lang="en-US" sz="1600" dirty="0"/>
            </a:br>
            <a:endParaRPr lang="en-US" sz="1600" dirty="0"/>
          </a:p>
        </p:txBody>
      </p:sp>
      <p:sp>
        <p:nvSpPr>
          <p:cNvPr id="5" name="TextBox 4">
            <a:extLst>
              <a:ext uri="{FF2B5EF4-FFF2-40B4-BE49-F238E27FC236}">
                <a16:creationId xmlns:a16="http://schemas.microsoft.com/office/drawing/2014/main" id="{BBC5F87A-7D79-2748-8FC3-ED1DCFBCB44E}"/>
              </a:ext>
            </a:extLst>
          </p:cNvPr>
          <p:cNvSpPr txBox="1"/>
          <p:nvPr/>
        </p:nvSpPr>
        <p:spPr>
          <a:xfrm>
            <a:off x="1341789" y="6534219"/>
            <a:ext cx="64604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https://www.youtube.com/watch?v=n6Pwg1qax_E&amp;list=PL5Q2soXY2Zi_7UBNmC9B8Yr5JSwTG9yH4&amp;index=4</a:t>
            </a:r>
            <a:r>
              <a:rPr kumimoji="0" lang="en-US" sz="1000" b="0" i="0" u="none" strike="noStrike" kern="1200" cap="none" spc="0" normalizeH="0" baseline="0" noProof="0" dirty="0">
                <a:ln>
                  <a:noFill/>
                </a:ln>
                <a:solidFill>
                  <a:srgbClr val="0432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04380BC8-733F-0B4F-B4D8-051CFB4C5038}"/>
              </a:ext>
            </a:extLst>
          </p:cNvPr>
          <p:cNvPicPr>
            <a:picLocks noChangeAspect="1"/>
          </p:cNvPicPr>
          <p:nvPr/>
        </p:nvPicPr>
        <p:blipFill>
          <a:blip r:embed="rId3"/>
          <a:stretch>
            <a:fillRect/>
          </a:stretch>
        </p:blipFill>
        <p:spPr>
          <a:xfrm>
            <a:off x="647564" y="905821"/>
            <a:ext cx="7848872" cy="5497264"/>
          </a:xfrm>
          <a:prstGeom prst="rect">
            <a:avLst/>
          </a:prstGeom>
        </p:spPr>
      </p:pic>
      <p:sp>
        <p:nvSpPr>
          <p:cNvPr id="8" name="Title 7">
            <a:extLst>
              <a:ext uri="{FF2B5EF4-FFF2-40B4-BE49-F238E27FC236}">
                <a16:creationId xmlns:a16="http://schemas.microsoft.com/office/drawing/2014/main" id="{5A10C45F-4925-3F4A-A329-275FABAD83C5}"/>
              </a:ext>
            </a:extLst>
          </p:cNvPr>
          <p:cNvSpPr>
            <a:spLocks noGrp="1"/>
          </p:cNvSpPr>
          <p:nvPr>
            <p:ph type="title"/>
          </p:nvPr>
        </p:nvSpPr>
        <p:spPr/>
        <p:txBody>
          <a:bodyPr>
            <a:normAutofit/>
          </a:bodyPr>
          <a:lstStyle/>
          <a:p>
            <a:r>
              <a:rPr lang="en-US" sz="3200" dirty="0"/>
              <a:t>Lecture on </a:t>
            </a:r>
            <a:r>
              <a:rPr lang="en-US" sz="3200" dirty="0" err="1"/>
              <a:t>RowClone</a:t>
            </a:r>
            <a:r>
              <a:rPr lang="en-US" sz="3200" dirty="0"/>
              <a:t> &amp; Processing using DRAM</a:t>
            </a:r>
          </a:p>
        </p:txBody>
      </p:sp>
    </p:spTree>
    <p:extLst>
      <p:ext uri="{BB962C8B-B14F-4D97-AF65-F5344CB8AC3E}">
        <p14:creationId xmlns:p14="http://schemas.microsoft.com/office/powerpoint/2010/main" val="1372147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Straight Connector 68"/>
          <p:cNvCxnSpPr>
            <a:stCxn id="75" idx="0"/>
          </p:cNvCxnSpPr>
          <p:nvPr/>
        </p:nvCxnSpPr>
        <p:spPr>
          <a:xfrm rot="5400000" flipH="1" flipV="1">
            <a:off x="5034095"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0" name="Straight Connector 69"/>
          <p:cNvCxnSpPr/>
          <p:nvPr/>
        </p:nvCxnSpPr>
        <p:spPr>
          <a:xfrm rot="5400000" flipH="1" flipV="1">
            <a:off x="5370911"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1" name="Straight Connector 70"/>
          <p:cNvCxnSpPr/>
          <p:nvPr/>
        </p:nvCxnSpPr>
        <p:spPr>
          <a:xfrm rot="5400000" flipH="1" flipV="1">
            <a:off x="5672597"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2" name="Straight Connector 71"/>
          <p:cNvCxnSpPr/>
          <p:nvPr/>
        </p:nvCxnSpPr>
        <p:spPr>
          <a:xfrm rot="5400000" flipH="1" flipV="1">
            <a:off x="5993163"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3" name="Straight Connector 72"/>
          <p:cNvCxnSpPr/>
          <p:nvPr/>
        </p:nvCxnSpPr>
        <p:spPr>
          <a:xfrm rot="5400000" flipH="1" flipV="1">
            <a:off x="6329495"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4" name="Straight Connector 73"/>
          <p:cNvCxnSpPr/>
          <p:nvPr/>
        </p:nvCxnSpPr>
        <p:spPr>
          <a:xfrm rot="5400000" flipH="1" flipV="1">
            <a:off x="6650061" y="4820926"/>
            <a:ext cx="1752600" cy="16249"/>
          </a:xfrm>
          <a:prstGeom prst="line">
            <a:avLst/>
          </a:prstGeom>
          <a:noFill/>
          <a:ln w="38100" cap="flat" cmpd="sng" algn="ctr">
            <a:solidFill>
              <a:srgbClr val="262626"/>
            </a:solidFill>
            <a:prstDash val="solid"/>
            <a:headEnd type="none" w="med" len="med"/>
            <a:tailEnd type="none" w="med" len="med"/>
          </a:ln>
          <a:effectLst/>
        </p:spPr>
      </p:cxnSp>
      <p:sp>
        <p:nvSpPr>
          <p:cNvPr id="75" name="Rounded Rectangle 74"/>
          <p:cNvSpPr/>
          <p:nvPr/>
        </p:nvSpPr>
        <p:spPr>
          <a:xfrm>
            <a:off x="5737679"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6" name="Rounded Rectangle 75"/>
          <p:cNvSpPr/>
          <p:nvPr/>
        </p:nvSpPr>
        <p:spPr>
          <a:xfrm>
            <a:off x="6066106"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7" name="Rounded Rectangle 76"/>
          <p:cNvSpPr/>
          <p:nvPr/>
        </p:nvSpPr>
        <p:spPr>
          <a:xfrm>
            <a:off x="6389666"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8" name="Rounded Rectangle 77"/>
          <p:cNvSpPr/>
          <p:nvPr/>
        </p:nvSpPr>
        <p:spPr>
          <a:xfrm>
            <a:off x="6700918"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9" name="Rounded Rectangle 78"/>
          <p:cNvSpPr/>
          <p:nvPr/>
        </p:nvSpPr>
        <p:spPr>
          <a:xfrm>
            <a:off x="7035085"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80" name="Rounded Rectangle 79"/>
          <p:cNvSpPr/>
          <p:nvPr/>
        </p:nvSpPr>
        <p:spPr>
          <a:xfrm>
            <a:off x="7362103"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grpSp>
        <p:nvGrpSpPr>
          <p:cNvPr id="81" name="Group 80"/>
          <p:cNvGrpSpPr/>
          <p:nvPr/>
        </p:nvGrpSpPr>
        <p:grpSpPr>
          <a:xfrm>
            <a:off x="421681" y="2352550"/>
            <a:ext cx="4038600" cy="2590799"/>
            <a:chOff x="417468" y="3935105"/>
            <a:chExt cx="6059532" cy="3696201"/>
          </a:xfrm>
        </p:grpSpPr>
        <p:sp>
          <p:nvSpPr>
            <p:cNvPr id="82" name="Rounded Rectangle 81"/>
            <p:cNvSpPr/>
            <p:nvPr/>
          </p:nvSpPr>
          <p:spPr>
            <a:xfrm>
              <a:off x="1676400" y="3962400"/>
              <a:ext cx="4800600" cy="3505200"/>
            </a:xfrm>
            <a:prstGeom prst="roundRect">
              <a:avLst>
                <a:gd name="adj" fmla="val 5683"/>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262626"/>
                </a:solidFill>
                <a:effectLst/>
                <a:uLnTx/>
                <a:uFillTx/>
                <a:latin typeface="Corbel"/>
                <a:ea typeface="ヒラギノ角ゴ ProN W6"/>
              </a:endParaRPr>
            </a:p>
          </p:txBody>
        </p:sp>
        <p:cxnSp>
          <p:nvCxnSpPr>
            <p:cNvPr id="83" name="Straight Arrow Connector 82"/>
            <p:cNvCxnSpPr/>
            <p:nvPr/>
          </p:nvCxnSpPr>
          <p:spPr>
            <a:xfrm rot="5400000">
              <a:off x="-534195" y="5763905"/>
              <a:ext cx="3658394" cy="794"/>
            </a:xfrm>
            <a:prstGeom prst="straightConnector1">
              <a:avLst/>
            </a:prstGeom>
            <a:noFill/>
            <a:ln w="38100" cap="flat" cmpd="sng" algn="ctr">
              <a:solidFill>
                <a:srgbClr val="262626">
                  <a:lumMod val="75000"/>
                  <a:lumOff val="25000"/>
                </a:srgbClr>
              </a:solidFill>
              <a:prstDash val="solid"/>
              <a:headEnd type="stealth" w="lg" len="lg"/>
              <a:tailEnd type="stealth" w="lg" len="lg"/>
            </a:ln>
            <a:effectLst/>
          </p:spPr>
        </p:cxnSp>
        <p:sp>
          <p:nvSpPr>
            <p:cNvPr id="84" name="TextBox 83"/>
            <p:cNvSpPr txBox="1"/>
            <p:nvPr/>
          </p:nvSpPr>
          <p:spPr>
            <a:xfrm rot="16200000">
              <a:off x="-678216" y="6012402"/>
              <a:ext cx="2714588" cy="5232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Myriad Pro Bold Cond"/>
                  <a:ea typeface="ヒラギノ角ゴ ProN W6"/>
                </a:rPr>
                <a:t>Memory Channel</a:t>
              </a:r>
            </a:p>
          </p:txBody>
        </p:sp>
        <p:sp>
          <p:nvSpPr>
            <p:cNvPr id="85" name="Rounded Rectangle 84"/>
            <p:cNvSpPr/>
            <p:nvPr/>
          </p:nvSpPr>
          <p:spPr>
            <a:xfrm>
              <a:off x="1905000" y="4114800"/>
              <a:ext cx="685800" cy="3200400"/>
            </a:xfrm>
            <a:prstGeom prst="roundRect">
              <a:avLst/>
            </a:prstGeom>
            <a:solidFill>
              <a:sysClr val="window" lastClr="FFFFFF"/>
            </a:solidFill>
            <a:ln w="28575" cap="flat" cmpd="sng" algn="ctr">
              <a:solidFill>
                <a:srgbClr val="262626"/>
              </a:solidFill>
              <a:prstDash val="solid"/>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Chip I/O</a:t>
              </a:r>
            </a:p>
          </p:txBody>
        </p:sp>
        <p:cxnSp>
          <p:nvCxnSpPr>
            <p:cNvPr id="86" name="Straight Arrow Connector 85"/>
            <p:cNvCxnSpPr>
              <a:stCxn id="85" idx="1"/>
            </p:cNvCxnSpPr>
            <p:nvPr/>
          </p:nvCxnSpPr>
          <p:spPr>
            <a:xfrm rot="10800000">
              <a:off x="1295400" y="5715000"/>
              <a:ext cx="609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cxnSp>
          <p:nvCxnSpPr>
            <p:cNvPr id="87" name="Straight Arrow Connector 86"/>
            <p:cNvCxnSpPr/>
            <p:nvPr/>
          </p:nvCxnSpPr>
          <p:spPr>
            <a:xfrm rot="10800000">
              <a:off x="2590800" y="5715000"/>
              <a:ext cx="3657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sp>
          <p:nvSpPr>
            <p:cNvPr id="88" name="Rounded Rectangle 87"/>
            <p:cNvSpPr/>
            <p:nvPr/>
          </p:nvSpPr>
          <p:spPr>
            <a:xfrm>
              <a:off x="2819400" y="4114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89" name="Rounded Rectangle 88"/>
            <p:cNvSpPr/>
            <p:nvPr/>
          </p:nvSpPr>
          <p:spPr>
            <a:xfrm>
              <a:off x="4648200" y="4114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Bank</a:t>
              </a:r>
            </a:p>
          </p:txBody>
        </p:sp>
        <p:sp>
          <p:nvSpPr>
            <p:cNvPr id="90" name="Rounded Rectangle 89"/>
            <p:cNvSpPr/>
            <p:nvPr/>
          </p:nvSpPr>
          <p:spPr>
            <a:xfrm>
              <a:off x="2819400" y="6019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1" name="Rounded Rectangle 90"/>
            <p:cNvSpPr/>
            <p:nvPr/>
          </p:nvSpPr>
          <p:spPr>
            <a:xfrm>
              <a:off x="4648200" y="6019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cxnSp>
          <p:nvCxnSpPr>
            <p:cNvPr id="92" name="Straight Connector 91"/>
            <p:cNvCxnSpPr>
              <a:stCxn id="89" idx="2"/>
              <a:endCxn id="91" idx="0"/>
            </p:cNvCxnSpPr>
            <p:nvPr/>
          </p:nvCxnSpPr>
          <p:spPr>
            <a:xfrm rot="5400000">
              <a:off x="5143500" y="5715000"/>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cxnSp>
          <p:nvCxnSpPr>
            <p:cNvPr id="93" name="Straight Connector 92"/>
            <p:cNvCxnSpPr>
              <a:stCxn id="88" idx="2"/>
              <a:endCxn id="90" idx="0"/>
            </p:cNvCxnSpPr>
            <p:nvPr/>
          </p:nvCxnSpPr>
          <p:spPr>
            <a:xfrm rot="5400000">
              <a:off x="3314700" y="5715000"/>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grpSp>
      <p:grpSp>
        <p:nvGrpSpPr>
          <p:cNvPr id="94" name="Group 93"/>
          <p:cNvGrpSpPr/>
          <p:nvPr/>
        </p:nvGrpSpPr>
        <p:grpSpPr>
          <a:xfrm>
            <a:off x="5603281" y="1209550"/>
            <a:ext cx="2209800" cy="2133600"/>
            <a:chOff x="7696200" y="4038600"/>
            <a:chExt cx="3200400" cy="3276600"/>
          </a:xfrm>
        </p:grpSpPr>
        <p:sp>
          <p:nvSpPr>
            <p:cNvPr id="95" name="Rounded Rectangle 94"/>
            <p:cNvSpPr/>
            <p:nvPr/>
          </p:nvSpPr>
          <p:spPr>
            <a:xfrm>
              <a:off x="7696200" y="4038600"/>
              <a:ext cx="3200400" cy="3276600"/>
            </a:xfrm>
            <a:prstGeom prst="roundRect">
              <a:avLst>
                <a:gd name="adj" fmla="val 4365"/>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6" name="Rounded Rectangle 95"/>
            <p:cNvSpPr/>
            <p:nvPr/>
          </p:nvSpPr>
          <p:spPr>
            <a:xfrm>
              <a:off x="7848600" y="6477000"/>
              <a:ext cx="2895600" cy="685800"/>
            </a:xfrm>
            <a:prstGeom prst="roundRect">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Bank I/O</a:t>
              </a:r>
            </a:p>
          </p:txBody>
        </p:sp>
        <p:sp>
          <p:nvSpPr>
            <p:cNvPr id="97" name="Rounded Rectangle 96"/>
            <p:cNvSpPr/>
            <p:nvPr/>
          </p:nvSpPr>
          <p:spPr>
            <a:xfrm>
              <a:off x="7848600" y="5334000"/>
              <a:ext cx="2895600" cy="990600"/>
            </a:xfrm>
            <a:prstGeom prst="roundRect">
              <a:avLst>
                <a:gd name="adj" fmla="val 7118"/>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8" name="Rounded Rectangle 97"/>
            <p:cNvSpPr/>
            <p:nvPr/>
          </p:nvSpPr>
          <p:spPr>
            <a:xfrm>
              <a:off x="7848600" y="4191000"/>
              <a:ext cx="2895600" cy="990600"/>
            </a:xfrm>
            <a:prstGeom prst="roundRect">
              <a:avLst>
                <a:gd name="adj" fmla="val 7118"/>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Subarray</a:t>
              </a:r>
            </a:p>
          </p:txBody>
        </p:sp>
      </p:grpSp>
      <p:cxnSp>
        <p:nvCxnSpPr>
          <p:cNvPr id="99" name="Straight Connector 98"/>
          <p:cNvCxnSpPr/>
          <p:nvPr/>
        </p:nvCxnSpPr>
        <p:spPr>
          <a:xfrm>
            <a:off x="4242120" y="3343150"/>
            <a:ext cx="1361161" cy="0"/>
          </a:xfrm>
          <a:prstGeom prst="line">
            <a:avLst/>
          </a:prstGeom>
          <a:noFill/>
          <a:ln w="19050" cap="flat" cmpd="sng" algn="ctr">
            <a:solidFill>
              <a:srgbClr val="262626">
                <a:lumMod val="75000"/>
                <a:lumOff val="25000"/>
              </a:srgbClr>
            </a:solidFill>
            <a:prstDash val="dash"/>
            <a:headEnd type="none" w="med" len="med"/>
            <a:tailEnd type="none" w="med" len="med"/>
          </a:ln>
          <a:effectLst/>
        </p:spPr>
      </p:cxnSp>
      <p:cxnSp>
        <p:nvCxnSpPr>
          <p:cNvPr id="100" name="Straight Connector 99"/>
          <p:cNvCxnSpPr/>
          <p:nvPr/>
        </p:nvCxnSpPr>
        <p:spPr>
          <a:xfrm flipV="1">
            <a:off x="4242120" y="1285752"/>
            <a:ext cx="1361160" cy="1219198"/>
          </a:xfrm>
          <a:prstGeom prst="line">
            <a:avLst/>
          </a:prstGeom>
          <a:noFill/>
          <a:ln w="19050" cap="flat" cmpd="sng" algn="ctr">
            <a:solidFill>
              <a:srgbClr val="262626">
                <a:lumMod val="75000"/>
                <a:lumOff val="25000"/>
              </a:srgbClr>
            </a:solidFill>
            <a:prstDash val="dash"/>
            <a:headEnd type="none" w="med" len="med"/>
            <a:tailEnd type="none" w="med" len="med"/>
          </a:ln>
          <a:effectLst/>
        </p:spPr>
      </p:cxnSp>
      <p:sp>
        <p:nvSpPr>
          <p:cNvPr id="101" name="Oval 100"/>
          <p:cNvSpPr/>
          <p:nvPr/>
        </p:nvSpPr>
        <p:spPr>
          <a:xfrm>
            <a:off x="6058477"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2" name="Oval 101"/>
          <p:cNvSpPr/>
          <p:nvPr/>
        </p:nvSpPr>
        <p:spPr>
          <a:xfrm>
            <a:off x="6383329"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3" name="Oval 102"/>
          <p:cNvSpPr/>
          <p:nvPr/>
        </p:nvSpPr>
        <p:spPr>
          <a:xfrm>
            <a:off x="6708182"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4" name="Oval 103"/>
          <p:cNvSpPr/>
          <p:nvPr/>
        </p:nvSpPr>
        <p:spPr>
          <a:xfrm>
            <a:off x="7033035"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5" name="Oval 104"/>
          <p:cNvSpPr/>
          <p:nvPr/>
        </p:nvSpPr>
        <p:spPr>
          <a:xfrm>
            <a:off x="7357887"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6" name="Oval 105"/>
          <p:cNvSpPr/>
          <p:nvPr/>
        </p:nvSpPr>
        <p:spPr>
          <a:xfrm>
            <a:off x="6058477"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7" name="Oval 106"/>
          <p:cNvSpPr/>
          <p:nvPr/>
        </p:nvSpPr>
        <p:spPr>
          <a:xfrm>
            <a:off x="6383329"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8" name="Oval 107"/>
          <p:cNvSpPr/>
          <p:nvPr/>
        </p:nvSpPr>
        <p:spPr>
          <a:xfrm>
            <a:off x="6708182"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9" name="Oval 108"/>
          <p:cNvSpPr/>
          <p:nvPr/>
        </p:nvSpPr>
        <p:spPr>
          <a:xfrm>
            <a:off x="7033035"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0" name="Oval 109"/>
          <p:cNvSpPr/>
          <p:nvPr/>
        </p:nvSpPr>
        <p:spPr>
          <a:xfrm>
            <a:off x="7357887"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1" name="Oval 110"/>
          <p:cNvSpPr/>
          <p:nvPr/>
        </p:nvSpPr>
        <p:spPr>
          <a:xfrm>
            <a:off x="5733624"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2" name="Oval 111"/>
          <p:cNvSpPr/>
          <p:nvPr/>
        </p:nvSpPr>
        <p:spPr>
          <a:xfrm>
            <a:off x="5733624"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grpSp>
        <p:nvGrpSpPr>
          <p:cNvPr id="113" name="Group 120"/>
          <p:cNvGrpSpPr/>
          <p:nvPr/>
        </p:nvGrpSpPr>
        <p:grpSpPr>
          <a:xfrm>
            <a:off x="5733624" y="4863139"/>
            <a:ext cx="1949116" cy="324853"/>
            <a:chOff x="11963400" y="12192000"/>
            <a:chExt cx="2743200" cy="457200"/>
          </a:xfrm>
        </p:grpSpPr>
        <p:sp>
          <p:nvSpPr>
            <p:cNvPr id="114" name="Oval 113"/>
            <p:cNvSpPr/>
            <p:nvPr/>
          </p:nvSpPr>
          <p:spPr>
            <a:xfrm>
              <a:off x="124206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5" name="Oval 114"/>
            <p:cNvSpPr/>
            <p:nvPr/>
          </p:nvSpPr>
          <p:spPr>
            <a:xfrm>
              <a:off x="128778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6" name="Oval 115"/>
            <p:cNvSpPr/>
            <p:nvPr/>
          </p:nvSpPr>
          <p:spPr>
            <a:xfrm>
              <a:off x="137922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7" name="Oval 116"/>
            <p:cNvSpPr/>
            <p:nvPr/>
          </p:nvSpPr>
          <p:spPr>
            <a:xfrm>
              <a:off x="142494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8" name="Oval 117"/>
            <p:cNvSpPr/>
            <p:nvPr/>
          </p:nvSpPr>
          <p:spPr>
            <a:xfrm>
              <a:off x="119634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9" name="Oval 118"/>
            <p:cNvSpPr/>
            <p:nvPr/>
          </p:nvSpPr>
          <p:spPr>
            <a:xfrm>
              <a:off x="133350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grpSp>
      <p:sp>
        <p:nvSpPr>
          <p:cNvPr id="120" name="Oval 119"/>
          <p:cNvSpPr/>
          <p:nvPr/>
        </p:nvSpPr>
        <p:spPr>
          <a:xfrm>
            <a:off x="5733624"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1" name="Oval 120"/>
          <p:cNvSpPr/>
          <p:nvPr/>
        </p:nvSpPr>
        <p:spPr>
          <a:xfrm>
            <a:off x="6058477"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2" name="Oval 121"/>
          <p:cNvSpPr/>
          <p:nvPr/>
        </p:nvSpPr>
        <p:spPr>
          <a:xfrm>
            <a:off x="6383329"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3" name="Oval 122"/>
          <p:cNvSpPr/>
          <p:nvPr/>
        </p:nvSpPr>
        <p:spPr>
          <a:xfrm>
            <a:off x="6708182"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4" name="Oval 123"/>
          <p:cNvSpPr/>
          <p:nvPr/>
        </p:nvSpPr>
        <p:spPr>
          <a:xfrm>
            <a:off x="7033035"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5" name="Oval 124"/>
          <p:cNvSpPr/>
          <p:nvPr/>
        </p:nvSpPr>
        <p:spPr>
          <a:xfrm>
            <a:off x="7357887"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6" name="Freeform 125"/>
          <p:cNvSpPr/>
          <p:nvPr/>
        </p:nvSpPr>
        <p:spPr>
          <a:xfrm>
            <a:off x="7698259" y="1929796"/>
            <a:ext cx="492690" cy="2327754"/>
          </a:xfrm>
          <a:custGeom>
            <a:avLst/>
            <a:gdLst>
              <a:gd name="connsiteX0" fmla="*/ 0 w 492690"/>
              <a:gd name="connsiteY0" fmla="*/ 0 h 1941534"/>
              <a:gd name="connsiteX1" fmla="*/ 488515 w 492690"/>
              <a:gd name="connsiteY1" fmla="*/ 1102290 h 1941534"/>
              <a:gd name="connsiteX2" fmla="*/ 25052 w 492690"/>
              <a:gd name="connsiteY2" fmla="*/ 1941534 h 1941534"/>
            </a:gdLst>
            <a:ahLst/>
            <a:cxnLst>
              <a:cxn ang="0">
                <a:pos x="connsiteX0" y="connsiteY0"/>
              </a:cxn>
              <a:cxn ang="0">
                <a:pos x="connsiteX1" y="connsiteY1"/>
              </a:cxn>
              <a:cxn ang="0">
                <a:pos x="connsiteX2" y="connsiteY2"/>
              </a:cxn>
            </a:cxnLst>
            <a:rect l="l" t="t" r="r" b="b"/>
            <a:pathLst>
              <a:path w="492690" h="1941534">
                <a:moveTo>
                  <a:pt x="0" y="0"/>
                </a:moveTo>
                <a:cubicBezTo>
                  <a:pt x="242170" y="389350"/>
                  <a:pt x="484340" y="778701"/>
                  <a:pt x="488515" y="1102290"/>
                </a:cubicBezTo>
                <a:cubicBezTo>
                  <a:pt x="492690" y="1425879"/>
                  <a:pt x="258871" y="1683706"/>
                  <a:pt x="25052" y="1941534"/>
                </a:cubicBezTo>
              </a:path>
            </a:pathLst>
          </a:custGeom>
          <a:noFill/>
          <a:ln w="19050" cap="flat" cmpd="sng" algn="ctr">
            <a:solidFill>
              <a:srgbClr val="262626">
                <a:lumMod val="75000"/>
                <a:lumOff val="25000"/>
              </a:srgbClr>
            </a:solidFill>
            <a:prstDash val="dash"/>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ヒラギノ角ゴ ProN W6"/>
            </a:endParaRPr>
          </a:p>
        </p:txBody>
      </p:sp>
      <p:sp>
        <p:nvSpPr>
          <p:cNvPr id="127" name="Freeform 126"/>
          <p:cNvSpPr/>
          <p:nvPr/>
        </p:nvSpPr>
        <p:spPr>
          <a:xfrm>
            <a:off x="7698259" y="1303494"/>
            <a:ext cx="1192061" cy="4859055"/>
          </a:xfrm>
          <a:custGeom>
            <a:avLst/>
            <a:gdLst>
              <a:gd name="connsiteX0" fmla="*/ 0 w 1192061"/>
              <a:gd name="connsiteY0" fmla="*/ 0 h 4572000"/>
              <a:gd name="connsiteX1" fmla="*/ 1189973 w 1192061"/>
              <a:gd name="connsiteY1" fmla="*/ 1979113 h 4572000"/>
              <a:gd name="connsiteX2" fmla="*/ 12526 w 1192061"/>
              <a:gd name="connsiteY2" fmla="*/ 4572000 h 4572000"/>
            </a:gdLst>
            <a:ahLst/>
            <a:cxnLst>
              <a:cxn ang="0">
                <a:pos x="connsiteX0" y="connsiteY0"/>
              </a:cxn>
              <a:cxn ang="0">
                <a:pos x="connsiteX1" y="connsiteY1"/>
              </a:cxn>
              <a:cxn ang="0">
                <a:pos x="connsiteX2" y="connsiteY2"/>
              </a:cxn>
            </a:cxnLst>
            <a:rect l="l" t="t" r="r" b="b"/>
            <a:pathLst>
              <a:path w="1192061" h="4572000">
                <a:moveTo>
                  <a:pt x="0" y="0"/>
                </a:moveTo>
                <a:cubicBezTo>
                  <a:pt x="593942" y="608556"/>
                  <a:pt x="1187885" y="1217113"/>
                  <a:pt x="1189973" y="1979113"/>
                </a:cubicBezTo>
                <a:cubicBezTo>
                  <a:pt x="1192061" y="2741113"/>
                  <a:pt x="602293" y="3656556"/>
                  <a:pt x="12526" y="4572000"/>
                </a:cubicBezTo>
              </a:path>
            </a:pathLst>
          </a:custGeom>
          <a:noFill/>
          <a:ln w="19050" cap="flat" cmpd="sng" algn="ctr">
            <a:solidFill>
              <a:srgbClr val="262626">
                <a:lumMod val="75000"/>
                <a:lumOff val="25000"/>
              </a:srgbClr>
            </a:solidFill>
            <a:prstDash val="dash"/>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ヒラギノ角ゴ ProN W6"/>
            </a:endParaRPr>
          </a:p>
        </p:txBody>
      </p:sp>
      <p:cxnSp>
        <p:nvCxnSpPr>
          <p:cNvPr id="128" name="Curved Connector 127"/>
          <p:cNvCxnSpPr>
            <a:stCxn id="112" idx="2"/>
            <a:endCxn id="120" idx="2"/>
          </p:cNvCxnSpPr>
          <p:nvPr/>
        </p:nvCxnSpPr>
        <p:spPr>
          <a:xfrm rot="10800000" flipV="1">
            <a:off x="5733623" y="4700713"/>
            <a:ext cx="1588" cy="649705"/>
          </a:xfrm>
          <a:prstGeom prst="curvedConnector3">
            <a:avLst>
              <a:gd name="adj1" fmla="val 34115313"/>
            </a:avLst>
          </a:prstGeom>
          <a:noFill/>
          <a:ln w="38100" cap="flat" cmpd="sng" algn="ctr">
            <a:solidFill>
              <a:srgbClr val="C00000"/>
            </a:solidFill>
            <a:prstDash val="solid"/>
            <a:headEnd type="triangle" w="lg" len="med"/>
            <a:tailEnd type="triangle" w="lg" len="med"/>
          </a:ln>
          <a:effectLst/>
        </p:spPr>
      </p:cxnSp>
      <p:sp>
        <p:nvSpPr>
          <p:cNvPr id="129" name="TextBox 128"/>
          <p:cNvSpPr txBox="1"/>
          <p:nvPr/>
        </p:nvSpPr>
        <p:spPr>
          <a:xfrm>
            <a:off x="3290336" y="5237732"/>
            <a:ext cx="2159566" cy="83099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Intra </a:t>
            </a:r>
            <a:r>
              <a:rPr kumimoji="0" lang="en-US" sz="2400" b="0" i="0" u="none" strike="noStrike" kern="0" cap="none" spc="0" normalizeH="0" baseline="0" noProof="0" dirty="0" err="1">
                <a:ln>
                  <a:noFill/>
                </a:ln>
                <a:solidFill>
                  <a:srgbClr val="262626">
                    <a:lumMod val="95000"/>
                    <a:lumOff val="5000"/>
                  </a:srgbClr>
                </a:solidFill>
                <a:effectLst/>
                <a:uLnTx/>
                <a:uFillTx/>
                <a:latin typeface="Tahoma"/>
                <a:ea typeface="ヒラギノ角ゴ ProN W6"/>
                <a:cs typeface="Tahoma"/>
              </a:rPr>
              <a:t>Subarray</a:t>
            </a:r>
            <a:endPar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Copy (2 ACTs)</a:t>
            </a:r>
          </a:p>
        </p:txBody>
      </p:sp>
      <p:cxnSp>
        <p:nvCxnSpPr>
          <p:cNvPr id="130" name="Curved Connector 129"/>
          <p:cNvCxnSpPr>
            <a:stCxn id="90" idx="2"/>
            <a:endCxn id="91" idx="2"/>
          </p:cNvCxnSpPr>
          <p:nvPr/>
        </p:nvCxnSpPr>
        <p:spPr>
          <a:xfrm rot="16200000" flipH="1">
            <a:off x="3165230" y="4112343"/>
            <a:ext cx="1588" cy="1218871"/>
          </a:xfrm>
          <a:prstGeom prst="curvedConnector3">
            <a:avLst>
              <a:gd name="adj1" fmla="val 33326522"/>
            </a:avLst>
          </a:prstGeom>
          <a:noFill/>
          <a:ln w="38100" cap="flat" cmpd="sng" algn="ctr">
            <a:solidFill>
              <a:srgbClr val="C00000"/>
            </a:solidFill>
            <a:prstDash val="solid"/>
            <a:headEnd type="triangle" w="lg" len="med"/>
            <a:tailEnd type="triangle" w="lg" len="med"/>
          </a:ln>
          <a:effectLst/>
        </p:spPr>
      </p:cxnSp>
      <p:sp>
        <p:nvSpPr>
          <p:cNvPr id="131" name="TextBox 130"/>
          <p:cNvSpPr txBox="1"/>
          <p:nvPr/>
        </p:nvSpPr>
        <p:spPr>
          <a:xfrm>
            <a:off x="622907" y="5162966"/>
            <a:ext cx="2450461" cy="12003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Inter Bank Copy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(Pipelined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Internal RD/WR)</a:t>
            </a:r>
          </a:p>
        </p:txBody>
      </p:sp>
      <p:cxnSp>
        <p:nvCxnSpPr>
          <p:cNvPr id="132" name="Curved Connector 131"/>
          <p:cNvCxnSpPr>
            <a:stCxn id="98" idx="1"/>
            <a:endCxn id="97" idx="1"/>
          </p:cNvCxnSpPr>
          <p:nvPr/>
        </p:nvCxnSpPr>
        <p:spPr>
          <a:xfrm rot="10800000" flipV="1">
            <a:off x="5708510" y="1631307"/>
            <a:ext cx="1588" cy="744279"/>
          </a:xfrm>
          <a:prstGeom prst="curvedConnector3">
            <a:avLst>
              <a:gd name="adj1" fmla="val 68822188"/>
            </a:avLst>
          </a:prstGeom>
          <a:noFill/>
          <a:ln w="38100" cap="flat" cmpd="sng" algn="ctr">
            <a:solidFill>
              <a:srgbClr val="C00000"/>
            </a:solidFill>
            <a:prstDash val="solid"/>
            <a:headEnd type="triangle" w="lg" len="med"/>
            <a:tailEnd type="triangle" w="lg" len="med"/>
          </a:ln>
          <a:effectLst/>
        </p:spPr>
      </p:cxnSp>
      <p:sp>
        <p:nvSpPr>
          <p:cNvPr id="133" name="TextBox 132"/>
          <p:cNvSpPr txBox="1"/>
          <p:nvPr/>
        </p:nvSpPr>
        <p:spPr>
          <a:xfrm>
            <a:off x="502273" y="1106710"/>
            <a:ext cx="410986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Inter S</a:t>
            </a:r>
            <a:r>
              <a:rPr kumimoji="0" lang="en-US" sz="2400" b="0" i="0" u="none" strike="noStrike" kern="0" cap="none" spc="0" normalizeH="0" baseline="0" noProof="0" dirty="0" err="1">
                <a:ln>
                  <a:noFill/>
                </a:ln>
                <a:solidFill>
                  <a:srgbClr val="262626">
                    <a:lumMod val="95000"/>
                    <a:lumOff val="5000"/>
                  </a:srgbClr>
                </a:solidFill>
                <a:effectLst/>
                <a:uLnTx/>
                <a:uFillTx/>
                <a:latin typeface="Tahoma"/>
                <a:ea typeface="ヒラギノ角ゴ ProN W6"/>
                <a:cs typeface="Tahoma"/>
              </a:rPr>
              <a:t>ubarray</a:t>
            </a: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 Copy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(Use Inter-Bank Copy Twice)</a:t>
            </a:r>
          </a:p>
        </p:txBody>
      </p:sp>
      <p:sp>
        <p:nvSpPr>
          <p:cNvPr id="68" name="TextBox 67"/>
          <p:cNvSpPr txBox="1"/>
          <p:nvPr/>
        </p:nvSpPr>
        <p:spPr>
          <a:xfrm>
            <a:off x="6606832" y="358793"/>
            <a:ext cx="24336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8000"/>
                </a:solidFill>
                <a:effectLst/>
                <a:uLnTx/>
                <a:uFillTx/>
                <a:latin typeface="Candara" panose="020E0502030303020204" pitchFamily="34" charset="0"/>
                <a:ea typeface="ヒラギノ角ゴ ProN W6"/>
                <a:cs typeface="Tahoma"/>
              </a:rPr>
              <a:t>0.01% area cost</a:t>
            </a:r>
          </a:p>
        </p:txBody>
      </p:sp>
      <p:sp>
        <p:nvSpPr>
          <p:cNvPr id="3" name="Title 2">
            <a:extLst>
              <a:ext uri="{FF2B5EF4-FFF2-40B4-BE49-F238E27FC236}">
                <a16:creationId xmlns:a16="http://schemas.microsoft.com/office/drawing/2014/main" id="{583D01FE-8D5E-4B42-949D-870D6FE9DB5D}"/>
              </a:ext>
            </a:extLst>
          </p:cNvPr>
          <p:cNvSpPr>
            <a:spLocks noGrp="1"/>
          </p:cNvSpPr>
          <p:nvPr>
            <p:ph type="title"/>
          </p:nvPr>
        </p:nvSpPr>
        <p:spPr/>
        <p:txBody>
          <a:bodyPr>
            <a:normAutofit fontScale="90000"/>
          </a:bodyPr>
          <a:lstStyle/>
          <a:p>
            <a:r>
              <a:rPr lang="en-US" dirty="0"/>
              <a:t>Generalized </a:t>
            </a:r>
            <a:r>
              <a:rPr lang="en-US" dirty="0" err="1"/>
              <a:t>RowClone</a:t>
            </a:r>
            <a:endParaRPr lang="en-US" dirty="0"/>
          </a:p>
        </p:txBody>
      </p:sp>
    </p:spTree>
    <p:extLst>
      <p:ext uri="{BB962C8B-B14F-4D97-AF65-F5344CB8AC3E}">
        <p14:creationId xmlns:p14="http://schemas.microsoft.com/office/powerpoint/2010/main" val="3676905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Moving Data Inside DRAM?</a:t>
            </a:r>
          </a:p>
        </p:txBody>
      </p:sp>
      <p:sp>
        <p:nvSpPr>
          <p:cNvPr id="8" name="Rounded Rectangle 7"/>
          <p:cNvSpPr/>
          <p:nvPr/>
        </p:nvSpPr>
        <p:spPr>
          <a:xfrm>
            <a:off x="3376374" y="1726216"/>
            <a:ext cx="5246880" cy="2534871"/>
          </a:xfrm>
          <a:prstGeom prst="roundRect">
            <a:avLst>
              <a:gd name="adj" fmla="val 4531"/>
            </a:avLst>
          </a:prstGeom>
          <a:no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grpSp>
        <p:nvGrpSpPr>
          <p:cNvPr id="13" name="cell array"/>
          <p:cNvGrpSpPr/>
          <p:nvPr/>
        </p:nvGrpSpPr>
        <p:grpSpPr>
          <a:xfrm>
            <a:off x="3479285" y="1856128"/>
            <a:ext cx="5070630" cy="2212155"/>
            <a:chOff x="2253615" y="2812764"/>
            <a:chExt cx="5070630" cy="2212155"/>
          </a:xfrm>
        </p:grpSpPr>
        <p:grpSp>
          <p:nvGrpSpPr>
            <p:cNvPr id="5" name="Group 4"/>
            <p:cNvGrpSpPr/>
            <p:nvPr/>
          </p:nvGrpSpPr>
          <p:grpSpPr>
            <a:xfrm>
              <a:off x="2253615" y="2812764"/>
              <a:ext cx="5070630" cy="365760"/>
              <a:chOff x="2137956" y="2812764"/>
              <a:chExt cx="5070630" cy="365760"/>
            </a:xfrm>
          </p:grpSpPr>
          <p:sp>
            <p:nvSpPr>
              <p:cNvPr id="172" name="Oval 171"/>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3" name="Oval 172"/>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4" name="Oval 173"/>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5" name="Oval 174"/>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6" name="Oval 175"/>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7" name="Oval 176"/>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8" name="Oval 177"/>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9" name="Oval 178"/>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0" name="Oval 179"/>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1" name="Oval 180"/>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2" name="Oval 181"/>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grpSp>
        <p:grpSp>
          <p:nvGrpSpPr>
            <p:cNvPr id="183" name="Group 182"/>
            <p:cNvGrpSpPr/>
            <p:nvPr/>
          </p:nvGrpSpPr>
          <p:grpSpPr>
            <a:xfrm>
              <a:off x="2253615" y="3274363"/>
              <a:ext cx="5070630" cy="365760"/>
              <a:chOff x="2137956" y="2812764"/>
              <a:chExt cx="5070630" cy="365760"/>
            </a:xfrm>
          </p:grpSpPr>
          <p:sp>
            <p:nvSpPr>
              <p:cNvPr id="185" name="Oval 184"/>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6" name="Oval 185"/>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7" name="Oval 186"/>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8" name="Oval 187"/>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9" name="Oval 188"/>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0" name="Oval 189"/>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1" name="Oval 190"/>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2" name="Oval 191"/>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3" name="Oval 192"/>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4" name="Oval 193"/>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5" name="Oval 194"/>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grpSp>
        <p:grpSp>
          <p:nvGrpSpPr>
            <p:cNvPr id="196" name="Group 195"/>
            <p:cNvGrpSpPr/>
            <p:nvPr/>
          </p:nvGrpSpPr>
          <p:grpSpPr>
            <a:xfrm>
              <a:off x="2253615" y="3735962"/>
              <a:ext cx="5070630" cy="365760"/>
              <a:chOff x="2137956" y="2812764"/>
              <a:chExt cx="5070630" cy="365760"/>
            </a:xfrm>
          </p:grpSpPr>
          <p:sp>
            <p:nvSpPr>
              <p:cNvPr id="198" name="Oval 197"/>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9" name="Oval 198"/>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0" name="Oval 199"/>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1" name="Oval 200"/>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2" name="Oval 201"/>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3" name="Oval 202"/>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4" name="Oval 203"/>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5" name="Oval 204"/>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6" name="Oval 205"/>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7" name="Oval 206"/>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8" name="Oval 207"/>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grpSp>
        <p:grpSp>
          <p:nvGrpSpPr>
            <p:cNvPr id="236" name="Group 235"/>
            <p:cNvGrpSpPr/>
            <p:nvPr/>
          </p:nvGrpSpPr>
          <p:grpSpPr>
            <a:xfrm>
              <a:off x="2253615" y="4659159"/>
              <a:ext cx="5070630" cy="365760"/>
              <a:chOff x="2137956" y="2812764"/>
              <a:chExt cx="5070630" cy="365760"/>
            </a:xfrm>
          </p:grpSpPr>
          <p:sp>
            <p:nvSpPr>
              <p:cNvPr id="238" name="Oval 237"/>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39" name="Oval 238"/>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0" name="Oval 239"/>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1" name="Oval 240"/>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2" name="Oval 241"/>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3" name="Oval 242"/>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4" name="Oval 243"/>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5" name="Oval 244"/>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6" name="Oval 245"/>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7" name="Oval 246"/>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8" name="Oval 247"/>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grpSp>
      </p:grpSp>
      <p:grpSp>
        <p:nvGrpSpPr>
          <p:cNvPr id="14" name="cell label"/>
          <p:cNvGrpSpPr/>
          <p:nvPr/>
        </p:nvGrpSpPr>
        <p:grpSpPr>
          <a:xfrm>
            <a:off x="1860443" y="2369687"/>
            <a:ext cx="1801722" cy="830997"/>
            <a:chOff x="856729" y="3065531"/>
            <a:chExt cx="1801722" cy="830997"/>
          </a:xfrm>
        </p:grpSpPr>
        <p:sp>
          <p:nvSpPr>
            <p:cNvPr id="235" name="TextBox 234"/>
            <p:cNvSpPr txBox="1"/>
            <p:nvPr/>
          </p:nvSpPr>
          <p:spPr>
            <a:xfrm>
              <a:off x="856729" y="3065531"/>
              <a:ext cx="15786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Gill Sans MT"/>
                  <a:ea typeface="ＭＳ Ｐゴシック" charset="-128"/>
                  <a:cs typeface="+mn-cs"/>
                </a:rPr>
                <a:t>DRAM </a:t>
              </a:r>
              <a:br>
                <a:rPr kumimoji="0" lang="en-US" sz="2400" b="0" i="0" u="none" strike="noStrike" kern="0" cap="none" spc="0" normalizeH="0" baseline="0" noProof="0" dirty="0">
                  <a:ln>
                    <a:noFill/>
                  </a:ln>
                  <a:solidFill>
                    <a:prstClr val="black"/>
                  </a:solidFill>
                  <a:effectLst/>
                  <a:uLnTx/>
                  <a:uFillTx/>
                  <a:latin typeface="Gill Sans MT"/>
                  <a:ea typeface="ＭＳ Ｐゴシック" charset="-128"/>
                  <a:cs typeface="+mn-cs"/>
                </a:rPr>
              </a:br>
              <a:r>
                <a:rPr kumimoji="0" lang="en-US" sz="2400" b="0" i="0" u="none" strike="noStrike" kern="0" cap="none" spc="0" normalizeH="0" baseline="0" noProof="0" dirty="0">
                  <a:ln>
                    <a:noFill/>
                  </a:ln>
                  <a:solidFill>
                    <a:prstClr val="black"/>
                  </a:solidFill>
                  <a:effectLst/>
                  <a:uLnTx/>
                  <a:uFillTx/>
                  <a:latin typeface="Gill Sans MT"/>
                  <a:ea typeface="ＭＳ Ｐゴシック" charset="-128"/>
                  <a:cs typeface="+mn-cs"/>
                </a:rPr>
                <a:t>cell</a:t>
              </a:r>
            </a:p>
          </p:txBody>
        </p:sp>
        <p:cxnSp>
          <p:nvCxnSpPr>
            <p:cNvPr id="9" name="Straight Arrow Connector 8"/>
            <p:cNvCxnSpPr/>
            <p:nvPr/>
          </p:nvCxnSpPr>
          <p:spPr>
            <a:xfrm>
              <a:off x="2145512" y="3512390"/>
              <a:ext cx="512939" cy="107708"/>
            </a:xfrm>
            <a:prstGeom prst="straightConnector1">
              <a:avLst/>
            </a:prstGeom>
            <a:ln w="53975" cap="rnd">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6" name="subarrays"/>
          <p:cNvGrpSpPr/>
          <p:nvPr/>
        </p:nvGrpSpPr>
        <p:grpSpPr>
          <a:xfrm>
            <a:off x="3448175" y="1858371"/>
            <a:ext cx="5107923" cy="2231042"/>
            <a:chOff x="1770761" y="2804420"/>
            <a:chExt cx="5553484" cy="2231042"/>
          </a:xfrm>
        </p:grpSpPr>
        <p:sp>
          <p:nvSpPr>
            <p:cNvPr id="249" name="Rounded Rectangle 248"/>
            <p:cNvSpPr/>
            <p:nvPr/>
          </p:nvSpPr>
          <p:spPr>
            <a:xfrm>
              <a:off x="1770761" y="2804420"/>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ＭＳ Ｐゴシック" charset="-128"/>
                  <a:cs typeface="+mn-cs"/>
                </a:rPr>
                <a:t>Subarray 1</a:t>
              </a:r>
            </a:p>
          </p:txBody>
        </p:sp>
        <p:sp>
          <p:nvSpPr>
            <p:cNvPr id="250" name="Rounded Rectangle 249"/>
            <p:cNvSpPr/>
            <p:nvPr/>
          </p:nvSpPr>
          <p:spPr>
            <a:xfrm>
              <a:off x="1770761" y="3262777"/>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ＭＳ Ｐゴシック" charset="-128"/>
                  <a:cs typeface="+mn-cs"/>
                </a:rPr>
                <a:t>Subarray 2</a:t>
              </a:r>
            </a:p>
          </p:txBody>
        </p:sp>
        <p:sp>
          <p:nvSpPr>
            <p:cNvPr id="251" name="Rounded Rectangle 250"/>
            <p:cNvSpPr/>
            <p:nvPr/>
          </p:nvSpPr>
          <p:spPr>
            <a:xfrm>
              <a:off x="1770761" y="3730169"/>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ＭＳ Ｐゴシック" charset="-128"/>
                  <a:cs typeface="+mn-cs"/>
                </a:rPr>
                <a:t>Subarray 3</a:t>
              </a:r>
            </a:p>
          </p:txBody>
        </p:sp>
        <p:sp>
          <p:nvSpPr>
            <p:cNvPr id="253" name="Rounded Rectangle 252"/>
            <p:cNvSpPr/>
            <p:nvPr/>
          </p:nvSpPr>
          <p:spPr>
            <a:xfrm>
              <a:off x="1770761" y="4653015"/>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ＭＳ Ｐゴシック" charset="-128"/>
                  <a:cs typeface="+mn-cs"/>
                </a:rPr>
                <a:t>Subarray N</a:t>
              </a:r>
            </a:p>
          </p:txBody>
        </p:sp>
        <p:sp>
          <p:nvSpPr>
            <p:cNvPr id="15" name="TextBox 14"/>
            <p:cNvSpPr txBox="1"/>
            <p:nvPr/>
          </p:nvSpPr>
          <p:spPr>
            <a:xfrm rot="5400000">
              <a:off x="4501161" y="4165067"/>
              <a:ext cx="4924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ＭＳ Ｐゴシック" charset="-128"/>
                  <a:cs typeface="+mn-cs"/>
                </a:rPr>
                <a:t>…</a:t>
              </a:r>
            </a:p>
          </p:txBody>
        </p:sp>
      </p:grpSp>
      <p:grpSp>
        <p:nvGrpSpPr>
          <p:cNvPr id="35" name="DataBus"/>
          <p:cNvGrpSpPr/>
          <p:nvPr/>
        </p:nvGrpSpPr>
        <p:grpSpPr>
          <a:xfrm>
            <a:off x="6105346" y="1726216"/>
            <a:ext cx="2391359" cy="3302984"/>
            <a:chOff x="4656522" y="1981200"/>
            <a:chExt cx="2391359" cy="3302984"/>
          </a:xfrm>
        </p:grpSpPr>
        <p:grpSp>
          <p:nvGrpSpPr>
            <p:cNvPr id="25" name="DataBus"/>
            <p:cNvGrpSpPr/>
            <p:nvPr/>
          </p:nvGrpSpPr>
          <p:grpSpPr>
            <a:xfrm>
              <a:off x="4656522" y="2194599"/>
              <a:ext cx="2391359" cy="3089585"/>
              <a:chOff x="5161595" y="2885664"/>
              <a:chExt cx="2391359" cy="3089585"/>
            </a:xfrm>
          </p:grpSpPr>
          <p:sp>
            <p:nvSpPr>
              <p:cNvPr id="87" name="TextBox 86"/>
              <p:cNvSpPr txBox="1"/>
              <p:nvPr/>
            </p:nvSpPr>
            <p:spPr>
              <a:xfrm>
                <a:off x="5161595" y="5144252"/>
                <a:ext cx="239135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504D"/>
                    </a:solidFill>
                    <a:effectLst/>
                    <a:uLnTx/>
                    <a:uFillTx/>
                    <a:latin typeface="Gill Sans MT"/>
                    <a:ea typeface="ＭＳ Ｐゴシック" charset="-128"/>
                    <a:cs typeface="+mn-cs"/>
                  </a:rPr>
                  <a:t>Internal </a:t>
                </a:r>
                <a:br>
                  <a:rPr kumimoji="0" lang="en-US" sz="2400" b="1" i="0" u="none" strike="noStrike" kern="1200" cap="none" spc="0" normalizeH="0" baseline="0" noProof="0" dirty="0">
                    <a:ln>
                      <a:noFill/>
                    </a:ln>
                    <a:solidFill>
                      <a:srgbClr val="C0504D"/>
                    </a:solidFill>
                    <a:effectLst/>
                    <a:uLnTx/>
                    <a:uFillTx/>
                    <a:latin typeface="Gill Sans MT"/>
                    <a:ea typeface="ＭＳ Ｐゴシック" charset="-128"/>
                    <a:cs typeface="+mn-cs"/>
                  </a:rPr>
                </a:br>
                <a:r>
                  <a:rPr kumimoji="0" lang="en-US" sz="2400" b="1" i="0" u="none" strike="noStrike" kern="1200" cap="none" spc="0" normalizeH="0" baseline="0" noProof="0" dirty="0">
                    <a:ln>
                      <a:noFill/>
                    </a:ln>
                    <a:solidFill>
                      <a:srgbClr val="C0504D"/>
                    </a:solidFill>
                    <a:effectLst/>
                    <a:uLnTx/>
                    <a:uFillTx/>
                    <a:latin typeface="Gill Sans MT"/>
                    <a:ea typeface="ＭＳ Ｐゴシック" charset="-128"/>
                    <a:cs typeface="+mn-cs"/>
                  </a:rPr>
                  <a:t>Data Bus (64b)</a:t>
                </a:r>
              </a:p>
            </p:txBody>
          </p:sp>
          <p:grpSp>
            <p:nvGrpSpPr>
              <p:cNvPr id="24" name="Group 23"/>
              <p:cNvGrpSpPr/>
              <p:nvPr/>
            </p:nvGrpSpPr>
            <p:grpSpPr>
              <a:xfrm>
                <a:off x="6172274" y="2885664"/>
                <a:ext cx="384136" cy="2086523"/>
                <a:chOff x="6172274" y="2885664"/>
                <a:chExt cx="384136" cy="2086523"/>
              </a:xfrm>
            </p:grpSpPr>
            <p:sp>
              <p:nvSpPr>
                <p:cNvPr id="23" name="Left-Right Arrow 22"/>
                <p:cNvSpPr/>
                <p:nvPr/>
              </p:nvSpPr>
              <p:spPr>
                <a:xfrm>
                  <a:off x="6172274" y="2885664"/>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54" name="Left-Right Arrow 253"/>
                <p:cNvSpPr/>
                <p:nvPr/>
              </p:nvSpPr>
              <p:spPr>
                <a:xfrm>
                  <a:off x="6186408" y="3332981"/>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55" name="Left-Right Arrow 254"/>
                <p:cNvSpPr/>
                <p:nvPr/>
              </p:nvSpPr>
              <p:spPr>
                <a:xfrm>
                  <a:off x="6181202" y="3801443"/>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56" name="Left-Right Arrow 255"/>
                <p:cNvSpPr/>
                <p:nvPr/>
              </p:nvSpPr>
              <p:spPr>
                <a:xfrm>
                  <a:off x="6179681" y="4724640"/>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sp>
          <p:nvSpPr>
            <p:cNvPr id="33" name="Up-Down Arrow 32"/>
            <p:cNvSpPr/>
            <p:nvPr/>
          </p:nvSpPr>
          <p:spPr>
            <a:xfrm>
              <a:off x="5972403" y="1981200"/>
              <a:ext cx="398221" cy="2486949"/>
            </a:xfrm>
            <a:prstGeom prst="up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nvGrpSpPr>
          <p:cNvPr id="262" name="SA_Size"/>
          <p:cNvGrpSpPr/>
          <p:nvPr/>
        </p:nvGrpSpPr>
        <p:grpSpPr>
          <a:xfrm>
            <a:off x="2428832" y="1283563"/>
            <a:ext cx="6121083" cy="1169430"/>
            <a:chOff x="691905" y="1690947"/>
            <a:chExt cx="6121083" cy="1169430"/>
          </a:xfrm>
        </p:grpSpPr>
        <p:grpSp>
          <p:nvGrpSpPr>
            <p:cNvPr id="79" name="Group 78"/>
            <p:cNvGrpSpPr/>
            <p:nvPr/>
          </p:nvGrpSpPr>
          <p:grpSpPr>
            <a:xfrm>
              <a:off x="1711248" y="1690947"/>
              <a:ext cx="5101740" cy="461665"/>
              <a:chOff x="1682924" y="3712335"/>
              <a:chExt cx="5101740" cy="461665"/>
            </a:xfrm>
          </p:grpSpPr>
          <p:cxnSp>
            <p:nvCxnSpPr>
              <p:cNvPr id="44" name="Straight Arrow Connector 43"/>
              <p:cNvCxnSpPr/>
              <p:nvPr/>
            </p:nvCxnSpPr>
            <p:spPr>
              <a:xfrm>
                <a:off x="1682924" y="3943167"/>
                <a:ext cx="2192441" cy="0"/>
              </a:xfrm>
              <a:prstGeom prst="straightConnector1">
                <a:avLst/>
              </a:prstGeom>
              <a:ln w="38100" cap="rnd">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875365" y="3712335"/>
                <a:ext cx="6944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8Kb</a:t>
                </a:r>
              </a:p>
            </p:txBody>
          </p:sp>
          <p:cxnSp>
            <p:nvCxnSpPr>
              <p:cNvPr id="121" name="Straight Arrow Connector 120"/>
              <p:cNvCxnSpPr>
                <a:stCxn id="49" idx="3"/>
              </p:cNvCxnSpPr>
              <p:nvPr/>
            </p:nvCxnSpPr>
            <p:spPr>
              <a:xfrm flipV="1">
                <a:off x="4569786" y="3943167"/>
                <a:ext cx="2214878" cy="1"/>
              </a:xfrm>
              <a:prstGeom prst="straightConnector1">
                <a:avLst/>
              </a:prstGeom>
              <a:ln w="38100" cap="rnd">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cxnSp>
          <p:nvCxnSpPr>
            <p:cNvPr id="260" name="Straight Arrow Connector 259"/>
            <p:cNvCxnSpPr/>
            <p:nvPr/>
          </p:nvCxnSpPr>
          <p:spPr>
            <a:xfrm>
              <a:off x="1495302" y="2201419"/>
              <a:ext cx="0" cy="486921"/>
            </a:xfrm>
            <a:prstGeom prst="straightConnector1">
              <a:avLst/>
            </a:prstGeom>
            <a:ln w="38100" cap="rnd">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61" name="TextBox 260"/>
            <p:cNvSpPr txBox="1"/>
            <p:nvPr/>
          </p:nvSpPr>
          <p:spPr>
            <a:xfrm>
              <a:off x="691905" y="2029380"/>
              <a:ext cx="80611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512</a:t>
              </a:r>
              <a:b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b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rows</a:t>
              </a:r>
            </a:p>
          </p:txBody>
        </p:sp>
      </p:grpSp>
      <p:grpSp>
        <p:nvGrpSpPr>
          <p:cNvPr id="7" name="DRAM"/>
          <p:cNvGrpSpPr/>
          <p:nvPr/>
        </p:nvGrpSpPr>
        <p:grpSpPr>
          <a:xfrm>
            <a:off x="57714" y="1491262"/>
            <a:ext cx="2396717" cy="3223357"/>
            <a:chOff x="57714" y="2029380"/>
            <a:chExt cx="2396717" cy="3223357"/>
          </a:xfrm>
        </p:grpSpPr>
        <p:sp>
          <p:nvSpPr>
            <p:cNvPr id="110" name="Rounded Rectangle 109"/>
            <p:cNvSpPr/>
            <p:nvPr/>
          </p:nvSpPr>
          <p:spPr>
            <a:xfrm>
              <a:off x="387175" y="2029380"/>
              <a:ext cx="1741977" cy="3126976"/>
            </a:xfrm>
            <a:prstGeom prst="roundRect">
              <a:avLst>
                <a:gd name="adj" fmla="val 4531"/>
              </a:avLst>
            </a:prstGeom>
            <a:solidFill>
              <a:schemeClr val="bg1">
                <a:lumMod val="85000"/>
              </a:schemeClr>
            </a:solidFill>
            <a:ln w="12700">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111" name="Rounded Rectangle 110"/>
            <p:cNvSpPr/>
            <p:nvPr/>
          </p:nvSpPr>
          <p:spPr>
            <a:xfrm>
              <a:off x="707833" y="2149011"/>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4" name="Rounded Rectangle 113"/>
            <p:cNvSpPr/>
            <p:nvPr/>
          </p:nvSpPr>
          <p:spPr>
            <a:xfrm>
              <a:off x="704401" y="2799957"/>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5" name="Rounded Rectangle 114"/>
            <p:cNvSpPr/>
            <p:nvPr/>
          </p:nvSpPr>
          <p:spPr>
            <a:xfrm>
              <a:off x="700969" y="3450903"/>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6" name="Rounded Rectangle 115"/>
            <p:cNvSpPr/>
            <p:nvPr/>
          </p:nvSpPr>
          <p:spPr>
            <a:xfrm>
              <a:off x="697537" y="4101849"/>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7" name="R"/>
            <p:cNvSpPr/>
            <p:nvPr/>
          </p:nvSpPr>
          <p:spPr>
            <a:xfrm>
              <a:off x="57714" y="4590918"/>
              <a:ext cx="2396717" cy="661819"/>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DRAM</a:t>
              </a:r>
            </a:p>
          </p:txBody>
        </p:sp>
      </p:grpSp>
      <p:grpSp>
        <p:nvGrpSpPr>
          <p:cNvPr id="118" name="dash"/>
          <p:cNvGrpSpPr/>
          <p:nvPr/>
        </p:nvGrpSpPr>
        <p:grpSpPr>
          <a:xfrm rot="14910335" flipH="1">
            <a:off x="1355872" y="1954170"/>
            <a:ext cx="2454309" cy="2012126"/>
            <a:chOff x="3425991" y="2139992"/>
            <a:chExt cx="2454309" cy="2012126"/>
          </a:xfrm>
        </p:grpSpPr>
        <p:cxnSp>
          <p:nvCxnSpPr>
            <p:cNvPr id="119" name="Straight Connector 118"/>
            <p:cNvCxnSpPr/>
            <p:nvPr/>
          </p:nvCxnSpPr>
          <p:spPr>
            <a:xfrm rot="14910335" flipH="1">
              <a:off x="4379829" y="2186837"/>
              <a:ext cx="1547316" cy="1453626"/>
            </a:xfrm>
            <a:prstGeom prst="line">
              <a:avLst/>
            </a:prstGeom>
            <a:noFill/>
            <a:ln w="19050" cap="flat" cmpd="sng" algn="ctr">
              <a:solidFill>
                <a:sysClr val="windowText" lastClr="000000">
                  <a:lumMod val="75000"/>
                  <a:lumOff val="25000"/>
                </a:sysClr>
              </a:solidFill>
              <a:prstDash val="dash"/>
              <a:miter lim="800000"/>
              <a:headEnd type="none" w="med" len="med"/>
              <a:tailEnd type="none" w="med" len="med"/>
            </a:ln>
            <a:effectLst/>
          </p:spPr>
        </p:cxnSp>
        <p:cxnSp>
          <p:nvCxnSpPr>
            <p:cNvPr id="120" name="Straight Connector 119"/>
            <p:cNvCxnSpPr/>
            <p:nvPr/>
          </p:nvCxnSpPr>
          <p:spPr>
            <a:xfrm rot="14910335" flipH="1" flipV="1">
              <a:off x="2985273" y="3105380"/>
              <a:ext cx="1487456" cy="606020"/>
            </a:xfrm>
            <a:prstGeom prst="line">
              <a:avLst/>
            </a:prstGeom>
            <a:noFill/>
            <a:ln w="19050" cap="flat" cmpd="sng" algn="ctr">
              <a:solidFill>
                <a:sysClr val="windowText" lastClr="000000">
                  <a:lumMod val="75000"/>
                  <a:lumOff val="25000"/>
                </a:sysClr>
              </a:solidFill>
              <a:prstDash val="dash"/>
              <a:miter lim="800000"/>
              <a:headEnd type="none" w="med" len="med"/>
              <a:tailEnd type="none" w="med" len="med"/>
            </a:ln>
            <a:effectLst/>
          </p:spPr>
        </p:cxnSp>
      </p:grpSp>
      <p:sp>
        <p:nvSpPr>
          <p:cNvPr id="122" name="..."/>
          <p:cNvSpPr txBox="1"/>
          <p:nvPr/>
        </p:nvSpPr>
        <p:spPr>
          <a:xfrm rot="5400000">
            <a:off x="5941531" y="3237538"/>
            <a:ext cx="492443" cy="4246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ＭＳ Ｐゴシック" charset="-128"/>
                <a:cs typeface="+mn-cs"/>
              </a:rPr>
              <a:t>…</a:t>
            </a:r>
          </a:p>
        </p:txBody>
      </p:sp>
      <p:grpSp>
        <p:nvGrpSpPr>
          <p:cNvPr id="268" name="goal"/>
          <p:cNvGrpSpPr/>
          <p:nvPr/>
        </p:nvGrpSpPr>
        <p:grpSpPr>
          <a:xfrm>
            <a:off x="228600" y="1721836"/>
            <a:ext cx="8534399" cy="4374164"/>
            <a:chOff x="228600" y="2140360"/>
            <a:chExt cx="8534399" cy="4374164"/>
          </a:xfrm>
        </p:grpSpPr>
        <p:grpSp>
          <p:nvGrpSpPr>
            <p:cNvPr id="266" name="goal"/>
            <p:cNvGrpSpPr/>
            <p:nvPr/>
          </p:nvGrpSpPr>
          <p:grpSpPr>
            <a:xfrm>
              <a:off x="228600" y="2140360"/>
              <a:ext cx="8534399" cy="4374164"/>
              <a:chOff x="228600" y="2140360"/>
              <a:chExt cx="8534399" cy="4374164"/>
            </a:xfrm>
          </p:grpSpPr>
          <p:grpSp>
            <p:nvGrpSpPr>
              <p:cNvPr id="113" name="goal_parallel_transfer"/>
              <p:cNvGrpSpPr/>
              <p:nvPr/>
            </p:nvGrpSpPr>
            <p:grpSpPr>
              <a:xfrm>
                <a:off x="3373653" y="2140360"/>
                <a:ext cx="5205607" cy="2502527"/>
                <a:chOff x="1460256" y="1851096"/>
                <a:chExt cx="2867148" cy="3518673"/>
              </a:xfrm>
            </p:grpSpPr>
            <p:sp>
              <p:nvSpPr>
                <p:cNvPr id="112" name="blind"/>
                <p:cNvSpPr/>
                <p:nvPr/>
              </p:nvSpPr>
              <p:spPr>
                <a:xfrm>
                  <a:off x="1460256" y="1851096"/>
                  <a:ext cx="2866658" cy="3518673"/>
                </a:xfrm>
                <a:prstGeom prst="roundRect">
                  <a:avLst>
                    <a:gd name="adj" fmla="val 8700"/>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04" name="parallel transfer"/>
                <p:cNvGrpSpPr/>
                <p:nvPr/>
              </p:nvGrpSpPr>
              <p:grpSpPr>
                <a:xfrm>
                  <a:off x="1518437" y="2424960"/>
                  <a:ext cx="2808967" cy="2308991"/>
                  <a:chOff x="4589620" y="1916257"/>
                  <a:chExt cx="1910254" cy="1384129"/>
                </a:xfrm>
                <a:solidFill>
                  <a:srgbClr val="6699FF"/>
                </a:solidFill>
              </p:grpSpPr>
              <p:sp>
                <p:nvSpPr>
                  <p:cNvPr id="105" name="Up-Down Arrow 104"/>
                  <p:cNvSpPr/>
                  <p:nvPr/>
                </p:nvSpPr>
                <p:spPr>
                  <a:xfrm>
                    <a:off x="4589620" y="1916261"/>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6" name="Up-Down Arrow 105"/>
                  <p:cNvSpPr/>
                  <p:nvPr/>
                </p:nvSpPr>
                <p:spPr>
                  <a:xfrm>
                    <a:off x="5009450" y="1916260"/>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7" name="Up-Down Arrow 106"/>
                  <p:cNvSpPr/>
                  <p:nvPr/>
                </p:nvSpPr>
                <p:spPr>
                  <a:xfrm>
                    <a:off x="5407516" y="1916259"/>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8" name="Up-Down Arrow 107"/>
                  <p:cNvSpPr/>
                  <p:nvPr/>
                </p:nvSpPr>
                <p:spPr>
                  <a:xfrm>
                    <a:off x="5819613" y="1916258"/>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9" name="Up-Down Arrow 108"/>
                  <p:cNvSpPr/>
                  <p:nvPr/>
                </p:nvSpPr>
                <p:spPr>
                  <a:xfrm>
                    <a:off x="6225875" y="1916257"/>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sp>
            <p:nvSpPr>
              <p:cNvPr id="265" name="TextBox 264"/>
              <p:cNvSpPr txBox="1"/>
              <p:nvPr/>
            </p:nvSpPr>
            <p:spPr>
              <a:xfrm>
                <a:off x="228600" y="5812793"/>
                <a:ext cx="8534399" cy="7017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64FBA"/>
                  </a:solidFill>
                  <a:effectLst/>
                  <a:uLnTx/>
                  <a:uFillTx/>
                  <a:latin typeface="Gill Sans MT"/>
                  <a:ea typeface="ＭＳ Ｐゴシック" charset="-128"/>
                  <a:cs typeface="+mn-cs"/>
                </a:endParaRPr>
              </a:p>
            </p:txBody>
          </p:sp>
        </p:grpSp>
        <p:sp>
          <p:nvSpPr>
            <p:cNvPr id="267" name="blind"/>
            <p:cNvSpPr/>
            <p:nvPr/>
          </p:nvSpPr>
          <p:spPr>
            <a:xfrm>
              <a:off x="2146427" y="4714388"/>
              <a:ext cx="6476827" cy="75071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p:nvSpPr>
          <p:cNvPr id="123" name="challenge"/>
          <p:cNvSpPr/>
          <p:nvPr/>
        </p:nvSpPr>
        <p:spPr>
          <a:xfrm>
            <a:off x="0" y="5221925"/>
            <a:ext cx="9144000" cy="103163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Rounded MT Bold" charset="0"/>
                <a:ea typeface="Arial Rounded MT Bold" charset="0"/>
                <a:cs typeface="Arial Rounded MT Bold" charset="0"/>
              </a:rPr>
              <a:t>Low connectivity in DRAM is the fundamental bottleneck for bulk data movement</a:t>
            </a:r>
          </a:p>
        </p:txBody>
      </p:sp>
      <p:sp>
        <p:nvSpPr>
          <p:cNvPr id="124" name="goal"/>
          <p:cNvSpPr/>
          <p:nvPr/>
        </p:nvSpPr>
        <p:spPr>
          <a:xfrm>
            <a:off x="0" y="5222882"/>
            <a:ext cx="9144000" cy="10297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ndara" panose="020E0502030303020204" pitchFamily="34" charset="0"/>
                <a:ea typeface="Arial Rounded MT Bold" charset="0"/>
                <a:cs typeface="Arial Rounded MT Bold" charset="0"/>
              </a:rPr>
              <a:t>Goal: Provide a new substrate to enable </a:t>
            </a:r>
            <a:br>
              <a:rPr kumimoji="0" lang="en-US" sz="3200" b="1" i="0" u="none" strike="noStrike" kern="1200" cap="none" spc="0" normalizeH="0" baseline="0" noProof="0" dirty="0">
                <a:ln>
                  <a:noFill/>
                </a:ln>
                <a:solidFill>
                  <a:prstClr val="white"/>
                </a:solidFill>
                <a:effectLst/>
                <a:uLnTx/>
                <a:uFillTx/>
                <a:latin typeface="Candara" panose="020E0502030303020204" pitchFamily="34" charset="0"/>
                <a:ea typeface="Arial Rounded MT Bold" charset="0"/>
                <a:cs typeface="Arial Rounded MT Bold" charset="0"/>
              </a:rPr>
            </a:br>
            <a:r>
              <a:rPr kumimoji="0" lang="en-US" sz="3200" b="1" i="0" u="none" strike="noStrike" kern="1200" cap="none" spc="0" normalizeH="0" baseline="0" noProof="0" dirty="0">
                <a:ln>
                  <a:noFill/>
                </a:ln>
                <a:solidFill>
                  <a:prstClr val="white"/>
                </a:solidFill>
                <a:effectLst/>
                <a:uLnTx/>
                <a:uFillTx/>
                <a:latin typeface="Candara" panose="020E0502030303020204" pitchFamily="34" charset="0"/>
                <a:ea typeface="Arial Rounded MT Bold" charset="0"/>
                <a:cs typeface="Arial Rounded MT Bold" charset="0"/>
              </a:rPr>
              <a:t>wide connectivity between subarrays</a:t>
            </a:r>
          </a:p>
        </p:txBody>
      </p:sp>
    </p:spTree>
    <p:extLst>
      <p:ext uri="{BB962C8B-B14F-4D97-AF65-F5344CB8AC3E}">
        <p14:creationId xmlns:p14="http://schemas.microsoft.com/office/powerpoint/2010/main" val="362236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xit" presetSubtype="0" fill="hold"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6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2" grpId="0"/>
      <p:bldP spid="123" grpId="0" animBg="1"/>
      <p:bldP spid="1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0F4235-3709-BC48-83AA-FA18D1B1996F}"/>
              </a:ext>
            </a:extLst>
          </p:cNvPr>
          <p:cNvSpPr>
            <a:spLocks noGrp="1"/>
          </p:cNvSpPr>
          <p:nvPr>
            <p:ph idx="1"/>
          </p:nvPr>
        </p:nvSpPr>
        <p:spPr>
          <a:xfrm>
            <a:off x="78189" y="821804"/>
            <a:ext cx="8894602" cy="5671594"/>
          </a:xfrm>
        </p:spPr>
        <p:txBody>
          <a:bodyPr>
            <a:normAutofit lnSpcReduction="10000"/>
          </a:bodyPr>
          <a:lstStyle/>
          <a:p>
            <a:pPr>
              <a:lnSpc>
                <a:spcPct val="150000"/>
              </a:lnSpc>
            </a:pPr>
            <a:r>
              <a:rPr lang="en-US" sz="2800" dirty="0">
                <a:solidFill>
                  <a:srgbClr val="C00000"/>
                </a:solidFill>
                <a:sym typeface="Wingdings" pitchFamily="2" charset="2"/>
              </a:rPr>
              <a:t>PUM: </a:t>
            </a:r>
            <a:r>
              <a:rPr lang="en-US" sz="2800" dirty="0"/>
              <a:t>Exploits </a:t>
            </a:r>
            <a:r>
              <a:rPr lang="en-US" sz="2800" dirty="0">
                <a:solidFill>
                  <a:srgbClr val="0070C0"/>
                </a:solidFill>
              </a:rPr>
              <a:t>analog operational principles </a:t>
            </a:r>
            <a:r>
              <a:rPr lang="en-US" sz="2800" dirty="0"/>
              <a:t>of the memory circuitry to perform computation</a:t>
            </a:r>
            <a:endParaRPr lang="en-US" sz="1400" dirty="0">
              <a:sym typeface="Wingdings" pitchFamily="2" charset="2"/>
            </a:endParaRPr>
          </a:p>
          <a:p>
            <a:pPr lvl="1">
              <a:lnSpc>
                <a:spcPct val="150000"/>
              </a:lnSpc>
            </a:pPr>
            <a:r>
              <a:rPr lang="en-US" sz="2600" dirty="0">
                <a:sym typeface="Wingdings" pitchFamily="2" charset="2"/>
              </a:rPr>
              <a:t>Exploits </a:t>
            </a:r>
            <a:r>
              <a:rPr lang="en-US" sz="2600" dirty="0">
                <a:solidFill>
                  <a:srgbClr val="00B050"/>
                </a:solidFill>
                <a:sym typeface="Wingdings" pitchFamily="2" charset="2"/>
              </a:rPr>
              <a:t>internal connectivity </a:t>
            </a:r>
            <a:r>
              <a:rPr lang="en-US" sz="2600" dirty="0">
                <a:sym typeface="Wingdings" pitchFamily="2" charset="2"/>
              </a:rPr>
              <a:t>to move data</a:t>
            </a:r>
          </a:p>
          <a:p>
            <a:pPr lvl="1">
              <a:lnSpc>
                <a:spcPct val="150000"/>
              </a:lnSpc>
            </a:pPr>
            <a:r>
              <a:rPr lang="en-US" sz="2600" dirty="0">
                <a:sym typeface="Wingdings" pitchFamily="2" charset="2"/>
              </a:rPr>
              <a:t>Leverages the </a:t>
            </a:r>
            <a:r>
              <a:rPr lang="en-US" sz="2600" dirty="0">
                <a:solidFill>
                  <a:srgbClr val="00B050"/>
                </a:solidFill>
                <a:sym typeface="Wingdings" pitchFamily="2" charset="2"/>
              </a:rPr>
              <a:t>large internal bandwidth and parallelism </a:t>
            </a:r>
            <a:r>
              <a:rPr lang="en-US" sz="2600" dirty="0">
                <a:sym typeface="Wingdings" pitchFamily="2" charset="2"/>
              </a:rPr>
              <a:t>available inside the memory arrays</a:t>
            </a:r>
            <a:endParaRPr lang="en-US" dirty="0">
              <a:sym typeface="Wingdings" pitchFamily="2" charset="2"/>
            </a:endParaRPr>
          </a:p>
          <a:p>
            <a:pPr>
              <a:lnSpc>
                <a:spcPct val="150000"/>
              </a:lnSpc>
            </a:pPr>
            <a:r>
              <a:rPr lang="en-US" sz="2800" dirty="0">
                <a:sym typeface="Wingdings" pitchFamily="2" charset="2"/>
              </a:rPr>
              <a:t>A common approach for </a:t>
            </a:r>
            <a:r>
              <a:rPr lang="en-US" sz="2800" dirty="0">
                <a:solidFill>
                  <a:srgbClr val="C00000"/>
                </a:solidFill>
                <a:sym typeface="Wingdings" pitchFamily="2" charset="2"/>
              </a:rPr>
              <a:t>PUM</a:t>
            </a:r>
            <a:r>
              <a:rPr lang="en-US" sz="2800" dirty="0">
                <a:sym typeface="Wingdings" pitchFamily="2" charset="2"/>
              </a:rPr>
              <a:t> architectures is to perform </a:t>
            </a:r>
            <a:r>
              <a:rPr lang="en-US" sz="2800" dirty="0">
                <a:solidFill>
                  <a:srgbClr val="0070C0"/>
                </a:solidFill>
                <a:sym typeface="Wingdings" pitchFamily="2" charset="2"/>
              </a:rPr>
              <a:t>bulk bitwise operations</a:t>
            </a:r>
            <a:endParaRPr lang="en-US" sz="800" dirty="0">
              <a:solidFill>
                <a:srgbClr val="0070C0"/>
              </a:solidFill>
              <a:sym typeface="Wingdings" pitchFamily="2" charset="2"/>
            </a:endParaRPr>
          </a:p>
          <a:p>
            <a:pPr lvl="1">
              <a:lnSpc>
                <a:spcPct val="150000"/>
              </a:lnSpc>
            </a:pPr>
            <a:r>
              <a:rPr lang="en-US" sz="2600" dirty="0">
                <a:sym typeface="Wingdings" pitchFamily="2" charset="2"/>
              </a:rPr>
              <a:t>Simple logical operations (e.g., AND, OR, XOR)</a:t>
            </a:r>
            <a:endParaRPr lang="en-US" sz="1000" dirty="0">
              <a:sym typeface="Wingdings" pitchFamily="2" charset="2"/>
            </a:endParaRPr>
          </a:p>
          <a:p>
            <a:pPr lvl="1">
              <a:lnSpc>
                <a:spcPct val="150000"/>
              </a:lnSpc>
            </a:pPr>
            <a:r>
              <a:rPr lang="en-US" sz="2600" dirty="0">
                <a:sym typeface="Wingdings" pitchFamily="2" charset="2"/>
              </a:rPr>
              <a:t>More complex operations (e.g., addition, multiplication) </a:t>
            </a:r>
          </a:p>
          <a:p>
            <a:pPr marL="457200" lvl="1" indent="0">
              <a:lnSpc>
                <a:spcPct val="150000"/>
              </a:lnSpc>
              <a:buNone/>
            </a:pPr>
            <a:endParaRPr lang="en-US" sz="2600" dirty="0">
              <a:sym typeface="Wingdings" pitchFamily="2" charset="2"/>
            </a:endParaRPr>
          </a:p>
          <a:p>
            <a:pPr lvl="1">
              <a:lnSpc>
                <a:spcPct val="150000"/>
              </a:lnSpc>
            </a:pPr>
            <a:endParaRPr lang="en-US" sz="2600" dirty="0">
              <a:solidFill>
                <a:schemeClr val="accent5"/>
              </a:solidFill>
              <a:sym typeface="Wingdings" pitchFamily="2" charset="2"/>
            </a:endParaRPr>
          </a:p>
          <a:p>
            <a:pPr lvl="1">
              <a:lnSpc>
                <a:spcPct val="150000"/>
              </a:lnSpc>
            </a:pPr>
            <a:endParaRPr lang="en-US" sz="800" dirty="0">
              <a:solidFill>
                <a:schemeClr val="accent5"/>
              </a:solidFill>
              <a:sym typeface="Wingdings" pitchFamily="2" charset="2"/>
            </a:endParaRPr>
          </a:p>
          <a:p>
            <a:pPr lvl="2">
              <a:lnSpc>
                <a:spcPct val="150000"/>
              </a:lnSpc>
            </a:pPr>
            <a:endParaRPr lang="en-US" sz="100" dirty="0">
              <a:sym typeface="Wingdings" pitchFamily="2" charset="2"/>
            </a:endParaRPr>
          </a:p>
        </p:txBody>
      </p:sp>
      <p:sp>
        <p:nvSpPr>
          <p:cNvPr id="2" name="Title 1">
            <a:extLst>
              <a:ext uri="{FF2B5EF4-FFF2-40B4-BE49-F238E27FC236}">
                <a16:creationId xmlns:a16="http://schemas.microsoft.com/office/drawing/2014/main" id="{4D25B449-EC61-3A4F-B767-47EFC87544B5}"/>
              </a:ext>
            </a:extLst>
          </p:cNvPr>
          <p:cNvSpPr>
            <a:spLocks noGrp="1"/>
          </p:cNvSpPr>
          <p:nvPr>
            <p:ph type="title"/>
          </p:nvPr>
        </p:nvSpPr>
        <p:spPr/>
        <p:txBody>
          <a:bodyPr>
            <a:normAutofit fontScale="90000"/>
          </a:bodyPr>
          <a:lstStyle/>
          <a:p>
            <a:r>
              <a:rPr lang="en-US" sz="4400" b="1" dirty="0"/>
              <a:t>Processing-Using-Memory (PUM)</a:t>
            </a:r>
          </a:p>
        </p:txBody>
      </p:sp>
    </p:spTree>
    <p:extLst>
      <p:ext uri="{BB962C8B-B14F-4D97-AF65-F5344CB8AC3E}">
        <p14:creationId xmlns:p14="http://schemas.microsoft.com/office/powerpoint/2010/main" val="415484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Key Idea and Applications</a:t>
            </a:r>
          </a:p>
        </p:txBody>
      </p:sp>
      <p:sp>
        <p:nvSpPr>
          <p:cNvPr id="3" name="Content Placeholder 2"/>
          <p:cNvSpPr>
            <a:spLocks noGrp="1"/>
          </p:cNvSpPr>
          <p:nvPr>
            <p:ph idx="1"/>
          </p:nvPr>
        </p:nvSpPr>
        <p:spPr>
          <a:xfrm>
            <a:off x="304800" y="848807"/>
            <a:ext cx="8610600" cy="5334000"/>
          </a:xfrm>
        </p:spPr>
        <p:txBody>
          <a:bodyPr>
            <a:noAutofit/>
          </a:bodyPr>
          <a:lstStyle/>
          <a:p>
            <a:pPr>
              <a:lnSpc>
                <a:spcPct val="95000"/>
              </a:lnSpc>
            </a:pPr>
            <a:r>
              <a:rPr lang="en-US" b="1" dirty="0"/>
              <a:t>Low-cost Inter-linked subarrays (LISA)</a:t>
            </a:r>
          </a:p>
          <a:p>
            <a:pPr lvl="1">
              <a:lnSpc>
                <a:spcPct val="95000"/>
              </a:lnSpc>
            </a:pPr>
            <a:r>
              <a:rPr lang="en-US" dirty="0"/>
              <a:t>Fast bulk data movement between subarrays</a:t>
            </a:r>
          </a:p>
          <a:p>
            <a:pPr lvl="1">
              <a:lnSpc>
                <a:spcPct val="95000"/>
              </a:lnSpc>
            </a:pPr>
            <a:r>
              <a:rPr lang="en-US" dirty="0">
                <a:solidFill>
                  <a:srgbClr val="064FBA"/>
                </a:solidFill>
              </a:rPr>
              <a:t>Wide datapath via isolation transistors</a:t>
            </a:r>
            <a:r>
              <a:rPr lang="en-US" dirty="0"/>
              <a:t>: 0.8% DRAM chip area</a:t>
            </a:r>
          </a:p>
          <a:p>
            <a:pPr lvl="1">
              <a:lnSpc>
                <a:spcPct val="95000"/>
              </a:lnSpc>
            </a:pPr>
            <a:endParaRPr lang="en-US" dirty="0"/>
          </a:p>
          <a:p>
            <a:pPr marL="457177" lvl="1" indent="0">
              <a:lnSpc>
                <a:spcPct val="95000"/>
              </a:lnSpc>
              <a:buNone/>
            </a:pPr>
            <a:endParaRPr lang="en-US" dirty="0"/>
          </a:p>
          <a:p>
            <a:pPr marL="457177" lvl="1" indent="0">
              <a:lnSpc>
                <a:spcPct val="95000"/>
              </a:lnSpc>
              <a:buNone/>
            </a:pPr>
            <a:endParaRPr lang="en-US" dirty="0"/>
          </a:p>
          <a:p>
            <a:pPr>
              <a:lnSpc>
                <a:spcPct val="95000"/>
              </a:lnSpc>
            </a:pPr>
            <a:r>
              <a:rPr lang="en-US" dirty="0"/>
              <a:t>LISA is a </a:t>
            </a:r>
            <a:r>
              <a:rPr lang="en-US" b="1" dirty="0"/>
              <a:t>versatile substrate </a:t>
            </a:r>
            <a:r>
              <a:rPr lang="en-US" dirty="0">
                <a:ea typeface="Cambria Math" panose="02040503050406030204" pitchFamily="18" charset="0"/>
              </a:rPr>
              <a:t>→ </a:t>
            </a:r>
            <a:r>
              <a:rPr lang="en-US" dirty="0"/>
              <a:t>new applications</a:t>
            </a:r>
            <a:br>
              <a:rPr lang="en-US" dirty="0"/>
            </a:br>
            <a:endParaRPr lang="en-US" dirty="0"/>
          </a:p>
          <a:p>
            <a:pPr marL="749300" lvl="1" indent="-292100">
              <a:lnSpc>
                <a:spcPct val="95000"/>
              </a:lnSpc>
              <a:buFont typeface="+mj-lt"/>
              <a:buAutoNum type="arabicPeriod"/>
            </a:pPr>
            <a:endParaRPr lang="en-US" dirty="0"/>
          </a:p>
          <a:p>
            <a:pPr marL="749300" lvl="1" indent="-292100">
              <a:lnSpc>
                <a:spcPct val="95000"/>
              </a:lnSpc>
              <a:buFont typeface="+mj-lt"/>
              <a:buAutoNum type="arabicPeriod"/>
            </a:pPr>
            <a:endParaRPr lang="en-US" sz="2000" dirty="0"/>
          </a:p>
          <a:p>
            <a:pPr marL="457200" lvl="1" indent="0">
              <a:lnSpc>
                <a:spcPct val="95000"/>
              </a:lnSpc>
              <a:buNone/>
            </a:pPr>
            <a:endParaRPr lang="en-US" sz="2000" dirty="0"/>
          </a:p>
        </p:txBody>
      </p:sp>
      <p:grpSp>
        <p:nvGrpSpPr>
          <p:cNvPr id="7" name="sa"/>
          <p:cNvGrpSpPr/>
          <p:nvPr/>
        </p:nvGrpSpPr>
        <p:grpSpPr>
          <a:xfrm>
            <a:off x="2808790" y="2389273"/>
            <a:ext cx="3352800" cy="1201733"/>
            <a:chOff x="2438401" y="2586041"/>
            <a:chExt cx="3352800" cy="1201733"/>
          </a:xfrm>
        </p:grpSpPr>
        <p:sp>
          <p:nvSpPr>
            <p:cNvPr id="5" name="Rounded Rectangle 4"/>
            <p:cNvSpPr/>
            <p:nvPr/>
          </p:nvSpPr>
          <p:spPr>
            <a:xfrm>
              <a:off x="2438401" y="2586041"/>
              <a:ext cx="3352799"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Candara" panose="020E0502030303020204" pitchFamily="34" charset="0"/>
                  <a:ea typeface="ＭＳ Ｐゴシック" charset="-128"/>
                </a:rPr>
                <a:t>Subarray 1</a:t>
              </a:r>
            </a:p>
          </p:txBody>
        </p:sp>
        <p:sp>
          <p:nvSpPr>
            <p:cNvPr id="6" name="Rounded Rectangle 5"/>
            <p:cNvSpPr/>
            <p:nvPr/>
          </p:nvSpPr>
          <p:spPr>
            <a:xfrm>
              <a:off x="2438401" y="3405327"/>
              <a:ext cx="3352800"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Candara" panose="020E0502030303020204" pitchFamily="34" charset="0"/>
                  <a:ea typeface="ＭＳ Ｐゴシック" charset="-128"/>
                </a:rPr>
                <a:t>Subarray 2</a:t>
              </a:r>
            </a:p>
          </p:txBody>
        </p:sp>
      </p:grpSp>
      <p:grpSp>
        <p:nvGrpSpPr>
          <p:cNvPr id="8" name="iso"/>
          <p:cNvGrpSpPr/>
          <p:nvPr/>
        </p:nvGrpSpPr>
        <p:grpSpPr>
          <a:xfrm>
            <a:off x="2808789" y="2554698"/>
            <a:ext cx="3276600" cy="662351"/>
            <a:chOff x="2438400" y="2751466"/>
            <a:chExt cx="3276600" cy="662351"/>
          </a:xfrm>
        </p:grpSpPr>
        <p:pic>
          <p:nvPicPr>
            <p:cNvPr id="100" name="Picture 9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3534" y="2953663"/>
              <a:ext cx="471466" cy="460154"/>
            </a:xfrm>
            <a:prstGeom prst="rect">
              <a:avLst/>
            </a:prstGeom>
            <a:ln>
              <a:noFill/>
            </a:ln>
          </p:spPr>
        </p:pic>
        <p:pic>
          <p:nvPicPr>
            <p:cNvPr id="173" name="Picture 1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0601" y="2953663"/>
              <a:ext cx="471466" cy="460154"/>
            </a:xfrm>
            <a:prstGeom prst="rect">
              <a:avLst/>
            </a:prstGeom>
            <a:ln>
              <a:noFill/>
            </a:ln>
          </p:spPr>
        </p:pic>
        <p:pic>
          <p:nvPicPr>
            <p:cNvPr id="174" name="Picture 1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333" y="2953663"/>
              <a:ext cx="471466" cy="460154"/>
            </a:xfrm>
            <a:prstGeom prst="rect">
              <a:avLst/>
            </a:prstGeom>
            <a:ln>
              <a:noFill/>
            </a:ln>
          </p:spPr>
        </p:pic>
        <p:pic>
          <p:nvPicPr>
            <p:cNvPr id="175" name="Picture 1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2953663"/>
              <a:ext cx="471466" cy="460154"/>
            </a:xfrm>
            <a:prstGeom prst="rect">
              <a:avLst/>
            </a:prstGeom>
            <a:ln>
              <a:noFill/>
            </a:ln>
          </p:spPr>
        </p:pic>
        <p:sp>
          <p:nvSpPr>
            <p:cNvPr id="176" name="TextBox 175"/>
            <p:cNvSpPr txBox="1"/>
            <p:nvPr/>
          </p:nvSpPr>
          <p:spPr>
            <a:xfrm>
              <a:off x="3753534" y="2751466"/>
              <a:ext cx="6463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a:t>
              </a:r>
            </a:p>
          </p:txBody>
        </p:sp>
      </p:grpSp>
      <p:sp>
        <p:nvSpPr>
          <p:cNvPr id="9" name="app1"/>
          <p:cNvSpPr txBox="1"/>
          <p:nvPr/>
        </p:nvSpPr>
        <p:spPr>
          <a:xfrm>
            <a:off x="633434" y="4195874"/>
            <a:ext cx="8305800" cy="830997"/>
          </a:xfrm>
          <a:prstGeom prst="rect">
            <a:avLst/>
          </a:prstGeom>
          <a:noFill/>
        </p:spPr>
        <p:txBody>
          <a:bodyPr wrap="square" rtlCol="0">
            <a:spAutoFit/>
          </a:bodyPr>
          <a:lstStyle/>
          <a:p>
            <a:pPr marL="165100" marR="0" lvl="1" indent="-16510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ＭＳ Ｐゴシック" charset="-128"/>
              </a:rPr>
              <a:t>Fast bulk data copy</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 Copy latency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Cambria Math" panose="02040503050406030204" pitchFamily="18" charset="0"/>
              </a:rPr>
              <a:t>1.363ms→0.148ms </a:t>
            </a:r>
            <a: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Cambria Math" panose="02040503050406030204" pitchFamily="18" charset="0"/>
              </a:rPr>
              <a:t>(9.2x)</a:t>
            </a:r>
            <a:b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Cambria Math" panose="02040503050406030204" pitchFamily="18" charset="0"/>
              </a:rPr>
            </a:b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Cambria Math" panose="02040503050406030204" pitchFamily="18" charset="0"/>
              </a:rPr>
              <a:t>→ 66</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 speedup, -55% DRAM energy</a:t>
            </a:r>
          </a:p>
        </p:txBody>
      </p:sp>
      <p:sp>
        <p:nvSpPr>
          <p:cNvPr id="11" name="app2"/>
          <p:cNvSpPr txBox="1"/>
          <p:nvPr/>
        </p:nvSpPr>
        <p:spPr>
          <a:xfrm>
            <a:off x="633434" y="4950842"/>
            <a:ext cx="8670322" cy="830997"/>
          </a:xfrm>
          <a:prstGeom prst="rect">
            <a:avLst/>
          </a:prstGeom>
          <a:noFill/>
        </p:spPr>
        <p:txBody>
          <a:bodyPr wrap="none" rtlCol="0">
            <a:spAutoFit/>
          </a:bodyPr>
          <a:lstStyle/>
          <a:p>
            <a:pPr marL="165100" marR="0" lvl="1" indent="-16510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ＭＳ Ｐゴシック" charset="-128"/>
              </a:rPr>
              <a:t>In-DRAM caching</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 Hot data access latency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Cambria Math" panose="02040503050406030204" pitchFamily="18" charset="0"/>
              </a:rPr>
              <a:t>48.7ns→21.5ns </a:t>
            </a:r>
            <a: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Cambria Math" panose="02040503050406030204" pitchFamily="18" charset="0"/>
              </a:rPr>
              <a:t>(2.2x)</a:t>
            </a:r>
            <a:b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Cambria Math" panose="02040503050406030204" pitchFamily="18" charset="0"/>
              </a:rPr>
            </a:b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Cambria Math" panose="02040503050406030204" pitchFamily="18" charset="0"/>
              </a:rPr>
              <a:t>→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5% speedup</a:t>
            </a:r>
          </a:p>
        </p:txBody>
      </p:sp>
      <p:sp>
        <p:nvSpPr>
          <p:cNvPr id="10" name="app3"/>
          <p:cNvSpPr txBox="1"/>
          <p:nvPr/>
        </p:nvSpPr>
        <p:spPr>
          <a:xfrm>
            <a:off x="646134" y="5671085"/>
            <a:ext cx="7234673" cy="830997"/>
          </a:xfrm>
          <a:prstGeom prst="rect">
            <a:avLst/>
          </a:prstGeom>
          <a:noFill/>
        </p:spPr>
        <p:txBody>
          <a:bodyPr wrap="none" rtlCol="0">
            <a:spAutoFit/>
          </a:bodyPr>
          <a:lstStyle/>
          <a:p>
            <a:pPr marL="165100" marR="0" lvl="1" indent="-16510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ＭＳ Ｐゴシック" charset="-128"/>
              </a:rPr>
              <a:t>Fast precharge</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a:t>
            </a:r>
            <a: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ＭＳ Ｐゴシック" charset="-128"/>
              </a:rPr>
              <a:t>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Precharge latency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Cambria Math" panose="02040503050406030204" pitchFamily="18" charset="0"/>
              </a:rPr>
              <a:t>13.1ns→5.0ns </a:t>
            </a:r>
            <a: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Cambria Math" panose="02040503050406030204" pitchFamily="18" charset="0"/>
              </a:rPr>
              <a:t>(2.6x)</a:t>
            </a:r>
            <a:b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Cambria Math" panose="02040503050406030204" pitchFamily="18" charset="0"/>
              </a:rPr>
            </a:b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Cambria Math" panose="02040503050406030204" pitchFamily="18" charset="0"/>
              </a:rPr>
              <a:t>→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8% speedup</a:t>
            </a:r>
          </a:p>
        </p:txBody>
      </p:sp>
    </p:spTree>
    <p:extLst>
      <p:ext uri="{BB962C8B-B14F-4D97-AF65-F5344CB8AC3E}">
        <p14:creationId xmlns:p14="http://schemas.microsoft.com/office/powerpoint/2010/main" val="427305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1"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More on LISA</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solidFill>
                  <a:srgbClr val="0432FF"/>
                </a:solidFill>
                <a:hlinkClick r:id="rId2">
                  <a:extLst>
                    <a:ext uri="{A12FA001-AC4F-418D-AE19-62706E023703}">
                      <ahyp:hlinkClr xmlns:ahyp="http://schemas.microsoft.com/office/drawing/2018/hyperlinkcolor" val="tx"/>
                    </a:ext>
                  </a:extLst>
                </a:hlinkClick>
              </a:rPr>
              <a:t>"Low-Cost Inter-Linked Subarrays (LISA): Enabling Fast Inter-Subarray Data Movement in DRAM"</a:t>
            </a:r>
            <a:r>
              <a:rPr lang="en-US" sz="2100" dirty="0">
                <a:solidFill>
                  <a:srgbClr val="0432FF"/>
                </a:solidFill>
              </a:rPr>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pic>
        <p:nvPicPr>
          <p:cNvPr id="5" name="Picture 4"/>
          <p:cNvPicPr>
            <a:picLocks noChangeAspect="1"/>
          </p:cNvPicPr>
          <p:nvPr/>
        </p:nvPicPr>
        <p:blipFill>
          <a:blip r:embed="rId7"/>
          <a:stretch>
            <a:fillRect/>
          </a:stretch>
        </p:blipFill>
        <p:spPr>
          <a:xfrm>
            <a:off x="0" y="4132066"/>
            <a:ext cx="9144000" cy="908044"/>
          </a:xfrm>
          <a:prstGeom prst="rect">
            <a:avLst/>
          </a:prstGeom>
        </p:spPr>
      </p:pic>
      <p:pic>
        <p:nvPicPr>
          <p:cNvPr id="6" name="Picture 5"/>
          <p:cNvPicPr>
            <a:picLocks noChangeAspect="1"/>
          </p:cNvPicPr>
          <p:nvPr/>
        </p:nvPicPr>
        <p:blipFill>
          <a:blip r:embed="rId8"/>
          <a:stretch>
            <a:fillRect/>
          </a:stretch>
        </p:blipFill>
        <p:spPr>
          <a:xfrm>
            <a:off x="0" y="5121524"/>
            <a:ext cx="9144000" cy="710674"/>
          </a:xfrm>
          <a:prstGeom prst="rect">
            <a:avLst/>
          </a:prstGeom>
        </p:spPr>
      </p:pic>
    </p:spTree>
    <p:extLst>
      <p:ext uri="{BB962C8B-B14F-4D97-AF65-F5344CB8AC3E}">
        <p14:creationId xmlns:p14="http://schemas.microsoft.com/office/powerpoint/2010/main" val="3137443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000" dirty="0" err="1"/>
              <a:t>Yaohua</a:t>
            </a:r>
            <a:r>
              <a:rPr lang="en-US" sz="2000" dirty="0"/>
              <a:t> Wang, Lois </a:t>
            </a:r>
            <a:r>
              <a:rPr lang="en-US" sz="2000" dirty="0" err="1"/>
              <a:t>Orosa</a:t>
            </a:r>
            <a:r>
              <a:rPr lang="en-US" sz="2000" dirty="0"/>
              <a:t>, </a:t>
            </a:r>
            <a:r>
              <a:rPr lang="en-US" sz="2000" dirty="0" err="1"/>
              <a:t>Xiangjun</a:t>
            </a:r>
            <a:r>
              <a:rPr lang="en-US" sz="2000" dirty="0"/>
              <a:t> Peng, Yang Guo, Saugata Ghose, Minesh Patel, </a:t>
            </a:r>
            <a:r>
              <a:rPr lang="en-US" sz="2000" dirty="0" err="1"/>
              <a:t>Jeremie</a:t>
            </a:r>
            <a:r>
              <a:rPr lang="en-US" sz="2000" dirty="0"/>
              <a:t> S. Kim, Juan Gómez Luna, Mohammad </a:t>
            </a:r>
            <a:r>
              <a:rPr lang="en-US" sz="2000" dirty="0" err="1"/>
              <a:t>Sadrosadati</a:t>
            </a:r>
            <a:r>
              <a:rPr lang="en-US" sz="2000" dirty="0"/>
              <a:t>, Nika Mansouri </a:t>
            </a:r>
            <a:r>
              <a:rPr lang="en-US" sz="2000" dirty="0" err="1"/>
              <a:t>Ghiasi</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"FIGARO: Improving System Performance via Fine-Grained In-DRAM Data Relocation and Caching"</a:t>
            </a:r>
            <a:br>
              <a:rPr lang="en-US" sz="2000" dirty="0">
                <a:solidFill>
                  <a:srgbClr val="0432FF"/>
                </a:solidFill>
              </a:rPr>
            </a:br>
            <a:r>
              <a:rPr lang="en-US" sz="2000" i="1" dirty="0"/>
              <a:t>Proceedings of the </a:t>
            </a:r>
            <a:r>
              <a:rPr lang="en-US" sz="2000" i="1" dirty="0">
                <a:hlinkClick r:id="rId3"/>
              </a:rPr>
              <a:t>53rd International Symposium on Microarchitecture</a:t>
            </a:r>
            <a:r>
              <a:rPr lang="en-US" sz="2000" i="1" dirty="0"/>
              <a:t> (</a:t>
            </a:r>
            <a:r>
              <a:rPr lang="en-US" sz="2000" b="1" i="1" dirty="0"/>
              <a:t>MICRO</a:t>
            </a:r>
            <a:r>
              <a:rPr lang="en-US" sz="2000" i="1" dirty="0"/>
              <a:t>)</a:t>
            </a:r>
            <a:r>
              <a:rPr lang="en-US" sz="2000" dirty="0"/>
              <a:t>, Virtual, October 2020.</a:t>
            </a:r>
          </a:p>
          <a:p>
            <a:pPr marL="0" indent="0">
              <a:buNone/>
            </a:pPr>
            <a:endParaRPr lang="en-US" sz="2100" dirty="0"/>
          </a:p>
        </p:txBody>
      </p:sp>
      <p:pic>
        <p:nvPicPr>
          <p:cNvPr id="7" name="Picture 6">
            <a:extLst>
              <a:ext uri="{FF2B5EF4-FFF2-40B4-BE49-F238E27FC236}">
                <a16:creationId xmlns:a16="http://schemas.microsoft.com/office/drawing/2014/main" id="{21EB1EDA-D3F9-2244-A889-1011E90C9966}"/>
              </a:ext>
            </a:extLst>
          </p:cNvPr>
          <p:cNvPicPr>
            <a:picLocks noChangeAspect="1"/>
          </p:cNvPicPr>
          <p:nvPr/>
        </p:nvPicPr>
        <p:blipFill>
          <a:blip r:embed="rId4"/>
          <a:stretch>
            <a:fillRect/>
          </a:stretch>
        </p:blipFill>
        <p:spPr>
          <a:xfrm>
            <a:off x="0" y="3605455"/>
            <a:ext cx="9144000" cy="2228720"/>
          </a:xfrm>
          <a:prstGeom prst="rect">
            <a:avLst/>
          </a:prstGeom>
        </p:spPr>
      </p:pic>
      <p:sp>
        <p:nvSpPr>
          <p:cNvPr id="6" name="Title 1">
            <a:extLst>
              <a:ext uri="{FF2B5EF4-FFF2-40B4-BE49-F238E27FC236}">
                <a16:creationId xmlns:a16="http://schemas.microsoft.com/office/drawing/2014/main" id="{9127FFA7-DD77-EB44-812D-367FCD04FCDE}"/>
              </a:ext>
            </a:extLst>
          </p:cNvPr>
          <p:cNvSpPr>
            <a:spLocks noGrp="1"/>
          </p:cNvSpPr>
          <p:nvPr>
            <p:ph type="title"/>
          </p:nvPr>
        </p:nvSpPr>
        <p:spPr>
          <a:xfrm>
            <a:off x="169011" y="132335"/>
            <a:ext cx="8894602" cy="606084"/>
          </a:xfrm>
        </p:spPr>
        <p:txBody>
          <a:bodyPr>
            <a:normAutofit fontScale="90000"/>
          </a:bodyPr>
          <a:lstStyle/>
          <a:p>
            <a:r>
              <a:rPr lang="en-US" dirty="0"/>
              <a:t>FIGARO: Fine-Grained In-DRAM Copy</a:t>
            </a:r>
          </a:p>
        </p:txBody>
      </p:sp>
    </p:spTree>
    <p:extLst>
      <p:ext uri="{BB962C8B-B14F-4D97-AF65-F5344CB8AC3E}">
        <p14:creationId xmlns:p14="http://schemas.microsoft.com/office/powerpoint/2010/main" val="32091494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4">
            <a:extLst>
              <a:ext uri="{FF2B5EF4-FFF2-40B4-BE49-F238E27FC236}">
                <a16:creationId xmlns:a16="http://schemas.microsoft.com/office/drawing/2014/main" id="{6C599EA8-303B-8F44-B67E-1E9A7D6B8361}"/>
              </a:ext>
            </a:extLst>
          </p:cNvPr>
          <p:cNvSpPr>
            <a:spLocks noGrp="1" noChangeArrowheads="1"/>
          </p:cNvSpPr>
          <p:nvPr>
            <p:ph type="ctrTitle"/>
          </p:nvPr>
        </p:nvSpPr>
        <p:spPr>
          <a:xfrm>
            <a:off x="366713" y="1539491"/>
            <a:ext cx="8428037" cy="1446775"/>
          </a:xfrm>
        </p:spPr>
        <p:txBody>
          <a:bodyPr>
            <a:normAutofit/>
          </a:bodyPr>
          <a:lstStyle/>
          <a:p>
            <a:pPr algn="ctr" eaLnBrk="1" hangingPunct="1"/>
            <a:r>
              <a:rPr lang="en-US" altLang="en-US" b="1" dirty="0">
                <a:ea typeface="ＭＳ Ｐゴシック" panose="020B0600070205080204" pitchFamily="34" charset="-128"/>
              </a:rPr>
              <a:t>In-Memory </a:t>
            </a:r>
            <a:br>
              <a:rPr lang="en-US" altLang="en-US" b="1" dirty="0">
                <a:ea typeface="ＭＳ Ｐゴシック" panose="020B0600070205080204" pitchFamily="34" charset="-128"/>
              </a:rPr>
            </a:br>
            <a:r>
              <a:rPr lang="en-US" altLang="en-US" b="1" dirty="0">
                <a:ea typeface="ＭＳ Ｐゴシック" panose="020B0600070205080204" pitchFamily="34" charset="-128"/>
              </a:rPr>
              <a:t>Bulk Bitwise Operations</a:t>
            </a:r>
          </a:p>
        </p:txBody>
      </p:sp>
      <p:sp>
        <p:nvSpPr>
          <p:cNvPr id="81922" name="Rectangle 5">
            <a:extLst>
              <a:ext uri="{FF2B5EF4-FFF2-40B4-BE49-F238E27FC236}">
                <a16:creationId xmlns:a16="http://schemas.microsoft.com/office/drawing/2014/main" id="{EB66DB82-34C1-994A-A27C-C184C7C5BDDA}"/>
              </a:ext>
            </a:extLst>
          </p:cNvPr>
          <p:cNvSpPr>
            <a:spLocks noGrp="1" noChangeArrowheads="1"/>
          </p:cNvSpPr>
          <p:nvPr>
            <p:ph type="subTitle" idx="1"/>
          </p:nvPr>
        </p:nvSpPr>
        <p:spPr>
          <a:xfrm>
            <a:off x="304800" y="3581400"/>
            <a:ext cx="8458200" cy="2900363"/>
          </a:xfrm>
        </p:spPr>
        <p:txBody>
          <a:bodyPr/>
          <a:lstStyle/>
          <a:p>
            <a:pPr eaLnBrk="1" hangingPunct="1"/>
            <a:endParaRPr lang="en-US" altLang="en-US" i="1">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2144167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894" y="833377"/>
            <a:ext cx="8894602" cy="5625296"/>
          </a:xfrm>
        </p:spPr>
        <p:txBody>
          <a:bodyPr>
            <a:normAutofit fontScale="92500"/>
          </a:bodyPr>
          <a:lstStyle/>
          <a:p>
            <a:r>
              <a:rPr lang="en-US" dirty="0"/>
              <a:t>We can support </a:t>
            </a:r>
            <a:r>
              <a:rPr lang="en-US" dirty="0">
                <a:solidFill>
                  <a:srgbClr val="0070C0"/>
                </a:solidFill>
              </a:rPr>
              <a:t>in-DRAM COPY, ZERO, AND, OR, NOT, MAJ</a:t>
            </a:r>
          </a:p>
          <a:p>
            <a:r>
              <a:rPr lang="en-US" dirty="0"/>
              <a:t>At low cost</a:t>
            </a:r>
          </a:p>
          <a:p>
            <a:r>
              <a:rPr lang="en-US" dirty="0">
                <a:solidFill>
                  <a:srgbClr val="0070C0"/>
                </a:solidFill>
              </a:rPr>
              <a:t>Using inherent analog computation capability of DRAM</a:t>
            </a:r>
          </a:p>
          <a:p>
            <a:pPr lvl="1"/>
            <a:r>
              <a:rPr lang="en-US" dirty="0">
                <a:solidFill>
                  <a:srgbClr val="0070C0"/>
                </a:solidFill>
              </a:rPr>
              <a:t>Idea: activating multiple rows performs computation</a:t>
            </a:r>
          </a:p>
          <a:p>
            <a:r>
              <a:rPr lang="en-US" dirty="0">
                <a:solidFill>
                  <a:srgbClr val="C0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70C0"/>
                </a:solidFill>
              </a:rPr>
              <a:t>New memory technologies </a:t>
            </a:r>
            <a:r>
              <a:rPr lang="en-US" dirty="0"/>
              <a:t>enable even more opportunities</a:t>
            </a:r>
          </a:p>
          <a:p>
            <a:pPr lvl="1"/>
            <a:r>
              <a:rPr lang="en-US" dirty="0"/>
              <a:t>Memristors, resistive RAM, phase change memory, STT-MRAM, </a:t>
            </a:r>
            <a:r>
              <a:rPr lang="is-IS" dirty="0"/>
              <a:t>…</a:t>
            </a:r>
            <a:endParaRPr lang="en-US" dirty="0"/>
          </a:p>
          <a:p>
            <a:pPr lvl="1"/>
            <a:r>
              <a:rPr lang="en-US" dirty="0"/>
              <a:t>Can operate on data </a:t>
            </a:r>
            <a:r>
              <a:rPr lang="en-US" dirty="0">
                <a:solidFill>
                  <a:srgbClr val="0070C0"/>
                </a:solidFill>
              </a:rPr>
              <a:t>with minimal movement</a:t>
            </a:r>
          </a:p>
        </p:txBody>
      </p:sp>
      <p:sp>
        <p:nvSpPr>
          <p:cNvPr id="6" name="Title 5">
            <a:extLst>
              <a:ext uri="{FF2B5EF4-FFF2-40B4-BE49-F238E27FC236}">
                <a16:creationId xmlns:a16="http://schemas.microsoft.com/office/drawing/2014/main" id="{1FED78BD-BA80-EC4F-9827-1C014AF1C8D7}"/>
              </a:ext>
            </a:extLst>
          </p:cNvPr>
          <p:cNvSpPr>
            <a:spLocks noGrp="1"/>
          </p:cNvSpPr>
          <p:nvPr>
            <p:ph type="title"/>
          </p:nvPr>
        </p:nvSpPr>
        <p:spPr/>
        <p:txBody>
          <a:bodyPr>
            <a:normAutofit fontScale="90000"/>
          </a:bodyPr>
          <a:lstStyle/>
          <a:p>
            <a:r>
              <a:rPr lang="en-US" dirty="0"/>
              <a:t>In-Memory Bulk Bitwise Operations</a:t>
            </a:r>
          </a:p>
        </p:txBody>
      </p:sp>
    </p:spTree>
    <p:extLst>
      <p:ext uri="{BB962C8B-B14F-4D97-AF65-F5344CB8AC3E}">
        <p14:creationId xmlns:p14="http://schemas.microsoft.com/office/powerpoint/2010/main" val="412310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F6F5178-C714-9A4A-A156-DB9472777DD1}"/>
              </a:ext>
            </a:extLst>
          </p:cNvPr>
          <p:cNvGrpSpPr/>
          <p:nvPr/>
        </p:nvGrpSpPr>
        <p:grpSpPr>
          <a:xfrm>
            <a:off x="2940778" y="1053376"/>
            <a:ext cx="5008758" cy="5249949"/>
            <a:chOff x="2940778" y="1053376"/>
            <a:chExt cx="5008758" cy="5249949"/>
          </a:xfrm>
        </p:grpSpPr>
        <p:cxnSp>
          <p:nvCxnSpPr>
            <p:cNvPr id="6" name="Straight Connector 5">
              <a:extLst>
                <a:ext uri="{FF2B5EF4-FFF2-40B4-BE49-F238E27FC236}">
                  <a16:creationId xmlns:a16="http://schemas.microsoft.com/office/drawing/2014/main" id="{AD8BDCAF-CCB1-7B46-8CC4-8AE6D08A895B}"/>
                </a:ext>
              </a:extLst>
            </p:cNvPr>
            <p:cNvCxnSpPr>
              <a:cxnSpLocks/>
            </p:cNvCxnSpPr>
            <p:nvPr/>
          </p:nvCxnSpPr>
          <p:spPr>
            <a:xfrm>
              <a:off x="6165761" y="1448473"/>
              <a:ext cx="0" cy="425469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BDEDC56-6F1B-7644-B303-0753EA60C0C6}"/>
                </a:ext>
              </a:extLst>
            </p:cNvPr>
            <p:cNvSpPr/>
            <p:nvPr/>
          </p:nvSpPr>
          <p:spPr>
            <a:xfrm>
              <a:off x="6184351" y="1695578"/>
              <a:ext cx="889987"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bitline</a:t>
              </a:r>
            </a:p>
          </p:txBody>
        </p:sp>
        <p:sp>
          <p:nvSpPr>
            <p:cNvPr id="20" name="Rectangle 19">
              <a:extLst>
                <a:ext uri="{FF2B5EF4-FFF2-40B4-BE49-F238E27FC236}">
                  <a16:creationId xmlns:a16="http://schemas.microsoft.com/office/drawing/2014/main" id="{A370630E-B6B1-5043-8989-8C51AEAEA33B}"/>
                </a:ext>
              </a:extLst>
            </p:cNvPr>
            <p:cNvSpPr/>
            <p:nvPr/>
          </p:nvSpPr>
          <p:spPr>
            <a:xfrm>
              <a:off x="5984853" y="5703166"/>
              <a:ext cx="386041" cy="40009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22" name="Rectangle 21">
              <a:extLst>
                <a:ext uri="{FF2B5EF4-FFF2-40B4-BE49-F238E27FC236}">
                  <a16:creationId xmlns:a16="http://schemas.microsoft.com/office/drawing/2014/main" id="{21EBB612-26FB-D147-B6C8-843B137591F2}"/>
                </a:ext>
              </a:extLst>
            </p:cNvPr>
            <p:cNvSpPr/>
            <p:nvPr/>
          </p:nvSpPr>
          <p:spPr>
            <a:xfrm>
              <a:off x="5993295" y="5549273"/>
              <a:ext cx="1956241" cy="707886"/>
            </a:xfrm>
            <a:prstGeom prst="rect">
              <a:avLst/>
            </a:prstGeom>
          </p:spPr>
          <p:txBody>
            <a:bodyPr wrap="square">
              <a:spAutoFit/>
            </a:bodyPr>
            <a:lstStyle/>
            <a:p>
              <a:pPr algn="ctr"/>
              <a:r>
                <a:rPr lang="en-US" sz="2000" dirty="0">
                  <a:latin typeface="Cambria" panose="02040503050406030204" pitchFamily="18" charset="0"/>
                  <a:cs typeface="Arial" panose="020B0604020202020204" pitchFamily="34" charset="0"/>
                </a:rPr>
                <a:t>sense </a:t>
              </a:r>
            </a:p>
            <a:p>
              <a:pPr algn="ctr"/>
              <a:r>
                <a:rPr lang="en-US" sz="2000" dirty="0">
                  <a:latin typeface="Cambria" panose="02040503050406030204" pitchFamily="18" charset="0"/>
                  <a:cs typeface="Arial" panose="020B0604020202020204" pitchFamily="34" charset="0"/>
                </a:rPr>
                <a:t>amplifier</a:t>
              </a:r>
            </a:p>
          </p:txBody>
        </p:sp>
        <p:cxnSp>
          <p:nvCxnSpPr>
            <p:cNvPr id="23" name="Straight Connector 22">
              <a:extLst>
                <a:ext uri="{FF2B5EF4-FFF2-40B4-BE49-F238E27FC236}">
                  <a16:creationId xmlns:a16="http://schemas.microsoft.com/office/drawing/2014/main" id="{2D2472F0-B1F9-2445-AF25-2F89E30D9291}"/>
                </a:ext>
              </a:extLst>
            </p:cNvPr>
            <p:cNvCxnSpPr>
              <a:cxnSpLocks/>
            </p:cNvCxnSpPr>
            <p:nvPr/>
          </p:nvCxnSpPr>
          <p:spPr>
            <a:xfrm>
              <a:off x="2973529" y="5903215"/>
              <a:ext cx="301976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DF9F8C7-958E-2C47-8A22-2C84070FCF90}"/>
                </a:ext>
              </a:extLst>
            </p:cNvPr>
            <p:cNvSpPr/>
            <p:nvPr/>
          </p:nvSpPr>
          <p:spPr>
            <a:xfrm>
              <a:off x="2940778" y="5903215"/>
              <a:ext cx="912429"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enable</a:t>
              </a:r>
            </a:p>
          </p:txBody>
        </p:sp>
        <p:sp>
          <p:nvSpPr>
            <p:cNvPr id="27" name="Rectangle 26">
              <a:extLst>
                <a:ext uri="{FF2B5EF4-FFF2-40B4-BE49-F238E27FC236}">
                  <a16:creationId xmlns:a16="http://schemas.microsoft.com/office/drawing/2014/main" id="{5743315F-CDCB-5B46-A993-F5D881182101}"/>
                </a:ext>
              </a:extLst>
            </p:cNvPr>
            <p:cNvSpPr/>
            <p:nvPr/>
          </p:nvSpPr>
          <p:spPr>
            <a:xfrm>
              <a:off x="5719665" y="1053376"/>
              <a:ext cx="885135" cy="400110"/>
            </a:xfrm>
            <a:prstGeom prst="rect">
              <a:avLst/>
            </a:prstGeom>
            <a:noFill/>
            <a:ln w="12700">
              <a:noFill/>
              <a:prstDash val="sysDot"/>
            </a:ln>
          </p:spPr>
          <p:txBody>
            <a:bodyPr wrap="square">
              <a:spAutoFit/>
            </a:bodyPr>
            <a:lstStyle/>
            <a:p>
              <a:r>
                <a:rPr lang="en-US" sz="2000" dirty="0">
                  <a:latin typeface="Cambria" panose="02040503050406030204" pitchFamily="18" charset="0"/>
                  <a:cs typeface="Arial" panose="020B0604020202020204" pitchFamily="34" charset="0"/>
                </a:rPr>
                <a:t>½ V</a:t>
              </a:r>
              <a:r>
                <a:rPr lang="en-US" sz="2000" baseline="-25000" dirty="0">
                  <a:latin typeface="Cambria" panose="02040503050406030204" pitchFamily="18" charset="0"/>
                  <a:cs typeface="Arial" panose="020B0604020202020204" pitchFamily="34" charset="0"/>
                </a:rPr>
                <a:t>DD</a:t>
              </a:r>
            </a:p>
          </p:txBody>
        </p:sp>
      </p:grpSp>
      <p:grpSp>
        <p:nvGrpSpPr>
          <p:cNvPr id="3" name="Group 2">
            <a:extLst>
              <a:ext uri="{FF2B5EF4-FFF2-40B4-BE49-F238E27FC236}">
                <a16:creationId xmlns:a16="http://schemas.microsoft.com/office/drawing/2014/main" id="{AD6CA504-BB4E-724C-98C7-A0FD703AEC27}"/>
              </a:ext>
            </a:extLst>
          </p:cNvPr>
          <p:cNvGrpSpPr/>
          <p:nvPr/>
        </p:nvGrpSpPr>
        <p:grpSpPr>
          <a:xfrm>
            <a:off x="2605430" y="853321"/>
            <a:ext cx="3556805" cy="1657170"/>
            <a:chOff x="2605430" y="853321"/>
            <a:chExt cx="3556805" cy="1657170"/>
          </a:xfrm>
        </p:grpSpPr>
        <p:cxnSp>
          <p:nvCxnSpPr>
            <p:cNvPr id="4" name="Straight Connector 3">
              <a:extLst>
                <a:ext uri="{FF2B5EF4-FFF2-40B4-BE49-F238E27FC236}">
                  <a16:creationId xmlns:a16="http://schemas.microsoft.com/office/drawing/2014/main" id="{92F740DB-1D38-C740-8FBB-365BEF48BF01}"/>
                </a:ext>
              </a:extLst>
            </p:cNvPr>
            <p:cNvCxnSpPr>
              <a:cxnSpLocks/>
            </p:cNvCxnSpPr>
            <p:nvPr/>
          </p:nvCxnSpPr>
          <p:spPr>
            <a:xfrm>
              <a:off x="2981767" y="1108092"/>
              <a:ext cx="2462063"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E0813BF-FC71-AF4A-8AED-054A4576EB4E}"/>
                </a:ext>
              </a:extLst>
            </p:cNvPr>
            <p:cNvCxnSpPr>
              <a:cxnSpLocks/>
            </p:cNvCxnSpPr>
            <p:nvPr/>
          </p:nvCxnSpPr>
          <p:spPr>
            <a:xfrm flipV="1">
              <a:off x="5085910" y="1108092"/>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7C4D3C9-5F70-2842-BE63-2999F228671B}"/>
                </a:ext>
              </a:extLst>
            </p:cNvPr>
            <p:cNvCxnSpPr>
              <a:cxnSpLocks/>
            </p:cNvCxnSpPr>
            <p:nvPr/>
          </p:nvCxnSpPr>
          <p:spPr>
            <a:xfrm>
              <a:off x="3946176" y="1815973"/>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4CE2CF2-7CF6-1E40-BC40-FD8503EEE4B0}"/>
                </a:ext>
              </a:extLst>
            </p:cNvPr>
            <p:cNvSpPr/>
            <p:nvPr/>
          </p:nvSpPr>
          <p:spPr>
            <a:xfrm>
              <a:off x="3801659" y="2035570"/>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12" name="Straight Connector 11">
              <a:extLst>
                <a:ext uri="{FF2B5EF4-FFF2-40B4-BE49-F238E27FC236}">
                  <a16:creationId xmlns:a16="http://schemas.microsoft.com/office/drawing/2014/main" id="{B12F10CA-9E4E-194B-8EE9-77569FC903C5}"/>
                </a:ext>
              </a:extLst>
            </p:cNvPr>
            <p:cNvCxnSpPr>
              <a:cxnSpLocks/>
            </p:cNvCxnSpPr>
            <p:nvPr/>
          </p:nvCxnSpPr>
          <p:spPr>
            <a:xfrm>
              <a:off x="4725250" y="1808658"/>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A6C3DCA-1C2C-AB46-B8E6-3CDAA3754F12}"/>
                </a:ext>
              </a:extLst>
            </p:cNvPr>
            <p:cNvCxnSpPr>
              <a:cxnSpLocks/>
            </p:cNvCxnSpPr>
            <p:nvPr/>
          </p:nvCxnSpPr>
          <p:spPr>
            <a:xfrm flipV="1">
              <a:off x="4900613" y="1448473"/>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11360C0-3973-D745-A441-2742937B2D2A}"/>
                </a:ext>
              </a:extLst>
            </p:cNvPr>
            <p:cNvCxnSpPr>
              <a:cxnSpLocks/>
            </p:cNvCxnSpPr>
            <p:nvPr/>
          </p:nvCxnSpPr>
          <p:spPr>
            <a:xfrm>
              <a:off x="4894221" y="1325377"/>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34248D-4B31-DE4D-A146-F03A4735266A}"/>
                </a:ext>
              </a:extLst>
            </p:cNvPr>
            <p:cNvCxnSpPr>
              <a:cxnSpLocks/>
            </p:cNvCxnSpPr>
            <p:nvPr/>
          </p:nvCxnSpPr>
          <p:spPr>
            <a:xfrm flipV="1">
              <a:off x="5269785" y="1450198"/>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B6764F2-8131-4D4B-AC50-566AFD70C2F5}"/>
                </a:ext>
              </a:extLst>
            </p:cNvPr>
            <p:cNvCxnSpPr>
              <a:cxnSpLocks/>
            </p:cNvCxnSpPr>
            <p:nvPr/>
          </p:nvCxnSpPr>
          <p:spPr>
            <a:xfrm>
              <a:off x="4893723" y="1450198"/>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AF58C99-E2C5-204A-BB03-B737569CD81F}"/>
                </a:ext>
              </a:extLst>
            </p:cNvPr>
            <p:cNvCxnSpPr>
              <a:cxnSpLocks/>
            </p:cNvCxnSpPr>
            <p:nvPr/>
          </p:nvCxnSpPr>
          <p:spPr>
            <a:xfrm>
              <a:off x="5253412" y="1815973"/>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1695594-E80F-0A42-9612-D56ECC7CB2B8}"/>
                </a:ext>
              </a:extLst>
            </p:cNvPr>
            <p:cNvCxnSpPr>
              <a:cxnSpLocks/>
            </p:cNvCxnSpPr>
            <p:nvPr/>
          </p:nvCxnSpPr>
          <p:spPr>
            <a:xfrm>
              <a:off x="3935324" y="1813477"/>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933503-6CBE-974C-A78E-4817D83B9880}"/>
                </a:ext>
              </a:extLst>
            </p:cNvPr>
            <p:cNvCxnSpPr>
              <a:cxnSpLocks/>
            </p:cNvCxnSpPr>
            <p:nvPr/>
          </p:nvCxnSpPr>
          <p:spPr>
            <a:xfrm>
              <a:off x="5277100" y="1813477"/>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1568E0AE-03CB-E847-8A0C-E6565188F68C}"/>
                </a:ext>
              </a:extLst>
            </p:cNvPr>
            <p:cNvSpPr/>
            <p:nvPr/>
          </p:nvSpPr>
          <p:spPr>
            <a:xfrm>
              <a:off x="3801658" y="2165414"/>
              <a:ext cx="267329" cy="34428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81" name="Rectangle 80">
              <a:extLst>
                <a:ext uri="{FF2B5EF4-FFF2-40B4-BE49-F238E27FC236}">
                  <a16:creationId xmlns:a16="http://schemas.microsoft.com/office/drawing/2014/main" id="{9AA23696-FC63-1842-B6BD-B4A1698A8A04}"/>
                </a:ext>
              </a:extLst>
            </p:cNvPr>
            <p:cNvSpPr/>
            <p:nvPr/>
          </p:nvSpPr>
          <p:spPr>
            <a:xfrm>
              <a:off x="2605430" y="853321"/>
              <a:ext cx="344966"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A</a:t>
              </a:r>
            </a:p>
          </p:txBody>
        </p:sp>
      </p:grpSp>
      <p:grpSp>
        <p:nvGrpSpPr>
          <p:cNvPr id="11" name="Group 10">
            <a:extLst>
              <a:ext uri="{FF2B5EF4-FFF2-40B4-BE49-F238E27FC236}">
                <a16:creationId xmlns:a16="http://schemas.microsoft.com/office/drawing/2014/main" id="{64FECDE0-AD3F-5141-8A36-F899A5E60438}"/>
              </a:ext>
            </a:extLst>
          </p:cNvPr>
          <p:cNvGrpSpPr/>
          <p:nvPr/>
        </p:nvGrpSpPr>
        <p:grpSpPr>
          <a:xfrm>
            <a:off x="2600605" y="2456600"/>
            <a:ext cx="3561627" cy="1602454"/>
            <a:chOff x="2600605" y="2456600"/>
            <a:chExt cx="3561627" cy="1602454"/>
          </a:xfrm>
        </p:grpSpPr>
        <p:grpSp>
          <p:nvGrpSpPr>
            <p:cNvPr id="9" name="Group 8">
              <a:extLst>
                <a:ext uri="{FF2B5EF4-FFF2-40B4-BE49-F238E27FC236}">
                  <a16:creationId xmlns:a16="http://schemas.microsoft.com/office/drawing/2014/main" id="{AAD3A364-29BF-1240-8069-F9053B756C23}"/>
                </a:ext>
              </a:extLst>
            </p:cNvPr>
            <p:cNvGrpSpPr/>
            <p:nvPr/>
          </p:nvGrpSpPr>
          <p:grpSpPr>
            <a:xfrm>
              <a:off x="2981767" y="2656655"/>
              <a:ext cx="3180465" cy="1402399"/>
              <a:chOff x="2981767" y="2656655"/>
              <a:chExt cx="3180465" cy="1402399"/>
            </a:xfrm>
          </p:grpSpPr>
          <p:cxnSp>
            <p:nvCxnSpPr>
              <p:cNvPr id="30" name="Straight Connector 29">
                <a:extLst>
                  <a:ext uri="{FF2B5EF4-FFF2-40B4-BE49-F238E27FC236}">
                    <a16:creationId xmlns:a16="http://schemas.microsoft.com/office/drawing/2014/main" id="{C7ED293B-9C40-2F46-A2A7-687343474B77}"/>
                  </a:ext>
                </a:extLst>
              </p:cNvPr>
              <p:cNvCxnSpPr>
                <a:cxnSpLocks/>
              </p:cNvCxnSpPr>
              <p:nvPr/>
            </p:nvCxnSpPr>
            <p:spPr>
              <a:xfrm>
                <a:off x="2981767" y="2656655"/>
                <a:ext cx="246206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7F5865A-2E92-E247-878A-2F35964AA3F8}"/>
                  </a:ext>
                </a:extLst>
              </p:cNvPr>
              <p:cNvCxnSpPr>
                <a:cxnSpLocks/>
              </p:cNvCxnSpPr>
              <p:nvPr/>
            </p:nvCxnSpPr>
            <p:spPr>
              <a:xfrm flipV="1">
                <a:off x="5085907" y="2656655"/>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912F37A-CEBC-3441-8FF3-8FD93479493B}"/>
                  </a:ext>
                </a:extLst>
              </p:cNvPr>
              <p:cNvCxnSpPr>
                <a:cxnSpLocks/>
              </p:cNvCxnSpPr>
              <p:nvPr/>
            </p:nvCxnSpPr>
            <p:spPr>
              <a:xfrm>
                <a:off x="3946173" y="3364536"/>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455B669A-9148-454F-9F5C-2BB3CAD0BCA9}"/>
                  </a:ext>
                </a:extLst>
              </p:cNvPr>
              <p:cNvSpPr/>
              <p:nvPr/>
            </p:nvSpPr>
            <p:spPr>
              <a:xfrm>
                <a:off x="3801656" y="3584133"/>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38" name="Straight Connector 37">
                <a:extLst>
                  <a:ext uri="{FF2B5EF4-FFF2-40B4-BE49-F238E27FC236}">
                    <a16:creationId xmlns:a16="http://schemas.microsoft.com/office/drawing/2014/main" id="{928DBCAE-5054-B742-8B27-B8843A7B9868}"/>
                  </a:ext>
                </a:extLst>
              </p:cNvPr>
              <p:cNvCxnSpPr>
                <a:cxnSpLocks/>
              </p:cNvCxnSpPr>
              <p:nvPr/>
            </p:nvCxnSpPr>
            <p:spPr>
              <a:xfrm>
                <a:off x="4725247" y="3357221"/>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9788458-C6BB-BF45-B839-AFFC0073AA41}"/>
                  </a:ext>
                </a:extLst>
              </p:cNvPr>
              <p:cNvCxnSpPr>
                <a:cxnSpLocks/>
              </p:cNvCxnSpPr>
              <p:nvPr/>
            </p:nvCxnSpPr>
            <p:spPr>
              <a:xfrm flipV="1">
                <a:off x="4900610" y="2997036"/>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6E38798-28AE-D747-856E-57964A81B20F}"/>
                  </a:ext>
                </a:extLst>
              </p:cNvPr>
              <p:cNvCxnSpPr>
                <a:cxnSpLocks/>
              </p:cNvCxnSpPr>
              <p:nvPr/>
            </p:nvCxnSpPr>
            <p:spPr>
              <a:xfrm>
                <a:off x="4894218" y="2873940"/>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A513318-5715-6E4C-951E-96B13FBFDFC1}"/>
                  </a:ext>
                </a:extLst>
              </p:cNvPr>
              <p:cNvCxnSpPr>
                <a:cxnSpLocks/>
              </p:cNvCxnSpPr>
              <p:nvPr/>
            </p:nvCxnSpPr>
            <p:spPr>
              <a:xfrm flipV="1">
                <a:off x="5269782" y="2998761"/>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D50A6FA-395F-B848-978F-E143582BB08E}"/>
                  </a:ext>
                </a:extLst>
              </p:cNvPr>
              <p:cNvCxnSpPr>
                <a:cxnSpLocks/>
              </p:cNvCxnSpPr>
              <p:nvPr/>
            </p:nvCxnSpPr>
            <p:spPr>
              <a:xfrm>
                <a:off x="4893720" y="2998761"/>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BC0B705-03F6-6942-8914-FA6C91BA5CF4}"/>
                  </a:ext>
                </a:extLst>
              </p:cNvPr>
              <p:cNvCxnSpPr>
                <a:cxnSpLocks/>
              </p:cNvCxnSpPr>
              <p:nvPr/>
            </p:nvCxnSpPr>
            <p:spPr>
              <a:xfrm>
                <a:off x="5253409" y="3364536"/>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6C8CE32-79A0-0B4E-9F82-AB00E520503D}"/>
                  </a:ext>
                </a:extLst>
              </p:cNvPr>
              <p:cNvCxnSpPr>
                <a:cxnSpLocks/>
              </p:cNvCxnSpPr>
              <p:nvPr/>
            </p:nvCxnSpPr>
            <p:spPr>
              <a:xfrm>
                <a:off x="3935321" y="3370278"/>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A1ABEB7-6A71-7344-8596-F57F3836B621}"/>
                  </a:ext>
                </a:extLst>
              </p:cNvPr>
              <p:cNvCxnSpPr>
                <a:cxnSpLocks/>
              </p:cNvCxnSpPr>
              <p:nvPr/>
            </p:nvCxnSpPr>
            <p:spPr>
              <a:xfrm>
                <a:off x="5277097" y="3362040"/>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BE6B8635-F2CC-F245-87D8-3840BAF4A56C}"/>
                  </a:ext>
                </a:extLst>
              </p:cNvPr>
              <p:cNvSpPr/>
              <p:nvPr/>
            </p:nvSpPr>
            <p:spPr>
              <a:xfrm>
                <a:off x="3801655" y="3807066"/>
                <a:ext cx="267329" cy="251196"/>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grpSp>
        <p:sp>
          <p:nvSpPr>
            <p:cNvPr id="82" name="Rectangle 81">
              <a:extLst>
                <a:ext uri="{FF2B5EF4-FFF2-40B4-BE49-F238E27FC236}">
                  <a16:creationId xmlns:a16="http://schemas.microsoft.com/office/drawing/2014/main" id="{466F1DCC-80BE-2444-B58C-0EC29CBF81D5}"/>
                </a:ext>
              </a:extLst>
            </p:cNvPr>
            <p:cNvSpPr/>
            <p:nvPr/>
          </p:nvSpPr>
          <p:spPr>
            <a:xfrm>
              <a:off x="2600605" y="2456600"/>
              <a:ext cx="341760"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B</a:t>
              </a:r>
            </a:p>
          </p:txBody>
        </p:sp>
      </p:grpSp>
      <p:grpSp>
        <p:nvGrpSpPr>
          <p:cNvPr id="26" name="Group 25">
            <a:extLst>
              <a:ext uri="{FF2B5EF4-FFF2-40B4-BE49-F238E27FC236}">
                <a16:creationId xmlns:a16="http://schemas.microsoft.com/office/drawing/2014/main" id="{421A5EA0-1F5D-7444-8B7E-85771DCA1F26}"/>
              </a:ext>
            </a:extLst>
          </p:cNvPr>
          <p:cNvGrpSpPr/>
          <p:nvPr/>
        </p:nvGrpSpPr>
        <p:grpSpPr>
          <a:xfrm>
            <a:off x="2625981" y="4024271"/>
            <a:ext cx="3536251" cy="1593462"/>
            <a:chOff x="2625981" y="4024271"/>
            <a:chExt cx="3536251" cy="1593462"/>
          </a:xfrm>
        </p:grpSpPr>
        <p:grpSp>
          <p:nvGrpSpPr>
            <p:cNvPr id="25" name="Group 24">
              <a:extLst>
                <a:ext uri="{FF2B5EF4-FFF2-40B4-BE49-F238E27FC236}">
                  <a16:creationId xmlns:a16="http://schemas.microsoft.com/office/drawing/2014/main" id="{8ECB9EAA-31D7-7649-843D-5E7115AABEC0}"/>
                </a:ext>
              </a:extLst>
            </p:cNvPr>
            <p:cNvGrpSpPr/>
            <p:nvPr/>
          </p:nvGrpSpPr>
          <p:grpSpPr>
            <a:xfrm>
              <a:off x="2981767" y="4215334"/>
              <a:ext cx="3180465" cy="1402399"/>
              <a:chOff x="2981767" y="4215334"/>
              <a:chExt cx="3180465" cy="1402399"/>
            </a:xfrm>
          </p:grpSpPr>
          <p:cxnSp>
            <p:nvCxnSpPr>
              <p:cNvPr id="45" name="Straight Connector 44">
                <a:extLst>
                  <a:ext uri="{FF2B5EF4-FFF2-40B4-BE49-F238E27FC236}">
                    <a16:creationId xmlns:a16="http://schemas.microsoft.com/office/drawing/2014/main" id="{DEC27122-8D29-E04E-81F2-7157CFE6ABE8}"/>
                  </a:ext>
                </a:extLst>
              </p:cNvPr>
              <p:cNvCxnSpPr>
                <a:cxnSpLocks/>
              </p:cNvCxnSpPr>
              <p:nvPr/>
            </p:nvCxnSpPr>
            <p:spPr>
              <a:xfrm>
                <a:off x="2981767" y="4215334"/>
                <a:ext cx="246206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0FE8848-994D-6944-966E-AF52F458A7FE}"/>
                  </a:ext>
                </a:extLst>
              </p:cNvPr>
              <p:cNvCxnSpPr>
                <a:cxnSpLocks/>
              </p:cNvCxnSpPr>
              <p:nvPr/>
            </p:nvCxnSpPr>
            <p:spPr>
              <a:xfrm flipV="1">
                <a:off x="5085907" y="4215334"/>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9B55FAB-898F-E841-A45E-81F4F92E4BBC}"/>
                  </a:ext>
                </a:extLst>
              </p:cNvPr>
              <p:cNvCxnSpPr>
                <a:cxnSpLocks/>
              </p:cNvCxnSpPr>
              <p:nvPr/>
            </p:nvCxnSpPr>
            <p:spPr>
              <a:xfrm>
                <a:off x="3946173" y="4923215"/>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35489F81-D7D6-7842-AB02-D6C901DB8A42}"/>
                  </a:ext>
                </a:extLst>
              </p:cNvPr>
              <p:cNvSpPr/>
              <p:nvPr/>
            </p:nvSpPr>
            <p:spPr>
              <a:xfrm>
                <a:off x="3801656" y="5142812"/>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53" name="Straight Connector 52">
                <a:extLst>
                  <a:ext uri="{FF2B5EF4-FFF2-40B4-BE49-F238E27FC236}">
                    <a16:creationId xmlns:a16="http://schemas.microsoft.com/office/drawing/2014/main" id="{A88B1902-13AE-C746-BCA7-2FB3B36EBCF9}"/>
                  </a:ext>
                </a:extLst>
              </p:cNvPr>
              <p:cNvCxnSpPr>
                <a:cxnSpLocks/>
              </p:cNvCxnSpPr>
              <p:nvPr/>
            </p:nvCxnSpPr>
            <p:spPr>
              <a:xfrm>
                <a:off x="4717009" y="4915900"/>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7BD2A9C-2E60-CB48-B5AC-7A263AD8E3CC}"/>
                  </a:ext>
                </a:extLst>
              </p:cNvPr>
              <p:cNvCxnSpPr>
                <a:cxnSpLocks/>
              </p:cNvCxnSpPr>
              <p:nvPr/>
            </p:nvCxnSpPr>
            <p:spPr>
              <a:xfrm flipV="1">
                <a:off x="4900610" y="4555715"/>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90561B8-DB2D-8341-AF6B-20B79FB6F93E}"/>
                  </a:ext>
                </a:extLst>
              </p:cNvPr>
              <p:cNvCxnSpPr>
                <a:cxnSpLocks/>
              </p:cNvCxnSpPr>
              <p:nvPr/>
            </p:nvCxnSpPr>
            <p:spPr>
              <a:xfrm>
                <a:off x="4894218" y="4432619"/>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B316163-2C4E-C54A-B8DF-8E70F3560AAF}"/>
                  </a:ext>
                </a:extLst>
              </p:cNvPr>
              <p:cNvCxnSpPr>
                <a:cxnSpLocks/>
              </p:cNvCxnSpPr>
              <p:nvPr/>
            </p:nvCxnSpPr>
            <p:spPr>
              <a:xfrm flipV="1">
                <a:off x="5269782" y="4557440"/>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604F2D2-E1EB-994D-8CD2-1C91DC9A4388}"/>
                  </a:ext>
                </a:extLst>
              </p:cNvPr>
              <p:cNvCxnSpPr>
                <a:cxnSpLocks/>
              </p:cNvCxnSpPr>
              <p:nvPr/>
            </p:nvCxnSpPr>
            <p:spPr>
              <a:xfrm>
                <a:off x="4893720" y="4557440"/>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6D1321F-E098-D443-8DB0-E2792F5B92E8}"/>
                  </a:ext>
                </a:extLst>
              </p:cNvPr>
              <p:cNvCxnSpPr>
                <a:cxnSpLocks/>
              </p:cNvCxnSpPr>
              <p:nvPr/>
            </p:nvCxnSpPr>
            <p:spPr>
              <a:xfrm>
                <a:off x="5253409" y="4923215"/>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2B2DA05-B124-AD48-9854-FA79DD0BC543}"/>
                  </a:ext>
                </a:extLst>
              </p:cNvPr>
              <p:cNvCxnSpPr>
                <a:cxnSpLocks/>
              </p:cNvCxnSpPr>
              <p:nvPr/>
            </p:nvCxnSpPr>
            <p:spPr>
              <a:xfrm>
                <a:off x="3935321" y="4924138"/>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3A77AD0-C01D-A842-9EB6-5A447F13EB3C}"/>
                  </a:ext>
                </a:extLst>
              </p:cNvPr>
              <p:cNvCxnSpPr>
                <a:cxnSpLocks/>
              </p:cNvCxnSpPr>
              <p:nvPr/>
            </p:nvCxnSpPr>
            <p:spPr>
              <a:xfrm>
                <a:off x="5277097" y="4920719"/>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F55F7AC3-5D9F-DE4D-A252-B70CDFA63FAF}"/>
                  </a:ext>
                </a:extLst>
              </p:cNvPr>
              <p:cNvSpPr/>
              <p:nvPr/>
            </p:nvSpPr>
            <p:spPr>
              <a:xfrm>
                <a:off x="3801655" y="5537096"/>
                <a:ext cx="267329" cy="7984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grpSp>
        <p:sp>
          <p:nvSpPr>
            <p:cNvPr id="84" name="Rectangle 83">
              <a:extLst>
                <a:ext uri="{FF2B5EF4-FFF2-40B4-BE49-F238E27FC236}">
                  <a16:creationId xmlns:a16="http://schemas.microsoft.com/office/drawing/2014/main" id="{CB126F7B-384E-5245-8B1C-E0853E8C9E48}"/>
                </a:ext>
              </a:extLst>
            </p:cNvPr>
            <p:cNvSpPr/>
            <p:nvPr/>
          </p:nvSpPr>
          <p:spPr>
            <a:xfrm>
              <a:off x="2625981" y="4024271"/>
              <a:ext cx="335348"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C</a:t>
              </a:r>
            </a:p>
          </p:txBody>
        </p:sp>
      </p:grpSp>
      <p:sp>
        <p:nvSpPr>
          <p:cNvPr id="68" name="Rectangle 67">
            <a:extLst>
              <a:ext uri="{FF2B5EF4-FFF2-40B4-BE49-F238E27FC236}">
                <a16:creationId xmlns:a16="http://schemas.microsoft.com/office/drawing/2014/main" id="{91E439A7-EDCD-9E44-93AF-45858046F541}"/>
              </a:ext>
            </a:extLst>
          </p:cNvPr>
          <p:cNvSpPr/>
          <p:nvPr/>
        </p:nvSpPr>
        <p:spPr>
          <a:xfrm>
            <a:off x="6420631" y="2172482"/>
            <a:ext cx="2662891" cy="1964155"/>
          </a:xfrm>
          <a:prstGeom prst="rect">
            <a:avLst/>
          </a:prstGeom>
          <a:solidFill>
            <a:schemeClr val="bg1">
              <a:lumMod val="95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9CC95C96-3E1C-0941-83A3-DD7D3ECD59C7}"/>
              </a:ext>
            </a:extLst>
          </p:cNvPr>
          <p:cNvSpPr/>
          <p:nvPr/>
        </p:nvSpPr>
        <p:spPr>
          <a:xfrm>
            <a:off x="6468680" y="2886260"/>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2200" dirty="0">
                <a:latin typeface="Cambria" panose="02040503050406030204" pitchFamily="18" charset="0"/>
              </a:rPr>
              <a:t>1. ACTIVATE (ACT)</a:t>
            </a:r>
          </a:p>
        </p:txBody>
      </p:sp>
      <p:sp>
        <p:nvSpPr>
          <p:cNvPr id="70" name="Rectangle 69">
            <a:extLst>
              <a:ext uri="{FF2B5EF4-FFF2-40B4-BE49-F238E27FC236}">
                <a16:creationId xmlns:a16="http://schemas.microsoft.com/office/drawing/2014/main" id="{DC4800CE-B93E-6F44-AD31-99C47CF77C59}"/>
              </a:ext>
            </a:extLst>
          </p:cNvPr>
          <p:cNvSpPr/>
          <p:nvPr/>
        </p:nvSpPr>
        <p:spPr>
          <a:xfrm>
            <a:off x="6468680" y="3625081"/>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2200" dirty="0">
                <a:latin typeface="Cambria" panose="02040503050406030204" pitchFamily="18" charset="0"/>
              </a:rPr>
              <a:t>2. PRECHARGE (PRE)</a:t>
            </a:r>
          </a:p>
        </p:txBody>
      </p:sp>
      <p:sp>
        <p:nvSpPr>
          <p:cNvPr id="72" name="Rectangle 71">
            <a:extLst>
              <a:ext uri="{FF2B5EF4-FFF2-40B4-BE49-F238E27FC236}">
                <a16:creationId xmlns:a16="http://schemas.microsoft.com/office/drawing/2014/main" id="{C1404A35-E6FA-7447-AC2E-F5E5B5C17B2D}"/>
              </a:ext>
            </a:extLst>
          </p:cNvPr>
          <p:cNvSpPr/>
          <p:nvPr/>
        </p:nvSpPr>
        <p:spPr>
          <a:xfrm>
            <a:off x="6417870" y="2184698"/>
            <a:ext cx="2662910" cy="646331"/>
          </a:xfrm>
          <a:prstGeom prst="rect">
            <a:avLst/>
          </a:prstGeom>
        </p:spPr>
        <p:txBody>
          <a:bodyPr wrap="square">
            <a:spAutoFit/>
          </a:bodyPr>
          <a:lstStyle/>
          <a:p>
            <a:pPr algn="ctr"/>
            <a:r>
              <a:rPr lang="en-US" b="1" dirty="0">
                <a:solidFill>
                  <a:srgbClr val="C02900"/>
                </a:solidFill>
                <a:latin typeface="Cambria" panose="02040503050406030204" pitchFamily="18" charset="0"/>
                <a:cs typeface="Arial" panose="020B0604020202020204" pitchFamily="34" charset="0"/>
              </a:rPr>
              <a:t>Majority function</a:t>
            </a:r>
          </a:p>
          <a:p>
            <a:pPr algn="ctr"/>
            <a:r>
              <a:rPr lang="en-US" b="1" dirty="0">
                <a:solidFill>
                  <a:srgbClr val="C02900"/>
                </a:solidFill>
                <a:latin typeface="Cambria" panose="02040503050406030204" pitchFamily="18" charset="0"/>
                <a:cs typeface="Arial" panose="020B0604020202020204" pitchFamily="34" charset="0"/>
              </a:rPr>
              <a:t>command sequence</a:t>
            </a:r>
            <a:r>
              <a:rPr lang="en-US" b="1" baseline="30000" dirty="0">
                <a:solidFill>
                  <a:srgbClr val="C02900"/>
                </a:solidFill>
                <a:latin typeface="Cambria" panose="02040503050406030204" pitchFamily="18" charset="0"/>
                <a:cs typeface="Arial" panose="020B0604020202020204" pitchFamily="34" charset="0"/>
              </a:rPr>
              <a:t>3</a:t>
            </a:r>
            <a:r>
              <a:rPr lang="en-US" b="1" dirty="0">
                <a:solidFill>
                  <a:srgbClr val="C02900"/>
                </a:solidFill>
                <a:latin typeface="Cambria" panose="02040503050406030204" pitchFamily="18" charset="0"/>
                <a:cs typeface="Arial" panose="020B0604020202020204" pitchFamily="34" charset="0"/>
              </a:rPr>
              <a:t>:</a:t>
            </a:r>
            <a:endParaRPr lang="en-US" b="1" dirty="0">
              <a:solidFill>
                <a:srgbClr val="C02900"/>
              </a:solidFill>
            </a:endParaRPr>
          </a:p>
        </p:txBody>
      </p:sp>
      <p:sp>
        <p:nvSpPr>
          <p:cNvPr id="73" name="Rectangle 72">
            <a:extLst>
              <a:ext uri="{FF2B5EF4-FFF2-40B4-BE49-F238E27FC236}">
                <a16:creationId xmlns:a16="http://schemas.microsoft.com/office/drawing/2014/main" id="{DF68A2E6-2B97-2E40-A136-393181910B37}"/>
              </a:ext>
            </a:extLst>
          </p:cNvPr>
          <p:cNvSpPr/>
          <p:nvPr/>
        </p:nvSpPr>
        <p:spPr>
          <a:xfrm>
            <a:off x="1193176" y="6549197"/>
            <a:ext cx="7444977" cy="261610"/>
          </a:xfrm>
          <a:prstGeom prst="rect">
            <a:avLst/>
          </a:prstGeom>
        </p:spPr>
        <p:txBody>
          <a:bodyPr wrap="square">
            <a:spAutoFit/>
          </a:bodyPr>
          <a:lstStyle/>
          <a:p>
            <a:r>
              <a:rPr lang="en-US" sz="1050" baseline="30000" dirty="0">
                <a:solidFill>
                  <a:schemeClr val="bg2">
                    <a:lumMod val="50000"/>
                  </a:schemeClr>
                </a:solidFill>
                <a:latin typeface="Cambria" panose="02040503050406030204" pitchFamily="18" charset="0"/>
              </a:rPr>
              <a:t>3 </a:t>
            </a:r>
            <a:r>
              <a:rPr lang="en-US" sz="1050" dirty="0">
                <a:solidFill>
                  <a:schemeClr val="bg2">
                    <a:lumMod val="75000"/>
                  </a:schemeClr>
                </a:solidFill>
                <a:latin typeface="Cambria" panose="02040503050406030204" pitchFamily="18" charset="0"/>
              </a:rPr>
              <a:t>V. Seshadri et al., “</a:t>
            </a:r>
            <a:r>
              <a:rPr lang="en-US" sz="1050" i="1" dirty="0">
                <a:solidFill>
                  <a:schemeClr val="bg2">
                    <a:lumMod val="75000"/>
                  </a:schemeClr>
                </a:solidFill>
                <a:latin typeface="Cambria" panose="02040503050406030204" pitchFamily="18" charset="0"/>
              </a:rPr>
              <a:t>Ambit: In-Memory Accelerator for Bulk Bitwise Operations Using Commodity DRAM Technology"</a:t>
            </a:r>
            <a:r>
              <a:rPr lang="en-US" sz="1050" dirty="0">
                <a:solidFill>
                  <a:schemeClr val="bg2">
                    <a:lumMod val="75000"/>
                  </a:schemeClr>
                </a:solidFill>
                <a:latin typeface="Cambria" panose="02040503050406030204" pitchFamily="18" charset="0"/>
              </a:rPr>
              <a:t>, MICRO, 2017</a:t>
            </a:r>
          </a:p>
        </p:txBody>
      </p:sp>
      <p:sp>
        <p:nvSpPr>
          <p:cNvPr id="34" name="Title 33">
            <a:extLst>
              <a:ext uri="{FF2B5EF4-FFF2-40B4-BE49-F238E27FC236}">
                <a16:creationId xmlns:a16="http://schemas.microsoft.com/office/drawing/2014/main" id="{25821119-86BC-0448-A9D5-84587F1F71DA}"/>
              </a:ext>
            </a:extLst>
          </p:cNvPr>
          <p:cNvSpPr>
            <a:spLocks noGrp="1"/>
          </p:cNvSpPr>
          <p:nvPr>
            <p:ph type="title"/>
          </p:nvPr>
        </p:nvSpPr>
        <p:spPr/>
        <p:txBody>
          <a:bodyPr>
            <a:normAutofit/>
          </a:bodyPr>
          <a:lstStyle/>
          <a:p>
            <a:r>
              <a:rPr lang="en-US" sz="3600" dirty="0"/>
              <a:t>Triple-Row Activation: Majority Function (I)</a:t>
            </a:r>
          </a:p>
        </p:txBody>
      </p:sp>
    </p:spTree>
    <p:extLst>
      <p:ext uri="{BB962C8B-B14F-4D97-AF65-F5344CB8AC3E}">
        <p14:creationId xmlns:p14="http://schemas.microsoft.com/office/powerpoint/2010/main" val="189181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fade">
                                      <p:cBhvr>
                                        <p:cTn id="30" dur="500"/>
                                        <p:tgtEl>
                                          <p:spTgt spid="72"/>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fade">
                                      <p:cBhvr>
                                        <p:cTn id="34" dur="500"/>
                                        <p:tgtEl>
                                          <p:spTgt spid="69"/>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70"/>
                                        </p:tgtEl>
                                        <p:attrNameLst>
                                          <p:attrName>style.visibility</p:attrName>
                                        </p:attrNameLst>
                                      </p:cBhvr>
                                      <p:to>
                                        <p:strVal val="visible"/>
                                      </p:to>
                                    </p:set>
                                    <p:animEffect transition="in" filter="fade">
                                      <p:cBhvr>
                                        <p:cTn id="38"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0" grpId="0" animBg="1"/>
      <p:bldP spid="7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12B2DA05-B124-AD48-9854-FA79DD0BC543}"/>
              </a:ext>
            </a:extLst>
          </p:cNvPr>
          <p:cNvCxnSpPr>
            <a:cxnSpLocks/>
          </p:cNvCxnSpPr>
          <p:nvPr/>
        </p:nvCxnSpPr>
        <p:spPr>
          <a:xfrm>
            <a:off x="3935321" y="4924138"/>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3A77AD0-C01D-A842-9EB6-5A447F13EB3C}"/>
              </a:ext>
            </a:extLst>
          </p:cNvPr>
          <p:cNvCxnSpPr>
            <a:cxnSpLocks/>
          </p:cNvCxnSpPr>
          <p:nvPr/>
        </p:nvCxnSpPr>
        <p:spPr>
          <a:xfrm>
            <a:off x="5277097" y="4920719"/>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6C8CE32-79A0-0B4E-9F82-AB00E520503D}"/>
              </a:ext>
            </a:extLst>
          </p:cNvPr>
          <p:cNvCxnSpPr>
            <a:cxnSpLocks/>
          </p:cNvCxnSpPr>
          <p:nvPr/>
        </p:nvCxnSpPr>
        <p:spPr>
          <a:xfrm>
            <a:off x="3935321" y="3370278"/>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A1ABEB7-6A71-7344-8596-F57F3836B621}"/>
              </a:ext>
            </a:extLst>
          </p:cNvPr>
          <p:cNvCxnSpPr>
            <a:cxnSpLocks/>
          </p:cNvCxnSpPr>
          <p:nvPr/>
        </p:nvCxnSpPr>
        <p:spPr>
          <a:xfrm>
            <a:off x="5277097" y="3362040"/>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933503-6CBE-974C-A78E-4817D83B9880}"/>
              </a:ext>
            </a:extLst>
          </p:cNvPr>
          <p:cNvCxnSpPr>
            <a:cxnSpLocks/>
          </p:cNvCxnSpPr>
          <p:nvPr/>
        </p:nvCxnSpPr>
        <p:spPr>
          <a:xfrm>
            <a:off x="5277100" y="1813477"/>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1695594-E80F-0A42-9612-D56ECC7CB2B8}"/>
              </a:ext>
            </a:extLst>
          </p:cNvPr>
          <p:cNvCxnSpPr>
            <a:cxnSpLocks/>
          </p:cNvCxnSpPr>
          <p:nvPr/>
        </p:nvCxnSpPr>
        <p:spPr>
          <a:xfrm>
            <a:off x="3935324" y="1813477"/>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5" name="Rounded Rectangle 74">
            <a:extLst>
              <a:ext uri="{FF2B5EF4-FFF2-40B4-BE49-F238E27FC236}">
                <a16:creationId xmlns:a16="http://schemas.microsoft.com/office/drawing/2014/main" id="{434915F2-523F-794B-9C2E-F9DE9B467B42}"/>
              </a:ext>
            </a:extLst>
          </p:cNvPr>
          <p:cNvSpPr/>
          <p:nvPr/>
        </p:nvSpPr>
        <p:spPr>
          <a:xfrm>
            <a:off x="3561884" y="5064756"/>
            <a:ext cx="768578" cy="663660"/>
          </a:xfrm>
          <a:prstGeom prst="roundRect">
            <a:avLst/>
          </a:prstGeom>
          <a:solidFill>
            <a:schemeClr val="accent2">
              <a:lumMod val="20000"/>
              <a:lumOff val="80000"/>
            </a:scheme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a:extLst>
              <a:ext uri="{FF2B5EF4-FFF2-40B4-BE49-F238E27FC236}">
                <a16:creationId xmlns:a16="http://schemas.microsoft.com/office/drawing/2014/main" id="{44C36EDA-7EEC-B242-BD43-78BF35BCDE5C}"/>
              </a:ext>
            </a:extLst>
          </p:cNvPr>
          <p:cNvSpPr/>
          <p:nvPr/>
        </p:nvSpPr>
        <p:spPr>
          <a:xfrm>
            <a:off x="3544906" y="3484885"/>
            <a:ext cx="768578" cy="663660"/>
          </a:xfrm>
          <a:prstGeom prst="roundRect">
            <a:avLst/>
          </a:prstGeom>
          <a:solidFill>
            <a:schemeClr val="accent2">
              <a:lumMod val="20000"/>
              <a:lumOff val="80000"/>
            </a:scheme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0730E8B5-3F77-2845-93FC-2FBC4F0B787E}"/>
              </a:ext>
            </a:extLst>
          </p:cNvPr>
          <p:cNvSpPr/>
          <p:nvPr/>
        </p:nvSpPr>
        <p:spPr>
          <a:xfrm>
            <a:off x="3544906" y="1946624"/>
            <a:ext cx="768578" cy="663660"/>
          </a:xfrm>
          <a:prstGeom prst="roundRect">
            <a:avLst/>
          </a:prstGeom>
          <a:solidFill>
            <a:schemeClr val="accent2">
              <a:lumMod val="20000"/>
              <a:lumOff val="80000"/>
            </a:scheme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AD8BDCAF-CCB1-7B46-8CC4-8AE6D08A895B}"/>
              </a:ext>
            </a:extLst>
          </p:cNvPr>
          <p:cNvCxnSpPr>
            <a:cxnSpLocks/>
          </p:cNvCxnSpPr>
          <p:nvPr/>
        </p:nvCxnSpPr>
        <p:spPr>
          <a:xfrm>
            <a:off x="6165761" y="1448473"/>
            <a:ext cx="0" cy="425469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BDEDC56-6F1B-7644-B303-0753EA60C0C6}"/>
              </a:ext>
            </a:extLst>
          </p:cNvPr>
          <p:cNvSpPr/>
          <p:nvPr/>
        </p:nvSpPr>
        <p:spPr>
          <a:xfrm>
            <a:off x="6184351" y="1695578"/>
            <a:ext cx="889987"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bitline</a:t>
            </a:r>
          </a:p>
        </p:txBody>
      </p:sp>
      <p:cxnSp>
        <p:nvCxnSpPr>
          <p:cNvPr id="4" name="Straight Connector 3">
            <a:extLst>
              <a:ext uri="{FF2B5EF4-FFF2-40B4-BE49-F238E27FC236}">
                <a16:creationId xmlns:a16="http://schemas.microsoft.com/office/drawing/2014/main" id="{92F740DB-1D38-C740-8FBB-365BEF48BF01}"/>
              </a:ext>
            </a:extLst>
          </p:cNvPr>
          <p:cNvCxnSpPr>
            <a:cxnSpLocks/>
          </p:cNvCxnSpPr>
          <p:nvPr/>
        </p:nvCxnSpPr>
        <p:spPr>
          <a:xfrm>
            <a:off x="2981767" y="1108092"/>
            <a:ext cx="2462063"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E0813BF-FC71-AF4A-8AED-054A4576EB4E}"/>
              </a:ext>
            </a:extLst>
          </p:cNvPr>
          <p:cNvCxnSpPr>
            <a:cxnSpLocks/>
          </p:cNvCxnSpPr>
          <p:nvPr/>
        </p:nvCxnSpPr>
        <p:spPr>
          <a:xfrm flipV="1">
            <a:off x="5085910" y="1108092"/>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7C4D3C9-5F70-2842-BE63-2999F228671B}"/>
              </a:ext>
            </a:extLst>
          </p:cNvPr>
          <p:cNvCxnSpPr>
            <a:cxnSpLocks/>
          </p:cNvCxnSpPr>
          <p:nvPr/>
        </p:nvCxnSpPr>
        <p:spPr>
          <a:xfrm>
            <a:off x="3946176" y="1815973"/>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4CE2CF2-7CF6-1E40-BC40-FD8503EEE4B0}"/>
              </a:ext>
            </a:extLst>
          </p:cNvPr>
          <p:cNvSpPr/>
          <p:nvPr/>
        </p:nvSpPr>
        <p:spPr>
          <a:xfrm>
            <a:off x="3801659" y="2035570"/>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12" name="Straight Connector 11">
            <a:extLst>
              <a:ext uri="{FF2B5EF4-FFF2-40B4-BE49-F238E27FC236}">
                <a16:creationId xmlns:a16="http://schemas.microsoft.com/office/drawing/2014/main" id="{B12F10CA-9E4E-194B-8EE9-77569FC903C5}"/>
              </a:ext>
            </a:extLst>
          </p:cNvPr>
          <p:cNvCxnSpPr>
            <a:cxnSpLocks/>
          </p:cNvCxnSpPr>
          <p:nvPr/>
        </p:nvCxnSpPr>
        <p:spPr>
          <a:xfrm>
            <a:off x="4725250" y="1808658"/>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A6C3DCA-1C2C-AB46-B8E6-3CDAA3754F12}"/>
              </a:ext>
            </a:extLst>
          </p:cNvPr>
          <p:cNvCxnSpPr>
            <a:cxnSpLocks/>
          </p:cNvCxnSpPr>
          <p:nvPr/>
        </p:nvCxnSpPr>
        <p:spPr>
          <a:xfrm flipV="1">
            <a:off x="4900613" y="1448473"/>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11360C0-3973-D745-A441-2742937B2D2A}"/>
              </a:ext>
            </a:extLst>
          </p:cNvPr>
          <p:cNvCxnSpPr>
            <a:cxnSpLocks/>
          </p:cNvCxnSpPr>
          <p:nvPr/>
        </p:nvCxnSpPr>
        <p:spPr>
          <a:xfrm>
            <a:off x="4894221" y="1325377"/>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34248D-4B31-DE4D-A146-F03A4735266A}"/>
              </a:ext>
            </a:extLst>
          </p:cNvPr>
          <p:cNvCxnSpPr>
            <a:cxnSpLocks/>
          </p:cNvCxnSpPr>
          <p:nvPr/>
        </p:nvCxnSpPr>
        <p:spPr>
          <a:xfrm flipV="1">
            <a:off x="5269785" y="1450198"/>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B6764F2-8131-4D4B-AC50-566AFD70C2F5}"/>
              </a:ext>
            </a:extLst>
          </p:cNvPr>
          <p:cNvCxnSpPr>
            <a:cxnSpLocks/>
          </p:cNvCxnSpPr>
          <p:nvPr/>
        </p:nvCxnSpPr>
        <p:spPr>
          <a:xfrm>
            <a:off x="4893723" y="1450198"/>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AF58C99-E2C5-204A-BB03-B737569CD81F}"/>
              </a:ext>
            </a:extLst>
          </p:cNvPr>
          <p:cNvCxnSpPr>
            <a:cxnSpLocks/>
          </p:cNvCxnSpPr>
          <p:nvPr/>
        </p:nvCxnSpPr>
        <p:spPr>
          <a:xfrm>
            <a:off x="5253412" y="1815973"/>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1568E0AE-03CB-E847-8A0C-E6565188F68C}"/>
              </a:ext>
            </a:extLst>
          </p:cNvPr>
          <p:cNvSpPr/>
          <p:nvPr/>
        </p:nvSpPr>
        <p:spPr>
          <a:xfrm>
            <a:off x="3801658" y="2165414"/>
            <a:ext cx="267329" cy="34428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20" name="Rectangle 19">
            <a:extLst>
              <a:ext uri="{FF2B5EF4-FFF2-40B4-BE49-F238E27FC236}">
                <a16:creationId xmlns:a16="http://schemas.microsoft.com/office/drawing/2014/main" id="{A370630E-B6B1-5043-8989-8C51AEAEA33B}"/>
              </a:ext>
            </a:extLst>
          </p:cNvPr>
          <p:cNvSpPr/>
          <p:nvPr/>
        </p:nvSpPr>
        <p:spPr>
          <a:xfrm>
            <a:off x="5984853" y="5703166"/>
            <a:ext cx="386041" cy="40009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cxnSp>
        <p:nvCxnSpPr>
          <p:cNvPr id="23" name="Straight Connector 22">
            <a:extLst>
              <a:ext uri="{FF2B5EF4-FFF2-40B4-BE49-F238E27FC236}">
                <a16:creationId xmlns:a16="http://schemas.microsoft.com/office/drawing/2014/main" id="{2D2472F0-B1F9-2445-AF25-2F89E30D9291}"/>
              </a:ext>
            </a:extLst>
          </p:cNvPr>
          <p:cNvCxnSpPr>
            <a:cxnSpLocks/>
          </p:cNvCxnSpPr>
          <p:nvPr/>
        </p:nvCxnSpPr>
        <p:spPr>
          <a:xfrm>
            <a:off x="2973529" y="5903215"/>
            <a:ext cx="301976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DF9F8C7-958E-2C47-8A22-2C84070FCF90}"/>
              </a:ext>
            </a:extLst>
          </p:cNvPr>
          <p:cNvSpPr/>
          <p:nvPr/>
        </p:nvSpPr>
        <p:spPr>
          <a:xfrm>
            <a:off x="2940778" y="5903215"/>
            <a:ext cx="912429"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enable</a:t>
            </a:r>
          </a:p>
        </p:txBody>
      </p:sp>
      <p:sp>
        <p:nvSpPr>
          <p:cNvPr id="27" name="Rectangle 26">
            <a:extLst>
              <a:ext uri="{FF2B5EF4-FFF2-40B4-BE49-F238E27FC236}">
                <a16:creationId xmlns:a16="http://schemas.microsoft.com/office/drawing/2014/main" id="{5743315F-CDCB-5B46-A993-F5D881182101}"/>
              </a:ext>
            </a:extLst>
          </p:cNvPr>
          <p:cNvSpPr/>
          <p:nvPr/>
        </p:nvSpPr>
        <p:spPr>
          <a:xfrm>
            <a:off x="5719665" y="1053376"/>
            <a:ext cx="885135" cy="400110"/>
          </a:xfrm>
          <a:prstGeom prst="rect">
            <a:avLst/>
          </a:prstGeom>
          <a:noFill/>
          <a:ln w="12700">
            <a:noFill/>
            <a:prstDash val="sysDot"/>
          </a:ln>
        </p:spPr>
        <p:txBody>
          <a:bodyPr wrap="square">
            <a:spAutoFit/>
          </a:bodyPr>
          <a:lstStyle/>
          <a:p>
            <a:r>
              <a:rPr lang="en-US" sz="2000" dirty="0">
                <a:latin typeface="Cambria" panose="02040503050406030204" pitchFamily="18" charset="0"/>
                <a:cs typeface="Arial" panose="020B0604020202020204" pitchFamily="34" charset="0"/>
              </a:rPr>
              <a:t>½ V</a:t>
            </a:r>
            <a:r>
              <a:rPr lang="en-US" sz="2000" baseline="-25000" dirty="0">
                <a:latin typeface="Cambria" panose="02040503050406030204" pitchFamily="18" charset="0"/>
                <a:cs typeface="Arial" panose="020B0604020202020204" pitchFamily="34" charset="0"/>
              </a:rPr>
              <a:t>DD</a:t>
            </a:r>
          </a:p>
        </p:txBody>
      </p:sp>
      <p:cxnSp>
        <p:nvCxnSpPr>
          <p:cNvPr id="30" name="Straight Connector 29">
            <a:extLst>
              <a:ext uri="{FF2B5EF4-FFF2-40B4-BE49-F238E27FC236}">
                <a16:creationId xmlns:a16="http://schemas.microsoft.com/office/drawing/2014/main" id="{C7ED293B-9C40-2F46-A2A7-687343474B77}"/>
              </a:ext>
            </a:extLst>
          </p:cNvPr>
          <p:cNvCxnSpPr>
            <a:cxnSpLocks/>
          </p:cNvCxnSpPr>
          <p:nvPr/>
        </p:nvCxnSpPr>
        <p:spPr>
          <a:xfrm>
            <a:off x="2981767" y="2656655"/>
            <a:ext cx="246206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7F5865A-2E92-E247-878A-2F35964AA3F8}"/>
              </a:ext>
            </a:extLst>
          </p:cNvPr>
          <p:cNvCxnSpPr>
            <a:cxnSpLocks/>
          </p:cNvCxnSpPr>
          <p:nvPr/>
        </p:nvCxnSpPr>
        <p:spPr>
          <a:xfrm flipV="1">
            <a:off x="5085907" y="2656655"/>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912F37A-CEBC-3441-8FF3-8FD93479493B}"/>
              </a:ext>
            </a:extLst>
          </p:cNvPr>
          <p:cNvCxnSpPr>
            <a:cxnSpLocks/>
          </p:cNvCxnSpPr>
          <p:nvPr/>
        </p:nvCxnSpPr>
        <p:spPr>
          <a:xfrm>
            <a:off x="3946173" y="3364536"/>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455B669A-9148-454F-9F5C-2BB3CAD0BCA9}"/>
              </a:ext>
            </a:extLst>
          </p:cNvPr>
          <p:cNvSpPr/>
          <p:nvPr/>
        </p:nvSpPr>
        <p:spPr>
          <a:xfrm>
            <a:off x="3801656" y="3584133"/>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38" name="Straight Connector 37">
            <a:extLst>
              <a:ext uri="{FF2B5EF4-FFF2-40B4-BE49-F238E27FC236}">
                <a16:creationId xmlns:a16="http://schemas.microsoft.com/office/drawing/2014/main" id="{928DBCAE-5054-B742-8B27-B8843A7B9868}"/>
              </a:ext>
            </a:extLst>
          </p:cNvPr>
          <p:cNvCxnSpPr>
            <a:cxnSpLocks/>
          </p:cNvCxnSpPr>
          <p:nvPr/>
        </p:nvCxnSpPr>
        <p:spPr>
          <a:xfrm>
            <a:off x="4725247" y="3357221"/>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9788458-C6BB-BF45-B839-AFFC0073AA41}"/>
              </a:ext>
            </a:extLst>
          </p:cNvPr>
          <p:cNvCxnSpPr>
            <a:cxnSpLocks/>
          </p:cNvCxnSpPr>
          <p:nvPr/>
        </p:nvCxnSpPr>
        <p:spPr>
          <a:xfrm flipV="1">
            <a:off x="4900610" y="2997036"/>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6E38798-28AE-D747-856E-57964A81B20F}"/>
              </a:ext>
            </a:extLst>
          </p:cNvPr>
          <p:cNvCxnSpPr>
            <a:cxnSpLocks/>
          </p:cNvCxnSpPr>
          <p:nvPr/>
        </p:nvCxnSpPr>
        <p:spPr>
          <a:xfrm>
            <a:off x="4894218" y="2873940"/>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A513318-5715-6E4C-951E-96B13FBFDFC1}"/>
              </a:ext>
            </a:extLst>
          </p:cNvPr>
          <p:cNvCxnSpPr>
            <a:cxnSpLocks/>
          </p:cNvCxnSpPr>
          <p:nvPr/>
        </p:nvCxnSpPr>
        <p:spPr>
          <a:xfrm flipV="1">
            <a:off x="5269782" y="2998761"/>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D50A6FA-395F-B848-978F-E143582BB08E}"/>
              </a:ext>
            </a:extLst>
          </p:cNvPr>
          <p:cNvCxnSpPr>
            <a:cxnSpLocks/>
          </p:cNvCxnSpPr>
          <p:nvPr/>
        </p:nvCxnSpPr>
        <p:spPr>
          <a:xfrm>
            <a:off x="4893720" y="2998761"/>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BC0B705-03F6-6942-8914-FA6C91BA5CF4}"/>
              </a:ext>
            </a:extLst>
          </p:cNvPr>
          <p:cNvCxnSpPr>
            <a:cxnSpLocks/>
          </p:cNvCxnSpPr>
          <p:nvPr/>
        </p:nvCxnSpPr>
        <p:spPr>
          <a:xfrm>
            <a:off x="5253409" y="3364536"/>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BE6B8635-F2CC-F245-87D8-3840BAF4A56C}"/>
              </a:ext>
            </a:extLst>
          </p:cNvPr>
          <p:cNvSpPr/>
          <p:nvPr/>
        </p:nvSpPr>
        <p:spPr>
          <a:xfrm>
            <a:off x="3801655" y="3807066"/>
            <a:ext cx="267329" cy="251196"/>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45" name="Straight Connector 44">
            <a:extLst>
              <a:ext uri="{FF2B5EF4-FFF2-40B4-BE49-F238E27FC236}">
                <a16:creationId xmlns:a16="http://schemas.microsoft.com/office/drawing/2014/main" id="{DEC27122-8D29-E04E-81F2-7157CFE6ABE8}"/>
              </a:ext>
            </a:extLst>
          </p:cNvPr>
          <p:cNvCxnSpPr>
            <a:cxnSpLocks/>
          </p:cNvCxnSpPr>
          <p:nvPr/>
        </p:nvCxnSpPr>
        <p:spPr>
          <a:xfrm>
            <a:off x="2981767" y="4215334"/>
            <a:ext cx="246206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0FE8848-994D-6944-966E-AF52F458A7FE}"/>
              </a:ext>
            </a:extLst>
          </p:cNvPr>
          <p:cNvCxnSpPr>
            <a:cxnSpLocks/>
          </p:cNvCxnSpPr>
          <p:nvPr/>
        </p:nvCxnSpPr>
        <p:spPr>
          <a:xfrm flipV="1">
            <a:off x="5085907" y="4215334"/>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9B55FAB-898F-E841-A45E-81F4F92E4BBC}"/>
              </a:ext>
            </a:extLst>
          </p:cNvPr>
          <p:cNvCxnSpPr>
            <a:cxnSpLocks/>
          </p:cNvCxnSpPr>
          <p:nvPr/>
        </p:nvCxnSpPr>
        <p:spPr>
          <a:xfrm>
            <a:off x="3946173" y="4923215"/>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35489F81-D7D6-7842-AB02-D6C901DB8A42}"/>
              </a:ext>
            </a:extLst>
          </p:cNvPr>
          <p:cNvSpPr/>
          <p:nvPr/>
        </p:nvSpPr>
        <p:spPr>
          <a:xfrm>
            <a:off x="3801656" y="5142812"/>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53" name="Straight Connector 52">
            <a:extLst>
              <a:ext uri="{FF2B5EF4-FFF2-40B4-BE49-F238E27FC236}">
                <a16:creationId xmlns:a16="http://schemas.microsoft.com/office/drawing/2014/main" id="{A88B1902-13AE-C746-BCA7-2FB3B36EBCF9}"/>
              </a:ext>
            </a:extLst>
          </p:cNvPr>
          <p:cNvCxnSpPr>
            <a:cxnSpLocks/>
          </p:cNvCxnSpPr>
          <p:nvPr/>
        </p:nvCxnSpPr>
        <p:spPr>
          <a:xfrm>
            <a:off x="4717009" y="4915900"/>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7BD2A9C-2E60-CB48-B5AC-7A263AD8E3CC}"/>
              </a:ext>
            </a:extLst>
          </p:cNvPr>
          <p:cNvCxnSpPr>
            <a:cxnSpLocks/>
          </p:cNvCxnSpPr>
          <p:nvPr/>
        </p:nvCxnSpPr>
        <p:spPr>
          <a:xfrm flipV="1">
            <a:off x="4900610" y="4555715"/>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90561B8-DB2D-8341-AF6B-20B79FB6F93E}"/>
              </a:ext>
            </a:extLst>
          </p:cNvPr>
          <p:cNvCxnSpPr>
            <a:cxnSpLocks/>
          </p:cNvCxnSpPr>
          <p:nvPr/>
        </p:nvCxnSpPr>
        <p:spPr>
          <a:xfrm>
            <a:off x="4894218" y="4432619"/>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B316163-2C4E-C54A-B8DF-8E70F3560AAF}"/>
              </a:ext>
            </a:extLst>
          </p:cNvPr>
          <p:cNvCxnSpPr>
            <a:cxnSpLocks/>
          </p:cNvCxnSpPr>
          <p:nvPr/>
        </p:nvCxnSpPr>
        <p:spPr>
          <a:xfrm flipV="1">
            <a:off x="5269782" y="4557440"/>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604F2D2-E1EB-994D-8CD2-1C91DC9A4388}"/>
              </a:ext>
            </a:extLst>
          </p:cNvPr>
          <p:cNvCxnSpPr>
            <a:cxnSpLocks/>
          </p:cNvCxnSpPr>
          <p:nvPr/>
        </p:nvCxnSpPr>
        <p:spPr>
          <a:xfrm>
            <a:off x="4893720" y="4557440"/>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6D1321F-E098-D443-8DB0-E2792F5B92E8}"/>
              </a:ext>
            </a:extLst>
          </p:cNvPr>
          <p:cNvCxnSpPr>
            <a:cxnSpLocks/>
          </p:cNvCxnSpPr>
          <p:nvPr/>
        </p:nvCxnSpPr>
        <p:spPr>
          <a:xfrm>
            <a:off x="5253409" y="4923215"/>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F55F7AC3-5D9F-DE4D-A252-B70CDFA63FAF}"/>
              </a:ext>
            </a:extLst>
          </p:cNvPr>
          <p:cNvSpPr/>
          <p:nvPr/>
        </p:nvSpPr>
        <p:spPr>
          <a:xfrm>
            <a:off x="3801655" y="5537096"/>
            <a:ext cx="267329" cy="7984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81" name="Rectangle 80">
            <a:extLst>
              <a:ext uri="{FF2B5EF4-FFF2-40B4-BE49-F238E27FC236}">
                <a16:creationId xmlns:a16="http://schemas.microsoft.com/office/drawing/2014/main" id="{9AA23696-FC63-1842-B6BD-B4A1698A8A04}"/>
              </a:ext>
            </a:extLst>
          </p:cNvPr>
          <p:cNvSpPr/>
          <p:nvPr/>
        </p:nvSpPr>
        <p:spPr>
          <a:xfrm>
            <a:off x="2605430" y="853321"/>
            <a:ext cx="344966"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A</a:t>
            </a:r>
          </a:p>
        </p:txBody>
      </p:sp>
      <p:sp>
        <p:nvSpPr>
          <p:cNvPr id="82" name="Rectangle 81">
            <a:extLst>
              <a:ext uri="{FF2B5EF4-FFF2-40B4-BE49-F238E27FC236}">
                <a16:creationId xmlns:a16="http://schemas.microsoft.com/office/drawing/2014/main" id="{466F1DCC-80BE-2444-B58C-0EC29CBF81D5}"/>
              </a:ext>
            </a:extLst>
          </p:cNvPr>
          <p:cNvSpPr/>
          <p:nvPr/>
        </p:nvSpPr>
        <p:spPr>
          <a:xfrm>
            <a:off x="2600605" y="2456600"/>
            <a:ext cx="341760"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B</a:t>
            </a:r>
          </a:p>
        </p:txBody>
      </p:sp>
      <p:sp>
        <p:nvSpPr>
          <p:cNvPr id="84" name="Rectangle 83">
            <a:extLst>
              <a:ext uri="{FF2B5EF4-FFF2-40B4-BE49-F238E27FC236}">
                <a16:creationId xmlns:a16="http://schemas.microsoft.com/office/drawing/2014/main" id="{CB126F7B-384E-5245-8B1C-E0853E8C9E48}"/>
              </a:ext>
            </a:extLst>
          </p:cNvPr>
          <p:cNvSpPr/>
          <p:nvPr/>
        </p:nvSpPr>
        <p:spPr>
          <a:xfrm>
            <a:off x="2625981" y="4024271"/>
            <a:ext cx="335348"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C</a:t>
            </a:r>
          </a:p>
        </p:txBody>
      </p:sp>
      <p:sp>
        <p:nvSpPr>
          <p:cNvPr id="85" name="Rectangle 84">
            <a:extLst>
              <a:ext uri="{FF2B5EF4-FFF2-40B4-BE49-F238E27FC236}">
                <a16:creationId xmlns:a16="http://schemas.microsoft.com/office/drawing/2014/main" id="{22A09186-E819-2A48-86DB-DB3D4E0FA846}"/>
              </a:ext>
            </a:extLst>
          </p:cNvPr>
          <p:cNvSpPr/>
          <p:nvPr/>
        </p:nvSpPr>
        <p:spPr>
          <a:xfrm>
            <a:off x="-428696" y="1217840"/>
            <a:ext cx="3911795" cy="1015663"/>
          </a:xfrm>
          <a:prstGeom prst="rect">
            <a:avLst/>
          </a:prstGeom>
        </p:spPr>
        <p:txBody>
          <a:bodyPr wrap="square">
            <a:spAutoFit/>
          </a:bodyPr>
          <a:lstStyle/>
          <a:p>
            <a:pPr marL="457200" indent="-457200" algn="ctr">
              <a:buAutoNum type="arabicPeriod"/>
            </a:pPr>
            <a:r>
              <a:rPr lang="en-US" sz="2000" dirty="0">
                <a:solidFill>
                  <a:srgbClr val="C02900"/>
                </a:solidFill>
                <a:latin typeface="Cambria" panose="02040503050406030204" pitchFamily="18" charset="0"/>
                <a:cs typeface="Arial" panose="020B0604020202020204" pitchFamily="34" charset="0"/>
              </a:rPr>
              <a:t>ACTIVATE three rows simultaneously </a:t>
            </a:r>
          </a:p>
          <a:p>
            <a:pPr algn="ctr"/>
            <a:r>
              <a:rPr lang="en-US" sz="2000" b="1" dirty="0">
                <a:solidFill>
                  <a:srgbClr val="C02900"/>
                </a:solidFill>
                <a:latin typeface="Cambria" panose="02040503050406030204" pitchFamily="18" charset="0"/>
                <a:cs typeface="Arial" panose="020B0604020202020204" pitchFamily="34" charset="0"/>
              </a:rPr>
              <a:t>→ triple-row activation</a:t>
            </a:r>
            <a:r>
              <a:rPr lang="en-US" sz="2000" b="1" dirty="0">
                <a:latin typeface="Cambria" panose="02040503050406030204" pitchFamily="18" charset="0"/>
                <a:cs typeface="Arial" panose="020B0604020202020204" pitchFamily="34" charset="0"/>
              </a:rPr>
              <a:t> </a:t>
            </a:r>
          </a:p>
        </p:txBody>
      </p:sp>
      <p:sp>
        <p:nvSpPr>
          <p:cNvPr id="61" name="Rectangle 60">
            <a:extLst>
              <a:ext uri="{FF2B5EF4-FFF2-40B4-BE49-F238E27FC236}">
                <a16:creationId xmlns:a16="http://schemas.microsoft.com/office/drawing/2014/main" id="{DB563FE9-2D62-3245-94B5-D5E4C6B74E4F}"/>
              </a:ext>
            </a:extLst>
          </p:cNvPr>
          <p:cNvSpPr/>
          <p:nvPr/>
        </p:nvSpPr>
        <p:spPr>
          <a:xfrm>
            <a:off x="-530304" y="2963751"/>
            <a:ext cx="3911795" cy="1015663"/>
          </a:xfrm>
          <a:prstGeom prst="rect">
            <a:avLst/>
          </a:prstGeom>
        </p:spPr>
        <p:txBody>
          <a:bodyPr wrap="square">
            <a:spAutoFit/>
          </a:bodyPr>
          <a:lstStyle/>
          <a:p>
            <a:pPr algn="ctr"/>
            <a:r>
              <a:rPr lang="en-US" sz="2000" dirty="0">
                <a:latin typeface="Cambria" panose="02040503050406030204" pitchFamily="18" charset="0"/>
                <a:cs typeface="Arial" panose="020B0604020202020204" pitchFamily="34" charset="0"/>
              </a:rPr>
              <a:t>2. bitline will be pulled </a:t>
            </a:r>
          </a:p>
          <a:p>
            <a:pPr algn="ctr"/>
            <a:r>
              <a:rPr lang="en-US" sz="2000" dirty="0">
                <a:latin typeface="Cambria" panose="02040503050406030204" pitchFamily="18" charset="0"/>
                <a:cs typeface="Arial" panose="020B0604020202020204" pitchFamily="34" charset="0"/>
              </a:rPr>
              <a:t>to the </a:t>
            </a:r>
            <a:r>
              <a:rPr lang="en-US" sz="2000" b="1" dirty="0">
                <a:solidFill>
                  <a:srgbClr val="C02900"/>
                </a:solidFill>
                <a:latin typeface="Cambria" panose="02040503050406030204" pitchFamily="18" charset="0"/>
                <a:cs typeface="Arial" panose="020B0604020202020204" pitchFamily="34" charset="0"/>
              </a:rPr>
              <a:t>majority</a:t>
            </a:r>
            <a:r>
              <a:rPr lang="en-US" sz="2000" dirty="0">
                <a:solidFill>
                  <a:srgbClr val="C02900"/>
                </a:solidFill>
                <a:latin typeface="Cambria" panose="02040503050406030204" pitchFamily="18" charset="0"/>
                <a:cs typeface="Arial" panose="020B0604020202020204" pitchFamily="34" charset="0"/>
              </a:rPr>
              <a:t> of </a:t>
            </a:r>
          </a:p>
          <a:p>
            <a:pPr algn="ctr"/>
            <a:r>
              <a:rPr lang="en-US" sz="2000" dirty="0">
                <a:solidFill>
                  <a:srgbClr val="C02900"/>
                </a:solidFill>
                <a:latin typeface="Cambria" panose="02040503050406030204" pitchFamily="18" charset="0"/>
                <a:cs typeface="Arial" panose="020B0604020202020204" pitchFamily="34" charset="0"/>
              </a:rPr>
              <a:t>cells A, B, and C</a:t>
            </a:r>
          </a:p>
        </p:txBody>
      </p:sp>
      <p:sp>
        <p:nvSpPr>
          <p:cNvPr id="62" name="Rectangle 61">
            <a:extLst>
              <a:ext uri="{FF2B5EF4-FFF2-40B4-BE49-F238E27FC236}">
                <a16:creationId xmlns:a16="http://schemas.microsoft.com/office/drawing/2014/main" id="{47836721-EB05-134C-8DF3-88044CBFED84}"/>
              </a:ext>
            </a:extLst>
          </p:cNvPr>
          <p:cNvSpPr/>
          <p:nvPr/>
        </p:nvSpPr>
        <p:spPr>
          <a:xfrm>
            <a:off x="6001842" y="1050870"/>
            <a:ext cx="885135" cy="400110"/>
          </a:xfrm>
          <a:prstGeom prst="rect">
            <a:avLst/>
          </a:prstGeom>
          <a:noFill/>
          <a:ln w="12700">
            <a:noFill/>
            <a:prstDash val="sysDot"/>
          </a:ln>
        </p:spPr>
        <p:txBody>
          <a:bodyPr wrap="square">
            <a:spAutoFit/>
          </a:bodyPr>
          <a:lstStyle/>
          <a:p>
            <a:r>
              <a:rPr lang="en-US" sz="2000" b="1" dirty="0">
                <a:solidFill>
                  <a:schemeClr val="accent1"/>
                </a:solidFill>
                <a:latin typeface="Cambria" panose="02040503050406030204" pitchFamily="18" charset="0"/>
                <a:cs typeface="Arial" panose="020B0604020202020204" pitchFamily="34" charset="0"/>
              </a:rPr>
              <a:t>V</a:t>
            </a:r>
            <a:r>
              <a:rPr lang="en-US" sz="2000" b="1" baseline="-25000" dirty="0">
                <a:solidFill>
                  <a:schemeClr val="accent1"/>
                </a:solidFill>
                <a:latin typeface="Cambria" panose="02040503050406030204" pitchFamily="18" charset="0"/>
                <a:cs typeface="Arial" panose="020B0604020202020204" pitchFamily="34" charset="0"/>
              </a:rPr>
              <a:t>DD</a:t>
            </a:r>
          </a:p>
        </p:txBody>
      </p:sp>
      <p:sp>
        <p:nvSpPr>
          <p:cNvPr id="63" name="Rectangle 62">
            <a:extLst>
              <a:ext uri="{FF2B5EF4-FFF2-40B4-BE49-F238E27FC236}">
                <a16:creationId xmlns:a16="http://schemas.microsoft.com/office/drawing/2014/main" id="{06411A62-2351-5C42-9C69-D95174CA6905}"/>
              </a:ext>
            </a:extLst>
          </p:cNvPr>
          <p:cNvSpPr/>
          <p:nvPr/>
        </p:nvSpPr>
        <p:spPr>
          <a:xfrm>
            <a:off x="-539237" y="4199983"/>
            <a:ext cx="3911795" cy="1015663"/>
          </a:xfrm>
          <a:prstGeom prst="rect">
            <a:avLst/>
          </a:prstGeom>
        </p:spPr>
        <p:txBody>
          <a:bodyPr wrap="square">
            <a:spAutoFit/>
          </a:bodyPr>
          <a:lstStyle/>
          <a:p>
            <a:pPr algn="ctr"/>
            <a:r>
              <a:rPr lang="en-US" sz="2000" dirty="0">
                <a:latin typeface="Cambria" panose="02040503050406030204" pitchFamily="18" charset="0"/>
                <a:cs typeface="Arial" panose="020B0604020202020204" pitchFamily="34" charset="0"/>
              </a:rPr>
              <a:t>3. values in cells A, B, C </a:t>
            </a:r>
          </a:p>
          <a:p>
            <a:pPr algn="ctr"/>
            <a:r>
              <a:rPr lang="en-US" sz="2000" dirty="0">
                <a:latin typeface="Cambria" panose="02040503050406030204" pitchFamily="18" charset="0"/>
                <a:cs typeface="Arial" panose="020B0604020202020204" pitchFamily="34" charset="0"/>
              </a:rPr>
              <a:t>will </a:t>
            </a:r>
            <a:r>
              <a:rPr lang="en-US" sz="2000" dirty="0">
                <a:solidFill>
                  <a:srgbClr val="C02900"/>
                </a:solidFill>
                <a:latin typeface="Cambria" panose="02040503050406030204" pitchFamily="18" charset="0"/>
                <a:cs typeface="Arial" panose="020B0604020202020204" pitchFamily="34" charset="0"/>
              </a:rPr>
              <a:t>be overwritten </a:t>
            </a:r>
          </a:p>
          <a:p>
            <a:pPr algn="ctr"/>
            <a:r>
              <a:rPr lang="en-US" sz="2000" dirty="0">
                <a:latin typeface="Cambria" panose="02040503050406030204" pitchFamily="18" charset="0"/>
                <a:cs typeface="Arial" panose="020B0604020202020204" pitchFamily="34" charset="0"/>
              </a:rPr>
              <a:t>with the majority output</a:t>
            </a:r>
          </a:p>
        </p:txBody>
      </p:sp>
      <p:sp>
        <p:nvSpPr>
          <p:cNvPr id="64" name="Rectangle 63">
            <a:extLst>
              <a:ext uri="{FF2B5EF4-FFF2-40B4-BE49-F238E27FC236}">
                <a16:creationId xmlns:a16="http://schemas.microsoft.com/office/drawing/2014/main" id="{92CCFBAF-3704-8C44-90E2-C216F953546A}"/>
              </a:ext>
            </a:extLst>
          </p:cNvPr>
          <p:cNvSpPr/>
          <p:nvPr/>
        </p:nvSpPr>
        <p:spPr>
          <a:xfrm>
            <a:off x="3798897" y="2039511"/>
            <a:ext cx="267329" cy="474921"/>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65" name="Rectangle 64">
            <a:extLst>
              <a:ext uri="{FF2B5EF4-FFF2-40B4-BE49-F238E27FC236}">
                <a16:creationId xmlns:a16="http://schemas.microsoft.com/office/drawing/2014/main" id="{CD2CFA0E-95E0-6242-93B9-4DAF5977F2FB}"/>
              </a:ext>
            </a:extLst>
          </p:cNvPr>
          <p:cNvSpPr/>
          <p:nvPr/>
        </p:nvSpPr>
        <p:spPr>
          <a:xfrm>
            <a:off x="3801655" y="3584132"/>
            <a:ext cx="267329" cy="474921"/>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66" name="Rectangle 65">
            <a:extLst>
              <a:ext uri="{FF2B5EF4-FFF2-40B4-BE49-F238E27FC236}">
                <a16:creationId xmlns:a16="http://schemas.microsoft.com/office/drawing/2014/main" id="{32CF8D20-E773-1046-B66C-9A63E5467B04}"/>
              </a:ext>
            </a:extLst>
          </p:cNvPr>
          <p:cNvSpPr/>
          <p:nvPr/>
        </p:nvSpPr>
        <p:spPr>
          <a:xfrm>
            <a:off x="3801655" y="5144860"/>
            <a:ext cx="267329" cy="474921"/>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60" name="Rectangle 59">
            <a:extLst>
              <a:ext uri="{FF2B5EF4-FFF2-40B4-BE49-F238E27FC236}">
                <a16:creationId xmlns:a16="http://schemas.microsoft.com/office/drawing/2014/main" id="{798E75B8-662E-4441-9429-A1B9E64B030F}"/>
              </a:ext>
            </a:extLst>
          </p:cNvPr>
          <p:cNvSpPr/>
          <p:nvPr/>
        </p:nvSpPr>
        <p:spPr>
          <a:xfrm>
            <a:off x="6420631" y="2172482"/>
            <a:ext cx="2662891" cy="1964155"/>
          </a:xfrm>
          <a:prstGeom prst="rect">
            <a:avLst/>
          </a:prstGeom>
          <a:solidFill>
            <a:schemeClr val="bg1">
              <a:lumMod val="95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3328FFAC-8D2B-E243-A879-B986940F51BD}"/>
              </a:ext>
            </a:extLst>
          </p:cNvPr>
          <p:cNvSpPr/>
          <p:nvPr/>
        </p:nvSpPr>
        <p:spPr>
          <a:xfrm>
            <a:off x="6468680" y="2886260"/>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2200" dirty="0">
                <a:latin typeface="Cambria" panose="02040503050406030204" pitchFamily="18" charset="0"/>
              </a:rPr>
              <a:t>1. ACTIVATE (ACT)</a:t>
            </a:r>
          </a:p>
        </p:txBody>
      </p:sp>
      <p:sp>
        <p:nvSpPr>
          <p:cNvPr id="69" name="Rectangle 68">
            <a:extLst>
              <a:ext uri="{FF2B5EF4-FFF2-40B4-BE49-F238E27FC236}">
                <a16:creationId xmlns:a16="http://schemas.microsoft.com/office/drawing/2014/main" id="{5ED64B3C-21F6-C744-AE8A-D5F79AAEB25B}"/>
              </a:ext>
            </a:extLst>
          </p:cNvPr>
          <p:cNvSpPr/>
          <p:nvPr/>
        </p:nvSpPr>
        <p:spPr>
          <a:xfrm>
            <a:off x="6468680" y="3625081"/>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2200" dirty="0">
                <a:latin typeface="Cambria" panose="02040503050406030204" pitchFamily="18" charset="0"/>
              </a:rPr>
              <a:t>2. PRECHARGE (PRE)</a:t>
            </a:r>
          </a:p>
        </p:txBody>
      </p:sp>
      <p:sp>
        <p:nvSpPr>
          <p:cNvPr id="70" name="Rectangle 69">
            <a:extLst>
              <a:ext uri="{FF2B5EF4-FFF2-40B4-BE49-F238E27FC236}">
                <a16:creationId xmlns:a16="http://schemas.microsoft.com/office/drawing/2014/main" id="{02196FE0-43A5-B740-AE15-CD5AC81923DD}"/>
              </a:ext>
            </a:extLst>
          </p:cNvPr>
          <p:cNvSpPr/>
          <p:nvPr/>
        </p:nvSpPr>
        <p:spPr>
          <a:xfrm>
            <a:off x="6417870" y="2184698"/>
            <a:ext cx="2662910" cy="646331"/>
          </a:xfrm>
          <a:prstGeom prst="rect">
            <a:avLst/>
          </a:prstGeom>
        </p:spPr>
        <p:txBody>
          <a:bodyPr wrap="square">
            <a:spAutoFit/>
          </a:bodyPr>
          <a:lstStyle/>
          <a:p>
            <a:pPr algn="ctr"/>
            <a:r>
              <a:rPr lang="en-US" b="1" dirty="0">
                <a:solidFill>
                  <a:srgbClr val="C02900"/>
                </a:solidFill>
                <a:latin typeface="Cambria" panose="02040503050406030204" pitchFamily="18" charset="0"/>
                <a:cs typeface="Arial" panose="020B0604020202020204" pitchFamily="34" charset="0"/>
              </a:rPr>
              <a:t>Majority function</a:t>
            </a:r>
          </a:p>
          <a:p>
            <a:pPr algn="ctr"/>
            <a:r>
              <a:rPr lang="en-US" b="1" dirty="0">
                <a:solidFill>
                  <a:srgbClr val="C02900"/>
                </a:solidFill>
                <a:latin typeface="Cambria" panose="02040503050406030204" pitchFamily="18" charset="0"/>
                <a:cs typeface="Arial" panose="020B0604020202020204" pitchFamily="34" charset="0"/>
              </a:rPr>
              <a:t>command sequence</a:t>
            </a:r>
            <a:r>
              <a:rPr lang="en-US" b="1" baseline="30000" dirty="0">
                <a:solidFill>
                  <a:srgbClr val="C02900"/>
                </a:solidFill>
                <a:latin typeface="Cambria" panose="02040503050406030204" pitchFamily="18" charset="0"/>
                <a:cs typeface="Arial" panose="020B0604020202020204" pitchFamily="34" charset="0"/>
              </a:rPr>
              <a:t>3</a:t>
            </a:r>
            <a:r>
              <a:rPr lang="en-US" b="1" dirty="0">
                <a:solidFill>
                  <a:srgbClr val="C02900"/>
                </a:solidFill>
                <a:latin typeface="Cambria" panose="02040503050406030204" pitchFamily="18" charset="0"/>
                <a:cs typeface="Arial" panose="020B0604020202020204" pitchFamily="34" charset="0"/>
              </a:rPr>
              <a:t>:</a:t>
            </a:r>
            <a:endParaRPr lang="en-US" b="1" dirty="0">
              <a:solidFill>
                <a:srgbClr val="C02900"/>
              </a:solidFill>
            </a:endParaRPr>
          </a:p>
        </p:txBody>
      </p:sp>
      <p:sp>
        <p:nvSpPr>
          <p:cNvPr id="72" name="Rectangle 71">
            <a:extLst>
              <a:ext uri="{FF2B5EF4-FFF2-40B4-BE49-F238E27FC236}">
                <a16:creationId xmlns:a16="http://schemas.microsoft.com/office/drawing/2014/main" id="{5D4AEA93-8BD3-5146-B007-2F0192203578}"/>
              </a:ext>
            </a:extLst>
          </p:cNvPr>
          <p:cNvSpPr/>
          <p:nvPr/>
        </p:nvSpPr>
        <p:spPr>
          <a:xfrm>
            <a:off x="-541279" y="5522583"/>
            <a:ext cx="3911795" cy="707886"/>
          </a:xfrm>
          <a:prstGeom prst="rect">
            <a:avLst/>
          </a:prstGeom>
        </p:spPr>
        <p:txBody>
          <a:bodyPr wrap="square">
            <a:spAutoFit/>
          </a:bodyPr>
          <a:lstStyle/>
          <a:p>
            <a:pPr algn="ctr"/>
            <a:r>
              <a:rPr lang="en-US" sz="2000" dirty="0">
                <a:latin typeface="Cambria" panose="02040503050406030204" pitchFamily="18" charset="0"/>
                <a:cs typeface="Arial" panose="020B0604020202020204" pitchFamily="34" charset="0"/>
              </a:rPr>
              <a:t>4. </a:t>
            </a:r>
            <a:r>
              <a:rPr lang="en-US" sz="2000" dirty="0">
                <a:solidFill>
                  <a:srgbClr val="C02900"/>
                </a:solidFill>
                <a:latin typeface="Cambria" panose="02040503050406030204" pitchFamily="18" charset="0"/>
                <a:cs typeface="Arial" panose="020B0604020202020204" pitchFamily="34" charset="0"/>
              </a:rPr>
              <a:t>PRECHARGE bitline </a:t>
            </a:r>
          </a:p>
          <a:p>
            <a:pPr algn="ctr"/>
            <a:r>
              <a:rPr lang="en-US" sz="2000" dirty="0">
                <a:latin typeface="Cambria" panose="02040503050406030204" pitchFamily="18" charset="0"/>
                <a:cs typeface="Arial" panose="020B0604020202020204" pitchFamily="34" charset="0"/>
              </a:rPr>
              <a:t>for next access</a:t>
            </a:r>
          </a:p>
        </p:txBody>
      </p:sp>
      <p:sp>
        <p:nvSpPr>
          <p:cNvPr id="73" name="Rectangle 72">
            <a:extLst>
              <a:ext uri="{FF2B5EF4-FFF2-40B4-BE49-F238E27FC236}">
                <a16:creationId xmlns:a16="http://schemas.microsoft.com/office/drawing/2014/main" id="{26D2D881-7A51-3A4C-B970-8EABE3D5B4CF}"/>
              </a:ext>
            </a:extLst>
          </p:cNvPr>
          <p:cNvSpPr/>
          <p:nvPr/>
        </p:nvSpPr>
        <p:spPr>
          <a:xfrm>
            <a:off x="5735305" y="1052848"/>
            <a:ext cx="885135" cy="400110"/>
          </a:xfrm>
          <a:prstGeom prst="rect">
            <a:avLst/>
          </a:prstGeom>
          <a:noFill/>
          <a:ln w="12700">
            <a:noFill/>
            <a:prstDash val="sysDot"/>
          </a:ln>
        </p:spPr>
        <p:txBody>
          <a:bodyPr wrap="square">
            <a:spAutoFit/>
          </a:bodyPr>
          <a:lstStyle/>
          <a:p>
            <a:r>
              <a:rPr lang="en-US" sz="2000" dirty="0">
                <a:latin typeface="Cambria" panose="02040503050406030204" pitchFamily="18" charset="0"/>
                <a:cs typeface="Arial" panose="020B0604020202020204" pitchFamily="34" charset="0"/>
              </a:rPr>
              <a:t>½ V</a:t>
            </a:r>
            <a:r>
              <a:rPr lang="en-US" sz="2000" baseline="-25000" dirty="0">
                <a:latin typeface="Cambria" panose="02040503050406030204" pitchFamily="18" charset="0"/>
                <a:cs typeface="Arial" panose="020B0604020202020204" pitchFamily="34" charset="0"/>
              </a:rPr>
              <a:t>DD</a:t>
            </a:r>
          </a:p>
        </p:txBody>
      </p:sp>
      <p:sp>
        <p:nvSpPr>
          <p:cNvPr id="3" name="Rectangle 2">
            <a:extLst>
              <a:ext uri="{FF2B5EF4-FFF2-40B4-BE49-F238E27FC236}">
                <a16:creationId xmlns:a16="http://schemas.microsoft.com/office/drawing/2014/main" id="{60678223-7655-824F-BBD0-AE7F1C54E080}"/>
              </a:ext>
            </a:extLst>
          </p:cNvPr>
          <p:cNvSpPr/>
          <p:nvPr/>
        </p:nvSpPr>
        <p:spPr>
          <a:xfrm>
            <a:off x="80085" y="2885648"/>
            <a:ext cx="3042946" cy="1191670"/>
          </a:xfrm>
          <a:prstGeom prst="rect">
            <a:avLst/>
          </a:prstGeom>
          <a:solidFill>
            <a:schemeClr val="accent4">
              <a:lumMod val="20000"/>
              <a:lumOff val="8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Cambria" panose="02040503050406030204" pitchFamily="18" charset="0"/>
              </a:rPr>
              <a:t>MAJ(A, B, C ) =</a:t>
            </a:r>
          </a:p>
          <a:p>
            <a:pPr algn="ctr"/>
            <a:r>
              <a:rPr lang="en-US" sz="2400" b="1" dirty="0">
                <a:solidFill>
                  <a:schemeClr val="accent6">
                    <a:lumMod val="75000"/>
                  </a:schemeClr>
                </a:solidFill>
                <a:latin typeface="Cambria" panose="02040503050406030204" pitchFamily="18" charset="0"/>
              </a:rPr>
              <a:t>MAJ(</a:t>
            </a:r>
            <a:r>
              <a:rPr lang="en-US" sz="2400" b="1" dirty="0" err="1">
                <a:solidFill>
                  <a:schemeClr val="accent6">
                    <a:lumMod val="75000"/>
                  </a:schemeClr>
                </a:solidFill>
                <a:latin typeface="Cambria" panose="02040503050406030204" pitchFamily="18" charset="0"/>
              </a:rPr>
              <a:t>V</a:t>
            </a:r>
            <a:r>
              <a:rPr lang="en-US" sz="2400" b="1" baseline="-25000" dirty="0" err="1">
                <a:solidFill>
                  <a:schemeClr val="accent6">
                    <a:lumMod val="75000"/>
                  </a:schemeClr>
                </a:solidFill>
                <a:latin typeface="Cambria" panose="02040503050406030204" pitchFamily="18" charset="0"/>
              </a:rPr>
              <a:t>dd</a:t>
            </a:r>
            <a:r>
              <a:rPr lang="en-US" sz="2400" b="1" dirty="0">
                <a:solidFill>
                  <a:schemeClr val="accent6">
                    <a:lumMod val="75000"/>
                  </a:schemeClr>
                </a:solidFill>
                <a:latin typeface="Cambria" panose="02040503050406030204" pitchFamily="18" charset="0"/>
              </a:rPr>
              <a:t>, </a:t>
            </a:r>
            <a:r>
              <a:rPr lang="en-US" sz="2400" b="1" dirty="0" err="1">
                <a:solidFill>
                  <a:schemeClr val="accent6">
                    <a:lumMod val="75000"/>
                  </a:schemeClr>
                </a:solidFill>
                <a:latin typeface="Cambria" panose="02040503050406030204" pitchFamily="18" charset="0"/>
              </a:rPr>
              <a:t>V</a:t>
            </a:r>
            <a:r>
              <a:rPr lang="en-US" sz="2400" b="1" baseline="-25000" dirty="0" err="1">
                <a:solidFill>
                  <a:schemeClr val="accent6">
                    <a:lumMod val="75000"/>
                  </a:schemeClr>
                </a:solidFill>
                <a:latin typeface="Cambria" panose="02040503050406030204" pitchFamily="18" charset="0"/>
              </a:rPr>
              <a:t>dd</a:t>
            </a:r>
            <a:r>
              <a:rPr lang="en-US" sz="2400" b="1" dirty="0">
                <a:solidFill>
                  <a:schemeClr val="accent6">
                    <a:lumMod val="75000"/>
                  </a:schemeClr>
                </a:solidFill>
                <a:latin typeface="Cambria" panose="02040503050406030204" pitchFamily="18" charset="0"/>
              </a:rPr>
              <a:t>, 0) = </a:t>
            </a:r>
            <a:r>
              <a:rPr lang="en-US" sz="2400" b="1" dirty="0" err="1">
                <a:solidFill>
                  <a:schemeClr val="accent6">
                    <a:lumMod val="75000"/>
                  </a:schemeClr>
                </a:solidFill>
                <a:latin typeface="Cambria" panose="02040503050406030204" pitchFamily="18" charset="0"/>
              </a:rPr>
              <a:t>V</a:t>
            </a:r>
            <a:r>
              <a:rPr lang="en-US" sz="2400" b="1" baseline="-25000" dirty="0" err="1">
                <a:solidFill>
                  <a:schemeClr val="accent6">
                    <a:lumMod val="75000"/>
                  </a:schemeClr>
                </a:solidFill>
                <a:latin typeface="Cambria" panose="02040503050406030204" pitchFamily="18" charset="0"/>
              </a:rPr>
              <a:t>dd</a:t>
            </a:r>
            <a:endParaRPr lang="en-US" sz="2400" b="1" dirty="0">
              <a:solidFill>
                <a:schemeClr val="accent6">
                  <a:lumMod val="75000"/>
                </a:schemeClr>
              </a:solidFill>
              <a:latin typeface="Cambria" panose="02040503050406030204" pitchFamily="18" charset="0"/>
            </a:endParaRPr>
          </a:p>
        </p:txBody>
      </p:sp>
      <p:grpSp>
        <p:nvGrpSpPr>
          <p:cNvPr id="25" name="Group 24">
            <a:extLst>
              <a:ext uri="{FF2B5EF4-FFF2-40B4-BE49-F238E27FC236}">
                <a16:creationId xmlns:a16="http://schemas.microsoft.com/office/drawing/2014/main" id="{FA6AC2D0-562A-CD47-AAB3-94DA4961A291}"/>
              </a:ext>
            </a:extLst>
          </p:cNvPr>
          <p:cNvGrpSpPr/>
          <p:nvPr/>
        </p:nvGrpSpPr>
        <p:grpSpPr>
          <a:xfrm>
            <a:off x="4250303" y="2193490"/>
            <a:ext cx="1817103" cy="3775974"/>
            <a:chOff x="4250303" y="2193490"/>
            <a:chExt cx="1817103" cy="3775974"/>
          </a:xfrm>
        </p:grpSpPr>
        <p:sp>
          <p:nvSpPr>
            <p:cNvPr id="76" name="Freeform 75">
              <a:extLst>
                <a:ext uri="{FF2B5EF4-FFF2-40B4-BE49-F238E27FC236}">
                  <a16:creationId xmlns:a16="http://schemas.microsoft.com/office/drawing/2014/main" id="{B9FA0B91-1925-424F-9EF8-4415C4A68605}"/>
                </a:ext>
              </a:extLst>
            </p:cNvPr>
            <p:cNvSpPr/>
            <p:nvPr/>
          </p:nvSpPr>
          <p:spPr>
            <a:xfrm rot="20920044">
              <a:off x="4250303" y="5157135"/>
              <a:ext cx="1547372" cy="812329"/>
            </a:xfrm>
            <a:custGeom>
              <a:avLst/>
              <a:gdLst>
                <a:gd name="connsiteX0" fmla="*/ 1432560 w 1525172"/>
                <a:gd name="connsiteY0" fmla="*/ 922020 h 922020"/>
                <a:gd name="connsiteX1" fmla="*/ 1371600 w 1525172"/>
                <a:gd name="connsiteY1" fmla="*/ 365760 h 922020"/>
                <a:gd name="connsiteX2" fmla="*/ 0 w 1525172"/>
                <a:gd name="connsiteY2" fmla="*/ 0 h 922020"/>
              </a:gdLst>
              <a:ahLst/>
              <a:cxnLst>
                <a:cxn ang="0">
                  <a:pos x="connsiteX0" y="connsiteY0"/>
                </a:cxn>
                <a:cxn ang="0">
                  <a:pos x="connsiteX1" y="connsiteY1"/>
                </a:cxn>
                <a:cxn ang="0">
                  <a:pos x="connsiteX2" y="connsiteY2"/>
                </a:cxn>
              </a:cxnLst>
              <a:rect l="l" t="t" r="r" b="b"/>
              <a:pathLst>
                <a:path w="1525172" h="922020">
                  <a:moveTo>
                    <a:pt x="1432560" y="922020"/>
                  </a:moveTo>
                  <a:cubicBezTo>
                    <a:pt x="1521460" y="720725"/>
                    <a:pt x="1610360" y="519430"/>
                    <a:pt x="1371600" y="365760"/>
                  </a:cubicBezTo>
                  <a:cubicBezTo>
                    <a:pt x="1132840" y="212090"/>
                    <a:pt x="241300" y="49530"/>
                    <a:pt x="0" y="0"/>
                  </a:cubicBezTo>
                </a:path>
              </a:pathLst>
            </a:custGeom>
            <a:noFill/>
            <a:ln w="38100">
              <a:solidFill>
                <a:schemeClr val="accent5"/>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421B4637-5F4A-E44A-B6F6-EBE47B0DA551}"/>
                </a:ext>
              </a:extLst>
            </p:cNvPr>
            <p:cNvSpPr/>
            <p:nvPr/>
          </p:nvSpPr>
          <p:spPr>
            <a:xfrm rot="21332751">
              <a:off x="4250365" y="3776768"/>
              <a:ext cx="1661372" cy="2111294"/>
            </a:xfrm>
            <a:custGeom>
              <a:avLst/>
              <a:gdLst>
                <a:gd name="connsiteX0" fmla="*/ 1563329 w 1661372"/>
                <a:gd name="connsiteY0" fmla="*/ 1999072 h 1999072"/>
                <a:gd name="connsiteX1" fmla="*/ 1492537 w 1661372"/>
                <a:gd name="connsiteY1" fmla="*/ 288260 h 1999072"/>
                <a:gd name="connsiteX2" fmla="*/ 0 w 1661372"/>
                <a:gd name="connsiteY2" fmla="*/ 16889 h 1999072"/>
              </a:gdLst>
              <a:ahLst/>
              <a:cxnLst>
                <a:cxn ang="0">
                  <a:pos x="connsiteX0" y="connsiteY0"/>
                </a:cxn>
                <a:cxn ang="0">
                  <a:pos x="connsiteX1" y="connsiteY1"/>
                </a:cxn>
                <a:cxn ang="0">
                  <a:pos x="connsiteX2" y="connsiteY2"/>
                </a:cxn>
              </a:cxnLst>
              <a:rect l="l" t="t" r="r" b="b"/>
              <a:pathLst>
                <a:path w="1661372" h="1999072">
                  <a:moveTo>
                    <a:pt x="1563329" y="1999072"/>
                  </a:moveTo>
                  <a:cubicBezTo>
                    <a:pt x="1658210" y="1308848"/>
                    <a:pt x="1753092" y="618624"/>
                    <a:pt x="1492537" y="288260"/>
                  </a:cubicBezTo>
                  <a:cubicBezTo>
                    <a:pt x="1231982" y="-42104"/>
                    <a:pt x="615991" y="-12608"/>
                    <a:pt x="0" y="16889"/>
                  </a:cubicBezTo>
                </a:path>
              </a:pathLst>
            </a:custGeom>
            <a:noFill/>
            <a:ln w="38100">
              <a:solidFill>
                <a:schemeClr val="accent5"/>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a:extLst>
                <a:ext uri="{FF2B5EF4-FFF2-40B4-BE49-F238E27FC236}">
                  <a16:creationId xmlns:a16="http://schemas.microsoft.com/office/drawing/2014/main" id="{6FCD4297-9972-2548-9608-DC8C65301A55}"/>
                </a:ext>
              </a:extLst>
            </p:cNvPr>
            <p:cNvSpPr/>
            <p:nvPr/>
          </p:nvSpPr>
          <p:spPr>
            <a:xfrm rot="21332751">
              <a:off x="4406034" y="2193490"/>
              <a:ext cx="1661372" cy="3519877"/>
            </a:xfrm>
            <a:custGeom>
              <a:avLst/>
              <a:gdLst>
                <a:gd name="connsiteX0" fmla="*/ 1563329 w 1661372"/>
                <a:gd name="connsiteY0" fmla="*/ 1999072 h 1999072"/>
                <a:gd name="connsiteX1" fmla="*/ 1492537 w 1661372"/>
                <a:gd name="connsiteY1" fmla="*/ 288260 h 1999072"/>
                <a:gd name="connsiteX2" fmla="*/ 0 w 1661372"/>
                <a:gd name="connsiteY2" fmla="*/ 16889 h 1999072"/>
              </a:gdLst>
              <a:ahLst/>
              <a:cxnLst>
                <a:cxn ang="0">
                  <a:pos x="connsiteX0" y="connsiteY0"/>
                </a:cxn>
                <a:cxn ang="0">
                  <a:pos x="connsiteX1" y="connsiteY1"/>
                </a:cxn>
                <a:cxn ang="0">
                  <a:pos x="connsiteX2" y="connsiteY2"/>
                </a:cxn>
              </a:cxnLst>
              <a:rect l="l" t="t" r="r" b="b"/>
              <a:pathLst>
                <a:path w="1661372" h="1999072">
                  <a:moveTo>
                    <a:pt x="1563329" y="1999072"/>
                  </a:moveTo>
                  <a:cubicBezTo>
                    <a:pt x="1658210" y="1308848"/>
                    <a:pt x="1753092" y="618624"/>
                    <a:pt x="1492537" y="288260"/>
                  </a:cubicBezTo>
                  <a:cubicBezTo>
                    <a:pt x="1231982" y="-42104"/>
                    <a:pt x="615991" y="-12608"/>
                    <a:pt x="0" y="16889"/>
                  </a:cubicBezTo>
                </a:path>
              </a:pathLst>
            </a:custGeom>
            <a:noFill/>
            <a:ln w="38100">
              <a:solidFill>
                <a:schemeClr val="accent5"/>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B5D33B00-9EC9-464D-9DAD-FCDA3F29750D}"/>
              </a:ext>
            </a:extLst>
          </p:cNvPr>
          <p:cNvSpPr/>
          <p:nvPr/>
        </p:nvSpPr>
        <p:spPr>
          <a:xfrm>
            <a:off x="5993295" y="5549273"/>
            <a:ext cx="1956241" cy="707886"/>
          </a:xfrm>
          <a:prstGeom prst="rect">
            <a:avLst/>
          </a:prstGeom>
        </p:spPr>
        <p:txBody>
          <a:bodyPr wrap="square">
            <a:spAutoFit/>
          </a:bodyPr>
          <a:lstStyle/>
          <a:p>
            <a:pPr algn="ctr"/>
            <a:r>
              <a:rPr lang="en-US" sz="2000" dirty="0">
                <a:latin typeface="Cambria" panose="02040503050406030204" pitchFamily="18" charset="0"/>
                <a:cs typeface="Arial" panose="020B0604020202020204" pitchFamily="34" charset="0"/>
              </a:rPr>
              <a:t>sense </a:t>
            </a:r>
          </a:p>
          <a:p>
            <a:pPr algn="ctr"/>
            <a:r>
              <a:rPr lang="en-US" sz="2000" dirty="0">
                <a:latin typeface="Cambria" panose="02040503050406030204" pitchFamily="18" charset="0"/>
                <a:cs typeface="Arial" panose="020B0604020202020204" pitchFamily="34" charset="0"/>
              </a:rPr>
              <a:t>amplifier</a:t>
            </a:r>
          </a:p>
        </p:txBody>
      </p:sp>
      <p:sp>
        <p:nvSpPr>
          <p:cNvPr id="79" name="Rectangle 78">
            <a:extLst>
              <a:ext uri="{FF2B5EF4-FFF2-40B4-BE49-F238E27FC236}">
                <a16:creationId xmlns:a16="http://schemas.microsoft.com/office/drawing/2014/main" id="{E426D3A8-61ED-2D47-A55C-EED0C8FA20CA}"/>
              </a:ext>
            </a:extLst>
          </p:cNvPr>
          <p:cNvSpPr/>
          <p:nvPr/>
        </p:nvSpPr>
        <p:spPr>
          <a:xfrm>
            <a:off x="1193176" y="6549197"/>
            <a:ext cx="7444977" cy="261610"/>
          </a:xfrm>
          <a:prstGeom prst="rect">
            <a:avLst/>
          </a:prstGeom>
        </p:spPr>
        <p:txBody>
          <a:bodyPr wrap="square">
            <a:spAutoFit/>
          </a:bodyPr>
          <a:lstStyle/>
          <a:p>
            <a:r>
              <a:rPr lang="en-US" sz="1050" baseline="30000" dirty="0">
                <a:solidFill>
                  <a:schemeClr val="bg2">
                    <a:lumMod val="50000"/>
                  </a:schemeClr>
                </a:solidFill>
                <a:latin typeface="Cambria" panose="02040503050406030204" pitchFamily="18" charset="0"/>
              </a:rPr>
              <a:t>3 </a:t>
            </a:r>
            <a:r>
              <a:rPr lang="en-US" sz="1050" dirty="0">
                <a:solidFill>
                  <a:schemeClr val="bg2">
                    <a:lumMod val="75000"/>
                  </a:schemeClr>
                </a:solidFill>
                <a:latin typeface="Cambria" panose="02040503050406030204" pitchFamily="18" charset="0"/>
              </a:rPr>
              <a:t>V. Seshadri et al., “</a:t>
            </a:r>
            <a:r>
              <a:rPr lang="en-US" sz="1050" i="1" dirty="0">
                <a:solidFill>
                  <a:schemeClr val="bg2">
                    <a:lumMod val="75000"/>
                  </a:schemeClr>
                </a:solidFill>
                <a:latin typeface="Cambria" panose="02040503050406030204" pitchFamily="18" charset="0"/>
              </a:rPr>
              <a:t>Ambit: In-Memory Accelerator for Bulk Bitwise Operations Using Commodity DRAM Technology"</a:t>
            </a:r>
            <a:r>
              <a:rPr lang="en-US" sz="1050" dirty="0">
                <a:solidFill>
                  <a:schemeClr val="bg2">
                    <a:lumMod val="75000"/>
                  </a:schemeClr>
                </a:solidFill>
                <a:latin typeface="Cambria" panose="02040503050406030204" pitchFamily="18" charset="0"/>
              </a:rPr>
              <a:t>, MICRO, 2017</a:t>
            </a:r>
          </a:p>
        </p:txBody>
      </p:sp>
      <p:sp>
        <p:nvSpPr>
          <p:cNvPr id="28" name="Title 27">
            <a:extLst>
              <a:ext uri="{FF2B5EF4-FFF2-40B4-BE49-F238E27FC236}">
                <a16:creationId xmlns:a16="http://schemas.microsoft.com/office/drawing/2014/main" id="{8F3BF5C7-CA83-E74C-8000-5A3D3DE5E472}"/>
              </a:ext>
            </a:extLst>
          </p:cNvPr>
          <p:cNvSpPr>
            <a:spLocks noGrp="1"/>
          </p:cNvSpPr>
          <p:nvPr>
            <p:ph type="title"/>
          </p:nvPr>
        </p:nvSpPr>
        <p:spPr/>
        <p:txBody>
          <a:bodyPr>
            <a:normAutofit/>
          </a:bodyPr>
          <a:lstStyle/>
          <a:p>
            <a:r>
              <a:rPr lang="en-US" sz="3600" dirty="0"/>
              <a:t>Triple-Row Activation: Majority Function (II)</a:t>
            </a:r>
          </a:p>
        </p:txBody>
      </p:sp>
    </p:spTree>
    <p:extLst>
      <p:ext uri="{BB962C8B-B14F-4D97-AF65-F5344CB8AC3E}">
        <p14:creationId xmlns:p14="http://schemas.microsoft.com/office/powerpoint/2010/main" val="171937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par>
                                <p:cTn id="8" presetID="1" presetClass="emph" presetSubtype="2" fill="hold" nodeType="withEffect">
                                  <p:stCondLst>
                                    <p:cond delay="0"/>
                                  </p:stCondLst>
                                  <p:childTnLst>
                                    <p:animClr clrSpc="rgb" dir="cw">
                                      <p:cBhvr>
                                        <p:cTn id="9" dur="500" fill="hold"/>
                                        <p:tgtEl>
                                          <p:spTgt spid="68"/>
                                        </p:tgtEl>
                                        <p:attrNameLst>
                                          <p:attrName>fillcolor</p:attrName>
                                        </p:attrNameLst>
                                      </p:cBhvr>
                                      <p:to>
                                        <a:srgbClr val="2C5497"/>
                                      </p:to>
                                    </p:animClr>
                                    <p:set>
                                      <p:cBhvr>
                                        <p:cTn id="10" dur="500" fill="hold"/>
                                        <p:tgtEl>
                                          <p:spTgt spid="68"/>
                                        </p:tgtEl>
                                        <p:attrNameLst>
                                          <p:attrName>fill.type</p:attrName>
                                        </p:attrNameLst>
                                      </p:cBhvr>
                                      <p:to>
                                        <p:strVal val="solid"/>
                                      </p:to>
                                    </p:set>
                                    <p:set>
                                      <p:cBhvr>
                                        <p:cTn id="11" dur="500" fill="hold"/>
                                        <p:tgtEl>
                                          <p:spTgt spid="68"/>
                                        </p:tgtEl>
                                        <p:attrNameLst>
                                          <p:attrName>fill.on</p:attrName>
                                        </p:attrNameLst>
                                      </p:cBhvr>
                                      <p:to>
                                        <p:strVal val="true"/>
                                      </p:to>
                                    </p:set>
                                  </p:childTnLst>
                                </p:cTn>
                              </p:par>
                              <p:par>
                                <p:cTn id="12" presetID="7" presetClass="emph" presetSubtype="2" fill="hold" nodeType="withEffect">
                                  <p:stCondLst>
                                    <p:cond delay="0"/>
                                  </p:stCondLst>
                                  <p:childTnLst>
                                    <p:animClr clrSpc="rgb" dir="cw">
                                      <p:cBhvr>
                                        <p:cTn id="13" dur="1000" fill="hold"/>
                                        <p:tgtEl>
                                          <p:spTgt spid="58"/>
                                        </p:tgtEl>
                                        <p:attrNameLst>
                                          <p:attrName>stroke.color</p:attrName>
                                        </p:attrNameLst>
                                      </p:cBhvr>
                                      <p:to>
                                        <a:srgbClr val="C00000"/>
                                      </p:to>
                                    </p:animClr>
                                    <p:set>
                                      <p:cBhvr>
                                        <p:cTn id="14" dur="1000" fill="hold"/>
                                        <p:tgtEl>
                                          <p:spTgt spid="58"/>
                                        </p:tgtEl>
                                        <p:attrNameLst>
                                          <p:attrName>stroke.on</p:attrName>
                                        </p:attrNameLst>
                                      </p:cBhvr>
                                      <p:to>
                                        <p:strVal val="true"/>
                                      </p:to>
                                    </p:set>
                                  </p:childTnLst>
                                </p:cTn>
                              </p:par>
                              <p:par>
                                <p:cTn id="15" presetID="7" presetClass="emph" presetSubtype="2" fill="hold" nodeType="withEffect">
                                  <p:stCondLst>
                                    <p:cond delay="0"/>
                                  </p:stCondLst>
                                  <p:childTnLst>
                                    <p:animClr clrSpc="rgb" dir="cw">
                                      <p:cBhvr>
                                        <p:cTn id="16" dur="1000" fill="hold"/>
                                        <p:tgtEl>
                                          <p:spTgt spid="53"/>
                                        </p:tgtEl>
                                        <p:attrNameLst>
                                          <p:attrName>stroke.color</p:attrName>
                                        </p:attrNameLst>
                                      </p:cBhvr>
                                      <p:to>
                                        <a:srgbClr val="C00000"/>
                                      </p:to>
                                    </p:animClr>
                                    <p:set>
                                      <p:cBhvr>
                                        <p:cTn id="17" dur="1000" fill="hold"/>
                                        <p:tgtEl>
                                          <p:spTgt spid="53"/>
                                        </p:tgtEl>
                                        <p:attrNameLst>
                                          <p:attrName>stroke.on</p:attrName>
                                        </p:attrNameLst>
                                      </p:cBhvr>
                                      <p:to>
                                        <p:strVal val="true"/>
                                      </p:to>
                                    </p:set>
                                  </p:childTnLst>
                                </p:cTn>
                              </p:par>
                              <p:par>
                                <p:cTn id="18" presetID="7" presetClass="emph" presetSubtype="2" fill="hold" nodeType="withEffect">
                                  <p:stCondLst>
                                    <p:cond delay="0"/>
                                  </p:stCondLst>
                                  <p:childTnLst>
                                    <p:animClr clrSpc="rgb" dir="cw">
                                      <p:cBhvr>
                                        <p:cTn id="19" dur="1000" fill="hold"/>
                                        <p:tgtEl>
                                          <p:spTgt spid="38"/>
                                        </p:tgtEl>
                                        <p:attrNameLst>
                                          <p:attrName>stroke.color</p:attrName>
                                        </p:attrNameLst>
                                      </p:cBhvr>
                                      <p:to>
                                        <a:srgbClr val="C00000"/>
                                      </p:to>
                                    </p:animClr>
                                    <p:set>
                                      <p:cBhvr>
                                        <p:cTn id="20" dur="1000" fill="hold"/>
                                        <p:tgtEl>
                                          <p:spTgt spid="38"/>
                                        </p:tgtEl>
                                        <p:attrNameLst>
                                          <p:attrName>stroke.on</p:attrName>
                                        </p:attrNameLst>
                                      </p:cBhvr>
                                      <p:to>
                                        <p:strVal val="true"/>
                                      </p:to>
                                    </p:set>
                                  </p:childTnLst>
                                </p:cTn>
                              </p:par>
                              <p:par>
                                <p:cTn id="21" presetID="7" presetClass="emph" presetSubtype="2" fill="hold" nodeType="withEffect">
                                  <p:stCondLst>
                                    <p:cond delay="0"/>
                                  </p:stCondLst>
                                  <p:childTnLst>
                                    <p:animClr clrSpc="rgb" dir="cw">
                                      <p:cBhvr>
                                        <p:cTn id="22" dur="1000" fill="hold"/>
                                        <p:tgtEl>
                                          <p:spTgt spid="43"/>
                                        </p:tgtEl>
                                        <p:attrNameLst>
                                          <p:attrName>stroke.color</p:attrName>
                                        </p:attrNameLst>
                                      </p:cBhvr>
                                      <p:to>
                                        <a:srgbClr val="C00000"/>
                                      </p:to>
                                    </p:animClr>
                                    <p:set>
                                      <p:cBhvr>
                                        <p:cTn id="23" dur="1000" fill="hold"/>
                                        <p:tgtEl>
                                          <p:spTgt spid="43"/>
                                        </p:tgtEl>
                                        <p:attrNameLst>
                                          <p:attrName>stroke.on</p:attrName>
                                        </p:attrNameLst>
                                      </p:cBhvr>
                                      <p:to>
                                        <p:strVal val="true"/>
                                      </p:to>
                                    </p:set>
                                  </p:childTnLst>
                                </p:cTn>
                              </p:par>
                              <p:par>
                                <p:cTn id="24" presetID="7" presetClass="emph" presetSubtype="2" fill="hold" nodeType="withEffect">
                                  <p:stCondLst>
                                    <p:cond delay="0"/>
                                  </p:stCondLst>
                                  <p:childTnLst>
                                    <p:animClr clrSpc="rgb" dir="cw">
                                      <p:cBhvr>
                                        <p:cTn id="25" dur="1000" fill="hold"/>
                                        <p:tgtEl>
                                          <p:spTgt spid="17"/>
                                        </p:tgtEl>
                                        <p:attrNameLst>
                                          <p:attrName>stroke.color</p:attrName>
                                        </p:attrNameLst>
                                      </p:cBhvr>
                                      <p:to>
                                        <a:srgbClr val="C00000"/>
                                      </p:to>
                                    </p:animClr>
                                    <p:set>
                                      <p:cBhvr>
                                        <p:cTn id="26" dur="1000" fill="hold"/>
                                        <p:tgtEl>
                                          <p:spTgt spid="17"/>
                                        </p:tgtEl>
                                        <p:attrNameLst>
                                          <p:attrName>stroke.on</p:attrName>
                                        </p:attrNameLst>
                                      </p:cBhvr>
                                      <p:to>
                                        <p:strVal val="true"/>
                                      </p:to>
                                    </p:set>
                                  </p:childTnLst>
                                </p:cTn>
                              </p:par>
                              <p:par>
                                <p:cTn id="27" presetID="7" presetClass="emph" presetSubtype="2" fill="hold" nodeType="withEffect">
                                  <p:stCondLst>
                                    <p:cond delay="0"/>
                                  </p:stCondLst>
                                  <p:childTnLst>
                                    <p:animClr clrSpc="rgb" dir="cw">
                                      <p:cBhvr>
                                        <p:cTn id="28" dur="1000" fill="hold"/>
                                        <p:tgtEl>
                                          <p:spTgt spid="12"/>
                                        </p:tgtEl>
                                        <p:attrNameLst>
                                          <p:attrName>stroke.color</p:attrName>
                                        </p:attrNameLst>
                                      </p:cBhvr>
                                      <p:to>
                                        <a:srgbClr val="C00000"/>
                                      </p:to>
                                    </p:animClr>
                                    <p:set>
                                      <p:cBhvr>
                                        <p:cTn id="29" dur="1000" fill="hold"/>
                                        <p:tgtEl>
                                          <p:spTgt spid="12"/>
                                        </p:tgtEl>
                                        <p:attrNameLst>
                                          <p:attrName>stroke.on</p:attrName>
                                        </p:attrNameLst>
                                      </p:cBhvr>
                                      <p:to>
                                        <p:strVal val="true"/>
                                      </p:to>
                                    </p:set>
                                  </p:childTnLst>
                                </p:cTn>
                              </p:par>
                              <p:par>
                                <p:cTn id="30" presetID="7" presetClass="emph" presetSubtype="2" fill="hold" nodeType="withEffect">
                                  <p:stCondLst>
                                    <p:cond delay="0"/>
                                  </p:stCondLst>
                                  <p:childTnLst>
                                    <p:animClr clrSpc="rgb" dir="cw">
                                      <p:cBhvr>
                                        <p:cTn id="31" dur="1000" fill="hold"/>
                                        <p:tgtEl>
                                          <p:spTgt spid="18"/>
                                        </p:tgtEl>
                                        <p:attrNameLst>
                                          <p:attrName>stroke.color</p:attrName>
                                        </p:attrNameLst>
                                      </p:cBhvr>
                                      <p:to>
                                        <a:srgbClr val="C00000"/>
                                      </p:to>
                                    </p:animClr>
                                    <p:set>
                                      <p:cBhvr>
                                        <p:cTn id="32" dur="1000" fill="hold"/>
                                        <p:tgtEl>
                                          <p:spTgt spid="18"/>
                                        </p:tgtEl>
                                        <p:attrNameLst>
                                          <p:attrName>stroke.on</p:attrName>
                                        </p:attrNameLst>
                                      </p:cBhvr>
                                      <p:to>
                                        <p:strVal val="true"/>
                                      </p:to>
                                    </p:set>
                                  </p:childTnLst>
                                </p:cTn>
                              </p:par>
                              <p:par>
                                <p:cTn id="33" presetID="7" presetClass="emph" presetSubtype="2" fill="hold" nodeType="withEffect">
                                  <p:stCondLst>
                                    <p:cond delay="0"/>
                                  </p:stCondLst>
                                  <p:childTnLst>
                                    <p:animClr clrSpc="rgb" dir="cw">
                                      <p:cBhvr>
                                        <p:cTn id="34" dur="1000" fill="hold"/>
                                        <p:tgtEl>
                                          <p:spTgt spid="7"/>
                                        </p:tgtEl>
                                        <p:attrNameLst>
                                          <p:attrName>stroke.color</p:attrName>
                                        </p:attrNameLst>
                                      </p:cBhvr>
                                      <p:to>
                                        <a:srgbClr val="C00000"/>
                                      </p:to>
                                    </p:animClr>
                                    <p:set>
                                      <p:cBhvr>
                                        <p:cTn id="35" dur="1000" fill="hold"/>
                                        <p:tgtEl>
                                          <p:spTgt spid="7"/>
                                        </p:tgtEl>
                                        <p:attrNameLst>
                                          <p:attrName>stroke.on</p:attrName>
                                        </p:attrNameLst>
                                      </p:cBhvr>
                                      <p:to>
                                        <p:strVal val="true"/>
                                      </p:to>
                                    </p:set>
                                  </p:childTnLst>
                                </p:cTn>
                              </p:par>
                              <p:par>
                                <p:cTn id="36" presetID="7" presetClass="emph" presetSubtype="2" fill="hold" nodeType="withEffect">
                                  <p:stCondLst>
                                    <p:cond delay="0"/>
                                  </p:stCondLst>
                                  <p:childTnLst>
                                    <p:animClr clrSpc="rgb" dir="cw">
                                      <p:cBhvr>
                                        <p:cTn id="37" dur="1000" fill="hold"/>
                                        <p:tgtEl>
                                          <p:spTgt spid="35"/>
                                        </p:tgtEl>
                                        <p:attrNameLst>
                                          <p:attrName>stroke.color</p:attrName>
                                        </p:attrNameLst>
                                      </p:cBhvr>
                                      <p:to>
                                        <a:srgbClr val="C00000"/>
                                      </p:to>
                                    </p:animClr>
                                    <p:set>
                                      <p:cBhvr>
                                        <p:cTn id="38" dur="1000" fill="hold"/>
                                        <p:tgtEl>
                                          <p:spTgt spid="35"/>
                                        </p:tgtEl>
                                        <p:attrNameLst>
                                          <p:attrName>stroke.on</p:attrName>
                                        </p:attrNameLst>
                                      </p:cBhvr>
                                      <p:to>
                                        <p:strVal val="true"/>
                                      </p:to>
                                    </p:set>
                                  </p:childTnLst>
                                </p:cTn>
                              </p:par>
                              <p:par>
                                <p:cTn id="39" presetID="7" presetClass="emph" presetSubtype="2" fill="hold" nodeType="withEffect">
                                  <p:stCondLst>
                                    <p:cond delay="0"/>
                                  </p:stCondLst>
                                  <p:childTnLst>
                                    <p:animClr clrSpc="rgb" dir="cw">
                                      <p:cBhvr>
                                        <p:cTn id="40" dur="1000" fill="hold"/>
                                        <p:tgtEl>
                                          <p:spTgt spid="32"/>
                                        </p:tgtEl>
                                        <p:attrNameLst>
                                          <p:attrName>stroke.color</p:attrName>
                                        </p:attrNameLst>
                                      </p:cBhvr>
                                      <p:to>
                                        <a:srgbClr val="C00000"/>
                                      </p:to>
                                    </p:animClr>
                                    <p:set>
                                      <p:cBhvr>
                                        <p:cTn id="41" dur="1000" fill="hold"/>
                                        <p:tgtEl>
                                          <p:spTgt spid="32"/>
                                        </p:tgtEl>
                                        <p:attrNameLst>
                                          <p:attrName>stroke.on</p:attrName>
                                        </p:attrNameLst>
                                      </p:cBhvr>
                                      <p:to>
                                        <p:strVal val="true"/>
                                      </p:to>
                                    </p:set>
                                  </p:childTnLst>
                                </p:cTn>
                              </p:par>
                              <p:par>
                                <p:cTn id="42" presetID="7" presetClass="emph" presetSubtype="2" fill="hold" nodeType="withEffect">
                                  <p:stCondLst>
                                    <p:cond delay="0"/>
                                  </p:stCondLst>
                                  <p:childTnLst>
                                    <p:animClr clrSpc="rgb" dir="cw">
                                      <p:cBhvr>
                                        <p:cTn id="43" dur="1000" fill="hold"/>
                                        <p:tgtEl>
                                          <p:spTgt spid="50"/>
                                        </p:tgtEl>
                                        <p:attrNameLst>
                                          <p:attrName>stroke.color</p:attrName>
                                        </p:attrNameLst>
                                      </p:cBhvr>
                                      <p:to>
                                        <a:srgbClr val="C00000"/>
                                      </p:to>
                                    </p:animClr>
                                    <p:set>
                                      <p:cBhvr>
                                        <p:cTn id="44" dur="1000" fill="hold"/>
                                        <p:tgtEl>
                                          <p:spTgt spid="50"/>
                                        </p:tgtEl>
                                        <p:attrNameLst>
                                          <p:attrName>stroke.on</p:attrName>
                                        </p:attrNameLst>
                                      </p:cBhvr>
                                      <p:to>
                                        <p:strVal val="true"/>
                                      </p:to>
                                    </p:set>
                                  </p:childTnLst>
                                </p:cTn>
                              </p:par>
                              <p:par>
                                <p:cTn id="45" presetID="7" presetClass="emph" presetSubtype="2" fill="hold" nodeType="withEffect">
                                  <p:stCondLst>
                                    <p:cond delay="0"/>
                                  </p:stCondLst>
                                  <p:childTnLst>
                                    <p:animClr clrSpc="rgb" dir="cw">
                                      <p:cBhvr>
                                        <p:cTn id="46" dur="1000" fill="hold"/>
                                        <p:tgtEl>
                                          <p:spTgt spid="47"/>
                                        </p:tgtEl>
                                        <p:attrNameLst>
                                          <p:attrName>stroke.color</p:attrName>
                                        </p:attrNameLst>
                                      </p:cBhvr>
                                      <p:to>
                                        <a:srgbClr val="C00000"/>
                                      </p:to>
                                    </p:animClr>
                                    <p:set>
                                      <p:cBhvr>
                                        <p:cTn id="47" dur="1000" fill="hold"/>
                                        <p:tgtEl>
                                          <p:spTgt spid="47"/>
                                        </p:tgtEl>
                                        <p:attrNameLst>
                                          <p:attrName>stroke.on</p:attrName>
                                        </p:attrNameLst>
                                      </p:cBhvr>
                                      <p:to>
                                        <p:strVal val="true"/>
                                      </p:to>
                                    </p:set>
                                  </p:childTnLst>
                                </p:cTn>
                              </p:par>
                              <p:par>
                                <p:cTn id="48" presetID="7" presetClass="emph" presetSubtype="2" fill="hold" nodeType="withEffect">
                                  <p:stCondLst>
                                    <p:cond delay="0"/>
                                  </p:stCondLst>
                                  <p:childTnLst>
                                    <p:animClr clrSpc="rgb" dir="cw">
                                      <p:cBhvr>
                                        <p:cTn id="49" dur="1000" fill="hold"/>
                                        <p:tgtEl>
                                          <p:spTgt spid="51"/>
                                        </p:tgtEl>
                                        <p:attrNameLst>
                                          <p:attrName>stroke.color</p:attrName>
                                        </p:attrNameLst>
                                      </p:cBhvr>
                                      <p:to>
                                        <a:srgbClr val="C00000"/>
                                      </p:to>
                                    </p:animClr>
                                    <p:set>
                                      <p:cBhvr>
                                        <p:cTn id="50" dur="1000" fill="hold"/>
                                        <p:tgtEl>
                                          <p:spTgt spid="51"/>
                                        </p:tgtEl>
                                        <p:attrNameLst>
                                          <p:attrName>stroke.on</p:attrName>
                                        </p:attrNameLst>
                                      </p:cBhvr>
                                      <p:to>
                                        <p:strVal val="true"/>
                                      </p:to>
                                    </p:set>
                                  </p:childTnLst>
                                </p:cTn>
                              </p:par>
                              <p:par>
                                <p:cTn id="51" presetID="7" presetClass="emph" presetSubtype="2" fill="hold" nodeType="withEffect">
                                  <p:stCondLst>
                                    <p:cond delay="0"/>
                                  </p:stCondLst>
                                  <p:childTnLst>
                                    <p:animClr clrSpc="rgb" dir="cw">
                                      <p:cBhvr>
                                        <p:cTn id="52" dur="1000" fill="hold"/>
                                        <p:tgtEl>
                                          <p:spTgt spid="36"/>
                                        </p:tgtEl>
                                        <p:attrNameLst>
                                          <p:attrName>stroke.color</p:attrName>
                                        </p:attrNameLst>
                                      </p:cBhvr>
                                      <p:to>
                                        <a:srgbClr val="C00000"/>
                                      </p:to>
                                    </p:animClr>
                                    <p:set>
                                      <p:cBhvr>
                                        <p:cTn id="53" dur="1000" fill="hold"/>
                                        <p:tgtEl>
                                          <p:spTgt spid="36"/>
                                        </p:tgtEl>
                                        <p:attrNameLst>
                                          <p:attrName>stroke.on</p:attrName>
                                        </p:attrNameLst>
                                      </p:cBhvr>
                                      <p:to>
                                        <p:strVal val="true"/>
                                      </p:to>
                                    </p:set>
                                  </p:childTnLst>
                                </p:cTn>
                              </p:par>
                              <p:par>
                                <p:cTn id="54" presetID="7" presetClass="emph" presetSubtype="2" fill="hold" nodeType="withEffect">
                                  <p:stCondLst>
                                    <p:cond delay="0"/>
                                  </p:stCondLst>
                                  <p:childTnLst>
                                    <p:animClr clrSpc="rgb" dir="cw">
                                      <p:cBhvr>
                                        <p:cTn id="55" dur="1000" fill="hold"/>
                                        <p:tgtEl>
                                          <p:spTgt spid="19"/>
                                        </p:tgtEl>
                                        <p:attrNameLst>
                                          <p:attrName>stroke.color</p:attrName>
                                        </p:attrNameLst>
                                      </p:cBhvr>
                                      <p:to>
                                        <a:srgbClr val="C00000"/>
                                      </p:to>
                                    </p:animClr>
                                    <p:set>
                                      <p:cBhvr>
                                        <p:cTn id="56" dur="1000" fill="hold"/>
                                        <p:tgtEl>
                                          <p:spTgt spid="19"/>
                                        </p:tgtEl>
                                        <p:attrNameLst>
                                          <p:attrName>stroke.on</p:attrName>
                                        </p:attrNameLst>
                                      </p:cBhvr>
                                      <p:to>
                                        <p:strVal val="true"/>
                                      </p:to>
                                    </p:set>
                                  </p:childTnLst>
                                </p:cTn>
                              </p:par>
                              <p:par>
                                <p:cTn id="57" presetID="7" presetClass="emph" presetSubtype="2" fill="hold" nodeType="withEffect">
                                  <p:stCondLst>
                                    <p:cond delay="0"/>
                                  </p:stCondLst>
                                  <p:childTnLst>
                                    <p:animClr clrSpc="rgb" dir="cw">
                                      <p:cBhvr>
                                        <p:cTn id="58" dur="1000" fill="hold"/>
                                        <p:tgtEl>
                                          <p:spTgt spid="14"/>
                                        </p:tgtEl>
                                        <p:attrNameLst>
                                          <p:attrName>stroke.color</p:attrName>
                                        </p:attrNameLst>
                                      </p:cBhvr>
                                      <p:to>
                                        <a:srgbClr val="C00000"/>
                                      </p:to>
                                    </p:animClr>
                                    <p:set>
                                      <p:cBhvr>
                                        <p:cTn id="59" dur="1000" fill="hold"/>
                                        <p:tgtEl>
                                          <p:spTgt spid="14"/>
                                        </p:tgtEl>
                                        <p:attrNameLst>
                                          <p:attrName>stroke.on</p:attrName>
                                        </p:attrNameLst>
                                      </p:cBhvr>
                                      <p:to>
                                        <p:strVal val="true"/>
                                      </p:to>
                                    </p:set>
                                  </p:childTnLst>
                                </p:cTn>
                              </p:par>
                              <p:par>
                                <p:cTn id="60" presetID="7" presetClass="emph" presetSubtype="2" fill="hold" nodeType="withEffect">
                                  <p:stCondLst>
                                    <p:cond delay="0"/>
                                  </p:stCondLst>
                                  <p:childTnLst>
                                    <p:animClr clrSpc="rgb" dir="cw">
                                      <p:cBhvr>
                                        <p:cTn id="61" dur="1000" fill="hold"/>
                                        <p:tgtEl>
                                          <p:spTgt spid="40"/>
                                        </p:tgtEl>
                                        <p:attrNameLst>
                                          <p:attrName>stroke.color</p:attrName>
                                        </p:attrNameLst>
                                      </p:cBhvr>
                                      <p:to>
                                        <a:srgbClr val="C00000"/>
                                      </p:to>
                                    </p:animClr>
                                    <p:set>
                                      <p:cBhvr>
                                        <p:cTn id="62" dur="1000" fill="hold"/>
                                        <p:tgtEl>
                                          <p:spTgt spid="40"/>
                                        </p:tgtEl>
                                        <p:attrNameLst>
                                          <p:attrName>stroke.on</p:attrName>
                                        </p:attrNameLst>
                                      </p:cBhvr>
                                      <p:to>
                                        <p:strVal val="true"/>
                                      </p:to>
                                    </p:set>
                                  </p:childTnLst>
                                </p:cTn>
                              </p:par>
                              <p:par>
                                <p:cTn id="63" presetID="7" presetClass="emph" presetSubtype="2" fill="hold" nodeType="withEffect">
                                  <p:stCondLst>
                                    <p:cond delay="0"/>
                                  </p:stCondLst>
                                  <p:childTnLst>
                                    <p:animClr clrSpc="rgb" dir="cw">
                                      <p:cBhvr>
                                        <p:cTn id="64" dur="1000" fill="hold"/>
                                        <p:tgtEl>
                                          <p:spTgt spid="55"/>
                                        </p:tgtEl>
                                        <p:attrNameLst>
                                          <p:attrName>stroke.color</p:attrName>
                                        </p:attrNameLst>
                                      </p:cBhvr>
                                      <p:to>
                                        <a:srgbClr val="C00000"/>
                                      </p:to>
                                    </p:animClr>
                                    <p:set>
                                      <p:cBhvr>
                                        <p:cTn id="65" dur="1000" fill="hold"/>
                                        <p:tgtEl>
                                          <p:spTgt spid="55"/>
                                        </p:tgtEl>
                                        <p:attrNameLst>
                                          <p:attrName>stroke.on</p:attrName>
                                        </p:attrNameLst>
                                      </p:cBhvr>
                                      <p:to>
                                        <p:strVal val="true"/>
                                      </p:to>
                                    </p:set>
                                  </p:childTnLst>
                                </p:cTn>
                              </p:par>
                              <p:par>
                                <p:cTn id="66" presetID="7" presetClass="emph" presetSubtype="2" fill="hold" nodeType="withEffect">
                                  <p:stCondLst>
                                    <p:cond delay="0"/>
                                  </p:stCondLst>
                                  <p:childTnLst>
                                    <p:animClr clrSpc="rgb" dir="cw">
                                      <p:cBhvr>
                                        <p:cTn id="67" dur="1000" fill="hold"/>
                                        <p:tgtEl>
                                          <p:spTgt spid="57"/>
                                        </p:tgtEl>
                                        <p:attrNameLst>
                                          <p:attrName>stroke.color</p:attrName>
                                        </p:attrNameLst>
                                      </p:cBhvr>
                                      <p:to>
                                        <a:srgbClr val="C00000"/>
                                      </p:to>
                                    </p:animClr>
                                    <p:set>
                                      <p:cBhvr>
                                        <p:cTn id="68" dur="1000" fill="hold"/>
                                        <p:tgtEl>
                                          <p:spTgt spid="57"/>
                                        </p:tgtEl>
                                        <p:attrNameLst>
                                          <p:attrName>stroke.on</p:attrName>
                                        </p:attrNameLst>
                                      </p:cBhvr>
                                      <p:to>
                                        <p:strVal val="true"/>
                                      </p:to>
                                    </p:set>
                                  </p:childTnLst>
                                </p:cTn>
                              </p:par>
                              <p:par>
                                <p:cTn id="69" presetID="7" presetClass="emph" presetSubtype="2" fill="hold" nodeType="withEffect">
                                  <p:stCondLst>
                                    <p:cond delay="0"/>
                                  </p:stCondLst>
                                  <p:childTnLst>
                                    <p:animClr clrSpc="rgb" dir="cw">
                                      <p:cBhvr>
                                        <p:cTn id="70" dur="1000" fill="hold"/>
                                        <p:tgtEl>
                                          <p:spTgt spid="54"/>
                                        </p:tgtEl>
                                        <p:attrNameLst>
                                          <p:attrName>stroke.color</p:attrName>
                                        </p:attrNameLst>
                                      </p:cBhvr>
                                      <p:to>
                                        <a:srgbClr val="C00000"/>
                                      </p:to>
                                    </p:animClr>
                                    <p:set>
                                      <p:cBhvr>
                                        <p:cTn id="71" dur="1000" fill="hold"/>
                                        <p:tgtEl>
                                          <p:spTgt spid="54"/>
                                        </p:tgtEl>
                                        <p:attrNameLst>
                                          <p:attrName>stroke.on</p:attrName>
                                        </p:attrNameLst>
                                      </p:cBhvr>
                                      <p:to>
                                        <p:strVal val="true"/>
                                      </p:to>
                                    </p:set>
                                  </p:childTnLst>
                                </p:cTn>
                              </p:par>
                              <p:par>
                                <p:cTn id="72" presetID="7" presetClass="emph" presetSubtype="2" fill="hold" nodeType="withEffect">
                                  <p:stCondLst>
                                    <p:cond delay="0"/>
                                  </p:stCondLst>
                                  <p:childTnLst>
                                    <p:animClr clrSpc="rgb" dir="cw">
                                      <p:cBhvr>
                                        <p:cTn id="73" dur="1000" fill="hold"/>
                                        <p:tgtEl>
                                          <p:spTgt spid="56"/>
                                        </p:tgtEl>
                                        <p:attrNameLst>
                                          <p:attrName>stroke.color</p:attrName>
                                        </p:attrNameLst>
                                      </p:cBhvr>
                                      <p:to>
                                        <a:srgbClr val="C00000"/>
                                      </p:to>
                                    </p:animClr>
                                    <p:set>
                                      <p:cBhvr>
                                        <p:cTn id="74" dur="1000" fill="hold"/>
                                        <p:tgtEl>
                                          <p:spTgt spid="56"/>
                                        </p:tgtEl>
                                        <p:attrNameLst>
                                          <p:attrName>stroke.on</p:attrName>
                                        </p:attrNameLst>
                                      </p:cBhvr>
                                      <p:to>
                                        <p:strVal val="true"/>
                                      </p:to>
                                    </p:set>
                                  </p:childTnLst>
                                </p:cTn>
                              </p:par>
                              <p:par>
                                <p:cTn id="75" presetID="7" presetClass="emph" presetSubtype="2" fill="hold" nodeType="withEffect">
                                  <p:stCondLst>
                                    <p:cond delay="0"/>
                                  </p:stCondLst>
                                  <p:childTnLst>
                                    <p:animClr clrSpc="rgb" dir="cw">
                                      <p:cBhvr>
                                        <p:cTn id="76" dur="1000" fill="hold"/>
                                        <p:tgtEl>
                                          <p:spTgt spid="42"/>
                                        </p:tgtEl>
                                        <p:attrNameLst>
                                          <p:attrName>stroke.color</p:attrName>
                                        </p:attrNameLst>
                                      </p:cBhvr>
                                      <p:to>
                                        <a:srgbClr val="C00000"/>
                                      </p:to>
                                    </p:animClr>
                                    <p:set>
                                      <p:cBhvr>
                                        <p:cTn id="77" dur="1000" fill="hold"/>
                                        <p:tgtEl>
                                          <p:spTgt spid="42"/>
                                        </p:tgtEl>
                                        <p:attrNameLst>
                                          <p:attrName>stroke.on</p:attrName>
                                        </p:attrNameLst>
                                      </p:cBhvr>
                                      <p:to>
                                        <p:strVal val="true"/>
                                      </p:to>
                                    </p:set>
                                  </p:childTnLst>
                                </p:cTn>
                              </p:par>
                              <p:par>
                                <p:cTn id="78" presetID="7" presetClass="emph" presetSubtype="2" fill="hold" nodeType="withEffect">
                                  <p:stCondLst>
                                    <p:cond delay="0"/>
                                  </p:stCondLst>
                                  <p:childTnLst>
                                    <p:animClr clrSpc="rgb" dir="cw">
                                      <p:cBhvr>
                                        <p:cTn id="79" dur="1000" fill="hold"/>
                                        <p:tgtEl>
                                          <p:spTgt spid="39"/>
                                        </p:tgtEl>
                                        <p:attrNameLst>
                                          <p:attrName>stroke.color</p:attrName>
                                        </p:attrNameLst>
                                      </p:cBhvr>
                                      <p:to>
                                        <a:srgbClr val="C00000"/>
                                      </p:to>
                                    </p:animClr>
                                    <p:set>
                                      <p:cBhvr>
                                        <p:cTn id="80" dur="1000" fill="hold"/>
                                        <p:tgtEl>
                                          <p:spTgt spid="39"/>
                                        </p:tgtEl>
                                        <p:attrNameLst>
                                          <p:attrName>stroke.on</p:attrName>
                                        </p:attrNameLst>
                                      </p:cBhvr>
                                      <p:to>
                                        <p:strVal val="true"/>
                                      </p:to>
                                    </p:set>
                                  </p:childTnLst>
                                </p:cTn>
                              </p:par>
                              <p:par>
                                <p:cTn id="81" presetID="7" presetClass="emph" presetSubtype="2" fill="hold" nodeType="withEffect">
                                  <p:stCondLst>
                                    <p:cond delay="0"/>
                                  </p:stCondLst>
                                  <p:childTnLst>
                                    <p:animClr clrSpc="rgb" dir="cw">
                                      <p:cBhvr>
                                        <p:cTn id="82" dur="1000" fill="hold"/>
                                        <p:tgtEl>
                                          <p:spTgt spid="41"/>
                                        </p:tgtEl>
                                        <p:attrNameLst>
                                          <p:attrName>stroke.color</p:attrName>
                                        </p:attrNameLst>
                                      </p:cBhvr>
                                      <p:to>
                                        <a:srgbClr val="C00000"/>
                                      </p:to>
                                    </p:animClr>
                                    <p:set>
                                      <p:cBhvr>
                                        <p:cTn id="83" dur="1000" fill="hold"/>
                                        <p:tgtEl>
                                          <p:spTgt spid="41"/>
                                        </p:tgtEl>
                                        <p:attrNameLst>
                                          <p:attrName>stroke.on</p:attrName>
                                        </p:attrNameLst>
                                      </p:cBhvr>
                                      <p:to>
                                        <p:strVal val="true"/>
                                      </p:to>
                                    </p:set>
                                  </p:childTnLst>
                                </p:cTn>
                              </p:par>
                              <p:par>
                                <p:cTn id="84" presetID="7" presetClass="emph" presetSubtype="2" fill="hold" nodeType="withEffect">
                                  <p:stCondLst>
                                    <p:cond delay="0"/>
                                  </p:stCondLst>
                                  <p:childTnLst>
                                    <p:animClr clrSpc="rgb" dir="cw">
                                      <p:cBhvr>
                                        <p:cTn id="85" dur="1000" fill="hold"/>
                                        <p:tgtEl>
                                          <p:spTgt spid="16"/>
                                        </p:tgtEl>
                                        <p:attrNameLst>
                                          <p:attrName>stroke.color</p:attrName>
                                        </p:attrNameLst>
                                      </p:cBhvr>
                                      <p:to>
                                        <a:srgbClr val="C00000"/>
                                      </p:to>
                                    </p:animClr>
                                    <p:set>
                                      <p:cBhvr>
                                        <p:cTn id="86" dur="1000" fill="hold"/>
                                        <p:tgtEl>
                                          <p:spTgt spid="16"/>
                                        </p:tgtEl>
                                        <p:attrNameLst>
                                          <p:attrName>stroke.on</p:attrName>
                                        </p:attrNameLst>
                                      </p:cBhvr>
                                      <p:to>
                                        <p:strVal val="true"/>
                                      </p:to>
                                    </p:set>
                                  </p:childTnLst>
                                </p:cTn>
                              </p:par>
                              <p:par>
                                <p:cTn id="87" presetID="7" presetClass="emph" presetSubtype="2" fill="hold" nodeType="withEffect">
                                  <p:stCondLst>
                                    <p:cond delay="0"/>
                                  </p:stCondLst>
                                  <p:childTnLst>
                                    <p:animClr clrSpc="rgb" dir="cw">
                                      <p:cBhvr>
                                        <p:cTn id="88" dur="1000" fill="hold"/>
                                        <p:tgtEl>
                                          <p:spTgt spid="13"/>
                                        </p:tgtEl>
                                        <p:attrNameLst>
                                          <p:attrName>stroke.color</p:attrName>
                                        </p:attrNameLst>
                                      </p:cBhvr>
                                      <p:to>
                                        <a:srgbClr val="C00000"/>
                                      </p:to>
                                    </p:animClr>
                                    <p:set>
                                      <p:cBhvr>
                                        <p:cTn id="89" dur="1000" fill="hold"/>
                                        <p:tgtEl>
                                          <p:spTgt spid="13"/>
                                        </p:tgtEl>
                                        <p:attrNameLst>
                                          <p:attrName>stroke.on</p:attrName>
                                        </p:attrNameLst>
                                      </p:cBhvr>
                                      <p:to>
                                        <p:strVal val="true"/>
                                      </p:to>
                                    </p:set>
                                  </p:childTnLst>
                                </p:cTn>
                              </p:par>
                              <p:par>
                                <p:cTn id="90" presetID="7" presetClass="emph" presetSubtype="2" fill="hold" nodeType="withEffect">
                                  <p:stCondLst>
                                    <p:cond delay="0"/>
                                  </p:stCondLst>
                                  <p:childTnLst>
                                    <p:animClr clrSpc="rgb" dir="cw">
                                      <p:cBhvr>
                                        <p:cTn id="91" dur="1000" fill="hold"/>
                                        <p:tgtEl>
                                          <p:spTgt spid="15"/>
                                        </p:tgtEl>
                                        <p:attrNameLst>
                                          <p:attrName>stroke.color</p:attrName>
                                        </p:attrNameLst>
                                      </p:cBhvr>
                                      <p:to>
                                        <a:srgbClr val="C00000"/>
                                      </p:to>
                                    </p:animClr>
                                    <p:set>
                                      <p:cBhvr>
                                        <p:cTn id="92" dur="1000" fill="hold"/>
                                        <p:tgtEl>
                                          <p:spTgt spid="15"/>
                                        </p:tgtEl>
                                        <p:attrNameLst>
                                          <p:attrName>stroke.on</p:attrName>
                                        </p:attrNameLst>
                                      </p:cBhvr>
                                      <p:to>
                                        <p:strVal val="true"/>
                                      </p:to>
                                    </p:set>
                                  </p:childTnLst>
                                </p:cTn>
                              </p:par>
                              <p:par>
                                <p:cTn id="93" presetID="7" presetClass="emph" presetSubtype="2" fill="hold" nodeType="withEffect">
                                  <p:stCondLst>
                                    <p:cond delay="0"/>
                                  </p:stCondLst>
                                  <p:childTnLst>
                                    <p:animClr clrSpc="rgb" dir="cw">
                                      <p:cBhvr>
                                        <p:cTn id="94" dur="1000" fill="hold"/>
                                        <p:tgtEl>
                                          <p:spTgt spid="5"/>
                                        </p:tgtEl>
                                        <p:attrNameLst>
                                          <p:attrName>stroke.color</p:attrName>
                                        </p:attrNameLst>
                                      </p:cBhvr>
                                      <p:to>
                                        <a:srgbClr val="C00000"/>
                                      </p:to>
                                    </p:animClr>
                                    <p:set>
                                      <p:cBhvr>
                                        <p:cTn id="95" dur="1000" fill="hold"/>
                                        <p:tgtEl>
                                          <p:spTgt spid="5"/>
                                        </p:tgtEl>
                                        <p:attrNameLst>
                                          <p:attrName>stroke.on</p:attrName>
                                        </p:attrNameLst>
                                      </p:cBhvr>
                                      <p:to>
                                        <p:strVal val="true"/>
                                      </p:to>
                                    </p:set>
                                  </p:childTnLst>
                                </p:cTn>
                              </p:par>
                              <p:par>
                                <p:cTn id="96" presetID="7" presetClass="emph" presetSubtype="2" fill="hold" nodeType="withEffect">
                                  <p:stCondLst>
                                    <p:cond delay="0"/>
                                  </p:stCondLst>
                                  <p:childTnLst>
                                    <p:animClr clrSpc="rgb" dir="cw">
                                      <p:cBhvr>
                                        <p:cTn id="97" dur="1000" fill="hold"/>
                                        <p:tgtEl>
                                          <p:spTgt spid="31"/>
                                        </p:tgtEl>
                                        <p:attrNameLst>
                                          <p:attrName>stroke.color</p:attrName>
                                        </p:attrNameLst>
                                      </p:cBhvr>
                                      <p:to>
                                        <a:srgbClr val="C00000"/>
                                      </p:to>
                                    </p:animClr>
                                    <p:set>
                                      <p:cBhvr>
                                        <p:cTn id="98" dur="1000" fill="hold"/>
                                        <p:tgtEl>
                                          <p:spTgt spid="31"/>
                                        </p:tgtEl>
                                        <p:attrNameLst>
                                          <p:attrName>stroke.on</p:attrName>
                                        </p:attrNameLst>
                                      </p:cBhvr>
                                      <p:to>
                                        <p:strVal val="true"/>
                                      </p:to>
                                    </p:set>
                                  </p:childTnLst>
                                </p:cTn>
                              </p:par>
                              <p:par>
                                <p:cTn id="99" presetID="7" presetClass="emph" presetSubtype="2" fill="hold" nodeType="withEffect">
                                  <p:stCondLst>
                                    <p:cond delay="0"/>
                                  </p:stCondLst>
                                  <p:childTnLst>
                                    <p:animClr clrSpc="rgb" dir="cw">
                                      <p:cBhvr>
                                        <p:cTn id="100" dur="1000" fill="hold"/>
                                        <p:tgtEl>
                                          <p:spTgt spid="46"/>
                                        </p:tgtEl>
                                        <p:attrNameLst>
                                          <p:attrName>stroke.color</p:attrName>
                                        </p:attrNameLst>
                                      </p:cBhvr>
                                      <p:to>
                                        <a:srgbClr val="C00000"/>
                                      </p:to>
                                    </p:animClr>
                                    <p:set>
                                      <p:cBhvr>
                                        <p:cTn id="101" dur="1000" fill="hold"/>
                                        <p:tgtEl>
                                          <p:spTgt spid="46"/>
                                        </p:tgtEl>
                                        <p:attrNameLst>
                                          <p:attrName>stroke.on</p:attrName>
                                        </p:attrNameLst>
                                      </p:cBhvr>
                                      <p:to>
                                        <p:strVal val="true"/>
                                      </p:to>
                                    </p:set>
                                  </p:childTnLst>
                                </p:cTn>
                              </p:par>
                              <p:par>
                                <p:cTn id="102" presetID="7" presetClass="emph" presetSubtype="2" fill="hold" nodeType="withEffect">
                                  <p:stCondLst>
                                    <p:cond delay="0"/>
                                  </p:stCondLst>
                                  <p:childTnLst>
                                    <p:animClr clrSpc="rgb" dir="cw">
                                      <p:cBhvr>
                                        <p:cTn id="103" dur="1000" fill="hold"/>
                                        <p:tgtEl>
                                          <p:spTgt spid="45"/>
                                        </p:tgtEl>
                                        <p:attrNameLst>
                                          <p:attrName>stroke.color</p:attrName>
                                        </p:attrNameLst>
                                      </p:cBhvr>
                                      <p:to>
                                        <a:srgbClr val="C00000"/>
                                      </p:to>
                                    </p:animClr>
                                    <p:set>
                                      <p:cBhvr>
                                        <p:cTn id="104" dur="1000" fill="hold"/>
                                        <p:tgtEl>
                                          <p:spTgt spid="45"/>
                                        </p:tgtEl>
                                        <p:attrNameLst>
                                          <p:attrName>stroke.on</p:attrName>
                                        </p:attrNameLst>
                                      </p:cBhvr>
                                      <p:to>
                                        <p:strVal val="true"/>
                                      </p:to>
                                    </p:set>
                                  </p:childTnLst>
                                </p:cTn>
                              </p:par>
                              <p:par>
                                <p:cTn id="105" presetID="7" presetClass="emph" presetSubtype="2" fill="hold" nodeType="withEffect">
                                  <p:stCondLst>
                                    <p:cond delay="0"/>
                                  </p:stCondLst>
                                  <p:childTnLst>
                                    <p:animClr clrSpc="rgb" dir="cw">
                                      <p:cBhvr>
                                        <p:cTn id="106" dur="1000" fill="hold"/>
                                        <p:tgtEl>
                                          <p:spTgt spid="30"/>
                                        </p:tgtEl>
                                        <p:attrNameLst>
                                          <p:attrName>stroke.color</p:attrName>
                                        </p:attrNameLst>
                                      </p:cBhvr>
                                      <p:to>
                                        <a:srgbClr val="C00000"/>
                                      </p:to>
                                    </p:animClr>
                                    <p:set>
                                      <p:cBhvr>
                                        <p:cTn id="107" dur="1000" fill="hold"/>
                                        <p:tgtEl>
                                          <p:spTgt spid="30"/>
                                        </p:tgtEl>
                                        <p:attrNameLst>
                                          <p:attrName>stroke.on</p:attrName>
                                        </p:attrNameLst>
                                      </p:cBhvr>
                                      <p:to>
                                        <p:strVal val="true"/>
                                      </p:to>
                                    </p:set>
                                  </p:childTnLst>
                                </p:cTn>
                              </p:par>
                              <p:par>
                                <p:cTn id="108" presetID="7" presetClass="emph" presetSubtype="2" fill="hold" nodeType="withEffect">
                                  <p:stCondLst>
                                    <p:cond delay="0"/>
                                  </p:stCondLst>
                                  <p:childTnLst>
                                    <p:animClr clrSpc="rgb" dir="cw">
                                      <p:cBhvr>
                                        <p:cTn id="109" dur="1000" fill="hold"/>
                                        <p:tgtEl>
                                          <p:spTgt spid="4"/>
                                        </p:tgtEl>
                                        <p:attrNameLst>
                                          <p:attrName>stroke.color</p:attrName>
                                        </p:attrNameLst>
                                      </p:cBhvr>
                                      <p:to>
                                        <a:srgbClr val="C00000"/>
                                      </p:to>
                                    </p:animClr>
                                    <p:set>
                                      <p:cBhvr>
                                        <p:cTn id="110" dur="1000" fill="hold"/>
                                        <p:tgtEl>
                                          <p:spTgt spid="4"/>
                                        </p:tgtEl>
                                        <p:attrNameLst>
                                          <p:attrName>stroke.on</p:attrName>
                                        </p:attrNameLst>
                                      </p:cBhvr>
                                      <p:to>
                                        <p:strVal val="true"/>
                                      </p:to>
                                    </p:set>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grpId="0" nodeType="clickEffect">
                                  <p:stCondLst>
                                    <p:cond delay="0"/>
                                  </p:stCondLst>
                                  <p:childTnLst>
                                    <p:animEffect transition="out" filter="fade">
                                      <p:cBhvr>
                                        <p:cTn id="114" dur="500"/>
                                        <p:tgtEl>
                                          <p:spTgt spid="85"/>
                                        </p:tgtEl>
                                      </p:cBhvr>
                                    </p:animEffect>
                                    <p:set>
                                      <p:cBhvr>
                                        <p:cTn id="115" dur="1" fill="hold">
                                          <p:stCondLst>
                                            <p:cond delay="499"/>
                                          </p:stCondLst>
                                        </p:cTn>
                                        <p:tgtEl>
                                          <p:spTgt spid="85"/>
                                        </p:tgtEl>
                                        <p:attrNameLst>
                                          <p:attrName>style.visibility</p:attrName>
                                        </p:attrNameLst>
                                      </p:cBhvr>
                                      <p:to>
                                        <p:strVal val="hidden"/>
                                      </p:to>
                                    </p:set>
                                  </p:childTnLst>
                                </p:cTn>
                              </p:par>
                              <p:par>
                                <p:cTn id="116" presetID="10" presetClass="entr" presetSubtype="0" fill="hold" grpId="0" nodeType="with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fade">
                                      <p:cBhvr>
                                        <p:cTn id="118" dur="500"/>
                                        <p:tgtEl>
                                          <p:spTgt spid="61"/>
                                        </p:tgtEl>
                                      </p:cBhvr>
                                    </p:animEffect>
                                  </p:childTnLst>
                                </p:cTn>
                              </p:par>
                              <p:par>
                                <p:cTn id="119" presetID="7" presetClass="emph" presetSubtype="2" fill="hold" nodeType="withEffect">
                                  <p:stCondLst>
                                    <p:cond delay="0"/>
                                  </p:stCondLst>
                                  <p:childTnLst>
                                    <p:animClr clrSpc="rgb" dir="cw">
                                      <p:cBhvr>
                                        <p:cTn id="120" dur="1000" fill="hold"/>
                                        <p:tgtEl>
                                          <p:spTgt spid="6"/>
                                        </p:tgtEl>
                                        <p:attrNameLst>
                                          <p:attrName>stroke.color</p:attrName>
                                        </p:attrNameLst>
                                      </p:cBhvr>
                                      <p:to>
                                        <a:schemeClr val="accent1"/>
                                      </p:to>
                                    </p:animClr>
                                    <p:set>
                                      <p:cBhvr>
                                        <p:cTn id="121" dur="1000" fill="hold"/>
                                        <p:tgtEl>
                                          <p:spTgt spid="6"/>
                                        </p:tgtEl>
                                        <p:attrNameLst>
                                          <p:attrName>stroke.on</p:attrName>
                                        </p:attrNameLst>
                                      </p:cBhvr>
                                      <p:to>
                                        <p:strVal val="true"/>
                                      </p:to>
                                    </p:set>
                                  </p:childTnLst>
                                </p:cTn>
                              </p:par>
                              <p:par>
                                <p:cTn id="122" presetID="7" presetClass="emph" presetSubtype="2" fill="hold" nodeType="withEffect">
                                  <p:stCondLst>
                                    <p:cond delay="0"/>
                                  </p:stCondLst>
                                  <p:childTnLst>
                                    <p:animClr clrSpc="rgb" dir="cw">
                                      <p:cBhvr>
                                        <p:cTn id="123" dur="1000" fill="hold"/>
                                        <p:tgtEl>
                                          <p:spTgt spid="23"/>
                                        </p:tgtEl>
                                        <p:attrNameLst>
                                          <p:attrName>stroke.color</p:attrName>
                                        </p:attrNameLst>
                                      </p:cBhvr>
                                      <p:to>
                                        <a:srgbClr val="C02900"/>
                                      </p:to>
                                    </p:animClr>
                                    <p:set>
                                      <p:cBhvr>
                                        <p:cTn id="124" dur="1000" fill="hold"/>
                                        <p:tgtEl>
                                          <p:spTgt spid="23"/>
                                        </p:tgtEl>
                                        <p:attrNameLst>
                                          <p:attrName>stroke.on</p:attrName>
                                        </p:attrNameLst>
                                      </p:cBhvr>
                                      <p:to>
                                        <p:strVal val="true"/>
                                      </p:to>
                                    </p:set>
                                  </p:childTnLst>
                                </p:cTn>
                              </p:par>
                              <p:par>
                                <p:cTn id="125" presetID="1" presetClass="emph" presetSubtype="2" fill="hold" nodeType="withEffect">
                                  <p:stCondLst>
                                    <p:cond delay="0"/>
                                  </p:stCondLst>
                                  <p:childTnLst>
                                    <p:animClr clrSpc="rgb" dir="cw">
                                      <p:cBhvr>
                                        <p:cTn id="126" dur="1000" fill="hold"/>
                                        <p:tgtEl>
                                          <p:spTgt spid="20"/>
                                        </p:tgtEl>
                                        <p:attrNameLst>
                                          <p:attrName>fillcolor</p:attrName>
                                        </p:attrNameLst>
                                      </p:cBhvr>
                                      <p:to>
                                        <a:srgbClr val="5B9CD7"/>
                                      </p:to>
                                    </p:animClr>
                                    <p:set>
                                      <p:cBhvr>
                                        <p:cTn id="127" dur="1000" fill="hold"/>
                                        <p:tgtEl>
                                          <p:spTgt spid="20"/>
                                        </p:tgtEl>
                                        <p:attrNameLst>
                                          <p:attrName>fill.type</p:attrName>
                                        </p:attrNameLst>
                                      </p:cBhvr>
                                      <p:to>
                                        <p:strVal val="solid"/>
                                      </p:to>
                                    </p:set>
                                    <p:set>
                                      <p:cBhvr>
                                        <p:cTn id="128" dur="1000" fill="hold"/>
                                        <p:tgtEl>
                                          <p:spTgt spid="20"/>
                                        </p:tgtEl>
                                        <p:attrNameLst>
                                          <p:attrName>fill.on</p:attrName>
                                        </p:attrNameLst>
                                      </p:cBhvr>
                                      <p:to>
                                        <p:strVal val="true"/>
                                      </p:to>
                                    </p:set>
                                  </p:childTnLst>
                                </p:cTn>
                              </p:par>
                              <p:par>
                                <p:cTn id="129" presetID="10" presetClass="exit" presetSubtype="0" fill="hold" grpId="0" nodeType="withEffect">
                                  <p:stCondLst>
                                    <p:cond delay="0"/>
                                  </p:stCondLst>
                                  <p:childTnLst>
                                    <p:animEffect transition="out" filter="fade">
                                      <p:cBhvr>
                                        <p:cTn id="130" dur="500"/>
                                        <p:tgtEl>
                                          <p:spTgt spid="27"/>
                                        </p:tgtEl>
                                      </p:cBhvr>
                                    </p:animEffect>
                                    <p:set>
                                      <p:cBhvr>
                                        <p:cTn id="131" dur="1" fill="hold">
                                          <p:stCondLst>
                                            <p:cond delay="499"/>
                                          </p:stCondLst>
                                        </p:cTn>
                                        <p:tgtEl>
                                          <p:spTgt spid="27"/>
                                        </p:tgtEl>
                                        <p:attrNameLst>
                                          <p:attrName>style.visibility</p:attrName>
                                        </p:attrNameLst>
                                      </p:cBhvr>
                                      <p:to>
                                        <p:strVal val="hidden"/>
                                      </p:to>
                                    </p:set>
                                  </p:childTnLst>
                                </p:cTn>
                              </p:par>
                              <p:par>
                                <p:cTn id="132" presetID="10" presetClass="entr" presetSubtype="0" fill="hold" grpId="0" nodeType="withEffect">
                                  <p:stCondLst>
                                    <p:cond delay="0"/>
                                  </p:stCondLst>
                                  <p:childTnLst>
                                    <p:set>
                                      <p:cBhvr>
                                        <p:cTn id="133" dur="1" fill="hold">
                                          <p:stCondLst>
                                            <p:cond delay="0"/>
                                          </p:stCondLst>
                                        </p:cTn>
                                        <p:tgtEl>
                                          <p:spTgt spid="62"/>
                                        </p:tgtEl>
                                        <p:attrNameLst>
                                          <p:attrName>style.visibility</p:attrName>
                                        </p:attrNameLst>
                                      </p:cBhvr>
                                      <p:to>
                                        <p:strVal val="visible"/>
                                      </p:to>
                                    </p:set>
                                    <p:animEffect transition="in" filter="fade">
                                      <p:cBhvr>
                                        <p:cTn id="134" dur="500"/>
                                        <p:tgtEl>
                                          <p:spTgt spid="62"/>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xit" presetSubtype="0" fill="hold" grpId="1" nodeType="clickEffect">
                                  <p:stCondLst>
                                    <p:cond delay="0"/>
                                  </p:stCondLst>
                                  <p:childTnLst>
                                    <p:animEffect transition="out" filter="fade">
                                      <p:cBhvr>
                                        <p:cTn id="138" dur="500"/>
                                        <p:tgtEl>
                                          <p:spTgt spid="61"/>
                                        </p:tgtEl>
                                      </p:cBhvr>
                                    </p:animEffect>
                                    <p:set>
                                      <p:cBhvr>
                                        <p:cTn id="139" dur="1" fill="hold">
                                          <p:stCondLst>
                                            <p:cond delay="499"/>
                                          </p:stCondLst>
                                        </p:cTn>
                                        <p:tgtEl>
                                          <p:spTgt spid="61"/>
                                        </p:tgtEl>
                                        <p:attrNameLst>
                                          <p:attrName>style.visibility</p:attrName>
                                        </p:attrNameLst>
                                      </p:cBhvr>
                                      <p:to>
                                        <p:strVal val="hidden"/>
                                      </p:to>
                                    </p:set>
                                  </p:childTnLst>
                                </p:cTn>
                              </p:par>
                              <p:par>
                                <p:cTn id="140" presetID="10" presetClass="entr" presetSubtype="0" fill="hold" grpId="0" nodeType="withEffect">
                                  <p:stCondLst>
                                    <p:cond delay="0"/>
                                  </p:stCondLst>
                                  <p:childTnLst>
                                    <p:set>
                                      <p:cBhvr>
                                        <p:cTn id="141" dur="1" fill="hold">
                                          <p:stCondLst>
                                            <p:cond delay="0"/>
                                          </p:stCondLst>
                                        </p:cTn>
                                        <p:tgtEl>
                                          <p:spTgt spid="3"/>
                                        </p:tgtEl>
                                        <p:attrNameLst>
                                          <p:attrName>style.visibility</p:attrName>
                                        </p:attrNameLst>
                                      </p:cBhvr>
                                      <p:to>
                                        <p:strVal val="visible"/>
                                      </p:to>
                                    </p:set>
                                    <p:animEffect transition="in" filter="fade">
                                      <p:cBhvr>
                                        <p:cTn id="142" dur="500"/>
                                        <p:tgtEl>
                                          <p:spTgt spid="3"/>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9"/>
                                        </p:tgtEl>
                                        <p:attrNameLst>
                                          <p:attrName>style.visibility</p:attrName>
                                        </p:attrNameLst>
                                      </p:cBhvr>
                                      <p:to>
                                        <p:strVal val="visible"/>
                                      </p:to>
                                    </p:set>
                                    <p:animEffect transition="in" filter="fade">
                                      <p:cBhvr>
                                        <p:cTn id="145" dur="500"/>
                                        <p:tgtEl>
                                          <p:spTgt spid="9"/>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74"/>
                                        </p:tgtEl>
                                        <p:attrNameLst>
                                          <p:attrName>style.visibility</p:attrName>
                                        </p:attrNameLst>
                                      </p:cBhvr>
                                      <p:to>
                                        <p:strVal val="visible"/>
                                      </p:to>
                                    </p:set>
                                    <p:animEffect transition="in" filter="fade">
                                      <p:cBhvr>
                                        <p:cTn id="148" dur="500"/>
                                        <p:tgtEl>
                                          <p:spTgt spid="74"/>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75"/>
                                        </p:tgtEl>
                                        <p:attrNameLst>
                                          <p:attrName>style.visibility</p:attrName>
                                        </p:attrNameLst>
                                      </p:cBhvr>
                                      <p:to>
                                        <p:strVal val="visible"/>
                                      </p:to>
                                    </p:set>
                                    <p:animEffect transition="in" filter="fade">
                                      <p:cBhvr>
                                        <p:cTn id="151" dur="500"/>
                                        <p:tgtEl>
                                          <p:spTgt spid="75"/>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xit" presetSubtype="0" fill="hold" grpId="1" nodeType="clickEffect">
                                  <p:stCondLst>
                                    <p:cond delay="0"/>
                                  </p:stCondLst>
                                  <p:childTnLst>
                                    <p:animEffect transition="out" filter="fade">
                                      <p:cBhvr>
                                        <p:cTn id="155" dur="500"/>
                                        <p:tgtEl>
                                          <p:spTgt spid="3"/>
                                        </p:tgtEl>
                                      </p:cBhvr>
                                    </p:animEffect>
                                    <p:set>
                                      <p:cBhvr>
                                        <p:cTn id="156" dur="1" fill="hold">
                                          <p:stCondLst>
                                            <p:cond delay="499"/>
                                          </p:stCondLst>
                                        </p:cTn>
                                        <p:tgtEl>
                                          <p:spTgt spid="3"/>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9"/>
                                        </p:tgtEl>
                                      </p:cBhvr>
                                    </p:animEffect>
                                    <p:set>
                                      <p:cBhvr>
                                        <p:cTn id="159" dur="1" fill="hold">
                                          <p:stCondLst>
                                            <p:cond delay="499"/>
                                          </p:stCondLst>
                                        </p:cTn>
                                        <p:tgtEl>
                                          <p:spTgt spid="9"/>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74"/>
                                        </p:tgtEl>
                                      </p:cBhvr>
                                    </p:animEffect>
                                    <p:set>
                                      <p:cBhvr>
                                        <p:cTn id="162" dur="1" fill="hold">
                                          <p:stCondLst>
                                            <p:cond delay="499"/>
                                          </p:stCondLst>
                                        </p:cTn>
                                        <p:tgtEl>
                                          <p:spTgt spid="74"/>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75"/>
                                        </p:tgtEl>
                                      </p:cBhvr>
                                    </p:animEffect>
                                    <p:set>
                                      <p:cBhvr>
                                        <p:cTn id="165" dur="1" fill="hold">
                                          <p:stCondLst>
                                            <p:cond delay="499"/>
                                          </p:stCondLst>
                                        </p:cTn>
                                        <p:tgtEl>
                                          <p:spTgt spid="75"/>
                                        </p:tgtEl>
                                        <p:attrNameLst>
                                          <p:attrName>style.visibility</p:attrName>
                                        </p:attrNameLst>
                                      </p:cBhvr>
                                      <p:to>
                                        <p:strVal val="hidden"/>
                                      </p:to>
                                    </p:set>
                                  </p:childTnLst>
                                </p:cTn>
                              </p:par>
                              <p:par>
                                <p:cTn id="166" presetID="10" presetClass="entr" presetSubtype="0" fill="hold" grpId="0" nodeType="withEffect">
                                  <p:stCondLst>
                                    <p:cond delay="0"/>
                                  </p:stCondLst>
                                  <p:childTnLst>
                                    <p:set>
                                      <p:cBhvr>
                                        <p:cTn id="167" dur="1" fill="hold">
                                          <p:stCondLst>
                                            <p:cond delay="0"/>
                                          </p:stCondLst>
                                        </p:cTn>
                                        <p:tgtEl>
                                          <p:spTgt spid="63"/>
                                        </p:tgtEl>
                                        <p:attrNameLst>
                                          <p:attrName>style.visibility</p:attrName>
                                        </p:attrNameLst>
                                      </p:cBhvr>
                                      <p:to>
                                        <p:strVal val="visible"/>
                                      </p:to>
                                    </p:set>
                                    <p:animEffect transition="in" filter="fade">
                                      <p:cBhvr>
                                        <p:cTn id="168" dur="500"/>
                                        <p:tgtEl>
                                          <p:spTgt spid="63"/>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66"/>
                                        </p:tgtEl>
                                        <p:attrNameLst>
                                          <p:attrName>style.visibility</p:attrName>
                                        </p:attrNameLst>
                                      </p:cBhvr>
                                      <p:to>
                                        <p:strVal val="visible"/>
                                      </p:to>
                                    </p:set>
                                    <p:animEffect transition="in" filter="fade">
                                      <p:cBhvr>
                                        <p:cTn id="171" dur="1000"/>
                                        <p:tgtEl>
                                          <p:spTgt spid="66"/>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65"/>
                                        </p:tgtEl>
                                        <p:attrNameLst>
                                          <p:attrName>style.visibility</p:attrName>
                                        </p:attrNameLst>
                                      </p:cBhvr>
                                      <p:to>
                                        <p:strVal val="visible"/>
                                      </p:to>
                                    </p:set>
                                    <p:animEffect transition="in" filter="fade">
                                      <p:cBhvr>
                                        <p:cTn id="174" dur="1000"/>
                                        <p:tgtEl>
                                          <p:spTgt spid="65"/>
                                        </p:tgtEl>
                                      </p:cBhvr>
                                    </p:animEffect>
                                  </p:childTnLst>
                                </p:cTn>
                              </p:par>
                              <p:par>
                                <p:cTn id="175" presetID="10" presetClass="entr" presetSubtype="0" fill="hold" grpId="0" nodeType="withEffect">
                                  <p:stCondLst>
                                    <p:cond delay="0"/>
                                  </p:stCondLst>
                                  <p:childTnLst>
                                    <p:set>
                                      <p:cBhvr>
                                        <p:cTn id="176" dur="1" fill="hold">
                                          <p:stCondLst>
                                            <p:cond delay="0"/>
                                          </p:stCondLst>
                                        </p:cTn>
                                        <p:tgtEl>
                                          <p:spTgt spid="64"/>
                                        </p:tgtEl>
                                        <p:attrNameLst>
                                          <p:attrName>style.visibility</p:attrName>
                                        </p:attrNameLst>
                                      </p:cBhvr>
                                      <p:to>
                                        <p:strVal val="visible"/>
                                      </p:to>
                                    </p:set>
                                    <p:animEffect transition="in" filter="fade">
                                      <p:cBhvr>
                                        <p:cTn id="177" dur="1000"/>
                                        <p:tgtEl>
                                          <p:spTgt spid="64"/>
                                        </p:tgtEl>
                                      </p:cBhvr>
                                    </p:animEffect>
                                  </p:child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500"/>
                                        <p:tgtEl>
                                          <p:spTgt spid="25"/>
                                        </p:tgtEl>
                                      </p:cBhvr>
                                    </p:animEffect>
                                  </p:childTnLst>
                                </p:cTn>
                              </p:par>
                            </p:childTnLst>
                          </p:cTn>
                        </p:par>
                      </p:childTnLst>
                    </p:cTn>
                  </p:par>
                  <p:par>
                    <p:cTn id="181" fill="hold">
                      <p:stCondLst>
                        <p:cond delay="indefinite"/>
                      </p:stCondLst>
                      <p:childTnLst>
                        <p:par>
                          <p:cTn id="182" fill="hold">
                            <p:stCondLst>
                              <p:cond delay="0"/>
                            </p:stCondLst>
                            <p:childTnLst>
                              <p:par>
                                <p:cTn id="183" presetID="10" presetClass="exit" presetSubtype="0" fill="hold" grpId="1" nodeType="clickEffect">
                                  <p:stCondLst>
                                    <p:cond delay="0"/>
                                  </p:stCondLst>
                                  <p:childTnLst>
                                    <p:animEffect transition="out" filter="fade">
                                      <p:cBhvr>
                                        <p:cTn id="184" dur="500"/>
                                        <p:tgtEl>
                                          <p:spTgt spid="63"/>
                                        </p:tgtEl>
                                      </p:cBhvr>
                                    </p:animEffect>
                                    <p:set>
                                      <p:cBhvr>
                                        <p:cTn id="185" dur="1" fill="hold">
                                          <p:stCondLst>
                                            <p:cond delay="499"/>
                                          </p:stCondLst>
                                        </p:cTn>
                                        <p:tgtEl>
                                          <p:spTgt spid="63"/>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25"/>
                                        </p:tgtEl>
                                      </p:cBhvr>
                                    </p:animEffect>
                                    <p:set>
                                      <p:cBhvr>
                                        <p:cTn id="188" dur="1" fill="hold">
                                          <p:stCondLst>
                                            <p:cond delay="499"/>
                                          </p:stCondLst>
                                        </p:cTn>
                                        <p:tgtEl>
                                          <p:spTgt spid="25"/>
                                        </p:tgtEl>
                                        <p:attrNameLst>
                                          <p:attrName>style.visibility</p:attrName>
                                        </p:attrNameLst>
                                      </p:cBhvr>
                                      <p:to>
                                        <p:strVal val="hidden"/>
                                      </p:to>
                                    </p:set>
                                  </p:childTnLst>
                                </p:cTn>
                              </p:par>
                              <p:par>
                                <p:cTn id="189" presetID="1" presetClass="emph" presetSubtype="2" fill="hold" nodeType="withEffect">
                                  <p:stCondLst>
                                    <p:cond delay="0"/>
                                  </p:stCondLst>
                                  <p:childTnLst>
                                    <p:animClr clrSpc="rgb" dir="cw">
                                      <p:cBhvr>
                                        <p:cTn id="190" dur="2000" fill="hold"/>
                                        <p:tgtEl>
                                          <p:spTgt spid="68"/>
                                        </p:tgtEl>
                                        <p:attrNameLst>
                                          <p:attrName>fillcolor</p:attrName>
                                        </p:attrNameLst>
                                      </p:cBhvr>
                                      <p:to>
                                        <a:srgbClr val="D0CECE"/>
                                      </p:to>
                                    </p:animClr>
                                    <p:set>
                                      <p:cBhvr>
                                        <p:cTn id="191" dur="2000" fill="hold"/>
                                        <p:tgtEl>
                                          <p:spTgt spid="68"/>
                                        </p:tgtEl>
                                        <p:attrNameLst>
                                          <p:attrName>fill.type</p:attrName>
                                        </p:attrNameLst>
                                      </p:cBhvr>
                                      <p:to>
                                        <p:strVal val="solid"/>
                                      </p:to>
                                    </p:set>
                                    <p:set>
                                      <p:cBhvr>
                                        <p:cTn id="192" dur="2000" fill="hold"/>
                                        <p:tgtEl>
                                          <p:spTgt spid="68"/>
                                        </p:tgtEl>
                                        <p:attrNameLst>
                                          <p:attrName>fill.on</p:attrName>
                                        </p:attrNameLst>
                                      </p:cBhvr>
                                      <p:to>
                                        <p:strVal val="true"/>
                                      </p:to>
                                    </p:set>
                                  </p:childTnLst>
                                </p:cTn>
                              </p:par>
                              <p:par>
                                <p:cTn id="193" presetID="10" presetClass="entr" presetSubtype="0" fill="hold" grpId="0" nodeType="withEffect">
                                  <p:stCondLst>
                                    <p:cond delay="0"/>
                                  </p:stCondLst>
                                  <p:childTnLst>
                                    <p:set>
                                      <p:cBhvr>
                                        <p:cTn id="194" dur="1" fill="hold">
                                          <p:stCondLst>
                                            <p:cond delay="0"/>
                                          </p:stCondLst>
                                        </p:cTn>
                                        <p:tgtEl>
                                          <p:spTgt spid="72"/>
                                        </p:tgtEl>
                                        <p:attrNameLst>
                                          <p:attrName>style.visibility</p:attrName>
                                        </p:attrNameLst>
                                      </p:cBhvr>
                                      <p:to>
                                        <p:strVal val="visible"/>
                                      </p:to>
                                    </p:set>
                                    <p:animEffect transition="in" filter="fade">
                                      <p:cBhvr>
                                        <p:cTn id="195" dur="500"/>
                                        <p:tgtEl>
                                          <p:spTgt spid="72"/>
                                        </p:tgtEl>
                                      </p:cBhvr>
                                    </p:animEffect>
                                  </p:childTnLst>
                                </p:cTn>
                              </p:par>
                              <p:par>
                                <p:cTn id="196" presetID="1" presetClass="emph" presetSubtype="2" fill="hold" nodeType="withEffect">
                                  <p:stCondLst>
                                    <p:cond delay="0"/>
                                  </p:stCondLst>
                                  <p:childTnLst>
                                    <p:animClr clrSpc="rgb" dir="cw">
                                      <p:cBhvr>
                                        <p:cTn id="197" dur="500" fill="hold"/>
                                        <p:tgtEl>
                                          <p:spTgt spid="69"/>
                                        </p:tgtEl>
                                        <p:attrNameLst>
                                          <p:attrName>fillcolor</p:attrName>
                                        </p:attrNameLst>
                                      </p:cBhvr>
                                      <p:to>
                                        <a:srgbClr val="2C5497"/>
                                      </p:to>
                                    </p:animClr>
                                    <p:set>
                                      <p:cBhvr>
                                        <p:cTn id="198" dur="500" fill="hold"/>
                                        <p:tgtEl>
                                          <p:spTgt spid="69"/>
                                        </p:tgtEl>
                                        <p:attrNameLst>
                                          <p:attrName>fill.type</p:attrName>
                                        </p:attrNameLst>
                                      </p:cBhvr>
                                      <p:to>
                                        <p:strVal val="solid"/>
                                      </p:to>
                                    </p:set>
                                    <p:set>
                                      <p:cBhvr>
                                        <p:cTn id="199" dur="500" fill="hold"/>
                                        <p:tgtEl>
                                          <p:spTgt spid="69"/>
                                        </p:tgtEl>
                                        <p:attrNameLst>
                                          <p:attrName>fill.on</p:attrName>
                                        </p:attrNameLst>
                                      </p:cBhvr>
                                      <p:to>
                                        <p:strVal val="true"/>
                                      </p:to>
                                    </p:set>
                                  </p:childTnLst>
                                </p:cTn>
                              </p:par>
                              <p:par>
                                <p:cTn id="200" presetID="1" presetClass="emph" presetSubtype="2" fill="hold" nodeType="withEffect">
                                  <p:stCondLst>
                                    <p:cond delay="0"/>
                                  </p:stCondLst>
                                  <p:childTnLst>
                                    <p:animClr clrSpc="rgb" dir="cw">
                                      <p:cBhvr>
                                        <p:cTn id="201" dur="500" fill="hold"/>
                                        <p:tgtEl>
                                          <p:spTgt spid="20"/>
                                        </p:tgtEl>
                                        <p:attrNameLst>
                                          <p:attrName>fillcolor</p:attrName>
                                        </p:attrNameLst>
                                      </p:cBhvr>
                                      <p:to>
                                        <a:srgbClr val="EEDD88"/>
                                      </p:to>
                                    </p:animClr>
                                    <p:set>
                                      <p:cBhvr>
                                        <p:cTn id="202" dur="500" fill="hold"/>
                                        <p:tgtEl>
                                          <p:spTgt spid="20"/>
                                        </p:tgtEl>
                                        <p:attrNameLst>
                                          <p:attrName>fill.type</p:attrName>
                                        </p:attrNameLst>
                                      </p:cBhvr>
                                      <p:to>
                                        <p:strVal val="solid"/>
                                      </p:to>
                                    </p:set>
                                    <p:set>
                                      <p:cBhvr>
                                        <p:cTn id="203" dur="500" fill="hold"/>
                                        <p:tgtEl>
                                          <p:spTgt spid="20"/>
                                        </p:tgtEl>
                                        <p:attrNameLst>
                                          <p:attrName>fill.on</p:attrName>
                                        </p:attrNameLst>
                                      </p:cBhvr>
                                      <p:to>
                                        <p:strVal val="true"/>
                                      </p:to>
                                    </p:set>
                                  </p:childTnLst>
                                </p:cTn>
                              </p:par>
                              <p:par>
                                <p:cTn id="204" presetID="10" presetClass="exit" presetSubtype="0" fill="hold" grpId="1" nodeType="withEffect">
                                  <p:stCondLst>
                                    <p:cond delay="0"/>
                                  </p:stCondLst>
                                  <p:childTnLst>
                                    <p:animEffect transition="out" filter="fade">
                                      <p:cBhvr>
                                        <p:cTn id="205" dur="500"/>
                                        <p:tgtEl>
                                          <p:spTgt spid="62"/>
                                        </p:tgtEl>
                                      </p:cBhvr>
                                    </p:animEffect>
                                    <p:set>
                                      <p:cBhvr>
                                        <p:cTn id="206" dur="1" fill="hold">
                                          <p:stCondLst>
                                            <p:cond delay="499"/>
                                          </p:stCondLst>
                                        </p:cTn>
                                        <p:tgtEl>
                                          <p:spTgt spid="62"/>
                                        </p:tgtEl>
                                        <p:attrNameLst>
                                          <p:attrName>style.visibility</p:attrName>
                                        </p:attrNameLst>
                                      </p:cBhvr>
                                      <p:to>
                                        <p:strVal val="hidden"/>
                                      </p:to>
                                    </p:set>
                                  </p:childTnLst>
                                </p:cTn>
                              </p:par>
                              <p:par>
                                <p:cTn id="207" presetID="10" presetClass="entr" presetSubtype="0" fill="hold" grpId="0" nodeType="withEffect">
                                  <p:stCondLst>
                                    <p:cond delay="0"/>
                                  </p:stCondLst>
                                  <p:childTnLst>
                                    <p:set>
                                      <p:cBhvr>
                                        <p:cTn id="208" dur="1" fill="hold">
                                          <p:stCondLst>
                                            <p:cond delay="0"/>
                                          </p:stCondLst>
                                        </p:cTn>
                                        <p:tgtEl>
                                          <p:spTgt spid="73"/>
                                        </p:tgtEl>
                                        <p:attrNameLst>
                                          <p:attrName>style.visibility</p:attrName>
                                        </p:attrNameLst>
                                      </p:cBhvr>
                                      <p:to>
                                        <p:strVal val="visible"/>
                                      </p:to>
                                    </p:set>
                                    <p:animEffect transition="in" filter="fade">
                                      <p:cBhvr>
                                        <p:cTn id="209" dur="500"/>
                                        <p:tgtEl>
                                          <p:spTgt spid="73"/>
                                        </p:tgtEl>
                                      </p:cBhvr>
                                    </p:animEffect>
                                  </p:childTnLst>
                                </p:cTn>
                              </p:par>
                              <p:par>
                                <p:cTn id="210" presetID="7" presetClass="emph" presetSubtype="2" fill="hold" nodeType="withEffect">
                                  <p:stCondLst>
                                    <p:cond delay="0"/>
                                  </p:stCondLst>
                                  <p:childTnLst>
                                    <p:animClr clrSpc="rgb" dir="cw">
                                      <p:cBhvr>
                                        <p:cTn id="211" dur="500" fill="hold"/>
                                        <p:tgtEl>
                                          <p:spTgt spid="6"/>
                                        </p:tgtEl>
                                        <p:attrNameLst>
                                          <p:attrName>stroke.color</p:attrName>
                                        </p:attrNameLst>
                                      </p:cBhvr>
                                      <p:to>
                                        <a:schemeClr val="tx1"/>
                                      </p:to>
                                    </p:animClr>
                                    <p:set>
                                      <p:cBhvr>
                                        <p:cTn id="212" dur="500" fill="hold"/>
                                        <p:tgtEl>
                                          <p:spTgt spid="6"/>
                                        </p:tgtEl>
                                        <p:attrNameLst>
                                          <p:attrName>stroke.on</p:attrName>
                                        </p:attrNameLst>
                                      </p:cBhvr>
                                      <p:to>
                                        <p:strVal val="true"/>
                                      </p:to>
                                    </p:set>
                                  </p:childTnLst>
                                </p:cTn>
                              </p:par>
                              <p:par>
                                <p:cTn id="213" presetID="7" presetClass="emph" presetSubtype="2" fill="hold" nodeType="withEffect">
                                  <p:stCondLst>
                                    <p:cond delay="0"/>
                                  </p:stCondLst>
                                  <p:childTnLst>
                                    <p:animClr clrSpc="rgb" dir="cw">
                                      <p:cBhvr>
                                        <p:cTn id="214" dur="1000" fill="hold"/>
                                        <p:tgtEl>
                                          <p:spTgt spid="4"/>
                                        </p:tgtEl>
                                        <p:attrNameLst>
                                          <p:attrName>stroke.color</p:attrName>
                                        </p:attrNameLst>
                                      </p:cBhvr>
                                      <p:to>
                                        <a:schemeClr val="tx1"/>
                                      </p:to>
                                    </p:animClr>
                                    <p:set>
                                      <p:cBhvr>
                                        <p:cTn id="215" dur="1000" fill="hold"/>
                                        <p:tgtEl>
                                          <p:spTgt spid="4"/>
                                        </p:tgtEl>
                                        <p:attrNameLst>
                                          <p:attrName>stroke.on</p:attrName>
                                        </p:attrNameLst>
                                      </p:cBhvr>
                                      <p:to>
                                        <p:strVal val="true"/>
                                      </p:to>
                                    </p:set>
                                  </p:childTnLst>
                                </p:cTn>
                              </p:par>
                              <p:par>
                                <p:cTn id="216" presetID="7" presetClass="emph" presetSubtype="2" fill="hold" nodeType="withEffect">
                                  <p:stCondLst>
                                    <p:cond delay="0"/>
                                  </p:stCondLst>
                                  <p:childTnLst>
                                    <p:animClr clrSpc="rgb" dir="cw">
                                      <p:cBhvr>
                                        <p:cTn id="217" dur="1000" fill="hold"/>
                                        <p:tgtEl>
                                          <p:spTgt spid="5"/>
                                        </p:tgtEl>
                                        <p:attrNameLst>
                                          <p:attrName>stroke.color</p:attrName>
                                        </p:attrNameLst>
                                      </p:cBhvr>
                                      <p:to>
                                        <a:schemeClr val="tx1"/>
                                      </p:to>
                                    </p:animClr>
                                    <p:set>
                                      <p:cBhvr>
                                        <p:cTn id="218" dur="1000" fill="hold"/>
                                        <p:tgtEl>
                                          <p:spTgt spid="5"/>
                                        </p:tgtEl>
                                        <p:attrNameLst>
                                          <p:attrName>stroke.on</p:attrName>
                                        </p:attrNameLst>
                                      </p:cBhvr>
                                      <p:to>
                                        <p:strVal val="true"/>
                                      </p:to>
                                    </p:set>
                                  </p:childTnLst>
                                </p:cTn>
                              </p:par>
                              <p:par>
                                <p:cTn id="219" presetID="7" presetClass="emph" presetSubtype="2" fill="hold" nodeType="withEffect">
                                  <p:stCondLst>
                                    <p:cond delay="0"/>
                                  </p:stCondLst>
                                  <p:childTnLst>
                                    <p:animClr clrSpc="rgb" dir="cw">
                                      <p:cBhvr>
                                        <p:cTn id="220" dur="1000" fill="hold"/>
                                        <p:tgtEl>
                                          <p:spTgt spid="14"/>
                                        </p:tgtEl>
                                        <p:attrNameLst>
                                          <p:attrName>stroke.color</p:attrName>
                                        </p:attrNameLst>
                                      </p:cBhvr>
                                      <p:to>
                                        <a:schemeClr val="tx1"/>
                                      </p:to>
                                    </p:animClr>
                                    <p:set>
                                      <p:cBhvr>
                                        <p:cTn id="221" dur="1000" fill="hold"/>
                                        <p:tgtEl>
                                          <p:spTgt spid="14"/>
                                        </p:tgtEl>
                                        <p:attrNameLst>
                                          <p:attrName>stroke.on</p:attrName>
                                        </p:attrNameLst>
                                      </p:cBhvr>
                                      <p:to>
                                        <p:strVal val="true"/>
                                      </p:to>
                                    </p:set>
                                  </p:childTnLst>
                                </p:cTn>
                              </p:par>
                              <p:par>
                                <p:cTn id="222" presetID="7" presetClass="emph" presetSubtype="2" fill="hold" nodeType="withEffect">
                                  <p:stCondLst>
                                    <p:cond delay="0"/>
                                  </p:stCondLst>
                                  <p:childTnLst>
                                    <p:animClr clrSpc="rgb" dir="cw">
                                      <p:cBhvr>
                                        <p:cTn id="223" dur="1000" fill="hold"/>
                                        <p:tgtEl>
                                          <p:spTgt spid="16"/>
                                        </p:tgtEl>
                                        <p:attrNameLst>
                                          <p:attrName>stroke.color</p:attrName>
                                        </p:attrNameLst>
                                      </p:cBhvr>
                                      <p:to>
                                        <a:schemeClr val="tx1"/>
                                      </p:to>
                                    </p:animClr>
                                    <p:set>
                                      <p:cBhvr>
                                        <p:cTn id="224" dur="1000" fill="hold"/>
                                        <p:tgtEl>
                                          <p:spTgt spid="16"/>
                                        </p:tgtEl>
                                        <p:attrNameLst>
                                          <p:attrName>stroke.on</p:attrName>
                                        </p:attrNameLst>
                                      </p:cBhvr>
                                      <p:to>
                                        <p:strVal val="true"/>
                                      </p:to>
                                    </p:set>
                                  </p:childTnLst>
                                </p:cTn>
                              </p:par>
                              <p:par>
                                <p:cTn id="225" presetID="7" presetClass="emph" presetSubtype="2" fill="hold" nodeType="withEffect">
                                  <p:stCondLst>
                                    <p:cond delay="0"/>
                                  </p:stCondLst>
                                  <p:childTnLst>
                                    <p:animClr clrSpc="rgb" dir="cw">
                                      <p:cBhvr>
                                        <p:cTn id="226" dur="1000" fill="hold"/>
                                        <p:tgtEl>
                                          <p:spTgt spid="13"/>
                                        </p:tgtEl>
                                        <p:attrNameLst>
                                          <p:attrName>stroke.color</p:attrName>
                                        </p:attrNameLst>
                                      </p:cBhvr>
                                      <p:to>
                                        <a:schemeClr val="tx1"/>
                                      </p:to>
                                    </p:animClr>
                                    <p:set>
                                      <p:cBhvr>
                                        <p:cTn id="227" dur="1000" fill="hold"/>
                                        <p:tgtEl>
                                          <p:spTgt spid="13"/>
                                        </p:tgtEl>
                                        <p:attrNameLst>
                                          <p:attrName>stroke.on</p:attrName>
                                        </p:attrNameLst>
                                      </p:cBhvr>
                                      <p:to>
                                        <p:strVal val="true"/>
                                      </p:to>
                                    </p:set>
                                  </p:childTnLst>
                                </p:cTn>
                              </p:par>
                              <p:par>
                                <p:cTn id="228" presetID="7" presetClass="emph" presetSubtype="2" fill="hold" nodeType="withEffect">
                                  <p:stCondLst>
                                    <p:cond delay="0"/>
                                  </p:stCondLst>
                                  <p:childTnLst>
                                    <p:animClr clrSpc="rgb" dir="cw">
                                      <p:cBhvr>
                                        <p:cTn id="229" dur="1000" fill="hold"/>
                                        <p:tgtEl>
                                          <p:spTgt spid="15"/>
                                        </p:tgtEl>
                                        <p:attrNameLst>
                                          <p:attrName>stroke.color</p:attrName>
                                        </p:attrNameLst>
                                      </p:cBhvr>
                                      <p:to>
                                        <a:schemeClr val="tx1"/>
                                      </p:to>
                                    </p:animClr>
                                    <p:set>
                                      <p:cBhvr>
                                        <p:cTn id="230" dur="1000" fill="hold"/>
                                        <p:tgtEl>
                                          <p:spTgt spid="15"/>
                                        </p:tgtEl>
                                        <p:attrNameLst>
                                          <p:attrName>stroke.on</p:attrName>
                                        </p:attrNameLst>
                                      </p:cBhvr>
                                      <p:to>
                                        <p:strVal val="true"/>
                                      </p:to>
                                    </p:set>
                                  </p:childTnLst>
                                </p:cTn>
                              </p:par>
                              <p:par>
                                <p:cTn id="231" presetID="7" presetClass="emph" presetSubtype="2" fill="hold" nodeType="withEffect">
                                  <p:stCondLst>
                                    <p:cond delay="0"/>
                                  </p:stCondLst>
                                  <p:childTnLst>
                                    <p:animClr clrSpc="rgb" dir="cw">
                                      <p:cBhvr>
                                        <p:cTn id="232" dur="1000" fill="hold"/>
                                        <p:tgtEl>
                                          <p:spTgt spid="17"/>
                                        </p:tgtEl>
                                        <p:attrNameLst>
                                          <p:attrName>stroke.color</p:attrName>
                                        </p:attrNameLst>
                                      </p:cBhvr>
                                      <p:to>
                                        <a:schemeClr val="tx1"/>
                                      </p:to>
                                    </p:animClr>
                                    <p:set>
                                      <p:cBhvr>
                                        <p:cTn id="233" dur="1000" fill="hold"/>
                                        <p:tgtEl>
                                          <p:spTgt spid="17"/>
                                        </p:tgtEl>
                                        <p:attrNameLst>
                                          <p:attrName>stroke.on</p:attrName>
                                        </p:attrNameLst>
                                      </p:cBhvr>
                                      <p:to>
                                        <p:strVal val="true"/>
                                      </p:to>
                                    </p:set>
                                  </p:childTnLst>
                                </p:cTn>
                              </p:par>
                              <p:par>
                                <p:cTn id="234" presetID="7" presetClass="emph" presetSubtype="2" fill="hold" nodeType="withEffect">
                                  <p:stCondLst>
                                    <p:cond delay="0"/>
                                  </p:stCondLst>
                                  <p:childTnLst>
                                    <p:animClr clrSpc="rgb" dir="cw">
                                      <p:cBhvr>
                                        <p:cTn id="235" dur="1000" fill="hold"/>
                                        <p:tgtEl>
                                          <p:spTgt spid="19"/>
                                        </p:tgtEl>
                                        <p:attrNameLst>
                                          <p:attrName>stroke.color</p:attrName>
                                        </p:attrNameLst>
                                      </p:cBhvr>
                                      <p:to>
                                        <a:schemeClr val="tx1"/>
                                      </p:to>
                                    </p:animClr>
                                    <p:set>
                                      <p:cBhvr>
                                        <p:cTn id="236" dur="1000" fill="hold"/>
                                        <p:tgtEl>
                                          <p:spTgt spid="19"/>
                                        </p:tgtEl>
                                        <p:attrNameLst>
                                          <p:attrName>stroke.on</p:attrName>
                                        </p:attrNameLst>
                                      </p:cBhvr>
                                      <p:to>
                                        <p:strVal val="true"/>
                                      </p:to>
                                    </p:set>
                                  </p:childTnLst>
                                </p:cTn>
                              </p:par>
                              <p:par>
                                <p:cTn id="237" presetID="7" presetClass="emph" presetSubtype="2" fill="hold" nodeType="withEffect">
                                  <p:stCondLst>
                                    <p:cond delay="0"/>
                                  </p:stCondLst>
                                  <p:childTnLst>
                                    <p:animClr clrSpc="rgb" dir="cw">
                                      <p:cBhvr>
                                        <p:cTn id="238" dur="1000" fill="hold"/>
                                        <p:tgtEl>
                                          <p:spTgt spid="18"/>
                                        </p:tgtEl>
                                        <p:attrNameLst>
                                          <p:attrName>stroke.color</p:attrName>
                                        </p:attrNameLst>
                                      </p:cBhvr>
                                      <p:to>
                                        <a:schemeClr val="tx1"/>
                                      </p:to>
                                    </p:animClr>
                                    <p:set>
                                      <p:cBhvr>
                                        <p:cTn id="239" dur="1000" fill="hold"/>
                                        <p:tgtEl>
                                          <p:spTgt spid="18"/>
                                        </p:tgtEl>
                                        <p:attrNameLst>
                                          <p:attrName>stroke.on</p:attrName>
                                        </p:attrNameLst>
                                      </p:cBhvr>
                                      <p:to>
                                        <p:strVal val="true"/>
                                      </p:to>
                                    </p:set>
                                  </p:childTnLst>
                                </p:cTn>
                              </p:par>
                              <p:par>
                                <p:cTn id="240" presetID="7" presetClass="emph" presetSubtype="2" fill="hold" nodeType="withEffect">
                                  <p:stCondLst>
                                    <p:cond delay="0"/>
                                  </p:stCondLst>
                                  <p:childTnLst>
                                    <p:animClr clrSpc="rgb" dir="cw">
                                      <p:cBhvr>
                                        <p:cTn id="241" dur="1000" fill="hold"/>
                                        <p:tgtEl>
                                          <p:spTgt spid="7"/>
                                        </p:tgtEl>
                                        <p:attrNameLst>
                                          <p:attrName>stroke.color</p:attrName>
                                        </p:attrNameLst>
                                      </p:cBhvr>
                                      <p:to>
                                        <a:schemeClr val="tx1"/>
                                      </p:to>
                                    </p:animClr>
                                    <p:set>
                                      <p:cBhvr>
                                        <p:cTn id="242" dur="1000" fill="hold"/>
                                        <p:tgtEl>
                                          <p:spTgt spid="7"/>
                                        </p:tgtEl>
                                        <p:attrNameLst>
                                          <p:attrName>stroke.on</p:attrName>
                                        </p:attrNameLst>
                                      </p:cBhvr>
                                      <p:to>
                                        <p:strVal val="true"/>
                                      </p:to>
                                    </p:set>
                                  </p:childTnLst>
                                </p:cTn>
                              </p:par>
                              <p:par>
                                <p:cTn id="243" presetID="7" presetClass="emph" presetSubtype="2" fill="hold" nodeType="withEffect">
                                  <p:stCondLst>
                                    <p:cond delay="0"/>
                                  </p:stCondLst>
                                  <p:childTnLst>
                                    <p:animClr clrSpc="rgb" dir="cw">
                                      <p:cBhvr>
                                        <p:cTn id="244" dur="1000" fill="hold"/>
                                        <p:tgtEl>
                                          <p:spTgt spid="30"/>
                                        </p:tgtEl>
                                        <p:attrNameLst>
                                          <p:attrName>stroke.color</p:attrName>
                                        </p:attrNameLst>
                                      </p:cBhvr>
                                      <p:to>
                                        <a:schemeClr val="tx1"/>
                                      </p:to>
                                    </p:animClr>
                                    <p:set>
                                      <p:cBhvr>
                                        <p:cTn id="245" dur="1000" fill="hold"/>
                                        <p:tgtEl>
                                          <p:spTgt spid="30"/>
                                        </p:tgtEl>
                                        <p:attrNameLst>
                                          <p:attrName>stroke.on</p:attrName>
                                        </p:attrNameLst>
                                      </p:cBhvr>
                                      <p:to>
                                        <p:strVal val="true"/>
                                      </p:to>
                                    </p:set>
                                  </p:childTnLst>
                                </p:cTn>
                              </p:par>
                              <p:par>
                                <p:cTn id="246" presetID="7" presetClass="emph" presetSubtype="2" fill="hold" nodeType="withEffect">
                                  <p:stCondLst>
                                    <p:cond delay="0"/>
                                  </p:stCondLst>
                                  <p:childTnLst>
                                    <p:animClr clrSpc="rgb" dir="cw">
                                      <p:cBhvr>
                                        <p:cTn id="247" dur="1000" fill="hold"/>
                                        <p:tgtEl>
                                          <p:spTgt spid="31"/>
                                        </p:tgtEl>
                                        <p:attrNameLst>
                                          <p:attrName>stroke.color</p:attrName>
                                        </p:attrNameLst>
                                      </p:cBhvr>
                                      <p:to>
                                        <a:schemeClr val="tx1"/>
                                      </p:to>
                                    </p:animClr>
                                    <p:set>
                                      <p:cBhvr>
                                        <p:cTn id="248" dur="1000" fill="hold"/>
                                        <p:tgtEl>
                                          <p:spTgt spid="31"/>
                                        </p:tgtEl>
                                        <p:attrNameLst>
                                          <p:attrName>stroke.on</p:attrName>
                                        </p:attrNameLst>
                                      </p:cBhvr>
                                      <p:to>
                                        <p:strVal val="true"/>
                                      </p:to>
                                    </p:set>
                                  </p:childTnLst>
                                </p:cTn>
                              </p:par>
                              <p:par>
                                <p:cTn id="249" presetID="7" presetClass="emph" presetSubtype="2" fill="hold" nodeType="withEffect">
                                  <p:stCondLst>
                                    <p:cond delay="0"/>
                                  </p:stCondLst>
                                  <p:childTnLst>
                                    <p:animClr clrSpc="rgb" dir="cw">
                                      <p:cBhvr>
                                        <p:cTn id="250" dur="1000" fill="hold"/>
                                        <p:tgtEl>
                                          <p:spTgt spid="40"/>
                                        </p:tgtEl>
                                        <p:attrNameLst>
                                          <p:attrName>stroke.color</p:attrName>
                                        </p:attrNameLst>
                                      </p:cBhvr>
                                      <p:to>
                                        <a:schemeClr val="tx1"/>
                                      </p:to>
                                    </p:animClr>
                                    <p:set>
                                      <p:cBhvr>
                                        <p:cTn id="251" dur="1000" fill="hold"/>
                                        <p:tgtEl>
                                          <p:spTgt spid="40"/>
                                        </p:tgtEl>
                                        <p:attrNameLst>
                                          <p:attrName>stroke.on</p:attrName>
                                        </p:attrNameLst>
                                      </p:cBhvr>
                                      <p:to>
                                        <p:strVal val="true"/>
                                      </p:to>
                                    </p:set>
                                  </p:childTnLst>
                                </p:cTn>
                              </p:par>
                              <p:par>
                                <p:cTn id="252" presetID="7" presetClass="emph" presetSubtype="2" fill="hold" nodeType="withEffect">
                                  <p:stCondLst>
                                    <p:cond delay="0"/>
                                  </p:stCondLst>
                                  <p:childTnLst>
                                    <p:animClr clrSpc="rgb" dir="cw">
                                      <p:cBhvr>
                                        <p:cTn id="253" dur="1000" fill="hold"/>
                                        <p:tgtEl>
                                          <p:spTgt spid="42"/>
                                        </p:tgtEl>
                                        <p:attrNameLst>
                                          <p:attrName>stroke.color</p:attrName>
                                        </p:attrNameLst>
                                      </p:cBhvr>
                                      <p:to>
                                        <a:schemeClr val="tx1"/>
                                      </p:to>
                                    </p:animClr>
                                    <p:set>
                                      <p:cBhvr>
                                        <p:cTn id="254" dur="1000" fill="hold"/>
                                        <p:tgtEl>
                                          <p:spTgt spid="42"/>
                                        </p:tgtEl>
                                        <p:attrNameLst>
                                          <p:attrName>stroke.on</p:attrName>
                                        </p:attrNameLst>
                                      </p:cBhvr>
                                      <p:to>
                                        <p:strVal val="true"/>
                                      </p:to>
                                    </p:set>
                                  </p:childTnLst>
                                </p:cTn>
                              </p:par>
                              <p:par>
                                <p:cTn id="255" presetID="7" presetClass="emph" presetSubtype="2" fill="hold" nodeType="withEffect">
                                  <p:stCondLst>
                                    <p:cond delay="0"/>
                                  </p:stCondLst>
                                  <p:childTnLst>
                                    <p:animClr clrSpc="rgb" dir="cw">
                                      <p:cBhvr>
                                        <p:cTn id="256" dur="1000" fill="hold"/>
                                        <p:tgtEl>
                                          <p:spTgt spid="41"/>
                                        </p:tgtEl>
                                        <p:attrNameLst>
                                          <p:attrName>stroke.color</p:attrName>
                                        </p:attrNameLst>
                                      </p:cBhvr>
                                      <p:to>
                                        <a:schemeClr val="tx1"/>
                                      </p:to>
                                    </p:animClr>
                                    <p:set>
                                      <p:cBhvr>
                                        <p:cTn id="257" dur="1000" fill="hold"/>
                                        <p:tgtEl>
                                          <p:spTgt spid="41"/>
                                        </p:tgtEl>
                                        <p:attrNameLst>
                                          <p:attrName>stroke.on</p:attrName>
                                        </p:attrNameLst>
                                      </p:cBhvr>
                                      <p:to>
                                        <p:strVal val="true"/>
                                      </p:to>
                                    </p:set>
                                  </p:childTnLst>
                                </p:cTn>
                              </p:par>
                              <p:par>
                                <p:cTn id="258" presetID="7" presetClass="emph" presetSubtype="2" fill="hold" nodeType="withEffect">
                                  <p:stCondLst>
                                    <p:cond delay="0"/>
                                  </p:stCondLst>
                                  <p:childTnLst>
                                    <p:animClr clrSpc="rgb" dir="cw">
                                      <p:cBhvr>
                                        <p:cTn id="259" dur="1000" fill="hold"/>
                                        <p:tgtEl>
                                          <p:spTgt spid="43"/>
                                        </p:tgtEl>
                                        <p:attrNameLst>
                                          <p:attrName>stroke.color</p:attrName>
                                        </p:attrNameLst>
                                      </p:cBhvr>
                                      <p:to>
                                        <a:schemeClr val="tx1"/>
                                      </p:to>
                                    </p:animClr>
                                    <p:set>
                                      <p:cBhvr>
                                        <p:cTn id="260" dur="1000" fill="hold"/>
                                        <p:tgtEl>
                                          <p:spTgt spid="43"/>
                                        </p:tgtEl>
                                        <p:attrNameLst>
                                          <p:attrName>stroke.on</p:attrName>
                                        </p:attrNameLst>
                                      </p:cBhvr>
                                      <p:to>
                                        <p:strVal val="true"/>
                                      </p:to>
                                    </p:set>
                                  </p:childTnLst>
                                </p:cTn>
                              </p:par>
                              <p:par>
                                <p:cTn id="261" presetID="7" presetClass="emph" presetSubtype="2" fill="hold" nodeType="withEffect">
                                  <p:stCondLst>
                                    <p:cond delay="0"/>
                                  </p:stCondLst>
                                  <p:childTnLst>
                                    <p:animClr clrSpc="rgb" dir="cw">
                                      <p:cBhvr>
                                        <p:cTn id="262" dur="1000" fill="hold"/>
                                        <p:tgtEl>
                                          <p:spTgt spid="36"/>
                                        </p:tgtEl>
                                        <p:attrNameLst>
                                          <p:attrName>stroke.color</p:attrName>
                                        </p:attrNameLst>
                                      </p:cBhvr>
                                      <p:to>
                                        <a:schemeClr val="tx1"/>
                                      </p:to>
                                    </p:animClr>
                                    <p:set>
                                      <p:cBhvr>
                                        <p:cTn id="263" dur="1000" fill="hold"/>
                                        <p:tgtEl>
                                          <p:spTgt spid="36"/>
                                        </p:tgtEl>
                                        <p:attrNameLst>
                                          <p:attrName>stroke.on</p:attrName>
                                        </p:attrNameLst>
                                      </p:cBhvr>
                                      <p:to>
                                        <p:strVal val="true"/>
                                      </p:to>
                                    </p:set>
                                  </p:childTnLst>
                                </p:cTn>
                              </p:par>
                              <p:par>
                                <p:cTn id="264" presetID="7" presetClass="emph" presetSubtype="2" fill="hold" nodeType="withEffect">
                                  <p:stCondLst>
                                    <p:cond delay="0"/>
                                  </p:stCondLst>
                                  <p:childTnLst>
                                    <p:animClr clrSpc="rgb" dir="cw">
                                      <p:cBhvr>
                                        <p:cTn id="265" dur="1000" fill="hold"/>
                                        <p:tgtEl>
                                          <p:spTgt spid="39"/>
                                        </p:tgtEl>
                                        <p:attrNameLst>
                                          <p:attrName>stroke.color</p:attrName>
                                        </p:attrNameLst>
                                      </p:cBhvr>
                                      <p:to>
                                        <a:schemeClr val="tx1"/>
                                      </p:to>
                                    </p:animClr>
                                    <p:set>
                                      <p:cBhvr>
                                        <p:cTn id="266" dur="1000" fill="hold"/>
                                        <p:tgtEl>
                                          <p:spTgt spid="39"/>
                                        </p:tgtEl>
                                        <p:attrNameLst>
                                          <p:attrName>stroke.on</p:attrName>
                                        </p:attrNameLst>
                                      </p:cBhvr>
                                      <p:to>
                                        <p:strVal val="true"/>
                                      </p:to>
                                    </p:set>
                                  </p:childTnLst>
                                </p:cTn>
                              </p:par>
                              <p:par>
                                <p:cTn id="267" presetID="7" presetClass="emph" presetSubtype="2" fill="hold" nodeType="withEffect">
                                  <p:stCondLst>
                                    <p:cond delay="0"/>
                                  </p:stCondLst>
                                  <p:childTnLst>
                                    <p:animClr clrSpc="rgb" dir="cw">
                                      <p:cBhvr>
                                        <p:cTn id="268" dur="1000" fill="hold"/>
                                        <p:tgtEl>
                                          <p:spTgt spid="38"/>
                                        </p:tgtEl>
                                        <p:attrNameLst>
                                          <p:attrName>stroke.color</p:attrName>
                                        </p:attrNameLst>
                                      </p:cBhvr>
                                      <p:to>
                                        <a:schemeClr val="tx1"/>
                                      </p:to>
                                    </p:animClr>
                                    <p:set>
                                      <p:cBhvr>
                                        <p:cTn id="269" dur="1000" fill="hold"/>
                                        <p:tgtEl>
                                          <p:spTgt spid="38"/>
                                        </p:tgtEl>
                                        <p:attrNameLst>
                                          <p:attrName>stroke.on</p:attrName>
                                        </p:attrNameLst>
                                      </p:cBhvr>
                                      <p:to>
                                        <p:strVal val="true"/>
                                      </p:to>
                                    </p:set>
                                  </p:childTnLst>
                                </p:cTn>
                              </p:par>
                              <p:par>
                                <p:cTn id="270" presetID="7" presetClass="emph" presetSubtype="2" fill="hold" nodeType="withEffect">
                                  <p:stCondLst>
                                    <p:cond delay="0"/>
                                  </p:stCondLst>
                                  <p:childTnLst>
                                    <p:animClr clrSpc="rgb" dir="cw">
                                      <p:cBhvr>
                                        <p:cTn id="271" dur="1000" fill="hold"/>
                                        <p:tgtEl>
                                          <p:spTgt spid="35"/>
                                        </p:tgtEl>
                                        <p:attrNameLst>
                                          <p:attrName>stroke.color</p:attrName>
                                        </p:attrNameLst>
                                      </p:cBhvr>
                                      <p:to>
                                        <a:schemeClr val="tx1"/>
                                      </p:to>
                                    </p:animClr>
                                    <p:set>
                                      <p:cBhvr>
                                        <p:cTn id="272" dur="1000" fill="hold"/>
                                        <p:tgtEl>
                                          <p:spTgt spid="35"/>
                                        </p:tgtEl>
                                        <p:attrNameLst>
                                          <p:attrName>stroke.on</p:attrName>
                                        </p:attrNameLst>
                                      </p:cBhvr>
                                      <p:to>
                                        <p:strVal val="true"/>
                                      </p:to>
                                    </p:set>
                                  </p:childTnLst>
                                </p:cTn>
                              </p:par>
                              <p:par>
                                <p:cTn id="273" presetID="7" presetClass="emph" presetSubtype="2" fill="hold" nodeType="withEffect">
                                  <p:stCondLst>
                                    <p:cond delay="0"/>
                                  </p:stCondLst>
                                  <p:childTnLst>
                                    <p:animClr clrSpc="rgb" dir="cw">
                                      <p:cBhvr>
                                        <p:cTn id="274" dur="1000" fill="hold"/>
                                        <p:tgtEl>
                                          <p:spTgt spid="32"/>
                                        </p:tgtEl>
                                        <p:attrNameLst>
                                          <p:attrName>stroke.color</p:attrName>
                                        </p:attrNameLst>
                                      </p:cBhvr>
                                      <p:to>
                                        <a:schemeClr val="tx1"/>
                                      </p:to>
                                    </p:animClr>
                                    <p:set>
                                      <p:cBhvr>
                                        <p:cTn id="275" dur="1000" fill="hold"/>
                                        <p:tgtEl>
                                          <p:spTgt spid="32"/>
                                        </p:tgtEl>
                                        <p:attrNameLst>
                                          <p:attrName>stroke.on</p:attrName>
                                        </p:attrNameLst>
                                      </p:cBhvr>
                                      <p:to>
                                        <p:strVal val="true"/>
                                      </p:to>
                                    </p:set>
                                  </p:childTnLst>
                                </p:cTn>
                              </p:par>
                              <p:par>
                                <p:cTn id="276" presetID="7" presetClass="emph" presetSubtype="2" fill="hold" nodeType="withEffect">
                                  <p:stCondLst>
                                    <p:cond delay="0"/>
                                  </p:stCondLst>
                                  <p:childTnLst>
                                    <p:animClr clrSpc="rgb" dir="cw">
                                      <p:cBhvr>
                                        <p:cTn id="277" dur="1000" fill="hold"/>
                                        <p:tgtEl>
                                          <p:spTgt spid="45"/>
                                        </p:tgtEl>
                                        <p:attrNameLst>
                                          <p:attrName>stroke.color</p:attrName>
                                        </p:attrNameLst>
                                      </p:cBhvr>
                                      <p:to>
                                        <a:schemeClr val="tx1"/>
                                      </p:to>
                                    </p:animClr>
                                    <p:set>
                                      <p:cBhvr>
                                        <p:cTn id="278" dur="1000" fill="hold"/>
                                        <p:tgtEl>
                                          <p:spTgt spid="45"/>
                                        </p:tgtEl>
                                        <p:attrNameLst>
                                          <p:attrName>stroke.on</p:attrName>
                                        </p:attrNameLst>
                                      </p:cBhvr>
                                      <p:to>
                                        <p:strVal val="true"/>
                                      </p:to>
                                    </p:set>
                                  </p:childTnLst>
                                </p:cTn>
                              </p:par>
                              <p:par>
                                <p:cTn id="279" presetID="7" presetClass="emph" presetSubtype="2" fill="hold" nodeType="withEffect">
                                  <p:stCondLst>
                                    <p:cond delay="0"/>
                                  </p:stCondLst>
                                  <p:childTnLst>
                                    <p:animClr clrSpc="rgb" dir="cw">
                                      <p:cBhvr>
                                        <p:cTn id="280" dur="1000" fill="hold"/>
                                        <p:tgtEl>
                                          <p:spTgt spid="46"/>
                                        </p:tgtEl>
                                        <p:attrNameLst>
                                          <p:attrName>stroke.color</p:attrName>
                                        </p:attrNameLst>
                                      </p:cBhvr>
                                      <p:to>
                                        <a:schemeClr val="tx1"/>
                                      </p:to>
                                    </p:animClr>
                                    <p:set>
                                      <p:cBhvr>
                                        <p:cTn id="281" dur="1000" fill="hold"/>
                                        <p:tgtEl>
                                          <p:spTgt spid="46"/>
                                        </p:tgtEl>
                                        <p:attrNameLst>
                                          <p:attrName>stroke.on</p:attrName>
                                        </p:attrNameLst>
                                      </p:cBhvr>
                                      <p:to>
                                        <p:strVal val="true"/>
                                      </p:to>
                                    </p:set>
                                  </p:childTnLst>
                                </p:cTn>
                              </p:par>
                              <p:par>
                                <p:cTn id="282" presetID="7" presetClass="emph" presetSubtype="2" fill="hold" nodeType="withEffect">
                                  <p:stCondLst>
                                    <p:cond delay="0"/>
                                  </p:stCondLst>
                                  <p:childTnLst>
                                    <p:animClr clrSpc="rgb" dir="cw">
                                      <p:cBhvr>
                                        <p:cTn id="283" dur="1000" fill="hold"/>
                                        <p:tgtEl>
                                          <p:spTgt spid="55"/>
                                        </p:tgtEl>
                                        <p:attrNameLst>
                                          <p:attrName>stroke.color</p:attrName>
                                        </p:attrNameLst>
                                      </p:cBhvr>
                                      <p:to>
                                        <a:schemeClr val="tx1"/>
                                      </p:to>
                                    </p:animClr>
                                    <p:set>
                                      <p:cBhvr>
                                        <p:cTn id="284" dur="1000" fill="hold"/>
                                        <p:tgtEl>
                                          <p:spTgt spid="55"/>
                                        </p:tgtEl>
                                        <p:attrNameLst>
                                          <p:attrName>stroke.on</p:attrName>
                                        </p:attrNameLst>
                                      </p:cBhvr>
                                      <p:to>
                                        <p:strVal val="true"/>
                                      </p:to>
                                    </p:set>
                                  </p:childTnLst>
                                </p:cTn>
                              </p:par>
                              <p:par>
                                <p:cTn id="285" presetID="7" presetClass="emph" presetSubtype="2" fill="hold" nodeType="withEffect">
                                  <p:stCondLst>
                                    <p:cond delay="0"/>
                                  </p:stCondLst>
                                  <p:childTnLst>
                                    <p:animClr clrSpc="rgb" dir="cw">
                                      <p:cBhvr>
                                        <p:cTn id="286" dur="1000" fill="hold"/>
                                        <p:tgtEl>
                                          <p:spTgt spid="57"/>
                                        </p:tgtEl>
                                        <p:attrNameLst>
                                          <p:attrName>stroke.color</p:attrName>
                                        </p:attrNameLst>
                                      </p:cBhvr>
                                      <p:to>
                                        <a:schemeClr val="tx1"/>
                                      </p:to>
                                    </p:animClr>
                                    <p:set>
                                      <p:cBhvr>
                                        <p:cTn id="287" dur="1000" fill="hold"/>
                                        <p:tgtEl>
                                          <p:spTgt spid="57"/>
                                        </p:tgtEl>
                                        <p:attrNameLst>
                                          <p:attrName>stroke.on</p:attrName>
                                        </p:attrNameLst>
                                      </p:cBhvr>
                                      <p:to>
                                        <p:strVal val="true"/>
                                      </p:to>
                                    </p:set>
                                  </p:childTnLst>
                                </p:cTn>
                              </p:par>
                              <p:par>
                                <p:cTn id="288" presetID="7" presetClass="emph" presetSubtype="2" fill="hold" nodeType="withEffect">
                                  <p:stCondLst>
                                    <p:cond delay="0"/>
                                  </p:stCondLst>
                                  <p:childTnLst>
                                    <p:animClr clrSpc="rgb" dir="cw">
                                      <p:cBhvr>
                                        <p:cTn id="289" dur="1000" fill="hold"/>
                                        <p:tgtEl>
                                          <p:spTgt spid="54"/>
                                        </p:tgtEl>
                                        <p:attrNameLst>
                                          <p:attrName>stroke.color</p:attrName>
                                        </p:attrNameLst>
                                      </p:cBhvr>
                                      <p:to>
                                        <a:schemeClr val="tx1"/>
                                      </p:to>
                                    </p:animClr>
                                    <p:set>
                                      <p:cBhvr>
                                        <p:cTn id="290" dur="1000" fill="hold"/>
                                        <p:tgtEl>
                                          <p:spTgt spid="54"/>
                                        </p:tgtEl>
                                        <p:attrNameLst>
                                          <p:attrName>stroke.on</p:attrName>
                                        </p:attrNameLst>
                                      </p:cBhvr>
                                      <p:to>
                                        <p:strVal val="true"/>
                                      </p:to>
                                    </p:set>
                                  </p:childTnLst>
                                </p:cTn>
                              </p:par>
                              <p:par>
                                <p:cTn id="291" presetID="7" presetClass="emph" presetSubtype="2" fill="hold" nodeType="withEffect">
                                  <p:stCondLst>
                                    <p:cond delay="0"/>
                                  </p:stCondLst>
                                  <p:childTnLst>
                                    <p:animClr clrSpc="rgb" dir="cw">
                                      <p:cBhvr>
                                        <p:cTn id="292" dur="1000" fill="hold"/>
                                        <p:tgtEl>
                                          <p:spTgt spid="56"/>
                                        </p:tgtEl>
                                        <p:attrNameLst>
                                          <p:attrName>stroke.color</p:attrName>
                                        </p:attrNameLst>
                                      </p:cBhvr>
                                      <p:to>
                                        <a:schemeClr val="tx1"/>
                                      </p:to>
                                    </p:animClr>
                                    <p:set>
                                      <p:cBhvr>
                                        <p:cTn id="293" dur="1000" fill="hold"/>
                                        <p:tgtEl>
                                          <p:spTgt spid="56"/>
                                        </p:tgtEl>
                                        <p:attrNameLst>
                                          <p:attrName>stroke.on</p:attrName>
                                        </p:attrNameLst>
                                      </p:cBhvr>
                                      <p:to>
                                        <p:strVal val="true"/>
                                      </p:to>
                                    </p:set>
                                  </p:childTnLst>
                                </p:cTn>
                              </p:par>
                              <p:par>
                                <p:cTn id="294" presetID="7" presetClass="emph" presetSubtype="2" fill="hold" nodeType="withEffect">
                                  <p:stCondLst>
                                    <p:cond delay="0"/>
                                  </p:stCondLst>
                                  <p:childTnLst>
                                    <p:animClr clrSpc="rgb" dir="cw">
                                      <p:cBhvr>
                                        <p:cTn id="295" dur="1000" fill="hold"/>
                                        <p:tgtEl>
                                          <p:spTgt spid="58"/>
                                        </p:tgtEl>
                                        <p:attrNameLst>
                                          <p:attrName>stroke.color</p:attrName>
                                        </p:attrNameLst>
                                      </p:cBhvr>
                                      <p:to>
                                        <a:schemeClr val="tx1"/>
                                      </p:to>
                                    </p:animClr>
                                    <p:set>
                                      <p:cBhvr>
                                        <p:cTn id="296" dur="1000" fill="hold"/>
                                        <p:tgtEl>
                                          <p:spTgt spid="58"/>
                                        </p:tgtEl>
                                        <p:attrNameLst>
                                          <p:attrName>stroke.on</p:attrName>
                                        </p:attrNameLst>
                                      </p:cBhvr>
                                      <p:to>
                                        <p:strVal val="true"/>
                                      </p:to>
                                    </p:set>
                                  </p:childTnLst>
                                </p:cTn>
                              </p:par>
                              <p:par>
                                <p:cTn id="297" presetID="7" presetClass="emph" presetSubtype="2" fill="hold" nodeType="withEffect">
                                  <p:stCondLst>
                                    <p:cond delay="0"/>
                                  </p:stCondLst>
                                  <p:childTnLst>
                                    <p:animClr clrSpc="rgb" dir="cw">
                                      <p:cBhvr>
                                        <p:cTn id="298" dur="1000" fill="hold"/>
                                        <p:tgtEl>
                                          <p:spTgt spid="51"/>
                                        </p:tgtEl>
                                        <p:attrNameLst>
                                          <p:attrName>stroke.color</p:attrName>
                                        </p:attrNameLst>
                                      </p:cBhvr>
                                      <p:to>
                                        <a:schemeClr val="tx1"/>
                                      </p:to>
                                    </p:animClr>
                                    <p:set>
                                      <p:cBhvr>
                                        <p:cTn id="299" dur="1000" fill="hold"/>
                                        <p:tgtEl>
                                          <p:spTgt spid="51"/>
                                        </p:tgtEl>
                                        <p:attrNameLst>
                                          <p:attrName>stroke.on</p:attrName>
                                        </p:attrNameLst>
                                      </p:cBhvr>
                                      <p:to>
                                        <p:strVal val="true"/>
                                      </p:to>
                                    </p:set>
                                  </p:childTnLst>
                                </p:cTn>
                              </p:par>
                              <p:par>
                                <p:cTn id="300" presetID="7" presetClass="emph" presetSubtype="2" fill="hold" nodeType="withEffect">
                                  <p:stCondLst>
                                    <p:cond delay="0"/>
                                  </p:stCondLst>
                                  <p:childTnLst>
                                    <p:animClr clrSpc="rgb" dir="cw">
                                      <p:cBhvr>
                                        <p:cTn id="301" dur="1000" fill="hold"/>
                                        <p:tgtEl>
                                          <p:spTgt spid="47"/>
                                        </p:tgtEl>
                                        <p:attrNameLst>
                                          <p:attrName>stroke.color</p:attrName>
                                        </p:attrNameLst>
                                      </p:cBhvr>
                                      <p:to>
                                        <a:schemeClr val="tx1"/>
                                      </p:to>
                                    </p:animClr>
                                    <p:set>
                                      <p:cBhvr>
                                        <p:cTn id="302" dur="1000" fill="hold"/>
                                        <p:tgtEl>
                                          <p:spTgt spid="47"/>
                                        </p:tgtEl>
                                        <p:attrNameLst>
                                          <p:attrName>stroke.on</p:attrName>
                                        </p:attrNameLst>
                                      </p:cBhvr>
                                      <p:to>
                                        <p:strVal val="true"/>
                                      </p:to>
                                    </p:set>
                                  </p:childTnLst>
                                </p:cTn>
                              </p:par>
                              <p:par>
                                <p:cTn id="303" presetID="7" presetClass="emph" presetSubtype="2" fill="hold" nodeType="withEffect">
                                  <p:stCondLst>
                                    <p:cond delay="0"/>
                                  </p:stCondLst>
                                  <p:childTnLst>
                                    <p:animClr clrSpc="rgb" dir="cw">
                                      <p:cBhvr>
                                        <p:cTn id="304" dur="1000" fill="hold"/>
                                        <p:tgtEl>
                                          <p:spTgt spid="50"/>
                                        </p:tgtEl>
                                        <p:attrNameLst>
                                          <p:attrName>stroke.color</p:attrName>
                                        </p:attrNameLst>
                                      </p:cBhvr>
                                      <p:to>
                                        <a:schemeClr val="tx1"/>
                                      </p:to>
                                    </p:animClr>
                                    <p:set>
                                      <p:cBhvr>
                                        <p:cTn id="305" dur="1000" fill="hold"/>
                                        <p:tgtEl>
                                          <p:spTgt spid="50"/>
                                        </p:tgtEl>
                                        <p:attrNameLst>
                                          <p:attrName>stroke.on</p:attrName>
                                        </p:attrNameLst>
                                      </p:cBhvr>
                                      <p:to>
                                        <p:strVal val="true"/>
                                      </p:to>
                                    </p:set>
                                  </p:childTnLst>
                                </p:cTn>
                              </p:par>
                              <p:par>
                                <p:cTn id="306" presetID="7" presetClass="emph" presetSubtype="2" fill="hold" nodeType="withEffect">
                                  <p:stCondLst>
                                    <p:cond delay="0"/>
                                  </p:stCondLst>
                                  <p:childTnLst>
                                    <p:animClr clrSpc="rgb" dir="cw">
                                      <p:cBhvr>
                                        <p:cTn id="307" dur="1000" fill="hold"/>
                                        <p:tgtEl>
                                          <p:spTgt spid="23"/>
                                        </p:tgtEl>
                                        <p:attrNameLst>
                                          <p:attrName>stroke.color</p:attrName>
                                        </p:attrNameLst>
                                      </p:cBhvr>
                                      <p:to>
                                        <a:schemeClr val="tx1"/>
                                      </p:to>
                                    </p:animClr>
                                    <p:set>
                                      <p:cBhvr>
                                        <p:cTn id="308" dur="1000" fill="hold"/>
                                        <p:tgtEl>
                                          <p:spTgt spid="23"/>
                                        </p:tgtEl>
                                        <p:attrNameLst>
                                          <p:attrName>stroke.on</p:attrName>
                                        </p:attrNameLst>
                                      </p:cBhvr>
                                      <p:to>
                                        <p:strVal val="true"/>
                                      </p:to>
                                    </p:set>
                                  </p:childTnLst>
                                </p:cTn>
                              </p:par>
                              <p:par>
                                <p:cTn id="309" presetID="7" presetClass="emph" presetSubtype="2" fill="hold" nodeType="withEffect">
                                  <p:stCondLst>
                                    <p:cond delay="0"/>
                                  </p:stCondLst>
                                  <p:childTnLst>
                                    <p:animClr clrSpc="rgb" dir="cw">
                                      <p:cBhvr>
                                        <p:cTn id="310" dur="1000" fill="hold"/>
                                        <p:tgtEl>
                                          <p:spTgt spid="53"/>
                                        </p:tgtEl>
                                        <p:attrNameLst>
                                          <p:attrName>stroke.color</p:attrName>
                                        </p:attrNameLst>
                                      </p:cBhvr>
                                      <p:to>
                                        <a:schemeClr val="tx1"/>
                                      </p:to>
                                    </p:animClr>
                                    <p:set>
                                      <p:cBhvr>
                                        <p:cTn id="311" dur="1000" fill="hold"/>
                                        <p:tgtEl>
                                          <p:spTgt spid="53"/>
                                        </p:tgtEl>
                                        <p:attrNameLst>
                                          <p:attrName>stroke.on</p:attrName>
                                        </p:attrNameLst>
                                      </p:cBhvr>
                                      <p:to>
                                        <p:strVal val="true"/>
                                      </p:to>
                                    </p:set>
                                  </p:childTnLst>
                                </p:cTn>
                              </p:par>
                              <p:par>
                                <p:cTn id="312" presetID="7" presetClass="emph" presetSubtype="2" fill="hold" nodeType="withEffect">
                                  <p:stCondLst>
                                    <p:cond delay="0"/>
                                  </p:stCondLst>
                                  <p:childTnLst>
                                    <p:animClr clrSpc="rgb" dir="cw">
                                      <p:cBhvr>
                                        <p:cTn id="313" dur="1000" fill="hold"/>
                                        <p:tgtEl>
                                          <p:spTgt spid="12"/>
                                        </p:tgtEl>
                                        <p:attrNameLst>
                                          <p:attrName>stroke.color</p:attrName>
                                        </p:attrNameLst>
                                      </p:cBhvr>
                                      <p:to>
                                        <a:schemeClr val="tx1"/>
                                      </p:to>
                                    </p:animClr>
                                    <p:set>
                                      <p:cBhvr>
                                        <p:cTn id="314" dur="1000" fill="hold"/>
                                        <p:tgtEl>
                                          <p:spTgt spid="12"/>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5" grpId="1" animBg="1"/>
      <p:bldP spid="74" grpId="0" animBg="1"/>
      <p:bldP spid="74" grpId="1" animBg="1"/>
      <p:bldP spid="9" grpId="0" animBg="1"/>
      <p:bldP spid="9" grpId="1" animBg="1"/>
      <p:bldP spid="27" grpId="0"/>
      <p:bldP spid="85" grpId="0"/>
      <p:bldP spid="85" grpId="1"/>
      <p:bldP spid="61" grpId="0"/>
      <p:bldP spid="61" grpId="1"/>
      <p:bldP spid="62" grpId="0"/>
      <p:bldP spid="62" grpId="1"/>
      <p:bldP spid="63" grpId="0"/>
      <p:bldP spid="63" grpId="1"/>
      <p:bldP spid="64" grpId="0" animBg="1"/>
      <p:bldP spid="65" grpId="0" animBg="1"/>
      <p:bldP spid="66" grpId="0" animBg="1"/>
      <p:bldP spid="72" grpId="0"/>
      <p:bldP spid="73" grpId="0"/>
      <p:bldP spid="3" grpId="0" animBg="1"/>
      <p:bldP spid="3"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70656-D4B7-C347-8C82-8A2FDDB904B2}"/>
              </a:ext>
            </a:extLst>
          </p:cNvPr>
          <p:cNvSpPr>
            <a:spLocks noGrp="1"/>
          </p:cNvSpPr>
          <p:nvPr>
            <p:ph type="title"/>
          </p:nvPr>
        </p:nvSpPr>
        <p:spPr/>
        <p:txBody>
          <a:bodyPr>
            <a:noAutofit/>
          </a:bodyPr>
          <a:lstStyle/>
          <a:p>
            <a:r>
              <a:rPr lang="en-US" sz="4000" dirty="0"/>
              <a:t>Ambit: In-DRAM Bulk Bitwise AND/OR </a:t>
            </a:r>
          </a:p>
        </p:txBody>
      </p:sp>
      <p:grpSp>
        <p:nvGrpSpPr>
          <p:cNvPr id="3" name="Group 2">
            <a:extLst>
              <a:ext uri="{FF2B5EF4-FFF2-40B4-BE49-F238E27FC236}">
                <a16:creationId xmlns:a16="http://schemas.microsoft.com/office/drawing/2014/main" id="{52A38D2D-C742-7547-8499-8C2BB70662E0}"/>
              </a:ext>
            </a:extLst>
          </p:cNvPr>
          <p:cNvGrpSpPr/>
          <p:nvPr/>
        </p:nvGrpSpPr>
        <p:grpSpPr>
          <a:xfrm>
            <a:off x="2600605" y="853321"/>
            <a:ext cx="5348931" cy="5450004"/>
            <a:chOff x="2600605" y="853321"/>
            <a:chExt cx="5348931" cy="5450004"/>
          </a:xfrm>
        </p:grpSpPr>
        <p:cxnSp>
          <p:nvCxnSpPr>
            <p:cNvPr id="6" name="Straight Connector 5">
              <a:extLst>
                <a:ext uri="{FF2B5EF4-FFF2-40B4-BE49-F238E27FC236}">
                  <a16:creationId xmlns:a16="http://schemas.microsoft.com/office/drawing/2014/main" id="{AD8BDCAF-CCB1-7B46-8CC4-8AE6D08A895B}"/>
                </a:ext>
              </a:extLst>
            </p:cNvPr>
            <p:cNvCxnSpPr>
              <a:cxnSpLocks/>
            </p:cNvCxnSpPr>
            <p:nvPr/>
          </p:nvCxnSpPr>
          <p:spPr>
            <a:xfrm>
              <a:off x="6165761" y="1448473"/>
              <a:ext cx="0" cy="425469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BDEDC56-6F1B-7644-B303-0753EA60C0C6}"/>
                </a:ext>
              </a:extLst>
            </p:cNvPr>
            <p:cNvSpPr/>
            <p:nvPr/>
          </p:nvSpPr>
          <p:spPr>
            <a:xfrm>
              <a:off x="6184351" y="1695578"/>
              <a:ext cx="889987"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bitline</a:t>
              </a:r>
            </a:p>
          </p:txBody>
        </p:sp>
        <p:cxnSp>
          <p:nvCxnSpPr>
            <p:cNvPr id="4" name="Straight Connector 3">
              <a:extLst>
                <a:ext uri="{FF2B5EF4-FFF2-40B4-BE49-F238E27FC236}">
                  <a16:creationId xmlns:a16="http://schemas.microsoft.com/office/drawing/2014/main" id="{92F740DB-1D38-C740-8FBB-365BEF48BF01}"/>
                </a:ext>
              </a:extLst>
            </p:cNvPr>
            <p:cNvCxnSpPr>
              <a:cxnSpLocks/>
            </p:cNvCxnSpPr>
            <p:nvPr/>
          </p:nvCxnSpPr>
          <p:spPr>
            <a:xfrm>
              <a:off x="2981767" y="1108092"/>
              <a:ext cx="2462063"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E0813BF-FC71-AF4A-8AED-054A4576EB4E}"/>
                </a:ext>
              </a:extLst>
            </p:cNvPr>
            <p:cNvCxnSpPr>
              <a:cxnSpLocks/>
            </p:cNvCxnSpPr>
            <p:nvPr/>
          </p:nvCxnSpPr>
          <p:spPr>
            <a:xfrm flipV="1">
              <a:off x="5085910" y="1108092"/>
              <a:ext cx="0" cy="21728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7C4D3C9-5F70-2842-BE63-2999F228671B}"/>
                </a:ext>
              </a:extLst>
            </p:cNvPr>
            <p:cNvCxnSpPr>
              <a:cxnSpLocks/>
            </p:cNvCxnSpPr>
            <p:nvPr/>
          </p:nvCxnSpPr>
          <p:spPr>
            <a:xfrm>
              <a:off x="3946176" y="1815973"/>
              <a:ext cx="0" cy="27971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4CE2CF2-7CF6-1E40-BC40-FD8503EEE4B0}"/>
                </a:ext>
              </a:extLst>
            </p:cNvPr>
            <p:cNvSpPr/>
            <p:nvPr/>
          </p:nvSpPr>
          <p:spPr>
            <a:xfrm>
              <a:off x="3801659" y="2035570"/>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12" name="Straight Connector 11">
              <a:extLst>
                <a:ext uri="{FF2B5EF4-FFF2-40B4-BE49-F238E27FC236}">
                  <a16:creationId xmlns:a16="http://schemas.microsoft.com/office/drawing/2014/main" id="{B12F10CA-9E4E-194B-8EE9-77569FC903C5}"/>
                </a:ext>
              </a:extLst>
            </p:cNvPr>
            <p:cNvCxnSpPr>
              <a:cxnSpLocks/>
            </p:cNvCxnSpPr>
            <p:nvPr/>
          </p:nvCxnSpPr>
          <p:spPr>
            <a:xfrm>
              <a:off x="4725250" y="1808658"/>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A6C3DCA-1C2C-AB46-B8E6-3CDAA3754F12}"/>
                </a:ext>
              </a:extLst>
            </p:cNvPr>
            <p:cNvCxnSpPr>
              <a:cxnSpLocks/>
            </p:cNvCxnSpPr>
            <p:nvPr/>
          </p:nvCxnSpPr>
          <p:spPr>
            <a:xfrm flipV="1">
              <a:off x="4900613" y="1448473"/>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11360C0-3973-D745-A441-2742937B2D2A}"/>
                </a:ext>
              </a:extLst>
            </p:cNvPr>
            <p:cNvCxnSpPr>
              <a:cxnSpLocks/>
            </p:cNvCxnSpPr>
            <p:nvPr/>
          </p:nvCxnSpPr>
          <p:spPr>
            <a:xfrm>
              <a:off x="4894221" y="1325377"/>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34248D-4B31-DE4D-A146-F03A4735266A}"/>
                </a:ext>
              </a:extLst>
            </p:cNvPr>
            <p:cNvCxnSpPr>
              <a:cxnSpLocks/>
            </p:cNvCxnSpPr>
            <p:nvPr/>
          </p:nvCxnSpPr>
          <p:spPr>
            <a:xfrm flipV="1">
              <a:off x="5269785" y="1450198"/>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B6764F2-8131-4D4B-AC50-566AFD70C2F5}"/>
                </a:ext>
              </a:extLst>
            </p:cNvPr>
            <p:cNvCxnSpPr>
              <a:cxnSpLocks/>
            </p:cNvCxnSpPr>
            <p:nvPr/>
          </p:nvCxnSpPr>
          <p:spPr>
            <a:xfrm>
              <a:off x="4893723" y="1450198"/>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AF58C99-E2C5-204A-BB03-B737569CD81F}"/>
                </a:ext>
              </a:extLst>
            </p:cNvPr>
            <p:cNvCxnSpPr>
              <a:cxnSpLocks/>
            </p:cNvCxnSpPr>
            <p:nvPr/>
          </p:nvCxnSpPr>
          <p:spPr>
            <a:xfrm>
              <a:off x="5253412" y="1815973"/>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1695594-E80F-0A42-9612-D56ECC7CB2B8}"/>
                </a:ext>
              </a:extLst>
            </p:cNvPr>
            <p:cNvCxnSpPr>
              <a:cxnSpLocks/>
            </p:cNvCxnSpPr>
            <p:nvPr/>
          </p:nvCxnSpPr>
          <p:spPr>
            <a:xfrm>
              <a:off x="3935324" y="1813477"/>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933503-6CBE-974C-A78E-4817D83B9880}"/>
                </a:ext>
              </a:extLst>
            </p:cNvPr>
            <p:cNvCxnSpPr>
              <a:cxnSpLocks/>
            </p:cNvCxnSpPr>
            <p:nvPr/>
          </p:nvCxnSpPr>
          <p:spPr>
            <a:xfrm>
              <a:off x="5277100" y="1813477"/>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1568E0AE-03CB-E847-8A0C-E6565188F68C}"/>
                </a:ext>
              </a:extLst>
            </p:cNvPr>
            <p:cNvSpPr/>
            <p:nvPr/>
          </p:nvSpPr>
          <p:spPr>
            <a:xfrm>
              <a:off x="3801658" y="2165414"/>
              <a:ext cx="267329" cy="34428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20" name="Rectangle 19">
              <a:extLst>
                <a:ext uri="{FF2B5EF4-FFF2-40B4-BE49-F238E27FC236}">
                  <a16:creationId xmlns:a16="http://schemas.microsoft.com/office/drawing/2014/main" id="{A370630E-B6B1-5043-8989-8C51AEAEA33B}"/>
                </a:ext>
              </a:extLst>
            </p:cNvPr>
            <p:cNvSpPr/>
            <p:nvPr/>
          </p:nvSpPr>
          <p:spPr>
            <a:xfrm>
              <a:off x="5984853" y="5703166"/>
              <a:ext cx="386041" cy="40009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22" name="Rectangle 21">
              <a:extLst>
                <a:ext uri="{FF2B5EF4-FFF2-40B4-BE49-F238E27FC236}">
                  <a16:creationId xmlns:a16="http://schemas.microsoft.com/office/drawing/2014/main" id="{21EBB612-26FB-D147-B6C8-843B137591F2}"/>
                </a:ext>
              </a:extLst>
            </p:cNvPr>
            <p:cNvSpPr/>
            <p:nvPr/>
          </p:nvSpPr>
          <p:spPr>
            <a:xfrm>
              <a:off x="5993295" y="5549273"/>
              <a:ext cx="1956241" cy="707886"/>
            </a:xfrm>
            <a:prstGeom prst="rect">
              <a:avLst/>
            </a:prstGeom>
          </p:spPr>
          <p:txBody>
            <a:bodyPr wrap="square">
              <a:spAutoFit/>
            </a:bodyPr>
            <a:lstStyle/>
            <a:p>
              <a:pPr algn="ctr"/>
              <a:r>
                <a:rPr lang="en-US" sz="2000" dirty="0">
                  <a:latin typeface="Cambria" panose="02040503050406030204" pitchFamily="18" charset="0"/>
                  <a:cs typeface="Arial" panose="020B0604020202020204" pitchFamily="34" charset="0"/>
                </a:rPr>
                <a:t>sense </a:t>
              </a:r>
            </a:p>
            <a:p>
              <a:pPr algn="ctr"/>
              <a:r>
                <a:rPr lang="en-US" sz="2000" dirty="0">
                  <a:latin typeface="Cambria" panose="02040503050406030204" pitchFamily="18" charset="0"/>
                  <a:cs typeface="Arial" panose="020B0604020202020204" pitchFamily="34" charset="0"/>
                </a:rPr>
                <a:t>amplifier</a:t>
              </a:r>
            </a:p>
          </p:txBody>
        </p:sp>
        <p:cxnSp>
          <p:nvCxnSpPr>
            <p:cNvPr id="23" name="Straight Connector 22">
              <a:extLst>
                <a:ext uri="{FF2B5EF4-FFF2-40B4-BE49-F238E27FC236}">
                  <a16:creationId xmlns:a16="http://schemas.microsoft.com/office/drawing/2014/main" id="{2D2472F0-B1F9-2445-AF25-2F89E30D9291}"/>
                </a:ext>
              </a:extLst>
            </p:cNvPr>
            <p:cNvCxnSpPr>
              <a:cxnSpLocks/>
            </p:cNvCxnSpPr>
            <p:nvPr/>
          </p:nvCxnSpPr>
          <p:spPr>
            <a:xfrm>
              <a:off x="2973529" y="5903215"/>
              <a:ext cx="3019766"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DF9F8C7-958E-2C47-8A22-2C84070FCF90}"/>
                </a:ext>
              </a:extLst>
            </p:cNvPr>
            <p:cNvSpPr/>
            <p:nvPr/>
          </p:nvSpPr>
          <p:spPr>
            <a:xfrm>
              <a:off x="2940778" y="5903215"/>
              <a:ext cx="912429"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enable</a:t>
              </a:r>
            </a:p>
          </p:txBody>
        </p:sp>
        <p:cxnSp>
          <p:nvCxnSpPr>
            <p:cNvPr id="30" name="Straight Connector 29">
              <a:extLst>
                <a:ext uri="{FF2B5EF4-FFF2-40B4-BE49-F238E27FC236}">
                  <a16:creationId xmlns:a16="http://schemas.microsoft.com/office/drawing/2014/main" id="{C7ED293B-9C40-2F46-A2A7-687343474B77}"/>
                </a:ext>
              </a:extLst>
            </p:cNvPr>
            <p:cNvCxnSpPr>
              <a:cxnSpLocks/>
            </p:cNvCxnSpPr>
            <p:nvPr/>
          </p:nvCxnSpPr>
          <p:spPr>
            <a:xfrm>
              <a:off x="2981767" y="2656655"/>
              <a:ext cx="2462060"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7F5865A-2E92-E247-878A-2F35964AA3F8}"/>
                </a:ext>
              </a:extLst>
            </p:cNvPr>
            <p:cNvCxnSpPr>
              <a:cxnSpLocks/>
            </p:cNvCxnSpPr>
            <p:nvPr/>
          </p:nvCxnSpPr>
          <p:spPr>
            <a:xfrm flipV="1">
              <a:off x="5085907" y="2656655"/>
              <a:ext cx="0" cy="21728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912F37A-CEBC-3441-8FF3-8FD93479493B}"/>
                </a:ext>
              </a:extLst>
            </p:cNvPr>
            <p:cNvCxnSpPr>
              <a:cxnSpLocks/>
            </p:cNvCxnSpPr>
            <p:nvPr/>
          </p:nvCxnSpPr>
          <p:spPr>
            <a:xfrm>
              <a:off x="3946173" y="3364536"/>
              <a:ext cx="0" cy="27971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455B669A-9148-454F-9F5C-2BB3CAD0BCA9}"/>
                </a:ext>
              </a:extLst>
            </p:cNvPr>
            <p:cNvSpPr/>
            <p:nvPr/>
          </p:nvSpPr>
          <p:spPr>
            <a:xfrm>
              <a:off x="3801656" y="3584133"/>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38" name="Straight Connector 37">
              <a:extLst>
                <a:ext uri="{FF2B5EF4-FFF2-40B4-BE49-F238E27FC236}">
                  <a16:creationId xmlns:a16="http://schemas.microsoft.com/office/drawing/2014/main" id="{928DBCAE-5054-B742-8B27-B8843A7B9868}"/>
                </a:ext>
              </a:extLst>
            </p:cNvPr>
            <p:cNvCxnSpPr>
              <a:cxnSpLocks/>
            </p:cNvCxnSpPr>
            <p:nvPr/>
          </p:nvCxnSpPr>
          <p:spPr>
            <a:xfrm>
              <a:off x="4725247" y="3357221"/>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9788458-C6BB-BF45-B839-AFFC0073AA41}"/>
                </a:ext>
              </a:extLst>
            </p:cNvPr>
            <p:cNvCxnSpPr>
              <a:cxnSpLocks/>
            </p:cNvCxnSpPr>
            <p:nvPr/>
          </p:nvCxnSpPr>
          <p:spPr>
            <a:xfrm flipV="1">
              <a:off x="4900610" y="2997036"/>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6E38798-28AE-D747-856E-57964A81B20F}"/>
                </a:ext>
              </a:extLst>
            </p:cNvPr>
            <p:cNvCxnSpPr>
              <a:cxnSpLocks/>
            </p:cNvCxnSpPr>
            <p:nvPr/>
          </p:nvCxnSpPr>
          <p:spPr>
            <a:xfrm>
              <a:off x="4894218" y="2873940"/>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A513318-5715-6E4C-951E-96B13FBFDFC1}"/>
                </a:ext>
              </a:extLst>
            </p:cNvPr>
            <p:cNvCxnSpPr>
              <a:cxnSpLocks/>
            </p:cNvCxnSpPr>
            <p:nvPr/>
          </p:nvCxnSpPr>
          <p:spPr>
            <a:xfrm flipV="1">
              <a:off x="5269782" y="2998761"/>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D50A6FA-395F-B848-978F-E143582BB08E}"/>
                </a:ext>
              </a:extLst>
            </p:cNvPr>
            <p:cNvCxnSpPr>
              <a:cxnSpLocks/>
            </p:cNvCxnSpPr>
            <p:nvPr/>
          </p:nvCxnSpPr>
          <p:spPr>
            <a:xfrm>
              <a:off x="4893720" y="2998761"/>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BC0B705-03F6-6942-8914-FA6C91BA5CF4}"/>
                </a:ext>
              </a:extLst>
            </p:cNvPr>
            <p:cNvCxnSpPr>
              <a:cxnSpLocks/>
            </p:cNvCxnSpPr>
            <p:nvPr/>
          </p:nvCxnSpPr>
          <p:spPr>
            <a:xfrm>
              <a:off x="5253409" y="3364536"/>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6C8CE32-79A0-0B4E-9F82-AB00E520503D}"/>
                </a:ext>
              </a:extLst>
            </p:cNvPr>
            <p:cNvCxnSpPr>
              <a:cxnSpLocks/>
            </p:cNvCxnSpPr>
            <p:nvPr/>
          </p:nvCxnSpPr>
          <p:spPr>
            <a:xfrm>
              <a:off x="3935321" y="3370278"/>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A1ABEB7-6A71-7344-8596-F57F3836B621}"/>
                </a:ext>
              </a:extLst>
            </p:cNvPr>
            <p:cNvCxnSpPr>
              <a:cxnSpLocks/>
            </p:cNvCxnSpPr>
            <p:nvPr/>
          </p:nvCxnSpPr>
          <p:spPr>
            <a:xfrm>
              <a:off x="5277097" y="3362040"/>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BE6B8635-F2CC-F245-87D8-3840BAF4A56C}"/>
                </a:ext>
              </a:extLst>
            </p:cNvPr>
            <p:cNvSpPr/>
            <p:nvPr/>
          </p:nvSpPr>
          <p:spPr>
            <a:xfrm>
              <a:off x="3801655" y="3807066"/>
              <a:ext cx="267329" cy="251196"/>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45" name="Straight Connector 44">
              <a:extLst>
                <a:ext uri="{FF2B5EF4-FFF2-40B4-BE49-F238E27FC236}">
                  <a16:creationId xmlns:a16="http://schemas.microsoft.com/office/drawing/2014/main" id="{DEC27122-8D29-E04E-81F2-7157CFE6ABE8}"/>
                </a:ext>
              </a:extLst>
            </p:cNvPr>
            <p:cNvCxnSpPr>
              <a:cxnSpLocks/>
            </p:cNvCxnSpPr>
            <p:nvPr/>
          </p:nvCxnSpPr>
          <p:spPr>
            <a:xfrm>
              <a:off x="2981767" y="4215334"/>
              <a:ext cx="2462060"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0FE8848-994D-6944-966E-AF52F458A7FE}"/>
                </a:ext>
              </a:extLst>
            </p:cNvPr>
            <p:cNvCxnSpPr>
              <a:cxnSpLocks/>
            </p:cNvCxnSpPr>
            <p:nvPr/>
          </p:nvCxnSpPr>
          <p:spPr>
            <a:xfrm flipV="1">
              <a:off x="5085907" y="4215334"/>
              <a:ext cx="0" cy="21728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9B55FAB-898F-E841-A45E-81F4F92E4BBC}"/>
                </a:ext>
              </a:extLst>
            </p:cNvPr>
            <p:cNvCxnSpPr>
              <a:cxnSpLocks/>
            </p:cNvCxnSpPr>
            <p:nvPr/>
          </p:nvCxnSpPr>
          <p:spPr>
            <a:xfrm>
              <a:off x="3946173" y="4923215"/>
              <a:ext cx="0" cy="27971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35489F81-D7D6-7842-AB02-D6C901DB8A42}"/>
                </a:ext>
              </a:extLst>
            </p:cNvPr>
            <p:cNvSpPr/>
            <p:nvPr/>
          </p:nvSpPr>
          <p:spPr>
            <a:xfrm>
              <a:off x="3801656" y="5142812"/>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53" name="Straight Connector 52">
              <a:extLst>
                <a:ext uri="{FF2B5EF4-FFF2-40B4-BE49-F238E27FC236}">
                  <a16:creationId xmlns:a16="http://schemas.microsoft.com/office/drawing/2014/main" id="{A88B1902-13AE-C746-BCA7-2FB3B36EBCF9}"/>
                </a:ext>
              </a:extLst>
            </p:cNvPr>
            <p:cNvCxnSpPr>
              <a:cxnSpLocks/>
            </p:cNvCxnSpPr>
            <p:nvPr/>
          </p:nvCxnSpPr>
          <p:spPr>
            <a:xfrm>
              <a:off x="4717009" y="4915900"/>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7BD2A9C-2E60-CB48-B5AC-7A263AD8E3CC}"/>
                </a:ext>
              </a:extLst>
            </p:cNvPr>
            <p:cNvCxnSpPr>
              <a:cxnSpLocks/>
            </p:cNvCxnSpPr>
            <p:nvPr/>
          </p:nvCxnSpPr>
          <p:spPr>
            <a:xfrm flipV="1">
              <a:off x="4900610" y="4555715"/>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90561B8-DB2D-8341-AF6B-20B79FB6F93E}"/>
                </a:ext>
              </a:extLst>
            </p:cNvPr>
            <p:cNvCxnSpPr>
              <a:cxnSpLocks/>
            </p:cNvCxnSpPr>
            <p:nvPr/>
          </p:nvCxnSpPr>
          <p:spPr>
            <a:xfrm>
              <a:off x="4894218" y="4432619"/>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B316163-2C4E-C54A-B8DF-8E70F3560AAF}"/>
                </a:ext>
              </a:extLst>
            </p:cNvPr>
            <p:cNvCxnSpPr>
              <a:cxnSpLocks/>
            </p:cNvCxnSpPr>
            <p:nvPr/>
          </p:nvCxnSpPr>
          <p:spPr>
            <a:xfrm flipV="1">
              <a:off x="5269782" y="4557440"/>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604F2D2-E1EB-994D-8CD2-1C91DC9A4388}"/>
                </a:ext>
              </a:extLst>
            </p:cNvPr>
            <p:cNvCxnSpPr>
              <a:cxnSpLocks/>
            </p:cNvCxnSpPr>
            <p:nvPr/>
          </p:nvCxnSpPr>
          <p:spPr>
            <a:xfrm>
              <a:off x="4893720" y="4557440"/>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6D1321F-E098-D443-8DB0-E2792F5B92E8}"/>
                </a:ext>
              </a:extLst>
            </p:cNvPr>
            <p:cNvCxnSpPr>
              <a:cxnSpLocks/>
            </p:cNvCxnSpPr>
            <p:nvPr/>
          </p:nvCxnSpPr>
          <p:spPr>
            <a:xfrm>
              <a:off x="5253409" y="4923215"/>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2B2DA05-B124-AD48-9854-FA79DD0BC543}"/>
                </a:ext>
              </a:extLst>
            </p:cNvPr>
            <p:cNvCxnSpPr>
              <a:cxnSpLocks/>
            </p:cNvCxnSpPr>
            <p:nvPr/>
          </p:nvCxnSpPr>
          <p:spPr>
            <a:xfrm>
              <a:off x="3935321" y="4924138"/>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3A77AD0-C01D-A842-9EB6-5A447F13EB3C}"/>
                </a:ext>
              </a:extLst>
            </p:cNvPr>
            <p:cNvCxnSpPr>
              <a:cxnSpLocks/>
            </p:cNvCxnSpPr>
            <p:nvPr/>
          </p:nvCxnSpPr>
          <p:spPr>
            <a:xfrm>
              <a:off x="5277097" y="4920719"/>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F55F7AC3-5D9F-DE4D-A252-B70CDFA63FAF}"/>
                </a:ext>
              </a:extLst>
            </p:cNvPr>
            <p:cNvSpPr/>
            <p:nvPr/>
          </p:nvSpPr>
          <p:spPr>
            <a:xfrm>
              <a:off x="3801655" y="5537096"/>
              <a:ext cx="267329" cy="7984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81" name="Rectangle 80">
              <a:extLst>
                <a:ext uri="{FF2B5EF4-FFF2-40B4-BE49-F238E27FC236}">
                  <a16:creationId xmlns:a16="http://schemas.microsoft.com/office/drawing/2014/main" id="{9AA23696-FC63-1842-B6BD-B4A1698A8A04}"/>
                </a:ext>
              </a:extLst>
            </p:cNvPr>
            <p:cNvSpPr/>
            <p:nvPr/>
          </p:nvSpPr>
          <p:spPr>
            <a:xfrm>
              <a:off x="2605430" y="853321"/>
              <a:ext cx="344966"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A</a:t>
              </a:r>
            </a:p>
          </p:txBody>
        </p:sp>
        <p:sp>
          <p:nvSpPr>
            <p:cNvPr id="82" name="Rectangle 81">
              <a:extLst>
                <a:ext uri="{FF2B5EF4-FFF2-40B4-BE49-F238E27FC236}">
                  <a16:creationId xmlns:a16="http://schemas.microsoft.com/office/drawing/2014/main" id="{466F1DCC-80BE-2444-B58C-0EC29CBF81D5}"/>
                </a:ext>
              </a:extLst>
            </p:cNvPr>
            <p:cNvSpPr/>
            <p:nvPr/>
          </p:nvSpPr>
          <p:spPr>
            <a:xfrm>
              <a:off x="2600605" y="2456600"/>
              <a:ext cx="341760"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B</a:t>
              </a:r>
            </a:p>
          </p:txBody>
        </p:sp>
        <p:sp>
          <p:nvSpPr>
            <p:cNvPr id="84" name="Rectangle 83">
              <a:extLst>
                <a:ext uri="{FF2B5EF4-FFF2-40B4-BE49-F238E27FC236}">
                  <a16:creationId xmlns:a16="http://schemas.microsoft.com/office/drawing/2014/main" id="{CB126F7B-384E-5245-8B1C-E0853E8C9E48}"/>
                </a:ext>
              </a:extLst>
            </p:cNvPr>
            <p:cNvSpPr/>
            <p:nvPr/>
          </p:nvSpPr>
          <p:spPr>
            <a:xfrm>
              <a:off x="2625981" y="4024271"/>
              <a:ext cx="335348"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C</a:t>
              </a:r>
            </a:p>
          </p:txBody>
        </p:sp>
        <p:sp>
          <p:nvSpPr>
            <p:cNvPr id="62" name="Rectangle 61">
              <a:extLst>
                <a:ext uri="{FF2B5EF4-FFF2-40B4-BE49-F238E27FC236}">
                  <a16:creationId xmlns:a16="http://schemas.microsoft.com/office/drawing/2014/main" id="{47836721-EB05-134C-8DF3-88044CBFED84}"/>
                </a:ext>
              </a:extLst>
            </p:cNvPr>
            <p:cNvSpPr/>
            <p:nvPr/>
          </p:nvSpPr>
          <p:spPr>
            <a:xfrm>
              <a:off x="5735305" y="1064668"/>
              <a:ext cx="885135" cy="400110"/>
            </a:xfrm>
            <a:prstGeom prst="rect">
              <a:avLst/>
            </a:prstGeom>
            <a:noFill/>
            <a:ln w="12700">
              <a:noFill/>
              <a:prstDash val="sysDot"/>
            </a:ln>
          </p:spPr>
          <p:txBody>
            <a:bodyPr wrap="square">
              <a:spAutoFit/>
            </a:bodyPr>
            <a:lstStyle/>
            <a:p>
              <a:r>
                <a:rPr lang="en-US" sz="2000" dirty="0">
                  <a:latin typeface="Cambria" panose="02040503050406030204" pitchFamily="18" charset="0"/>
                  <a:cs typeface="Arial" panose="020B0604020202020204" pitchFamily="34" charset="0"/>
                </a:rPr>
                <a:t>½ V</a:t>
              </a:r>
              <a:r>
                <a:rPr lang="en-US" sz="2000" baseline="-25000" dirty="0">
                  <a:latin typeface="Cambria" panose="02040503050406030204" pitchFamily="18" charset="0"/>
                  <a:cs typeface="Arial" panose="020B0604020202020204" pitchFamily="34" charset="0"/>
                </a:rPr>
                <a:t>DD</a:t>
              </a:r>
            </a:p>
          </p:txBody>
        </p:sp>
        <p:sp>
          <p:nvSpPr>
            <p:cNvPr id="64" name="Rectangle 63">
              <a:extLst>
                <a:ext uri="{FF2B5EF4-FFF2-40B4-BE49-F238E27FC236}">
                  <a16:creationId xmlns:a16="http://schemas.microsoft.com/office/drawing/2014/main" id="{92CCFBAF-3704-8C44-90E2-C216F953546A}"/>
                </a:ext>
              </a:extLst>
            </p:cNvPr>
            <p:cNvSpPr/>
            <p:nvPr/>
          </p:nvSpPr>
          <p:spPr>
            <a:xfrm>
              <a:off x="3798897" y="2039511"/>
              <a:ext cx="267329" cy="474921"/>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65" name="Rectangle 64">
              <a:extLst>
                <a:ext uri="{FF2B5EF4-FFF2-40B4-BE49-F238E27FC236}">
                  <a16:creationId xmlns:a16="http://schemas.microsoft.com/office/drawing/2014/main" id="{CD2CFA0E-95E0-6242-93B9-4DAF5977F2FB}"/>
                </a:ext>
              </a:extLst>
            </p:cNvPr>
            <p:cNvSpPr/>
            <p:nvPr/>
          </p:nvSpPr>
          <p:spPr>
            <a:xfrm>
              <a:off x="3801655" y="3584132"/>
              <a:ext cx="267329" cy="474921"/>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66" name="Rectangle 65">
              <a:extLst>
                <a:ext uri="{FF2B5EF4-FFF2-40B4-BE49-F238E27FC236}">
                  <a16:creationId xmlns:a16="http://schemas.microsoft.com/office/drawing/2014/main" id="{32CF8D20-E773-1046-B66C-9A63E5467B04}"/>
                </a:ext>
              </a:extLst>
            </p:cNvPr>
            <p:cNvSpPr/>
            <p:nvPr/>
          </p:nvSpPr>
          <p:spPr>
            <a:xfrm>
              <a:off x="3801655" y="5144860"/>
              <a:ext cx="267329" cy="474921"/>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grpSp>
      <p:sp>
        <p:nvSpPr>
          <p:cNvPr id="25" name="Rectangle 24">
            <a:extLst>
              <a:ext uri="{FF2B5EF4-FFF2-40B4-BE49-F238E27FC236}">
                <a16:creationId xmlns:a16="http://schemas.microsoft.com/office/drawing/2014/main" id="{E4C3BDCD-3E8C-DD4C-B562-FC535725C357}"/>
              </a:ext>
            </a:extLst>
          </p:cNvPr>
          <p:cNvSpPr/>
          <p:nvPr/>
        </p:nvSpPr>
        <p:spPr>
          <a:xfrm>
            <a:off x="4440888" y="2593060"/>
            <a:ext cx="4476162" cy="523220"/>
          </a:xfrm>
          <a:prstGeom prst="rect">
            <a:avLst/>
          </a:prstGeom>
          <a:solidFill>
            <a:schemeClr val="accent4">
              <a:lumMod val="20000"/>
              <a:lumOff val="80000"/>
            </a:schemeClr>
          </a:solidFill>
          <a:ln w="76200">
            <a:solidFill>
              <a:schemeClr val="accent1"/>
            </a:solidFill>
          </a:ln>
        </p:spPr>
        <p:txBody>
          <a:bodyPr wrap="none">
            <a:spAutoFit/>
          </a:bodyPr>
          <a:lstStyle/>
          <a:p>
            <a:pPr algn="ctr"/>
            <a:r>
              <a:rPr lang="en-US" sz="2800" b="1" dirty="0">
                <a:latin typeface="Cambria" panose="02040503050406030204" pitchFamily="18" charset="0"/>
              </a:rPr>
              <a:t>MAJ (A, B, 0)  =  AND (A, B)</a:t>
            </a:r>
          </a:p>
        </p:txBody>
      </p:sp>
      <p:sp>
        <p:nvSpPr>
          <p:cNvPr id="63" name="Rectangle 62">
            <a:extLst>
              <a:ext uri="{FF2B5EF4-FFF2-40B4-BE49-F238E27FC236}">
                <a16:creationId xmlns:a16="http://schemas.microsoft.com/office/drawing/2014/main" id="{F6053D31-968A-D94E-9A24-5390F0D4C02C}"/>
              </a:ext>
            </a:extLst>
          </p:cNvPr>
          <p:cNvSpPr/>
          <p:nvPr/>
        </p:nvSpPr>
        <p:spPr>
          <a:xfrm>
            <a:off x="4440894" y="3811774"/>
            <a:ext cx="4476156" cy="523220"/>
          </a:xfrm>
          <a:prstGeom prst="rect">
            <a:avLst/>
          </a:prstGeom>
          <a:solidFill>
            <a:schemeClr val="accent4">
              <a:lumMod val="20000"/>
              <a:lumOff val="80000"/>
            </a:schemeClr>
          </a:solidFill>
          <a:ln w="76200">
            <a:solidFill>
              <a:schemeClr val="accent1"/>
            </a:solidFill>
          </a:ln>
        </p:spPr>
        <p:txBody>
          <a:bodyPr wrap="square">
            <a:spAutoFit/>
          </a:bodyPr>
          <a:lstStyle/>
          <a:p>
            <a:pPr algn="ctr"/>
            <a:r>
              <a:rPr lang="en-US" sz="2800" b="1" dirty="0">
                <a:latin typeface="Cambria" panose="02040503050406030204" pitchFamily="18" charset="0"/>
              </a:rPr>
              <a:t>MAJ (A, B, 1)  =  OR (A, B)</a:t>
            </a:r>
          </a:p>
        </p:txBody>
      </p:sp>
      <p:sp>
        <p:nvSpPr>
          <p:cNvPr id="60" name="Rectangle 59">
            <a:extLst>
              <a:ext uri="{FF2B5EF4-FFF2-40B4-BE49-F238E27FC236}">
                <a16:creationId xmlns:a16="http://schemas.microsoft.com/office/drawing/2014/main" id="{97FD8D10-8CE7-C241-9959-3B566FB6FE0B}"/>
              </a:ext>
            </a:extLst>
          </p:cNvPr>
          <p:cNvSpPr/>
          <p:nvPr/>
        </p:nvSpPr>
        <p:spPr>
          <a:xfrm>
            <a:off x="1227901" y="6549197"/>
            <a:ext cx="7444977" cy="261610"/>
          </a:xfrm>
          <a:prstGeom prst="rect">
            <a:avLst/>
          </a:prstGeom>
        </p:spPr>
        <p:txBody>
          <a:bodyPr wrap="square">
            <a:spAutoFit/>
          </a:bodyPr>
          <a:lstStyle/>
          <a:p>
            <a:r>
              <a:rPr lang="en-US" sz="1050" dirty="0">
                <a:solidFill>
                  <a:schemeClr val="bg2">
                    <a:lumMod val="75000"/>
                  </a:schemeClr>
                </a:solidFill>
                <a:latin typeface="Cambria" panose="02040503050406030204" pitchFamily="18" charset="0"/>
              </a:rPr>
              <a:t>V. Seshadri et al., “</a:t>
            </a:r>
            <a:r>
              <a:rPr lang="en-US" sz="1050" i="1" dirty="0">
                <a:solidFill>
                  <a:schemeClr val="bg2">
                    <a:lumMod val="75000"/>
                  </a:schemeClr>
                </a:solidFill>
                <a:latin typeface="Cambria" panose="02040503050406030204" pitchFamily="18" charset="0"/>
              </a:rPr>
              <a:t>Ambit: In-Memory Accelerator for Bulk Bitwise Operations Using Commodity DRAM Technology"</a:t>
            </a:r>
            <a:r>
              <a:rPr lang="en-US" sz="1050" dirty="0">
                <a:solidFill>
                  <a:schemeClr val="bg2">
                    <a:lumMod val="75000"/>
                  </a:schemeClr>
                </a:solidFill>
                <a:latin typeface="Cambria" panose="02040503050406030204" pitchFamily="18" charset="0"/>
              </a:rPr>
              <a:t>, MICRO, 2017</a:t>
            </a:r>
          </a:p>
        </p:txBody>
      </p:sp>
    </p:spTree>
    <p:extLst>
      <p:ext uri="{BB962C8B-B14F-4D97-AF65-F5344CB8AC3E}">
        <p14:creationId xmlns:p14="http://schemas.microsoft.com/office/powerpoint/2010/main" val="348617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 0 L -0.25 0 E" pathEditMode="relative" ptsTypes="">
                                      <p:cBhvr>
                                        <p:cTn id="6" dur="1000" fill="hold"/>
                                        <p:tgtEl>
                                          <p:spTgt spid="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6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09850-92E3-C647-9C81-512F4898D00C}"/>
              </a:ext>
            </a:extLst>
          </p:cNvPr>
          <p:cNvSpPr>
            <a:spLocks noGrp="1"/>
          </p:cNvSpPr>
          <p:nvPr>
            <p:ph type="title"/>
          </p:nvPr>
        </p:nvSpPr>
        <p:spPr/>
        <p:txBody>
          <a:bodyPr>
            <a:noAutofit/>
          </a:bodyPr>
          <a:lstStyle/>
          <a:p>
            <a:r>
              <a:rPr lang="en-US" sz="4000" dirty="0"/>
              <a:t>Ambit: Subarray Organization</a:t>
            </a:r>
          </a:p>
        </p:txBody>
      </p:sp>
      <p:sp>
        <p:nvSpPr>
          <p:cNvPr id="759" name="Rectangle 758">
            <a:extLst>
              <a:ext uri="{FF2B5EF4-FFF2-40B4-BE49-F238E27FC236}">
                <a16:creationId xmlns:a16="http://schemas.microsoft.com/office/drawing/2014/main" id="{EBE98E81-EFCA-3B43-A400-F563B5C6C736}"/>
              </a:ext>
            </a:extLst>
          </p:cNvPr>
          <p:cNvSpPr/>
          <p:nvPr/>
        </p:nvSpPr>
        <p:spPr>
          <a:xfrm>
            <a:off x="318691" y="5890600"/>
            <a:ext cx="2039341" cy="400110"/>
          </a:xfrm>
          <a:prstGeom prst="rect">
            <a:avLst/>
          </a:prstGeom>
        </p:spPr>
        <p:txBody>
          <a:bodyPr wrap="none">
            <a:spAutoFit/>
          </a:bodyPr>
          <a:lstStyle/>
          <a:p>
            <a:pPr algn="ctr"/>
            <a:r>
              <a:rPr lang="en-US" sz="2000" dirty="0">
                <a:latin typeface="Cambria" panose="02040503050406030204" pitchFamily="18" charset="0"/>
                <a:cs typeface="Arial" panose="020B0604020202020204" pitchFamily="34" charset="0"/>
              </a:rPr>
              <a:t>sense amplifiers</a:t>
            </a:r>
          </a:p>
        </p:txBody>
      </p:sp>
      <p:sp>
        <p:nvSpPr>
          <p:cNvPr id="776" name="Rectangle 775">
            <a:extLst>
              <a:ext uri="{FF2B5EF4-FFF2-40B4-BE49-F238E27FC236}">
                <a16:creationId xmlns:a16="http://schemas.microsoft.com/office/drawing/2014/main" id="{66A9E5EC-AEBE-084B-923B-4A94641594BA}"/>
              </a:ext>
            </a:extLst>
          </p:cNvPr>
          <p:cNvSpPr/>
          <p:nvPr/>
        </p:nvSpPr>
        <p:spPr>
          <a:xfrm>
            <a:off x="257137" y="4890542"/>
            <a:ext cx="2344552" cy="707886"/>
          </a:xfrm>
          <a:prstGeom prst="rect">
            <a:avLst/>
          </a:prstGeom>
        </p:spPr>
        <p:txBody>
          <a:bodyPr wrap="none">
            <a:spAutoFit/>
          </a:bodyPr>
          <a:lstStyle/>
          <a:p>
            <a:pPr algn="r"/>
            <a:r>
              <a:rPr lang="en-US" sz="2000" dirty="0">
                <a:solidFill>
                  <a:schemeClr val="tx1">
                    <a:lumMod val="75000"/>
                    <a:lumOff val="25000"/>
                  </a:schemeClr>
                </a:solidFill>
                <a:latin typeface="Cambria" panose="02040503050406030204" pitchFamily="18" charset="0"/>
              </a:rPr>
              <a:t>16 designated rows</a:t>
            </a:r>
          </a:p>
          <a:p>
            <a:pPr algn="r"/>
            <a:r>
              <a:rPr lang="en-US" sz="2000" dirty="0">
                <a:solidFill>
                  <a:schemeClr val="tx1">
                    <a:lumMod val="75000"/>
                    <a:lumOff val="25000"/>
                  </a:schemeClr>
                </a:solidFill>
                <a:latin typeface="Cambria" panose="02040503050406030204" pitchFamily="18" charset="0"/>
              </a:rPr>
              <a:t>for triple activation </a:t>
            </a:r>
          </a:p>
        </p:txBody>
      </p:sp>
      <p:sp>
        <p:nvSpPr>
          <p:cNvPr id="777" name="Rectangle 776">
            <a:extLst>
              <a:ext uri="{FF2B5EF4-FFF2-40B4-BE49-F238E27FC236}">
                <a16:creationId xmlns:a16="http://schemas.microsoft.com/office/drawing/2014/main" id="{396423B2-38D3-F440-888F-2E1137589A8D}"/>
              </a:ext>
            </a:extLst>
          </p:cNvPr>
          <p:cNvSpPr/>
          <p:nvPr/>
        </p:nvSpPr>
        <p:spPr>
          <a:xfrm>
            <a:off x="144895" y="3890484"/>
            <a:ext cx="2528577" cy="707886"/>
          </a:xfrm>
          <a:prstGeom prst="rect">
            <a:avLst/>
          </a:prstGeom>
        </p:spPr>
        <p:txBody>
          <a:bodyPr wrap="none">
            <a:spAutoFit/>
          </a:bodyPr>
          <a:lstStyle/>
          <a:p>
            <a:pPr algn="r"/>
            <a:r>
              <a:rPr lang="en-US" sz="2000" dirty="0">
                <a:solidFill>
                  <a:schemeClr val="tx1">
                    <a:lumMod val="75000"/>
                    <a:lumOff val="25000"/>
                  </a:schemeClr>
                </a:solidFill>
                <a:latin typeface="Cambria" panose="02040503050406030204" pitchFamily="18" charset="0"/>
              </a:rPr>
              <a:t>2 pre-initialized rows</a:t>
            </a:r>
          </a:p>
          <a:p>
            <a:pPr algn="r"/>
            <a:endParaRPr lang="en-US" sz="2000" dirty="0">
              <a:solidFill>
                <a:schemeClr val="tx1">
                  <a:lumMod val="75000"/>
                  <a:lumOff val="25000"/>
                </a:schemeClr>
              </a:solidFill>
              <a:latin typeface="Cambria" panose="02040503050406030204" pitchFamily="18" charset="0"/>
            </a:endParaRPr>
          </a:p>
        </p:txBody>
      </p:sp>
      <p:sp>
        <p:nvSpPr>
          <p:cNvPr id="778" name="Rectangle 777">
            <a:extLst>
              <a:ext uri="{FF2B5EF4-FFF2-40B4-BE49-F238E27FC236}">
                <a16:creationId xmlns:a16="http://schemas.microsoft.com/office/drawing/2014/main" id="{B34128F9-4209-3545-9ABA-C5DB508D501F}"/>
              </a:ext>
            </a:extLst>
          </p:cNvPr>
          <p:cNvSpPr/>
          <p:nvPr/>
        </p:nvSpPr>
        <p:spPr>
          <a:xfrm>
            <a:off x="497065" y="1656122"/>
            <a:ext cx="1693156" cy="1015663"/>
          </a:xfrm>
          <a:prstGeom prst="rect">
            <a:avLst/>
          </a:prstGeom>
        </p:spPr>
        <p:txBody>
          <a:bodyPr wrap="none">
            <a:spAutoFit/>
          </a:bodyPr>
          <a:lstStyle/>
          <a:p>
            <a:pPr algn="ctr"/>
            <a:r>
              <a:rPr lang="en-US" sz="2000" dirty="0">
                <a:solidFill>
                  <a:schemeClr val="tx1">
                    <a:lumMod val="75000"/>
                    <a:lumOff val="25000"/>
                  </a:schemeClr>
                </a:solidFill>
                <a:latin typeface="Cambria" panose="02040503050406030204" pitchFamily="18" charset="0"/>
              </a:rPr>
              <a:t>1006 regular </a:t>
            </a:r>
          </a:p>
          <a:p>
            <a:pPr algn="ctr"/>
            <a:r>
              <a:rPr lang="en-US" sz="2000" dirty="0">
                <a:solidFill>
                  <a:schemeClr val="tx1">
                    <a:lumMod val="75000"/>
                    <a:lumOff val="25000"/>
                  </a:schemeClr>
                </a:solidFill>
                <a:latin typeface="Cambria" panose="02040503050406030204" pitchFamily="18" charset="0"/>
              </a:rPr>
              <a:t>data rows</a:t>
            </a:r>
          </a:p>
          <a:p>
            <a:pPr algn="r"/>
            <a:endParaRPr lang="en-US" sz="2000" dirty="0">
              <a:solidFill>
                <a:schemeClr val="tx1">
                  <a:lumMod val="75000"/>
                  <a:lumOff val="25000"/>
                </a:schemeClr>
              </a:solidFill>
              <a:latin typeface="Cambria" panose="02040503050406030204" pitchFamily="18" charset="0"/>
            </a:endParaRPr>
          </a:p>
        </p:txBody>
      </p:sp>
      <p:grpSp>
        <p:nvGrpSpPr>
          <p:cNvPr id="762" name="Group 761">
            <a:extLst>
              <a:ext uri="{FF2B5EF4-FFF2-40B4-BE49-F238E27FC236}">
                <a16:creationId xmlns:a16="http://schemas.microsoft.com/office/drawing/2014/main" id="{76DB5C01-179D-4949-9F1B-2901C90F3009}"/>
              </a:ext>
            </a:extLst>
          </p:cNvPr>
          <p:cNvGrpSpPr/>
          <p:nvPr/>
        </p:nvGrpSpPr>
        <p:grpSpPr>
          <a:xfrm>
            <a:off x="2613772" y="1032035"/>
            <a:ext cx="6167431" cy="4964082"/>
            <a:chOff x="2270869" y="1032035"/>
            <a:chExt cx="6167431" cy="4964082"/>
          </a:xfrm>
        </p:grpSpPr>
        <p:cxnSp>
          <p:nvCxnSpPr>
            <p:cNvPr id="36" name="Straight Connector 35">
              <a:extLst>
                <a:ext uri="{FF2B5EF4-FFF2-40B4-BE49-F238E27FC236}">
                  <a16:creationId xmlns:a16="http://schemas.microsoft.com/office/drawing/2014/main" id="{62FA42EC-DC60-F74D-9F5E-34FD5DEAB651}"/>
                </a:ext>
              </a:extLst>
            </p:cNvPr>
            <p:cNvCxnSpPr>
              <a:cxnSpLocks/>
              <a:endCxn id="758" idx="6"/>
            </p:cNvCxnSpPr>
            <p:nvPr/>
          </p:nvCxnSpPr>
          <p:spPr>
            <a:xfrm>
              <a:off x="2289814" y="2613336"/>
              <a:ext cx="6143189" cy="3797"/>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067D720-606F-CD4D-A504-1F7CF254C9A7}"/>
                </a:ext>
              </a:extLst>
            </p:cNvPr>
            <p:cNvCxnSpPr>
              <a:cxnSpLocks/>
              <a:endCxn id="757" idx="6"/>
            </p:cNvCxnSpPr>
            <p:nvPr/>
          </p:nvCxnSpPr>
          <p:spPr>
            <a:xfrm>
              <a:off x="2289814" y="3017214"/>
              <a:ext cx="6138421" cy="10241"/>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AD3D9D3-9F70-E143-ACB8-86671FBD1E38}"/>
                </a:ext>
              </a:extLst>
            </p:cNvPr>
            <p:cNvCxnSpPr>
              <a:cxnSpLocks/>
              <a:endCxn id="755" idx="6"/>
            </p:cNvCxnSpPr>
            <p:nvPr/>
          </p:nvCxnSpPr>
          <p:spPr>
            <a:xfrm>
              <a:off x="2289814" y="3420039"/>
              <a:ext cx="6141248" cy="3015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78E5FD8-2D55-544A-B04E-F996DF91CC95}"/>
                </a:ext>
              </a:extLst>
            </p:cNvPr>
            <p:cNvCxnSpPr>
              <a:cxnSpLocks/>
              <a:endCxn id="756" idx="6"/>
            </p:cNvCxnSpPr>
            <p:nvPr/>
          </p:nvCxnSpPr>
          <p:spPr>
            <a:xfrm flipV="1">
              <a:off x="2281584" y="3890749"/>
              <a:ext cx="6151579" cy="1615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C840F917-1C24-C842-BE59-5BD5BD4C1411}"/>
                </a:ext>
              </a:extLst>
            </p:cNvPr>
            <p:cNvCxnSpPr>
              <a:cxnSpLocks/>
              <a:endCxn id="747" idx="6"/>
            </p:cNvCxnSpPr>
            <p:nvPr/>
          </p:nvCxnSpPr>
          <p:spPr>
            <a:xfrm>
              <a:off x="2289655" y="4377513"/>
              <a:ext cx="6143189" cy="3797"/>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ABDF4C13-18CB-504E-BE4B-29EEBD7EED1B}"/>
                </a:ext>
              </a:extLst>
            </p:cNvPr>
            <p:cNvCxnSpPr>
              <a:cxnSpLocks/>
              <a:endCxn id="748" idx="6"/>
            </p:cNvCxnSpPr>
            <p:nvPr/>
          </p:nvCxnSpPr>
          <p:spPr>
            <a:xfrm flipV="1">
              <a:off x="2297582" y="4791632"/>
              <a:ext cx="6130494" cy="6378"/>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C8E3FBAC-AC64-3A41-A539-0D0F15057568}"/>
                </a:ext>
              </a:extLst>
            </p:cNvPr>
            <p:cNvCxnSpPr>
              <a:cxnSpLocks/>
              <a:endCxn id="749" idx="6"/>
            </p:cNvCxnSpPr>
            <p:nvPr/>
          </p:nvCxnSpPr>
          <p:spPr>
            <a:xfrm>
              <a:off x="2293828" y="5204799"/>
              <a:ext cx="6137075" cy="9571"/>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36AADAFA-CA61-8242-B9AB-E48D746DFAD1}"/>
                </a:ext>
              </a:extLst>
            </p:cNvPr>
            <p:cNvCxnSpPr>
              <a:cxnSpLocks/>
              <a:endCxn id="750" idx="6"/>
            </p:cNvCxnSpPr>
            <p:nvPr/>
          </p:nvCxnSpPr>
          <p:spPr>
            <a:xfrm flipV="1">
              <a:off x="2270869" y="5654926"/>
              <a:ext cx="6162135" cy="1615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BF77B1E4-4B91-A64F-8F1F-83BA356D5176}"/>
                </a:ext>
              </a:extLst>
            </p:cNvPr>
            <p:cNvCxnSpPr>
              <a:cxnSpLocks/>
              <a:endCxn id="752" idx="6"/>
            </p:cNvCxnSpPr>
            <p:nvPr/>
          </p:nvCxnSpPr>
          <p:spPr>
            <a:xfrm>
              <a:off x="2270869" y="1278119"/>
              <a:ext cx="6154213" cy="10241"/>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BE1142BD-43B4-2E46-9067-34FB58801801}"/>
                </a:ext>
              </a:extLst>
            </p:cNvPr>
            <p:cNvCxnSpPr>
              <a:cxnSpLocks/>
            </p:cNvCxnSpPr>
            <p:nvPr/>
          </p:nvCxnSpPr>
          <p:spPr>
            <a:xfrm flipV="1">
              <a:off x="2281260" y="1711098"/>
              <a:ext cx="6157040" cy="1141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D863073C-1427-6449-929B-ADB4B1660496}"/>
                </a:ext>
              </a:extLst>
            </p:cNvPr>
            <p:cNvCxnSpPr>
              <a:cxnSpLocks/>
              <a:endCxn id="754" idx="6"/>
            </p:cNvCxnSpPr>
            <p:nvPr/>
          </p:nvCxnSpPr>
          <p:spPr>
            <a:xfrm flipV="1">
              <a:off x="2289655" y="2151654"/>
              <a:ext cx="6140355" cy="1615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88DAF675-5FA9-6645-8B3D-EA28FC65824D}"/>
                </a:ext>
              </a:extLst>
            </p:cNvPr>
            <p:cNvCxnSpPr>
              <a:cxnSpLocks/>
            </p:cNvCxnSpPr>
            <p:nvPr/>
          </p:nvCxnSpPr>
          <p:spPr>
            <a:xfrm>
              <a:off x="2500620"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F30A9E6B-F105-F84D-83B9-481FAA0E70CD}"/>
                </a:ext>
              </a:extLst>
            </p:cNvPr>
            <p:cNvCxnSpPr>
              <a:cxnSpLocks/>
            </p:cNvCxnSpPr>
            <p:nvPr/>
          </p:nvCxnSpPr>
          <p:spPr>
            <a:xfrm>
              <a:off x="2924447"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C538907D-40AA-9946-A295-C46D09371AA0}"/>
                </a:ext>
              </a:extLst>
            </p:cNvPr>
            <p:cNvCxnSpPr>
              <a:cxnSpLocks/>
            </p:cNvCxnSpPr>
            <p:nvPr/>
          </p:nvCxnSpPr>
          <p:spPr>
            <a:xfrm>
              <a:off x="3385602"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AA17C1C4-3DA9-8C42-B34B-CA960A1735D8}"/>
                </a:ext>
              </a:extLst>
            </p:cNvPr>
            <p:cNvCxnSpPr>
              <a:cxnSpLocks/>
            </p:cNvCxnSpPr>
            <p:nvPr/>
          </p:nvCxnSpPr>
          <p:spPr>
            <a:xfrm>
              <a:off x="3827013" y="1049233"/>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7B4B2BE1-389D-3B44-B51A-8B95F672A6B5}"/>
                </a:ext>
              </a:extLst>
            </p:cNvPr>
            <p:cNvCxnSpPr>
              <a:cxnSpLocks/>
            </p:cNvCxnSpPr>
            <p:nvPr/>
          </p:nvCxnSpPr>
          <p:spPr>
            <a:xfrm>
              <a:off x="4250840" y="1041829"/>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2BF133BC-F66E-4249-85FF-94D18D27192E}"/>
                </a:ext>
              </a:extLst>
            </p:cNvPr>
            <p:cNvCxnSpPr>
              <a:cxnSpLocks/>
            </p:cNvCxnSpPr>
            <p:nvPr/>
          </p:nvCxnSpPr>
          <p:spPr>
            <a:xfrm>
              <a:off x="4711995" y="1040348"/>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1426F72F-FF11-0F45-8E4E-3AFFF9FF15D6}"/>
                </a:ext>
              </a:extLst>
            </p:cNvPr>
            <p:cNvCxnSpPr>
              <a:cxnSpLocks/>
            </p:cNvCxnSpPr>
            <p:nvPr/>
          </p:nvCxnSpPr>
          <p:spPr>
            <a:xfrm>
              <a:off x="5163702"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6" name="Straight Connector 605">
              <a:extLst>
                <a:ext uri="{FF2B5EF4-FFF2-40B4-BE49-F238E27FC236}">
                  <a16:creationId xmlns:a16="http://schemas.microsoft.com/office/drawing/2014/main" id="{44DFCB31-B3D5-174E-98D5-2D96B4818E44}"/>
                </a:ext>
              </a:extLst>
            </p:cNvPr>
            <p:cNvCxnSpPr>
              <a:cxnSpLocks/>
            </p:cNvCxnSpPr>
            <p:nvPr/>
          </p:nvCxnSpPr>
          <p:spPr>
            <a:xfrm>
              <a:off x="5587529"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2377CD14-BDAA-D745-B853-5DD1A232F3FF}"/>
                </a:ext>
              </a:extLst>
            </p:cNvPr>
            <p:cNvCxnSpPr>
              <a:cxnSpLocks/>
            </p:cNvCxnSpPr>
            <p:nvPr/>
          </p:nvCxnSpPr>
          <p:spPr>
            <a:xfrm>
              <a:off x="6048684"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8814F3F4-757A-AC46-B02B-1EAC98FE6927}"/>
                </a:ext>
              </a:extLst>
            </p:cNvPr>
            <p:cNvCxnSpPr>
              <a:cxnSpLocks/>
            </p:cNvCxnSpPr>
            <p:nvPr/>
          </p:nvCxnSpPr>
          <p:spPr>
            <a:xfrm>
              <a:off x="6490095" y="104092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B0EF54B7-9241-BC46-B4A6-B4312BB80D93}"/>
                </a:ext>
              </a:extLst>
            </p:cNvPr>
            <p:cNvCxnSpPr>
              <a:cxnSpLocks/>
            </p:cNvCxnSpPr>
            <p:nvPr/>
          </p:nvCxnSpPr>
          <p:spPr>
            <a:xfrm>
              <a:off x="6913922" y="1033516"/>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1762A584-D5BD-774F-9868-2CAC7964B236}"/>
                </a:ext>
              </a:extLst>
            </p:cNvPr>
            <p:cNvCxnSpPr>
              <a:cxnSpLocks/>
            </p:cNvCxnSpPr>
            <p:nvPr/>
          </p:nvCxnSpPr>
          <p:spPr>
            <a:xfrm>
              <a:off x="7375077" y="1032035"/>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2" name="Straight Connector 731">
              <a:extLst>
                <a:ext uri="{FF2B5EF4-FFF2-40B4-BE49-F238E27FC236}">
                  <a16:creationId xmlns:a16="http://schemas.microsoft.com/office/drawing/2014/main" id="{B643BCE9-A073-F044-B144-F52844BC44BB}"/>
                </a:ext>
              </a:extLst>
            </p:cNvPr>
            <p:cNvCxnSpPr>
              <a:cxnSpLocks/>
            </p:cNvCxnSpPr>
            <p:nvPr/>
          </p:nvCxnSpPr>
          <p:spPr>
            <a:xfrm>
              <a:off x="7833293" y="1038413"/>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6" name="Straight Connector 745">
              <a:extLst>
                <a:ext uri="{FF2B5EF4-FFF2-40B4-BE49-F238E27FC236}">
                  <a16:creationId xmlns:a16="http://schemas.microsoft.com/office/drawing/2014/main" id="{7EFDF1A6-238C-1C42-BE84-C22825877775}"/>
                </a:ext>
              </a:extLst>
            </p:cNvPr>
            <p:cNvCxnSpPr>
              <a:cxnSpLocks/>
            </p:cNvCxnSpPr>
            <p:nvPr/>
          </p:nvCxnSpPr>
          <p:spPr>
            <a:xfrm>
              <a:off x="8294448" y="1036932"/>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802" name="Straight Connector 801">
            <a:extLst>
              <a:ext uri="{FF2B5EF4-FFF2-40B4-BE49-F238E27FC236}">
                <a16:creationId xmlns:a16="http://schemas.microsoft.com/office/drawing/2014/main" id="{9F2FAC34-EBC3-5948-8145-F41FC0929BC7}"/>
              </a:ext>
            </a:extLst>
          </p:cNvPr>
          <p:cNvCxnSpPr>
            <a:cxnSpLocks/>
          </p:cNvCxnSpPr>
          <p:nvPr/>
        </p:nvCxnSpPr>
        <p:spPr>
          <a:xfrm>
            <a:off x="2643657" y="5211725"/>
            <a:ext cx="6137075" cy="9571"/>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79" name="Group 778">
            <a:extLst>
              <a:ext uri="{FF2B5EF4-FFF2-40B4-BE49-F238E27FC236}">
                <a16:creationId xmlns:a16="http://schemas.microsoft.com/office/drawing/2014/main" id="{228689EC-A2A9-2F49-B7C6-1D5D13909D2C}"/>
              </a:ext>
            </a:extLst>
          </p:cNvPr>
          <p:cNvGrpSpPr/>
          <p:nvPr/>
        </p:nvGrpSpPr>
        <p:grpSpPr>
          <a:xfrm>
            <a:off x="2707599" y="4239655"/>
            <a:ext cx="6068148" cy="290713"/>
            <a:chOff x="2707599" y="4239655"/>
            <a:chExt cx="6068148" cy="290713"/>
          </a:xfrm>
        </p:grpSpPr>
        <p:sp>
          <p:nvSpPr>
            <p:cNvPr id="314" name="Oval 313">
              <a:extLst>
                <a:ext uri="{FF2B5EF4-FFF2-40B4-BE49-F238E27FC236}">
                  <a16:creationId xmlns:a16="http://schemas.microsoft.com/office/drawing/2014/main" id="{89592A12-6CA5-C14F-9BA6-8D8A73A428A2}"/>
                </a:ext>
              </a:extLst>
            </p:cNvPr>
            <p:cNvSpPr>
              <a:spLocks noChangeAspect="1"/>
            </p:cNvSpPr>
            <p:nvPr/>
          </p:nvSpPr>
          <p:spPr>
            <a:xfrm>
              <a:off x="2707599" y="425093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436" name="Oval 435">
              <a:extLst>
                <a:ext uri="{FF2B5EF4-FFF2-40B4-BE49-F238E27FC236}">
                  <a16:creationId xmlns:a16="http://schemas.microsoft.com/office/drawing/2014/main" id="{BB6F4668-849B-5640-95EB-966F142E3E07}"/>
                </a:ext>
              </a:extLst>
            </p:cNvPr>
            <p:cNvSpPr>
              <a:spLocks noChangeAspect="1"/>
            </p:cNvSpPr>
            <p:nvPr/>
          </p:nvSpPr>
          <p:spPr>
            <a:xfrm>
              <a:off x="3131426" y="425093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450" name="Oval 449">
              <a:extLst>
                <a:ext uri="{FF2B5EF4-FFF2-40B4-BE49-F238E27FC236}">
                  <a16:creationId xmlns:a16="http://schemas.microsoft.com/office/drawing/2014/main" id="{C777B87E-E62D-4F43-BDE2-FECB49ECE82F}"/>
                </a:ext>
              </a:extLst>
            </p:cNvPr>
            <p:cNvSpPr>
              <a:spLocks noChangeAspect="1"/>
            </p:cNvSpPr>
            <p:nvPr/>
          </p:nvSpPr>
          <p:spPr>
            <a:xfrm>
              <a:off x="3592581" y="425093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464" name="Oval 463">
              <a:extLst>
                <a:ext uri="{FF2B5EF4-FFF2-40B4-BE49-F238E27FC236}">
                  <a16:creationId xmlns:a16="http://schemas.microsoft.com/office/drawing/2014/main" id="{DDCAFBDE-481E-4C4F-910E-8A2B78C41D77}"/>
                </a:ext>
              </a:extLst>
            </p:cNvPr>
            <p:cNvSpPr>
              <a:spLocks noChangeAspect="1"/>
            </p:cNvSpPr>
            <p:nvPr/>
          </p:nvSpPr>
          <p:spPr>
            <a:xfrm>
              <a:off x="4033992" y="4256853"/>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478" name="Oval 477">
              <a:extLst>
                <a:ext uri="{FF2B5EF4-FFF2-40B4-BE49-F238E27FC236}">
                  <a16:creationId xmlns:a16="http://schemas.microsoft.com/office/drawing/2014/main" id="{B8167C54-BDB8-DD4A-9E59-237EB650B86C}"/>
                </a:ext>
              </a:extLst>
            </p:cNvPr>
            <p:cNvSpPr>
              <a:spLocks noChangeAspect="1"/>
            </p:cNvSpPr>
            <p:nvPr/>
          </p:nvSpPr>
          <p:spPr>
            <a:xfrm>
              <a:off x="4457819" y="424944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492" name="Oval 491">
              <a:extLst>
                <a:ext uri="{FF2B5EF4-FFF2-40B4-BE49-F238E27FC236}">
                  <a16:creationId xmlns:a16="http://schemas.microsoft.com/office/drawing/2014/main" id="{218B604A-25A9-C846-8459-3A6EE2DA6990}"/>
                </a:ext>
              </a:extLst>
            </p:cNvPr>
            <p:cNvSpPr>
              <a:spLocks noChangeAspect="1"/>
            </p:cNvSpPr>
            <p:nvPr/>
          </p:nvSpPr>
          <p:spPr>
            <a:xfrm>
              <a:off x="4918974" y="4247968"/>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620" name="Oval 619">
              <a:extLst>
                <a:ext uri="{FF2B5EF4-FFF2-40B4-BE49-F238E27FC236}">
                  <a16:creationId xmlns:a16="http://schemas.microsoft.com/office/drawing/2014/main" id="{F8C6FD88-DEB5-F747-9F58-C1086C75534D}"/>
                </a:ext>
              </a:extLst>
            </p:cNvPr>
            <p:cNvSpPr>
              <a:spLocks noChangeAspect="1"/>
            </p:cNvSpPr>
            <p:nvPr/>
          </p:nvSpPr>
          <p:spPr>
            <a:xfrm>
              <a:off x="5370681" y="424261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607" name="Oval 606">
              <a:extLst>
                <a:ext uri="{FF2B5EF4-FFF2-40B4-BE49-F238E27FC236}">
                  <a16:creationId xmlns:a16="http://schemas.microsoft.com/office/drawing/2014/main" id="{5769B458-87AB-D340-8355-840B7ED61347}"/>
                </a:ext>
              </a:extLst>
            </p:cNvPr>
            <p:cNvSpPr>
              <a:spLocks noChangeAspect="1"/>
            </p:cNvSpPr>
            <p:nvPr/>
          </p:nvSpPr>
          <p:spPr>
            <a:xfrm>
              <a:off x="5794508" y="424261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594" name="Oval 593">
              <a:extLst>
                <a:ext uri="{FF2B5EF4-FFF2-40B4-BE49-F238E27FC236}">
                  <a16:creationId xmlns:a16="http://schemas.microsoft.com/office/drawing/2014/main" id="{617DA286-B6CB-5A40-A6CE-0EE42B0F1818}"/>
                </a:ext>
              </a:extLst>
            </p:cNvPr>
            <p:cNvSpPr>
              <a:spLocks noChangeAspect="1"/>
            </p:cNvSpPr>
            <p:nvPr/>
          </p:nvSpPr>
          <p:spPr>
            <a:xfrm>
              <a:off x="6255663" y="424261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581" name="Oval 580">
              <a:extLst>
                <a:ext uri="{FF2B5EF4-FFF2-40B4-BE49-F238E27FC236}">
                  <a16:creationId xmlns:a16="http://schemas.microsoft.com/office/drawing/2014/main" id="{F66A1201-3BE1-8641-8083-9A43A44620B4}"/>
                </a:ext>
              </a:extLst>
            </p:cNvPr>
            <p:cNvSpPr>
              <a:spLocks noChangeAspect="1"/>
            </p:cNvSpPr>
            <p:nvPr/>
          </p:nvSpPr>
          <p:spPr>
            <a:xfrm>
              <a:off x="6697074" y="424854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568" name="Oval 567">
              <a:extLst>
                <a:ext uri="{FF2B5EF4-FFF2-40B4-BE49-F238E27FC236}">
                  <a16:creationId xmlns:a16="http://schemas.microsoft.com/office/drawing/2014/main" id="{6807B71B-D6ED-5B4B-BD2D-D4F5743E4CCD}"/>
                </a:ext>
              </a:extLst>
            </p:cNvPr>
            <p:cNvSpPr>
              <a:spLocks noChangeAspect="1"/>
            </p:cNvSpPr>
            <p:nvPr/>
          </p:nvSpPr>
          <p:spPr>
            <a:xfrm>
              <a:off x="7120901" y="424113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555" name="Oval 554">
              <a:extLst>
                <a:ext uri="{FF2B5EF4-FFF2-40B4-BE49-F238E27FC236}">
                  <a16:creationId xmlns:a16="http://schemas.microsoft.com/office/drawing/2014/main" id="{D13B7F1F-579F-2549-A61E-F1F254917C58}"/>
                </a:ext>
              </a:extLst>
            </p:cNvPr>
            <p:cNvSpPr>
              <a:spLocks noChangeAspect="1"/>
            </p:cNvSpPr>
            <p:nvPr/>
          </p:nvSpPr>
          <p:spPr>
            <a:xfrm>
              <a:off x="7582056" y="4239655"/>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733" name="Oval 732">
              <a:extLst>
                <a:ext uri="{FF2B5EF4-FFF2-40B4-BE49-F238E27FC236}">
                  <a16:creationId xmlns:a16="http://schemas.microsoft.com/office/drawing/2014/main" id="{76055228-ED3F-D44D-8311-194BED50F730}"/>
                </a:ext>
              </a:extLst>
            </p:cNvPr>
            <p:cNvSpPr>
              <a:spLocks noChangeAspect="1"/>
            </p:cNvSpPr>
            <p:nvPr/>
          </p:nvSpPr>
          <p:spPr>
            <a:xfrm>
              <a:off x="8040272" y="4246033"/>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747" name="Oval 746">
              <a:extLst>
                <a:ext uri="{FF2B5EF4-FFF2-40B4-BE49-F238E27FC236}">
                  <a16:creationId xmlns:a16="http://schemas.microsoft.com/office/drawing/2014/main" id="{1311DBF7-F604-524A-AAD0-208A55C6D597}"/>
                </a:ext>
              </a:extLst>
            </p:cNvPr>
            <p:cNvSpPr>
              <a:spLocks noChangeAspect="1"/>
            </p:cNvSpPr>
            <p:nvPr/>
          </p:nvSpPr>
          <p:spPr>
            <a:xfrm>
              <a:off x="8501427" y="424455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grpSp>
      <p:cxnSp>
        <p:nvCxnSpPr>
          <p:cNvPr id="801" name="Straight Connector 800">
            <a:extLst>
              <a:ext uri="{FF2B5EF4-FFF2-40B4-BE49-F238E27FC236}">
                <a16:creationId xmlns:a16="http://schemas.microsoft.com/office/drawing/2014/main" id="{7A6A1BD8-11F1-A347-98C1-6094010D57D5}"/>
              </a:ext>
            </a:extLst>
          </p:cNvPr>
          <p:cNvCxnSpPr>
            <a:cxnSpLocks/>
          </p:cNvCxnSpPr>
          <p:nvPr/>
        </p:nvCxnSpPr>
        <p:spPr>
          <a:xfrm flipV="1">
            <a:off x="2647411" y="4788167"/>
            <a:ext cx="6130494" cy="6378"/>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75" name="Group 774">
            <a:extLst>
              <a:ext uri="{FF2B5EF4-FFF2-40B4-BE49-F238E27FC236}">
                <a16:creationId xmlns:a16="http://schemas.microsoft.com/office/drawing/2014/main" id="{88BFDB19-4156-D547-8F84-BC66DDEE76D8}"/>
              </a:ext>
            </a:extLst>
          </p:cNvPr>
          <p:cNvGrpSpPr/>
          <p:nvPr/>
        </p:nvGrpSpPr>
        <p:grpSpPr>
          <a:xfrm>
            <a:off x="2702831" y="4649977"/>
            <a:ext cx="6068148" cy="290713"/>
            <a:chOff x="2359928" y="4649977"/>
            <a:chExt cx="6068148" cy="290713"/>
          </a:xfrm>
        </p:grpSpPr>
        <p:sp>
          <p:nvSpPr>
            <p:cNvPr id="437" name="Oval 436">
              <a:extLst>
                <a:ext uri="{FF2B5EF4-FFF2-40B4-BE49-F238E27FC236}">
                  <a16:creationId xmlns:a16="http://schemas.microsoft.com/office/drawing/2014/main" id="{A9BF9E9C-F624-AD47-96F3-12736096F079}"/>
                </a:ext>
              </a:extLst>
            </p:cNvPr>
            <p:cNvSpPr>
              <a:spLocks noChangeAspect="1"/>
            </p:cNvSpPr>
            <p:nvPr/>
          </p:nvSpPr>
          <p:spPr>
            <a:xfrm>
              <a:off x="2783755" y="4661252"/>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1" name="Oval 450">
              <a:extLst>
                <a:ext uri="{FF2B5EF4-FFF2-40B4-BE49-F238E27FC236}">
                  <a16:creationId xmlns:a16="http://schemas.microsoft.com/office/drawing/2014/main" id="{4F6B9193-D5E5-F04D-B857-0E0DE1A6D8C4}"/>
                </a:ext>
              </a:extLst>
            </p:cNvPr>
            <p:cNvSpPr>
              <a:spLocks noChangeAspect="1"/>
            </p:cNvSpPr>
            <p:nvPr/>
          </p:nvSpPr>
          <p:spPr>
            <a:xfrm>
              <a:off x="3244910" y="4661252"/>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65" name="Oval 464">
              <a:extLst>
                <a:ext uri="{FF2B5EF4-FFF2-40B4-BE49-F238E27FC236}">
                  <a16:creationId xmlns:a16="http://schemas.microsoft.com/office/drawing/2014/main" id="{8BDFFEAA-0451-B342-A7AC-DEF50BAC48D8}"/>
                </a:ext>
              </a:extLst>
            </p:cNvPr>
            <p:cNvSpPr>
              <a:spLocks noChangeAspect="1"/>
            </p:cNvSpPr>
            <p:nvPr/>
          </p:nvSpPr>
          <p:spPr>
            <a:xfrm>
              <a:off x="3686321" y="4667175"/>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9" name="Oval 478">
              <a:extLst>
                <a:ext uri="{FF2B5EF4-FFF2-40B4-BE49-F238E27FC236}">
                  <a16:creationId xmlns:a16="http://schemas.microsoft.com/office/drawing/2014/main" id="{EA95A6D5-7FD0-1440-BA8F-43F0CE560927}"/>
                </a:ext>
              </a:extLst>
            </p:cNvPr>
            <p:cNvSpPr>
              <a:spLocks noChangeAspect="1"/>
            </p:cNvSpPr>
            <p:nvPr/>
          </p:nvSpPr>
          <p:spPr>
            <a:xfrm>
              <a:off x="4110148" y="4659771"/>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3" name="Oval 492">
              <a:extLst>
                <a:ext uri="{FF2B5EF4-FFF2-40B4-BE49-F238E27FC236}">
                  <a16:creationId xmlns:a16="http://schemas.microsoft.com/office/drawing/2014/main" id="{728AE894-8541-0D4B-BE99-33C8B96A8CBB}"/>
                </a:ext>
              </a:extLst>
            </p:cNvPr>
            <p:cNvSpPr>
              <a:spLocks noChangeAspect="1"/>
            </p:cNvSpPr>
            <p:nvPr/>
          </p:nvSpPr>
          <p:spPr>
            <a:xfrm>
              <a:off x="4571303" y="4658290"/>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1" name="Oval 620">
              <a:extLst>
                <a:ext uri="{FF2B5EF4-FFF2-40B4-BE49-F238E27FC236}">
                  <a16:creationId xmlns:a16="http://schemas.microsoft.com/office/drawing/2014/main" id="{7D5CF6EE-A550-9644-B056-D8BBD4DAFB38}"/>
                </a:ext>
              </a:extLst>
            </p:cNvPr>
            <p:cNvSpPr>
              <a:spLocks noChangeAspect="1"/>
            </p:cNvSpPr>
            <p:nvPr/>
          </p:nvSpPr>
          <p:spPr>
            <a:xfrm>
              <a:off x="5023010" y="4652939"/>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8" name="Oval 607">
              <a:extLst>
                <a:ext uri="{FF2B5EF4-FFF2-40B4-BE49-F238E27FC236}">
                  <a16:creationId xmlns:a16="http://schemas.microsoft.com/office/drawing/2014/main" id="{6F65ED7C-D93B-DD47-8E7F-646B75725899}"/>
                </a:ext>
              </a:extLst>
            </p:cNvPr>
            <p:cNvSpPr>
              <a:spLocks noChangeAspect="1"/>
            </p:cNvSpPr>
            <p:nvPr/>
          </p:nvSpPr>
          <p:spPr>
            <a:xfrm>
              <a:off x="5446837" y="4652939"/>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5" name="Oval 594">
              <a:extLst>
                <a:ext uri="{FF2B5EF4-FFF2-40B4-BE49-F238E27FC236}">
                  <a16:creationId xmlns:a16="http://schemas.microsoft.com/office/drawing/2014/main" id="{139CB575-D0CC-5E48-9092-77257AEE584A}"/>
                </a:ext>
              </a:extLst>
            </p:cNvPr>
            <p:cNvSpPr>
              <a:spLocks noChangeAspect="1"/>
            </p:cNvSpPr>
            <p:nvPr/>
          </p:nvSpPr>
          <p:spPr>
            <a:xfrm>
              <a:off x="5907992" y="4652939"/>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82" name="Oval 581">
              <a:extLst>
                <a:ext uri="{FF2B5EF4-FFF2-40B4-BE49-F238E27FC236}">
                  <a16:creationId xmlns:a16="http://schemas.microsoft.com/office/drawing/2014/main" id="{25BB41F4-174A-4442-9E4C-D1A71AF0E93B}"/>
                </a:ext>
              </a:extLst>
            </p:cNvPr>
            <p:cNvSpPr>
              <a:spLocks noChangeAspect="1"/>
            </p:cNvSpPr>
            <p:nvPr/>
          </p:nvSpPr>
          <p:spPr>
            <a:xfrm>
              <a:off x="6349403" y="4658862"/>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9" name="Oval 568">
              <a:extLst>
                <a:ext uri="{FF2B5EF4-FFF2-40B4-BE49-F238E27FC236}">
                  <a16:creationId xmlns:a16="http://schemas.microsoft.com/office/drawing/2014/main" id="{3952AAA6-85ED-1241-8C28-12A7B1F1F9AE}"/>
                </a:ext>
              </a:extLst>
            </p:cNvPr>
            <p:cNvSpPr>
              <a:spLocks noChangeAspect="1"/>
            </p:cNvSpPr>
            <p:nvPr/>
          </p:nvSpPr>
          <p:spPr>
            <a:xfrm>
              <a:off x="6773230" y="4651458"/>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56" name="Oval 555">
              <a:extLst>
                <a:ext uri="{FF2B5EF4-FFF2-40B4-BE49-F238E27FC236}">
                  <a16:creationId xmlns:a16="http://schemas.microsoft.com/office/drawing/2014/main" id="{F1996AF1-5D11-7B43-90E6-F2D3ADBFBB61}"/>
                </a:ext>
              </a:extLst>
            </p:cNvPr>
            <p:cNvSpPr>
              <a:spLocks noChangeAspect="1"/>
            </p:cNvSpPr>
            <p:nvPr/>
          </p:nvSpPr>
          <p:spPr>
            <a:xfrm>
              <a:off x="7234385" y="4649977"/>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34" name="Oval 733">
              <a:extLst>
                <a:ext uri="{FF2B5EF4-FFF2-40B4-BE49-F238E27FC236}">
                  <a16:creationId xmlns:a16="http://schemas.microsoft.com/office/drawing/2014/main" id="{6BB19FB7-248F-2F40-9741-2E3D10069720}"/>
                </a:ext>
              </a:extLst>
            </p:cNvPr>
            <p:cNvSpPr>
              <a:spLocks noChangeAspect="1"/>
            </p:cNvSpPr>
            <p:nvPr/>
          </p:nvSpPr>
          <p:spPr>
            <a:xfrm>
              <a:off x="7692601" y="4656355"/>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48" name="Oval 747">
              <a:extLst>
                <a:ext uri="{FF2B5EF4-FFF2-40B4-BE49-F238E27FC236}">
                  <a16:creationId xmlns:a16="http://schemas.microsoft.com/office/drawing/2014/main" id="{D094767B-2D91-3F44-AD53-FB831FD22198}"/>
                </a:ext>
              </a:extLst>
            </p:cNvPr>
            <p:cNvSpPr>
              <a:spLocks noChangeAspect="1"/>
            </p:cNvSpPr>
            <p:nvPr/>
          </p:nvSpPr>
          <p:spPr>
            <a:xfrm>
              <a:off x="8153756" y="4654874"/>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319" name="Oval 318">
              <a:extLst>
                <a:ext uri="{FF2B5EF4-FFF2-40B4-BE49-F238E27FC236}">
                  <a16:creationId xmlns:a16="http://schemas.microsoft.com/office/drawing/2014/main" id="{925FB04E-3C6A-FA41-9BA8-B7C7AF286F1D}"/>
                </a:ext>
              </a:extLst>
            </p:cNvPr>
            <p:cNvSpPr>
              <a:spLocks noChangeAspect="1"/>
            </p:cNvSpPr>
            <p:nvPr/>
          </p:nvSpPr>
          <p:spPr>
            <a:xfrm>
              <a:off x="2359928" y="4661252"/>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774" name="Group 773">
            <a:extLst>
              <a:ext uri="{FF2B5EF4-FFF2-40B4-BE49-F238E27FC236}">
                <a16:creationId xmlns:a16="http://schemas.microsoft.com/office/drawing/2014/main" id="{11AFD0B6-1CBF-A047-BEED-D88881E1EFA9}"/>
              </a:ext>
            </a:extLst>
          </p:cNvPr>
          <p:cNvGrpSpPr/>
          <p:nvPr/>
        </p:nvGrpSpPr>
        <p:grpSpPr>
          <a:xfrm>
            <a:off x="2705658" y="5072715"/>
            <a:ext cx="6068148" cy="290713"/>
            <a:chOff x="2362755" y="5072715"/>
            <a:chExt cx="6068148" cy="290713"/>
          </a:xfrm>
        </p:grpSpPr>
        <p:sp>
          <p:nvSpPr>
            <p:cNvPr id="324" name="Oval 323">
              <a:extLst>
                <a:ext uri="{FF2B5EF4-FFF2-40B4-BE49-F238E27FC236}">
                  <a16:creationId xmlns:a16="http://schemas.microsoft.com/office/drawing/2014/main" id="{A5D97201-3B7A-A441-A787-D412F7C11331}"/>
                </a:ext>
              </a:extLst>
            </p:cNvPr>
            <p:cNvSpPr>
              <a:spLocks noChangeAspect="1"/>
            </p:cNvSpPr>
            <p:nvPr/>
          </p:nvSpPr>
          <p:spPr>
            <a:xfrm>
              <a:off x="2362755" y="5083990"/>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38" name="Oval 437">
              <a:extLst>
                <a:ext uri="{FF2B5EF4-FFF2-40B4-BE49-F238E27FC236}">
                  <a16:creationId xmlns:a16="http://schemas.microsoft.com/office/drawing/2014/main" id="{C3AE394A-BC5F-E541-9C08-5A0659B9CF0B}"/>
                </a:ext>
              </a:extLst>
            </p:cNvPr>
            <p:cNvSpPr>
              <a:spLocks noChangeAspect="1"/>
            </p:cNvSpPr>
            <p:nvPr/>
          </p:nvSpPr>
          <p:spPr>
            <a:xfrm>
              <a:off x="2786582" y="5083990"/>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2" name="Oval 451">
              <a:extLst>
                <a:ext uri="{FF2B5EF4-FFF2-40B4-BE49-F238E27FC236}">
                  <a16:creationId xmlns:a16="http://schemas.microsoft.com/office/drawing/2014/main" id="{030E0EA6-2DA6-5A40-923E-019C4C6332A3}"/>
                </a:ext>
              </a:extLst>
            </p:cNvPr>
            <p:cNvSpPr>
              <a:spLocks noChangeAspect="1"/>
            </p:cNvSpPr>
            <p:nvPr/>
          </p:nvSpPr>
          <p:spPr>
            <a:xfrm>
              <a:off x="3247737" y="5083990"/>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66" name="Oval 465">
              <a:extLst>
                <a:ext uri="{FF2B5EF4-FFF2-40B4-BE49-F238E27FC236}">
                  <a16:creationId xmlns:a16="http://schemas.microsoft.com/office/drawing/2014/main" id="{B4A790EE-DCDC-4E4C-9AC8-9855A33B3AD8}"/>
                </a:ext>
              </a:extLst>
            </p:cNvPr>
            <p:cNvSpPr>
              <a:spLocks noChangeAspect="1"/>
            </p:cNvSpPr>
            <p:nvPr/>
          </p:nvSpPr>
          <p:spPr>
            <a:xfrm>
              <a:off x="3689148" y="5089913"/>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0" name="Oval 479">
              <a:extLst>
                <a:ext uri="{FF2B5EF4-FFF2-40B4-BE49-F238E27FC236}">
                  <a16:creationId xmlns:a16="http://schemas.microsoft.com/office/drawing/2014/main" id="{3B5B788D-0CF6-DD4B-BBC1-135DBA103E1B}"/>
                </a:ext>
              </a:extLst>
            </p:cNvPr>
            <p:cNvSpPr>
              <a:spLocks noChangeAspect="1"/>
            </p:cNvSpPr>
            <p:nvPr/>
          </p:nvSpPr>
          <p:spPr>
            <a:xfrm>
              <a:off x="4112975" y="5082509"/>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4" name="Oval 493">
              <a:extLst>
                <a:ext uri="{FF2B5EF4-FFF2-40B4-BE49-F238E27FC236}">
                  <a16:creationId xmlns:a16="http://schemas.microsoft.com/office/drawing/2014/main" id="{75359113-2133-A543-AB29-9D914C84F28B}"/>
                </a:ext>
              </a:extLst>
            </p:cNvPr>
            <p:cNvSpPr>
              <a:spLocks noChangeAspect="1"/>
            </p:cNvSpPr>
            <p:nvPr/>
          </p:nvSpPr>
          <p:spPr>
            <a:xfrm>
              <a:off x="4574130" y="5081028"/>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2" name="Oval 621">
              <a:extLst>
                <a:ext uri="{FF2B5EF4-FFF2-40B4-BE49-F238E27FC236}">
                  <a16:creationId xmlns:a16="http://schemas.microsoft.com/office/drawing/2014/main" id="{DE0A8E4D-23EC-5543-B655-7D6A309B70CF}"/>
                </a:ext>
              </a:extLst>
            </p:cNvPr>
            <p:cNvSpPr>
              <a:spLocks noChangeAspect="1"/>
            </p:cNvSpPr>
            <p:nvPr/>
          </p:nvSpPr>
          <p:spPr>
            <a:xfrm>
              <a:off x="5025837" y="5075677"/>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9" name="Oval 608">
              <a:extLst>
                <a:ext uri="{FF2B5EF4-FFF2-40B4-BE49-F238E27FC236}">
                  <a16:creationId xmlns:a16="http://schemas.microsoft.com/office/drawing/2014/main" id="{A0CE2461-4A93-EA4C-930B-FBC37CC77AFB}"/>
                </a:ext>
              </a:extLst>
            </p:cNvPr>
            <p:cNvSpPr>
              <a:spLocks noChangeAspect="1"/>
            </p:cNvSpPr>
            <p:nvPr/>
          </p:nvSpPr>
          <p:spPr>
            <a:xfrm>
              <a:off x="5449664" y="5075677"/>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6" name="Oval 595">
              <a:extLst>
                <a:ext uri="{FF2B5EF4-FFF2-40B4-BE49-F238E27FC236}">
                  <a16:creationId xmlns:a16="http://schemas.microsoft.com/office/drawing/2014/main" id="{B4A13C94-9212-504E-9DF5-F5944ED57259}"/>
                </a:ext>
              </a:extLst>
            </p:cNvPr>
            <p:cNvSpPr>
              <a:spLocks noChangeAspect="1"/>
            </p:cNvSpPr>
            <p:nvPr/>
          </p:nvSpPr>
          <p:spPr>
            <a:xfrm>
              <a:off x="5910819" y="5075677"/>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83" name="Oval 582">
              <a:extLst>
                <a:ext uri="{FF2B5EF4-FFF2-40B4-BE49-F238E27FC236}">
                  <a16:creationId xmlns:a16="http://schemas.microsoft.com/office/drawing/2014/main" id="{70125418-12B0-5541-A9EB-87A7FDCFB115}"/>
                </a:ext>
              </a:extLst>
            </p:cNvPr>
            <p:cNvSpPr>
              <a:spLocks noChangeAspect="1"/>
            </p:cNvSpPr>
            <p:nvPr/>
          </p:nvSpPr>
          <p:spPr>
            <a:xfrm>
              <a:off x="6352230" y="5081600"/>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0" name="Oval 569">
              <a:extLst>
                <a:ext uri="{FF2B5EF4-FFF2-40B4-BE49-F238E27FC236}">
                  <a16:creationId xmlns:a16="http://schemas.microsoft.com/office/drawing/2014/main" id="{639454D4-89D0-9D43-92A2-0C1F737EA32F}"/>
                </a:ext>
              </a:extLst>
            </p:cNvPr>
            <p:cNvSpPr>
              <a:spLocks noChangeAspect="1"/>
            </p:cNvSpPr>
            <p:nvPr/>
          </p:nvSpPr>
          <p:spPr>
            <a:xfrm>
              <a:off x="6776057" y="5074196"/>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57" name="Oval 556">
              <a:extLst>
                <a:ext uri="{FF2B5EF4-FFF2-40B4-BE49-F238E27FC236}">
                  <a16:creationId xmlns:a16="http://schemas.microsoft.com/office/drawing/2014/main" id="{E2A88789-F749-A348-8E87-5567364665B5}"/>
                </a:ext>
              </a:extLst>
            </p:cNvPr>
            <p:cNvSpPr>
              <a:spLocks noChangeAspect="1"/>
            </p:cNvSpPr>
            <p:nvPr/>
          </p:nvSpPr>
          <p:spPr>
            <a:xfrm>
              <a:off x="7237212" y="5072715"/>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35" name="Oval 734">
              <a:extLst>
                <a:ext uri="{FF2B5EF4-FFF2-40B4-BE49-F238E27FC236}">
                  <a16:creationId xmlns:a16="http://schemas.microsoft.com/office/drawing/2014/main" id="{3539D68A-A359-8045-A32B-E9541263EDFB}"/>
                </a:ext>
              </a:extLst>
            </p:cNvPr>
            <p:cNvSpPr>
              <a:spLocks noChangeAspect="1"/>
            </p:cNvSpPr>
            <p:nvPr/>
          </p:nvSpPr>
          <p:spPr>
            <a:xfrm>
              <a:off x="7695428" y="5079093"/>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49" name="Oval 748">
              <a:extLst>
                <a:ext uri="{FF2B5EF4-FFF2-40B4-BE49-F238E27FC236}">
                  <a16:creationId xmlns:a16="http://schemas.microsoft.com/office/drawing/2014/main" id="{596F4105-57AD-C246-BEF4-36A80D5CF251}"/>
                </a:ext>
              </a:extLst>
            </p:cNvPr>
            <p:cNvSpPr>
              <a:spLocks noChangeAspect="1"/>
            </p:cNvSpPr>
            <p:nvPr/>
          </p:nvSpPr>
          <p:spPr>
            <a:xfrm>
              <a:off x="8156583" y="5077612"/>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cxnSp>
        <p:nvCxnSpPr>
          <p:cNvPr id="803" name="Straight Connector 802">
            <a:extLst>
              <a:ext uri="{FF2B5EF4-FFF2-40B4-BE49-F238E27FC236}">
                <a16:creationId xmlns:a16="http://schemas.microsoft.com/office/drawing/2014/main" id="{90E0E816-B5EC-534B-833B-843D96FDC5C6}"/>
              </a:ext>
            </a:extLst>
          </p:cNvPr>
          <p:cNvCxnSpPr>
            <a:cxnSpLocks/>
          </p:cNvCxnSpPr>
          <p:nvPr/>
        </p:nvCxnSpPr>
        <p:spPr>
          <a:xfrm flipV="1">
            <a:off x="2612080" y="5650382"/>
            <a:ext cx="6162135" cy="1615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73" name="Group 772">
            <a:extLst>
              <a:ext uri="{FF2B5EF4-FFF2-40B4-BE49-F238E27FC236}">
                <a16:creationId xmlns:a16="http://schemas.microsoft.com/office/drawing/2014/main" id="{7722769B-676E-6249-B7EB-F2C320190E7A}"/>
              </a:ext>
            </a:extLst>
          </p:cNvPr>
          <p:cNvGrpSpPr/>
          <p:nvPr/>
        </p:nvGrpSpPr>
        <p:grpSpPr>
          <a:xfrm>
            <a:off x="2707759" y="5513271"/>
            <a:ext cx="6068148" cy="290713"/>
            <a:chOff x="2364856" y="5513271"/>
            <a:chExt cx="6068148" cy="290713"/>
          </a:xfrm>
        </p:grpSpPr>
        <p:sp>
          <p:nvSpPr>
            <p:cNvPr id="329" name="Oval 328">
              <a:extLst>
                <a:ext uri="{FF2B5EF4-FFF2-40B4-BE49-F238E27FC236}">
                  <a16:creationId xmlns:a16="http://schemas.microsoft.com/office/drawing/2014/main" id="{49970B78-8B46-6E44-9DF9-E17EBC7F49DC}"/>
                </a:ext>
              </a:extLst>
            </p:cNvPr>
            <p:cNvSpPr>
              <a:spLocks noChangeAspect="1"/>
            </p:cNvSpPr>
            <p:nvPr/>
          </p:nvSpPr>
          <p:spPr>
            <a:xfrm>
              <a:off x="2364856" y="5524546"/>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39" name="Oval 438">
              <a:extLst>
                <a:ext uri="{FF2B5EF4-FFF2-40B4-BE49-F238E27FC236}">
                  <a16:creationId xmlns:a16="http://schemas.microsoft.com/office/drawing/2014/main" id="{4E3386B6-C429-384A-8E04-8BB0BF9487D1}"/>
                </a:ext>
              </a:extLst>
            </p:cNvPr>
            <p:cNvSpPr>
              <a:spLocks noChangeAspect="1"/>
            </p:cNvSpPr>
            <p:nvPr/>
          </p:nvSpPr>
          <p:spPr>
            <a:xfrm>
              <a:off x="2788683" y="5524546"/>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3" name="Oval 452">
              <a:extLst>
                <a:ext uri="{FF2B5EF4-FFF2-40B4-BE49-F238E27FC236}">
                  <a16:creationId xmlns:a16="http://schemas.microsoft.com/office/drawing/2014/main" id="{075F4F22-89A0-764E-969A-330659401035}"/>
                </a:ext>
              </a:extLst>
            </p:cNvPr>
            <p:cNvSpPr>
              <a:spLocks noChangeAspect="1"/>
            </p:cNvSpPr>
            <p:nvPr/>
          </p:nvSpPr>
          <p:spPr>
            <a:xfrm>
              <a:off x="3249838" y="5524546"/>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67" name="Oval 466">
              <a:extLst>
                <a:ext uri="{FF2B5EF4-FFF2-40B4-BE49-F238E27FC236}">
                  <a16:creationId xmlns:a16="http://schemas.microsoft.com/office/drawing/2014/main" id="{9DC85773-2921-B84B-945F-C63CBD928355}"/>
                </a:ext>
              </a:extLst>
            </p:cNvPr>
            <p:cNvSpPr>
              <a:spLocks noChangeAspect="1"/>
            </p:cNvSpPr>
            <p:nvPr/>
          </p:nvSpPr>
          <p:spPr>
            <a:xfrm>
              <a:off x="3691249" y="5530469"/>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1" name="Oval 480">
              <a:extLst>
                <a:ext uri="{FF2B5EF4-FFF2-40B4-BE49-F238E27FC236}">
                  <a16:creationId xmlns:a16="http://schemas.microsoft.com/office/drawing/2014/main" id="{C5C53FD4-FA94-6E48-88CE-D5895D98055D}"/>
                </a:ext>
              </a:extLst>
            </p:cNvPr>
            <p:cNvSpPr>
              <a:spLocks noChangeAspect="1"/>
            </p:cNvSpPr>
            <p:nvPr/>
          </p:nvSpPr>
          <p:spPr>
            <a:xfrm>
              <a:off x="4115076" y="5523065"/>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5" name="Oval 494">
              <a:extLst>
                <a:ext uri="{FF2B5EF4-FFF2-40B4-BE49-F238E27FC236}">
                  <a16:creationId xmlns:a16="http://schemas.microsoft.com/office/drawing/2014/main" id="{9465CA3A-8756-CF4D-B7DE-C57EFE0FAA27}"/>
                </a:ext>
              </a:extLst>
            </p:cNvPr>
            <p:cNvSpPr>
              <a:spLocks noChangeAspect="1"/>
            </p:cNvSpPr>
            <p:nvPr/>
          </p:nvSpPr>
          <p:spPr>
            <a:xfrm>
              <a:off x="4576231" y="5521584"/>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3" name="Oval 622">
              <a:extLst>
                <a:ext uri="{FF2B5EF4-FFF2-40B4-BE49-F238E27FC236}">
                  <a16:creationId xmlns:a16="http://schemas.microsoft.com/office/drawing/2014/main" id="{A1907C69-D58F-0B4A-99B8-59E244FED32C}"/>
                </a:ext>
              </a:extLst>
            </p:cNvPr>
            <p:cNvSpPr>
              <a:spLocks noChangeAspect="1"/>
            </p:cNvSpPr>
            <p:nvPr/>
          </p:nvSpPr>
          <p:spPr>
            <a:xfrm>
              <a:off x="5027938" y="5516233"/>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0" name="Oval 609">
              <a:extLst>
                <a:ext uri="{FF2B5EF4-FFF2-40B4-BE49-F238E27FC236}">
                  <a16:creationId xmlns:a16="http://schemas.microsoft.com/office/drawing/2014/main" id="{1AEA37F6-5DE9-8447-9912-5861F22D527E}"/>
                </a:ext>
              </a:extLst>
            </p:cNvPr>
            <p:cNvSpPr>
              <a:spLocks noChangeAspect="1"/>
            </p:cNvSpPr>
            <p:nvPr/>
          </p:nvSpPr>
          <p:spPr>
            <a:xfrm>
              <a:off x="5451765" y="5516233"/>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7" name="Oval 596">
              <a:extLst>
                <a:ext uri="{FF2B5EF4-FFF2-40B4-BE49-F238E27FC236}">
                  <a16:creationId xmlns:a16="http://schemas.microsoft.com/office/drawing/2014/main" id="{53DD044A-DFAA-7F42-81DE-0EEBBC881DFD}"/>
                </a:ext>
              </a:extLst>
            </p:cNvPr>
            <p:cNvSpPr>
              <a:spLocks noChangeAspect="1"/>
            </p:cNvSpPr>
            <p:nvPr/>
          </p:nvSpPr>
          <p:spPr>
            <a:xfrm>
              <a:off x="5912920" y="5516233"/>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84" name="Oval 583">
              <a:extLst>
                <a:ext uri="{FF2B5EF4-FFF2-40B4-BE49-F238E27FC236}">
                  <a16:creationId xmlns:a16="http://schemas.microsoft.com/office/drawing/2014/main" id="{AD6A8883-F1B3-7B4E-9D3A-F43E706B9210}"/>
                </a:ext>
              </a:extLst>
            </p:cNvPr>
            <p:cNvSpPr>
              <a:spLocks noChangeAspect="1"/>
            </p:cNvSpPr>
            <p:nvPr/>
          </p:nvSpPr>
          <p:spPr>
            <a:xfrm>
              <a:off x="6354331" y="5522156"/>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1" name="Oval 570">
              <a:extLst>
                <a:ext uri="{FF2B5EF4-FFF2-40B4-BE49-F238E27FC236}">
                  <a16:creationId xmlns:a16="http://schemas.microsoft.com/office/drawing/2014/main" id="{09433761-6BA2-2D41-B78A-A85B5B9E1D23}"/>
                </a:ext>
              </a:extLst>
            </p:cNvPr>
            <p:cNvSpPr>
              <a:spLocks noChangeAspect="1"/>
            </p:cNvSpPr>
            <p:nvPr/>
          </p:nvSpPr>
          <p:spPr>
            <a:xfrm>
              <a:off x="6778158" y="5514752"/>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58" name="Oval 557">
              <a:extLst>
                <a:ext uri="{FF2B5EF4-FFF2-40B4-BE49-F238E27FC236}">
                  <a16:creationId xmlns:a16="http://schemas.microsoft.com/office/drawing/2014/main" id="{0CD2C8C2-E9D2-F846-BDB3-F2AFC01B1EE0}"/>
                </a:ext>
              </a:extLst>
            </p:cNvPr>
            <p:cNvSpPr>
              <a:spLocks noChangeAspect="1"/>
            </p:cNvSpPr>
            <p:nvPr/>
          </p:nvSpPr>
          <p:spPr>
            <a:xfrm>
              <a:off x="7239313" y="5513271"/>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36" name="Oval 735">
              <a:extLst>
                <a:ext uri="{FF2B5EF4-FFF2-40B4-BE49-F238E27FC236}">
                  <a16:creationId xmlns:a16="http://schemas.microsoft.com/office/drawing/2014/main" id="{72CA59F7-1133-064E-BDC9-8D25A2AA272A}"/>
                </a:ext>
              </a:extLst>
            </p:cNvPr>
            <p:cNvSpPr>
              <a:spLocks noChangeAspect="1"/>
            </p:cNvSpPr>
            <p:nvPr/>
          </p:nvSpPr>
          <p:spPr>
            <a:xfrm>
              <a:off x="7697529" y="5519649"/>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50" name="Oval 749">
              <a:extLst>
                <a:ext uri="{FF2B5EF4-FFF2-40B4-BE49-F238E27FC236}">
                  <a16:creationId xmlns:a16="http://schemas.microsoft.com/office/drawing/2014/main" id="{93A1E587-C40B-BD4A-82E9-5EE5ABA63A51}"/>
                </a:ext>
              </a:extLst>
            </p:cNvPr>
            <p:cNvSpPr>
              <a:spLocks noChangeAspect="1"/>
            </p:cNvSpPr>
            <p:nvPr/>
          </p:nvSpPr>
          <p:spPr>
            <a:xfrm>
              <a:off x="8158684" y="5518168"/>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763" name="Group 762">
            <a:extLst>
              <a:ext uri="{FF2B5EF4-FFF2-40B4-BE49-F238E27FC236}">
                <a16:creationId xmlns:a16="http://schemas.microsoft.com/office/drawing/2014/main" id="{2675F11E-D0A4-0C4C-8DB8-B7626E7E622E}"/>
              </a:ext>
            </a:extLst>
          </p:cNvPr>
          <p:cNvGrpSpPr/>
          <p:nvPr/>
        </p:nvGrpSpPr>
        <p:grpSpPr>
          <a:xfrm>
            <a:off x="2719763" y="5989696"/>
            <a:ext cx="6033512" cy="236681"/>
            <a:chOff x="2376860" y="5989696"/>
            <a:chExt cx="6033512" cy="236681"/>
          </a:xfrm>
        </p:grpSpPr>
        <p:sp>
          <p:nvSpPr>
            <p:cNvPr id="304" name="Rectangle 303">
              <a:extLst>
                <a:ext uri="{FF2B5EF4-FFF2-40B4-BE49-F238E27FC236}">
                  <a16:creationId xmlns:a16="http://schemas.microsoft.com/office/drawing/2014/main" id="{3EEE69D9-795C-244F-A062-3C5FA0080ECF}"/>
                </a:ext>
              </a:extLst>
            </p:cNvPr>
            <p:cNvSpPr/>
            <p:nvPr/>
          </p:nvSpPr>
          <p:spPr>
            <a:xfrm>
              <a:off x="2376860" y="5990194"/>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440" name="Rectangle 439">
              <a:extLst>
                <a:ext uri="{FF2B5EF4-FFF2-40B4-BE49-F238E27FC236}">
                  <a16:creationId xmlns:a16="http://schemas.microsoft.com/office/drawing/2014/main" id="{B7D59138-905C-B54A-8B7B-CE370F843BCA}"/>
                </a:ext>
              </a:extLst>
            </p:cNvPr>
            <p:cNvSpPr/>
            <p:nvPr/>
          </p:nvSpPr>
          <p:spPr>
            <a:xfrm>
              <a:off x="2800687" y="5990194"/>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454" name="Rectangle 453">
              <a:extLst>
                <a:ext uri="{FF2B5EF4-FFF2-40B4-BE49-F238E27FC236}">
                  <a16:creationId xmlns:a16="http://schemas.microsoft.com/office/drawing/2014/main" id="{4FBB256C-08B4-CC43-AC0F-2960B5DE7FDA}"/>
                </a:ext>
              </a:extLst>
            </p:cNvPr>
            <p:cNvSpPr/>
            <p:nvPr/>
          </p:nvSpPr>
          <p:spPr>
            <a:xfrm>
              <a:off x="3261842" y="5990194"/>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468" name="Rectangle 467">
              <a:extLst>
                <a:ext uri="{FF2B5EF4-FFF2-40B4-BE49-F238E27FC236}">
                  <a16:creationId xmlns:a16="http://schemas.microsoft.com/office/drawing/2014/main" id="{CB2086EE-F838-5046-A7BF-966458F5A887}"/>
                </a:ext>
              </a:extLst>
            </p:cNvPr>
            <p:cNvSpPr/>
            <p:nvPr/>
          </p:nvSpPr>
          <p:spPr>
            <a:xfrm>
              <a:off x="3703253" y="5996117"/>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482" name="Rectangle 481">
              <a:extLst>
                <a:ext uri="{FF2B5EF4-FFF2-40B4-BE49-F238E27FC236}">
                  <a16:creationId xmlns:a16="http://schemas.microsoft.com/office/drawing/2014/main" id="{532E0FB9-6BBC-774C-92E6-55D1C92D53B1}"/>
                </a:ext>
              </a:extLst>
            </p:cNvPr>
            <p:cNvSpPr/>
            <p:nvPr/>
          </p:nvSpPr>
          <p:spPr>
            <a:xfrm>
              <a:off x="4127080" y="5996528"/>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496" name="Rectangle 495">
              <a:extLst>
                <a:ext uri="{FF2B5EF4-FFF2-40B4-BE49-F238E27FC236}">
                  <a16:creationId xmlns:a16="http://schemas.microsoft.com/office/drawing/2014/main" id="{80606080-03BA-8D42-B717-66E9B790A2D0}"/>
                </a:ext>
              </a:extLst>
            </p:cNvPr>
            <p:cNvSpPr/>
            <p:nvPr/>
          </p:nvSpPr>
          <p:spPr>
            <a:xfrm>
              <a:off x="4588235" y="5995047"/>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624" name="Rectangle 623">
              <a:extLst>
                <a:ext uri="{FF2B5EF4-FFF2-40B4-BE49-F238E27FC236}">
                  <a16:creationId xmlns:a16="http://schemas.microsoft.com/office/drawing/2014/main" id="{7C524018-E893-AF4F-BB15-2DCAF921BC1D}"/>
                </a:ext>
              </a:extLst>
            </p:cNvPr>
            <p:cNvSpPr/>
            <p:nvPr/>
          </p:nvSpPr>
          <p:spPr>
            <a:xfrm>
              <a:off x="5039942" y="5989696"/>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611" name="Rectangle 610">
              <a:extLst>
                <a:ext uri="{FF2B5EF4-FFF2-40B4-BE49-F238E27FC236}">
                  <a16:creationId xmlns:a16="http://schemas.microsoft.com/office/drawing/2014/main" id="{2C894100-E2F8-E046-A771-49832165C45C}"/>
                </a:ext>
              </a:extLst>
            </p:cNvPr>
            <p:cNvSpPr/>
            <p:nvPr/>
          </p:nvSpPr>
          <p:spPr>
            <a:xfrm>
              <a:off x="5463769" y="5989696"/>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598" name="Rectangle 597">
              <a:extLst>
                <a:ext uri="{FF2B5EF4-FFF2-40B4-BE49-F238E27FC236}">
                  <a16:creationId xmlns:a16="http://schemas.microsoft.com/office/drawing/2014/main" id="{50B38B7E-1B48-1D4C-AF68-89366AEF30B3}"/>
                </a:ext>
              </a:extLst>
            </p:cNvPr>
            <p:cNvSpPr/>
            <p:nvPr/>
          </p:nvSpPr>
          <p:spPr>
            <a:xfrm>
              <a:off x="5924924" y="5989696"/>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585" name="Rectangle 584">
              <a:extLst>
                <a:ext uri="{FF2B5EF4-FFF2-40B4-BE49-F238E27FC236}">
                  <a16:creationId xmlns:a16="http://schemas.microsoft.com/office/drawing/2014/main" id="{69662EB4-CC95-DD44-BF26-54BB81331164}"/>
                </a:ext>
              </a:extLst>
            </p:cNvPr>
            <p:cNvSpPr/>
            <p:nvPr/>
          </p:nvSpPr>
          <p:spPr>
            <a:xfrm>
              <a:off x="6366335" y="5995619"/>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572" name="Rectangle 571">
              <a:extLst>
                <a:ext uri="{FF2B5EF4-FFF2-40B4-BE49-F238E27FC236}">
                  <a16:creationId xmlns:a16="http://schemas.microsoft.com/office/drawing/2014/main" id="{6553E4AF-5E66-B24D-AFBB-AAF400F1144E}"/>
                </a:ext>
              </a:extLst>
            </p:cNvPr>
            <p:cNvSpPr/>
            <p:nvPr/>
          </p:nvSpPr>
          <p:spPr>
            <a:xfrm>
              <a:off x="6790162" y="5996030"/>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559" name="Rectangle 558">
              <a:extLst>
                <a:ext uri="{FF2B5EF4-FFF2-40B4-BE49-F238E27FC236}">
                  <a16:creationId xmlns:a16="http://schemas.microsoft.com/office/drawing/2014/main" id="{2BFE1D17-9BD6-3247-8F1F-09E2692160C9}"/>
                </a:ext>
              </a:extLst>
            </p:cNvPr>
            <p:cNvSpPr/>
            <p:nvPr/>
          </p:nvSpPr>
          <p:spPr>
            <a:xfrm>
              <a:off x="7251317" y="5994549"/>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737" name="Rectangle 736">
              <a:extLst>
                <a:ext uri="{FF2B5EF4-FFF2-40B4-BE49-F238E27FC236}">
                  <a16:creationId xmlns:a16="http://schemas.microsoft.com/office/drawing/2014/main" id="{3A0D1317-5784-8B4F-BB04-C3D2EE74B6F5}"/>
                </a:ext>
              </a:extLst>
            </p:cNvPr>
            <p:cNvSpPr/>
            <p:nvPr/>
          </p:nvSpPr>
          <p:spPr>
            <a:xfrm>
              <a:off x="7709533" y="5993112"/>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751" name="Rectangle 750">
              <a:extLst>
                <a:ext uri="{FF2B5EF4-FFF2-40B4-BE49-F238E27FC236}">
                  <a16:creationId xmlns:a16="http://schemas.microsoft.com/office/drawing/2014/main" id="{CA3BCD08-DE8D-2F44-B7E0-83FCE3BA490D}"/>
                </a:ext>
              </a:extLst>
            </p:cNvPr>
            <p:cNvSpPr/>
            <p:nvPr/>
          </p:nvSpPr>
          <p:spPr>
            <a:xfrm>
              <a:off x="8170688" y="5991631"/>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grpSp>
      <p:grpSp>
        <p:nvGrpSpPr>
          <p:cNvPr id="786" name="Group 785">
            <a:extLst>
              <a:ext uri="{FF2B5EF4-FFF2-40B4-BE49-F238E27FC236}">
                <a16:creationId xmlns:a16="http://schemas.microsoft.com/office/drawing/2014/main" id="{B89678DD-1B80-CA4E-AF24-6B2C6B56B89A}"/>
              </a:ext>
            </a:extLst>
          </p:cNvPr>
          <p:cNvGrpSpPr/>
          <p:nvPr/>
        </p:nvGrpSpPr>
        <p:grpSpPr>
          <a:xfrm>
            <a:off x="2699837" y="1146705"/>
            <a:ext cx="6068148" cy="290713"/>
            <a:chOff x="2699837" y="1146705"/>
            <a:chExt cx="6068148" cy="290713"/>
          </a:xfrm>
        </p:grpSpPr>
        <p:sp>
          <p:nvSpPr>
            <p:cNvPr id="393" name="Oval 392">
              <a:extLst>
                <a:ext uri="{FF2B5EF4-FFF2-40B4-BE49-F238E27FC236}">
                  <a16:creationId xmlns:a16="http://schemas.microsoft.com/office/drawing/2014/main" id="{842F2F4F-D090-8046-A4E0-83FBD41FF792}"/>
                </a:ext>
              </a:extLst>
            </p:cNvPr>
            <p:cNvSpPr>
              <a:spLocks noChangeAspect="1"/>
            </p:cNvSpPr>
            <p:nvPr/>
          </p:nvSpPr>
          <p:spPr>
            <a:xfrm>
              <a:off x="2699837"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41" name="Oval 440">
              <a:extLst>
                <a:ext uri="{FF2B5EF4-FFF2-40B4-BE49-F238E27FC236}">
                  <a16:creationId xmlns:a16="http://schemas.microsoft.com/office/drawing/2014/main" id="{81B6619F-4725-754A-95CA-F0AE151654AE}"/>
                </a:ext>
              </a:extLst>
            </p:cNvPr>
            <p:cNvSpPr>
              <a:spLocks noChangeAspect="1"/>
            </p:cNvSpPr>
            <p:nvPr/>
          </p:nvSpPr>
          <p:spPr>
            <a:xfrm>
              <a:off x="3123664"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5" name="Oval 454">
              <a:extLst>
                <a:ext uri="{FF2B5EF4-FFF2-40B4-BE49-F238E27FC236}">
                  <a16:creationId xmlns:a16="http://schemas.microsoft.com/office/drawing/2014/main" id="{B0783D19-6663-9844-933D-13542C07CCCF}"/>
                </a:ext>
              </a:extLst>
            </p:cNvPr>
            <p:cNvSpPr>
              <a:spLocks noChangeAspect="1"/>
            </p:cNvSpPr>
            <p:nvPr/>
          </p:nvSpPr>
          <p:spPr>
            <a:xfrm>
              <a:off x="3584819"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69" name="Oval 468">
              <a:extLst>
                <a:ext uri="{FF2B5EF4-FFF2-40B4-BE49-F238E27FC236}">
                  <a16:creationId xmlns:a16="http://schemas.microsoft.com/office/drawing/2014/main" id="{EE263AFE-B543-0043-AF78-B5FF2BB60D99}"/>
                </a:ext>
              </a:extLst>
            </p:cNvPr>
            <p:cNvSpPr>
              <a:spLocks noChangeAspect="1"/>
            </p:cNvSpPr>
            <p:nvPr/>
          </p:nvSpPr>
          <p:spPr>
            <a:xfrm>
              <a:off x="4026230" y="116390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3" name="Oval 482">
              <a:extLst>
                <a:ext uri="{FF2B5EF4-FFF2-40B4-BE49-F238E27FC236}">
                  <a16:creationId xmlns:a16="http://schemas.microsoft.com/office/drawing/2014/main" id="{BA502E77-936C-ED47-9031-6740B580DD32}"/>
                </a:ext>
              </a:extLst>
            </p:cNvPr>
            <p:cNvSpPr>
              <a:spLocks noChangeAspect="1"/>
            </p:cNvSpPr>
            <p:nvPr/>
          </p:nvSpPr>
          <p:spPr>
            <a:xfrm>
              <a:off x="4450057" y="115649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7" name="Oval 496">
              <a:extLst>
                <a:ext uri="{FF2B5EF4-FFF2-40B4-BE49-F238E27FC236}">
                  <a16:creationId xmlns:a16="http://schemas.microsoft.com/office/drawing/2014/main" id="{62374133-5425-A140-90AE-F49C7BFC2ADF}"/>
                </a:ext>
              </a:extLst>
            </p:cNvPr>
            <p:cNvSpPr>
              <a:spLocks noChangeAspect="1"/>
            </p:cNvSpPr>
            <p:nvPr/>
          </p:nvSpPr>
          <p:spPr>
            <a:xfrm>
              <a:off x="4911212" y="11550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5" name="Oval 624">
              <a:extLst>
                <a:ext uri="{FF2B5EF4-FFF2-40B4-BE49-F238E27FC236}">
                  <a16:creationId xmlns:a16="http://schemas.microsoft.com/office/drawing/2014/main" id="{AC289019-3C1B-F647-85BD-E19D2816ADB7}"/>
                </a:ext>
              </a:extLst>
            </p:cNvPr>
            <p:cNvSpPr>
              <a:spLocks noChangeAspect="1"/>
            </p:cNvSpPr>
            <p:nvPr/>
          </p:nvSpPr>
          <p:spPr>
            <a:xfrm>
              <a:off x="5362919"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2" name="Oval 611">
              <a:extLst>
                <a:ext uri="{FF2B5EF4-FFF2-40B4-BE49-F238E27FC236}">
                  <a16:creationId xmlns:a16="http://schemas.microsoft.com/office/drawing/2014/main" id="{B14923F4-D188-D043-BE92-328946978C88}"/>
                </a:ext>
              </a:extLst>
            </p:cNvPr>
            <p:cNvSpPr>
              <a:spLocks noChangeAspect="1"/>
            </p:cNvSpPr>
            <p:nvPr/>
          </p:nvSpPr>
          <p:spPr>
            <a:xfrm>
              <a:off x="5786746"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9" name="Oval 598">
              <a:extLst>
                <a:ext uri="{FF2B5EF4-FFF2-40B4-BE49-F238E27FC236}">
                  <a16:creationId xmlns:a16="http://schemas.microsoft.com/office/drawing/2014/main" id="{DBBCA886-DA6B-1C41-A604-DF57C8566181}"/>
                </a:ext>
              </a:extLst>
            </p:cNvPr>
            <p:cNvSpPr>
              <a:spLocks noChangeAspect="1"/>
            </p:cNvSpPr>
            <p:nvPr/>
          </p:nvSpPr>
          <p:spPr>
            <a:xfrm>
              <a:off x="6247901"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86" name="Oval 585">
              <a:extLst>
                <a:ext uri="{FF2B5EF4-FFF2-40B4-BE49-F238E27FC236}">
                  <a16:creationId xmlns:a16="http://schemas.microsoft.com/office/drawing/2014/main" id="{9D239CB0-307C-D44D-A732-FED4968D004F}"/>
                </a:ext>
              </a:extLst>
            </p:cNvPr>
            <p:cNvSpPr>
              <a:spLocks noChangeAspect="1"/>
            </p:cNvSpPr>
            <p:nvPr/>
          </p:nvSpPr>
          <p:spPr>
            <a:xfrm>
              <a:off x="6689312" y="115559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3" name="Oval 572">
              <a:extLst>
                <a:ext uri="{FF2B5EF4-FFF2-40B4-BE49-F238E27FC236}">
                  <a16:creationId xmlns:a16="http://schemas.microsoft.com/office/drawing/2014/main" id="{969EC865-505C-B847-8FAC-AC98EB1522E9}"/>
                </a:ext>
              </a:extLst>
            </p:cNvPr>
            <p:cNvSpPr>
              <a:spLocks noChangeAspect="1"/>
            </p:cNvSpPr>
            <p:nvPr/>
          </p:nvSpPr>
          <p:spPr>
            <a:xfrm>
              <a:off x="7113139" y="114818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0" name="Oval 559">
              <a:extLst>
                <a:ext uri="{FF2B5EF4-FFF2-40B4-BE49-F238E27FC236}">
                  <a16:creationId xmlns:a16="http://schemas.microsoft.com/office/drawing/2014/main" id="{81500CDA-8A9A-8D4F-A296-5AC737B8F09C}"/>
                </a:ext>
              </a:extLst>
            </p:cNvPr>
            <p:cNvSpPr>
              <a:spLocks noChangeAspect="1"/>
            </p:cNvSpPr>
            <p:nvPr/>
          </p:nvSpPr>
          <p:spPr>
            <a:xfrm>
              <a:off x="7574294" y="11467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38" name="Oval 737">
              <a:extLst>
                <a:ext uri="{FF2B5EF4-FFF2-40B4-BE49-F238E27FC236}">
                  <a16:creationId xmlns:a16="http://schemas.microsoft.com/office/drawing/2014/main" id="{45D0DD5F-9D3E-FF41-A09A-C64AFCB60912}"/>
                </a:ext>
              </a:extLst>
            </p:cNvPr>
            <p:cNvSpPr>
              <a:spLocks noChangeAspect="1"/>
            </p:cNvSpPr>
            <p:nvPr/>
          </p:nvSpPr>
          <p:spPr>
            <a:xfrm>
              <a:off x="8032510" y="115308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52" name="Oval 751">
              <a:extLst>
                <a:ext uri="{FF2B5EF4-FFF2-40B4-BE49-F238E27FC236}">
                  <a16:creationId xmlns:a16="http://schemas.microsoft.com/office/drawing/2014/main" id="{6BCBD0FC-4F0C-FE4A-88A5-887924FD7E70}"/>
                </a:ext>
              </a:extLst>
            </p:cNvPr>
            <p:cNvSpPr>
              <a:spLocks noChangeAspect="1"/>
            </p:cNvSpPr>
            <p:nvPr/>
          </p:nvSpPr>
          <p:spPr>
            <a:xfrm>
              <a:off x="8493665" y="115160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785" name="Group 784">
            <a:extLst>
              <a:ext uri="{FF2B5EF4-FFF2-40B4-BE49-F238E27FC236}">
                <a16:creationId xmlns:a16="http://schemas.microsoft.com/office/drawing/2014/main" id="{E8F7E4C0-D32E-3B4A-89A5-515DB5F8D12F}"/>
              </a:ext>
            </a:extLst>
          </p:cNvPr>
          <p:cNvGrpSpPr/>
          <p:nvPr/>
        </p:nvGrpSpPr>
        <p:grpSpPr>
          <a:xfrm>
            <a:off x="2702664" y="1569443"/>
            <a:ext cx="6068148" cy="290713"/>
            <a:chOff x="2702664" y="1569443"/>
            <a:chExt cx="6068148" cy="290713"/>
          </a:xfrm>
        </p:grpSpPr>
        <p:sp>
          <p:nvSpPr>
            <p:cNvPr id="398" name="Oval 397">
              <a:extLst>
                <a:ext uri="{FF2B5EF4-FFF2-40B4-BE49-F238E27FC236}">
                  <a16:creationId xmlns:a16="http://schemas.microsoft.com/office/drawing/2014/main" id="{126CC315-BF55-A04E-8729-A8304C8ADE36}"/>
                </a:ext>
              </a:extLst>
            </p:cNvPr>
            <p:cNvSpPr>
              <a:spLocks noChangeAspect="1"/>
            </p:cNvSpPr>
            <p:nvPr/>
          </p:nvSpPr>
          <p:spPr>
            <a:xfrm>
              <a:off x="2702664"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42" name="Oval 441">
              <a:extLst>
                <a:ext uri="{FF2B5EF4-FFF2-40B4-BE49-F238E27FC236}">
                  <a16:creationId xmlns:a16="http://schemas.microsoft.com/office/drawing/2014/main" id="{AF9A57B2-B2DC-B94F-B5B2-6B2DD22FA420}"/>
                </a:ext>
              </a:extLst>
            </p:cNvPr>
            <p:cNvSpPr>
              <a:spLocks noChangeAspect="1"/>
            </p:cNvSpPr>
            <p:nvPr/>
          </p:nvSpPr>
          <p:spPr>
            <a:xfrm>
              <a:off x="3126491"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6" name="Oval 455">
              <a:extLst>
                <a:ext uri="{FF2B5EF4-FFF2-40B4-BE49-F238E27FC236}">
                  <a16:creationId xmlns:a16="http://schemas.microsoft.com/office/drawing/2014/main" id="{AAD6431D-C0AB-4645-857E-832AB241E827}"/>
                </a:ext>
              </a:extLst>
            </p:cNvPr>
            <p:cNvSpPr>
              <a:spLocks noChangeAspect="1"/>
            </p:cNvSpPr>
            <p:nvPr/>
          </p:nvSpPr>
          <p:spPr>
            <a:xfrm>
              <a:off x="3587646"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0" name="Oval 469">
              <a:extLst>
                <a:ext uri="{FF2B5EF4-FFF2-40B4-BE49-F238E27FC236}">
                  <a16:creationId xmlns:a16="http://schemas.microsoft.com/office/drawing/2014/main" id="{D36DE549-E60B-6147-8528-C175ED371049}"/>
                </a:ext>
              </a:extLst>
            </p:cNvPr>
            <p:cNvSpPr>
              <a:spLocks noChangeAspect="1"/>
            </p:cNvSpPr>
            <p:nvPr/>
          </p:nvSpPr>
          <p:spPr>
            <a:xfrm>
              <a:off x="4029057" y="158664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4" name="Oval 483">
              <a:extLst>
                <a:ext uri="{FF2B5EF4-FFF2-40B4-BE49-F238E27FC236}">
                  <a16:creationId xmlns:a16="http://schemas.microsoft.com/office/drawing/2014/main" id="{917F0774-7B8A-7940-B652-A4098EE08EF4}"/>
                </a:ext>
              </a:extLst>
            </p:cNvPr>
            <p:cNvSpPr>
              <a:spLocks noChangeAspect="1"/>
            </p:cNvSpPr>
            <p:nvPr/>
          </p:nvSpPr>
          <p:spPr>
            <a:xfrm>
              <a:off x="4452884" y="157923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8" name="Oval 497">
              <a:extLst>
                <a:ext uri="{FF2B5EF4-FFF2-40B4-BE49-F238E27FC236}">
                  <a16:creationId xmlns:a16="http://schemas.microsoft.com/office/drawing/2014/main" id="{CC7F8800-F138-D446-AB18-2DC0D95C3C44}"/>
                </a:ext>
              </a:extLst>
            </p:cNvPr>
            <p:cNvSpPr>
              <a:spLocks noChangeAspect="1"/>
            </p:cNvSpPr>
            <p:nvPr/>
          </p:nvSpPr>
          <p:spPr>
            <a:xfrm>
              <a:off x="4914039" y="157775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6" name="Oval 625">
              <a:extLst>
                <a:ext uri="{FF2B5EF4-FFF2-40B4-BE49-F238E27FC236}">
                  <a16:creationId xmlns:a16="http://schemas.microsoft.com/office/drawing/2014/main" id="{C8A935C2-37DE-D14D-A939-A1F34CBF8741}"/>
                </a:ext>
              </a:extLst>
            </p:cNvPr>
            <p:cNvSpPr>
              <a:spLocks noChangeAspect="1"/>
            </p:cNvSpPr>
            <p:nvPr/>
          </p:nvSpPr>
          <p:spPr>
            <a:xfrm>
              <a:off x="5365746"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3" name="Oval 612">
              <a:extLst>
                <a:ext uri="{FF2B5EF4-FFF2-40B4-BE49-F238E27FC236}">
                  <a16:creationId xmlns:a16="http://schemas.microsoft.com/office/drawing/2014/main" id="{929A7192-8288-7744-8901-6BAE434DCDD8}"/>
                </a:ext>
              </a:extLst>
            </p:cNvPr>
            <p:cNvSpPr>
              <a:spLocks noChangeAspect="1"/>
            </p:cNvSpPr>
            <p:nvPr/>
          </p:nvSpPr>
          <p:spPr>
            <a:xfrm>
              <a:off x="5789573"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0" name="Oval 599">
              <a:extLst>
                <a:ext uri="{FF2B5EF4-FFF2-40B4-BE49-F238E27FC236}">
                  <a16:creationId xmlns:a16="http://schemas.microsoft.com/office/drawing/2014/main" id="{4FBD186E-D5FD-8D43-AD61-1A5C89D10661}"/>
                </a:ext>
              </a:extLst>
            </p:cNvPr>
            <p:cNvSpPr>
              <a:spLocks noChangeAspect="1"/>
            </p:cNvSpPr>
            <p:nvPr/>
          </p:nvSpPr>
          <p:spPr>
            <a:xfrm>
              <a:off x="6250728"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87" name="Oval 586">
              <a:extLst>
                <a:ext uri="{FF2B5EF4-FFF2-40B4-BE49-F238E27FC236}">
                  <a16:creationId xmlns:a16="http://schemas.microsoft.com/office/drawing/2014/main" id="{E1E5DB25-CBDC-9D43-985A-39635DEE522D}"/>
                </a:ext>
              </a:extLst>
            </p:cNvPr>
            <p:cNvSpPr>
              <a:spLocks noChangeAspect="1"/>
            </p:cNvSpPr>
            <p:nvPr/>
          </p:nvSpPr>
          <p:spPr>
            <a:xfrm>
              <a:off x="6692139" y="157832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4" name="Oval 573">
              <a:extLst>
                <a:ext uri="{FF2B5EF4-FFF2-40B4-BE49-F238E27FC236}">
                  <a16:creationId xmlns:a16="http://schemas.microsoft.com/office/drawing/2014/main" id="{34ECB686-F50B-6B4A-A1D8-F140B8663DBE}"/>
                </a:ext>
              </a:extLst>
            </p:cNvPr>
            <p:cNvSpPr>
              <a:spLocks noChangeAspect="1"/>
            </p:cNvSpPr>
            <p:nvPr/>
          </p:nvSpPr>
          <p:spPr>
            <a:xfrm>
              <a:off x="7115966" y="157092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1" name="Oval 560">
              <a:extLst>
                <a:ext uri="{FF2B5EF4-FFF2-40B4-BE49-F238E27FC236}">
                  <a16:creationId xmlns:a16="http://schemas.microsoft.com/office/drawing/2014/main" id="{044AC2C8-D801-5D47-90E6-F13064F3FBF9}"/>
                </a:ext>
              </a:extLst>
            </p:cNvPr>
            <p:cNvSpPr>
              <a:spLocks noChangeAspect="1"/>
            </p:cNvSpPr>
            <p:nvPr/>
          </p:nvSpPr>
          <p:spPr>
            <a:xfrm>
              <a:off x="7577121" y="156944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39" name="Oval 738">
              <a:extLst>
                <a:ext uri="{FF2B5EF4-FFF2-40B4-BE49-F238E27FC236}">
                  <a16:creationId xmlns:a16="http://schemas.microsoft.com/office/drawing/2014/main" id="{E541A386-E855-E745-8FAE-561ACD3E727D}"/>
                </a:ext>
              </a:extLst>
            </p:cNvPr>
            <p:cNvSpPr>
              <a:spLocks noChangeAspect="1"/>
            </p:cNvSpPr>
            <p:nvPr/>
          </p:nvSpPr>
          <p:spPr>
            <a:xfrm>
              <a:off x="8035337" y="157582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53" name="Oval 752">
              <a:extLst>
                <a:ext uri="{FF2B5EF4-FFF2-40B4-BE49-F238E27FC236}">
                  <a16:creationId xmlns:a16="http://schemas.microsoft.com/office/drawing/2014/main" id="{9131530F-172D-3042-A9CD-F072F71BBAD4}"/>
                </a:ext>
              </a:extLst>
            </p:cNvPr>
            <p:cNvSpPr>
              <a:spLocks noChangeAspect="1"/>
            </p:cNvSpPr>
            <p:nvPr/>
          </p:nvSpPr>
          <p:spPr>
            <a:xfrm>
              <a:off x="8496492" y="15743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784" name="Group 783">
            <a:extLst>
              <a:ext uri="{FF2B5EF4-FFF2-40B4-BE49-F238E27FC236}">
                <a16:creationId xmlns:a16="http://schemas.microsoft.com/office/drawing/2014/main" id="{A3A269D0-D27C-A248-AB46-E8F081A8C43B}"/>
              </a:ext>
            </a:extLst>
          </p:cNvPr>
          <p:cNvGrpSpPr/>
          <p:nvPr/>
        </p:nvGrpSpPr>
        <p:grpSpPr>
          <a:xfrm>
            <a:off x="2704765" y="2009999"/>
            <a:ext cx="6068148" cy="290713"/>
            <a:chOff x="2704765" y="2009999"/>
            <a:chExt cx="6068148" cy="290713"/>
          </a:xfrm>
        </p:grpSpPr>
        <p:sp>
          <p:nvSpPr>
            <p:cNvPr id="403" name="Oval 402">
              <a:extLst>
                <a:ext uri="{FF2B5EF4-FFF2-40B4-BE49-F238E27FC236}">
                  <a16:creationId xmlns:a16="http://schemas.microsoft.com/office/drawing/2014/main" id="{2AC054E0-9A7B-E343-8F91-EE9EA41C3653}"/>
                </a:ext>
              </a:extLst>
            </p:cNvPr>
            <p:cNvSpPr>
              <a:spLocks noChangeAspect="1"/>
            </p:cNvSpPr>
            <p:nvPr/>
          </p:nvSpPr>
          <p:spPr>
            <a:xfrm>
              <a:off x="2704765"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43" name="Oval 442">
              <a:extLst>
                <a:ext uri="{FF2B5EF4-FFF2-40B4-BE49-F238E27FC236}">
                  <a16:creationId xmlns:a16="http://schemas.microsoft.com/office/drawing/2014/main" id="{E9969A4A-E1E8-2C49-B7A8-1A8C81820592}"/>
                </a:ext>
              </a:extLst>
            </p:cNvPr>
            <p:cNvSpPr>
              <a:spLocks noChangeAspect="1"/>
            </p:cNvSpPr>
            <p:nvPr/>
          </p:nvSpPr>
          <p:spPr>
            <a:xfrm>
              <a:off x="3128592"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7" name="Oval 456">
              <a:extLst>
                <a:ext uri="{FF2B5EF4-FFF2-40B4-BE49-F238E27FC236}">
                  <a16:creationId xmlns:a16="http://schemas.microsoft.com/office/drawing/2014/main" id="{32DBDB01-61C7-DE4B-B5CA-4330B0879B5C}"/>
                </a:ext>
              </a:extLst>
            </p:cNvPr>
            <p:cNvSpPr>
              <a:spLocks noChangeAspect="1"/>
            </p:cNvSpPr>
            <p:nvPr/>
          </p:nvSpPr>
          <p:spPr>
            <a:xfrm>
              <a:off x="3589747"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1" name="Oval 470">
              <a:extLst>
                <a:ext uri="{FF2B5EF4-FFF2-40B4-BE49-F238E27FC236}">
                  <a16:creationId xmlns:a16="http://schemas.microsoft.com/office/drawing/2014/main" id="{71585DA3-935D-464B-AD76-F3C4A5A16845}"/>
                </a:ext>
              </a:extLst>
            </p:cNvPr>
            <p:cNvSpPr>
              <a:spLocks noChangeAspect="1"/>
            </p:cNvSpPr>
            <p:nvPr/>
          </p:nvSpPr>
          <p:spPr>
            <a:xfrm>
              <a:off x="4031158" y="202719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5" name="Oval 484">
              <a:extLst>
                <a:ext uri="{FF2B5EF4-FFF2-40B4-BE49-F238E27FC236}">
                  <a16:creationId xmlns:a16="http://schemas.microsoft.com/office/drawing/2014/main" id="{2D98D9E2-A9CD-314E-AA3E-BF77F5A8C098}"/>
                </a:ext>
              </a:extLst>
            </p:cNvPr>
            <p:cNvSpPr>
              <a:spLocks noChangeAspect="1"/>
            </p:cNvSpPr>
            <p:nvPr/>
          </p:nvSpPr>
          <p:spPr>
            <a:xfrm>
              <a:off x="4454985" y="201979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9" name="Oval 498">
              <a:extLst>
                <a:ext uri="{FF2B5EF4-FFF2-40B4-BE49-F238E27FC236}">
                  <a16:creationId xmlns:a16="http://schemas.microsoft.com/office/drawing/2014/main" id="{F0FD4058-DC6F-1942-BFD0-E385A5E751A0}"/>
                </a:ext>
              </a:extLst>
            </p:cNvPr>
            <p:cNvSpPr>
              <a:spLocks noChangeAspect="1"/>
            </p:cNvSpPr>
            <p:nvPr/>
          </p:nvSpPr>
          <p:spPr>
            <a:xfrm>
              <a:off x="4916140" y="201831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7" name="Oval 626">
              <a:extLst>
                <a:ext uri="{FF2B5EF4-FFF2-40B4-BE49-F238E27FC236}">
                  <a16:creationId xmlns:a16="http://schemas.microsoft.com/office/drawing/2014/main" id="{287BE729-3273-8E41-AE48-C60300C36014}"/>
                </a:ext>
              </a:extLst>
            </p:cNvPr>
            <p:cNvSpPr>
              <a:spLocks noChangeAspect="1"/>
            </p:cNvSpPr>
            <p:nvPr/>
          </p:nvSpPr>
          <p:spPr>
            <a:xfrm>
              <a:off x="5367847"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4" name="Oval 613">
              <a:extLst>
                <a:ext uri="{FF2B5EF4-FFF2-40B4-BE49-F238E27FC236}">
                  <a16:creationId xmlns:a16="http://schemas.microsoft.com/office/drawing/2014/main" id="{8A25FAFD-69FD-3C42-84BA-F6C1C19FAE64}"/>
                </a:ext>
              </a:extLst>
            </p:cNvPr>
            <p:cNvSpPr>
              <a:spLocks noChangeAspect="1"/>
            </p:cNvSpPr>
            <p:nvPr/>
          </p:nvSpPr>
          <p:spPr>
            <a:xfrm>
              <a:off x="5791674"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1" name="Oval 600">
              <a:extLst>
                <a:ext uri="{FF2B5EF4-FFF2-40B4-BE49-F238E27FC236}">
                  <a16:creationId xmlns:a16="http://schemas.microsoft.com/office/drawing/2014/main" id="{F33F2953-F66A-8A4B-8778-919F14405492}"/>
                </a:ext>
              </a:extLst>
            </p:cNvPr>
            <p:cNvSpPr>
              <a:spLocks noChangeAspect="1"/>
            </p:cNvSpPr>
            <p:nvPr/>
          </p:nvSpPr>
          <p:spPr>
            <a:xfrm>
              <a:off x="6252829"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88" name="Oval 587">
              <a:extLst>
                <a:ext uri="{FF2B5EF4-FFF2-40B4-BE49-F238E27FC236}">
                  <a16:creationId xmlns:a16="http://schemas.microsoft.com/office/drawing/2014/main" id="{19E5E8DC-3553-A642-9F9A-8FF857BA85A4}"/>
                </a:ext>
              </a:extLst>
            </p:cNvPr>
            <p:cNvSpPr>
              <a:spLocks noChangeAspect="1"/>
            </p:cNvSpPr>
            <p:nvPr/>
          </p:nvSpPr>
          <p:spPr>
            <a:xfrm>
              <a:off x="6694240" y="201888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5" name="Oval 574">
              <a:extLst>
                <a:ext uri="{FF2B5EF4-FFF2-40B4-BE49-F238E27FC236}">
                  <a16:creationId xmlns:a16="http://schemas.microsoft.com/office/drawing/2014/main" id="{B43FBBF7-1B15-AB4E-B4F5-AE418B1148D8}"/>
                </a:ext>
              </a:extLst>
            </p:cNvPr>
            <p:cNvSpPr>
              <a:spLocks noChangeAspect="1"/>
            </p:cNvSpPr>
            <p:nvPr/>
          </p:nvSpPr>
          <p:spPr>
            <a:xfrm>
              <a:off x="7118067" y="20114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2" name="Oval 561">
              <a:extLst>
                <a:ext uri="{FF2B5EF4-FFF2-40B4-BE49-F238E27FC236}">
                  <a16:creationId xmlns:a16="http://schemas.microsoft.com/office/drawing/2014/main" id="{CF08BAB2-8289-F042-B9CE-4E871F150045}"/>
                </a:ext>
              </a:extLst>
            </p:cNvPr>
            <p:cNvSpPr>
              <a:spLocks noChangeAspect="1"/>
            </p:cNvSpPr>
            <p:nvPr/>
          </p:nvSpPr>
          <p:spPr>
            <a:xfrm>
              <a:off x="7579222" y="200999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40" name="Oval 739">
              <a:extLst>
                <a:ext uri="{FF2B5EF4-FFF2-40B4-BE49-F238E27FC236}">
                  <a16:creationId xmlns:a16="http://schemas.microsoft.com/office/drawing/2014/main" id="{AE8FBFF5-1710-834B-9A62-F16402019452}"/>
                </a:ext>
              </a:extLst>
            </p:cNvPr>
            <p:cNvSpPr>
              <a:spLocks noChangeAspect="1"/>
            </p:cNvSpPr>
            <p:nvPr/>
          </p:nvSpPr>
          <p:spPr>
            <a:xfrm>
              <a:off x="8037438" y="201637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54" name="Oval 753">
              <a:extLst>
                <a:ext uri="{FF2B5EF4-FFF2-40B4-BE49-F238E27FC236}">
                  <a16:creationId xmlns:a16="http://schemas.microsoft.com/office/drawing/2014/main" id="{FB607B6E-6B3B-7549-BE37-B7567F67C71D}"/>
                </a:ext>
              </a:extLst>
            </p:cNvPr>
            <p:cNvSpPr>
              <a:spLocks noChangeAspect="1"/>
            </p:cNvSpPr>
            <p:nvPr/>
          </p:nvSpPr>
          <p:spPr>
            <a:xfrm>
              <a:off x="8498593" y="201489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781" name="Group 780">
            <a:extLst>
              <a:ext uri="{FF2B5EF4-FFF2-40B4-BE49-F238E27FC236}">
                <a16:creationId xmlns:a16="http://schemas.microsoft.com/office/drawing/2014/main" id="{51FF2E83-001C-1549-B579-D578FB19A90F}"/>
              </a:ext>
            </a:extLst>
          </p:cNvPr>
          <p:cNvGrpSpPr/>
          <p:nvPr/>
        </p:nvGrpSpPr>
        <p:grpSpPr>
          <a:xfrm>
            <a:off x="2705817" y="3308538"/>
            <a:ext cx="6068148" cy="290713"/>
            <a:chOff x="2705817" y="3308538"/>
            <a:chExt cx="6068148" cy="290713"/>
          </a:xfrm>
        </p:grpSpPr>
        <p:sp>
          <p:nvSpPr>
            <p:cNvPr id="60" name="Oval 59">
              <a:extLst>
                <a:ext uri="{FF2B5EF4-FFF2-40B4-BE49-F238E27FC236}">
                  <a16:creationId xmlns:a16="http://schemas.microsoft.com/office/drawing/2014/main" id="{C94B7227-728C-7047-838B-A1C715886EBB}"/>
                </a:ext>
              </a:extLst>
            </p:cNvPr>
            <p:cNvSpPr>
              <a:spLocks noChangeAspect="1"/>
            </p:cNvSpPr>
            <p:nvPr/>
          </p:nvSpPr>
          <p:spPr>
            <a:xfrm>
              <a:off x="2705817"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44" name="Oval 443">
              <a:extLst>
                <a:ext uri="{FF2B5EF4-FFF2-40B4-BE49-F238E27FC236}">
                  <a16:creationId xmlns:a16="http://schemas.microsoft.com/office/drawing/2014/main" id="{65F14E96-6952-B94A-AD23-1299A77DF777}"/>
                </a:ext>
              </a:extLst>
            </p:cNvPr>
            <p:cNvSpPr>
              <a:spLocks noChangeAspect="1"/>
            </p:cNvSpPr>
            <p:nvPr/>
          </p:nvSpPr>
          <p:spPr>
            <a:xfrm>
              <a:off x="3129644"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8" name="Oval 457">
              <a:extLst>
                <a:ext uri="{FF2B5EF4-FFF2-40B4-BE49-F238E27FC236}">
                  <a16:creationId xmlns:a16="http://schemas.microsoft.com/office/drawing/2014/main" id="{7EA52178-C900-DA4E-AD7E-03A7CD3B40F3}"/>
                </a:ext>
              </a:extLst>
            </p:cNvPr>
            <p:cNvSpPr>
              <a:spLocks noChangeAspect="1"/>
            </p:cNvSpPr>
            <p:nvPr/>
          </p:nvSpPr>
          <p:spPr>
            <a:xfrm>
              <a:off x="3590799"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2" name="Oval 471">
              <a:extLst>
                <a:ext uri="{FF2B5EF4-FFF2-40B4-BE49-F238E27FC236}">
                  <a16:creationId xmlns:a16="http://schemas.microsoft.com/office/drawing/2014/main" id="{12ABBA74-AD4A-4441-A5B6-28B835D28B23}"/>
                </a:ext>
              </a:extLst>
            </p:cNvPr>
            <p:cNvSpPr>
              <a:spLocks noChangeAspect="1"/>
            </p:cNvSpPr>
            <p:nvPr/>
          </p:nvSpPr>
          <p:spPr>
            <a:xfrm>
              <a:off x="4032210" y="332573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6" name="Oval 485">
              <a:extLst>
                <a:ext uri="{FF2B5EF4-FFF2-40B4-BE49-F238E27FC236}">
                  <a16:creationId xmlns:a16="http://schemas.microsoft.com/office/drawing/2014/main" id="{CC6C131F-A0EC-0A4B-AC47-B06A72CDA9AE}"/>
                </a:ext>
              </a:extLst>
            </p:cNvPr>
            <p:cNvSpPr>
              <a:spLocks noChangeAspect="1"/>
            </p:cNvSpPr>
            <p:nvPr/>
          </p:nvSpPr>
          <p:spPr>
            <a:xfrm>
              <a:off x="4456037" y="331833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00" name="Oval 499">
              <a:extLst>
                <a:ext uri="{FF2B5EF4-FFF2-40B4-BE49-F238E27FC236}">
                  <a16:creationId xmlns:a16="http://schemas.microsoft.com/office/drawing/2014/main" id="{9FB2570B-8EE3-3D40-90E5-76D17FD6D26A}"/>
                </a:ext>
              </a:extLst>
            </p:cNvPr>
            <p:cNvSpPr>
              <a:spLocks noChangeAspect="1"/>
            </p:cNvSpPr>
            <p:nvPr/>
          </p:nvSpPr>
          <p:spPr>
            <a:xfrm>
              <a:off x="4917192" y="331685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8" name="Oval 627">
              <a:extLst>
                <a:ext uri="{FF2B5EF4-FFF2-40B4-BE49-F238E27FC236}">
                  <a16:creationId xmlns:a16="http://schemas.microsoft.com/office/drawing/2014/main" id="{AC688B1C-24F2-4C47-98BD-4C397CDB4B80}"/>
                </a:ext>
              </a:extLst>
            </p:cNvPr>
            <p:cNvSpPr>
              <a:spLocks noChangeAspect="1"/>
            </p:cNvSpPr>
            <p:nvPr/>
          </p:nvSpPr>
          <p:spPr>
            <a:xfrm>
              <a:off x="5368899"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5" name="Oval 614">
              <a:extLst>
                <a:ext uri="{FF2B5EF4-FFF2-40B4-BE49-F238E27FC236}">
                  <a16:creationId xmlns:a16="http://schemas.microsoft.com/office/drawing/2014/main" id="{1E7349DE-B16C-B549-B05E-8FCCEE28559C}"/>
                </a:ext>
              </a:extLst>
            </p:cNvPr>
            <p:cNvSpPr>
              <a:spLocks noChangeAspect="1"/>
            </p:cNvSpPr>
            <p:nvPr/>
          </p:nvSpPr>
          <p:spPr>
            <a:xfrm>
              <a:off x="5792726"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2" name="Oval 601">
              <a:extLst>
                <a:ext uri="{FF2B5EF4-FFF2-40B4-BE49-F238E27FC236}">
                  <a16:creationId xmlns:a16="http://schemas.microsoft.com/office/drawing/2014/main" id="{4CFE9F36-B534-6A40-9490-CCEADC6D3E1A}"/>
                </a:ext>
              </a:extLst>
            </p:cNvPr>
            <p:cNvSpPr>
              <a:spLocks noChangeAspect="1"/>
            </p:cNvSpPr>
            <p:nvPr/>
          </p:nvSpPr>
          <p:spPr>
            <a:xfrm>
              <a:off x="6253881"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89" name="Oval 588">
              <a:extLst>
                <a:ext uri="{FF2B5EF4-FFF2-40B4-BE49-F238E27FC236}">
                  <a16:creationId xmlns:a16="http://schemas.microsoft.com/office/drawing/2014/main" id="{517D55FD-7E44-D249-A33B-FE8CC4288A91}"/>
                </a:ext>
              </a:extLst>
            </p:cNvPr>
            <p:cNvSpPr>
              <a:spLocks noChangeAspect="1"/>
            </p:cNvSpPr>
            <p:nvPr/>
          </p:nvSpPr>
          <p:spPr>
            <a:xfrm>
              <a:off x="6695292" y="331742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6" name="Oval 575">
              <a:extLst>
                <a:ext uri="{FF2B5EF4-FFF2-40B4-BE49-F238E27FC236}">
                  <a16:creationId xmlns:a16="http://schemas.microsoft.com/office/drawing/2014/main" id="{1AB8164E-309F-FB42-855D-DB699BFF5A89}"/>
                </a:ext>
              </a:extLst>
            </p:cNvPr>
            <p:cNvSpPr>
              <a:spLocks noChangeAspect="1"/>
            </p:cNvSpPr>
            <p:nvPr/>
          </p:nvSpPr>
          <p:spPr>
            <a:xfrm>
              <a:off x="7119119" y="331001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3" name="Oval 562">
              <a:extLst>
                <a:ext uri="{FF2B5EF4-FFF2-40B4-BE49-F238E27FC236}">
                  <a16:creationId xmlns:a16="http://schemas.microsoft.com/office/drawing/2014/main" id="{BE411B19-E262-0344-95A6-A6D9C5E9D268}"/>
                </a:ext>
              </a:extLst>
            </p:cNvPr>
            <p:cNvSpPr>
              <a:spLocks noChangeAspect="1"/>
            </p:cNvSpPr>
            <p:nvPr/>
          </p:nvSpPr>
          <p:spPr>
            <a:xfrm>
              <a:off x="7580274" y="330853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41" name="Oval 740">
              <a:extLst>
                <a:ext uri="{FF2B5EF4-FFF2-40B4-BE49-F238E27FC236}">
                  <a16:creationId xmlns:a16="http://schemas.microsoft.com/office/drawing/2014/main" id="{4A746D1E-4DC0-3B42-9884-90F33B6DA282}"/>
                </a:ext>
              </a:extLst>
            </p:cNvPr>
            <p:cNvSpPr>
              <a:spLocks noChangeAspect="1"/>
            </p:cNvSpPr>
            <p:nvPr/>
          </p:nvSpPr>
          <p:spPr>
            <a:xfrm>
              <a:off x="8038490" y="331491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55" name="Oval 754">
              <a:extLst>
                <a:ext uri="{FF2B5EF4-FFF2-40B4-BE49-F238E27FC236}">
                  <a16:creationId xmlns:a16="http://schemas.microsoft.com/office/drawing/2014/main" id="{EDC5692B-6303-9B46-843A-AC425104732A}"/>
                </a:ext>
              </a:extLst>
            </p:cNvPr>
            <p:cNvSpPr>
              <a:spLocks noChangeAspect="1"/>
            </p:cNvSpPr>
            <p:nvPr/>
          </p:nvSpPr>
          <p:spPr>
            <a:xfrm>
              <a:off x="8499645" y="331343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780" name="Group 779">
            <a:extLst>
              <a:ext uri="{FF2B5EF4-FFF2-40B4-BE49-F238E27FC236}">
                <a16:creationId xmlns:a16="http://schemas.microsoft.com/office/drawing/2014/main" id="{70368F55-2656-CB4A-B95B-FB2582088204}"/>
              </a:ext>
            </a:extLst>
          </p:cNvPr>
          <p:cNvGrpSpPr/>
          <p:nvPr/>
        </p:nvGrpSpPr>
        <p:grpSpPr>
          <a:xfrm>
            <a:off x="2707918" y="3749094"/>
            <a:ext cx="6068148" cy="290713"/>
            <a:chOff x="2707918" y="3749094"/>
            <a:chExt cx="6068148" cy="290713"/>
          </a:xfrm>
        </p:grpSpPr>
        <p:sp>
          <p:nvSpPr>
            <p:cNvPr id="76" name="Oval 75">
              <a:extLst>
                <a:ext uri="{FF2B5EF4-FFF2-40B4-BE49-F238E27FC236}">
                  <a16:creationId xmlns:a16="http://schemas.microsoft.com/office/drawing/2014/main" id="{0EB01E54-2C5F-7047-AD8D-69D27682643F}"/>
                </a:ext>
              </a:extLst>
            </p:cNvPr>
            <p:cNvSpPr>
              <a:spLocks noChangeAspect="1"/>
            </p:cNvSpPr>
            <p:nvPr/>
          </p:nvSpPr>
          <p:spPr>
            <a:xfrm>
              <a:off x="2707918"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445" name="Oval 444">
              <a:extLst>
                <a:ext uri="{FF2B5EF4-FFF2-40B4-BE49-F238E27FC236}">
                  <a16:creationId xmlns:a16="http://schemas.microsoft.com/office/drawing/2014/main" id="{2D9DA8BE-D315-6C47-857D-2AFC1D384E06}"/>
                </a:ext>
              </a:extLst>
            </p:cNvPr>
            <p:cNvSpPr>
              <a:spLocks noChangeAspect="1"/>
            </p:cNvSpPr>
            <p:nvPr/>
          </p:nvSpPr>
          <p:spPr>
            <a:xfrm>
              <a:off x="3131745"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459" name="Oval 458">
              <a:extLst>
                <a:ext uri="{FF2B5EF4-FFF2-40B4-BE49-F238E27FC236}">
                  <a16:creationId xmlns:a16="http://schemas.microsoft.com/office/drawing/2014/main" id="{CA4D5F3B-7986-FB41-BCCE-D9E8B2118824}"/>
                </a:ext>
              </a:extLst>
            </p:cNvPr>
            <p:cNvSpPr>
              <a:spLocks noChangeAspect="1"/>
            </p:cNvSpPr>
            <p:nvPr/>
          </p:nvSpPr>
          <p:spPr>
            <a:xfrm>
              <a:off x="3592900"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473" name="Oval 472">
              <a:extLst>
                <a:ext uri="{FF2B5EF4-FFF2-40B4-BE49-F238E27FC236}">
                  <a16:creationId xmlns:a16="http://schemas.microsoft.com/office/drawing/2014/main" id="{9ADFA786-DECC-1C44-88FB-8729B343A927}"/>
                </a:ext>
              </a:extLst>
            </p:cNvPr>
            <p:cNvSpPr>
              <a:spLocks noChangeAspect="1"/>
            </p:cNvSpPr>
            <p:nvPr/>
          </p:nvSpPr>
          <p:spPr>
            <a:xfrm>
              <a:off x="4034311" y="376629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487" name="Oval 486">
              <a:extLst>
                <a:ext uri="{FF2B5EF4-FFF2-40B4-BE49-F238E27FC236}">
                  <a16:creationId xmlns:a16="http://schemas.microsoft.com/office/drawing/2014/main" id="{5C62F16C-64BE-274D-AE42-F47DC497DB77}"/>
                </a:ext>
              </a:extLst>
            </p:cNvPr>
            <p:cNvSpPr>
              <a:spLocks noChangeAspect="1"/>
            </p:cNvSpPr>
            <p:nvPr/>
          </p:nvSpPr>
          <p:spPr>
            <a:xfrm>
              <a:off x="4458138" y="3758888"/>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501" name="Oval 500">
              <a:extLst>
                <a:ext uri="{FF2B5EF4-FFF2-40B4-BE49-F238E27FC236}">
                  <a16:creationId xmlns:a16="http://schemas.microsoft.com/office/drawing/2014/main" id="{F0F3646C-06E9-CB41-8C1D-E5EB05B57818}"/>
                </a:ext>
              </a:extLst>
            </p:cNvPr>
            <p:cNvSpPr>
              <a:spLocks noChangeAspect="1"/>
            </p:cNvSpPr>
            <p:nvPr/>
          </p:nvSpPr>
          <p:spPr>
            <a:xfrm>
              <a:off x="4919293" y="375740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629" name="Oval 628">
              <a:extLst>
                <a:ext uri="{FF2B5EF4-FFF2-40B4-BE49-F238E27FC236}">
                  <a16:creationId xmlns:a16="http://schemas.microsoft.com/office/drawing/2014/main" id="{60D702FC-B85F-B445-BF88-512CE4B3EA52}"/>
                </a:ext>
              </a:extLst>
            </p:cNvPr>
            <p:cNvSpPr>
              <a:spLocks noChangeAspect="1"/>
            </p:cNvSpPr>
            <p:nvPr/>
          </p:nvSpPr>
          <p:spPr>
            <a:xfrm>
              <a:off x="5371000"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616" name="Oval 615">
              <a:extLst>
                <a:ext uri="{FF2B5EF4-FFF2-40B4-BE49-F238E27FC236}">
                  <a16:creationId xmlns:a16="http://schemas.microsoft.com/office/drawing/2014/main" id="{3479F945-A612-4A4B-B2CA-7867CD65DA95}"/>
                </a:ext>
              </a:extLst>
            </p:cNvPr>
            <p:cNvSpPr>
              <a:spLocks noChangeAspect="1"/>
            </p:cNvSpPr>
            <p:nvPr/>
          </p:nvSpPr>
          <p:spPr>
            <a:xfrm>
              <a:off x="5794827"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603" name="Oval 602">
              <a:extLst>
                <a:ext uri="{FF2B5EF4-FFF2-40B4-BE49-F238E27FC236}">
                  <a16:creationId xmlns:a16="http://schemas.microsoft.com/office/drawing/2014/main" id="{43B45A1F-32A4-8040-A5ED-6F912D6BEE90}"/>
                </a:ext>
              </a:extLst>
            </p:cNvPr>
            <p:cNvSpPr>
              <a:spLocks noChangeAspect="1"/>
            </p:cNvSpPr>
            <p:nvPr/>
          </p:nvSpPr>
          <p:spPr>
            <a:xfrm>
              <a:off x="6255982"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590" name="Oval 589">
              <a:extLst>
                <a:ext uri="{FF2B5EF4-FFF2-40B4-BE49-F238E27FC236}">
                  <a16:creationId xmlns:a16="http://schemas.microsoft.com/office/drawing/2014/main" id="{64C75C3B-86B0-D449-B237-CB29DC24AC93}"/>
                </a:ext>
              </a:extLst>
            </p:cNvPr>
            <p:cNvSpPr>
              <a:spLocks noChangeAspect="1"/>
            </p:cNvSpPr>
            <p:nvPr/>
          </p:nvSpPr>
          <p:spPr>
            <a:xfrm>
              <a:off x="6697393" y="375797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577" name="Oval 576">
              <a:extLst>
                <a:ext uri="{FF2B5EF4-FFF2-40B4-BE49-F238E27FC236}">
                  <a16:creationId xmlns:a16="http://schemas.microsoft.com/office/drawing/2014/main" id="{CE22DDDD-5151-0A46-ACBA-D66D718AC652}"/>
                </a:ext>
              </a:extLst>
            </p:cNvPr>
            <p:cNvSpPr>
              <a:spLocks noChangeAspect="1"/>
            </p:cNvSpPr>
            <p:nvPr/>
          </p:nvSpPr>
          <p:spPr>
            <a:xfrm>
              <a:off x="7121220" y="3750575"/>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564" name="Oval 563">
              <a:extLst>
                <a:ext uri="{FF2B5EF4-FFF2-40B4-BE49-F238E27FC236}">
                  <a16:creationId xmlns:a16="http://schemas.microsoft.com/office/drawing/2014/main" id="{AB24A1F3-DC53-C445-884E-C189769A6C4F}"/>
                </a:ext>
              </a:extLst>
            </p:cNvPr>
            <p:cNvSpPr>
              <a:spLocks noChangeAspect="1"/>
            </p:cNvSpPr>
            <p:nvPr/>
          </p:nvSpPr>
          <p:spPr>
            <a:xfrm>
              <a:off x="7582375" y="3749094"/>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42" name="Oval 741">
              <a:extLst>
                <a:ext uri="{FF2B5EF4-FFF2-40B4-BE49-F238E27FC236}">
                  <a16:creationId xmlns:a16="http://schemas.microsoft.com/office/drawing/2014/main" id="{65020A96-AC0A-1843-9F8F-8A62BAA5E52B}"/>
                </a:ext>
              </a:extLst>
            </p:cNvPr>
            <p:cNvSpPr>
              <a:spLocks noChangeAspect="1"/>
            </p:cNvSpPr>
            <p:nvPr/>
          </p:nvSpPr>
          <p:spPr>
            <a:xfrm>
              <a:off x="8040591" y="375547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56" name="Oval 755">
              <a:extLst>
                <a:ext uri="{FF2B5EF4-FFF2-40B4-BE49-F238E27FC236}">
                  <a16:creationId xmlns:a16="http://schemas.microsoft.com/office/drawing/2014/main" id="{99EC56D1-75CF-0044-B28A-B61ACD0B2CB7}"/>
                </a:ext>
              </a:extLst>
            </p:cNvPr>
            <p:cNvSpPr>
              <a:spLocks noChangeAspect="1"/>
            </p:cNvSpPr>
            <p:nvPr/>
          </p:nvSpPr>
          <p:spPr>
            <a:xfrm>
              <a:off x="8501746" y="3753991"/>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grpSp>
      <p:grpSp>
        <p:nvGrpSpPr>
          <p:cNvPr id="782" name="Group 781">
            <a:extLst>
              <a:ext uri="{FF2B5EF4-FFF2-40B4-BE49-F238E27FC236}">
                <a16:creationId xmlns:a16="http://schemas.microsoft.com/office/drawing/2014/main" id="{3BAC18F7-1F82-DF46-B43C-DB4A72171814}"/>
              </a:ext>
            </a:extLst>
          </p:cNvPr>
          <p:cNvGrpSpPr/>
          <p:nvPr/>
        </p:nvGrpSpPr>
        <p:grpSpPr>
          <a:xfrm>
            <a:off x="2702990" y="2885800"/>
            <a:ext cx="6068148" cy="290713"/>
            <a:chOff x="2702990" y="2885800"/>
            <a:chExt cx="6068148" cy="290713"/>
          </a:xfrm>
        </p:grpSpPr>
        <p:sp>
          <p:nvSpPr>
            <p:cNvPr id="55" name="Oval 54">
              <a:extLst>
                <a:ext uri="{FF2B5EF4-FFF2-40B4-BE49-F238E27FC236}">
                  <a16:creationId xmlns:a16="http://schemas.microsoft.com/office/drawing/2014/main" id="{E06D5432-6872-0545-A453-F6C3C210C307}"/>
                </a:ext>
              </a:extLst>
            </p:cNvPr>
            <p:cNvSpPr>
              <a:spLocks noChangeAspect="1"/>
            </p:cNvSpPr>
            <p:nvPr/>
          </p:nvSpPr>
          <p:spPr>
            <a:xfrm>
              <a:off x="2702990"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46" name="Oval 445">
              <a:extLst>
                <a:ext uri="{FF2B5EF4-FFF2-40B4-BE49-F238E27FC236}">
                  <a16:creationId xmlns:a16="http://schemas.microsoft.com/office/drawing/2014/main" id="{77A9F687-BB91-FE46-A70F-A6E325D56379}"/>
                </a:ext>
              </a:extLst>
            </p:cNvPr>
            <p:cNvSpPr>
              <a:spLocks noChangeAspect="1"/>
            </p:cNvSpPr>
            <p:nvPr/>
          </p:nvSpPr>
          <p:spPr>
            <a:xfrm>
              <a:off x="3126817"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60" name="Oval 459">
              <a:extLst>
                <a:ext uri="{FF2B5EF4-FFF2-40B4-BE49-F238E27FC236}">
                  <a16:creationId xmlns:a16="http://schemas.microsoft.com/office/drawing/2014/main" id="{DD550EB8-95A0-CB4E-B821-F0E7781948B2}"/>
                </a:ext>
              </a:extLst>
            </p:cNvPr>
            <p:cNvSpPr>
              <a:spLocks noChangeAspect="1"/>
            </p:cNvSpPr>
            <p:nvPr/>
          </p:nvSpPr>
          <p:spPr>
            <a:xfrm>
              <a:off x="3587972"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4" name="Oval 473">
              <a:extLst>
                <a:ext uri="{FF2B5EF4-FFF2-40B4-BE49-F238E27FC236}">
                  <a16:creationId xmlns:a16="http://schemas.microsoft.com/office/drawing/2014/main" id="{1E6FE160-5F36-B545-B430-194B84C6DB4E}"/>
                </a:ext>
              </a:extLst>
            </p:cNvPr>
            <p:cNvSpPr>
              <a:spLocks noChangeAspect="1"/>
            </p:cNvSpPr>
            <p:nvPr/>
          </p:nvSpPr>
          <p:spPr>
            <a:xfrm>
              <a:off x="4029383" y="290299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8" name="Oval 487">
              <a:extLst>
                <a:ext uri="{FF2B5EF4-FFF2-40B4-BE49-F238E27FC236}">
                  <a16:creationId xmlns:a16="http://schemas.microsoft.com/office/drawing/2014/main" id="{7F674422-3586-844D-98AC-D4FD5B4FFAEE}"/>
                </a:ext>
              </a:extLst>
            </p:cNvPr>
            <p:cNvSpPr>
              <a:spLocks noChangeAspect="1"/>
            </p:cNvSpPr>
            <p:nvPr/>
          </p:nvSpPr>
          <p:spPr>
            <a:xfrm>
              <a:off x="4453210" y="289559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02" name="Oval 501">
              <a:extLst>
                <a:ext uri="{FF2B5EF4-FFF2-40B4-BE49-F238E27FC236}">
                  <a16:creationId xmlns:a16="http://schemas.microsoft.com/office/drawing/2014/main" id="{6F78F9E0-0615-5741-AEB6-04BA3A4D1704}"/>
                </a:ext>
              </a:extLst>
            </p:cNvPr>
            <p:cNvSpPr>
              <a:spLocks noChangeAspect="1"/>
            </p:cNvSpPr>
            <p:nvPr/>
          </p:nvSpPr>
          <p:spPr>
            <a:xfrm>
              <a:off x="4914365" y="28941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30" name="Oval 629">
              <a:extLst>
                <a:ext uri="{FF2B5EF4-FFF2-40B4-BE49-F238E27FC236}">
                  <a16:creationId xmlns:a16="http://schemas.microsoft.com/office/drawing/2014/main" id="{C55A065B-D906-8647-9E2E-E051A309CBB6}"/>
                </a:ext>
              </a:extLst>
            </p:cNvPr>
            <p:cNvSpPr>
              <a:spLocks noChangeAspect="1"/>
            </p:cNvSpPr>
            <p:nvPr/>
          </p:nvSpPr>
          <p:spPr>
            <a:xfrm>
              <a:off x="5366072"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7" name="Oval 616">
              <a:extLst>
                <a:ext uri="{FF2B5EF4-FFF2-40B4-BE49-F238E27FC236}">
                  <a16:creationId xmlns:a16="http://schemas.microsoft.com/office/drawing/2014/main" id="{92010878-2ADE-0944-BB80-B331C6AD0A0F}"/>
                </a:ext>
              </a:extLst>
            </p:cNvPr>
            <p:cNvSpPr>
              <a:spLocks noChangeAspect="1"/>
            </p:cNvSpPr>
            <p:nvPr/>
          </p:nvSpPr>
          <p:spPr>
            <a:xfrm>
              <a:off x="5789899"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4" name="Oval 603">
              <a:extLst>
                <a:ext uri="{FF2B5EF4-FFF2-40B4-BE49-F238E27FC236}">
                  <a16:creationId xmlns:a16="http://schemas.microsoft.com/office/drawing/2014/main" id="{73E32687-D7A0-4145-81A7-5A30ED650A06}"/>
                </a:ext>
              </a:extLst>
            </p:cNvPr>
            <p:cNvSpPr>
              <a:spLocks noChangeAspect="1"/>
            </p:cNvSpPr>
            <p:nvPr/>
          </p:nvSpPr>
          <p:spPr>
            <a:xfrm>
              <a:off x="6251054"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1" name="Oval 590">
              <a:extLst>
                <a:ext uri="{FF2B5EF4-FFF2-40B4-BE49-F238E27FC236}">
                  <a16:creationId xmlns:a16="http://schemas.microsoft.com/office/drawing/2014/main" id="{0D29651B-DA89-A040-97F2-9D0701CC385C}"/>
                </a:ext>
              </a:extLst>
            </p:cNvPr>
            <p:cNvSpPr>
              <a:spLocks noChangeAspect="1"/>
            </p:cNvSpPr>
            <p:nvPr/>
          </p:nvSpPr>
          <p:spPr>
            <a:xfrm>
              <a:off x="6692465" y="289468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8" name="Oval 577">
              <a:extLst>
                <a:ext uri="{FF2B5EF4-FFF2-40B4-BE49-F238E27FC236}">
                  <a16:creationId xmlns:a16="http://schemas.microsoft.com/office/drawing/2014/main" id="{6CCEB5F6-011F-6C4B-9574-C90FE2B2DBDD}"/>
                </a:ext>
              </a:extLst>
            </p:cNvPr>
            <p:cNvSpPr>
              <a:spLocks noChangeAspect="1"/>
            </p:cNvSpPr>
            <p:nvPr/>
          </p:nvSpPr>
          <p:spPr>
            <a:xfrm>
              <a:off x="7116292" y="288728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5" name="Oval 564">
              <a:extLst>
                <a:ext uri="{FF2B5EF4-FFF2-40B4-BE49-F238E27FC236}">
                  <a16:creationId xmlns:a16="http://schemas.microsoft.com/office/drawing/2014/main" id="{73B8C557-BCD4-5642-80ED-D62458E39FE2}"/>
                </a:ext>
              </a:extLst>
            </p:cNvPr>
            <p:cNvSpPr>
              <a:spLocks noChangeAspect="1"/>
            </p:cNvSpPr>
            <p:nvPr/>
          </p:nvSpPr>
          <p:spPr>
            <a:xfrm>
              <a:off x="7577447" y="28858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43" name="Oval 742">
              <a:extLst>
                <a:ext uri="{FF2B5EF4-FFF2-40B4-BE49-F238E27FC236}">
                  <a16:creationId xmlns:a16="http://schemas.microsoft.com/office/drawing/2014/main" id="{06F59269-BCE5-2F4B-87E3-B6C4DE6C1D5C}"/>
                </a:ext>
              </a:extLst>
            </p:cNvPr>
            <p:cNvSpPr>
              <a:spLocks noChangeAspect="1"/>
            </p:cNvSpPr>
            <p:nvPr/>
          </p:nvSpPr>
          <p:spPr>
            <a:xfrm>
              <a:off x="8035663" y="289217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57" name="Oval 756">
              <a:extLst>
                <a:ext uri="{FF2B5EF4-FFF2-40B4-BE49-F238E27FC236}">
                  <a16:creationId xmlns:a16="http://schemas.microsoft.com/office/drawing/2014/main" id="{713445D7-9BFB-5444-A0B7-8630AA4527A8}"/>
                </a:ext>
              </a:extLst>
            </p:cNvPr>
            <p:cNvSpPr>
              <a:spLocks noChangeAspect="1"/>
            </p:cNvSpPr>
            <p:nvPr/>
          </p:nvSpPr>
          <p:spPr>
            <a:xfrm>
              <a:off x="8496818" y="289069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783" name="Group 782">
            <a:extLst>
              <a:ext uri="{FF2B5EF4-FFF2-40B4-BE49-F238E27FC236}">
                <a16:creationId xmlns:a16="http://schemas.microsoft.com/office/drawing/2014/main" id="{071489F0-AD40-5C40-B050-8C6D8A4FABB2}"/>
              </a:ext>
            </a:extLst>
          </p:cNvPr>
          <p:cNvGrpSpPr/>
          <p:nvPr/>
        </p:nvGrpSpPr>
        <p:grpSpPr>
          <a:xfrm>
            <a:off x="2707758" y="2475478"/>
            <a:ext cx="6068148" cy="290713"/>
            <a:chOff x="2707758" y="2475478"/>
            <a:chExt cx="6068148" cy="290713"/>
          </a:xfrm>
        </p:grpSpPr>
        <p:sp>
          <p:nvSpPr>
            <p:cNvPr id="50" name="Oval 49">
              <a:extLst>
                <a:ext uri="{FF2B5EF4-FFF2-40B4-BE49-F238E27FC236}">
                  <a16:creationId xmlns:a16="http://schemas.microsoft.com/office/drawing/2014/main" id="{F2F9A2F3-02E7-8146-A233-9F47F9C23407}"/>
                </a:ext>
              </a:extLst>
            </p:cNvPr>
            <p:cNvSpPr>
              <a:spLocks noChangeAspect="1"/>
            </p:cNvSpPr>
            <p:nvPr/>
          </p:nvSpPr>
          <p:spPr>
            <a:xfrm>
              <a:off x="2707758"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47" name="Oval 446">
              <a:extLst>
                <a:ext uri="{FF2B5EF4-FFF2-40B4-BE49-F238E27FC236}">
                  <a16:creationId xmlns:a16="http://schemas.microsoft.com/office/drawing/2014/main" id="{2FCEC071-9021-9B47-A01A-96B46E05B937}"/>
                </a:ext>
              </a:extLst>
            </p:cNvPr>
            <p:cNvSpPr>
              <a:spLocks noChangeAspect="1"/>
            </p:cNvSpPr>
            <p:nvPr/>
          </p:nvSpPr>
          <p:spPr>
            <a:xfrm>
              <a:off x="3131585"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61" name="Oval 460">
              <a:extLst>
                <a:ext uri="{FF2B5EF4-FFF2-40B4-BE49-F238E27FC236}">
                  <a16:creationId xmlns:a16="http://schemas.microsoft.com/office/drawing/2014/main" id="{3F6BE27F-7833-E444-A50B-EA8D2BCB3B06}"/>
                </a:ext>
              </a:extLst>
            </p:cNvPr>
            <p:cNvSpPr>
              <a:spLocks noChangeAspect="1"/>
            </p:cNvSpPr>
            <p:nvPr/>
          </p:nvSpPr>
          <p:spPr>
            <a:xfrm>
              <a:off x="3592740"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5" name="Oval 474">
              <a:extLst>
                <a:ext uri="{FF2B5EF4-FFF2-40B4-BE49-F238E27FC236}">
                  <a16:creationId xmlns:a16="http://schemas.microsoft.com/office/drawing/2014/main" id="{D0020F7D-39AB-B347-9C70-2A133B00B116}"/>
                </a:ext>
              </a:extLst>
            </p:cNvPr>
            <p:cNvSpPr>
              <a:spLocks noChangeAspect="1"/>
            </p:cNvSpPr>
            <p:nvPr/>
          </p:nvSpPr>
          <p:spPr>
            <a:xfrm>
              <a:off x="4034151" y="249267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9" name="Oval 488">
              <a:extLst>
                <a:ext uri="{FF2B5EF4-FFF2-40B4-BE49-F238E27FC236}">
                  <a16:creationId xmlns:a16="http://schemas.microsoft.com/office/drawing/2014/main" id="{4CE88E8E-D2D2-FD43-9F61-C702180A2BDA}"/>
                </a:ext>
              </a:extLst>
            </p:cNvPr>
            <p:cNvSpPr>
              <a:spLocks noChangeAspect="1"/>
            </p:cNvSpPr>
            <p:nvPr/>
          </p:nvSpPr>
          <p:spPr>
            <a:xfrm>
              <a:off x="4457978" y="248527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03" name="Oval 502">
              <a:extLst>
                <a:ext uri="{FF2B5EF4-FFF2-40B4-BE49-F238E27FC236}">
                  <a16:creationId xmlns:a16="http://schemas.microsoft.com/office/drawing/2014/main" id="{C1000C0D-1424-3C47-B83C-A5A41F499D8C}"/>
                </a:ext>
              </a:extLst>
            </p:cNvPr>
            <p:cNvSpPr>
              <a:spLocks noChangeAspect="1"/>
            </p:cNvSpPr>
            <p:nvPr/>
          </p:nvSpPr>
          <p:spPr>
            <a:xfrm>
              <a:off x="4919133" y="248379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31" name="Oval 630">
              <a:extLst>
                <a:ext uri="{FF2B5EF4-FFF2-40B4-BE49-F238E27FC236}">
                  <a16:creationId xmlns:a16="http://schemas.microsoft.com/office/drawing/2014/main" id="{E63B4F98-B607-6449-8CF0-E62C93D820FC}"/>
                </a:ext>
              </a:extLst>
            </p:cNvPr>
            <p:cNvSpPr>
              <a:spLocks noChangeAspect="1"/>
            </p:cNvSpPr>
            <p:nvPr/>
          </p:nvSpPr>
          <p:spPr>
            <a:xfrm>
              <a:off x="5370840"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8" name="Oval 617">
              <a:extLst>
                <a:ext uri="{FF2B5EF4-FFF2-40B4-BE49-F238E27FC236}">
                  <a16:creationId xmlns:a16="http://schemas.microsoft.com/office/drawing/2014/main" id="{981F95F8-4B3D-C84F-A095-258BFBFAE114}"/>
                </a:ext>
              </a:extLst>
            </p:cNvPr>
            <p:cNvSpPr>
              <a:spLocks noChangeAspect="1"/>
            </p:cNvSpPr>
            <p:nvPr/>
          </p:nvSpPr>
          <p:spPr>
            <a:xfrm>
              <a:off x="5794667"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5" name="Oval 604">
              <a:extLst>
                <a:ext uri="{FF2B5EF4-FFF2-40B4-BE49-F238E27FC236}">
                  <a16:creationId xmlns:a16="http://schemas.microsoft.com/office/drawing/2014/main" id="{A9A2FC4B-A019-9644-BB82-21AFB35756C4}"/>
                </a:ext>
              </a:extLst>
            </p:cNvPr>
            <p:cNvSpPr>
              <a:spLocks noChangeAspect="1"/>
            </p:cNvSpPr>
            <p:nvPr/>
          </p:nvSpPr>
          <p:spPr>
            <a:xfrm>
              <a:off x="6255822"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2" name="Oval 591">
              <a:extLst>
                <a:ext uri="{FF2B5EF4-FFF2-40B4-BE49-F238E27FC236}">
                  <a16:creationId xmlns:a16="http://schemas.microsoft.com/office/drawing/2014/main" id="{CCAE1C5B-6EA2-6649-819E-1730F8A8DE00}"/>
                </a:ext>
              </a:extLst>
            </p:cNvPr>
            <p:cNvSpPr>
              <a:spLocks noChangeAspect="1"/>
            </p:cNvSpPr>
            <p:nvPr/>
          </p:nvSpPr>
          <p:spPr>
            <a:xfrm>
              <a:off x="6697233" y="248436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9" name="Oval 578">
              <a:extLst>
                <a:ext uri="{FF2B5EF4-FFF2-40B4-BE49-F238E27FC236}">
                  <a16:creationId xmlns:a16="http://schemas.microsoft.com/office/drawing/2014/main" id="{186B450D-D159-004C-ACAA-2C7EDDE3BD88}"/>
                </a:ext>
              </a:extLst>
            </p:cNvPr>
            <p:cNvSpPr>
              <a:spLocks noChangeAspect="1"/>
            </p:cNvSpPr>
            <p:nvPr/>
          </p:nvSpPr>
          <p:spPr>
            <a:xfrm>
              <a:off x="7121060" y="247695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6" name="Oval 565">
              <a:extLst>
                <a:ext uri="{FF2B5EF4-FFF2-40B4-BE49-F238E27FC236}">
                  <a16:creationId xmlns:a16="http://schemas.microsoft.com/office/drawing/2014/main" id="{57E6C423-9DDF-1945-B779-87FE6D308F2B}"/>
                </a:ext>
              </a:extLst>
            </p:cNvPr>
            <p:cNvSpPr>
              <a:spLocks noChangeAspect="1"/>
            </p:cNvSpPr>
            <p:nvPr/>
          </p:nvSpPr>
          <p:spPr>
            <a:xfrm>
              <a:off x="7582215" y="247547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44" name="Oval 743">
              <a:extLst>
                <a:ext uri="{FF2B5EF4-FFF2-40B4-BE49-F238E27FC236}">
                  <a16:creationId xmlns:a16="http://schemas.microsoft.com/office/drawing/2014/main" id="{1BFB5B20-22C6-3A43-B7E6-8CE128DE4C03}"/>
                </a:ext>
              </a:extLst>
            </p:cNvPr>
            <p:cNvSpPr>
              <a:spLocks noChangeAspect="1"/>
            </p:cNvSpPr>
            <p:nvPr/>
          </p:nvSpPr>
          <p:spPr>
            <a:xfrm>
              <a:off x="8040431" y="248185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58" name="Oval 757">
              <a:extLst>
                <a:ext uri="{FF2B5EF4-FFF2-40B4-BE49-F238E27FC236}">
                  <a16:creationId xmlns:a16="http://schemas.microsoft.com/office/drawing/2014/main" id="{43BAAEF7-5BAC-F146-BFA0-90E74D88A611}"/>
                </a:ext>
              </a:extLst>
            </p:cNvPr>
            <p:cNvSpPr>
              <a:spLocks noChangeAspect="1"/>
            </p:cNvSpPr>
            <p:nvPr/>
          </p:nvSpPr>
          <p:spPr>
            <a:xfrm>
              <a:off x="8501586" y="24803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sp>
        <p:nvSpPr>
          <p:cNvPr id="797" name="Rounded Rectangle 796">
            <a:extLst>
              <a:ext uri="{FF2B5EF4-FFF2-40B4-BE49-F238E27FC236}">
                <a16:creationId xmlns:a16="http://schemas.microsoft.com/office/drawing/2014/main" id="{2EABC65F-D064-484E-8B5B-9C1874B71AF9}"/>
              </a:ext>
            </a:extLst>
          </p:cNvPr>
          <p:cNvSpPr/>
          <p:nvPr/>
        </p:nvSpPr>
        <p:spPr>
          <a:xfrm>
            <a:off x="1963882" y="1113034"/>
            <a:ext cx="670672" cy="3405963"/>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dirty="0">
                <a:solidFill>
                  <a:schemeClr val="bg1"/>
                </a:solidFill>
                <a:latin typeface="Cambria" panose="02040503050406030204" pitchFamily="18" charset="0"/>
              </a:rPr>
              <a:t>regular </a:t>
            </a:r>
          </a:p>
          <a:p>
            <a:pPr algn="ctr"/>
            <a:r>
              <a:rPr lang="en-US" sz="2000" dirty="0">
                <a:solidFill>
                  <a:schemeClr val="bg1"/>
                </a:solidFill>
                <a:latin typeface="Cambria" panose="02040503050406030204" pitchFamily="18" charset="0"/>
              </a:rPr>
              <a:t>row decoder</a:t>
            </a:r>
          </a:p>
        </p:txBody>
      </p:sp>
      <p:sp>
        <p:nvSpPr>
          <p:cNvPr id="799" name="Rounded Rectangle 798">
            <a:extLst>
              <a:ext uri="{FF2B5EF4-FFF2-40B4-BE49-F238E27FC236}">
                <a16:creationId xmlns:a16="http://schemas.microsoft.com/office/drawing/2014/main" id="{4AA2F6F7-F6B0-CD47-850A-E3A633047D15}"/>
              </a:ext>
            </a:extLst>
          </p:cNvPr>
          <p:cNvSpPr/>
          <p:nvPr/>
        </p:nvSpPr>
        <p:spPr>
          <a:xfrm>
            <a:off x="1974273" y="4581342"/>
            <a:ext cx="670672" cy="1456985"/>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dirty="0">
                <a:solidFill>
                  <a:schemeClr val="bg1"/>
                </a:solidFill>
                <a:latin typeface="Cambria" panose="02040503050406030204" pitchFamily="18" charset="0"/>
              </a:rPr>
              <a:t>bitwise decoder</a:t>
            </a:r>
          </a:p>
        </p:txBody>
      </p:sp>
      <p:sp>
        <p:nvSpPr>
          <p:cNvPr id="805" name="Right Arrow 804">
            <a:extLst>
              <a:ext uri="{FF2B5EF4-FFF2-40B4-BE49-F238E27FC236}">
                <a16:creationId xmlns:a16="http://schemas.microsoft.com/office/drawing/2014/main" id="{F7871BF7-0BB7-2342-91C0-B54B7CBB5CB9}"/>
              </a:ext>
            </a:extLst>
          </p:cNvPr>
          <p:cNvSpPr/>
          <p:nvPr/>
        </p:nvSpPr>
        <p:spPr>
          <a:xfrm>
            <a:off x="555561" y="5013736"/>
            <a:ext cx="1390185" cy="584692"/>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mbria" panose="02040503050406030204" pitchFamily="18" charset="0"/>
              </a:rPr>
              <a:t>address A</a:t>
            </a:r>
          </a:p>
        </p:txBody>
      </p:sp>
      <p:sp>
        <p:nvSpPr>
          <p:cNvPr id="807" name="Rectangle 806">
            <a:extLst>
              <a:ext uri="{FF2B5EF4-FFF2-40B4-BE49-F238E27FC236}">
                <a16:creationId xmlns:a16="http://schemas.microsoft.com/office/drawing/2014/main" id="{3FB2189E-BA5D-DA4B-8AA8-D6C7CAD682DC}"/>
              </a:ext>
            </a:extLst>
          </p:cNvPr>
          <p:cNvSpPr/>
          <p:nvPr/>
        </p:nvSpPr>
        <p:spPr>
          <a:xfrm>
            <a:off x="45070" y="606970"/>
            <a:ext cx="9144000" cy="568374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809" name="Rectangle 808">
            <a:extLst>
              <a:ext uri="{FF2B5EF4-FFF2-40B4-BE49-F238E27FC236}">
                <a16:creationId xmlns:a16="http://schemas.microsoft.com/office/drawing/2014/main" id="{ABC3BC72-7B74-7A4A-82AC-91D29A076D70}"/>
              </a:ext>
            </a:extLst>
          </p:cNvPr>
          <p:cNvSpPr/>
          <p:nvPr/>
        </p:nvSpPr>
        <p:spPr>
          <a:xfrm>
            <a:off x="144895" y="4525274"/>
            <a:ext cx="8854211" cy="1092830"/>
          </a:xfrm>
          <a:prstGeom prst="rect">
            <a:avLst/>
          </a:prstGeom>
          <a:solidFill>
            <a:schemeClr val="accent4">
              <a:lumMod val="20000"/>
              <a:lumOff val="8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5"/>
                </a:solidFill>
                <a:latin typeface="Cambria" panose="02040503050406030204" pitchFamily="18" charset="0"/>
              </a:rPr>
              <a:t>Less than 1% </a:t>
            </a:r>
            <a:r>
              <a:rPr lang="en-US" sz="2800" b="1" dirty="0">
                <a:solidFill>
                  <a:schemeClr val="tx1"/>
                </a:solidFill>
                <a:latin typeface="Cambria" panose="02040503050406030204" pitchFamily="18" charset="0"/>
              </a:rPr>
              <a:t>of overhead </a:t>
            </a:r>
          </a:p>
          <a:p>
            <a:pPr algn="ctr"/>
            <a:r>
              <a:rPr lang="en-US" sz="2800" b="1" dirty="0">
                <a:solidFill>
                  <a:schemeClr val="tx1"/>
                </a:solidFill>
                <a:latin typeface="Cambria" panose="02040503050406030204" pitchFamily="18" charset="0"/>
              </a:rPr>
              <a:t>in existing DRAM chips</a:t>
            </a:r>
          </a:p>
        </p:txBody>
      </p:sp>
      <p:sp>
        <p:nvSpPr>
          <p:cNvPr id="222" name="Rectangle 221">
            <a:extLst>
              <a:ext uri="{FF2B5EF4-FFF2-40B4-BE49-F238E27FC236}">
                <a16:creationId xmlns:a16="http://schemas.microsoft.com/office/drawing/2014/main" id="{880236E6-BBF8-844A-8C5A-9F25EE1ADF76}"/>
              </a:ext>
            </a:extLst>
          </p:cNvPr>
          <p:cNvSpPr/>
          <p:nvPr/>
        </p:nvSpPr>
        <p:spPr>
          <a:xfrm>
            <a:off x="1227901" y="6549197"/>
            <a:ext cx="7444977" cy="261610"/>
          </a:xfrm>
          <a:prstGeom prst="rect">
            <a:avLst/>
          </a:prstGeom>
        </p:spPr>
        <p:txBody>
          <a:bodyPr wrap="square">
            <a:spAutoFit/>
          </a:bodyPr>
          <a:lstStyle/>
          <a:p>
            <a:r>
              <a:rPr lang="en-US" sz="1050" dirty="0">
                <a:solidFill>
                  <a:schemeClr val="bg2">
                    <a:lumMod val="75000"/>
                  </a:schemeClr>
                </a:solidFill>
                <a:latin typeface="Cambria" panose="02040503050406030204" pitchFamily="18" charset="0"/>
              </a:rPr>
              <a:t>V. Seshadri et al., “</a:t>
            </a:r>
            <a:r>
              <a:rPr lang="en-US" sz="1050" i="1" dirty="0">
                <a:solidFill>
                  <a:schemeClr val="bg2">
                    <a:lumMod val="75000"/>
                  </a:schemeClr>
                </a:solidFill>
                <a:latin typeface="Cambria" panose="02040503050406030204" pitchFamily="18" charset="0"/>
              </a:rPr>
              <a:t>Ambit: In-Memory Accelerator for Bulk Bitwise Operations Using Commodity DRAM Technology"</a:t>
            </a:r>
            <a:r>
              <a:rPr lang="en-US" sz="1050" dirty="0">
                <a:solidFill>
                  <a:schemeClr val="bg2">
                    <a:lumMod val="75000"/>
                  </a:schemeClr>
                </a:solidFill>
                <a:latin typeface="Cambria" panose="02040503050406030204" pitchFamily="18" charset="0"/>
              </a:rPr>
              <a:t>, MICRO, 2017</a:t>
            </a:r>
          </a:p>
        </p:txBody>
      </p:sp>
    </p:spTree>
    <p:extLst>
      <p:ext uri="{BB962C8B-B14F-4D97-AF65-F5344CB8AC3E}">
        <p14:creationId xmlns:p14="http://schemas.microsoft.com/office/powerpoint/2010/main" val="19484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9"/>
                                        </p:tgtEl>
                                        <p:attrNameLst>
                                          <p:attrName>style.visibility</p:attrName>
                                        </p:attrNameLst>
                                      </p:cBhvr>
                                      <p:to>
                                        <p:strVal val="visible"/>
                                      </p:to>
                                    </p:set>
                                    <p:animEffect transition="in" filter="fade">
                                      <p:cBhvr>
                                        <p:cTn id="7" dur="500"/>
                                        <p:tgtEl>
                                          <p:spTgt spid="75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63"/>
                                        </p:tgtEl>
                                        <p:attrNameLst>
                                          <p:attrName>style.visibility</p:attrName>
                                        </p:attrNameLst>
                                      </p:cBhvr>
                                      <p:to>
                                        <p:strVal val="visible"/>
                                      </p:to>
                                    </p:set>
                                    <p:animEffect transition="in" filter="fade">
                                      <p:cBhvr>
                                        <p:cTn id="11" dur="500"/>
                                        <p:tgtEl>
                                          <p:spTgt spid="76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62"/>
                                        </p:tgtEl>
                                        <p:attrNameLst>
                                          <p:attrName>style.visibility</p:attrName>
                                        </p:attrNameLst>
                                      </p:cBhvr>
                                      <p:to>
                                        <p:strVal val="visible"/>
                                      </p:to>
                                    </p:set>
                                    <p:animEffect transition="in" filter="fade">
                                      <p:cBhvr>
                                        <p:cTn id="15" dur="500"/>
                                        <p:tgtEl>
                                          <p:spTgt spid="76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76"/>
                                        </p:tgtEl>
                                        <p:attrNameLst>
                                          <p:attrName>style.visibility</p:attrName>
                                        </p:attrNameLst>
                                      </p:cBhvr>
                                      <p:to>
                                        <p:strVal val="visible"/>
                                      </p:to>
                                    </p:set>
                                    <p:animEffect transition="in" filter="fade">
                                      <p:cBhvr>
                                        <p:cTn id="20" dur="500"/>
                                        <p:tgtEl>
                                          <p:spTgt spid="776"/>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73"/>
                                        </p:tgtEl>
                                        <p:attrNameLst>
                                          <p:attrName>style.visibility</p:attrName>
                                        </p:attrNameLst>
                                      </p:cBhvr>
                                      <p:to>
                                        <p:strVal val="visible"/>
                                      </p:to>
                                    </p:set>
                                    <p:animEffect transition="in" filter="fade">
                                      <p:cBhvr>
                                        <p:cTn id="24" dur="500"/>
                                        <p:tgtEl>
                                          <p:spTgt spid="773"/>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774"/>
                                        </p:tgtEl>
                                        <p:attrNameLst>
                                          <p:attrName>style.visibility</p:attrName>
                                        </p:attrNameLst>
                                      </p:cBhvr>
                                      <p:to>
                                        <p:strVal val="visible"/>
                                      </p:to>
                                    </p:set>
                                    <p:animEffect transition="in" filter="fade">
                                      <p:cBhvr>
                                        <p:cTn id="28" dur="500"/>
                                        <p:tgtEl>
                                          <p:spTgt spid="774"/>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775"/>
                                        </p:tgtEl>
                                        <p:attrNameLst>
                                          <p:attrName>style.visibility</p:attrName>
                                        </p:attrNameLst>
                                      </p:cBhvr>
                                      <p:to>
                                        <p:strVal val="visible"/>
                                      </p:to>
                                    </p:set>
                                    <p:animEffect transition="in" filter="fade">
                                      <p:cBhvr>
                                        <p:cTn id="32" dur="500"/>
                                        <p:tgtEl>
                                          <p:spTgt spid="77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77"/>
                                        </p:tgtEl>
                                        <p:attrNameLst>
                                          <p:attrName>style.visibility</p:attrName>
                                        </p:attrNameLst>
                                      </p:cBhvr>
                                      <p:to>
                                        <p:strVal val="visible"/>
                                      </p:to>
                                    </p:set>
                                    <p:animEffect transition="in" filter="fade">
                                      <p:cBhvr>
                                        <p:cTn id="37" dur="500"/>
                                        <p:tgtEl>
                                          <p:spTgt spid="777"/>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779"/>
                                        </p:tgtEl>
                                        <p:attrNameLst>
                                          <p:attrName>style.visibility</p:attrName>
                                        </p:attrNameLst>
                                      </p:cBhvr>
                                      <p:to>
                                        <p:strVal val="visible"/>
                                      </p:to>
                                    </p:set>
                                    <p:animEffect transition="in" filter="fade">
                                      <p:cBhvr>
                                        <p:cTn id="41" dur="500"/>
                                        <p:tgtEl>
                                          <p:spTgt spid="779"/>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780"/>
                                        </p:tgtEl>
                                        <p:attrNameLst>
                                          <p:attrName>style.visibility</p:attrName>
                                        </p:attrNameLst>
                                      </p:cBhvr>
                                      <p:to>
                                        <p:strVal val="visible"/>
                                      </p:to>
                                    </p:set>
                                    <p:animEffect transition="in" filter="fade">
                                      <p:cBhvr>
                                        <p:cTn id="45" dur="500"/>
                                        <p:tgtEl>
                                          <p:spTgt spid="78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78"/>
                                        </p:tgtEl>
                                        <p:attrNameLst>
                                          <p:attrName>style.visibility</p:attrName>
                                        </p:attrNameLst>
                                      </p:cBhvr>
                                      <p:to>
                                        <p:strVal val="visible"/>
                                      </p:to>
                                    </p:set>
                                    <p:animEffect transition="in" filter="fade">
                                      <p:cBhvr>
                                        <p:cTn id="50" dur="500"/>
                                        <p:tgtEl>
                                          <p:spTgt spid="778"/>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781"/>
                                        </p:tgtEl>
                                        <p:attrNameLst>
                                          <p:attrName>style.visibility</p:attrName>
                                        </p:attrNameLst>
                                      </p:cBhvr>
                                      <p:to>
                                        <p:strVal val="visible"/>
                                      </p:to>
                                    </p:set>
                                    <p:animEffect transition="in" filter="fade">
                                      <p:cBhvr>
                                        <p:cTn id="54" dur="500"/>
                                        <p:tgtEl>
                                          <p:spTgt spid="781"/>
                                        </p:tgtEl>
                                      </p:cBhvr>
                                    </p:animEffec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782"/>
                                        </p:tgtEl>
                                        <p:attrNameLst>
                                          <p:attrName>style.visibility</p:attrName>
                                        </p:attrNameLst>
                                      </p:cBhvr>
                                      <p:to>
                                        <p:strVal val="visible"/>
                                      </p:to>
                                    </p:set>
                                    <p:animEffect transition="in" filter="fade">
                                      <p:cBhvr>
                                        <p:cTn id="58" dur="500"/>
                                        <p:tgtEl>
                                          <p:spTgt spid="782"/>
                                        </p:tgtEl>
                                      </p:cBhvr>
                                    </p:animEffect>
                                  </p:childTnLst>
                                </p:cTn>
                              </p:par>
                            </p:childTnLst>
                          </p:cTn>
                        </p:par>
                        <p:par>
                          <p:cTn id="59" fill="hold">
                            <p:stCondLst>
                              <p:cond delay="1500"/>
                            </p:stCondLst>
                            <p:childTnLst>
                              <p:par>
                                <p:cTn id="60" presetID="10" presetClass="entr" presetSubtype="0" fill="hold" nodeType="afterEffect">
                                  <p:stCondLst>
                                    <p:cond delay="0"/>
                                  </p:stCondLst>
                                  <p:childTnLst>
                                    <p:set>
                                      <p:cBhvr>
                                        <p:cTn id="61" dur="1" fill="hold">
                                          <p:stCondLst>
                                            <p:cond delay="0"/>
                                          </p:stCondLst>
                                        </p:cTn>
                                        <p:tgtEl>
                                          <p:spTgt spid="783"/>
                                        </p:tgtEl>
                                        <p:attrNameLst>
                                          <p:attrName>style.visibility</p:attrName>
                                        </p:attrNameLst>
                                      </p:cBhvr>
                                      <p:to>
                                        <p:strVal val="visible"/>
                                      </p:to>
                                    </p:set>
                                    <p:animEffect transition="in" filter="fade">
                                      <p:cBhvr>
                                        <p:cTn id="62" dur="500"/>
                                        <p:tgtEl>
                                          <p:spTgt spid="783"/>
                                        </p:tgtEl>
                                      </p:cBhvr>
                                    </p:animEffect>
                                  </p:childTnLst>
                                </p:cTn>
                              </p:par>
                            </p:childTnLst>
                          </p:cTn>
                        </p:par>
                        <p:par>
                          <p:cTn id="63" fill="hold">
                            <p:stCondLst>
                              <p:cond delay="2000"/>
                            </p:stCondLst>
                            <p:childTnLst>
                              <p:par>
                                <p:cTn id="64" presetID="10" presetClass="entr" presetSubtype="0" fill="hold" nodeType="afterEffect">
                                  <p:stCondLst>
                                    <p:cond delay="0"/>
                                  </p:stCondLst>
                                  <p:childTnLst>
                                    <p:set>
                                      <p:cBhvr>
                                        <p:cTn id="65" dur="1" fill="hold">
                                          <p:stCondLst>
                                            <p:cond delay="0"/>
                                          </p:stCondLst>
                                        </p:cTn>
                                        <p:tgtEl>
                                          <p:spTgt spid="784"/>
                                        </p:tgtEl>
                                        <p:attrNameLst>
                                          <p:attrName>style.visibility</p:attrName>
                                        </p:attrNameLst>
                                      </p:cBhvr>
                                      <p:to>
                                        <p:strVal val="visible"/>
                                      </p:to>
                                    </p:set>
                                    <p:animEffect transition="in" filter="fade">
                                      <p:cBhvr>
                                        <p:cTn id="66" dur="500"/>
                                        <p:tgtEl>
                                          <p:spTgt spid="784"/>
                                        </p:tgtEl>
                                      </p:cBhvr>
                                    </p:animEffect>
                                  </p:childTnLst>
                                </p:cTn>
                              </p:par>
                            </p:childTnLst>
                          </p:cTn>
                        </p:par>
                        <p:par>
                          <p:cTn id="67" fill="hold">
                            <p:stCondLst>
                              <p:cond delay="2500"/>
                            </p:stCondLst>
                            <p:childTnLst>
                              <p:par>
                                <p:cTn id="68" presetID="10" presetClass="entr" presetSubtype="0" fill="hold" nodeType="afterEffect">
                                  <p:stCondLst>
                                    <p:cond delay="0"/>
                                  </p:stCondLst>
                                  <p:childTnLst>
                                    <p:set>
                                      <p:cBhvr>
                                        <p:cTn id="69" dur="1" fill="hold">
                                          <p:stCondLst>
                                            <p:cond delay="0"/>
                                          </p:stCondLst>
                                        </p:cTn>
                                        <p:tgtEl>
                                          <p:spTgt spid="785"/>
                                        </p:tgtEl>
                                        <p:attrNameLst>
                                          <p:attrName>style.visibility</p:attrName>
                                        </p:attrNameLst>
                                      </p:cBhvr>
                                      <p:to>
                                        <p:strVal val="visible"/>
                                      </p:to>
                                    </p:set>
                                    <p:animEffect transition="in" filter="fade">
                                      <p:cBhvr>
                                        <p:cTn id="70" dur="500"/>
                                        <p:tgtEl>
                                          <p:spTgt spid="785"/>
                                        </p:tgtEl>
                                      </p:cBhvr>
                                    </p:animEffect>
                                  </p:childTnLst>
                                </p:cTn>
                              </p:par>
                            </p:childTnLst>
                          </p:cTn>
                        </p:par>
                        <p:par>
                          <p:cTn id="71" fill="hold">
                            <p:stCondLst>
                              <p:cond delay="3000"/>
                            </p:stCondLst>
                            <p:childTnLst>
                              <p:par>
                                <p:cTn id="72" presetID="10" presetClass="entr" presetSubtype="0" fill="hold" nodeType="afterEffect">
                                  <p:stCondLst>
                                    <p:cond delay="0"/>
                                  </p:stCondLst>
                                  <p:childTnLst>
                                    <p:set>
                                      <p:cBhvr>
                                        <p:cTn id="73" dur="1" fill="hold">
                                          <p:stCondLst>
                                            <p:cond delay="0"/>
                                          </p:stCondLst>
                                        </p:cTn>
                                        <p:tgtEl>
                                          <p:spTgt spid="786"/>
                                        </p:tgtEl>
                                        <p:attrNameLst>
                                          <p:attrName>style.visibility</p:attrName>
                                        </p:attrNameLst>
                                      </p:cBhvr>
                                      <p:to>
                                        <p:strVal val="visible"/>
                                      </p:to>
                                    </p:set>
                                    <p:animEffect transition="in" filter="fade">
                                      <p:cBhvr>
                                        <p:cTn id="74" dur="500"/>
                                        <p:tgtEl>
                                          <p:spTgt spid="78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778"/>
                                        </p:tgtEl>
                                      </p:cBhvr>
                                    </p:animEffect>
                                    <p:set>
                                      <p:cBhvr>
                                        <p:cTn id="79" dur="1" fill="hold">
                                          <p:stCondLst>
                                            <p:cond delay="499"/>
                                          </p:stCondLst>
                                        </p:cTn>
                                        <p:tgtEl>
                                          <p:spTgt spid="778"/>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777"/>
                                        </p:tgtEl>
                                      </p:cBhvr>
                                    </p:animEffect>
                                    <p:set>
                                      <p:cBhvr>
                                        <p:cTn id="82" dur="1" fill="hold">
                                          <p:stCondLst>
                                            <p:cond delay="499"/>
                                          </p:stCondLst>
                                        </p:cTn>
                                        <p:tgtEl>
                                          <p:spTgt spid="777"/>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776"/>
                                        </p:tgtEl>
                                      </p:cBhvr>
                                    </p:animEffect>
                                    <p:set>
                                      <p:cBhvr>
                                        <p:cTn id="85" dur="1" fill="hold">
                                          <p:stCondLst>
                                            <p:cond delay="499"/>
                                          </p:stCondLst>
                                        </p:cTn>
                                        <p:tgtEl>
                                          <p:spTgt spid="776"/>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759"/>
                                        </p:tgtEl>
                                      </p:cBhvr>
                                    </p:animEffect>
                                    <p:set>
                                      <p:cBhvr>
                                        <p:cTn id="88" dur="1" fill="hold">
                                          <p:stCondLst>
                                            <p:cond delay="499"/>
                                          </p:stCondLst>
                                        </p:cTn>
                                        <p:tgtEl>
                                          <p:spTgt spid="759"/>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797"/>
                                        </p:tgtEl>
                                        <p:attrNameLst>
                                          <p:attrName>style.visibility</p:attrName>
                                        </p:attrNameLst>
                                      </p:cBhvr>
                                      <p:to>
                                        <p:strVal val="visible"/>
                                      </p:to>
                                    </p:set>
                                    <p:animEffect transition="in" filter="fade">
                                      <p:cBhvr>
                                        <p:cTn id="93" dur="500"/>
                                        <p:tgtEl>
                                          <p:spTgt spid="797"/>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799"/>
                                        </p:tgtEl>
                                        <p:attrNameLst>
                                          <p:attrName>style.visibility</p:attrName>
                                        </p:attrNameLst>
                                      </p:cBhvr>
                                      <p:to>
                                        <p:strVal val="visible"/>
                                      </p:to>
                                    </p:set>
                                    <p:animEffect transition="in" filter="fade">
                                      <p:cBhvr>
                                        <p:cTn id="98" dur="500"/>
                                        <p:tgtEl>
                                          <p:spTgt spid="79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805"/>
                                        </p:tgtEl>
                                        <p:attrNameLst>
                                          <p:attrName>style.visibility</p:attrName>
                                        </p:attrNameLst>
                                      </p:cBhvr>
                                      <p:to>
                                        <p:strVal val="visible"/>
                                      </p:to>
                                    </p:set>
                                    <p:animEffect transition="in" filter="fade">
                                      <p:cBhvr>
                                        <p:cTn id="103" dur="500"/>
                                        <p:tgtEl>
                                          <p:spTgt spid="805"/>
                                        </p:tgtEl>
                                      </p:cBhvr>
                                    </p:animEffect>
                                  </p:childTnLst>
                                </p:cTn>
                              </p:par>
                            </p:childTnLst>
                          </p:cTn>
                        </p:par>
                        <p:par>
                          <p:cTn id="104" fill="hold">
                            <p:stCondLst>
                              <p:cond delay="500"/>
                            </p:stCondLst>
                            <p:childTnLst>
                              <p:par>
                                <p:cTn id="105" presetID="10" presetClass="entr" presetSubtype="0" fill="hold" nodeType="afterEffect">
                                  <p:stCondLst>
                                    <p:cond delay="0"/>
                                  </p:stCondLst>
                                  <p:childTnLst>
                                    <p:set>
                                      <p:cBhvr>
                                        <p:cTn id="106" dur="1" fill="hold">
                                          <p:stCondLst>
                                            <p:cond delay="0"/>
                                          </p:stCondLst>
                                        </p:cTn>
                                        <p:tgtEl>
                                          <p:spTgt spid="803"/>
                                        </p:tgtEl>
                                        <p:attrNameLst>
                                          <p:attrName>style.visibility</p:attrName>
                                        </p:attrNameLst>
                                      </p:cBhvr>
                                      <p:to>
                                        <p:strVal val="visible"/>
                                      </p:to>
                                    </p:set>
                                    <p:animEffect transition="in" filter="fade">
                                      <p:cBhvr>
                                        <p:cTn id="107" dur="500"/>
                                        <p:tgtEl>
                                          <p:spTgt spid="803"/>
                                        </p:tgtEl>
                                      </p:cBhvr>
                                    </p:animEffect>
                                  </p:childTnLst>
                                </p:cTn>
                              </p:par>
                            </p:childTnLst>
                          </p:cTn>
                        </p:par>
                        <p:par>
                          <p:cTn id="108" fill="hold">
                            <p:stCondLst>
                              <p:cond delay="1000"/>
                            </p:stCondLst>
                            <p:childTnLst>
                              <p:par>
                                <p:cTn id="109" presetID="10" presetClass="entr" presetSubtype="0" fill="hold" nodeType="afterEffect">
                                  <p:stCondLst>
                                    <p:cond delay="0"/>
                                  </p:stCondLst>
                                  <p:childTnLst>
                                    <p:set>
                                      <p:cBhvr>
                                        <p:cTn id="110" dur="1" fill="hold">
                                          <p:stCondLst>
                                            <p:cond delay="0"/>
                                          </p:stCondLst>
                                        </p:cTn>
                                        <p:tgtEl>
                                          <p:spTgt spid="801"/>
                                        </p:tgtEl>
                                        <p:attrNameLst>
                                          <p:attrName>style.visibility</p:attrName>
                                        </p:attrNameLst>
                                      </p:cBhvr>
                                      <p:to>
                                        <p:strVal val="visible"/>
                                      </p:to>
                                    </p:set>
                                    <p:animEffect transition="in" filter="fade">
                                      <p:cBhvr>
                                        <p:cTn id="111" dur="500"/>
                                        <p:tgtEl>
                                          <p:spTgt spid="801"/>
                                        </p:tgtEl>
                                      </p:cBhvr>
                                    </p:animEffect>
                                  </p:childTnLst>
                                </p:cTn>
                              </p:par>
                            </p:childTnLst>
                          </p:cTn>
                        </p:par>
                        <p:par>
                          <p:cTn id="112" fill="hold">
                            <p:stCondLst>
                              <p:cond delay="1500"/>
                            </p:stCondLst>
                            <p:childTnLst>
                              <p:par>
                                <p:cTn id="113" presetID="10" presetClass="entr" presetSubtype="0" fill="hold" nodeType="afterEffect">
                                  <p:stCondLst>
                                    <p:cond delay="0"/>
                                  </p:stCondLst>
                                  <p:childTnLst>
                                    <p:set>
                                      <p:cBhvr>
                                        <p:cTn id="114" dur="1" fill="hold">
                                          <p:stCondLst>
                                            <p:cond delay="0"/>
                                          </p:stCondLst>
                                        </p:cTn>
                                        <p:tgtEl>
                                          <p:spTgt spid="802"/>
                                        </p:tgtEl>
                                        <p:attrNameLst>
                                          <p:attrName>style.visibility</p:attrName>
                                        </p:attrNameLst>
                                      </p:cBhvr>
                                      <p:to>
                                        <p:strVal val="visible"/>
                                      </p:to>
                                    </p:set>
                                    <p:animEffect transition="in" filter="fade">
                                      <p:cBhvr>
                                        <p:cTn id="115" dur="500"/>
                                        <p:tgtEl>
                                          <p:spTgt spid="802"/>
                                        </p:tgtEl>
                                      </p:cBhvr>
                                    </p:animEffect>
                                  </p:childTnLst>
                                </p:cTn>
                              </p:par>
                              <p:par>
                                <p:cTn id="116" presetID="7" presetClass="emph" presetSubtype="2" fill="hold" nodeType="withEffect">
                                  <p:stCondLst>
                                    <p:cond delay="0"/>
                                  </p:stCondLst>
                                  <p:childTnLst>
                                    <p:animClr clrSpc="rgb" dir="cw">
                                      <p:cBhvr>
                                        <p:cTn id="117" dur="1000" fill="hold"/>
                                        <p:tgtEl>
                                          <p:spTgt spid="801"/>
                                        </p:tgtEl>
                                        <p:attrNameLst>
                                          <p:attrName>stroke.color</p:attrName>
                                        </p:attrNameLst>
                                      </p:cBhvr>
                                      <p:to>
                                        <a:srgbClr val="FF3700"/>
                                      </p:to>
                                    </p:animClr>
                                    <p:set>
                                      <p:cBhvr>
                                        <p:cTn id="118" dur="1000" fill="hold"/>
                                        <p:tgtEl>
                                          <p:spTgt spid="801"/>
                                        </p:tgtEl>
                                        <p:attrNameLst>
                                          <p:attrName>stroke.on</p:attrName>
                                        </p:attrNameLst>
                                      </p:cBhvr>
                                      <p:to>
                                        <p:strVal val="true"/>
                                      </p:to>
                                    </p:set>
                                  </p:childTnLst>
                                </p:cTn>
                              </p:par>
                              <p:par>
                                <p:cTn id="119" presetID="7" presetClass="emph" presetSubtype="2" fill="hold" nodeType="withEffect">
                                  <p:stCondLst>
                                    <p:cond delay="0"/>
                                  </p:stCondLst>
                                  <p:childTnLst>
                                    <p:animClr clrSpc="rgb" dir="cw">
                                      <p:cBhvr>
                                        <p:cTn id="120" dur="1000" fill="hold"/>
                                        <p:tgtEl>
                                          <p:spTgt spid="802"/>
                                        </p:tgtEl>
                                        <p:attrNameLst>
                                          <p:attrName>stroke.color</p:attrName>
                                        </p:attrNameLst>
                                      </p:cBhvr>
                                      <p:to>
                                        <a:srgbClr val="FF3700"/>
                                      </p:to>
                                    </p:animClr>
                                    <p:set>
                                      <p:cBhvr>
                                        <p:cTn id="121" dur="1000" fill="hold"/>
                                        <p:tgtEl>
                                          <p:spTgt spid="802"/>
                                        </p:tgtEl>
                                        <p:attrNameLst>
                                          <p:attrName>stroke.on</p:attrName>
                                        </p:attrNameLst>
                                      </p:cBhvr>
                                      <p:to>
                                        <p:strVal val="true"/>
                                      </p:to>
                                    </p:set>
                                  </p:childTnLst>
                                </p:cTn>
                              </p:par>
                              <p:par>
                                <p:cTn id="122" presetID="7" presetClass="emph" presetSubtype="2" fill="hold" nodeType="withEffect">
                                  <p:stCondLst>
                                    <p:cond delay="0"/>
                                  </p:stCondLst>
                                  <p:childTnLst>
                                    <p:animClr clrSpc="rgb" dir="cw">
                                      <p:cBhvr>
                                        <p:cTn id="123" dur="1000" fill="hold"/>
                                        <p:tgtEl>
                                          <p:spTgt spid="803"/>
                                        </p:tgtEl>
                                        <p:attrNameLst>
                                          <p:attrName>stroke.color</p:attrName>
                                        </p:attrNameLst>
                                      </p:cBhvr>
                                      <p:to>
                                        <a:srgbClr val="FF3700"/>
                                      </p:to>
                                    </p:animClr>
                                    <p:set>
                                      <p:cBhvr>
                                        <p:cTn id="124" dur="1000" fill="hold"/>
                                        <p:tgtEl>
                                          <p:spTgt spid="803"/>
                                        </p:tgtEl>
                                        <p:attrNameLst>
                                          <p:attrName>stroke.on</p:attrName>
                                        </p:attrNameLst>
                                      </p:cBhvr>
                                      <p:to>
                                        <p:strVal val="true"/>
                                      </p:to>
                                    </p:se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807"/>
                                        </p:tgtEl>
                                        <p:attrNameLst>
                                          <p:attrName>style.visibility</p:attrName>
                                        </p:attrNameLst>
                                      </p:cBhvr>
                                      <p:to>
                                        <p:strVal val="visible"/>
                                      </p:to>
                                    </p:set>
                                    <p:animEffect transition="in" filter="fade">
                                      <p:cBhvr>
                                        <p:cTn id="129" dur="500"/>
                                        <p:tgtEl>
                                          <p:spTgt spid="807"/>
                                        </p:tgtEl>
                                      </p:cBhvr>
                                    </p:animEffect>
                                  </p:childTnLst>
                                </p:cTn>
                              </p:par>
                            </p:childTnLst>
                          </p:cTn>
                        </p:par>
                        <p:par>
                          <p:cTn id="130" fill="hold">
                            <p:stCondLst>
                              <p:cond delay="500"/>
                            </p:stCondLst>
                            <p:childTnLst>
                              <p:par>
                                <p:cTn id="131" presetID="10" presetClass="entr" presetSubtype="0" fill="hold" grpId="0" nodeType="afterEffect">
                                  <p:stCondLst>
                                    <p:cond delay="0"/>
                                  </p:stCondLst>
                                  <p:childTnLst>
                                    <p:set>
                                      <p:cBhvr>
                                        <p:cTn id="132" dur="1" fill="hold">
                                          <p:stCondLst>
                                            <p:cond delay="0"/>
                                          </p:stCondLst>
                                        </p:cTn>
                                        <p:tgtEl>
                                          <p:spTgt spid="809"/>
                                        </p:tgtEl>
                                        <p:attrNameLst>
                                          <p:attrName>style.visibility</p:attrName>
                                        </p:attrNameLst>
                                      </p:cBhvr>
                                      <p:to>
                                        <p:strVal val="visible"/>
                                      </p:to>
                                    </p:set>
                                    <p:animEffect transition="in" filter="fade">
                                      <p:cBhvr>
                                        <p:cTn id="133" dur="500"/>
                                        <p:tgtEl>
                                          <p:spTgt spid="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9" grpId="0"/>
      <p:bldP spid="759" grpId="1"/>
      <p:bldP spid="776" grpId="0"/>
      <p:bldP spid="776" grpId="1"/>
      <p:bldP spid="777" grpId="0"/>
      <p:bldP spid="777" grpId="1"/>
      <p:bldP spid="778" grpId="0"/>
      <p:bldP spid="778" grpId="1"/>
      <p:bldP spid="797" grpId="0" animBg="1"/>
      <p:bldP spid="799" grpId="0" animBg="1"/>
      <p:bldP spid="805" grpId="0" animBg="1"/>
      <p:bldP spid="807" grpId="0" animBg="1"/>
      <p:bldP spid="80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More on In-DRAM Bulk AND/OR</a:t>
            </a:r>
          </a:p>
        </p:txBody>
      </p:sp>
      <p:sp>
        <p:nvSpPr>
          <p:cNvPr id="3" name="Content Placeholder 2"/>
          <p:cNvSpPr>
            <a:spLocks noGrp="1"/>
          </p:cNvSpPr>
          <p:nvPr>
            <p:ph idx="1"/>
          </p:nvPr>
        </p:nvSpPr>
        <p:spPr/>
        <p:txBody>
          <a:bodyPr/>
          <a:lstStyle/>
          <a:p>
            <a:r>
              <a:rPr lang="en-US" dirty="0"/>
              <a:t>Vivek Seshadri, Kevin Hsieh, </a:t>
            </a:r>
            <a:r>
              <a:rPr lang="en-US" dirty="0" err="1"/>
              <a:t>Amirali</a:t>
            </a:r>
            <a:r>
              <a:rPr lang="en-US" dirty="0"/>
              <a:t> </a:t>
            </a:r>
            <a:r>
              <a:rPr lang="en-US" dirty="0" err="1"/>
              <a:t>Boroumand</a:t>
            </a:r>
            <a:r>
              <a:rPr lang="en-US" dirty="0"/>
              <a:t>, Donghyuk Lee, Michael A. </a:t>
            </a:r>
            <a:r>
              <a:rPr lang="en-US" dirty="0" err="1"/>
              <a:t>Kozuch</a:t>
            </a:r>
            <a:r>
              <a:rPr lang="en-US" dirty="0"/>
              <a:t>, Onur Mutlu, Phillip B. Gibbons, and Todd C. </a:t>
            </a:r>
            <a:r>
              <a:rPr lang="en-US" dirty="0" err="1"/>
              <a:t>Mowry</a:t>
            </a:r>
            <a:r>
              <a:rPr lang="en-US" dirty="0"/>
              <a:t>,</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"Fast Bulk Bitwise AND and OR in DRAM"</a:t>
            </a:r>
            <a:br>
              <a:rPr lang="en-US" dirty="0">
                <a:solidFill>
                  <a:srgbClr val="0432FF"/>
                </a:solidFill>
              </a:rPr>
            </a:br>
            <a:r>
              <a:rPr lang="en-US" i="1" dirty="0">
                <a:hlinkClick r:id="rId3"/>
              </a:rPr>
              <a:t>IEEE Computer Architecture Letters</a:t>
            </a:r>
            <a:r>
              <a:rPr lang="en-US" i="1" dirty="0"/>
              <a:t> (</a:t>
            </a:r>
            <a:r>
              <a:rPr lang="en-US" b="1" i="1" dirty="0"/>
              <a:t>CAL</a:t>
            </a:r>
            <a:r>
              <a:rPr lang="en-US" i="1" dirty="0"/>
              <a:t>)</a:t>
            </a:r>
            <a:r>
              <a:rPr lang="en-US" dirty="0"/>
              <a:t>, April 2015. </a:t>
            </a:r>
          </a:p>
          <a:p>
            <a:endParaRPr lang="en-US" dirty="0"/>
          </a:p>
          <a:p>
            <a:endParaRPr lang="en-US" dirty="0"/>
          </a:p>
        </p:txBody>
      </p:sp>
      <p:pic>
        <p:nvPicPr>
          <p:cNvPr id="5" name="Picture 4"/>
          <p:cNvPicPr>
            <a:picLocks noChangeAspect="1"/>
          </p:cNvPicPr>
          <p:nvPr/>
        </p:nvPicPr>
        <p:blipFill>
          <a:blip r:embed="rId4"/>
          <a:stretch>
            <a:fillRect/>
          </a:stretch>
        </p:blipFill>
        <p:spPr>
          <a:xfrm>
            <a:off x="0" y="4276418"/>
            <a:ext cx="9144000" cy="1744870"/>
          </a:xfrm>
          <a:prstGeom prst="rect">
            <a:avLst/>
          </a:prstGeom>
        </p:spPr>
      </p:pic>
    </p:spTree>
    <p:extLst>
      <p:ext uri="{BB962C8B-B14F-4D97-AF65-F5344CB8AC3E}">
        <p14:creationId xmlns:p14="http://schemas.microsoft.com/office/powerpoint/2010/main" val="2788275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4">
            <a:extLst>
              <a:ext uri="{FF2B5EF4-FFF2-40B4-BE49-F238E27FC236}">
                <a16:creationId xmlns:a16="http://schemas.microsoft.com/office/drawing/2014/main" id="{6C599EA8-303B-8F44-B67E-1E9A7D6B8361}"/>
              </a:ext>
            </a:extLst>
          </p:cNvPr>
          <p:cNvSpPr>
            <a:spLocks noGrp="1" noChangeArrowheads="1"/>
          </p:cNvSpPr>
          <p:nvPr>
            <p:ph type="ctrTitle"/>
          </p:nvPr>
        </p:nvSpPr>
        <p:spPr>
          <a:xfrm>
            <a:off x="366713" y="1747838"/>
            <a:ext cx="8428037" cy="995362"/>
          </a:xfrm>
        </p:spPr>
        <p:txBody>
          <a:bodyPr/>
          <a:lstStyle/>
          <a:p>
            <a:pPr algn="ctr" eaLnBrk="1" hangingPunct="1"/>
            <a:r>
              <a:rPr lang="en-US" altLang="en-US" b="1" dirty="0">
                <a:ea typeface="ＭＳ Ｐゴシック" panose="020B0600070205080204" pitchFamily="34" charset="-128"/>
              </a:rPr>
              <a:t>DRAM Operation</a:t>
            </a:r>
          </a:p>
        </p:txBody>
      </p:sp>
      <p:sp>
        <p:nvSpPr>
          <p:cNvPr id="81922" name="Rectangle 5">
            <a:extLst>
              <a:ext uri="{FF2B5EF4-FFF2-40B4-BE49-F238E27FC236}">
                <a16:creationId xmlns:a16="http://schemas.microsoft.com/office/drawing/2014/main" id="{EB66DB82-34C1-994A-A27C-C184C7C5BDDA}"/>
              </a:ext>
            </a:extLst>
          </p:cNvPr>
          <p:cNvSpPr>
            <a:spLocks noGrp="1" noChangeArrowheads="1"/>
          </p:cNvSpPr>
          <p:nvPr>
            <p:ph type="subTitle" idx="1"/>
          </p:nvPr>
        </p:nvSpPr>
        <p:spPr>
          <a:xfrm>
            <a:off x="304800" y="3581400"/>
            <a:ext cx="8458200" cy="2900363"/>
          </a:xfrm>
        </p:spPr>
        <p:txBody>
          <a:bodyPr/>
          <a:lstStyle/>
          <a:p>
            <a:pPr eaLnBrk="1" hangingPunct="1"/>
            <a:endParaRPr lang="en-US" altLang="en-US" i="1">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14811393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In-DRAM NOT: Dual Contact Cell</a:t>
            </a:r>
          </a:p>
        </p:txBody>
      </p:sp>
      <p:pic>
        <p:nvPicPr>
          <p:cNvPr id="6" name="Picture 5"/>
          <p:cNvPicPr>
            <a:picLocks noChangeAspect="1"/>
          </p:cNvPicPr>
          <p:nvPr/>
        </p:nvPicPr>
        <p:blipFill>
          <a:blip r:embed="rId2"/>
          <a:stretch>
            <a:fillRect/>
          </a:stretch>
        </p:blipFill>
        <p:spPr>
          <a:xfrm>
            <a:off x="323528" y="1093048"/>
            <a:ext cx="4104456" cy="4705108"/>
          </a:xfrm>
          <a:prstGeom prst="rect">
            <a:avLst/>
          </a:prstGeom>
        </p:spPr>
      </p:pic>
      <p:sp>
        <p:nvSpPr>
          <p:cNvPr id="5" name="TextBox 4"/>
          <p:cNvSpPr txBox="1"/>
          <p:nvPr/>
        </p:nvSpPr>
        <p:spPr>
          <a:xfrm>
            <a:off x="-10701" y="6076605"/>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ahoma"/>
                <a:ea typeface="+mn-ea"/>
                <a:cs typeface="+mn-cs"/>
              </a:rPr>
              <a:t>Idea: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Feed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negated value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 the sense amplifier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into a special row</a:t>
            </a:r>
          </a:p>
        </p:txBody>
      </p:sp>
    </p:spTree>
    <p:extLst>
      <p:ext uri="{BB962C8B-B14F-4D97-AF65-F5344CB8AC3E}">
        <p14:creationId xmlns:p14="http://schemas.microsoft.com/office/powerpoint/2010/main" val="42491443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In-DRAM NOT Operation</a:t>
            </a:r>
          </a:p>
        </p:txBody>
      </p:sp>
      <p:pic>
        <p:nvPicPr>
          <p:cNvPr id="6" name="Picture 5"/>
          <p:cNvPicPr>
            <a:picLocks noChangeAspect="1"/>
          </p:cNvPicPr>
          <p:nvPr/>
        </p:nvPicPr>
        <p:blipFill>
          <a:blip r:embed="rId2"/>
          <a:stretch>
            <a:fillRect/>
          </a:stretch>
        </p:blipFill>
        <p:spPr>
          <a:xfrm>
            <a:off x="0" y="1911500"/>
            <a:ext cx="9144000" cy="3197046"/>
          </a:xfrm>
          <a:prstGeom prst="rect">
            <a:avLst/>
          </a:prstGeom>
        </p:spPr>
      </p:pic>
      <p:sp>
        <p:nvSpPr>
          <p:cNvPr id="8" name="TextBox 7">
            <a:extLst>
              <a:ext uri="{FF2B5EF4-FFF2-40B4-BE49-F238E27FC236}">
                <a16:creationId xmlns:a16="http://schemas.microsoft.com/office/drawing/2014/main" id="{934B0328-1A0C-7E4D-95D4-1E55E306DED6}"/>
              </a:ext>
            </a:extLst>
          </p:cNvPr>
          <p:cNvSpPr txBox="1"/>
          <p:nvPr/>
        </p:nvSpPr>
        <p:spPr>
          <a:xfrm>
            <a:off x="-10701" y="6076605"/>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Tree>
    <p:extLst>
      <p:ext uri="{BB962C8B-B14F-4D97-AF65-F5344CB8AC3E}">
        <p14:creationId xmlns:p14="http://schemas.microsoft.com/office/powerpoint/2010/main" val="41341164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469966"/>
            <a:ext cx="9144000" cy="4311608"/>
          </a:xfrm>
          <a:prstGeom prst="rect">
            <a:avLst/>
          </a:prstGeom>
        </p:spPr>
      </p:pic>
      <p:sp>
        <p:nvSpPr>
          <p:cNvPr id="6" name="Title 5">
            <a:extLst>
              <a:ext uri="{FF2B5EF4-FFF2-40B4-BE49-F238E27FC236}">
                <a16:creationId xmlns:a16="http://schemas.microsoft.com/office/drawing/2014/main" id="{EC9B3A7D-E017-9946-A309-188219CF3586}"/>
              </a:ext>
            </a:extLst>
          </p:cNvPr>
          <p:cNvSpPr>
            <a:spLocks noGrp="1"/>
          </p:cNvSpPr>
          <p:nvPr>
            <p:ph type="title"/>
          </p:nvPr>
        </p:nvSpPr>
        <p:spPr/>
        <p:txBody>
          <a:bodyPr>
            <a:normAutofit/>
          </a:bodyPr>
          <a:lstStyle/>
          <a:p>
            <a:r>
              <a:rPr lang="en-US" sz="3600" dirty="0"/>
              <a:t>Performance: In-DRAM Bitwise Operations</a:t>
            </a:r>
          </a:p>
        </p:txBody>
      </p:sp>
    </p:spTree>
    <p:extLst>
      <p:ext uri="{BB962C8B-B14F-4D97-AF65-F5344CB8AC3E}">
        <p14:creationId xmlns:p14="http://schemas.microsoft.com/office/powerpoint/2010/main" val="27769907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Energy of In-DRAM Bitwise Operations</a:t>
            </a:r>
          </a:p>
        </p:txBody>
      </p:sp>
      <p:pic>
        <p:nvPicPr>
          <p:cNvPr id="3" name="Picture 2"/>
          <p:cNvPicPr>
            <a:picLocks noChangeAspect="1"/>
          </p:cNvPicPr>
          <p:nvPr/>
        </p:nvPicPr>
        <p:blipFill>
          <a:blip r:embed="rId2"/>
          <a:stretch>
            <a:fillRect/>
          </a:stretch>
        </p:blipFill>
        <p:spPr>
          <a:xfrm>
            <a:off x="0" y="1966435"/>
            <a:ext cx="9144000" cy="2925129"/>
          </a:xfrm>
          <a:prstGeom prst="rect">
            <a:avLst/>
          </a:prstGeom>
        </p:spPr>
      </p:pic>
      <p:sp>
        <p:nvSpPr>
          <p:cNvPr id="9" name="TextBox 8">
            <a:extLst>
              <a:ext uri="{FF2B5EF4-FFF2-40B4-BE49-F238E27FC236}">
                <a16:creationId xmlns:a16="http://schemas.microsoft.com/office/drawing/2014/main" id="{3101418F-19B6-F940-935F-79734F80158A}"/>
              </a:ext>
            </a:extLst>
          </p:cNvPr>
          <p:cNvSpPr txBox="1"/>
          <p:nvPr/>
        </p:nvSpPr>
        <p:spPr>
          <a:xfrm>
            <a:off x="-10701" y="6076605"/>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Tree>
    <p:extLst>
      <p:ext uri="{BB962C8B-B14F-4D97-AF65-F5344CB8AC3E}">
        <p14:creationId xmlns:p14="http://schemas.microsoft.com/office/powerpoint/2010/main" val="31980339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Bulk Bitwise Operations in Workloads</a:t>
            </a:r>
          </a:p>
        </p:txBody>
      </p:sp>
      <p:pic>
        <p:nvPicPr>
          <p:cNvPr id="5" name="Picture 4"/>
          <p:cNvPicPr>
            <a:picLocks noChangeAspect="1"/>
          </p:cNvPicPr>
          <p:nvPr/>
        </p:nvPicPr>
        <p:blipFill>
          <a:blip r:embed="rId2"/>
          <a:stretch>
            <a:fillRect/>
          </a:stretch>
        </p:blipFill>
        <p:spPr>
          <a:xfrm>
            <a:off x="670992"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99563" y="6040801"/>
            <a:ext cx="5039597" cy="428061"/>
          </a:xfrm>
        </p:spPr>
        <p:txBody>
          <a:bodyPr>
            <a:normAutofit lnSpcReduction="10000"/>
          </a:bodyPr>
          <a:lstStyle/>
          <a:p>
            <a:pPr marL="0" indent="0">
              <a:lnSpc>
                <a:spcPct val="100000"/>
              </a:lnSpc>
              <a:spcBef>
                <a:spcPts val="0"/>
              </a:spcBef>
              <a:buNone/>
            </a:pPr>
            <a:r>
              <a:rPr lang="en-US" sz="1200" dirty="0"/>
              <a:t>[1] Li and Patel, </a:t>
            </a:r>
            <a:r>
              <a:rPr lang="en-US" sz="1200" dirty="0" err="1"/>
              <a:t>BitWeaving</a:t>
            </a:r>
            <a:r>
              <a:rPr lang="en-US" sz="1200" dirty="0"/>
              <a:t>, SIGMOD 2013</a:t>
            </a:r>
          </a:p>
          <a:p>
            <a:pPr marL="0" indent="0">
              <a:lnSpc>
                <a:spcPct val="100000"/>
              </a:lnSpc>
              <a:spcBef>
                <a:spcPts val="0"/>
              </a:spcBef>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6410950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Data Structure: Bitmap Index</a:t>
            </a:r>
          </a:p>
        </p:txBody>
      </p:sp>
      <p:sp>
        <p:nvSpPr>
          <p:cNvPr id="3" name="Content Placeholder 2"/>
          <p:cNvSpPr>
            <a:spLocks noGrp="1"/>
          </p:cNvSpPr>
          <p:nvPr>
            <p:ph idx="1"/>
          </p:nvPr>
        </p:nvSpPr>
        <p:spPr>
          <a:xfrm>
            <a:off x="169011" y="934655"/>
            <a:ext cx="8610600" cy="1712520"/>
          </a:xfrm>
        </p:spPr>
        <p:txBody>
          <a:bodyPr>
            <a:noAutofit/>
          </a:bodyPr>
          <a:lstStyle/>
          <a:p>
            <a:r>
              <a:rPr lang="en-US" dirty="0"/>
              <a:t>Alternative to B-tree and its variants</a:t>
            </a:r>
          </a:p>
          <a:p>
            <a:r>
              <a:rPr lang="en-US" dirty="0"/>
              <a:t>Efficient for performing </a:t>
            </a:r>
            <a:r>
              <a:rPr lang="en-US" i="1" dirty="0">
                <a:solidFill>
                  <a:srgbClr val="C00000"/>
                </a:solidFill>
              </a:rPr>
              <a:t>range queries </a:t>
            </a:r>
            <a:r>
              <a:rPr lang="en-US" dirty="0"/>
              <a:t>and </a:t>
            </a:r>
            <a:r>
              <a:rPr lang="en-US" i="1" dirty="0">
                <a:solidFill>
                  <a:srgbClr val="C00000"/>
                </a:solidFill>
              </a:rPr>
              <a:t>joins</a:t>
            </a:r>
          </a:p>
          <a:p>
            <a:r>
              <a:rPr lang="en-US" dirty="0">
                <a:solidFill>
                  <a:srgbClr val="0070C0"/>
                </a:solidFill>
              </a:rPr>
              <a:t>Many bitwise operations to perform a query</a:t>
            </a:r>
          </a:p>
          <a:p>
            <a:pPr marL="0" indent="0">
              <a:buNone/>
            </a:pPr>
            <a:endParaRPr lang="en-US" dirty="0"/>
          </a:p>
        </p:txBody>
      </p:sp>
      <p:sp>
        <p:nvSpPr>
          <p:cNvPr id="5" name="Rounded Rectangle 4"/>
          <p:cNvSpPr/>
          <p:nvPr/>
        </p:nvSpPr>
        <p:spPr>
          <a:xfrm>
            <a:off x="1212450" y="3329650"/>
            <a:ext cx="685800" cy="2819400"/>
          </a:xfrm>
          <a:prstGeom prst="roundRect">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Bitmap 1</a:t>
            </a:r>
          </a:p>
        </p:txBody>
      </p:sp>
      <p:sp>
        <p:nvSpPr>
          <p:cNvPr id="6" name="Rounded Rectangle 5"/>
          <p:cNvSpPr/>
          <p:nvPr/>
        </p:nvSpPr>
        <p:spPr>
          <a:xfrm>
            <a:off x="3028654" y="3329650"/>
            <a:ext cx="685800" cy="2819400"/>
          </a:xfrm>
          <a:prstGeom prst="roundRect">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Bitmap 2</a:t>
            </a:r>
          </a:p>
        </p:txBody>
      </p:sp>
      <p:sp>
        <p:nvSpPr>
          <p:cNvPr id="7" name="Rounded Rectangle 6"/>
          <p:cNvSpPr/>
          <p:nvPr/>
        </p:nvSpPr>
        <p:spPr>
          <a:xfrm>
            <a:off x="7156051" y="3329650"/>
            <a:ext cx="685800" cy="2819400"/>
          </a:xfrm>
          <a:prstGeom prst="roundRect">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Bitmap 4</a:t>
            </a:r>
          </a:p>
        </p:txBody>
      </p:sp>
      <p:sp>
        <p:nvSpPr>
          <p:cNvPr id="8" name="Rounded Rectangle 7"/>
          <p:cNvSpPr/>
          <p:nvPr/>
        </p:nvSpPr>
        <p:spPr>
          <a:xfrm>
            <a:off x="5251131" y="3329650"/>
            <a:ext cx="685800" cy="2819400"/>
          </a:xfrm>
          <a:prstGeom prst="roundRect">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Bitmap 3</a:t>
            </a:r>
          </a:p>
        </p:txBody>
      </p:sp>
      <p:sp>
        <p:nvSpPr>
          <p:cNvPr id="9" name="TextBox 8"/>
          <p:cNvSpPr txBox="1"/>
          <p:nvPr/>
        </p:nvSpPr>
        <p:spPr>
          <a:xfrm>
            <a:off x="907650" y="2680500"/>
            <a:ext cx="1282723"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charset="-128"/>
                <a:cs typeface="+mn-cs"/>
              </a:rPr>
              <a:t>age &lt; 18</a:t>
            </a:r>
          </a:p>
        </p:txBody>
      </p:sp>
      <p:sp>
        <p:nvSpPr>
          <p:cNvPr id="10" name="TextBox 9"/>
          <p:cNvSpPr txBox="1"/>
          <p:nvPr/>
        </p:nvSpPr>
        <p:spPr>
          <a:xfrm>
            <a:off x="2419137" y="2680500"/>
            <a:ext cx="1917513"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charset="-128"/>
                <a:cs typeface="+mn-cs"/>
              </a:rPr>
              <a:t>18 &lt; age &lt; 25</a:t>
            </a:r>
          </a:p>
        </p:txBody>
      </p:sp>
      <p:sp>
        <p:nvSpPr>
          <p:cNvPr id="11" name="TextBox 10"/>
          <p:cNvSpPr txBox="1"/>
          <p:nvPr/>
        </p:nvSpPr>
        <p:spPr>
          <a:xfrm>
            <a:off x="4628937" y="2680500"/>
            <a:ext cx="1917513"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charset="-128"/>
                <a:cs typeface="+mn-cs"/>
              </a:rPr>
              <a:t>25 &lt; age &lt; 60</a:t>
            </a:r>
          </a:p>
        </p:txBody>
      </p:sp>
      <p:sp>
        <p:nvSpPr>
          <p:cNvPr id="12" name="TextBox 11"/>
          <p:cNvSpPr txBox="1"/>
          <p:nvPr/>
        </p:nvSpPr>
        <p:spPr>
          <a:xfrm>
            <a:off x="6863927" y="2680500"/>
            <a:ext cx="1282723"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charset="-128"/>
                <a:cs typeface="+mn-cs"/>
              </a:rPr>
              <a:t>age &gt; 60</a:t>
            </a:r>
          </a:p>
        </p:txBody>
      </p:sp>
    </p:spTree>
    <p:extLst>
      <p:ext uri="{BB962C8B-B14F-4D97-AF65-F5344CB8AC3E}">
        <p14:creationId xmlns:p14="http://schemas.microsoft.com/office/powerpoint/2010/main" val="2227125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Performance: Bitmap Index on Ambit</a:t>
            </a:r>
          </a:p>
        </p:txBody>
      </p:sp>
      <p:pic>
        <p:nvPicPr>
          <p:cNvPr id="3" name="Picture 2"/>
          <p:cNvPicPr>
            <a:picLocks noChangeAspect="1"/>
          </p:cNvPicPr>
          <p:nvPr/>
        </p:nvPicPr>
        <p:blipFill>
          <a:blip r:embed="rId2"/>
          <a:stretch>
            <a:fillRect/>
          </a:stretch>
        </p:blipFill>
        <p:spPr>
          <a:xfrm>
            <a:off x="0" y="980728"/>
            <a:ext cx="9144000" cy="4425826"/>
          </a:xfrm>
          <a:prstGeom prst="rect">
            <a:avLst/>
          </a:prstGeom>
        </p:spPr>
      </p:pic>
      <p:sp>
        <p:nvSpPr>
          <p:cNvPr id="6" name="TextBox 5">
            <a:extLst>
              <a:ext uri="{FF2B5EF4-FFF2-40B4-BE49-F238E27FC236}">
                <a16:creationId xmlns:a16="http://schemas.microsoft.com/office/drawing/2014/main" id="{DE533FE6-A700-5846-B9DA-50AB358EB971}"/>
              </a:ext>
            </a:extLst>
          </p:cNvPr>
          <p:cNvSpPr txBox="1"/>
          <p:nvPr/>
        </p:nvSpPr>
        <p:spPr>
          <a:xfrm>
            <a:off x="1835696" y="5517232"/>
            <a:ext cx="6034024"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&gt;5.4-6.6X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8" name="TextBox 7">
            <a:extLst>
              <a:ext uri="{FF2B5EF4-FFF2-40B4-BE49-F238E27FC236}">
                <a16:creationId xmlns:a16="http://schemas.microsoft.com/office/drawing/2014/main" id="{0D22E747-F811-8F4E-BD88-37D7C2E90C3F}"/>
              </a:ext>
            </a:extLst>
          </p:cNvPr>
          <p:cNvSpPr txBox="1"/>
          <p:nvPr/>
        </p:nvSpPr>
        <p:spPr>
          <a:xfrm>
            <a:off x="-10701" y="6169205"/>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Tree>
    <p:extLst>
      <p:ext uri="{BB962C8B-B14F-4D97-AF65-F5344CB8AC3E}">
        <p14:creationId xmlns:p14="http://schemas.microsoft.com/office/powerpoint/2010/main" val="33750740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Performance: BitWeaving on Ambit</a:t>
            </a:r>
          </a:p>
        </p:txBody>
      </p:sp>
      <p:pic>
        <p:nvPicPr>
          <p:cNvPr id="5" name="Picture 4"/>
          <p:cNvPicPr>
            <a:picLocks noChangeAspect="1"/>
          </p:cNvPicPr>
          <p:nvPr/>
        </p:nvPicPr>
        <p:blipFill>
          <a:blip r:embed="rId3"/>
          <a:stretch>
            <a:fillRect/>
          </a:stretch>
        </p:blipFill>
        <p:spPr>
          <a:xfrm>
            <a:off x="107504" y="1368467"/>
            <a:ext cx="8748346" cy="4675972"/>
          </a:xfrm>
          <a:prstGeom prst="rect">
            <a:avLst/>
          </a:prstGeom>
        </p:spPr>
      </p:pic>
      <p:pic>
        <p:nvPicPr>
          <p:cNvPr id="6" name="Picture 5"/>
          <p:cNvPicPr>
            <a:picLocks noChangeAspect="1"/>
          </p:cNvPicPr>
          <p:nvPr/>
        </p:nvPicPr>
        <p:blipFill>
          <a:blip r:embed="rId4"/>
          <a:stretch>
            <a:fillRect/>
          </a:stretch>
        </p:blipFill>
        <p:spPr>
          <a:xfrm>
            <a:off x="1333500" y="974712"/>
            <a:ext cx="6286500" cy="330200"/>
          </a:xfrm>
          <a:prstGeom prst="rect">
            <a:avLst/>
          </a:prstGeom>
        </p:spPr>
      </p:pic>
      <p:sp>
        <p:nvSpPr>
          <p:cNvPr id="8" name="TextBox 7">
            <a:extLst>
              <a:ext uri="{FF2B5EF4-FFF2-40B4-BE49-F238E27FC236}">
                <a16:creationId xmlns:a16="http://schemas.microsoft.com/office/drawing/2014/main" id="{3633D9BD-DCFF-3C4B-8919-9EB386B2868A}"/>
              </a:ext>
            </a:extLst>
          </p:cNvPr>
          <p:cNvSpPr txBox="1"/>
          <p:nvPr/>
        </p:nvSpPr>
        <p:spPr>
          <a:xfrm>
            <a:off x="3327958" y="3181729"/>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9" name="TextBox 8">
            <a:extLst>
              <a:ext uri="{FF2B5EF4-FFF2-40B4-BE49-F238E27FC236}">
                <a16:creationId xmlns:a16="http://schemas.microsoft.com/office/drawing/2014/main" id="{F4E901FB-D423-2D47-8E5A-4A80A49DFE7C}"/>
              </a:ext>
            </a:extLst>
          </p:cNvPr>
          <p:cNvSpPr txBox="1"/>
          <p:nvPr/>
        </p:nvSpPr>
        <p:spPr>
          <a:xfrm>
            <a:off x="-10701" y="6169205"/>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Tree>
    <p:extLst>
      <p:ext uri="{BB962C8B-B14F-4D97-AF65-F5344CB8AC3E}">
        <p14:creationId xmlns:p14="http://schemas.microsoft.com/office/powerpoint/2010/main" val="1260682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solidFill>
                  <a:srgbClr val="0000FF"/>
                </a:solidFill>
                <a:hlinkClick r:id="rId2">
                  <a:extLst>
                    <a:ext uri="{A12FA001-AC4F-418D-AE19-62706E023703}">
                      <ahyp:hlinkClr xmlns:ahyp="http://schemas.microsoft.com/office/drawing/2018/hyperlinkcolor" val="tx"/>
                    </a:ext>
                  </a:extLst>
                </a:hlinkClick>
              </a:rPr>
              <a:t>Ambit: In-Memory Accelerator for Bulk Bitwise Operations Using Commodity DRAM Technology</a:t>
            </a:r>
            <a:r>
              <a:rPr lang="en-US" dirty="0"/>
              <a:t>,” MICRO 2017.</a:t>
            </a:r>
          </a:p>
          <a:p>
            <a:pPr lvl="1"/>
            <a:endParaRPr lang="en-US" dirty="0"/>
          </a:p>
          <a:p>
            <a:pPr lvl="1"/>
            <a:endParaRPr lang="en-US" dirty="0"/>
          </a:p>
        </p:txBody>
      </p:sp>
      <p:pic>
        <p:nvPicPr>
          <p:cNvPr id="7" name="Picture 6"/>
          <p:cNvPicPr>
            <a:picLocks noChangeAspect="1"/>
          </p:cNvPicPr>
          <p:nvPr/>
        </p:nvPicPr>
        <p:blipFill>
          <a:blip r:embed="rId3"/>
          <a:stretch>
            <a:fillRect/>
          </a:stretch>
        </p:blipFill>
        <p:spPr>
          <a:xfrm>
            <a:off x="0" y="3641055"/>
            <a:ext cx="9144000" cy="2092201"/>
          </a:xfrm>
          <a:prstGeom prst="rect">
            <a:avLst/>
          </a:prstGeom>
        </p:spPr>
      </p:pic>
      <p:sp>
        <p:nvSpPr>
          <p:cNvPr id="6" name="Title 5">
            <a:extLst>
              <a:ext uri="{FF2B5EF4-FFF2-40B4-BE49-F238E27FC236}">
                <a16:creationId xmlns:a16="http://schemas.microsoft.com/office/drawing/2014/main" id="{92B0A220-838C-E24C-8206-3DEB0C4B6B2C}"/>
              </a:ext>
            </a:extLst>
          </p:cNvPr>
          <p:cNvSpPr>
            <a:spLocks noGrp="1"/>
          </p:cNvSpPr>
          <p:nvPr>
            <p:ph type="title"/>
          </p:nvPr>
        </p:nvSpPr>
        <p:spPr/>
        <p:txBody>
          <a:bodyPr>
            <a:normAutofit fontScale="90000"/>
          </a:bodyPr>
          <a:lstStyle/>
          <a:p>
            <a:r>
              <a:rPr lang="en-US" dirty="0"/>
              <a:t>More on In-DRAM Bitwise Operations</a:t>
            </a:r>
          </a:p>
        </p:txBody>
      </p:sp>
    </p:spTree>
    <p:extLst>
      <p:ext uri="{BB962C8B-B14F-4D97-AF65-F5344CB8AC3E}">
        <p14:creationId xmlns:p14="http://schemas.microsoft.com/office/powerpoint/2010/main" val="1301407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610600" cy="4876800"/>
          </a:xfrm>
        </p:spPr>
        <p:txBody>
          <a:bodyPr/>
          <a:lstStyle/>
          <a:p>
            <a:r>
              <a:rPr lang="en-US" dirty="0"/>
              <a:t>Vivek Seshadri and Onur Mutlu,</a:t>
            </a:r>
            <a:br>
              <a:rPr lang="en-US" dirty="0"/>
            </a:br>
            <a:r>
              <a:rPr lang="en-US" b="1" dirty="0">
                <a:solidFill>
                  <a:srgbClr val="0000FF"/>
                </a:solidFill>
                <a:hlinkClick r:id="rId2">
                  <a:extLst>
                    <a:ext uri="{A12FA001-AC4F-418D-AE19-62706E023703}">
                      <ahyp:hlinkClr xmlns:ahyp="http://schemas.microsoft.com/office/drawing/2018/hyperlinkcolor" val="tx"/>
                    </a:ext>
                  </a:extLst>
                </a:hlinkClick>
              </a:rPr>
              <a:t>"In-DRAM Bulk Bitwise Execution Engine"</a:t>
            </a:r>
            <a:r>
              <a:rPr lang="en-US" dirty="0">
                <a:solidFill>
                  <a:srgbClr val="0000FF"/>
                </a:solidFill>
              </a:rPr>
              <a:t> </a:t>
            </a:r>
            <a:br>
              <a:rPr lang="en-US" dirty="0"/>
            </a:br>
            <a:r>
              <a:rPr lang="en-US" i="1" dirty="0"/>
              <a:t>Invited Book Chapter in Advances in Computers</a:t>
            </a:r>
            <a:r>
              <a:rPr lang="en-US" dirty="0"/>
              <a:t>, 2020. </a:t>
            </a:r>
            <a:br>
              <a:rPr lang="en-US" dirty="0"/>
            </a:br>
            <a:r>
              <a:rPr lang="en-US" dirty="0"/>
              <a:t>[</a:t>
            </a:r>
            <a:r>
              <a:rPr lang="en-US" dirty="0">
                <a:hlinkClick r:id="rId2"/>
              </a:rPr>
              <a:t>Preliminary arXiv version</a:t>
            </a:r>
            <a:r>
              <a:rPr lang="en-US" dirty="0"/>
              <a:t>]</a:t>
            </a:r>
          </a:p>
          <a:p>
            <a:pPr marL="0" indent="0">
              <a:buNone/>
            </a:pPr>
            <a:endParaRPr lang="en-US" sz="2100" dirty="0"/>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
        <p:nvSpPr>
          <p:cNvPr id="7" name="Title 6">
            <a:extLst>
              <a:ext uri="{FF2B5EF4-FFF2-40B4-BE49-F238E27FC236}">
                <a16:creationId xmlns:a16="http://schemas.microsoft.com/office/drawing/2014/main" id="{0104EE52-8443-E245-845E-6E976769FE1F}"/>
              </a:ext>
            </a:extLst>
          </p:cNvPr>
          <p:cNvSpPr>
            <a:spLocks noGrp="1"/>
          </p:cNvSpPr>
          <p:nvPr>
            <p:ph type="title"/>
          </p:nvPr>
        </p:nvSpPr>
        <p:spPr/>
        <p:txBody>
          <a:bodyPr>
            <a:normAutofit/>
          </a:bodyPr>
          <a:lstStyle/>
          <a:p>
            <a:r>
              <a:rPr lang="en-US" sz="3600" dirty="0"/>
              <a:t>More on In-DRAM Bulk Bitwise Execution</a:t>
            </a:r>
          </a:p>
        </p:txBody>
      </p:sp>
    </p:spTree>
    <p:extLst>
      <p:ext uri="{BB962C8B-B14F-4D97-AF65-F5344CB8AC3E}">
        <p14:creationId xmlns:p14="http://schemas.microsoft.com/office/powerpoint/2010/main" val="996267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ounded Rectangle 149">
            <a:extLst>
              <a:ext uri="{FF2B5EF4-FFF2-40B4-BE49-F238E27FC236}">
                <a16:creationId xmlns:a16="http://schemas.microsoft.com/office/drawing/2014/main" id="{56943FBE-88BA-0C40-8459-C786C98FC24A}"/>
              </a:ext>
            </a:extLst>
          </p:cNvPr>
          <p:cNvSpPr/>
          <p:nvPr/>
        </p:nvSpPr>
        <p:spPr>
          <a:xfrm>
            <a:off x="6623916" y="2043544"/>
            <a:ext cx="1435814" cy="1708210"/>
          </a:xfrm>
          <a:prstGeom prst="roundRect">
            <a:avLst/>
          </a:prstGeom>
          <a:solidFill>
            <a:srgbClr val="CEE2F2"/>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2" name="Title 1">
            <a:extLst>
              <a:ext uri="{FF2B5EF4-FFF2-40B4-BE49-F238E27FC236}">
                <a16:creationId xmlns:a16="http://schemas.microsoft.com/office/drawing/2014/main" id="{7B109850-92E3-C647-9C81-512F4898D00C}"/>
              </a:ext>
            </a:extLst>
          </p:cNvPr>
          <p:cNvSpPr>
            <a:spLocks noGrp="1"/>
          </p:cNvSpPr>
          <p:nvPr>
            <p:ph type="title"/>
          </p:nvPr>
        </p:nvSpPr>
        <p:spPr/>
        <p:txBody>
          <a:bodyPr>
            <a:normAutofit fontScale="90000"/>
          </a:bodyPr>
          <a:lstStyle/>
          <a:p>
            <a:r>
              <a:rPr lang="en-US" sz="4400" dirty="0"/>
              <a:t>Inside a DRAM Chip </a:t>
            </a:r>
          </a:p>
        </p:txBody>
      </p:sp>
      <p:sp>
        <p:nvSpPr>
          <p:cNvPr id="5" name="Rounded Rectangle 4">
            <a:extLst>
              <a:ext uri="{FF2B5EF4-FFF2-40B4-BE49-F238E27FC236}">
                <a16:creationId xmlns:a16="http://schemas.microsoft.com/office/drawing/2014/main" id="{FDCCBA66-40A7-264A-9CEB-C7DC2FB1D5D2}"/>
              </a:ext>
            </a:extLst>
          </p:cNvPr>
          <p:cNvSpPr/>
          <p:nvPr/>
        </p:nvSpPr>
        <p:spPr>
          <a:xfrm>
            <a:off x="1700174" y="5136562"/>
            <a:ext cx="6400800" cy="1075335"/>
          </a:xfrm>
          <a:prstGeom prst="roundRect">
            <a:avLst>
              <a:gd name="adj" fmla="val 7500"/>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7" name="Rounded Rectangle 6">
            <a:extLst>
              <a:ext uri="{FF2B5EF4-FFF2-40B4-BE49-F238E27FC236}">
                <a16:creationId xmlns:a16="http://schemas.microsoft.com/office/drawing/2014/main" id="{B7DF4A09-6AC1-D54B-826B-4AA6989BC403}"/>
              </a:ext>
            </a:extLst>
          </p:cNvPr>
          <p:cNvSpPr/>
          <p:nvPr/>
        </p:nvSpPr>
        <p:spPr>
          <a:xfrm>
            <a:off x="2004974" y="537613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8" name="Rounded Rectangle 7">
            <a:extLst>
              <a:ext uri="{FF2B5EF4-FFF2-40B4-BE49-F238E27FC236}">
                <a16:creationId xmlns:a16="http://schemas.microsoft.com/office/drawing/2014/main" id="{43E3C8A5-4803-0544-B146-B9C76582B36D}"/>
              </a:ext>
            </a:extLst>
          </p:cNvPr>
          <p:cNvSpPr/>
          <p:nvPr/>
        </p:nvSpPr>
        <p:spPr>
          <a:xfrm>
            <a:off x="2667914" y="537613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9" name="Rounded Rectangle 8">
            <a:extLst>
              <a:ext uri="{FF2B5EF4-FFF2-40B4-BE49-F238E27FC236}">
                <a16:creationId xmlns:a16="http://schemas.microsoft.com/office/drawing/2014/main" id="{7B1CDDF2-18BF-C34A-9544-FDBB6B4BB74B}"/>
              </a:ext>
            </a:extLst>
          </p:cNvPr>
          <p:cNvSpPr/>
          <p:nvPr/>
        </p:nvSpPr>
        <p:spPr>
          <a:xfrm>
            <a:off x="3342284" y="537613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0" name="Rounded Rectangle 9">
            <a:extLst>
              <a:ext uri="{FF2B5EF4-FFF2-40B4-BE49-F238E27FC236}">
                <a16:creationId xmlns:a16="http://schemas.microsoft.com/office/drawing/2014/main" id="{A860C73B-FA2B-C04D-B1A7-9BD39A6E0749}"/>
              </a:ext>
            </a:extLst>
          </p:cNvPr>
          <p:cNvSpPr/>
          <p:nvPr/>
        </p:nvSpPr>
        <p:spPr>
          <a:xfrm>
            <a:off x="3997604" y="537613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1" name="Rounded Rectangle 10">
            <a:extLst>
              <a:ext uri="{FF2B5EF4-FFF2-40B4-BE49-F238E27FC236}">
                <a16:creationId xmlns:a16="http://schemas.microsoft.com/office/drawing/2014/main" id="{BBB61902-13B3-5340-A607-1EF2E98F134E}"/>
              </a:ext>
            </a:extLst>
          </p:cNvPr>
          <p:cNvSpPr/>
          <p:nvPr/>
        </p:nvSpPr>
        <p:spPr>
          <a:xfrm>
            <a:off x="5228234" y="537613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2" name="Rounded Rectangle 11">
            <a:extLst>
              <a:ext uri="{FF2B5EF4-FFF2-40B4-BE49-F238E27FC236}">
                <a16:creationId xmlns:a16="http://schemas.microsoft.com/office/drawing/2014/main" id="{1381E661-C1D4-7745-BF5D-B05F987670AE}"/>
              </a:ext>
            </a:extLst>
          </p:cNvPr>
          <p:cNvSpPr/>
          <p:nvPr/>
        </p:nvSpPr>
        <p:spPr>
          <a:xfrm>
            <a:off x="5891174" y="537613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3" name="Rounded Rectangle 12">
            <a:extLst>
              <a:ext uri="{FF2B5EF4-FFF2-40B4-BE49-F238E27FC236}">
                <a16:creationId xmlns:a16="http://schemas.microsoft.com/office/drawing/2014/main" id="{CCB9162B-BC72-284C-9439-D08D6340D7D6}"/>
              </a:ext>
            </a:extLst>
          </p:cNvPr>
          <p:cNvSpPr/>
          <p:nvPr/>
        </p:nvSpPr>
        <p:spPr>
          <a:xfrm>
            <a:off x="6565544" y="537613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4" name="Rounded Rectangle 13">
            <a:extLst>
              <a:ext uri="{FF2B5EF4-FFF2-40B4-BE49-F238E27FC236}">
                <a16:creationId xmlns:a16="http://schemas.microsoft.com/office/drawing/2014/main" id="{97F8B094-7615-4742-963F-2FFC1562F1B8}"/>
              </a:ext>
            </a:extLst>
          </p:cNvPr>
          <p:cNvSpPr/>
          <p:nvPr/>
        </p:nvSpPr>
        <p:spPr>
          <a:xfrm>
            <a:off x="7220864" y="537613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16" name="Straight Connector 15">
            <a:extLst>
              <a:ext uri="{FF2B5EF4-FFF2-40B4-BE49-F238E27FC236}">
                <a16:creationId xmlns:a16="http://schemas.microsoft.com/office/drawing/2014/main" id="{3F0E52E3-9455-3F45-BBEE-2E5519A501D5}"/>
              </a:ext>
            </a:extLst>
          </p:cNvPr>
          <p:cNvCxnSpPr/>
          <p:nvPr/>
        </p:nvCxnSpPr>
        <p:spPr>
          <a:xfrm flipH="1" flipV="1">
            <a:off x="2853353" y="4065740"/>
            <a:ext cx="1144251" cy="1295400"/>
          </a:xfrm>
          <a:prstGeom prst="line">
            <a:avLst/>
          </a:prstGeom>
          <a:ln w="19050">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2D51562-7BA6-7F49-AF5A-F31DF6DD9F0C}"/>
              </a:ext>
            </a:extLst>
          </p:cNvPr>
          <p:cNvCxnSpPr>
            <a:cxnSpLocks/>
          </p:cNvCxnSpPr>
          <p:nvPr/>
        </p:nvCxnSpPr>
        <p:spPr>
          <a:xfrm flipV="1">
            <a:off x="4607204" y="4003908"/>
            <a:ext cx="1741170" cy="1357232"/>
          </a:xfrm>
          <a:prstGeom prst="line">
            <a:avLst/>
          </a:prstGeom>
          <a:ln w="19050">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11B9448-A4DC-5546-8EB6-661432ED7C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8574" y="5361140"/>
            <a:ext cx="685800" cy="685800"/>
          </a:xfrm>
          <a:prstGeom prst="rect">
            <a:avLst/>
          </a:prstGeom>
        </p:spPr>
      </p:pic>
      <p:sp>
        <p:nvSpPr>
          <p:cNvPr id="20" name="Rectangle 19">
            <a:extLst>
              <a:ext uri="{FF2B5EF4-FFF2-40B4-BE49-F238E27FC236}">
                <a16:creationId xmlns:a16="http://schemas.microsoft.com/office/drawing/2014/main" id="{3616BF7A-B2D3-414B-BD1D-8F8B715B8920}"/>
              </a:ext>
            </a:extLst>
          </p:cNvPr>
          <p:cNvSpPr/>
          <p:nvPr/>
        </p:nvSpPr>
        <p:spPr>
          <a:xfrm>
            <a:off x="2853353" y="1451769"/>
            <a:ext cx="3354194" cy="2595200"/>
          </a:xfrm>
          <a:prstGeom prst="rect">
            <a:avLst/>
          </a:prstGeom>
          <a:solidFill>
            <a:schemeClr val="bg1">
              <a:lumMod val="75000"/>
            </a:schemeClr>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effectLst>
                <a:outerShdw blurRad="38100" dist="38100" dir="2700000" algn="tl">
                  <a:srgbClr val="000000">
                    <a:alpha val="43137"/>
                  </a:srgbClr>
                </a:outerShdw>
              </a:effectLst>
              <a:latin typeface="Cambria" panose="02040503050406030204" pitchFamily="18" charset="0"/>
            </a:endParaRPr>
          </a:p>
        </p:txBody>
      </p:sp>
      <p:sp>
        <p:nvSpPr>
          <p:cNvPr id="21" name="Rectangle 20">
            <a:extLst>
              <a:ext uri="{FF2B5EF4-FFF2-40B4-BE49-F238E27FC236}">
                <a16:creationId xmlns:a16="http://schemas.microsoft.com/office/drawing/2014/main" id="{19D508FD-33C4-004D-A886-46B4F7BDEB39}"/>
              </a:ext>
            </a:extLst>
          </p:cNvPr>
          <p:cNvSpPr/>
          <p:nvPr/>
        </p:nvSpPr>
        <p:spPr>
          <a:xfrm>
            <a:off x="2920641" y="1286811"/>
            <a:ext cx="3427733" cy="2666639"/>
          </a:xfrm>
          <a:prstGeom prst="rect">
            <a:avLst/>
          </a:prstGeom>
          <a:solidFill>
            <a:schemeClr val="bg1">
              <a:lumMod val="85000"/>
            </a:schemeClr>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effectLst>
                <a:outerShdw blurRad="38100" dist="38100" dir="2700000" algn="tl">
                  <a:srgbClr val="000000">
                    <a:alpha val="43137"/>
                  </a:srgbClr>
                </a:outerShdw>
              </a:effectLst>
              <a:latin typeface="Cambria" panose="02040503050406030204" pitchFamily="18" charset="0"/>
            </a:endParaRPr>
          </a:p>
        </p:txBody>
      </p:sp>
      <p:sp>
        <p:nvSpPr>
          <p:cNvPr id="22" name="Rectangle 21">
            <a:extLst>
              <a:ext uri="{FF2B5EF4-FFF2-40B4-BE49-F238E27FC236}">
                <a16:creationId xmlns:a16="http://schemas.microsoft.com/office/drawing/2014/main" id="{1E76E1C8-C1E0-7C45-A00D-F33C29010305}"/>
              </a:ext>
            </a:extLst>
          </p:cNvPr>
          <p:cNvSpPr/>
          <p:nvPr/>
        </p:nvSpPr>
        <p:spPr>
          <a:xfrm>
            <a:off x="2994180" y="1193293"/>
            <a:ext cx="3421482" cy="2666639"/>
          </a:xfrm>
          <a:prstGeom prst="rect">
            <a:avLst/>
          </a:prstGeom>
          <a:solidFill>
            <a:schemeClr val="bg1">
              <a:lumMod val="95000"/>
            </a:schemeClr>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effectLst>
                <a:outerShdw blurRad="38100" dist="38100" dir="2700000" algn="tl">
                  <a:srgbClr val="000000">
                    <a:alpha val="43137"/>
                  </a:srgbClr>
                </a:outerShdw>
              </a:effectLst>
              <a:latin typeface="Cambria" panose="02040503050406030204" pitchFamily="18" charset="0"/>
            </a:endParaRPr>
          </a:p>
        </p:txBody>
      </p:sp>
      <p:cxnSp>
        <p:nvCxnSpPr>
          <p:cNvPr id="24" name="Straight Connector 23">
            <a:extLst>
              <a:ext uri="{FF2B5EF4-FFF2-40B4-BE49-F238E27FC236}">
                <a16:creationId xmlns:a16="http://schemas.microsoft.com/office/drawing/2014/main" id="{EB55F072-631E-D54F-95BC-29BFD04F8E3B}"/>
              </a:ext>
            </a:extLst>
          </p:cNvPr>
          <p:cNvCxnSpPr>
            <a:cxnSpLocks/>
          </p:cNvCxnSpPr>
          <p:nvPr/>
        </p:nvCxnSpPr>
        <p:spPr>
          <a:xfrm>
            <a:off x="5398817" y="1451767"/>
            <a:ext cx="0" cy="2120285"/>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83D66D4-F9EB-9F42-93CA-23968745B142}"/>
              </a:ext>
            </a:extLst>
          </p:cNvPr>
          <p:cNvCxnSpPr>
            <a:cxnSpLocks/>
          </p:cNvCxnSpPr>
          <p:nvPr/>
        </p:nvCxnSpPr>
        <p:spPr>
          <a:xfrm>
            <a:off x="4995341" y="1451767"/>
            <a:ext cx="0" cy="2120285"/>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8279288-A8D4-6646-91E0-3EF544EBC756}"/>
              </a:ext>
            </a:extLst>
          </p:cNvPr>
          <p:cNvCxnSpPr>
            <a:cxnSpLocks/>
          </p:cNvCxnSpPr>
          <p:nvPr/>
        </p:nvCxnSpPr>
        <p:spPr>
          <a:xfrm>
            <a:off x="4591865" y="1451767"/>
            <a:ext cx="0" cy="2103120"/>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39D6184-B9B0-9D41-965F-E5332FF87619}"/>
              </a:ext>
            </a:extLst>
          </p:cNvPr>
          <p:cNvCxnSpPr>
            <a:cxnSpLocks/>
          </p:cNvCxnSpPr>
          <p:nvPr/>
        </p:nvCxnSpPr>
        <p:spPr>
          <a:xfrm>
            <a:off x="4188388" y="1451767"/>
            <a:ext cx="0" cy="2103120"/>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81B7A9F-63AF-0647-BBA3-0289230A2C33}"/>
              </a:ext>
            </a:extLst>
          </p:cNvPr>
          <p:cNvCxnSpPr>
            <a:cxnSpLocks/>
          </p:cNvCxnSpPr>
          <p:nvPr/>
        </p:nvCxnSpPr>
        <p:spPr>
          <a:xfrm>
            <a:off x="3784508" y="1451768"/>
            <a:ext cx="0" cy="2120284"/>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D861A8B-C7CE-B749-BEC2-B02BAF3F4329}"/>
              </a:ext>
            </a:extLst>
          </p:cNvPr>
          <p:cNvCxnSpPr>
            <a:cxnSpLocks/>
            <a:endCxn id="96" idx="2"/>
          </p:cNvCxnSpPr>
          <p:nvPr/>
        </p:nvCxnSpPr>
        <p:spPr>
          <a:xfrm>
            <a:off x="5801889" y="1451767"/>
            <a:ext cx="25862" cy="2112011"/>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2FA42EC-DC60-F74D-9F5E-34FD5DEAB651}"/>
              </a:ext>
            </a:extLst>
          </p:cNvPr>
          <p:cNvCxnSpPr>
            <a:cxnSpLocks/>
          </p:cNvCxnSpPr>
          <p:nvPr/>
        </p:nvCxnSpPr>
        <p:spPr>
          <a:xfrm>
            <a:off x="3601043" y="1727586"/>
            <a:ext cx="2492519"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067D720-606F-CD4D-A504-1F7CF254C9A7}"/>
              </a:ext>
            </a:extLst>
          </p:cNvPr>
          <p:cNvCxnSpPr>
            <a:cxnSpLocks/>
          </p:cNvCxnSpPr>
          <p:nvPr/>
        </p:nvCxnSpPr>
        <p:spPr>
          <a:xfrm>
            <a:off x="3601043" y="2131464"/>
            <a:ext cx="2492519"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AD3D9D3-9F70-E143-ACB8-86671FBD1E38}"/>
              </a:ext>
            </a:extLst>
          </p:cNvPr>
          <p:cNvCxnSpPr>
            <a:cxnSpLocks/>
          </p:cNvCxnSpPr>
          <p:nvPr/>
        </p:nvCxnSpPr>
        <p:spPr>
          <a:xfrm>
            <a:off x="3601043" y="2534289"/>
            <a:ext cx="2492519"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78E5FD8-2D55-544A-B04E-F996DF91CC95}"/>
              </a:ext>
            </a:extLst>
          </p:cNvPr>
          <p:cNvCxnSpPr>
            <a:cxnSpLocks/>
          </p:cNvCxnSpPr>
          <p:nvPr/>
        </p:nvCxnSpPr>
        <p:spPr>
          <a:xfrm>
            <a:off x="3592813" y="3021155"/>
            <a:ext cx="2500749"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68" name="Group 167">
            <a:extLst>
              <a:ext uri="{FF2B5EF4-FFF2-40B4-BE49-F238E27FC236}">
                <a16:creationId xmlns:a16="http://schemas.microsoft.com/office/drawing/2014/main" id="{23696145-28F9-354D-B7DB-5FA455E67434}"/>
              </a:ext>
            </a:extLst>
          </p:cNvPr>
          <p:cNvGrpSpPr/>
          <p:nvPr/>
        </p:nvGrpSpPr>
        <p:grpSpPr>
          <a:xfrm>
            <a:off x="3643816" y="1600198"/>
            <a:ext cx="2331421" cy="1554675"/>
            <a:chOff x="3643816" y="1715948"/>
            <a:chExt cx="2331421" cy="1554675"/>
          </a:xfrm>
        </p:grpSpPr>
        <p:sp>
          <p:nvSpPr>
            <p:cNvPr id="46" name="Oval 45">
              <a:extLst>
                <a:ext uri="{FF2B5EF4-FFF2-40B4-BE49-F238E27FC236}">
                  <a16:creationId xmlns:a16="http://schemas.microsoft.com/office/drawing/2014/main" id="{E38F8ACB-5E7D-A14F-A869-A4648FE70728}"/>
                </a:ext>
              </a:extLst>
            </p:cNvPr>
            <p:cNvSpPr>
              <a:spLocks noChangeAspect="1"/>
            </p:cNvSpPr>
            <p:nvPr/>
          </p:nvSpPr>
          <p:spPr>
            <a:xfrm>
              <a:off x="4058935" y="171675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 name="Oval 46">
              <a:extLst>
                <a:ext uri="{FF2B5EF4-FFF2-40B4-BE49-F238E27FC236}">
                  <a16:creationId xmlns:a16="http://schemas.microsoft.com/office/drawing/2014/main" id="{D4245364-356F-B942-B770-5E3463DA006E}"/>
                </a:ext>
              </a:extLst>
            </p:cNvPr>
            <p:cNvSpPr>
              <a:spLocks noChangeAspect="1"/>
            </p:cNvSpPr>
            <p:nvPr/>
          </p:nvSpPr>
          <p:spPr>
            <a:xfrm>
              <a:off x="4462412" y="171675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 name="Oval 47">
              <a:extLst>
                <a:ext uri="{FF2B5EF4-FFF2-40B4-BE49-F238E27FC236}">
                  <a16:creationId xmlns:a16="http://schemas.microsoft.com/office/drawing/2014/main" id="{8AF31CDD-50CA-D448-A8B8-704F46D9DB5C}"/>
                </a:ext>
              </a:extLst>
            </p:cNvPr>
            <p:cNvSpPr>
              <a:spLocks noChangeAspect="1"/>
            </p:cNvSpPr>
            <p:nvPr/>
          </p:nvSpPr>
          <p:spPr>
            <a:xfrm>
              <a:off x="4865888" y="171675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 name="Oval 48">
              <a:extLst>
                <a:ext uri="{FF2B5EF4-FFF2-40B4-BE49-F238E27FC236}">
                  <a16:creationId xmlns:a16="http://schemas.microsoft.com/office/drawing/2014/main" id="{04FE45CD-E763-BD47-95F1-CEF3330616BE}"/>
                </a:ext>
              </a:extLst>
            </p:cNvPr>
            <p:cNvSpPr>
              <a:spLocks noChangeAspect="1"/>
            </p:cNvSpPr>
            <p:nvPr/>
          </p:nvSpPr>
          <p:spPr>
            <a:xfrm>
              <a:off x="5269364" y="171675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0" name="Oval 49">
              <a:extLst>
                <a:ext uri="{FF2B5EF4-FFF2-40B4-BE49-F238E27FC236}">
                  <a16:creationId xmlns:a16="http://schemas.microsoft.com/office/drawing/2014/main" id="{F2F9A2F3-02E7-8146-A233-9F47F9C23407}"/>
                </a:ext>
              </a:extLst>
            </p:cNvPr>
            <p:cNvSpPr>
              <a:spLocks noChangeAspect="1"/>
            </p:cNvSpPr>
            <p:nvPr/>
          </p:nvSpPr>
          <p:spPr>
            <a:xfrm>
              <a:off x="3655459" y="171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1" name="Oval 50">
              <a:extLst>
                <a:ext uri="{FF2B5EF4-FFF2-40B4-BE49-F238E27FC236}">
                  <a16:creationId xmlns:a16="http://schemas.microsoft.com/office/drawing/2014/main" id="{E0435125-C591-F14C-92BC-6856AD971AF0}"/>
                </a:ext>
              </a:extLst>
            </p:cNvPr>
            <p:cNvSpPr>
              <a:spLocks noChangeAspect="1"/>
            </p:cNvSpPr>
            <p:nvPr/>
          </p:nvSpPr>
          <p:spPr>
            <a:xfrm>
              <a:off x="4047292" y="2127074"/>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2" name="Oval 51">
              <a:extLst>
                <a:ext uri="{FF2B5EF4-FFF2-40B4-BE49-F238E27FC236}">
                  <a16:creationId xmlns:a16="http://schemas.microsoft.com/office/drawing/2014/main" id="{F3FB8EC1-92AA-B547-A2B0-B055E97AD708}"/>
                </a:ext>
              </a:extLst>
            </p:cNvPr>
            <p:cNvSpPr>
              <a:spLocks noChangeAspect="1"/>
            </p:cNvSpPr>
            <p:nvPr/>
          </p:nvSpPr>
          <p:spPr>
            <a:xfrm>
              <a:off x="4450769" y="2127074"/>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3" name="Oval 52">
              <a:extLst>
                <a:ext uri="{FF2B5EF4-FFF2-40B4-BE49-F238E27FC236}">
                  <a16:creationId xmlns:a16="http://schemas.microsoft.com/office/drawing/2014/main" id="{00925BCF-7BF5-A545-844E-0D9AC28DD470}"/>
                </a:ext>
              </a:extLst>
            </p:cNvPr>
            <p:cNvSpPr>
              <a:spLocks noChangeAspect="1"/>
            </p:cNvSpPr>
            <p:nvPr/>
          </p:nvSpPr>
          <p:spPr>
            <a:xfrm>
              <a:off x="4854245" y="2127074"/>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4" name="Oval 53">
              <a:extLst>
                <a:ext uri="{FF2B5EF4-FFF2-40B4-BE49-F238E27FC236}">
                  <a16:creationId xmlns:a16="http://schemas.microsoft.com/office/drawing/2014/main" id="{307E1D6F-65E5-EF41-B5B6-AF2D1629845E}"/>
                </a:ext>
              </a:extLst>
            </p:cNvPr>
            <p:cNvSpPr>
              <a:spLocks noChangeAspect="1"/>
            </p:cNvSpPr>
            <p:nvPr/>
          </p:nvSpPr>
          <p:spPr>
            <a:xfrm>
              <a:off x="5257721" y="2127074"/>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5" name="Oval 54">
              <a:extLst>
                <a:ext uri="{FF2B5EF4-FFF2-40B4-BE49-F238E27FC236}">
                  <a16:creationId xmlns:a16="http://schemas.microsoft.com/office/drawing/2014/main" id="{E06D5432-6872-0545-A453-F6C3C210C307}"/>
                </a:ext>
              </a:extLst>
            </p:cNvPr>
            <p:cNvSpPr>
              <a:spLocks noChangeAspect="1"/>
            </p:cNvSpPr>
            <p:nvPr/>
          </p:nvSpPr>
          <p:spPr>
            <a:xfrm>
              <a:off x="3643816" y="212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 name="Oval 55">
              <a:extLst>
                <a:ext uri="{FF2B5EF4-FFF2-40B4-BE49-F238E27FC236}">
                  <a16:creationId xmlns:a16="http://schemas.microsoft.com/office/drawing/2014/main" id="{DFCBF30A-9998-EF46-B1C6-D1BD91901DA1}"/>
                </a:ext>
              </a:extLst>
            </p:cNvPr>
            <p:cNvSpPr>
              <a:spLocks noChangeAspect="1"/>
            </p:cNvSpPr>
            <p:nvPr/>
          </p:nvSpPr>
          <p:spPr>
            <a:xfrm>
              <a:off x="4050119" y="254981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 name="Oval 56">
              <a:extLst>
                <a:ext uri="{FF2B5EF4-FFF2-40B4-BE49-F238E27FC236}">
                  <a16:creationId xmlns:a16="http://schemas.microsoft.com/office/drawing/2014/main" id="{E5E937F9-94DC-F742-BEC2-250A24202A08}"/>
                </a:ext>
              </a:extLst>
            </p:cNvPr>
            <p:cNvSpPr>
              <a:spLocks noChangeAspect="1"/>
            </p:cNvSpPr>
            <p:nvPr/>
          </p:nvSpPr>
          <p:spPr>
            <a:xfrm>
              <a:off x="4453596" y="254981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8" name="Oval 57">
              <a:extLst>
                <a:ext uri="{FF2B5EF4-FFF2-40B4-BE49-F238E27FC236}">
                  <a16:creationId xmlns:a16="http://schemas.microsoft.com/office/drawing/2014/main" id="{52068133-FFBE-8840-855B-2FE91FEA4572}"/>
                </a:ext>
              </a:extLst>
            </p:cNvPr>
            <p:cNvSpPr>
              <a:spLocks noChangeAspect="1"/>
            </p:cNvSpPr>
            <p:nvPr/>
          </p:nvSpPr>
          <p:spPr>
            <a:xfrm>
              <a:off x="4857072" y="254981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 name="Oval 58">
              <a:extLst>
                <a:ext uri="{FF2B5EF4-FFF2-40B4-BE49-F238E27FC236}">
                  <a16:creationId xmlns:a16="http://schemas.microsoft.com/office/drawing/2014/main" id="{03303C3D-E7C0-3442-881C-D1ACD1CB8B74}"/>
                </a:ext>
              </a:extLst>
            </p:cNvPr>
            <p:cNvSpPr>
              <a:spLocks noChangeAspect="1"/>
            </p:cNvSpPr>
            <p:nvPr/>
          </p:nvSpPr>
          <p:spPr>
            <a:xfrm>
              <a:off x="5260548" y="254981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 name="Oval 59">
              <a:extLst>
                <a:ext uri="{FF2B5EF4-FFF2-40B4-BE49-F238E27FC236}">
                  <a16:creationId xmlns:a16="http://schemas.microsoft.com/office/drawing/2014/main" id="{C94B7227-728C-7047-838B-A1C715886EBB}"/>
                </a:ext>
              </a:extLst>
            </p:cNvPr>
            <p:cNvSpPr>
              <a:spLocks noChangeAspect="1"/>
            </p:cNvSpPr>
            <p:nvPr/>
          </p:nvSpPr>
          <p:spPr>
            <a:xfrm>
              <a:off x="3646643" y="254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2" name="Oval 71">
              <a:extLst>
                <a:ext uri="{FF2B5EF4-FFF2-40B4-BE49-F238E27FC236}">
                  <a16:creationId xmlns:a16="http://schemas.microsoft.com/office/drawing/2014/main" id="{2D4DEA64-F858-A44F-B99A-FA3B67AAE5CB}"/>
                </a:ext>
              </a:extLst>
            </p:cNvPr>
            <p:cNvSpPr>
              <a:spLocks noChangeAspect="1"/>
            </p:cNvSpPr>
            <p:nvPr/>
          </p:nvSpPr>
          <p:spPr>
            <a:xfrm>
              <a:off x="4059095" y="2990368"/>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3" name="Oval 72">
              <a:extLst>
                <a:ext uri="{FF2B5EF4-FFF2-40B4-BE49-F238E27FC236}">
                  <a16:creationId xmlns:a16="http://schemas.microsoft.com/office/drawing/2014/main" id="{4C7038F2-E14E-1842-99C8-FFDC6A58319C}"/>
                </a:ext>
              </a:extLst>
            </p:cNvPr>
            <p:cNvSpPr>
              <a:spLocks noChangeAspect="1"/>
            </p:cNvSpPr>
            <p:nvPr/>
          </p:nvSpPr>
          <p:spPr>
            <a:xfrm>
              <a:off x="4462572" y="2990368"/>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4" name="Oval 73">
              <a:extLst>
                <a:ext uri="{FF2B5EF4-FFF2-40B4-BE49-F238E27FC236}">
                  <a16:creationId xmlns:a16="http://schemas.microsoft.com/office/drawing/2014/main" id="{8A2CF2FB-61D3-3F4D-B6F3-82FEA1A3B50C}"/>
                </a:ext>
              </a:extLst>
            </p:cNvPr>
            <p:cNvSpPr>
              <a:spLocks noChangeAspect="1"/>
            </p:cNvSpPr>
            <p:nvPr/>
          </p:nvSpPr>
          <p:spPr>
            <a:xfrm>
              <a:off x="4866048" y="2990368"/>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5" name="Oval 74">
              <a:extLst>
                <a:ext uri="{FF2B5EF4-FFF2-40B4-BE49-F238E27FC236}">
                  <a16:creationId xmlns:a16="http://schemas.microsoft.com/office/drawing/2014/main" id="{576C9905-6B4B-A94C-A6AF-0FB327863FC8}"/>
                </a:ext>
              </a:extLst>
            </p:cNvPr>
            <p:cNvSpPr>
              <a:spLocks noChangeAspect="1"/>
            </p:cNvSpPr>
            <p:nvPr/>
          </p:nvSpPr>
          <p:spPr>
            <a:xfrm>
              <a:off x="5269524" y="2990368"/>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6" name="Oval 75">
              <a:extLst>
                <a:ext uri="{FF2B5EF4-FFF2-40B4-BE49-F238E27FC236}">
                  <a16:creationId xmlns:a16="http://schemas.microsoft.com/office/drawing/2014/main" id="{0EB01E54-2C5F-7047-AD8D-69D27682643F}"/>
                </a:ext>
              </a:extLst>
            </p:cNvPr>
            <p:cNvSpPr>
              <a:spLocks noChangeAspect="1"/>
            </p:cNvSpPr>
            <p:nvPr/>
          </p:nvSpPr>
          <p:spPr>
            <a:xfrm>
              <a:off x="3655619" y="299036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7" name="Oval 76">
              <a:extLst>
                <a:ext uri="{FF2B5EF4-FFF2-40B4-BE49-F238E27FC236}">
                  <a16:creationId xmlns:a16="http://schemas.microsoft.com/office/drawing/2014/main" id="{BF0BFBB8-465E-CE49-9F0E-B040E395DE6A}"/>
                </a:ext>
              </a:extLst>
            </p:cNvPr>
            <p:cNvSpPr>
              <a:spLocks noChangeAspect="1"/>
            </p:cNvSpPr>
            <p:nvPr/>
          </p:nvSpPr>
          <p:spPr>
            <a:xfrm>
              <a:off x="5700110" y="1715948"/>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8" name="Oval 77">
              <a:extLst>
                <a:ext uri="{FF2B5EF4-FFF2-40B4-BE49-F238E27FC236}">
                  <a16:creationId xmlns:a16="http://schemas.microsoft.com/office/drawing/2014/main" id="{04E07FC5-7D6F-7A4E-B10B-B92C70D783C7}"/>
                </a:ext>
              </a:extLst>
            </p:cNvPr>
            <p:cNvSpPr>
              <a:spLocks noChangeAspect="1"/>
            </p:cNvSpPr>
            <p:nvPr/>
          </p:nvSpPr>
          <p:spPr>
            <a:xfrm>
              <a:off x="5688467" y="2126270"/>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9" name="Oval 78">
              <a:extLst>
                <a:ext uri="{FF2B5EF4-FFF2-40B4-BE49-F238E27FC236}">
                  <a16:creationId xmlns:a16="http://schemas.microsoft.com/office/drawing/2014/main" id="{8E8F7BED-5826-384B-956B-0C949000B887}"/>
                </a:ext>
              </a:extLst>
            </p:cNvPr>
            <p:cNvSpPr>
              <a:spLocks noChangeAspect="1"/>
            </p:cNvSpPr>
            <p:nvPr/>
          </p:nvSpPr>
          <p:spPr>
            <a:xfrm>
              <a:off x="5691294" y="2549008"/>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0" name="Oval 79">
              <a:extLst>
                <a:ext uri="{FF2B5EF4-FFF2-40B4-BE49-F238E27FC236}">
                  <a16:creationId xmlns:a16="http://schemas.microsoft.com/office/drawing/2014/main" id="{8D03E338-5E29-8143-83BF-C45298D05C4B}"/>
                </a:ext>
              </a:extLst>
            </p:cNvPr>
            <p:cNvSpPr>
              <a:spLocks noChangeAspect="1"/>
            </p:cNvSpPr>
            <p:nvPr/>
          </p:nvSpPr>
          <p:spPr>
            <a:xfrm>
              <a:off x="5678405" y="2996303"/>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cxnSp>
        <p:nvCxnSpPr>
          <p:cNvPr id="102" name="Straight Connector 101">
            <a:extLst>
              <a:ext uri="{FF2B5EF4-FFF2-40B4-BE49-F238E27FC236}">
                <a16:creationId xmlns:a16="http://schemas.microsoft.com/office/drawing/2014/main" id="{AA6A1856-AEE7-A243-B70B-EBAD03EEA3FF}"/>
              </a:ext>
            </a:extLst>
          </p:cNvPr>
          <p:cNvCxnSpPr>
            <a:cxnSpLocks/>
          </p:cNvCxnSpPr>
          <p:nvPr/>
        </p:nvCxnSpPr>
        <p:spPr>
          <a:xfrm flipV="1">
            <a:off x="5844255" y="2119043"/>
            <a:ext cx="879073" cy="733439"/>
          </a:xfrm>
          <a:prstGeom prst="line">
            <a:avLst/>
          </a:prstGeom>
          <a:ln w="19050">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46E1673D-E1FD-1A46-8A86-A4CA2E871F0E}"/>
              </a:ext>
            </a:extLst>
          </p:cNvPr>
          <p:cNvCxnSpPr>
            <a:cxnSpLocks/>
          </p:cNvCxnSpPr>
          <p:nvPr/>
        </p:nvCxnSpPr>
        <p:spPr>
          <a:xfrm>
            <a:off x="5842830" y="3152601"/>
            <a:ext cx="781086" cy="452744"/>
          </a:xfrm>
          <a:prstGeom prst="line">
            <a:avLst/>
          </a:prstGeom>
          <a:ln w="19050">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F385E4B5-77F7-9644-BF22-0AD50171E5DF}"/>
              </a:ext>
            </a:extLst>
          </p:cNvPr>
          <p:cNvSpPr/>
          <p:nvPr/>
        </p:nvSpPr>
        <p:spPr>
          <a:xfrm>
            <a:off x="8046134" y="2269175"/>
            <a:ext cx="1097866" cy="584776"/>
          </a:xfrm>
          <a:prstGeom prst="rect">
            <a:avLst/>
          </a:prstGeom>
        </p:spPr>
        <p:txBody>
          <a:bodyPr wrap="none">
            <a:spAutoFit/>
          </a:bodyPr>
          <a:lstStyle/>
          <a:p>
            <a:pPr algn="ctr"/>
            <a:r>
              <a:rPr lang="en-US" sz="1600" dirty="0">
                <a:latin typeface="Cambria" panose="02040503050406030204" pitchFamily="18" charset="0"/>
                <a:cs typeface="Arial" panose="020B0604020202020204" pitchFamily="34" charset="0"/>
              </a:rPr>
              <a:t>Access </a:t>
            </a:r>
          </a:p>
          <a:p>
            <a:pPr algn="ctr"/>
            <a:r>
              <a:rPr lang="en-US" sz="1600" dirty="0">
                <a:latin typeface="Cambria" panose="02040503050406030204" pitchFamily="18" charset="0"/>
                <a:cs typeface="Arial" panose="020B0604020202020204" pitchFamily="34" charset="0"/>
              </a:rPr>
              <a:t>Transistor</a:t>
            </a:r>
          </a:p>
        </p:txBody>
      </p:sp>
      <p:cxnSp>
        <p:nvCxnSpPr>
          <p:cNvPr id="114" name="Curved Connector 113">
            <a:extLst>
              <a:ext uri="{FF2B5EF4-FFF2-40B4-BE49-F238E27FC236}">
                <a16:creationId xmlns:a16="http://schemas.microsoft.com/office/drawing/2014/main" id="{989F1745-1C13-6644-8CD4-E608166F0117}"/>
              </a:ext>
            </a:extLst>
          </p:cNvPr>
          <p:cNvCxnSpPr>
            <a:cxnSpLocks/>
          </p:cNvCxnSpPr>
          <p:nvPr/>
        </p:nvCxnSpPr>
        <p:spPr>
          <a:xfrm rot="10800000" flipV="1">
            <a:off x="7581725" y="2544052"/>
            <a:ext cx="737464" cy="173017"/>
          </a:xfrm>
          <a:prstGeom prst="curvedConnector3">
            <a:avLst/>
          </a:prstGeom>
          <a:ln w="19050">
            <a:solidFill>
              <a:schemeClr val="accent2"/>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5" name="Rectangle 114">
            <a:extLst>
              <a:ext uri="{FF2B5EF4-FFF2-40B4-BE49-F238E27FC236}">
                <a16:creationId xmlns:a16="http://schemas.microsoft.com/office/drawing/2014/main" id="{553EFAFD-AC09-9046-971C-C3524C4B6471}"/>
              </a:ext>
            </a:extLst>
          </p:cNvPr>
          <p:cNvSpPr/>
          <p:nvPr/>
        </p:nvSpPr>
        <p:spPr>
          <a:xfrm>
            <a:off x="7126535" y="3847851"/>
            <a:ext cx="1024448" cy="584775"/>
          </a:xfrm>
          <a:prstGeom prst="rect">
            <a:avLst/>
          </a:prstGeom>
        </p:spPr>
        <p:txBody>
          <a:bodyPr wrap="none">
            <a:spAutoFit/>
          </a:bodyPr>
          <a:lstStyle/>
          <a:p>
            <a:pPr algn="ctr"/>
            <a:r>
              <a:rPr lang="en-US" sz="1600" dirty="0">
                <a:latin typeface="Cambria" panose="02040503050406030204" pitchFamily="18" charset="0"/>
                <a:cs typeface="Arial" panose="020B0604020202020204" pitchFamily="34" charset="0"/>
              </a:rPr>
              <a:t>Storage </a:t>
            </a:r>
          </a:p>
          <a:p>
            <a:pPr algn="ctr"/>
            <a:r>
              <a:rPr lang="en-US" sz="1600" dirty="0">
                <a:latin typeface="Cambria" panose="02040503050406030204" pitchFamily="18" charset="0"/>
                <a:cs typeface="Arial" panose="020B0604020202020204" pitchFamily="34" charset="0"/>
              </a:rPr>
              <a:t>Capacitor</a:t>
            </a:r>
          </a:p>
        </p:txBody>
      </p:sp>
      <p:cxnSp>
        <p:nvCxnSpPr>
          <p:cNvPr id="116" name="Curved Connector 115">
            <a:extLst>
              <a:ext uri="{FF2B5EF4-FFF2-40B4-BE49-F238E27FC236}">
                <a16:creationId xmlns:a16="http://schemas.microsoft.com/office/drawing/2014/main" id="{9C2416E4-85A0-2144-866B-A9048F31510B}"/>
              </a:ext>
            </a:extLst>
          </p:cNvPr>
          <p:cNvCxnSpPr>
            <a:cxnSpLocks/>
            <a:stCxn id="115" idx="1"/>
            <a:endCxn id="124" idx="2"/>
          </p:cNvCxnSpPr>
          <p:nvPr/>
        </p:nvCxnSpPr>
        <p:spPr>
          <a:xfrm rot="10800000">
            <a:off x="6928553" y="3468647"/>
            <a:ext cx="197982" cy="671592"/>
          </a:xfrm>
          <a:prstGeom prst="curvedConnector2">
            <a:avLst/>
          </a:prstGeom>
          <a:ln w="19050">
            <a:solidFill>
              <a:schemeClr val="accent2"/>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26" name="Curved Connector 125">
            <a:extLst>
              <a:ext uri="{FF2B5EF4-FFF2-40B4-BE49-F238E27FC236}">
                <a16:creationId xmlns:a16="http://schemas.microsoft.com/office/drawing/2014/main" id="{D28999CC-54A6-734C-AECF-6CD3E654B59E}"/>
              </a:ext>
            </a:extLst>
          </p:cNvPr>
          <p:cNvCxnSpPr>
            <a:cxnSpLocks/>
            <a:stCxn id="127" idx="3"/>
          </p:cNvCxnSpPr>
          <p:nvPr/>
        </p:nvCxnSpPr>
        <p:spPr>
          <a:xfrm>
            <a:off x="5452017" y="1015667"/>
            <a:ext cx="376999" cy="349222"/>
          </a:xfrm>
          <a:prstGeom prst="curvedConnector3">
            <a:avLst>
              <a:gd name="adj1" fmla="val 50000"/>
            </a:avLst>
          </a:prstGeom>
          <a:ln w="19050">
            <a:solidFill>
              <a:schemeClr val="accent6"/>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27" name="Rectangle 126">
            <a:extLst>
              <a:ext uri="{FF2B5EF4-FFF2-40B4-BE49-F238E27FC236}">
                <a16:creationId xmlns:a16="http://schemas.microsoft.com/office/drawing/2014/main" id="{FDB95212-DA0C-1743-8FCF-8EE64DC17D66}"/>
              </a:ext>
            </a:extLst>
          </p:cNvPr>
          <p:cNvSpPr/>
          <p:nvPr/>
        </p:nvSpPr>
        <p:spPr>
          <a:xfrm>
            <a:off x="4704697" y="846390"/>
            <a:ext cx="747320" cy="338554"/>
          </a:xfrm>
          <a:prstGeom prst="rect">
            <a:avLst/>
          </a:prstGeom>
        </p:spPr>
        <p:txBody>
          <a:bodyPr wrap="none">
            <a:spAutoFit/>
          </a:bodyPr>
          <a:lstStyle/>
          <a:p>
            <a:r>
              <a:rPr lang="en-US" sz="1600" i="1" dirty="0">
                <a:solidFill>
                  <a:schemeClr val="accent6"/>
                </a:solidFill>
                <a:latin typeface="Cambria" panose="02040503050406030204" pitchFamily="18" charset="0"/>
                <a:cs typeface="Arial" panose="020B0604020202020204" pitchFamily="34" charset="0"/>
              </a:rPr>
              <a:t>Bitline</a:t>
            </a:r>
          </a:p>
        </p:txBody>
      </p:sp>
      <p:cxnSp>
        <p:nvCxnSpPr>
          <p:cNvPr id="128" name="Curved Connector 127">
            <a:extLst>
              <a:ext uri="{FF2B5EF4-FFF2-40B4-BE49-F238E27FC236}">
                <a16:creationId xmlns:a16="http://schemas.microsoft.com/office/drawing/2014/main" id="{07A5A58C-1971-9543-BA58-11EB33E1A329}"/>
              </a:ext>
            </a:extLst>
          </p:cNvPr>
          <p:cNvCxnSpPr>
            <a:cxnSpLocks/>
            <a:stCxn id="129" idx="1"/>
          </p:cNvCxnSpPr>
          <p:nvPr/>
        </p:nvCxnSpPr>
        <p:spPr>
          <a:xfrm rot="10800000" flipV="1">
            <a:off x="6154696" y="1446092"/>
            <a:ext cx="320499" cy="282334"/>
          </a:xfrm>
          <a:prstGeom prst="curvedConnector3">
            <a:avLst/>
          </a:prstGeom>
          <a:ln w="19050">
            <a:solidFill>
              <a:srgbClr val="C0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29" name="Rectangle 128">
            <a:extLst>
              <a:ext uri="{FF2B5EF4-FFF2-40B4-BE49-F238E27FC236}">
                <a16:creationId xmlns:a16="http://schemas.microsoft.com/office/drawing/2014/main" id="{1A5DAC68-9EDF-564A-92D9-1455B2912D78}"/>
              </a:ext>
            </a:extLst>
          </p:cNvPr>
          <p:cNvSpPr/>
          <p:nvPr/>
        </p:nvSpPr>
        <p:spPr>
          <a:xfrm>
            <a:off x="6475194" y="1276815"/>
            <a:ext cx="966740" cy="338554"/>
          </a:xfrm>
          <a:prstGeom prst="rect">
            <a:avLst/>
          </a:prstGeom>
        </p:spPr>
        <p:txBody>
          <a:bodyPr wrap="none">
            <a:spAutoFit/>
          </a:bodyPr>
          <a:lstStyle/>
          <a:p>
            <a:r>
              <a:rPr lang="en-US" sz="1600" i="1" dirty="0" err="1">
                <a:solidFill>
                  <a:srgbClr val="C00000"/>
                </a:solidFill>
                <a:latin typeface="Cambria" panose="02040503050406030204" pitchFamily="18" charset="0"/>
                <a:cs typeface="Arial" panose="020B0604020202020204" pitchFamily="34" charset="0"/>
              </a:rPr>
              <a:t>Wordline</a:t>
            </a:r>
            <a:endParaRPr lang="en-US" sz="1600" i="1" dirty="0">
              <a:solidFill>
                <a:srgbClr val="C00000"/>
              </a:solidFill>
              <a:latin typeface="Cambria" panose="02040503050406030204" pitchFamily="18" charset="0"/>
              <a:cs typeface="Arial" panose="020B0604020202020204" pitchFamily="34" charset="0"/>
            </a:endParaRPr>
          </a:p>
        </p:txBody>
      </p:sp>
      <p:grpSp>
        <p:nvGrpSpPr>
          <p:cNvPr id="176" name="Group 175">
            <a:extLst>
              <a:ext uri="{FF2B5EF4-FFF2-40B4-BE49-F238E27FC236}">
                <a16:creationId xmlns:a16="http://schemas.microsoft.com/office/drawing/2014/main" id="{CD7123E7-0497-8A42-8D46-25C93209D69C}"/>
              </a:ext>
            </a:extLst>
          </p:cNvPr>
          <p:cNvGrpSpPr/>
          <p:nvPr/>
        </p:nvGrpSpPr>
        <p:grpSpPr>
          <a:xfrm>
            <a:off x="6823289" y="2119043"/>
            <a:ext cx="1185560" cy="1366780"/>
            <a:chOff x="6823289" y="2234793"/>
            <a:chExt cx="1185560" cy="1366780"/>
          </a:xfrm>
        </p:grpSpPr>
        <p:grpSp>
          <p:nvGrpSpPr>
            <p:cNvPr id="174" name="Group 173">
              <a:extLst>
                <a:ext uri="{FF2B5EF4-FFF2-40B4-BE49-F238E27FC236}">
                  <a16:creationId xmlns:a16="http://schemas.microsoft.com/office/drawing/2014/main" id="{6D31D841-6E68-8448-90F5-FD3D0ECAA46D}"/>
                </a:ext>
              </a:extLst>
            </p:cNvPr>
            <p:cNvGrpSpPr/>
            <p:nvPr/>
          </p:nvGrpSpPr>
          <p:grpSpPr>
            <a:xfrm>
              <a:off x="6823289" y="3018739"/>
              <a:ext cx="208915" cy="565658"/>
              <a:chOff x="6823289" y="3018739"/>
              <a:chExt cx="208915" cy="565658"/>
            </a:xfrm>
          </p:grpSpPr>
          <p:cxnSp>
            <p:nvCxnSpPr>
              <p:cNvPr id="111" name="Straight Connector 110">
                <a:extLst>
                  <a:ext uri="{FF2B5EF4-FFF2-40B4-BE49-F238E27FC236}">
                    <a16:creationId xmlns:a16="http://schemas.microsoft.com/office/drawing/2014/main" id="{26E415A8-E169-3F42-A1A5-9F72867A3D60}"/>
                  </a:ext>
                </a:extLst>
              </p:cNvPr>
              <p:cNvCxnSpPr>
                <a:cxnSpLocks/>
              </p:cNvCxnSpPr>
              <p:nvPr/>
            </p:nvCxnSpPr>
            <p:spPr>
              <a:xfrm>
                <a:off x="6913650" y="3018739"/>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2" name="Rectangle 111">
                <a:extLst>
                  <a:ext uri="{FF2B5EF4-FFF2-40B4-BE49-F238E27FC236}">
                    <a16:creationId xmlns:a16="http://schemas.microsoft.com/office/drawing/2014/main" id="{741AB27F-7CAA-FF48-A60B-2AC24806457A}"/>
                  </a:ext>
                </a:extLst>
              </p:cNvPr>
              <p:cNvSpPr/>
              <p:nvPr/>
            </p:nvSpPr>
            <p:spPr>
              <a:xfrm>
                <a:off x="6823289" y="3273055"/>
                <a:ext cx="208915" cy="308304"/>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124" name="Rectangle 123">
                <a:extLst>
                  <a:ext uri="{FF2B5EF4-FFF2-40B4-BE49-F238E27FC236}">
                    <a16:creationId xmlns:a16="http://schemas.microsoft.com/office/drawing/2014/main" id="{790AA504-68AC-A94E-9383-4E39BCE9CB3A}"/>
                  </a:ext>
                </a:extLst>
              </p:cNvPr>
              <p:cNvSpPr/>
              <p:nvPr/>
            </p:nvSpPr>
            <p:spPr>
              <a:xfrm>
                <a:off x="6824903" y="3413572"/>
                <a:ext cx="207300" cy="17082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grpSp>
        <p:grpSp>
          <p:nvGrpSpPr>
            <p:cNvPr id="173" name="Group 172">
              <a:extLst>
                <a:ext uri="{FF2B5EF4-FFF2-40B4-BE49-F238E27FC236}">
                  <a16:creationId xmlns:a16="http://schemas.microsoft.com/office/drawing/2014/main" id="{11AB58AF-0A03-2347-9062-B27CEBDCAB9F}"/>
                </a:ext>
              </a:extLst>
            </p:cNvPr>
            <p:cNvGrpSpPr/>
            <p:nvPr/>
          </p:nvGrpSpPr>
          <p:grpSpPr>
            <a:xfrm>
              <a:off x="6848957" y="2234793"/>
              <a:ext cx="907677" cy="797975"/>
              <a:chOff x="6848957" y="2234793"/>
              <a:chExt cx="907677" cy="797975"/>
            </a:xfrm>
          </p:grpSpPr>
          <p:grpSp>
            <p:nvGrpSpPr>
              <p:cNvPr id="108" name="Group 107">
                <a:extLst>
                  <a:ext uri="{FF2B5EF4-FFF2-40B4-BE49-F238E27FC236}">
                    <a16:creationId xmlns:a16="http://schemas.microsoft.com/office/drawing/2014/main" id="{11533A39-5FFC-7A45-A4E1-96A753327ABC}"/>
                  </a:ext>
                </a:extLst>
              </p:cNvPr>
              <p:cNvGrpSpPr/>
              <p:nvPr/>
            </p:nvGrpSpPr>
            <p:grpSpPr>
              <a:xfrm>
                <a:off x="6906562" y="2523272"/>
                <a:ext cx="787634" cy="509496"/>
                <a:chOff x="3838575" y="2895602"/>
                <a:chExt cx="520698" cy="323849"/>
              </a:xfrm>
            </p:grpSpPr>
            <p:cxnSp>
              <p:nvCxnSpPr>
                <p:cNvPr id="117" name="Straight Connector 116">
                  <a:extLst>
                    <a:ext uri="{FF2B5EF4-FFF2-40B4-BE49-F238E27FC236}">
                      <a16:creationId xmlns:a16="http://schemas.microsoft.com/office/drawing/2014/main" id="{AB3A5992-A921-C74D-8D5A-F7817A2BF9D9}"/>
                    </a:ext>
                  </a:extLst>
                </p:cNvPr>
                <p:cNvCxnSpPr/>
                <p:nvPr/>
              </p:nvCxnSpPr>
              <p:spPr>
                <a:xfrm>
                  <a:off x="3838575" y="3214688"/>
                  <a:ext cx="180975" cy="0"/>
                </a:xfrm>
                <a:prstGeom prst="line">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5621B20-BFE1-1847-80FB-1747AB02A45E}"/>
                    </a:ext>
                  </a:extLst>
                </p:cNvPr>
                <p:cNvCxnSpPr/>
                <p:nvPr/>
              </p:nvCxnSpPr>
              <p:spPr>
                <a:xfrm>
                  <a:off x="4010024" y="3086102"/>
                  <a:ext cx="180975" cy="0"/>
                </a:xfrm>
                <a:prstGeom prst="line">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F51E0E0-C4BD-F34E-8FB0-74FCF615E09F}"/>
                    </a:ext>
                  </a:extLst>
                </p:cNvPr>
                <p:cNvCxnSpPr>
                  <a:cxnSpLocks/>
                </p:cNvCxnSpPr>
                <p:nvPr/>
              </p:nvCxnSpPr>
              <p:spPr>
                <a:xfrm flipV="1">
                  <a:off x="4014787" y="3081339"/>
                  <a:ext cx="0" cy="138112"/>
                </a:xfrm>
                <a:prstGeom prst="line">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967EEC9A-F940-AF46-BA5E-8C0C4022EFD7}"/>
                    </a:ext>
                  </a:extLst>
                </p:cNvPr>
                <p:cNvCxnSpPr>
                  <a:cxnSpLocks/>
                </p:cNvCxnSpPr>
                <p:nvPr/>
              </p:nvCxnSpPr>
              <p:spPr>
                <a:xfrm flipV="1">
                  <a:off x="4192733" y="3081339"/>
                  <a:ext cx="0" cy="138112"/>
                </a:xfrm>
                <a:prstGeom prst="line">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3FF963C-683A-6E41-A522-F27D0241B87A}"/>
                    </a:ext>
                  </a:extLst>
                </p:cNvPr>
                <p:cNvCxnSpPr>
                  <a:cxnSpLocks/>
                </p:cNvCxnSpPr>
                <p:nvPr/>
              </p:nvCxnSpPr>
              <p:spPr>
                <a:xfrm flipV="1">
                  <a:off x="4186162" y="3211513"/>
                  <a:ext cx="173111" cy="3288"/>
                </a:xfrm>
                <a:prstGeom prst="line">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318910E0-A70F-AE46-95F2-1EDD17BD7B92}"/>
                    </a:ext>
                  </a:extLst>
                </p:cNvPr>
                <p:cNvCxnSpPr/>
                <p:nvPr/>
              </p:nvCxnSpPr>
              <p:spPr>
                <a:xfrm>
                  <a:off x="4010023" y="3033714"/>
                  <a:ext cx="180975" cy="0"/>
                </a:xfrm>
                <a:prstGeom prst="line">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ACC641A6-E640-3240-8EA0-C65B79C3A7C0}"/>
                    </a:ext>
                  </a:extLst>
                </p:cNvPr>
                <p:cNvCxnSpPr>
                  <a:cxnSpLocks/>
                </p:cNvCxnSpPr>
                <p:nvPr/>
              </p:nvCxnSpPr>
              <p:spPr>
                <a:xfrm flipV="1">
                  <a:off x="4100510" y="2895602"/>
                  <a:ext cx="0" cy="138112"/>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10" name="Straight Connector 109">
                <a:extLst>
                  <a:ext uri="{FF2B5EF4-FFF2-40B4-BE49-F238E27FC236}">
                    <a16:creationId xmlns:a16="http://schemas.microsoft.com/office/drawing/2014/main" id="{C37ED91F-8479-634C-BBC0-34C5C6B10762}"/>
                  </a:ext>
                </a:extLst>
              </p:cNvPr>
              <p:cNvCxnSpPr/>
              <p:nvPr/>
            </p:nvCxnSpPr>
            <p:spPr>
              <a:xfrm>
                <a:off x="6906562" y="2523272"/>
                <a:ext cx="850072"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6" name="Rectangle 135">
                <a:extLst>
                  <a:ext uri="{FF2B5EF4-FFF2-40B4-BE49-F238E27FC236}">
                    <a16:creationId xmlns:a16="http://schemas.microsoft.com/office/drawing/2014/main" id="{87A68490-56A3-244B-B8A6-8A010E4112BD}"/>
                  </a:ext>
                </a:extLst>
              </p:cNvPr>
              <p:cNvSpPr/>
              <p:nvPr/>
            </p:nvSpPr>
            <p:spPr>
              <a:xfrm>
                <a:off x="6848957" y="2234793"/>
                <a:ext cx="867417" cy="307777"/>
              </a:xfrm>
              <a:prstGeom prst="rect">
                <a:avLst/>
              </a:prstGeom>
            </p:spPr>
            <p:txBody>
              <a:bodyPr wrap="none">
                <a:spAutoFit/>
              </a:bodyPr>
              <a:lstStyle/>
              <a:p>
                <a:r>
                  <a:rPr lang="en-US" sz="1400" i="1" dirty="0" err="1">
                    <a:solidFill>
                      <a:srgbClr val="C00000"/>
                    </a:solidFill>
                    <a:latin typeface="Cambria" panose="02040503050406030204" pitchFamily="18" charset="0"/>
                    <a:cs typeface="Arial" panose="020B0604020202020204" pitchFamily="34" charset="0"/>
                  </a:rPr>
                  <a:t>Wordline</a:t>
                </a:r>
                <a:endParaRPr lang="en-US" sz="1400" i="1" dirty="0">
                  <a:solidFill>
                    <a:srgbClr val="C00000"/>
                  </a:solidFill>
                  <a:latin typeface="Cambria" panose="02040503050406030204" pitchFamily="18" charset="0"/>
                  <a:cs typeface="Arial" panose="020B0604020202020204" pitchFamily="34" charset="0"/>
                </a:endParaRPr>
              </a:p>
            </p:txBody>
          </p:sp>
        </p:grpSp>
        <p:grpSp>
          <p:nvGrpSpPr>
            <p:cNvPr id="175" name="Group 174">
              <a:extLst>
                <a:ext uri="{FF2B5EF4-FFF2-40B4-BE49-F238E27FC236}">
                  <a16:creationId xmlns:a16="http://schemas.microsoft.com/office/drawing/2014/main" id="{CD940C29-F6E0-BD49-98D6-9E98B105A50D}"/>
                </a:ext>
              </a:extLst>
            </p:cNvPr>
            <p:cNvGrpSpPr/>
            <p:nvPr/>
          </p:nvGrpSpPr>
          <p:grpSpPr>
            <a:xfrm>
              <a:off x="7691794" y="2926195"/>
              <a:ext cx="317055" cy="675378"/>
              <a:chOff x="7691794" y="2926195"/>
              <a:chExt cx="317055" cy="675378"/>
            </a:xfrm>
          </p:grpSpPr>
          <p:cxnSp>
            <p:nvCxnSpPr>
              <p:cNvPr id="109" name="Straight Connector 108">
                <a:extLst>
                  <a:ext uri="{FF2B5EF4-FFF2-40B4-BE49-F238E27FC236}">
                    <a16:creationId xmlns:a16="http://schemas.microsoft.com/office/drawing/2014/main" id="{BAB63DA0-9E90-1B4E-B20C-7E2BE143A1EE}"/>
                  </a:ext>
                </a:extLst>
              </p:cNvPr>
              <p:cNvCxnSpPr>
                <a:cxnSpLocks/>
              </p:cNvCxnSpPr>
              <p:nvPr/>
            </p:nvCxnSpPr>
            <p:spPr>
              <a:xfrm>
                <a:off x="7691794" y="3011246"/>
                <a:ext cx="0" cy="447538"/>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7" name="Rectangle 136">
                <a:extLst>
                  <a:ext uri="{FF2B5EF4-FFF2-40B4-BE49-F238E27FC236}">
                    <a16:creationId xmlns:a16="http://schemas.microsoft.com/office/drawing/2014/main" id="{ED4785E6-4DAA-6D4F-9E15-EC33689DA909}"/>
                  </a:ext>
                </a:extLst>
              </p:cNvPr>
              <p:cNvSpPr/>
              <p:nvPr/>
            </p:nvSpPr>
            <p:spPr>
              <a:xfrm rot="16200000">
                <a:off x="7517272" y="3109995"/>
                <a:ext cx="675378" cy="307777"/>
              </a:xfrm>
              <a:prstGeom prst="rect">
                <a:avLst/>
              </a:prstGeom>
            </p:spPr>
            <p:txBody>
              <a:bodyPr wrap="none">
                <a:spAutoFit/>
              </a:bodyPr>
              <a:lstStyle/>
              <a:p>
                <a:r>
                  <a:rPr lang="en-US" sz="1400" i="1" dirty="0">
                    <a:solidFill>
                      <a:schemeClr val="accent6"/>
                    </a:solidFill>
                    <a:latin typeface="Cambria" panose="02040503050406030204" pitchFamily="18" charset="0"/>
                    <a:cs typeface="Arial" panose="020B0604020202020204" pitchFamily="34" charset="0"/>
                  </a:rPr>
                  <a:t>Bitline</a:t>
                </a:r>
              </a:p>
            </p:txBody>
          </p:sp>
        </p:grpSp>
      </p:grpSp>
      <p:cxnSp>
        <p:nvCxnSpPr>
          <p:cNvPr id="141" name="Straight Connector 140">
            <a:extLst>
              <a:ext uri="{FF2B5EF4-FFF2-40B4-BE49-F238E27FC236}">
                <a16:creationId xmlns:a16="http://schemas.microsoft.com/office/drawing/2014/main" id="{9E61F23E-59F0-174D-97D9-87456C530A4D}"/>
              </a:ext>
            </a:extLst>
          </p:cNvPr>
          <p:cNvCxnSpPr>
            <a:cxnSpLocks/>
          </p:cNvCxnSpPr>
          <p:nvPr/>
        </p:nvCxnSpPr>
        <p:spPr>
          <a:xfrm flipH="1">
            <a:off x="1886821" y="1451767"/>
            <a:ext cx="1714222" cy="591776"/>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3E6D0186-186A-294A-86EB-C43553828912}"/>
              </a:ext>
            </a:extLst>
          </p:cNvPr>
          <p:cNvSpPr/>
          <p:nvPr/>
        </p:nvSpPr>
        <p:spPr>
          <a:xfrm>
            <a:off x="3635211" y="3288720"/>
            <a:ext cx="2367580" cy="340859"/>
          </a:xfrm>
          <a:prstGeom prst="roundRect">
            <a:avLst/>
          </a:prstGeom>
          <a:solidFill>
            <a:schemeClr val="accent4">
              <a:lumMod val="20000"/>
              <a:lumOff val="80000"/>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2" name="Straight Connector 141">
            <a:extLst>
              <a:ext uri="{FF2B5EF4-FFF2-40B4-BE49-F238E27FC236}">
                <a16:creationId xmlns:a16="http://schemas.microsoft.com/office/drawing/2014/main" id="{76A6BAB0-7CD1-BE46-9841-31181123A1C5}"/>
              </a:ext>
            </a:extLst>
          </p:cNvPr>
          <p:cNvCxnSpPr>
            <a:cxnSpLocks/>
          </p:cNvCxnSpPr>
          <p:nvPr/>
        </p:nvCxnSpPr>
        <p:spPr>
          <a:xfrm flipH="1" flipV="1">
            <a:off x="1902619" y="2511909"/>
            <a:ext cx="1638290" cy="596275"/>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388DABE2-7D16-E941-AA4B-32316D3A244F}"/>
              </a:ext>
            </a:extLst>
          </p:cNvPr>
          <p:cNvSpPr txBox="1"/>
          <p:nvPr/>
        </p:nvSpPr>
        <p:spPr>
          <a:xfrm>
            <a:off x="256968" y="1854556"/>
            <a:ext cx="1661032"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rPr>
              <a:t>Subarray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latin typeface="Cambria" panose="02040503050406030204" pitchFamily="18" charset="0"/>
              </a:rPr>
              <a:t>(</a:t>
            </a:r>
            <a:r>
              <a:rPr kumimoji="0" lang="en-US"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rPr>
              <a:t>2D Array</a:t>
            </a:r>
          </a:p>
          <a:p>
            <a:pPr lvl="0" algn="ctr" defTabSz="914400">
              <a:defRPr/>
            </a:pPr>
            <a:r>
              <a:rPr kumimoji="0" lang="en-US"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rPr>
              <a:t>of </a:t>
            </a:r>
            <a:r>
              <a:rPr lang="en-US" dirty="0">
                <a:solidFill>
                  <a:prstClr val="black">
                    <a:lumMod val="75000"/>
                    <a:lumOff val="25000"/>
                  </a:prstClr>
                </a:solidFill>
                <a:latin typeface="Cambria" panose="02040503050406030204" pitchFamily="18" charset="0"/>
              </a:rPr>
              <a:t>DRAM Cells)</a:t>
            </a:r>
            <a:endParaRPr kumimoji="0" lang="en-US"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ndParaRPr>
          </a:p>
        </p:txBody>
      </p:sp>
      <p:sp>
        <p:nvSpPr>
          <p:cNvPr id="146" name="TextBox 145">
            <a:extLst>
              <a:ext uri="{FF2B5EF4-FFF2-40B4-BE49-F238E27FC236}">
                <a16:creationId xmlns:a16="http://schemas.microsoft.com/office/drawing/2014/main" id="{0B6EFC29-7C74-B547-8855-0FE3DC323D6A}"/>
              </a:ext>
            </a:extLst>
          </p:cNvPr>
          <p:cNvSpPr txBox="1"/>
          <p:nvPr/>
        </p:nvSpPr>
        <p:spPr>
          <a:xfrm>
            <a:off x="719662" y="3180300"/>
            <a:ext cx="187429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latin typeface="Cambria" panose="02040503050406030204" pitchFamily="18" charset="0"/>
              </a:rPr>
              <a:t>Sense Amplifiers</a:t>
            </a:r>
            <a:endParaRPr kumimoji="0" lang="en-US"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ndParaRPr>
          </a:p>
        </p:txBody>
      </p:sp>
      <p:sp>
        <p:nvSpPr>
          <p:cNvPr id="163" name="TextBox 162">
            <a:extLst>
              <a:ext uri="{FF2B5EF4-FFF2-40B4-BE49-F238E27FC236}">
                <a16:creationId xmlns:a16="http://schemas.microsoft.com/office/drawing/2014/main" id="{14C68C6B-18F6-994D-999D-66F7123B472C}"/>
              </a:ext>
            </a:extLst>
          </p:cNvPr>
          <p:cNvSpPr txBox="1"/>
          <p:nvPr/>
        </p:nvSpPr>
        <p:spPr>
          <a:xfrm>
            <a:off x="4094739" y="6165249"/>
            <a:ext cx="160332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latin typeface="Cambria" panose="02040503050406030204" pitchFamily="18" charset="0"/>
              </a:rPr>
              <a:t>DRAM Module</a:t>
            </a:r>
            <a:endParaRPr kumimoji="0" lang="en-US"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ndParaRPr>
          </a:p>
        </p:txBody>
      </p:sp>
      <p:cxnSp>
        <p:nvCxnSpPr>
          <p:cNvPr id="148" name="Straight Arrow Connector 147">
            <a:extLst>
              <a:ext uri="{FF2B5EF4-FFF2-40B4-BE49-F238E27FC236}">
                <a16:creationId xmlns:a16="http://schemas.microsoft.com/office/drawing/2014/main" id="{1D579AE1-80C7-DA47-954B-887CE1F48E4C}"/>
              </a:ext>
            </a:extLst>
          </p:cNvPr>
          <p:cNvCxnSpPr>
            <a:cxnSpLocks/>
          </p:cNvCxnSpPr>
          <p:nvPr/>
        </p:nvCxnSpPr>
        <p:spPr>
          <a:xfrm flipV="1">
            <a:off x="2730195" y="3388286"/>
            <a:ext cx="958053" cy="10416"/>
          </a:xfrm>
          <a:prstGeom prst="straightConnector1">
            <a:avLst/>
          </a:prstGeom>
          <a:ln w="1905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3FB038A0-ABBA-CD44-9844-EF45CF503AEC}"/>
              </a:ext>
            </a:extLst>
          </p:cNvPr>
          <p:cNvSpPr txBox="1"/>
          <p:nvPr/>
        </p:nvSpPr>
        <p:spPr>
          <a:xfrm>
            <a:off x="80292" y="5517745"/>
            <a:ext cx="141096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rPr>
              <a:t>DRAM Chips</a:t>
            </a:r>
          </a:p>
        </p:txBody>
      </p:sp>
      <p:cxnSp>
        <p:nvCxnSpPr>
          <p:cNvPr id="165" name="Straight Arrow Connector 164">
            <a:extLst>
              <a:ext uri="{FF2B5EF4-FFF2-40B4-BE49-F238E27FC236}">
                <a16:creationId xmlns:a16="http://schemas.microsoft.com/office/drawing/2014/main" id="{CED732EE-6E69-0447-B635-5DB7A0351672}"/>
              </a:ext>
            </a:extLst>
          </p:cNvPr>
          <p:cNvCxnSpPr>
            <a:cxnSpLocks/>
            <a:stCxn id="164" idx="3"/>
            <a:endCxn id="7" idx="1"/>
          </p:cNvCxnSpPr>
          <p:nvPr/>
        </p:nvCxnSpPr>
        <p:spPr>
          <a:xfrm>
            <a:off x="1491256" y="5702411"/>
            <a:ext cx="513718" cy="9126"/>
          </a:xfrm>
          <a:prstGeom prst="straightConnector1">
            <a:avLst/>
          </a:prstGeom>
          <a:ln w="1905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7" name="TextBox 166">
            <a:extLst>
              <a:ext uri="{FF2B5EF4-FFF2-40B4-BE49-F238E27FC236}">
                <a16:creationId xmlns:a16="http://schemas.microsoft.com/office/drawing/2014/main" id="{FBD6D468-E7C9-1046-948C-FCFD5DCF1F23}"/>
              </a:ext>
            </a:extLst>
          </p:cNvPr>
          <p:cNvSpPr txBox="1"/>
          <p:nvPr/>
        </p:nvSpPr>
        <p:spPr>
          <a:xfrm>
            <a:off x="3951467" y="4048065"/>
            <a:ext cx="136608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latin typeface="Cambria" panose="02040503050406030204" pitchFamily="18" charset="0"/>
              </a:rPr>
              <a:t>DRAM Bank</a:t>
            </a:r>
            <a:endParaRPr kumimoji="0" lang="en-US"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ndParaRPr>
          </a:p>
        </p:txBody>
      </p:sp>
      <p:sp>
        <p:nvSpPr>
          <p:cNvPr id="170" name="Rectangle 169">
            <a:extLst>
              <a:ext uri="{FF2B5EF4-FFF2-40B4-BE49-F238E27FC236}">
                <a16:creationId xmlns:a16="http://schemas.microsoft.com/office/drawing/2014/main" id="{9DD3745A-6058-374C-9DD2-2E2F7D3AF082}"/>
              </a:ext>
            </a:extLst>
          </p:cNvPr>
          <p:cNvSpPr/>
          <p:nvPr/>
        </p:nvSpPr>
        <p:spPr>
          <a:xfrm>
            <a:off x="6705311" y="1737392"/>
            <a:ext cx="1321196" cy="369332"/>
          </a:xfrm>
          <a:prstGeom prst="rect">
            <a:avLst/>
          </a:prstGeom>
        </p:spPr>
        <p:txBody>
          <a:bodyPr wrap="none">
            <a:spAutoFit/>
          </a:bodyPr>
          <a:lstStyle/>
          <a:p>
            <a:r>
              <a:rPr lang="en-US" dirty="0">
                <a:solidFill>
                  <a:prstClr val="black">
                    <a:lumMod val="75000"/>
                    <a:lumOff val="25000"/>
                  </a:prstClr>
                </a:solidFill>
                <a:latin typeface="Cambria" panose="02040503050406030204" pitchFamily="18" charset="0"/>
              </a:rPr>
              <a:t>DRAM Cells</a:t>
            </a:r>
            <a:endParaRPr lang="en-US" dirty="0">
              <a:latin typeface="Cambria" panose="02040503050406030204" pitchFamily="18" charset="0"/>
            </a:endParaRPr>
          </a:p>
        </p:txBody>
      </p:sp>
      <p:sp>
        <p:nvSpPr>
          <p:cNvPr id="90" name="Rectangle 89">
            <a:extLst>
              <a:ext uri="{FF2B5EF4-FFF2-40B4-BE49-F238E27FC236}">
                <a16:creationId xmlns:a16="http://schemas.microsoft.com/office/drawing/2014/main" id="{68D1BCD8-0B38-1444-BA72-1BE47E2D33B0}"/>
              </a:ext>
            </a:extLst>
          </p:cNvPr>
          <p:cNvSpPr/>
          <p:nvPr/>
        </p:nvSpPr>
        <p:spPr>
          <a:xfrm>
            <a:off x="3688248" y="3340267"/>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91" name="Rectangle 90">
            <a:extLst>
              <a:ext uri="{FF2B5EF4-FFF2-40B4-BE49-F238E27FC236}">
                <a16:creationId xmlns:a16="http://schemas.microsoft.com/office/drawing/2014/main" id="{E4A03376-B7DD-394B-894F-FEB932830241}"/>
              </a:ext>
            </a:extLst>
          </p:cNvPr>
          <p:cNvSpPr/>
          <p:nvPr/>
        </p:nvSpPr>
        <p:spPr>
          <a:xfrm>
            <a:off x="4093999" y="3340265"/>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92" name="Rectangle 91">
            <a:extLst>
              <a:ext uri="{FF2B5EF4-FFF2-40B4-BE49-F238E27FC236}">
                <a16:creationId xmlns:a16="http://schemas.microsoft.com/office/drawing/2014/main" id="{847F77F5-5584-744B-AF25-79B62104B748}"/>
              </a:ext>
            </a:extLst>
          </p:cNvPr>
          <p:cNvSpPr/>
          <p:nvPr/>
        </p:nvSpPr>
        <p:spPr>
          <a:xfrm>
            <a:off x="4495199" y="3340265"/>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93" name="Rectangle 92">
            <a:extLst>
              <a:ext uri="{FF2B5EF4-FFF2-40B4-BE49-F238E27FC236}">
                <a16:creationId xmlns:a16="http://schemas.microsoft.com/office/drawing/2014/main" id="{F1F8AEDB-6800-0C44-950E-62400299B033}"/>
              </a:ext>
            </a:extLst>
          </p:cNvPr>
          <p:cNvSpPr/>
          <p:nvPr/>
        </p:nvSpPr>
        <p:spPr>
          <a:xfrm>
            <a:off x="4896401" y="3340265"/>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94" name="Rectangle 93">
            <a:extLst>
              <a:ext uri="{FF2B5EF4-FFF2-40B4-BE49-F238E27FC236}">
                <a16:creationId xmlns:a16="http://schemas.microsoft.com/office/drawing/2014/main" id="{98820ADF-72D9-F440-9DA7-1EF06D69BBFE}"/>
              </a:ext>
            </a:extLst>
          </p:cNvPr>
          <p:cNvSpPr/>
          <p:nvPr/>
        </p:nvSpPr>
        <p:spPr>
          <a:xfrm>
            <a:off x="5302155" y="3340265"/>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96" name="Rectangle 95">
            <a:extLst>
              <a:ext uri="{FF2B5EF4-FFF2-40B4-BE49-F238E27FC236}">
                <a16:creationId xmlns:a16="http://schemas.microsoft.com/office/drawing/2014/main" id="{28A19337-EB21-144C-A3EB-D85B07ADF01B}"/>
              </a:ext>
            </a:extLst>
          </p:cNvPr>
          <p:cNvSpPr/>
          <p:nvPr/>
        </p:nvSpPr>
        <p:spPr>
          <a:xfrm>
            <a:off x="5707909" y="3333929"/>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23" name="Rectangle 22">
            <a:extLst>
              <a:ext uri="{FF2B5EF4-FFF2-40B4-BE49-F238E27FC236}">
                <a16:creationId xmlns:a16="http://schemas.microsoft.com/office/drawing/2014/main" id="{5E74171F-D849-714A-B99A-10D7B3D8433D}"/>
              </a:ext>
            </a:extLst>
          </p:cNvPr>
          <p:cNvSpPr/>
          <p:nvPr/>
        </p:nvSpPr>
        <p:spPr>
          <a:xfrm>
            <a:off x="436329" y="4297910"/>
            <a:ext cx="1786448" cy="250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a:extLst>
              <a:ext uri="{FF2B5EF4-FFF2-40B4-BE49-F238E27FC236}">
                <a16:creationId xmlns:a16="http://schemas.microsoft.com/office/drawing/2014/main" id="{E97C55BC-AA4D-7C41-9716-2086070821A1}"/>
              </a:ext>
            </a:extLst>
          </p:cNvPr>
          <p:cNvSpPr txBox="1"/>
          <p:nvPr/>
        </p:nvSpPr>
        <p:spPr>
          <a:xfrm>
            <a:off x="925583" y="3590826"/>
            <a:ext cx="129061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latin typeface="Cambria" panose="02040503050406030204" pitchFamily="18" charset="0"/>
              </a:rPr>
              <a:t>Row Buffer</a:t>
            </a:r>
            <a:endParaRPr kumimoji="0" lang="en-US"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ndParaRPr>
          </a:p>
        </p:txBody>
      </p:sp>
      <p:cxnSp>
        <p:nvCxnSpPr>
          <p:cNvPr id="31" name="Curved Connector 30">
            <a:extLst>
              <a:ext uri="{FF2B5EF4-FFF2-40B4-BE49-F238E27FC236}">
                <a16:creationId xmlns:a16="http://schemas.microsoft.com/office/drawing/2014/main" id="{635E2F32-1D6E-7544-8ED7-CF633BB99404}"/>
              </a:ext>
            </a:extLst>
          </p:cNvPr>
          <p:cNvCxnSpPr>
            <a:cxnSpLocks/>
            <a:stCxn id="125" idx="3"/>
          </p:cNvCxnSpPr>
          <p:nvPr/>
        </p:nvCxnSpPr>
        <p:spPr>
          <a:xfrm flipV="1">
            <a:off x="2216193" y="3586310"/>
            <a:ext cx="1419018" cy="189182"/>
          </a:xfrm>
          <a:prstGeom prst="curvedConnector3">
            <a:avLst>
              <a:gd name="adj1" fmla="val 50000"/>
            </a:avLst>
          </a:prstGeom>
          <a:ln w="1905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75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500"/>
                                        <p:tgtEl>
                                          <p:spTgt spid="1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4"/>
                                        </p:tgtEl>
                                        <p:attrNameLst>
                                          <p:attrName>style.visibility</p:attrName>
                                        </p:attrNameLst>
                                      </p:cBhvr>
                                      <p:to>
                                        <p:strVal val="visible"/>
                                      </p:to>
                                    </p:set>
                                    <p:animEffect transition="in" filter="fade">
                                      <p:cBhvr>
                                        <p:cTn id="15" dur="500"/>
                                        <p:tgtEl>
                                          <p:spTgt spid="164"/>
                                        </p:tgtEl>
                                      </p:cBhvr>
                                    </p:animEffect>
                                  </p:childTnLst>
                                </p:cTn>
                              </p:par>
                              <p:par>
                                <p:cTn id="16" presetID="10" presetClass="entr" presetSubtype="0" fill="hold" nodeType="withEffect">
                                  <p:stCondLst>
                                    <p:cond delay="0"/>
                                  </p:stCondLst>
                                  <p:childTnLst>
                                    <p:set>
                                      <p:cBhvr>
                                        <p:cTn id="17" dur="1" fill="hold">
                                          <p:stCondLst>
                                            <p:cond delay="0"/>
                                          </p:stCondLst>
                                        </p:cTn>
                                        <p:tgtEl>
                                          <p:spTgt spid="165"/>
                                        </p:tgtEl>
                                        <p:attrNameLst>
                                          <p:attrName>style.visibility</p:attrName>
                                        </p:attrNameLst>
                                      </p:cBhvr>
                                      <p:to>
                                        <p:strVal val="visible"/>
                                      </p:to>
                                    </p:set>
                                    <p:animEffect transition="in" filter="fade">
                                      <p:cBhvr>
                                        <p:cTn id="18" dur="500"/>
                                        <p:tgtEl>
                                          <p:spTgt spid="16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
                                        <p:tgtEl>
                                          <p:spTgt spid="8"/>
                                        </p:tgtEl>
                                      </p:cBhvr>
                                    </p:animEffect>
                                  </p:childTnLst>
                                </p:cTn>
                              </p:par>
                            </p:childTnLst>
                          </p:cTn>
                        </p:par>
                        <p:par>
                          <p:cTn id="26" fill="hold">
                            <p:stCondLst>
                              <p:cond delay="700"/>
                            </p:stCondLst>
                            <p:childTnLst>
                              <p:par>
                                <p:cTn id="27" presetID="10"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00"/>
                                        <p:tgtEl>
                                          <p:spTgt spid="9"/>
                                        </p:tgtEl>
                                      </p:cBhvr>
                                    </p:animEffect>
                                  </p:childTnLst>
                                </p:cTn>
                              </p:par>
                            </p:childTnLst>
                          </p:cTn>
                        </p:par>
                        <p:par>
                          <p:cTn id="30" fill="hold">
                            <p:stCondLst>
                              <p:cond delay="900"/>
                            </p:stCondLst>
                            <p:childTnLst>
                              <p:par>
                                <p:cTn id="31" presetID="10"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00"/>
                                        <p:tgtEl>
                                          <p:spTgt spid="10"/>
                                        </p:tgtEl>
                                      </p:cBhvr>
                                    </p:animEffect>
                                  </p:childTnLst>
                                </p:cTn>
                              </p:par>
                            </p:childTnLst>
                          </p:cTn>
                        </p:par>
                        <p:par>
                          <p:cTn id="34" fill="hold">
                            <p:stCondLst>
                              <p:cond delay="1100"/>
                            </p:stCondLst>
                            <p:childTnLst>
                              <p:par>
                                <p:cTn id="35" presetID="10"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00"/>
                                        <p:tgtEl>
                                          <p:spTgt spid="11"/>
                                        </p:tgtEl>
                                      </p:cBhvr>
                                    </p:animEffect>
                                  </p:childTnLst>
                                </p:cTn>
                              </p:par>
                            </p:childTnLst>
                          </p:cTn>
                        </p:par>
                        <p:par>
                          <p:cTn id="38" fill="hold">
                            <p:stCondLst>
                              <p:cond delay="1300"/>
                            </p:stCondLst>
                            <p:childTnLst>
                              <p:par>
                                <p:cTn id="39" presetID="10"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00"/>
                                        <p:tgtEl>
                                          <p:spTgt spid="12"/>
                                        </p:tgtEl>
                                      </p:cBhvr>
                                    </p:animEffect>
                                  </p:childTnLst>
                                </p:cTn>
                              </p:par>
                            </p:childTnLst>
                          </p:cTn>
                        </p:par>
                        <p:par>
                          <p:cTn id="42" fill="hold">
                            <p:stCondLst>
                              <p:cond delay="1500"/>
                            </p:stCondLst>
                            <p:childTnLst>
                              <p:par>
                                <p:cTn id="43" presetID="10"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00"/>
                                        <p:tgtEl>
                                          <p:spTgt spid="13"/>
                                        </p:tgtEl>
                                      </p:cBhvr>
                                    </p:animEffect>
                                  </p:childTnLst>
                                </p:cTn>
                              </p:par>
                            </p:childTnLst>
                          </p:cTn>
                        </p:par>
                        <p:par>
                          <p:cTn id="46" fill="hold">
                            <p:stCondLst>
                              <p:cond delay="1700"/>
                            </p:stCondLst>
                            <p:childTnLst>
                              <p:par>
                                <p:cTn id="47" presetID="10" presetClass="entr" presetSubtype="0"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2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par>
                                <p:cTn id="58" presetID="10" presetClass="entr" presetSubtype="0"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167"/>
                                        </p:tgtEl>
                                        <p:attrNameLst>
                                          <p:attrName>style.visibility</p:attrName>
                                        </p:attrNameLst>
                                      </p:cBhvr>
                                      <p:to>
                                        <p:strVal val="visible"/>
                                      </p:to>
                                    </p:set>
                                    <p:animEffect transition="in" filter="fade">
                                      <p:cBhvr>
                                        <p:cTn id="64" dur="500"/>
                                        <p:tgtEl>
                                          <p:spTgt spid="16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par>
                          <p:cTn id="68" fill="hold">
                            <p:stCondLst>
                              <p:cond delay="1000"/>
                            </p:stCondLst>
                            <p:childTnLst>
                              <p:par>
                                <p:cTn id="69" presetID="10" presetClass="entr" presetSubtype="0"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200"/>
                                        <p:tgtEl>
                                          <p:spTgt spid="21"/>
                                        </p:tgtEl>
                                      </p:cBhvr>
                                    </p:animEffect>
                                  </p:childTnLst>
                                </p:cTn>
                              </p:par>
                            </p:childTnLst>
                          </p:cTn>
                        </p:par>
                        <p:par>
                          <p:cTn id="72" fill="hold">
                            <p:stCondLst>
                              <p:cond delay="1200"/>
                            </p:stCondLst>
                            <p:childTnLst>
                              <p:par>
                                <p:cTn id="73" presetID="10" presetClass="entr" presetSubtype="0" fill="hold" grpId="0" nodeType="after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2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45"/>
                                        </p:tgtEl>
                                        <p:attrNameLst>
                                          <p:attrName>style.visibility</p:attrName>
                                        </p:attrNameLst>
                                      </p:cBhvr>
                                      <p:to>
                                        <p:strVal val="visible"/>
                                      </p:to>
                                    </p:set>
                                    <p:animEffect transition="in" filter="fade">
                                      <p:cBhvr>
                                        <p:cTn id="80" dur="500"/>
                                        <p:tgtEl>
                                          <p:spTgt spid="145"/>
                                        </p:tgtEl>
                                      </p:cBhvr>
                                    </p:animEffect>
                                  </p:childTnLst>
                                </p:cTn>
                              </p:par>
                              <p:par>
                                <p:cTn id="81" presetID="10" presetClass="entr" presetSubtype="0" fill="hold" nodeType="withEffect">
                                  <p:stCondLst>
                                    <p:cond delay="0"/>
                                  </p:stCondLst>
                                  <p:childTnLst>
                                    <p:set>
                                      <p:cBhvr>
                                        <p:cTn id="82" dur="1" fill="hold">
                                          <p:stCondLst>
                                            <p:cond delay="0"/>
                                          </p:stCondLst>
                                        </p:cTn>
                                        <p:tgtEl>
                                          <p:spTgt spid="142"/>
                                        </p:tgtEl>
                                        <p:attrNameLst>
                                          <p:attrName>style.visibility</p:attrName>
                                        </p:attrNameLst>
                                      </p:cBhvr>
                                      <p:to>
                                        <p:strVal val="visible"/>
                                      </p:to>
                                    </p:set>
                                    <p:animEffect transition="in" filter="fade">
                                      <p:cBhvr>
                                        <p:cTn id="83" dur="500"/>
                                        <p:tgtEl>
                                          <p:spTgt spid="142"/>
                                        </p:tgtEl>
                                      </p:cBhvr>
                                    </p:animEffect>
                                  </p:childTnLst>
                                </p:cTn>
                              </p:par>
                              <p:par>
                                <p:cTn id="84" presetID="10" presetClass="entr" presetSubtype="0" fill="hold" nodeType="withEffect">
                                  <p:stCondLst>
                                    <p:cond delay="0"/>
                                  </p:stCondLst>
                                  <p:childTnLst>
                                    <p:set>
                                      <p:cBhvr>
                                        <p:cTn id="85" dur="1" fill="hold">
                                          <p:stCondLst>
                                            <p:cond delay="0"/>
                                          </p:stCondLst>
                                        </p:cTn>
                                        <p:tgtEl>
                                          <p:spTgt spid="141"/>
                                        </p:tgtEl>
                                        <p:attrNameLst>
                                          <p:attrName>style.visibility</p:attrName>
                                        </p:attrNameLst>
                                      </p:cBhvr>
                                      <p:to>
                                        <p:strVal val="visible"/>
                                      </p:to>
                                    </p:set>
                                    <p:animEffect transition="in" filter="fade">
                                      <p:cBhvr>
                                        <p:cTn id="86" dur="500"/>
                                        <p:tgtEl>
                                          <p:spTgt spid="141"/>
                                        </p:tgtEl>
                                      </p:cBhvr>
                                    </p:animEffect>
                                  </p:childTnLst>
                                </p:cTn>
                              </p:par>
                              <p:par>
                                <p:cTn id="87" presetID="10" presetClass="entr" presetSubtype="0" fill="hold" nodeType="withEffect">
                                  <p:stCondLst>
                                    <p:cond delay="0"/>
                                  </p:stCondLst>
                                  <p:childTnLst>
                                    <p:set>
                                      <p:cBhvr>
                                        <p:cTn id="88" dur="1" fill="hold">
                                          <p:stCondLst>
                                            <p:cond delay="0"/>
                                          </p:stCondLst>
                                        </p:cTn>
                                        <p:tgtEl>
                                          <p:spTgt spid="168"/>
                                        </p:tgtEl>
                                        <p:attrNameLst>
                                          <p:attrName>style.visibility</p:attrName>
                                        </p:attrNameLst>
                                      </p:cBhvr>
                                      <p:to>
                                        <p:strVal val="visible"/>
                                      </p:to>
                                    </p:set>
                                    <p:animEffect transition="in" filter="fade">
                                      <p:cBhvr>
                                        <p:cTn id="89" dur="500"/>
                                        <p:tgtEl>
                                          <p:spTgt spid="168"/>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fade">
                                      <p:cBhvr>
                                        <p:cTn id="94" dur="500"/>
                                        <p:tgtEl>
                                          <p:spTgt spid="36"/>
                                        </p:tgtEl>
                                      </p:cBhvr>
                                    </p:animEffect>
                                  </p:childTnLst>
                                </p:cTn>
                              </p:par>
                              <p:par>
                                <p:cTn id="95" presetID="10" presetClass="entr" presetSubtype="0" fill="hold" nodeType="withEffect">
                                  <p:stCondLst>
                                    <p:cond delay="0"/>
                                  </p:stCondLst>
                                  <p:childTnLst>
                                    <p:set>
                                      <p:cBhvr>
                                        <p:cTn id="96" dur="1" fill="hold">
                                          <p:stCondLst>
                                            <p:cond delay="0"/>
                                          </p:stCondLst>
                                        </p:cTn>
                                        <p:tgtEl>
                                          <p:spTgt spid="128"/>
                                        </p:tgtEl>
                                        <p:attrNameLst>
                                          <p:attrName>style.visibility</p:attrName>
                                        </p:attrNameLst>
                                      </p:cBhvr>
                                      <p:to>
                                        <p:strVal val="visible"/>
                                      </p:to>
                                    </p:set>
                                    <p:animEffect transition="in" filter="fade">
                                      <p:cBhvr>
                                        <p:cTn id="97" dur="500"/>
                                        <p:tgtEl>
                                          <p:spTgt spid="12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29"/>
                                        </p:tgtEl>
                                        <p:attrNameLst>
                                          <p:attrName>style.visibility</p:attrName>
                                        </p:attrNameLst>
                                      </p:cBhvr>
                                      <p:to>
                                        <p:strVal val="visible"/>
                                      </p:to>
                                    </p:set>
                                    <p:animEffect transition="in" filter="fade">
                                      <p:cBhvr>
                                        <p:cTn id="100" dur="500"/>
                                        <p:tgtEl>
                                          <p:spTgt spid="129"/>
                                        </p:tgtEl>
                                      </p:cBhvr>
                                    </p:animEffect>
                                  </p:childTnLst>
                                </p:cTn>
                              </p:par>
                            </p:childTnLst>
                          </p:cTn>
                        </p:par>
                        <p:par>
                          <p:cTn id="101" fill="hold">
                            <p:stCondLst>
                              <p:cond delay="500"/>
                            </p:stCondLst>
                            <p:childTnLst>
                              <p:par>
                                <p:cTn id="102" presetID="10" presetClass="entr" presetSubtype="0" fill="hold" nodeType="after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fade">
                                      <p:cBhvr>
                                        <p:cTn id="104" dur="200"/>
                                        <p:tgtEl>
                                          <p:spTgt spid="34"/>
                                        </p:tgtEl>
                                      </p:cBhvr>
                                    </p:animEffect>
                                  </p:childTnLst>
                                </p:cTn>
                              </p:par>
                            </p:childTnLst>
                          </p:cTn>
                        </p:par>
                        <p:par>
                          <p:cTn id="105" fill="hold">
                            <p:stCondLst>
                              <p:cond delay="700"/>
                            </p:stCondLst>
                            <p:childTnLst>
                              <p:par>
                                <p:cTn id="106" presetID="10" presetClass="entr" presetSubtype="0" fill="hold" nodeType="afterEffect">
                                  <p:stCondLst>
                                    <p:cond delay="0"/>
                                  </p:stCondLst>
                                  <p:childTnLst>
                                    <p:set>
                                      <p:cBhvr>
                                        <p:cTn id="107" dur="1" fill="hold">
                                          <p:stCondLst>
                                            <p:cond delay="0"/>
                                          </p:stCondLst>
                                        </p:cTn>
                                        <p:tgtEl>
                                          <p:spTgt spid="35"/>
                                        </p:tgtEl>
                                        <p:attrNameLst>
                                          <p:attrName>style.visibility</p:attrName>
                                        </p:attrNameLst>
                                      </p:cBhvr>
                                      <p:to>
                                        <p:strVal val="visible"/>
                                      </p:to>
                                    </p:set>
                                    <p:animEffect transition="in" filter="fade">
                                      <p:cBhvr>
                                        <p:cTn id="108" dur="200"/>
                                        <p:tgtEl>
                                          <p:spTgt spid="35"/>
                                        </p:tgtEl>
                                      </p:cBhvr>
                                    </p:animEffect>
                                  </p:childTnLst>
                                </p:cTn>
                              </p:par>
                            </p:childTnLst>
                          </p:cTn>
                        </p:par>
                        <p:par>
                          <p:cTn id="109" fill="hold">
                            <p:stCondLst>
                              <p:cond delay="900"/>
                            </p:stCondLst>
                            <p:childTnLst>
                              <p:par>
                                <p:cTn id="110" presetID="10" presetClass="entr" presetSubtype="0" fill="hold" nodeType="afterEffect">
                                  <p:stCondLst>
                                    <p:cond delay="0"/>
                                  </p:stCondLst>
                                  <p:childTnLst>
                                    <p:set>
                                      <p:cBhvr>
                                        <p:cTn id="111" dur="1" fill="hold">
                                          <p:stCondLst>
                                            <p:cond delay="0"/>
                                          </p:stCondLst>
                                        </p:cTn>
                                        <p:tgtEl>
                                          <p:spTgt spid="63"/>
                                        </p:tgtEl>
                                        <p:attrNameLst>
                                          <p:attrName>style.visibility</p:attrName>
                                        </p:attrNameLst>
                                      </p:cBhvr>
                                      <p:to>
                                        <p:strVal val="visible"/>
                                      </p:to>
                                    </p:set>
                                    <p:animEffect transition="in" filter="fade">
                                      <p:cBhvr>
                                        <p:cTn id="112" dur="200"/>
                                        <p:tgtEl>
                                          <p:spTgt spid="63"/>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33"/>
                                        </p:tgtEl>
                                        <p:attrNameLst>
                                          <p:attrName>style.visibility</p:attrName>
                                        </p:attrNameLst>
                                      </p:cBhvr>
                                      <p:to>
                                        <p:strVal val="visible"/>
                                      </p:to>
                                    </p:set>
                                    <p:animEffect transition="in" filter="fade">
                                      <p:cBhvr>
                                        <p:cTn id="117" dur="500"/>
                                        <p:tgtEl>
                                          <p:spTgt spid="33"/>
                                        </p:tgtEl>
                                      </p:cBhvr>
                                    </p:animEffect>
                                  </p:childTnLst>
                                </p:cTn>
                              </p:par>
                              <p:par>
                                <p:cTn id="118" presetID="10" presetClass="entr" presetSubtype="0" fill="hold" nodeType="withEffect">
                                  <p:stCondLst>
                                    <p:cond delay="0"/>
                                  </p:stCondLst>
                                  <p:childTnLst>
                                    <p:set>
                                      <p:cBhvr>
                                        <p:cTn id="119" dur="1" fill="hold">
                                          <p:stCondLst>
                                            <p:cond delay="0"/>
                                          </p:stCondLst>
                                        </p:cTn>
                                        <p:tgtEl>
                                          <p:spTgt spid="126"/>
                                        </p:tgtEl>
                                        <p:attrNameLst>
                                          <p:attrName>style.visibility</p:attrName>
                                        </p:attrNameLst>
                                      </p:cBhvr>
                                      <p:to>
                                        <p:strVal val="visible"/>
                                      </p:to>
                                    </p:set>
                                    <p:animEffect transition="in" filter="fade">
                                      <p:cBhvr>
                                        <p:cTn id="120" dur="500"/>
                                        <p:tgtEl>
                                          <p:spTgt spid="126"/>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127"/>
                                        </p:tgtEl>
                                        <p:attrNameLst>
                                          <p:attrName>style.visibility</p:attrName>
                                        </p:attrNameLst>
                                      </p:cBhvr>
                                      <p:to>
                                        <p:strVal val="visible"/>
                                      </p:to>
                                    </p:set>
                                    <p:animEffect transition="in" filter="fade">
                                      <p:cBhvr>
                                        <p:cTn id="123" dur="500"/>
                                        <p:tgtEl>
                                          <p:spTgt spid="127"/>
                                        </p:tgtEl>
                                      </p:cBhvr>
                                    </p:animEffect>
                                  </p:childTnLst>
                                </p:cTn>
                              </p:par>
                            </p:childTnLst>
                          </p:cTn>
                        </p:par>
                        <p:par>
                          <p:cTn id="124" fill="hold">
                            <p:stCondLst>
                              <p:cond delay="500"/>
                            </p:stCondLst>
                            <p:childTnLst>
                              <p:par>
                                <p:cTn id="125" presetID="10" presetClass="entr" presetSubtype="0" fill="hold" nodeType="afterEffect">
                                  <p:stCondLst>
                                    <p:cond delay="0"/>
                                  </p:stCondLst>
                                  <p:childTnLst>
                                    <p:set>
                                      <p:cBhvr>
                                        <p:cTn id="126" dur="1" fill="hold">
                                          <p:stCondLst>
                                            <p:cond delay="0"/>
                                          </p:stCondLst>
                                        </p:cTn>
                                        <p:tgtEl>
                                          <p:spTgt spid="24"/>
                                        </p:tgtEl>
                                        <p:attrNameLst>
                                          <p:attrName>style.visibility</p:attrName>
                                        </p:attrNameLst>
                                      </p:cBhvr>
                                      <p:to>
                                        <p:strVal val="visible"/>
                                      </p:to>
                                    </p:set>
                                    <p:animEffect transition="in" filter="fade">
                                      <p:cBhvr>
                                        <p:cTn id="127" dur="200"/>
                                        <p:tgtEl>
                                          <p:spTgt spid="24"/>
                                        </p:tgtEl>
                                      </p:cBhvr>
                                    </p:animEffect>
                                  </p:childTnLst>
                                </p:cTn>
                              </p:par>
                            </p:childTnLst>
                          </p:cTn>
                        </p:par>
                        <p:par>
                          <p:cTn id="128" fill="hold">
                            <p:stCondLst>
                              <p:cond delay="700"/>
                            </p:stCondLst>
                            <p:childTnLst>
                              <p:par>
                                <p:cTn id="129" presetID="10" presetClass="entr" presetSubtype="0" fill="hold" nodeType="afterEffect">
                                  <p:stCondLst>
                                    <p:cond delay="0"/>
                                  </p:stCondLst>
                                  <p:childTnLst>
                                    <p:set>
                                      <p:cBhvr>
                                        <p:cTn id="130" dur="1" fill="hold">
                                          <p:stCondLst>
                                            <p:cond delay="0"/>
                                          </p:stCondLst>
                                        </p:cTn>
                                        <p:tgtEl>
                                          <p:spTgt spid="25"/>
                                        </p:tgtEl>
                                        <p:attrNameLst>
                                          <p:attrName>style.visibility</p:attrName>
                                        </p:attrNameLst>
                                      </p:cBhvr>
                                      <p:to>
                                        <p:strVal val="visible"/>
                                      </p:to>
                                    </p:set>
                                    <p:animEffect transition="in" filter="fade">
                                      <p:cBhvr>
                                        <p:cTn id="131" dur="200"/>
                                        <p:tgtEl>
                                          <p:spTgt spid="25"/>
                                        </p:tgtEl>
                                      </p:cBhvr>
                                    </p:animEffect>
                                  </p:childTnLst>
                                </p:cTn>
                              </p:par>
                            </p:childTnLst>
                          </p:cTn>
                        </p:par>
                        <p:par>
                          <p:cTn id="132" fill="hold">
                            <p:stCondLst>
                              <p:cond delay="900"/>
                            </p:stCondLst>
                            <p:childTnLst>
                              <p:par>
                                <p:cTn id="133" presetID="10" presetClass="entr" presetSubtype="0" fill="hold" nodeType="afterEffect">
                                  <p:stCondLst>
                                    <p:cond delay="0"/>
                                  </p:stCondLst>
                                  <p:childTnLst>
                                    <p:set>
                                      <p:cBhvr>
                                        <p:cTn id="134" dur="1" fill="hold">
                                          <p:stCondLst>
                                            <p:cond delay="0"/>
                                          </p:stCondLst>
                                        </p:cTn>
                                        <p:tgtEl>
                                          <p:spTgt spid="26"/>
                                        </p:tgtEl>
                                        <p:attrNameLst>
                                          <p:attrName>style.visibility</p:attrName>
                                        </p:attrNameLst>
                                      </p:cBhvr>
                                      <p:to>
                                        <p:strVal val="visible"/>
                                      </p:to>
                                    </p:set>
                                    <p:animEffect transition="in" filter="fade">
                                      <p:cBhvr>
                                        <p:cTn id="135" dur="200"/>
                                        <p:tgtEl>
                                          <p:spTgt spid="26"/>
                                        </p:tgtEl>
                                      </p:cBhvr>
                                    </p:animEffect>
                                  </p:childTnLst>
                                </p:cTn>
                              </p:par>
                            </p:childTnLst>
                          </p:cTn>
                        </p:par>
                        <p:par>
                          <p:cTn id="136" fill="hold">
                            <p:stCondLst>
                              <p:cond delay="1100"/>
                            </p:stCondLst>
                            <p:childTnLst>
                              <p:par>
                                <p:cTn id="137" presetID="10" presetClass="entr" presetSubtype="0" fill="hold" nodeType="afterEffect">
                                  <p:stCondLst>
                                    <p:cond delay="0"/>
                                  </p:stCondLst>
                                  <p:childTnLst>
                                    <p:set>
                                      <p:cBhvr>
                                        <p:cTn id="138" dur="1" fill="hold">
                                          <p:stCondLst>
                                            <p:cond delay="0"/>
                                          </p:stCondLst>
                                        </p:cTn>
                                        <p:tgtEl>
                                          <p:spTgt spid="27"/>
                                        </p:tgtEl>
                                        <p:attrNameLst>
                                          <p:attrName>style.visibility</p:attrName>
                                        </p:attrNameLst>
                                      </p:cBhvr>
                                      <p:to>
                                        <p:strVal val="visible"/>
                                      </p:to>
                                    </p:set>
                                    <p:animEffect transition="in" filter="fade">
                                      <p:cBhvr>
                                        <p:cTn id="139" dur="200"/>
                                        <p:tgtEl>
                                          <p:spTgt spid="27"/>
                                        </p:tgtEl>
                                      </p:cBhvr>
                                    </p:animEffect>
                                  </p:childTnLst>
                                </p:cTn>
                              </p:par>
                            </p:childTnLst>
                          </p:cTn>
                        </p:par>
                        <p:par>
                          <p:cTn id="140" fill="hold">
                            <p:stCondLst>
                              <p:cond delay="1300"/>
                            </p:stCondLst>
                            <p:childTnLst>
                              <p:par>
                                <p:cTn id="141" presetID="10" presetClass="entr" presetSubtype="0" fill="hold" nodeType="afterEffect">
                                  <p:stCondLst>
                                    <p:cond delay="0"/>
                                  </p:stCondLst>
                                  <p:childTnLst>
                                    <p:set>
                                      <p:cBhvr>
                                        <p:cTn id="142" dur="1" fill="hold">
                                          <p:stCondLst>
                                            <p:cond delay="0"/>
                                          </p:stCondLst>
                                        </p:cTn>
                                        <p:tgtEl>
                                          <p:spTgt spid="28"/>
                                        </p:tgtEl>
                                        <p:attrNameLst>
                                          <p:attrName>style.visibility</p:attrName>
                                        </p:attrNameLst>
                                      </p:cBhvr>
                                      <p:to>
                                        <p:strVal val="visible"/>
                                      </p:to>
                                    </p:set>
                                    <p:animEffect transition="in" filter="fade">
                                      <p:cBhvr>
                                        <p:cTn id="143" dur="200"/>
                                        <p:tgtEl>
                                          <p:spTgt spid="28"/>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146"/>
                                        </p:tgtEl>
                                        <p:attrNameLst>
                                          <p:attrName>style.visibility</p:attrName>
                                        </p:attrNameLst>
                                      </p:cBhvr>
                                      <p:to>
                                        <p:strVal val="visible"/>
                                      </p:to>
                                    </p:set>
                                    <p:animEffect transition="in" filter="fade">
                                      <p:cBhvr>
                                        <p:cTn id="148" dur="500"/>
                                        <p:tgtEl>
                                          <p:spTgt spid="146"/>
                                        </p:tgtEl>
                                      </p:cBhvr>
                                    </p:animEffect>
                                  </p:childTnLst>
                                </p:cTn>
                              </p:par>
                              <p:par>
                                <p:cTn id="149" presetID="10" presetClass="entr" presetSubtype="0" fill="hold" nodeType="withEffect">
                                  <p:stCondLst>
                                    <p:cond delay="0"/>
                                  </p:stCondLst>
                                  <p:childTnLst>
                                    <p:set>
                                      <p:cBhvr>
                                        <p:cTn id="150" dur="1" fill="hold">
                                          <p:stCondLst>
                                            <p:cond delay="0"/>
                                          </p:stCondLst>
                                        </p:cTn>
                                        <p:tgtEl>
                                          <p:spTgt spid="148"/>
                                        </p:tgtEl>
                                        <p:attrNameLst>
                                          <p:attrName>style.visibility</p:attrName>
                                        </p:attrNameLst>
                                      </p:cBhvr>
                                      <p:to>
                                        <p:strVal val="visible"/>
                                      </p:to>
                                    </p:set>
                                    <p:animEffect transition="in" filter="fade">
                                      <p:cBhvr>
                                        <p:cTn id="151" dur="500"/>
                                        <p:tgtEl>
                                          <p:spTgt spid="148"/>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90"/>
                                        </p:tgtEl>
                                        <p:attrNameLst>
                                          <p:attrName>style.visibility</p:attrName>
                                        </p:attrNameLst>
                                      </p:cBhvr>
                                      <p:to>
                                        <p:strVal val="visible"/>
                                      </p:to>
                                    </p:set>
                                    <p:animEffect transition="in" filter="fade">
                                      <p:cBhvr>
                                        <p:cTn id="154" dur="500"/>
                                        <p:tgtEl>
                                          <p:spTgt spid="90"/>
                                        </p:tgtEl>
                                      </p:cBhvr>
                                    </p:animEffect>
                                  </p:childTnLst>
                                </p:cTn>
                              </p:par>
                            </p:childTnLst>
                          </p:cTn>
                        </p:par>
                        <p:par>
                          <p:cTn id="155" fill="hold">
                            <p:stCondLst>
                              <p:cond delay="500"/>
                            </p:stCondLst>
                            <p:childTnLst>
                              <p:par>
                                <p:cTn id="156" presetID="10" presetClass="entr" presetSubtype="0" fill="hold" grpId="0" nodeType="afterEffect">
                                  <p:stCondLst>
                                    <p:cond delay="0"/>
                                  </p:stCondLst>
                                  <p:childTnLst>
                                    <p:set>
                                      <p:cBhvr>
                                        <p:cTn id="157" dur="1" fill="hold">
                                          <p:stCondLst>
                                            <p:cond delay="0"/>
                                          </p:stCondLst>
                                        </p:cTn>
                                        <p:tgtEl>
                                          <p:spTgt spid="91"/>
                                        </p:tgtEl>
                                        <p:attrNameLst>
                                          <p:attrName>style.visibility</p:attrName>
                                        </p:attrNameLst>
                                      </p:cBhvr>
                                      <p:to>
                                        <p:strVal val="visible"/>
                                      </p:to>
                                    </p:set>
                                    <p:animEffect transition="in" filter="fade">
                                      <p:cBhvr>
                                        <p:cTn id="158" dur="200"/>
                                        <p:tgtEl>
                                          <p:spTgt spid="91"/>
                                        </p:tgtEl>
                                      </p:cBhvr>
                                    </p:animEffect>
                                  </p:childTnLst>
                                </p:cTn>
                              </p:par>
                            </p:childTnLst>
                          </p:cTn>
                        </p:par>
                        <p:par>
                          <p:cTn id="159" fill="hold">
                            <p:stCondLst>
                              <p:cond delay="700"/>
                            </p:stCondLst>
                            <p:childTnLst>
                              <p:par>
                                <p:cTn id="160" presetID="10" presetClass="entr" presetSubtype="0" fill="hold" grpId="0" nodeType="afterEffect">
                                  <p:stCondLst>
                                    <p:cond delay="0"/>
                                  </p:stCondLst>
                                  <p:childTnLst>
                                    <p:set>
                                      <p:cBhvr>
                                        <p:cTn id="161" dur="1" fill="hold">
                                          <p:stCondLst>
                                            <p:cond delay="0"/>
                                          </p:stCondLst>
                                        </p:cTn>
                                        <p:tgtEl>
                                          <p:spTgt spid="92"/>
                                        </p:tgtEl>
                                        <p:attrNameLst>
                                          <p:attrName>style.visibility</p:attrName>
                                        </p:attrNameLst>
                                      </p:cBhvr>
                                      <p:to>
                                        <p:strVal val="visible"/>
                                      </p:to>
                                    </p:set>
                                    <p:animEffect transition="in" filter="fade">
                                      <p:cBhvr>
                                        <p:cTn id="162" dur="200"/>
                                        <p:tgtEl>
                                          <p:spTgt spid="92"/>
                                        </p:tgtEl>
                                      </p:cBhvr>
                                    </p:animEffect>
                                  </p:childTnLst>
                                </p:cTn>
                              </p:par>
                            </p:childTnLst>
                          </p:cTn>
                        </p:par>
                        <p:par>
                          <p:cTn id="163" fill="hold">
                            <p:stCondLst>
                              <p:cond delay="900"/>
                            </p:stCondLst>
                            <p:childTnLst>
                              <p:par>
                                <p:cTn id="164" presetID="10" presetClass="entr" presetSubtype="0" fill="hold" grpId="0" nodeType="afterEffect">
                                  <p:stCondLst>
                                    <p:cond delay="0"/>
                                  </p:stCondLst>
                                  <p:childTnLst>
                                    <p:set>
                                      <p:cBhvr>
                                        <p:cTn id="165" dur="1" fill="hold">
                                          <p:stCondLst>
                                            <p:cond delay="0"/>
                                          </p:stCondLst>
                                        </p:cTn>
                                        <p:tgtEl>
                                          <p:spTgt spid="93"/>
                                        </p:tgtEl>
                                        <p:attrNameLst>
                                          <p:attrName>style.visibility</p:attrName>
                                        </p:attrNameLst>
                                      </p:cBhvr>
                                      <p:to>
                                        <p:strVal val="visible"/>
                                      </p:to>
                                    </p:set>
                                    <p:animEffect transition="in" filter="fade">
                                      <p:cBhvr>
                                        <p:cTn id="166" dur="200"/>
                                        <p:tgtEl>
                                          <p:spTgt spid="93"/>
                                        </p:tgtEl>
                                      </p:cBhvr>
                                    </p:animEffect>
                                  </p:childTnLst>
                                </p:cTn>
                              </p:par>
                            </p:childTnLst>
                          </p:cTn>
                        </p:par>
                        <p:par>
                          <p:cTn id="167" fill="hold">
                            <p:stCondLst>
                              <p:cond delay="1100"/>
                            </p:stCondLst>
                            <p:childTnLst>
                              <p:par>
                                <p:cTn id="168" presetID="10" presetClass="entr" presetSubtype="0" fill="hold" grpId="0" nodeType="afterEffect">
                                  <p:stCondLst>
                                    <p:cond delay="0"/>
                                  </p:stCondLst>
                                  <p:childTnLst>
                                    <p:set>
                                      <p:cBhvr>
                                        <p:cTn id="169" dur="1" fill="hold">
                                          <p:stCondLst>
                                            <p:cond delay="0"/>
                                          </p:stCondLst>
                                        </p:cTn>
                                        <p:tgtEl>
                                          <p:spTgt spid="94"/>
                                        </p:tgtEl>
                                        <p:attrNameLst>
                                          <p:attrName>style.visibility</p:attrName>
                                        </p:attrNameLst>
                                      </p:cBhvr>
                                      <p:to>
                                        <p:strVal val="visible"/>
                                      </p:to>
                                    </p:set>
                                    <p:animEffect transition="in" filter="fade">
                                      <p:cBhvr>
                                        <p:cTn id="170" dur="200"/>
                                        <p:tgtEl>
                                          <p:spTgt spid="94"/>
                                        </p:tgtEl>
                                      </p:cBhvr>
                                    </p:animEffect>
                                  </p:childTnLst>
                                </p:cTn>
                              </p:par>
                            </p:childTnLst>
                          </p:cTn>
                        </p:par>
                        <p:par>
                          <p:cTn id="171" fill="hold">
                            <p:stCondLst>
                              <p:cond delay="1300"/>
                            </p:stCondLst>
                            <p:childTnLst>
                              <p:par>
                                <p:cTn id="172" presetID="10" presetClass="entr" presetSubtype="0" fill="hold" grpId="0" nodeType="afterEffect">
                                  <p:stCondLst>
                                    <p:cond delay="0"/>
                                  </p:stCondLst>
                                  <p:childTnLst>
                                    <p:set>
                                      <p:cBhvr>
                                        <p:cTn id="173" dur="1" fill="hold">
                                          <p:stCondLst>
                                            <p:cond delay="0"/>
                                          </p:stCondLst>
                                        </p:cTn>
                                        <p:tgtEl>
                                          <p:spTgt spid="96"/>
                                        </p:tgtEl>
                                        <p:attrNameLst>
                                          <p:attrName>style.visibility</p:attrName>
                                        </p:attrNameLst>
                                      </p:cBhvr>
                                      <p:to>
                                        <p:strVal val="visible"/>
                                      </p:to>
                                    </p:set>
                                    <p:animEffect transition="in" filter="fade">
                                      <p:cBhvr>
                                        <p:cTn id="174" dur="200"/>
                                        <p:tgtEl>
                                          <p:spTgt spid="96"/>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grpId="0" nodeType="clickEffect">
                                  <p:stCondLst>
                                    <p:cond delay="0"/>
                                  </p:stCondLst>
                                  <p:childTnLst>
                                    <p:set>
                                      <p:cBhvr>
                                        <p:cTn id="178" dur="1" fill="hold">
                                          <p:stCondLst>
                                            <p:cond delay="0"/>
                                          </p:stCondLst>
                                        </p:cTn>
                                        <p:tgtEl>
                                          <p:spTgt spid="125"/>
                                        </p:tgtEl>
                                        <p:attrNameLst>
                                          <p:attrName>style.visibility</p:attrName>
                                        </p:attrNameLst>
                                      </p:cBhvr>
                                      <p:to>
                                        <p:strVal val="visible"/>
                                      </p:to>
                                    </p:set>
                                    <p:animEffect transition="in" filter="fade">
                                      <p:cBhvr>
                                        <p:cTn id="179" dur="500"/>
                                        <p:tgtEl>
                                          <p:spTgt spid="125"/>
                                        </p:tgtEl>
                                      </p:cBhvr>
                                    </p:animEffect>
                                  </p:childTnLst>
                                </p:cTn>
                              </p:par>
                              <p:par>
                                <p:cTn id="180" presetID="10" presetClass="entr" presetSubtype="0" fill="hold" nodeType="withEffect">
                                  <p:stCondLst>
                                    <p:cond delay="0"/>
                                  </p:stCondLst>
                                  <p:childTnLst>
                                    <p:set>
                                      <p:cBhvr>
                                        <p:cTn id="181" dur="1" fill="hold">
                                          <p:stCondLst>
                                            <p:cond delay="0"/>
                                          </p:stCondLst>
                                        </p:cTn>
                                        <p:tgtEl>
                                          <p:spTgt spid="31"/>
                                        </p:tgtEl>
                                        <p:attrNameLst>
                                          <p:attrName>style.visibility</p:attrName>
                                        </p:attrNameLst>
                                      </p:cBhvr>
                                      <p:to>
                                        <p:strVal val="visible"/>
                                      </p:to>
                                    </p:set>
                                    <p:animEffect transition="in" filter="fade">
                                      <p:cBhvr>
                                        <p:cTn id="182" dur="500"/>
                                        <p:tgtEl>
                                          <p:spTgt spid="31"/>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3"/>
                                        </p:tgtEl>
                                        <p:attrNameLst>
                                          <p:attrName>style.visibility</p:attrName>
                                        </p:attrNameLst>
                                      </p:cBhvr>
                                      <p:to>
                                        <p:strVal val="visible"/>
                                      </p:to>
                                    </p:set>
                                    <p:animEffect transition="in" filter="fade">
                                      <p:cBhvr>
                                        <p:cTn id="185" dur="500"/>
                                        <p:tgtEl>
                                          <p:spTgt spid="3"/>
                                        </p:tgtEl>
                                      </p:cBhvr>
                                    </p:animEffect>
                                  </p:childTnLst>
                                </p:cTn>
                              </p:par>
                            </p:childTnLst>
                          </p:cTn>
                        </p:par>
                      </p:childTnLst>
                    </p:cTn>
                  </p:par>
                  <p:par>
                    <p:cTn id="186" fill="hold">
                      <p:stCondLst>
                        <p:cond delay="indefinite"/>
                      </p:stCondLst>
                      <p:childTnLst>
                        <p:par>
                          <p:cTn id="187" fill="hold">
                            <p:stCondLst>
                              <p:cond delay="0"/>
                            </p:stCondLst>
                            <p:childTnLst>
                              <p:par>
                                <p:cTn id="188" presetID="18" presetClass="entr" presetSubtype="12" fill="hold" nodeType="clickEffect">
                                  <p:stCondLst>
                                    <p:cond delay="0"/>
                                  </p:stCondLst>
                                  <p:childTnLst>
                                    <p:set>
                                      <p:cBhvr>
                                        <p:cTn id="189" dur="1" fill="hold">
                                          <p:stCondLst>
                                            <p:cond delay="0"/>
                                          </p:stCondLst>
                                        </p:cTn>
                                        <p:tgtEl>
                                          <p:spTgt spid="102"/>
                                        </p:tgtEl>
                                        <p:attrNameLst>
                                          <p:attrName>style.visibility</p:attrName>
                                        </p:attrNameLst>
                                      </p:cBhvr>
                                      <p:to>
                                        <p:strVal val="visible"/>
                                      </p:to>
                                    </p:set>
                                    <p:animEffect transition="in" filter="strips(downLeft)">
                                      <p:cBhvr>
                                        <p:cTn id="190" dur="500"/>
                                        <p:tgtEl>
                                          <p:spTgt spid="102"/>
                                        </p:tgtEl>
                                      </p:cBhvr>
                                    </p:animEffect>
                                  </p:childTnLst>
                                </p:cTn>
                              </p:par>
                              <p:par>
                                <p:cTn id="191" presetID="10" presetClass="entr" presetSubtype="0" fill="hold" nodeType="withEffect">
                                  <p:stCondLst>
                                    <p:cond delay="0"/>
                                  </p:stCondLst>
                                  <p:childTnLst>
                                    <p:set>
                                      <p:cBhvr>
                                        <p:cTn id="192" dur="1" fill="hold">
                                          <p:stCondLst>
                                            <p:cond delay="0"/>
                                          </p:stCondLst>
                                        </p:cTn>
                                        <p:tgtEl>
                                          <p:spTgt spid="103"/>
                                        </p:tgtEl>
                                        <p:attrNameLst>
                                          <p:attrName>style.visibility</p:attrName>
                                        </p:attrNameLst>
                                      </p:cBhvr>
                                      <p:to>
                                        <p:strVal val="visible"/>
                                      </p:to>
                                    </p:set>
                                    <p:animEffect transition="in" filter="fade">
                                      <p:cBhvr>
                                        <p:cTn id="193" dur="500"/>
                                        <p:tgtEl>
                                          <p:spTgt spid="103"/>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150"/>
                                        </p:tgtEl>
                                        <p:attrNameLst>
                                          <p:attrName>style.visibility</p:attrName>
                                        </p:attrNameLst>
                                      </p:cBhvr>
                                      <p:to>
                                        <p:strVal val="visible"/>
                                      </p:to>
                                    </p:set>
                                    <p:animEffect transition="in" filter="fade">
                                      <p:cBhvr>
                                        <p:cTn id="196" dur="500"/>
                                        <p:tgtEl>
                                          <p:spTgt spid="150"/>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170"/>
                                        </p:tgtEl>
                                        <p:attrNameLst>
                                          <p:attrName>style.visibility</p:attrName>
                                        </p:attrNameLst>
                                      </p:cBhvr>
                                      <p:to>
                                        <p:strVal val="visible"/>
                                      </p:to>
                                    </p:set>
                                    <p:animEffect transition="in" filter="fade">
                                      <p:cBhvr>
                                        <p:cTn id="199" dur="500"/>
                                        <p:tgtEl>
                                          <p:spTgt spid="170"/>
                                        </p:tgtEl>
                                      </p:cBhvr>
                                    </p:animEffect>
                                  </p:childTnLst>
                                </p:cTn>
                              </p:par>
                            </p:childTnLst>
                          </p:cTn>
                        </p:par>
                        <p:par>
                          <p:cTn id="200" fill="hold">
                            <p:stCondLst>
                              <p:cond delay="500"/>
                            </p:stCondLst>
                            <p:childTnLst>
                              <p:par>
                                <p:cTn id="201" presetID="10" presetClass="entr" presetSubtype="0" fill="hold" nodeType="afterEffect">
                                  <p:stCondLst>
                                    <p:cond delay="0"/>
                                  </p:stCondLst>
                                  <p:childTnLst>
                                    <p:set>
                                      <p:cBhvr>
                                        <p:cTn id="202" dur="1" fill="hold">
                                          <p:stCondLst>
                                            <p:cond delay="0"/>
                                          </p:stCondLst>
                                        </p:cTn>
                                        <p:tgtEl>
                                          <p:spTgt spid="176"/>
                                        </p:tgtEl>
                                        <p:attrNameLst>
                                          <p:attrName>style.visibility</p:attrName>
                                        </p:attrNameLst>
                                      </p:cBhvr>
                                      <p:to>
                                        <p:strVal val="visible"/>
                                      </p:to>
                                    </p:set>
                                    <p:animEffect transition="in" filter="fade">
                                      <p:cBhvr>
                                        <p:cTn id="203" dur="500"/>
                                        <p:tgtEl>
                                          <p:spTgt spid="176"/>
                                        </p:tgtEl>
                                      </p:cBhvr>
                                    </p:animEffect>
                                  </p:childTnLst>
                                </p:cTn>
                              </p:par>
                            </p:childTnLst>
                          </p:cTn>
                        </p:par>
                      </p:childTnLst>
                    </p:cTn>
                  </p:par>
                  <p:par>
                    <p:cTn id="204" fill="hold">
                      <p:stCondLst>
                        <p:cond delay="indefinite"/>
                      </p:stCondLst>
                      <p:childTnLst>
                        <p:par>
                          <p:cTn id="205" fill="hold">
                            <p:stCondLst>
                              <p:cond delay="0"/>
                            </p:stCondLst>
                            <p:childTnLst>
                              <p:par>
                                <p:cTn id="206" presetID="10" presetClass="entr" presetSubtype="0" fill="hold" nodeType="clickEffect">
                                  <p:stCondLst>
                                    <p:cond delay="0"/>
                                  </p:stCondLst>
                                  <p:childTnLst>
                                    <p:set>
                                      <p:cBhvr>
                                        <p:cTn id="207" dur="1" fill="hold">
                                          <p:stCondLst>
                                            <p:cond delay="0"/>
                                          </p:stCondLst>
                                        </p:cTn>
                                        <p:tgtEl>
                                          <p:spTgt spid="116"/>
                                        </p:tgtEl>
                                        <p:attrNameLst>
                                          <p:attrName>style.visibility</p:attrName>
                                        </p:attrNameLst>
                                      </p:cBhvr>
                                      <p:to>
                                        <p:strVal val="visible"/>
                                      </p:to>
                                    </p:set>
                                    <p:animEffect transition="in" filter="fade">
                                      <p:cBhvr>
                                        <p:cTn id="208" dur="500"/>
                                        <p:tgtEl>
                                          <p:spTgt spid="116"/>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115"/>
                                        </p:tgtEl>
                                        <p:attrNameLst>
                                          <p:attrName>style.visibility</p:attrName>
                                        </p:attrNameLst>
                                      </p:cBhvr>
                                      <p:to>
                                        <p:strVal val="visible"/>
                                      </p:to>
                                    </p:set>
                                    <p:animEffect transition="in" filter="fade">
                                      <p:cBhvr>
                                        <p:cTn id="211" dur="500"/>
                                        <p:tgtEl>
                                          <p:spTgt spid="115"/>
                                        </p:tgtEl>
                                      </p:cBhvr>
                                    </p:animEffect>
                                  </p:child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nodeType="clickEffect">
                                  <p:stCondLst>
                                    <p:cond delay="0"/>
                                  </p:stCondLst>
                                  <p:childTnLst>
                                    <p:set>
                                      <p:cBhvr>
                                        <p:cTn id="215" dur="1" fill="hold">
                                          <p:stCondLst>
                                            <p:cond delay="0"/>
                                          </p:stCondLst>
                                        </p:cTn>
                                        <p:tgtEl>
                                          <p:spTgt spid="114"/>
                                        </p:tgtEl>
                                        <p:attrNameLst>
                                          <p:attrName>style.visibility</p:attrName>
                                        </p:attrNameLst>
                                      </p:cBhvr>
                                      <p:to>
                                        <p:strVal val="visible"/>
                                      </p:to>
                                    </p:set>
                                    <p:animEffect transition="in" filter="fade">
                                      <p:cBhvr>
                                        <p:cTn id="216" dur="500"/>
                                        <p:tgtEl>
                                          <p:spTgt spid="114"/>
                                        </p:tgtEl>
                                      </p:cBhvr>
                                    </p:animEffect>
                                  </p:childTnLst>
                                </p:cTn>
                              </p:par>
                              <p:par>
                                <p:cTn id="217" presetID="10" presetClass="entr" presetSubtype="0" fill="hold" grpId="0" nodeType="withEffect">
                                  <p:stCondLst>
                                    <p:cond delay="0"/>
                                  </p:stCondLst>
                                  <p:childTnLst>
                                    <p:set>
                                      <p:cBhvr>
                                        <p:cTn id="218" dur="1" fill="hold">
                                          <p:stCondLst>
                                            <p:cond delay="0"/>
                                          </p:stCondLst>
                                        </p:cTn>
                                        <p:tgtEl>
                                          <p:spTgt spid="113"/>
                                        </p:tgtEl>
                                        <p:attrNameLst>
                                          <p:attrName>style.visibility</p:attrName>
                                        </p:attrNameLst>
                                      </p:cBhvr>
                                      <p:to>
                                        <p:strVal val="visible"/>
                                      </p:to>
                                    </p:set>
                                    <p:animEffect transition="in" filter="fade">
                                      <p:cBhvr>
                                        <p:cTn id="219"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animBg="1"/>
      <p:bldP spid="5" grpId="0" animBg="1"/>
      <p:bldP spid="7" grpId="0" animBg="1"/>
      <p:bldP spid="8" grpId="0" animBg="1"/>
      <p:bldP spid="9" grpId="0" animBg="1"/>
      <p:bldP spid="10" grpId="0" animBg="1"/>
      <p:bldP spid="11" grpId="0" animBg="1"/>
      <p:bldP spid="12" grpId="0" animBg="1"/>
      <p:bldP spid="13" grpId="0" animBg="1"/>
      <p:bldP spid="14" grpId="0" animBg="1"/>
      <p:bldP spid="20" grpId="0" animBg="1"/>
      <p:bldP spid="21" grpId="0" animBg="1"/>
      <p:bldP spid="22" grpId="0" animBg="1"/>
      <p:bldP spid="113" grpId="0"/>
      <p:bldP spid="115" grpId="0"/>
      <p:bldP spid="127" grpId="0"/>
      <p:bldP spid="129" grpId="0"/>
      <p:bldP spid="3" grpId="0" animBg="1"/>
      <p:bldP spid="145" grpId="0"/>
      <p:bldP spid="146" grpId="0"/>
      <p:bldP spid="163" grpId="0"/>
      <p:bldP spid="164" grpId="0"/>
      <p:bldP spid="167" grpId="0"/>
      <p:bldP spid="170" grpId="0"/>
      <p:bldP spid="90" grpId="0" animBg="1"/>
      <p:bldP spid="91" grpId="0" animBg="1"/>
      <p:bldP spid="92" grpId="0" animBg="1"/>
      <p:bldP spid="93" grpId="0" animBg="1"/>
      <p:bldP spid="94" grpId="0" animBg="1"/>
      <p:bldP spid="96" grpId="0" animBg="1"/>
      <p:bldP spid="12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4">
            <a:extLst>
              <a:ext uri="{FF2B5EF4-FFF2-40B4-BE49-F238E27FC236}">
                <a16:creationId xmlns:a16="http://schemas.microsoft.com/office/drawing/2014/main" id="{6C599EA8-303B-8F44-B67E-1E9A7D6B8361}"/>
              </a:ext>
            </a:extLst>
          </p:cNvPr>
          <p:cNvSpPr>
            <a:spLocks noGrp="1" noChangeArrowheads="1"/>
          </p:cNvSpPr>
          <p:nvPr>
            <p:ph type="ctrTitle"/>
          </p:nvPr>
        </p:nvSpPr>
        <p:spPr>
          <a:xfrm>
            <a:off x="366713" y="1539491"/>
            <a:ext cx="8428037" cy="1446775"/>
          </a:xfrm>
        </p:spPr>
        <p:txBody>
          <a:bodyPr>
            <a:normAutofit/>
          </a:bodyPr>
          <a:lstStyle/>
          <a:p>
            <a:pPr algn="ctr" eaLnBrk="1" hangingPunct="1"/>
            <a:r>
              <a:rPr lang="en-US" altLang="en-US" b="1" dirty="0">
                <a:ea typeface="ＭＳ Ｐゴシック" panose="020B0600070205080204" pitchFamily="34" charset="-128"/>
              </a:rPr>
              <a:t>A Framework for PUM </a:t>
            </a:r>
            <a:br>
              <a:rPr lang="en-US" altLang="en-US" b="1" dirty="0">
                <a:ea typeface="ＭＳ Ｐゴシック" panose="020B0600070205080204" pitchFamily="34" charset="-128"/>
              </a:rPr>
            </a:br>
            <a:r>
              <a:rPr lang="en-US" altLang="en-US" b="1" dirty="0">
                <a:ea typeface="ＭＳ Ｐゴシック" panose="020B0600070205080204" pitchFamily="34" charset="-128"/>
              </a:rPr>
              <a:t>in DRAM</a:t>
            </a:r>
          </a:p>
        </p:txBody>
      </p:sp>
      <p:sp>
        <p:nvSpPr>
          <p:cNvPr id="81922" name="Rectangle 5">
            <a:extLst>
              <a:ext uri="{FF2B5EF4-FFF2-40B4-BE49-F238E27FC236}">
                <a16:creationId xmlns:a16="http://schemas.microsoft.com/office/drawing/2014/main" id="{EB66DB82-34C1-994A-A27C-C184C7C5BDDA}"/>
              </a:ext>
            </a:extLst>
          </p:cNvPr>
          <p:cNvSpPr>
            <a:spLocks noGrp="1" noChangeArrowheads="1"/>
          </p:cNvSpPr>
          <p:nvPr>
            <p:ph type="subTitle" idx="1"/>
          </p:nvPr>
        </p:nvSpPr>
        <p:spPr>
          <a:xfrm>
            <a:off x="304800" y="3581400"/>
            <a:ext cx="8458200" cy="2900363"/>
          </a:xfrm>
        </p:spPr>
        <p:txBody>
          <a:bodyPr/>
          <a:lstStyle/>
          <a:p>
            <a:pPr eaLnBrk="1" hangingPunct="1"/>
            <a:endParaRPr lang="en-US" altLang="en-US" i="1">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3510253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5B449-EC61-3A4F-B767-47EFC87544B5}"/>
              </a:ext>
            </a:extLst>
          </p:cNvPr>
          <p:cNvSpPr>
            <a:spLocks noGrp="1"/>
          </p:cNvSpPr>
          <p:nvPr>
            <p:ph type="title"/>
          </p:nvPr>
        </p:nvSpPr>
        <p:spPr/>
        <p:txBody>
          <a:bodyPr>
            <a:normAutofit fontScale="90000"/>
          </a:bodyPr>
          <a:lstStyle/>
          <a:p>
            <a:r>
              <a:rPr lang="en-US" sz="4400" b="1" dirty="0"/>
              <a:t>PUM: Prior Works</a:t>
            </a:r>
          </a:p>
        </p:txBody>
      </p:sp>
      <p:sp>
        <p:nvSpPr>
          <p:cNvPr id="7" name="Content Placeholder 2">
            <a:extLst>
              <a:ext uri="{FF2B5EF4-FFF2-40B4-BE49-F238E27FC236}">
                <a16:creationId xmlns:a16="http://schemas.microsoft.com/office/drawing/2014/main" id="{190838D6-B748-764A-989E-D48A47E540A6}"/>
              </a:ext>
            </a:extLst>
          </p:cNvPr>
          <p:cNvSpPr txBox="1">
            <a:spLocks/>
          </p:cNvSpPr>
          <p:nvPr/>
        </p:nvSpPr>
        <p:spPr>
          <a:xfrm>
            <a:off x="200686" y="854074"/>
            <a:ext cx="8818627" cy="5741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400"/>
              </a:spcAft>
            </a:pPr>
            <a:r>
              <a:rPr lang="en-CA" sz="2800" dirty="0">
                <a:latin typeface="Candara" panose="020E0502030303020204" pitchFamily="34" charset="0"/>
              </a:rPr>
              <a:t>DRAM and other memory technologies that are capable of performing </a:t>
            </a:r>
            <a:r>
              <a:rPr lang="en-CA" sz="2800" b="1" dirty="0">
                <a:solidFill>
                  <a:schemeClr val="accent1">
                    <a:lumMod val="75000"/>
                  </a:schemeClr>
                </a:solidFill>
                <a:latin typeface="Candara" panose="020E0502030303020204" pitchFamily="34" charset="0"/>
              </a:rPr>
              <a:t>computation using memory</a:t>
            </a:r>
          </a:p>
          <a:p>
            <a:pPr marL="0" indent="0">
              <a:lnSpc>
                <a:spcPct val="100000"/>
              </a:lnSpc>
              <a:spcAft>
                <a:spcPts val="400"/>
              </a:spcAft>
              <a:buNone/>
            </a:pPr>
            <a:r>
              <a:rPr lang="en-CA" sz="2800" b="1" dirty="0">
                <a:latin typeface="Candara" panose="020E0502030303020204" pitchFamily="34" charset="0"/>
              </a:rPr>
              <a:t>Shortcomings:</a:t>
            </a:r>
            <a:endParaRPr lang="en-CA" sz="2800" dirty="0">
              <a:latin typeface="Candara" panose="020E0502030303020204" pitchFamily="34" charset="0"/>
            </a:endParaRPr>
          </a:p>
          <a:p>
            <a:pPr>
              <a:lnSpc>
                <a:spcPct val="100000"/>
              </a:lnSpc>
              <a:spcAft>
                <a:spcPts val="400"/>
              </a:spcAft>
            </a:pPr>
            <a:r>
              <a:rPr lang="en-CA" sz="2800" dirty="0">
                <a:latin typeface="Candara" panose="020E0502030303020204" pitchFamily="34" charset="0"/>
              </a:rPr>
              <a:t>Support </a:t>
            </a:r>
            <a:r>
              <a:rPr lang="en-CA" sz="2800" b="1" dirty="0">
                <a:solidFill>
                  <a:srgbClr val="C00000"/>
                </a:solidFill>
                <a:latin typeface="Candara" panose="020E0502030303020204" pitchFamily="34" charset="0"/>
              </a:rPr>
              <a:t>only basic</a:t>
            </a:r>
            <a:r>
              <a:rPr lang="en-CA" sz="2800" dirty="0">
                <a:solidFill>
                  <a:srgbClr val="C00000"/>
                </a:solidFill>
                <a:latin typeface="Candara" panose="020E0502030303020204" pitchFamily="34" charset="0"/>
              </a:rPr>
              <a:t> </a:t>
            </a:r>
            <a:r>
              <a:rPr lang="en-CA" sz="2800" dirty="0">
                <a:latin typeface="Candara" panose="020E0502030303020204" pitchFamily="34" charset="0"/>
              </a:rPr>
              <a:t>operations (e.g., Boolean operations, addition)</a:t>
            </a:r>
          </a:p>
          <a:p>
            <a:pPr lvl="1">
              <a:lnSpc>
                <a:spcPct val="100000"/>
              </a:lnSpc>
              <a:spcAft>
                <a:spcPts val="400"/>
              </a:spcAft>
            </a:pPr>
            <a:r>
              <a:rPr lang="en-CA" sz="2400" dirty="0">
                <a:latin typeface="Candara" panose="020E0502030303020204" pitchFamily="34" charset="0"/>
              </a:rPr>
              <a:t>Not widely applicable </a:t>
            </a:r>
            <a:br>
              <a:rPr lang="en-CA" sz="2400" dirty="0">
                <a:latin typeface="Candara" panose="020E0502030303020204" pitchFamily="34" charset="0"/>
              </a:rPr>
            </a:br>
            <a:endParaRPr lang="en-CA" sz="1050" dirty="0">
              <a:latin typeface="Candara" panose="020E0502030303020204" pitchFamily="34" charset="0"/>
            </a:endParaRPr>
          </a:p>
          <a:p>
            <a:pPr>
              <a:lnSpc>
                <a:spcPct val="100000"/>
              </a:lnSpc>
              <a:spcAft>
                <a:spcPts val="400"/>
              </a:spcAft>
            </a:pPr>
            <a:r>
              <a:rPr lang="en-CA" sz="2800" dirty="0">
                <a:latin typeface="Candara" panose="020E0502030303020204" pitchFamily="34" charset="0"/>
              </a:rPr>
              <a:t>Support a </a:t>
            </a:r>
            <a:r>
              <a:rPr lang="en-CA" sz="2800" b="1" dirty="0">
                <a:solidFill>
                  <a:srgbClr val="C00000"/>
                </a:solidFill>
                <a:latin typeface="Candara" panose="020E0502030303020204" pitchFamily="34" charset="0"/>
              </a:rPr>
              <a:t>limited</a:t>
            </a:r>
            <a:r>
              <a:rPr lang="en-CA" sz="2800" dirty="0">
                <a:latin typeface="Candara" panose="020E0502030303020204" pitchFamily="34" charset="0"/>
              </a:rPr>
              <a:t> set of operations</a:t>
            </a:r>
          </a:p>
          <a:p>
            <a:pPr lvl="1">
              <a:lnSpc>
                <a:spcPct val="100000"/>
              </a:lnSpc>
              <a:spcAft>
                <a:spcPts val="400"/>
              </a:spcAft>
            </a:pPr>
            <a:r>
              <a:rPr lang="en-CA" sz="2400" dirty="0">
                <a:latin typeface="Candara" panose="020E0502030303020204" pitchFamily="34" charset="0"/>
              </a:rPr>
              <a:t>Lack the flexibility to support new operations</a:t>
            </a:r>
            <a:br>
              <a:rPr lang="en-CA" sz="2400" dirty="0">
                <a:latin typeface="Candara" panose="020E0502030303020204" pitchFamily="34" charset="0"/>
              </a:rPr>
            </a:br>
            <a:endParaRPr lang="en-CA" sz="1050" dirty="0">
              <a:latin typeface="Candara" panose="020E0502030303020204" pitchFamily="34" charset="0"/>
            </a:endParaRPr>
          </a:p>
          <a:p>
            <a:pPr>
              <a:lnSpc>
                <a:spcPct val="100000"/>
              </a:lnSpc>
              <a:spcAft>
                <a:spcPts val="400"/>
              </a:spcAft>
            </a:pPr>
            <a:r>
              <a:rPr lang="en-CA" sz="2800" dirty="0">
                <a:latin typeface="Candara" panose="020E0502030303020204" pitchFamily="34" charset="0"/>
              </a:rPr>
              <a:t>Require </a:t>
            </a:r>
            <a:r>
              <a:rPr lang="en-CA" sz="2800" b="1" dirty="0">
                <a:solidFill>
                  <a:srgbClr val="C00000"/>
                </a:solidFill>
                <a:latin typeface="Candara" panose="020E0502030303020204" pitchFamily="34" charset="0"/>
              </a:rPr>
              <a:t>significant changes</a:t>
            </a:r>
            <a:r>
              <a:rPr lang="en-CA" sz="2800" dirty="0">
                <a:solidFill>
                  <a:srgbClr val="C00000"/>
                </a:solidFill>
                <a:latin typeface="Candara" panose="020E0502030303020204" pitchFamily="34" charset="0"/>
              </a:rPr>
              <a:t> </a:t>
            </a:r>
            <a:r>
              <a:rPr lang="en-CA" sz="2800" dirty="0">
                <a:latin typeface="Candara" panose="020E0502030303020204" pitchFamily="34" charset="0"/>
              </a:rPr>
              <a:t>to the DRAM</a:t>
            </a:r>
          </a:p>
          <a:p>
            <a:pPr lvl="1">
              <a:lnSpc>
                <a:spcPct val="100000"/>
              </a:lnSpc>
              <a:spcAft>
                <a:spcPts val="400"/>
              </a:spcAft>
            </a:pPr>
            <a:r>
              <a:rPr lang="en-CA" sz="2400" dirty="0">
                <a:latin typeface="Candara" panose="020E0502030303020204" pitchFamily="34" charset="0"/>
              </a:rPr>
              <a:t>Costly (e.g., area, power)</a:t>
            </a:r>
          </a:p>
        </p:txBody>
      </p:sp>
    </p:spTree>
    <p:extLst>
      <p:ext uri="{BB962C8B-B14F-4D97-AF65-F5344CB8AC3E}">
        <p14:creationId xmlns:p14="http://schemas.microsoft.com/office/powerpoint/2010/main" val="174905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5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fade">
                                      <p:cBhvr>
                                        <p:cTn id="37"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5B449-EC61-3A4F-B767-47EFC87544B5}"/>
              </a:ext>
            </a:extLst>
          </p:cNvPr>
          <p:cNvSpPr>
            <a:spLocks noGrp="1"/>
          </p:cNvSpPr>
          <p:nvPr>
            <p:ph type="title"/>
          </p:nvPr>
        </p:nvSpPr>
        <p:spPr/>
        <p:txBody>
          <a:bodyPr>
            <a:normAutofit fontScale="90000"/>
          </a:bodyPr>
          <a:lstStyle/>
          <a:p>
            <a:r>
              <a:rPr lang="en-US" sz="4400" b="1" dirty="0"/>
              <a:t>PuM: Prior Works</a:t>
            </a:r>
          </a:p>
        </p:txBody>
      </p:sp>
      <p:sp>
        <p:nvSpPr>
          <p:cNvPr id="7" name="Content Placeholder 2">
            <a:extLst>
              <a:ext uri="{FF2B5EF4-FFF2-40B4-BE49-F238E27FC236}">
                <a16:creationId xmlns:a16="http://schemas.microsoft.com/office/drawing/2014/main" id="{190838D6-B748-764A-989E-D48A47E540A6}"/>
              </a:ext>
            </a:extLst>
          </p:cNvPr>
          <p:cNvSpPr txBox="1">
            <a:spLocks/>
          </p:cNvSpPr>
          <p:nvPr/>
        </p:nvSpPr>
        <p:spPr>
          <a:xfrm>
            <a:off x="200686" y="854074"/>
            <a:ext cx="8818627" cy="5741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400"/>
              </a:spcAft>
            </a:pPr>
            <a:r>
              <a:rPr lang="en-CA" sz="2800" dirty="0">
                <a:latin typeface="Candara" panose="020E0502030303020204" pitchFamily="34" charset="0"/>
              </a:rPr>
              <a:t>DRAM and other memory technologies that are capable of performing </a:t>
            </a:r>
            <a:r>
              <a:rPr lang="en-CA" sz="2800" b="1" dirty="0">
                <a:solidFill>
                  <a:schemeClr val="accent1">
                    <a:lumMod val="75000"/>
                  </a:schemeClr>
                </a:solidFill>
                <a:latin typeface="Candara" panose="020E0502030303020204" pitchFamily="34" charset="0"/>
              </a:rPr>
              <a:t>computation using memory</a:t>
            </a:r>
          </a:p>
          <a:p>
            <a:pPr marL="0" indent="0">
              <a:lnSpc>
                <a:spcPct val="100000"/>
              </a:lnSpc>
              <a:spcAft>
                <a:spcPts val="400"/>
              </a:spcAft>
              <a:buNone/>
            </a:pPr>
            <a:r>
              <a:rPr lang="en-CA" sz="2800" b="1" dirty="0">
                <a:latin typeface="Candara" panose="020E0502030303020204" pitchFamily="34" charset="0"/>
              </a:rPr>
              <a:t>Shortcomings:</a:t>
            </a:r>
            <a:endParaRPr lang="en-CA" sz="2800" dirty="0">
              <a:latin typeface="Candara" panose="020E0502030303020204" pitchFamily="34" charset="0"/>
            </a:endParaRPr>
          </a:p>
          <a:p>
            <a:pPr>
              <a:lnSpc>
                <a:spcPct val="100000"/>
              </a:lnSpc>
              <a:spcAft>
                <a:spcPts val="400"/>
              </a:spcAft>
            </a:pPr>
            <a:r>
              <a:rPr lang="en-CA" sz="2800" dirty="0">
                <a:latin typeface="Candara" panose="020E0502030303020204" pitchFamily="34" charset="0"/>
              </a:rPr>
              <a:t>Support </a:t>
            </a:r>
            <a:r>
              <a:rPr lang="en-CA" sz="2800" b="1" dirty="0">
                <a:solidFill>
                  <a:srgbClr val="C00000"/>
                </a:solidFill>
                <a:latin typeface="Candara" panose="020E0502030303020204" pitchFamily="34" charset="0"/>
              </a:rPr>
              <a:t>only basic</a:t>
            </a:r>
            <a:r>
              <a:rPr lang="en-CA" sz="2800" dirty="0">
                <a:solidFill>
                  <a:srgbClr val="C00000"/>
                </a:solidFill>
                <a:latin typeface="Candara" panose="020E0502030303020204" pitchFamily="34" charset="0"/>
              </a:rPr>
              <a:t> </a:t>
            </a:r>
            <a:r>
              <a:rPr lang="en-CA" sz="2800" dirty="0">
                <a:latin typeface="Candara" panose="020E0502030303020204" pitchFamily="34" charset="0"/>
              </a:rPr>
              <a:t>operations (e.g., Boolean operations, addition)</a:t>
            </a:r>
          </a:p>
          <a:p>
            <a:pPr lvl="1">
              <a:lnSpc>
                <a:spcPct val="100000"/>
              </a:lnSpc>
              <a:spcAft>
                <a:spcPts val="400"/>
              </a:spcAft>
            </a:pPr>
            <a:r>
              <a:rPr lang="en-CA" sz="2400" dirty="0">
                <a:latin typeface="Candara" panose="020E0502030303020204" pitchFamily="34" charset="0"/>
              </a:rPr>
              <a:t>Not widely applicable </a:t>
            </a:r>
            <a:br>
              <a:rPr lang="en-CA" sz="2400" dirty="0">
                <a:latin typeface="Candara" panose="020E0502030303020204" pitchFamily="34" charset="0"/>
              </a:rPr>
            </a:br>
            <a:endParaRPr lang="en-CA" sz="1050" dirty="0">
              <a:latin typeface="Candara" panose="020E0502030303020204" pitchFamily="34" charset="0"/>
            </a:endParaRPr>
          </a:p>
          <a:p>
            <a:pPr>
              <a:lnSpc>
                <a:spcPct val="100000"/>
              </a:lnSpc>
              <a:spcAft>
                <a:spcPts val="400"/>
              </a:spcAft>
            </a:pPr>
            <a:r>
              <a:rPr lang="en-CA" sz="2800" dirty="0">
                <a:latin typeface="Candara" panose="020E0502030303020204" pitchFamily="34" charset="0"/>
              </a:rPr>
              <a:t>Support a </a:t>
            </a:r>
            <a:r>
              <a:rPr lang="en-CA" sz="2800" b="1" dirty="0">
                <a:solidFill>
                  <a:srgbClr val="C00000"/>
                </a:solidFill>
                <a:latin typeface="Candara" panose="020E0502030303020204" pitchFamily="34" charset="0"/>
              </a:rPr>
              <a:t>limited</a:t>
            </a:r>
            <a:r>
              <a:rPr lang="en-CA" sz="2800" dirty="0">
                <a:latin typeface="Candara" panose="020E0502030303020204" pitchFamily="34" charset="0"/>
              </a:rPr>
              <a:t> set of operations</a:t>
            </a:r>
          </a:p>
          <a:p>
            <a:pPr lvl="1">
              <a:lnSpc>
                <a:spcPct val="100000"/>
              </a:lnSpc>
              <a:spcAft>
                <a:spcPts val="400"/>
              </a:spcAft>
            </a:pPr>
            <a:r>
              <a:rPr lang="en-CA" sz="2400" dirty="0">
                <a:latin typeface="Candara" panose="020E0502030303020204" pitchFamily="34" charset="0"/>
              </a:rPr>
              <a:t>Lack the flexibility to support new operations</a:t>
            </a:r>
            <a:br>
              <a:rPr lang="en-CA" sz="2400" dirty="0">
                <a:latin typeface="Candara" panose="020E0502030303020204" pitchFamily="34" charset="0"/>
              </a:rPr>
            </a:br>
            <a:endParaRPr lang="en-CA" sz="1050" dirty="0">
              <a:latin typeface="Candara" panose="020E0502030303020204" pitchFamily="34" charset="0"/>
            </a:endParaRPr>
          </a:p>
          <a:p>
            <a:pPr>
              <a:lnSpc>
                <a:spcPct val="100000"/>
              </a:lnSpc>
              <a:spcAft>
                <a:spcPts val="400"/>
              </a:spcAft>
            </a:pPr>
            <a:r>
              <a:rPr lang="en-CA" sz="2800" dirty="0">
                <a:latin typeface="Candara" panose="020E0502030303020204" pitchFamily="34" charset="0"/>
              </a:rPr>
              <a:t>Require </a:t>
            </a:r>
            <a:r>
              <a:rPr lang="en-CA" sz="2800" b="1" dirty="0">
                <a:solidFill>
                  <a:srgbClr val="C00000"/>
                </a:solidFill>
                <a:latin typeface="Candara" panose="020E0502030303020204" pitchFamily="34" charset="0"/>
              </a:rPr>
              <a:t>significant changes</a:t>
            </a:r>
            <a:r>
              <a:rPr lang="en-CA" sz="2800" dirty="0">
                <a:solidFill>
                  <a:srgbClr val="C00000"/>
                </a:solidFill>
                <a:latin typeface="Candara" panose="020E0502030303020204" pitchFamily="34" charset="0"/>
              </a:rPr>
              <a:t> </a:t>
            </a:r>
            <a:r>
              <a:rPr lang="en-CA" sz="2800" dirty="0">
                <a:latin typeface="Candara" panose="020E0502030303020204" pitchFamily="34" charset="0"/>
              </a:rPr>
              <a:t>to the DRAM</a:t>
            </a:r>
          </a:p>
          <a:p>
            <a:pPr lvl="1">
              <a:lnSpc>
                <a:spcPct val="100000"/>
              </a:lnSpc>
              <a:spcAft>
                <a:spcPts val="400"/>
              </a:spcAft>
            </a:pPr>
            <a:r>
              <a:rPr lang="en-CA" sz="2400" dirty="0">
                <a:latin typeface="Candara" panose="020E0502030303020204" pitchFamily="34" charset="0"/>
              </a:rPr>
              <a:t>Costly (e.g., area, power)</a:t>
            </a:r>
          </a:p>
        </p:txBody>
      </p:sp>
      <p:sp>
        <p:nvSpPr>
          <p:cNvPr id="5" name="Rectangle 4">
            <a:extLst>
              <a:ext uri="{FF2B5EF4-FFF2-40B4-BE49-F238E27FC236}">
                <a16:creationId xmlns:a16="http://schemas.microsoft.com/office/drawing/2014/main" id="{9C7F07A0-7B04-1F4F-AD1C-FA5C818E88D0}"/>
              </a:ext>
            </a:extLst>
          </p:cNvPr>
          <p:cNvSpPr/>
          <p:nvPr/>
        </p:nvSpPr>
        <p:spPr>
          <a:xfrm>
            <a:off x="3274" y="854074"/>
            <a:ext cx="9144000" cy="558116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74CB817-054C-844E-834A-D355E6F8DA85}"/>
              </a:ext>
            </a:extLst>
          </p:cNvPr>
          <p:cNvSpPr txBox="1"/>
          <p:nvPr/>
        </p:nvSpPr>
        <p:spPr>
          <a:xfrm>
            <a:off x="243662" y="3461397"/>
            <a:ext cx="8656675" cy="2893100"/>
          </a:xfrm>
          <a:prstGeom prst="rect">
            <a:avLst/>
          </a:prstGeom>
          <a:solidFill>
            <a:schemeClr val="accent4">
              <a:lumMod val="20000"/>
              <a:lumOff val="80000"/>
            </a:schemeClr>
          </a:solidFill>
          <a:ln w="76200">
            <a:solidFill>
              <a:schemeClr val="accent1"/>
            </a:solidFill>
          </a:ln>
        </p:spPr>
        <p:txBody>
          <a:bodyPr wrap="square" rtlCol="0">
            <a:spAutoFit/>
          </a:bodyPr>
          <a:lstStyle/>
          <a:p>
            <a:endParaRPr lang="en-US" sz="2600" b="1" dirty="0">
              <a:latin typeface="Candara" panose="020E0502030303020204" pitchFamily="34" charset="0"/>
              <a:ea typeface="Cambria" charset="0"/>
              <a:cs typeface="Cambria" charset="0"/>
            </a:endParaRPr>
          </a:p>
          <a:p>
            <a:pPr lvl="0" algn="ctr">
              <a:defRPr/>
            </a:pPr>
            <a:r>
              <a:rPr lang="en-US" sz="2600" b="1" kern="0" dirty="0">
                <a:latin typeface="Candara" panose="020E0502030303020204" pitchFamily="34" charset="0"/>
              </a:rPr>
              <a:t>Need a framework that aids </a:t>
            </a:r>
            <a:r>
              <a:rPr lang="en-US" sz="2600" b="1" kern="0" dirty="0">
                <a:solidFill>
                  <a:srgbClr val="237114"/>
                </a:solidFill>
                <a:latin typeface="Candara" panose="020E0502030303020204" pitchFamily="34" charset="0"/>
              </a:rPr>
              <a:t>general adoption of PuM</a:t>
            </a:r>
            <a:r>
              <a:rPr lang="en-US" sz="2600" b="1" kern="0" dirty="0">
                <a:latin typeface="Candara" panose="020E0502030303020204" pitchFamily="34" charset="0"/>
              </a:rPr>
              <a:t>, by:</a:t>
            </a:r>
          </a:p>
          <a:p>
            <a:pPr lvl="0" algn="ctr">
              <a:defRPr/>
            </a:pPr>
            <a:endParaRPr lang="en-US" sz="2600" b="1" kern="0" dirty="0">
              <a:latin typeface="Candara" panose="020E0502030303020204" pitchFamily="34" charset="0"/>
            </a:endParaRPr>
          </a:p>
          <a:p>
            <a:pPr lvl="0">
              <a:defRPr/>
            </a:pPr>
            <a:r>
              <a:rPr lang="en-US" sz="2600" b="1" kern="0" dirty="0">
                <a:latin typeface="Candara" panose="020E0502030303020204" pitchFamily="34" charset="0"/>
              </a:rPr>
              <a:t>		- Efficiently implementing </a:t>
            </a:r>
            <a:r>
              <a:rPr lang="en-US" sz="2600" b="1" kern="0" dirty="0">
                <a:solidFill>
                  <a:srgbClr val="0070C0"/>
                </a:solidFill>
                <a:latin typeface="Candara" panose="020E0502030303020204" pitchFamily="34" charset="0"/>
              </a:rPr>
              <a:t>complex operations</a:t>
            </a:r>
          </a:p>
          <a:p>
            <a:pPr lvl="0">
              <a:defRPr/>
            </a:pPr>
            <a:endParaRPr lang="en-US" sz="2600" b="1" kern="0" dirty="0">
              <a:solidFill>
                <a:srgbClr val="0070C0"/>
              </a:solidFill>
              <a:latin typeface="Candara" panose="020E0502030303020204" pitchFamily="34" charset="0"/>
            </a:endParaRPr>
          </a:p>
          <a:p>
            <a:pPr lvl="0">
              <a:defRPr/>
            </a:pPr>
            <a:r>
              <a:rPr lang="en-US" sz="2600" b="1" kern="0" dirty="0">
                <a:latin typeface="Candara" panose="020E0502030303020204" pitchFamily="34" charset="0"/>
              </a:rPr>
              <a:t>		- Providing flexibility to support </a:t>
            </a:r>
            <a:r>
              <a:rPr lang="en-US" sz="2600" b="1" kern="0" dirty="0">
                <a:solidFill>
                  <a:srgbClr val="0070C0"/>
                </a:solidFill>
                <a:latin typeface="Candara" panose="020E0502030303020204" pitchFamily="34" charset="0"/>
              </a:rPr>
              <a:t>new operations</a:t>
            </a:r>
          </a:p>
          <a:p>
            <a:pPr lvl="1"/>
            <a:endParaRPr lang="en-US" sz="2600" b="1" dirty="0">
              <a:latin typeface="Candara" panose="020E0502030303020204" pitchFamily="34" charset="0"/>
              <a:ea typeface="Cambria" charset="0"/>
              <a:cs typeface="Cambria" charset="0"/>
            </a:endParaRPr>
          </a:p>
        </p:txBody>
      </p:sp>
    </p:spTree>
    <p:extLst>
      <p:ext uri="{BB962C8B-B14F-4D97-AF65-F5344CB8AC3E}">
        <p14:creationId xmlns:p14="http://schemas.microsoft.com/office/powerpoint/2010/main" val="3258143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3BDE8-46CC-8D47-991F-4D759631276F}"/>
              </a:ext>
            </a:extLst>
          </p:cNvPr>
          <p:cNvSpPr>
            <a:spLocks noGrp="1"/>
          </p:cNvSpPr>
          <p:nvPr>
            <p:ph idx="1"/>
          </p:nvPr>
        </p:nvSpPr>
        <p:spPr>
          <a:xfrm>
            <a:off x="582217" y="856528"/>
            <a:ext cx="7979566" cy="5602146"/>
          </a:xfrm>
        </p:spPr>
        <p:txBody>
          <a:bodyPr/>
          <a:lstStyle/>
          <a:p>
            <a:pPr lvl="1"/>
            <a:endParaRPr lang="en-US" sz="800" dirty="0"/>
          </a:p>
          <a:p>
            <a:pPr marL="0" indent="0">
              <a:buNone/>
            </a:pPr>
            <a:endParaRPr lang="en-US" sz="2400" b="1" dirty="0">
              <a:solidFill>
                <a:schemeClr val="accent1">
                  <a:lumMod val="75000"/>
                </a:schemeClr>
              </a:solidFill>
            </a:endParaRPr>
          </a:p>
          <a:p>
            <a:pPr marL="0" indent="0">
              <a:buNone/>
            </a:pPr>
            <a:endParaRPr lang="en-US" sz="2400" b="1" dirty="0">
              <a:solidFill>
                <a:schemeClr val="accent1">
                  <a:lumMod val="75000"/>
                </a:schemeClr>
              </a:solidFill>
            </a:endParaRPr>
          </a:p>
          <a:p>
            <a:pPr marL="0" indent="0">
              <a:buNone/>
            </a:pPr>
            <a:r>
              <a:rPr lang="en-US" sz="3200" b="1" dirty="0">
                <a:solidFill>
                  <a:schemeClr val="accent1">
                    <a:lumMod val="75000"/>
                  </a:schemeClr>
                </a:solidFill>
              </a:rPr>
              <a:t>Goal: </a:t>
            </a:r>
            <a:r>
              <a:rPr lang="en-US" sz="3200" dirty="0"/>
              <a:t>Design a PuM framework that </a:t>
            </a:r>
          </a:p>
          <a:p>
            <a:pPr marL="0" indent="0">
              <a:buNone/>
            </a:pPr>
            <a:endParaRPr lang="en-US" sz="3200" dirty="0"/>
          </a:p>
          <a:p>
            <a:pPr lvl="1"/>
            <a:r>
              <a:rPr lang="en-US" sz="2800" dirty="0">
                <a:solidFill>
                  <a:schemeClr val="accent1">
                    <a:lumMod val="75000"/>
                  </a:schemeClr>
                </a:solidFill>
              </a:rPr>
              <a:t>Efficiently</a:t>
            </a:r>
            <a:r>
              <a:rPr lang="en-US" sz="2800" dirty="0"/>
              <a:t> implements </a:t>
            </a:r>
            <a:r>
              <a:rPr lang="en-US" sz="2800" dirty="0">
                <a:solidFill>
                  <a:schemeClr val="accent1">
                    <a:lumMod val="75000"/>
                  </a:schemeClr>
                </a:solidFill>
              </a:rPr>
              <a:t>complex</a:t>
            </a:r>
            <a:r>
              <a:rPr lang="en-US" sz="2800" dirty="0"/>
              <a:t> operations</a:t>
            </a:r>
          </a:p>
          <a:p>
            <a:pPr lvl="1"/>
            <a:endParaRPr lang="en-US" sz="800" dirty="0"/>
          </a:p>
          <a:p>
            <a:pPr lvl="1"/>
            <a:r>
              <a:rPr lang="en-US" sz="2800" dirty="0"/>
              <a:t>Provides the </a:t>
            </a:r>
            <a:r>
              <a:rPr lang="en-US" sz="2800" dirty="0">
                <a:solidFill>
                  <a:schemeClr val="accent1">
                    <a:lumMod val="75000"/>
                  </a:schemeClr>
                </a:solidFill>
              </a:rPr>
              <a:t>flexibility</a:t>
            </a:r>
            <a:r>
              <a:rPr lang="en-US" sz="2800" dirty="0"/>
              <a:t> to support new desired operations</a:t>
            </a:r>
          </a:p>
          <a:p>
            <a:pPr lvl="1"/>
            <a:endParaRPr lang="en-US" sz="800" dirty="0"/>
          </a:p>
          <a:p>
            <a:pPr lvl="1"/>
            <a:r>
              <a:rPr lang="en-US" sz="2800" dirty="0">
                <a:solidFill>
                  <a:schemeClr val="accent1">
                    <a:lumMod val="75000"/>
                  </a:schemeClr>
                </a:solidFill>
              </a:rPr>
              <a:t>Minimally</a:t>
            </a:r>
            <a:r>
              <a:rPr lang="en-US" sz="2800" dirty="0"/>
              <a:t> changes the DRAM architecture</a:t>
            </a:r>
          </a:p>
          <a:p>
            <a:pPr lvl="1"/>
            <a:endParaRPr lang="en-US" dirty="0"/>
          </a:p>
        </p:txBody>
      </p:sp>
      <p:sp>
        <p:nvSpPr>
          <p:cNvPr id="5" name="Title 4">
            <a:extLst>
              <a:ext uri="{FF2B5EF4-FFF2-40B4-BE49-F238E27FC236}">
                <a16:creationId xmlns:a16="http://schemas.microsoft.com/office/drawing/2014/main" id="{2D212777-B8D9-3E4F-934E-E139D1BF63DC}"/>
              </a:ext>
            </a:extLst>
          </p:cNvPr>
          <p:cNvSpPr>
            <a:spLocks noGrp="1"/>
          </p:cNvSpPr>
          <p:nvPr>
            <p:ph type="title"/>
          </p:nvPr>
        </p:nvSpPr>
        <p:spPr/>
        <p:txBody>
          <a:bodyPr>
            <a:normAutofit fontScale="90000"/>
          </a:bodyPr>
          <a:lstStyle/>
          <a:p>
            <a:r>
              <a:rPr lang="en-US" dirty="0"/>
              <a:t>Our Goal</a:t>
            </a:r>
          </a:p>
        </p:txBody>
      </p:sp>
    </p:spTree>
    <p:extLst>
      <p:ext uri="{BB962C8B-B14F-4D97-AF65-F5344CB8AC3E}">
        <p14:creationId xmlns:p14="http://schemas.microsoft.com/office/powerpoint/2010/main" val="144487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3BDE8-46CC-8D47-991F-4D759631276F}"/>
              </a:ext>
            </a:extLst>
          </p:cNvPr>
          <p:cNvSpPr>
            <a:spLocks noGrp="1"/>
          </p:cNvSpPr>
          <p:nvPr>
            <p:ph idx="1"/>
          </p:nvPr>
        </p:nvSpPr>
        <p:spPr>
          <a:xfrm>
            <a:off x="169011" y="925975"/>
            <a:ext cx="8801369" cy="5509549"/>
          </a:xfrm>
        </p:spPr>
        <p:txBody>
          <a:bodyPr/>
          <a:lstStyle/>
          <a:p>
            <a:r>
              <a:rPr lang="en-US" b="1" dirty="0">
                <a:solidFill>
                  <a:srgbClr val="2D5597"/>
                </a:solidFill>
              </a:rPr>
              <a:t>SIMDRAM: </a:t>
            </a:r>
            <a:r>
              <a:rPr lang="en-US" dirty="0"/>
              <a:t>An end-to-end processing-using-DRAM framework that provides the programming interface, the ISA, and the hardware support for:</a:t>
            </a:r>
          </a:p>
          <a:p>
            <a:endParaRPr lang="en-US" sz="2400" dirty="0"/>
          </a:p>
          <a:p>
            <a:pPr lvl="1"/>
            <a:r>
              <a:rPr lang="en-US" dirty="0">
                <a:solidFill>
                  <a:srgbClr val="2D5597"/>
                </a:solidFill>
              </a:rPr>
              <a:t>Efficiently</a:t>
            </a:r>
            <a:r>
              <a:rPr lang="en-US" dirty="0"/>
              <a:t> computing </a:t>
            </a:r>
            <a:r>
              <a:rPr lang="en-US" dirty="0">
                <a:solidFill>
                  <a:srgbClr val="2D5597"/>
                </a:solidFill>
              </a:rPr>
              <a:t>complex</a:t>
            </a:r>
            <a:r>
              <a:rPr lang="en-US" dirty="0"/>
              <a:t> operations in DRAM</a:t>
            </a:r>
          </a:p>
          <a:p>
            <a:pPr lvl="1"/>
            <a:endParaRPr lang="en-US" sz="800" dirty="0"/>
          </a:p>
          <a:p>
            <a:pPr lvl="1"/>
            <a:r>
              <a:rPr lang="en-US" dirty="0"/>
              <a:t>Providing the ability to implement </a:t>
            </a:r>
            <a:r>
              <a:rPr lang="en-US" dirty="0">
                <a:solidFill>
                  <a:srgbClr val="2D5597"/>
                </a:solidFill>
              </a:rPr>
              <a:t>arbitrary</a:t>
            </a:r>
            <a:r>
              <a:rPr lang="en-US" dirty="0"/>
              <a:t> operations as required</a:t>
            </a:r>
          </a:p>
          <a:p>
            <a:pPr lvl="1"/>
            <a:endParaRPr lang="en-US" sz="800" dirty="0"/>
          </a:p>
          <a:p>
            <a:pPr lvl="1"/>
            <a:r>
              <a:rPr lang="en-US" dirty="0"/>
              <a:t>Using an </a:t>
            </a:r>
            <a:r>
              <a:rPr lang="en-US" dirty="0">
                <a:solidFill>
                  <a:srgbClr val="2D5597"/>
                </a:solidFill>
              </a:rPr>
              <a:t>in-DRAM massively-parallel SIMD substrate </a:t>
            </a:r>
            <a:r>
              <a:rPr lang="en-US" dirty="0"/>
              <a:t>that requires </a:t>
            </a:r>
            <a:r>
              <a:rPr lang="en-US" dirty="0">
                <a:solidFill>
                  <a:srgbClr val="2D5597"/>
                </a:solidFill>
              </a:rPr>
              <a:t>minimal</a:t>
            </a:r>
            <a:r>
              <a:rPr lang="en-US" dirty="0"/>
              <a:t> changes to DRAM architecture</a:t>
            </a:r>
          </a:p>
          <a:p>
            <a:pPr lvl="2"/>
            <a:endParaRPr lang="en-US" dirty="0"/>
          </a:p>
          <a:p>
            <a:pPr lvl="1"/>
            <a:endParaRPr lang="en-US" dirty="0"/>
          </a:p>
        </p:txBody>
      </p:sp>
      <p:sp>
        <p:nvSpPr>
          <p:cNvPr id="5" name="Title 4">
            <a:extLst>
              <a:ext uri="{FF2B5EF4-FFF2-40B4-BE49-F238E27FC236}">
                <a16:creationId xmlns:a16="http://schemas.microsoft.com/office/drawing/2014/main" id="{4917F6CF-5AB7-184D-8F3A-FEDD9458A03A}"/>
              </a:ext>
            </a:extLst>
          </p:cNvPr>
          <p:cNvSpPr>
            <a:spLocks noGrp="1"/>
          </p:cNvSpPr>
          <p:nvPr>
            <p:ph type="title"/>
          </p:nvPr>
        </p:nvSpPr>
        <p:spPr/>
        <p:txBody>
          <a:bodyPr>
            <a:normAutofit fontScale="90000"/>
          </a:bodyPr>
          <a:lstStyle/>
          <a:p>
            <a:r>
              <a:rPr lang="en-US" dirty="0"/>
              <a:t>Key Idea</a:t>
            </a:r>
          </a:p>
        </p:txBody>
      </p:sp>
    </p:spTree>
    <p:extLst>
      <p:ext uri="{BB962C8B-B14F-4D97-AF65-F5344CB8AC3E}">
        <p14:creationId xmlns:p14="http://schemas.microsoft.com/office/powerpoint/2010/main" val="393264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E973-379F-0E47-9237-8E81F18B2687}"/>
              </a:ext>
            </a:extLst>
          </p:cNvPr>
          <p:cNvSpPr>
            <a:spLocks noGrp="1"/>
          </p:cNvSpPr>
          <p:nvPr>
            <p:ph type="title"/>
          </p:nvPr>
        </p:nvSpPr>
        <p:spPr/>
        <p:txBody>
          <a:bodyPr>
            <a:normAutofit fontScale="90000"/>
          </a:bodyPr>
          <a:lstStyle/>
          <a:p>
            <a:r>
              <a:rPr lang="en-CA" sz="4400" dirty="0"/>
              <a:t>SIMDRAM: PUM Substrate</a:t>
            </a:r>
            <a:endParaRPr lang="en-US" sz="4400" dirty="0"/>
          </a:p>
        </p:txBody>
      </p:sp>
      <p:sp>
        <p:nvSpPr>
          <p:cNvPr id="3" name="Content Placeholder 2">
            <a:extLst>
              <a:ext uri="{FF2B5EF4-FFF2-40B4-BE49-F238E27FC236}">
                <a16:creationId xmlns:a16="http://schemas.microsoft.com/office/drawing/2014/main" id="{A223BDE8-46CC-8D47-991F-4D759631276F}"/>
              </a:ext>
            </a:extLst>
          </p:cNvPr>
          <p:cNvSpPr>
            <a:spLocks noGrp="1"/>
          </p:cNvSpPr>
          <p:nvPr>
            <p:ph idx="1"/>
          </p:nvPr>
        </p:nvSpPr>
        <p:spPr>
          <a:xfrm>
            <a:off x="78189" y="837208"/>
            <a:ext cx="8987622" cy="5463885"/>
          </a:xfrm>
        </p:spPr>
        <p:txBody>
          <a:bodyPr/>
          <a:lstStyle/>
          <a:p>
            <a:r>
              <a:rPr lang="en-CA" dirty="0"/>
              <a:t>SIMDRAM framework is built around a DRAM substrate that enables two techniques:</a:t>
            </a:r>
          </a:p>
          <a:p>
            <a:pPr lvl="1"/>
            <a:endParaRPr lang="en-US" dirty="0"/>
          </a:p>
          <a:p>
            <a:pPr lvl="1"/>
            <a:endParaRPr lang="en-US" dirty="0"/>
          </a:p>
        </p:txBody>
      </p:sp>
      <p:sp>
        <p:nvSpPr>
          <p:cNvPr id="44" name="Rectangle 43">
            <a:extLst>
              <a:ext uri="{FF2B5EF4-FFF2-40B4-BE49-F238E27FC236}">
                <a16:creationId xmlns:a16="http://schemas.microsoft.com/office/drawing/2014/main" id="{A08905E8-42CC-F349-A45A-B5006174B525}"/>
              </a:ext>
            </a:extLst>
          </p:cNvPr>
          <p:cNvSpPr/>
          <p:nvPr/>
        </p:nvSpPr>
        <p:spPr>
          <a:xfrm>
            <a:off x="670527" y="1686574"/>
            <a:ext cx="2902013" cy="400110"/>
          </a:xfrm>
          <a:prstGeom prst="rect">
            <a:avLst/>
          </a:prstGeom>
        </p:spPr>
        <p:txBody>
          <a:bodyPr wrap="none">
            <a:spAutoFit/>
          </a:bodyPr>
          <a:lstStyle/>
          <a:p>
            <a:pPr lvl="0" algn="ctr">
              <a:defRPr/>
            </a:pPr>
            <a:r>
              <a:rPr lang="en-US" sz="2000" b="1" dirty="0">
                <a:solidFill>
                  <a:schemeClr val="accent1">
                    <a:lumMod val="75000"/>
                  </a:schemeClr>
                </a:solidFill>
                <a:latin typeface="Cambria" panose="02040503050406030204" pitchFamily="18" charset="0"/>
                <a:cs typeface="Arial" panose="020B0604020202020204" pitchFamily="34" charset="0"/>
              </a:rPr>
              <a:t>(1) Vertical data layout</a:t>
            </a:r>
          </a:p>
        </p:txBody>
      </p:sp>
      <p:grpSp>
        <p:nvGrpSpPr>
          <p:cNvPr id="113" name="Group 112">
            <a:extLst>
              <a:ext uri="{FF2B5EF4-FFF2-40B4-BE49-F238E27FC236}">
                <a16:creationId xmlns:a16="http://schemas.microsoft.com/office/drawing/2014/main" id="{9085F27E-EFC7-2E43-8D41-8AD8EA776005}"/>
              </a:ext>
            </a:extLst>
          </p:cNvPr>
          <p:cNvGrpSpPr/>
          <p:nvPr/>
        </p:nvGrpSpPr>
        <p:grpSpPr>
          <a:xfrm>
            <a:off x="861221" y="2120789"/>
            <a:ext cx="3125947" cy="2586303"/>
            <a:chOff x="465576" y="2389889"/>
            <a:chExt cx="3125947" cy="2586303"/>
          </a:xfrm>
        </p:grpSpPr>
        <p:cxnSp>
          <p:nvCxnSpPr>
            <p:cNvPr id="46" name="Straight Arrow Connector 45">
              <a:extLst>
                <a:ext uri="{FF2B5EF4-FFF2-40B4-BE49-F238E27FC236}">
                  <a16:creationId xmlns:a16="http://schemas.microsoft.com/office/drawing/2014/main" id="{8DEE3538-05A0-094A-9D32-2AC042A93D4F}"/>
                </a:ext>
              </a:extLst>
            </p:cNvPr>
            <p:cNvCxnSpPr>
              <a:cxnSpLocks/>
            </p:cNvCxnSpPr>
            <p:nvPr/>
          </p:nvCxnSpPr>
          <p:spPr>
            <a:xfrm>
              <a:off x="2808126" y="2931238"/>
              <a:ext cx="0" cy="1417320"/>
            </a:xfrm>
            <a:prstGeom prst="straightConnector1">
              <a:avLst/>
            </a:prstGeom>
            <a:ln w="19050">
              <a:solidFill>
                <a:schemeClr val="tx1">
                  <a:lumMod val="75000"/>
                  <a:lumOff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F85C9C47-61D9-514F-AC12-B892EEF349D8}"/>
                </a:ext>
              </a:extLst>
            </p:cNvPr>
            <p:cNvSpPr/>
            <p:nvPr/>
          </p:nvSpPr>
          <p:spPr>
            <a:xfrm rot="5400000" flipH="1" flipV="1">
              <a:off x="2210291" y="3518386"/>
              <a:ext cx="1191523" cy="246221"/>
            </a:xfrm>
            <a:prstGeom prst="rect">
              <a:avLst/>
            </a:prstGeom>
            <a:solidFill>
              <a:schemeClr val="bg1"/>
            </a:solidFill>
          </p:spPr>
          <p:txBody>
            <a:bodyPr wrap="square" anchor="ctr">
              <a:spAutoFit/>
            </a:bodyPr>
            <a:lstStyle/>
            <a:p>
              <a:pPr algn="ctr"/>
              <a:r>
                <a:rPr lang="en-US" sz="1000" i="1" dirty="0">
                  <a:latin typeface="Cambria" panose="02040503050406030204" pitchFamily="18" charset="0"/>
                  <a:cs typeface="Arial" panose="020B0604020202020204" pitchFamily="34" charset="0"/>
                </a:rPr>
                <a:t>4-bit element size</a:t>
              </a:r>
            </a:p>
          </p:txBody>
        </p:sp>
        <p:cxnSp>
          <p:nvCxnSpPr>
            <p:cNvPr id="48" name="Straight Connector 47">
              <a:extLst>
                <a:ext uri="{FF2B5EF4-FFF2-40B4-BE49-F238E27FC236}">
                  <a16:creationId xmlns:a16="http://schemas.microsoft.com/office/drawing/2014/main" id="{40872D0E-4A7A-E44A-ACDD-E2296BE5AC01}"/>
                </a:ext>
              </a:extLst>
            </p:cNvPr>
            <p:cNvCxnSpPr>
              <a:cxnSpLocks/>
            </p:cNvCxnSpPr>
            <p:nvPr/>
          </p:nvCxnSpPr>
          <p:spPr>
            <a:xfrm flipV="1">
              <a:off x="2808126" y="4155473"/>
              <a:ext cx="0" cy="8496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Rounded Rectangle 48">
              <a:extLst>
                <a:ext uri="{FF2B5EF4-FFF2-40B4-BE49-F238E27FC236}">
                  <a16:creationId xmlns:a16="http://schemas.microsoft.com/office/drawing/2014/main" id="{8CB4F47B-8722-8441-8BC6-2BF4EC5194D9}"/>
                </a:ext>
              </a:extLst>
            </p:cNvPr>
            <p:cNvSpPr/>
            <p:nvPr/>
          </p:nvSpPr>
          <p:spPr>
            <a:xfrm rot="5400000">
              <a:off x="1823007" y="3484442"/>
              <a:ext cx="1417320" cy="310896"/>
            </a:xfrm>
            <a:prstGeom prst="roundRect">
              <a:avLst/>
            </a:prstGeom>
            <a:solidFill>
              <a:srgbClr val="E5DBAD"/>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effectLst>
                  <a:outerShdw blurRad="38100" dist="38100" dir="2700000" algn="tl">
                    <a:srgbClr val="000000">
                      <a:alpha val="43137"/>
                    </a:srgbClr>
                  </a:outerShdw>
                </a:effectLst>
                <a:latin typeface="Cambria" panose="02040503050406030204" pitchFamily="18" charset="0"/>
              </a:endParaRPr>
            </a:p>
          </p:txBody>
        </p:sp>
        <p:sp>
          <p:nvSpPr>
            <p:cNvPr id="50" name="Rounded Rectangle 49">
              <a:extLst>
                <a:ext uri="{FF2B5EF4-FFF2-40B4-BE49-F238E27FC236}">
                  <a16:creationId xmlns:a16="http://schemas.microsoft.com/office/drawing/2014/main" id="{2C6F5D11-CFBC-E44A-8CE2-B71472CABC0F}"/>
                </a:ext>
              </a:extLst>
            </p:cNvPr>
            <p:cNvSpPr/>
            <p:nvPr/>
          </p:nvSpPr>
          <p:spPr>
            <a:xfrm rot="5400000">
              <a:off x="1420432" y="3484535"/>
              <a:ext cx="1413371" cy="306763"/>
            </a:xfrm>
            <a:prstGeom prst="roundRect">
              <a:avLst/>
            </a:prstGeom>
            <a:solidFill>
              <a:srgbClr val="7DB677"/>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effectLst>
                  <a:outerShdw blurRad="38100" dist="38100" dir="2700000" algn="tl">
                    <a:srgbClr val="000000">
                      <a:alpha val="43137"/>
                    </a:srgbClr>
                  </a:outerShdw>
                </a:effectLst>
                <a:latin typeface="Cambria" panose="02040503050406030204" pitchFamily="18" charset="0"/>
              </a:endParaRPr>
            </a:p>
          </p:txBody>
        </p:sp>
        <p:sp>
          <p:nvSpPr>
            <p:cNvPr id="51" name="Rounded Rectangle 50">
              <a:extLst>
                <a:ext uri="{FF2B5EF4-FFF2-40B4-BE49-F238E27FC236}">
                  <a16:creationId xmlns:a16="http://schemas.microsoft.com/office/drawing/2014/main" id="{39891797-4F05-6942-BA14-B6713F8D720A}"/>
                </a:ext>
              </a:extLst>
            </p:cNvPr>
            <p:cNvSpPr/>
            <p:nvPr/>
          </p:nvSpPr>
          <p:spPr>
            <a:xfrm rot="5400000">
              <a:off x="1016590" y="3484935"/>
              <a:ext cx="1395121" cy="306763"/>
            </a:xfrm>
            <a:prstGeom prst="roundRect">
              <a:avLst/>
            </a:prstGeom>
            <a:solidFill>
              <a:srgbClr val="86C2C4"/>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effectLst>
                  <a:outerShdw blurRad="38100" dist="38100" dir="2700000" algn="tl">
                    <a:srgbClr val="000000">
                      <a:alpha val="43137"/>
                    </a:srgbClr>
                  </a:outerShdw>
                </a:effectLst>
                <a:latin typeface="Cambria" panose="02040503050406030204" pitchFamily="18" charset="0"/>
              </a:endParaRPr>
            </a:p>
          </p:txBody>
        </p:sp>
        <p:sp>
          <p:nvSpPr>
            <p:cNvPr id="52" name="Rounded Rectangle 51">
              <a:extLst>
                <a:ext uri="{FF2B5EF4-FFF2-40B4-BE49-F238E27FC236}">
                  <a16:creationId xmlns:a16="http://schemas.microsoft.com/office/drawing/2014/main" id="{B505D2B8-F58B-DA4B-BFA3-C3FE9909F07E}"/>
                </a:ext>
              </a:extLst>
            </p:cNvPr>
            <p:cNvSpPr/>
            <p:nvPr/>
          </p:nvSpPr>
          <p:spPr>
            <a:xfrm rot="5400000">
              <a:off x="619053" y="3475410"/>
              <a:ext cx="1395120" cy="306763"/>
            </a:xfrm>
            <a:prstGeom prst="roundRect">
              <a:avLst/>
            </a:prstGeom>
            <a:solidFill>
              <a:srgbClr val="9FBED9"/>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effectLst>
                  <a:outerShdw blurRad="38100" dist="38100" dir="2700000" algn="tl">
                    <a:srgbClr val="000000">
                      <a:alpha val="43137"/>
                    </a:srgbClr>
                  </a:outerShdw>
                </a:effectLst>
                <a:latin typeface="Cambria" panose="02040503050406030204" pitchFamily="18" charset="0"/>
              </a:endParaRPr>
            </a:p>
          </p:txBody>
        </p:sp>
        <p:grpSp>
          <p:nvGrpSpPr>
            <p:cNvPr id="53" name="Group 52">
              <a:extLst>
                <a:ext uri="{FF2B5EF4-FFF2-40B4-BE49-F238E27FC236}">
                  <a16:creationId xmlns:a16="http://schemas.microsoft.com/office/drawing/2014/main" id="{51984AFC-DCD9-1344-A010-D311782B95BB}"/>
                </a:ext>
              </a:extLst>
            </p:cNvPr>
            <p:cNvGrpSpPr/>
            <p:nvPr/>
          </p:nvGrpSpPr>
          <p:grpSpPr>
            <a:xfrm>
              <a:off x="838412" y="2945325"/>
              <a:ext cx="1904672" cy="1400209"/>
              <a:chOff x="2273663" y="1360078"/>
              <a:chExt cx="1904672" cy="1400209"/>
            </a:xfrm>
          </p:grpSpPr>
          <p:cxnSp>
            <p:nvCxnSpPr>
              <p:cNvPr id="54" name="Straight Connector 53">
                <a:extLst>
                  <a:ext uri="{FF2B5EF4-FFF2-40B4-BE49-F238E27FC236}">
                    <a16:creationId xmlns:a16="http://schemas.microsoft.com/office/drawing/2014/main" id="{31666C08-233D-114A-A997-A2C3BD87861E}"/>
                  </a:ext>
                </a:extLst>
              </p:cNvPr>
              <p:cNvCxnSpPr>
                <a:cxnSpLocks/>
              </p:cNvCxnSpPr>
              <p:nvPr/>
            </p:nvCxnSpPr>
            <p:spPr>
              <a:xfrm>
                <a:off x="3966158" y="1360078"/>
                <a:ext cx="0" cy="1399277"/>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40EC77E-B16E-C349-9034-44E727CFEA38}"/>
                  </a:ext>
                </a:extLst>
              </p:cNvPr>
              <p:cNvCxnSpPr>
                <a:cxnSpLocks/>
              </p:cNvCxnSpPr>
              <p:nvPr/>
            </p:nvCxnSpPr>
            <p:spPr>
              <a:xfrm>
                <a:off x="3562682" y="1360078"/>
                <a:ext cx="0" cy="1399277"/>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73F59E2-DB55-0F4A-AD55-88730DEDDA1A}"/>
                  </a:ext>
                </a:extLst>
              </p:cNvPr>
              <p:cNvCxnSpPr>
                <a:cxnSpLocks/>
              </p:cNvCxnSpPr>
              <p:nvPr/>
            </p:nvCxnSpPr>
            <p:spPr>
              <a:xfrm>
                <a:off x="3159205" y="1360078"/>
                <a:ext cx="0" cy="1399277"/>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C0B2E30-6570-0642-A372-F5DE9B408D54}"/>
                  </a:ext>
                </a:extLst>
              </p:cNvPr>
              <p:cNvCxnSpPr>
                <a:cxnSpLocks/>
              </p:cNvCxnSpPr>
              <p:nvPr/>
            </p:nvCxnSpPr>
            <p:spPr>
              <a:xfrm>
                <a:off x="2755729" y="1360078"/>
                <a:ext cx="0" cy="1399277"/>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34F8C4A-B5AE-5F45-A189-A7F16550DC1D}"/>
                  </a:ext>
                </a:extLst>
              </p:cNvPr>
              <p:cNvCxnSpPr>
                <a:cxnSpLocks/>
              </p:cNvCxnSpPr>
              <p:nvPr/>
            </p:nvCxnSpPr>
            <p:spPr>
              <a:xfrm>
                <a:off x="2486695" y="1524059"/>
                <a:ext cx="169164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838DAC0-9BF5-5548-9694-A9419BB9122B}"/>
                  </a:ext>
                </a:extLst>
              </p:cNvPr>
              <p:cNvCxnSpPr>
                <a:cxnSpLocks/>
              </p:cNvCxnSpPr>
              <p:nvPr/>
            </p:nvCxnSpPr>
            <p:spPr>
              <a:xfrm flipV="1">
                <a:off x="2486554" y="1865822"/>
                <a:ext cx="1691640" cy="402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B0DE4FD-ED0D-2B4E-A582-D866C5A053E5}"/>
                  </a:ext>
                </a:extLst>
              </p:cNvPr>
              <p:cNvCxnSpPr>
                <a:cxnSpLocks/>
              </p:cNvCxnSpPr>
              <p:nvPr/>
            </p:nvCxnSpPr>
            <p:spPr>
              <a:xfrm>
                <a:off x="2485229" y="2220601"/>
                <a:ext cx="169164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12BE749-4E84-9848-A320-C7C7A80C0409}"/>
                  </a:ext>
                </a:extLst>
              </p:cNvPr>
              <p:cNvCxnSpPr>
                <a:cxnSpLocks/>
              </p:cNvCxnSpPr>
              <p:nvPr/>
            </p:nvCxnSpPr>
            <p:spPr>
              <a:xfrm>
                <a:off x="2486185" y="2569619"/>
                <a:ext cx="169164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8F6B029F-A1C8-1C42-A433-8D1587801EBA}"/>
                  </a:ext>
                </a:extLst>
              </p:cNvPr>
              <p:cNvGrpSpPr/>
              <p:nvPr/>
            </p:nvGrpSpPr>
            <p:grpSpPr>
              <a:xfrm>
                <a:off x="2637580" y="1414194"/>
                <a:ext cx="1440494" cy="1272246"/>
                <a:chOff x="2612180" y="1388794"/>
                <a:chExt cx="1440494" cy="1272246"/>
              </a:xfrm>
            </p:grpSpPr>
            <p:sp>
              <p:nvSpPr>
                <p:cNvPr id="64" name="Oval 63">
                  <a:extLst>
                    <a:ext uri="{FF2B5EF4-FFF2-40B4-BE49-F238E27FC236}">
                      <a16:creationId xmlns:a16="http://schemas.microsoft.com/office/drawing/2014/main" id="{69C48A3F-85AE-0842-B172-52AF6C1CD99A}"/>
                    </a:ext>
                  </a:extLst>
                </p:cNvPr>
                <p:cNvSpPr>
                  <a:spLocks noChangeAspect="1"/>
                </p:cNvSpPr>
                <p:nvPr/>
              </p:nvSpPr>
              <p:spPr>
                <a:xfrm>
                  <a:off x="3017121" y="1388794"/>
                  <a:ext cx="228600" cy="227929"/>
                </a:xfrm>
                <a:prstGeom prst="ellipse">
                  <a:avLst/>
                </a:prstGeom>
                <a:solidFill>
                  <a:srgbClr val="62B9BE"/>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5" name="Oval 64">
                  <a:extLst>
                    <a:ext uri="{FF2B5EF4-FFF2-40B4-BE49-F238E27FC236}">
                      <a16:creationId xmlns:a16="http://schemas.microsoft.com/office/drawing/2014/main" id="{4B798CA8-1070-8746-BD84-46301B48B381}"/>
                    </a:ext>
                  </a:extLst>
                </p:cNvPr>
                <p:cNvSpPr>
                  <a:spLocks noChangeAspect="1"/>
                </p:cNvSpPr>
                <p:nvPr/>
              </p:nvSpPr>
              <p:spPr>
                <a:xfrm>
                  <a:off x="3420598" y="1388794"/>
                  <a:ext cx="228600" cy="227929"/>
                </a:xfrm>
                <a:prstGeom prst="ellipse">
                  <a:avLst/>
                </a:prstGeom>
                <a:solidFill>
                  <a:srgbClr val="8AC581"/>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6" name="Oval 65">
                  <a:extLst>
                    <a:ext uri="{FF2B5EF4-FFF2-40B4-BE49-F238E27FC236}">
                      <a16:creationId xmlns:a16="http://schemas.microsoft.com/office/drawing/2014/main" id="{E7E87A9E-5343-A246-858C-4783944500D6}"/>
                    </a:ext>
                  </a:extLst>
                </p:cNvPr>
                <p:cNvSpPr>
                  <a:spLocks noChangeAspect="1"/>
                </p:cNvSpPr>
                <p:nvPr/>
              </p:nvSpPr>
              <p:spPr>
                <a:xfrm>
                  <a:off x="3824074" y="1388794"/>
                  <a:ext cx="228600" cy="227929"/>
                </a:xfrm>
                <a:prstGeom prst="ellipse">
                  <a:avLst/>
                </a:prstGeom>
                <a:solidFill>
                  <a:srgbClr val="EDDC8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7" name="Oval 66">
                  <a:extLst>
                    <a:ext uri="{FF2B5EF4-FFF2-40B4-BE49-F238E27FC236}">
                      <a16:creationId xmlns:a16="http://schemas.microsoft.com/office/drawing/2014/main" id="{27491FF8-91AC-6F40-96DF-C68F2EAC77D5}"/>
                    </a:ext>
                  </a:extLst>
                </p:cNvPr>
                <p:cNvSpPr>
                  <a:spLocks noChangeAspect="1"/>
                </p:cNvSpPr>
                <p:nvPr/>
              </p:nvSpPr>
              <p:spPr>
                <a:xfrm>
                  <a:off x="2613646" y="1388794"/>
                  <a:ext cx="229273" cy="228600"/>
                </a:xfrm>
                <a:prstGeom prst="ellipse">
                  <a:avLst/>
                </a:prstGeom>
                <a:solidFill>
                  <a:srgbClr val="7DB0DE"/>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8" name="Oval 67">
                  <a:extLst>
                    <a:ext uri="{FF2B5EF4-FFF2-40B4-BE49-F238E27FC236}">
                      <a16:creationId xmlns:a16="http://schemas.microsoft.com/office/drawing/2014/main" id="{76BBFE03-4716-E84F-A740-04DC4ECB9EE8}"/>
                    </a:ext>
                  </a:extLst>
                </p:cNvPr>
                <p:cNvSpPr>
                  <a:spLocks noChangeAspect="1"/>
                </p:cNvSpPr>
                <p:nvPr/>
              </p:nvSpPr>
              <p:spPr>
                <a:xfrm>
                  <a:off x="3016980" y="1734583"/>
                  <a:ext cx="228600" cy="227929"/>
                </a:xfrm>
                <a:prstGeom prst="ellipse">
                  <a:avLst/>
                </a:prstGeom>
                <a:solidFill>
                  <a:srgbClr val="68BBBE"/>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9" name="Oval 68">
                  <a:extLst>
                    <a:ext uri="{FF2B5EF4-FFF2-40B4-BE49-F238E27FC236}">
                      <a16:creationId xmlns:a16="http://schemas.microsoft.com/office/drawing/2014/main" id="{7B186617-48D2-D948-BF98-0FA74A5A6D36}"/>
                    </a:ext>
                  </a:extLst>
                </p:cNvPr>
                <p:cNvSpPr>
                  <a:spLocks noChangeAspect="1"/>
                </p:cNvSpPr>
                <p:nvPr/>
              </p:nvSpPr>
              <p:spPr>
                <a:xfrm>
                  <a:off x="3420457" y="1734583"/>
                  <a:ext cx="228600" cy="227929"/>
                </a:xfrm>
                <a:prstGeom prst="ellipse">
                  <a:avLst/>
                </a:prstGeom>
                <a:solidFill>
                  <a:srgbClr val="99CC91"/>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0" name="Oval 69">
                  <a:extLst>
                    <a:ext uri="{FF2B5EF4-FFF2-40B4-BE49-F238E27FC236}">
                      <a16:creationId xmlns:a16="http://schemas.microsoft.com/office/drawing/2014/main" id="{4685007E-6A80-8A4E-BBB2-56253D7576B8}"/>
                    </a:ext>
                  </a:extLst>
                </p:cNvPr>
                <p:cNvSpPr>
                  <a:spLocks noChangeAspect="1"/>
                </p:cNvSpPr>
                <p:nvPr/>
              </p:nvSpPr>
              <p:spPr>
                <a:xfrm>
                  <a:off x="3823933" y="1734583"/>
                  <a:ext cx="228600" cy="227929"/>
                </a:xfrm>
                <a:prstGeom prst="ellipse">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1" name="Oval 70">
                  <a:extLst>
                    <a:ext uri="{FF2B5EF4-FFF2-40B4-BE49-F238E27FC236}">
                      <a16:creationId xmlns:a16="http://schemas.microsoft.com/office/drawing/2014/main" id="{45EDAEC3-43A1-184C-988C-6BDCE805B604}"/>
                    </a:ext>
                  </a:extLst>
                </p:cNvPr>
                <p:cNvSpPr>
                  <a:spLocks noChangeAspect="1"/>
                </p:cNvSpPr>
                <p:nvPr/>
              </p:nvSpPr>
              <p:spPr>
                <a:xfrm>
                  <a:off x="2613504" y="1734583"/>
                  <a:ext cx="228600" cy="227929"/>
                </a:xfrm>
                <a:prstGeom prst="ellipse">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2" name="Oval 71">
                  <a:extLst>
                    <a:ext uri="{FF2B5EF4-FFF2-40B4-BE49-F238E27FC236}">
                      <a16:creationId xmlns:a16="http://schemas.microsoft.com/office/drawing/2014/main" id="{83AE7083-4710-2948-8FBC-DEB4B7EEEBD8}"/>
                    </a:ext>
                  </a:extLst>
                </p:cNvPr>
                <p:cNvSpPr>
                  <a:spLocks noChangeAspect="1"/>
                </p:cNvSpPr>
                <p:nvPr/>
              </p:nvSpPr>
              <p:spPr>
                <a:xfrm>
                  <a:off x="3015656" y="2084093"/>
                  <a:ext cx="228600" cy="227929"/>
                </a:xfrm>
                <a:prstGeom prst="ellipse">
                  <a:avLst/>
                </a:prstGeom>
                <a:solidFill>
                  <a:srgbClr val="7EC5C9"/>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3" name="Oval 72">
                  <a:extLst>
                    <a:ext uri="{FF2B5EF4-FFF2-40B4-BE49-F238E27FC236}">
                      <a16:creationId xmlns:a16="http://schemas.microsoft.com/office/drawing/2014/main" id="{634BFC26-D991-DF48-AFB4-F8A1737D50DA}"/>
                    </a:ext>
                  </a:extLst>
                </p:cNvPr>
                <p:cNvSpPr>
                  <a:spLocks noChangeAspect="1"/>
                </p:cNvSpPr>
                <p:nvPr/>
              </p:nvSpPr>
              <p:spPr>
                <a:xfrm>
                  <a:off x="3419133" y="2084093"/>
                  <a:ext cx="228600" cy="227929"/>
                </a:xfrm>
                <a:prstGeom prst="ellipse">
                  <a:avLst/>
                </a:prstGeom>
                <a:solidFill>
                  <a:srgbClr val="A4D29D"/>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4" name="Oval 73">
                  <a:extLst>
                    <a:ext uri="{FF2B5EF4-FFF2-40B4-BE49-F238E27FC236}">
                      <a16:creationId xmlns:a16="http://schemas.microsoft.com/office/drawing/2014/main" id="{FB797A49-4F37-1B43-ABD6-51FB89BD3A25}"/>
                    </a:ext>
                  </a:extLst>
                </p:cNvPr>
                <p:cNvSpPr>
                  <a:spLocks noChangeAspect="1"/>
                </p:cNvSpPr>
                <p:nvPr/>
              </p:nvSpPr>
              <p:spPr>
                <a:xfrm>
                  <a:off x="3822609" y="2084093"/>
                  <a:ext cx="228600" cy="227929"/>
                </a:xfrm>
                <a:prstGeom prst="ellipse">
                  <a:avLst/>
                </a:prstGeom>
                <a:solidFill>
                  <a:srgbClr val="F2E7A5"/>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5" name="Oval 74">
                  <a:extLst>
                    <a:ext uri="{FF2B5EF4-FFF2-40B4-BE49-F238E27FC236}">
                      <a16:creationId xmlns:a16="http://schemas.microsoft.com/office/drawing/2014/main" id="{A0CF9792-4094-3B45-92E8-C5B72C549D52}"/>
                    </a:ext>
                  </a:extLst>
                </p:cNvPr>
                <p:cNvSpPr>
                  <a:spLocks noChangeAspect="1"/>
                </p:cNvSpPr>
                <p:nvPr/>
              </p:nvSpPr>
              <p:spPr>
                <a:xfrm>
                  <a:off x="2612180" y="2084093"/>
                  <a:ext cx="228600" cy="227929"/>
                </a:xfrm>
                <a:prstGeom prst="ellipse">
                  <a:avLst/>
                </a:prstGeom>
                <a:solidFill>
                  <a:srgbClr val="9EC6E6"/>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6" name="Oval 75">
                  <a:extLst>
                    <a:ext uri="{FF2B5EF4-FFF2-40B4-BE49-F238E27FC236}">
                      <a16:creationId xmlns:a16="http://schemas.microsoft.com/office/drawing/2014/main" id="{F64B35DD-292A-A647-B1FD-156D335C5C1B}"/>
                    </a:ext>
                  </a:extLst>
                </p:cNvPr>
                <p:cNvSpPr>
                  <a:spLocks noChangeAspect="1"/>
                </p:cNvSpPr>
                <p:nvPr/>
              </p:nvSpPr>
              <p:spPr>
                <a:xfrm>
                  <a:off x="3016612" y="2433111"/>
                  <a:ext cx="228600" cy="227929"/>
                </a:xfrm>
                <a:prstGeom prst="ellipse">
                  <a:avLst/>
                </a:prstGeom>
                <a:solidFill>
                  <a:srgbClr val="8DCECE"/>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7" name="Oval 76">
                  <a:extLst>
                    <a:ext uri="{FF2B5EF4-FFF2-40B4-BE49-F238E27FC236}">
                      <a16:creationId xmlns:a16="http://schemas.microsoft.com/office/drawing/2014/main" id="{E81F99BA-F3B0-0B4E-AEAC-4FB3820A6686}"/>
                    </a:ext>
                  </a:extLst>
                </p:cNvPr>
                <p:cNvSpPr>
                  <a:spLocks noChangeAspect="1"/>
                </p:cNvSpPr>
                <p:nvPr/>
              </p:nvSpPr>
              <p:spPr>
                <a:xfrm>
                  <a:off x="3420089" y="2433111"/>
                  <a:ext cx="228600" cy="227929"/>
                </a:xfrm>
                <a:prstGeom prst="ellipse">
                  <a:avLst/>
                </a:prstGeom>
                <a:solidFill>
                  <a:srgbClr val="B1DAAB"/>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8" name="Oval 77">
                  <a:extLst>
                    <a:ext uri="{FF2B5EF4-FFF2-40B4-BE49-F238E27FC236}">
                      <a16:creationId xmlns:a16="http://schemas.microsoft.com/office/drawing/2014/main" id="{F8F26717-74BF-7344-9D65-75549AABA764}"/>
                    </a:ext>
                  </a:extLst>
                </p:cNvPr>
                <p:cNvSpPr>
                  <a:spLocks noChangeAspect="1"/>
                </p:cNvSpPr>
                <p:nvPr/>
              </p:nvSpPr>
              <p:spPr>
                <a:xfrm>
                  <a:off x="3823565" y="2433111"/>
                  <a:ext cx="228600" cy="227929"/>
                </a:xfrm>
                <a:prstGeom prst="ellipse">
                  <a:avLst/>
                </a:prstGeom>
                <a:solidFill>
                  <a:srgbClr val="F7EDB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9" name="Oval 78">
                  <a:extLst>
                    <a:ext uri="{FF2B5EF4-FFF2-40B4-BE49-F238E27FC236}">
                      <a16:creationId xmlns:a16="http://schemas.microsoft.com/office/drawing/2014/main" id="{58ACAAF1-12F0-AE4B-AB03-8C15C1255D66}"/>
                    </a:ext>
                  </a:extLst>
                </p:cNvPr>
                <p:cNvSpPr>
                  <a:spLocks noChangeAspect="1"/>
                </p:cNvSpPr>
                <p:nvPr/>
              </p:nvSpPr>
              <p:spPr>
                <a:xfrm>
                  <a:off x="2613136" y="2433111"/>
                  <a:ext cx="228600" cy="227929"/>
                </a:xfrm>
                <a:prstGeom prst="ellipse">
                  <a:avLst/>
                </a:prstGeom>
                <a:solidFill>
                  <a:srgbClr val="AECEEA"/>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rgbClr val="EDDC82"/>
                    </a:solidFill>
                    <a:latin typeface="Cambria" panose="02040503050406030204" pitchFamily="18" charset="0"/>
                    <a:cs typeface="Arial" panose="020B0604020202020204" pitchFamily="34" charset="0"/>
                  </a:endParaRPr>
                </a:p>
              </p:txBody>
            </p:sp>
          </p:grpSp>
          <p:sp>
            <p:nvSpPr>
              <p:cNvPr id="63" name="Rounded Rectangle 62">
                <a:extLst>
                  <a:ext uri="{FF2B5EF4-FFF2-40B4-BE49-F238E27FC236}">
                    <a16:creationId xmlns:a16="http://schemas.microsoft.com/office/drawing/2014/main" id="{3249002E-FEA7-F945-82C1-C72BC5E38C59}"/>
                  </a:ext>
                </a:extLst>
              </p:cNvPr>
              <p:cNvSpPr/>
              <p:nvPr/>
            </p:nvSpPr>
            <p:spPr>
              <a:xfrm rot="5400000" flipH="1" flipV="1">
                <a:off x="1689662" y="1949169"/>
                <a:ext cx="1395119" cy="227118"/>
              </a:xfrm>
              <a:prstGeom prst="roundRect">
                <a:avLst/>
              </a:prstGeom>
              <a:solidFill>
                <a:schemeClr val="bg1"/>
              </a:solidFill>
              <a:ln w="19050">
                <a:solidFill>
                  <a:schemeClr val="tx1"/>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i="1" dirty="0">
                    <a:solidFill>
                      <a:schemeClr val="tx1"/>
                    </a:solidFill>
                    <a:latin typeface="Cambria" panose="02040503050406030204" pitchFamily="18" charset="0"/>
                    <a:cs typeface="Arial" panose="020B0604020202020204" pitchFamily="34" charset="0"/>
                  </a:rPr>
                  <a:t>Row  Decoder</a:t>
                </a:r>
              </a:p>
            </p:txBody>
          </p:sp>
        </p:grpSp>
        <p:sp>
          <p:nvSpPr>
            <p:cNvPr id="80" name="Rectangle 79">
              <a:extLst>
                <a:ext uri="{FF2B5EF4-FFF2-40B4-BE49-F238E27FC236}">
                  <a16:creationId xmlns:a16="http://schemas.microsoft.com/office/drawing/2014/main" id="{ECFDA4A4-A5FB-D443-B14A-83725EA2169C}"/>
                </a:ext>
              </a:extLst>
            </p:cNvPr>
            <p:cNvSpPr/>
            <p:nvPr/>
          </p:nvSpPr>
          <p:spPr>
            <a:xfrm>
              <a:off x="465576" y="2389889"/>
              <a:ext cx="3019745" cy="369332"/>
            </a:xfrm>
            <a:prstGeom prst="rect">
              <a:avLst/>
            </a:prstGeom>
          </p:spPr>
          <p:txBody>
            <a:bodyPr wrap="square">
              <a:spAutoFit/>
            </a:bodyPr>
            <a:lstStyle/>
            <a:p>
              <a:r>
                <a:rPr lang="en-US" dirty="0">
                  <a:latin typeface="Cambria" panose="02040503050406030204" pitchFamily="18" charset="0"/>
                  <a:cs typeface="Arial" panose="020B0604020202020204" pitchFamily="34" charset="0"/>
                </a:rPr>
                <a:t>most significant bit (MSB)</a:t>
              </a:r>
            </a:p>
          </p:txBody>
        </p:sp>
        <p:sp>
          <p:nvSpPr>
            <p:cNvPr id="81" name="Rectangle 80">
              <a:extLst>
                <a:ext uri="{FF2B5EF4-FFF2-40B4-BE49-F238E27FC236}">
                  <a16:creationId xmlns:a16="http://schemas.microsoft.com/office/drawing/2014/main" id="{DC2D5FDB-77A7-2C49-9045-475B975C902C}"/>
                </a:ext>
              </a:extLst>
            </p:cNvPr>
            <p:cNvSpPr/>
            <p:nvPr/>
          </p:nvSpPr>
          <p:spPr>
            <a:xfrm>
              <a:off x="571780" y="4606860"/>
              <a:ext cx="3019743" cy="369332"/>
            </a:xfrm>
            <a:prstGeom prst="rect">
              <a:avLst/>
            </a:prstGeom>
          </p:spPr>
          <p:txBody>
            <a:bodyPr wrap="square">
              <a:spAutoFit/>
            </a:bodyPr>
            <a:lstStyle/>
            <a:p>
              <a:r>
                <a:rPr lang="en-US" dirty="0">
                  <a:latin typeface="Cambria" panose="02040503050406030204" pitchFamily="18" charset="0"/>
                  <a:cs typeface="Arial" panose="020B0604020202020204" pitchFamily="34" charset="0"/>
                </a:rPr>
                <a:t>least significant bit (LSB)</a:t>
              </a:r>
            </a:p>
          </p:txBody>
        </p:sp>
        <p:cxnSp>
          <p:nvCxnSpPr>
            <p:cNvPr id="82" name="Curved Connector 81">
              <a:extLst>
                <a:ext uri="{FF2B5EF4-FFF2-40B4-BE49-F238E27FC236}">
                  <a16:creationId xmlns:a16="http://schemas.microsoft.com/office/drawing/2014/main" id="{FB0562C0-87A3-3446-B0F6-6889A62C166F}"/>
                </a:ext>
              </a:extLst>
            </p:cNvPr>
            <p:cNvCxnSpPr>
              <a:cxnSpLocks/>
            </p:cNvCxnSpPr>
            <p:nvPr/>
          </p:nvCxnSpPr>
          <p:spPr>
            <a:xfrm rot="16200000" flipH="1">
              <a:off x="2216212" y="2755923"/>
              <a:ext cx="263300" cy="169617"/>
            </a:xfrm>
            <a:prstGeom prst="curvedConnector3">
              <a:avLst>
                <a:gd name="adj1" fmla="val 50000"/>
              </a:avLst>
            </a:prstGeom>
            <a:ln w="1905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3" name="Curved Connector 82">
              <a:extLst>
                <a:ext uri="{FF2B5EF4-FFF2-40B4-BE49-F238E27FC236}">
                  <a16:creationId xmlns:a16="http://schemas.microsoft.com/office/drawing/2014/main" id="{C1548052-EC1D-6A40-9820-BE5AFDCDC10E}"/>
                </a:ext>
              </a:extLst>
            </p:cNvPr>
            <p:cNvCxnSpPr>
              <a:cxnSpLocks/>
            </p:cNvCxnSpPr>
            <p:nvPr/>
          </p:nvCxnSpPr>
          <p:spPr>
            <a:xfrm rot="5400000" flipH="1" flipV="1">
              <a:off x="2143672" y="4366797"/>
              <a:ext cx="373965" cy="215007"/>
            </a:xfrm>
            <a:prstGeom prst="curvedConnector3">
              <a:avLst>
                <a:gd name="adj1" fmla="val 50000"/>
              </a:avLst>
            </a:prstGeom>
            <a:ln w="1905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13175D2-0967-DA47-8432-0061046AA52B}"/>
                </a:ext>
              </a:extLst>
            </p:cNvPr>
            <p:cNvCxnSpPr>
              <a:cxnSpLocks/>
            </p:cNvCxnSpPr>
            <p:nvPr/>
          </p:nvCxnSpPr>
          <p:spPr>
            <a:xfrm flipV="1">
              <a:off x="2808126" y="3045735"/>
              <a:ext cx="0" cy="8496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89" name="Straight Connector 88">
            <a:extLst>
              <a:ext uri="{FF2B5EF4-FFF2-40B4-BE49-F238E27FC236}">
                <a16:creationId xmlns:a16="http://schemas.microsoft.com/office/drawing/2014/main" id="{B0ED1467-6AF3-2A48-B248-9DC61E503E2F}"/>
              </a:ext>
            </a:extLst>
          </p:cNvPr>
          <p:cNvCxnSpPr>
            <a:cxnSpLocks/>
          </p:cNvCxnSpPr>
          <p:nvPr/>
        </p:nvCxnSpPr>
        <p:spPr>
          <a:xfrm>
            <a:off x="4389470" y="1701890"/>
            <a:ext cx="0" cy="4552903"/>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CD8217C0-069C-234D-99D3-BB6E688D12C1}"/>
              </a:ext>
            </a:extLst>
          </p:cNvPr>
          <p:cNvGrpSpPr/>
          <p:nvPr/>
        </p:nvGrpSpPr>
        <p:grpSpPr>
          <a:xfrm>
            <a:off x="5657622" y="2551667"/>
            <a:ext cx="2408618" cy="1580939"/>
            <a:chOff x="5132496" y="2349165"/>
            <a:chExt cx="3291001" cy="2191573"/>
          </a:xfrm>
        </p:grpSpPr>
        <p:sp>
          <p:nvSpPr>
            <p:cNvPr id="91" name="Rounded Rectangle 90">
              <a:extLst>
                <a:ext uri="{FF2B5EF4-FFF2-40B4-BE49-F238E27FC236}">
                  <a16:creationId xmlns:a16="http://schemas.microsoft.com/office/drawing/2014/main" id="{2F8B2480-4393-394C-8958-EF09D439B1CB}"/>
                </a:ext>
              </a:extLst>
            </p:cNvPr>
            <p:cNvSpPr/>
            <p:nvPr/>
          </p:nvSpPr>
          <p:spPr>
            <a:xfrm>
              <a:off x="5132496" y="2349165"/>
              <a:ext cx="3291001" cy="2191573"/>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92" name="Group 91">
              <a:extLst>
                <a:ext uri="{FF2B5EF4-FFF2-40B4-BE49-F238E27FC236}">
                  <a16:creationId xmlns:a16="http://schemas.microsoft.com/office/drawing/2014/main" id="{F4BCCB2E-1A19-7642-B16B-3AFB13E12052}"/>
                </a:ext>
              </a:extLst>
            </p:cNvPr>
            <p:cNvGrpSpPr/>
            <p:nvPr/>
          </p:nvGrpSpPr>
          <p:grpSpPr>
            <a:xfrm>
              <a:off x="5226937" y="2702786"/>
              <a:ext cx="3101189" cy="1390153"/>
              <a:chOff x="2374448" y="4500155"/>
              <a:chExt cx="1728339" cy="774753"/>
            </a:xfrm>
          </p:grpSpPr>
          <p:grpSp>
            <p:nvGrpSpPr>
              <p:cNvPr id="93" name="Group 92">
                <a:extLst>
                  <a:ext uri="{FF2B5EF4-FFF2-40B4-BE49-F238E27FC236}">
                    <a16:creationId xmlns:a16="http://schemas.microsoft.com/office/drawing/2014/main" id="{BEE791C5-435D-FA40-A2CB-C0BD55392076}"/>
                  </a:ext>
                </a:extLst>
              </p:cNvPr>
              <p:cNvGrpSpPr/>
              <p:nvPr/>
            </p:nvGrpSpPr>
            <p:grpSpPr>
              <a:xfrm>
                <a:off x="3493108" y="4877423"/>
                <a:ext cx="360464" cy="69048"/>
                <a:chOff x="4793112" y="4167661"/>
                <a:chExt cx="360464" cy="69048"/>
              </a:xfrm>
            </p:grpSpPr>
            <p:cxnSp>
              <p:nvCxnSpPr>
                <p:cNvPr id="108" name="Straight Connector 107">
                  <a:extLst>
                    <a:ext uri="{FF2B5EF4-FFF2-40B4-BE49-F238E27FC236}">
                      <a16:creationId xmlns:a16="http://schemas.microsoft.com/office/drawing/2014/main" id="{256CB30A-B175-3F41-A159-7C6B2D02425F}"/>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Flowchart: Connector 11">
                  <a:extLst>
                    <a:ext uri="{FF2B5EF4-FFF2-40B4-BE49-F238E27FC236}">
                      <a16:creationId xmlns:a16="http://schemas.microsoft.com/office/drawing/2014/main" id="{25FAC7E5-A244-5B44-A3A1-D3EAB8E070DE}"/>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94" name="Group 93">
                <a:extLst>
                  <a:ext uri="{FF2B5EF4-FFF2-40B4-BE49-F238E27FC236}">
                    <a16:creationId xmlns:a16="http://schemas.microsoft.com/office/drawing/2014/main" id="{65A3DF85-9482-E344-A376-611852AD15D1}"/>
                  </a:ext>
                </a:extLst>
              </p:cNvPr>
              <p:cNvGrpSpPr/>
              <p:nvPr/>
            </p:nvGrpSpPr>
            <p:grpSpPr>
              <a:xfrm>
                <a:off x="2407175" y="4532111"/>
                <a:ext cx="640784" cy="188681"/>
                <a:chOff x="3566331" y="3827728"/>
                <a:chExt cx="640784" cy="188681"/>
              </a:xfrm>
            </p:grpSpPr>
            <p:cxnSp>
              <p:nvCxnSpPr>
                <p:cNvPr id="105" name="Straight Connector 104">
                  <a:extLst>
                    <a:ext uri="{FF2B5EF4-FFF2-40B4-BE49-F238E27FC236}">
                      <a16:creationId xmlns:a16="http://schemas.microsoft.com/office/drawing/2014/main" id="{9A5E572D-0D85-AE46-8F5C-74537BAD004E}"/>
                    </a:ext>
                  </a:extLst>
                </p:cNvPr>
                <p:cNvCxnSpPr/>
                <p:nvPr/>
              </p:nvCxnSpPr>
              <p:spPr>
                <a:xfrm flipH="1">
                  <a:off x="3861872" y="3935947"/>
                  <a:ext cx="345243" cy="0"/>
                </a:xfrm>
                <a:prstGeom prst="line">
                  <a:avLst/>
                </a:prstGeom>
                <a:solidFill>
                  <a:schemeClr val="tx1"/>
                </a:solidFill>
                <a:ln w="25400" cap="flat" cmpd="sng" algn="ctr">
                  <a:solidFill>
                    <a:schemeClr val="tx1"/>
                  </a:solidFill>
                  <a:prstDash val="solid"/>
                </a:ln>
                <a:effectLst/>
              </p:spPr>
            </p:cxnSp>
            <p:sp>
              <p:nvSpPr>
                <p:cNvPr id="106" name="Flowchart: Connector 8">
                  <a:extLst>
                    <a:ext uri="{FF2B5EF4-FFF2-40B4-BE49-F238E27FC236}">
                      <a16:creationId xmlns:a16="http://schemas.microsoft.com/office/drawing/2014/main" id="{D5748731-2FFF-1948-B38B-EA2203B7681D}"/>
                    </a:ext>
                  </a:extLst>
                </p:cNvPr>
                <p:cNvSpPr/>
                <p:nvPr/>
              </p:nvSpPr>
              <p:spPr>
                <a:xfrm>
                  <a:off x="3792823" y="3901423"/>
                  <a:ext cx="69049"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07" name="Rectangle 106">
                  <a:extLst>
                    <a:ext uri="{FF2B5EF4-FFF2-40B4-BE49-F238E27FC236}">
                      <a16:creationId xmlns:a16="http://schemas.microsoft.com/office/drawing/2014/main" id="{0E9BD3F8-A763-4D41-88FA-BD199D9D18A3}"/>
                    </a:ext>
                  </a:extLst>
                </p:cNvPr>
                <p:cNvSpPr/>
                <p:nvPr/>
              </p:nvSpPr>
              <p:spPr>
                <a:xfrm>
                  <a:off x="3566331" y="3827728"/>
                  <a:ext cx="177067" cy="18868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grpSp>
          <p:grpSp>
            <p:nvGrpSpPr>
              <p:cNvPr id="95" name="Group 94">
                <a:extLst>
                  <a:ext uri="{FF2B5EF4-FFF2-40B4-BE49-F238E27FC236}">
                    <a16:creationId xmlns:a16="http://schemas.microsoft.com/office/drawing/2014/main" id="{4E9685E2-A40C-7D47-9CA2-69EAAAC3CA34}"/>
                  </a:ext>
                </a:extLst>
              </p:cNvPr>
              <p:cNvGrpSpPr/>
              <p:nvPr/>
            </p:nvGrpSpPr>
            <p:grpSpPr>
              <a:xfrm>
                <a:off x="2396948" y="4808615"/>
                <a:ext cx="651011" cy="188681"/>
                <a:chOff x="3556104" y="4200874"/>
                <a:chExt cx="651011" cy="188681"/>
              </a:xfrm>
            </p:grpSpPr>
            <p:cxnSp>
              <p:nvCxnSpPr>
                <p:cNvPr id="102" name="Straight Connector 101">
                  <a:extLst>
                    <a:ext uri="{FF2B5EF4-FFF2-40B4-BE49-F238E27FC236}">
                      <a16:creationId xmlns:a16="http://schemas.microsoft.com/office/drawing/2014/main" id="{E7E9EB84-D0C5-8946-BA38-F5B928D77408}"/>
                    </a:ext>
                  </a:extLst>
                </p:cNvPr>
                <p:cNvCxnSpPr/>
                <p:nvPr/>
              </p:nvCxnSpPr>
              <p:spPr>
                <a:xfrm flipH="1">
                  <a:off x="3861872" y="4304206"/>
                  <a:ext cx="345243" cy="0"/>
                </a:xfrm>
                <a:prstGeom prst="line">
                  <a:avLst/>
                </a:prstGeom>
                <a:solidFill>
                  <a:schemeClr val="tx1"/>
                </a:solidFill>
                <a:ln w="25400" cap="flat" cmpd="sng" algn="ctr">
                  <a:solidFill>
                    <a:schemeClr val="tx1"/>
                  </a:solidFill>
                  <a:prstDash val="solid"/>
                </a:ln>
                <a:effectLst/>
              </p:spPr>
            </p:cxnSp>
            <p:sp>
              <p:nvSpPr>
                <p:cNvPr id="103" name="Flowchart: Connector 9">
                  <a:extLst>
                    <a:ext uri="{FF2B5EF4-FFF2-40B4-BE49-F238E27FC236}">
                      <a16:creationId xmlns:a16="http://schemas.microsoft.com/office/drawing/2014/main" id="{DBB05C82-B171-1F4E-8B1B-0344E0C85FE1}"/>
                    </a:ext>
                  </a:extLst>
                </p:cNvPr>
                <p:cNvSpPr/>
                <p:nvPr/>
              </p:nvSpPr>
              <p:spPr>
                <a:xfrm>
                  <a:off x="3800251" y="4269682"/>
                  <a:ext cx="69049"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04" name="Rectangle 103">
                  <a:extLst>
                    <a:ext uri="{FF2B5EF4-FFF2-40B4-BE49-F238E27FC236}">
                      <a16:creationId xmlns:a16="http://schemas.microsoft.com/office/drawing/2014/main" id="{225F5B4E-F1CD-CC45-B42D-133A8808817D}"/>
                    </a:ext>
                  </a:extLst>
                </p:cNvPr>
                <p:cNvSpPr/>
                <p:nvPr/>
              </p:nvSpPr>
              <p:spPr>
                <a:xfrm>
                  <a:off x="3556104" y="4200874"/>
                  <a:ext cx="177067" cy="18868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grpSp>
          <p:sp>
            <p:nvSpPr>
              <p:cNvPr id="96" name="Rectangle 95">
                <a:extLst>
                  <a:ext uri="{FF2B5EF4-FFF2-40B4-BE49-F238E27FC236}">
                    <a16:creationId xmlns:a16="http://schemas.microsoft.com/office/drawing/2014/main" id="{8FC226C0-6844-C74A-9FD6-83BBFDDA7483}"/>
                  </a:ext>
                </a:extLst>
              </p:cNvPr>
              <p:cNvSpPr/>
              <p:nvPr/>
            </p:nvSpPr>
            <p:spPr>
              <a:xfrm>
                <a:off x="3818407" y="4780569"/>
                <a:ext cx="284380" cy="18868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grpSp>
            <p:nvGrpSpPr>
              <p:cNvPr id="97" name="Group 96">
                <a:extLst>
                  <a:ext uri="{FF2B5EF4-FFF2-40B4-BE49-F238E27FC236}">
                    <a16:creationId xmlns:a16="http://schemas.microsoft.com/office/drawing/2014/main" id="{A5D0E016-9520-6E4A-8F2B-339052BEB2A4}"/>
                  </a:ext>
                </a:extLst>
              </p:cNvPr>
              <p:cNvGrpSpPr/>
              <p:nvPr/>
            </p:nvGrpSpPr>
            <p:grpSpPr>
              <a:xfrm>
                <a:off x="2374448" y="5084569"/>
                <a:ext cx="649439" cy="188681"/>
                <a:chOff x="3541773" y="4616424"/>
                <a:chExt cx="649439" cy="188681"/>
              </a:xfrm>
            </p:grpSpPr>
            <p:sp>
              <p:nvSpPr>
                <p:cNvPr id="99" name="Flowchart: Connector 9">
                  <a:extLst>
                    <a:ext uri="{FF2B5EF4-FFF2-40B4-BE49-F238E27FC236}">
                      <a16:creationId xmlns:a16="http://schemas.microsoft.com/office/drawing/2014/main" id="{D3DE8B3D-3F4F-D840-A626-1EB5C0D6BD78}"/>
                    </a:ext>
                  </a:extLst>
                </p:cNvPr>
                <p:cNvSpPr/>
                <p:nvPr/>
              </p:nvSpPr>
              <p:spPr>
                <a:xfrm>
                  <a:off x="3800250" y="4671824"/>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00" name="Rectangle 99">
                  <a:extLst>
                    <a:ext uri="{FF2B5EF4-FFF2-40B4-BE49-F238E27FC236}">
                      <a16:creationId xmlns:a16="http://schemas.microsoft.com/office/drawing/2014/main" id="{B6146C27-D3A0-6745-A3F3-BEB99E133328}"/>
                    </a:ext>
                  </a:extLst>
                </p:cNvPr>
                <p:cNvSpPr/>
                <p:nvPr/>
              </p:nvSpPr>
              <p:spPr>
                <a:xfrm>
                  <a:off x="3541773" y="4616424"/>
                  <a:ext cx="237817" cy="18868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01" name="Straight Connector 100">
                  <a:extLst>
                    <a:ext uri="{FF2B5EF4-FFF2-40B4-BE49-F238E27FC236}">
                      <a16:creationId xmlns:a16="http://schemas.microsoft.com/office/drawing/2014/main" id="{11989D48-B9A3-674F-A088-39FBBF3103CD}"/>
                    </a:ext>
                  </a:extLst>
                </p:cNvPr>
                <p:cNvCxnSpPr/>
                <p:nvPr/>
              </p:nvCxnSpPr>
              <p:spPr>
                <a:xfrm flipH="1">
                  <a:off x="3845969" y="4715418"/>
                  <a:ext cx="345243" cy="0"/>
                </a:xfrm>
                <a:prstGeom prst="line">
                  <a:avLst/>
                </a:prstGeom>
                <a:solidFill>
                  <a:schemeClr val="tx1"/>
                </a:solidFill>
                <a:ln w="25400" cap="flat" cmpd="sng" algn="ctr">
                  <a:solidFill>
                    <a:schemeClr val="tx1"/>
                  </a:solidFill>
                  <a:prstDash val="solid"/>
                </a:ln>
                <a:effectLst/>
              </p:spPr>
            </p:cxnSp>
          </p:grpSp>
          <p:sp>
            <p:nvSpPr>
              <p:cNvPr id="98" name="Oval 97">
                <a:extLst>
                  <a:ext uri="{FF2B5EF4-FFF2-40B4-BE49-F238E27FC236}">
                    <a16:creationId xmlns:a16="http://schemas.microsoft.com/office/drawing/2014/main" id="{BB2C9386-CBD4-9C4E-9B9A-A95335A58DA2}"/>
                  </a:ext>
                </a:extLst>
              </p:cNvPr>
              <p:cNvSpPr/>
              <p:nvPr/>
            </p:nvSpPr>
            <p:spPr>
              <a:xfrm>
                <a:off x="2834830" y="4500155"/>
                <a:ext cx="774753" cy="77475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mbria" panose="02040503050406030204" pitchFamily="18" charset="0"/>
                  </a:rPr>
                  <a:t>MAJ</a:t>
                </a:r>
              </a:p>
            </p:txBody>
          </p:sp>
        </p:grpSp>
      </p:grpSp>
      <p:sp>
        <p:nvSpPr>
          <p:cNvPr id="110" name="Rectangle 109">
            <a:extLst>
              <a:ext uri="{FF2B5EF4-FFF2-40B4-BE49-F238E27FC236}">
                <a16:creationId xmlns:a16="http://schemas.microsoft.com/office/drawing/2014/main" id="{AA6A849E-E7C4-6044-A431-4EECF15AAC88}"/>
              </a:ext>
            </a:extLst>
          </p:cNvPr>
          <p:cNvSpPr/>
          <p:nvPr/>
        </p:nvSpPr>
        <p:spPr>
          <a:xfrm>
            <a:off x="4866068" y="1632484"/>
            <a:ext cx="3947940" cy="400110"/>
          </a:xfrm>
          <a:prstGeom prst="rect">
            <a:avLst/>
          </a:prstGeom>
        </p:spPr>
        <p:txBody>
          <a:bodyPr wrap="none">
            <a:spAutoFit/>
          </a:bodyPr>
          <a:lstStyle/>
          <a:p>
            <a:pPr lvl="0" algn="ctr">
              <a:defRPr/>
            </a:pPr>
            <a:r>
              <a:rPr lang="en-US" sz="2000" b="1" dirty="0">
                <a:solidFill>
                  <a:schemeClr val="accent1">
                    <a:lumMod val="75000"/>
                  </a:schemeClr>
                </a:solidFill>
                <a:latin typeface="Cambria" panose="02040503050406030204" pitchFamily="18" charset="0"/>
                <a:cs typeface="Arial" panose="020B0604020202020204" pitchFamily="34" charset="0"/>
              </a:rPr>
              <a:t>(2) Majority-based computation</a:t>
            </a:r>
          </a:p>
        </p:txBody>
      </p:sp>
      <p:sp>
        <p:nvSpPr>
          <p:cNvPr id="111" name="Rectangle 110">
            <a:extLst>
              <a:ext uri="{FF2B5EF4-FFF2-40B4-BE49-F238E27FC236}">
                <a16:creationId xmlns:a16="http://schemas.microsoft.com/office/drawing/2014/main" id="{A5DB2E84-A5F8-4E4E-AD4F-1B7C5E79DD8F}"/>
              </a:ext>
            </a:extLst>
          </p:cNvPr>
          <p:cNvSpPr/>
          <p:nvPr/>
        </p:nvSpPr>
        <p:spPr>
          <a:xfrm>
            <a:off x="414384" y="4751722"/>
            <a:ext cx="3975086" cy="1446550"/>
          </a:xfrm>
          <a:prstGeom prst="rect">
            <a:avLst/>
          </a:prstGeom>
        </p:spPr>
        <p:txBody>
          <a:bodyPr wrap="square">
            <a:spAutoFit/>
          </a:bodyPr>
          <a:lstStyle/>
          <a:p>
            <a:r>
              <a:rPr lang="en-US" sz="2000" b="1" dirty="0">
                <a:latin typeface="Cambria" panose="02040503050406030204" pitchFamily="18" charset="0"/>
                <a:cs typeface="Arial" panose="020B0604020202020204" pitchFamily="34" charset="0"/>
              </a:rPr>
              <a:t>Pros</a:t>
            </a:r>
            <a:r>
              <a:rPr lang="en-US" sz="2000" b="1" dirty="0">
                <a:solidFill>
                  <a:srgbClr val="C00000"/>
                </a:solidFill>
                <a:latin typeface="Cambria" panose="02040503050406030204" pitchFamily="18" charset="0"/>
                <a:cs typeface="Arial" panose="020B0604020202020204" pitchFamily="34" charset="0"/>
              </a:rPr>
              <a:t> </a:t>
            </a:r>
            <a:r>
              <a:rPr lang="en-US" sz="2000" b="1" dirty="0">
                <a:latin typeface="Cambria" panose="02040503050406030204" pitchFamily="18" charset="0"/>
                <a:cs typeface="Arial" panose="020B0604020202020204" pitchFamily="34" charset="0"/>
              </a:rPr>
              <a:t>compared to the conventional</a:t>
            </a:r>
            <a:r>
              <a:rPr lang="en-US" sz="2000" b="1" dirty="0">
                <a:solidFill>
                  <a:srgbClr val="C00000"/>
                </a:solidFill>
                <a:latin typeface="Cambria" panose="02040503050406030204" pitchFamily="18" charset="0"/>
                <a:cs typeface="Arial" panose="020B0604020202020204" pitchFamily="34" charset="0"/>
              </a:rPr>
              <a:t> horizontal layout:</a:t>
            </a:r>
          </a:p>
          <a:p>
            <a:endParaRPr lang="en-US" sz="800" b="1" dirty="0">
              <a:solidFill>
                <a:srgbClr val="C00000"/>
              </a:solidFill>
              <a:latin typeface="Cambria" panose="02040503050406030204" pitchFamily="18" charset="0"/>
              <a:cs typeface="Arial" panose="020B0604020202020204" pitchFamily="34" charset="0"/>
            </a:endParaRPr>
          </a:p>
          <a:p>
            <a:pPr marL="342900" indent="-342900">
              <a:buFont typeface="Arial" panose="020B0604020202020204" pitchFamily="34" charset="0"/>
              <a:buChar char="•"/>
            </a:pPr>
            <a:r>
              <a:rPr lang="en-US" sz="2000" dirty="0">
                <a:solidFill>
                  <a:schemeClr val="accent6">
                    <a:lumMod val="75000"/>
                  </a:schemeClr>
                </a:solidFill>
                <a:latin typeface="Cambria" panose="02040503050406030204" pitchFamily="18" charset="0"/>
                <a:cs typeface="Arial" panose="020B0604020202020204" pitchFamily="34" charset="0"/>
              </a:rPr>
              <a:t>Implicit shift operation</a:t>
            </a:r>
          </a:p>
          <a:p>
            <a:pPr marL="342900" indent="-342900">
              <a:buFont typeface="Arial" panose="020B0604020202020204" pitchFamily="34" charset="0"/>
              <a:buChar char="•"/>
            </a:pPr>
            <a:r>
              <a:rPr lang="en-US" sz="2000" dirty="0">
                <a:solidFill>
                  <a:schemeClr val="accent6">
                    <a:lumMod val="75000"/>
                  </a:schemeClr>
                </a:solidFill>
                <a:latin typeface="Cambria" panose="02040503050406030204" pitchFamily="18" charset="0"/>
                <a:cs typeface="Arial" panose="020B0604020202020204" pitchFamily="34" charset="0"/>
              </a:rPr>
              <a:t>Massive parallelism</a:t>
            </a:r>
          </a:p>
        </p:txBody>
      </p:sp>
      <p:sp>
        <p:nvSpPr>
          <p:cNvPr id="112" name="TextBox 111">
            <a:extLst>
              <a:ext uri="{FF2B5EF4-FFF2-40B4-BE49-F238E27FC236}">
                <a16:creationId xmlns:a16="http://schemas.microsoft.com/office/drawing/2014/main" id="{3C15F7EB-449A-2347-8242-FA56A336841A}"/>
              </a:ext>
            </a:extLst>
          </p:cNvPr>
          <p:cNvSpPr txBox="1"/>
          <p:nvPr/>
        </p:nvSpPr>
        <p:spPr>
          <a:xfrm>
            <a:off x="5516967" y="2106443"/>
            <a:ext cx="2689928" cy="400110"/>
          </a:xfrm>
          <a:prstGeom prst="rect">
            <a:avLst/>
          </a:prstGeom>
          <a:noFill/>
        </p:spPr>
        <p:txBody>
          <a:bodyPr wrap="square" rtlCol="0">
            <a:spAutoFit/>
          </a:bodyPr>
          <a:lstStyle/>
          <a:p>
            <a:pPr lvl="0" algn="ctr" defTabSz="914400">
              <a:defRPr/>
            </a:pPr>
            <a:r>
              <a:rPr lang="en-US" sz="2000" dirty="0" err="1">
                <a:latin typeface="Cambria" panose="02040503050406030204" pitchFamily="18" charset="0"/>
              </a:rPr>
              <a:t>C</a:t>
            </a:r>
            <a:r>
              <a:rPr lang="en-US" sz="2000" baseline="-25000" dirty="0" err="1">
                <a:latin typeface="Cambria" panose="02040503050406030204" pitchFamily="18" charset="0"/>
              </a:rPr>
              <a:t>out</a:t>
            </a:r>
            <a:r>
              <a:rPr lang="en-US" sz="2000" dirty="0">
                <a:latin typeface="Cambria" panose="02040503050406030204" pitchFamily="18" charset="0"/>
              </a:rPr>
              <a:t>= AB + </a:t>
            </a:r>
            <a:r>
              <a:rPr lang="en-US" sz="2000" dirty="0" err="1">
                <a:latin typeface="Cambria" panose="02040503050406030204" pitchFamily="18" charset="0"/>
              </a:rPr>
              <a:t>AC</a:t>
            </a:r>
            <a:r>
              <a:rPr lang="en-US" sz="2000" baseline="-25000" dirty="0" err="1">
                <a:latin typeface="Cambria" panose="02040503050406030204" pitchFamily="18" charset="0"/>
              </a:rPr>
              <a:t>in</a:t>
            </a:r>
            <a:r>
              <a:rPr lang="en-US" sz="2000" dirty="0">
                <a:latin typeface="Cambria" panose="02040503050406030204" pitchFamily="18" charset="0"/>
              </a:rPr>
              <a:t> + </a:t>
            </a:r>
            <a:r>
              <a:rPr lang="en-US" sz="2000" dirty="0" err="1">
                <a:latin typeface="Cambria" panose="02040503050406030204" pitchFamily="18" charset="0"/>
              </a:rPr>
              <a:t>BC</a:t>
            </a:r>
            <a:r>
              <a:rPr lang="en-US" sz="2000" baseline="-25000" dirty="0" err="1">
                <a:latin typeface="Cambria" panose="02040503050406030204" pitchFamily="18" charset="0"/>
              </a:rPr>
              <a:t>in</a:t>
            </a:r>
            <a:endParaRPr lang="en-US" sz="2000" baseline="-25000" dirty="0">
              <a:latin typeface="Cambria" panose="02040503050406030204" pitchFamily="18" charset="0"/>
            </a:endParaRPr>
          </a:p>
        </p:txBody>
      </p:sp>
      <p:sp>
        <p:nvSpPr>
          <p:cNvPr id="114" name="Rectangle 113">
            <a:extLst>
              <a:ext uri="{FF2B5EF4-FFF2-40B4-BE49-F238E27FC236}">
                <a16:creationId xmlns:a16="http://schemas.microsoft.com/office/drawing/2014/main" id="{255A87C3-964B-F448-8CB5-714CDB5C2109}"/>
              </a:ext>
            </a:extLst>
          </p:cNvPr>
          <p:cNvSpPr/>
          <p:nvPr/>
        </p:nvSpPr>
        <p:spPr>
          <a:xfrm>
            <a:off x="4897974" y="4755596"/>
            <a:ext cx="4224229" cy="1754326"/>
          </a:xfrm>
          <a:prstGeom prst="rect">
            <a:avLst/>
          </a:prstGeom>
        </p:spPr>
        <p:txBody>
          <a:bodyPr wrap="square">
            <a:spAutoFit/>
          </a:bodyPr>
          <a:lstStyle/>
          <a:p>
            <a:r>
              <a:rPr lang="en-US" sz="2000" b="1" dirty="0">
                <a:latin typeface="Cambria" panose="02040503050406030204" pitchFamily="18" charset="0"/>
                <a:cs typeface="Arial" panose="020B0604020202020204" pitchFamily="34" charset="0"/>
              </a:rPr>
              <a:t>Pros</a:t>
            </a:r>
            <a:r>
              <a:rPr lang="en-US" sz="2000" b="1" dirty="0">
                <a:solidFill>
                  <a:srgbClr val="C00000"/>
                </a:solidFill>
                <a:latin typeface="Cambria" panose="02040503050406030204" pitchFamily="18" charset="0"/>
                <a:cs typeface="Arial" panose="020B0604020202020204" pitchFamily="34" charset="0"/>
              </a:rPr>
              <a:t> </a:t>
            </a:r>
            <a:r>
              <a:rPr lang="en-US" sz="2000" b="1" dirty="0">
                <a:latin typeface="Cambria" panose="02040503050406030204" pitchFamily="18" charset="0"/>
                <a:cs typeface="Arial" panose="020B0604020202020204" pitchFamily="34" charset="0"/>
              </a:rPr>
              <a:t>compared to</a:t>
            </a:r>
            <a:r>
              <a:rPr lang="en-US" sz="2000" b="1" dirty="0">
                <a:solidFill>
                  <a:srgbClr val="C00000"/>
                </a:solidFill>
                <a:latin typeface="Cambria" panose="02040503050406030204" pitchFamily="18" charset="0"/>
                <a:cs typeface="Arial" panose="020B0604020202020204" pitchFamily="34" charset="0"/>
              </a:rPr>
              <a:t> AND/OR/NOT-based </a:t>
            </a:r>
            <a:r>
              <a:rPr lang="en-US" sz="2000" b="1" dirty="0">
                <a:latin typeface="Cambria" panose="02040503050406030204" pitchFamily="18" charset="0"/>
                <a:cs typeface="Arial" panose="020B0604020202020204" pitchFamily="34" charset="0"/>
              </a:rPr>
              <a:t>computation:</a:t>
            </a:r>
          </a:p>
          <a:p>
            <a:endParaRPr lang="en-US" sz="800" b="1" dirty="0">
              <a:solidFill>
                <a:srgbClr val="C00000"/>
              </a:solidFill>
              <a:latin typeface="Cambria" panose="02040503050406030204" pitchFamily="18" charset="0"/>
              <a:cs typeface="Arial" panose="020B0604020202020204" pitchFamily="34" charset="0"/>
            </a:endParaRPr>
          </a:p>
          <a:p>
            <a:pPr marL="342900" indent="-342900">
              <a:buFont typeface="Arial" panose="020B0604020202020204" pitchFamily="34" charset="0"/>
              <a:buChar char="•"/>
            </a:pPr>
            <a:r>
              <a:rPr lang="en-US" sz="2000" dirty="0">
                <a:solidFill>
                  <a:schemeClr val="accent6">
                    <a:lumMod val="75000"/>
                  </a:schemeClr>
                </a:solidFill>
                <a:latin typeface="Cambria" panose="02040503050406030204" pitchFamily="18" charset="0"/>
                <a:cs typeface="Arial" panose="020B0604020202020204" pitchFamily="34" charset="0"/>
              </a:rPr>
              <a:t>Higher performance</a:t>
            </a:r>
          </a:p>
          <a:p>
            <a:pPr marL="342900" indent="-342900">
              <a:buFont typeface="Arial" panose="020B0604020202020204" pitchFamily="34" charset="0"/>
              <a:buChar char="•"/>
            </a:pPr>
            <a:r>
              <a:rPr lang="en-US" sz="2000" dirty="0">
                <a:solidFill>
                  <a:schemeClr val="accent6">
                    <a:lumMod val="75000"/>
                  </a:schemeClr>
                </a:solidFill>
                <a:latin typeface="Cambria" panose="02040503050406030204" pitchFamily="18" charset="0"/>
                <a:cs typeface="Arial" panose="020B0604020202020204" pitchFamily="34" charset="0"/>
              </a:rPr>
              <a:t>Higher throughput</a:t>
            </a:r>
          </a:p>
          <a:p>
            <a:pPr marL="342900" indent="-342900">
              <a:buFont typeface="Arial" panose="020B0604020202020204" pitchFamily="34" charset="0"/>
              <a:buChar char="•"/>
            </a:pPr>
            <a:r>
              <a:rPr lang="en-US" sz="2000" dirty="0">
                <a:solidFill>
                  <a:schemeClr val="accent6">
                    <a:lumMod val="75000"/>
                  </a:schemeClr>
                </a:solidFill>
                <a:latin typeface="Cambria" panose="02040503050406030204" pitchFamily="18" charset="0"/>
                <a:cs typeface="Arial" panose="020B0604020202020204" pitchFamily="34" charset="0"/>
              </a:rPr>
              <a:t>Lower energy consumption</a:t>
            </a:r>
          </a:p>
        </p:txBody>
      </p:sp>
    </p:spTree>
    <p:extLst>
      <p:ext uri="{BB962C8B-B14F-4D97-AF65-F5344CB8AC3E}">
        <p14:creationId xmlns:p14="http://schemas.microsoft.com/office/powerpoint/2010/main" val="207990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fade">
                                      <p:cBhvr>
                                        <p:cTn id="12" dur="500"/>
                                        <p:tgtEl>
                                          <p:spTgt spid="1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1">
                                            <p:txEl>
                                              <p:pRg st="0" end="0"/>
                                            </p:txEl>
                                          </p:spTgt>
                                        </p:tgtEl>
                                        <p:attrNameLst>
                                          <p:attrName>style.visibility</p:attrName>
                                        </p:attrNameLst>
                                      </p:cBhvr>
                                      <p:to>
                                        <p:strVal val="visible"/>
                                      </p:to>
                                    </p:set>
                                    <p:animEffect transition="in" filter="fade">
                                      <p:cBhvr>
                                        <p:cTn id="17" dur="500"/>
                                        <p:tgtEl>
                                          <p:spTgt spid="1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1">
                                            <p:txEl>
                                              <p:pRg st="2" end="2"/>
                                            </p:txEl>
                                          </p:spTgt>
                                        </p:tgtEl>
                                        <p:attrNameLst>
                                          <p:attrName>style.visibility</p:attrName>
                                        </p:attrNameLst>
                                      </p:cBhvr>
                                      <p:to>
                                        <p:strVal val="visible"/>
                                      </p:to>
                                    </p:set>
                                    <p:animEffect transition="in" filter="fade">
                                      <p:cBhvr>
                                        <p:cTn id="22" dur="500"/>
                                        <p:tgtEl>
                                          <p:spTgt spid="1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1">
                                            <p:txEl>
                                              <p:pRg st="3" end="3"/>
                                            </p:txEl>
                                          </p:spTgt>
                                        </p:tgtEl>
                                        <p:attrNameLst>
                                          <p:attrName>style.visibility</p:attrName>
                                        </p:attrNameLst>
                                      </p:cBhvr>
                                      <p:to>
                                        <p:strVal val="visible"/>
                                      </p:to>
                                    </p:set>
                                    <p:animEffect transition="in" filter="fade">
                                      <p:cBhvr>
                                        <p:cTn id="27" dur="500"/>
                                        <p:tgtEl>
                                          <p:spTgt spid="11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9"/>
                                        </p:tgtEl>
                                        <p:attrNameLst>
                                          <p:attrName>style.visibility</p:attrName>
                                        </p:attrNameLst>
                                      </p:cBhvr>
                                      <p:to>
                                        <p:strVal val="visible"/>
                                      </p:to>
                                    </p:set>
                                    <p:animEffect transition="in" filter="fade">
                                      <p:cBhvr>
                                        <p:cTn id="32" dur="500"/>
                                        <p:tgtEl>
                                          <p:spTgt spid="89"/>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10"/>
                                        </p:tgtEl>
                                        <p:attrNameLst>
                                          <p:attrName>style.visibility</p:attrName>
                                        </p:attrNameLst>
                                      </p:cBhvr>
                                      <p:to>
                                        <p:strVal val="visible"/>
                                      </p:to>
                                    </p:set>
                                    <p:animEffect transition="in" filter="fade">
                                      <p:cBhvr>
                                        <p:cTn id="36" dur="500"/>
                                        <p:tgtEl>
                                          <p:spTgt spid="1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2"/>
                                        </p:tgtEl>
                                        <p:attrNameLst>
                                          <p:attrName>style.visibility</p:attrName>
                                        </p:attrNameLst>
                                      </p:cBhvr>
                                      <p:to>
                                        <p:strVal val="visible"/>
                                      </p:to>
                                    </p:set>
                                    <p:animEffect transition="in" filter="fade">
                                      <p:cBhvr>
                                        <p:cTn id="41" dur="500"/>
                                        <p:tgtEl>
                                          <p:spTgt spid="112"/>
                                        </p:tgtEl>
                                      </p:cBhvr>
                                    </p:animEffect>
                                  </p:childTnLst>
                                </p:cTn>
                              </p:par>
                              <p:par>
                                <p:cTn id="42" presetID="10" presetClass="entr" presetSubtype="0" fill="hold" nodeType="with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fade">
                                      <p:cBhvr>
                                        <p:cTn id="44" dur="500"/>
                                        <p:tgtEl>
                                          <p:spTgt spid="9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14">
                                            <p:txEl>
                                              <p:pRg st="0" end="0"/>
                                            </p:txEl>
                                          </p:spTgt>
                                        </p:tgtEl>
                                        <p:attrNameLst>
                                          <p:attrName>style.visibility</p:attrName>
                                        </p:attrNameLst>
                                      </p:cBhvr>
                                      <p:to>
                                        <p:strVal val="visible"/>
                                      </p:to>
                                    </p:set>
                                    <p:animEffect transition="in" filter="fade">
                                      <p:cBhvr>
                                        <p:cTn id="49" dur="500"/>
                                        <p:tgtEl>
                                          <p:spTgt spid="114">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4">
                                            <p:txEl>
                                              <p:pRg st="2" end="2"/>
                                            </p:txEl>
                                          </p:spTgt>
                                        </p:tgtEl>
                                        <p:attrNameLst>
                                          <p:attrName>style.visibility</p:attrName>
                                        </p:attrNameLst>
                                      </p:cBhvr>
                                      <p:to>
                                        <p:strVal val="visible"/>
                                      </p:to>
                                    </p:set>
                                    <p:animEffect transition="in" filter="fade">
                                      <p:cBhvr>
                                        <p:cTn id="54" dur="500"/>
                                        <p:tgtEl>
                                          <p:spTgt spid="114">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14">
                                            <p:txEl>
                                              <p:pRg st="3" end="3"/>
                                            </p:txEl>
                                          </p:spTgt>
                                        </p:tgtEl>
                                        <p:attrNameLst>
                                          <p:attrName>style.visibility</p:attrName>
                                        </p:attrNameLst>
                                      </p:cBhvr>
                                      <p:to>
                                        <p:strVal val="visible"/>
                                      </p:to>
                                    </p:set>
                                    <p:animEffect transition="in" filter="fade">
                                      <p:cBhvr>
                                        <p:cTn id="59" dur="500"/>
                                        <p:tgtEl>
                                          <p:spTgt spid="114">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14">
                                            <p:txEl>
                                              <p:pRg st="4" end="4"/>
                                            </p:txEl>
                                          </p:spTgt>
                                        </p:tgtEl>
                                        <p:attrNameLst>
                                          <p:attrName>style.visibility</p:attrName>
                                        </p:attrNameLst>
                                      </p:cBhvr>
                                      <p:to>
                                        <p:strVal val="visible"/>
                                      </p:to>
                                    </p:set>
                                    <p:animEffect transition="in" filter="fade">
                                      <p:cBhvr>
                                        <p:cTn id="64" dur="500"/>
                                        <p:tgtEl>
                                          <p:spTgt spid="1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10" grpId="0"/>
      <p:bldP spid="1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Rounded Rectangle 159">
            <a:extLst>
              <a:ext uri="{FF2B5EF4-FFF2-40B4-BE49-F238E27FC236}">
                <a16:creationId xmlns:a16="http://schemas.microsoft.com/office/drawing/2014/main" id="{4AC448A1-D8FC-074B-83B4-F13809959B84}"/>
              </a:ext>
            </a:extLst>
          </p:cNvPr>
          <p:cNvSpPr/>
          <p:nvPr/>
        </p:nvSpPr>
        <p:spPr>
          <a:xfrm>
            <a:off x="3056442" y="3767639"/>
            <a:ext cx="3907140" cy="2443475"/>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grpSp>
        <p:nvGrpSpPr>
          <p:cNvPr id="4" name="Group 3">
            <a:extLst>
              <a:ext uri="{FF2B5EF4-FFF2-40B4-BE49-F238E27FC236}">
                <a16:creationId xmlns:a16="http://schemas.microsoft.com/office/drawing/2014/main" id="{D15069BC-5B11-7743-B528-35178FAE71ED}"/>
              </a:ext>
            </a:extLst>
          </p:cNvPr>
          <p:cNvGrpSpPr/>
          <p:nvPr/>
        </p:nvGrpSpPr>
        <p:grpSpPr>
          <a:xfrm>
            <a:off x="7116062" y="3738583"/>
            <a:ext cx="2105825" cy="2379840"/>
            <a:chOff x="7116062" y="3738583"/>
            <a:chExt cx="2105825" cy="2379840"/>
          </a:xfrm>
        </p:grpSpPr>
        <p:sp>
          <p:nvSpPr>
            <p:cNvPr id="480" name="Rectangle 479">
              <a:extLst>
                <a:ext uri="{FF2B5EF4-FFF2-40B4-BE49-F238E27FC236}">
                  <a16:creationId xmlns:a16="http://schemas.microsoft.com/office/drawing/2014/main" id="{9AFA37DF-98AF-2A42-A277-2415E78A0DFE}"/>
                </a:ext>
              </a:extLst>
            </p:cNvPr>
            <p:cNvSpPr/>
            <p:nvPr/>
          </p:nvSpPr>
          <p:spPr>
            <a:xfrm>
              <a:off x="7279373" y="4036626"/>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2" name="Rectangle 511">
              <a:extLst>
                <a:ext uri="{FF2B5EF4-FFF2-40B4-BE49-F238E27FC236}">
                  <a16:creationId xmlns:a16="http://schemas.microsoft.com/office/drawing/2014/main" id="{700FA02F-65ED-7C4E-A239-5A4A264BDB14}"/>
                </a:ext>
              </a:extLst>
            </p:cNvPr>
            <p:cNvSpPr/>
            <p:nvPr/>
          </p:nvSpPr>
          <p:spPr>
            <a:xfrm>
              <a:off x="7116062" y="3738583"/>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SIMDRAM Output</a:t>
              </a:r>
            </a:p>
          </p:txBody>
        </p:sp>
        <p:sp>
          <p:nvSpPr>
            <p:cNvPr id="527" name="Rectangle 526">
              <a:extLst>
                <a:ext uri="{FF2B5EF4-FFF2-40B4-BE49-F238E27FC236}">
                  <a16:creationId xmlns:a16="http://schemas.microsoft.com/office/drawing/2014/main" id="{9784C941-66A3-5040-BA46-DAC418472FA1}"/>
                </a:ext>
              </a:extLst>
            </p:cNvPr>
            <p:cNvSpPr/>
            <p:nvPr/>
          </p:nvSpPr>
          <p:spPr>
            <a:xfrm>
              <a:off x="7365094" y="4022208"/>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 memory</a:t>
              </a:r>
            </a:p>
          </p:txBody>
        </p:sp>
      </p:grpSp>
      <p:sp>
        <p:nvSpPr>
          <p:cNvPr id="159" name="Rounded Rectangle 158">
            <a:extLst>
              <a:ext uri="{FF2B5EF4-FFF2-40B4-BE49-F238E27FC236}">
                <a16:creationId xmlns:a16="http://schemas.microsoft.com/office/drawing/2014/main" id="{CE0A9994-29A9-8347-A12F-21F4FFB866BF}"/>
              </a:ext>
            </a:extLst>
          </p:cNvPr>
          <p:cNvSpPr/>
          <p:nvPr/>
        </p:nvSpPr>
        <p:spPr>
          <a:xfrm>
            <a:off x="4425755" y="906211"/>
            <a:ext cx="1809803" cy="2494674"/>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157" name="Rounded Rectangle 156">
            <a:extLst>
              <a:ext uri="{FF2B5EF4-FFF2-40B4-BE49-F238E27FC236}">
                <a16:creationId xmlns:a16="http://schemas.microsoft.com/office/drawing/2014/main" id="{2989069A-F661-FE42-B264-D815DC8F0544}"/>
              </a:ext>
            </a:extLst>
          </p:cNvPr>
          <p:cNvSpPr/>
          <p:nvPr/>
        </p:nvSpPr>
        <p:spPr>
          <a:xfrm>
            <a:off x="2517838" y="871442"/>
            <a:ext cx="1754690" cy="2223831"/>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grpSp>
        <p:nvGrpSpPr>
          <p:cNvPr id="539" name="Group 538">
            <a:extLst>
              <a:ext uri="{FF2B5EF4-FFF2-40B4-BE49-F238E27FC236}">
                <a16:creationId xmlns:a16="http://schemas.microsoft.com/office/drawing/2014/main" id="{69A25650-7088-E942-BE76-58AD68057FC5}"/>
              </a:ext>
            </a:extLst>
          </p:cNvPr>
          <p:cNvGrpSpPr/>
          <p:nvPr/>
        </p:nvGrpSpPr>
        <p:grpSpPr>
          <a:xfrm>
            <a:off x="2784191" y="3749514"/>
            <a:ext cx="4109777" cy="2461604"/>
            <a:chOff x="2784191" y="4268508"/>
            <a:chExt cx="4109777" cy="2461604"/>
          </a:xfrm>
        </p:grpSpPr>
        <p:sp>
          <p:nvSpPr>
            <p:cNvPr id="485" name="Rectangle 484">
              <a:extLst>
                <a:ext uri="{FF2B5EF4-FFF2-40B4-BE49-F238E27FC236}">
                  <a16:creationId xmlns:a16="http://schemas.microsoft.com/office/drawing/2014/main" id="{B6F33155-1D4A-2D44-8995-E31DEBF89CA4}"/>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ndParaRPr>
            </a:p>
          </p:txBody>
        </p:sp>
        <mc:AlternateContent xmlns:mc="http://schemas.openxmlformats.org/markup-compatibility/2006" xmlns:a14="http://schemas.microsoft.com/office/drawing/2010/main">
          <mc:Choice Requires="a14">
            <p:sp>
              <p:nvSpPr>
                <p:cNvPr id="506" name="Rectangle 505">
                  <a:extLst>
                    <a:ext uri="{FF2B5EF4-FFF2-40B4-BE49-F238E27FC236}">
                      <a16:creationId xmlns:a16="http://schemas.microsoft.com/office/drawing/2014/main" id="{AA201954-4CB7-F043-8993-22912F606DF1}"/>
                    </a:ext>
                  </a:extLst>
                </p:cNvPr>
                <p:cNvSpPr/>
                <p:nvPr/>
              </p:nvSpPr>
              <p:spPr>
                <a:xfrm>
                  <a:off x="3202188" y="4268508"/>
                  <a:ext cx="369178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Step 3: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Execution according to </a:t>
                  </a:r>
                  <a14:m>
                    <m:oMath xmlns:m="http://schemas.openxmlformats.org/officeDocument/2006/math">
                      <m:r>
                        <m:rPr>
                          <m:sty m:val="p"/>
                        </m:rPr>
                        <a:rPr kumimoji="0" lang="en-US" sz="1400" b="0" i="0"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μ</m:t>
                      </m:r>
                    </m:oMath>
                  </a14:m>
                  <a:r>
                    <a:rPr kumimoji="0" lang="en-US" sz="14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p>
              </p:txBody>
            </p:sp>
          </mc:Choice>
          <mc:Fallback xmlns="">
            <p:sp>
              <p:nvSpPr>
                <p:cNvPr id="506" name="Rectangle 505">
                  <a:extLst>
                    <a:ext uri="{FF2B5EF4-FFF2-40B4-BE49-F238E27FC236}">
                      <a16:creationId xmlns:a16="http://schemas.microsoft.com/office/drawing/2014/main" id="{AA201954-4CB7-F043-8993-22912F606DF1}"/>
                    </a:ext>
                  </a:extLst>
                </p:cNvPr>
                <p:cNvSpPr>
                  <a:spLocks noRot="1" noChangeAspect="1" noMove="1" noResize="1" noEditPoints="1" noAdjustHandles="1" noChangeArrowheads="1" noChangeShapeType="1" noTextEdit="1"/>
                </p:cNvSpPr>
                <p:nvPr/>
              </p:nvSpPr>
              <p:spPr>
                <a:xfrm>
                  <a:off x="3202188" y="4268508"/>
                  <a:ext cx="3691780" cy="553998"/>
                </a:xfrm>
                <a:prstGeom prst="rect">
                  <a:avLst/>
                </a:prstGeom>
                <a:blipFill>
                  <a:blip r:embed="rId3"/>
                  <a:stretch>
                    <a:fillRect t="-2273"/>
                  </a:stretch>
                </a:blipFill>
              </p:spPr>
              <p:txBody>
                <a:bodyPr/>
                <a:lstStyle/>
                <a:p>
                  <a:r>
                    <a:rPr lang="en-US">
                      <a:noFill/>
                    </a:rPr>
                    <a:t> </a:t>
                  </a:r>
                </a:p>
              </p:txBody>
            </p:sp>
          </mc:Fallback>
        </mc:AlternateContent>
        <p:sp>
          <p:nvSpPr>
            <p:cNvPr id="509" name="Rectangle 508">
              <a:extLst>
                <a:ext uri="{FF2B5EF4-FFF2-40B4-BE49-F238E27FC236}">
                  <a16:creationId xmlns:a16="http://schemas.microsoft.com/office/drawing/2014/main" id="{11EEB551-2120-B245-8E0A-A96351D3B463}"/>
                </a:ext>
              </a:extLst>
            </p:cNvPr>
            <p:cNvSpPr/>
            <p:nvPr/>
          </p:nvSpPr>
          <p:spPr>
            <a:xfrm>
              <a:off x="4078736" y="6391878"/>
              <a:ext cx="179530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Memory Controller</a:t>
              </a:r>
            </a:p>
          </p:txBody>
        </p:sp>
        <p:sp>
          <p:nvSpPr>
            <p:cNvPr id="530" name="Right Arrow 529">
              <a:extLst>
                <a:ext uri="{FF2B5EF4-FFF2-40B4-BE49-F238E27FC236}">
                  <a16:creationId xmlns:a16="http://schemas.microsoft.com/office/drawing/2014/main" id="{7C5845D4-4CA6-3E42-B6D7-0362C943D4DB}"/>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p:grpSp>
        <p:nvGrpSpPr>
          <p:cNvPr id="538" name="Group 537">
            <a:extLst>
              <a:ext uri="{FF2B5EF4-FFF2-40B4-BE49-F238E27FC236}">
                <a16:creationId xmlns:a16="http://schemas.microsoft.com/office/drawing/2014/main" id="{08AF0EC2-609C-F644-8103-F442ADEE8FB0}"/>
              </a:ext>
            </a:extLst>
          </p:cNvPr>
          <p:cNvGrpSpPr/>
          <p:nvPr/>
        </p:nvGrpSpPr>
        <p:grpSpPr>
          <a:xfrm>
            <a:off x="66283" y="3742548"/>
            <a:ext cx="2652598" cy="2143375"/>
            <a:chOff x="66283" y="4261542"/>
            <a:chExt cx="2652598" cy="2143375"/>
          </a:xfrm>
        </p:grpSpPr>
        <p:sp>
          <p:nvSpPr>
            <p:cNvPr id="482" name="Rectangle 481">
              <a:extLst>
                <a:ext uri="{FF2B5EF4-FFF2-40B4-BE49-F238E27FC236}">
                  <a16:creationId xmlns:a16="http://schemas.microsoft.com/office/drawing/2014/main" id="{7ECC5597-7531-DD4A-A762-4F493DD7DC72}"/>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483" name="Rounded Rectangle 482">
              <a:extLst>
                <a:ext uri="{FF2B5EF4-FFF2-40B4-BE49-F238E27FC236}">
                  <a16:creationId xmlns:a16="http://schemas.microsoft.com/office/drawing/2014/main" id="{98B3D348-B9C5-7E40-8AF0-F8D66D07DD9B}"/>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484" name="Rectangle 483">
              <a:extLst>
                <a:ext uri="{FF2B5EF4-FFF2-40B4-BE49-F238E27FC236}">
                  <a16:creationId xmlns:a16="http://schemas.microsoft.com/office/drawing/2014/main" id="{26B285CE-11E6-1743-8406-B4E5D173D7B4}"/>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User Input</a:t>
              </a:r>
            </a:p>
          </p:txBody>
        </p:sp>
        <p:sp>
          <p:nvSpPr>
            <p:cNvPr id="487" name="Rectangle 486">
              <a:extLst>
                <a:ext uri="{FF2B5EF4-FFF2-40B4-BE49-F238E27FC236}">
                  <a16:creationId xmlns:a16="http://schemas.microsoft.com/office/drawing/2014/main" id="{1BCC0FA6-6593-B848-B7BB-4CB32A174C35}"/>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1" name="Rectangle 510">
              <a:extLst>
                <a:ext uri="{FF2B5EF4-FFF2-40B4-BE49-F238E27FC236}">
                  <a16:creationId xmlns:a16="http://schemas.microsoft.com/office/drawing/2014/main" id="{6DEB2F96-2CE8-2048-A0CE-39C107EEA67F}"/>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cs typeface="Arial" panose="020B0604020202020204" pitchFamily="34" charset="0"/>
                </a:rPr>
                <a:t>SIMDRAM-enabled application</a:t>
              </a:r>
            </a:p>
          </p:txBody>
        </p:sp>
      </p:grpSp>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noAutofit/>
          </a:bodyPr>
          <a:lstStyle/>
          <a:p>
            <a:r>
              <a:rPr lang="en-US" sz="4000" b="1" dirty="0"/>
              <a:t>SIMDRAM Framework </a:t>
            </a:r>
          </a:p>
        </p:txBody>
      </p:sp>
      <p:graphicFrame>
        <p:nvGraphicFramePr>
          <p:cNvPr id="311" name="Table 310">
            <a:extLst>
              <a:ext uri="{FF2B5EF4-FFF2-40B4-BE49-F238E27FC236}">
                <a16:creationId xmlns:a16="http://schemas.microsoft.com/office/drawing/2014/main" id="{50A10DFB-237C-1B45-AB7A-463F2C2CCC5B}"/>
              </a:ext>
            </a:extLst>
          </p:cNvPr>
          <p:cNvGraphicFramePr>
            <a:graphicFrameLocks noGrp="1"/>
          </p:cNvGraphicFramePr>
          <p:nvPr/>
        </p:nvGraphicFramePr>
        <p:xfrm>
          <a:off x="4600883" y="1699346"/>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312" name="Rectangle 311">
            <a:extLst>
              <a:ext uri="{FF2B5EF4-FFF2-40B4-BE49-F238E27FC236}">
                <a16:creationId xmlns:a16="http://schemas.microsoft.com/office/drawing/2014/main" id="{D7280049-9ED3-3947-9F28-E8F495F29C7B}"/>
              </a:ext>
            </a:extLst>
          </p:cNvPr>
          <p:cNvSpPr/>
          <p:nvPr/>
        </p:nvSpPr>
        <p:spPr>
          <a:xfrm>
            <a:off x="6271191" y="1235618"/>
            <a:ext cx="2800096" cy="224445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314" name="Straight Arrow Connector 313">
            <a:extLst>
              <a:ext uri="{FF2B5EF4-FFF2-40B4-BE49-F238E27FC236}">
                <a16:creationId xmlns:a16="http://schemas.microsoft.com/office/drawing/2014/main" id="{989EFE27-25B1-1F44-B095-4CC257B80B80}"/>
              </a:ext>
            </a:extLst>
          </p:cNvPr>
          <p:cNvCxnSpPr>
            <a:cxnSpLocks/>
          </p:cNvCxnSpPr>
          <p:nvPr/>
        </p:nvCxnSpPr>
        <p:spPr>
          <a:xfrm>
            <a:off x="6114414" y="1827291"/>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1" name="Rounded Rectangle 160">
            <a:extLst>
              <a:ext uri="{FF2B5EF4-FFF2-40B4-BE49-F238E27FC236}">
                <a16:creationId xmlns:a16="http://schemas.microsoft.com/office/drawing/2014/main" id="{E16D2382-6E39-114C-A5F7-46D42793A4BF}"/>
              </a:ext>
            </a:extLst>
          </p:cNvPr>
          <p:cNvSpPr/>
          <p:nvPr/>
        </p:nvSpPr>
        <p:spPr>
          <a:xfrm>
            <a:off x="6369829" y="1267751"/>
            <a:ext cx="2607347" cy="1171525"/>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346" name="Rectangle 345">
            <a:extLst>
              <a:ext uri="{FF2B5EF4-FFF2-40B4-BE49-F238E27FC236}">
                <a16:creationId xmlns:a16="http://schemas.microsoft.com/office/drawing/2014/main" id="{1DC1A0F9-70D7-B448-BC54-7750CE6339AE}"/>
              </a:ext>
            </a:extLst>
          </p:cNvPr>
          <p:cNvSpPr/>
          <p:nvPr/>
        </p:nvSpPr>
        <p:spPr>
          <a:xfrm>
            <a:off x="6854162" y="912400"/>
            <a:ext cx="21058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SIMDRAM Output</a:t>
            </a:r>
          </a:p>
        </p:txBody>
      </p:sp>
      <p:grpSp>
        <p:nvGrpSpPr>
          <p:cNvPr id="413" name="Group 412">
            <a:extLst>
              <a:ext uri="{FF2B5EF4-FFF2-40B4-BE49-F238E27FC236}">
                <a16:creationId xmlns:a16="http://schemas.microsoft.com/office/drawing/2014/main" id="{8A315B32-246B-344C-B00D-2D50360431A0}"/>
              </a:ext>
            </a:extLst>
          </p:cNvPr>
          <p:cNvGrpSpPr/>
          <p:nvPr/>
        </p:nvGrpSpPr>
        <p:grpSpPr>
          <a:xfrm>
            <a:off x="96203" y="908217"/>
            <a:ext cx="2108505" cy="2106083"/>
            <a:chOff x="185117" y="1916050"/>
            <a:chExt cx="2355144" cy="2549656"/>
          </a:xfrm>
        </p:grpSpPr>
        <p:sp>
          <p:nvSpPr>
            <p:cNvPr id="347" name="Rectangle 346">
              <a:extLst>
                <a:ext uri="{FF2B5EF4-FFF2-40B4-BE49-F238E27FC236}">
                  <a16:creationId xmlns:a16="http://schemas.microsoft.com/office/drawing/2014/main" id="{926A9443-4A7F-B340-B495-8DEC465CEB8F}"/>
                </a:ext>
              </a:extLst>
            </p:cNvPr>
            <p:cNvSpPr/>
            <p:nvPr/>
          </p:nvSpPr>
          <p:spPr>
            <a:xfrm>
              <a:off x="682041" y="1916050"/>
              <a:ext cx="119936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User Input</a:t>
              </a:r>
            </a:p>
          </p:txBody>
        </p:sp>
        <p:sp>
          <p:nvSpPr>
            <p:cNvPr id="348" name="Rectangle 347">
              <a:extLst>
                <a:ext uri="{FF2B5EF4-FFF2-40B4-BE49-F238E27FC236}">
                  <a16:creationId xmlns:a16="http://schemas.microsoft.com/office/drawing/2014/main" id="{5DC29713-5DE8-524E-A574-56227018A709}"/>
                </a:ext>
              </a:extLst>
            </p:cNvPr>
            <p:cNvSpPr/>
            <p:nvPr/>
          </p:nvSpPr>
          <p:spPr>
            <a:xfrm>
              <a:off x="185117" y="2303641"/>
              <a:ext cx="2355144" cy="213831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409" name="Group 408">
              <a:extLst>
                <a:ext uri="{FF2B5EF4-FFF2-40B4-BE49-F238E27FC236}">
                  <a16:creationId xmlns:a16="http://schemas.microsoft.com/office/drawing/2014/main" id="{4BBB42AF-207D-8C44-9BEB-FC30D95D6D4B}"/>
                </a:ext>
              </a:extLst>
            </p:cNvPr>
            <p:cNvGrpSpPr/>
            <p:nvPr/>
          </p:nvGrpSpPr>
          <p:grpSpPr>
            <a:xfrm>
              <a:off x="290791" y="2622675"/>
              <a:ext cx="2112038" cy="1843031"/>
              <a:chOff x="290791" y="2622675"/>
              <a:chExt cx="2112038" cy="1843031"/>
            </a:xfrm>
          </p:grpSpPr>
          <p:sp>
            <p:nvSpPr>
              <p:cNvPr id="350" name="Rounded Rectangle 349">
                <a:extLst>
                  <a:ext uri="{FF2B5EF4-FFF2-40B4-BE49-F238E27FC236}">
                    <a16:creationId xmlns:a16="http://schemas.microsoft.com/office/drawing/2014/main" id="{6D3A1CD3-1656-4A4D-A9A0-DBA1702BECAE}"/>
                  </a:ext>
                </a:extLst>
              </p:cNvPr>
              <p:cNvSpPr/>
              <p:nvPr/>
            </p:nvSpPr>
            <p:spPr>
              <a:xfrm>
                <a:off x="290791" y="2622675"/>
                <a:ext cx="2112038" cy="146859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351" name="Group 350">
                <a:extLst>
                  <a:ext uri="{FF2B5EF4-FFF2-40B4-BE49-F238E27FC236}">
                    <a16:creationId xmlns:a16="http://schemas.microsoft.com/office/drawing/2014/main" id="{5CC6CC20-848A-8E46-936F-05C4F53EC60E}"/>
                  </a:ext>
                </a:extLst>
              </p:cNvPr>
              <p:cNvGrpSpPr/>
              <p:nvPr/>
            </p:nvGrpSpPr>
            <p:grpSpPr>
              <a:xfrm>
                <a:off x="377937" y="2784891"/>
                <a:ext cx="1970675" cy="1263750"/>
                <a:chOff x="867018" y="2489687"/>
                <a:chExt cx="2314002" cy="1360547"/>
              </a:xfrm>
            </p:grpSpPr>
            <p:grpSp>
              <p:nvGrpSpPr>
                <p:cNvPr id="353" name="Group 352">
                  <a:extLst>
                    <a:ext uri="{FF2B5EF4-FFF2-40B4-BE49-F238E27FC236}">
                      <a16:creationId xmlns:a16="http://schemas.microsoft.com/office/drawing/2014/main" id="{D3E7F195-04A5-4B4D-B2B8-43EF22AD9995}"/>
                    </a:ext>
                  </a:extLst>
                </p:cNvPr>
                <p:cNvGrpSpPr/>
                <p:nvPr/>
              </p:nvGrpSpPr>
              <p:grpSpPr>
                <a:xfrm>
                  <a:off x="1143322" y="2489687"/>
                  <a:ext cx="1235746" cy="391038"/>
                  <a:chOff x="2411760" y="3068960"/>
                  <a:chExt cx="6065150" cy="1584176"/>
                </a:xfrm>
                <a:solidFill>
                  <a:schemeClr val="tx1"/>
                </a:solidFill>
              </p:grpSpPr>
              <p:sp>
                <p:nvSpPr>
                  <p:cNvPr id="373" name="Flowchart: Delay 3">
                    <a:extLst>
                      <a:ext uri="{FF2B5EF4-FFF2-40B4-BE49-F238E27FC236}">
                        <a16:creationId xmlns:a16="http://schemas.microsoft.com/office/drawing/2014/main" id="{26B61A90-35A5-B849-8852-2CD7EC13F006}"/>
                      </a:ext>
                    </a:extLst>
                  </p:cNvPr>
                  <p:cNvSpPr/>
                  <p:nvPr/>
                </p:nvSpPr>
                <p:spPr>
                  <a:xfrm>
                    <a:off x="3707904" y="3068960"/>
                    <a:ext cx="1728192"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cxnSp>
                <p:nvCxnSpPr>
                  <p:cNvPr id="374" name="Straight Connector 373">
                    <a:extLst>
                      <a:ext uri="{FF2B5EF4-FFF2-40B4-BE49-F238E27FC236}">
                        <a16:creationId xmlns:a16="http://schemas.microsoft.com/office/drawing/2014/main" id="{9628BD32-F67E-7841-9609-8E2EAF01F2C3}"/>
                      </a:ext>
                    </a:extLst>
                  </p:cNvPr>
                  <p:cNvCxnSpPr/>
                  <p:nvPr/>
                </p:nvCxnSpPr>
                <p:spPr>
                  <a:xfrm flipH="1">
                    <a:off x="2627784" y="3284984"/>
                    <a:ext cx="1080120" cy="0"/>
                  </a:xfrm>
                  <a:prstGeom prst="line">
                    <a:avLst/>
                  </a:prstGeom>
                  <a:grpFill/>
                  <a:ln w="12700" cap="flat" cmpd="sng" algn="ctr">
                    <a:solidFill>
                      <a:schemeClr val="tx1"/>
                    </a:solidFill>
                    <a:prstDash val="solid"/>
                  </a:ln>
                  <a:effectLst/>
                </p:spPr>
              </p:cxnSp>
              <p:cxnSp>
                <p:nvCxnSpPr>
                  <p:cNvPr id="375" name="Straight Connector 374">
                    <a:extLst>
                      <a:ext uri="{FF2B5EF4-FFF2-40B4-BE49-F238E27FC236}">
                        <a16:creationId xmlns:a16="http://schemas.microsoft.com/office/drawing/2014/main" id="{BE6B1FC3-6068-1C4B-BCD7-1ADA7298461A}"/>
                      </a:ext>
                    </a:extLst>
                  </p:cNvPr>
                  <p:cNvCxnSpPr/>
                  <p:nvPr/>
                </p:nvCxnSpPr>
                <p:spPr>
                  <a:xfrm flipH="1">
                    <a:off x="2627784" y="4437112"/>
                    <a:ext cx="1080120" cy="0"/>
                  </a:xfrm>
                  <a:prstGeom prst="line">
                    <a:avLst/>
                  </a:prstGeom>
                  <a:grpFill/>
                  <a:ln w="12700" cap="flat" cmpd="sng" algn="ctr">
                    <a:solidFill>
                      <a:schemeClr val="tx1"/>
                    </a:solidFill>
                    <a:prstDash val="solid"/>
                  </a:ln>
                  <a:effectLst/>
                </p:spPr>
              </p:cxnSp>
              <p:cxnSp>
                <p:nvCxnSpPr>
                  <p:cNvPr id="376" name="Straight Connector 375">
                    <a:extLst>
                      <a:ext uri="{FF2B5EF4-FFF2-40B4-BE49-F238E27FC236}">
                        <a16:creationId xmlns:a16="http://schemas.microsoft.com/office/drawing/2014/main" id="{96839A2E-1158-9F4C-AE2B-5D4AF7550023}"/>
                      </a:ext>
                    </a:extLst>
                  </p:cNvPr>
                  <p:cNvCxnSpPr>
                    <a:cxnSpLocks/>
                  </p:cNvCxnSpPr>
                  <p:nvPr/>
                </p:nvCxnSpPr>
                <p:spPr>
                  <a:xfrm flipH="1">
                    <a:off x="5436099" y="3838796"/>
                    <a:ext cx="3040811" cy="0"/>
                  </a:xfrm>
                  <a:prstGeom prst="line">
                    <a:avLst/>
                  </a:prstGeom>
                  <a:grpFill/>
                  <a:ln w="12700" cap="flat" cmpd="sng" algn="ctr">
                    <a:solidFill>
                      <a:schemeClr val="tx1"/>
                    </a:solidFill>
                    <a:prstDash val="solid"/>
                  </a:ln>
                  <a:effectLst/>
                </p:spPr>
              </p:cxnSp>
              <p:sp>
                <p:nvSpPr>
                  <p:cNvPr id="377" name="Flowchart: Connector 8">
                    <a:extLst>
                      <a:ext uri="{FF2B5EF4-FFF2-40B4-BE49-F238E27FC236}">
                        <a16:creationId xmlns:a16="http://schemas.microsoft.com/office/drawing/2014/main" id="{60460D75-4240-344D-B9E2-7077639318F1}"/>
                      </a:ext>
                    </a:extLst>
                  </p:cNvPr>
                  <p:cNvSpPr/>
                  <p:nvPr/>
                </p:nvSpPr>
                <p:spPr>
                  <a:xfrm>
                    <a:off x="2411760" y="3176972"/>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sp>
                <p:nvSpPr>
                  <p:cNvPr id="378" name="Flowchart: Connector 9">
                    <a:extLst>
                      <a:ext uri="{FF2B5EF4-FFF2-40B4-BE49-F238E27FC236}">
                        <a16:creationId xmlns:a16="http://schemas.microsoft.com/office/drawing/2014/main" id="{6C096043-331C-E44A-8DFE-DBD98FCF6BAF}"/>
                      </a:ext>
                    </a:extLst>
                  </p:cNvPr>
                  <p:cNvSpPr/>
                  <p:nvPr/>
                </p:nvSpPr>
                <p:spPr>
                  <a:xfrm>
                    <a:off x="2435000" y="4329100"/>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grpSp>
              <p:nvGrpSpPr>
                <p:cNvPr id="354" name="Group 353">
                  <a:extLst>
                    <a:ext uri="{FF2B5EF4-FFF2-40B4-BE49-F238E27FC236}">
                      <a16:creationId xmlns:a16="http://schemas.microsoft.com/office/drawing/2014/main" id="{A4AA7C71-A6FF-2A47-B81E-D0A8BBD9DB39}"/>
                    </a:ext>
                  </a:extLst>
                </p:cNvPr>
                <p:cNvGrpSpPr/>
                <p:nvPr/>
              </p:nvGrpSpPr>
              <p:grpSpPr>
                <a:xfrm>
                  <a:off x="1170063" y="3244568"/>
                  <a:ext cx="1457426" cy="391038"/>
                  <a:chOff x="-636961" y="3068958"/>
                  <a:chExt cx="7153177" cy="1584176"/>
                </a:xfrm>
                <a:solidFill>
                  <a:schemeClr val="tx1"/>
                </a:solidFill>
              </p:grpSpPr>
              <p:sp>
                <p:nvSpPr>
                  <p:cNvPr id="370" name="Flowchart: Delay 3">
                    <a:extLst>
                      <a:ext uri="{FF2B5EF4-FFF2-40B4-BE49-F238E27FC236}">
                        <a16:creationId xmlns:a16="http://schemas.microsoft.com/office/drawing/2014/main" id="{30504E93-59F7-684B-A507-813F29BF6977}"/>
                      </a:ext>
                    </a:extLst>
                  </p:cNvPr>
                  <p:cNvSpPr/>
                  <p:nvPr/>
                </p:nvSpPr>
                <p:spPr>
                  <a:xfrm>
                    <a:off x="3707903" y="3068958"/>
                    <a:ext cx="1728193"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white"/>
                      </a:solidFill>
                      <a:effectLst/>
                      <a:uLnTx/>
                      <a:uFillTx/>
                      <a:latin typeface="Cambria" panose="02040503050406030204" pitchFamily="18" charset="0"/>
                      <a:cs typeface="Arial" panose="020B0604020202020204" pitchFamily="34" charset="0"/>
                    </a:endParaRPr>
                  </a:p>
                </p:txBody>
              </p:sp>
              <p:cxnSp>
                <p:nvCxnSpPr>
                  <p:cNvPr id="371" name="Straight Connector 370">
                    <a:extLst>
                      <a:ext uri="{FF2B5EF4-FFF2-40B4-BE49-F238E27FC236}">
                        <a16:creationId xmlns:a16="http://schemas.microsoft.com/office/drawing/2014/main" id="{4FF3FDE9-AABF-EC44-B7B5-E4AFB0F3C880}"/>
                      </a:ext>
                    </a:extLst>
                  </p:cNvPr>
                  <p:cNvCxnSpPr>
                    <a:cxnSpLocks/>
                  </p:cNvCxnSpPr>
                  <p:nvPr/>
                </p:nvCxnSpPr>
                <p:spPr>
                  <a:xfrm flipH="1">
                    <a:off x="-636961" y="4437111"/>
                    <a:ext cx="4344865" cy="0"/>
                  </a:xfrm>
                  <a:prstGeom prst="line">
                    <a:avLst/>
                  </a:prstGeom>
                  <a:grpFill/>
                  <a:ln w="12700" cap="flat" cmpd="sng" algn="ctr">
                    <a:solidFill>
                      <a:schemeClr val="tx1"/>
                    </a:solidFill>
                    <a:prstDash val="solid"/>
                  </a:ln>
                  <a:effectLst/>
                </p:spPr>
              </p:cxnSp>
              <p:cxnSp>
                <p:nvCxnSpPr>
                  <p:cNvPr id="372" name="Straight Connector 371">
                    <a:extLst>
                      <a:ext uri="{FF2B5EF4-FFF2-40B4-BE49-F238E27FC236}">
                        <a16:creationId xmlns:a16="http://schemas.microsoft.com/office/drawing/2014/main" id="{48D9C89C-98F2-464D-A5AF-B7A2A5D7A125}"/>
                      </a:ext>
                    </a:extLst>
                  </p:cNvPr>
                  <p:cNvCxnSpPr/>
                  <p:nvPr/>
                </p:nvCxnSpPr>
                <p:spPr>
                  <a:xfrm flipH="1">
                    <a:off x="5436096" y="3838795"/>
                    <a:ext cx="1080120" cy="0"/>
                  </a:xfrm>
                  <a:prstGeom prst="line">
                    <a:avLst/>
                  </a:prstGeom>
                  <a:grpFill/>
                  <a:ln w="12700" cap="flat" cmpd="sng" algn="ctr">
                    <a:solidFill>
                      <a:schemeClr val="tx1"/>
                    </a:solidFill>
                    <a:prstDash val="solid"/>
                  </a:ln>
                  <a:effectLst/>
                </p:spPr>
              </p:cxnSp>
            </p:grpSp>
            <p:grpSp>
              <p:nvGrpSpPr>
                <p:cNvPr id="355" name="Group 354">
                  <a:extLst>
                    <a:ext uri="{FF2B5EF4-FFF2-40B4-BE49-F238E27FC236}">
                      <a16:creationId xmlns:a16="http://schemas.microsoft.com/office/drawing/2014/main" id="{7454E905-B01C-064A-AF64-5A8F34B38732}"/>
                    </a:ext>
                  </a:extLst>
                </p:cNvPr>
                <p:cNvGrpSpPr/>
                <p:nvPr/>
              </p:nvGrpSpPr>
              <p:grpSpPr>
                <a:xfrm>
                  <a:off x="1253356" y="3106816"/>
                  <a:ext cx="792250" cy="386595"/>
                  <a:chOff x="2627784" y="3086962"/>
                  <a:chExt cx="3888432" cy="1566174"/>
                </a:xfrm>
                <a:solidFill>
                  <a:schemeClr val="tx1"/>
                </a:solidFill>
              </p:grpSpPr>
              <p:cxnSp>
                <p:nvCxnSpPr>
                  <p:cNvPr id="366" name="Straight Connector 365">
                    <a:extLst>
                      <a:ext uri="{FF2B5EF4-FFF2-40B4-BE49-F238E27FC236}">
                        <a16:creationId xmlns:a16="http://schemas.microsoft.com/office/drawing/2014/main" id="{F5F217FA-089B-AC49-9004-4DFD2A03B6D5}"/>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A4E303F-3306-7545-93AB-B999238ABC06}"/>
                      </a:ext>
                    </a:extLst>
                  </p:cNvPr>
                  <p:cNvCxnSpPr>
                    <a:cxnSpLocks/>
                  </p:cNvCxnSpPr>
                  <p:nvPr/>
                </p:nvCxnSpPr>
                <p:spPr>
                  <a:xfrm flipH="1">
                    <a:off x="3059829" y="4437113"/>
                    <a:ext cx="64807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9205109-4956-B64B-84C3-F775CF6E84F3}"/>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 name="Flowchart: Stored Data 4">
                    <a:extLst>
                      <a:ext uri="{FF2B5EF4-FFF2-40B4-BE49-F238E27FC236}">
                        <a16:creationId xmlns:a16="http://schemas.microsoft.com/office/drawing/2014/main" id="{CC6CED34-8F4A-5A42-A308-A36DA0341328}"/>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cxnSp>
              <p:nvCxnSpPr>
                <p:cNvPr id="356" name="Straight Connector 355">
                  <a:extLst>
                    <a:ext uri="{FF2B5EF4-FFF2-40B4-BE49-F238E27FC236}">
                      <a16:creationId xmlns:a16="http://schemas.microsoft.com/office/drawing/2014/main" id="{F3100D61-190D-3A45-8CDA-FF7262E0AC57}"/>
                    </a:ext>
                  </a:extLst>
                </p:cNvPr>
                <p:cNvCxnSpPr/>
                <p:nvPr/>
              </p:nvCxnSpPr>
              <p:spPr>
                <a:xfrm>
                  <a:off x="1266365" y="2536344"/>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0D6ABBF-36FD-F74C-ADAC-B1ADDDDEBC6B}"/>
                    </a:ext>
                  </a:extLst>
                </p:cNvPr>
                <p:cNvCxnSpPr/>
                <p:nvPr/>
              </p:nvCxnSpPr>
              <p:spPr>
                <a:xfrm>
                  <a:off x="1341383" y="2818929"/>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8" name="Flowchart: Connector 9">
                  <a:extLst>
                    <a:ext uri="{FF2B5EF4-FFF2-40B4-BE49-F238E27FC236}">
                      <a16:creationId xmlns:a16="http://schemas.microsoft.com/office/drawing/2014/main" id="{EFD37F48-0A01-FC4C-9164-E0C476E8E86C}"/>
                    </a:ext>
                  </a:extLst>
                </p:cNvPr>
                <p:cNvSpPr/>
                <p:nvPr/>
              </p:nvSpPr>
              <p:spPr>
                <a:xfrm>
                  <a:off x="1148056" y="3555622"/>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sp>
              <p:nvSpPr>
                <p:cNvPr id="359" name="Rectangle 358">
                  <a:extLst>
                    <a:ext uri="{FF2B5EF4-FFF2-40B4-BE49-F238E27FC236}">
                      <a16:creationId xmlns:a16="http://schemas.microsoft.com/office/drawing/2014/main" id="{2D59317E-919D-D54C-8BEA-6FC827BDD41A}"/>
                    </a:ext>
                  </a:extLst>
                </p:cNvPr>
                <p:cNvSpPr/>
                <p:nvPr/>
              </p:nvSpPr>
              <p:spPr>
                <a:xfrm>
                  <a:off x="867018" y="3462467"/>
                  <a:ext cx="242288" cy="387767"/>
                </a:xfrm>
                <a:prstGeom prst="rect">
                  <a:avLst/>
                </a:prstGeom>
                <a:ln w="12700">
                  <a:noFill/>
                </a:ln>
              </p:spPr>
              <p:txBody>
                <a:bodyPr wrap="none">
                  <a:spAutoFit/>
                </a:bodyPr>
                <a:lstStyle/>
                <a:p>
                  <a:pPr marL="0" marR="0" lvl="0" indent="0" algn="l" defTabSz="176104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cs typeface="Arial" panose="020B0604020202020204" pitchFamily="34" charset="0"/>
                  </a:endParaRPr>
                </a:p>
              </p:txBody>
            </p:sp>
            <p:grpSp>
              <p:nvGrpSpPr>
                <p:cNvPr id="360" name="Group 359">
                  <a:extLst>
                    <a:ext uri="{FF2B5EF4-FFF2-40B4-BE49-F238E27FC236}">
                      <a16:creationId xmlns:a16="http://schemas.microsoft.com/office/drawing/2014/main" id="{2344E00C-07C5-2848-8171-BE21DAFBD530}"/>
                    </a:ext>
                  </a:extLst>
                </p:cNvPr>
                <p:cNvGrpSpPr/>
                <p:nvPr/>
              </p:nvGrpSpPr>
              <p:grpSpPr>
                <a:xfrm>
                  <a:off x="2364779" y="3102978"/>
                  <a:ext cx="792250" cy="386595"/>
                  <a:chOff x="2627784" y="3086962"/>
                  <a:chExt cx="3888432" cy="1566174"/>
                </a:xfrm>
                <a:solidFill>
                  <a:schemeClr val="tx1"/>
                </a:solidFill>
              </p:grpSpPr>
              <p:cxnSp>
                <p:nvCxnSpPr>
                  <p:cNvPr id="363" name="Straight Connector 362">
                    <a:extLst>
                      <a:ext uri="{FF2B5EF4-FFF2-40B4-BE49-F238E27FC236}">
                        <a16:creationId xmlns:a16="http://schemas.microsoft.com/office/drawing/2014/main" id="{65C91438-F58E-724F-8870-724BC34DB667}"/>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C8F7712D-BC82-E847-96B0-2DBD452D2866}"/>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Flowchart: Stored Data 4">
                    <a:extLst>
                      <a:ext uri="{FF2B5EF4-FFF2-40B4-BE49-F238E27FC236}">
                        <a16:creationId xmlns:a16="http://schemas.microsoft.com/office/drawing/2014/main" id="{EE06E169-9E9E-B741-939C-F0AFDB6AE525}"/>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cxnSp>
              <p:nvCxnSpPr>
                <p:cNvPr id="361" name="Straight Connector 360">
                  <a:extLst>
                    <a:ext uri="{FF2B5EF4-FFF2-40B4-BE49-F238E27FC236}">
                      <a16:creationId xmlns:a16="http://schemas.microsoft.com/office/drawing/2014/main" id="{A55E3C17-B8F6-2E47-BEB5-1EB898F935BC}"/>
                    </a:ext>
                  </a:extLst>
                </p:cNvPr>
                <p:cNvCxnSpPr>
                  <a:cxnSpLocks/>
                </p:cNvCxnSpPr>
                <p:nvPr/>
              </p:nvCxnSpPr>
              <p:spPr>
                <a:xfrm flipV="1">
                  <a:off x="2371923" y="2683463"/>
                  <a:ext cx="0" cy="4755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2" name="Flowchart: Connector 11">
                  <a:extLst>
                    <a:ext uri="{FF2B5EF4-FFF2-40B4-BE49-F238E27FC236}">
                      <a16:creationId xmlns:a16="http://schemas.microsoft.com/office/drawing/2014/main" id="{1F485AEE-B408-DC4D-8F1C-F6AB053C3062}"/>
                    </a:ext>
                  </a:extLst>
                </p:cNvPr>
                <p:cNvSpPr/>
                <p:nvPr/>
              </p:nvSpPr>
              <p:spPr>
                <a:xfrm>
                  <a:off x="3137006" y="3261899"/>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sp>
            <p:nvSpPr>
              <p:cNvPr id="352" name="Rectangle 351">
                <a:extLst>
                  <a:ext uri="{FF2B5EF4-FFF2-40B4-BE49-F238E27FC236}">
                    <a16:creationId xmlns:a16="http://schemas.microsoft.com/office/drawing/2014/main" id="{07DC30E6-1B5F-0F4F-8959-97CE64645BA2}"/>
                  </a:ext>
                </a:extLst>
              </p:cNvPr>
              <p:cNvSpPr/>
              <p:nvPr/>
            </p:nvSpPr>
            <p:spPr>
              <a:xfrm>
                <a:off x="361555" y="4093106"/>
                <a:ext cx="1905463" cy="3726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AND/OR/NOT logic</a:t>
                </a:r>
              </a:p>
            </p:txBody>
          </p:sp>
        </p:grpSp>
        <p:sp>
          <p:nvSpPr>
            <p:cNvPr id="400" name="Rectangle 399">
              <a:extLst>
                <a:ext uri="{FF2B5EF4-FFF2-40B4-BE49-F238E27FC236}">
                  <a16:creationId xmlns:a16="http://schemas.microsoft.com/office/drawing/2014/main" id="{E336A133-A62A-9446-B18C-C1137BE6BB28}"/>
                </a:ext>
              </a:extLst>
            </p:cNvPr>
            <p:cNvSpPr/>
            <p:nvPr/>
          </p:nvSpPr>
          <p:spPr>
            <a:xfrm>
              <a:off x="407761" y="2294229"/>
              <a:ext cx="180209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cs typeface="Arial" panose="020B0604020202020204" pitchFamily="34" charset="0"/>
                </a:rPr>
                <a:t>Desired operation</a:t>
              </a:r>
            </a:p>
          </p:txBody>
        </p:sp>
      </p:grpSp>
      <p:sp>
        <p:nvSpPr>
          <p:cNvPr id="402" name="Rectangle 401">
            <a:extLst>
              <a:ext uri="{FF2B5EF4-FFF2-40B4-BE49-F238E27FC236}">
                <a16:creationId xmlns:a16="http://schemas.microsoft.com/office/drawing/2014/main" id="{A4C2B0B1-F109-BF40-86A2-AF13430F2E5D}"/>
              </a:ext>
            </a:extLst>
          </p:cNvPr>
          <p:cNvSpPr/>
          <p:nvPr/>
        </p:nvSpPr>
        <p:spPr>
          <a:xfrm>
            <a:off x="6886746" y="2166938"/>
            <a:ext cx="1423788" cy="3382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Main memory</a:t>
            </a:r>
          </a:p>
        </p:txBody>
      </p:sp>
      <p:sp>
        <p:nvSpPr>
          <p:cNvPr id="162" name="Rounded Rectangle 161">
            <a:extLst>
              <a:ext uri="{FF2B5EF4-FFF2-40B4-BE49-F238E27FC236}">
                <a16:creationId xmlns:a16="http://schemas.microsoft.com/office/drawing/2014/main" id="{D11BDCBF-8442-C243-8A00-0018F174F026}"/>
              </a:ext>
            </a:extLst>
          </p:cNvPr>
          <p:cNvSpPr/>
          <p:nvPr/>
        </p:nvSpPr>
        <p:spPr>
          <a:xfrm>
            <a:off x="6306823" y="2518322"/>
            <a:ext cx="2709508" cy="965676"/>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grpSp>
        <p:nvGrpSpPr>
          <p:cNvPr id="537" name="Group 536">
            <a:extLst>
              <a:ext uri="{FF2B5EF4-FFF2-40B4-BE49-F238E27FC236}">
                <a16:creationId xmlns:a16="http://schemas.microsoft.com/office/drawing/2014/main" id="{683F3061-9834-6644-B7F1-5ED1C37BD9E5}"/>
              </a:ext>
            </a:extLst>
          </p:cNvPr>
          <p:cNvGrpSpPr/>
          <p:nvPr/>
        </p:nvGrpSpPr>
        <p:grpSpPr>
          <a:xfrm>
            <a:off x="6324048" y="2565491"/>
            <a:ext cx="2666557" cy="944792"/>
            <a:chOff x="6324048" y="3191579"/>
            <a:chExt cx="2666557" cy="944792"/>
          </a:xfrm>
        </p:grpSpPr>
        <p:grpSp>
          <p:nvGrpSpPr>
            <p:cNvPr id="410" name="Group 409">
              <a:extLst>
                <a:ext uri="{FF2B5EF4-FFF2-40B4-BE49-F238E27FC236}">
                  <a16:creationId xmlns:a16="http://schemas.microsoft.com/office/drawing/2014/main" id="{94490D99-D821-E243-93B4-A3FF1AF53E3B}"/>
                </a:ext>
              </a:extLst>
            </p:cNvPr>
            <p:cNvGrpSpPr/>
            <p:nvPr/>
          </p:nvGrpSpPr>
          <p:grpSpPr>
            <a:xfrm>
              <a:off x="7658494" y="3191579"/>
              <a:ext cx="1332111" cy="757166"/>
              <a:chOff x="8712770" y="3601416"/>
              <a:chExt cx="1332111" cy="757166"/>
            </a:xfrm>
          </p:grpSpPr>
          <p:grpSp>
            <p:nvGrpSpPr>
              <p:cNvPr id="327" name="Group 326">
                <a:extLst>
                  <a:ext uri="{FF2B5EF4-FFF2-40B4-BE49-F238E27FC236}">
                    <a16:creationId xmlns:a16="http://schemas.microsoft.com/office/drawing/2014/main" id="{FE0C7429-FA54-754D-8C1D-5BF9B31B050D}"/>
                  </a:ext>
                </a:extLst>
              </p:cNvPr>
              <p:cNvGrpSpPr/>
              <p:nvPr/>
            </p:nvGrpSpPr>
            <p:grpSpPr>
              <a:xfrm>
                <a:off x="9235986" y="3601416"/>
                <a:ext cx="808895" cy="757166"/>
                <a:chOff x="4180572" y="1209835"/>
                <a:chExt cx="420003" cy="393144"/>
              </a:xfrm>
            </p:grpSpPr>
            <p:cxnSp>
              <p:nvCxnSpPr>
                <p:cNvPr id="332" name="Straight Connector 331">
                  <a:extLst>
                    <a:ext uri="{FF2B5EF4-FFF2-40B4-BE49-F238E27FC236}">
                      <a16:creationId xmlns:a16="http://schemas.microsoft.com/office/drawing/2014/main" id="{34F1355F-1BFB-C047-BC57-D543E8F10332}"/>
                    </a:ext>
                  </a:extLst>
                </p:cNvPr>
                <p:cNvCxnSpPr>
                  <a:cxnSpLocks/>
                </p:cNvCxnSpPr>
                <p:nvPr/>
              </p:nvCxnSpPr>
              <p:spPr>
                <a:xfrm rot="5400000">
                  <a:off x="4390574" y="1117898"/>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1CFE73E-19C4-B643-A9BD-39BE8B85C4CA}"/>
                    </a:ext>
                  </a:extLst>
                </p:cNvPr>
                <p:cNvCxnSpPr>
                  <a:cxnSpLocks/>
                </p:cNvCxnSpPr>
                <p:nvPr/>
              </p:nvCxnSpPr>
              <p:spPr>
                <a:xfrm rot="5400000">
                  <a:off x="4390574" y="1157152"/>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0BB670D-9CEE-BA48-A6A0-071258D82313}"/>
                    </a:ext>
                  </a:extLst>
                </p:cNvPr>
                <p:cNvCxnSpPr>
                  <a:cxnSpLocks/>
                </p:cNvCxnSpPr>
                <p:nvPr/>
              </p:nvCxnSpPr>
              <p:spPr>
                <a:xfrm rot="5400000">
                  <a:off x="4390574" y="1196406"/>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F2CD54D5-0F3E-B346-AB6D-588F2D60AD14}"/>
                    </a:ext>
                  </a:extLst>
                </p:cNvPr>
                <p:cNvCxnSpPr>
                  <a:cxnSpLocks/>
                </p:cNvCxnSpPr>
                <p:nvPr/>
              </p:nvCxnSpPr>
              <p:spPr>
                <a:xfrm rot="5400000">
                  <a:off x="4390574" y="1235660"/>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F7C06F5-062E-9240-B458-4F9F35B23884}"/>
                    </a:ext>
                  </a:extLst>
                </p:cNvPr>
                <p:cNvCxnSpPr>
                  <a:cxnSpLocks/>
                </p:cNvCxnSpPr>
                <p:nvPr/>
              </p:nvCxnSpPr>
              <p:spPr>
                <a:xfrm rot="5400000">
                  <a:off x="4390574" y="1274913"/>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01AEF7E-71CD-744C-A3E6-029BFA850EB2}"/>
                    </a:ext>
                  </a:extLst>
                </p:cNvPr>
                <p:cNvCxnSpPr>
                  <a:cxnSpLocks/>
                </p:cNvCxnSpPr>
                <p:nvPr/>
              </p:nvCxnSpPr>
              <p:spPr>
                <a:xfrm rot="5400000">
                  <a:off x="4390574" y="1078644"/>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392E9778-4BD5-0B40-9454-8D6E5B7A6E04}"/>
                    </a:ext>
                  </a:extLst>
                </p:cNvPr>
                <p:cNvCxnSpPr>
                  <a:cxnSpLocks/>
                </p:cNvCxnSpPr>
                <p:nvPr/>
              </p:nvCxnSpPr>
              <p:spPr>
                <a:xfrm rot="5400000">
                  <a:off x="4390574" y="1314167"/>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EBC9AE41-85FD-E840-AB4B-9B311BA89CAA}"/>
                    </a:ext>
                  </a:extLst>
                </p:cNvPr>
                <p:cNvCxnSpPr>
                  <a:cxnSpLocks/>
                </p:cNvCxnSpPr>
                <p:nvPr/>
              </p:nvCxnSpPr>
              <p:spPr>
                <a:xfrm>
                  <a:off x="4306703"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16BDAD3-622F-ED48-8001-40C3260A5787}"/>
                    </a:ext>
                  </a:extLst>
                </p:cNvPr>
                <p:cNvCxnSpPr>
                  <a:cxnSpLocks/>
                </p:cNvCxnSpPr>
                <p:nvPr/>
              </p:nvCxnSpPr>
              <p:spPr>
                <a:xfrm>
                  <a:off x="434863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FC1505F-B406-394F-BCF5-F52F283D10EE}"/>
                    </a:ext>
                  </a:extLst>
                </p:cNvPr>
                <p:cNvCxnSpPr>
                  <a:cxnSpLocks/>
                </p:cNvCxnSpPr>
                <p:nvPr/>
              </p:nvCxnSpPr>
              <p:spPr>
                <a:xfrm>
                  <a:off x="4390575"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4AC61C37-3EC1-D244-B3CB-BE318676DB72}"/>
                    </a:ext>
                  </a:extLst>
                </p:cNvPr>
                <p:cNvCxnSpPr>
                  <a:cxnSpLocks/>
                </p:cNvCxnSpPr>
                <p:nvPr/>
              </p:nvCxnSpPr>
              <p:spPr>
                <a:xfrm>
                  <a:off x="4432510"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0B04ED13-D8A4-B846-80FC-8F089810E80F}"/>
                    </a:ext>
                  </a:extLst>
                </p:cNvPr>
                <p:cNvCxnSpPr>
                  <a:cxnSpLocks/>
                </p:cNvCxnSpPr>
                <p:nvPr/>
              </p:nvCxnSpPr>
              <p:spPr>
                <a:xfrm>
                  <a:off x="4474446"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DA1CA297-36D5-7746-A2EE-CB518FCB47E0}"/>
                    </a:ext>
                  </a:extLst>
                </p:cNvPr>
                <p:cNvCxnSpPr>
                  <a:cxnSpLocks/>
                </p:cNvCxnSpPr>
                <p:nvPr/>
              </p:nvCxnSpPr>
              <p:spPr>
                <a:xfrm>
                  <a:off x="426476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12090C9-6421-DE43-BD72-8E242FCC3021}"/>
                    </a:ext>
                  </a:extLst>
                </p:cNvPr>
                <p:cNvCxnSpPr>
                  <a:cxnSpLocks/>
                </p:cNvCxnSpPr>
                <p:nvPr/>
              </p:nvCxnSpPr>
              <p:spPr>
                <a:xfrm>
                  <a:off x="4516382"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Arrow Connector 327">
                <a:extLst>
                  <a:ext uri="{FF2B5EF4-FFF2-40B4-BE49-F238E27FC236}">
                    <a16:creationId xmlns:a16="http://schemas.microsoft.com/office/drawing/2014/main" id="{2CF305BB-4A2B-6D4E-A77F-915E56B27204}"/>
                  </a:ext>
                </a:extLst>
              </p:cNvPr>
              <p:cNvCxnSpPr>
                <a:cxnSpLocks/>
              </p:cNvCxnSpPr>
              <p:nvPr/>
            </p:nvCxnSpPr>
            <p:spPr>
              <a:xfrm flipV="1">
                <a:off x="8712770" y="3786178"/>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329" name="Alternate Process 328">
                <a:extLst>
                  <a:ext uri="{FF2B5EF4-FFF2-40B4-BE49-F238E27FC236}">
                    <a16:creationId xmlns:a16="http://schemas.microsoft.com/office/drawing/2014/main" id="{979AE97D-8066-A045-A4B3-8C6A639EC3A6}"/>
                  </a:ext>
                </a:extLst>
              </p:cNvPr>
              <p:cNvSpPr/>
              <p:nvPr/>
            </p:nvSpPr>
            <p:spPr>
              <a:xfrm>
                <a:off x="9328542" y="3681756"/>
                <a:ext cx="616373" cy="616373"/>
              </a:xfrm>
              <a:prstGeom prst="flowChartAlternateProcess">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30" name="Alternate Process 329">
                <a:extLst>
                  <a:ext uri="{FF2B5EF4-FFF2-40B4-BE49-F238E27FC236}">
                    <a16:creationId xmlns:a16="http://schemas.microsoft.com/office/drawing/2014/main" id="{3091CE4C-BB11-544F-A61C-EAE97BB2D73F}"/>
                  </a:ext>
                </a:extLst>
              </p:cNvPr>
              <p:cNvSpPr>
                <a:spLocks noChangeAspect="1"/>
              </p:cNvSpPr>
              <p:nvPr/>
            </p:nvSpPr>
            <p:spPr>
              <a:xfrm>
                <a:off x="9413187" y="3772082"/>
                <a:ext cx="440267" cy="440267"/>
              </a:xfrm>
              <a:prstGeom prst="flowChartAlternateProcess">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31" name="Rectangle 330">
                <a:extLst>
                  <a:ext uri="{FF2B5EF4-FFF2-40B4-BE49-F238E27FC236}">
                    <a16:creationId xmlns:a16="http://schemas.microsoft.com/office/drawing/2014/main" id="{880C3E18-32D4-F948-BCBB-7B676F25A018}"/>
                  </a:ext>
                </a:extLst>
              </p:cNvPr>
              <p:cNvSpPr/>
              <p:nvPr/>
            </p:nvSpPr>
            <p:spPr>
              <a:xfrm>
                <a:off x="9383793" y="3824517"/>
                <a:ext cx="479811" cy="32944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1" i="0" u="none" strike="noStrike" kern="1200" cap="none" spc="0" normalizeH="0" baseline="0" noProof="0" dirty="0">
                    <a:ln>
                      <a:noFill/>
                    </a:ln>
                    <a:solidFill>
                      <a:prstClr val="white"/>
                    </a:solidFill>
                    <a:effectLst/>
                    <a:uLnTx/>
                    <a:uFillTx/>
                    <a:latin typeface="Cambria" panose="02040503050406030204" pitchFamily="18" charset="0"/>
                    <a:cs typeface="Arial" panose="020B0604020202020204" pitchFamily="34" charset="0"/>
                  </a:rPr>
                  <a:t>ISA</a:t>
                </a:r>
                <a:endParaRPr kumimoji="0" lang="en-US" sz="1541" b="1" i="0" u="none" strike="noStrike" kern="1200" cap="none" spc="0" normalizeH="0" baseline="0" noProof="0" dirty="0">
                  <a:ln>
                    <a:noFill/>
                  </a:ln>
                  <a:solidFill>
                    <a:prstClr val="white"/>
                  </a:solidFill>
                  <a:effectLst/>
                  <a:uLnTx/>
                  <a:uFillTx/>
                  <a:latin typeface="Cambria" panose="02040503050406030204" pitchFamily="18" charset="0"/>
                </a:endParaRPr>
              </a:p>
            </p:txBody>
          </p:sp>
        </p:grpSp>
        <p:sp>
          <p:nvSpPr>
            <p:cNvPr id="403" name="Alternate Process 402">
              <a:extLst>
                <a:ext uri="{FF2B5EF4-FFF2-40B4-BE49-F238E27FC236}">
                  <a16:creationId xmlns:a16="http://schemas.microsoft.com/office/drawing/2014/main" id="{5FC3BDFA-A94E-B34F-BDB2-72466C92F8DF}"/>
                </a:ext>
              </a:extLst>
            </p:cNvPr>
            <p:cNvSpPr/>
            <p:nvPr/>
          </p:nvSpPr>
          <p:spPr>
            <a:xfrm>
              <a:off x="6396862" y="3213312"/>
              <a:ext cx="1226000" cy="347543"/>
            </a:xfrm>
            <a:prstGeom prst="flowChartAlternateProcess">
              <a:avLst/>
            </a:prstGeom>
            <a:solidFill>
              <a:srgbClr val="FFBFBF">
                <a:alpha val="20000"/>
              </a:srgbClr>
            </a:solid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tIns="52832" bIns="52832"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48" i="0" u="none" strike="noStrike" kern="1200" cap="none" spc="0" normalizeH="0" baseline="0" noProof="0" dirty="0" err="1">
                  <a:ln>
                    <a:noFill/>
                  </a:ln>
                  <a:solidFill>
                    <a:srgbClr val="C00000"/>
                  </a:solidFill>
                  <a:effectLst/>
                  <a:uLnTx/>
                  <a:uFillTx/>
                  <a:latin typeface="Cambria" panose="02040503050406030204" pitchFamily="18" charset="0"/>
                  <a:cs typeface="Courier New" panose="02070309020205020404" pitchFamily="49" charset="0"/>
                </a:rPr>
                <a:t>bbop_new</a:t>
              </a:r>
              <a:endParaRPr kumimoji="0" lang="en-US" sz="1348"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p:sp>
          <p:nvSpPr>
            <p:cNvPr id="404" name="Rectangle 403">
              <a:extLst>
                <a:ext uri="{FF2B5EF4-FFF2-40B4-BE49-F238E27FC236}">
                  <a16:creationId xmlns:a16="http://schemas.microsoft.com/office/drawing/2014/main" id="{E378B32C-66DC-EE4B-9A94-EBF4BB4C270D}"/>
                </a:ext>
              </a:extLst>
            </p:cNvPr>
            <p:cNvSpPr/>
            <p:nvPr/>
          </p:nvSpPr>
          <p:spPr>
            <a:xfrm>
              <a:off x="6324048" y="3551596"/>
              <a:ext cx="16770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New SIMDRAM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instruction</a:t>
              </a:r>
            </a:p>
          </p:txBody>
        </p:sp>
      </p:grpSp>
      <p:sp>
        <p:nvSpPr>
          <p:cNvPr id="417" name="Right Arrow 416">
            <a:extLst>
              <a:ext uri="{FF2B5EF4-FFF2-40B4-BE49-F238E27FC236}">
                <a16:creationId xmlns:a16="http://schemas.microsoft.com/office/drawing/2014/main" id="{15CAE4DC-0951-124F-ACDB-2F0D941D15E4}"/>
              </a:ext>
            </a:extLst>
          </p:cNvPr>
          <p:cNvSpPr/>
          <p:nvPr/>
        </p:nvSpPr>
        <p:spPr>
          <a:xfrm>
            <a:off x="4225141" y="1957109"/>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418" name="Rectangle 417">
            <a:extLst>
              <a:ext uri="{FF2B5EF4-FFF2-40B4-BE49-F238E27FC236}">
                <a16:creationId xmlns:a16="http://schemas.microsoft.com/office/drawing/2014/main" id="{66BB5B68-297B-8C48-BE99-8A29882E520B}"/>
              </a:ext>
            </a:extLst>
          </p:cNvPr>
          <p:cNvSpPr/>
          <p:nvPr/>
        </p:nvSpPr>
        <p:spPr>
          <a:xfrm>
            <a:off x="4220177" y="978920"/>
            <a:ext cx="2208216" cy="64633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Step 2: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prstClr val="black"/>
                </a:solidFill>
                <a:latin typeface="Cambria" panose="02040503050406030204" pitchFamily="18" charset="0"/>
                <a:cs typeface="Arial" panose="020B0604020202020204" pitchFamily="34" charset="0"/>
              </a:rPr>
              <a:t>sequence of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prstClr val="black"/>
                </a:solidFill>
                <a:latin typeface="Cambria" panose="02040503050406030204" pitchFamily="18" charset="0"/>
                <a:cs typeface="Arial" panose="020B0604020202020204" pitchFamily="34" charset="0"/>
              </a:rPr>
              <a:t>DRAM commands</a:t>
            </a:r>
            <a:endParaRPr kumimoji="0" lang="en-US" sz="18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cxnSp>
        <p:nvCxnSpPr>
          <p:cNvPr id="422" name="Straight Arrow Connector 421">
            <a:extLst>
              <a:ext uri="{FF2B5EF4-FFF2-40B4-BE49-F238E27FC236}">
                <a16:creationId xmlns:a16="http://schemas.microsoft.com/office/drawing/2014/main" id="{847CFCE8-060D-8545-A201-97FA8F015EC6}"/>
              </a:ext>
            </a:extLst>
          </p:cNvPr>
          <p:cNvCxnSpPr>
            <a:cxnSpLocks/>
          </p:cNvCxnSpPr>
          <p:nvPr/>
        </p:nvCxnSpPr>
        <p:spPr>
          <a:xfrm>
            <a:off x="6114413" y="2625799"/>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486" name="Table 485">
            <a:extLst>
              <a:ext uri="{FF2B5EF4-FFF2-40B4-BE49-F238E27FC236}">
                <a16:creationId xmlns:a16="http://schemas.microsoft.com/office/drawing/2014/main" id="{78791F7B-E9B4-9249-8D57-C9EF7EE495EA}"/>
              </a:ext>
            </a:extLst>
          </p:cNvPr>
          <p:cNvGraphicFramePr>
            <a:graphicFrameLocks noGrp="1"/>
          </p:cNvGraphicFramePr>
          <p:nvPr/>
        </p:nvGraphicFramePr>
        <p:xfrm>
          <a:off x="209136" y="4358395"/>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0" i="1" dirty="0">
                          <a:latin typeface="Courier New" panose="02070309020205020404" pitchFamily="49" charset="0"/>
                          <a:cs typeface="Courier New" panose="02070309020205020404" pitchFamily="49" charset="0"/>
                        </a:rPr>
                        <a:t> </a:t>
                      </a:r>
                      <a:r>
                        <a:rPr lang="en-US" sz="1500" b="0" i="1" dirty="0" err="1">
                          <a:solidFill>
                            <a:srgbClr val="C00000"/>
                          </a:solidFill>
                          <a:latin typeface="Courier New" panose="02070309020205020404" pitchFamily="49" charset="0"/>
                          <a:cs typeface="Courier New" panose="02070309020205020404" pitchFamily="49" charset="0"/>
                        </a:rPr>
                        <a:t>bbop_new</a:t>
                      </a:r>
                      <a:endParaRPr lang="en-US" sz="1500" b="0"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490" name="Straight Arrow Connector 489">
            <a:extLst>
              <a:ext uri="{FF2B5EF4-FFF2-40B4-BE49-F238E27FC236}">
                <a16:creationId xmlns:a16="http://schemas.microsoft.com/office/drawing/2014/main" id="{3B85649E-AF19-C741-9832-0401BA82F27F}"/>
              </a:ext>
            </a:extLst>
          </p:cNvPr>
          <p:cNvCxnSpPr>
            <a:cxnSpLocks/>
          </p:cNvCxnSpPr>
          <p:nvPr/>
        </p:nvCxnSpPr>
        <p:spPr>
          <a:xfrm>
            <a:off x="4773682" y="4972819"/>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514" name="Group 513">
            <a:extLst>
              <a:ext uri="{FF2B5EF4-FFF2-40B4-BE49-F238E27FC236}">
                <a16:creationId xmlns:a16="http://schemas.microsoft.com/office/drawing/2014/main" id="{A08F4D0E-7D3F-7A48-86B1-0434036B7964}"/>
              </a:ext>
            </a:extLst>
          </p:cNvPr>
          <p:cNvGrpSpPr/>
          <p:nvPr/>
        </p:nvGrpSpPr>
        <p:grpSpPr>
          <a:xfrm>
            <a:off x="3268356" y="4230462"/>
            <a:ext cx="1427824" cy="1662994"/>
            <a:chOff x="2217624" y="4009629"/>
            <a:chExt cx="741370" cy="863478"/>
          </a:xfrm>
        </p:grpSpPr>
        <p:sp>
          <p:nvSpPr>
            <p:cNvPr id="515" name="Rounded Rectangle 514">
              <a:extLst>
                <a:ext uri="{FF2B5EF4-FFF2-40B4-BE49-F238E27FC236}">
                  <a16:creationId xmlns:a16="http://schemas.microsoft.com/office/drawing/2014/main" id="{08AF774E-E94E-4947-BF44-FD03B960F8C4}"/>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6" name="Rectangle 515">
              <a:extLst>
                <a:ext uri="{FF2B5EF4-FFF2-40B4-BE49-F238E27FC236}">
                  <a16:creationId xmlns:a16="http://schemas.microsoft.com/office/drawing/2014/main" id="{DD609931-2E46-0A4C-B315-50004B55606A}"/>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Control Unit</a:t>
              </a:r>
            </a:p>
          </p:txBody>
        </p:sp>
        <p:grpSp>
          <p:nvGrpSpPr>
            <p:cNvPr id="517" name="Group 516">
              <a:extLst>
                <a:ext uri="{FF2B5EF4-FFF2-40B4-BE49-F238E27FC236}">
                  <a16:creationId xmlns:a16="http://schemas.microsoft.com/office/drawing/2014/main" id="{38957CF0-65A1-AA45-80C1-0E8CD7734AB4}"/>
                </a:ext>
              </a:extLst>
            </p:cNvPr>
            <p:cNvGrpSpPr/>
            <p:nvPr/>
          </p:nvGrpSpPr>
          <p:grpSpPr>
            <a:xfrm>
              <a:off x="2389421" y="4106286"/>
              <a:ext cx="472920" cy="530098"/>
              <a:chOff x="1825441" y="5257201"/>
              <a:chExt cx="348402" cy="390525"/>
            </a:xfrm>
          </p:grpSpPr>
          <p:sp>
            <p:nvSpPr>
              <p:cNvPr id="518" name="Oval 517">
                <a:extLst>
                  <a:ext uri="{FF2B5EF4-FFF2-40B4-BE49-F238E27FC236}">
                    <a16:creationId xmlns:a16="http://schemas.microsoft.com/office/drawing/2014/main" id="{82D077C6-3D0F-3541-A76C-EB4E48A284DB}"/>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9" name="Oval 518">
                <a:extLst>
                  <a:ext uri="{FF2B5EF4-FFF2-40B4-BE49-F238E27FC236}">
                    <a16:creationId xmlns:a16="http://schemas.microsoft.com/office/drawing/2014/main" id="{AB48AD88-6CB8-1D40-843A-730A6C34712D}"/>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520" name="Oval 519">
                <a:extLst>
                  <a:ext uri="{FF2B5EF4-FFF2-40B4-BE49-F238E27FC236}">
                    <a16:creationId xmlns:a16="http://schemas.microsoft.com/office/drawing/2014/main" id="{7F44A061-D99D-5A43-9E51-DE4141D729AD}"/>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521" name="Curved Connector 520">
                <a:extLst>
                  <a:ext uri="{FF2B5EF4-FFF2-40B4-BE49-F238E27FC236}">
                    <a16:creationId xmlns:a16="http://schemas.microsoft.com/office/drawing/2014/main" id="{C9579566-E314-B146-8DAA-B14A04E4AFFF}"/>
                  </a:ext>
                </a:extLst>
              </p:cNvPr>
              <p:cNvCxnSpPr>
                <a:cxnSpLocks/>
                <a:stCxn id="518" idx="6"/>
                <a:endCxn id="51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2" name="Curved Connector 521">
                <a:extLst>
                  <a:ext uri="{FF2B5EF4-FFF2-40B4-BE49-F238E27FC236}">
                    <a16:creationId xmlns:a16="http://schemas.microsoft.com/office/drawing/2014/main" id="{3BED516E-BF3A-9747-9B5C-4087A9D12BE7}"/>
                  </a:ext>
                </a:extLst>
              </p:cNvPr>
              <p:cNvCxnSpPr>
                <a:cxnSpLocks/>
                <a:stCxn id="519" idx="2"/>
                <a:endCxn id="51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3" name="Curved Connector 522">
                <a:extLst>
                  <a:ext uri="{FF2B5EF4-FFF2-40B4-BE49-F238E27FC236}">
                    <a16:creationId xmlns:a16="http://schemas.microsoft.com/office/drawing/2014/main" id="{A76A2905-4981-4548-BFC9-8FA901B9F259}"/>
                  </a:ext>
                </a:extLst>
              </p:cNvPr>
              <p:cNvCxnSpPr>
                <a:cxnSpLocks/>
                <a:stCxn id="519" idx="4"/>
                <a:endCxn id="52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4" name="Curved Connector 523">
                <a:extLst>
                  <a:ext uri="{FF2B5EF4-FFF2-40B4-BE49-F238E27FC236}">
                    <a16:creationId xmlns:a16="http://schemas.microsoft.com/office/drawing/2014/main" id="{9FDFB617-090F-4840-B030-712021578D5C}"/>
                  </a:ext>
                </a:extLst>
              </p:cNvPr>
              <p:cNvCxnSpPr>
                <a:cxnSpLocks/>
                <a:stCxn id="520" idx="1"/>
                <a:endCxn id="51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cxnSp>
        <p:nvCxnSpPr>
          <p:cNvPr id="491" name="Straight Arrow Connector 490">
            <a:extLst>
              <a:ext uri="{FF2B5EF4-FFF2-40B4-BE49-F238E27FC236}">
                <a16:creationId xmlns:a16="http://schemas.microsoft.com/office/drawing/2014/main" id="{B31F4B60-71E4-B941-8828-4F3B9440474D}"/>
              </a:ext>
            </a:extLst>
          </p:cNvPr>
          <p:cNvCxnSpPr>
            <a:cxnSpLocks/>
          </p:cNvCxnSpPr>
          <p:nvPr/>
        </p:nvCxnSpPr>
        <p:spPr>
          <a:xfrm>
            <a:off x="6855040" y="5072342"/>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12A4C154-7025-FD47-A024-BDD217DDFD58}"/>
              </a:ext>
            </a:extLst>
          </p:cNvPr>
          <p:cNvSpPr/>
          <p:nvPr/>
        </p:nvSpPr>
        <p:spPr>
          <a:xfrm rot="16200000" flipH="1">
            <a:off x="8866977" y="5952703"/>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3" name="Oval 492">
            <a:extLst>
              <a:ext uri="{FF2B5EF4-FFF2-40B4-BE49-F238E27FC236}">
                <a16:creationId xmlns:a16="http://schemas.microsoft.com/office/drawing/2014/main" id="{2874F35A-5065-F44D-AA27-27A15C79842D}"/>
              </a:ext>
            </a:extLst>
          </p:cNvPr>
          <p:cNvSpPr/>
          <p:nvPr/>
        </p:nvSpPr>
        <p:spPr>
          <a:xfrm rot="16200000" flipH="1">
            <a:off x="8866977" y="4841244"/>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nvGrpSpPr>
          <p:cNvPr id="7" name="Group 6">
            <a:extLst>
              <a:ext uri="{FF2B5EF4-FFF2-40B4-BE49-F238E27FC236}">
                <a16:creationId xmlns:a16="http://schemas.microsoft.com/office/drawing/2014/main" id="{9AFFF311-89B6-074A-8E50-84D97135160F}"/>
              </a:ext>
            </a:extLst>
          </p:cNvPr>
          <p:cNvGrpSpPr/>
          <p:nvPr/>
        </p:nvGrpSpPr>
        <p:grpSpPr>
          <a:xfrm>
            <a:off x="7378326" y="4574023"/>
            <a:ext cx="1598850" cy="1447274"/>
            <a:chOff x="7378326" y="4574023"/>
            <a:chExt cx="1598850" cy="1447274"/>
          </a:xfrm>
        </p:grpSpPr>
        <p:sp>
          <p:nvSpPr>
            <p:cNvPr id="481" name="Rounded Rectangle 480">
              <a:extLst>
                <a:ext uri="{FF2B5EF4-FFF2-40B4-BE49-F238E27FC236}">
                  <a16:creationId xmlns:a16="http://schemas.microsoft.com/office/drawing/2014/main" id="{4CC62BDE-543A-A646-AD15-2F6D0BA003C8}"/>
                </a:ext>
              </a:extLst>
            </p:cNvPr>
            <p:cNvSpPr/>
            <p:nvPr/>
          </p:nvSpPr>
          <p:spPr>
            <a:xfrm>
              <a:off x="7378326" y="4574023"/>
              <a:ext cx="1598850" cy="1447274"/>
            </a:xfrm>
            <a:prstGeom prst="roundRect">
              <a:avLst/>
            </a:prstGeom>
            <a:solidFill>
              <a:schemeClr val="bg1"/>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08" name="Rectangle 507">
              <a:extLst>
                <a:ext uri="{FF2B5EF4-FFF2-40B4-BE49-F238E27FC236}">
                  <a16:creationId xmlns:a16="http://schemas.microsoft.com/office/drawing/2014/main" id="{1674EF55-FBAC-C140-B105-969C7E8487A7}"/>
                </a:ext>
              </a:extLst>
            </p:cNvPr>
            <p:cNvSpPr/>
            <p:nvPr/>
          </p:nvSpPr>
          <p:spPr>
            <a:xfrm rot="16200000">
              <a:off x="7050052" y="5149985"/>
              <a:ext cx="1117742"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i="0" u="none" strike="noStrike" kern="1200" cap="none" spc="0" normalizeH="0" baseline="0" noProof="0" dirty="0">
                  <a:ln>
                    <a:noFill/>
                  </a:ln>
                  <a:solidFill>
                    <a:prstClr val="black"/>
                  </a:solidFill>
                  <a:effectLst/>
                  <a:uLnTx/>
                  <a:uFillTx/>
                  <a:latin typeface="Cambria" panose="02040503050406030204" pitchFamily="18" charset="0"/>
                  <a:cs typeface="Courier New" panose="02070309020205020404" pitchFamily="49" charset="0"/>
                </a:rPr>
                <a:t>ACT/PRE</a:t>
              </a:r>
            </a:p>
          </p:txBody>
        </p:sp>
        <p:cxnSp>
          <p:nvCxnSpPr>
            <p:cNvPr id="513" name="Straight Arrow Connector 512">
              <a:extLst>
                <a:ext uri="{FF2B5EF4-FFF2-40B4-BE49-F238E27FC236}">
                  <a16:creationId xmlns:a16="http://schemas.microsoft.com/office/drawing/2014/main" id="{67315A1D-7333-AF40-992D-CD542F832E8F}"/>
                </a:ext>
              </a:extLst>
            </p:cNvPr>
            <p:cNvCxnSpPr>
              <a:cxnSpLocks/>
            </p:cNvCxnSpPr>
            <p:nvPr/>
          </p:nvCxnSpPr>
          <p:spPr>
            <a:xfrm flipV="1">
              <a:off x="7756927" y="5327935"/>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86EEC01-1B3C-E648-9FD9-9FAA1DBE32F6}"/>
                </a:ext>
              </a:extLst>
            </p:cNvPr>
            <p:cNvGrpSpPr/>
            <p:nvPr/>
          </p:nvGrpSpPr>
          <p:grpSpPr>
            <a:xfrm>
              <a:off x="8308041" y="4657875"/>
              <a:ext cx="557538" cy="1269957"/>
              <a:chOff x="8308041" y="4657875"/>
              <a:chExt cx="557538" cy="1269957"/>
            </a:xfrm>
          </p:grpSpPr>
          <p:grpSp>
            <p:nvGrpSpPr>
              <p:cNvPr id="494" name="Group 493">
                <a:extLst>
                  <a:ext uri="{FF2B5EF4-FFF2-40B4-BE49-F238E27FC236}">
                    <a16:creationId xmlns:a16="http://schemas.microsoft.com/office/drawing/2014/main" id="{274DF094-4A4F-EE40-A2C8-396255F6A071}"/>
                  </a:ext>
                </a:extLst>
              </p:cNvPr>
              <p:cNvGrpSpPr/>
              <p:nvPr/>
            </p:nvGrpSpPr>
            <p:grpSpPr>
              <a:xfrm>
                <a:off x="8308041" y="4657875"/>
                <a:ext cx="557538" cy="1269957"/>
                <a:chOff x="4830795" y="4111398"/>
                <a:chExt cx="289491" cy="755921"/>
              </a:xfrm>
            </p:grpSpPr>
            <p:grpSp>
              <p:nvGrpSpPr>
                <p:cNvPr id="495" name="Group 494">
                  <a:extLst>
                    <a:ext uri="{FF2B5EF4-FFF2-40B4-BE49-F238E27FC236}">
                      <a16:creationId xmlns:a16="http://schemas.microsoft.com/office/drawing/2014/main" id="{E5755728-FCB9-8C4E-A32A-4028662ECD5C}"/>
                    </a:ext>
                  </a:extLst>
                </p:cNvPr>
                <p:cNvGrpSpPr/>
                <p:nvPr/>
              </p:nvGrpSpPr>
              <p:grpSpPr>
                <a:xfrm>
                  <a:off x="4830795" y="4111398"/>
                  <a:ext cx="289489" cy="755921"/>
                  <a:chOff x="4830795" y="4111398"/>
                  <a:chExt cx="289489" cy="755921"/>
                </a:xfrm>
              </p:grpSpPr>
              <p:sp>
                <p:nvSpPr>
                  <p:cNvPr id="497" name="Rectangle 496">
                    <a:extLst>
                      <a:ext uri="{FF2B5EF4-FFF2-40B4-BE49-F238E27FC236}">
                        <a16:creationId xmlns:a16="http://schemas.microsoft.com/office/drawing/2014/main" id="{4CF51F47-9CF9-E246-8AF7-923C6DFFD206}"/>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8" name="Oval 497">
                    <a:extLst>
                      <a:ext uri="{FF2B5EF4-FFF2-40B4-BE49-F238E27FC236}">
                        <a16:creationId xmlns:a16="http://schemas.microsoft.com/office/drawing/2014/main" id="{08F4B84C-DC65-DC4A-9941-F10662BD6C08}"/>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9" name="Oval 498">
                    <a:extLst>
                      <a:ext uri="{FF2B5EF4-FFF2-40B4-BE49-F238E27FC236}">
                        <a16:creationId xmlns:a16="http://schemas.microsoft.com/office/drawing/2014/main" id="{E795B588-B028-1E44-97F4-6AC8A2F616A4}"/>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0" name="Oval 499">
                    <a:extLst>
                      <a:ext uri="{FF2B5EF4-FFF2-40B4-BE49-F238E27FC236}">
                        <a16:creationId xmlns:a16="http://schemas.microsoft.com/office/drawing/2014/main" id="{189C9B04-5FAE-244B-9F2B-53D0DCC3CAEB}"/>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1" name="Oval 500">
                    <a:extLst>
                      <a:ext uri="{FF2B5EF4-FFF2-40B4-BE49-F238E27FC236}">
                        <a16:creationId xmlns:a16="http://schemas.microsoft.com/office/drawing/2014/main" id="{EBEE26E3-3CFD-3E45-AFAA-C5A356787197}"/>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496" name="Rectangle 495">
                  <a:extLst>
                    <a:ext uri="{FF2B5EF4-FFF2-40B4-BE49-F238E27FC236}">
                      <a16:creationId xmlns:a16="http://schemas.microsoft.com/office/drawing/2014/main" id="{D894887A-25F1-1F44-BEEE-9C506341120D}"/>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grpSp>
            <p:nvGrpSpPr>
              <p:cNvPr id="502" name="Group 501">
                <a:extLst>
                  <a:ext uri="{FF2B5EF4-FFF2-40B4-BE49-F238E27FC236}">
                    <a16:creationId xmlns:a16="http://schemas.microsoft.com/office/drawing/2014/main" id="{2DB1DD8B-FB18-8849-9A9F-035F264A4AC8}"/>
                  </a:ext>
                </a:extLst>
              </p:cNvPr>
              <p:cNvGrpSpPr/>
              <p:nvPr/>
            </p:nvGrpSpPr>
            <p:grpSpPr>
              <a:xfrm rot="16200000">
                <a:off x="8185361" y="5143465"/>
                <a:ext cx="756076" cy="293602"/>
                <a:chOff x="4340198" y="1826549"/>
                <a:chExt cx="485918" cy="276639"/>
              </a:xfrm>
            </p:grpSpPr>
            <p:sp>
              <p:nvSpPr>
                <p:cNvPr id="503" name="Rectangle 502">
                  <a:extLst>
                    <a:ext uri="{FF2B5EF4-FFF2-40B4-BE49-F238E27FC236}">
                      <a16:creationId xmlns:a16="http://schemas.microsoft.com/office/drawing/2014/main" id="{8F40DD31-E5D3-1949-BB4A-77B0A48B9C3C}"/>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4" name="Rectangle 503">
                  <a:extLst>
                    <a:ext uri="{FF2B5EF4-FFF2-40B4-BE49-F238E27FC236}">
                      <a16:creationId xmlns:a16="http://schemas.microsoft.com/office/drawing/2014/main" id="{A95F48CB-8E25-8B4E-AE80-FF1A55ADD162}"/>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528" name="Oval 527">
                <a:extLst>
                  <a:ext uri="{FF2B5EF4-FFF2-40B4-BE49-F238E27FC236}">
                    <a16:creationId xmlns:a16="http://schemas.microsoft.com/office/drawing/2014/main" id="{18A4C544-1AC7-8549-9BF1-30B0708AB663}"/>
                  </a:ext>
                </a:extLst>
              </p:cNvPr>
              <p:cNvSpPr>
                <a:spLocks noChangeAspect="1"/>
              </p:cNvSpPr>
              <p:nvPr/>
            </p:nvSpPr>
            <p:spPr>
              <a:xfrm>
                <a:off x="8788782" y="582428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29" name="Oval 528">
                <a:extLst>
                  <a:ext uri="{FF2B5EF4-FFF2-40B4-BE49-F238E27FC236}">
                    <a16:creationId xmlns:a16="http://schemas.microsoft.com/office/drawing/2014/main" id="{5EC38BF4-30F8-1543-A138-A684F818BBD9}"/>
                  </a:ext>
                </a:extLst>
              </p:cNvPr>
              <p:cNvSpPr>
                <a:spLocks noChangeAspect="1"/>
              </p:cNvSpPr>
              <p:nvPr/>
            </p:nvSpPr>
            <p:spPr>
              <a:xfrm>
                <a:off x="8782340" y="472079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grpSp>
      <p:graphicFrame>
        <p:nvGraphicFramePr>
          <p:cNvPr id="531" name="Table 530">
            <a:extLst>
              <a:ext uri="{FF2B5EF4-FFF2-40B4-BE49-F238E27FC236}">
                <a16:creationId xmlns:a16="http://schemas.microsoft.com/office/drawing/2014/main" id="{1229032C-D001-F644-92AC-B94E443D54F6}"/>
              </a:ext>
            </a:extLst>
          </p:cNvPr>
          <p:cNvGraphicFramePr>
            <a:graphicFrameLocks noGrp="1"/>
          </p:cNvGraphicFramePr>
          <p:nvPr/>
        </p:nvGraphicFramePr>
        <p:xfrm>
          <a:off x="5082745" y="4275721"/>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ACT/PRE/PRE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cxnSp>
        <p:nvCxnSpPr>
          <p:cNvPr id="533" name="Straight Connector 532">
            <a:extLst>
              <a:ext uri="{FF2B5EF4-FFF2-40B4-BE49-F238E27FC236}">
                <a16:creationId xmlns:a16="http://schemas.microsoft.com/office/drawing/2014/main" id="{9F194B97-A4A4-1F4A-A3A1-1A1C65904476}"/>
              </a:ext>
            </a:extLst>
          </p:cNvPr>
          <p:cNvCxnSpPr/>
          <p:nvPr/>
        </p:nvCxnSpPr>
        <p:spPr>
          <a:xfrm>
            <a:off x="129785" y="3596854"/>
            <a:ext cx="8884429"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35" name="Group 534">
            <a:extLst>
              <a:ext uri="{FF2B5EF4-FFF2-40B4-BE49-F238E27FC236}">
                <a16:creationId xmlns:a16="http://schemas.microsoft.com/office/drawing/2014/main" id="{96685389-20B3-8146-B6CF-E569C240BE1C}"/>
              </a:ext>
            </a:extLst>
          </p:cNvPr>
          <p:cNvGrpSpPr/>
          <p:nvPr/>
        </p:nvGrpSpPr>
        <p:grpSpPr>
          <a:xfrm>
            <a:off x="2307434" y="931164"/>
            <a:ext cx="1931355" cy="2049796"/>
            <a:chOff x="2307434" y="1557252"/>
            <a:chExt cx="1931355" cy="2049796"/>
          </a:xfrm>
        </p:grpSpPr>
        <p:grpSp>
          <p:nvGrpSpPr>
            <p:cNvPr id="416" name="Group 415">
              <a:extLst>
                <a:ext uri="{FF2B5EF4-FFF2-40B4-BE49-F238E27FC236}">
                  <a16:creationId xmlns:a16="http://schemas.microsoft.com/office/drawing/2014/main" id="{D06BFF73-B8EA-3D47-ADEB-7CFAD8555C79}"/>
                </a:ext>
              </a:extLst>
            </p:cNvPr>
            <p:cNvGrpSpPr/>
            <p:nvPr/>
          </p:nvGrpSpPr>
          <p:grpSpPr>
            <a:xfrm>
              <a:off x="2660496" y="1557252"/>
              <a:ext cx="1578293" cy="2049796"/>
              <a:chOff x="2755612" y="1974313"/>
              <a:chExt cx="1578293" cy="2049796"/>
            </a:xfrm>
          </p:grpSpPr>
          <p:grpSp>
            <p:nvGrpSpPr>
              <p:cNvPr id="414" name="Group 413">
                <a:extLst>
                  <a:ext uri="{FF2B5EF4-FFF2-40B4-BE49-F238E27FC236}">
                    <a16:creationId xmlns:a16="http://schemas.microsoft.com/office/drawing/2014/main" id="{8D26F9AA-55CA-5743-8D81-55784DD770A5}"/>
                  </a:ext>
                </a:extLst>
              </p:cNvPr>
              <p:cNvGrpSpPr/>
              <p:nvPr/>
            </p:nvGrpSpPr>
            <p:grpSpPr>
              <a:xfrm>
                <a:off x="2755612" y="2475443"/>
                <a:ext cx="1578293" cy="1548666"/>
                <a:chOff x="3211452" y="2874384"/>
                <a:chExt cx="1578293" cy="1548666"/>
              </a:xfrm>
            </p:grpSpPr>
            <p:sp>
              <p:nvSpPr>
                <p:cNvPr id="379" name="Rounded Rectangle 378">
                  <a:extLst>
                    <a:ext uri="{FF2B5EF4-FFF2-40B4-BE49-F238E27FC236}">
                      <a16:creationId xmlns:a16="http://schemas.microsoft.com/office/drawing/2014/main" id="{2E7BFECB-70FA-7F47-80F2-805C0314D392}"/>
                    </a:ext>
                  </a:extLst>
                </p:cNvPr>
                <p:cNvSpPr/>
                <p:nvPr/>
              </p:nvSpPr>
              <p:spPr>
                <a:xfrm>
                  <a:off x="3211452" y="2874384"/>
                  <a:ext cx="1466613" cy="1204068"/>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408" name="Group 407">
                  <a:extLst>
                    <a:ext uri="{FF2B5EF4-FFF2-40B4-BE49-F238E27FC236}">
                      <a16:creationId xmlns:a16="http://schemas.microsoft.com/office/drawing/2014/main" id="{A14FF517-2E12-FC47-882D-2E8C59A93BBB}"/>
                    </a:ext>
                  </a:extLst>
                </p:cNvPr>
                <p:cNvGrpSpPr/>
                <p:nvPr/>
              </p:nvGrpSpPr>
              <p:grpSpPr>
                <a:xfrm>
                  <a:off x="3412005" y="3198852"/>
                  <a:ext cx="1161942" cy="528322"/>
                  <a:chOff x="3412005" y="3198852"/>
                  <a:chExt cx="1161942" cy="528322"/>
                </a:xfrm>
              </p:grpSpPr>
              <p:grpSp>
                <p:nvGrpSpPr>
                  <p:cNvPr id="381" name="Group 380">
                    <a:extLst>
                      <a:ext uri="{FF2B5EF4-FFF2-40B4-BE49-F238E27FC236}">
                        <a16:creationId xmlns:a16="http://schemas.microsoft.com/office/drawing/2014/main" id="{2E0EFF5E-6202-DA47-8AD7-65046C1735C1}"/>
                      </a:ext>
                    </a:extLst>
                  </p:cNvPr>
                  <p:cNvGrpSpPr/>
                  <p:nvPr/>
                </p:nvGrpSpPr>
                <p:grpSpPr>
                  <a:xfrm>
                    <a:off x="3412005" y="3198852"/>
                    <a:ext cx="1128558" cy="528322"/>
                    <a:chOff x="1332999" y="4174190"/>
                    <a:chExt cx="1175252" cy="550180"/>
                  </a:xfrm>
                </p:grpSpPr>
                <p:grpSp>
                  <p:nvGrpSpPr>
                    <p:cNvPr id="383" name="Group 382">
                      <a:extLst>
                        <a:ext uri="{FF2B5EF4-FFF2-40B4-BE49-F238E27FC236}">
                          <a16:creationId xmlns:a16="http://schemas.microsoft.com/office/drawing/2014/main" id="{90112E02-8E4D-764B-81E5-B5AE43416020}"/>
                        </a:ext>
                      </a:extLst>
                    </p:cNvPr>
                    <p:cNvGrpSpPr/>
                    <p:nvPr/>
                  </p:nvGrpSpPr>
                  <p:grpSpPr>
                    <a:xfrm>
                      <a:off x="2147787" y="4431167"/>
                      <a:ext cx="360464" cy="69048"/>
                      <a:chOff x="4793112" y="4167661"/>
                      <a:chExt cx="360464" cy="69048"/>
                    </a:xfrm>
                  </p:grpSpPr>
                  <p:cxnSp>
                    <p:nvCxnSpPr>
                      <p:cNvPr id="394" name="Straight Connector 393">
                        <a:extLst>
                          <a:ext uri="{FF2B5EF4-FFF2-40B4-BE49-F238E27FC236}">
                            <a16:creationId xmlns:a16="http://schemas.microsoft.com/office/drawing/2014/main" id="{0F5DE70C-DCDB-9047-8B2D-0972443A5BD8}"/>
                          </a:ext>
                        </a:extLst>
                      </p:cNvPr>
                      <p:cNvCxnSpPr/>
                      <p:nvPr/>
                    </p:nvCxnSpPr>
                    <p:spPr>
                      <a:xfrm flipH="1">
                        <a:off x="4793112" y="4202185"/>
                        <a:ext cx="345242" cy="0"/>
                      </a:xfrm>
                      <a:prstGeom prst="line">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Flowchart: Connector 11">
                        <a:extLst>
                          <a:ext uri="{FF2B5EF4-FFF2-40B4-BE49-F238E27FC236}">
                            <a16:creationId xmlns:a16="http://schemas.microsoft.com/office/drawing/2014/main" id="{2632382D-A056-FD43-AD2C-A7F8EA1831BF}"/>
                          </a:ext>
                        </a:extLst>
                      </p:cNvPr>
                      <p:cNvSpPr/>
                      <p:nvPr/>
                    </p:nvSpPr>
                    <p:spPr>
                      <a:xfrm>
                        <a:off x="5084528" y="4167661"/>
                        <a:ext cx="69048"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4" name="Group 383">
                      <a:extLst>
                        <a:ext uri="{FF2B5EF4-FFF2-40B4-BE49-F238E27FC236}">
                          <a16:creationId xmlns:a16="http://schemas.microsoft.com/office/drawing/2014/main" id="{DC6B394D-4AC6-4D4B-9472-BE87C07F22F8}"/>
                        </a:ext>
                      </a:extLst>
                    </p:cNvPr>
                    <p:cNvGrpSpPr/>
                    <p:nvPr/>
                  </p:nvGrpSpPr>
                  <p:grpSpPr>
                    <a:xfrm>
                      <a:off x="1333740" y="4250347"/>
                      <a:ext cx="414294" cy="69048"/>
                      <a:chOff x="3838217" y="3992220"/>
                      <a:chExt cx="414294" cy="69048"/>
                    </a:xfrm>
                  </p:grpSpPr>
                  <p:cxnSp>
                    <p:nvCxnSpPr>
                      <p:cNvPr id="392" name="Straight Connector 391">
                        <a:extLst>
                          <a:ext uri="{FF2B5EF4-FFF2-40B4-BE49-F238E27FC236}">
                            <a16:creationId xmlns:a16="http://schemas.microsoft.com/office/drawing/2014/main" id="{7430DEA5-979B-1E4D-8B44-1B147801909E}"/>
                          </a:ext>
                        </a:extLst>
                      </p:cNvPr>
                      <p:cNvCxnSpPr/>
                      <p:nvPr/>
                    </p:nvCxnSpPr>
                    <p:spPr>
                      <a:xfrm flipH="1">
                        <a:off x="3907266" y="4026731"/>
                        <a:ext cx="345245" cy="0"/>
                      </a:xfrm>
                      <a:prstGeom prst="line">
                        <a:avLst/>
                      </a:prstGeom>
                      <a:solidFill>
                        <a:schemeClr val="tx1"/>
                      </a:solidFill>
                      <a:ln w="12700" cap="flat" cmpd="sng" algn="ctr">
                        <a:solidFill>
                          <a:schemeClr val="tx1"/>
                        </a:solidFill>
                        <a:prstDash val="solid"/>
                      </a:ln>
                      <a:effectLst/>
                    </p:spPr>
                  </p:cxnSp>
                  <p:sp>
                    <p:nvSpPr>
                      <p:cNvPr id="393" name="Flowchart: Connector 8">
                        <a:extLst>
                          <a:ext uri="{FF2B5EF4-FFF2-40B4-BE49-F238E27FC236}">
                            <a16:creationId xmlns:a16="http://schemas.microsoft.com/office/drawing/2014/main" id="{E95AB8CB-F0A3-7D42-88D4-8FD7C5BFF50F}"/>
                          </a:ext>
                        </a:extLst>
                      </p:cNvPr>
                      <p:cNvSpPr/>
                      <p:nvPr/>
                    </p:nvSpPr>
                    <p:spPr>
                      <a:xfrm>
                        <a:off x="3838217" y="3992220"/>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5" name="Group 384">
                      <a:extLst>
                        <a:ext uri="{FF2B5EF4-FFF2-40B4-BE49-F238E27FC236}">
                          <a16:creationId xmlns:a16="http://schemas.microsoft.com/office/drawing/2014/main" id="{1C6DFE12-5613-F64E-9744-3B5530C3E624}"/>
                        </a:ext>
                      </a:extLst>
                    </p:cNvPr>
                    <p:cNvGrpSpPr/>
                    <p:nvPr/>
                  </p:nvGrpSpPr>
                  <p:grpSpPr>
                    <a:xfrm>
                      <a:off x="1341169" y="4431167"/>
                      <a:ext cx="406864" cy="69048"/>
                      <a:chOff x="3845646" y="4269682"/>
                      <a:chExt cx="406864" cy="69048"/>
                    </a:xfrm>
                  </p:grpSpPr>
                  <p:cxnSp>
                    <p:nvCxnSpPr>
                      <p:cNvPr id="390" name="Straight Connector 389">
                        <a:extLst>
                          <a:ext uri="{FF2B5EF4-FFF2-40B4-BE49-F238E27FC236}">
                            <a16:creationId xmlns:a16="http://schemas.microsoft.com/office/drawing/2014/main" id="{5923A7B9-B94E-A848-A136-F6DE99FC773A}"/>
                          </a:ext>
                        </a:extLst>
                      </p:cNvPr>
                      <p:cNvCxnSpPr/>
                      <p:nvPr/>
                    </p:nvCxnSpPr>
                    <p:spPr>
                      <a:xfrm flipH="1">
                        <a:off x="3907266" y="4304207"/>
                        <a:ext cx="345244" cy="0"/>
                      </a:xfrm>
                      <a:prstGeom prst="line">
                        <a:avLst/>
                      </a:prstGeom>
                      <a:solidFill>
                        <a:schemeClr val="tx1"/>
                      </a:solidFill>
                      <a:ln w="12700" cap="flat" cmpd="sng" algn="ctr">
                        <a:solidFill>
                          <a:schemeClr val="tx1"/>
                        </a:solidFill>
                        <a:prstDash val="solid"/>
                      </a:ln>
                      <a:effectLst/>
                    </p:spPr>
                  </p:cxnSp>
                  <p:sp>
                    <p:nvSpPr>
                      <p:cNvPr id="391" name="Flowchart: Connector 9">
                        <a:extLst>
                          <a:ext uri="{FF2B5EF4-FFF2-40B4-BE49-F238E27FC236}">
                            <a16:creationId xmlns:a16="http://schemas.microsoft.com/office/drawing/2014/main" id="{4B77B613-2F03-6E4A-AD34-B8504D238286}"/>
                          </a:ext>
                        </a:extLst>
                      </p:cNvPr>
                      <p:cNvSpPr/>
                      <p:nvPr/>
                    </p:nvSpPr>
                    <p:spPr>
                      <a:xfrm>
                        <a:off x="3845646" y="4269682"/>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6" name="Group 385">
                      <a:extLst>
                        <a:ext uri="{FF2B5EF4-FFF2-40B4-BE49-F238E27FC236}">
                          <a16:creationId xmlns:a16="http://schemas.microsoft.com/office/drawing/2014/main" id="{C0A2E64F-6546-F042-811A-622AC14A99B1}"/>
                        </a:ext>
                      </a:extLst>
                    </p:cNvPr>
                    <p:cNvGrpSpPr/>
                    <p:nvPr/>
                  </p:nvGrpSpPr>
                  <p:grpSpPr>
                    <a:xfrm>
                      <a:off x="1332999" y="4593843"/>
                      <a:ext cx="390964" cy="69048"/>
                      <a:chOff x="3845645" y="4571954"/>
                      <a:chExt cx="390964" cy="69048"/>
                    </a:xfrm>
                  </p:grpSpPr>
                  <p:sp>
                    <p:nvSpPr>
                      <p:cNvPr id="388" name="Flowchart: Connector 9">
                        <a:extLst>
                          <a:ext uri="{FF2B5EF4-FFF2-40B4-BE49-F238E27FC236}">
                            <a16:creationId xmlns:a16="http://schemas.microsoft.com/office/drawing/2014/main" id="{CFB88838-9CFC-BE4E-998E-9F66DC098730}"/>
                          </a:ext>
                        </a:extLst>
                      </p:cNvPr>
                      <p:cNvSpPr/>
                      <p:nvPr/>
                    </p:nvSpPr>
                    <p:spPr>
                      <a:xfrm>
                        <a:off x="3845645" y="4571954"/>
                        <a:ext cx="69047"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cxnSp>
                    <p:nvCxnSpPr>
                      <p:cNvPr id="389" name="Straight Connector 388">
                        <a:extLst>
                          <a:ext uri="{FF2B5EF4-FFF2-40B4-BE49-F238E27FC236}">
                            <a16:creationId xmlns:a16="http://schemas.microsoft.com/office/drawing/2014/main" id="{38D784D0-9C48-EA4C-9B1D-0EDF227F3BAE}"/>
                          </a:ext>
                        </a:extLst>
                      </p:cNvPr>
                      <p:cNvCxnSpPr/>
                      <p:nvPr/>
                    </p:nvCxnSpPr>
                    <p:spPr>
                      <a:xfrm flipH="1">
                        <a:off x="3891367" y="4615548"/>
                        <a:ext cx="345242" cy="0"/>
                      </a:xfrm>
                      <a:prstGeom prst="line">
                        <a:avLst/>
                      </a:prstGeom>
                      <a:solidFill>
                        <a:schemeClr val="tx1"/>
                      </a:solidFill>
                      <a:ln w="12700" cap="flat" cmpd="sng" algn="ctr">
                        <a:solidFill>
                          <a:schemeClr val="tx1"/>
                        </a:solidFill>
                        <a:prstDash val="solid"/>
                      </a:ln>
                      <a:effectLst/>
                    </p:spPr>
                  </p:cxnSp>
                </p:grpSp>
                <p:sp>
                  <p:nvSpPr>
                    <p:cNvPr id="387" name="Oval 386">
                      <a:extLst>
                        <a:ext uri="{FF2B5EF4-FFF2-40B4-BE49-F238E27FC236}">
                          <a16:creationId xmlns:a16="http://schemas.microsoft.com/office/drawing/2014/main" id="{B9309423-001F-EC4B-A985-B4DEBFFAD982}"/>
                        </a:ext>
                      </a:extLst>
                    </p:cNvPr>
                    <p:cNvSpPr>
                      <a:spLocks noChangeAspect="1"/>
                    </p:cNvSpPr>
                    <p:nvPr/>
                  </p:nvSpPr>
                  <p:spPr>
                    <a:xfrm>
                      <a:off x="1650303" y="4174190"/>
                      <a:ext cx="550179" cy="550180"/>
                    </a:xfrm>
                    <a:prstGeom prst="ellipse">
                      <a:avLst/>
                    </a:prstGeom>
                    <a:solidFill>
                      <a:srgbClr val="D3DBD5"/>
                    </a:solidFill>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US" sz="2022"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grpSp>
              <p:sp>
                <p:nvSpPr>
                  <p:cNvPr id="382" name="TextBox 381">
                    <a:extLst>
                      <a:ext uri="{FF2B5EF4-FFF2-40B4-BE49-F238E27FC236}">
                        <a16:creationId xmlns:a16="http://schemas.microsoft.com/office/drawing/2014/main" id="{0169CB78-9A64-3943-AAF8-0F621B786CF9}"/>
                      </a:ext>
                    </a:extLst>
                  </p:cNvPr>
                  <p:cNvSpPr txBox="1"/>
                  <p:nvPr/>
                </p:nvSpPr>
                <p:spPr>
                  <a:xfrm>
                    <a:off x="3694179" y="3310909"/>
                    <a:ext cx="879768" cy="3294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MAJ</a:t>
                    </a:r>
                  </a:p>
                </p:txBody>
              </p:sp>
            </p:grpSp>
            <p:sp>
              <p:nvSpPr>
                <p:cNvPr id="396" name="Rectangle 395">
                  <a:extLst>
                    <a:ext uri="{FF2B5EF4-FFF2-40B4-BE49-F238E27FC236}">
                      <a16:creationId xmlns:a16="http://schemas.microsoft.com/office/drawing/2014/main" id="{253C3A41-5E8D-9945-B93A-5F07E7684541}"/>
                    </a:ext>
                  </a:extLst>
                </p:cNvPr>
                <p:cNvSpPr/>
                <p:nvPr/>
              </p:nvSpPr>
              <p:spPr>
                <a:xfrm>
                  <a:off x="3226497" y="4084496"/>
                  <a:ext cx="156324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MAJ/NOT logic</a:t>
                  </a:r>
                </a:p>
              </p:txBody>
            </p:sp>
          </p:grpSp>
          <p:sp>
            <p:nvSpPr>
              <p:cNvPr id="415" name="Rectangle 414">
                <a:extLst>
                  <a:ext uri="{FF2B5EF4-FFF2-40B4-BE49-F238E27FC236}">
                    <a16:creationId xmlns:a16="http://schemas.microsoft.com/office/drawing/2014/main" id="{D2DF1CC8-CF8C-4941-8135-FD7570C97FD7}"/>
                  </a:ext>
                </a:extLst>
              </p:cNvPr>
              <p:cNvSpPr/>
              <p:nvPr/>
            </p:nvSpPr>
            <p:spPr>
              <a:xfrm>
                <a:off x="2785694" y="1974313"/>
                <a:ext cx="144392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Step 1: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MAJ logic</a:t>
                </a:r>
              </a:p>
            </p:txBody>
          </p:sp>
        </p:grpSp>
        <p:sp>
          <p:nvSpPr>
            <p:cNvPr id="534" name="Right Arrow 533">
              <a:extLst>
                <a:ext uri="{FF2B5EF4-FFF2-40B4-BE49-F238E27FC236}">
                  <a16:creationId xmlns:a16="http://schemas.microsoft.com/office/drawing/2014/main" id="{444D3331-2F50-DA42-AB1E-B39351D5CBEF}"/>
                </a:ext>
              </a:extLst>
            </p:cNvPr>
            <p:cNvSpPr/>
            <p:nvPr/>
          </p:nvSpPr>
          <p:spPr>
            <a:xfrm>
              <a:off x="2307434" y="2619261"/>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EF9D8263-4725-9041-8503-14C3B104646A}"/>
                  </a:ext>
                </a:extLst>
              </p:cNvPr>
              <p:cNvSpPr/>
              <p:nvPr/>
            </p:nvSpPr>
            <p:spPr>
              <a:xfrm>
                <a:off x="4548574" y="3029879"/>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p:txBody>
          </p:sp>
        </mc:Choice>
        <mc:Fallback xmlns="">
          <p:sp>
            <p:nvSpPr>
              <p:cNvPr id="156" name="Rectangle 155">
                <a:extLst>
                  <a:ext uri="{FF2B5EF4-FFF2-40B4-BE49-F238E27FC236}">
                    <a16:creationId xmlns:a16="http://schemas.microsoft.com/office/drawing/2014/main" id="{EF9D8263-4725-9041-8503-14C3B104646A}"/>
                  </a:ext>
                </a:extLst>
              </p:cNvPr>
              <p:cNvSpPr>
                <a:spLocks noRot="1" noChangeAspect="1" noMove="1" noResize="1" noEditPoints="1" noAdjustHandles="1" noChangeArrowheads="1" noChangeShapeType="1" noTextEdit="1"/>
              </p:cNvSpPr>
              <p:nvPr/>
            </p:nvSpPr>
            <p:spPr>
              <a:xfrm>
                <a:off x="4548574" y="3029879"/>
                <a:ext cx="1559686" cy="338554"/>
              </a:xfrm>
              <a:prstGeom prst="rect">
                <a:avLst/>
              </a:prstGeom>
              <a:blipFill>
                <a:blip r:embed="rId4"/>
                <a:stretch>
                  <a:fillRect t="-3571"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ysClr val="windowText" lastClr="000000"/>
                                    </a:solidFill>
                                    <a:latin typeface="Cambria Math" panose="02040503050406030204" pitchFamily="18" charset="0"/>
                                    <a:ea typeface="Cambria Math" panose="02040503050406030204" pitchFamily="18" charset="0"/>
                                  </a:rPr>
                                  <m:t>𝜇</m:t>
                                </m:r>
                                <m:r>
                                  <a:rPr lang="en-US" sz="1300" b="0" i="1" smtClean="0">
                                    <a:solidFill>
                                      <a:sysClr val="windowText" lastClr="000000"/>
                                    </a:solidFill>
                                    <a:latin typeface="Cambria Math" panose="02040503050406030204" pitchFamily="18" charset="0"/>
                                    <a:ea typeface="Cambria Math" panose="02040503050406030204" pitchFamily="18" charset="0"/>
                                  </a:rPr>
                                  <m:t>𝑃𝑟𝑜𝑔𝑟𝑎𝑚</m:t>
                                </m:r>
                              </m:oMath>
                            </m:oMathPara>
                          </a14:m>
                          <a:endParaRPr lang="en-US" sz="1300" b="0" dirty="0"/>
                        </a:p>
                      </a:txBody>
                      <a:tcPr marL="121921" marR="121921" marT="0" marB="0">
                        <a:lnL w="12700" cmpd="sng">
                          <a:noFill/>
                        </a:lnL>
                        <a:lnT w="12700" cmpd="sng">
                          <a:noFill/>
                        </a:lnT>
                        <a:solidFill>
                          <a:schemeClr val="bg1"/>
                        </a:solid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rgbClr val="C00000"/>
                                    </a:solidFill>
                                    <a:latin typeface="Cambria Math" panose="02040503050406030204" pitchFamily="18" charset="0"/>
                                    <a:ea typeface="Cambria Math" panose="02040503050406030204" pitchFamily="18" charset="0"/>
                                  </a:rPr>
                                  <m:t>𝜇</m:t>
                                </m:r>
                                <m:r>
                                  <a:rPr lang="en-US" sz="1300" b="0" i="1" smtClean="0">
                                    <a:solidFill>
                                      <a:srgbClr val="C00000"/>
                                    </a:solidFill>
                                    <a:latin typeface="Cambria Math" panose="02040503050406030204" pitchFamily="18" charset="0"/>
                                    <a:ea typeface="Cambria Math" panose="02040503050406030204" pitchFamily="18" charset="0"/>
                                  </a:rPr>
                                  <m:t>𝑃𝑟𝑜𝑔𝑟𝑎𝑚</m:t>
                                </m:r>
                              </m:oMath>
                            </m:oMathPara>
                          </a14:m>
                          <a:endParaRPr lang="en-US" sz="1300" b="0" dirty="0">
                            <a:solidFill>
                              <a:srgbClr val="C00000"/>
                            </a:solidFill>
                          </a:endParaRPr>
                        </a:p>
                      </a:txBody>
                      <a:tcPr marL="121921" marR="121921" marT="0" marB="0">
                        <a:lnL w="12700" cmpd="sng">
                          <a:noFill/>
                        </a:lnL>
                        <a:lnB w="12700" cmpd="sng">
                          <a:noFill/>
                        </a:lnB>
                        <a:solidFill>
                          <a:srgbClr val="FFBFBF">
                            <a:alpha val="20000"/>
                          </a:srgbClr>
                        </a:solid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Choice>
        <mc:Fallback xmlns="">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extLst>
                  <p:ext uri="{D42A27DB-BD31-4B8C-83A1-F6EECF244321}">
                    <p14:modId xmlns:p14="http://schemas.microsoft.com/office/powerpoint/2010/main" val="346212060"/>
                  </p:ext>
                </p:extLst>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endParaRPr lang="en-US"/>
                        </a:p>
                      </a:txBody>
                      <a:tcPr marL="121921" marR="121921" marT="0" marB="0">
                        <a:lnL w="12700" cmpd="sng">
                          <a:noFill/>
                        </a:lnL>
                        <a:lnT w="12700" cmpd="sng">
                          <a:noFill/>
                        </a:lnT>
                        <a:blipFill>
                          <a:blip r:embed="rId5"/>
                          <a:stretch>
                            <a:fillRect r="-103093" b="-104348"/>
                          </a:stretch>
                        </a:blip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endParaRPr lang="en-US"/>
                        </a:p>
                      </a:txBody>
                      <a:tcPr marL="121921" marR="121921" marT="0" marB="0">
                        <a:lnL w="12700" cmpd="sng">
                          <a:noFill/>
                        </a:lnL>
                        <a:lnB w="12700" cmpd="sng">
                          <a:noFill/>
                        </a:lnB>
                        <a:blipFill>
                          <a:blip r:embed="rId5"/>
                          <a:stretch>
                            <a:fillRect t="-100000" r="-103093" b="-4348"/>
                          </a:stretch>
                        </a:blip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Fallback>
      </mc:AlternateContent>
      <p:grpSp>
        <p:nvGrpSpPr>
          <p:cNvPr id="536" name="Group 535">
            <a:extLst>
              <a:ext uri="{FF2B5EF4-FFF2-40B4-BE49-F238E27FC236}">
                <a16:creationId xmlns:a16="http://schemas.microsoft.com/office/drawing/2014/main" id="{2560DD54-9826-2C47-AB02-2D240A0B9D80}"/>
              </a:ext>
            </a:extLst>
          </p:cNvPr>
          <p:cNvGrpSpPr/>
          <p:nvPr/>
        </p:nvGrpSpPr>
        <p:grpSpPr>
          <a:xfrm>
            <a:off x="6427968" y="1254721"/>
            <a:ext cx="2581861" cy="876925"/>
            <a:chOff x="6398771" y="1855706"/>
            <a:chExt cx="2581861" cy="876925"/>
          </a:xfrm>
        </p:grpSpPr>
        <p:grpSp>
          <p:nvGrpSpPr>
            <p:cNvPr id="411" name="Group 410">
              <a:extLst>
                <a:ext uri="{FF2B5EF4-FFF2-40B4-BE49-F238E27FC236}">
                  <a16:creationId xmlns:a16="http://schemas.microsoft.com/office/drawing/2014/main" id="{FF418A7D-059D-6D42-81F6-DBE7E7D21647}"/>
                </a:ext>
              </a:extLst>
            </p:cNvPr>
            <p:cNvGrpSpPr/>
            <p:nvPr/>
          </p:nvGrpSpPr>
          <p:grpSpPr>
            <a:xfrm>
              <a:off x="7799060" y="2499642"/>
              <a:ext cx="981071" cy="194415"/>
              <a:chOff x="8915995" y="2957417"/>
              <a:chExt cx="981071" cy="194415"/>
            </a:xfrm>
          </p:grpSpPr>
          <p:sp>
            <p:nvSpPr>
              <p:cNvPr id="318" name="Rectangle 317">
                <a:extLst>
                  <a:ext uri="{FF2B5EF4-FFF2-40B4-BE49-F238E27FC236}">
                    <a16:creationId xmlns:a16="http://schemas.microsoft.com/office/drawing/2014/main" id="{C992AC50-DC13-E74F-88D1-7802744C36A9}"/>
                  </a:ext>
                </a:extLst>
              </p:cNvPr>
              <p:cNvSpPr/>
              <p:nvPr/>
            </p:nvSpPr>
            <p:spPr>
              <a:xfrm>
                <a:off x="8915995" y="2960414"/>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19" name="Rectangle 318">
                <a:extLst>
                  <a:ext uri="{FF2B5EF4-FFF2-40B4-BE49-F238E27FC236}">
                    <a16:creationId xmlns:a16="http://schemas.microsoft.com/office/drawing/2014/main" id="{D80906D0-E127-714F-9EEF-4E0EBC42F894}"/>
                  </a:ext>
                </a:extLst>
              </p:cNvPr>
              <p:cNvSpPr/>
              <p:nvPr/>
            </p:nvSpPr>
            <p:spPr>
              <a:xfrm>
                <a:off x="9115367" y="2960414"/>
                <a:ext cx="193681" cy="181779"/>
              </a:xfrm>
              <a:prstGeom prst="rect">
                <a:avLst/>
              </a:prstGeom>
              <a:solidFill>
                <a:srgbClr val="FFF5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0" name="Rectangle 319">
                <a:extLst>
                  <a:ext uri="{FF2B5EF4-FFF2-40B4-BE49-F238E27FC236}">
                    <a16:creationId xmlns:a16="http://schemas.microsoft.com/office/drawing/2014/main" id="{E73B4CC9-DBE2-9A44-A34E-CCAD535F3A01}"/>
                  </a:ext>
                </a:extLst>
              </p:cNvPr>
              <p:cNvSpPr/>
              <p:nvPr/>
            </p:nvSpPr>
            <p:spPr>
              <a:xfrm>
                <a:off x="9302399" y="2958834"/>
                <a:ext cx="193681" cy="181779"/>
              </a:xfrm>
              <a:prstGeom prst="rect">
                <a:avLst/>
              </a:prstGeom>
              <a:solidFill>
                <a:srgbClr val="CCD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1" name="Rectangle 320">
                <a:extLst>
                  <a:ext uri="{FF2B5EF4-FFF2-40B4-BE49-F238E27FC236}">
                    <a16:creationId xmlns:a16="http://schemas.microsoft.com/office/drawing/2014/main" id="{FD7D0DC0-81B9-D944-BADC-40C28F06EC59}"/>
                  </a:ext>
                </a:extLst>
              </p:cNvPr>
              <p:cNvSpPr/>
              <p:nvPr/>
            </p:nvSpPr>
            <p:spPr>
              <a:xfrm>
                <a:off x="9498287" y="2957417"/>
                <a:ext cx="193681" cy="181779"/>
              </a:xfrm>
              <a:prstGeom prst="rect">
                <a:avLst/>
              </a:prstGeom>
              <a:solidFill>
                <a:srgbClr val="A8D4A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2" name="Rectangle 321">
                <a:extLst>
                  <a:ext uri="{FF2B5EF4-FFF2-40B4-BE49-F238E27FC236}">
                    <a16:creationId xmlns:a16="http://schemas.microsoft.com/office/drawing/2014/main" id="{2BB41B32-4625-3E4E-879F-E44646621104}"/>
                  </a:ext>
                </a:extLst>
              </p:cNvPr>
              <p:cNvSpPr/>
              <p:nvPr/>
            </p:nvSpPr>
            <p:spPr>
              <a:xfrm>
                <a:off x="9695138" y="2958836"/>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3" name="Rectangle 322">
                <a:extLst>
                  <a:ext uri="{FF2B5EF4-FFF2-40B4-BE49-F238E27FC236}">
                    <a16:creationId xmlns:a16="http://schemas.microsoft.com/office/drawing/2014/main" id="{B16A6573-C63A-604E-BCF7-11033B6B437F}"/>
                  </a:ext>
                </a:extLst>
              </p:cNvPr>
              <p:cNvSpPr/>
              <p:nvPr/>
            </p:nvSpPr>
            <p:spPr>
              <a:xfrm>
                <a:off x="8924556" y="2970053"/>
                <a:ext cx="972510" cy="1817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sp>
          <p:nvSpPr>
            <p:cNvPr id="324" name="Alternate Process 323">
              <a:extLst>
                <a:ext uri="{FF2B5EF4-FFF2-40B4-BE49-F238E27FC236}">
                  <a16:creationId xmlns:a16="http://schemas.microsoft.com/office/drawing/2014/main" id="{38133FEE-43AB-C44A-8F12-40B52477EF96}"/>
                </a:ext>
              </a:extLst>
            </p:cNvPr>
            <p:cNvSpPr/>
            <p:nvPr/>
          </p:nvSpPr>
          <p:spPr>
            <a:xfrm>
              <a:off x="6413697" y="2171484"/>
              <a:ext cx="2507323" cy="561147"/>
            </a:xfrm>
            <a:prstGeom prst="flowChartAlternateProcess">
              <a:avLst/>
            </a:prstGeom>
            <a:no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rPr>
              </a:b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25" name="Rectangle 324">
                  <a:extLst>
                    <a:ext uri="{FF2B5EF4-FFF2-40B4-BE49-F238E27FC236}">
                      <a16:creationId xmlns:a16="http://schemas.microsoft.com/office/drawing/2014/main" id="{CDDEC419-1959-D94D-A13C-5010ED3DF0FC}"/>
                    </a:ext>
                  </a:extLst>
                </p:cNvPr>
                <p:cNvSpPr/>
                <p:nvPr/>
              </p:nvSpPr>
              <p:spPr>
                <a:xfrm>
                  <a:off x="6398771" y="1855706"/>
                  <a:ext cx="258186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New SIMDRAM </a:t>
                  </a:r>
                  <a14:m>
                    <m:oMath xmlns:m="http://schemas.openxmlformats.org/officeDocument/2006/math">
                      <m:r>
                        <a:rPr kumimoji="0" lang="en-US" sz="1600" b="0" i="1" u="none" strike="noStrike" kern="1200" cap="none" spc="0" normalizeH="0" baseline="0" noProof="0">
                          <a:ln>
                            <a:noFill/>
                          </a:ln>
                          <a:solidFill>
                            <a:srgbClr val="2E5597"/>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Program</a:t>
                  </a:r>
                </a:p>
              </p:txBody>
            </p:sp>
          </mc:Choice>
          <mc:Fallback xmlns="">
            <p:sp>
              <p:nvSpPr>
                <p:cNvPr id="325" name="Rectangle 324">
                  <a:extLst>
                    <a:ext uri="{FF2B5EF4-FFF2-40B4-BE49-F238E27FC236}">
                      <a16:creationId xmlns:a16="http://schemas.microsoft.com/office/drawing/2014/main" id="{CDDEC419-1959-D94D-A13C-5010ED3DF0FC}"/>
                    </a:ext>
                  </a:extLst>
                </p:cNvPr>
                <p:cNvSpPr>
                  <a:spLocks noRot="1" noChangeAspect="1" noMove="1" noResize="1" noEditPoints="1" noAdjustHandles="1" noChangeArrowheads="1" noChangeShapeType="1" noTextEdit="1"/>
                </p:cNvSpPr>
                <p:nvPr/>
              </p:nvSpPr>
              <p:spPr>
                <a:xfrm>
                  <a:off x="6398771" y="1855706"/>
                  <a:ext cx="2581861" cy="338554"/>
                </a:xfrm>
                <a:prstGeom prst="rect">
                  <a:avLst/>
                </a:prstGeom>
                <a:blipFill>
                  <a:blip r:embed="rId6"/>
                  <a:stretch>
                    <a:fillRect t="-3571" b="-2142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10" name="Rectangle 509">
                <a:extLst>
                  <a:ext uri="{FF2B5EF4-FFF2-40B4-BE49-F238E27FC236}">
                    <a16:creationId xmlns:a16="http://schemas.microsoft.com/office/drawing/2014/main" id="{9C6CE501-A4E7-5B41-86A1-C530B64A3437}"/>
                  </a:ext>
                </a:extLst>
              </p:cNvPr>
              <p:cNvSpPr/>
              <p:nvPr/>
            </p:nvSpPr>
            <p:spPr>
              <a:xfrm>
                <a:off x="5062752" y="5549825"/>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p:txBody>
          </p:sp>
        </mc:Choice>
        <mc:Fallback xmlns="">
          <p:sp>
            <p:nvSpPr>
              <p:cNvPr id="510" name="Rectangle 509">
                <a:extLst>
                  <a:ext uri="{FF2B5EF4-FFF2-40B4-BE49-F238E27FC236}">
                    <a16:creationId xmlns:a16="http://schemas.microsoft.com/office/drawing/2014/main" id="{9C6CE501-A4E7-5B41-86A1-C530B64A3437}"/>
                  </a:ext>
                </a:extLst>
              </p:cNvPr>
              <p:cNvSpPr>
                <a:spLocks noRot="1" noChangeAspect="1" noMove="1" noResize="1" noEditPoints="1" noAdjustHandles="1" noChangeArrowheads="1" noChangeShapeType="1" noTextEdit="1"/>
              </p:cNvSpPr>
              <p:nvPr/>
            </p:nvSpPr>
            <p:spPr>
              <a:xfrm>
                <a:off x="5062752" y="5549825"/>
                <a:ext cx="1559686" cy="338554"/>
              </a:xfrm>
              <a:prstGeom prst="rect">
                <a:avLst/>
              </a:prstGeom>
              <a:blipFill>
                <a:blip r:embed="rId7"/>
                <a:stretch>
                  <a:fillRect t="-3571" b="-25000"/>
                </a:stretch>
              </a:blipFill>
            </p:spPr>
            <p:txBody>
              <a:bodyPr/>
              <a:lstStyle/>
              <a:p>
                <a:r>
                  <a:rPr lang="en-US">
                    <a:noFill/>
                  </a:rPr>
                  <a:t> </a:t>
                </a:r>
              </a:p>
            </p:txBody>
          </p:sp>
        </mc:Fallback>
      </mc:AlternateContent>
    </p:spTree>
    <p:extLst>
      <p:ext uri="{BB962C8B-B14F-4D97-AF65-F5344CB8AC3E}">
        <p14:creationId xmlns:p14="http://schemas.microsoft.com/office/powerpoint/2010/main" val="205538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3"/>
                                        </p:tgtEl>
                                        <p:attrNameLst>
                                          <p:attrName>style.visibility</p:attrName>
                                        </p:attrNameLst>
                                      </p:cBhvr>
                                      <p:to>
                                        <p:strVal val="visible"/>
                                      </p:to>
                                    </p:set>
                                    <p:animEffect transition="in" filter="fade">
                                      <p:cBhvr>
                                        <p:cTn id="7" dur="500"/>
                                        <p:tgtEl>
                                          <p:spTgt spid="4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7"/>
                                        </p:tgtEl>
                                        <p:attrNameLst>
                                          <p:attrName>style.visibility</p:attrName>
                                        </p:attrNameLst>
                                      </p:cBhvr>
                                      <p:to>
                                        <p:strVal val="visible"/>
                                      </p:to>
                                    </p:set>
                                    <p:animEffect transition="in" filter="fade">
                                      <p:cBhvr>
                                        <p:cTn id="12" dur="500"/>
                                        <p:tgtEl>
                                          <p:spTgt spid="157"/>
                                        </p:tgtEl>
                                      </p:cBhvr>
                                    </p:animEffect>
                                  </p:childTnLst>
                                </p:cTn>
                              </p:par>
                              <p:par>
                                <p:cTn id="13" presetID="10" presetClass="entr" presetSubtype="0" fill="hold" nodeType="withEffect">
                                  <p:stCondLst>
                                    <p:cond delay="0"/>
                                  </p:stCondLst>
                                  <p:childTnLst>
                                    <p:set>
                                      <p:cBhvr>
                                        <p:cTn id="14" dur="1" fill="hold">
                                          <p:stCondLst>
                                            <p:cond delay="0"/>
                                          </p:stCondLst>
                                        </p:cTn>
                                        <p:tgtEl>
                                          <p:spTgt spid="535"/>
                                        </p:tgtEl>
                                        <p:attrNameLst>
                                          <p:attrName>style.visibility</p:attrName>
                                        </p:attrNameLst>
                                      </p:cBhvr>
                                      <p:to>
                                        <p:strVal val="visible"/>
                                      </p:to>
                                    </p:set>
                                    <p:animEffect transition="in" filter="fade">
                                      <p:cBhvr>
                                        <p:cTn id="15" dur="500"/>
                                        <p:tgtEl>
                                          <p:spTgt spid="5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17"/>
                                        </p:tgtEl>
                                        <p:attrNameLst>
                                          <p:attrName>style.visibility</p:attrName>
                                        </p:attrNameLst>
                                      </p:cBhvr>
                                      <p:to>
                                        <p:strVal val="visible"/>
                                      </p:to>
                                    </p:set>
                                    <p:animEffect transition="in" filter="fade">
                                      <p:cBhvr>
                                        <p:cTn id="20" dur="500"/>
                                        <p:tgtEl>
                                          <p:spTgt spid="417"/>
                                        </p:tgtEl>
                                      </p:cBhvr>
                                    </p:animEffect>
                                  </p:childTnLst>
                                </p:cTn>
                              </p:par>
                              <p:par>
                                <p:cTn id="21" presetID="10" presetClass="exit" presetSubtype="0" fill="hold" grpId="1" nodeType="withEffect">
                                  <p:stCondLst>
                                    <p:cond delay="0"/>
                                  </p:stCondLst>
                                  <p:childTnLst>
                                    <p:animEffect transition="out" filter="fade">
                                      <p:cBhvr>
                                        <p:cTn id="22" dur="500"/>
                                        <p:tgtEl>
                                          <p:spTgt spid="157"/>
                                        </p:tgtEl>
                                      </p:cBhvr>
                                    </p:animEffect>
                                    <p:set>
                                      <p:cBhvr>
                                        <p:cTn id="23" dur="1" fill="hold">
                                          <p:stCondLst>
                                            <p:cond delay="499"/>
                                          </p:stCondLst>
                                        </p:cTn>
                                        <p:tgtEl>
                                          <p:spTgt spid="157"/>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159"/>
                                        </p:tgtEl>
                                        <p:attrNameLst>
                                          <p:attrName>style.visibility</p:attrName>
                                        </p:attrNameLst>
                                      </p:cBhvr>
                                      <p:to>
                                        <p:strVal val="visible"/>
                                      </p:to>
                                    </p:set>
                                    <p:animEffect transition="in" filter="fade">
                                      <p:cBhvr>
                                        <p:cTn id="26" dur="500"/>
                                        <p:tgtEl>
                                          <p:spTgt spid="159"/>
                                        </p:tgtEl>
                                      </p:cBhvr>
                                    </p:animEffect>
                                  </p:childTnLst>
                                </p:cTn>
                              </p:par>
                              <p:par>
                                <p:cTn id="27" presetID="10" presetClass="entr" presetSubtype="0" fill="hold" nodeType="withEffect">
                                  <p:stCondLst>
                                    <p:cond delay="0"/>
                                  </p:stCondLst>
                                  <p:childTnLst>
                                    <p:set>
                                      <p:cBhvr>
                                        <p:cTn id="28" dur="1" fill="hold">
                                          <p:stCondLst>
                                            <p:cond delay="0"/>
                                          </p:stCondLst>
                                        </p:cTn>
                                        <p:tgtEl>
                                          <p:spTgt spid="311"/>
                                        </p:tgtEl>
                                        <p:attrNameLst>
                                          <p:attrName>style.visibility</p:attrName>
                                        </p:attrNameLst>
                                      </p:cBhvr>
                                      <p:to>
                                        <p:strVal val="visible"/>
                                      </p:to>
                                    </p:set>
                                    <p:animEffect transition="in" filter="fade">
                                      <p:cBhvr>
                                        <p:cTn id="29" dur="500"/>
                                        <p:tgtEl>
                                          <p:spTgt spid="3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18"/>
                                        </p:tgtEl>
                                        <p:attrNameLst>
                                          <p:attrName>style.visibility</p:attrName>
                                        </p:attrNameLst>
                                      </p:cBhvr>
                                      <p:to>
                                        <p:strVal val="visible"/>
                                      </p:to>
                                    </p:set>
                                    <p:animEffect transition="in" filter="fade">
                                      <p:cBhvr>
                                        <p:cTn id="32" dur="500"/>
                                        <p:tgtEl>
                                          <p:spTgt spid="4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6">
                                            <p:txEl>
                                              <p:pRg st="0" end="0"/>
                                            </p:txEl>
                                          </p:spTgt>
                                        </p:tgtEl>
                                        <p:attrNameLst>
                                          <p:attrName>style.visibility</p:attrName>
                                        </p:attrNameLst>
                                      </p:cBhvr>
                                      <p:to>
                                        <p:strVal val="visible"/>
                                      </p:to>
                                    </p:set>
                                    <p:animEffect transition="in" filter="fade">
                                      <p:cBhvr>
                                        <p:cTn id="37" dur="500"/>
                                        <p:tgtEl>
                                          <p:spTgt spid="156">
                                            <p:txEl>
                                              <p:pRg st="0" end="0"/>
                                            </p:txEl>
                                          </p:spTgt>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422"/>
                                        </p:tgtEl>
                                        <p:attrNameLst>
                                          <p:attrName>style.visibility</p:attrName>
                                        </p:attrNameLst>
                                      </p:cBhvr>
                                      <p:to>
                                        <p:strVal val="visible"/>
                                      </p:to>
                                    </p:set>
                                    <p:animEffect transition="in" filter="fade">
                                      <p:cBhvr>
                                        <p:cTn id="41" dur="500"/>
                                        <p:tgtEl>
                                          <p:spTgt spid="422"/>
                                        </p:tgtEl>
                                      </p:cBhvr>
                                    </p:animEffect>
                                  </p:childTnLst>
                                </p:cTn>
                              </p:par>
                              <p:par>
                                <p:cTn id="42" presetID="10" presetClass="entr" presetSubtype="0" fill="hold" nodeType="withEffect">
                                  <p:stCondLst>
                                    <p:cond delay="0"/>
                                  </p:stCondLst>
                                  <p:childTnLst>
                                    <p:set>
                                      <p:cBhvr>
                                        <p:cTn id="43" dur="1" fill="hold">
                                          <p:stCondLst>
                                            <p:cond delay="0"/>
                                          </p:stCondLst>
                                        </p:cTn>
                                        <p:tgtEl>
                                          <p:spTgt spid="314"/>
                                        </p:tgtEl>
                                        <p:attrNameLst>
                                          <p:attrName>style.visibility</p:attrName>
                                        </p:attrNameLst>
                                      </p:cBhvr>
                                      <p:to>
                                        <p:strVal val="visible"/>
                                      </p:to>
                                    </p:set>
                                    <p:animEffect transition="in" filter="fade">
                                      <p:cBhvr>
                                        <p:cTn id="44" dur="500"/>
                                        <p:tgtEl>
                                          <p:spTgt spid="3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12"/>
                                        </p:tgtEl>
                                        <p:attrNameLst>
                                          <p:attrName>style.visibility</p:attrName>
                                        </p:attrNameLst>
                                      </p:cBhvr>
                                      <p:to>
                                        <p:strVal val="visible"/>
                                      </p:to>
                                    </p:set>
                                    <p:animEffect transition="in" filter="fade">
                                      <p:cBhvr>
                                        <p:cTn id="47" dur="500"/>
                                        <p:tgtEl>
                                          <p:spTgt spid="3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59"/>
                                        </p:tgtEl>
                                      </p:cBhvr>
                                    </p:animEffect>
                                    <p:set>
                                      <p:cBhvr>
                                        <p:cTn id="52" dur="1" fill="hold">
                                          <p:stCondLst>
                                            <p:cond delay="499"/>
                                          </p:stCondLst>
                                        </p:cTn>
                                        <p:tgtEl>
                                          <p:spTgt spid="159"/>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346"/>
                                        </p:tgtEl>
                                        <p:attrNameLst>
                                          <p:attrName>style.visibility</p:attrName>
                                        </p:attrNameLst>
                                      </p:cBhvr>
                                      <p:to>
                                        <p:strVal val="visible"/>
                                      </p:to>
                                    </p:set>
                                    <p:animEffect transition="in" filter="fade">
                                      <p:cBhvr>
                                        <p:cTn id="55" dur="500"/>
                                        <p:tgtEl>
                                          <p:spTgt spid="346"/>
                                        </p:tgtEl>
                                      </p:cBhvr>
                                    </p:animEffect>
                                  </p:childTnLst>
                                </p:cTn>
                              </p:par>
                              <p:par>
                                <p:cTn id="56" presetID="1" presetClass="entr" presetSubtype="0" fill="hold" nodeType="withEffect">
                                  <p:stCondLst>
                                    <p:cond delay="0"/>
                                  </p:stCondLst>
                                  <p:childTnLst>
                                    <p:set>
                                      <p:cBhvr>
                                        <p:cTn id="57" dur="1" fill="hold">
                                          <p:stCondLst>
                                            <p:cond delay="0"/>
                                          </p:stCondLst>
                                        </p:cTn>
                                        <p:tgtEl>
                                          <p:spTgt spid="536"/>
                                        </p:tgtEl>
                                        <p:attrNameLst>
                                          <p:attrName>style.visibility</p:attrName>
                                        </p:attrNameLst>
                                      </p:cBhvr>
                                      <p:to>
                                        <p:strVal val="visible"/>
                                      </p:to>
                                    </p:set>
                                  </p:childTnLst>
                                </p:cTn>
                              </p:par>
                              <p:par>
                                <p:cTn id="58" presetID="10" presetClass="entr" presetSubtype="0" fill="hold" grpId="0" nodeType="withEffect">
                                  <p:stCondLst>
                                    <p:cond delay="0"/>
                                  </p:stCondLst>
                                  <p:childTnLst>
                                    <p:set>
                                      <p:cBhvr>
                                        <p:cTn id="59" dur="1" fill="hold">
                                          <p:stCondLst>
                                            <p:cond delay="0"/>
                                          </p:stCondLst>
                                        </p:cTn>
                                        <p:tgtEl>
                                          <p:spTgt spid="161"/>
                                        </p:tgtEl>
                                        <p:attrNameLst>
                                          <p:attrName>style.visibility</p:attrName>
                                        </p:attrNameLst>
                                      </p:cBhvr>
                                      <p:to>
                                        <p:strVal val="visible"/>
                                      </p:to>
                                    </p:set>
                                    <p:animEffect transition="in" filter="fade">
                                      <p:cBhvr>
                                        <p:cTn id="60" dur="500"/>
                                        <p:tgtEl>
                                          <p:spTgt spid="161"/>
                                        </p:tgtEl>
                                      </p:cBhvr>
                                    </p:animEffect>
                                  </p:childTnLst>
                                </p:cTn>
                              </p:par>
                              <p:par>
                                <p:cTn id="61" presetID="1" presetClass="entr" presetSubtype="0" fill="hold" grpId="0" nodeType="withEffect">
                                  <p:stCondLst>
                                    <p:cond delay="0"/>
                                  </p:stCondLst>
                                  <p:childTnLst>
                                    <p:set>
                                      <p:cBhvr>
                                        <p:cTn id="62" dur="1" fill="hold">
                                          <p:stCondLst>
                                            <p:cond delay="0"/>
                                          </p:stCondLst>
                                        </p:cTn>
                                        <p:tgtEl>
                                          <p:spTgt spid="40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161"/>
                                        </p:tgtEl>
                                      </p:cBhvr>
                                    </p:animEffect>
                                    <p:set>
                                      <p:cBhvr>
                                        <p:cTn id="69" dur="1" fill="hold">
                                          <p:stCondLst>
                                            <p:cond delay="499"/>
                                          </p:stCondLst>
                                        </p:cTn>
                                        <p:tgtEl>
                                          <p:spTgt spid="161"/>
                                        </p:tgtEl>
                                        <p:attrNameLst>
                                          <p:attrName>style.visibility</p:attrName>
                                        </p:attrNameLst>
                                      </p:cBhvr>
                                      <p:to>
                                        <p:strVal val="hidden"/>
                                      </p:to>
                                    </p:set>
                                  </p:childTnLst>
                                </p:cTn>
                              </p:par>
                              <p:par>
                                <p:cTn id="70" presetID="1" presetClass="entr" presetSubtype="0" fill="hold" nodeType="withEffect">
                                  <p:stCondLst>
                                    <p:cond delay="0"/>
                                  </p:stCondLst>
                                  <p:childTnLst>
                                    <p:set>
                                      <p:cBhvr>
                                        <p:cTn id="71" dur="1" fill="hold">
                                          <p:stCondLst>
                                            <p:cond delay="0"/>
                                          </p:stCondLst>
                                        </p:cTn>
                                        <p:tgtEl>
                                          <p:spTgt spid="537"/>
                                        </p:tgtEl>
                                        <p:attrNameLst>
                                          <p:attrName>style.visibility</p:attrName>
                                        </p:attrNameLst>
                                      </p:cBhvr>
                                      <p:to>
                                        <p:strVal val="visible"/>
                                      </p:to>
                                    </p:set>
                                  </p:childTnLst>
                                </p:cTn>
                              </p:par>
                              <p:par>
                                <p:cTn id="72" presetID="10" presetClass="entr" presetSubtype="0" fill="hold" grpId="0" nodeType="withEffect">
                                  <p:stCondLst>
                                    <p:cond delay="0"/>
                                  </p:stCondLst>
                                  <p:childTnLst>
                                    <p:set>
                                      <p:cBhvr>
                                        <p:cTn id="73" dur="1" fill="hold">
                                          <p:stCondLst>
                                            <p:cond delay="0"/>
                                          </p:stCondLst>
                                        </p:cTn>
                                        <p:tgtEl>
                                          <p:spTgt spid="162"/>
                                        </p:tgtEl>
                                        <p:attrNameLst>
                                          <p:attrName>style.visibility</p:attrName>
                                        </p:attrNameLst>
                                      </p:cBhvr>
                                      <p:to>
                                        <p:strVal val="visible"/>
                                      </p:to>
                                    </p:set>
                                    <p:animEffect transition="in" filter="fade">
                                      <p:cBhvr>
                                        <p:cTn id="74" dur="500"/>
                                        <p:tgtEl>
                                          <p:spTgt spid="16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162"/>
                                        </p:tgtEl>
                                      </p:cBhvr>
                                    </p:animEffect>
                                    <p:set>
                                      <p:cBhvr>
                                        <p:cTn id="79" dur="1" fill="hold">
                                          <p:stCondLst>
                                            <p:cond delay="499"/>
                                          </p:stCondLst>
                                        </p:cTn>
                                        <p:tgtEl>
                                          <p:spTgt spid="162"/>
                                        </p:tgtEl>
                                        <p:attrNameLst>
                                          <p:attrName>style.visibility</p:attrName>
                                        </p:attrNameLst>
                                      </p:cBhvr>
                                      <p:to>
                                        <p:strVal val="hidden"/>
                                      </p:to>
                                    </p:set>
                                  </p:childTnLst>
                                </p:cTn>
                              </p:par>
                              <p:par>
                                <p:cTn id="80" presetID="10" presetClass="entr" presetSubtype="0" fill="hold" nodeType="withEffect">
                                  <p:stCondLst>
                                    <p:cond delay="0"/>
                                  </p:stCondLst>
                                  <p:childTnLst>
                                    <p:set>
                                      <p:cBhvr>
                                        <p:cTn id="81" dur="1" fill="hold">
                                          <p:stCondLst>
                                            <p:cond delay="0"/>
                                          </p:stCondLst>
                                        </p:cTn>
                                        <p:tgtEl>
                                          <p:spTgt spid="486"/>
                                        </p:tgtEl>
                                        <p:attrNameLst>
                                          <p:attrName>style.visibility</p:attrName>
                                        </p:attrNameLst>
                                      </p:cBhvr>
                                      <p:to>
                                        <p:strVal val="visible"/>
                                      </p:to>
                                    </p:set>
                                    <p:animEffect transition="in" filter="fade">
                                      <p:cBhvr>
                                        <p:cTn id="82" dur="500"/>
                                        <p:tgtEl>
                                          <p:spTgt spid="486"/>
                                        </p:tgtEl>
                                      </p:cBhvr>
                                    </p:animEffect>
                                  </p:childTnLst>
                                </p:cTn>
                              </p:par>
                              <p:par>
                                <p:cTn id="83" presetID="10" presetClass="entr" presetSubtype="0" fill="hold" nodeType="withEffect">
                                  <p:stCondLst>
                                    <p:cond delay="0"/>
                                  </p:stCondLst>
                                  <p:childTnLst>
                                    <p:set>
                                      <p:cBhvr>
                                        <p:cTn id="84" dur="1" fill="hold">
                                          <p:stCondLst>
                                            <p:cond delay="0"/>
                                          </p:stCondLst>
                                        </p:cTn>
                                        <p:tgtEl>
                                          <p:spTgt spid="538"/>
                                        </p:tgtEl>
                                        <p:attrNameLst>
                                          <p:attrName>style.visibility</p:attrName>
                                        </p:attrNameLst>
                                      </p:cBhvr>
                                      <p:to>
                                        <p:strVal val="visible"/>
                                      </p:to>
                                    </p:set>
                                    <p:animEffect transition="in" filter="fade">
                                      <p:cBhvr>
                                        <p:cTn id="85" dur="500"/>
                                        <p:tgtEl>
                                          <p:spTgt spid="538"/>
                                        </p:tgtEl>
                                      </p:cBhvr>
                                    </p:animEffect>
                                  </p:childTnLst>
                                </p:cTn>
                              </p:par>
                              <p:par>
                                <p:cTn id="86" presetID="10" presetClass="entr" presetSubtype="0" fill="hold" nodeType="withEffect">
                                  <p:stCondLst>
                                    <p:cond delay="0"/>
                                  </p:stCondLst>
                                  <p:childTnLst>
                                    <p:set>
                                      <p:cBhvr>
                                        <p:cTn id="87" dur="1" fill="hold">
                                          <p:stCondLst>
                                            <p:cond delay="0"/>
                                          </p:stCondLst>
                                        </p:cTn>
                                        <p:tgtEl>
                                          <p:spTgt spid="539"/>
                                        </p:tgtEl>
                                        <p:attrNameLst>
                                          <p:attrName>style.visibility</p:attrName>
                                        </p:attrNameLst>
                                      </p:cBhvr>
                                      <p:to>
                                        <p:strVal val="visible"/>
                                      </p:to>
                                    </p:set>
                                    <p:animEffect transition="in" filter="fade">
                                      <p:cBhvr>
                                        <p:cTn id="88" dur="500"/>
                                        <p:tgtEl>
                                          <p:spTgt spid="539"/>
                                        </p:tgtEl>
                                      </p:cBhvr>
                                    </p:animEffect>
                                  </p:childTnLst>
                                </p:cTn>
                              </p:par>
                              <p:par>
                                <p:cTn id="89" presetID="1" presetClass="entr" presetSubtype="0" fill="hold" nodeType="withEffect">
                                  <p:stCondLst>
                                    <p:cond delay="0"/>
                                  </p:stCondLst>
                                  <p:childTnLst>
                                    <p:set>
                                      <p:cBhvr>
                                        <p:cTn id="90" dur="1" fill="hold">
                                          <p:stCondLst>
                                            <p:cond delay="0"/>
                                          </p:stCondLst>
                                        </p:cTn>
                                        <p:tgtEl>
                                          <p:spTgt spid="514"/>
                                        </p:tgtEl>
                                        <p:attrNameLst>
                                          <p:attrName>style.visibility</p:attrName>
                                        </p:attrNameLst>
                                      </p:cBhvr>
                                      <p:to>
                                        <p:strVal val="visible"/>
                                      </p:to>
                                    </p:set>
                                  </p:childTnLst>
                                </p:cTn>
                              </p:par>
                              <p:par>
                                <p:cTn id="91" presetID="10" presetClass="entr" presetSubtype="0" fill="hold" grpId="0" nodeType="withEffect">
                                  <p:stCondLst>
                                    <p:cond delay="0"/>
                                  </p:stCondLst>
                                  <p:childTnLst>
                                    <p:set>
                                      <p:cBhvr>
                                        <p:cTn id="92" dur="1" fill="hold">
                                          <p:stCondLst>
                                            <p:cond delay="0"/>
                                          </p:stCondLst>
                                        </p:cTn>
                                        <p:tgtEl>
                                          <p:spTgt spid="160"/>
                                        </p:tgtEl>
                                        <p:attrNameLst>
                                          <p:attrName>style.visibility</p:attrName>
                                        </p:attrNameLst>
                                      </p:cBhvr>
                                      <p:to>
                                        <p:strVal val="visible"/>
                                      </p:to>
                                    </p:set>
                                    <p:animEffect transition="in" filter="fade">
                                      <p:cBhvr>
                                        <p:cTn id="93" dur="500"/>
                                        <p:tgtEl>
                                          <p:spTgt spid="160"/>
                                        </p:tgtEl>
                                      </p:cBhvr>
                                    </p:animEffect>
                                  </p:childTnLst>
                                </p:cTn>
                              </p:par>
                              <p:par>
                                <p:cTn id="94" presetID="1" presetClass="entr" presetSubtype="0" fill="hold" nodeType="withEffect">
                                  <p:stCondLst>
                                    <p:cond delay="0"/>
                                  </p:stCondLst>
                                  <p:childTnLst>
                                    <p:set>
                                      <p:cBhvr>
                                        <p:cTn id="95" dur="1" fill="hold">
                                          <p:stCondLst>
                                            <p:cond delay="0"/>
                                          </p:stCondLst>
                                        </p:cTn>
                                        <p:tgtEl>
                                          <p:spTgt spid="490"/>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531"/>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510"/>
                                        </p:tgtEl>
                                        <p:attrNameLst>
                                          <p:attrName>style.visibility</p:attrName>
                                        </p:attrNameLst>
                                      </p:cBhvr>
                                      <p:to>
                                        <p:strVal val="visible"/>
                                      </p:to>
                                    </p:set>
                                  </p:childTnLst>
                                </p:cTn>
                              </p:par>
                              <p:par>
                                <p:cTn id="100" presetID="10" presetClass="entr" presetSubtype="0" fill="hold" nodeType="withEffect">
                                  <p:stCondLst>
                                    <p:cond delay="0"/>
                                  </p:stCondLst>
                                  <p:childTnLst>
                                    <p:set>
                                      <p:cBhvr>
                                        <p:cTn id="101" dur="1" fill="hold">
                                          <p:stCondLst>
                                            <p:cond delay="0"/>
                                          </p:stCondLst>
                                        </p:cTn>
                                        <p:tgtEl>
                                          <p:spTgt spid="491"/>
                                        </p:tgtEl>
                                        <p:attrNameLst>
                                          <p:attrName>style.visibility</p:attrName>
                                        </p:attrNameLst>
                                      </p:cBhvr>
                                      <p:to>
                                        <p:strVal val="visible"/>
                                      </p:to>
                                    </p:set>
                                    <p:animEffect transition="in" filter="fade">
                                      <p:cBhvr>
                                        <p:cTn id="102" dur="500"/>
                                        <p:tgtEl>
                                          <p:spTgt spid="491"/>
                                        </p:tgtEl>
                                      </p:cBhvr>
                                    </p:animEffect>
                                  </p:childTnLst>
                                </p:cTn>
                              </p:par>
                              <p:par>
                                <p:cTn id="103" presetID="10" presetClass="entr" presetSubtype="0" fill="hold" nodeType="withEffect">
                                  <p:stCondLst>
                                    <p:cond delay="0"/>
                                  </p:stCondLst>
                                  <p:childTnLst>
                                    <p:set>
                                      <p:cBhvr>
                                        <p:cTn id="104" dur="1" fill="hold">
                                          <p:stCondLst>
                                            <p:cond delay="0"/>
                                          </p:stCondLst>
                                        </p:cTn>
                                        <p:tgtEl>
                                          <p:spTgt spid="4"/>
                                        </p:tgtEl>
                                        <p:attrNameLst>
                                          <p:attrName>style.visibility</p:attrName>
                                        </p:attrNameLst>
                                      </p:cBhvr>
                                      <p:to>
                                        <p:strVal val="visible"/>
                                      </p:to>
                                    </p:set>
                                    <p:animEffect transition="in" filter="fade">
                                      <p:cBhvr>
                                        <p:cTn id="105" dur="500"/>
                                        <p:tgtEl>
                                          <p:spTgt spid="4"/>
                                        </p:tgtEl>
                                      </p:cBhvr>
                                    </p:animEffect>
                                  </p:childTnLst>
                                </p:cTn>
                              </p:par>
                              <p:par>
                                <p:cTn id="106" presetID="10" presetClass="entr" presetSubtype="0" fill="hold" nodeType="withEffect">
                                  <p:stCondLst>
                                    <p:cond delay="0"/>
                                  </p:stCondLst>
                                  <p:childTnLst>
                                    <p:set>
                                      <p:cBhvr>
                                        <p:cTn id="107" dur="1" fill="hold">
                                          <p:stCondLst>
                                            <p:cond delay="0"/>
                                          </p:stCondLst>
                                        </p:cTn>
                                        <p:tgtEl>
                                          <p:spTgt spid="7"/>
                                        </p:tgtEl>
                                        <p:attrNameLst>
                                          <p:attrName>style.visibility</p:attrName>
                                        </p:attrNameLst>
                                      </p:cBhvr>
                                      <p:to>
                                        <p:strVal val="visible"/>
                                      </p:to>
                                    </p:set>
                                    <p:animEffect transition="in" filter="fade">
                                      <p:cBhvr>
                                        <p:cTn id="10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animBg="1"/>
      <p:bldP spid="159" grpId="0" animBg="1"/>
      <p:bldP spid="159" grpId="1" animBg="1"/>
      <p:bldP spid="157" grpId="0" animBg="1"/>
      <p:bldP spid="157" grpId="1" animBg="1"/>
      <p:bldP spid="312" grpId="0" animBg="1"/>
      <p:bldP spid="161" grpId="0" animBg="1"/>
      <p:bldP spid="161" grpId="1" animBg="1"/>
      <p:bldP spid="346" grpId="0"/>
      <p:bldP spid="402" grpId="0"/>
      <p:bldP spid="162" grpId="0" animBg="1"/>
      <p:bldP spid="162" grpId="1" animBg="1"/>
      <p:bldP spid="417" grpId="0" animBg="1"/>
      <p:bldP spid="418" grpId="0"/>
      <p:bldP spid="5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15069BC-5B11-7743-B528-35178FAE71ED}"/>
              </a:ext>
            </a:extLst>
          </p:cNvPr>
          <p:cNvGrpSpPr/>
          <p:nvPr/>
        </p:nvGrpSpPr>
        <p:grpSpPr>
          <a:xfrm>
            <a:off x="7116062" y="3738583"/>
            <a:ext cx="2105825" cy="2379840"/>
            <a:chOff x="7116062" y="3738583"/>
            <a:chExt cx="2105825" cy="2379840"/>
          </a:xfrm>
        </p:grpSpPr>
        <p:sp>
          <p:nvSpPr>
            <p:cNvPr id="480" name="Rectangle 479">
              <a:extLst>
                <a:ext uri="{FF2B5EF4-FFF2-40B4-BE49-F238E27FC236}">
                  <a16:creationId xmlns:a16="http://schemas.microsoft.com/office/drawing/2014/main" id="{9AFA37DF-98AF-2A42-A277-2415E78A0DFE}"/>
                </a:ext>
              </a:extLst>
            </p:cNvPr>
            <p:cNvSpPr/>
            <p:nvPr/>
          </p:nvSpPr>
          <p:spPr>
            <a:xfrm>
              <a:off x="7279373" y="4036626"/>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2" name="Rectangle 511">
              <a:extLst>
                <a:ext uri="{FF2B5EF4-FFF2-40B4-BE49-F238E27FC236}">
                  <a16:creationId xmlns:a16="http://schemas.microsoft.com/office/drawing/2014/main" id="{700FA02F-65ED-7C4E-A239-5A4A264BDB14}"/>
                </a:ext>
              </a:extLst>
            </p:cNvPr>
            <p:cNvSpPr/>
            <p:nvPr/>
          </p:nvSpPr>
          <p:spPr>
            <a:xfrm>
              <a:off x="7116062" y="3738583"/>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SIMDRAM Output</a:t>
              </a:r>
            </a:p>
          </p:txBody>
        </p:sp>
        <p:sp>
          <p:nvSpPr>
            <p:cNvPr id="527" name="Rectangle 526">
              <a:extLst>
                <a:ext uri="{FF2B5EF4-FFF2-40B4-BE49-F238E27FC236}">
                  <a16:creationId xmlns:a16="http://schemas.microsoft.com/office/drawing/2014/main" id="{9784C941-66A3-5040-BA46-DAC418472FA1}"/>
                </a:ext>
              </a:extLst>
            </p:cNvPr>
            <p:cNvSpPr/>
            <p:nvPr/>
          </p:nvSpPr>
          <p:spPr>
            <a:xfrm>
              <a:off x="7365094" y="4022208"/>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 memory</a:t>
              </a:r>
            </a:p>
          </p:txBody>
        </p:sp>
      </p:grpSp>
      <p:sp>
        <p:nvSpPr>
          <p:cNvPr id="157" name="Rounded Rectangle 156">
            <a:extLst>
              <a:ext uri="{FF2B5EF4-FFF2-40B4-BE49-F238E27FC236}">
                <a16:creationId xmlns:a16="http://schemas.microsoft.com/office/drawing/2014/main" id="{2989069A-F661-FE42-B264-D815DC8F0544}"/>
              </a:ext>
            </a:extLst>
          </p:cNvPr>
          <p:cNvSpPr/>
          <p:nvPr/>
        </p:nvSpPr>
        <p:spPr>
          <a:xfrm>
            <a:off x="2517838" y="871442"/>
            <a:ext cx="1754690" cy="2223831"/>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grpSp>
        <p:nvGrpSpPr>
          <p:cNvPr id="539" name="Group 538">
            <a:extLst>
              <a:ext uri="{FF2B5EF4-FFF2-40B4-BE49-F238E27FC236}">
                <a16:creationId xmlns:a16="http://schemas.microsoft.com/office/drawing/2014/main" id="{69A25650-7088-E942-BE76-58AD68057FC5}"/>
              </a:ext>
            </a:extLst>
          </p:cNvPr>
          <p:cNvGrpSpPr/>
          <p:nvPr/>
        </p:nvGrpSpPr>
        <p:grpSpPr>
          <a:xfrm>
            <a:off x="2784191" y="3749514"/>
            <a:ext cx="4109777" cy="2461604"/>
            <a:chOff x="2784191" y="4268508"/>
            <a:chExt cx="4109777" cy="2461604"/>
          </a:xfrm>
        </p:grpSpPr>
        <p:sp>
          <p:nvSpPr>
            <p:cNvPr id="485" name="Rectangle 484">
              <a:extLst>
                <a:ext uri="{FF2B5EF4-FFF2-40B4-BE49-F238E27FC236}">
                  <a16:creationId xmlns:a16="http://schemas.microsoft.com/office/drawing/2014/main" id="{B6F33155-1D4A-2D44-8995-E31DEBF89CA4}"/>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ndParaRPr>
            </a:p>
          </p:txBody>
        </p:sp>
        <mc:AlternateContent xmlns:mc="http://schemas.openxmlformats.org/markup-compatibility/2006" xmlns:a14="http://schemas.microsoft.com/office/drawing/2010/main">
          <mc:Choice Requires="a14">
            <p:sp>
              <p:nvSpPr>
                <p:cNvPr id="506" name="Rectangle 505">
                  <a:extLst>
                    <a:ext uri="{FF2B5EF4-FFF2-40B4-BE49-F238E27FC236}">
                      <a16:creationId xmlns:a16="http://schemas.microsoft.com/office/drawing/2014/main" id="{AA201954-4CB7-F043-8993-22912F606DF1}"/>
                    </a:ext>
                  </a:extLst>
                </p:cNvPr>
                <p:cNvSpPr/>
                <p:nvPr/>
              </p:nvSpPr>
              <p:spPr>
                <a:xfrm>
                  <a:off x="3202188" y="4268508"/>
                  <a:ext cx="369178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Step 3: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Execution according to </a:t>
                  </a:r>
                  <a14:m>
                    <m:oMath xmlns:m="http://schemas.openxmlformats.org/officeDocument/2006/math">
                      <m:r>
                        <m:rPr>
                          <m:sty m:val="p"/>
                        </m:rPr>
                        <a:rPr kumimoji="0" lang="en-US" sz="1400" b="0" i="0"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μ</m:t>
                      </m:r>
                    </m:oMath>
                  </a14:m>
                  <a:r>
                    <a:rPr kumimoji="0" lang="en-US" sz="14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p>
              </p:txBody>
            </p:sp>
          </mc:Choice>
          <mc:Fallback xmlns="">
            <p:sp>
              <p:nvSpPr>
                <p:cNvPr id="506" name="Rectangle 505">
                  <a:extLst>
                    <a:ext uri="{FF2B5EF4-FFF2-40B4-BE49-F238E27FC236}">
                      <a16:creationId xmlns:a16="http://schemas.microsoft.com/office/drawing/2014/main" id="{AA201954-4CB7-F043-8993-22912F606DF1}"/>
                    </a:ext>
                  </a:extLst>
                </p:cNvPr>
                <p:cNvSpPr>
                  <a:spLocks noRot="1" noChangeAspect="1" noMove="1" noResize="1" noEditPoints="1" noAdjustHandles="1" noChangeArrowheads="1" noChangeShapeType="1" noTextEdit="1"/>
                </p:cNvSpPr>
                <p:nvPr/>
              </p:nvSpPr>
              <p:spPr>
                <a:xfrm>
                  <a:off x="3202188" y="4268508"/>
                  <a:ext cx="3691780" cy="553998"/>
                </a:xfrm>
                <a:prstGeom prst="rect">
                  <a:avLst/>
                </a:prstGeom>
                <a:blipFill>
                  <a:blip r:embed="rId3"/>
                  <a:stretch>
                    <a:fillRect t="-2273"/>
                  </a:stretch>
                </a:blipFill>
              </p:spPr>
              <p:txBody>
                <a:bodyPr/>
                <a:lstStyle/>
                <a:p>
                  <a:r>
                    <a:rPr lang="en-US">
                      <a:noFill/>
                    </a:rPr>
                    <a:t> </a:t>
                  </a:r>
                </a:p>
              </p:txBody>
            </p:sp>
          </mc:Fallback>
        </mc:AlternateContent>
        <p:sp>
          <p:nvSpPr>
            <p:cNvPr id="509" name="Rectangle 508">
              <a:extLst>
                <a:ext uri="{FF2B5EF4-FFF2-40B4-BE49-F238E27FC236}">
                  <a16:creationId xmlns:a16="http://schemas.microsoft.com/office/drawing/2014/main" id="{11EEB551-2120-B245-8E0A-A96351D3B463}"/>
                </a:ext>
              </a:extLst>
            </p:cNvPr>
            <p:cNvSpPr/>
            <p:nvPr/>
          </p:nvSpPr>
          <p:spPr>
            <a:xfrm>
              <a:off x="4078736" y="6391878"/>
              <a:ext cx="179530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Memory Controller</a:t>
              </a:r>
            </a:p>
          </p:txBody>
        </p:sp>
        <p:sp>
          <p:nvSpPr>
            <p:cNvPr id="530" name="Right Arrow 529">
              <a:extLst>
                <a:ext uri="{FF2B5EF4-FFF2-40B4-BE49-F238E27FC236}">
                  <a16:creationId xmlns:a16="http://schemas.microsoft.com/office/drawing/2014/main" id="{7C5845D4-4CA6-3E42-B6D7-0362C943D4DB}"/>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p:grpSp>
        <p:nvGrpSpPr>
          <p:cNvPr id="538" name="Group 537">
            <a:extLst>
              <a:ext uri="{FF2B5EF4-FFF2-40B4-BE49-F238E27FC236}">
                <a16:creationId xmlns:a16="http://schemas.microsoft.com/office/drawing/2014/main" id="{08AF0EC2-609C-F644-8103-F442ADEE8FB0}"/>
              </a:ext>
            </a:extLst>
          </p:cNvPr>
          <p:cNvGrpSpPr/>
          <p:nvPr/>
        </p:nvGrpSpPr>
        <p:grpSpPr>
          <a:xfrm>
            <a:off x="66283" y="3742548"/>
            <a:ext cx="2652598" cy="2143375"/>
            <a:chOff x="66283" y="4261542"/>
            <a:chExt cx="2652598" cy="2143375"/>
          </a:xfrm>
        </p:grpSpPr>
        <p:sp>
          <p:nvSpPr>
            <p:cNvPr id="482" name="Rectangle 481">
              <a:extLst>
                <a:ext uri="{FF2B5EF4-FFF2-40B4-BE49-F238E27FC236}">
                  <a16:creationId xmlns:a16="http://schemas.microsoft.com/office/drawing/2014/main" id="{7ECC5597-7531-DD4A-A762-4F493DD7DC72}"/>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483" name="Rounded Rectangle 482">
              <a:extLst>
                <a:ext uri="{FF2B5EF4-FFF2-40B4-BE49-F238E27FC236}">
                  <a16:creationId xmlns:a16="http://schemas.microsoft.com/office/drawing/2014/main" id="{98B3D348-B9C5-7E40-8AF0-F8D66D07DD9B}"/>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484" name="Rectangle 483">
              <a:extLst>
                <a:ext uri="{FF2B5EF4-FFF2-40B4-BE49-F238E27FC236}">
                  <a16:creationId xmlns:a16="http://schemas.microsoft.com/office/drawing/2014/main" id="{26B285CE-11E6-1743-8406-B4E5D173D7B4}"/>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User Input</a:t>
              </a:r>
            </a:p>
          </p:txBody>
        </p:sp>
        <p:sp>
          <p:nvSpPr>
            <p:cNvPr id="487" name="Rectangle 486">
              <a:extLst>
                <a:ext uri="{FF2B5EF4-FFF2-40B4-BE49-F238E27FC236}">
                  <a16:creationId xmlns:a16="http://schemas.microsoft.com/office/drawing/2014/main" id="{1BCC0FA6-6593-B848-B7BB-4CB32A174C35}"/>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1" name="Rectangle 510">
              <a:extLst>
                <a:ext uri="{FF2B5EF4-FFF2-40B4-BE49-F238E27FC236}">
                  <a16:creationId xmlns:a16="http://schemas.microsoft.com/office/drawing/2014/main" id="{6DEB2F96-2CE8-2048-A0CE-39C107EEA67F}"/>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cs typeface="Arial" panose="020B0604020202020204" pitchFamily="34" charset="0"/>
                </a:rPr>
                <a:t>SIMDRAM-enabled application</a:t>
              </a:r>
            </a:p>
          </p:txBody>
        </p:sp>
      </p:grpSp>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noAutofit/>
          </a:bodyPr>
          <a:lstStyle/>
          <a:p>
            <a:r>
              <a:rPr lang="en-US" sz="4000" b="1" dirty="0"/>
              <a:t>SIMDRAM Framework: Step 1 </a:t>
            </a:r>
          </a:p>
        </p:txBody>
      </p:sp>
      <p:graphicFrame>
        <p:nvGraphicFramePr>
          <p:cNvPr id="311" name="Table 310">
            <a:extLst>
              <a:ext uri="{FF2B5EF4-FFF2-40B4-BE49-F238E27FC236}">
                <a16:creationId xmlns:a16="http://schemas.microsoft.com/office/drawing/2014/main" id="{50A10DFB-237C-1B45-AB7A-463F2C2CCC5B}"/>
              </a:ext>
            </a:extLst>
          </p:cNvPr>
          <p:cNvGraphicFramePr>
            <a:graphicFrameLocks noGrp="1"/>
          </p:cNvGraphicFramePr>
          <p:nvPr/>
        </p:nvGraphicFramePr>
        <p:xfrm>
          <a:off x="4600883" y="1699346"/>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312" name="Rectangle 311">
            <a:extLst>
              <a:ext uri="{FF2B5EF4-FFF2-40B4-BE49-F238E27FC236}">
                <a16:creationId xmlns:a16="http://schemas.microsoft.com/office/drawing/2014/main" id="{D7280049-9ED3-3947-9F28-E8F495F29C7B}"/>
              </a:ext>
            </a:extLst>
          </p:cNvPr>
          <p:cNvSpPr/>
          <p:nvPr/>
        </p:nvSpPr>
        <p:spPr>
          <a:xfrm>
            <a:off x="6271191" y="1235618"/>
            <a:ext cx="2800096" cy="224445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314" name="Straight Arrow Connector 313">
            <a:extLst>
              <a:ext uri="{FF2B5EF4-FFF2-40B4-BE49-F238E27FC236}">
                <a16:creationId xmlns:a16="http://schemas.microsoft.com/office/drawing/2014/main" id="{989EFE27-25B1-1F44-B095-4CC257B80B80}"/>
              </a:ext>
            </a:extLst>
          </p:cNvPr>
          <p:cNvCxnSpPr>
            <a:cxnSpLocks/>
          </p:cNvCxnSpPr>
          <p:nvPr/>
        </p:nvCxnSpPr>
        <p:spPr>
          <a:xfrm>
            <a:off x="6114414" y="1827291"/>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6" name="Rectangle 345">
            <a:extLst>
              <a:ext uri="{FF2B5EF4-FFF2-40B4-BE49-F238E27FC236}">
                <a16:creationId xmlns:a16="http://schemas.microsoft.com/office/drawing/2014/main" id="{1DC1A0F9-70D7-B448-BC54-7750CE6339AE}"/>
              </a:ext>
            </a:extLst>
          </p:cNvPr>
          <p:cNvSpPr/>
          <p:nvPr/>
        </p:nvSpPr>
        <p:spPr>
          <a:xfrm>
            <a:off x="6854162" y="912400"/>
            <a:ext cx="21058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SIMDRAM Output</a:t>
            </a:r>
          </a:p>
        </p:txBody>
      </p:sp>
      <p:grpSp>
        <p:nvGrpSpPr>
          <p:cNvPr id="413" name="Group 412">
            <a:extLst>
              <a:ext uri="{FF2B5EF4-FFF2-40B4-BE49-F238E27FC236}">
                <a16:creationId xmlns:a16="http://schemas.microsoft.com/office/drawing/2014/main" id="{8A315B32-246B-344C-B00D-2D50360431A0}"/>
              </a:ext>
            </a:extLst>
          </p:cNvPr>
          <p:cNvGrpSpPr/>
          <p:nvPr/>
        </p:nvGrpSpPr>
        <p:grpSpPr>
          <a:xfrm>
            <a:off x="96203" y="908217"/>
            <a:ext cx="2108505" cy="2106083"/>
            <a:chOff x="185117" y="1916050"/>
            <a:chExt cx="2355144" cy="2549656"/>
          </a:xfrm>
        </p:grpSpPr>
        <p:sp>
          <p:nvSpPr>
            <p:cNvPr id="347" name="Rectangle 346">
              <a:extLst>
                <a:ext uri="{FF2B5EF4-FFF2-40B4-BE49-F238E27FC236}">
                  <a16:creationId xmlns:a16="http://schemas.microsoft.com/office/drawing/2014/main" id="{926A9443-4A7F-B340-B495-8DEC465CEB8F}"/>
                </a:ext>
              </a:extLst>
            </p:cNvPr>
            <p:cNvSpPr/>
            <p:nvPr/>
          </p:nvSpPr>
          <p:spPr>
            <a:xfrm>
              <a:off x="682041" y="1916050"/>
              <a:ext cx="119936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User Input</a:t>
              </a:r>
            </a:p>
          </p:txBody>
        </p:sp>
        <p:sp>
          <p:nvSpPr>
            <p:cNvPr id="348" name="Rectangle 347">
              <a:extLst>
                <a:ext uri="{FF2B5EF4-FFF2-40B4-BE49-F238E27FC236}">
                  <a16:creationId xmlns:a16="http://schemas.microsoft.com/office/drawing/2014/main" id="{5DC29713-5DE8-524E-A574-56227018A709}"/>
                </a:ext>
              </a:extLst>
            </p:cNvPr>
            <p:cNvSpPr/>
            <p:nvPr/>
          </p:nvSpPr>
          <p:spPr>
            <a:xfrm>
              <a:off x="185117" y="2303641"/>
              <a:ext cx="2355144" cy="213831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409" name="Group 408">
              <a:extLst>
                <a:ext uri="{FF2B5EF4-FFF2-40B4-BE49-F238E27FC236}">
                  <a16:creationId xmlns:a16="http://schemas.microsoft.com/office/drawing/2014/main" id="{4BBB42AF-207D-8C44-9BEB-FC30D95D6D4B}"/>
                </a:ext>
              </a:extLst>
            </p:cNvPr>
            <p:cNvGrpSpPr/>
            <p:nvPr/>
          </p:nvGrpSpPr>
          <p:grpSpPr>
            <a:xfrm>
              <a:off x="290791" y="2622675"/>
              <a:ext cx="2112038" cy="1843031"/>
              <a:chOff x="290791" y="2622675"/>
              <a:chExt cx="2112038" cy="1843031"/>
            </a:xfrm>
          </p:grpSpPr>
          <p:sp>
            <p:nvSpPr>
              <p:cNvPr id="350" name="Rounded Rectangle 349">
                <a:extLst>
                  <a:ext uri="{FF2B5EF4-FFF2-40B4-BE49-F238E27FC236}">
                    <a16:creationId xmlns:a16="http://schemas.microsoft.com/office/drawing/2014/main" id="{6D3A1CD3-1656-4A4D-A9A0-DBA1702BECAE}"/>
                  </a:ext>
                </a:extLst>
              </p:cNvPr>
              <p:cNvSpPr/>
              <p:nvPr/>
            </p:nvSpPr>
            <p:spPr>
              <a:xfrm>
                <a:off x="290791" y="2622675"/>
                <a:ext cx="2112038" cy="146859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351" name="Group 350">
                <a:extLst>
                  <a:ext uri="{FF2B5EF4-FFF2-40B4-BE49-F238E27FC236}">
                    <a16:creationId xmlns:a16="http://schemas.microsoft.com/office/drawing/2014/main" id="{5CC6CC20-848A-8E46-936F-05C4F53EC60E}"/>
                  </a:ext>
                </a:extLst>
              </p:cNvPr>
              <p:cNvGrpSpPr/>
              <p:nvPr/>
            </p:nvGrpSpPr>
            <p:grpSpPr>
              <a:xfrm>
                <a:off x="377937" y="2784891"/>
                <a:ext cx="1970675" cy="1263750"/>
                <a:chOff x="867018" y="2489687"/>
                <a:chExt cx="2314002" cy="1360547"/>
              </a:xfrm>
            </p:grpSpPr>
            <p:grpSp>
              <p:nvGrpSpPr>
                <p:cNvPr id="353" name="Group 352">
                  <a:extLst>
                    <a:ext uri="{FF2B5EF4-FFF2-40B4-BE49-F238E27FC236}">
                      <a16:creationId xmlns:a16="http://schemas.microsoft.com/office/drawing/2014/main" id="{D3E7F195-04A5-4B4D-B2B8-43EF22AD9995}"/>
                    </a:ext>
                  </a:extLst>
                </p:cNvPr>
                <p:cNvGrpSpPr/>
                <p:nvPr/>
              </p:nvGrpSpPr>
              <p:grpSpPr>
                <a:xfrm>
                  <a:off x="1143322" y="2489687"/>
                  <a:ext cx="1235746" cy="391038"/>
                  <a:chOff x="2411760" y="3068960"/>
                  <a:chExt cx="6065150" cy="1584176"/>
                </a:xfrm>
                <a:solidFill>
                  <a:schemeClr val="tx1"/>
                </a:solidFill>
              </p:grpSpPr>
              <p:sp>
                <p:nvSpPr>
                  <p:cNvPr id="373" name="Flowchart: Delay 3">
                    <a:extLst>
                      <a:ext uri="{FF2B5EF4-FFF2-40B4-BE49-F238E27FC236}">
                        <a16:creationId xmlns:a16="http://schemas.microsoft.com/office/drawing/2014/main" id="{26B61A90-35A5-B849-8852-2CD7EC13F006}"/>
                      </a:ext>
                    </a:extLst>
                  </p:cNvPr>
                  <p:cNvSpPr/>
                  <p:nvPr/>
                </p:nvSpPr>
                <p:spPr>
                  <a:xfrm>
                    <a:off x="3707904" y="3068960"/>
                    <a:ext cx="1728192"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cxnSp>
                <p:nvCxnSpPr>
                  <p:cNvPr id="374" name="Straight Connector 373">
                    <a:extLst>
                      <a:ext uri="{FF2B5EF4-FFF2-40B4-BE49-F238E27FC236}">
                        <a16:creationId xmlns:a16="http://schemas.microsoft.com/office/drawing/2014/main" id="{9628BD32-F67E-7841-9609-8E2EAF01F2C3}"/>
                      </a:ext>
                    </a:extLst>
                  </p:cNvPr>
                  <p:cNvCxnSpPr/>
                  <p:nvPr/>
                </p:nvCxnSpPr>
                <p:spPr>
                  <a:xfrm flipH="1">
                    <a:off x="2627784" y="3284984"/>
                    <a:ext cx="1080120" cy="0"/>
                  </a:xfrm>
                  <a:prstGeom prst="line">
                    <a:avLst/>
                  </a:prstGeom>
                  <a:grpFill/>
                  <a:ln w="12700" cap="flat" cmpd="sng" algn="ctr">
                    <a:solidFill>
                      <a:schemeClr val="tx1"/>
                    </a:solidFill>
                    <a:prstDash val="solid"/>
                  </a:ln>
                  <a:effectLst/>
                </p:spPr>
              </p:cxnSp>
              <p:cxnSp>
                <p:nvCxnSpPr>
                  <p:cNvPr id="375" name="Straight Connector 374">
                    <a:extLst>
                      <a:ext uri="{FF2B5EF4-FFF2-40B4-BE49-F238E27FC236}">
                        <a16:creationId xmlns:a16="http://schemas.microsoft.com/office/drawing/2014/main" id="{BE6B1FC3-6068-1C4B-BCD7-1ADA7298461A}"/>
                      </a:ext>
                    </a:extLst>
                  </p:cNvPr>
                  <p:cNvCxnSpPr/>
                  <p:nvPr/>
                </p:nvCxnSpPr>
                <p:spPr>
                  <a:xfrm flipH="1">
                    <a:off x="2627784" y="4437112"/>
                    <a:ext cx="1080120" cy="0"/>
                  </a:xfrm>
                  <a:prstGeom prst="line">
                    <a:avLst/>
                  </a:prstGeom>
                  <a:grpFill/>
                  <a:ln w="12700" cap="flat" cmpd="sng" algn="ctr">
                    <a:solidFill>
                      <a:schemeClr val="tx1"/>
                    </a:solidFill>
                    <a:prstDash val="solid"/>
                  </a:ln>
                  <a:effectLst/>
                </p:spPr>
              </p:cxnSp>
              <p:cxnSp>
                <p:nvCxnSpPr>
                  <p:cNvPr id="376" name="Straight Connector 375">
                    <a:extLst>
                      <a:ext uri="{FF2B5EF4-FFF2-40B4-BE49-F238E27FC236}">
                        <a16:creationId xmlns:a16="http://schemas.microsoft.com/office/drawing/2014/main" id="{96839A2E-1158-9F4C-AE2B-5D4AF7550023}"/>
                      </a:ext>
                    </a:extLst>
                  </p:cNvPr>
                  <p:cNvCxnSpPr>
                    <a:cxnSpLocks/>
                  </p:cNvCxnSpPr>
                  <p:nvPr/>
                </p:nvCxnSpPr>
                <p:spPr>
                  <a:xfrm flipH="1">
                    <a:off x="5436099" y="3838796"/>
                    <a:ext cx="3040811" cy="0"/>
                  </a:xfrm>
                  <a:prstGeom prst="line">
                    <a:avLst/>
                  </a:prstGeom>
                  <a:grpFill/>
                  <a:ln w="12700" cap="flat" cmpd="sng" algn="ctr">
                    <a:solidFill>
                      <a:schemeClr val="tx1"/>
                    </a:solidFill>
                    <a:prstDash val="solid"/>
                  </a:ln>
                  <a:effectLst/>
                </p:spPr>
              </p:cxnSp>
              <p:sp>
                <p:nvSpPr>
                  <p:cNvPr id="377" name="Flowchart: Connector 8">
                    <a:extLst>
                      <a:ext uri="{FF2B5EF4-FFF2-40B4-BE49-F238E27FC236}">
                        <a16:creationId xmlns:a16="http://schemas.microsoft.com/office/drawing/2014/main" id="{60460D75-4240-344D-B9E2-7077639318F1}"/>
                      </a:ext>
                    </a:extLst>
                  </p:cNvPr>
                  <p:cNvSpPr/>
                  <p:nvPr/>
                </p:nvSpPr>
                <p:spPr>
                  <a:xfrm>
                    <a:off x="2411760" y="3176972"/>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sp>
                <p:nvSpPr>
                  <p:cNvPr id="378" name="Flowchart: Connector 9">
                    <a:extLst>
                      <a:ext uri="{FF2B5EF4-FFF2-40B4-BE49-F238E27FC236}">
                        <a16:creationId xmlns:a16="http://schemas.microsoft.com/office/drawing/2014/main" id="{6C096043-331C-E44A-8DFE-DBD98FCF6BAF}"/>
                      </a:ext>
                    </a:extLst>
                  </p:cNvPr>
                  <p:cNvSpPr/>
                  <p:nvPr/>
                </p:nvSpPr>
                <p:spPr>
                  <a:xfrm>
                    <a:off x="2435000" y="4329100"/>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grpSp>
              <p:nvGrpSpPr>
                <p:cNvPr id="354" name="Group 353">
                  <a:extLst>
                    <a:ext uri="{FF2B5EF4-FFF2-40B4-BE49-F238E27FC236}">
                      <a16:creationId xmlns:a16="http://schemas.microsoft.com/office/drawing/2014/main" id="{A4AA7C71-A6FF-2A47-B81E-D0A8BBD9DB39}"/>
                    </a:ext>
                  </a:extLst>
                </p:cNvPr>
                <p:cNvGrpSpPr/>
                <p:nvPr/>
              </p:nvGrpSpPr>
              <p:grpSpPr>
                <a:xfrm>
                  <a:off x="1170063" y="3244568"/>
                  <a:ext cx="1457426" cy="391038"/>
                  <a:chOff x="-636961" y="3068958"/>
                  <a:chExt cx="7153177" cy="1584176"/>
                </a:xfrm>
                <a:solidFill>
                  <a:schemeClr val="tx1"/>
                </a:solidFill>
              </p:grpSpPr>
              <p:sp>
                <p:nvSpPr>
                  <p:cNvPr id="370" name="Flowchart: Delay 3">
                    <a:extLst>
                      <a:ext uri="{FF2B5EF4-FFF2-40B4-BE49-F238E27FC236}">
                        <a16:creationId xmlns:a16="http://schemas.microsoft.com/office/drawing/2014/main" id="{30504E93-59F7-684B-A507-813F29BF6977}"/>
                      </a:ext>
                    </a:extLst>
                  </p:cNvPr>
                  <p:cNvSpPr/>
                  <p:nvPr/>
                </p:nvSpPr>
                <p:spPr>
                  <a:xfrm>
                    <a:off x="3707903" y="3068958"/>
                    <a:ext cx="1728193"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white"/>
                      </a:solidFill>
                      <a:effectLst/>
                      <a:uLnTx/>
                      <a:uFillTx/>
                      <a:latin typeface="Cambria" panose="02040503050406030204" pitchFamily="18" charset="0"/>
                      <a:cs typeface="Arial" panose="020B0604020202020204" pitchFamily="34" charset="0"/>
                    </a:endParaRPr>
                  </a:p>
                </p:txBody>
              </p:sp>
              <p:cxnSp>
                <p:nvCxnSpPr>
                  <p:cNvPr id="371" name="Straight Connector 370">
                    <a:extLst>
                      <a:ext uri="{FF2B5EF4-FFF2-40B4-BE49-F238E27FC236}">
                        <a16:creationId xmlns:a16="http://schemas.microsoft.com/office/drawing/2014/main" id="{4FF3FDE9-AABF-EC44-B7B5-E4AFB0F3C880}"/>
                      </a:ext>
                    </a:extLst>
                  </p:cNvPr>
                  <p:cNvCxnSpPr>
                    <a:cxnSpLocks/>
                  </p:cNvCxnSpPr>
                  <p:nvPr/>
                </p:nvCxnSpPr>
                <p:spPr>
                  <a:xfrm flipH="1">
                    <a:off x="-636961" y="4437111"/>
                    <a:ext cx="4344865" cy="0"/>
                  </a:xfrm>
                  <a:prstGeom prst="line">
                    <a:avLst/>
                  </a:prstGeom>
                  <a:grpFill/>
                  <a:ln w="12700" cap="flat" cmpd="sng" algn="ctr">
                    <a:solidFill>
                      <a:schemeClr val="tx1"/>
                    </a:solidFill>
                    <a:prstDash val="solid"/>
                  </a:ln>
                  <a:effectLst/>
                </p:spPr>
              </p:cxnSp>
              <p:cxnSp>
                <p:nvCxnSpPr>
                  <p:cNvPr id="372" name="Straight Connector 371">
                    <a:extLst>
                      <a:ext uri="{FF2B5EF4-FFF2-40B4-BE49-F238E27FC236}">
                        <a16:creationId xmlns:a16="http://schemas.microsoft.com/office/drawing/2014/main" id="{48D9C89C-98F2-464D-A5AF-B7A2A5D7A125}"/>
                      </a:ext>
                    </a:extLst>
                  </p:cNvPr>
                  <p:cNvCxnSpPr/>
                  <p:nvPr/>
                </p:nvCxnSpPr>
                <p:spPr>
                  <a:xfrm flipH="1">
                    <a:off x="5436096" y="3838795"/>
                    <a:ext cx="1080120" cy="0"/>
                  </a:xfrm>
                  <a:prstGeom prst="line">
                    <a:avLst/>
                  </a:prstGeom>
                  <a:grpFill/>
                  <a:ln w="12700" cap="flat" cmpd="sng" algn="ctr">
                    <a:solidFill>
                      <a:schemeClr val="tx1"/>
                    </a:solidFill>
                    <a:prstDash val="solid"/>
                  </a:ln>
                  <a:effectLst/>
                </p:spPr>
              </p:cxnSp>
            </p:grpSp>
            <p:grpSp>
              <p:nvGrpSpPr>
                <p:cNvPr id="355" name="Group 354">
                  <a:extLst>
                    <a:ext uri="{FF2B5EF4-FFF2-40B4-BE49-F238E27FC236}">
                      <a16:creationId xmlns:a16="http://schemas.microsoft.com/office/drawing/2014/main" id="{7454E905-B01C-064A-AF64-5A8F34B38732}"/>
                    </a:ext>
                  </a:extLst>
                </p:cNvPr>
                <p:cNvGrpSpPr/>
                <p:nvPr/>
              </p:nvGrpSpPr>
              <p:grpSpPr>
                <a:xfrm>
                  <a:off x="1253356" y="3106816"/>
                  <a:ext cx="792250" cy="386595"/>
                  <a:chOff x="2627784" y="3086962"/>
                  <a:chExt cx="3888432" cy="1566174"/>
                </a:xfrm>
                <a:solidFill>
                  <a:schemeClr val="tx1"/>
                </a:solidFill>
              </p:grpSpPr>
              <p:cxnSp>
                <p:nvCxnSpPr>
                  <p:cNvPr id="366" name="Straight Connector 365">
                    <a:extLst>
                      <a:ext uri="{FF2B5EF4-FFF2-40B4-BE49-F238E27FC236}">
                        <a16:creationId xmlns:a16="http://schemas.microsoft.com/office/drawing/2014/main" id="{F5F217FA-089B-AC49-9004-4DFD2A03B6D5}"/>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A4E303F-3306-7545-93AB-B999238ABC06}"/>
                      </a:ext>
                    </a:extLst>
                  </p:cNvPr>
                  <p:cNvCxnSpPr>
                    <a:cxnSpLocks/>
                  </p:cNvCxnSpPr>
                  <p:nvPr/>
                </p:nvCxnSpPr>
                <p:spPr>
                  <a:xfrm flipH="1">
                    <a:off x="3059829" y="4437113"/>
                    <a:ext cx="64807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9205109-4956-B64B-84C3-F775CF6E84F3}"/>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 name="Flowchart: Stored Data 4">
                    <a:extLst>
                      <a:ext uri="{FF2B5EF4-FFF2-40B4-BE49-F238E27FC236}">
                        <a16:creationId xmlns:a16="http://schemas.microsoft.com/office/drawing/2014/main" id="{CC6CED34-8F4A-5A42-A308-A36DA0341328}"/>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cxnSp>
              <p:nvCxnSpPr>
                <p:cNvPr id="356" name="Straight Connector 355">
                  <a:extLst>
                    <a:ext uri="{FF2B5EF4-FFF2-40B4-BE49-F238E27FC236}">
                      <a16:creationId xmlns:a16="http://schemas.microsoft.com/office/drawing/2014/main" id="{F3100D61-190D-3A45-8CDA-FF7262E0AC57}"/>
                    </a:ext>
                  </a:extLst>
                </p:cNvPr>
                <p:cNvCxnSpPr/>
                <p:nvPr/>
              </p:nvCxnSpPr>
              <p:spPr>
                <a:xfrm>
                  <a:off x="1266365" y="2536344"/>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0D6ABBF-36FD-F74C-ADAC-B1ADDDDEBC6B}"/>
                    </a:ext>
                  </a:extLst>
                </p:cNvPr>
                <p:cNvCxnSpPr/>
                <p:nvPr/>
              </p:nvCxnSpPr>
              <p:spPr>
                <a:xfrm>
                  <a:off x="1341383" y="2818929"/>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8" name="Flowchart: Connector 9">
                  <a:extLst>
                    <a:ext uri="{FF2B5EF4-FFF2-40B4-BE49-F238E27FC236}">
                      <a16:creationId xmlns:a16="http://schemas.microsoft.com/office/drawing/2014/main" id="{EFD37F48-0A01-FC4C-9164-E0C476E8E86C}"/>
                    </a:ext>
                  </a:extLst>
                </p:cNvPr>
                <p:cNvSpPr/>
                <p:nvPr/>
              </p:nvSpPr>
              <p:spPr>
                <a:xfrm>
                  <a:off x="1148056" y="3555622"/>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sp>
              <p:nvSpPr>
                <p:cNvPr id="359" name="Rectangle 358">
                  <a:extLst>
                    <a:ext uri="{FF2B5EF4-FFF2-40B4-BE49-F238E27FC236}">
                      <a16:creationId xmlns:a16="http://schemas.microsoft.com/office/drawing/2014/main" id="{2D59317E-919D-D54C-8BEA-6FC827BDD41A}"/>
                    </a:ext>
                  </a:extLst>
                </p:cNvPr>
                <p:cNvSpPr/>
                <p:nvPr/>
              </p:nvSpPr>
              <p:spPr>
                <a:xfrm>
                  <a:off x="867018" y="3462467"/>
                  <a:ext cx="242288" cy="387767"/>
                </a:xfrm>
                <a:prstGeom prst="rect">
                  <a:avLst/>
                </a:prstGeom>
                <a:ln w="12700">
                  <a:noFill/>
                </a:ln>
              </p:spPr>
              <p:txBody>
                <a:bodyPr wrap="none">
                  <a:spAutoFit/>
                </a:bodyPr>
                <a:lstStyle/>
                <a:p>
                  <a:pPr marL="0" marR="0" lvl="0" indent="0" algn="l" defTabSz="176104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cs typeface="Arial" panose="020B0604020202020204" pitchFamily="34" charset="0"/>
                  </a:endParaRPr>
                </a:p>
              </p:txBody>
            </p:sp>
            <p:grpSp>
              <p:nvGrpSpPr>
                <p:cNvPr id="360" name="Group 359">
                  <a:extLst>
                    <a:ext uri="{FF2B5EF4-FFF2-40B4-BE49-F238E27FC236}">
                      <a16:creationId xmlns:a16="http://schemas.microsoft.com/office/drawing/2014/main" id="{2344E00C-07C5-2848-8171-BE21DAFBD530}"/>
                    </a:ext>
                  </a:extLst>
                </p:cNvPr>
                <p:cNvGrpSpPr/>
                <p:nvPr/>
              </p:nvGrpSpPr>
              <p:grpSpPr>
                <a:xfrm>
                  <a:off x="2364779" y="3102978"/>
                  <a:ext cx="792250" cy="386595"/>
                  <a:chOff x="2627784" y="3086962"/>
                  <a:chExt cx="3888432" cy="1566174"/>
                </a:xfrm>
                <a:solidFill>
                  <a:schemeClr val="tx1"/>
                </a:solidFill>
              </p:grpSpPr>
              <p:cxnSp>
                <p:nvCxnSpPr>
                  <p:cNvPr id="363" name="Straight Connector 362">
                    <a:extLst>
                      <a:ext uri="{FF2B5EF4-FFF2-40B4-BE49-F238E27FC236}">
                        <a16:creationId xmlns:a16="http://schemas.microsoft.com/office/drawing/2014/main" id="{65C91438-F58E-724F-8870-724BC34DB667}"/>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C8F7712D-BC82-E847-96B0-2DBD452D2866}"/>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Flowchart: Stored Data 4">
                    <a:extLst>
                      <a:ext uri="{FF2B5EF4-FFF2-40B4-BE49-F238E27FC236}">
                        <a16:creationId xmlns:a16="http://schemas.microsoft.com/office/drawing/2014/main" id="{EE06E169-9E9E-B741-939C-F0AFDB6AE525}"/>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cxnSp>
              <p:nvCxnSpPr>
                <p:cNvPr id="361" name="Straight Connector 360">
                  <a:extLst>
                    <a:ext uri="{FF2B5EF4-FFF2-40B4-BE49-F238E27FC236}">
                      <a16:creationId xmlns:a16="http://schemas.microsoft.com/office/drawing/2014/main" id="{A55E3C17-B8F6-2E47-BEB5-1EB898F935BC}"/>
                    </a:ext>
                  </a:extLst>
                </p:cNvPr>
                <p:cNvCxnSpPr>
                  <a:cxnSpLocks/>
                </p:cNvCxnSpPr>
                <p:nvPr/>
              </p:nvCxnSpPr>
              <p:spPr>
                <a:xfrm flipV="1">
                  <a:off x="2371923" y="2683463"/>
                  <a:ext cx="0" cy="4755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2" name="Flowchart: Connector 11">
                  <a:extLst>
                    <a:ext uri="{FF2B5EF4-FFF2-40B4-BE49-F238E27FC236}">
                      <a16:creationId xmlns:a16="http://schemas.microsoft.com/office/drawing/2014/main" id="{1F485AEE-B408-DC4D-8F1C-F6AB053C3062}"/>
                    </a:ext>
                  </a:extLst>
                </p:cNvPr>
                <p:cNvSpPr/>
                <p:nvPr/>
              </p:nvSpPr>
              <p:spPr>
                <a:xfrm>
                  <a:off x="3137006" y="3261899"/>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sp>
            <p:nvSpPr>
              <p:cNvPr id="352" name="Rectangle 351">
                <a:extLst>
                  <a:ext uri="{FF2B5EF4-FFF2-40B4-BE49-F238E27FC236}">
                    <a16:creationId xmlns:a16="http://schemas.microsoft.com/office/drawing/2014/main" id="{07DC30E6-1B5F-0F4F-8959-97CE64645BA2}"/>
                  </a:ext>
                </a:extLst>
              </p:cNvPr>
              <p:cNvSpPr/>
              <p:nvPr/>
            </p:nvSpPr>
            <p:spPr>
              <a:xfrm>
                <a:off x="361555" y="4093106"/>
                <a:ext cx="1905463" cy="3726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AND/OR/NOT logic</a:t>
                </a:r>
              </a:p>
            </p:txBody>
          </p:sp>
        </p:grpSp>
        <p:sp>
          <p:nvSpPr>
            <p:cNvPr id="400" name="Rectangle 399">
              <a:extLst>
                <a:ext uri="{FF2B5EF4-FFF2-40B4-BE49-F238E27FC236}">
                  <a16:creationId xmlns:a16="http://schemas.microsoft.com/office/drawing/2014/main" id="{E336A133-A62A-9446-B18C-C1137BE6BB28}"/>
                </a:ext>
              </a:extLst>
            </p:cNvPr>
            <p:cNvSpPr/>
            <p:nvPr/>
          </p:nvSpPr>
          <p:spPr>
            <a:xfrm>
              <a:off x="407761" y="2294229"/>
              <a:ext cx="180209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cs typeface="Arial" panose="020B0604020202020204" pitchFamily="34" charset="0"/>
                </a:rPr>
                <a:t>Desired operation</a:t>
              </a:r>
            </a:p>
          </p:txBody>
        </p:sp>
      </p:grpSp>
      <p:sp>
        <p:nvSpPr>
          <p:cNvPr id="402" name="Rectangle 401">
            <a:extLst>
              <a:ext uri="{FF2B5EF4-FFF2-40B4-BE49-F238E27FC236}">
                <a16:creationId xmlns:a16="http://schemas.microsoft.com/office/drawing/2014/main" id="{A4C2B0B1-F109-BF40-86A2-AF13430F2E5D}"/>
              </a:ext>
            </a:extLst>
          </p:cNvPr>
          <p:cNvSpPr/>
          <p:nvPr/>
        </p:nvSpPr>
        <p:spPr>
          <a:xfrm>
            <a:off x="6886746" y="2166938"/>
            <a:ext cx="1423788" cy="3382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Main memory</a:t>
            </a:r>
          </a:p>
        </p:txBody>
      </p:sp>
      <p:grpSp>
        <p:nvGrpSpPr>
          <p:cNvPr id="537" name="Group 536">
            <a:extLst>
              <a:ext uri="{FF2B5EF4-FFF2-40B4-BE49-F238E27FC236}">
                <a16:creationId xmlns:a16="http://schemas.microsoft.com/office/drawing/2014/main" id="{683F3061-9834-6644-B7F1-5ED1C37BD9E5}"/>
              </a:ext>
            </a:extLst>
          </p:cNvPr>
          <p:cNvGrpSpPr/>
          <p:nvPr/>
        </p:nvGrpSpPr>
        <p:grpSpPr>
          <a:xfrm>
            <a:off x="6324048" y="2565491"/>
            <a:ext cx="2666557" cy="944792"/>
            <a:chOff x="6324048" y="3191579"/>
            <a:chExt cx="2666557" cy="944792"/>
          </a:xfrm>
        </p:grpSpPr>
        <p:grpSp>
          <p:nvGrpSpPr>
            <p:cNvPr id="410" name="Group 409">
              <a:extLst>
                <a:ext uri="{FF2B5EF4-FFF2-40B4-BE49-F238E27FC236}">
                  <a16:creationId xmlns:a16="http://schemas.microsoft.com/office/drawing/2014/main" id="{94490D99-D821-E243-93B4-A3FF1AF53E3B}"/>
                </a:ext>
              </a:extLst>
            </p:cNvPr>
            <p:cNvGrpSpPr/>
            <p:nvPr/>
          </p:nvGrpSpPr>
          <p:grpSpPr>
            <a:xfrm>
              <a:off x="7658494" y="3191579"/>
              <a:ext cx="1332111" cy="757166"/>
              <a:chOff x="8712770" y="3601416"/>
              <a:chExt cx="1332111" cy="757166"/>
            </a:xfrm>
          </p:grpSpPr>
          <p:grpSp>
            <p:nvGrpSpPr>
              <p:cNvPr id="327" name="Group 326">
                <a:extLst>
                  <a:ext uri="{FF2B5EF4-FFF2-40B4-BE49-F238E27FC236}">
                    <a16:creationId xmlns:a16="http://schemas.microsoft.com/office/drawing/2014/main" id="{FE0C7429-FA54-754D-8C1D-5BF9B31B050D}"/>
                  </a:ext>
                </a:extLst>
              </p:cNvPr>
              <p:cNvGrpSpPr/>
              <p:nvPr/>
            </p:nvGrpSpPr>
            <p:grpSpPr>
              <a:xfrm>
                <a:off x="9235986" y="3601416"/>
                <a:ext cx="808895" cy="757166"/>
                <a:chOff x="4180572" y="1209835"/>
                <a:chExt cx="420003" cy="393144"/>
              </a:xfrm>
            </p:grpSpPr>
            <p:cxnSp>
              <p:nvCxnSpPr>
                <p:cNvPr id="332" name="Straight Connector 331">
                  <a:extLst>
                    <a:ext uri="{FF2B5EF4-FFF2-40B4-BE49-F238E27FC236}">
                      <a16:creationId xmlns:a16="http://schemas.microsoft.com/office/drawing/2014/main" id="{34F1355F-1BFB-C047-BC57-D543E8F10332}"/>
                    </a:ext>
                  </a:extLst>
                </p:cNvPr>
                <p:cNvCxnSpPr>
                  <a:cxnSpLocks/>
                </p:cNvCxnSpPr>
                <p:nvPr/>
              </p:nvCxnSpPr>
              <p:spPr>
                <a:xfrm rot="5400000">
                  <a:off x="4390574" y="1117898"/>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1CFE73E-19C4-B643-A9BD-39BE8B85C4CA}"/>
                    </a:ext>
                  </a:extLst>
                </p:cNvPr>
                <p:cNvCxnSpPr>
                  <a:cxnSpLocks/>
                </p:cNvCxnSpPr>
                <p:nvPr/>
              </p:nvCxnSpPr>
              <p:spPr>
                <a:xfrm rot="5400000">
                  <a:off x="4390574" y="1157152"/>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0BB670D-9CEE-BA48-A6A0-071258D82313}"/>
                    </a:ext>
                  </a:extLst>
                </p:cNvPr>
                <p:cNvCxnSpPr>
                  <a:cxnSpLocks/>
                </p:cNvCxnSpPr>
                <p:nvPr/>
              </p:nvCxnSpPr>
              <p:spPr>
                <a:xfrm rot="5400000">
                  <a:off x="4390574" y="1196406"/>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F2CD54D5-0F3E-B346-AB6D-588F2D60AD14}"/>
                    </a:ext>
                  </a:extLst>
                </p:cNvPr>
                <p:cNvCxnSpPr>
                  <a:cxnSpLocks/>
                </p:cNvCxnSpPr>
                <p:nvPr/>
              </p:nvCxnSpPr>
              <p:spPr>
                <a:xfrm rot="5400000">
                  <a:off x="4390574" y="1235660"/>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F7C06F5-062E-9240-B458-4F9F35B23884}"/>
                    </a:ext>
                  </a:extLst>
                </p:cNvPr>
                <p:cNvCxnSpPr>
                  <a:cxnSpLocks/>
                </p:cNvCxnSpPr>
                <p:nvPr/>
              </p:nvCxnSpPr>
              <p:spPr>
                <a:xfrm rot="5400000">
                  <a:off x="4390574" y="1274913"/>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01AEF7E-71CD-744C-A3E6-029BFA850EB2}"/>
                    </a:ext>
                  </a:extLst>
                </p:cNvPr>
                <p:cNvCxnSpPr>
                  <a:cxnSpLocks/>
                </p:cNvCxnSpPr>
                <p:nvPr/>
              </p:nvCxnSpPr>
              <p:spPr>
                <a:xfrm rot="5400000">
                  <a:off x="4390574" y="1078644"/>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392E9778-4BD5-0B40-9454-8D6E5B7A6E04}"/>
                    </a:ext>
                  </a:extLst>
                </p:cNvPr>
                <p:cNvCxnSpPr>
                  <a:cxnSpLocks/>
                </p:cNvCxnSpPr>
                <p:nvPr/>
              </p:nvCxnSpPr>
              <p:spPr>
                <a:xfrm rot="5400000">
                  <a:off x="4390574" y="1314167"/>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EBC9AE41-85FD-E840-AB4B-9B311BA89CAA}"/>
                    </a:ext>
                  </a:extLst>
                </p:cNvPr>
                <p:cNvCxnSpPr>
                  <a:cxnSpLocks/>
                </p:cNvCxnSpPr>
                <p:nvPr/>
              </p:nvCxnSpPr>
              <p:spPr>
                <a:xfrm>
                  <a:off x="4306703"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16BDAD3-622F-ED48-8001-40C3260A5787}"/>
                    </a:ext>
                  </a:extLst>
                </p:cNvPr>
                <p:cNvCxnSpPr>
                  <a:cxnSpLocks/>
                </p:cNvCxnSpPr>
                <p:nvPr/>
              </p:nvCxnSpPr>
              <p:spPr>
                <a:xfrm>
                  <a:off x="434863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FC1505F-B406-394F-BCF5-F52F283D10EE}"/>
                    </a:ext>
                  </a:extLst>
                </p:cNvPr>
                <p:cNvCxnSpPr>
                  <a:cxnSpLocks/>
                </p:cNvCxnSpPr>
                <p:nvPr/>
              </p:nvCxnSpPr>
              <p:spPr>
                <a:xfrm>
                  <a:off x="4390575"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4AC61C37-3EC1-D244-B3CB-BE318676DB72}"/>
                    </a:ext>
                  </a:extLst>
                </p:cNvPr>
                <p:cNvCxnSpPr>
                  <a:cxnSpLocks/>
                </p:cNvCxnSpPr>
                <p:nvPr/>
              </p:nvCxnSpPr>
              <p:spPr>
                <a:xfrm>
                  <a:off x="4432510"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0B04ED13-D8A4-B846-80FC-8F089810E80F}"/>
                    </a:ext>
                  </a:extLst>
                </p:cNvPr>
                <p:cNvCxnSpPr>
                  <a:cxnSpLocks/>
                </p:cNvCxnSpPr>
                <p:nvPr/>
              </p:nvCxnSpPr>
              <p:spPr>
                <a:xfrm>
                  <a:off x="4474446"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DA1CA297-36D5-7746-A2EE-CB518FCB47E0}"/>
                    </a:ext>
                  </a:extLst>
                </p:cNvPr>
                <p:cNvCxnSpPr>
                  <a:cxnSpLocks/>
                </p:cNvCxnSpPr>
                <p:nvPr/>
              </p:nvCxnSpPr>
              <p:spPr>
                <a:xfrm>
                  <a:off x="426476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12090C9-6421-DE43-BD72-8E242FCC3021}"/>
                    </a:ext>
                  </a:extLst>
                </p:cNvPr>
                <p:cNvCxnSpPr>
                  <a:cxnSpLocks/>
                </p:cNvCxnSpPr>
                <p:nvPr/>
              </p:nvCxnSpPr>
              <p:spPr>
                <a:xfrm>
                  <a:off x="4516382"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Arrow Connector 327">
                <a:extLst>
                  <a:ext uri="{FF2B5EF4-FFF2-40B4-BE49-F238E27FC236}">
                    <a16:creationId xmlns:a16="http://schemas.microsoft.com/office/drawing/2014/main" id="{2CF305BB-4A2B-6D4E-A77F-915E56B27204}"/>
                  </a:ext>
                </a:extLst>
              </p:cNvPr>
              <p:cNvCxnSpPr>
                <a:cxnSpLocks/>
              </p:cNvCxnSpPr>
              <p:nvPr/>
            </p:nvCxnSpPr>
            <p:spPr>
              <a:xfrm flipV="1">
                <a:off x="8712770" y="3786178"/>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329" name="Alternate Process 328">
                <a:extLst>
                  <a:ext uri="{FF2B5EF4-FFF2-40B4-BE49-F238E27FC236}">
                    <a16:creationId xmlns:a16="http://schemas.microsoft.com/office/drawing/2014/main" id="{979AE97D-8066-A045-A4B3-8C6A639EC3A6}"/>
                  </a:ext>
                </a:extLst>
              </p:cNvPr>
              <p:cNvSpPr/>
              <p:nvPr/>
            </p:nvSpPr>
            <p:spPr>
              <a:xfrm>
                <a:off x="9328542" y="3681756"/>
                <a:ext cx="616373" cy="616373"/>
              </a:xfrm>
              <a:prstGeom prst="flowChartAlternateProcess">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30" name="Alternate Process 329">
                <a:extLst>
                  <a:ext uri="{FF2B5EF4-FFF2-40B4-BE49-F238E27FC236}">
                    <a16:creationId xmlns:a16="http://schemas.microsoft.com/office/drawing/2014/main" id="{3091CE4C-BB11-544F-A61C-EAE97BB2D73F}"/>
                  </a:ext>
                </a:extLst>
              </p:cNvPr>
              <p:cNvSpPr>
                <a:spLocks noChangeAspect="1"/>
              </p:cNvSpPr>
              <p:nvPr/>
            </p:nvSpPr>
            <p:spPr>
              <a:xfrm>
                <a:off x="9413187" y="3772082"/>
                <a:ext cx="440267" cy="440267"/>
              </a:xfrm>
              <a:prstGeom prst="flowChartAlternateProcess">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31" name="Rectangle 330">
                <a:extLst>
                  <a:ext uri="{FF2B5EF4-FFF2-40B4-BE49-F238E27FC236}">
                    <a16:creationId xmlns:a16="http://schemas.microsoft.com/office/drawing/2014/main" id="{880C3E18-32D4-F948-BCBB-7B676F25A018}"/>
                  </a:ext>
                </a:extLst>
              </p:cNvPr>
              <p:cNvSpPr/>
              <p:nvPr/>
            </p:nvSpPr>
            <p:spPr>
              <a:xfrm>
                <a:off x="9383793" y="3824517"/>
                <a:ext cx="479811" cy="32944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1" i="0" u="none" strike="noStrike" kern="1200" cap="none" spc="0" normalizeH="0" baseline="0" noProof="0" dirty="0">
                    <a:ln>
                      <a:noFill/>
                    </a:ln>
                    <a:solidFill>
                      <a:prstClr val="white"/>
                    </a:solidFill>
                    <a:effectLst/>
                    <a:uLnTx/>
                    <a:uFillTx/>
                    <a:latin typeface="Cambria" panose="02040503050406030204" pitchFamily="18" charset="0"/>
                    <a:cs typeface="Arial" panose="020B0604020202020204" pitchFamily="34" charset="0"/>
                  </a:rPr>
                  <a:t>ISA</a:t>
                </a:r>
                <a:endParaRPr kumimoji="0" lang="en-US" sz="1541" b="1" i="0" u="none" strike="noStrike" kern="1200" cap="none" spc="0" normalizeH="0" baseline="0" noProof="0" dirty="0">
                  <a:ln>
                    <a:noFill/>
                  </a:ln>
                  <a:solidFill>
                    <a:prstClr val="white"/>
                  </a:solidFill>
                  <a:effectLst/>
                  <a:uLnTx/>
                  <a:uFillTx/>
                  <a:latin typeface="Cambria" panose="02040503050406030204" pitchFamily="18" charset="0"/>
                </a:endParaRPr>
              </a:p>
            </p:txBody>
          </p:sp>
        </p:grpSp>
        <p:sp>
          <p:nvSpPr>
            <p:cNvPr id="403" name="Alternate Process 402">
              <a:extLst>
                <a:ext uri="{FF2B5EF4-FFF2-40B4-BE49-F238E27FC236}">
                  <a16:creationId xmlns:a16="http://schemas.microsoft.com/office/drawing/2014/main" id="{5FC3BDFA-A94E-B34F-BDB2-72466C92F8DF}"/>
                </a:ext>
              </a:extLst>
            </p:cNvPr>
            <p:cNvSpPr/>
            <p:nvPr/>
          </p:nvSpPr>
          <p:spPr>
            <a:xfrm>
              <a:off x="6396862" y="3213312"/>
              <a:ext cx="1226000" cy="347543"/>
            </a:xfrm>
            <a:prstGeom prst="flowChartAlternateProcess">
              <a:avLst/>
            </a:prstGeom>
            <a:solidFill>
              <a:srgbClr val="FFBFBF">
                <a:alpha val="20000"/>
              </a:srgbClr>
            </a:solid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tIns="52832" bIns="52832"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48" i="0" u="none" strike="noStrike" kern="1200" cap="none" spc="0" normalizeH="0" baseline="0" noProof="0" dirty="0" err="1">
                  <a:ln>
                    <a:noFill/>
                  </a:ln>
                  <a:solidFill>
                    <a:srgbClr val="C00000"/>
                  </a:solidFill>
                  <a:effectLst/>
                  <a:uLnTx/>
                  <a:uFillTx/>
                  <a:latin typeface="Cambria" panose="02040503050406030204" pitchFamily="18" charset="0"/>
                  <a:cs typeface="Courier New" panose="02070309020205020404" pitchFamily="49" charset="0"/>
                </a:rPr>
                <a:t>bbop_new</a:t>
              </a:r>
              <a:endParaRPr kumimoji="0" lang="en-US" sz="1348"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p:sp>
          <p:nvSpPr>
            <p:cNvPr id="404" name="Rectangle 403">
              <a:extLst>
                <a:ext uri="{FF2B5EF4-FFF2-40B4-BE49-F238E27FC236}">
                  <a16:creationId xmlns:a16="http://schemas.microsoft.com/office/drawing/2014/main" id="{E378B32C-66DC-EE4B-9A94-EBF4BB4C270D}"/>
                </a:ext>
              </a:extLst>
            </p:cNvPr>
            <p:cNvSpPr/>
            <p:nvPr/>
          </p:nvSpPr>
          <p:spPr>
            <a:xfrm>
              <a:off x="6324048" y="3551596"/>
              <a:ext cx="16770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New SIMDRAM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instruction</a:t>
              </a:r>
            </a:p>
          </p:txBody>
        </p:sp>
      </p:grpSp>
      <p:sp>
        <p:nvSpPr>
          <p:cNvPr id="417" name="Right Arrow 416">
            <a:extLst>
              <a:ext uri="{FF2B5EF4-FFF2-40B4-BE49-F238E27FC236}">
                <a16:creationId xmlns:a16="http://schemas.microsoft.com/office/drawing/2014/main" id="{15CAE4DC-0951-124F-ACDB-2F0D941D15E4}"/>
              </a:ext>
            </a:extLst>
          </p:cNvPr>
          <p:cNvSpPr/>
          <p:nvPr/>
        </p:nvSpPr>
        <p:spPr>
          <a:xfrm>
            <a:off x="4225141" y="1957109"/>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418" name="Rectangle 417">
            <a:extLst>
              <a:ext uri="{FF2B5EF4-FFF2-40B4-BE49-F238E27FC236}">
                <a16:creationId xmlns:a16="http://schemas.microsoft.com/office/drawing/2014/main" id="{66BB5B68-297B-8C48-BE99-8A29882E520B}"/>
              </a:ext>
            </a:extLst>
          </p:cNvPr>
          <p:cNvSpPr/>
          <p:nvPr/>
        </p:nvSpPr>
        <p:spPr>
          <a:xfrm>
            <a:off x="4220177" y="978920"/>
            <a:ext cx="2208216" cy="64633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Step 2: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prstClr val="black"/>
                </a:solidFill>
                <a:latin typeface="Cambria" panose="02040503050406030204" pitchFamily="18" charset="0"/>
                <a:cs typeface="Arial" panose="020B0604020202020204" pitchFamily="34" charset="0"/>
              </a:rPr>
              <a:t>sequence of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prstClr val="black"/>
                </a:solidFill>
                <a:latin typeface="Cambria" panose="02040503050406030204" pitchFamily="18" charset="0"/>
                <a:cs typeface="Arial" panose="020B0604020202020204" pitchFamily="34" charset="0"/>
              </a:rPr>
              <a:t>DRAM commands</a:t>
            </a:r>
            <a:endParaRPr kumimoji="0" lang="en-US" sz="18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cxnSp>
        <p:nvCxnSpPr>
          <p:cNvPr id="422" name="Straight Arrow Connector 421">
            <a:extLst>
              <a:ext uri="{FF2B5EF4-FFF2-40B4-BE49-F238E27FC236}">
                <a16:creationId xmlns:a16="http://schemas.microsoft.com/office/drawing/2014/main" id="{847CFCE8-060D-8545-A201-97FA8F015EC6}"/>
              </a:ext>
            </a:extLst>
          </p:cNvPr>
          <p:cNvCxnSpPr>
            <a:cxnSpLocks/>
          </p:cNvCxnSpPr>
          <p:nvPr/>
        </p:nvCxnSpPr>
        <p:spPr>
          <a:xfrm>
            <a:off x="6114413" y="2625799"/>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486" name="Table 485">
            <a:extLst>
              <a:ext uri="{FF2B5EF4-FFF2-40B4-BE49-F238E27FC236}">
                <a16:creationId xmlns:a16="http://schemas.microsoft.com/office/drawing/2014/main" id="{78791F7B-E9B4-9249-8D57-C9EF7EE495EA}"/>
              </a:ext>
            </a:extLst>
          </p:cNvPr>
          <p:cNvGraphicFramePr>
            <a:graphicFrameLocks noGrp="1"/>
          </p:cNvGraphicFramePr>
          <p:nvPr/>
        </p:nvGraphicFramePr>
        <p:xfrm>
          <a:off x="209136" y="4358395"/>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0" i="1" dirty="0">
                          <a:latin typeface="Courier New" panose="02070309020205020404" pitchFamily="49" charset="0"/>
                          <a:cs typeface="Courier New" panose="02070309020205020404" pitchFamily="49" charset="0"/>
                        </a:rPr>
                        <a:t> </a:t>
                      </a:r>
                      <a:r>
                        <a:rPr lang="en-US" sz="1500" b="0" i="1" dirty="0" err="1">
                          <a:solidFill>
                            <a:srgbClr val="C00000"/>
                          </a:solidFill>
                          <a:latin typeface="Courier New" panose="02070309020205020404" pitchFamily="49" charset="0"/>
                          <a:cs typeface="Courier New" panose="02070309020205020404" pitchFamily="49" charset="0"/>
                        </a:rPr>
                        <a:t>bbop_new</a:t>
                      </a:r>
                      <a:endParaRPr lang="en-US" sz="1500" b="0"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490" name="Straight Arrow Connector 489">
            <a:extLst>
              <a:ext uri="{FF2B5EF4-FFF2-40B4-BE49-F238E27FC236}">
                <a16:creationId xmlns:a16="http://schemas.microsoft.com/office/drawing/2014/main" id="{3B85649E-AF19-C741-9832-0401BA82F27F}"/>
              </a:ext>
            </a:extLst>
          </p:cNvPr>
          <p:cNvCxnSpPr>
            <a:cxnSpLocks/>
          </p:cNvCxnSpPr>
          <p:nvPr/>
        </p:nvCxnSpPr>
        <p:spPr>
          <a:xfrm>
            <a:off x="4773682" y="4972819"/>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514" name="Group 513">
            <a:extLst>
              <a:ext uri="{FF2B5EF4-FFF2-40B4-BE49-F238E27FC236}">
                <a16:creationId xmlns:a16="http://schemas.microsoft.com/office/drawing/2014/main" id="{A08F4D0E-7D3F-7A48-86B1-0434036B7964}"/>
              </a:ext>
            </a:extLst>
          </p:cNvPr>
          <p:cNvGrpSpPr/>
          <p:nvPr/>
        </p:nvGrpSpPr>
        <p:grpSpPr>
          <a:xfrm>
            <a:off x="3268356" y="4230462"/>
            <a:ext cx="1427824" cy="1662994"/>
            <a:chOff x="2217624" y="4009629"/>
            <a:chExt cx="741370" cy="863478"/>
          </a:xfrm>
        </p:grpSpPr>
        <p:sp>
          <p:nvSpPr>
            <p:cNvPr id="515" name="Rounded Rectangle 514">
              <a:extLst>
                <a:ext uri="{FF2B5EF4-FFF2-40B4-BE49-F238E27FC236}">
                  <a16:creationId xmlns:a16="http://schemas.microsoft.com/office/drawing/2014/main" id="{08AF774E-E94E-4947-BF44-FD03B960F8C4}"/>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6" name="Rectangle 515">
              <a:extLst>
                <a:ext uri="{FF2B5EF4-FFF2-40B4-BE49-F238E27FC236}">
                  <a16:creationId xmlns:a16="http://schemas.microsoft.com/office/drawing/2014/main" id="{DD609931-2E46-0A4C-B315-50004B55606A}"/>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Control Unit</a:t>
              </a:r>
            </a:p>
          </p:txBody>
        </p:sp>
        <p:grpSp>
          <p:nvGrpSpPr>
            <p:cNvPr id="517" name="Group 516">
              <a:extLst>
                <a:ext uri="{FF2B5EF4-FFF2-40B4-BE49-F238E27FC236}">
                  <a16:creationId xmlns:a16="http://schemas.microsoft.com/office/drawing/2014/main" id="{38957CF0-65A1-AA45-80C1-0E8CD7734AB4}"/>
                </a:ext>
              </a:extLst>
            </p:cNvPr>
            <p:cNvGrpSpPr/>
            <p:nvPr/>
          </p:nvGrpSpPr>
          <p:grpSpPr>
            <a:xfrm>
              <a:off x="2389421" y="4106286"/>
              <a:ext cx="472920" cy="530098"/>
              <a:chOff x="1825441" y="5257201"/>
              <a:chExt cx="348402" cy="390525"/>
            </a:xfrm>
          </p:grpSpPr>
          <p:sp>
            <p:nvSpPr>
              <p:cNvPr id="518" name="Oval 517">
                <a:extLst>
                  <a:ext uri="{FF2B5EF4-FFF2-40B4-BE49-F238E27FC236}">
                    <a16:creationId xmlns:a16="http://schemas.microsoft.com/office/drawing/2014/main" id="{82D077C6-3D0F-3541-A76C-EB4E48A284DB}"/>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9" name="Oval 518">
                <a:extLst>
                  <a:ext uri="{FF2B5EF4-FFF2-40B4-BE49-F238E27FC236}">
                    <a16:creationId xmlns:a16="http://schemas.microsoft.com/office/drawing/2014/main" id="{AB48AD88-6CB8-1D40-843A-730A6C34712D}"/>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520" name="Oval 519">
                <a:extLst>
                  <a:ext uri="{FF2B5EF4-FFF2-40B4-BE49-F238E27FC236}">
                    <a16:creationId xmlns:a16="http://schemas.microsoft.com/office/drawing/2014/main" id="{7F44A061-D99D-5A43-9E51-DE4141D729AD}"/>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521" name="Curved Connector 520">
                <a:extLst>
                  <a:ext uri="{FF2B5EF4-FFF2-40B4-BE49-F238E27FC236}">
                    <a16:creationId xmlns:a16="http://schemas.microsoft.com/office/drawing/2014/main" id="{C9579566-E314-B146-8DAA-B14A04E4AFFF}"/>
                  </a:ext>
                </a:extLst>
              </p:cNvPr>
              <p:cNvCxnSpPr>
                <a:cxnSpLocks/>
                <a:stCxn id="518" idx="6"/>
                <a:endCxn id="51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2" name="Curved Connector 521">
                <a:extLst>
                  <a:ext uri="{FF2B5EF4-FFF2-40B4-BE49-F238E27FC236}">
                    <a16:creationId xmlns:a16="http://schemas.microsoft.com/office/drawing/2014/main" id="{3BED516E-BF3A-9747-9B5C-4087A9D12BE7}"/>
                  </a:ext>
                </a:extLst>
              </p:cNvPr>
              <p:cNvCxnSpPr>
                <a:cxnSpLocks/>
                <a:stCxn id="519" idx="2"/>
                <a:endCxn id="51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3" name="Curved Connector 522">
                <a:extLst>
                  <a:ext uri="{FF2B5EF4-FFF2-40B4-BE49-F238E27FC236}">
                    <a16:creationId xmlns:a16="http://schemas.microsoft.com/office/drawing/2014/main" id="{A76A2905-4981-4548-BFC9-8FA901B9F259}"/>
                  </a:ext>
                </a:extLst>
              </p:cNvPr>
              <p:cNvCxnSpPr>
                <a:cxnSpLocks/>
                <a:stCxn id="519" idx="4"/>
                <a:endCxn id="52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4" name="Curved Connector 523">
                <a:extLst>
                  <a:ext uri="{FF2B5EF4-FFF2-40B4-BE49-F238E27FC236}">
                    <a16:creationId xmlns:a16="http://schemas.microsoft.com/office/drawing/2014/main" id="{9FDFB617-090F-4840-B030-712021578D5C}"/>
                  </a:ext>
                </a:extLst>
              </p:cNvPr>
              <p:cNvCxnSpPr>
                <a:cxnSpLocks/>
                <a:stCxn id="520" idx="1"/>
                <a:endCxn id="51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cxnSp>
        <p:nvCxnSpPr>
          <p:cNvPr id="491" name="Straight Arrow Connector 490">
            <a:extLst>
              <a:ext uri="{FF2B5EF4-FFF2-40B4-BE49-F238E27FC236}">
                <a16:creationId xmlns:a16="http://schemas.microsoft.com/office/drawing/2014/main" id="{B31F4B60-71E4-B941-8828-4F3B9440474D}"/>
              </a:ext>
            </a:extLst>
          </p:cNvPr>
          <p:cNvCxnSpPr>
            <a:cxnSpLocks/>
          </p:cNvCxnSpPr>
          <p:nvPr/>
        </p:nvCxnSpPr>
        <p:spPr>
          <a:xfrm>
            <a:off x="6855040" y="5072342"/>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12A4C154-7025-FD47-A024-BDD217DDFD58}"/>
              </a:ext>
            </a:extLst>
          </p:cNvPr>
          <p:cNvSpPr/>
          <p:nvPr/>
        </p:nvSpPr>
        <p:spPr>
          <a:xfrm rot="16200000" flipH="1">
            <a:off x="8866977" y="5952703"/>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3" name="Oval 492">
            <a:extLst>
              <a:ext uri="{FF2B5EF4-FFF2-40B4-BE49-F238E27FC236}">
                <a16:creationId xmlns:a16="http://schemas.microsoft.com/office/drawing/2014/main" id="{2874F35A-5065-F44D-AA27-27A15C79842D}"/>
              </a:ext>
            </a:extLst>
          </p:cNvPr>
          <p:cNvSpPr/>
          <p:nvPr/>
        </p:nvSpPr>
        <p:spPr>
          <a:xfrm rot="16200000" flipH="1">
            <a:off x="8866977" y="4841244"/>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nvGrpSpPr>
          <p:cNvPr id="7" name="Group 6">
            <a:extLst>
              <a:ext uri="{FF2B5EF4-FFF2-40B4-BE49-F238E27FC236}">
                <a16:creationId xmlns:a16="http://schemas.microsoft.com/office/drawing/2014/main" id="{9AFFF311-89B6-074A-8E50-84D97135160F}"/>
              </a:ext>
            </a:extLst>
          </p:cNvPr>
          <p:cNvGrpSpPr/>
          <p:nvPr/>
        </p:nvGrpSpPr>
        <p:grpSpPr>
          <a:xfrm>
            <a:off x="7378326" y="4574023"/>
            <a:ext cx="1598850" cy="1447274"/>
            <a:chOff x="7378326" y="4574023"/>
            <a:chExt cx="1598850" cy="1447274"/>
          </a:xfrm>
        </p:grpSpPr>
        <p:sp>
          <p:nvSpPr>
            <p:cNvPr id="481" name="Rounded Rectangle 480">
              <a:extLst>
                <a:ext uri="{FF2B5EF4-FFF2-40B4-BE49-F238E27FC236}">
                  <a16:creationId xmlns:a16="http://schemas.microsoft.com/office/drawing/2014/main" id="{4CC62BDE-543A-A646-AD15-2F6D0BA003C8}"/>
                </a:ext>
              </a:extLst>
            </p:cNvPr>
            <p:cNvSpPr/>
            <p:nvPr/>
          </p:nvSpPr>
          <p:spPr>
            <a:xfrm>
              <a:off x="7378326" y="4574023"/>
              <a:ext cx="1598850" cy="1447274"/>
            </a:xfrm>
            <a:prstGeom prst="roundRect">
              <a:avLst/>
            </a:prstGeom>
            <a:solidFill>
              <a:schemeClr val="bg1"/>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08" name="Rectangle 507">
              <a:extLst>
                <a:ext uri="{FF2B5EF4-FFF2-40B4-BE49-F238E27FC236}">
                  <a16:creationId xmlns:a16="http://schemas.microsoft.com/office/drawing/2014/main" id="{1674EF55-FBAC-C140-B105-969C7E8487A7}"/>
                </a:ext>
              </a:extLst>
            </p:cNvPr>
            <p:cNvSpPr/>
            <p:nvPr/>
          </p:nvSpPr>
          <p:spPr>
            <a:xfrm rot="16200000">
              <a:off x="7050052" y="5149985"/>
              <a:ext cx="1117742"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i="0" u="none" strike="noStrike" kern="1200" cap="none" spc="0" normalizeH="0" baseline="0" noProof="0" dirty="0">
                  <a:ln>
                    <a:noFill/>
                  </a:ln>
                  <a:solidFill>
                    <a:prstClr val="black"/>
                  </a:solidFill>
                  <a:effectLst/>
                  <a:uLnTx/>
                  <a:uFillTx/>
                  <a:latin typeface="Cambria" panose="02040503050406030204" pitchFamily="18" charset="0"/>
                  <a:cs typeface="Courier New" panose="02070309020205020404" pitchFamily="49" charset="0"/>
                </a:rPr>
                <a:t>ACT/PRE</a:t>
              </a:r>
            </a:p>
          </p:txBody>
        </p:sp>
        <p:cxnSp>
          <p:nvCxnSpPr>
            <p:cNvPr id="513" name="Straight Arrow Connector 512">
              <a:extLst>
                <a:ext uri="{FF2B5EF4-FFF2-40B4-BE49-F238E27FC236}">
                  <a16:creationId xmlns:a16="http://schemas.microsoft.com/office/drawing/2014/main" id="{67315A1D-7333-AF40-992D-CD542F832E8F}"/>
                </a:ext>
              </a:extLst>
            </p:cNvPr>
            <p:cNvCxnSpPr>
              <a:cxnSpLocks/>
            </p:cNvCxnSpPr>
            <p:nvPr/>
          </p:nvCxnSpPr>
          <p:spPr>
            <a:xfrm flipV="1">
              <a:off x="7756927" y="5327935"/>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86EEC01-1B3C-E648-9FD9-9FAA1DBE32F6}"/>
                </a:ext>
              </a:extLst>
            </p:cNvPr>
            <p:cNvGrpSpPr/>
            <p:nvPr/>
          </p:nvGrpSpPr>
          <p:grpSpPr>
            <a:xfrm>
              <a:off x="8308041" y="4657875"/>
              <a:ext cx="557538" cy="1269957"/>
              <a:chOff x="8308041" y="4657875"/>
              <a:chExt cx="557538" cy="1269957"/>
            </a:xfrm>
          </p:grpSpPr>
          <p:grpSp>
            <p:nvGrpSpPr>
              <p:cNvPr id="494" name="Group 493">
                <a:extLst>
                  <a:ext uri="{FF2B5EF4-FFF2-40B4-BE49-F238E27FC236}">
                    <a16:creationId xmlns:a16="http://schemas.microsoft.com/office/drawing/2014/main" id="{274DF094-4A4F-EE40-A2C8-396255F6A071}"/>
                  </a:ext>
                </a:extLst>
              </p:cNvPr>
              <p:cNvGrpSpPr/>
              <p:nvPr/>
            </p:nvGrpSpPr>
            <p:grpSpPr>
              <a:xfrm>
                <a:off x="8308041" y="4657875"/>
                <a:ext cx="557538" cy="1269957"/>
                <a:chOff x="4830795" y="4111398"/>
                <a:chExt cx="289491" cy="755921"/>
              </a:xfrm>
            </p:grpSpPr>
            <p:grpSp>
              <p:nvGrpSpPr>
                <p:cNvPr id="495" name="Group 494">
                  <a:extLst>
                    <a:ext uri="{FF2B5EF4-FFF2-40B4-BE49-F238E27FC236}">
                      <a16:creationId xmlns:a16="http://schemas.microsoft.com/office/drawing/2014/main" id="{E5755728-FCB9-8C4E-A32A-4028662ECD5C}"/>
                    </a:ext>
                  </a:extLst>
                </p:cNvPr>
                <p:cNvGrpSpPr/>
                <p:nvPr/>
              </p:nvGrpSpPr>
              <p:grpSpPr>
                <a:xfrm>
                  <a:off x="4830795" y="4111398"/>
                  <a:ext cx="289489" cy="755921"/>
                  <a:chOff x="4830795" y="4111398"/>
                  <a:chExt cx="289489" cy="755921"/>
                </a:xfrm>
              </p:grpSpPr>
              <p:sp>
                <p:nvSpPr>
                  <p:cNvPr id="497" name="Rectangle 496">
                    <a:extLst>
                      <a:ext uri="{FF2B5EF4-FFF2-40B4-BE49-F238E27FC236}">
                        <a16:creationId xmlns:a16="http://schemas.microsoft.com/office/drawing/2014/main" id="{4CF51F47-9CF9-E246-8AF7-923C6DFFD206}"/>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8" name="Oval 497">
                    <a:extLst>
                      <a:ext uri="{FF2B5EF4-FFF2-40B4-BE49-F238E27FC236}">
                        <a16:creationId xmlns:a16="http://schemas.microsoft.com/office/drawing/2014/main" id="{08F4B84C-DC65-DC4A-9941-F10662BD6C08}"/>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9" name="Oval 498">
                    <a:extLst>
                      <a:ext uri="{FF2B5EF4-FFF2-40B4-BE49-F238E27FC236}">
                        <a16:creationId xmlns:a16="http://schemas.microsoft.com/office/drawing/2014/main" id="{E795B588-B028-1E44-97F4-6AC8A2F616A4}"/>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0" name="Oval 499">
                    <a:extLst>
                      <a:ext uri="{FF2B5EF4-FFF2-40B4-BE49-F238E27FC236}">
                        <a16:creationId xmlns:a16="http://schemas.microsoft.com/office/drawing/2014/main" id="{189C9B04-5FAE-244B-9F2B-53D0DCC3CAEB}"/>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1" name="Oval 500">
                    <a:extLst>
                      <a:ext uri="{FF2B5EF4-FFF2-40B4-BE49-F238E27FC236}">
                        <a16:creationId xmlns:a16="http://schemas.microsoft.com/office/drawing/2014/main" id="{EBEE26E3-3CFD-3E45-AFAA-C5A356787197}"/>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496" name="Rectangle 495">
                  <a:extLst>
                    <a:ext uri="{FF2B5EF4-FFF2-40B4-BE49-F238E27FC236}">
                      <a16:creationId xmlns:a16="http://schemas.microsoft.com/office/drawing/2014/main" id="{D894887A-25F1-1F44-BEEE-9C506341120D}"/>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grpSp>
            <p:nvGrpSpPr>
              <p:cNvPr id="502" name="Group 501">
                <a:extLst>
                  <a:ext uri="{FF2B5EF4-FFF2-40B4-BE49-F238E27FC236}">
                    <a16:creationId xmlns:a16="http://schemas.microsoft.com/office/drawing/2014/main" id="{2DB1DD8B-FB18-8849-9A9F-035F264A4AC8}"/>
                  </a:ext>
                </a:extLst>
              </p:cNvPr>
              <p:cNvGrpSpPr/>
              <p:nvPr/>
            </p:nvGrpSpPr>
            <p:grpSpPr>
              <a:xfrm rot="16200000">
                <a:off x="8185361" y="5143465"/>
                <a:ext cx="756076" cy="293602"/>
                <a:chOff x="4340198" y="1826549"/>
                <a:chExt cx="485918" cy="276639"/>
              </a:xfrm>
            </p:grpSpPr>
            <p:sp>
              <p:nvSpPr>
                <p:cNvPr id="503" name="Rectangle 502">
                  <a:extLst>
                    <a:ext uri="{FF2B5EF4-FFF2-40B4-BE49-F238E27FC236}">
                      <a16:creationId xmlns:a16="http://schemas.microsoft.com/office/drawing/2014/main" id="{8F40DD31-E5D3-1949-BB4A-77B0A48B9C3C}"/>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4" name="Rectangle 503">
                  <a:extLst>
                    <a:ext uri="{FF2B5EF4-FFF2-40B4-BE49-F238E27FC236}">
                      <a16:creationId xmlns:a16="http://schemas.microsoft.com/office/drawing/2014/main" id="{A95F48CB-8E25-8B4E-AE80-FF1A55ADD162}"/>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528" name="Oval 527">
                <a:extLst>
                  <a:ext uri="{FF2B5EF4-FFF2-40B4-BE49-F238E27FC236}">
                    <a16:creationId xmlns:a16="http://schemas.microsoft.com/office/drawing/2014/main" id="{18A4C544-1AC7-8549-9BF1-30B0708AB663}"/>
                  </a:ext>
                </a:extLst>
              </p:cNvPr>
              <p:cNvSpPr>
                <a:spLocks noChangeAspect="1"/>
              </p:cNvSpPr>
              <p:nvPr/>
            </p:nvSpPr>
            <p:spPr>
              <a:xfrm>
                <a:off x="8788782" y="582428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29" name="Oval 528">
                <a:extLst>
                  <a:ext uri="{FF2B5EF4-FFF2-40B4-BE49-F238E27FC236}">
                    <a16:creationId xmlns:a16="http://schemas.microsoft.com/office/drawing/2014/main" id="{5EC38BF4-30F8-1543-A138-A684F818BBD9}"/>
                  </a:ext>
                </a:extLst>
              </p:cNvPr>
              <p:cNvSpPr>
                <a:spLocks noChangeAspect="1"/>
              </p:cNvSpPr>
              <p:nvPr/>
            </p:nvSpPr>
            <p:spPr>
              <a:xfrm>
                <a:off x="8782340" y="472079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grpSp>
      <p:graphicFrame>
        <p:nvGraphicFramePr>
          <p:cNvPr id="531" name="Table 530">
            <a:extLst>
              <a:ext uri="{FF2B5EF4-FFF2-40B4-BE49-F238E27FC236}">
                <a16:creationId xmlns:a16="http://schemas.microsoft.com/office/drawing/2014/main" id="{1229032C-D001-F644-92AC-B94E443D54F6}"/>
              </a:ext>
            </a:extLst>
          </p:cNvPr>
          <p:cNvGraphicFramePr>
            <a:graphicFrameLocks noGrp="1"/>
          </p:cNvGraphicFramePr>
          <p:nvPr/>
        </p:nvGraphicFramePr>
        <p:xfrm>
          <a:off x="5082745" y="4275721"/>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ACT/PRE/PRE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cxnSp>
        <p:nvCxnSpPr>
          <p:cNvPr id="533" name="Straight Connector 532">
            <a:extLst>
              <a:ext uri="{FF2B5EF4-FFF2-40B4-BE49-F238E27FC236}">
                <a16:creationId xmlns:a16="http://schemas.microsoft.com/office/drawing/2014/main" id="{9F194B97-A4A4-1F4A-A3A1-1A1C65904476}"/>
              </a:ext>
            </a:extLst>
          </p:cNvPr>
          <p:cNvCxnSpPr/>
          <p:nvPr/>
        </p:nvCxnSpPr>
        <p:spPr>
          <a:xfrm>
            <a:off x="129785" y="3596854"/>
            <a:ext cx="8884429"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35" name="Group 534">
            <a:extLst>
              <a:ext uri="{FF2B5EF4-FFF2-40B4-BE49-F238E27FC236}">
                <a16:creationId xmlns:a16="http://schemas.microsoft.com/office/drawing/2014/main" id="{96685389-20B3-8146-B6CF-E569C240BE1C}"/>
              </a:ext>
            </a:extLst>
          </p:cNvPr>
          <p:cNvGrpSpPr/>
          <p:nvPr/>
        </p:nvGrpSpPr>
        <p:grpSpPr>
          <a:xfrm>
            <a:off x="2307434" y="931164"/>
            <a:ext cx="1931355" cy="2049796"/>
            <a:chOff x="2307434" y="1557252"/>
            <a:chExt cx="1931355" cy="2049796"/>
          </a:xfrm>
        </p:grpSpPr>
        <p:grpSp>
          <p:nvGrpSpPr>
            <p:cNvPr id="416" name="Group 415">
              <a:extLst>
                <a:ext uri="{FF2B5EF4-FFF2-40B4-BE49-F238E27FC236}">
                  <a16:creationId xmlns:a16="http://schemas.microsoft.com/office/drawing/2014/main" id="{D06BFF73-B8EA-3D47-ADEB-7CFAD8555C79}"/>
                </a:ext>
              </a:extLst>
            </p:cNvPr>
            <p:cNvGrpSpPr/>
            <p:nvPr/>
          </p:nvGrpSpPr>
          <p:grpSpPr>
            <a:xfrm>
              <a:off x="2645694" y="1557252"/>
              <a:ext cx="1593095" cy="2049796"/>
              <a:chOff x="2740810" y="1974313"/>
              <a:chExt cx="1593095" cy="2049796"/>
            </a:xfrm>
          </p:grpSpPr>
          <p:grpSp>
            <p:nvGrpSpPr>
              <p:cNvPr id="414" name="Group 413">
                <a:extLst>
                  <a:ext uri="{FF2B5EF4-FFF2-40B4-BE49-F238E27FC236}">
                    <a16:creationId xmlns:a16="http://schemas.microsoft.com/office/drawing/2014/main" id="{8D26F9AA-55CA-5743-8D81-55784DD770A5}"/>
                  </a:ext>
                </a:extLst>
              </p:cNvPr>
              <p:cNvGrpSpPr/>
              <p:nvPr/>
            </p:nvGrpSpPr>
            <p:grpSpPr>
              <a:xfrm>
                <a:off x="2755612" y="2475443"/>
                <a:ext cx="1578293" cy="1548666"/>
                <a:chOff x="3211452" y="2874384"/>
                <a:chExt cx="1578293" cy="1548666"/>
              </a:xfrm>
            </p:grpSpPr>
            <p:sp>
              <p:nvSpPr>
                <p:cNvPr id="379" name="Rounded Rectangle 378">
                  <a:extLst>
                    <a:ext uri="{FF2B5EF4-FFF2-40B4-BE49-F238E27FC236}">
                      <a16:creationId xmlns:a16="http://schemas.microsoft.com/office/drawing/2014/main" id="{2E7BFECB-70FA-7F47-80F2-805C0314D392}"/>
                    </a:ext>
                  </a:extLst>
                </p:cNvPr>
                <p:cNvSpPr/>
                <p:nvPr/>
              </p:nvSpPr>
              <p:spPr>
                <a:xfrm>
                  <a:off x="3211452" y="2874384"/>
                  <a:ext cx="1466613" cy="1204068"/>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408" name="Group 407">
                  <a:extLst>
                    <a:ext uri="{FF2B5EF4-FFF2-40B4-BE49-F238E27FC236}">
                      <a16:creationId xmlns:a16="http://schemas.microsoft.com/office/drawing/2014/main" id="{A14FF517-2E12-FC47-882D-2E8C59A93BBB}"/>
                    </a:ext>
                  </a:extLst>
                </p:cNvPr>
                <p:cNvGrpSpPr/>
                <p:nvPr/>
              </p:nvGrpSpPr>
              <p:grpSpPr>
                <a:xfrm>
                  <a:off x="3412005" y="3198852"/>
                  <a:ext cx="1161942" cy="528322"/>
                  <a:chOff x="3412005" y="3198852"/>
                  <a:chExt cx="1161942" cy="528322"/>
                </a:xfrm>
              </p:grpSpPr>
              <p:grpSp>
                <p:nvGrpSpPr>
                  <p:cNvPr id="381" name="Group 380">
                    <a:extLst>
                      <a:ext uri="{FF2B5EF4-FFF2-40B4-BE49-F238E27FC236}">
                        <a16:creationId xmlns:a16="http://schemas.microsoft.com/office/drawing/2014/main" id="{2E0EFF5E-6202-DA47-8AD7-65046C1735C1}"/>
                      </a:ext>
                    </a:extLst>
                  </p:cNvPr>
                  <p:cNvGrpSpPr/>
                  <p:nvPr/>
                </p:nvGrpSpPr>
                <p:grpSpPr>
                  <a:xfrm>
                    <a:off x="3412005" y="3198852"/>
                    <a:ext cx="1128558" cy="528322"/>
                    <a:chOff x="1332999" y="4174190"/>
                    <a:chExt cx="1175252" cy="550180"/>
                  </a:xfrm>
                </p:grpSpPr>
                <p:grpSp>
                  <p:nvGrpSpPr>
                    <p:cNvPr id="383" name="Group 382">
                      <a:extLst>
                        <a:ext uri="{FF2B5EF4-FFF2-40B4-BE49-F238E27FC236}">
                          <a16:creationId xmlns:a16="http://schemas.microsoft.com/office/drawing/2014/main" id="{90112E02-8E4D-764B-81E5-B5AE43416020}"/>
                        </a:ext>
                      </a:extLst>
                    </p:cNvPr>
                    <p:cNvGrpSpPr/>
                    <p:nvPr/>
                  </p:nvGrpSpPr>
                  <p:grpSpPr>
                    <a:xfrm>
                      <a:off x="2147787" y="4431167"/>
                      <a:ext cx="360464" cy="69048"/>
                      <a:chOff x="4793112" y="4167661"/>
                      <a:chExt cx="360464" cy="69048"/>
                    </a:xfrm>
                  </p:grpSpPr>
                  <p:cxnSp>
                    <p:nvCxnSpPr>
                      <p:cNvPr id="394" name="Straight Connector 393">
                        <a:extLst>
                          <a:ext uri="{FF2B5EF4-FFF2-40B4-BE49-F238E27FC236}">
                            <a16:creationId xmlns:a16="http://schemas.microsoft.com/office/drawing/2014/main" id="{0F5DE70C-DCDB-9047-8B2D-0972443A5BD8}"/>
                          </a:ext>
                        </a:extLst>
                      </p:cNvPr>
                      <p:cNvCxnSpPr/>
                      <p:nvPr/>
                    </p:nvCxnSpPr>
                    <p:spPr>
                      <a:xfrm flipH="1">
                        <a:off x="4793112" y="4202185"/>
                        <a:ext cx="345242" cy="0"/>
                      </a:xfrm>
                      <a:prstGeom prst="line">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Flowchart: Connector 11">
                        <a:extLst>
                          <a:ext uri="{FF2B5EF4-FFF2-40B4-BE49-F238E27FC236}">
                            <a16:creationId xmlns:a16="http://schemas.microsoft.com/office/drawing/2014/main" id="{2632382D-A056-FD43-AD2C-A7F8EA1831BF}"/>
                          </a:ext>
                        </a:extLst>
                      </p:cNvPr>
                      <p:cNvSpPr/>
                      <p:nvPr/>
                    </p:nvSpPr>
                    <p:spPr>
                      <a:xfrm>
                        <a:off x="5084528" y="4167661"/>
                        <a:ext cx="69048"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4" name="Group 383">
                      <a:extLst>
                        <a:ext uri="{FF2B5EF4-FFF2-40B4-BE49-F238E27FC236}">
                          <a16:creationId xmlns:a16="http://schemas.microsoft.com/office/drawing/2014/main" id="{DC6B394D-4AC6-4D4B-9472-BE87C07F22F8}"/>
                        </a:ext>
                      </a:extLst>
                    </p:cNvPr>
                    <p:cNvGrpSpPr/>
                    <p:nvPr/>
                  </p:nvGrpSpPr>
                  <p:grpSpPr>
                    <a:xfrm>
                      <a:off x="1333740" y="4250347"/>
                      <a:ext cx="414294" cy="69048"/>
                      <a:chOff x="3838217" y="3992220"/>
                      <a:chExt cx="414294" cy="69048"/>
                    </a:xfrm>
                  </p:grpSpPr>
                  <p:cxnSp>
                    <p:nvCxnSpPr>
                      <p:cNvPr id="392" name="Straight Connector 391">
                        <a:extLst>
                          <a:ext uri="{FF2B5EF4-FFF2-40B4-BE49-F238E27FC236}">
                            <a16:creationId xmlns:a16="http://schemas.microsoft.com/office/drawing/2014/main" id="{7430DEA5-979B-1E4D-8B44-1B147801909E}"/>
                          </a:ext>
                        </a:extLst>
                      </p:cNvPr>
                      <p:cNvCxnSpPr/>
                      <p:nvPr/>
                    </p:nvCxnSpPr>
                    <p:spPr>
                      <a:xfrm flipH="1">
                        <a:off x="3907266" y="4026731"/>
                        <a:ext cx="345245" cy="0"/>
                      </a:xfrm>
                      <a:prstGeom prst="line">
                        <a:avLst/>
                      </a:prstGeom>
                      <a:solidFill>
                        <a:schemeClr val="tx1"/>
                      </a:solidFill>
                      <a:ln w="12700" cap="flat" cmpd="sng" algn="ctr">
                        <a:solidFill>
                          <a:schemeClr val="tx1"/>
                        </a:solidFill>
                        <a:prstDash val="solid"/>
                      </a:ln>
                      <a:effectLst/>
                    </p:spPr>
                  </p:cxnSp>
                  <p:sp>
                    <p:nvSpPr>
                      <p:cNvPr id="393" name="Flowchart: Connector 8">
                        <a:extLst>
                          <a:ext uri="{FF2B5EF4-FFF2-40B4-BE49-F238E27FC236}">
                            <a16:creationId xmlns:a16="http://schemas.microsoft.com/office/drawing/2014/main" id="{E95AB8CB-F0A3-7D42-88D4-8FD7C5BFF50F}"/>
                          </a:ext>
                        </a:extLst>
                      </p:cNvPr>
                      <p:cNvSpPr/>
                      <p:nvPr/>
                    </p:nvSpPr>
                    <p:spPr>
                      <a:xfrm>
                        <a:off x="3838217" y="3992220"/>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5" name="Group 384">
                      <a:extLst>
                        <a:ext uri="{FF2B5EF4-FFF2-40B4-BE49-F238E27FC236}">
                          <a16:creationId xmlns:a16="http://schemas.microsoft.com/office/drawing/2014/main" id="{1C6DFE12-5613-F64E-9744-3B5530C3E624}"/>
                        </a:ext>
                      </a:extLst>
                    </p:cNvPr>
                    <p:cNvGrpSpPr/>
                    <p:nvPr/>
                  </p:nvGrpSpPr>
                  <p:grpSpPr>
                    <a:xfrm>
                      <a:off x="1341169" y="4431167"/>
                      <a:ext cx="406864" cy="69048"/>
                      <a:chOff x="3845646" y="4269682"/>
                      <a:chExt cx="406864" cy="69048"/>
                    </a:xfrm>
                  </p:grpSpPr>
                  <p:cxnSp>
                    <p:nvCxnSpPr>
                      <p:cNvPr id="390" name="Straight Connector 389">
                        <a:extLst>
                          <a:ext uri="{FF2B5EF4-FFF2-40B4-BE49-F238E27FC236}">
                            <a16:creationId xmlns:a16="http://schemas.microsoft.com/office/drawing/2014/main" id="{5923A7B9-B94E-A848-A136-F6DE99FC773A}"/>
                          </a:ext>
                        </a:extLst>
                      </p:cNvPr>
                      <p:cNvCxnSpPr/>
                      <p:nvPr/>
                    </p:nvCxnSpPr>
                    <p:spPr>
                      <a:xfrm flipH="1">
                        <a:off x="3907266" y="4304207"/>
                        <a:ext cx="345244" cy="0"/>
                      </a:xfrm>
                      <a:prstGeom prst="line">
                        <a:avLst/>
                      </a:prstGeom>
                      <a:solidFill>
                        <a:schemeClr val="tx1"/>
                      </a:solidFill>
                      <a:ln w="12700" cap="flat" cmpd="sng" algn="ctr">
                        <a:solidFill>
                          <a:schemeClr val="tx1"/>
                        </a:solidFill>
                        <a:prstDash val="solid"/>
                      </a:ln>
                      <a:effectLst/>
                    </p:spPr>
                  </p:cxnSp>
                  <p:sp>
                    <p:nvSpPr>
                      <p:cNvPr id="391" name="Flowchart: Connector 9">
                        <a:extLst>
                          <a:ext uri="{FF2B5EF4-FFF2-40B4-BE49-F238E27FC236}">
                            <a16:creationId xmlns:a16="http://schemas.microsoft.com/office/drawing/2014/main" id="{4B77B613-2F03-6E4A-AD34-B8504D238286}"/>
                          </a:ext>
                        </a:extLst>
                      </p:cNvPr>
                      <p:cNvSpPr/>
                      <p:nvPr/>
                    </p:nvSpPr>
                    <p:spPr>
                      <a:xfrm>
                        <a:off x="3845646" y="4269682"/>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6" name="Group 385">
                      <a:extLst>
                        <a:ext uri="{FF2B5EF4-FFF2-40B4-BE49-F238E27FC236}">
                          <a16:creationId xmlns:a16="http://schemas.microsoft.com/office/drawing/2014/main" id="{C0A2E64F-6546-F042-811A-622AC14A99B1}"/>
                        </a:ext>
                      </a:extLst>
                    </p:cNvPr>
                    <p:cNvGrpSpPr/>
                    <p:nvPr/>
                  </p:nvGrpSpPr>
                  <p:grpSpPr>
                    <a:xfrm>
                      <a:off x="1332999" y="4593843"/>
                      <a:ext cx="390964" cy="69048"/>
                      <a:chOff x="3845645" y="4571954"/>
                      <a:chExt cx="390964" cy="69048"/>
                    </a:xfrm>
                  </p:grpSpPr>
                  <p:sp>
                    <p:nvSpPr>
                      <p:cNvPr id="388" name="Flowchart: Connector 9">
                        <a:extLst>
                          <a:ext uri="{FF2B5EF4-FFF2-40B4-BE49-F238E27FC236}">
                            <a16:creationId xmlns:a16="http://schemas.microsoft.com/office/drawing/2014/main" id="{CFB88838-9CFC-BE4E-998E-9F66DC098730}"/>
                          </a:ext>
                        </a:extLst>
                      </p:cNvPr>
                      <p:cNvSpPr/>
                      <p:nvPr/>
                    </p:nvSpPr>
                    <p:spPr>
                      <a:xfrm>
                        <a:off x="3845645" y="4571954"/>
                        <a:ext cx="69047"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cxnSp>
                    <p:nvCxnSpPr>
                      <p:cNvPr id="389" name="Straight Connector 388">
                        <a:extLst>
                          <a:ext uri="{FF2B5EF4-FFF2-40B4-BE49-F238E27FC236}">
                            <a16:creationId xmlns:a16="http://schemas.microsoft.com/office/drawing/2014/main" id="{38D784D0-9C48-EA4C-9B1D-0EDF227F3BAE}"/>
                          </a:ext>
                        </a:extLst>
                      </p:cNvPr>
                      <p:cNvCxnSpPr/>
                      <p:nvPr/>
                    </p:nvCxnSpPr>
                    <p:spPr>
                      <a:xfrm flipH="1">
                        <a:off x="3891367" y="4615548"/>
                        <a:ext cx="345242" cy="0"/>
                      </a:xfrm>
                      <a:prstGeom prst="line">
                        <a:avLst/>
                      </a:prstGeom>
                      <a:solidFill>
                        <a:schemeClr val="tx1"/>
                      </a:solidFill>
                      <a:ln w="12700" cap="flat" cmpd="sng" algn="ctr">
                        <a:solidFill>
                          <a:schemeClr val="tx1"/>
                        </a:solidFill>
                        <a:prstDash val="solid"/>
                      </a:ln>
                      <a:effectLst/>
                    </p:spPr>
                  </p:cxnSp>
                </p:grpSp>
                <p:sp>
                  <p:nvSpPr>
                    <p:cNvPr id="387" name="Oval 386">
                      <a:extLst>
                        <a:ext uri="{FF2B5EF4-FFF2-40B4-BE49-F238E27FC236}">
                          <a16:creationId xmlns:a16="http://schemas.microsoft.com/office/drawing/2014/main" id="{B9309423-001F-EC4B-A985-B4DEBFFAD982}"/>
                        </a:ext>
                      </a:extLst>
                    </p:cNvPr>
                    <p:cNvSpPr>
                      <a:spLocks noChangeAspect="1"/>
                    </p:cNvSpPr>
                    <p:nvPr/>
                  </p:nvSpPr>
                  <p:spPr>
                    <a:xfrm>
                      <a:off x="1650303" y="4174190"/>
                      <a:ext cx="550179" cy="550180"/>
                    </a:xfrm>
                    <a:prstGeom prst="ellipse">
                      <a:avLst/>
                    </a:prstGeom>
                    <a:solidFill>
                      <a:srgbClr val="D3DBD5"/>
                    </a:solidFill>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US" sz="2022"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grpSp>
              <p:sp>
                <p:nvSpPr>
                  <p:cNvPr id="382" name="TextBox 381">
                    <a:extLst>
                      <a:ext uri="{FF2B5EF4-FFF2-40B4-BE49-F238E27FC236}">
                        <a16:creationId xmlns:a16="http://schemas.microsoft.com/office/drawing/2014/main" id="{0169CB78-9A64-3943-AAF8-0F621B786CF9}"/>
                      </a:ext>
                    </a:extLst>
                  </p:cNvPr>
                  <p:cNvSpPr txBox="1"/>
                  <p:nvPr/>
                </p:nvSpPr>
                <p:spPr>
                  <a:xfrm>
                    <a:off x="3694179" y="3310909"/>
                    <a:ext cx="879768" cy="3294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MAJ</a:t>
                    </a:r>
                  </a:p>
                </p:txBody>
              </p:sp>
            </p:grpSp>
            <p:sp>
              <p:nvSpPr>
                <p:cNvPr id="396" name="Rectangle 395">
                  <a:extLst>
                    <a:ext uri="{FF2B5EF4-FFF2-40B4-BE49-F238E27FC236}">
                      <a16:creationId xmlns:a16="http://schemas.microsoft.com/office/drawing/2014/main" id="{253C3A41-5E8D-9945-B93A-5F07E7684541}"/>
                    </a:ext>
                  </a:extLst>
                </p:cNvPr>
                <p:cNvSpPr/>
                <p:nvPr/>
              </p:nvSpPr>
              <p:spPr>
                <a:xfrm>
                  <a:off x="3226497" y="4084496"/>
                  <a:ext cx="156324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rPr>
                    <a:t>MAJ/NOT logic</a:t>
                  </a:r>
                </a:p>
              </p:txBody>
            </p:sp>
          </p:grpSp>
          <p:sp>
            <p:nvSpPr>
              <p:cNvPr id="415" name="Rectangle 414">
                <a:extLst>
                  <a:ext uri="{FF2B5EF4-FFF2-40B4-BE49-F238E27FC236}">
                    <a16:creationId xmlns:a16="http://schemas.microsoft.com/office/drawing/2014/main" id="{D2DF1CC8-CF8C-4941-8135-FD7570C97FD7}"/>
                  </a:ext>
                </a:extLst>
              </p:cNvPr>
              <p:cNvSpPr/>
              <p:nvPr/>
            </p:nvSpPr>
            <p:spPr>
              <a:xfrm>
                <a:off x="2740810" y="1974313"/>
                <a:ext cx="1533690"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rPr>
                  <a:t>Step 1: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rPr>
                  <a:t>MAJ logic</a:t>
                </a:r>
              </a:p>
            </p:txBody>
          </p:sp>
        </p:grpSp>
        <p:sp>
          <p:nvSpPr>
            <p:cNvPr id="534" name="Right Arrow 533">
              <a:extLst>
                <a:ext uri="{FF2B5EF4-FFF2-40B4-BE49-F238E27FC236}">
                  <a16:creationId xmlns:a16="http://schemas.microsoft.com/office/drawing/2014/main" id="{444D3331-2F50-DA42-AB1E-B39351D5CBEF}"/>
                </a:ext>
              </a:extLst>
            </p:cNvPr>
            <p:cNvSpPr/>
            <p:nvPr/>
          </p:nvSpPr>
          <p:spPr>
            <a:xfrm>
              <a:off x="2307434" y="2619261"/>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EF9D8263-4725-9041-8503-14C3B104646A}"/>
                  </a:ext>
                </a:extLst>
              </p:cNvPr>
              <p:cNvSpPr/>
              <p:nvPr/>
            </p:nvSpPr>
            <p:spPr>
              <a:xfrm>
                <a:off x="4548574" y="3029879"/>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p:txBody>
          </p:sp>
        </mc:Choice>
        <mc:Fallback xmlns="">
          <p:sp>
            <p:nvSpPr>
              <p:cNvPr id="156" name="Rectangle 155">
                <a:extLst>
                  <a:ext uri="{FF2B5EF4-FFF2-40B4-BE49-F238E27FC236}">
                    <a16:creationId xmlns:a16="http://schemas.microsoft.com/office/drawing/2014/main" id="{EF9D8263-4725-9041-8503-14C3B104646A}"/>
                  </a:ext>
                </a:extLst>
              </p:cNvPr>
              <p:cNvSpPr>
                <a:spLocks noRot="1" noChangeAspect="1" noMove="1" noResize="1" noEditPoints="1" noAdjustHandles="1" noChangeArrowheads="1" noChangeShapeType="1" noTextEdit="1"/>
              </p:cNvSpPr>
              <p:nvPr/>
            </p:nvSpPr>
            <p:spPr>
              <a:xfrm>
                <a:off x="4548574" y="3029879"/>
                <a:ext cx="1559686" cy="338554"/>
              </a:xfrm>
              <a:prstGeom prst="rect">
                <a:avLst/>
              </a:prstGeom>
              <a:blipFill>
                <a:blip r:embed="rId4"/>
                <a:stretch>
                  <a:fillRect t="-3571"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ysClr val="windowText" lastClr="000000"/>
                                    </a:solidFill>
                                    <a:latin typeface="Cambria Math" panose="02040503050406030204" pitchFamily="18" charset="0"/>
                                    <a:ea typeface="Cambria Math" panose="02040503050406030204" pitchFamily="18" charset="0"/>
                                  </a:rPr>
                                  <m:t>𝜇</m:t>
                                </m:r>
                                <m:r>
                                  <a:rPr lang="en-US" sz="1300" b="0" i="1" smtClean="0">
                                    <a:solidFill>
                                      <a:sysClr val="windowText" lastClr="000000"/>
                                    </a:solidFill>
                                    <a:latin typeface="Cambria Math" panose="02040503050406030204" pitchFamily="18" charset="0"/>
                                    <a:ea typeface="Cambria Math" panose="02040503050406030204" pitchFamily="18" charset="0"/>
                                  </a:rPr>
                                  <m:t>𝑃𝑟𝑜𝑔𝑟𝑎𝑚</m:t>
                                </m:r>
                              </m:oMath>
                            </m:oMathPara>
                          </a14:m>
                          <a:endParaRPr lang="en-US" sz="1300" b="0" dirty="0"/>
                        </a:p>
                      </a:txBody>
                      <a:tcPr marL="121921" marR="121921" marT="0" marB="0">
                        <a:lnL w="12700" cmpd="sng">
                          <a:noFill/>
                        </a:lnL>
                        <a:lnT w="12700" cmpd="sng">
                          <a:noFill/>
                        </a:lnT>
                        <a:solidFill>
                          <a:schemeClr val="bg1"/>
                        </a:solid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rgbClr val="C00000"/>
                                    </a:solidFill>
                                    <a:latin typeface="Cambria Math" panose="02040503050406030204" pitchFamily="18" charset="0"/>
                                    <a:ea typeface="Cambria Math" panose="02040503050406030204" pitchFamily="18" charset="0"/>
                                  </a:rPr>
                                  <m:t>𝜇</m:t>
                                </m:r>
                                <m:r>
                                  <a:rPr lang="en-US" sz="1300" b="0" i="1" smtClean="0">
                                    <a:solidFill>
                                      <a:srgbClr val="C00000"/>
                                    </a:solidFill>
                                    <a:latin typeface="Cambria Math" panose="02040503050406030204" pitchFamily="18" charset="0"/>
                                    <a:ea typeface="Cambria Math" panose="02040503050406030204" pitchFamily="18" charset="0"/>
                                  </a:rPr>
                                  <m:t>𝑃𝑟𝑜𝑔𝑟𝑎𝑚</m:t>
                                </m:r>
                              </m:oMath>
                            </m:oMathPara>
                          </a14:m>
                          <a:endParaRPr lang="en-US" sz="1300" b="0" dirty="0">
                            <a:solidFill>
                              <a:srgbClr val="C00000"/>
                            </a:solidFill>
                          </a:endParaRPr>
                        </a:p>
                      </a:txBody>
                      <a:tcPr marL="121921" marR="121921" marT="0" marB="0">
                        <a:lnL w="12700" cmpd="sng">
                          <a:noFill/>
                        </a:lnL>
                        <a:lnB w="12700" cmpd="sng">
                          <a:noFill/>
                        </a:lnB>
                        <a:solidFill>
                          <a:srgbClr val="FFBFBF">
                            <a:alpha val="20000"/>
                          </a:srgbClr>
                        </a:solid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Choice>
        <mc:Fallback xmlns="">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endParaRPr lang="en-US"/>
                        </a:p>
                      </a:txBody>
                      <a:tcPr marL="121921" marR="121921" marT="0" marB="0">
                        <a:lnL w="12700" cmpd="sng">
                          <a:noFill/>
                        </a:lnL>
                        <a:lnT w="12700" cmpd="sng">
                          <a:noFill/>
                        </a:lnT>
                        <a:blipFill>
                          <a:blip r:embed="rId5"/>
                          <a:stretch>
                            <a:fillRect r="-103093" b="-104348"/>
                          </a:stretch>
                        </a:blip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endParaRPr lang="en-US"/>
                        </a:p>
                      </a:txBody>
                      <a:tcPr marL="121921" marR="121921" marT="0" marB="0">
                        <a:lnL w="12700" cmpd="sng">
                          <a:noFill/>
                        </a:lnL>
                        <a:lnB w="12700" cmpd="sng">
                          <a:noFill/>
                        </a:lnB>
                        <a:blipFill>
                          <a:blip r:embed="rId5"/>
                          <a:stretch>
                            <a:fillRect t="-100000" r="-103093" b="-4348"/>
                          </a:stretch>
                        </a:blip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Fallback>
      </mc:AlternateContent>
      <p:grpSp>
        <p:nvGrpSpPr>
          <p:cNvPr id="536" name="Group 535">
            <a:extLst>
              <a:ext uri="{FF2B5EF4-FFF2-40B4-BE49-F238E27FC236}">
                <a16:creationId xmlns:a16="http://schemas.microsoft.com/office/drawing/2014/main" id="{2560DD54-9826-2C47-AB02-2D240A0B9D80}"/>
              </a:ext>
            </a:extLst>
          </p:cNvPr>
          <p:cNvGrpSpPr/>
          <p:nvPr/>
        </p:nvGrpSpPr>
        <p:grpSpPr>
          <a:xfrm>
            <a:off x="6427968" y="1254721"/>
            <a:ext cx="2581861" cy="876925"/>
            <a:chOff x="6398771" y="1855706"/>
            <a:chExt cx="2581861" cy="876925"/>
          </a:xfrm>
        </p:grpSpPr>
        <p:grpSp>
          <p:nvGrpSpPr>
            <p:cNvPr id="411" name="Group 410">
              <a:extLst>
                <a:ext uri="{FF2B5EF4-FFF2-40B4-BE49-F238E27FC236}">
                  <a16:creationId xmlns:a16="http://schemas.microsoft.com/office/drawing/2014/main" id="{FF418A7D-059D-6D42-81F6-DBE7E7D21647}"/>
                </a:ext>
              </a:extLst>
            </p:cNvPr>
            <p:cNvGrpSpPr/>
            <p:nvPr/>
          </p:nvGrpSpPr>
          <p:grpSpPr>
            <a:xfrm>
              <a:off x="7799060" y="2499642"/>
              <a:ext cx="981071" cy="194415"/>
              <a:chOff x="8915995" y="2957417"/>
              <a:chExt cx="981071" cy="194415"/>
            </a:xfrm>
          </p:grpSpPr>
          <p:sp>
            <p:nvSpPr>
              <p:cNvPr id="318" name="Rectangle 317">
                <a:extLst>
                  <a:ext uri="{FF2B5EF4-FFF2-40B4-BE49-F238E27FC236}">
                    <a16:creationId xmlns:a16="http://schemas.microsoft.com/office/drawing/2014/main" id="{C992AC50-DC13-E74F-88D1-7802744C36A9}"/>
                  </a:ext>
                </a:extLst>
              </p:cNvPr>
              <p:cNvSpPr/>
              <p:nvPr/>
            </p:nvSpPr>
            <p:spPr>
              <a:xfrm>
                <a:off x="8915995" y="2960414"/>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19" name="Rectangle 318">
                <a:extLst>
                  <a:ext uri="{FF2B5EF4-FFF2-40B4-BE49-F238E27FC236}">
                    <a16:creationId xmlns:a16="http://schemas.microsoft.com/office/drawing/2014/main" id="{D80906D0-E127-714F-9EEF-4E0EBC42F894}"/>
                  </a:ext>
                </a:extLst>
              </p:cNvPr>
              <p:cNvSpPr/>
              <p:nvPr/>
            </p:nvSpPr>
            <p:spPr>
              <a:xfrm>
                <a:off x="9115367" y="2960414"/>
                <a:ext cx="193681" cy="181779"/>
              </a:xfrm>
              <a:prstGeom prst="rect">
                <a:avLst/>
              </a:prstGeom>
              <a:solidFill>
                <a:srgbClr val="FFF5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0" name="Rectangle 319">
                <a:extLst>
                  <a:ext uri="{FF2B5EF4-FFF2-40B4-BE49-F238E27FC236}">
                    <a16:creationId xmlns:a16="http://schemas.microsoft.com/office/drawing/2014/main" id="{E73B4CC9-DBE2-9A44-A34E-CCAD535F3A01}"/>
                  </a:ext>
                </a:extLst>
              </p:cNvPr>
              <p:cNvSpPr/>
              <p:nvPr/>
            </p:nvSpPr>
            <p:spPr>
              <a:xfrm>
                <a:off x="9302399" y="2958834"/>
                <a:ext cx="193681" cy="181779"/>
              </a:xfrm>
              <a:prstGeom prst="rect">
                <a:avLst/>
              </a:prstGeom>
              <a:solidFill>
                <a:srgbClr val="CCD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1" name="Rectangle 320">
                <a:extLst>
                  <a:ext uri="{FF2B5EF4-FFF2-40B4-BE49-F238E27FC236}">
                    <a16:creationId xmlns:a16="http://schemas.microsoft.com/office/drawing/2014/main" id="{FD7D0DC0-81B9-D944-BADC-40C28F06EC59}"/>
                  </a:ext>
                </a:extLst>
              </p:cNvPr>
              <p:cNvSpPr/>
              <p:nvPr/>
            </p:nvSpPr>
            <p:spPr>
              <a:xfrm>
                <a:off x="9498287" y="2957417"/>
                <a:ext cx="193681" cy="181779"/>
              </a:xfrm>
              <a:prstGeom prst="rect">
                <a:avLst/>
              </a:prstGeom>
              <a:solidFill>
                <a:srgbClr val="A8D4A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2" name="Rectangle 321">
                <a:extLst>
                  <a:ext uri="{FF2B5EF4-FFF2-40B4-BE49-F238E27FC236}">
                    <a16:creationId xmlns:a16="http://schemas.microsoft.com/office/drawing/2014/main" id="{2BB41B32-4625-3E4E-879F-E44646621104}"/>
                  </a:ext>
                </a:extLst>
              </p:cNvPr>
              <p:cNvSpPr/>
              <p:nvPr/>
            </p:nvSpPr>
            <p:spPr>
              <a:xfrm>
                <a:off x="9695138" y="2958836"/>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3" name="Rectangle 322">
                <a:extLst>
                  <a:ext uri="{FF2B5EF4-FFF2-40B4-BE49-F238E27FC236}">
                    <a16:creationId xmlns:a16="http://schemas.microsoft.com/office/drawing/2014/main" id="{B16A6573-C63A-604E-BCF7-11033B6B437F}"/>
                  </a:ext>
                </a:extLst>
              </p:cNvPr>
              <p:cNvSpPr/>
              <p:nvPr/>
            </p:nvSpPr>
            <p:spPr>
              <a:xfrm>
                <a:off x="8924556" y="2970053"/>
                <a:ext cx="972510" cy="1817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sp>
          <p:nvSpPr>
            <p:cNvPr id="324" name="Alternate Process 323">
              <a:extLst>
                <a:ext uri="{FF2B5EF4-FFF2-40B4-BE49-F238E27FC236}">
                  <a16:creationId xmlns:a16="http://schemas.microsoft.com/office/drawing/2014/main" id="{38133FEE-43AB-C44A-8F12-40B52477EF96}"/>
                </a:ext>
              </a:extLst>
            </p:cNvPr>
            <p:cNvSpPr/>
            <p:nvPr/>
          </p:nvSpPr>
          <p:spPr>
            <a:xfrm>
              <a:off x="6413697" y="2171484"/>
              <a:ext cx="2507323" cy="561147"/>
            </a:xfrm>
            <a:prstGeom prst="flowChartAlternateProcess">
              <a:avLst/>
            </a:prstGeom>
            <a:no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rPr>
              </a:b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25" name="Rectangle 324">
                  <a:extLst>
                    <a:ext uri="{FF2B5EF4-FFF2-40B4-BE49-F238E27FC236}">
                      <a16:creationId xmlns:a16="http://schemas.microsoft.com/office/drawing/2014/main" id="{CDDEC419-1959-D94D-A13C-5010ED3DF0FC}"/>
                    </a:ext>
                  </a:extLst>
                </p:cNvPr>
                <p:cNvSpPr/>
                <p:nvPr/>
              </p:nvSpPr>
              <p:spPr>
                <a:xfrm>
                  <a:off x="6398771" y="1855706"/>
                  <a:ext cx="258186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New SIMDRAM </a:t>
                  </a:r>
                  <a14:m>
                    <m:oMath xmlns:m="http://schemas.openxmlformats.org/officeDocument/2006/math">
                      <m:r>
                        <a:rPr kumimoji="0" lang="en-US" sz="1600" b="0" i="1" u="none" strike="noStrike" kern="1200" cap="none" spc="0" normalizeH="0" baseline="0" noProof="0">
                          <a:ln>
                            <a:noFill/>
                          </a:ln>
                          <a:solidFill>
                            <a:srgbClr val="2E5597"/>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Program</a:t>
                  </a:r>
                </a:p>
              </p:txBody>
            </p:sp>
          </mc:Choice>
          <mc:Fallback xmlns="">
            <p:sp>
              <p:nvSpPr>
                <p:cNvPr id="325" name="Rectangle 324">
                  <a:extLst>
                    <a:ext uri="{FF2B5EF4-FFF2-40B4-BE49-F238E27FC236}">
                      <a16:creationId xmlns:a16="http://schemas.microsoft.com/office/drawing/2014/main" id="{CDDEC419-1959-D94D-A13C-5010ED3DF0FC}"/>
                    </a:ext>
                  </a:extLst>
                </p:cNvPr>
                <p:cNvSpPr>
                  <a:spLocks noRot="1" noChangeAspect="1" noMove="1" noResize="1" noEditPoints="1" noAdjustHandles="1" noChangeArrowheads="1" noChangeShapeType="1" noTextEdit="1"/>
                </p:cNvSpPr>
                <p:nvPr/>
              </p:nvSpPr>
              <p:spPr>
                <a:xfrm>
                  <a:off x="6398771" y="1855706"/>
                  <a:ext cx="2581861" cy="338554"/>
                </a:xfrm>
                <a:prstGeom prst="rect">
                  <a:avLst/>
                </a:prstGeom>
                <a:blipFill>
                  <a:blip r:embed="rId6"/>
                  <a:stretch>
                    <a:fillRect t="-3571" b="-2142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10" name="Rectangle 509">
                <a:extLst>
                  <a:ext uri="{FF2B5EF4-FFF2-40B4-BE49-F238E27FC236}">
                    <a16:creationId xmlns:a16="http://schemas.microsoft.com/office/drawing/2014/main" id="{9C6CE501-A4E7-5B41-86A1-C530B64A3437}"/>
                  </a:ext>
                </a:extLst>
              </p:cNvPr>
              <p:cNvSpPr/>
              <p:nvPr/>
            </p:nvSpPr>
            <p:spPr>
              <a:xfrm>
                <a:off x="5062752" y="5549825"/>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p:txBody>
          </p:sp>
        </mc:Choice>
        <mc:Fallback xmlns="">
          <p:sp>
            <p:nvSpPr>
              <p:cNvPr id="510" name="Rectangle 509">
                <a:extLst>
                  <a:ext uri="{FF2B5EF4-FFF2-40B4-BE49-F238E27FC236}">
                    <a16:creationId xmlns:a16="http://schemas.microsoft.com/office/drawing/2014/main" id="{9C6CE501-A4E7-5B41-86A1-C530B64A3437}"/>
                  </a:ext>
                </a:extLst>
              </p:cNvPr>
              <p:cNvSpPr>
                <a:spLocks noRot="1" noChangeAspect="1" noMove="1" noResize="1" noEditPoints="1" noAdjustHandles="1" noChangeArrowheads="1" noChangeShapeType="1" noTextEdit="1"/>
              </p:cNvSpPr>
              <p:nvPr/>
            </p:nvSpPr>
            <p:spPr>
              <a:xfrm>
                <a:off x="5062752" y="5549825"/>
                <a:ext cx="1559686" cy="338554"/>
              </a:xfrm>
              <a:prstGeom prst="rect">
                <a:avLst/>
              </a:prstGeom>
              <a:blipFill>
                <a:blip r:embed="rId7"/>
                <a:stretch>
                  <a:fillRect t="-3571" b="-25000"/>
                </a:stretch>
              </a:blipFill>
            </p:spPr>
            <p:txBody>
              <a:bodyPr/>
              <a:lstStyle/>
              <a:p>
                <a:r>
                  <a:rPr lang="en-US">
                    <a:noFill/>
                  </a:rPr>
                  <a:t> </a:t>
                </a:r>
              </a:p>
            </p:txBody>
          </p:sp>
        </mc:Fallback>
      </mc:AlternateContent>
      <p:sp>
        <p:nvSpPr>
          <p:cNvPr id="164" name="Rectangle 163">
            <a:extLst>
              <a:ext uri="{FF2B5EF4-FFF2-40B4-BE49-F238E27FC236}">
                <a16:creationId xmlns:a16="http://schemas.microsoft.com/office/drawing/2014/main" id="{08CB0958-88D7-BD4B-BDB1-9F3827D489E9}"/>
              </a:ext>
            </a:extLst>
          </p:cNvPr>
          <p:cNvSpPr/>
          <p:nvPr/>
        </p:nvSpPr>
        <p:spPr>
          <a:xfrm>
            <a:off x="4537725" y="916733"/>
            <a:ext cx="4606275" cy="260206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165" name="Rectangle 164">
            <a:extLst>
              <a:ext uri="{FF2B5EF4-FFF2-40B4-BE49-F238E27FC236}">
                <a16:creationId xmlns:a16="http://schemas.microsoft.com/office/drawing/2014/main" id="{DD2E98AA-DF45-D64A-B53A-3F3B2469163E}"/>
              </a:ext>
            </a:extLst>
          </p:cNvPr>
          <p:cNvSpPr/>
          <p:nvPr/>
        </p:nvSpPr>
        <p:spPr>
          <a:xfrm>
            <a:off x="0" y="3715028"/>
            <a:ext cx="9144000" cy="260206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Tree>
    <p:extLst>
      <p:ext uri="{BB962C8B-B14F-4D97-AF65-F5344CB8AC3E}">
        <p14:creationId xmlns:p14="http://schemas.microsoft.com/office/powerpoint/2010/main" val="14970687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930B2D58-2A17-434F-BBBC-BB9D99F62F4D}"/>
              </a:ext>
            </a:extLst>
          </p:cNvPr>
          <p:cNvSpPr txBox="1">
            <a:spLocks/>
          </p:cNvSpPr>
          <p:nvPr/>
        </p:nvSpPr>
        <p:spPr>
          <a:xfrm>
            <a:off x="0" y="30954"/>
            <a:ext cx="9214592" cy="740193"/>
          </a:xfrm>
          <a:prstGeom prst="rect">
            <a:avLst/>
          </a:prstGeom>
        </p:spPr>
        <p:txBody>
          <a:bodyPr anchor="ctr"/>
          <a:lstStyle>
            <a:lvl1pPr algn="l" defTabSz="914400" rtl="0" eaLnBrk="1" latinLnBrk="0" hangingPunct="1">
              <a:lnSpc>
                <a:spcPct val="90000"/>
              </a:lnSpc>
              <a:spcBef>
                <a:spcPct val="0"/>
              </a:spcBef>
              <a:buNone/>
              <a:defRPr sz="4800" kern="1200">
                <a:solidFill>
                  <a:schemeClr val="bg1"/>
                </a:solidFill>
                <a:latin typeface="Cambria" panose="02040503050406030204" pitchFamily="18" charset="0"/>
                <a:ea typeface="+mj-ea"/>
                <a:cs typeface="+mj-cs"/>
              </a:defRPr>
            </a:lvl1pPr>
          </a:lstStyle>
          <a:p>
            <a:pPr lvl="0">
              <a:lnSpc>
                <a:spcPct val="100000"/>
              </a:lnSpc>
              <a:spcBef>
                <a:spcPts val="0"/>
              </a:spcBef>
              <a:defRPr/>
            </a:pPr>
            <a:r>
              <a:rPr lang="en-US" sz="4000" b="1" dirty="0">
                <a:solidFill>
                  <a:schemeClr val="tx1"/>
                </a:solidFill>
                <a:latin typeface="Candara" panose="020E0502030303020204" pitchFamily="34" charset="0"/>
                <a:cs typeface="Arial" panose="020B0604020202020204" pitchFamily="34" charset="0"/>
              </a:rPr>
              <a:t>Step 1: Naïve MAJ/NOT Implementation</a:t>
            </a:r>
          </a:p>
        </p:txBody>
      </p:sp>
      <p:grpSp>
        <p:nvGrpSpPr>
          <p:cNvPr id="4" name="Group 3">
            <a:extLst>
              <a:ext uri="{FF2B5EF4-FFF2-40B4-BE49-F238E27FC236}">
                <a16:creationId xmlns:a16="http://schemas.microsoft.com/office/drawing/2014/main" id="{3B631F88-4802-2044-8CE6-FFC2947DAE37}"/>
              </a:ext>
            </a:extLst>
          </p:cNvPr>
          <p:cNvGrpSpPr/>
          <p:nvPr/>
        </p:nvGrpSpPr>
        <p:grpSpPr>
          <a:xfrm>
            <a:off x="122147" y="3004701"/>
            <a:ext cx="3776580" cy="2191573"/>
            <a:chOff x="122147" y="3004701"/>
            <a:chExt cx="3776580" cy="2191573"/>
          </a:xfrm>
        </p:grpSpPr>
        <p:sp>
          <p:nvSpPr>
            <p:cNvPr id="95" name="Rounded Rectangle 94">
              <a:extLst>
                <a:ext uri="{FF2B5EF4-FFF2-40B4-BE49-F238E27FC236}">
                  <a16:creationId xmlns:a16="http://schemas.microsoft.com/office/drawing/2014/main" id="{FACE92A1-32EF-724C-A246-88BE947296D1}"/>
                </a:ext>
              </a:extLst>
            </p:cNvPr>
            <p:cNvSpPr/>
            <p:nvPr/>
          </p:nvSpPr>
          <p:spPr>
            <a:xfrm>
              <a:off x="122147" y="3004701"/>
              <a:ext cx="3776580" cy="2191573"/>
            </a:xfrm>
            <a:prstGeom prst="roundRect">
              <a:avLst/>
            </a:prstGeom>
            <a:solidFill>
              <a:schemeClr val="accent4">
                <a:lumMod val="20000"/>
                <a:lumOff val="80000"/>
              </a:schemeClr>
            </a:solidFill>
            <a:ln w="38100">
              <a:solidFill>
                <a:schemeClr val="tx1"/>
              </a:solidFill>
              <a:prstDash val="dash"/>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15" name="Group 14">
              <a:extLst>
                <a:ext uri="{FF2B5EF4-FFF2-40B4-BE49-F238E27FC236}">
                  <a16:creationId xmlns:a16="http://schemas.microsoft.com/office/drawing/2014/main" id="{F7421F80-4D5C-E547-AA24-E9715E242F36}"/>
                </a:ext>
              </a:extLst>
            </p:cNvPr>
            <p:cNvGrpSpPr/>
            <p:nvPr/>
          </p:nvGrpSpPr>
          <p:grpSpPr>
            <a:xfrm>
              <a:off x="328520" y="3198153"/>
              <a:ext cx="3522317" cy="1726681"/>
              <a:chOff x="2212339" y="2855364"/>
              <a:chExt cx="2672853" cy="1310264"/>
            </a:xfrm>
          </p:grpSpPr>
          <p:grpSp>
            <p:nvGrpSpPr>
              <p:cNvPr id="18" name="Group 17">
                <a:extLst>
                  <a:ext uri="{FF2B5EF4-FFF2-40B4-BE49-F238E27FC236}">
                    <a16:creationId xmlns:a16="http://schemas.microsoft.com/office/drawing/2014/main" id="{7F66BD08-4743-7647-9299-6C6B32227F5F}"/>
                  </a:ext>
                </a:extLst>
              </p:cNvPr>
              <p:cNvGrpSpPr/>
              <p:nvPr/>
            </p:nvGrpSpPr>
            <p:grpSpPr>
              <a:xfrm>
                <a:off x="2488643" y="2935943"/>
                <a:ext cx="1235746" cy="391038"/>
                <a:chOff x="2411760" y="3068960"/>
                <a:chExt cx="6065150" cy="1584176"/>
              </a:xfrm>
              <a:solidFill>
                <a:schemeClr val="tx1"/>
              </a:solidFill>
            </p:grpSpPr>
            <p:sp>
              <p:nvSpPr>
                <p:cNvPr id="42" name="Flowchart: Delay 3">
                  <a:extLst>
                    <a:ext uri="{FF2B5EF4-FFF2-40B4-BE49-F238E27FC236}">
                      <a16:creationId xmlns:a16="http://schemas.microsoft.com/office/drawing/2014/main" id="{3EF6618A-745E-F645-994E-BC726ED219F9}"/>
                    </a:ext>
                  </a:extLst>
                </p:cNvPr>
                <p:cNvSpPr/>
                <p:nvPr/>
              </p:nvSpPr>
              <p:spPr>
                <a:xfrm>
                  <a:off x="3707904" y="3068960"/>
                  <a:ext cx="1728192" cy="1584176"/>
                </a:xfrm>
                <a:prstGeom prst="flowChartDelay">
                  <a:avLst/>
                </a:prstGeom>
                <a:solidFill>
                  <a:schemeClr val="accent2">
                    <a:lumMod val="20000"/>
                    <a:lumOff val="80000"/>
                  </a:schemeClr>
                </a:solidFill>
                <a:ln w="28575"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cxnSp>
              <p:nvCxnSpPr>
                <p:cNvPr id="43" name="Straight Connector 42">
                  <a:extLst>
                    <a:ext uri="{FF2B5EF4-FFF2-40B4-BE49-F238E27FC236}">
                      <a16:creationId xmlns:a16="http://schemas.microsoft.com/office/drawing/2014/main" id="{E3303599-DAB0-4B47-983E-F2CB112513EF}"/>
                    </a:ext>
                  </a:extLst>
                </p:cNvPr>
                <p:cNvCxnSpPr/>
                <p:nvPr/>
              </p:nvCxnSpPr>
              <p:spPr>
                <a:xfrm flipH="1">
                  <a:off x="2627784" y="3284984"/>
                  <a:ext cx="1080120" cy="0"/>
                </a:xfrm>
                <a:prstGeom prst="line">
                  <a:avLst/>
                </a:prstGeom>
                <a:grpFill/>
                <a:ln w="25400" cap="flat" cmpd="sng" algn="ctr">
                  <a:solidFill>
                    <a:schemeClr val="tx1"/>
                  </a:solidFill>
                  <a:prstDash val="solid"/>
                </a:ln>
                <a:effectLst/>
              </p:spPr>
            </p:cxnSp>
            <p:cxnSp>
              <p:nvCxnSpPr>
                <p:cNvPr id="44" name="Straight Connector 43">
                  <a:extLst>
                    <a:ext uri="{FF2B5EF4-FFF2-40B4-BE49-F238E27FC236}">
                      <a16:creationId xmlns:a16="http://schemas.microsoft.com/office/drawing/2014/main" id="{D4A3CA96-4AC6-4242-A87D-4C36EE48AFB8}"/>
                    </a:ext>
                  </a:extLst>
                </p:cNvPr>
                <p:cNvCxnSpPr/>
                <p:nvPr/>
              </p:nvCxnSpPr>
              <p:spPr>
                <a:xfrm flipH="1">
                  <a:off x="2627784" y="4437112"/>
                  <a:ext cx="1080120" cy="0"/>
                </a:xfrm>
                <a:prstGeom prst="line">
                  <a:avLst/>
                </a:prstGeom>
                <a:grpFill/>
                <a:ln w="25400" cap="flat" cmpd="sng" algn="ctr">
                  <a:solidFill>
                    <a:schemeClr val="tx1"/>
                  </a:solidFill>
                  <a:prstDash val="solid"/>
                </a:ln>
                <a:effectLst/>
              </p:spPr>
            </p:cxnSp>
            <p:cxnSp>
              <p:nvCxnSpPr>
                <p:cNvPr id="45" name="Straight Connector 44">
                  <a:extLst>
                    <a:ext uri="{FF2B5EF4-FFF2-40B4-BE49-F238E27FC236}">
                      <a16:creationId xmlns:a16="http://schemas.microsoft.com/office/drawing/2014/main" id="{F9ABFD06-973A-1143-93D9-1FB48F059221}"/>
                    </a:ext>
                  </a:extLst>
                </p:cNvPr>
                <p:cNvCxnSpPr>
                  <a:cxnSpLocks/>
                </p:cNvCxnSpPr>
                <p:nvPr/>
              </p:nvCxnSpPr>
              <p:spPr>
                <a:xfrm flipH="1">
                  <a:off x="5436099" y="3838796"/>
                  <a:ext cx="3040811" cy="0"/>
                </a:xfrm>
                <a:prstGeom prst="line">
                  <a:avLst/>
                </a:prstGeom>
                <a:grpFill/>
                <a:ln w="25400" cap="flat" cmpd="sng" algn="ctr">
                  <a:solidFill>
                    <a:schemeClr val="tx1"/>
                  </a:solidFill>
                  <a:prstDash val="solid"/>
                </a:ln>
                <a:effectLst/>
              </p:spPr>
            </p:cxnSp>
            <p:sp>
              <p:nvSpPr>
                <p:cNvPr id="46" name="Flowchart: Connector 8">
                  <a:extLst>
                    <a:ext uri="{FF2B5EF4-FFF2-40B4-BE49-F238E27FC236}">
                      <a16:creationId xmlns:a16="http://schemas.microsoft.com/office/drawing/2014/main" id="{9C124AF8-74A0-5745-BD22-07AA78547533}"/>
                    </a:ext>
                  </a:extLst>
                </p:cNvPr>
                <p:cNvSpPr/>
                <p:nvPr/>
              </p:nvSpPr>
              <p:spPr>
                <a:xfrm>
                  <a:off x="2411760" y="3176972"/>
                  <a:ext cx="216024" cy="216024"/>
                </a:xfrm>
                <a:prstGeom prst="flowChartConnector">
                  <a:avLst/>
                </a:prstGeom>
                <a:grp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47" name="Flowchart: Connector 9">
                  <a:extLst>
                    <a:ext uri="{FF2B5EF4-FFF2-40B4-BE49-F238E27FC236}">
                      <a16:creationId xmlns:a16="http://schemas.microsoft.com/office/drawing/2014/main" id="{46BE5CC8-3895-5049-856E-CA3EE120540A}"/>
                    </a:ext>
                  </a:extLst>
                </p:cNvPr>
                <p:cNvSpPr/>
                <p:nvPr/>
              </p:nvSpPr>
              <p:spPr>
                <a:xfrm>
                  <a:off x="2435000" y="4329100"/>
                  <a:ext cx="216024" cy="216024"/>
                </a:xfrm>
                <a:prstGeom prst="flowChartConnector">
                  <a:avLst/>
                </a:prstGeom>
                <a:grp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19" name="Group 18">
                <a:extLst>
                  <a:ext uri="{FF2B5EF4-FFF2-40B4-BE49-F238E27FC236}">
                    <a16:creationId xmlns:a16="http://schemas.microsoft.com/office/drawing/2014/main" id="{8168E7E8-84F8-3A46-BE5D-5E1DEA2DF7D5}"/>
                  </a:ext>
                </a:extLst>
              </p:cNvPr>
              <p:cNvGrpSpPr/>
              <p:nvPr/>
            </p:nvGrpSpPr>
            <p:grpSpPr>
              <a:xfrm>
                <a:off x="2515384" y="3690824"/>
                <a:ext cx="1457426" cy="391038"/>
                <a:chOff x="-636961" y="3068958"/>
                <a:chExt cx="7153177" cy="1584176"/>
              </a:xfrm>
              <a:solidFill>
                <a:schemeClr val="tx1"/>
              </a:solidFill>
            </p:grpSpPr>
            <p:sp>
              <p:nvSpPr>
                <p:cNvPr id="39" name="Flowchart: Delay 3">
                  <a:extLst>
                    <a:ext uri="{FF2B5EF4-FFF2-40B4-BE49-F238E27FC236}">
                      <a16:creationId xmlns:a16="http://schemas.microsoft.com/office/drawing/2014/main" id="{576A352F-3416-6C47-9375-3AFCAE135CE4}"/>
                    </a:ext>
                  </a:extLst>
                </p:cNvPr>
                <p:cNvSpPr/>
                <p:nvPr/>
              </p:nvSpPr>
              <p:spPr>
                <a:xfrm>
                  <a:off x="3707903" y="3068958"/>
                  <a:ext cx="1728193" cy="1584176"/>
                </a:xfrm>
                <a:prstGeom prst="flowChartDelay">
                  <a:avLst/>
                </a:prstGeom>
                <a:solidFill>
                  <a:schemeClr val="accent1">
                    <a:lumMod val="20000"/>
                    <a:lumOff val="80000"/>
                  </a:schemeClr>
                </a:solidFill>
                <a:ln w="28575"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mbria" panose="02040503050406030204" pitchFamily="18" charset="0"/>
                  </a:endParaRPr>
                </a:p>
              </p:txBody>
            </p:sp>
            <p:cxnSp>
              <p:nvCxnSpPr>
                <p:cNvPr id="40" name="Straight Connector 39">
                  <a:extLst>
                    <a:ext uri="{FF2B5EF4-FFF2-40B4-BE49-F238E27FC236}">
                      <a16:creationId xmlns:a16="http://schemas.microsoft.com/office/drawing/2014/main" id="{A4B5856F-14EB-9E4A-AA86-60577A29B230}"/>
                    </a:ext>
                  </a:extLst>
                </p:cNvPr>
                <p:cNvCxnSpPr>
                  <a:cxnSpLocks/>
                </p:cNvCxnSpPr>
                <p:nvPr/>
              </p:nvCxnSpPr>
              <p:spPr>
                <a:xfrm flipH="1">
                  <a:off x="-636961" y="4437111"/>
                  <a:ext cx="4344865" cy="0"/>
                </a:xfrm>
                <a:prstGeom prst="line">
                  <a:avLst/>
                </a:prstGeom>
                <a:grpFill/>
                <a:ln w="25400" cap="flat" cmpd="sng" algn="ctr">
                  <a:solidFill>
                    <a:schemeClr val="tx1"/>
                  </a:solidFill>
                  <a:prstDash val="solid"/>
                </a:ln>
                <a:effectLst/>
              </p:spPr>
            </p:cxnSp>
            <p:cxnSp>
              <p:nvCxnSpPr>
                <p:cNvPr id="41" name="Straight Connector 40">
                  <a:extLst>
                    <a:ext uri="{FF2B5EF4-FFF2-40B4-BE49-F238E27FC236}">
                      <a16:creationId xmlns:a16="http://schemas.microsoft.com/office/drawing/2014/main" id="{BFBB31B7-529A-BF47-9700-58916A9CA2C5}"/>
                    </a:ext>
                  </a:extLst>
                </p:cNvPr>
                <p:cNvCxnSpPr/>
                <p:nvPr/>
              </p:nvCxnSpPr>
              <p:spPr>
                <a:xfrm flipH="1">
                  <a:off x="5436096" y="3838795"/>
                  <a:ext cx="1080120" cy="0"/>
                </a:xfrm>
                <a:prstGeom prst="line">
                  <a:avLst/>
                </a:prstGeom>
                <a:grpFill/>
                <a:ln w="25400" cap="flat" cmpd="sng" algn="ctr">
                  <a:solidFill>
                    <a:schemeClr val="tx1"/>
                  </a:solidFill>
                  <a:prstDash val="solid"/>
                </a:ln>
                <a:effectLst/>
              </p:spPr>
            </p:cxnSp>
          </p:grpSp>
          <p:sp>
            <p:nvSpPr>
              <p:cNvPr id="21" name="Rectangle 20">
                <a:extLst>
                  <a:ext uri="{FF2B5EF4-FFF2-40B4-BE49-F238E27FC236}">
                    <a16:creationId xmlns:a16="http://schemas.microsoft.com/office/drawing/2014/main" id="{8BFFD0DC-BD42-AF45-9A61-27F8C39E30D6}"/>
                  </a:ext>
                </a:extLst>
              </p:cNvPr>
              <p:cNvSpPr/>
              <p:nvPr/>
            </p:nvSpPr>
            <p:spPr>
              <a:xfrm>
                <a:off x="2222769" y="2855364"/>
                <a:ext cx="241093" cy="256906"/>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sp>
            <p:nvSpPr>
              <p:cNvPr id="22" name="Rectangle 21">
                <a:extLst>
                  <a:ext uri="{FF2B5EF4-FFF2-40B4-BE49-F238E27FC236}">
                    <a16:creationId xmlns:a16="http://schemas.microsoft.com/office/drawing/2014/main" id="{4FBCCEC6-CC3B-2B4C-BB4E-02916A77B0ED}"/>
                  </a:ext>
                </a:extLst>
              </p:cNvPr>
              <p:cNvSpPr/>
              <p:nvPr/>
            </p:nvSpPr>
            <p:spPr>
              <a:xfrm>
                <a:off x="2222218" y="3144794"/>
                <a:ext cx="248392" cy="256906"/>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grpSp>
            <p:nvGrpSpPr>
              <p:cNvPr id="23" name="Group 22">
                <a:extLst>
                  <a:ext uri="{FF2B5EF4-FFF2-40B4-BE49-F238E27FC236}">
                    <a16:creationId xmlns:a16="http://schemas.microsoft.com/office/drawing/2014/main" id="{7DAC76EE-17A8-EB4E-9376-1B15BB3E0677}"/>
                  </a:ext>
                </a:extLst>
              </p:cNvPr>
              <p:cNvGrpSpPr/>
              <p:nvPr/>
            </p:nvGrpSpPr>
            <p:grpSpPr>
              <a:xfrm>
                <a:off x="2598677" y="3553072"/>
                <a:ext cx="792250" cy="386595"/>
                <a:chOff x="2627784" y="3086962"/>
                <a:chExt cx="3888432" cy="1566174"/>
              </a:xfrm>
              <a:solidFill>
                <a:schemeClr val="tx1"/>
              </a:solidFill>
            </p:grpSpPr>
            <p:cxnSp>
              <p:nvCxnSpPr>
                <p:cNvPr id="35" name="Straight Connector 34">
                  <a:extLst>
                    <a:ext uri="{FF2B5EF4-FFF2-40B4-BE49-F238E27FC236}">
                      <a16:creationId xmlns:a16="http://schemas.microsoft.com/office/drawing/2014/main" id="{0647005A-026C-7540-88D5-1D82211A23EA}"/>
                    </a:ext>
                  </a:extLst>
                </p:cNvPr>
                <p:cNvCxnSpPr/>
                <p:nvPr/>
              </p:nvCxnSpPr>
              <p:spPr>
                <a:xfrm flipH="1">
                  <a:off x="2627784" y="3284984"/>
                  <a:ext cx="108012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E323B84-91BE-0E4B-B01D-0F197B04E7EE}"/>
                    </a:ext>
                  </a:extLst>
                </p:cNvPr>
                <p:cNvCxnSpPr>
                  <a:cxnSpLocks/>
                </p:cNvCxnSpPr>
                <p:nvPr/>
              </p:nvCxnSpPr>
              <p:spPr>
                <a:xfrm flipH="1">
                  <a:off x="3059829" y="4437113"/>
                  <a:ext cx="648074"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A0F773D-0C65-E64E-9865-C69AB7C57495}"/>
                    </a:ext>
                  </a:extLst>
                </p:cNvPr>
                <p:cNvCxnSpPr/>
                <p:nvPr/>
              </p:nvCxnSpPr>
              <p:spPr>
                <a:xfrm flipH="1">
                  <a:off x="5436096" y="3838795"/>
                  <a:ext cx="108012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Flowchart: Stored Data 4">
                  <a:extLst>
                    <a:ext uri="{FF2B5EF4-FFF2-40B4-BE49-F238E27FC236}">
                      <a16:creationId xmlns:a16="http://schemas.microsoft.com/office/drawing/2014/main" id="{7F319A6A-D9BA-FA41-83F3-06A1D1F0340F}"/>
                    </a:ext>
                  </a:extLst>
                </p:cNvPr>
                <p:cNvSpPr/>
                <p:nvPr/>
              </p:nvSpPr>
              <p:spPr>
                <a:xfrm rot="10800000">
                  <a:off x="3491880" y="3086962"/>
                  <a:ext cx="1944216" cy="1566174"/>
                </a:xfrm>
                <a:prstGeom prst="flowChartOnlineStorage">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ndParaRPr>
                </a:p>
              </p:txBody>
            </p:sp>
          </p:grpSp>
          <p:cxnSp>
            <p:nvCxnSpPr>
              <p:cNvPr id="24" name="Straight Connector 23">
                <a:extLst>
                  <a:ext uri="{FF2B5EF4-FFF2-40B4-BE49-F238E27FC236}">
                    <a16:creationId xmlns:a16="http://schemas.microsoft.com/office/drawing/2014/main" id="{034F956E-51CB-184A-9BBD-60A4F3E62575}"/>
                  </a:ext>
                </a:extLst>
              </p:cNvPr>
              <p:cNvCxnSpPr/>
              <p:nvPr/>
            </p:nvCxnSpPr>
            <p:spPr>
              <a:xfrm>
                <a:off x="2611686" y="2982600"/>
                <a:ext cx="0" cy="628772"/>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EEF7843-77F2-8749-8D0E-C23EEDF88067}"/>
                  </a:ext>
                </a:extLst>
              </p:cNvPr>
              <p:cNvCxnSpPr/>
              <p:nvPr/>
            </p:nvCxnSpPr>
            <p:spPr>
              <a:xfrm>
                <a:off x="2686704" y="3265185"/>
                <a:ext cx="0" cy="628772"/>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Flowchart: Connector 9">
                <a:extLst>
                  <a:ext uri="{FF2B5EF4-FFF2-40B4-BE49-F238E27FC236}">
                    <a16:creationId xmlns:a16="http://schemas.microsoft.com/office/drawing/2014/main" id="{D463951D-CF54-5A4E-877D-A5F5A0A86FDC}"/>
                  </a:ext>
                </a:extLst>
              </p:cNvPr>
              <p:cNvSpPr/>
              <p:nvPr/>
            </p:nvSpPr>
            <p:spPr>
              <a:xfrm>
                <a:off x="2493377" y="4001878"/>
                <a:ext cx="44014" cy="53323"/>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27" name="Rectangle 26">
                <a:extLst>
                  <a:ext uri="{FF2B5EF4-FFF2-40B4-BE49-F238E27FC236}">
                    <a16:creationId xmlns:a16="http://schemas.microsoft.com/office/drawing/2014/main" id="{653F374C-1C3B-6B48-94CE-8C0A63A29729}"/>
                  </a:ext>
                </a:extLst>
              </p:cNvPr>
              <p:cNvSpPr/>
              <p:nvPr/>
            </p:nvSpPr>
            <p:spPr>
              <a:xfrm>
                <a:off x="2212339" y="3908722"/>
                <a:ext cx="323810" cy="25690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grpSp>
            <p:nvGrpSpPr>
              <p:cNvPr id="28" name="Group 27">
                <a:extLst>
                  <a:ext uri="{FF2B5EF4-FFF2-40B4-BE49-F238E27FC236}">
                    <a16:creationId xmlns:a16="http://schemas.microsoft.com/office/drawing/2014/main" id="{29F7550D-3A9D-B64C-8A6A-C85F5D8C2E1B}"/>
                  </a:ext>
                </a:extLst>
              </p:cNvPr>
              <p:cNvGrpSpPr/>
              <p:nvPr/>
            </p:nvGrpSpPr>
            <p:grpSpPr>
              <a:xfrm>
                <a:off x="3710100" y="3549234"/>
                <a:ext cx="792250" cy="386595"/>
                <a:chOff x="2627784" y="3086962"/>
                <a:chExt cx="3888432" cy="1566174"/>
              </a:xfrm>
              <a:solidFill>
                <a:schemeClr val="tx1"/>
              </a:solidFill>
            </p:grpSpPr>
            <p:cxnSp>
              <p:nvCxnSpPr>
                <p:cNvPr id="32" name="Straight Connector 31">
                  <a:extLst>
                    <a:ext uri="{FF2B5EF4-FFF2-40B4-BE49-F238E27FC236}">
                      <a16:creationId xmlns:a16="http://schemas.microsoft.com/office/drawing/2014/main" id="{91BE8905-92C7-C044-ACC1-399CB9511AF1}"/>
                    </a:ext>
                  </a:extLst>
                </p:cNvPr>
                <p:cNvCxnSpPr/>
                <p:nvPr/>
              </p:nvCxnSpPr>
              <p:spPr>
                <a:xfrm flipH="1">
                  <a:off x="2627784" y="3284984"/>
                  <a:ext cx="108012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4FC42D8-DC62-F84C-86C5-E75C3E149C55}"/>
                    </a:ext>
                  </a:extLst>
                </p:cNvPr>
                <p:cNvCxnSpPr/>
                <p:nvPr/>
              </p:nvCxnSpPr>
              <p:spPr>
                <a:xfrm flipH="1">
                  <a:off x="5436096" y="3838795"/>
                  <a:ext cx="108012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Flowchart: Stored Data 4">
                  <a:extLst>
                    <a:ext uri="{FF2B5EF4-FFF2-40B4-BE49-F238E27FC236}">
                      <a16:creationId xmlns:a16="http://schemas.microsoft.com/office/drawing/2014/main" id="{24032D3E-657D-284D-A5C7-664973E7FEA3}"/>
                    </a:ext>
                  </a:extLst>
                </p:cNvPr>
                <p:cNvSpPr/>
                <p:nvPr/>
              </p:nvSpPr>
              <p:spPr>
                <a:xfrm rot="10800000">
                  <a:off x="3491880" y="3086962"/>
                  <a:ext cx="1944216" cy="1566174"/>
                </a:xfrm>
                <a:prstGeom prst="flowChartOnlineStorage">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ndParaRPr>
                </a:p>
              </p:txBody>
            </p:sp>
          </p:grpSp>
          <p:cxnSp>
            <p:nvCxnSpPr>
              <p:cNvPr id="29" name="Straight Connector 28">
                <a:extLst>
                  <a:ext uri="{FF2B5EF4-FFF2-40B4-BE49-F238E27FC236}">
                    <a16:creationId xmlns:a16="http://schemas.microsoft.com/office/drawing/2014/main" id="{0B21C9DF-4125-9845-80E2-1971747F88A9}"/>
                  </a:ext>
                </a:extLst>
              </p:cNvPr>
              <p:cNvCxnSpPr>
                <a:cxnSpLocks/>
              </p:cNvCxnSpPr>
              <p:nvPr/>
            </p:nvCxnSpPr>
            <p:spPr>
              <a:xfrm flipV="1">
                <a:off x="3717244" y="3129719"/>
                <a:ext cx="0" cy="475539"/>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Flowchart: Connector 11">
                <a:extLst>
                  <a:ext uri="{FF2B5EF4-FFF2-40B4-BE49-F238E27FC236}">
                    <a16:creationId xmlns:a16="http://schemas.microsoft.com/office/drawing/2014/main" id="{12CFBC80-4C07-2349-BF30-8ED9DFED2D87}"/>
                  </a:ext>
                </a:extLst>
              </p:cNvPr>
              <p:cNvSpPr/>
              <p:nvPr/>
            </p:nvSpPr>
            <p:spPr>
              <a:xfrm>
                <a:off x="4482327" y="3708155"/>
                <a:ext cx="44014" cy="53323"/>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31" name="Rectangle 30">
                <a:extLst>
                  <a:ext uri="{FF2B5EF4-FFF2-40B4-BE49-F238E27FC236}">
                    <a16:creationId xmlns:a16="http://schemas.microsoft.com/office/drawing/2014/main" id="{A8EAFEE2-A72D-BE4F-9217-5A43692B7B22}"/>
                  </a:ext>
                </a:extLst>
              </p:cNvPr>
              <p:cNvSpPr/>
              <p:nvPr/>
            </p:nvSpPr>
            <p:spPr>
              <a:xfrm>
                <a:off x="4497983" y="3591222"/>
                <a:ext cx="387209" cy="25690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grpSp>
      </p:grpSp>
      <p:sp>
        <p:nvSpPr>
          <p:cNvPr id="2" name="Right Arrow 1">
            <a:extLst>
              <a:ext uri="{FF2B5EF4-FFF2-40B4-BE49-F238E27FC236}">
                <a16:creationId xmlns:a16="http://schemas.microsoft.com/office/drawing/2014/main" id="{7072F157-E7D0-8143-BC92-340003694677}"/>
              </a:ext>
            </a:extLst>
          </p:cNvPr>
          <p:cNvSpPr/>
          <p:nvPr/>
        </p:nvSpPr>
        <p:spPr>
          <a:xfrm>
            <a:off x="4025317" y="3811186"/>
            <a:ext cx="1095605" cy="626671"/>
          </a:xfrm>
          <a:prstGeom prst="rightArrow">
            <a:avLst/>
          </a:prstGeom>
          <a:solidFill>
            <a:srgbClr val="F9DED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Cambria" panose="02040503050406030204" pitchFamily="18" charset="0"/>
              </a:rPr>
              <a:t>Part 1</a:t>
            </a:r>
          </a:p>
        </p:txBody>
      </p:sp>
      <p:grpSp>
        <p:nvGrpSpPr>
          <p:cNvPr id="97" name="Group 96">
            <a:extLst>
              <a:ext uri="{FF2B5EF4-FFF2-40B4-BE49-F238E27FC236}">
                <a16:creationId xmlns:a16="http://schemas.microsoft.com/office/drawing/2014/main" id="{640F2B9A-6875-154D-9329-2F6A88F67F3D}"/>
              </a:ext>
            </a:extLst>
          </p:cNvPr>
          <p:cNvGrpSpPr/>
          <p:nvPr/>
        </p:nvGrpSpPr>
        <p:grpSpPr>
          <a:xfrm>
            <a:off x="5202021" y="3002181"/>
            <a:ext cx="3776580" cy="2191573"/>
            <a:chOff x="5223647" y="3181288"/>
            <a:chExt cx="3776580" cy="2191573"/>
          </a:xfrm>
        </p:grpSpPr>
        <p:sp>
          <p:nvSpPr>
            <p:cNvPr id="96" name="Rounded Rectangle 95">
              <a:extLst>
                <a:ext uri="{FF2B5EF4-FFF2-40B4-BE49-F238E27FC236}">
                  <a16:creationId xmlns:a16="http://schemas.microsoft.com/office/drawing/2014/main" id="{E5ED81BD-D839-6A49-A4A9-FDF81C06C9A2}"/>
                </a:ext>
              </a:extLst>
            </p:cNvPr>
            <p:cNvSpPr/>
            <p:nvPr/>
          </p:nvSpPr>
          <p:spPr>
            <a:xfrm>
              <a:off x="5223647" y="3181288"/>
              <a:ext cx="3776580" cy="2191573"/>
            </a:xfrm>
            <a:prstGeom prst="roundRect">
              <a:avLst/>
            </a:prstGeom>
            <a:solidFill>
              <a:schemeClr val="accent1">
                <a:lumMod val="20000"/>
                <a:lumOff val="80000"/>
              </a:schemeClr>
            </a:solidFill>
            <a:ln w="38100">
              <a:solidFill>
                <a:schemeClr val="tx1"/>
              </a:solidFill>
              <a:prstDash val="dash"/>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48" name="Group 47">
              <a:extLst>
                <a:ext uri="{FF2B5EF4-FFF2-40B4-BE49-F238E27FC236}">
                  <a16:creationId xmlns:a16="http://schemas.microsoft.com/office/drawing/2014/main" id="{814AE1E7-70D8-A646-83D7-18860E4EA9F8}"/>
                </a:ext>
              </a:extLst>
            </p:cNvPr>
            <p:cNvGrpSpPr/>
            <p:nvPr/>
          </p:nvGrpSpPr>
          <p:grpSpPr>
            <a:xfrm>
              <a:off x="5368698" y="3568814"/>
              <a:ext cx="3568290" cy="1726681"/>
              <a:chOff x="2212339" y="2855364"/>
              <a:chExt cx="2707738" cy="1310264"/>
            </a:xfrm>
          </p:grpSpPr>
          <p:grpSp>
            <p:nvGrpSpPr>
              <p:cNvPr id="49" name="Group 48">
                <a:extLst>
                  <a:ext uri="{FF2B5EF4-FFF2-40B4-BE49-F238E27FC236}">
                    <a16:creationId xmlns:a16="http://schemas.microsoft.com/office/drawing/2014/main" id="{8D8A13BD-AA9E-824C-882D-B6C3B38E7DEC}"/>
                  </a:ext>
                </a:extLst>
              </p:cNvPr>
              <p:cNvGrpSpPr/>
              <p:nvPr/>
            </p:nvGrpSpPr>
            <p:grpSpPr>
              <a:xfrm>
                <a:off x="2488643" y="2925371"/>
                <a:ext cx="1253753" cy="388572"/>
                <a:chOff x="2411760" y="3026130"/>
                <a:chExt cx="6153531" cy="1574185"/>
              </a:xfrm>
              <a:solidFill>
                <a:schemeClr val="tx1"/>
              </a:solidFill>
            </p:grpSpPr>
            <p:cxnSp>
              <p:nvCxnSpPr>
                <p:cNvPr id="73" name="Straight Connector 72">
                  <a:extLst>
                    <a:ext uri="{FF2B5EF4-FFF2-40B4-BE49-F238E27FC236}">
                      <a16:creationId xmlns:a16="http://schemas.microsoft.com/office/drawing/2014/main" id="{B04DFD8B-ED9E-9940-AB42-9D9BA2C189A5}"/>
                    </a:ext>
                  </a:extLst>
                </p:cNvPr>
                <p:cNvCxnSpPr/>
                <p:nvPr/>
              </p:nvCxnSpPr>
              <p:spPr>
                <a:xfrm flipH="1">
                  <a:off x="2627784" y="3284984"/>
                  <a:ext cx="1080120" cy="0"/>
                </a:xfrm>
                <a:prstGeom prst="line">
                  <a:avLst/>
                </a:prstGeom>
                <a:grpFill/>
                <a:ln w="25400" cap="flat" cmpd="sng" algn="ctr">
                  <a:solidFill>
                    <a:schemeClr val="tx1"/>
                  </a:solidFill>
                  <a:prstDash val="solid"/>
                </a:ln>
                <a:effectLst/>
              </p:spPr>
            </p:cxnSp>
            <p:cxnSp>
              <p:nvCxnSpPr>
                <p:cNvPr id="74" name="Straight Connector 73">
                  <a:extLst>
                    <a:ext uri="{FF2B5EF4-FFF2-40B4-BE49-F238E27FC236}">
                      <a16:creationId xmlns:a16="http://schemas.microsoft.com/office/drawing/2014/main" id="{A0CDCFAD-45F9-1F4E-B02B-C36D849B4057}"/>
                    </a:ext>
                  </a:extLst>
                </p:cNvPr>
                <p:cNvCxnSpPr>
                  <a:cxnSpLocks/>
                </p:cNvCxnSpPr>
                <p:nvPr/>
              </p:nvCxnSpPr>
              <p:spPr>
                <a:xfrm flipH="1">
                  <a:off x="2627784" y="4437112"/>
                  <a:ext cx="1362245" cy="0"/>
                </a:xfrm>
                <a:prstGeom prst="line">
                  <a:avLst/>
                </a:prstGeom>
                <a:grpFill/>
                <a:ln w="25400" cap="flat" cmpd="sng" algn="ctr">
                  <a:solidFill>
                    <a:schemeClr val="tx1"/>
                  </a:solidFill>
                  <a:prstDash val="solid"/>
                </a:ln>
                <a:effectLst/>
              </p:spPr>
            </p:cxnSp>
            <p:cxnSp>
              <p:nvCxnSpPr>
                <p:cNvPr id="75" name="Straight Connector 74">
                  <a:extLst>
                    <a:ext uri="{FF2B5EF4-FFF2-40B4-BE49-F238E27FC236}">
                      <a16:creationId xmlns:a16="http://schemas.microsoft.com/office/drawing/2014/main" id="{12097591-96BF-D740-ACBB-1F27A3BF699F}"/>
                    </a:ext>
                  </a:extLst>
                </p:cNvPr>
                <p:cNvCxnSpPr>
                  <a:cxnSpLocks/>
                </p:cNvCxnSpPr>
                <p:nvPr/>
              </p:nvCxnSpPr>
              <p:spPr>
                <a:xfrm flipH="1" flipV="1">
                  <a:off x="5359992" y="3838795"/>
                  <a:ext cx="3205299" cy="9441"/>
                </a:xfrm>
                <a:prstGeom prst="line">
                  <a:avLst/>
                </a:prstGeom>
                <a:grpFill/>
                <a:ln w="25400" cap="flat" cmpd="sng" algn="ctr">
                  <a:solidFill>
                    <a:schemeClr val="tx1"/>
                  </a:solidFill>
                  <a:prstDash val="solid"/>
                </a:ln>
                <a:effectLst/>
              </p:spPr>
            </p:cxnSp>
            <p:sp>
              <p:nvSpPr>
                <p:cNvPr id="76" name="Flowchart: Connector 8">
                  <a:extLst>
                    <a:ext uri="{FF2B5EF4-FFF2-40B4-BE49-F238E27FC236}">
                      <a16:creationId xmlns:a16="http://schemas.microsoft.com/office/drawing/2014/main" id="{3F4F1BC5-8AB8-1444-8FBB-3F6252C0D160}"/>
                    </a:ext>
                  </a:extLst>
                </p:cNvPr>
                <p:cNvSpPr/>
                <p:nvPr/>
              </p:nvSpPr>
              <p:spPr>
                <a:xfrm>
                  <a:off x="2411760" y="3176972"/>
                  <a:ext cx="216024" cy="216024"/>
                </a:xfrm>
                <a:prstGeom prst="flowChartConnector">
                  <a:avLst/>
                </a:prstGeom>
                <a:grp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77" name="Flowchart: Connector 9">
                  <a:extLst>
                    <a:ext uri="{FF2B5EF4-FFF2-40B4-BE49-F238E27FC236}">
                      <a16:creationId xmlns:a16="http://schemas.microsoft.com/office/drawing/2014/main" id="{7ADF2832-0C24-3A4E-89E7-A8703F97CCD6}"/>
                    </a:ext>
                  </a:extLst>
                </p:cNvPr>
                <p:cNvSpPr/>
                <p:nvPr/>
              </p:nvSpPr>
              <p:spPr>
                <a:xfrm>
                  <a:off x="2435000" y="4329100"/>
                  <a:ext cx="216024" cy="216024"/>
                </a:xfrm>
                <a:prstGeom prst="flowChartConnector">
                  <a:avLst/>
                </a:prstGeom>
                <a:grp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72" name="Flowchart: Delay 3">
                  <a:extLst>
                    <a:ext uri="{FF2B5EF4-FFF2-40B4-BE49-F238E27FC236}">
                      <a16:creationId xmlns:a16="http://schemas.microsoft.com/office/drawing/2014/main" id="{22066A18-FF9A-C047-8891-E8936F620526}"/>
                    </a:ext>
                  </a:extLst>
                </p:cNvPr>
                <p:cNvSpPr/>
                <p:nvPr/>
              </p:nvSpPr>
              <p:spPr>
                <a:xfrm>
                  <a:off x="3463347" y="3026130"/>
                  <a:ext cx="1907143" cy="1574185"/>
                </a:xfrm>
                <a:prstGeom prst="ellipse">
                  <a:avLst/>
                </a:prstGeom>
                <a:solidFill>
                  <a:schemeClr val="accent2">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ambria" panose="02040503050406030204" pitchFamily="18" charset="0"/>
                    </a:rPr>
                    <a:t>MAJ</a:t>
                  </a:r>
                </a:p>
              </p:txBody>
            </p:sp>
          </p:grpSp>
          <p:grpSp>
            <p:nvGrpSpPr>
              <p:cNvPr id="50" name="Group 49">
                <a:extLst>
                  <a:ext uri="{FF2B5EF4-FFF2-40B4-BE49-F238E27FC236}">
                    <a16:creationId xmlns:a16="http://schemas.microsoft.com/office/drawing/2014/main" id="{16AA45F1-8331-DB41-AF95-62027CC3A2EE}"/>
                  </a:ext>
                </a:extLst>
              </p:cNvPr>
              <p:cNvGrpSpPr/>
              <p:nvPr/>
            </p:nvGrpSpPr>
            <p:grpSpPr>
              <a:xfrm>
                <a:off x="2515384" y="3880850"/>
                <a:ext cx="1703140" cy="147687"/>
                <a:chOff x="-636964" y="3838798"/>
                <a:chExt cx="8359176" cy="598312"/>
              </a:xfrm>
              <a:solidFill>
                <a:schemeClr val="tx1"/>
              </a:solidFill>
            </p:grpSpPr>
            <p:cxnSp>
              <p:nvCxnSpPr>
                <p:cNvPr id="70" name="Straight Connector 69">
                  <a:extLst>
                    <a:ext uri="{FF2B5EF4-FFF2-40B4-BE49-F238E27FC236}">
                      <a16:creationId xmlns:a16="http://schemas.microsoft.com/office/drawing/2014/main" id="{01364167-4D4D-F24A-AA2D-BCDE3B2241B1}"/>
                    </a:ext>
                  </a:extLst>
                </p:cNvPr>
                <p:cNvCxnSpPr>
                  <a:cxnSpLocks/>
                </p:cNvCxnSpPr>
                <p:nvPr/>
              </p:nvCxnSpPr>
              <p:spPr>
                <a:xfrm flipH="1">
                  <a:off x="-636964" y="4437110"/>
                  <a:ext cx="4767860" cy="0"/>
                </a:xfrm>
                <a:prstGeom prst="line">
                  <a:avLst/>
                </a:prstGeom>
                <a:grpFill/>
                <a:ln w="25400" cap="flat" cmpd="sng" algn="ctr">
                  <a:solidFill>
                    <a:schemeClr val="tx1"/>
                  </a:solidFill>
                  <a:prstDash val="solid"/>
                </a:ln>
                <a:effectLst/>
              </p:spPr>
            </p:cxnSp>
            <p:cxnSp>
              <p:nvCxnSpPr>
                <p:cNvPr id="71" name="Straight Connector 70">
                  <a:extLst>
                    <a:ext uri="{FF2B5EF4-FFF2-40B4-BE49-F238E27FC236}">
                      <a16:creationId xmlns:a16="http://schemas.microsoft.com/office/drawing/2014/main" id="{F373AF8A-ADBE-DB49-9F56-40ACDE775FC2}"/>
                    </a:ext>
                  </a:extLst>
                </p:cNvPr>
                <p:cNvCxnSpPr>
                  <a:cxnSpLocks/>
                  <a:stCxn id="80" idx="4"/>
                </p:cNvCxnSpPr>
                <p:nvPr/>
              </p:nvCxnSpPr>
              <p:spPr>
                <a:xfrm flipH="1" flipV="1">
                  <a:off x="5433677" y="3838798"/>
                  <a:ext cx="2288535" cy="0"/>
                </a:xfrm>
                <a:prstGeom prst="line">
                  <a:avLst/>
                </a:prstGeom>
                <a:grpFill/>
                <a:ln w="25400" cap="flat" cmpd="sng" algn="ctr">
                  <a:solidFill>
                    <a:schemeClr val="tx1"/>
                  </a:solidFill>
                  <a:prstDash val="solid"/>
                </a:ln>
                <a:effectLst/>
              </p:spPr>
            </p:cxnSp>
          </p:grpSp>
          <p:sp>
            <p:nvSpPr>
              <p:cNvPr id="51" name="Rectangle 50">
                <a:extLst>
                  <a:ext uri="{FF2B5EF4-FFF2-40B4-BE49-F238E27FC236}">
                    <a16:creationId xmlns:a16="http://schemas.microsoft.com/office/drawing/2014/main" id="{06BAF4B4-D373-404A-99E1-9E4B2BDBBF47}"/>
                  </a:ext>
                </a:extLst>
              </p:cNvPr>
              <p:cNvSpPr/>
              <p:nvPr/>
            </p:nvSpPr>
            <p:spPr>
              <a:xfrm>
                <a:off x="2227027" y="2855364"/>
                <a:ext cx="232579" cy="256906"/>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0</a:t>
                </a:r>
              </a:p>
            </p:txBody>
          </p:sp>
          <p:sp>
            <p:nvSpPr>
              <p:cNvPr id="52" name="Rectangle 51">
                <a:extLst>
                  <a:ext uri="{FF2B5EF4-FFF2-40B4-BE49-F238E27FC236}">
                    <a16:creationId xmlns:a16="http://schemas.microsoft.com/office/drawing/2014/main" id="{65778DE6-4738-5C4C-9968-6B8CD16F4FDE}"/>
                  </a:ext>
                </a:extLst>
              </p:cNvPr>
              <p:cNvSpPr/>
              <p:nvPr/>
            </p:nvSpPr>
            <p:spPr>
              <a:xfrm>
                <a:off x="2222218" y="3144794"/>
                <a:ext cx="248392" cy="256906"/>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grpSp>
            <p:nvGrpSpPr>
              <p:cNvPr id="53" name="Group 52">
                <a:extLst>
                  <a:ext uri="{FF2B5EF4-FFF2-40B4-BE49-F238E27FC236}">
                    <a16:creationId xmlns:a16="http://schemas.microsoft.com/office/drawing/2014/main" id="{1271F9F4-6A51-3F48-83E4-BECD666F0119}"/>
                  </a:ext>
                </a:extLst>
              </p:cNvPr>
              <p:cNvGrpSpPr/>
              <p:nvPr/>
            </p:nvGrpSpPr>
            <p:grpSpPr>
              <a:xfrm>
                <a:off x="2607028" y="3662023"/>
                <a:ext cx="865946" cy="286338"/>
                <a:chOff x="2668770" y="3528356"/>
                <a:chExt cx="4250134" cy="1160020"/>
              </a:xfrm>
              <a:solidFill>
                <a:schemeClr val="tx1"/>
              </a:solidFill>
            </p:grpSpPr>
            <p:cxnSp>
              <p:nvCxnSpPr>
                <p:cNvPr id="65" name="Straight Connector 64">
                  <a:extLst>
                    <a:ext uri="{FF2B5EF4-FFF2-40B4-BE49-F238E27FC236}">
                      <a16:creationId xmlns:a16="http://schemas.microsoft.com/office/drawing/2014/main" id="{31FA43C7-634C-904F-BD41-60B2CB032BE9}"/>
                    </a:ext>
                  </a:extLst>
                </p:cNvPr>
                <p:cNvCxnSpPr>
                  <a:cxnSpLocks/>
                  <a:stCxn id="78" idx="1"/>
                </p:cNvCxnSpPr>
                <p:nvPr/>
              </p:nvCxnSpPr>
              <p:spPr>
                <a:xfrm flipH="1" flipV="1">
                  <a:off x="2668770" y="3528356"/>
                  <a:ext cx="934532" cy="3"/>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2595BEB-8BF1-D74F-A515-E2A24F4A6CEC}"/>
                    </a:ext>
                  </a:extLst>
                </p:cNvPr>
                <p:cNvCxnSpPr>
                  <a:cxnSpLocks/>
                </p:cNvCxnSpPr>
                <p:nvPr/>
              </p:nvCxnSpPr>
              <p:spPr>
                <a:xfrm flipH="1">
                  <a:off x="3059823" y="4688376"/>
                  <a:ext cx="681121"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83AE97E-7E54-DE4E-BA4B-6CC593202B84}"/>
                    </a:ext>
                  </a:extLst>
                </p:cNvPr>
                <p:cNvCxnSpPr>
                  <a:cxnSpLocks/>
                </p:cNvCxnSpPr>
                <p:nvPr/>
              </p:nvCxnSpPr>
              <p:spPr>
                <a:xfrm flipH="1">
                  <a:off x="5155053" y="3838794"/>
                  <a:ext cx="1763851" cy="9453"/>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CD7A9763-3A80-7E40-A7A8-590521F9BD41}"/>
                  </a:ext>
                </a:extLst>
              </p:cNvPr>
              <p:cNvCxnSpPr>
                <a:cxnSpLocks/>
              </p:cNvCxnSpPr>
              <p:nvPr/>
            </p:nvCxnSpPr>
            <p:spPr>
              <a:xfrm>
                <a:off x="2610904" y="3133721"/>
                <a:ext cx="1" cy="531861"/>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2CFD918-98AA-E541-9084-66DDC1E7A22A}"/>
                  </a:ext>
                </a:extLst>
              </p:cNvPr>
              <p:cNvCxnSpPr>
                <a:cxnSpLocks/>
              </p:cNvCxnSpPr>
              <p:nvPr/>
            </p:nvCxnSpPr>
            <p:spPr>
              <a:xfrm flipH="1">
                <a:off x="2690579" y="3265185"/>
                <a:ext cx="1" cy="683177"/>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Flowchart: Connector 9">
                <a:extLst>
                  <a:ext uri="{FF2B5EF4-FFF2-40B4-BE49-F238E27FC236}">
                    <a16:creationId xmlns:a16="http://schemas.microsoft.com/office/drawing/2014/main" id="{4982E9B6-FC81-B84D-AC57-190A0920D2C0}"/>
                  </a:ext>
                </a:extLst>
              </p:cNvPr>
              <p:cNvSpPr/>
              <p:nvPr/>
            </p:nvSpPr>
            <p:spPr>
              <a:xfrm>
                <a:off x="2493377" y="4001878"/>
                <a:ext cx="44014" cy="53323"/>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57" name="Rectangle 56">
                <a:extLst>
                  <a:ext uri="{FF2B5EF4-FFF2-40B4-BE49-F238E27FC236}">
                    <a16:creationId xmlns:a16="http://schemas.microsoft.com/office/drawing/2014/main" id="{1F6058FC-3389-4249-89CF-4312557F3FFD}"/>
                  </a:ext>
                </a:extLst>
              </p:cNvPr>
              <p:cNvSpPr/>
              <p:nvPr/>
            </p:nvSpPr>
            <p:spPr>
              <a:xfrm>
                <a:off x="2212339" y="3908722"/>
                <a:ext cx="323810" cy="25690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grpSp>
            <p:nvGrpSpPr>
              <p:cNvPr id="58" name="Group 57">
                <a:extLst>
                  <a:ext uri="{FF2B5EF4-FFF2-40B4-BE49-F238E27FC236}">
                    <a16:creationId xmlns:a16="http://schemas.microsoft.com/office/drawing/2014/main" id="{717016A8-EF0C-6042-B956-112232BDA647}"/>
                  </a:ext>
                </a:extLst>
              </p:cNvPr>
              <p:cNvGrpSpPr/>
              <p:nvPr/>
            </p:nvGrpSpPr>
            <p:grpSpPr>
              <a:xfrm>
                <a:off x="3730271" y="3547802"/>
                <a:ext cx="836194" cy="156952"/>
                <a:chOff x="2726798" y="3081120"/>
                <a:chExt cx="4104109" cy="635836"/>
              </a:xfrm>
              <a:solidFill>
                <a:schemeClr val="tx1"/>
              </a:solidFill>
            </p:grpSpPr>
            <p:cxnSp>
              <p:nvCxnSpPr>
                <p:cNvPr id="62" name="Straight Connector 61">
                  <a:extLst>
                    <a:ext uri="{FF2B5EF4-FFF2-40B4-BE49-F238E27FC236}">
                      <a16:creationId xmlns:a16="http://schemas.microsoft.com/office/drawing/2014/main" id="{59A872D9-1D7F-1347-8796-F02735A5B9B1}"/>
                    </a:ext>
                  </a:extLst>
                </p:cNvPr>
                <p:cNvCxnSpPr>
                  <a:cxnSpLocks/>
                </p:cNvCxnSpPr>
                <p:nvPr/>
              </p:nvCxnSpPr>
              <p:spPr>
                <a:xfrm flipH="1">
                  <a:off x="2726798" y="3081120"/>
                  <a:ext cx="2209519"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9FEED46-0177-3940-8590-3EF751916F0A}"/>
                    </a:ext>
                  </a:extLst>
                </p:cNvPr>
                <p:cNvCxnSpPr>
                  <a:cxnSpLocks/>
                  <a:stCxn id="80" idx="6"/>
                  <a:endCxn id="60" idx="6"/>
                </p:cNvCxnSpPr>
                <p:nvPr/>
              </p:nvCxnSpPr>
              <p:spPr>
                <a:xfrm flipV="1">
                  <a:off x="6076750" y="3713126"/>
                  <a:ext cx="754157" cy="383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72560069-94AB-4F44-9E4E-BD579B2D918B}"/>
                  </a:ext>
                </a:extLst>
              </p:cNvPr>
              <p:cNvCxnSpPr>
                <a:cxnSpLocks/>
              </p:cNvCxnSpPr>
              <p:nvPr/>
            </p:nvCxnSpPr>
            <p:spPr>
              <a:xfrm flipV="1">
                <a:off x="3732748" y="3129720"/>
                <a:ext cx="0" cy="415746"/>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Flowchart: Connector 11">
                <a:extLst>
                  <a:ext uri="{FF2B5EF4-FFF2-40B4-BE49-F238E27FC236}">
                    <a16:creationId xmlns:a16="http://schemas.microsoft.com/office/drawing/2014/main" id="{750431FF-5DE0-964B-AFCD-1AF3718B8CDE}"/>
                  </a:ext>
                </a:extLst>
              </p:cNvPr>
              <p:cNvSpPr/>
              <p:nvPr/>
            </p:nvSpPr>
            <p:spPr>
              <a:xfrm>
                <a:off x="4522451" y="3677147"/>
                <a:ext cx="44014" cy="53323"/>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1" name="Rectangle 60">
                <a:extLst>
                  <a:ext uri="{FF2B5EF4-FFF2-40B4-BE49-F238E27FC236}">
                    <a16:creationId xmlns:a16="http://schemas.microsoft.com/office/drawing/2014/main" id="{D5D8E424-57BA-E44A-A637-DD8219FC78ED}"/>
                  </a:ext>
                </a:extLst>
              </p:cNvPr>
              <p:cNvSpPr/>
              <p:nvPr/>
            </p:nvSpPr>
            <p:spPr>
              <a:xfrm>
                <a:off x="4532868" y="3548586"/>
                <a:ext cx="387209" cy="25690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grpSp>
        <p:sp>
          <p:nvSpPr>
            <p:cNvPr id="78" name="Flowchart: Delay 3">
              <a:extLst>
                <a:ext uri="{FF2B5EF4-FFF2-40B4-BE49-F238E27FC236}">
                  <a16:creationId xmlns:a16="http://schemas.microsoft.com/office/drawing/2014/main" id="{157233EB-417F-0648-AD9F-E2D22F94823B}"/>
                </a:ext>
              </a:extLst>
            </p:cNvPr>
            <p:cNvSpPr/>
            <p:nvPr/>
          </p:nvSpPr>
          <p:spPr>
            <a:xfrm>
              <a:off x="6064754" y="4556847"/>
              <a:ext cx="512064" cy="512065"/>
            </a:xfrm>
            <a:prstGeom prst="ellipse">
              <a:avLst/>
            </a:prstGeom>
            <a:solidFill>
              <a:schemeClr val="accent6">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ambria" panose="02040503050406030204" pitchFamily="18" charset="0"/>
                </a:rPr>
                <a:t>MAJ</a:t>
              </a:r>
            </a:p>
          </p:txBody>
        </p:sp>
        <p:sp>
          <p:nvSpPr>
            <p:cNvPr id="79" name="Flowchart: Delay 3">
              <a:extLst>
                <a:ext uri="{FF2B5EF4-FFF2-40B4-BE49-F238E27FC236}">
                  <a16:creationId xmlns:a16="http://schemas.microsoft.com/office/drawing/2014/main" id="{EE422FF4-7B69-F24C-A370-2A3AD93B1169}"/>
                </a:ext>
              </a:extLst>
            </p:cNvPr>
            <p:cNvSpPr/>
            <p:nvPr/>
          </p:nvSpPr>
          <p:spPr>
            <a:xfrm>
              <a:off x="6914451" y="4621447"/>
              <a:ext cx="512064" cy="512065"/>
            </a:xfrm>
            <a:prstGeom prst="ellipse">
              <a:avLst/>
            </a:prstGeom>
            <a:solidFill>
              <a:schemeClr val="accent2">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ambria" panose="02040503050406030204" pitchFamily="18" charset="0"/>
                </a:rPr>
                <a:t>MAJ</a:t>
              </a:r>
            </a:p>
          </p:txBody>
        </p:sp>
        <p:sp>
          <p:nvSpPr>
            <p:cNvPr id="80" name="Flowchart: Delay 3">
              <a:extLst>
                <a:ext uri="{FF2B5EF4-FFF2-40B4-BE49-F238E27FC236}">
                  <a16:creationId xmlns:a16="http://schemas.microsoft.com/office/drawing/2014/main" id="{E5363027-E048-0C4F-8BD9-B9F5224FFD42}"/>
                </a:ext>
              </a:extLst>
            </p:cNvPr>
            <p:cNvSpPr/>
            <p:nvPr/>
          </p:nvSpPr>
          <p:spPr>
            <a:xfrm>
              <a:off x="7756440" y="4432117"/>
              <a:ext cx="512064" cy="512065"/>
            </a:xfrm>
            <a:prstGeom prst="ellipse">
              <a:avLst/>
            </a:prstGeom>
            <a:solidFill>
              <a:schemeClr val="accent6">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ambria" panose="02040503050406030204" pitchFamily="18" charset="0"/>
                </a:rPr>
                <a:t>MAJ</a:t>
              </a:r>
            </a:p>
          </p:txBody>
        </p:sp>
        <p:cxnSp>
          <p:nvCxnSpPr>
            <p:cNvPr id="8" name="Straight Connector 7">
              <a:extLst>
                <a:ext uri="{FF2B5EF4-FFF2-40B4-BE49-F238E27FC236}">
                  <a16:creationId xmlns:a16="http://schemas.microsoft.com/office/drawing/2014/main" id="{6086842F-8F96-7745-B4A8-3210BB20E17F}"/>
                </a:ext>
              </a:extLst>
            </p:cNvPr>
            <p:cNvCxnSpPr>
              <a:cxnSpLocks/>
            </p:cNvCxnSpPr>
            <p:nvPr/>
          </p:nvCxnSpPr>
          <p:spPr>
            <a:xfrm>
              <a:off x="5766813" y="3939567"/>
              <a:ext cx="244023" cy="0"/>
            </a:xfrm>
            <a:prstGeom prst="line">
              <a:avLst/>
            </a:prstGeom>
            <a:ln w="19050"/>
          </p:spPr>
          <p:style>
            <a:lnRef idx="1">
              <a:schemeClr val="dk1"/>
            </a:lnRef>
            <a:fillRef idx="0">
              <a:schemeClr val="dk1"/>
            </a:fillRef>
            <a:effectRef idx="0">
              <a:schemeClr val="dk1"/>
            </a:effectRef>
            <a:fontRef idx="minor">
              <a:schemeClr val="tx1"/>
            </a:fontRef>
          </p:style>
        </p:cxnSp>
        <p:sp>
          <p:nvSpPr>
            <p:cNvPr id="81" name="Flowchart: Connector 8">
              <a:extLst>
                <a:ext uri="{FF2B5EF4-FFF2-40B4-BE49-F238E27FC236}">
                  <a16:creationId xmlns:a16="http://schemas.microsoft.com/office/drawing/2014/main" id="{16175061-BB1E-6E4C-930C-8CB7C2A22D62}"/>
                </a:ext>
              </a:extLst>
            </p:cNvPr>
            <p:cNvSpPr/>
            <p:nvPr/>
          </p:nvSpPr>
          <p:spPr>
            <a:xfrm>
              <a:off x="5732148" y="3900580"/>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82" name="Rectangle 81">
              <a:extLst>
                <a:ext uri="{FF2B5EF4-FFF2-40B4-BE49-F238E27FC236}">
                  <a16:creationId xmlns:a16="http://schemas.microsoft.com/office/drawing/2014/main" id="{2AD0AE3A-D6DD-2E42-B362-820ECB74CA22}"/>
                </a:ext>
              </a:extLst>
            </p:cNvPr>
            <p:cNvSpPr/>
            <p:nvPr/>
          </p:nvSpPr>
          <p:spPr>
            <a:xfrm>
              <a:off x="5378016" y="3758674"/>
              <a:ext cx="317716"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83" name="Straight Connector 82">
              <a:extLst>
                <a:ext uri="{FF2B5EF4-FFF2-40B4-BE49-F238E27FC236}">
                  <a16:creationId xmlns:a16="http://schemas.microsoft.com/office/drawing/2014/main" id="{7368E621-1D43-904C-9769-2020C6AA172A}"/>
                </a:ext>
              </a:extLst>
            </p:cNvPr>
            <p:cNvCxnSpPr>
              <a:cxnSpLocks/>
            </p:cNvCxnSpPr>
            <p:nvPr/>
          </p:nvCxnSpPr>
          <p:spPr>
            <a:xfrm>
              <a:off x="6827896" y="4938472"/>
              <a:ext cx="91440" cy="0"/>
            </a:xfrm>
            <a:prstGeom prst="line">
              <a:avLst/>
            </a:prstGeom>
            <a:ln w="19050"/>
          </p:spPr>
          <p:style>
            <a:lnRef idx="1">
              <a:schemeClr val="dk1"/>
            </a:lnRef>
            <a:fillRef idx="0">
              <a:schemeClr val="dk1"/>
            </a:fillRef>
            <a:effectRef idx="0">
              <a:schemeClr val="dk1"/>
            </a:effectRef>
            <a:fontRef idx="minor">
              <a:schemeClr val="tx1"/>
            </a:fontRef>
          </p:style>
        </p:cxnSp>
        <p:sp>
          <p:nvSpPr>
            <p:cNvPr id="84" name="Flowchart: Connector 8">
              <a:extLst>
                <a:ext uri="{FF2B5EF4-FFF2-40B4-BE49-F238E27FC236}">
                  <a16:creationId xmlns:a16="http://schemas.microsoft.com/office/drawing/2014/main" id="{4D980BE6-C62E-4545-B432-B33EA3B05907}"/>
                </a:ext>
              </a:extLst>
            </p:cNvPr>
            <p:cNvSpPr/>
            <p:nvPr/>
          </p:nvSpPr>
          <p:spPr>
            <a:xfrm>
              <a:off x="6778129" y="4896980"/>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85" name="Rectangle 84">
              <a:extLst>
                <a:ext uri="{FF2B5EF4-FFF2-40B4-BE49-F238E27FC236}">
                  <a16:creationId xmlns:a16="http://schemas.microsoft.com/office/drawing/2014/main" id="{AFC66C93-D55A-7D4E-85FD-89AF3BFCE004}"/>
                </a:ext>
              </a:extLst>
            </p:cNvPr>
            <p:cNvSpPr/>
            <p:nvPr/>
          </p:nvSpPr>
          <p:spPr>
            <a:xfrm>
              <a:off x="6535366" y="4749792"/>
              <a:ext cx="30649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0</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ndParaRPr>
            </a:p>
          </p:txBody>
        </p:sp>
        <p:cxnSp>
          <p:nvCxnSpPr>
            <p:cNvPr id="86" name="Straight Connector 85">
              <a:extLst>
                <a:ext uri="{FF2B5EF4-FFF2-40B4-BE49-F238E27FC236}">
                  <a16:creationId xmlns:a16="http://schemas.microsoft.com/office/drawing/2014/main" id="{534FCB23-7AD0-6C40-8ABC-A2F6BD7C2BBB}"/>
                </a:ext>
              </a:extLst>
            </p:cNvPr>
            <p:cNvCxnSpPr>
              <a:cxnSpLocks/>
            </p:cNvCxnSpPr>
            <p:nvPr/>
          </p:nvCxnSpPr>
          <p:spPr>
            <a:xfrm>
              <a:off x="7621141" y="4713521"/>
              <a:ext cx="146304" cy="0"/>
            </a:xfrm>
            <a:prstGeom prst="line">
              <a:avLst/>
            </a:prstGeom>
            <a:ln w="19050"/>
          </p:spPr>
          <p:style>
            <a:lnRef idx="1">
              <a:schemeClr val="dk1"/>
            </a:lnRef>
            <a:fillRef idx="0">
              <a:schemeClr val="dk1"/>
            </a:fillRef>
            <a:effectRef idx="0">
              <a:schemeClr val="dk1"/>
            </a:effectRef>
            <a:fontRef idx="minor">
              <a:schemeClr val="tx1"/>
            </a:fontRef>
          </p:style>
        </p:cxnSp>
        <p:sp>
          <p:nvSpPr>
            <p:cNvPr id="87" name="Flowchart: Connector 8">
              <a:extLst>
                <a:ext uri="{FF2B5EF4-FFF2-40B4-BE49-F238E27FC236}">
                  <a16:creationId xmlns:a16="http://schemas.microsoft.com/office/drawing/2014/main" id="{6D64FAF2-ACC4-9642-8E9E-DAE7DEFB197F}"/>
                </a:ext>
              </a:extLst>
            </p:cNvPr>
            <p:cNvSpPr/>
            <p:nvPr/>
          </p:nvSpPr>
          <p:spPr>
            <a:xfrm>
              <a:off x="7584251" y="4682826"/>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88" name="Rectangle 87">
              <a:extLst>
                <a:ext uri="{FF2B5EF4-FFF2-40B4-BE49-F238E27FC236}">
                  <a16:creationId xmlns:a16="http://schemas.microsoft.com/office/drawing/2014/main" id="{8CEDB14B-EB86-144B-B81B-4B6CC51F8822}"/>
                </a:ext>
              </a:extLst>
            </p:cNvPr>
            <p:cNvSpPr/>
            <p:nvPr/>
          </p:nvSpPr>
          <p:spPr>
            <a:xfrm>
              <a:off x="7367815" y="4519653"/>
              <a:ext cx="306494" cy="33855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1</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ndParaRPr>
            </a:p>
          </p:txBody>
        </p:sp>
        <p:cxnSp>
          <p:nvCxnSpPr>
            <p:cNvPr id="89" name="Straight Connector 88">
              <a:extLst>
                <a:ext uri="{FF2B5EF4-FFF2-40B4-BE49-F238E27FC236}">
                  <a16:creationId xmlns:a16="http://schemas.microsoft.com/office/drawing/2014/main" id="{93D71174-A32B-C841-9189-FAA4D9DC6626}"/>
                </a:ext>
              </a:extLst>
            </p:cNvPr>
            <p:cNvCxnSpPr>
              <a:cxnSpLocks/>
            </p:cNvCxnSpPr>
            <p:nvPr/>
          </p:nvCxnSpPr>
          <p:spPr>
            <a:xfrm flipH="1">
              <a:off x="5834962" y="4834202"/>
              <a:ext cx="237744" cy="0"/>
            </a:xfrm>
            <a:prstGeom prst="line">
              <a:avLst/>
            </a:prstGeom>
            <a:ln w="19050"/>
          </p:spPr>
          <p:style>
            <a:lnRef idx="1">
              <a:schemeClr val="dk1"/>
            </a:lnRef>
            <a:fillRef idx="0">
              <a:schemeClr val="dk1"/>
            </a:fillRef>
            <a:effectRef idx="0">
              <a:schemeClr val="dk1"/>
            </a:effectRef>
            <a:fontRef idx="minor">
              <a:schemeClr val="tx1"/>
            </a:fontRef>
          </p:style>
        </p:cxnSp>
        <p:sp>
          <p:nvSpPr>
            <p:cNvPr id="90" name="Flowchart: Connector 8">
              <a:extLst>
                <a:ext uri="{FF2B5EF4-FFF2-40B4-BE49-F238E27FC236}">
                  <a16:creationId xmlns:a16="http://schemas.microsoft.com/office/drawing/2014/main" id="{9E4C9A5F-3773-924D-A816-F6AB5F494B04}"/>
                </a:ext>
              </a:extLst>
            </p:cNvPr>
            <p:cNvSpPr/>
            <p:nvPr/>
          </p:nvSpPr>
          <p:spPr>
            <a:xfrm>
              <a:off x="5821275" y="4802664"/>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91" name="Rectangle 90">
              <a:extLst>
                <a:ext uri="{FF2B5EF4-FFF2-40B4-BE49-F238E27FC236}">
                  <a16:creationId xmlns:a16="http://schemas.microsoft.com/office/drawing/2014/main" id="{EEEA4E48-C234-BB42-9656-E685F34265D6}"/>
                </a:ext>
              </a:extLst>
            </p:cNvPr>
            <p:cNvSpPr/>
            <p:nvPr/>
          </p:nvSpPr>
          <p:spPr>
            <a:xfrm>
              <a:off x="5591753" y="4658959"/>
              <a:ext cx="30649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1</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grpSp>
        <p:nvGrpSpPr>
          <p:cNvPr id="7" name="Group 6">
            <a:extLst>
              <a:ext uri="{FF2B5EF4-FFF2-40B4-BE49-F238E27FC236}">
                <a16:creationId xmlns:a16="http://schemas.microsoft.com/office/drawing/2014/main" id="{636AAF24-C2FB-6C4F-918C-402EB001C063}"/>
              </a:ext>
            </a:extLst>
          </p:cNvPr>
          <p:cNvGrpSpPr/>
          <p:nvPr/>
        </p:nvGrpSpPr>
        <p:grpSpPr>
          <a:xfrm>
            <a:off x="372773" y="1123050"/>
            <a:ext cx="1777209" cy="719968"/>
            <a:chOff x="398461" y="1188132"/>
            <a:chExt cx="1777209" cy="719968"/>
          </a:xfrm>
        </p:grpSpPr>
        <p:sp>
          <p:nvSpPr>
            <p:cNvPr id="170" name="Flowchart: Delay 3">
              <a:extLst>
                <a:ext uri="{FF2B5EF4-FFF2-40B4-BE49-F238E27FC236}">
                  <a16:creationId xmlns:a16="http://schemas.microsoft.com/office/drawing/2014/main" id="{13EBD05A-B657-F244-AD56-1D1999B2AA13}"/>
                </a:ext>
              </a:extLst>
            </p:cNvPr>
            <p:cNvSpPr/>
            <p:nvPr/>
          </p:nvSpPr>
          <p:spPr>
            <a:xfrm>
              <a:off x="1097571" y="1294320"/>
              <a:ext cx="464016" cy="515314"/>
            </a:xfrm>
            <a:prstGeom prst="flowChartDelay">
              <a:avLst/>
            </a:prstGeom>
            <a:solidFill>
              <a:schemeClr val="accent2">
                <a:lumMod val="20000"/>
                <a:lumOff val="80000"/>
              </a:schemeClr>
            </a:solidFill>
            <a:ln w="28575"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cxnSp>
          <p:nvCxnSpPr>
            <p:cNvPr id="171" name="Straight Connector 170">
              <a:extLst>
                <a:ext uri="{FF2B5EF4-FFF2-40B4-BE49-F238E27FC236}">
                  <a16:creationId xmlns:a16="http://schemas.microsoft.com/office/drawing/2014/main" id="{CD572F1B-3C9D-3948-8A2B-C70AE90D1C28}"/>
                </a:ext>
              </a:extLst>
            </p:cNvPr>
            <p:cNvCxnSpPr/>
            <p:nvPr/>
          </p:nvCxnSpPr>
          <p:spPr>
            <a:xfrm flipH="1">
              <a:off x="807561" y="1364590"/>
              <a:ext cx="290010" cy="0"/>
            </a:xfrm>
            <a:prstGeom prst="line">
              <a:avLst/>
            </a:prstGeom>
            <a:solidFill>
              <a:schemeClr val="tx1"/>
            </a:solidFill>
            <a:ln w="25400" cap="flat" cmpd="sng" algn="ctr">
              <a:solidFill>
                <a:schemeClr val="tx1"/>
              </a:solidFill>
              <a:prstDash val="solid"/>
            </a:ln>
            <a:effectLst/>
          </p:spPr>
        </p:cxnSp>
        <p:cxnSp>
          <p:nvCxnSpPr>
            <p:cNvPr id="172" name="Straight Connector 171">
              <a:extLst>
                <a:ext uri="{FF2B5EF4-FFF2-40B4-BE49-F238E27FC236}">
                  <a16:creationId xmlns:a16="http://schemas.microsoft.com/office/drawing/2014/main" id="{C6DC839F-63A6-1844-8FB7-EA93F02C5F1E}"/>
                </a:ext>
              </a:extLst>
            </p:cNvPr>
            <p:cNvCxnSpPr/>
            <p:nvPr/>
          </p:nvCxnSpPr>
          <p:spPr>
            <a:xfrm flipH="1">
              <a:off x="807561" y="1739364"/>
              <a:ext cx="290010" cy="0"/>
            </a:xfrm>
            <a:prstGeom prst="line">
              <a:avLst/>
            </a:prstGeom>
            <a:solidFill>
              <a:schemeClr val="tx1"/>
            </a:solidFill>
            <a:ln w="25400" cap="flat" cmpd="sng" algn="ctr">
              <a:solidFill>
                <a:schemeClr val="tx1"/>
              </a:solidFill>
              <a:prstDash val="solid"/>
            </a:ln>
            <a:effectLst/>
          </p:spPr>
        </p:cxnSp>
        <p:sp>
          <p:nvSpPr>
            <p:cNvPr id="174" name="Flowchart: Connector 8">
              <a:extLst>
                <a:ext uri="{FF2B5EF4-FFF2-40B4-BE49-F238E27FC236}">
                  <a16:creationId xmlns:a16="http://schemas.microsoft.com/office/drawing/2014/main" id="{D24EAB7E-C79E-9F48-9678-6C53BBC85BA7}"/>
                </a:ext>
              </a:extLst>
            </p:cNvPr>
            <p:cNvSpPr/>
            <p:nvPr/>
          </p:nvSpPr>
          <p:spPr>
            <a:xfrm>
              <a:off x="749559" y="1329455"/>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75" name="Flowchart: Connector 9">
              <a:extLst>
                <a:ext uri="{FF2B5EF4-FFF2-40B4-BE49-F238E27FC236}">
                  <a16:creationId xmlns:a16="http://schemas.microsoft.com/office/drawing/2014/main" id="{99BD3A4A-8916-9E43-9BD0-C4A8459A4D05}"/>
                </a:ext>
              </a:extLst>
            </p:cNvPr>
            <p:cNvSpPr/>
            <p:nvPr/>
          </p:nvSpPr>
          <p:spPr>
            <a:xfrm>
              <a:off x="755799" y="1704229"/>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49" name="Rectangle 148">
              <a:extLst>
                <a:ext uri="{FF2B5EF4-FFF2-40B4-BE49-F238E27FC236}">
                  <a16:creationId xmlns:a16="http://schemas.microsoft.com/office/drawing/2014/main" id="{269C686F-7397-0B4C-944E-FC149DD31D7B}"/>
                </a:ext>
              </a:extLst>
            </p:cNvPr>
            <p:cNvSpPr/>
            <p:nvPr/>
          </p:nvSpPr>
          <p:spPr>
            <a:xfrm>
              <a:off x="399187" y="1188132"/>
              <a:ext cx="317715"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sp>
          <p:nvSpPr>
            <p:cNvPr id="150" name="Rectangle 149">
              <a:extLst>
                <a:ext uri="{FF2B5EF4-FFF2-40B4-BE49-F238E27FC236}">
                  <a16:creationId xmlns:a16="http://schemas.microsoft.com/office/drawing/2014/main" id="{0CDA71F6-84A9-FB45-90F7-10D425F97CF4}"/>
                </a:ext>
              </a:extLst>
            </p:cNvPr>
            <p:cNvSpPr/>
            <p:nvPr/>
          </p:nvSpPr>
          <p:spPr>
            <a:xfrm>
              <a:off x="398461" y="1569546"/>
              <a:ext cx="32733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77" name="Rectangle 176">
              <a:extLst>
                <a:ext uri="{FF2B5EF4-FFF2-40B4-BE49-F238E27FC236}">
                  <a16:creationId xmlns:a16="http://schemas.microsoft.com/office/drawing/2014/main" id="{CD16C665-4397-234B-B507-D51301ACE3C7}"/>
                </a:ext>
              </a:extLst>
            </p:cNvPr>
            <p:cNvSpPr/>
            <p:nvPr/>
          </p:nvSpPr>
          <p:spPr>
            <a:xfrm>
              <a:off x="1873984" y="1392425"/>
              <a:ext cx="301686" cy="338554"/>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C</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78" name="Straight Connector 177">
              <a:extLst>
                <a:ext uri="{FF2B5EF4-FFF2-40B4-BE49-F238E27FC236}">
                  <a16:creationId xmlns:a16="http://schemas.microsoft.com/office/drawing/2014/main" id="{CFC61A79-4639-654C-AB7E-CCE0CCB0749B}"/>
                </a:ext>
              </a:extLst>
            </p:cNvPr>
            <p:cNvCxnSpPr/>
            <p:nvPr/>
          </p:nvCxnSpPr>
          <p:spPr>
            <a:xfrm flipH="1">
              <a:off x="1573902" y="1572620"/>
              <a:ext cx="290010"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0" name="Flowchart: Connector 11">
              <a:extLst>
                <a:ext uri="{FF2B5EF4-FFF2-40B4-BE49-F238E27FC236}">
                  <a16:creationId xmlns:a16="http://schemas.microsoft.com/office/drawing/2014/main" id="{27E507A9-953E-2B4C-A7D5-6B4B7B3B103B}"/>
                </a:ext>
              </a:extLst>
            </p:cNvPr>
            <p:cNvSpPr/>
            <p:nvPr/>
          </p:nvSpPr>
          <p:spPr>
            <a:xfrm>
              <a:off x="1829156" y="1537029"/>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6" name="Group 5">
            <a:extLst>
              <a:ext uri="{FF2B5EF4-FFF2-40B4-BE49-F238E27FC236}">
                <a16:creationId xmlns:a16="http://schemas.microsoft.com/office/drawing/2014/main" id="{778EE074-B6CB-374B-90D0-6B2407CF1010}"/>
              </a:ext>
            </a:extLst>
          </p:cNvPr>
          <p:cNvGrpSpPr/>
          <p:nvPr/>
        </p:nvGrpSpPr>
        <p:grpSpPr>
          <a:xfrm>
            <a:off x="367643" y="2181105"/>
            <a:ext cx="1770754" cy="719968"/>
            <a:chOff x="486814" y="2010575"/>
            <a:chExt cx="1770754" cy="719968"/>
          </a:xfrm>
        </p:grpSpPr>
        <p:sp>
          <p:nvSpPr>
            <p:cNvPr id="166" name="Flowchart: Stored Data 4">
              <a:extLst>
                <a:ext uri="{FF2B5EF4-FFF2-40B4-BE49-F238E27FC236}">
                  <a16:creationId xmlns:a16="http://schemas.microsoft.com/office/drawing/2014/main" id="{C232D02A-E2E9-054A-BDCC-A5B646E91274}"/>
                </a:ext>
              </a:extLst>
            </p:cNvPr>
            <p:cNvSpPr/>
            <p:nvPr/>
          </p:nvSpPr>
          <p:spPr>
            <a:xfrm rot="10800000">
              <a:off x="1126571" y="2107580"/>
              <a:ext cx="522018" cy="509459"/>
            </a:xfrm>
            <a:prstGeom prst="flowChartOnlineStorage">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ndParaRPr>
            </a:p>
          </p:txBody>
        </p:sp>
        <p:cxnSp>
          <p:nvCxnSpPr>
            <p:cNvPr id="181" name="Straight Connector 180">
              <a:extLst>
                <a:ext uri="{FF2B5EF4-FFF2-40B4-BE49-F238E27FC236}">
                  <a16:creationId xmlns:a16="http://schemas.microsoft.com/office/drawing/2014/main" id="{A4FCE592-AFBF-C648-B3A8-DE7A1B1652E9}"/>
                </a:ext>
              </a:extLst>
            </p:cNvPr>
            <p:cNvCxnSpPr/>
            <p:nvPr/>
          </p:nvCxnSpPr>
          <p:spPr>
            <a:xfrm flipH="1">
              <a:off x="895914" y="2187033"/>
              <a:ext cx="290010" cy="0"/>
            </a:xfrm>
            <a:prstGeom prst="line">
              <a:avLst/>
            </a:prstGeom>
            <a:solidFill>
              <a:schemeClr val="tx1"/>
            </a:solidFill>
            <a:ln w="25400" cap="flat" cmpd="sng" algn="ctr">
              <a:solidFill>
                <a:schemeClr val="tx1"/>
              </a:solidFill>
              <a:prstDash val="solid"/>
            </a:ln>
            <a:effectLst/>
          </p:spPr>
        </p:cxnSp>
        <p:cxnSp>
          <p:nvCxnSpPr>
            <p:cNvPr id="182" name="Straight Connector 181">
              <a:extLst>
                <a:ext uri="{FF2B5EF4-FFF2-40B4-BE49-F238E27FC236}">
                  <a16:creationId xmlns:a16="http://schemas.microsoft.com/office/drawing/2014/main" id="{5BC2FB5A-7D95-B346-9FB3-29E659E6668D}"/>
                </a:ext>
              </a:extLst>
            </p:cNvPr>
            <p:cNvCxnSpPr/>
            <p:nvPr/>
          </p:nvCxnSpPr>
          <p:spPr>
            <a:xfrm flipH="1">
              <a:off x="895914" y="2561807"/>
              <a:ext cx="290010" cy="0"/>
            </a:xfrm>
            <a:prstGeom prst="line">
              <a:avLst/>
            </a:prstGeom>
            <a:solidFill>
              <a:schemeClr val="tx1"/>
            </a:solidFill>
            <a:ln w="25400" cap="flat" cmpd="sng" algn="ctr">
              <a:solidFill>
                <a:schemeClr val="tx1"/>
              </a:solidFill>
              <a:prstDash val="solid"/>
            </a:ln>
            <a:effectLst/>
          </p:spPr>
        </p:cxnSp>
        <p:sp>
          <p:nvSpPr>
            <p:cNvPr id="183" name="Flowchart: Connector 8">
              <a:extLst>
                <a:ext uri="{FF2B5EF4-FFF2-40B4-BE49-F238E27FC236}">
                  <a16:creationId xmlns:a16="http://schemas.microsoft.com/office/drawing/2014/main" id="{6A288F40-7071-2448-BC8A-ADF188317466}"/>
                </a:ext>
              </a:extLst>
            </p:cNvPr>
            <p:cNvSpPr/>
            <p:nvPr/>
          </p:nvSpPr>
          <p:spPr>
            <a:xfrm>
              <a:off x="837912" y="2151898"/>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84" name="Flowchart: Connector 9">
              <a:extLst>
                <a:ext uri="{FF2B5EF4-FFF2-40B4-BE49-F238E27FC236}">
                  <a16:creationId xmlns:a16="http://schemas.microsoft.com/office/drawing/2014/main" id="{A884D34E-D0AF-BB40-A286-B329E5701D5B}"/>
                </a:ext>
              </a:extLst>
            </p:cNvPr>
            <p:cNvSpPr/>
            <p:nvPr/>
          </p:nvSpPr>
          <p:spPr>
            <a:xfrm>
              <a:off x="844152" y="2526672"/>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85" name="Rectangle 184">
              <a:extLst>
                <a:ext uri="{FF2B5EF4-FFF2-40B4-BE49-F238E27FC236}">
                  <a16:creationId xmlns:a16="http://schemas.microsoft.com/office/drawing/2014/main" id="{67D0F406-59E7-9345-8E75-32B049DDED82}"/>
                </a:ext>
              </a:extLst>
            </p:cNvPr>
            <p:cNvSpPr/>
            <p:nvPr/>
          </p:nvSpPr>
          <p:spPr>
            <a:xfrm>
              <a:off x="487540" y="2010575"/>
              <a:ext cx="317715"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sp>
          <p:nvSpPr>
            <p:cNvPr id="186" name="Rectangle 185">
              <a:extLst>
                <a:ext uri="{FF2B5EF4-FFF2-40B4-BE49-F238E27FC236}">
                  <a16:creationId xmlns:a16="http://schemas.microsoft.com/office/drawing/2014/main" id="{5A7307C0-B1E1-1A48-8CD4-9FBD79B8E76E}"/>
                </a:ext>
              </a:extLst>
            </p:cNvPr>
            <p:cNvSpPr/>
            <p:nvPr/>
          </p:nvSpPr>
          <p:spPr>
            <a:xfrm>
              <a:off x="486814" y="2391989"/>
              <a:ext cx="32733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87" name="Rectangle 186">
              <a:extLst>
                <a:ext uri="{FF2B5EF4-FFF2-40B4-BE49-F238E27FC236}">
                  <a16:creationId xmlns:a16="http://schemas.microsoft.com/office/drawing/2014/main" id="{84268058-9456-9841-BE0D-9B4E5917B064}"/>
                </a:ext>
              </a:extLst>
            </p:cNvPr>
            <p:cNvSpPr/>
            <p:nvPr/>
          </p:nvSpPr>
          <p:spPr>
            <a:xfrm>
              <a:off x="1955882" y="2175509"/>
              <a:ext cx="301686" cy="338554"/>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C</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88" name="Straight Connector 187">
              <a:extLst>
                <a:ext uri="{FF2B5EF4-FFF2-40B4-BE49-F238E27FC236}">
                  <a16:creationId xmlns:a16="http://schemas.microsoft.com/office/drawing/2014/main" id="{2F781169-0FAB-8F4D-97B0-2518CC679EA4}"/>
                </a:ext>
              </a:extLst>
            </p:cNvPr>
            <p:cNvCxnSpPr/>
            <p:nvPr/>
          </p:nvCxnSpPr>
          <p:spPr>
            <a:xfrm flipH="1">
              <a:off x="1655800" y="2355704"/>
              <a:ext cx="290010"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9" name="Flowchart: Connector 11">
              <a:extLst>
                <a:ext uri="{FF2B5EF4-FFF2-40B4-BE49-F238E27FC236}">
                  <a16:creationId xmlns:a16="http://schemas.microsoft.com/office/drawing/2014/main" id="{46418EFA-E015-9A44-9418-0CD2B4C8B4F8}"/>
                </a:ext>
              </a:extLst>
            </p:cNvPr>
            <p:cNvSpPr/>
            <p:nvPr/>
          </p:nvSpPr>
          <p:spPr>
            <a:xfrm>
              <a:off x="1911054" y="2320113"/>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sp>
        <p:nvSpPr>
          <p:cNvPr id="16" name="Rectangle 15">
            <a:extLst>
              <a:ext uri="{FF2B5EF4-FFF2-40B4-BE49-F238E27FC236}">
                <a16:creationId xmlns:a16="http://schemas.microsoft.com/office/drawing/2014/main" id="{45E746D1-D508-C743-B8FA-1CD7C2B3A3DA}"/>
              </a:ext>
            </a:extLst>
          </p:cNvPr>
          <p:cNvSpPr/>
          <p:nvPr/>
        </p:nvSpPr>
        <p:spPr>
          <a:xfrm>
            <a:off x="5213090" y="1320478"/>
            <a:ext cx="3587392" cy="369332"/>
          </a:xfrm>
          <a:prstGeom prst="rect">
            <a:avLst/>
          </a:prstGeom>
        </p:spPr>
        <p:txBody>
          <a:bodyPr wrap="none">
            <a:spAutoFit/>
          </a:bodyPr>
          <a:lstStyle/>
          <a:p>
            <a:r>
              <a:rPr lang="en-US" dirty="0">
                <a:latin typeface="Cambria" panose="02040503050406030204" pitchFamily="18" charset="0"/>
              </a:rPr>
              <a:t>output is “1” only when A = B = “1”</a:t>
            </a:r>
          </a:p>
        </p:txBody>
      </p:sp>
      <p:sp>
        <p:nvSpPr>
          <p:cNvPr id="17" name="Rectangle 16">
            <a:extLst>
              <a:ext uri="{FF2B5EF4-FFF2-40B4-BE49-F238E27FC236}">
                <a16:creationId xmlns:a16="http://schemas.microsoft.com/office/drawing/2014/main" id="{F15B1566-04F6-3541-8E01-2051EAE44D12}"/>
              </a:ext>
            </a:extLst>
          </p:cNvPr>
          <p:cNvSpPr/>
          <p:nvPr/>
        </p:nvSpPr>
        <p:spPr>
          <a:xfrm>
            <a:off x="4749278" y="2329743"/>
            <a:ext cx="4049057" cy="369332"/>
          </a:xfrm>
          <a:prstGeom prst="rect">
            <a:avLst/>
          </a:prstGeom>
        </p:spPr>
        <p:txBody>
          <a:bodyPr wrap="none">
            <a:spAutoFit/>
          </a:bodyPr>
          <a:lstStyle/>
          <a:p>
            <a:pPr lvl="1"/>
            <a:r>
              <a:rPr lang="en-US" dirty="0">
                <a:latin typeface="Cambria" panose="02040503050406030204" pitchFamily="18" charset="0"/>
              </a:rPr>
              <a:t>output is “0” only when A = B = “0”</a:t>
            </a:r>
          </a:p>
        </p:txBody>
      </p:sp>
      <p:sp>
        <p:nvSpPr>
          <p:cNvPr id="219" name="Rectangle 218">
            <a:extLst>
              <a:ext uri="{FF2B5EF4-FFF2-40B4-BE49-F238E27FC236}">
                <a16:creationId xmlns:a16="http://schemas.microsoft.com/office/drawing/2014/main" id="{DA306596-46FE-C849-AEE2-7F10FCE8C4B8}"/>
              </a:ext>
            </a:extLst>
          </p:cNvPr>
          <p:cNvSpPr/>
          <p:nvPr/>
        </p:nvSpPr>
        <p:spPr>
          <a:xfrm>
            <a:off x="73256" y="5416626"/>
            <a:ext cx="8977026" cy="923330"/>
          </a:xfrm>
          <a:prstGeom prst="rect">
            <a:avLst/>
          </a:prstGeom>
          <a:solidFill>
            <a:schemeClr val="accent4">
              <a:lumMod val="20000"/>
              <a:lumOff val="80000"/>
            </a:schemeClr>
          </a:solidFill>
          <a:ln w="76200">
            <a:solidFill>
              <a:schemeClr val="accent1"/>
            </a:solidFill>
          </a:ln>
        </p:spPr>
        <p:txBody>
          <a:bodyPr wrap="square">
            <a:spAutoFit/>
          </a:bodyPr>
          <a:lstStyle/>
          <a:p>
            <a:pPr lvl="0" algn="ctr" defTabSz="914400">
              <a:defRPr/>
            </a:pPr>
            <a:r>
              <a:rPr lang="en-US" sz="2800" b="1" dirty="0">
                <a:solidFill>
                  <a:srgbClr val="C00000"/>
                </a:solidFill>
                <a:latin typeface="Cambria" panose="02040503050406030204" pitchFamily="18" charset="0"/>
              </a:rPr>
              <a:t>Naïvely</a:t>
            </a:r>
            <a:r>
              <a:rPr lang="en-US" sz="2600" b="1" dirty="0">
                <a:solidFill>
                  <a:srgbClr val="C00000"/>
                </a:solidFill>
                <a:latin typeface="Cambria" panose="02040503050406030204" pitchFamily="18" charset="0"/>
              </a:rPr>
              <a:t> </a:t>
            </a:r>
            <a:r>
              <a:rPr lang="en-US" sz="2600" b="1" dirty="0">
                <a:latin typeface="Cambria" panose="02040503050406030204" pitchFamily="18" charset="0"/>
              </a:rPr>
              <a:t>converting </a:t>
            </a:r>
            <a:r>
              <a:rPr lang="en-US" sz="2600" b="1" dirty="0">
                <a:solidFill>
                  <a:schemeClr val="accent6">
                    <a:lumMod val="75000"/>
                  </a:schemeClr>
                </a:solidFill>
                <a:latin typeface="Cambria" panose="02040503050406030204" pitchFamily="18" charset="0"/>
              </a:rPr>
              <a:t>AND/OR/NOT-implementation</a:t>
            </a:r>
            <a:r>
              <a:rPr lang="en-US" sz="2600" b="1" dirty="0">
                <a:latin typeface="Cambria" panose="02040503050406030204" pitchFamily="18" charset="0"/>
              </a:rPr>
              <a:t> to </a:t>
            </a:r>
            <a:r>
              <a:rPr lang="en-US" sz="2600" b="1" dirty="0">
                <a:solidFill>
                  <a:schemeClr val="accent6">
                    <a:lumMod val="75000"/>
                  </a:schemeClr>
                </a:solidFill>
                <a:latin typeface="Cambria" panose="02040503050406030204" pitchFamily="18" charset="0"/>
              </a:rPr>
              <a:t>MAJ/NOT-implementation </a:t>
            </a:r>
            <a:r>
              <a:rPr lang="en-US" sz="2600" b="1" dirty="0">
                <a:latin typeface="Cambria" panose="02040503050406030204" pitchFamily="18" charset="0"/>
              </a:rPr>
              <a:t>leads to an </a:t>
            </a:r>
            <a:r>
              <a:rPr lang="en-US" sz="2600" b="1" dirty="0">
                <a:solidFill>
                  <a:srgbClr val="C00000"/>
                </a:solidFill>
                <a:latin typeface="Cambria" panose="02040503050406030204" pitchFamily="18" charset="0"/>
              </a:rPr>
              <a:t>unoptimized circuit</a:t>
            </a:r>
          </a:p>
        </p:txBody>
      </p:sp>
      <p:pic>
        <p:nvPicPr>
          <p:cNvPr id="5" name="Picture 4" descr="A picture containing white&#10;&#10;Description automatically generated">
            <a:extLst>
              <a:ext uri="{FF2B5EF4-FFF2-40B4-BE49-F238E27FC236}">
                <a16:creationId xmlns:a16="http://schemas.microsoft.com/office/drawing/2014/main" id="{2DCA0F4F-A9CB-6B41-8FF1-0F2F2EBF3A3F}"/>
              </a:ext>
            </a:extLst>
          </p:cNvPr>
          <p:cNvPicPr>
            <a:picLocks noChangeAspect="1"/>
          </p:cNvPicPr>
          <p:nvPr/>
        </p:nvPicPr>
        <p:blipFill>
          <a:blip r:embed="rId3"/>
          <a:stretch>
            <a:fillRect/>
          </a:stretch>
        </p:blipFill>
        <p:spPr>
          <a:xfrm>
            <a:off x="2329755" y="1353381"/>
            <a:ext cx="352767" cy="361233"/>
          </a:xfrm>
          <a:prstGeom prst="rect">
            <a:avLst/>
          </a:prstGeom>
        </p:spPr>
      </p:pic>
      <p:pic>
        <p:nvPicPr>
          <p:cNvPr id="141" name="Picture 140" descr="A picture containing white&#10;&#10;Description automatically generated">
            <a:extLst>
              <a:ext uri="{FF2B5EF4-FFF2-40B4-BE49-F238E27FC236}">
                <a16:creationId xmlns:a16="http://schemas.microsoft.com/office/drawing/2014/main" id="{7EB32957-9744-EE40-A43E-88468AC8F26F}"/>
              </a:ext>
            </a:extLst>
          </p:cNvPr>
          <p:cNvPicPr>
            <a:picLocks noChangeAspect="1"/>
          </p:cNvPicPr>
          <p:nvPr/>
        </p:nvPicPr>
        <p:blipFill>
          <a:blip r:embed="rId3"/>
          <a:stretch>
            <a:fillRect/>
          </a:stretch>
        </p:blipFill>
        <p:spPr>
          <a:xfrm>
            <a:off x="2348716" y="2334594"/>
            <a:ext cx="371156" cy="380063"/>
          </a:xfrm>
          <a:prstGeom prst="rect">
            <a:avLst/>
          </a:prstGeom>
        </p:spPr>
      </p:pic>
      <p:grpSp>
        <p:nvGrpSpPr>
          <p:cNvPr id="121" name="Group 120">
            <a:extLst>
              <a:ext uri="{FF2B5EF4-FFF2-40B4-BE49-F238E27FC236}">
                <a16:creationId xmlns:a16="http://schemas.microsoft.com/office/drawing/2014/main" id="{0BE4DB36-7B85-7C4C-ABCB-D7A22CBC2238}"/>
              </a:ext>
            </a:extLst>
          </p:cNvPr>
          <p:cNvGrpSpPr/>
          <p:nvPr/>
        </p:nvGrpSpPr>
        <p:grpSpPr>
          <a:xfrm>
            <a:off x="3102073" y="1133408"/>
            <a:ext cx="1777209" cy="781876"/>
            <a:chOff x="3102073" y="1133408"/>
            <a:chExt cx="1777209" cy="781876"/>
          </a:xfrm>
        </p:grpSpPr>
        <p:grpSp>
          <p:nvGrpSpPr>
            <p:cNvPr id="12" name="Group 11">
              <a:extLst>
                <a:ext uri="{FF2B5EF4-FFF2-40B4-BE49-F238E27FC236}">
                  <a16:creationId xmlns:a16="http://schemas.microsoft.com/office/drawing/2014/main" id="{F537C0D2-8133-4842-B965-1C0C3A9C3B63}"/>
                </a:ext>
              </a:extLst>
            </p:cNvPr>
            <p:cNvGrpSpPr/>
            <p:nvPr/>
          </p:nvGrpSpPr>
          <p:grpSpPr>
            <a:xfrm>
              <a:off x="3102073" y="1133408"/>
              <a:ext cx="1777209" cy="781876"/>
              <a:chOff x="3337138" y="1198702"/>
              <a:chExt cx="1777209" cy="781876"/>
            </a:xfrm>
          </p:grpSpPr>
          <p:grpSp>
            <p:nvGrpSpPr>
              <p:cNvPr id="191" name="Group 190">
                <a:extLst>
                  <a:ext uri="{FF2B5EF4-FFF2-40B4-BE49-F238E27FC236}">
                    <a16:creationId xmlns:a16="http://schemas.microsoft.com/office/drawing/2014/main" id="{DDECAB68-5915-CE49-8DC3-386D3CB4AD88}"/>
                  </a:ext>
                </a:extLst>
              </p:cNvPr>
              <p:cNvGrpSpPr/>
              <p:nvPr/>
            </p:nvGrpSpPr>
            <p:grpSpPr>
              <a:xfrm>
                <a:off x="3337138" y="1198702"/>
                <a:ext cx="1777209" cy="621502"/>
                <a:chOff x="398461" y="1188132"/>
                <a:chExt cx="1777209" cy="621502"/>
              </a:xfrm>
            </p:grpSpPr>
            <p:sp>
              <p:nvSpPr>
                <p:cNvPr id="192" name="Flowchart: Delay 3">
                  <a:extLst>
                    <a:ext uri="{FF2B5EF4-FFF2-40B4-BE49-F238E27FC236}">
                      <a16:creationId xmlns:a16="http://schemas.microsoft.com/office/drawing/2014/main" id="{416B7F79-A7DD-7245-8974-F55C3ACE5E9A}"/>
                    </a:ext>
                  </a:extLst>
                </p:cNvPr>
                <p:cNvSpPr/>
                <p:nvPr/>
              </p:nvSpPr>
              <p:spPr>
                <a:xfrm>
                  <a:off x="1026691" y="1294320"/>
                  <a:ext cx="512064" cy="515314"/>
                </a:xfrm>
                <a:prstGeom prst="ellipse">
                  <a:avLst/>
                </a:prstGeom>
                <a:solidFill>
                  <a:schemeClr val="accent2">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latin typeface="Cambria" panose="02040503050406030204" pitchFamily="18" charset="0"/>
                    </a:rPr>
                    <a:t>MAJ</a:t>
                  </a:r>
                </a:p>
              </p:txBody>
            </p:sp>
            <p:cxnSp>
              <p:nvCxnSpPr>
                <p:cNvPr id="193" name="Straight Connector 192">
                  <a:extLst>
                    <a:ext uri="{FF2B5EF4-FFF2-40B4-BE49-F238E27FC236}">
                      <a16:creationId xmlns:a16="http://schemas.microsoft.com/office/drawing/2014/main" id="{62C6ADB1-3A42-5C42-B452-FBA23FA6D7DD}"/>
                    </a:ext>
                  </a:extLst>
                </p:cNvPr>
                <p:cNvCxnSpPr/>
                <p:nvPr/>
              </p:nvCxnSpPr>
              <p:spPr>
                <a:xfrm flipH="1">
                  <a:off x="807561" y="1364590"/>
                  <a:ext cx="290010" cy="0"/>
                </a:xfrm>
                <a:prstGeom prst="line">
                  <a:avLst/>
                </a:prstGeom>
                <a:solidFill>
                  <a:schemeClr val="tx1"/>
                </a:solidFill>
                <a:ln w="25400" cap="flat" cmpd="sng" algn="ctr">
                  <a:solidFill>
                    <a:schemeClr val="tx1"/>
                  </a:solidFill>
                  <a:prstDash val="solid"/>
                </a:ln>
                <a:effectLst/>
              </p:spPr>
            </p:cxnSp>
            <p:cxnSp>
              <p:nvCxnSpPr>
                <p:cNvPr id="194" name="Straight Connector 193">
                  <a:extLst>
                    <a:ext uri="{FF2B5EF4-FFF2-40B4-BE49-F238E27FC236}">
                      <a16:creationId xmlns:a16="http://schemas.microsoft.com/office/drawing/2014/main" id="{4BADC668-8517-4A43-AA4E-3F48F0F5062A}"/>
                    </a:ext>
                  </a:extLst>
                </p:cNvPr>
                <p:cNvCxnSpPr>
                  <a:cxnSpLocks/>
                  <a:endCxn id="196" idx="6"/>
                </p:cNvCxnSpPr>
                <p:nvPr/>
              </p:nvCxnSpPr>
              <p:spPr>
                <a:xfrm flipH="1">
                  <a:off x="813801" y="1568642"/>
                  <a:ext cx="217408" cy="0"/>
                </a:xfrm>
                <a:prstGeom prst="line">
                  <a:avLst/>
                </a:prstGeom>
                <a:solidFill>
                  <a:schemeClr val="tx1"/>
                </a:solidFill>
                <a:ln w="25400" cap="flat" cmpd="sng" algn="ctr">
                  <a:solidFill>
                    <a:schemeClr val="tx1"/>
                  </a:solidFill>
                  <a:prstDash val="solid"/>
                </a:ln>
                <a:effectLst/>
              </p:spPr>
            </p:cxnSp>
            <p:sp>
              <p:nvSpPr>
                <p:cNvPr id="195" name="Flowchart: Connector 8">
                  <a:extLst>
                    <a:ext uri="{FF2B5EF4-FFF2-40B4-BE49-F238E27FC236}">
                      <a16:creationId xmlns:a16="http://schemas.microsoft.com/office/drawing/2014/main" id="{3077DDA5-52A9-0B4D-8FFB-68FC1A53687E}"/>
                    </a:ext>
                  </a:extLst>
                </p:cNvPr>
                <p:cNvSpPr/>
                <p:nvPr/>
              </p:nvSpPr>
              <p:spPr>
                <a:xfrm>
                  <a:off x="749559" y="1329455"/>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96" name="Flowchart: Connector 9">
                  <a:extLst>
                    <a:ext uri="{FF2B5EF4-FFF2-40B4-BE49-F238E27FC236}">
                      <a16:creationId xmlns:a16="http://schemas.microsoft.com/office/drawing/2014/main" id="{CACA5370-8B84-6944-9A7C-C6DF6F2C3BB1}"/>
                    </a:ext>
                  </a:extLst>
                </p:cNvPr>
                <p:cNvSpPr/>
                <p:nvPr/>
              </p:nvSpPr>
              <p:spPr>
                <a:xfrm>
                  <a:off x="755799" y="1533507"/>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97" name="Rectangle 196">
                  <a:extLst>
                    <a:ext uri="{FF2B5EF4-FFF2-40B4-BE49-F238E27FC236}">
                      <a16:creationId xmlns:a16="http://schemas.microsoft.com/office/drawing/2014/main" id="{14AC91A4-CE6C-2F41-8A85-BA11B69B1677}"/>
                    </a:ext>
                  </a:extLst>
                </p:cNvPr>
                <p:cNvSpPr/>
                <p:nvPr/>
              </p:nvSpPr>
              <p:spPr>
                <a:xfrm>
                  <a:off x="399187" y="1188132"/>
                  <a:ext cx="317715"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sp>
              <p:nvSpPr>
                <p:cNvPr id="198" name="Rectangle 197">
                  <a:extLst>
                    <a:ext uri="{FF2B5EF4-FFF2-40B4-BE49-F238E27FC236}">
                      <a16:creationId xmlns:a16="http://schemas.microsoft.com/office/drawing/2014/main" id="{CAC60EAA-00F5-304E-AC95-0CE4C8DE5D45}"/>
                    </a:ext>
                  </a:extLst>
                </p:cNvPr>
                <p:cNvSpPr/>
                <p:nvPr/>
              </p:nvSpPr>
              <p:spPr>
                <a:xfrm>
                  <a:off x="398461" y="1422120"/>
                  <a:ext cx="327334" cy="33855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99" name="Rectangle 198">
                  <a:extLst>
                    <a:ext uri="{FF2B5EF4-FFF2-40B4-BE49-F238E27FC236}">
                      <a16:creationId xmlns:a16="http://schemas.microsoft.com/office/drawing/2014/main" id="{E88965E6-5E08-9449-8505-31D8E6B5A64D}"/>
                    </a:ext>
                  </a:extLst>
                </p:cNvPr>
                <p:cNvSpPr/>
                <p:nvPr/>
              </p:nvSpPr>
              <p:spPr>
                <a:xfrm>
                  <a:off x="1873984" y="1392425"/>
                  <a:ext cx="301686" cy="338554"/>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C</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200" name="Straight Connector 199">
                  <a:extLst>
                    <a:ext uri="{FF2B5EF4-FFF2-40B4-BE49-F238E27FC236}">
                      <a16:creationId xmlns:a16="http://schemas.microsoft.com/office/drawing/2014/main" id="{8D812F71-52DC-A34D-9E40-2041B7AE47E2}"/>
                    </a:ext>
                  </a:extLst>
                </p:cNvPr>
                <p:cNvCxnSpPr/>
                <p:nvPr/>
              </p:nvCxnSpPr>
              <p:spPr>
                <a:xfrm flipH="1">
                  <a:off x="1545550" y="1572620"/>
                  <a:ext cx="290010"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01" name="Flowchart: Connector 11">
                  <a:extLst>
                    <a:ext uri="{FF2B5EF4-FFF2-40B4-BE49-F238E27FC236}">
                      <a16:creationId xmlns:a16="http://schemas.microsoft.com/office/drawing/2014/main" id="{015F56A6-E00A-F14C-8075-6430B9BEC77D}"/>
                    </a:ext>
                  </a:extLst>
                </p:cNvPr>
                <p:cNvSpPr/>
                <p:nvPr/>
              </p:nvSpPr>
              <p:spPr>
                <a:xfrm>
                  <a:off x="1829156" y="1537029"/>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sp>
            <p:nvSpPr>
              <p:cNvPr id="215" name="Rectangle 214">
                <a:extLst>
                  <a:ext uri="{FF2B5EF4-FFF2-40B4-BE49-F238E27FC236}">
                    <a16:creationId xmlns:a16="http://schemas.microsoft.com/office/drawing/2014/main" id="{9A3E6804-0D2F-6A48-B236-6010013533A8}"/>
                  </a:ext>
                </a:extLst>
              </p:cNvPr>
              <p:cNvSpPr/>
              <p:nvPr/>
            </p:nvSpPr>
            <p:spPr>
              <a:xfrm>
                <a:off x="3349085" y="1642024"/>
                <a:ext cx="30649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0</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cxnSp>
          <p:nvCxnSpPr>
            <p:cNvPr id="139" name="Straight Connector 138">
              <a:extLst>
                <a:ext uri="{FF2B5EF4-FFF2-40B4-BE49-F238E27FC236}">
                  <a16:creationId xmlns:a16="http://schemas.microsoft.com/office/drawing/2014/main" id="{957D53D8-BB3E-A148-9750-FF10448BAEB5}"/>
                </a:ext>
              </a:extLst>
            </p:cNvPr>
            <p:cNvCxnSpPr>
              <a:cxnSpLocks/>
              <a:stCxn id="192" idx="4"/>
            </p:cNvCxnSpPr>
            <p:nvPr/>
          </p:nvCxnSpPr>
          <p:spPr>
            <a:xfrm flipH="1" flipV="1">
              <a:off x="3516263" y="1728112"/>
              <a:ext cx="365760" cy="0"/>
            </a:xfrm>
            <a:prstGeom prst="line">
              <a:avLst/>
            </a:prstGeom>
            <a:solidFill>
              <a:schemeClr val="tx1"/>
            </a:solidFill>
            <a:ln w="25400" cap="flat" cmpd="sng" algn="ctr">
              <a:solidFill>
                <a:schemeClr val="tx1"/>
              </a:solidFill>
              <a:prstDash val="solid"/>
            </a:ln>
            <a:effectLst/>
          </p:spPr>
        </p:cxnSp>
        <p:sp>
          <p:nvSpPr>
            <p:cNvPr id="140" name="Flowchart: Connector 9">
              <a:extLst>
                <a:ext uri="{FF2B5EF4-FFF2-40B4-BE49-F238E27FC236}">
                  <a16:creationId xmlns:a16="http://schemas.microsoft.com/office/drawing/2014/main" id="{C7C74FDC-0D56-2444-8FB3-D680C7EE7885}"/>
                </a:ext>
              </a:extLst>
            </p:cNvPr>
            <p:cNvSpPr/>
            <p:nvPr/>
          </p:nvSpPr>
          <p:spPr>
            <a:xfrm>
              <a:off x="3464500" y="1692977"/>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176" name="Group 175">
            <a:extLst>
              <a:ext uri="{FF2B5EF4-FFF2-40B4-BE49-F238E27FC236}">
                <a16:creationId xmlns:a16="http://schemas.microsoft.com/office/drawing/2014/main" id="{B980E1AE-7D97-E740-B019-A0D7F86FB21B}"/>
              </a:ext>
            </a:extLst>
          </p:cNvPr>
          <p:cNvGrpSpPr/>
          <p:nvPr/>
        </p:nvGrpSpPr>
        <p:grpSpPr>
          <a:xfrm>
            <a:off x="3089857" y="2119197"/>
            <a:ext cx="1777209" cy="781876"/>
            <a:chOff x="3102073" y="1133408"/>
            <a:chExt cx="1777209" cy="781876"/>
          </a:xfrm>
        </p:grpSpPr>
        <p:grpSp>
          <p:nvGrpSpPr>
            <p:cNvPr id="179" name="Group 178">
              <a:extLst>
                <a:ext uri="{FF2B5EF4-FFF2-40B4-BE49-F238E27FC236}">
                  <a16:creationId xmlns:a16="http://schemas.microsoft.com/office/drawing/2014/main" id="{75E9C745-710C-0A44-89BA-EDDC9EBE81A3}"/>
                </a:ext>
              </a:extLst>
            </p:cNvPr>
            <p:cNvGrpSpPr/>
            <p:nvPr/>
          </p:nvGrpSpPr>
          <p:grpSpPr>
            <a:xfrm>
              <a:off x="3102073" y="1133408"/>
              <a:ext cx="1777209" cy="781876"/>
              <a:chOff x="3337138" y="1198702"/>
              <a:chExt cx="1777209" cy="781876"/>
            </a:xfrm>
          </p:grpSpPr>
          <p:grpSp>
            <p:nvGrpSpPr>
              <p:cNvPr id="222" name="Group 221">
                <a:extLst>
                  <a:ext uri="{FF2B5EF4-FFF2-40B4-BE49-F238E27FC236}">
                    <a16:creationId xmlns:a16="http://schemas.microsoft.com/office/drawing/2014/main" id="{F1836868-23CC-694A-A630-C3A00F213190}"/>
                  </a:ext>
                </a:extLst>
              </p:cNvPr>
              <p:cNvGrpSpPr/>
              <p:nvPr/>
            </p:nvGrpSpPr>
            <p:grpSpPr>
              <a:xfrm>
                <a:off x="3337138" y="1198702"/>
                <a:ext cx="1777209" cy="621502"/>
                <a:chOff x="398461" y="1188132"/>
                <a:chExt cx="1777209" cy="621502"/>
              </a:xfrm>
            </p:grpSpPr>
            <p:sp>
              <p:nvSpPr>
                <p:cNvPr id="224" name="Flowchart: Delay 3">
                  <a:extLst>
                    <a:ext uri="{FF2B5EF4-FFF2-40B4-BE49-F238E27FC236}">
                      <a16:creationId xmlns:a16="http://schemas.microsoft.com/office/drawing/2014/main" id="{E7594945-911A-034A-9A95-82EE5E75D427}"/>
                    </a:ext>
                  </a:extLst>
                </p:cNvPr>
                <p:cNvSpPr/>
                <p:nvPr/>
              </p:nvSpPr>
              <p:spPr>
                <a:xfrm>
                  <a:off x="1026691" y="1294320"/>
                  <a:ext cx="512064" cy="515314"/>
                </a:xfrm>
                <a:prstGeom prst="ellipse">
                  <a:avLst/>
                </a:prstGeom>
                <a:solidFill>
                  <a:schemeClr val="accent6">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latin typeface="Cambria" panose="02040503050406030204" pitchFamily="18" charset="0"/>
                    </a:rPr>
                    <a:t>MAJ</a:t>
                  </a:r>
                </a:p>
              </p:txBody>
            </p:sp>
            <p:cxnSp>
              <p:nvCxnSpPr>
                <p:cNvPr id="225" name="Straight Connector 224">
                  <a:extLst>
                    <a:ext uri="{FF2B5EF4-FFF2-40B4-BE49-F238E27FC236}">
                      <a16:creationId xmlns:a16="http://schemas.microsoft.com/office/drawing/2014/main" id="{615A40F3-246E-7144-9AD3-7831B1A2E72E}"/>
                    </a:ext>
                  </a:extLst>
                </p:cNvPr>
                <p:cNvCxnSpPr/>
                <p:nvPr/>
              </p:nvCxnSpPr>
              <p:spPr>
                <a:xfrm flipH="1">
                  <a:off x="807561" y="1364590"/>
                  <a:ext cx="290010" cy="0"/>
                </a:xfrm>
                <a:prstGeom prst="line">
                  <a:avLst/>
                </a:prstGeom>
                <a:solidFill>
                  <a:schemeClr val="tx1"/>
                </a:solidFill>
                <a:ln w="25400" cap="flat" cmpd="sng" algn="ctr">
                  <a:solidFill>
                    <a:schemeClr val="tx1"/>
                  </a:solidFill>
                  <a:prstDash val="solid"/>
                </a:ln>
                <a:effectLst/>
              </p:spPr>
            </p:cxnSp>
            <p:cxnSp>
              <p:nvCxnSpPr>
                <p:cNvPr id="226" name="Straight Connector 225">
                  <a:extLst>
                    <a:ext uri="{FF2B5EF4-FFF2-40B4-BE49-F238E27FC236}">
                      <a16:creationId xmlns:a16="http://schemas.microsoft.com/office/drawing/2014/main" id="{161E0086-B40A-C44C-8D67-4F3B7817DCFA}"/>
                    </a:ext>
                  </a:extLst>
                </p:cNvPr>
                <p:cNvCxnSpPr>
                  <a:cxnSpLocks/>
                  <a:endCxn id="228" idx="6"/>
                </p:cNvCxnSpPr>
                <p:nvPr/>
              </p:nvCxnSpPr>
              <p:spPr>
                <a:xfrm flipH="1">
                  <a:off x="813801" y="1568642"/>
                  <a:ext cx="217408" cy="0"/>
                </a:xfrm>
                <a:prstGeom prst="line">
                  <a:avLst/>
                </a:prstGeom>
                <a:solidFill>
                  <a:schemeClr val="tx1"/>
                </a:solidFill>
                <a:ln w="25400" cap="flat" cmpd="sng" algn="ctr">
                  <a:solidFill>
                    <a:schemeClr val="tx1"/>
                  </a:solidFill>
                  <a:prstDash val="solid"/>
                </a:ln>
                <a:effectLst/>
              </p:spPr>
            </p:cxnSp>
            <p:sp>
              <p:nvSpPr>
                <p:cNvPr id="227" name="Flowchart: Connector 8">
                  <a:extLst>
                    <a:ext uri="{FF2B5EF4-FFF2-40B4-BE49-F238E27FC236}">
                      <a16:creationId xmlns:a16="http://schemas.microsoft.com/office/drawing/2014/main" id="{ECA8C309-5802-4346-BD42-3B01CF5D860B}"/>
                    </a:ext>
                  </a:extLst>
                </p:cNvPr>
                <p:cNvSpPr/>
                <p:nvPr/>
              </p:nvSpPr>
              <p:spPr>
                <a:xfrm>
                  <a:off x="749559" y="1329455"/>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228" name="Flowchart: Connector 9">
                  <a:extLst>
                    <a:ext uri="{FF2B5EF4-FFF2-40B4-BE49-F238E27FC236}">
                      <a16:creationId xmlns:a16="http://schemas.microsoft.com/office/drawing/2014/main" id="{6E04F43A-6218-3E44-B836-92646F4F326D}"/>
                    </a:ext>
                  </a:extLst>
                </p:cNvPr>
                <p:cNvSpPr/>
                <p:nvPr/>
              </p:nvSpPr>
              <p:spPr>
                <a:xfrm>
                  <a:off x="755799" y="1533507"/>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229" name="Rectangle 228">
                  <a:extLst>
                    <a:ext uri="{FF2B5EF4-FFF2-40B4-BE49-F238E27FC236}">
                      <a16:creationId xmlns:a16="http://schemas.microsoft.com/office/drawing/2014/main" id="{EFFBA138-A7B2-0846-8984-6C3D1EB29C10}"/>
                    </a:ext>
                  </a:extLst>
                </p:cNvPr>
                <p:cNvSpPr/>
                <p:nvPr/>
              </p:nvSpPr>
              <p:spPr>
                <a:xfrm>
                  <a:off x="399187" y="1188132"/>
                  <a:ext cx="317715"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sp>
              <p:nvSpPr>
                <p:cNvPr id="230" name="Rectangle 229">
                  <a:extLst>
                    <a:ext uri="{FF2B5EF4-FFF2-40B4-BE49-F238E27FC236}">
                      <a16:creationId xmlns:a16="http://schemas.microsoft.com/office/drawing/2014/main" id="{DF564EF2-2A05-1C46-A860-F823115FCEBB}"/>
                    </a:ext>
                  </a:extLst>
                </p:cNvPr>
                <p:cNvSpPr/>
                <p:nvPr/>
              </p:nvSpPr>
              <p:spPr>
                <a:xfrm>
                  <a:off x="398461" y="1422120"/>
                  <a:ext cx="327334" cy="33855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231" name="Rectangle 230">
                  <a:extLst>
                    <a:ext uri="{FF2B5EF4-FFF2-40B4-BE49-F238E27FC236}">
                      <a16:creationId xmlns:a16="http://schemas.microsoft.com/office/drawing/2014/main" id="{C9381BAD-6F96-A44D-B7C7-465A6A36D2EF}"/>
                    </a:ext>
                  </a:extLst>
                </p:cNvPr>
                <p:cNvSpPr/>
                <p:nvPr/>
              </p:nvSpPr>
              <p:spPr>
                <a:xfrm>
                  <a:off x="1873984" y="1392425"/>
                  <a:ext cx="301686" cy="338554"/>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C</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232" name="Straight Connector 231">
                  <a:extLst>
                    <a:ext uri="{FF2B5EF4-FFF2-40B4-BE49-F238E27FC236}">
                      <a16:creationId xmlns:a16="http://schemas.microsoft.com/office/drawing/2014/main" id="{86975A2B-B407-A147-BC44-D186EE321309}"/>
                    </a:ext>
                  </a:extLst>
                </p:cNvPr>
                <p:cNvCxnSpPr/>
                <p:nvPr/>
              </p:nvCxnSpPr>
              <p:spPr>
                <a:xfrm flipH="1">
                  <a:off x="1545550" y="1572620"/>
                  <a:ext cx="290010"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3" name="Flowchart: Connector 11">
                  <a:extLst>
                    <a:ext uri="{FF2B5EF4-FFF2-40B4-BE49-F238E27FC236}">
                      <a16:creationId xmlns:a16="http://schemas.microsoft.com/office/drawing/2014/main" id="{CC8D7977-57CD-EF4A-AF1B-531FCE1A3805}"/>
                    </a:ext>
                  </a:extLst>
                </p:cNvPr>
                <p:cNvSpPr/>
                <p:nvPr/>
              </p:nvSpPr>
              <p:spPr>
                <a:xfrm>
                  <a:off x="1829156" y="1537029"/>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sp>
            <p:nvSpPr>
              <p:cNvPr id="223" name="Rectangle 222">
                <a:extLst>
                  <a:ext uri="{FF2B5EF4-FFF2-40B4-BE49-F238E27FC236}">
                    <a16:creationId xmlns:a16="http://schemas.microsoft.com/office/drawing/2014/main" id="{18FA4971-AE99-964A-9E7C-42AF741BEEAE}"/>
                  </a:ext>
                </a:extLst>
              </p:cNvPr>
              <p:cNvSpPr/>
              <p:nvPr/>
            </p:nvSpPr>
            <p:spPr>
              <a:xfrm>
                <a:off x="3349085" y="1642024"/>
                <a:ext cx="30649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1</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cxnSp>
          <p:nvCxnSpPr>
            <p:cNvPr id="190" name="Straight Connector 189">
              <a:extLst>
                <a:ext uri="{FF2B5EF4-FFF2-40B4-BE49-F238E27FC236}">
                  <a16:creationId xmlns:a16="http://schemas.microsoft.com/office/drawing/2014/main" id="{5F3E5143-01C9-054F-8E51-4AB660E9C478}"/>
                </a:ext>
              </a:extLst>
            </p:cNvPr>
            <p:cNvCxnSpPr>
              <a:cxnSpLocks/>
              <a:stCxn id="224" idx="4"/>
            </p:cNvCxnSpPr>
            <p:nvPr/>
          </p:nvCxnSpPr>
          <p:spPr>
            <a:xfrm flipH="1" flipV="1">
              <a:off x="3516263" y="1728112"/>
              <a:ext cx="365760" cy="0"/>
            </a:xfrm>
            <a:prstGeom prst="line">
              <a:avLst/>
            </a:prstGeom>
            <a:solidFill>
              <a:schemeClr val="tx1"/>
            </a:solidFill>
            <a:ln w="25400" cap="flat" cmpd="sng" algn="ctr">
              <a:solidFill>
                <a:schemeClr val="tx1"/>
              </a:solidFill>
              <a:prstDash val="solid"/>
            </a:ln>
            <a:effectLst/>
          </p:spPr>
        </p:cxnSp>
        <p:sp>
          <p:nvSpPr>
            <p:cNvPr id="221" name="Flowchart: Connector 9">
              <a:extLst>
                <a:ext uri="{FF2B5EF4-FFF2-40B4-BE49-F238E27FC236}">
                  <a16:creationId xmlns:a16="http://schemas.microsoft.com/office/drawing/2014/main" id="{F2CA4A66-861D-E344-BF9D-2BE2AE94510C}"/>
                </a:ext>
              </a:extLst>
            </p:cNvPr>
            <p:cNvSpPr/>
            <p:nvPr/>
          </p:nvSpPr>
          <p:spPr>
            <a:xfrm>
              <a:off x="3464500" y="1692977"/>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spTree>
    <p:extLst>
      <p:ext uri="{BB962C8B-B14F-4D97-AF65-F5344CB8AC3E}">
        <p14:creationId xmlns:p14="http://schemas.microsoft.com/office/powerpoint/2010/main" val="105237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121"/>
                                        </p:tgtEl>
                                        <p:attrNameLst>
                                          <p:attrName>style.visibility</p:attrName>
                                        </p:attrNameLst>
                                      </p:cBhvr>
                                      <p:to>
                                        <p:strVal val="visible"/>
                                      </p:to>
                                    </p:set>
                                    <p:animEffect transition="in" filter="fade">
                                      <p:cBhvr>
                                        <p:cTn id="14" dur="500"/>
                                        <p:tgtEl>
                                          <p:spTgt spid="121"/>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41"/>
                                        </p:tgtEl>
                                        <p:attrNameLst>
                                          <p:attrName>style.visibility</p:attrName>
                                        </p:attrNameLst>
                                      </p:cBhvr>
                                      <p:to>
                                        <p:strVal val="visible"/>
                                      </p:to>
                                    </p:set>
                                    <p:animEffect transition="in" filter="fade">
                                      <p:cBhvr>
                                        <p:cTn id="27" dur="500"/>
                                        <p:tgtEl>
                                          <p:spTgt spid="141"/>
                                        </p:tgtEl>
                                      </p:cBhvr>
                                    </p:animEffect>
                                  </p:childTnLst>
                                </p:cTn>
                              </p:par>
                              <p:par>
                                <p:cTn id="28" presetID="10" presetClass="entr" presetSubtype="0" fill="hold" nodeType="withEffect">
                                  <p:stCondLst>
                                    <p:cond delay="0"/>
                                  </p:stCondLst>
                                  <p:childTnLst>
                                    <p:set>
                                      <p:cBhvr>
                                        <p:cTn id="29" dur="1" fill="hold">
                                          <p:stCondLst>
                                            <p:cond delay="0"/>
                                          </p:stCondLst>
                                        </p:cTn>
                                        <p:tgtEl>
                                          <p:spTgt spid="176"/>
                                        </p:tgtEl>
                                        <p:attrNameLst>
                                          <p:attrName>style.visibility</p:attrName>
                                        </p:attrNameLst>
                                      </p:cBhvr>
                                      <p:to>
                                        <p:strVal val="visible"/>
                                      </p:to>
                                    </p:set>
                                    <p:animEffect transition="in" filter="fade">
                                      <p:cBhvr>
                                        <p:cTn id="30" dur="500"/>
                                        <p:tgtEl>
                                          <p:spTgt spid="176"/>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97"/>
                                        </p:tgtEl>
                                        <p:attrNameLst>
                                          <p:attrName>style.visibility</p:attrName>
                                        </p:attrNameLst>
                                      </p:cBhvr>
                                      <p:to>
                                        <p:strVal val="visible"/>
                                      </p:to>
                                    </p:set>
                                    <p:animEffect transition="in" filter="fade">
                                      <p:cBhvr>
                                        <p:cTn id="47" dur="500"/>
                                        <p:tgtEl>
                                          <p:spTgt spid="9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9"/>
                                        </p:tgtEl>
                                        <p:attrNameLst>
                                          <p:attrName>style.visibility</p:attrName>
                                        </p:attrNameLst>
                                      </p:cBhvr>
                                      <p:to>
                                        <p:strVal val="visible"/>
                                      </p:to>
                                    </p:set>
                                    <p:animEffect transition="in" filter="fade">
                                      <p:cBhvr>
                                        <p:cTn id="52" dur="5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7" grpId="0"/>
      <p:bldP spid="21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930B2D58-2A17-434F-BBBC-BB9D99F62F4D}"/>
              </a:ext>
            </a:extLst>
          </p:cNvPr>
          <p:cNvSpPr txBox="1">
            <a:spLocks/>
          </p:cNvSpPr>
          <p:nvPr/>
        </p:nvSpPr>
        <p:spPr>
          <a:xfrm>
            <a:off x="0" y="30954"/>
            <a:ext cx="9214592" cy="740193"/>
          </a:xfrm>
          <a:prstGeom prst="rect">
            <a:avLst/>
          </a:prstGeom>
        </p:spPr>
        <p:txBody>
          <a:bodyPr anchor="ctr"/>
          <a:lstStyle>
            <a:lvl1pPr algn="l" defTabSz="914400" rtl="0" eaLnBrk="1" latinLnBrk="0" hangingPunct="1">
              <a:lnSpc>
                <a:spcPct val="90000"/>
              </a:lnSpc>
              <a:spcBef>
                <a:spcPct val="0"/>
              </a:spcBef>
              <a:buNone/>
              <a:defRPr sz="4800" kern="1200">
                <a:solidFill>
                  <a:schemeClr val="bg1"/>
                </a:solidFill>
                <a:latin typeface="Cambria" panose="02040503050406030204" pitchFamily="18" charset="0"/>
                <a:ea typeface="+mj-ea"/>
                <a:cs typeface="+mj-cs"/>
              </a:defRPr>
            </a:lvl1pPr>
          </a:lstStyle>
          <a:p>
            <a:pPr lvl="0">
              <a:lnSpc>
                <a:spcPct val="100000"/>
              </a:lnSpc>
              <a:spcBef>
                <a:spcPts val="0"/>
              </a:spcBef>
              <a:defRPr/>
            </a:pPr>
            <a:r>
              <a:rPr lang="en-US" sz="3600" b="1" dirty="0">
                <a:solidFill>
                  <a:schemeClr val="tx1"/>
                </a:solidFill>
                <a:latin typeface="Candara" panose="020E0502030303020204" pitchFamily="34" charset="0"/>
              </a:rPr>
              <a:t>Step 1: </a:t>
            </a:r>
            <a:r>
              <a:rPr lang="en-US" sz="3600" b="1" dirty="0">
                <a:solidFill>
                  <a:schemeClr val="tx1"/>
                </a:solidFill>
                <a:latin typeface="Candara" panose="020E0502030303020204" pitchFamily="34" charset="0"/>
                <a:cs typeface="Arial" panose="020B0604020202020204" pitchFamily="34" charset="0"/>
              </a:rPr>
              <a:t>Efficient MAJ/NOT Implementation</a:t>
            </a:r>
          </a:p>
        </p:txBody>
      </p:sp>
      <p:sp>
        <p:nvSpPr>
          <p:cNvPr id="2" name="Right Arrow 1">
            <a:extLst>
              <a:ext uri="{FF2B5EF4-FFF2-40B4-BE49-F238E27FC236}">
                <a16:creationId xmlns:a16="http://schemas.microsoft.com/office/drawing/2014/main" id="{7072F157-E7D0-8143-BC92-340003694677}"/>
              </a:ext>
            </a:extLst>
          </p:cNvPr>
          <p:cNvSpPr/>
          <p:nvPr/>
        </p:nvSpPr>
        <p:spPr>
          <a:xfrm>
            <a:off x="4264957" y="2272769"/>
            <a:ext cx="1029787" cy="626671"/>
          </a:xfrm>
          <a:prstGeom prst="rightArrow">
            <a:avLst/>
          </a:prstGeom>
          <a:solidFill>
            <a:srgbClr val="F9DED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Cambria" panose="02040503050406030204" pitchFamily="18" charset="0"/>
              </a:rPr>
              <a:t>Part 2</a:t>
            </a:r>
          </a:p>
        </p:txBody>
      </p:sp>
      <p:sp>
        <p:nvSpPr>
          <p:cNvPr id="219" name="Rectangle 218">
            <a:extLst>
              <a:ext uri="{FF2B5EF4-FFF2-40B4-BE49-F238E27FC236}">
                <a16:creationId xmlns:a16="http://schemas.microsoft.com/office/drawing/2014/main" id="{DA306596-46FE-C849-AEE2-7F10FCE8C4B8}"/>
              </a:ext>
            </a:extLst>
          </p:cNvPr>
          <p:cNvSpPr/>
          <p:nvPr/>
        </p:nvSpPr>
        <p:spPr>
          <a:xfrm>
            <a:off x="120820" y="4326499"/>
            <a:ext cx="8865204" cy="954107"/>
          </a:xfrm>
          <a:prstGeom prst="rect">
            <a:avLst/>
          </a:prstGeom>
          <a:solidFill>
            <a:schemeClr val="accent4">
              <a:lumMod val="20000"/>
              <a:lumOff val="80000"/>
            </a:schemeClr>
          </a:solidFill>
          <a:ln w="76200">
            <a:solidFill>
              <a:schemeClr val="accent1"/>
            </a:solidFill>
          </a:ln>
        </p:spPr>
        <p:txBody>
          <a:bodyPr wrap="square">
            <a:spAutoFit/>
          </a:bodyPr>
          <a:lstStyle/>
          <a:p>
            <a:pPr lvl="0" algn="ctr" defTabSz="914400">
              <a:defRPr/>
            </a:pPr>
            <a:r>
              <a:rPr lang="en-US" sz="2800" b="1" dirty="0">
                <a:latin typeface="Cambria" panose="02040503050406030204" pitchFamily="18" charset="0"/>
              </a:rPr>
              <a:t>Step 1 generates an</a:t>
            </a:r>
            <a:r>
              <a:rPr lang="en-US" sz="2800" b="1" dirty="0">
                <a:solidFill>
                  <a:srgbClr val="C00000"/>
                </a:solidFill>
                <a:latin typeface="Cambria" panose="02040503050406030204" pitchFamily="18" charset="0"/>
              </a:rPr>
              <a:t> </a:t>
            </a:r>
            <a:r>
              <a:rPr lang="en-US" sz="2800" b="1" dirty="0">
                <a:solidFill>
                  <a:schemeClr val="accent5"/>
                </a:solidFill>
                <a:latin typeface="Cambria" panose="02040503050406030204" pitchFamily="18" charset="0"/>
              </a:rPr>
              <a:t>optimized</a:t>
            </a:r>
            <a:r>
              <a:rPr lang="en-US" sz="2800" b="1" dirty="0">
                <a:solidFill>
                  <a:srgbClr val="C00000"/>
                </a:solidFill>
                <a:latin typeface="Cambria" panose="02040503050406030204" pitchFamily="18" charset="0"/>
              </a:rPr>
              <a:t> </a:t>
            </a:r>
          </a:p>
          <a:p>
            <a:pPr lvl="0" algn="ctr" defTabSz="914400">
              <a:defRPr/>
            </a:pPr>
            <a:r>
              <a:rPr lang="en-US" sz="2800" b="1" dirty="0">
                <a:solidFill>
                  <a:schemeClr val="accent6">
                    <a:lumMod val="75000"/>
                  </a:schemeClr>
                </a:solidFill>
                <a:latin typeface="Cambria" panose="02040503050406030204" pitchFamily="18" charset="0"/>
              </a:rPr>
              <a:t>MAJ/NOT-implementation </a:t>
            </a:r>
            <a:r>
              <a:rPr lang="en-US" sz="2800" b="1" dirty="0">
                <a:latin typeface="Cambria" panose="02040503050406030204" pitchFamily="18" charset="0"/>
              </a:rPr>
              <a:t>of the desired operation</a:t>
            </a:r>
            <a:endParaRPr lang="en-US" sz="2800" b="1" dirty="0">
              <a:solidFill>
                <a:srgbClr val="C00000"/>
              </a:solidFill>
              <a:latin typeface="Cambria" panose="02040503050406030204" pitchFamily="18" charset="0"/>
            </a:endParaRPr>
          </a:p>
        </p:txBody>
      </p:sp>
      <p:grpSp>
        <p:nvGrpSpPr>
          <p:cNvPr id="3" name="Group 2">
            <a:extLst>
              <a:ext uri="{FF2B5EF4-FFF2-40B4-BE49-F238E27FC236}">
                <a16:creationId xmlns:a16="http://schemas.microsoft.com/office/drawing/2014/main" id="{E126F830-2AE3-3740-AE5D-89839C047EB5}"/>
              </a:ext>
            </a:extLst>
          </p:cNvPr>
          <p:cNvGrpSpPr/>
          <p:nvPr/>
        </p:nvGrpSpPr>
        <p:grpSpPr>
          <a:xfrm>
            <a:off x="5665745" y="1438901"/>
            <a:ext cx="3291001" cy="2191573"/>
            <a:chOff x="5132496" y="2349165"/>
            <a:chExt cx="3291001" cy="2191573"/>
          </a:xfrm>
        </p:grpSpPr>
        <p:sp>
          <p:nvSpPr>
            <p:cNvPr id="96" name="Rounded Rectangle 95">
              <a:extLst>
                <a:ext uri="{FF2B5EF4-FFF2-40B4-BE49-F238E27FC236}">
                  <a16:creationId xmlns:a16="http://schemas.microsoft.com/office/drawing/2014/main" id="{E5ED81BD-D839-6A49-A4A9-FDF81C06C9A2}"/>
                </a:ext>
              </a:extLst>
            </p:cNvPr>
            <p:cNvSpPr/>
            <p:nvPr/>
          </p:nvSpPr>
          <p:spPr>
            <a:xfrm>
              <a:off x="5132496" y="2349165"/>
              <a:ext cx="3291001" cy="2191573"/>
            </a:xfrm>
            <a:prstGeom prst="roundRect">
              <a:avLst/>
            </a:prstGeom>
            <a:solidFill>
              <a:schemeClr val="accent6">
                <a:lumMod val="20000"/>
                <a:lumOff val="80000"/>
              </a:schemeClr>
            </a:solidFill>
            <a:ln w="38100">
              <a:solidFill>
                <a:schemeClr val="tx1"/>
              </a:solidFill>
              <a:prstDash val="dash"/>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138" name="Group 137">
              <a:extLst>
                <a:ext uri="{FF2B5EF4-FFF2-40B4-BE49-F238E27FC236}">
                  <a16:creationId xmlns:a16="http://schemas.microsoft.com/office/drawing/2014/main" id="{F4509BA8-5A5D-9849-BF96-920CCAA38361}"/>
                </a:ext>
              </a:extLst>
            </p:cNvPr>
            <p:cNvGrpSpPr/>
            <p:nvPr/>
          </p:nvGrpSpPr>
          <p:grpSpPr>
            <a:xfrm>
              <a:off x="5226937" y="2702786"/>
              <a:ext cx="3173439" cy="1390153"/>
              <a:chOff x="2374448" y="4500155"/>
              <a:chExt cx="1768605" cy="774753"/>
            </a:xfrm>
          </p:grpSpPr>
          <p:grpSp>
            <p:nvGrpSpPr>
              <p:cNvPr id="139" name="Group 138">
                <a:extLst>
                  <a:ext uri="{FF2B5EF4-FFF2-40B4-BE49-F238E27FC236}">
                    <a16:creationId xmlns:a16="http://schemas.microsoft.com/office/drawing/2014/main" id="{1987EEFB-BD8E-F343-9273-AF0F2342C483}"/>
                  </a:ext>
                </a:extLst>
              </p:cNvPr>
              <p:cNvGrpSpPr/>
              <p:nvPr/>
            </p:nvGrpSpPr>
            <p:grpSpPr>
              <a:xfrm>
                <a:off x="3493108" y="4877423"/>
                <a:ext cx="360464" cy="69048"/>
                <a:chOff x="4793112" y="4167661"/>
                <a:chExt cx="360464" cy="69048"/>
              </a:xfrm>
            </p:grpSpPr>
            <p:cxnSp>
              <p:nvCxnSpPr>
                <p:cNvPr id="156" name="Straight Connector 155">
                  <a:extLst>
                    <a:ext uri="{FF2B5EF4-FFF2-40B4-BE49-F238E27FC236}">
                      <a16:creationId xmlns:a16="http://schemas.microsoft.com/office/drawing/2014/main" id="{CE5865B2-D2A0-EC41-9FD3-5A0DCEDA31C3}"/>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7" name="Flowchart: Connector 11">
                  <a:extLst>
                    <a:ext uri="{FF2B5EF4-FFF2-40B4-BE49-F238E27FC236}">
                      <a16:creationId xmlns:a16="http://schemas.microsoft.com/office/drawing/2014/main" id="{63035B41-D15E-C74C-8300-2A031F61D0CF}"/>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140" name="Group 139">
                <a:extLst>
                  <a:ext uri="{FF2B5EF4-FFF2-40B4-BE49-F238E27FC236}">
                    <a16:creationId xmlns:a16="http://schemas.microsoft.com/office/drawing/2014/main" id="{9CF313F2-D660-164D-90C4-FF3DBDDACEE6}"/>
                  </a:ext>
                </a:extLst>
              </p:cNvPr>
              <p:cNvGrpSpPr/>
              <p:nvPr/>
            </p:nvGrpSpPr>
            <p:grpSpPr>
              <a:xfrm>
                <a:off x="2407175" y="4532111"/>
                <a:ext cx="640784" cy="188681"/>
                <a:chOff x="3566331" y="3827728"/>
                <a:chExt cx="640784" cy="188681"/>
              </a:xfrm>
            </p:grpSpPr>
            <p:cxnSp>
              <p:nvCxnSpPr>
                <p:cNvPr id="153" name="Straight Connector 152">
                  <a:extLst>
                    <a:ext uri="{FF2B5EF4-FFF2-40B4-BE49-F238E27FC236}">
                      <a16:creationId xmlns:a16="http://schemas.microsoft.com/office/drawing/2014/main" id="{513837BA-8684-C648-A2C1-31CD44E1813A}"/>
                    </a:ext>
                  </a:extLst>
                </p:cNvPr>
                <p:cNvCxnSpPr/>
                <p:nvPr/>
              </p:nvCxnSpPr>
              <p:spPr>
                <a:xfrm flipH="1">
                  <a:off x="3861872" y="3935947"/>
                  <a:ext cx="345243" cy="0"/>
                </a:xfrm>
                <a:prstGeom prst="line">
                  <a:avLst/>
                </a:prstGeom>
                <a:solidFill>
                  <a:schemeClr val="tx1"/>
                </a:solidFill>
                <a:ln w="25400" cap="flat" cmpd="sng" algn="ctr">
                  <a:solidFill>
                    <a:schemeClr val="tx1"/>
                  </a:solidFill>
                  <a:prstDash val="solid"/>
                </a:ln>
                <a:effectLst/>
              </p:spPr>
            </p:cxnSp>
            <p:sp>
              <p:nvSpPr>
                <p:cNvPr id="154" name="Flowchart: Connector 8">
                  <a:extLst>
                    <a:ext uri="{FF2B5EF4-FFF2-40B4-BE49-F238E27FC236}">
                      <a16:creationId xmlns:a16="http://schemas.microsoft.com/office/drawing/2014/main" id="{D9B255E9-23F9-2846-A568-07EF51D2158E}"/>
                    </a:ext>
                  </a:extLst>
                </p:cNvPr>
                <p:cNvSpPr/>
                <p:nvPr/>
              </p:nvSpPr>
              <p:spPr>
                <a:xfrm>
                  <a:off x="3792823" y="3901423"/>
                  <a:ext cx="69049"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55" name="Rectangle 154">
                  <a:extLst>
                    <a:ext uri="{FF2B5EF4-FFF2-40B4-BE49-F238E27FC236}">
                      <a16:creationId xmlns:a16="http://schemas.microsoft.com/office/drawing/2014/main" id="{A0D2FA46-47A3-A34D-B4D5-E86A4FE8371A}"/>
                    </a:ext>
                  </a:extLst>
                </p:cNvPr>
                <p:cNvSpPr/>
                <p:nvPr/>
              </p:nvSpPr>
              <p:spPr>
                <a:xfrm>
                  <a:off x="3566331" y="3827728"/>
                  <a:ext cx="177067" cy="18868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grpSp>
          <p:grpSp>
            <p:nvGrpSpPr>
              <p:cNvPr id="141" name="Group 140">
                <a:extLst>
                  <a:ext uri="{FF2B5EF4-FFF2-40B4-BE49-F238E27FC236}">
                    <a16:creationId xmlns:a16="http://schemas.microsoft.com/office/drawing/2014/main" id="{1361947E-9C1F-1343-9D38-DFF5AECCB564}"/>
                  </a:ext>
                </a:extLst>
              </p:cNvPr>
              <p:cNvGrpSpPr/>
              <p:nvPr/>
            </p:nvGrpSpPr>
            <p:grpSpPr>
              <a:xfrm>
                <a:off x="2396948" y="4808615"/>
                <a:ext cx="651011" cy="188681"/>
                <a:chOff x="3556104" y="4200874"/>
                <a:chExt cx="651011" cy="188681"/>
              </a:xfrm>
            </p:grpSpPr>
            <p:cxnSp>
              <p:nvCxnSpPr>
                <p:cNvPr id="148" name="Straight Connector 147">
                  <a:extLst>
                    <a:ext uri="{FF2B5EF4-FFF2-40B4-BE49-F238E27FC236}">
                      <a16:creationId xmlns:a16="http://schemas.microsoft.com/office/drawing/2014/main" id="{BFF83737-3C55-DF4A-9418-BF6F5D01D8F9}"/>
                    </a:ext>
                  </a:extLst>
                </p:cNvPr>
                <p:cNvCxnSpPr/>
                <p:nvPr/>
              </p:nvCxnSpPr>
              <p:spPr>
                <a:xfrm flipH="1">
                  <a:off x="3861872" y="4304206"/>
                  <a:ext cx="345243" cy="0"/>
                </a:xfrm>
                <a:prstGeom prst="line">
                  <a:avLst/>
                </a:prstGeom>
                <a:solidFill>
                  <a:schemeClr val="tx1"/>
                </a:solidFill>
                <a:ln w="25400" cap="flat" cmpd="sng" algn="ctr">
                  <a:solidFill>
                    <a:schemeClr val="tx1"/>
                  </a:solidFill>
                  <a:prstDash val="solid"/>
                </a:ln>
                <a:effectLst/>
              </p:spPr>
            </p:cxnSp>
            <p:sp>
              <p:nvSpPr>
                <p:cNvPr id="151" name="Flowchart: Connector 9">
                  <a:extLst>
                    <a:ext uri="{FF2B5EF4-FFF2-40B4-BE49-F238E27FC236}">
                      <a16:creationId xmlns:a16="http://schemas.microsoft.com/office/drawing/2014/main" id="{24EFCAE3-FAB6-9446-B073-DAB3735001EF}"/>
                    </a:ext>
                  </a:extLst>
                </p:cNvPr>
                <p:cNvSpPr/>
                <p:nvPr/>
              </p:nvSpPr>
              <p:spPr>
                <a:xfrm>
                  <a:off x="3800251" y="4269682"/>
                  <a:ext cx="69049"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52" name="Rectangle 151">
                  <a:extLst>
                    <a:ext uri="{FF2B5EF4-FFF2-40B4-BE49-F238E27FC236}">
                      <a16:creationId xmlns:a16="http://schemas.microsoft.com/office/drawing/2014/main" id="{E495F1D6-71D6-4B46-92CD-BF78BB04DEB1}"/>
                    </a:ext>
                  </a:extLst>
                </p:cNvPr>
                <p:cNvSpPr/>
                <p:nvPr/>
              </p:nvSpPr>
              <p:spPr>
                <a:xfrm>
                  <a:off x="3556104" y="4200874"/>
                  <a:ext cx="177067" cy="18868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grpSp>
          <p:sp>
            <p:nvSpPr>
              <p:cNvPr id="142" name="Rectangle 141">
                <a:extLst>
                  <a:ext uri="{FF2B5EF4-FFF2-40B4-BE49-F238E27FC236}">
                    <a16:creationId xmlns:a16="http://schemas.microsoft.com/office/drawing/2014/main" id="{4FF19FA6-CA81-9040-9440-0F6321EA1BEA}"/>
                  </a:ext>
                </a:extLst>
              </p:cNvPr>
              <p:cNvSpPr/>
              <p:nvPr/>
            </p:nvSpPr>
            <p:spPr>
              <a:xfrm>
                <a:off x="3858673" y="4801096"/>
                <a:ext cx="284380" cy="18868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grpSp>
            <p:nvGrpSpPr>
              <p:cNvPr id="143" name="Group 142">
                <a:extLst>
                  <a:ext uri="{FF2B5EF4-FFF2-40B4-BE49-F238E27FC236}">
                    <a16:creationId xmlns:a16="http://schemas.microsoft.com/office/drawing/2014/main" id="{F04F408D-F65A-AB46-8624-FB3F18645EC9}"/>
                  </a:ext>
                </a:extLst>
              </p:cNvPr>
              <p:cNvGrpSpPr/>
              <p:nvPr/>
            </p:nvGrpSpPr>
            <p:grpSpPr>
              <a:xfrm>
                <a:off x="2374448" y="5084569"/>
                <a:ext cx="649439" cy="188681"/>
                <a:chOff x="3541773" y="4616424"/>
                <a:chExt cx="649439" cy="188681"/>
              </a:xfrm>
            </p:grpSpPr>
            <p:sp>
              <p:nvSpPr>
                <p:cNvPr id="145" name="Flowchart: Connector 9">
                  <a:extLst>
                    <a:ext uri="{FF2B5EF4-FFF2-40B4-BE49-F238E27FC236}">
                      <a16:creationId xmlns:a16="http://schemas.microsoft.com/office/drawing/2014/main" id="{823BA32F-8B6E-9D40-AE6F-A3B6CDE79018}"/>
                    </a:ext>
                  </a:extLst>
                </p:cNvPr>
                <p:cNvSpPr/>
                <p:nvPr/>
              </p:nvSpPr>
              <p:spPr>
                <a:xfrm>
                  <a:off x="3800250" y="4671824"/>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46" name="Rectangle 145">
                  <a:extLst>
                    <a:ext uri="{FF2B5EF4-FFF2-40B4-BE49-F238E27FC236}">
                      <a16:creationId xmlns:a16="http://schemas.microsoft.com/office/drawing/2014/main" id="{43D00E8C-0F23-8044-B800-908BB3405CAE}"/>
                    </a:ext>
                  </a:extLst>
                </p:cNvPr>
                <p:cNvSpPr/>
                <p:nvPr/>
              </p:nvSpPr>
              <p:spPr>
                <a:xfrm>
                  <a:off x="3541773" y="4616424"/>
                  <a:ext cx="237817" cy="18868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47" name="Straight Connector 146">
                  <a:extLst>
                    <a:ext uri="{FF2B5EF4-FFF2-40B4-BE49-F238E27FC236}">
                      <a16:creationId xmlns:a16="http://schemas.microsoft.com/office/drawing/2014/main" id="{5D108366-BC26-CC45-AF3F-6D97F66166FC}"/>
                    </a:ext>
                  </a:extLst>
                </p:cNvPr>
                <p:cNvCxnSpPr/>
                <p:nvPr/>
              </p:nvCxnSpPr>
              <p:spPr>
                <a:xfrm flipH="1">
                  <a:off x="3845969" y="4715418"/>
                  <a:ext cx="345243" cy="0"/>
                </a:xfrm>
                <a:prstGeom prst="line">
                  <a:avLst/>
                </a:prstGeom>
                <a:solidFill>
                  <a:schemeClr val="tx1"/>
                </a:solidFill>
                <a:ln w="25400" cap="flat" cmpd="sng" algn="ctr">
                  <a:solidFill>
                    <a:schemeClr val="tx1"/>
                  </a:solidFill>
                  <a:prstDash val="solid"/>
                </a:ln>
                <a:effectLst/>
              </p:spPr>
            </p:cxnSp>
          </p:grpSp>
          <p:sp>
            <p:nvSpPr>
              <p:cNvPr id="144" name="Oval 143">
                <a:extLst>
                  <a:ext uri="{FF2B5EF4-FFF2-40B4-BE49-F238E27FC236}">
                    <a16:creationId xmlns:a16="http://schemas.microsoft.com/office/drawing/2014/main" id="{A9F8F59F-926F-5B4D-A653-F8D692BEF352}"/>
                  </a:ext>
                </a:extLst>
              </p:cNvPr>
              <p:cNvSpPr/>
              <p:nvPr/>
            </p:nvSpPr>
            <p:spPr>
              <a:xfrm>
                <a:off x="2834830" y="4500155"/>
                <a:ext cx="774753" cy="774753"/>
              </a:xfrm>
              <a:prstGeom prst="ellipse">
                <a:avLst/>
              </a:prstGeom>
              <a:solidFill>
                <a:schemeClr val="accent6">
                  <a:lumMod val="60000"/>
                  <a:lumOff val="40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mbria" panose="02040503050406030204" pitchFamily="18" charset="0"/>
                  </a:rPr>
                  <a:t>MAJ</a:t>
                </a:r>
              </a:p>
            </p:txBody>
          </p:sp>
        </p:grpSp>
      </p:grpSp>
      <p:sp>
        <p:nvSpPr>
          <p:cNvPr id="4" name="Rectangle 3">
            <a:extLst>
              <a:ext uri="{FF2B5EF4-FFF2-40B4-BE49-F238E27FC236}">
                <a16:creationId xmlns:a16="http://schemas.microsoft.com/office/drawing/2014/main" id="{67B2CA70-6E8F-2044-80FC-BDA2F5FC3F89}"/>
              </a:ext>
            </a:extLst>
          </p:cNvPr>
          <p:cNvSpPr/>
          <p:nvPr/>
        </p:nvSpPr>
        <p:spPr>
          <a:xfrm>
            <a:off x="3802317" y="1257106"/>
            <a:ext cx="1897415" cy="1015663"/>
          </a:xfrm>
          <a:prstGeom prst="rect">
            <a:avLst/>
          </a:prstGeom>
        </p:spPr>
        <p:txBody>
          <a:bodyPr wrap="square">
            <a:spAutoFit/>
          </a:bodyPr>
          <a:lstStyle/>
          <a:p>
            <a:pPr lvl="0" algn="ctr" defTabSz="914400">
              <a:defRPr/>
            </a:pPr>
            <a:r>
              <a:rPr lang="en-US" sz="2000" b="1" dirty="0">
                <a:solidFill>
                  <a:srgbClr val="C00000"/>
                </a:solidFill>
                <a:latin typeface="Cambria" panose="02040503050406030204" pitchFamily="18" charset="0"/>
              </a:rPr>
              <a:t>Greedy </a:t>
            </a:r>
          </a:p>
          <a:p>
            <a:pPr lvl="0" algn="ctr" defTabSz="914400">
              <a:defRPr/>
            </a:pPr>
            <a:r>
              <a:rPr lang="en-US" sz="2000" b="1" dirty="0">
                <a:solidFill>
                  <a:srgbClr val="C00000"/>
                </a:solidFill>
                <a:latin typeface="Cambria" panose="02040503050406030204" pitchFamily="18" charset="0"/>
              </a:rPr>
              <a:t>optimization</a:t>
            </a:r>
          </a:p>
          <a:p>
            <a:pPr lvl="0" algn="ctr" defTabSz="914400">
              <a:defRPr/>
            </a:pPr>
            <a:r>
              <a:rPr lang="en-US" sz="2000" b="1" dirty="0">
                <a:solidFill>
                  <a:srgbClr val="C00000"/>
                </a:solidFill>
                <a:latin typeface="Cambria" panose="02040503050406030204" pitchFamily="18" charset="0"/>
              </a:rPr>
              <a:t>algorithm</a:t>
            </a:r>
            <a:r>
              <a:rPr lang="en-US" sz="2000" b="1" baseline="30000" dirty="0">
                <a:solidFill>
                  <a:srgbClr val="C00000"/>
                </a:solidFill>
                <a:latin typeface="Cambria" panose="02040503050406030204" pitchFamily="18" charset="0"/>
              </a:rPr>
              <a:t>4</a:t>
            </a:r>
          </a:p>
        </p:txBody>
      </p:sp>
      <p:sp>
        <p:nvSpPr>
          <p:cNvPr id="5" name="Rectangle 4">
            <a:extLst>
              <a:ext uri="{FF2B5EF4-FFF2-40B4-BE49-F238E27FC236}">
                <a16:creationId xmlns:a16="http://schemas.microsoft.com/office/drawing/2014/main" id="{57CCF73A-D6D7-5F42-BBB7-D72E01F16EAE}"/>
              </a:ext>
            </a:extLst>
          </p:cNvPr>
          <p:cNvSpPr/>
          <p:nvPr/>
        </p:nvSpPr>
        <p:spPr>
          <a:xfrm>
            <a:off x="347666" y="6182734"/>
            <a:ext cx="8451737" cy="276999"/>
          </a:xfrm>
          <a:prstGeom prst="rect">
            <a:avLst/>
          </a:prstGeom>
        </p:spPr>
        <p:txBody>
          <a:bodyPr wrap="none">
            <a:spAutoFit/>
          </a:bodyPr>
          <a:lstStyle/>
          <a:p>
            <a:r>
              <a:rPr lang="en-US" sz="1200" dirty="0">
                <a:latin typeface="Cambria" panose="02040503050406030204" pitchFamily="18" charset="0"/>
              </a:rPr>
              <a:t> </a:t>
            </a:r>
            <a:r>
              <a:rPr lang="en-US" sz="1200" baseline="30000" dirty="0">
                <a:latin typeface="Cambria" panose="02040503050406030204" pitchFamily="18" charset="0"/>
              </a:rPr>
              <a:t>4</a:t>
            </a:r>
            <a:r>
              <a:rPr lang="en-US" sz="1200" dirty="0">
                <a:latin typeface="Cambria" panose="02040503050406030204" pitchFamily="18" charset="0"/>
              </a:rPr>
              <a:t> L. </a:t>
            </a:r>
            <a:r>
              <a:rPr lang="en-US" sz="1200" dirty="0" err="1">
                <a:latin typeface="Cambria" panose="02040503050406030204" pitchFamily="18" charset="0"/>
              </a:rPr>
              <a:t>Amarù</a:t>
            </a:r>
            <a:r>
              <a:rPr lang="en-US" sz="1200" dirty="0">
                <a:latin typeface="Cambria" panose="02040503050406030204" pitchFamily="18" charset="0"/>
              </a:rPr>
              <a:t> et al, “</a:t>
            </a:r>
            <a:r>
              <a:rPr lang="en-US" sz="1200" i="1" dirty="0">
                <a:latin typeface="Cambria" panose="02040503050406030204" pitchFamily="18" charset="0"/>
              </a:rPr>
              <a:t>Majority-Inverter Graph: A Novel Data-Structure and Algorithms for Efficient Logic Optimization</a:t>
            </a:r>
            <a:r>
              <a:rPr lang="en-US" sz="1200" dirty="0">
                <a:latin typeface="Cambria" panose="02040503050406030204" pitchFamily="18" charset="0"/>
              </a:rPr>
              <a:t>”, DAC, 2014.</a:t>
            </a:r>
          </a:p>
        </p:txBody>
      </p:sp>
      <p:grpSp>
        <p:nvGrpSpPr>
          <p:cNvPr id="95" name="Group 94">
            <a:extLst>
              <a:ext uri="{FF2B5EF4-FFF2-40B4-BE49-F238E27FC236}">
                <a16:creationId xmlns:a16="http://schemas.microsoft.com/office/drawing/2014/main" id="{F265707D-0666-824E-ACCA-92245AD170FF}"/>
              </a:ext>
            </a:extLst>
          </p:cNvPr>
          <p:cNvGrpSpPr/>
          <p:nvPr/>
        </p:nvGrpSpPr>
        <p:grpSpPr>
          <a:xfrm>
            <a:off x="117153" y="1419487"/>
            <a:ext cx="3776580" cy="2191573"/>
            <a:chOff x="5223647" y="3181288"/>
            <a:chExt cx="3776580" cy="2191573"/>
          </a:xfrm>
        </p:grpSpPr>
        <p:sp>
          <p:nvSpPr>
            <p:cNvPr id="106" name="Rounded Rectangle 105">
              <a:extLst>
                <a:ext uri="{FF2B5EF4-FFF2-40B4-BE49-F238E27FC236}">
                  <a16:creationId xmlns:a16="http://schemas.microsoft.com/office/drawing/2014/main" id="{0BA003FF-FB9A-CB4A-861C-4BB4636243C5}"/>
                </a:ext>
              </a:extLst>
            </p:cNvPr>
            <p:cNvSpPr/>
            <p:nvPr/>
          </p:nvSpPr>
          <p:spPr>
            <a:xfrm>
              <a:off x="5223647" y="3181288"/>
              <a:ext cx="3776580" cy="2191573"/>
            </a:xfrm>
            <a:prstGeom prst="roundRect">
              <a:avLst/>
            </a:prstGeom>
            <a:solidFill>
              <a:schemeClr val="accent1">
                <a:lumMod val="20000"/>
                <a:lumOff val="80000"/>
              </a:schemeClr>
            </a:solidFill>
            <a:ln w="38100">
              <a:solidFill>
                <a:schemeClr val="tx1"/>
              </a:solidFill>
              <a:prstDash val="dash"/>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107" name="Group 106">
              <a:extLst>
                <a:ext uri="{FF2B5EF4-FFF2-40B4-BE49-F238E27FC236}">
                  <a16:creationId xmlns:a16="http://schemas.microsoft.com/office/drawing/2014/main" id="{86CCCF93-0B67-754B-87A6-384D3BED2930}"/>
                </a:ext>
              </a:extLst>
            </p:cNvPr>
            <p:cNvGrpSpPr/>
            <p:nvPr/>
          </p:nvGrpSpPr>
          <p:grpSpPr>
            <a:xfrm>
              <a:off x="5368698" y="3568814"/>
              <a:ext cx="3568290" cy="1726681"/>
              <a:chOff x="2212339" y="2855364"/>
              <a:chExt cx="2707738" cy="1310264"/>
            </a:xfrm>
          </p:grpSpPr>
          <p:grpSp>
            <p:nvGrpSpPr>
              <p:cNvPr id="123" name="Group 122">
                <a:extLst>
                  <a:ext uri="{FF2B5EF4-FFF2-40B4-BE49-F238E27FC236}">
                    <a16:creationId xmlns:a16="http://schemas.microsoft.com/office/drawing/2014/main" id="{ADC4B3AE-06A7-9041-9394-C94486C05716}"/>
                  </a:ext>
                </a:extLst>
              </p:cNvPr>
              <p:cNvGrpSpPr/>
              <p:nvPr/>
            </p:nvGrpSpPr>
            <p:grpSpPr>
              <a:xfrm>
                <a:off x="2488643" y="2925371"/>
                <a:ext cx="1253753" cy="388572"/>
                <a:chOff x="2411760" y="3026130"/>
                <a:chExt cx="6153531" cy="1574185"/>
              </a:xfrm>
              <a:solidFill>
                <a:schemeClr val="tx1"/>
              </a:solidFill>
            </p:grpSpPr>
            <p:cxnSp>
              <p:nvCxnSpPr>
                <p:cNvPr id="162" name="Straight Connector 161">
                  <a:extLst>
                    <a:ext uri="{FF2B5EF4-FFF2-40B4-BE49-F238E27FC236}">
                      <a16:creationId xmlns:a16="http://schemas.microsoft.com/office/drawing/2014/main" id="{35B2B211-3104-9543-86BD-1C471F50F28F}"/>
                    </a:ext>
                  </a:extLst>
                </p:cNvPr>
                <p:cNvCxnSpPr/>
                <p:nvPr/>
              </p:nvCxnSpPr>
              <p:spPr>
                <a:xfrm flipH="1">
                  <a:off x="2627784" y="3284984"/>
                  <a:ext cx="1080120" cy="0"/>
                </a:xfrm>
                <a:prstGeom prst="line">
                  <a:avLst/>
                </a:prstGeom>
                <a:grpFill/>
                <a:ln w="25400" cap="flat" cmpd="sng" algn="ctr">
                  <a:solidFill>
                    <a:schemeClr val="tx1"/>
                  </a:solidFill>
                  <a:prstDash val="solid"/>
                </a:ln>
                <a:effectLst/>
              </p:spPr>
            </p:cxnSp>
            <p:cxnSp>
              <p:nvCxnSpPr>
                <p:cNvPr id="163" name="Straight Connector 162">
                  <a:extLst>
                    <a:ext uri="{FF2B5EF4-FFF2-40B4-BE49-F238E27FC236}">
                      <a16:creationId xmlns:a16="http://schemas.microsoft.com/office/drawing/2014/main" id="{92AD63F4-3486-8D41-BCE0-113AE4B4AA2D}"/>
                    </a:ext>
                  </a:extLst>
                </p:cNvPr>
                <p:cNvCxnSpPr>
                  <a:cxnSpLocks/>
                </p:cNvCxnSpPr>
                <p:nvPr/>
              </p:nvCxnSpPr>
              <p:spPr>
                <a:xfrm flipH="1">
                  <a:off x="2627784" y="4437112"/>
                  <a:ext cx="1362245" cy="0"/>
                </a:xfrm>
                <a:prstGeom prst="line">
                  <a:avLst/>
                </a:prstGeom>
                <a:grpFill/>
                <a:ln w="25400" cap="flat" cmpd="sng" algn="ctr">
                  <a:solidFill>
                    <a:schemeClr val="tx1"/>
                  </a:solidFill>
                  <a:prstDash val="solid"/>
                </a:ln>
                <a:effectLst/>
              </p:spPr>
            </p:cxnSp>
            <p:cxnSp>
              <p:nvCxnSpPr>
                <p:cNvPr id="164" name="Straight Connector 163">
                  <a:extLst>
                    <a:ext uri="{FF2B5EF4-FFF2-40B4-BE49-F238E27FC236}">
                      <a16:creationId xmlns:a16="http://schemas.microsoft.com/office/drawing/2014/main" id="{33CC818C-7E37-B646-BF79-4822E00E7E73}"/>
                    </a:ext>
                  </a:extLst>
                </p:cNvPr>
                <p:cNvCxnSpPr>
                  <a:cxnSpLocks/>
                </p:cNvCxnSpPr>
                <p:nvPr/>
              </p:nvCxnSpPr>
              <p:spPr>
                <a:xfrm flipH="1" flipV="1">
                  <a:off x="5359992" y="3838795"/>
                  <a:ext cx="3205299" cy="9441"/>
                </a:xfrm>
                <a:prstGeom prst="line">
                  <a:avLst/>
                </a:prstGeom>
                <a:grpFill/>
                <a:ln w="25400" cap="flat" cmpd="sng" algn="ctr">
                  <a:solidFill>
                    <a:schemeClr val="tx1"/>
                  </a:solidFill>
                  <a:prstDash val="solid"/>
                </a:ln>
                <a:effectLst/>
              </p:spPr>
            </p:cxnSp>
            <p:sp>
              <p:nvSpPr>
                <p:cNvPr id="165" name="Flowchart: Connector 8">
                  <a:extLst>
                    <a:ext uri="{FF2B5EF4-FFF2-40B4-BE49-F238E27FC236}">
                      <a16:creationId xmlns:a16="http://schemas.microsoft.com/office/drawing/2014/main" id="{519A9069-9F7F-114F-AA87-F028501970DB}"/>
                    </a:ext>
                  </a:extLst>
                </p:cNvPr>
                <p:cNvSpPr/>
                <p:nvPr/>
              </p:nvSpPr>
              <p:spPr>
                <a:xfrm>
                  <a:off x="2411760" y="3176972"/>
                  <a:ext cx="216024" cy="216024"/>
                </a:xfrm>
                <a:prstGeom prst="flowChartConnector">
                  <a:avLst/>
                </a:prstGeom>
                <a:grp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66" name="Flowchart: Connector 9">
                  <a:extLst>
                    <a:ext uri="{FF2B5EF4-FFF2-40B4-BE49-F238E27FC236}">
                      <a16:creationId xmlns:a16="http://schemas.microsoft.com/office/drawing/2014/main" id="{73CFF950-214E-194D-AD3A-19BA7A9EC6D1}"/>
                    </a:ext>
                  </a:extLst>
                </p:cNvPr>
                <p:cNvSpPr/>
                <p:nvPr/>
              </p:nvSpPr>
              <p:spPr>
                <a:xfrm>
                  <a:off x="2435000" y="4329100"/>
                  <a:ext cx="216024" cy="216024"/>
                </a:xfrm>
                <a:prstGeom prst="flowChartConnector">
                  <a:avLst/>
                </a:prstGeom>
                <a:grp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67" name="Flowchart: Delay 3">
                  <a:extLst>
                    <a:ext uri="{FF2B5EF4-FFF2-40B4-BE49-F238E27FC236}">
                      <a16:creationId xmlns:a16="http://schemas.microsoft.com/office/drawing/2014/main" id="{7B0208B6-9529-EA40-8DA9-434EF6CBF9D0}"/>
                    </a:ext>
                  </a:extLst>
                </p:cNvPr>
                <p:cNvSpPr/>
                <p:nvPr/>
              </p:nvSpPr>
              <p:spPr>
                <a:xfrm>
                  <a:off x="3463347" y="3026130"/>
                  <a:ext cx="1907143" cy="1574185"/>
                </a:xfrm>
                <a:prstGeom prst="ellipse">
                  <a:avLst/>
                </a:prstGeom>
                <a:solidFill>
                  <a:schemeClr val="accent2">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ambria" panose="02040503050406030204" pitchFamily="18" charset="0"/>
                    </a:rPr>
                    <a:t>MAJ</a:t>
                  </a:r>
                </a:p>
              </p:txBody>
            </p:sp>
          </p:grpSp>
          <p:grpSp>
            <p:nvGrpSpPr>
              <p:cNvPr id="124" name="Group 123">
                <a:extLst>
                  <a:ext uri="{FF2B5EF4-FFF2-40B4-BE49-F238E27FC236}">
                    <a16:creationId xmlns:a16="http://schemas.microsoft.com/office/drawing/2014/main" id="{0042A3AA-5B6D-E146-BFA5-48EF93C917FF}"/>
                  </a:ext>
                </a:extLst>
              </p:cNvPr>
              <p:cNvGrpSpPr/>
              <p:nvPr/>
            </p:nvGrpSpPr>
            <p:grpSpPr>
              <a:xfrm>
                <a:off x="2515384" y="3880850"/>
                <a:ext cx="1703140" cy="147687"/>
                <a:chOff x="-636964" y="3838798"/>
                <a:chExt cx="8359176" cy="598312"/>
              </a:xfrm>
              <a:solidFill>
                <a:schemeClr val="tx1"/>
              </a:solidFill>
            </p:grpSpPr>
            <p:cxnSp>
              <p:nvCxnSpPr>
                <p:cNvPr id="159" name="Straight Connector 158">
                  <a:extLst>
                    <a:ext uri="{FF2B5EF4-FFF2-40B4-BE49-F238E27FC236}">
                      <a16:creationId xmlns:a16="http://schemas.microsoft.com/office/drawing/2014/main" id="{E0965D2E-E2C0-F444-9723-06BAE3D6B532}"/>
                    </a:ext>
                  </a:extLst>
                </p:cNvPr>
                <p:cNvCxnSpPr>
                  <a:cxnSpLocks/>
                </p:cNvCxnSpPr>
                <p:nvPr/>
              </p:nvCxnSpPr>
              <p:spPr>
                <a:xfrm flipH="1">
                  <a:off x="-636964" y="4437110"/>
                  <a:ext cx="4767860" cy="0"/>
                </a:xfrm>
                <a:prstGeom prst="line">
                  <a:avLst/>
                </a:prstGeom>
                <a:grpFill/>
                <a:ln w="25400" cap="flat" cmpd="sng" algn="ctr">
                  <a:solidFill>
                    <a:schemeClr val="tx1"/>
                  </a:solidFill>
                  <a:prstDash val="solid"/>
                </a:ln>
                <a:effectLst/>
              </p:spPr>
            </p:cxnSp>
            <p:cxnSp>
              <p:nvCxnSpPr>
                <p:cNvPr id="161" name="Straight Connector 160">
                  <a:extLst>
                    <a:ext uri="{FF2B5EF4-FFF2-40B4-BE49-F238E27FC236}">
                      <a16:creationId xmlns:a16="http://schemas.microsoft.com/office/drawing/2014/main" id="{176B5DD8-A3DE-6848-8511-B5F85F419B41}"/>
                    </a:ext>
                  </a:extLst>
                </p:cNvPr>
                <p:cNvCxnSpPr>
                  <a:cxnSpLocks/>
                  <a:stCxn id="110" idx="4"/>
                </p:cNvCxnSpPr>
                <p:nvPr/>
              </p:nvCxnSpPr>
              <p:spPr>
                <a:xfrm flipH="1" flipV="1">
                  <a:off x="5433677" y="3838798"/>
                  <a:ext cx="2288535" cy="0"/>
                </a:xfrm>
                <a:prstGeom prst="line">
                  <a:avLst/>
                </a:prstGeom>
                <a:grpFill/>
                <a:ln w="25400" cap="flat" cmpd="sng" algn="ctr">
                  <a:solidFill>
                    <a:schemeClr val="tx1"/>
                  </a:solidFill>
                  <a:prstDash val="solid"/>
                </a:ln>
                <a:effectLst/>
              </p:spPr>
            </p:cxnSp>
          </p:grpSp>
          <p:sp>
            <p:nvSpPr>
              <p:cNvPr id="125" name="Rectangle 124">
                <a:extLst>
                  <a:ext uri="{FF2B5EF4-FFF2-40B4-BE49-F238E27FC236}">
                    <a16:creationId xmlns:a16="http://schemas.microsoft.com/office/drawing/2014/main" id="{35BE223E-60C0-FB4B-88C0-4A840C4D4DB3}"/>
                  </a:ext>
                </a:extLst>
              </p:cNvPr>
              <p:cNvSpPr/>
              <p:nvPr/>
            </p:nvSpPr>
            <p:spPr>
              <a:xfrm>
                <a:off x="2227027" y="2855364"/>
                <a:ext cx="232579" cy="256906"/>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0</a:t>
                </a:r>
              </a:p>
            </p:txBody>
          </p:sp>
          <p:sp>
            <p:nvSpPr>
              <p:cNvPr id="126" name="Rectangle 125">
                <a:extLst>
                  <a:ext uri="{FF2B5EF4-FFF2-40B4-BE49-F238E27FC236}">
                    <a16:creationId xmlns:a16="http://schemas.microsoft.com/office/drawing/2014/main" id="{B48D537D-BCA0-5E42-B0D1-1CA105A14E7A}"/>
                  </a:ext>
                </a:extLst>
              </p:cNvPr>
              <p:cNvSpPr/>
              <p:nvPr/>
            </p:nvSpPr>
            <p:spPr>
              <a:xfrm>
                <a:off x="2222218" y="3144794"/>
                <a:ext cx="248392" cy="256906"/>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grpSp>
            <p:nvGrpSpPr>
              <p:cNvPr id="127" name="Group 126">
                <a:extLst>
                  <a:ext uri="{FF2B5EF4-FFF2-40B4-BE49-F238E27FC236}">
                    <a16:creationId xmlns:a16="http://schemas.microsoft.com/office/drawing/2014/main" id="{6B8007F4-B6F6-5B41-A9B1-D0E0583CEBE2}"/>
                  </a:ext>
                </a:extLst>
              </p:cNvPr>
              <p:cNvGrpSpPr/>
              <p:nvPr/>
            </p:nvGrpSpPr>
            <p:grpSpPr>
              <a:xfrm>
                <a:off x="2607028" y="3662023"/>
                <a:ext cx="865946" cy="286338"/>
                <a:chOff x="2668770" y="3528356"/>
                <a:chExt cx="4250134" cy="1160020"/>
              </a:xfrm>
              <a:solidFill>
                <a:schemeClr val="tx1"/>
              </a:solidFill>
            </p:grpSpPr>
            <p:cxnSp>
              <p:nvCxnSpPr>
                <p:cNvPr id="149" name="Straight Connector 148">
                  <a:extLst>
                    <a:ext uri="{FF2B5EF4-FFF2-40B4-BE49-F238E27FC236}">
                      <a16:creationId xmlns:a16="http://schemas.microsoft.com/office/drawing/2014/main" id="{825445E5-C72D-8649-8C04-A906EA24BB52}"/>
                    </a:ext>
                  </a:extLst>
                </p:cNvPr>
                <p:cNvCxnSpPr>
                  <a:cxnSpLocks/>
                  <a:stCxn id="108" idx="1"/>
                </p:cNvCxnSpPr>
                <p:nvPr/>
              </p:nvCxnSpPr>
              <p:spPr>
                <a:xfrm flipH="1" flipV="1">
                  <a:off x="2668770" y="3528356"/>
                  <a:ext cx="934532" cy="3"/>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275B24F-4D52-9140-99F6-C179154DBF08}"/>
                    </a:ext>
                  </a:extLst>
                </p:cNvPr>
                <p:cNvCxnSpPr>
                  <a:cxnSpLocks/>
                </p:cNvCxnSpPr>
                <p:nvPr/>
              </p:nvCxnSpPr>
              <p:spPr>
                <a:xfrm flipH="1">
                  <a:off x="3059823" y="4688376"/>
                  <a:ext cx="681121"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1192427F-28DA-BB44-9B8C-BA25DEDD977D}"/>
                    </a:ext>
                  </a:extLst>
                </p:cNvPr>
                <p:cNvCxnSpPr>
                  <a:cxnSpLocks/>
                </p:cNvCxnSpPr>
                <p:nvPr/>
              </p:nvCxnSpPr>
              <p:spPr>
                <a:xfrm flipH="1">
                  <a:off x="5155053" y="3838794"/>
                  <a:ext cx="1763851" cy="9453"/>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8" name="Straight Connector 127">
                <a:extLst>
                  <a:ext uri="{FF2B5EF4-FFF2-40B4-BE49-F238E27FC236}">
                    <a16:creationId xmlns:a16="http://schemas.microsoft.com/office/drawing/2014/main" id="{DAF4E2F3-1416-CE4B-A9DA-F2A4901C1045}"/>
                  </a:ext>
                </a:extLst>
              </p:cNvPr>
              <p:cNvCxnSpPr>
                <a:cxnSpLocks/>
              </p:cNvCxnSpPr>
              <p:nvPr/>
            </p:nvCxnSpPr>
            <p:spPr>
              <a:xfrm>
                <a:off x="2610904" y="3133721"/>
                <a:ext cx="1" cy="531861"/>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D1AA5A6-55D5-934B-829F-025A5DEDEAB3}"/>
                  </a:ext>
                </a:extLst>
              </p:cNvPr>
              <p:cNvCxnSpPr>
                <a:cxnSpLocks/>
              </p:cNvCxnSpPr>
              <p:nvPr/>
            </p:nvCxnSpPr>
            <p:spPr>
              <a:xfrm flipH="1">
                <a:off x="2690579" y="3265185"/>
                <a:ext cx="1" cy="683177"/>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0" name="Flowchart: Connector 9">
                <a:extLst>
                  <a:ext uri="{FF2B5EF4-FFF2-40B4-BE49-F238E27FC236}">
                    <a16:creationId xmlns:a16="http://schemas.microsoft.com/office/drawing/2014/main" id="{68E055E2-F990-6242-B8C5-74C304C0417B}"/>
                  </a:ext>
                </a:extLst>
              </p:cNvPr>
              <p:cNvSpPr/>
              <p:nvPr/>
            </p:nvSpPr>
            <p:spPr>
              <a:xfrm>
                <a:off x="2493377" y="4001878"/>
                <a:ext cx="44014" cy="53323"/>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31" name="Rectangle 130">
                <a:extLst>
                  <a:ext uri="{FF2B5EF4-FFF2-40B4-BE49-F238E27FC236}">
                    <a16:creationId xmlns:a16="http://schemas.microsoft.com/office/drawing/2014/main" id="{0AFE4B15-F544-3B44-80BA-DD4F1FA129EB}"/>
                  </a:ext>
                </a:extLst>
              </p:cNvPr>
              <p:cNvSpPr/>
              <p:nvPr/>
            </p:nvSpPr>
            <p:spPr>
              <a:xfrm>
                <a:off x="2212339" y="3908722"/>
                <a:ext cx="323810" cy="25690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grpSp>
            <p:nvGrpSpPr>
              <p:cNvPr id="132" name="Group 131">
                <a:extLst>
                  <a:ext uri="{FF2B5EF4-FFF2-40B4-BE49-F238E27FC236}">
                    <a16:creationId xmlns:a16="http://schemas.microsoft.com/office/drawing/2014/main" id="{03130E7E-5650-FA48-BA94-EB4971D49668}"/>
                  </a:ext>
                </a:extLst>
              </p:cNvPr>
              <p:cNvGrpSpPr/>
              <p:nvPr/>
            </p:nvGrpSpPr>
            <p:grpSpPr>
              <a:xfrm>
                <a:off x="3730271" y="3547802"/>
                <a:ext cx="836194" cy="156952"/>
                <a:chOff x="2726798" y="3081120"/>
                <a:chExt cx="4104109" cy="635836"/>
              </a:xfrm>
              <a:solidFill>
                <a:schemeClr val="tx1"/>
              </a:solidFill>
            </p:grpSpPr>
            <p:cxnSp>
              <p:nvCxnSpPr>
                <p:cNvPr id="136" name="Straight Connector 135">
                  <a:extLst>
                    <a:ext uri="{FF2B5EF4-FFF2-40B4-BE49-F238E27FC236}">
                      <a16:creationId xmlns:a16="http://schemas.microsoft.com/office/drawing/2014/main" id="{A4A0ABEF-188C-154E-91F2-3BD7B92DAFD4}"/>
                    </a:ext>
                  </a:extLst>
                </p:cNvPr>
                <p:cNvCxnSpPr>
                  <a:cxnSpLocks/>
                </p:cNvCxnSpPr>
                <p:nvPr/>
              </p:nvCxnSpPr>
              <p:spPr>
                <a:xfrm flipH="1">
                  <a:off x="2726798" y="3081120"/>
                  <a:ext cx="2209519"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BA104AA-8F33-6D4E-94AC-89AA08A0B3E7}"/>
                    </a:ext>
                  </a:extLst>
                </p:cNvPr>
                <p:cNvCxnSpPr>
                  <a:cxnSpLocks/>
                  <a:stCxn id="110" idx="6"/>
                  <a:endCxn id="134" idx="6"/>
                </p:cNvCxnSpPr>
                <p:nvPr/>
              </p:nvCxnSpPr>
              <p:spPr>
                <a:xfrm flipV="1">
                  <a:off x="6076750" y="3713126"/>
                  <a:ext cx="754157" cy="383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3" name="Straight Connector 132">
                <a:extLst>
                  <a:ext uri="{FF2B5EF4-FFF2-40B4-BE49-F238E27FC236}">
                    <a16:creationId xmlns:a16="http://schemas.microsoft.com/office/drawing/2014/main" id="{A461E50C-E685-D643-A019-5ADD54ACD562}"/>
                  </a:ext>
                </a:extLst>
              </p:cNvPr>
              <p:cNvCxnSpPr>
                <a:cxnSpLocks/>
              </p:cNvCxnSpPr>
              <p:nvPr/>
            </p:nvCxnSpPr>
            <p:spPr>
              <a:xfrm flipV="1">
                <a:off x="3732748" y="3129720"/>
                <a:ext cx="0" cy="415746"/>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4" name="Flowchart: Connector 11">
                <a:extLst>
                  <a:ext uri="{FF2B5EF4-FFF2-40B4-BE49-F238E27FC236}">
                    <a16:creationId xmlns:a16="http://schemas.microsoft.com/office/drawing/2014/main" id="{7E44826A-2298-CD48-96B4-6612657998E1}"/>
                  </a:ext>
                </a:extLst>
              </p:cNvPr>
              <p:cNvSpPr/>
              <p:nvPr/>
            </p:nvSpPr>
            <p:spPr>
              <a:xfrm>
                <a:off x="4522451" y="3677147"/>
                <a:ext cx="44014" cy="53323"/>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35" name="Rectangle 134">
                <a:extLst>
                  <a:ext uri="{FF2B5EF4-FFF2-40B4-BE49-F238E27FC236}">
                    <a16:creationId xmlns:a16="http://schemas.microsoft.com/office/drawing/2014/main" id="{47CD6CF2-AC5F-0F4B-924F-D2EB400F9D25}"/>
                  </a:ext>
                </a:extLst>
              </p:cNvPr>
              <p:cNvSpPr/>
              <p:nvPr/>
            </p:nvSpPr>
            <p:spPr>
              <a:xfrm>
                <a:off x="4532868" y="3548586"/>
                <a:ext cx="387209" cy="25690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grpSp>
        <p:sp>
          <p:nvSpPr>
            <p:cNvPr id="108" name="Flowchart: Delay 3">
              <a:extLst>
                <a:ext uri="{FF2B5EF4-FFF2-40B4-BE49-F238E27FC236}">
                  <a16:creationId xmlns:a16="http://schemas.microsoft.com/office/drawing/2014/main" id="{60858325-CBF3-9E49-B4DF-234FC9C77BE0}"/>
                </a:ext>
              </a:extLst>
            </p:cNvPr>
            <p:cNvSpPr/>
            <p:nvPr/>
          </p:nvSpPr>
          <p:spPr>
            <a:xfrm>
              <a:off x="6064754" y="4556847"/>
              <a:ext cx="512064" cy="512065"/>
            </a:xfrm>
            <a:prstGeom prst="ellipse">
              <a:avLst/>
            </a:prstGeom>
            <a:solidFill>
              <a:schemeClr val="accent6">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ambria" panose="02040503050406030204" pitchFamily="18" charset="0"/>
                </a:rPr>
                <a:t>MAJ</a:t>
              </a:r>
            </a:p>
          </p:txBody>
        </p:sp>
        <p:sp>
          <p:nvSpPr>
            <p:cNvPr id="109" name="Flowchart: Delay 3">
              <a:extLst>
                <a:ext uri="{FF2B5EF4-FFF2-40B4-BE49-F238E27FC236}">
                  <a16:creationId xmlns:a16="http://schemas.microsoft.com/office/drawing/2014/main" id="{DB28BB46-7F6A-9C42-884A-9EF5C916B8FB}"/>
                </a:ext>
              </a:extLst>
            </p:cNvPr>
            <p:cNvSpPr/>
            <p:nvPr/>
          </p:nvSpPr>
          <p:spPr>
            <a:xfrm>
              <a:off x="6914451" y="4621447"/>
              <a:ext cx="512064" cy="512065"/>
            </a:xfrm>
            <a:prstGeom prst="ellipse">
              <a:avLst/>
            </a:prstGeom>
            <a:solidFill>
              <a:schemeClr val="accent2">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ambria" panose="02040503050406030204" pitchFamily="18" charset="0"/>
                </a:rPr>
                <a:t>MAJ</a:t>
              </a:r>
            </a:p>
          </p:txBody>
        </p:sp>
        <p:sp>
          <p:nvSpPr>
            <p:cNvPr id="110" name="Flowchart: Delay 3">
              <a:extLst>
                <a:ext uri="{FF2B5EF4-FFF2-40B4-BE49-F238E27FC236}">
                  <a16:creationId xmlns:a16="http://schemas.microsoft.com/office/drawing/2014/main" id="{8278AEE9-0281-C841-9E79-154722EDD01B}"/>
                </a:ext>
              </a:extLst>
            </p:cNvPr>
            <p:cNvSpPr/>
            <p:nvPr/>
          </p:nvSpPr>
          <p:spPr>
            <a:xfrm>
              <a:off x="7756440" y="4432117"/>
              <a:ext cx="512064" cy="512065"/>
            </a:xfrm>
            <a:prstGeom prst="ellipse">
              <a:avLst/>
            </a:prstGeom>
            <a:solidFill>
              <a:schemeClr val="accent6">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ambria" panose="02040503050406030204" pitchFamily="18" charset="0"/>
                </a:rPr>
                <a:t>MAJ</a:t>
              </a:r>
            </a:p>
          </p:txBody>
        </p:sp>
        <p:cxnSp>
          <p:nvCxnSpPr>
            <p:cNvPr id="111" name="Straight Connector 110">
              <a:extLst>
                <a:ext uri="{FF2B5EF4-FFF2-40B4-BE49-F238E27FC236}">
                  <a16:creationId xmlns:a16="http://schemas.microsoft.com/office/drawing/2014/main" id="{C37678C0-44DE-9640-835A-BC13BCE12FA0}"/>
                </a:ext>
              </a:extLst>
            </p:cNvPr>
            <p:cNvCxnSpPr>
              <a:cxnSpLocks/>
            </p:cNvCxnSpPr>
            <p:nvPr/>
          </p:nvCxnSpPr>
          <p:spPr>
            <a:xfrm>
              <a:off x="5766813" y="3939567"/>
              <a:ext cx="244023" cy="0"/>
            </a:xfrm>
            <a:prstGeom prst="line">
              <a:avLst/>
            </a:prstGeom>
            <a:ln w="19050"/>
          </p:spPr>
          <p:style>
            <a:lnRef idx="1">
              <a:schemeClr val="dk1"/>
            </a:lnRef>
            <a:fillRef idx="0">
              <a:schemeClr val="dk1"/>
            </a:fillRef>
            <a:effectRef idx="0">
              <a:schemeClr val="dk1"/>
            </a:effectRef>
            <a:fontRef idx="minor">
              <a:schemeClr val="tx1"/>
            </a:fontRef>
          </p:style>
        </p:cxnSp>
        <p:sp>
          <p:nvSpPr>
            <p:cNvPr id="112" name="Flowchart: Connector 8">
              <a:extLst>
                <a:ext uri="{FF2B5EF4-FFF2-40B4-BE49-F238E27FC236}">
                  <a16:creationId xmlns:a16="http://schemas.microsoft.com/office/drawing/2014/main" id="{B2CE5831-9011-9C43-8BC0-21FB1DB74E40}"/>
                </a:ext>
              </a:extLst>
            </p:cNvPr>
            <p:cNvSpPr/>
            <p:nvPr/>
          </p:nvSpPr>
          <p:spPr>
            <a:xfrm>
              <a:off x="5732148" y="3900580"/>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13" name="Rectangle 112">
              <a:extLst>
                <a:ext uri="{FF2B5EF4-FFF2-40B4-BE49-F238E27FC236}">
                  <a16:creationId xmlns:a16="http://schemas.microsoft.com/office/drawing/2014/main" id="{252F18E9-C3D1-924E-8F41-BB2F3DD936FF}"/>
                </a:ext>
              </a:extLst>
            </p:cNvPr>
            <p:cNvSpPr/>
            <p:nvPr/>
          </p:nvSpPr>
          <p:spPr>
            <a:xfrm>
              <a:off x="5378016" y="3758674"/>
              <a:ext cx="317716"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114" name="Straight Connector 113">
              <a:extLst>
                <a:ext uri="{FF2B5EF4-FFF2-40B4-BE49-F238E27FC236}">
                  <a16:creationId xmlns:a16="http://schemas.microsoft.com/office/drawing/2014/main" id="{BC1DC6D9-9788-AA4E-90AE-462A4EA12875}"/>
                </a:ext>
              </a:extLst>
            </p:cNvPr>
            <p:cNvCxnSpPr>
              <a:cxnSpLocks/>
            </p:cNvCxnSpPr>
            <p:nvPr/>
          </p:nvCxnSpPr>
          <p:spPr>
            <a:xfrm>
              <a:off x="6827896" y="4938472"/>
              <a:ext cx="91440" cy="0"/>
            </a:xfrm>
            <a:prstGeom prst="line">
              <a:avLst/>
            </a:prstGeom>
            <a:ln w="19050"/>
          </p:spPr>
          <p:style>
            <a:lnRef idx="1">
              <a:schemeClr val="dk1"/>
            </a:lnRef>
            <a:fillRef idx="0">
              <a:schemeClr val="dk1"/>
            </a:fillRef>
            <a:effectRef idx="0">
              <a:schemeClr val="dk1"/>
            </a:effectRef>
            <a:fontRef idx="minor">
              <a:schemeClr val="tx1"/>
            </a:fontRef>
          </p:style>
        </p:cxnSp>
        <p:sp>
          <p:nvSpPr>
            <p:cNvPr id="115" name="Flowchart: Connector 8">
              <a:extLst>
                <a:ext uri="{FF2B5EF4-FFF2-40B4-BE49-F238E27FC236}">
                  <a16:creationId xmlns:a16="http://schemas.microsoft.com/office/drawing/2014/main" id="{0DB41CED-5737-554F-BA4D-D6CC40FBF84C}"/>
                </a:ext>
              </a:extLst>
            </p:cNvPr>
            <p:cNvSpPr/>
            <p:nvPr/>
          </p:nvSpPr>
          <p:spPr>
            <a:xfrm>
              <a:off x="6778129" y="4896980"/>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16" name="Rectangle 115">
              <a:extLst>
                <a:ext uri="{FF2B5EF4-FFF2-40B4-BE49-F238E27FC236}">
                  <a16:creationId xmlns:a16="http://schemas.microsoft.com/office/drawing/2014/main" id="{6F1413BA-DE05-4347-AB03-E000CE72BF9C}"/>
                </a:ext>
              </a:extLst>
            </p:cNvPr>
            <p:cNvSpPr/>
            <p:nvPr/>
          </p:nvSpPr>
          <p:spPr>
            <a:xfrm>
              <a:off x="6535366" y="4749792"/>
              <a:ext cx="30649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0</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ndParaRPr>
            </a:p>
          </p:txBody>
        </p:sp>
        <p:cxnSp>
          <p:nvCxnSpPr>
            <p:cNvPr id="117" name="Straight Connector 116">
              <a:extLst>
                <a:ext uri="{FF2B5EF4-FFF2-40B4-BE49-F238E27FC236}">
                  <a16:creationId xmlns:a16="http://schemas.microsoft.com/office/drawing/2014/main" id="{C028C0AF-A9E9-3344-A78D-1C873F6E1A06}"/>
                </a:ext>
              </a:extLst>
            </p:cNvPr>
            <p:cNvCxnSpPr>
              <a:cxnSpLocks/>
            </p:cNvCxnSpPr>
            <p:nvPr/>
          </p:nvCxnSpPr>
          <p:spPr>
            <a:xfrm>
              <a:off x="7621141" y="4713521"/>
              <a:ext cx="146304" cy="0"/>
            </a:xfrm>
            <a:prstGeom prst="line">
              <a:avLst/>
            </a:prstGeom>
            <a:ln w="19050"/>
          </p:spPr>
          <p:style>
            <a:lnRef idx="1">
              <a:schemeClr val="dk1"/>
            </a:lnRef>
            <a:fillRef idx="0">
              <a:schemeClr val="dk1"/>
            </a:fillRef>
            <a:effectRef idx="0">
              <a:schemeClr val="dk1"/>
            </a:effectRef>
            <a:fontRef idx="minor">
              <a:schemeClr val="tx1"/>
            </a:fontRef>
          </p:style>
        </p:cxnSp>
        <p:sp>
          <p:nvSpPr>
            <p:cNvPr id="118" name="Flowchart: Connector 8">
              <a:extLst>
                <a:ext uri="{FF2B5EF4-FFF2-40B4-BE49-F238E27FC236}">
                  <a16:creationId xmlns:a16="http://schemas.microsoft.com/office/drawing/2014/main" id="{481C8A15-1E02-B24D-892A-FB5165D3ABFE}"/>
                </a:ext>
              </a:extLst>
            </p:cNvPr>
            <p:cNvSpPr/>
            <p:nvPr/>
          </p:nvSpPr>
          <p:spPr>
            <a:xfrm>
              <a:off x="7584251" y="4682826"/>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19" name="Rectangle 118">
              <a:extLst>
                <a:ext uri="{FF2B5EF4-FFF2-40B4-BE49-F238E27FC236}">
                  <a16:creationId xmlns:a16="http://schemas.microsoft.com/office/drawing/2014/main" id="{7C00FA5A-BC52-C640-8014-03216F2A8D91}"/>
                </a:ext>
              </a:extLst>
            </p:cNvPr>
            <p:cNvSpPr/>
            <p:nvPr/>
          </p:nvSpPr>
          <p:spPr>
            <a:xfrm>
              <a:off x="7367815" y="4519653"/>
              <a:ext cx="306494" cy="33855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1</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ndParaRPr>
            </a:p>
          </p:txBody>
        </p:sp>
        <p:cxnSp>
          <p:nvCxnSpPr>
            <p:cNvPr id="120" name="Straight Connector 119">
              <a:extLst>
                <a:ext uri="{FF2B5EF4-FFF2-40B4-BE49-F238E27FC236}">
                  <a16:creationId xmlns:a16="http://schemas.microsoft.com/office/drawing/2014/main" id="{93C4B2D6-A202-1B4E-B650-39B42D07CEF3}"/>
                </a:ext>
              </a:extLst>
            </p:cNvPr>
            <p:cNvCxnSpPr>
              <a:cxnSpLocks/>
            </p:cNvCxnSpPr>
            <p:nvPr/>
          </p:nvCxnSpPr>
          <p:spPr>
            <a:xfrm flipH="1">
              <a:off x="5834962" y="4834202"/>
              <a:ext cx="237744" cy="0"/>
            </a:xfrm>
            <a:prstGeom prst="line">
              <a:avLst/>
            </a:prstGeom>
            <a:ln w="19050"/>
          </p:spPr>
          <p:style>
            <a:lnRef idx="1">
              <a:schemeClr val="dk1"/>
            </a:lnRef>
            <a:fillRef idx="0">
              <a:schemeClr val="dk1"/>
            </a:fillRef>
            <a:effectRef idx="0">
              <a:schemeClr val="dk1"/>
            </a:effectRef>
            <a:fontRef idx="minor">
              <a:schemeClr val="tx1"/>
            </a:fontRef>
          </p:style>
        </p:cxnSp>
        <p:sp>
          <p:nvSpPr>
            <p:cNvPr id="121" name="Flowchart: Connector 8">
              <a:extLst>
                <a:ext uri="{FF2B5EF4-FFF2-40B4-BE49-F238E27FC236}">
                  <a16:creationId xmlns:a16="http://schemas.microsoft.com/office/drawing/2014/main" id="{2A645B75-BF0D-FA4A-A919-A6EF027F0E45}"/>
                </a:ext>
              </a:extLst>
            </p:cNvPr>
            <p:cNvSpPr/>
            <p:nvPr/>
          </p:nvSpPr>
          <p:spPr>
            <a:xfrm>
              <a:off x="5821275" y="4802664"/>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22" name="Rectangle 121">
              <a:extLst>
                <a:ext uri="{FF2B5EF4-FFF2-40B4-BE49-F238E27FC236}">
                  <a16:creationId xmlns:a16="http://schemas.microsoft.com/office/drawing/2014/main" id="{A8617736-5052-F545-AE18-1E3C6E013F42}"/>
                </a:ext>
              </a:extLst>
            </p:cNvPr>
            <p:cNvSpPr/>
            <p:nvPr/>
          </p:nvSpPr>
          <p:spPr>
            <a:xfrm>
              <a:off x="5591753" y="4658959"/>
              <a:ext cx="30649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1</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spTree>
    <p:extLst>
      <p:ext uri="{BB962C8B-B14F-4D97-AF65-F5344CB8AC3E}">
        <p14:creationId xmlns:p14="http://schemas.microsoft.com/office/powerpoint/2010/main" val="213070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9"/>
                                        </p:tgtEl>
                                        <p:attrNameLst>
                                          <p:attrName>style.visibility</p:attrName>
                                        </p:attrNameLst>
                                      </p:cBhvr>
                                      <p:to>
                                        <p:strVal val="visible"/>
                                      </p:to>
                                    </p:set>
                                    <p:animEffect transition="in" filter="fade">
                                      <p:cBhvr>
                                        <p:cTn id="27" dur="5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9" grpId="0" animBg="1"/>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AD4B4-B279-0747-9C44-DF1A419ACBFC}"/>
              </a:ext>
            </a:extLst>
          </p:cNvPr>
          <p:cNvSpPr>
            <a:spLocks noGrp="1"/>
          </p:cNvSpPr>
          <p:nvPr>
            <p:ph type="title"/>
          </p:nvPr>
        </p:nvSpPr>
        <p:spPr/>
        <p:txBody>
          <a:bodyPr>
            <a:normAutofit fontScale="90000"/>
          </a:bodyPr>
          <a:lstStyle/>
          <a:p>
            <a:r>
              <a:rPr lang="en-US" dirty="0"/>
              <a:t>DRAM Cell Operation</a:t>
            </a:r>
          </a:p>
        </p:txBody>
      </p:sp>
      <p:cxnSp>
        <p:nvCxnSpPr>
          <p:cNvPr id="4" name="Straight Connector 3">
            <a:extLst>
              <a:ext uri="{FF2B5EF4-FFF2-40B4-BE49-F238E27FC236}">
                <a16:creationId xmlns:a16="http://schemas.microsoft.com/office/drawing/2014/main" id="{B876BB91-B7AF-D446-8C5F-9C16B05D260A}"/>
              </a:ext>
            </a:extLst>
          </p:cNvPr>
          <p:cNvCxnSpPr>
            <a:cxnSpLocks/>
          </p:cNvCxnSpPr>
          <p:nvPr/>
        </p:nvCxnSpPr>
        <p:spPr>
          <a:xfrm>
            <a:off x="1650748" y="1871628"/>
            <a:ext cx="2121132"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0D7C555-5D92-1141-9689-7E4F09F15839}"/>
              </a:ext>
            </a:extLst>
          </p:cNvPr>
          <p:cNvCxnSpPr>
            <a:cxnSpLocks/>
          </p:cNvCxnSpPr>
          <p:nvPr/>
        </p:nvCxnSpPr>
        <p:spPr>
          <a:xfrm flipV="1">
            <a:off x="3413960" y="1871628"/>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9A1EB0-B769-7342-AD5E-458137845468}"/>
              </a:ext>
            </a:extLst>
          </p:cNvPr>
          <p:cNvCxnSpPr>
            <a:cxnSpLocks/>
          </p:cNvCxnSpPr>
          <p:nvPr/>
        </p:nvCxnSpPr>
        <p:spPr>
          <a:xfrm>
            <a:off x="4493811" y="2212009"/>
            <a:ext cx="0" cy="2433981"/>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4F7D819-1095-4744-AD66-7E0ADEEDCDB2}"/>
              </a:ext>
            </a:extLst>
          </p:cNvPr>
          <p:cNvCxnSpPr>
            <a:cxnSpLocks/>
          </p:cNvCxnSpPr>
          <p:nvPr/>
        </p:nvCxnSpPr>
        <p:spPr>
          <a:xfrm>
            <a:off x="2274226" y="2579509"/>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F116BA3-7A32-1F48-84AB-906C66D5468D}"/>
              </a:ext>
            </a:extLst>
          </p:cNvPr>
          <p:cNvSpPr/>
          <p:nvPr/>
        </p:nvSpPr>
        <p:spPr>
          <a:xfrm>
            <a:off x="2129709" y="2799106"/>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25" name="Rectangle 24">
            <a:extLst>
              <a:ext uri="{FF2B5EF4-FFF2-40B4-BE49-F238E27FC236}">
                <a16:creationId xmlns:a16="http://schemas.microsoft.com/office/drawing/2014/main" id="{AAA3F4CD-C2CB-D745-A72F-12FC7B0B358B}"/>
              </a:ext>
            </a:extLst>
          </p:cNvPr>
          <p:cNvSpPr/>
          <p:nvPr/>
        </p:nvSpPr>
        <p:spPr>
          <a:xfrm>
            <a:off x="1538039" y="1504872"/>
            <a:ext cx="1183337" cy="400110"/>
          </a:xfrm>
          <a:prstGeom prst="rect">
            <a:avLst/>
          </a:prstGeom>
        </p:spPr>
        <p:txBody>
          <a:bodyPr wrap="none">
            <a:spAutoFit/>
          </a:bodyPr>
          <a:lstStyle/>
          <a:p>
            <a:r>
              <a:rPr lang="en-US" sz="2000" dirty="0" err="1">
                <a:latin typeface="Cambria" panose="02040503050406030204" pitchFamily="18" charset="0"/>
                <a:cs typeface="Arial" panose="020B0604020202020204" pitchFamily="34" charset="0"/>
              </a:rPr>
              <a:t>wordline</a:t>
            </a:r>
            <a:endParaRPr lang="en-US" sz="2000" dirty="0">
              <a:latin typeface="Cambria" panose="02040503050406030204" pitchFamily="18" charset="0"/>
              <a:cs typeface="Arial" panose="020B0604020202020204" pitchFamily="34" charset="0"/>
            </a:endParaRPr>
          </a:p>
        </p:txBody>
      </p:sp>
      <p:sp>
        <p:nvSpPr>
          <p:cNvPr id="26" name="Rectangle 25">
            <a:extLst>
              <a:ext uri="{FF2B5EF4-FFF2-40B4-BE49-F238E27FC236}">
                <a16:creationId xmlns:a16="http://schemas.microsoft.com/office/drawing/2014/main" id="{78C372AC-EB48-0C4B-9738-5B0AC0C06329}"/>
              </a:ext>
            </a:extLst>
          </p:cNvPr>
          <p:cNvSpPr/>
          <p:nvPr/>
        </p:nvSpPr>
        <p:spPr>
          <a:xfrm>
            <a:off x="4512401" y="2459114"/>
            <a:ext cx="889987"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bitline</a:t>
            </a:r>
          </a:p>
        </p:txBody>
      </p:sp>
      <p:grpSp>
        <p:nvGrpSpPr>
          <p:cNvPr id="41" name="Group 40">
            <a:extLst>
              <a:ext uri="{FF2B5EF4-FFF2-40B4-BE49-F238E27FC236}">
                <a16:creationId xmlns:a16="http://schemas.microsoft.com/office/drawing/2014/main" id="{C5C6A92A-9B09-0241-8F7E-C962D924E2FD}"/>
              </a:ext>
            </a:extLst>
          </p:cNvPr>
          <p:cNvGrpSpPr/>
          <p:nvPr/>
        </p:nvGrpSpPr>
        <p:grpSpPr>
          <a:xfrm>
            <a:off x="3053300" y="2088913"/>
            <a:ext cx="718580" cy="492321"/>
            <a:chOff x="2582265" y="1509876"/>
            <a:chExt cx="718580" cy="492321"/>
          </a:xfrm>
        </p:grpSpPr>
        <p:cxnSp>
          <p:nvCxnSpPr>
            <p:cNvPr id="17" name="Straight Connector 16">
              <a:extLst>
                <a:ext uri="{FF2B5EF4-FFF2-40B4-BE49-F238E27FC236}">
                  <a16:creationId xmlns:a16="http://schemas.microsoft.com/office/drawing/2014/main" id="{C6D149B2-DD50-6547-AD78-1C5D5ECA7AC5}"/>
                </a:ext>
              </a:extLst>
            </p:cNvPr>
            <p:cNvCxnSpPr>
              <a:cxnSpLocks/>
            </p:cNvCxnSpPr>
            <p:nvPr/>
          </p:nvCxnSpPr>
          <p:spPr>
            <a:xfrm>
              <a:off x="2582265" y="1993157"/>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2AD2FA7-CD4C-E940-A5BF-E6B1E0444286}"/>
                </a:ext>
              </a:extLst>
            </p:cNvPr>
            <p:cNvCxnSpPr>
              <a:cxnSpLocks/>
            </p:cNvCxnSpPr>
            <p:nvPr/>
          </p:nvCxnSpPr>
          <p:spPr>
            <a:xfrm flipV="1">
              <a:off x="2765866" y="1632972"/>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B8192FE-EAD2-AB47-80A3-CAA59ECB74EB}"/>
                </a:ext>
              </a:extLst>
            </p:cNvPr>
            <p:cNvCxnSpPr>
              <a:cxnSpLocks/>
            </p:cNvCxnSpPr>
            <p:nvPr/>
          </p:nvCxnSpPr>
          <p:spPr>
            <a:xfrm>
              <a:off x="2751236" y="1509876"/>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0C027D5-62D9-804A-B008-EAB389D025DB}"/>
                </a:ext>
              </a:extLst>
            </p:cNvPr>
            <p:cNvCxnSpPr>
              <a:cxnSpLocks/>
            </p:cNvCxnSpPr>
            <p:nvPr/>
          </p:nvCxnSpPr>
          <p:spPr>
            <a:xfrm flipV="1">
              <a:off x="3126800" y="1634697"/>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28E12E6-8AF9-9743-AF46-43967901B631}"/>
                </a:ext>
              </a:extLst>
            </p:cNvPr>
            <p:cNvCxnSpPr>
              <a:cxnSpLocks/>
            </p:cNvCxnSpPr>
            <p:nvPr/>
          </p:nvCxnSpPr>
          <p:spPr>
            <a:xfrm>
              <a:off x="2750738" y="1634697"/>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A16EC40-E71F-6C48-AEDC-911C05D25CB5}"/>
                </a:ext>
              </a:extLst>
            </p:cNvPr>
            <p:cNvCxnSpPr>
              <a:cxnSpLocks/>
            </p:cNvCxnSpPr>
            <p:nvPr/>
          </p:nvCxnSpPr>
          <p:spPr>
            <a:xfrm>
              <a:off x="3110427" y="2000472"/>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2" name="Straight Connector 41">
            <a:extLst>
              <a:ext uri="{FF2B5EF4-FFF2-40B4-BE49-F238E27FC236}">
                <a16:creationId xmlns:a16="http://schemas.microsoft.com/office/drawing/2014/main" id="{A05A6062-B612-364E-8068-00E1FE69E0FA}"/>
              </a:ext>
            </a:extLst>
          </p:cNvPr>
          <p:cNvCxnSpPr>
            <a:cxnSpLocks/>
          </p:cNvCxnSpPr>
          <p:nvPr/>
        </p:nvCxnSpPr>
        <p:spPr>
          <a:xfrm>
            <a:off x="2263374" y="2568775"/>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D6B04B8-7B43-C04C-88CA-66E99030DF45}"/>
              </a:ext>
            </a:extLst>
          </p:cNvPr>
          <p:cNvCxnSpPr>
            <a:cxnSpLocks/>
          </p:cNvCxnSpPr>
          <p:nvPr/>
        </p:nvCxnSpPr>
        <p:spPr>
          <a:xfrm>
            <a:off x="3605150" y="2568775"/>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8138CB4B-0FC2-5241-8D60-B4F9D3C7C432}"/>
              </a:ext>
            </a:extLst>
          </p:cNvPr>
          <p:cNvSpPr/>
          <p:nvPr/>
        </p:nvSpPr>
        <p:spPr>
          <a:xfrm>
            <a:off x="4297263" y="4590400"/>
            <a:ext cx="386041" cy="40009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47" name="Rectangle 46">
            <a:extLst>
              <a:ext uri="{FF2B5EF4-FFF2-40B4-BE49-F238E27FC236}">
                <a16:creationId xmlns:a16="http://schemas.microsoft.com/office/drawing/2014/main" id="{53894945-3CF6-8744-99C8-D5C07F3F63B7}"/>
              </a:ext>
            </a:extLst>
          </p:cNvPr>
          <p:cNvSpPr/>
          <p:nvPr/>
        </p:nvSpPr>
        <p:spPr>
          <a:xfrm>
            <a:off x="2129708" y="2993520"/>
            <a:ext cx="267329" cy="27971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48" name="Rectangle 47">
            <a:extLst>
              <a:ext uri="{FF2B5EF4-FFF2-40B4-BE49-F238E27FC236}">
                <a16:creationId xmlns:a16="http://schemas.microsoft.com/office/drawing/2014/main" id="{9718E3CF-B984-7C40-BFE4-FF51CF8E177E}"/>
              </a:ext>
            </a:extLst>
          </p:cNvPr>
          <p:cNvSpPr/>
          <p:nvPr/>
        </p:nvSpPr>
        <p:spPr>
          <a:xfrm>
            <a:off x="3534280" y="4957901"/>
            <a:ext cx="1956241" cy="707886"/>
          </a:xfrm>
          <a:prstGeom prst="rect">
            <a:avLst/>
          </a:prstGeom>
        </p:spPr>
        <p:txBody>
          <a:bodyPr wrap="square">
            <a:spAutoFit/>
          </a:bodyPr>
          <a:lstStyle/>
          <a:p>
            <a:pPr algn="ctr"/>
            <a:r>
              <a:rPr lang="en-US" sz="2000" dirty="0">
                <a:latin typeface="Cambria" panose="02040503050406030204" pitchFamily="18" charset="0"/>
                <a:cs typeface="Arial" panose="020B0604020202020204" pitchFamily="34" charset="0"/>
              </a:rPr>
              <a:t>sense </a:t>
            </a:r>
          </a:p>
          <a:p>
            <a:pPr algn="ctr"/>
            <a:r>
              <a:rPr lang="en-US" sz="2000" dirty="0">
                <a:latin typeface="Cambria" panose="02040503050406030204" pitchFamily="18" charset="0"/>
                <a:cs typeface="Arial" panose="020B0604020202020204" pitchFamily="34" charset="0"/>
              </a:rPr>
              <a:t>amplifier</a:t>
            </a:r>
          </a:p>
        </p:txBody>
      </p:sp>
      <p:cxnSp>
        <p:nvCxnSpPr>
          <p:cNvPr id="49" name="Straight Connector 48">
            <a:extLst>
              <a:ext uri="{FF2B5EF4-FFF2-40B4-BE49-F238E27FC236}">
                <a16:creationId xmlns:a16="http://schemas.microsoft.com/office/drawing/2014/main" id="{E226F868-F3B0-AA42-910F-F1302B6C1B4F}"/>
              </a:ext>
            </a:extLst>
          </p:cNvPr>
          <p:cNvCxnSpPr>
            <a:cxnSpLocks/>
          </p:cNvCxnSpPr>
          <p:nvPr/>
        </p:nvCxnSpPr>
        <p:spPr>
          <a:xfrm>
            <a:off x="2176335" y="4790449"/>
            <a:ext cx="2121132"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0AF0DFF-A137-A643-8FD6-61FB3F4EFA23}"/>
              </a:ext>
            </a:extLst>
          </p:cNvPr>
          <p:cNvSpPr/>
          <p:nvPr/>
        </p:nvSpPr>
        <p:spPr>
          <a:xfrm>
            <a:off x="2097589" y="4726639"/>
            <a:ext cx="912429"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enable</a:t>
            </a:r>
          </a:p>
        </p:txBody>
      </p:sp>
      <p:sp>
        <p:nvSpPr>
          <p:cNvPr id="51" name="Rectangle 50">
            <a:extLst>
              <a:ext uri="{FF2B5EF4-FFF2-40B4-BE49-F238E27FC236}">
                <a16:creationId xmlns:a16="http://schemas.microsoft.com/office/drawing/2014/main" id="{9E30FCA3-C348-BA4A-BF74-2A1617DA46BF}"/>
              </a:ext>
            </a:extLst>
          </p:cNvPr>
          <p:cNvSpPr/>
          <p:nvPr/>
        </p:nvSpPr>
        <p:spPr>
          <a:xfrm>
            <a:off x="900288" y="2670833"/>
            <a:ext cx="1201931" cy="707886"/>
          </a:xfrm>
          <a:prstGeom prst="rect">
            <a:avLst/>
          </a:prstGeom>
        </p:spPr>
        <p:txBody>
          <a:bodyPr wrap="none">
            <a:spAutoFit/>
          </a:bodyPr>
          <a:lstStyle/>
          <a:p>
            <a:pPr algn="ctr"/>
            <a:r>
              <a:rPr lang="en-US" sz="2000" dirty="0">
                <a:latin typeface="Cambria" panose="02040503050406030204" pitchFamily="18" charset="0"/>
                <a:cs typeface="Arial" panose="020B0604020202020204" pitchFamily="34" charset="0"/>
              </a:rPr>
              <a:t>storage</a:t>
            </a:r>
          </a:p>
          <a:p>
            <a:pPr algn="ctr"/>
            <a:r>
              <a:rPr lang="en-US" sz="2000" dirty="0">
                <a:latin typeface="Cambria" panose="02040503050406030204" pitchFamily="18" charset="0"/>
                <a:cs typeface="Arial" panose="020B0604020202020204" pitchFamily="34" charset="0"/>
              </a:rPr>
              <a:t>capacitor</a:t>
            </a:r>
          </a:p>
        </p:txBody>
      </p:sp>
      <p:sp>
        <p:nvSpPr>
          <p:cNvPr id="52" name="Rectangle 51">
            <a:extLst>
              <a:ext uri="{FF2B5EF4-FFF2-40B4-BE49-F238E27FC236}">
                <a16:creationId xmlns:a16="http://schemas.microsoft.com/office/drawing/2014/main" id="{BD949B28-3604-3447-A0C2-9F29EEDA90FC}"/>
              </a:ext>
            </a:extLst>
          </p:cNvPr>
          <p:cNvSpPr/>
          <p:nvPr/>
        </p:nvSpPr>
        <p:spPr>
          <a:xfrm>
            <a:off x="2805664" y="2542279"/>
            <a:ext cx="1279517" cy="707886"/>
          </a:xfrm>
          <a:prstGeom prst="rect">
            <a:avLst/>
          </a:prstGeom>
        </p:spPr>
        <p:txBody>
          <a:bodyPr wrap="none">
            <a:spAutoFit/>
          </a:bodyPr>
          <a:lstStyle/>
          <a:p>
            <a:pPr algn="ctr"/>
            <a:r>
              <a:rPr lang="en-US" sz="2000" dirty="0">
                <a:latin typeface="Cambria" panose="02040503050406030204" pitchFamily="18" charset="0"/>
                <a:cs typeface="Arial" panose="020B0604020202020204" pitchFamily="34" charset="0"/>
              </a:rPr>
              <a:t>access </a:t>
            </a:r>
          </a:p>
          <a:p>
            <a:pPr algn="ctr"/>
            <a:r>
              <a:rPr lang="en-US" sz="2000" dirty="0">
                <a:latin typeface="Cambria" panose="02040503050406030204" pitchFamily="18" charset="0"/>
                <a:cs typeface="Arial" panose="020B0604020202020204" pitchFamily="34" charset="0"/>
              </a:rPr>
              <a:t>transistor</a:t>
            </a:r>
          </a:p>
        </p:txBody>
      </p:sp>
      <p:sp>
        <p:nvSpPr>
          <p:cNvPr id="54" name="Rectangle 53">
            <a:extLst>
              <a:ext uri="{FF2B5EF4-FFF2-40B4-BE49-F238E27FC236}">
                <a16:creationId xmlns:a16="http://schemas.microsoft.com/office/drawing/2014/main" id="{B7AB7C4B-C8E9-D74B-ADEB-148C8F36FC2C}"/>
              </a:ext>
            </a:extLst>
          </p:cNvPr>
          <p:cNvSpPr/>
          <p:nvPr/>
        </p:nvSpPr>
        <p:spPr>
          <a:xfrm>
            <a:off x="4047715" y="1816912"/>
            <a:ext cx="885135" cy="400110"/>
          </a:xfrm>
          <a:prstGeom prst="rect">
            <a:avLst/>
          </a:prstGeom>
          <a:noFill/>
          <a:ln w="12700">
            <a:noFill/>
            <a:prstDash val="sysDot"/>
          </a:ln>
        </p:spPr>
        <p:txBody>
          <a:bodyPr wrap="square">
            <a:spAutoFit/>
          </a:bodyPr>
          <a:lstStyle/>
          <a:p>
            <a:r>
              <a:rPr lang="en-US" sz="2000" dirty="0">
                <a:latin typeface="Cambria" panose="02040503050406030204" pitchFamily="18" charset="0"/>
                <a:cs typeface="Arial" panose="020B0604020202020204" pitchFamily="34" charset="0"/>
              </a:rPr>
              <a:t>½ V</a:t>
            </a:r>
            <a:r>
              <a:rPr lang="en-US" sz="2000" baseline="-25000" dirty="0">
                <a:latin typeface="Cambria" panose="02040503050406030204" pitchFamily="18" charset="0"/>
                <a:cs typeface="Arial" panose="020B0604020202020204" pitchFamily="34" charset="0"/>
              </a:rPr>
              <a:t>DD</a:t>
            </a:r>
          </a:p>
        </p:txBody>
      </p:sp>
      <p:sp>
        <p:nvSpPr>
          <p:cNvPr id="55" name="Rectangle 54">
            <a:extLst>
              <a:ext uri="{FF2B5EF4-FFF2-40B4-BE49-F238E27FC236}">
                <a16:creationId xmlns:a16="http://schemas.microsoft.com/office/drawing/2014/main" id="{942A8A97-C9E1-8049-87EB-228314CADB8D}"/>
              </a:ext>
            </a:extLst>
          </p:cNvPr>
          <p:cNvSpPr/>
          <p:nvPr/>
        </p:nvSpPr>
        <p:spPr>
          <a:xfrm>
            <a:off x="6181952" y="2708121"/>
            <a:ext cx="2743855"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1. ACTIVATE (ACT)</a:t>
            </a:r>
          </a:p>
        </p:txBody>
      </p:sp>
      <p:sp>
        <p:nvSpPr>
          <p:cNvPr id="56" name="Rectangle 55">
            <a:extLst>
              <a:ext uri="{FF2B5EF4-FFF2-40B4-BE49-F238E27FC236}">
                <a16:creationId xmlns:a16="http://schemas.microsoft.com/office/drawing/2014/main" id="{7536BD8D-7F68-4948-B677-91B0C2C7573C}"/>
              </a:ext>
            </a:extLst>
          </p:cNvPr>
          <p:cNvSpPr/>
          <p:nvPr/>
        </p:nvSpPr>
        <p:spPr>
          <a:xfrm>
            <a:off x="6181953" y="3446942"/>
            <a:ext cx="2743867"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2. READ/WRITE </a:t>
            </a:r>
          </a:p>
        </p:txBody>
      </p:sp>
      <p:sp>
        <p:nvSpPr>
          <p:cNvPr id="57" name="Rectangle 56">
            <a:extLst>
              <a:ext uri="{FF2B5EF4-FFF2-40B4-BE49-F238E27FC236}">
                <a16:creationId xmlns:a16="http://schemas.microsoft.com/office/drawing/2014/main" id="{71359808-CEC7-2B46-B695-D033BE865F77}"/>
              </a:ext>
            </a:extLst>
          </p:cNvPr>
          <p:cNvSpPr/>
          <p:nvPr/>
        </p:nvSpPr>
        <p:spPr>
          <a:xfrm>
            <a:off x="6181953" y="4185763"/>
            <a:ext cx="274386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3. PRECHARGE (PRE)</a:t>
            </a:r>
          </a:p>
        </p:txBody>
      </p:sp>
    </p:spTree>
    <p:extLst>
      <p:ext uri="{BB962C8B-B14F-4D97-AF65-F5344CB8AC3E}">
        <p14:creationId xmlns:p14="http://schemas.microsoft.com/office/powerpoint/2010/main" val="5993195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15069BC-5B11-7743-B528-35178FAE71ED}"/>
              </a:ext>
            </a:extLst>
          </p:cNvPr>
          <p:cNvGrpSpPr/>
          <p:nvPr/>
        </p:nvGrpSpPr>
        <p:grpSpPr>
          <a:xfrm>
            <a:off x="7116062" y="3738583"/>
            <a:ext cx="2105825" cy="2379840"/>
            <a:chOff x="7116062" y="3738583"/>
            <a:chExt cx="2105825" cy="2379840"/>
          </a:xfrm>
        </p:grpSpPr>
        <p:sp>
          <p:nvSpPr>
            <p:cNvPr id="480" name="Rectangle 479">
              <a:extLst>
                <a:ext uri="{FF2B5EF4-FFF2-40B4-BE49-F238E27FC236}">
                  <a16:creationId xmlns:a16="http://schemas.microsoft.com/office/drawing/2014/main" id="{9AFA37DF-98AF-2A42-A277-2415E78A0DFE}"/>
                </a:ext>
              </a:extLst>
            </p:cNvPr>
            <p:cNvSpPr/>
            <p:nvPr/>
          </p:nvSpPr>
          <p:spPr>
            <a:xfrm>
              <a:off x="7279373" y="4036626"/>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2" name="Rectangle 511">
              <a:extLst>
                <a:ext uri="{FF2B5EF4-FFF2-40B4-BE49-F238E27FC236}">
                  <a16:creationId xmlns:a16="http://schemas.microsoft.com/office/drawing/2014/main" id="{700FA02F-65ED-7C4E-A239-5A4A264BDB14}"/>
                </a:ext>
              </a:extLst>
            </p:cNvPr>
            <p:cNvSpPr/>
            <p:nvPr/>
          </p:nvSpPr>
          <p:spPr>
            <a:xfrm>
              <a:off x="7116062" y="3738583"/>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SIMDRAM Output</a:t>
              </a:r>
            </a:p>
          </p:txBody>
        </p:sp>
        <p:sp>
          <p:nvSpPr>
            <p:cNvPr id="527" name="Rectangle 526">
              <a:extLst>
                <a:ext uri="{FF2B5EF4-FFF2-40B4-BE49-F238E27FC236}">
                  <a16:creationId xmlns:a16="http://schemas.microsoft.com/office/drawing/2014/main" id="{9784C941-66A3-5040-BA46-DAC418472FA1}"/>
                </a:ext>
              </a:extLst>
            </p:cNvPr>
            <p:cNvSpPr/>
            <p:nvPr/>
          </p:nvSpPr>
          <p:spPr>
            <a:xfrm>
              <a:off x="7365094" y="4022208"/>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 memory</a:t>
              </a:r>
            </a:p>
          </p:txBody>
        </p:sp>
      </p:grpSp>
      <p:sp>
        <p:nvSpPr>
          <p:cNvPr id="157" name="Rounded Rectangle 156">
            <a:extLst>
              <a:ext uri="{FF2B5EF4-FFF2-40B4-BE49-F238E27FC236}">
                <a16:creationId xmlns:a16="http://schemas.microsoft.com/office/drawing/2014/main" id="{2989069A-F661-FE42-B264-D815DC8F0544}"/>
              </a:ext>
            </a:extLst>
          </p:cNvPr>
          <p:cNvSpPr/>
          <p:nvPr/>
        </p:nvSpPr>
        <p:spPr>
          <a:xfrm>
            <a:off x="4453732" y="871442"/>
            <a:ext cx="1754690" cy="2496991"/>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grpSp>
        <p:nvGrpSpPr>
          <p:cNvPr id="539" name="Group 538">
            <a:extLst>
              <a:ext uri="{FF2B5EF4-FFF2-40B4-BE49-F238E27FC236}">
                <a16:creationId xmlns:a16="http://schemas.microsoft.com/office/drawing/2014/main" id="{69A25650-7088-E942-BE76-58AD68057FC5}"/>
              </a:ext>
            </a:extLst>
          </p:cNvPr>
          <p:cNvGrpSpPr/>
          <p:nvPr/>
        </p:nvGrpSpPr>
        <p:grpSpPr>
          <a:xfrm>
            <a:off x="2784191" y="3749514"/>
            <a:ext cx="4109777" cy="2461604"/>
            <a:chOff x="2784191" y="4268508"/>
            <a:chExt cx="4109777" cy="2461604"/>
          </a:xfrm>
        </p:grpSpPr>
        <p:sp>
          <p:nvSpPr>
            <p:cNvPr id="485" name="Rectangle 484">
              <a:extLst>
                <a:ext uri="{FF2B5EF4-FFF2-40B4-BE49-F238E27FC236}">
                  <a16:creationId xmlns:a16="http://schemas.microsoft.com/office/drawing/2014/main" id="{B6F33155-1D4A-2D44-8995-E31DEBF89CA4}"/>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ndParaRPr>
            </a:p>
          </p:txBody>
        </p:sp>
        <mc:AlternateContent xmlns:mc="http://schemas.openxmlformats.org/markup-compatibility/2006" xmlns:a14="http://schemas.microsoft.com/office/drawing/2010/main">
          <mc:Choice Requires="a14">
            <p:sp>
              <p:nvSpPr>
                <p:cNvPr id="506" name="Rectangle 505">
                  <a:extLst>
                    <a:ext uri="{FF2B5EF4-FFF2-40B4-BE49-F238E27FC236}">
                      <a16:creationId xmlns:a16="http://schemas.microsoft.com/office/drawing/2014/main" id="{AA201954-4CB7-F043-8993-22912F606DF1}"/>
                    </a:ext>
                  </a:extLst>
                </p:cNvPr>
                <p:cNvSpPr/>
                <p:nvPr/>
              </p:nvSpPr>
              <p:spPr>
                <a:xfrm>
                  <a:off x="3202188" y="4268508"/>
                  <a:ext cx="369178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Step 3: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Execution according to </a:t>
                  </a:r>
                  <a14:m>
                    <m:oMath xmlns:m="http://schemas.openxmlformats.org/officeDocument/2006/math">
                      <m:r>
                        <m:rPr>
                          <m:sty m:val="p"/>
                        </m:rPr>
                        <a:rPr kumimoji="0" lang="en-US" sz="1400" b="0" i="0"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μ</m:t>
                      </m:r>
                    </m:oMath>
                  </a14:m>
                  <a:r>
                    <a:rPr kumimoji="0" lang="en-US" sz="14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p>
              </p:txBody>
            </p:sp>
          </mc:Choice>
          <mc:Fallback xmlns="">
            <p:sp>
              <p:nvSpPr>
                <p:cNvPr id="506" name="Rectangle 505">
                  <a:extLst>
                    <a:ext uri="{FF2B5EF4-FFF2-40B4-BE49-F238E27FC236}">
                      <a16:creationId xmlns:a16="http://schemas.microsoft.com/office/drawing/2014/main" id="{AA201954-4CB7-F043-8993-22912F606DF1}"/>
                    </a:ext>
                  </a:extLst>
                </p:cNvPr>
                <p:cNvSpPr>
                  <a:spLocks noRot="1" noChangeAspect="1" noMove="1" noResize="1" noEditPoints="1" noAdjustHandles="1" noChangeArrowheads="1" noChangeShapeType="1" noTextEdit="1"/>
                </p:cNvSpPr>
                <p:nvPr/>
              </p:nvSpPr>
              <p:spPr>
                <a:xfrm>
                  <a:off x="3202188" y="4268508"/>
                  <a:ext cx="3691780" cy="553998"/>
                </a:xfrm>
                <a:prstGeom prst="rect">
                  <a:avLst/>
                </a:prstGeom>
                <a:blipFill>
                  <a:blip r:embed="rId3"/>
                  <a:stretch>
                    <a:fillRect t="-2273"/>
                  </a:stretch>
                </a:blipFill>
              </p:spPr>
              <p:txBody>
                <a:bodyPr/>
                <a:lstStyle/>
                <a:p>
                  <a:r>
                    <a:rPr lang="en-US">
                      <a:noFill/>
                    </a:rPr>
                    <a:t> </a:t>
                  </a:r>
                </a:p>
              </p:txBody>
            </p:sp>
          </mc:Fallback>
        </mc:AlternateContent>
        <p:sp>
          <p:nvSpPr>
            <p:cNvPr id="509" name="Rectangle 508">
              <a:extLst>
                <a:ext uri="{FF2B5EF4-FFF2-40B4-BE49-F238E27FC236}">
                  <a16:creationId xmlns:a16="http://schemas.microsoft.com/office/drawing/2014/main" id="{11EEB551-2120-B245-8E0A-A96351D3B463}"/>
                </a:ext>
              </a:extLst>
            </p:cNvPr>
            <p:cNvSpPr/>
            <p:nvPr/>
          </p:nvSpPr>
          <p:spPr>
            <a:xfrm>
              <a:off x="4078736" y="6391878"/>
              <a:ext cx="179530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Memory Controller</a:t>
              </a:r>
            </a:p>
          </p:txBody>
        </p:sp>
        <p:sp>
          <p:nvSpPr>
            <p:cNvPr id="530" name="Right Arrow 529">
              <a:extLst>
                <a:ext uri="{FF2B5EF4-FFF2-40B4-BE49-F238E27FC236}">
                  <a16:creationId xmlns:a16="http://schemas.microsoft.com/office/drawing/2014/main" id="{7C5845D4-4CA6-3E42-B6D7-0362C943D4DB}"/>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p:grpSp>
        <p:nvGrpSpPr>
          <p:cNvPr id="538" name="Group 537">
            <a:extLst>
              <a:ext uri="{FF2B5EF4-FFF2-40B4-BE49-F238E27FC236}">
                <a16:creationId xmlns:a16="http://schemas.microsoft.com/office/drawing/2014/main" id="{08AF0EC2-609C-F644-8103-F442ADEE8FB0}"/>
              </a:ext>
            </a:extLst>
          </p:cNvPr>
          <p:cNvGrpSpPr/>
          <p:nvPr/>
        </p:nvGrpSpPr>
        <p:grpSpPr>
          <a:xfrm>
            <a:off x="66283" y="3742548"/>
            <a:ext cx="2652598" cy="2143375"/>
            <a:chOff x="66283" y="4261542"/>
            <a:chExt cx="2652598" cy="2143375"/>
          </a:xfrm>
        </p:grpSpPr>
        <p:sp>
          <p:nvSpPr>
            <p:cNvPr id="482" name="Rectangle 481">
              <a:extLst>
                <a:ext uri="{FF2B5EF4-FFF2-40B4-BE49-F238E27FC236}">
                  <a16:creationId xmlns:a16="http://schemas.microsoft.com/office/drawing/2014/main" id="{7ECC5597-7531-DD4A-A762-4F493DD7DC72}"/>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483" name="Rounded Rectangle 482">
              <a:extLst>
                <a:ext uri="{FF2B5EF4-FFF2-40B4-BE49-F238E27FC236}">
                  <a16:creationId xmlns:a16="http://schemas.microsoft.com/office/drawing/2014/main" id="{98B3D348-B9C5-7E40-8AF0-F8D66D07DD9B}"/>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484" name="Rectangle 483">
              <a:extLst>
                <a:ext uri="{FF2B5EF4-FFF2-40B4-BE49-F238E27FC236}">
                  <a16:creationId xmlns:a16="http://schemas.microsoft.com/office/drawing/2014/main" id="{26B285CE-11E6-1743-8406-B4E5D173D7B4}"/>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User Input</a:t>
              </a:r>
            </a:p>
          </p:txBody>
        </p:sp>
        <p:sp>
          <p:nvSpPr>
            <p:cNvPr id="487" name="Rectangle 486">
              <a:extLst>
                <a:ext uri="{FF2B5EF4-FFF2-40B4-BE49-F238E27FC236}">
                  <a16:creationId xmlns:a16="http://schemas.microsoft.com/office/drawing/2014/main" id="{1BCC0FA6-6593-B848-B7BB-4CB32A174C35}"/>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1" name="Rectangle 510">
              <a:extLst>
                <a:ext uri="{FF2B5EF4-FFF2-40B4-BE49-F238E27FC236}">
                  <a16:creationId xmlns:a16="http://schemas.microsoft.com/office/drawing/2014/main" id="{6DEB2F96-2CE8-2048-A0CE-39C107EEA67F}"/>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cs typeface="Arial" panose="020B0604020202020204" pitchFamily="34" charset="0"/>
                </a:rPr>
                <a:t>SIMDRAM-enabled application</a:t>
              </a:r>
            </a:p>
          </p:txBody>
        </p:sp>
      </p:grpSp>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noAutofit/>
          </a:bodyPr>
          <a:lstStyle/>
          <a:p>
            <a:r>
              <a:rPr lang="en-US" sz="4000" b="1" dirty="0"/>
              <a:t>SIMDRAM Framework: Step 2 </a:t>
            </a:r>
          </a:p>
        </p:txBody>
      </p:sp>
      <p:graphicFrame>
        <p:nvGraphicFramePr>
          <p:cNvPr id="311" name="Table 310">
            <a:extLst>
              <a:ext uri="{FF2B5EF4-FFF2-40B4-BE49-F238E27FC236}">
                <a16:creationId xmlns:a16="http://schemas.microsoft.com/office/drawing/2014/main" id="{50A10DFB-237C-1B45-AB7A-463F2C2CCC5B}"/>
              </a:ext>
            </a:extLst>
          </p:cNvPr>
          <p:cNvGraphicFramePr>
            <a:graphicFrameLocks noGrp="1"/>
          </p:cNvGraphicFramePr>
          <p:nvPr/>
        </p:nvGraphicFramePr>
        <p:xfrm>
          <a:off x="4600883" y="1699346"/>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312" name="Rectangle 311">
            <a:extLst>
              <a:ext uri="{FF2B5EF4-FFF2-40B4-BE49-F238E27FC236}">
                <a16:creationId xmlns:a16="http://schemas.microsoft.com/office/drawing/2014/main" id="{D7280049-9ED3-3947-9F28-E8F495F29C7B}"/>
              </a:ext>
            </a:extLst>
          </p:cNvPr>
          <p:cNvSpPr/>
          <p:nvPr/>
        </p:nvSpPr>
        <p:spPr>
          <a:xfrm>
            <a:off x="6271191" y="1235618"/>
            <a:ext cx="2800096" cy="224445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314" name="Straight Arrow Connector 313">
            <a:extLst>
              <a:ext uri="{FF2B5EF4-FFF2-40B4-BE49-F238E27FC236}">
                <a16:creationId xmlns:a16="http://schemas.microsoft.com/office/drawing/2014/main" id="{989EFE27-25B1-1F44-B095-4CC257B80B80}"/>
              </a:ext>
            </a:extLst>
          </p:cNvPr>
          <p:cNvCxnSpPr>
            <a:cxnSpLocks/>
          </p:cNvCxnSpPr>
          <p:nvPr/>
        </p:nvCxnSpPr>
        <p:spPr>
          <a:xfrm>
            <a:off x="6114414" y="1827291"/>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6" name="Rectangle 345">
            <a:extLst>
              <a:ext uri="{FF2B5EF4-FFF2-40B4-BE49-F238E27FC236}">
                <a16:creationId xmlns:a16="http://schemas.microsoft.com/office/drawing/2014/main" id="{1DC1A0F9-70D7-B448-BC54-7750CE6339AE}"/>
              </a:ext>
            </a:extLst>
          </p:cNvPr>
          <p:cNvSpPr/>
          <p:nvPr/>
        </p:nvSpPr>
        <p:spPr>
          <a:xfrm>
            <a:off x="6854162" y="912400"/>
            <a:ext cx="21058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SIMDRAM Output</a:t>
            </a:r>
          </a:p>
        </p:txBody>
      </p:sp>
      <p:grpSp>
        <p:nvGrpSpPr>
          <p:cNvPr id="413" name="Group 412">
            <a:extLst>
              <a:ext uri="{FF2B5EF4-FFF2-40B4-BE49-F238E27FC236}">
                <a16:creationId xmlns:a16="http://schemas.microsoft.com/office/drawing/2014/main" id="{8A315B32-246B-344C-B00D-2D50360431A0}"/>
              </a:ext>
            </a:extLst>
          </p:cNvPr>
          <p:cNvGrpSpPr/>
          <p:nvPr/>
        </p:nvGrpSpPr>
        <p:grpSpPr>
          <a:xfrm>
            <a:off x="96203" y="908217"/>
            <a:ext cx="2108505" cy="2106083"/>
            <a:chOff x="185117" y="1916050"/>
            <a:chExt cx="2355144" cy="2549656"/>
          </a:xfrm>
        </p:grpSpPr>
        <p:sp>
          <p:nvSpPr>
            <p:cNvPr id="347" name="Rectangle 346">
              <a:extLst>
                <a:ext uri="{FF2B5EF4-FFF2-40B4-BE49-F238E27FC236}">
                  <a16:creationId xmlns:a16="http://schemas.microsoft.com/office/drawing/2014/main" id="{926A9443-4A7F-B340-B495-8DEC465CEB8F}"/>
                </a:ext>
              </a:extLst>
            </p:cNvPr>
            <p:cNvSpPr/>
            <p:nvPr/>
          </p:nvSpPr>
          <p:spPr>
            <a:xfrm>
              <a:off x="682041" y="1916050"/>
              <a:ext cx="119936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User Input</a:t>
              </a:r>
            </a:p>
          </p:txBody>
        </p:sp>
        <p:sp>
          <p:nvSpPr>
            <p:cNvPr id="348" name="Rectangle 347">
              <a:extLst>
                <a:ext uri="{FF2B5EF4-FFF2-40B4-BE49-F238E27FC236}">
                  <a16:creationId xmlns:a16="http://schemas.microsoft.com/office/drawing/2014/main" id="{5DC29713-5DE8-524E-A574-56227018A709}"/>
                </a:ext>
              </a:extLst>
            </p:cNvPr>
            <p:cNvSpPr/>
            <p:nvPr/>
          </p:nvSpPr>
          <p:spPr>
            <a:xfrm>
              <a:off x="185117" y="2303641"/>
              <a:ext cx="2355144" cy="213831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409" name="Group 408">
              <a:extLst>
                <a:ext uri="{FF2B5EF4-FFF2-40B4-BE49-F238E27FC236}">
                  <a16:creationId xmlns:a16="http://schemas.microsoft.com/office/drawing/2014/main" id="{4BBB42AF-207D-8C44-9BEB-FC30D95D6D4B}"/>
                </a:ext>
              </a:extLst>
            </p:cNvPr>
            <p:cNvGrpSpPr/>
            <p:nvPr/>
          </p:nvGrpSpPr>
          <p:grpSpPr>
            <a:xfrm>
              <a:off x="290791" y="2622675"/>
              <a:ext cx="2112038" cy="1843031"/>
              <a:chOff x="290791" y="2622675"/>
              <a:chExt cx="2112038" cy="1843031"/>
            </a:xfrm>
          </p:grpSpPr>
          <p:sp>
            <p:nvSpPr>
              <p:cNvPr id="350" name="Rounded Rectangle 349">
                <a:extLst>
                  <a:ext uri="{FF2B5EF4-FFF2-40B4-BE49-F238E27FC236}">
                    <a16:creationId xmlns:a16="http://schemas.microsoft.com/office/drawing/2014/main" id="{6D3A1CD3-1656-4A4D-A9A0-DBA1702BECAE}"/>
                  </a:ext>
                </a:extLst>
              </p:cNvPr>
              <p:cNvSpPr/>
              <p:nvPr/>
            </p:nvSpPr>
            <p:spPr>
              <a:xfrm>
                <a:off x="290791" y="2622675"/>
                <a:ext cx="2112038" cy="146859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351" name="Group 350">
                <a:extLst>
                  <a:ext uri="{FF2B5EF4-FFF2-40B4-BE49-F238E27FC236}">
                    <a16:creationId xmlns:a16="http://schemas.microsoft.com/office/drawing/2014/main" id="{5CC6CC20-848A-8E46-936F-05C4F53EC60E}"/>
                  </a:ext>
                </a:extLst>
              </p:cNvPr>
              <p:cNvGrpSpPr/>
              <p:nvPr/>
            </p:nvGrpSpPr>
            <p:grpSpPr>
              <a:xfrm>
                <a:off x="377937" y="2784891"/>
                <a:ext cx="1970675" cy="1263750"/>
                <a:chOff x="867018" y="2489687"/>
                <a:chExt cx="2314002" cy="1360547"/>
              </a:xfrm>
            </p:grpSpPr>
            <p:grpSp>
              <p:nvGrpSpPr>
                <p:cNvPr id="353" name="Group 352">
                  <a:extLst>
                    <a:ext uri="{FF2B5EF4-FFF2-40B4-BE49-F238E27FC236}">
                      <a16:creationId xmlns:a16="http://schemas.microsoft.com/office/drawing/2014/main" id="{D3E7F195-04A5-4B4D-B2B8-43EF22AD9995}"/>
                    </a:ext>
                  </a:extLst>
                </p:cNvPr>
                <p:cNvGrpSpPr/>
                <p:nvPr/>
              </p:nvGrpSpPr>
              <p:grpSpPr>
                <a:xfrm>
                  <a:off x="1143322" y="2489687"/>
                  <a:ext cx="1235746" cy="391038"/>
                  <a:chOff x="2411760" y="3068960"/>
                  <a:chExt cx="6065150" cy="1584176"/>
                </a:xfrm>
                <a:solidFill>
                  <a:schemeClr val="tx1"/>
                </a:solidFill>
              </p:grpSpPr>
              <p:sp>
                <p:nvSpPr>
                  <p:cNvPr id="373" name="Flowchart: Delay 3">
                    <a:extLst>
                      <a:ext uri="{FF2B5EF4-FFF2-40B4-BE49-F238E27FC236}">
                        <a16:creationId xmlns:a16="http://schemas.microsoft.com/office/drawing/2014/main" id="{26B61A90-35A5-B849-8852-2CD7EC13F006}"/>
                      </a:ext>
                    </a:extLst>
                  </p:cNvPr>
                  <p:cNvSpPr/>
                  <p:nvPr/>
                </p:nvSpPr>
                <p:spPr>
                  <a:xfrm>
                    <a:off x="3707904" y="3068960"/>
                    <a:ext cx="1728192"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cxnSp>
                <p:nvCxnSpPr>
                  <p:cNvPr id="374" name="Straight Connector 373">
                    <a:extLst>
                      <a:ext uri="{FF2B5EF4-FFF2-40B4-BE49-F238E27FC236}">
                        <a16:creationId xmlns:a16="http://schemas.microsoft.com/office/drawing/2014/main" id="{9628BD32-F67E-7841-9609-8E2EAF01F2C3}"/>
                      </a:ext>
                    </a:extLst>
                  </p:cNvPr>
                  <p:cNvCxnSpPr/>
                  <p:nvPr/>
                </p:nvCxnSpPr>
                <p:spPr>
                  <a:xfrm flipH="1">
                    <a:off x="2627784" y="3284984"/>
                    <a:ext cx="1080120" cy="0"/>
                  </a:xfrm>
                  <a:prstGeom prst="line">
                    <a:avLst/>
                  </a:prstGeom>
                  <a:grpFill/>
                  <a:ln w="12700" cap="flat" cmpd="sng" algn="ctr">
                    <a:solidFill>
                      <a:schemeClr val="tx1"/>
                    </a:solidFill>
                    <a:prstDash val="solid"/>
                  </a:ln>
                  <a:effectLst/>
                </p:spPr>
              </p:cxnSp>
              <p:cxnSp>
                <p:nvCxnSpPr>
                  <p:cNvPr id="375" name="Straight Connector 374">
                    <a:extLst>
                      <a:ext uri="{FF2B5EF4-FFF2-40B4-BE49-F238E27FC236}">
                        <a16:creationId xmlns:a16="http://schemas.microsoft.com/office/drawing/2014/main" id="{BE6B1FC3-6068-1C4B-BCD7-1ADA7298461A}"/>
                      </a:ext>
                    </a:extLst>
                  </p:cNvPr>
                  <p:cNvCxnSpPr/>
                  <p:nvPr/>
                </p:nvCxnSpPr>
                <p:spPr>
                  <a:xfrm flipH="1">
                    <a:off x="2627784" y="4437112"/>
                    <a:ext cx="1080120" cy="0"/>
                  </a:xfrm>
                  <a:prstGeom prst="line">
                    <a:avLst/>
                  </a:prstGeom>
                  <a:grpFill/>
                  <a:ln w="12700" cap="flat" cmpd="sng" algn="ctr">
                    <a:solidFill>
                      <a:schemeClr val="tx1"/>
                    </a:solidFill>
                    <a:prstDash val="solid"/>
                  </a:ln>
                  <a:effectLst/>
                </p:spPr>
              </p:cxnSp>
              <p:cxnSp>
                <p:nvCxnSpPr>
                  <p:cNvPr id="376" name="Straight Connector 375">
                    <a:extLst>
                      <a:ext uri="{FF2B5EF4-FFF2-40B4-BE49-F238E27FC236}">
                        <a16:creationId xmlns:a16="http://schemas.microsoft.com/office/drawing/2014/main" id="{96839A2E-1158-9F4C-AE2B-5D4AF7550023}"/>
                      </a:ext>
                    </a:extLst>
                  </p:cNvPr>
                  <p:cNvCxnSpPr>
                    <a:cxnSpLocks/>
                  </p:cNvCxnSpPr>
                  <p:nvPr/>
                </p:nvCxnSpPr>
                <p:spPr>
                  <a:xfrm flipH="1">
                    <a:off x="5436099" y="3838796"/>
                    <a:ext cx="3040811" cy="0"/>
                  </a:xfrm>
                  <a:prstGeom prst="line">
                    <a:avLst/>
                  </a:prstGeom>
                  <a:grpFill/>
                  <a:ln w="12700" cap="flat" cmpd="sng" algn="ctr">
                    <a:solidFill>
                      <a:schemeClr val="tx1"/>
                    </a:solidFill>
                    <a:prstDash val="solid"/>
                  </a:ln>
                  <a:effectLst/>
                </p:spPr>
              </p:cxnSp>
              <p:sp>
                <p:nvSpPr>
                  <p:cNvPr id="377" name="Flowchart: Connector 8">
                    <a:extLst>
                      <a:ext uri="{FF2B5EF4-FFF2-40B4-BE49-F238E27FC236}">
                        <a16:creationId xmlns:a16="http://schemas.microsoft.com/office/drawing/2014/main" id="{60460D75-4240-344D-B9E2-7077639318F1}"/>
                      </a:ext>
                    </a:extLst>
                  </p:cNvPr>
                  <p:cNvSpPr/>
                  <p:nvPr/>
                </p:nvSpPr>
                <p:spPr>
                  <a:xfrm>
                    <a:off x="2411760" y="3176972"/>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sp>
                <p:nvSpPr>
                  <p:cNvPr id="378" name="Flowchart: Connector 9">
                    <a:extLst>
                      <a:ext uri="{FF2B5EF4-FFF2-40B4-BE49-F238E27FC236}">
                        <a16:creationId xmlns:a16="http://schemas.microsoft.com/office/drawing/2014/main" id="{6C096043-331C-E44A-8DFE-DBD98FCF6BAF}"/>
                      </a:ext>
                    </a:extLst>
                  </p:cNvPr>
                  <p:cNvSpPr/>
                  <p:nvPr/>
                </p:nvSpPr>
                <p:spPr>
                  <a:xfrm>
                    <a:off x="2435000" y="4329100"/>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grpSp>
              <p:nvGrpSpPr>
                <p:cNvPr id="354" name="Group 353">
                  <a:extLst>
                    <a:ext uri="{FF2B5EF4-FFF2-40B4-BE49-F238E27FC236}">
                      <a16:creationId xmlns:a16="http://schemas.microsoft.com/office/drawing/2014/main" id="{A4AA7C71-A6FF-2A47-B81E-D0A8BBD9DB39}"/>
                    </a:ext>
                  </a:extLst>
                </p:cNvPr>
                <p:cNvGrpSpPr/>
                <p:nvPr/>
              </p:nvGrpSpPr>
              <p:grpSpPr>
                <a:xfrm>
                  <a:off x="1170063" y="3244568"/>
                  <a:ext cx="1457426" cy="391038"/>
                  <a:chOff x="-636961" y="3068958"/>
                  <a:chExt cx="7153177" cy="1584176"/>
                </a:xfrm>
                <a:solidFill>
                  <a:schemeClr val="tx1"/>
                </a:solidFill>
              </p:grpSpPr>
              <p:sp>
                <p:nvSpPr>
                  <p:cNvPr id="370" name="Flowchart: Delay 3">
                    <a:extLst>
                      <a:ext uri="{FF2B5EF4-FFF2-40B4-BE49-F238E27FC236}">
                        <a16:creationId xmlns:a16="http://schemas.microsoft.com/office/drawing/2014/main" id="{30504E93-59F7-684B-A507-813F29BF6977}"/>
                      </a:ext>
                    </a:extLst>
                  </p:cNvPr>
                  <p:cNvSpPr/>
                  <p:nvPr/>
                </p:nvSpPr>
                <p:spPr>
                  <a:xfrm>
                    <a:off x="3707903" y="3068958"/>
                    <a:ext cx="1728193"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white"/>
                      </a:solidFill>
                      <a:effectLst/>
                      <a:uLnTx/>
                      <a:uFillTx/>
                      <a:latin typeface="Cambria" panose="02040503050406030204" pitchFamily="18" charset="0"/>
                      <a:cs typeface="Arial" panose="020B0604020202020204" pitchFamily="34" charset="0"/>
                    </a:endParaRPr>
                  </a:p>
                </p:txBody>
              </p:sp>
              <p:cxnSp>
                <p:nvCxnSpPr>
                  <p:cNvPr id="371" name="Straight Connector 370">
                    <a:extLst>
                      <a:ext uri="{FF2B5EF4-FFF2-40B4-BE49-F238E27FC236}">
                        <a16:creationId xmlns:a16="http://schemas.microsoft.com/office/drawing/2014/main" id="{4FF3FDE9-AABF-EC44-B7B5-E4AFB0F3C880}"/>
                      </a:ext>
                    </a:extLst>
                  </p:cNvPr>
                  <p:cNvCxnSpPr>
                    <a:cxnSpLocks/>
                  </p:cNvCxnSpPr>
                  <p:nvPr/>
                </p:nvCxnSpPr>
                <p:spPr>
                  <a:xfrm flipH="1">
                    <a:off x="-636961" y="4437111"/>
                    <a:ext cx="4344865" cy="0"/>
                  </a:xfrm>
                  <a:prstGeom prst="line">
                    <a:avLst/>
                  </a:prstGeom>
                  <a:grpFill/>
                  <a:ln w="12700" cap="flat" cmpd="sng" algn="ctr">
                    <a:solidFill>
                      <a:schemeClr val="tx1"/>
                    </a:solidFill>
                    <a:prstDash val="solid"/>
                  </a:ln>
                  <a:effectLst/>
                </p:spPr>
              </p:cxnSp>
              <p:cxnSp>
                <p:nvCxnSpPr>
                  <p:cNvPr id="372" name="Straight Connector 371">
                    <a:extLst>
                      <a:ext uri="{FF2B5EF4-FFF2-40B4-BE49-F238E27FC236}">
                        <a16:creationId xmlns:a16="http://schemas.microsoft.com/office/drawing/2014/main" id="{48D9C89C-98F2-464D-A5AF-B7A2A5D7A125}"/>
                      </a:ext>
                    </a:extLst>
                  </p:cNvPr>
                  <p:cNvCxnSpPr/>
                  <p:nvPr/>
                </p:nvCxnSpPr>
                <p:spPr>
                  <a:xfrm flipH="1">
                    <a:off x="5436096" y="3838795"/>
                    <a:ext cx="1080120" cy="0"/>
                  </a:xfrm>
                  <a:prstGeom prst="line">
                    <a:avLst/>
                  </a:prstGeom>
                  <a:grpFill/>
                  <a:ln w="12700" cap="flat" cmpd="sng" algn="ctr">
                    <a:solidFill>
                      <a:schemeClr val="tx1"/>
                    </a:solidFill>
                    <a:prstDash val="solid"/>
                  </a:ln>
                  <a:effectLst/>
                </p:spPr>
              </p:cxnSp>
            </p:grpSp>
            <p:grpSp>
              <p:nvGrpSpPr>
                <p:cNvPr id="355" name="Group 354">
                  <a:extLst>
                    <a:ext uri="{FF2B5EF4-FFF2-40B4-BE49-F238E27FC236}">
                      <a16:creationId xmlns:a16="http://schemas.microsoft.com/office/drawing/2014/main" id="{7454E905-B01C-064A-AF64-5A8F34B38732}"/>
                    </a:ext>
                  </a:extLst>
                </p:cNvPr>
                <p:cNvGrpSpPr/>
                <p:nvPr/>
              </p:nvGrpSpPr>
              <p:grpSpPr>
                <a:xfrm>
                  <a:off x="1253356" y="3106816"/>
                  <a:ext cx="792250" cy="386595"/>
                  <a:chOff x="2627784" y="3086962"/>
                  <a:chExt cx="3888432" cy="1566174"/>
                </a:xfrm>
                <a:solidFill>
                  <a:schemeClr val="tx1"/>
                </a:solidFill>
              </p:grpSpPr>
              <p:cxnSp>
                <p:nvCxnSpPr>
                  <p:cNvPr id="366" name="Straight Connector 365">
                    <a:extLst>
                      <a:ext uri="{FF2B5EF4-FFF2-40B4-BE49-F238E27FC236}">
                        <a16:creationId xmlns:a16="http://schemas.microsoft.com/office/drawing/2014/main" id="{F5F217FA-089B-AC49-9004-4DFD2A03B6D5}"/>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A4E303F-3306-7545-93AB-B999238ABC06}"/>
                      </a:ext>
                    </a:extLst>
                  </p:cNvPr>
                  <p:cNvCxnSpPr>
                    <a:cxnSpLocks/>
                  </p:cNvCxnSpPr>
                  <p:nvPr/>
                </p:nvCxnSpPr>
                <p:spPr>
                  <a:xfrm flipH="1">
                    <a:off x="3059829" y="4437113"/>
                    <a:ext cx="64807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9205109-4956-B64B-84C3-F775CF6E84F3}"/>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 name="Flowchart: Stored Data 4">
                    <a:extLst>
                      <a:ext uri="{FF2B5EF4-FFF2-40B4-BE49-F238E27FC236}">
                        <a16:creationId xmlns:a16="http://schemas.microsoft.com/office/drawing/2014/main" id="{CC6CED34-8F4A-5A42-A308-A36DA0341328}"/>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cxnSp>
              <p:nvCxnSpPr>
                <p:cNvPr id="356" name="Straight Connector 355">
                  <a:extLst>
                    <a:ext uri="{FF2B5EF4-FFF2-40B4-BE49-F238E27FC236}">
                      <a16:creationId xmlns:a16="http://schemas.microsoft.com/office/drawing/2014/main" id="{F3100D61-190D-3A45-8CDA-FF7262E0AC57}"/>
                    </a:ext>
                  </a:extLst>
                </p:cNvPr>
                <p:cNvCxnSpPr/>
                <p:nvPr/>
              </p:nvCxnSpPr>
              <p:spPr>
                <a:xfrm>
                  <a:off x="1266365" y="2536344"/>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0D6ABBF-36FD-F74C-ADAC-B1ADDDDEBC6B}"/>
                    </a:ext>
                  </a:extLst>
                </p:cNvPr>
                <p:cNvCxnSpPr/>
                <p:nvPr/>
              </p:nvCxnSpPr>
              <p:spPr>
                <a:xfrm>
                  <a:off x="1341383" y="2818929"/>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8" name="Flowchart: Connector 9">
                  <a:extLst>
                    <a:ext uri="{FF2B5EF4-FFF2-40B4-BE49-F238E27FC236}">
                      <a16:creationId xmlns:a16="http://schemas.microsoft.com/office/drawing/2014/main" id="{EFD37F48-0A01-FC4C-9164-E0C476E8E86C}"/>
                    </a:ext>
                  </a:extLst>
                </p:cNvPr>
                <p:cNvSpPr/>
                <p:nvPr/>
              </p:nvSpPr>
              <p:spPr>
                <a:xfrm>
                  <a:off x="1148056" y="3555622"/>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sp>
              <p:nvSpPr>
                <p:cNvPr id="359" name="Rectangle 358">
                  <a:extLst>
                    <a:ext uri="{FF2B5EF4-FFF2-40B4-BE49-F238E27FC236}">
                      <a16:creationId xmlns:a16="http://schemas.microsoft.com/office/drawing/2014/main" id="{2D59317E-919D-D54C-8BEA-6FC827BDD41A}"/>
                    </a:ext>
                  </a:extLst>
                </p:cNvPr>
                <p:cNvSpPr/>
                <p:nvPr/>
              </p:nvSpPr>
              <p:spPr>
                <a:xfrm>
                  <a:off x="867018" y="3462467"/>
                  <a:ext cx="242288" cy="387767"/>
                </a:xfrm>
                <a:prstGeom prst="rect">
                  <a:avLst/>
                </a:prstGeom>
                <a:ln w="12700">
                  <a:noFill/>
                </a:ln>
              </p:spPr>
              <p:txBody>
                <a:bodyPr wrap="none">
                  <a:spAutoFit/>
                </a:bodyPr>
                <a:lstStyle/>
                <a:p>
                  <a:pPr marL="0" marR="0" lvl="0" indent="0" algn="l" defTabSz="176104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cs typeface="Arial" panose="020B0604020202020204" pitchFamily="34" charset="0"/>
                  </a:endParaRPr>
                </a:p>
              </p:txBody>
            </p:sp>
            <p:grpSp>
              <p:nvGrpSpPr>
                <p:cNvPr id="360" name="Group 359">
                  <a:extLst>
                    <a:ext uri="{FF2B5EF4-FFF2-40B4-BE49-F238E27FC236}">
                      <a16:creationId xmlns:a16="http://schemas.microsoft.com/office/drawing/2014/main" id="{2344E00C-07C5-2848-8171-BE21DAFBD530}"/>
                    </a:ext>
                  </a:extLst>
                </p:cNvPr>
                <p:cNvGrpSpPr/>
                <p:nvPr/>
              </p:nvGrpSpPr>
              <p:grpSpPr>
                <a:xfrm>
                  <a:off x="2364779" y="3102978"/>
                  <a:ext cx="792250" cy="386595"/>
                  <a:chOff x="2627784" y="3086962"/>
                  <a:chExt cx="3888432" cy="1566174"/>
                </a:xfrm>
                <a:solidFill>
                  <a:schemeClr val="tx1"/>
                </a:solidFill>
              </p:grpSpPr>
              <p:cxnSp>
                <p:nvCxnSpPr>
                  <p:cNvPr id="363" name="Straight Connector 362">
                    <a:extLst>
                      <a:ext uri="{FF2B5EF4-FFF2-40B4-BE49-F238E27FC236}">
                        <a16:creationId xmlns:a16="http://schemas.microsoft.com/office/drawing/2014/main" id="{65C91438-F58E-724F-8870-724BC34DB667}"/>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C8F7712D-BC82-E847-96B0-2DBD452D2866}"/>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Flowchart: Stored Data 4">
                    <a:extLst>
                      <a:ext uri="{FF2B5EF4-FFF2-40B4-BE49-F238E27FC236}">
                        <a16:creationId xmlns:a16="http://schemas.microsoft.com/office/drawing/2014/main" id="{EE06E169-9E9E-B741-939C-F0AFDB6AE525}"/>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cxnSp>
              <p:nvCxnSpPr>
                <p:cNvPr id="361" name="Straight Connector 360">
                  <a:extLst>
                    <a:ext uri="{FF2B5EF4-FFF2-40B4-BE49-F238E27FC236}">
                      <a16:creationId xmlns:a16="http://schemas.microsoft.com/office/drawing/2014/main" id="{A55E3C17-B8F6-2E47-BEB5-1EB898F935BC}"/>
                    </a:ext>
                  </a:extLst>
                </p:cNvPr>
                <p:cNvCxnSpPr>
                  <a:cxnSpLocks/>
                </p:cNvCxnSpPr>
                <p:nvPr/>
              </p:nvCxnSpPr>
              <p:spPr>
                <a:xfrm flipV="1">
                  <a:off x="2371923" y="2683463"/>
                  <a:ext cx="0" cy="4755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2" name="Flowchart: Connector 11">
                  <a:extLst>
                    <a:ext uri="{FF2B5EF4-FFF2-40B4-BE49-F238E27FC236}">
                      <a16:creationId xmlns:a16="http://schemas.microsoft.com/office/drawing/2014/main" id="{1F485AEE-B408-DC4D-8F1C-F6AB053C3062}"/>
                    </a:ext>
                  </a:extLst>
                </p:cNvPr>
                <p:cNvSpPr/>
                <p:nvPr/>
              </p:nvSpPr>
              <p:spPr>
                <a:xfrm>
                  <a:off x="3137006" y="3261899"/>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sp>
            <p:nvSpPr>
              <p:cNvPr id="352" name="Rectangle 351">
                <a:extLst>
                  <a:ext uri="{FF2B5EF4-FFF2-40B4-BE49-F238E27FC236}">
                    <a16:creationId xmlns:a16="http://schemas.microsoft.com/office/drawing/2014/main" id="{07DC30E6-1B5F-0F4F-8959-97CE64645BA2}"/>
                  </a:ext>
                </a:extLst>
              </p:cNvPr>
              <p:cNvSpPr/>
              <p:nvPr/>
            </p:nvSpPr>
            <p:spPr>
              <a:xfrm>
                <a:off x="361555" y="4093106"/>
                <a:ext cx="1905463" cy="3726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AND/OR/NOT logic</a:t>
                </a:r>
              </a:p>
            </p:txBody>
          </p:sp>
        </p:grpSp>
        <p:sp>
          <p:nvSpPr>
            <p:cNvPr id="400" name="Rectangle 399">
              <a:extLst>
                <a:ext uri="{FF2B5EF4-FFF2-40B4-BE49-F238E27FC236}">
                  <a16:creationId xmlns:a16="http://schemas.microsoft.com/office/drawing/2014/main" id="{E336A133-A62A-9446-B18C-C1137BE6BB28}"/>
                </a:ext>
              </a:extLst>
            </p:cNvPr>
            <p:cNvSpPr/>
            <p:nvPr/>
          </p:nvSpPr>
          <p:spPr>
            <a:xfrm>
              <a:off x="407761" y="2294229"/>
              <a:ext cx="180209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cs typeface="Arial" panose="020B0604020202020204" pitchFamily="34" charset="0"/>
                </a:rPr>
                <a:t>Desired operation</a:t>
              </a:r>
            </a:p>
          </p:txBody>
        </p:sp>
      </p:grpSp>
      <p:sp>
        <p:nvSpPr>
          <p:cNvPr id="402" name="Rectangle 401">
            <a:extLst>
              <a:ext uri="{FF2B5EF4-FFF2-40B4-BE49-F238E27FC236}">
                <a16:creationId xmlns:a16="http://schemas.microsoft.com/office/drawing/2014/main" id="{A4C2B0B1-F109-BF40-86A2-AF13430F2E5D}"/>
              </a:ext>
            </a:extLst>
          </p:cNvPr>
          <p:cNvSpPr/>
          <p:nvPr/>
        </p:nvSpPr>
        <p:spPr>
          <a:xfrm>
            <a:off x="6886746" y="2166938"/>
            <a:ext cx="1423788" cy="3382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Main memory</a:t>
            </a:r>
          </a:p>
        </p:txBody>
      </p:sp>
      <p:grpSp>
        <p:nvGrpSpPr>
          <p:cNvPr id="537" name="Group 536">
            <a:extLst>
              <a:ext uri="{FF2B5EF4-FFF2-40B4-BE49-F238E27FC236}">
                <a16:creationId xmlns:a16="http://schemas.microsoft.com/office/drawing/2014/main" id="{683F3061-9834-6644-B7F1-5ED1C37BD9E5}"/>
              </a:ext>
            </a:extLst>
          </p:cNvPr>
          <p:cNvGrpSpPr/>
          <p:nvPr/>
        </p:nvGrpSpPr>
        <p:grpSpPr>
          <a:xfrm>
            <a:off x="6324048" y="2565491"/>
            <a:ext cx="2666557" cy="944792"/>
            <a:chOff x="6324048" y="3191579"/>
            <a:chExt cx="2666557" cy="944792"/>
          </a:xfrm>
        </p:grpSpPr>
        <p:grpSp>
          <p:nvGrpSpPr>
            <p:cNvPr id="410" name="Group 409">
              <a:extLst>
                <a:ext uri="{FF2B5EF4-FFF2-40B4-BE49-F238E27FC236}">
                  <a16:creationId xmlns:a16="http://schemas.microsoft.com/office/drawing/2014/main" id="{94490D99-D821-E243-93B4-A3FF1AF53E3B}"/>
                </a:ext>
              </a:extLst>
            </p:cNvPr>
            <p:cNvGrpSpPr/>
            <p:nvPr/>
          </p:nvGrpSpPr>
          <p:grpSpPr>
            <a:xfrm>
              <a:off x="7658494" y="3191579"/>
              <a:ext cx="1332111" cy="757166"/>
              <a:chOff x="8712770" y="3601416"/>
              <a:chExt cx="1332111" cy="757166"/>
            </a:xfrm>
          </p:grpSpPr>
          <p:grpSp>
            <p:nvGrpSpPr>
              <p:cNvPr id="327" name="Group 326">
                <a:extLst>
                  <a:ext uri="{FF2B5EF4-FFF2-40B4-BE49-F238E27FC236}">
                    <a16:creationId xmlns:a16="http://schemas.microsoft.com/office/drawing/2014/main" id="{FE0C7429-FA54-754D-8C1D-5BF9B31B050D}"/>
                  </a:ext>
                </a:extLst>
              </p:cNvPr>
              <p:cNvGrpSpPr/>
              <p:nvPr/>
            </p:nvGrpSpPr>
            <p:grpSpPr>
              <a:xfrm>
                <a:off x="9235986" y="3601416"/>
                <a:ext cx="808895" cy="757166"/>
                <a:chOff x="4180572" y="1209835"/>
                <a:chExt cx="420003" cy="393144"/>
              </a:xfrm>
            </p:grpSpPr>
            <p:cxnSp>
              <p:nvCxnSpPr>
                <p:cNvPr id="332" name="Straight Connector 331">
                  <a:extLst>
                    <a:ext uri="{FF2B5EF4-FFF2-40B4-BE49-F238E27FC236}">
                      <a16:creationId xmlns:a16="http://schemas.microsoft.com/office/drawing/2014/main" id="{34F1355F-1BFB-C047-BC57-D543E8F10332}"/>
                    </a:ext>
                  </a:extLst>
                </p:cNvPr>
                <p:cNvCxnSpPr>
                  <a:cxnSpLocks/>
                </p:cNvCxnSpPr>
                <p:nvPr/>
              </p:nvCxnSpPr>
              <p:spPr>
                <a:xfrm rot="5400000">
                  <a:off x="4390574" y="1117898"/>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1CFE73E-19C4-B643-A9BD-39BE8B85C4CA}"/>
                    </a:ext>
                  </a:extLst>
                </p:cNvPr>
                <p:cNvCxnSpPr>
                  <a:cxnSpLocks/>
                </p:cNvCxnSpPr>
                <p:nvPr/>
              </p:nvCxnSpPr>
              <p:spPr>
                <a:xfrm rot="5400000">
                  <a:off x="4390574" y="1157152"/>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0BB670D-9CEE-BA48-A6A0-071258D82313}"/>
                    </a:ext>
                  </a:extLst>
                </p:cNvPr>
                <p:cNvCxnSpPr>
                  <a:cxnSpLocks/>
                </p:cNvCxnSpPr>
                <p:nvPr/>
              </p:nvCxnSpPr>
              <p:spPr>
                <a:xfrm rot="5400000">
                  <a:off x="4390574" y="1196406"/>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F2CD54D5-0F3E-B346-AB6D-588F2D60AD14}"/>
                    </a:ext>
                  </a:extLst>
                </p:cNvPr>
                <p:cNvCxnSpPr>
                  <a:cxnSpLocks/>
                </p:cNvCxnSpPr>
                <p:nvPr/>
              </p:nvCxnSpPr>
              <p:spPr>
                <a:xfrm rot="5400000">
                  <a:off x="4390574" y="1235660"/>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F7C06F5-062E-9240-B458-4F9F35B23884}"/>
                    </a:ext>
                  </a:extLst>
                </p:cNvPr>
                <p:cNvCxnSpPr>
                  <a:cxnSpLocks/>
                </p:cNvCxnSpPr>
                <p:nvPr/>
              </p:nvCxnSpPr>
              <p:spPr>
                <a:xfrm rot="5400000">
                  <a:off x="4390574" y="1274913"/>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01AEF7E-71CD-744C-A3E6-029BFA850EB2}"/>
                    </a:ext>
                  </a:extLst>
                </p:cNvPr>
                <p:cNvCxnSpPr>
                  <a:cxnSpLocks/>
                </p:cNvCxnSpPr>
                <p:nvPr/>
              </p:nvCxnSpPr>
              <p:spPr>
                <a:xfrm rot="5400000">
                  <a:off x="4390574" y="1078644"/>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392E9778-4BD5-0B40-9454-8D6E5B7A6E04}"/>
                    </a:ext>
                  </a:extLst>
                </p:cNvPr>
                <p:cNvCxnSpPr>
                  <a:cxnSpLocks/>
                </p:cNvCxnSpPr>
                <p:nvPr/>
              </p:nvCxnSpPr>
              <p:spPr>
                <a:xfrm rot="5400000">
                  <a:off x="4390574" y="1314167"/>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EBC9AE41-85FD-E840-AB4B-9B311BA89CAA}"/>
                    </a:ext>
                  </a:extLst>
                </p:cNvPr>
                <p:cNvCxnSpPr>
                  <a:cxnSpLocks/>
                </p:cNvCxnSpPr>
                <p:nvPr/>
              </p:nvCxnSpPr>
              <p:spPr>
                <a:xfrm>
                  <a:off x="4306703"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16BDAD3-622F-ED48-8001-40C3260A5787}"/>
                    </a:ext>
                  </a:extLst>
                </p:cNvPr>
                <p:cNvCxnSpPr>
                  <a:cxnSpLocks/>
                </p:cNvCxnSpPr>
                <p:nvPr/>
              </p:nvCxnSpPr>
              <p:spPr>
                <a:xfrm>
                  <a:off x="434863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FC1505F-B406-394F-BCF5-F52F283D10EE}"/>
                    </a:ext>
                  </a:extLst>
                </p:cNvPr>
                <p:cNvCxnSpPr>
                  <a:cxnSpLocks/>
                </p:cNvCxnSpPr>
                <p:nvPr/>
              </p:nvCxnSpPr>
              <p:spPr>
                <a:xfrm>
                  <a:off x="4390575"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4AC61C37-3EC1-D244-B3CB-BE318676DB72}"/>
                    </a:ext>
                  </a:extLst>
                </p:cNvPr>
                <p:cNvCxnSpPr>
                  <a:cxnSpLocks/>
                </p:cNvCxnSpPr>
                <p:nvPr/>
              </p:nvCxnSpPr>
              <p:spPr>
                <a:xfrm>
                  <a:off x="4432510"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0B04ED13-D8A4-B846-80FC-8F089810E80F}"/>
                    </a:ext>
                  </a:extLst>
                </p:cNvPr>
                <p:cNvCxnSpPr>
                  <a:cxnSpLocks/>
                </p:cNvCxnSpPr>
                <p:nvPr/>
              </p:nvCxnSpPr>
              <p:spPr>
                <a:xfrm>
                  <a:off x="4474446"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DA1CA297-36D5-7746-A2EE-CB518FCB47E0}"/>
                    </a:ext>
                  </a:extLst>
                </p:cNvPr>
                <p:cNvCxnSpPr>
                  <a:cxnSpLocks/>
                </p:cNvCxnSpPr>
                <p:nvPr/>
              </p:nvCxnSpPr>
              <p:spPr>
                <a:xfrm>
                  <a:off x="426476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12090C9-6421-DE43-BD72-8E242FCC3021}"/>
                    </a:ext>
                  </a:extLst>
                </p:cNvPr>
                <p:cNvCxnSpPr>
                  <a:cxnSpLocks/>
                </p:cNvCxnSpPr>
                <p:nvPr/>
              </p:nvCxnSpPr>
              <p:spPr>
                <a:xfrm>
                  <a:off x="4516382"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Arrow Connector 327">
                <a:extLst>
                  <a:ext uri="{FF2B5EF4-FFF2-40B4-BE49-F238E27FC236}">
                    <a16:creationId xmlns:a16="http://schemas.microsoft.com/office/drawing/2014/main" id="{2CF305BB-4A2B-6D4E-A77F-915E56B27204}"/>
                  </a:ext>
                </a:extLst>
              </p:cNvPr>
              <p:cNvCxnSpPr>
                <a:cxnSpLocks/>
              </p:cNvCxnSpPr>
              <p:nvPr/>
            </p:nvCxnSpPr>
            <p:spPr>
              <a:xfrm flipV="1">
                <a:off x="8712770" y="3786178"/>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329" name="Alternate Process 328">
                <a:extLst>
                  <a:ext uri="{FF2B5EF4-FFF2-40B4-BE49-F238E27FC236}">
                    <a16:creationId xmlns:a16="http://schemas.microsoft.com/office/drawing/2014/main" id="{979AE97D-8066-A045-A4B3-8C6A639EC3A6}"/>
                  </a:ext>
                </a:extLst>
              </p:cNvPr>
              <p:cNvSpPr/>
              <p:nvPr/>
            </p:nvSpPr>
            <p:spPr>
              <a:xfrm>
                <a:off x="9328542" y="3681756"/>
                <a:ext cx="616373" cy="616373"/>
              </a:xfrm>
              <a:prstGeom prst="flowChartAlternateProcess">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30" name="Alternate Process 329">
                <a:extLst>
                  <a:ext uri="{FF2B5EF4-FFF2-40B4-BE49-F238E27FC236}">
                    <a16:creationId xmlns:a16="http://schemas.microsoft.com/office/drawing/2014/main" id="{3091CE4C-BB11-544F-A61C-EAE97BB2D73F}"/>
                  </a:ext>
                </a:extLst>
              </p:cNvPr>
              <p:cNvSpPr>
                <a:spLocks noChangeAspect="1"/>
              </p:cNvSpPr>
              <p:nvPr/>
            </p:nvSpPr>
            <p:spPr>
              <a:xfrm>
                <a:off x="9413187" y="3772082"/>
                <a:ext cx="440267" cy="440267"/>
              </a:xfrm>
              <a:prstGeom prst="flowChartAlternateProcess">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31" name="Rectangle 330">
                <a:extLst>
                  <a:ext uri="{FF2B5EF4-FFF2-40B4-BE49-F238E27FC236}">
                    <a16:creationId xmlns:a16="http://schemas.microsoft.com/office/drawing/2014/main" id="{880C3E18-32D4-F948-BCBB-7B676F25A018}"/>
                  </a:ext>
                </a:extLst>
              </p:cNvPr>
              <p:cNvSpPr/>
              <p:nvPr/>
            </p:nvSpPr>
            <p:spPr>
              <a:xfrm>
                <a:off x="9383793" y="3824517"/>
                <a:ext cx="479811" cy="32944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1" i="0" u="none" strike="noStrike" kern="1200" cap="none" spc="0" normalizeH="0" baseline="0" noProof="0" dirty="0">
                    <a:ln>
                      <a:noFill/>
                    </a:ln>
                    <a:solidFill>
                      <a:prstClr val="white"/>
                    </a:solidFill>
                    <a:effectLst/>
                    <a:uLnTx/>
                    <a:uFillTx/>
                    <a:latin typeface="Cambria" panose="02040503050406030204" pitchFamily="18" charset="0"/>
                    <a:cs typeface="Arial" panose="020B0604020202020204" pitchFamily="34" charset="0"/>
                  </a:rPr>
                  <a:t>ISA</a:t>
                </a:r>
                <a:endParaRPr kumimoji="0" lang="en-US" sz="1541" b="1" i="0" u="none" strike="noStrike" kern="1200" cap="none" spc="0" normalizeH="0" baseline="0" noProof="0" dirty="0">
                  <a:ln>
                    <a:noFill/>
                  </a:ln>
                  <a:solidFill>
                    <a:prstClr val="white"/>
                  </a:solidFill>
                  <a:effectLst/>
                  <a:uLnTx/>
                  <a:uFillTx/>
                  <a:latin typeface="Cambria" panose="02040503050406030204" pitchFamily="18" charset="0"/>
                </a:endParaRPr>
              </a:p>
            </p:txBody>
          </p:sp>
        </p:grpSp>
        <p:sp>
          <p:nvSpPr>
            <p:cNvPr id="403" name="Alternate Process 402">
              <a:extLst>
                <a:ext uri="{FF2B5EF4-FFF2-40B4-BE49-F238E27FC236}">
                  <a16:creationId xmlns:a16="http://schemas.microsoft.com/office/drawing/2014/main" id="{5FC3BDFA-A94E-B34F-BDB2-72466C92F8DF}"/>
                </a:ext>
              </a:extLst>
            </p:cNvPr>
            <p:cNvSpPr/>
            <p:nvPr/>
          </p:nvSpPr>
          <p:spPr>
            <a:xfrm>
              <a:off x="6396862" y="3213312"/>
              <a:ext cx="1226000" cy="347543"/>
            </a:xfrm>
            <a:prstGeom prst="flowChartAlternateProcess">
              <a:avLst/>
            </a:prstGeom>
            <a:solidFill>
              <a:srgbClr val="FFBFBF">
                <a:alpha val="20000"/>
              </a:srgbClr>
            </a:solid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tIns="52832" bIns="52832"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48" i="0" u="none" strike="noStrike" kern="1200" cap="none" spc="0" normalizeH="0" baseline="0" noProof="0" dirty="0" err="1">
                  <a:ln>
                    <a:noFill/>
                  </a:ln>
                  <a:solidFill>
                    <a:srgbClr val="C00000"/>
                  </a:solidFill>
                  <a:effectLst/>
                  <a:uLnTx/>
                  <a:uFillTx/>
                  <a:latin typeface="Cambria" panose="02040503050406030204" pitchFamily="18" charset="0"/>
                  <a:cs typeface="Courier New" panose="02070309020205020404" pitchFamily="49" charset="0"/>
                </a:rPr>
                <a:t>bbop_new</a:t>
              </a:r>
              <a:endParaRPr kumimoji="0" lang="en-US" sz="1348"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p:sp>
          <p:nvSpPr>
            <p:cNvPr id="404" name="Rectangle 403">
              <a:extLst>
                <a:ext uri="{FF2B5EF4-FFF2-40B4-BE49-F238E27FC236}">
                  <a16:creationId xmlns:a16="http://schemas.microsoft.com/office/drawing/2014/main" id="{E378B32C-66DC-EE4B-9A94-EBF4BB4C270D}"/>
                </a:ext>
              </a:extLst>
            </p:cNvPr>
            <p:cNvSpPr/>
            <p:nvPr/>
          </p:nvSpPr>
          <p:spPr>
            <a:xfrm>
              <a:off x="6324048" y="3551596"/>
              <a:ext cx="16770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New SIMDRAM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instruction</a:t>
              </a:r>
            </a:p>
          </p:txBody>
        </p:sp>
      </p:grpSp>
      <p:sp>
        <p:nvSpPr>
          <p:cNvPr id="417" name="Right Arrow 416">
            <a:extLst>
              <a:ext uri="{FF2B5EF4-FFF2-40B4-BE49-F238E27FC236}">
                <a16:creationId xmlns:a16="http://schemas.microsoft.com/office/drawing/2014/main" id="{15CAE4DC-0951-124F-ACDB-2F0D941D15E4}"/>
              </a:ext>
            </a:extLst>
          </p:cNvPr>
          <p:cNvSpPr/>
          <p:nvPr/>
        </p:nvSpPr>
        <p:spPr>
          <a:xfrm>
            <a:off x="4225141" y="1957109"/>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418" name="Rectangle 417">
            <a:extLst>
              <a:ext uri="{FF2B5EF4-FFF2-40B4-BE49-F238E27FC236}">
                <a16:creationId xmlns:a16="http://schemas.microsoft.com/office/drawing/2014/main" id="{66BB5B68-297B-8C48-BE99-8A29882E520B}"/>
              </a:ext>
            </a:extLst>
          </p:cNvPr>
          <p:cNvSpPr/>
          <p:nvPr/>
        </p:nvSpPr>
        <p:spPr>
          <a:xfrm>
            <a:off x="4220177" y="978920"/>
            <a:ext cx="2208216" cy="64633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rPr>
              <a:t>Step 2: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1" dirty="0">
                <a:solidFill>
                  <a:srgbClr val="C00000"/>
                </a:solidFill>
                <a:latin typeface="Cambria" panose="02040503050406030204" pitchFamily="18" charset="0"/>
                <a:cs typeface="Arial" panose="020B0604020202020204" pitchFamily="34" charset="0"/>
              </a:rPr>
              <a:t>sequence of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1" dirty="0">
                <a:solidFill>
                  <a:srgbClr val="C00000"/>
                </a:solidFill>
                <a:latin typeface="Cambria" panose="02040503050406030204" pitchFamily="18" charset="0"/>
                <a:cs typeface="Arial" panose="020B0604020202020204" pitchFamily="34" charset="0"/>
              </a:rPr>
              <a:t>DRAM commands</a:t>
            </a:r>
            <a:endParaRPr kumimoji="0" lang="en-US" sz="1800" b="1" i="1"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endParaRPr>
          </a:p>
        </p:txBody>
      </p:sp>
      <p:cxnSp>
        <p:nvCxnSpPr>
          <p:cNvPr id="422" name="Straight Arrow Connector 421">
            <a:extLst>
              <a:ext uri="{FF2B5EF4-FFF2-40B4-BE49-F238E27FC236}">
                <a16:creationId xmlns:a16="http://schemas.microsoft.com/office/drawing/2014/main" id="{847CFCE8-060D-8545-A201-97FA8F015EC6}"/>
              </a:ext>
            </a:extLst>
          </p:cNvPr>
          <p:cNvCxnSpPr>
            <a:cxnSpLocks/>
          </p:cNvCxnSpPr>
          <p:nvPr/>
        </p:nvCxnSpPr>
        <p:spPr>
          <a:xfrm>
            <a:off x="6114413" y="2625799"/>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486" name="Table 485">
            <a:extLst>
              <a:ext uri="{FF2B5EF4-FFF2-40B4-BE49-F238E27FC236}">
                <a16:creationId xmlns:a16="http://schemas.microsoft.com/office/drawing/2014/main" id="{78791F7B-E9B4-9249-8D57-C9EF7EE495EA}"/>
              </a:ext>
            </a:extLst>
          </p:cNvPr>
          <p:cNvGraphicFramePr>
            <a:graphicFrameLocks noGrp="1"/>
          </p:cNvGraphicFramePr>
          <p:nvPr/>
        </p:nvGraphicFramePr>
        <p:xfrm>
          <a:off x="209136" y="4358395"/>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0" i="1" dirty="0">
                          <a:latin typeface="Courier New" panose="02070309020205020404" pitchFamily="49" charset="0"/>
                          <a:cs typeface="Courier New" panose="02070309020205020404" pitchFamily="49" charset="0"/>
                        </a:rPr>
                        <a:t> </a:t>
                      </a:r>
                      <a:r>
                        <a:rPr lang="en-US" sz="1500" b="0" i="1" dirty="0" err="1">
                          <a:solidFill>
                            <a:srgbClr val="C00000"/>
                          </a:solidFill>
                          <a:latin typeface="Courier New" panose="02070309020205020404" pitchFamily="49" charset="0"/>
                          <a:cs typeface="Courier New" panose="02070309020205020404" pitchFamily="49" charset="0"/>
                        </a:rPr>
                        <a:t>bbop_new</a:t>
                      </a:r>
                      <a:endParaRPr lang="en-US" sz="1500" b="0"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490" name="Straight Arrow Connector 489">
            <a:extLst>
              <a:ext uri="{FF2B5EF4-FFF2-40B4-BE49-F238E27FC236}">
                <a16:creationId xmlns:a16="http://schemas.microsoft.com/office/drawing/2014/main" id="{3B85649E-AF19-C741-9832-0401BA82F27F}"/>
              </a:ext>
            </a:extLst>
          </p:cNvPr>
          <p:cNvCxnSpPr>
            <a:cxnSpLocks/>
          </p:cNvCxnSpPr>
          <p:nvPr/>
        </p:nvCxnSpPr>
        <p:spPr>
          <a:xfrm>
            <a:off x="4773682" y="4972819"/>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514" name="Group 513">
            <a:extLst>
              <a:ext uri="{FF2B5EF4-FFF2-40B4-BE49-F238E27FC236}">
                <a16:creationId xmlns:a16="http://schemas.microsoft.com/office/drawing/2014/main" id="{A08F4D0E-7D3F-7A48-86B1-0434036B7964}"/>
              </a:ext>
            </a:extLst>
          </p:cNvPr>
          <p:cNvGrpSpPr/>
          <p:nvPr/>
        </p:nvGrpSpPr>
        <p:grpSpPr>
          <a:xfrm>
            <a:off x="3268356" y="4230462"/>
            <a:ext cx="1427824" cy="1662994"/>
            <a:chOff x="2217624" y="4009629"/>
            <a:chExt cx="741370" cy="863478"/>
          </a:xfrm>
        </p:grpSpPr>
        <p:sp>
          <p:nvSpPr>
            <p:cNvPr id="515" name="Rounded Rectangle 514">
              <a:extLst>
                <a:ext uri="{FF2B5EF4-FFF2-40B4-BE49-F238E27FC236}">
                  <a16:creationId xmlns:a16="http://schemas.microsoft.com/office/drawing/2014/main" id="{08AF774E-E94E-4947-BF44-FD03B960F8C4}"/>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6" name="Rectangle 515">
              <a:extLst>
                <a:ext uri="{FF2B5EF4-FFF2-40B4-BE49-F238E27FC236}">
                  <a16:creationId xmlns:a16="http://schemas.microsoft.com/office/drawing/2014/main" id="{DD609931-2E46-0A4C-B315-50004B55606A}"/>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Control Unit</a:t>
              </a:r>
            </a:p>
          </p:txBody>
        </p:sp>
        <p:grpSp>
          <p:nvGrpSpPr>
            <p:cNvPr id="517" name="Group 516">
              <a:extLst>
                <a:ext uri="{FF2B5EF4-FFF2-40B4-BE49-F238E27FC236}">
                  <a16:creationId xmlns:a16="http://schemas.microsoft.com/office/drawing/2014/main" id="{38957CF0-65A1-AA45-80C1-0E8CD7734AB4}"/>
                </a:ext>
              </a:extLst>
            </p:cNvPr>
            <p:cNvGrpSpPr/>
            <p:nvPr/>
          </p:nvGrpSpPr>
          <p:grpSpPr>
            <a:xfrm>
              <a:off x="2389421" y="4106286"/>
              <a:ext cx="472920" cy="530098"/>
              <a:chOff x="1825441" y="5257201"/>
              <a:chExt cx="348402" cy="390525"/>
            </a:xfrm>
          </p:grpSpPr>
          <p:sp>
            <p:nvSpPr>
              <p:cNvPr id="518" name="Oval 517">
                <a:extLst>
                  <a:ext uri="{FF2B5EF4-FFF2-40B4-BE49-F238E27FC236}">
                    <a16:creationId xmlns:a16="http://schemas.microsoft.com/office/drawing/2014/main" id="{82D077C6-3D0F-3541-A76C-EB4E48A284DB}"/>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9" name="Oval 518">
                <a:extLst>
                  <a:ext uri="{FF2B5EF4-FFF2-40B4-BE49-F238E27FC236}">
                    <a16:creationId xmlns:a16="http://schemas.microsoft.com/office/drawing/2014/main" id="{AB48AD88-6CB8-1D40-843A-730A6C34712D}"/>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520" name="Oval 519">
                <a:extLst>
                  <a:ext uri="{FF2B5EF4-FFF2-40B4-BE49-F238E27FC236}">
                    <a16:creationId xmlns:a16="http://schemas.microsoft.com/office/drawing/2014/main" id="{7F44A061-D99D-5A43-9E51-DE4141D729AD}"/>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521" name="Curved Connector 520">
                <a:extLst>
                  <a:ext uri="{FF2B5EF4-FFF2-40B4-BE49-F238E27FC236}">
                    <a16:creationId xmlns:a16="http://schemas.microsoft.com/office/drawing/2014/main" id="{C9579566-E314-B146-8DAA-B14A04E4AFFF}"/>
                  </a:ext>
                </a:extLst>
              </p:cNvPr>
              <p:cNvCxnSpPr>
                <a:cxnSpLocks/>
                <a:stCxn id="518" idx="6"/>
                <a:endCxn id="51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2" name="Curved Connector 521">
                <a:extLst>
                  <a:ext uri="{FF2B5EF4-FFF2-40B4-BE49-F238E27FC236}">
                    <a16:creationId xmlns:a16="http://schemas.microsoft.com/office/drawing/2014/main" id="{3BED516E-BF3A-9747-9B5C-4087A9D12BE7}"/>
                  </a:ext>
                </a:extLst>
              </p:cNvPr>
              <p:cNvCxnSpPr>
                <a:cxnSpLocks/>
                <a:stCxn id="519" idx="2"/>
                <a:endCxn id="51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3" name="Curved Connector 522">
                <a:extLst>
                  <a:ext uri="{FF2B5EF4-FFF2-40B4-BE49-F238E27FC236}">
                    <a16:creationId xmlns:a16="http://schemas.microsoft.com/office/drawing/2014/main" id="{A76A2905-4981-4548-BFC9-8FA901B9F259}"/>
                  </a:ext>
                </a:extLst>
              </p:cNvPr>
              <p:cNvCxnSpPr>
                <a:cxnSpLocks/>
                <a:stCxn id="519" idx="4"/>
                <a:endCxn id="52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4" name="Curved Connector 523">
                <a:extLst>
                  <a:ext uri="{FF2B5EF4-FFF2-40B4-BE49-F238E27FC236}">
                    <a16:creationId xmlns:a16="http://schemas.microsoft.com/office/drawing/2014/main" id="{9FDFB617-090F-4840-B030-712021578D5C}"/>
                  </a:ext>
                </a:extLst>
              </p:cNvPr>
              <p:cNvCxnSpPr>
                <a:cxnSpLocks/>
                <a:stCxn id="520" idx="1"/>
                <a:endCxn id="51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cxnSp>
        <p:nvCxnSpPr>
          <p:cNvPr id="491" name="Straight Arrow Connector 490">
            <a:extLst>
              <a:ext uri="{FF2B5EF4-FFF2-40B4-BE49-F238E27FC236}">
                <a16:creationId xmlns:a16="http://schemas.microsoft.com/office/drawing/2014/main" id="{B31F4B60-71E4-B941-8828-4F3B9440474D}"/>
              </a:ext>
            </a:extLst>
          </p:cNvPr>
          <p:cNvCxnSpPr>
            <a:cxnSpLocks/>
          </p:cNvCxnSpPr>
          <p:nvPr/>
        </p:nvCxnSpPr>
        <p:spPr>
          <a:xfrm>
            <a:off x="6855040" y="5072342"/>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12A4C154-7025-FD47-A024-BDD217DDFD58}"/>
              </a:ext>
            </a:extLst>
          </p:cNvPr>
          <p:cNvSpPr/>
          <p:nvPr/>
        </p:nvSpPr>
        <p:spPr>
          <a:xfrm rot="16200000" flipH="1">
            <a:off x="8866977" y="5952703"/>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3" name="Oval 492">
            <a:extLst>
              <a:ext uri="{FF2B5EF4-FFF2-40B4-BE49-F238E27FC236}">
                <a16:creationId xmlns:a16="http://schemas.microsoft.com/office/drawing/2014/main" id="{2874F35A-5065-F44D-AA27-27A15C79842D}"/>
              </a:ext>
            </a:extLst>
          </p:cNvPr>
          <p:cNvSpPr/>
          <p:nvPr/>
        </p:nvSpPr>
        <p:spPr>
          <a:xfrm rot="16200000" flipH="1">
            <a:off x="8866977" y="4841244"/>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nvGrpSpPr>
          <p:cNvPr id="7" name="Group 6">
            <a:extLst>
              <a:ext uri="{FF2B5EF4-FFF2-40B4-BE49-F238E27FC236}">
                <a16:creationId xmlns:a16="http://schemas.microsoft.com/office/drawing/2014/main" id="{9AFFF311-89B6-074A-8E50-84D97135160F}"/>
              </a:ext>
            </a:extLst>
          </p:cNvPr>
          <p:cNvGrpSpPr/>
          <p:nvPr/>
        </p:nvGrpSpPr>
        <p:grpSpPr>
          <a:xfrm>
            <a:off x="7378326" y="4574023"/>
            <a:ext cx="1598850" cy="1447274"/>
            <a:chOff x="7378326" y="4574023"/>
            <a:chExt cx="1598850" cy="1447274"/>
          </a:xfrm>
        </p:grpSpPr>
        <p:sp>
          <p:nvSpPr>
            <p:cNvPr id="481" name="Rounded Rectangle 480">
              <a:extLst>
                <a:ext uri="{FF2B5EF4-FFF2-40B4-BE49-F238E27FC236}">
                  <a16:creationId xmlns:a16="http://schemas.microsoft.com/office/drawing/2014/main" id="{4CC62BDE-543A-A646-AD15-2F6D0BA003C8}"/>
                </a:ext>
              </a:extLst>
            </p:cNvPr>
            <p:cNvSpPr/>
            <p:nvPr/>
          </p:nvSpPr>
          <p:spPr>
            <a:xfrm>
              <a:off x="7378326" y="4574023"/>
              <a:ext cx="1598850" cy="1447274"/>
            </a:xfrm>
            <a:prstGeom prst="roundRect">
              <a:avLst/>
            </a:prstGeom>
            <a:solidFill>
              <a:schemeClr val="bg1"/>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08" name="Rectangle 507">
              <a:extLst>
                <a:ext uri="{FF2B5EF4-FFF2-40B4-BE49-F238E27FC236}">
                  <a16:creationId xmlns:a16="http://schemas.microsoft.com/office/drawing/2014/main" id="{1674EF55-FBAC-C140-B105-969C7E8487A7}"/>
                </a:ext>
              </a:extLst>
            </p:cNvPr>
            <p:cNvSpPr/>
            <p:nvPr/>
          </p:nvSpPr>
          <p:spPr>
            <a:xfrm rot="16200000">
              <a:off x="7050052" y="5149985"/>
              <a:ext cx="1117742"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i="0" u="none" strike="noStrike" kern="1200" cap="none" spc="0" normalizeH="0" baseline="0" noProof="0" dirty="0">
                  <a:ln>
                    <a:noFill/>
                  </a:ln>
                  <a:solidFill>
                    <a:prstClr val="black"/>
                  </a:solidFill>
                  <a:effectLst/>
                  <a:uLnTx/>
                  <a:uFillTx/>
                  <a:latin typeface="Cambria" panose="02040503050406030204" pitchFamily="18" charset="0"/>
                  <a:cs typeface="Courier New" panose="02070309020205020404" pitchFamily="49" charset="0"/>
                </a:rPr>
                <a:t>ACT/PRE</a:t>
              </a:r>
            </a:p>
          </p:txBody>
        </p:sp>
        <p:cxnSp>
          <p:nvCxnSpPr>
            <p:cNvPr id="513" name="Straight Arrow Connector 512">
              <a:extLst>
                <a:ext uri="{FF2B5EF4-FFF2-40B4-BE49-F238E27FC236}">
                  <a16:creationId xmlns:a16="http://schemas.microsoft.com/office/drawing/2014/main" id="{67315A1D-7333-AF40-992D-CD542F832E8F}"/>
                </a:ext>
              </a:extLst>
            </p:cNvPr>
            <p:cNvCxnSpPr>
              <a:cxnSpLocks/>
            </p:cNvCxnSpPr>
            <p:nvPr/>
          </p:nvCxnSpPr>
          <p:spPr>
            <a:xfrm flipV="1">
              <a:off x="7756927" y="5327935"/>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86EEC01-1B3C-E648-9FD9-9FAA1DBE32F6}"/>
                </a:ext>
              </a:extLst>
            </p:cNvPr>
            <p:cNvGrpSpPr/>
            <p:nvPr/>
          </p:nvGrpSpPr>
          <p:grpSpPr>
            <a:xfrm>
              <a:off x="8308041" y="4657875"/>
              <a:ext cx="557538" cy="1269957"/>
              <a:chOff x="8308041" y="4657875"/>
              <a:chExt cx="557538" cy="1269957"/>
            </a:xfrm>
          </p:grpSpPr>
          <p:grpSp>
            <p:nvGrpSpPr>
              <p:cNvPr id="494" name="Group 493">
                <a:extLst>
                  <a:ext uri="{FF2B5EF4-FFF2-40B4-BE49-F238E27FC236}">
                    <a16:creationId xmlns:a16="http://schemas.microsoft.com/office/drawing/2014/main" id="{274DF094-4A4F-EE40-A2C8-396255F6A071}"/>
                  </a:ext>
                </a:extLst>
              </p:cNvPr>
              <p:cNvGrpSpPr/>
              <p:nvPr/>
            </p:nvGrpSpPr>
            <p:grpSpPr>
              <a:xfrm>
                <a:off x="8308041" y="4657875"/>
                <a:ext cx="557538" cy="1269957"/>
                <a:chOff x="4830795" y="4111398"/>
                <a:chExt cx="289491" cy="755921"/>
              </a:xfrm>
            </p:grpSpPr>
            <p:grpSp>
              <p:nvGrpSpPr>
                <p:cNvPr id="495" name="Group 494">
                  <a:extLst>
                    <a:ext uri="{FF2B5EF4-FFF2-40B4-BE49-F238E27FC236}">
                      <a16:creationId xmlns:a16="http://schemas.microsoft.com/office/drawing/2014/main" id="{E5755728-FCB9-8C4E-A32A-4028662ECD5C}"/>
                    </a:ext>
                  </a:extLst>
                </p:cNvPr>
                <p:cNvGrpSpPr/>
                <p:nvPr/>
              </p:nvGrpSpPr>
              <p:grpSpPr>
                <a:xfrm>
                  <a:off x="4830795" y="4111398"/>
                  <a:ext cx="289489" cy="755921"/>
                  <a:chOff x="4830795" y="4111398"/>
                  <a:chExt cx="289489" cy="755921"/>
                </a:xfrm>
              </p:grpSpPr>
              <p:sp>
                <p:nvSpPr>
                  <p:cNvPr id="497" name="Rectangle 496">
                    <a:extLst>
                      <a:ext uri="{FF2B5EF4-FFF2-40B4-BE49-F238E27FC236}">
                        <a16:creationId xmlns:a16="http://schemas.microsoft.com/office/drawing/2014/main" id="{4CF51F47-9CF9-E246-8AF7-923C6DFFD206}"/>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8" name="Oval 497">
                    <a:extLst>
                      <a:ext uri="{FF2B5EF4-FFF2-40B4-BE49-F238E27FC236}">
                        <a16:creationId xmlns:a16="http://schemas.microsoft.com/office/drawing/2014/main" id="{08F4B84C-DC65-DC4A-9941-F10662BD6C08}"/>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9" name="Oval 498">
                    <a:extLst>
                      <a:ext uri="{FF2B5EF4-FFF2-40B4-BE49-F238E27FC236}">
                        <a16:creationId xmlns:a16="http://schemas.microsoft.com/office/drawing/2014/main" id="{E795B588-B028-1E44-97F4-6AC8A2F616A4}"/>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0" name="Oval 499">
                    <a:extLst>
                      <a:ext uri="{FF2B5EF4-FFF2-40B4-BE49-F238E27FC236}">
                        <a16:creationId xmlns:a16="http://schemas.microsoft.com/office/drawing/2014/main" id="{189C9B04-5FAE-244B-9F2B-53D0DCC3CAEB}"/>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1" name="Oval 500">
                    <a:extLst>
                      <a:ext uri="{FF2B5EF4-FFF2-40B4-BE49-F238E27FC236}">
                        <a16:creationId xmlns:a16="http://schemas.microsoft.com/office/drawing/2014/main" id="{EBEE26E3-3CFD-3E45-AFAA-C5A356787197}"/>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496" name="Rectangle 495">
                  <a:extLst>
                    <a:ext uri="{FF2B5EF4-FFF2-40B4-BE49-F238E27FC236}">
                      <a16:creationId xmlns:a16="http://schemas.microsoft.com/office/drawing/2014/main" id="{D894887A-25F1-1F44-BEEE-9C506341120D}"/>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grpSp>
            <p:nvGrpSpPr>
              <p:cNvPr id="502" name="Group 501">
                <a:extLst>
                  <a:ext uri="{FF2B5EF4-FFF2-40B4-BE49-F238E27FC236}">
                    <a16:creationId xmlns:a16="http://schemas.microsoft.com/office/drawing/2014/main" id="{2DB1DD8B-FB18-8849-9A9F-035F264A4AC8}"/>
                  </a:ext>
                </a:extLst>
              </p:cNvPr>
              <p:cNvGrpSpPr/>
              <p:nvPr/>
            </p:nvGrpSpPr>
            <p:grpSpPr>
              <a:xfrm rot="16200000">
                <a:off x="8185361" y="5143465"/>
                <a:ext cx="756076" cy="293602"/>
                <a:chOff x="4340198" y="1826549"/>
                <a:chExt cx="485918" cy="276639"/>
              </a:xfrm>
            </p:grpSpPr>
            <p:sp>
              <p:nvSpPr>
                <p:cNvPr id="503" name="Rectangle 502">
                  <a:extLst>
                    <a:ext uri="{FF2B5EF4-FFF2-40B4-BE49-F238E27FC236}">
                      <a16:creationId xmlns:a16="http://schemas.microsoft.com/office/drawing/2014/main" id="{8F40DD31-E5D3-1949-BB4A-77B0A48B9C3C}"/>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4" name="Rectangle 503">
                  <a:extLst>
                    <a:ext uri="{FF2B5EF4-FFF2-40B4-BE49-F238E27FC236}">
                      <a16:creationId xmlns:a16="http://schemas.microsoft.com/office/drawing/2014/main" id="{A95F48CB-8E25-8B4E-AE80-FF1A55ADD162}"/>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528" name="Oval 527">
                <a:extLst>
                  <a:ext uri="{FF2B5EF4-FFF2-40B4-BE49-F238E27FC236}">
                    <a16:creationId xmlns:a16="http://schemas.microsoft.com/office/drawing/2014/main" id="{18A4C544-1AC7-8549-9BF1-30B0708AB663}"/>
                  </a:ext>
                </a:extLst>
              </p:cNvPr>
              <p:cNvSpPr>
                <a:spLocks noChangeAspect="1"/>
              </p:cNvSpPr>
              <p:nvPr/>
            </p:nvSpPr>
            <p:spPr>
              <a:xfrm>
                <a:off x="8788782" y="582428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29" name="Oval 528">
                <a:extLst>
                  <a:ext uri="{FF2B5EF4-FFF2-40B4-BE49-F238E27FC236}">
                    <a16:creationId xmlns:a16="http://schemas.microsoft.com/office/drawing/2014/main" id="{5EC38BF4-30F8-1543-A138-A684F818BBD9}"/>
                  </a:ext>
                </a:extLst>
              </p:cNvPr>
              <p:cNvSpPr>
                <a:spLocks noChangeAspect="1"/>
              </p:cNvSpPr>
              <p:nvPr/>
            </p:nvSpPr>
            <p:spPr>
              <a:xfrm>
                <a:off x="8782340" y="472079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grpSp>
      <p:graphicFrame>
        <p:nvGraphicFramePr>
          <p:cNvPr id="531" name="Table 530">
            <a:extLst>
              <a:ext uri="{FF2B5EF4-FFF2-40B4-BE49-F238E27FC236}">
                <a16:creationId xmlns:a16="http://schemas.microsoft.com/office/drawing/2014/main" id="{1229032C-D001-F644-92AC-B94E443D54F6}"/>
              </a:ext>
            </a:extLst>
          </p:cNvPr>
          <p:cNvGraphicFramePr>
            <a:graphicFrameLocks noGrp="1"/>
          </p:cNvGraphicFramePr>
          <p:nvPr/>
        </p:nvGraphicFramePr>
        <p:xfrm>
          <a:off x="5082745" y="4275721"/>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ACT/PRE/PRE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cxnSp>
        <p:nvCxnSpPr>
          <p:cNvPr id="533" name="Straight Connector 532">
            <a:extLst>
              <a:ext uri="{FF2B5EF4-FFF2-40B4-BE49-F238E27FC236}">
                <a16:creationId xmlns:a16="http://schemas.microsoft.com/office/drawing/2014/main" id="{9F194B97-A4A4-1F4A-A3A1-1A1C65904476}"/>
              </a:ext>
            </a:extLst>
          </p:cNvPr>
          <p:cNvCxnSpPr/>
          <p:nvPr/>
        </p:nvCxnSpPr>
        <p:spPr>
          <a:xfrm>
            <a:off x="129785" y="3596854"/>
            <a:ext cx="8884429"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35" name="Group 534">
            <a:extLst>
              <a:ext uri="{FF2B5EF4-FFF2-40B4-BE49-F238E27FC236}">
                <a16:creationId xmlns:a16="http://schemas.microsoft.com/office/drawing/2014/main" id="{96685389-20B3-8146-B6CF-E569C240BE1C}"/>
              </a:ext>
            </a:extLst>
          </p:cNvPr>
          <p:cNvGrpSpPr/>
          <p:nvPr/>
        </p:nvGrpSpPr>
        <p:grpSpPr>
          <a:xfrm>
            <a:off x="2307434" y="931164"/>
            <a:ext cx="1931355" cy="2049796"/>
            <a:chOff x="2307434" y="1557252"/>
            <a:chExt cx="1931355" cy="2049796"/>
          </a:xfrm>
        </p:grpSpPr>
        <p:grpSp>
          <p:nvGrpSpPr>
            <p:cNvPr id="416" name="Group 415">
              <a:extLst>
                <a:ext uri="{FF2B5EF4-FFF2-40B4-BE49-F238E27FC236}">
                  <a16:creationId xmlns:a16="http://schemas.microsoft.com/office/drawing/2014/main" id="{D06BFF73-B8EA-3D47-ADEB-7CFAD8555C79}"/>
                </a:ext>
              </a:extLst>
            </p:cNvPr>
            <p:cNvGrpSpPr/>
            <p:nvPr/>
          </p:nvGrpSpPr>
          <p:grpSpPr>
            <a:xfrm>
              <a:off x="2660496" y="1557252"/>
              <a:ext cx="1578293" cy="2049796"/>
              <a:chOff x="2755612" y="1974313"/>
              <a:chExt cx="1578293" cy="2049796"/>
            </a:xfrm>
          </p:grpSpPr>
          <p:grpSp>
            <p:nvGrpSpPr>
              <p:cNvPr id="414" name="Group 413">
                <a:extLst>
                  <a:ext uri="{FF2B5EF4-FFF2-40B4-BE49-F238E27FC236}">
                    <a16:creationId xmlns:a16="http://schemas.microsoft.com/office/drawing/2014/main" id="{8D26F9AA-55CA-5743-8D81-55784DD770A5}"/>
                  </a:ext>
                </a:extLst>
              </p:cNvPr>
              <p:cNvGrpSpPr/>
              <p:nvPr/>
            </p:nvGrpSpPr>
            <p:grpSpPr>
              <a:xfrm>
                <a:off x="2755612" y="2475443"/>
                <a:ext cx="1578293" cy="1548666"/>
                <a:chOff x="3211452" y="2874384"/>
                <a:chExt cx="1578293" cy="1548666"/>
              </a:xfrm>
            </p:grpSpPr>
            <p:sp>
              <p:nvSpPr>
                <p:cNvPr id="379" name="Rounded Rectangle 378">
                  <a:extLst>
                    <a:ext uri="{FF2B5EF4-FFF2-40B4-BE49-F238E27FC236}">
                      <a16:creationId xmlns:a16="http://schemas.microsoft.com/office/drawing/2014/main" id="{2E7BFECB-70FA-7F47-80F2-805C0314D392}"/>
                    </a:ext>
                  </a:extLst>
                </p:cNvPr>
                <p:cNvSpPr/>
                <p:nvPr/>
              </p:nvSpPr>
              <p:spPr>
                <a:xfrm>
                  <a:off x="3211452" y="2874384"/>
                  <a:ext cx="1466613" cy="1204068"/>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408" name="Group 407">
                  <a:extLst>
                    <a:ext uri="{FF2B5EF4-FFF2-40B4-BE49-F238E27FC236}">
                      <a16:creationId xmlns:a16="http://schemas.microsoft.com/office/drawing/2014/main" id="{A14FF517-2E12-FC47-882D-2E8C59A93BBB}"/>
                    </a:ext>
                  </a:extLst>
                </p:cNvPr>
                <p:cNvGrpSpPr/>
                <p:nvPr/>
              </p:nvGrpSpPr>
              <p:grpSpPr>
                <a:xfrm>
                  <a:off x="3412005" y="3198852"/>
                  <a:ext cx="1161942" cy="528322"/>
                  <a:chOff x="3412005" y="3198852"/>
                  <a:chExt cx="1161942" cy="528322"/>
                </a:xfrm>
              </p:grpSpPr>
              <p:grpSp>
                <p:nvGrpSpPr>
                  <p:cNvPr id="381" name="Group 380">
                    <a:extLst>
                      <a:ext uri="{FF2B5EF4-FFF2-40B4-BE49-F238E27FC236}">
                        <a16:creationId xmlns:a16="http://schemas.microsoft.com/office/drawing/2014/main" id="{2E0EFF5E-6202-DA47-8AD7-65046C1735C1}"/>
                      </a:ext>
                    </a:extLst>
                  </p:cNvPr>
                  <p:cNvGrpSpPr/>
                  <p:nvPr/>
                </p:nvGrpSpPr>
                <p:grpSpPr>
                  <a:xfrm>
                    <a:off x="3412005" y="3198852"/>
                    <a:ext cx="1128558" cy="528322"/>
                    <a:chOff x="1332999" y="4174190"/>
                    <a:chExt cx="1175252" cy="550180"/>
                  </a:xfrm>
                </p:grpSpPr>
                <p:grpSp>
                  <p:nvGrpSpPr>
                    <p:cNvPr id="383" name="Group 382">
                      <a:extLst>
                        <a:ext uri="{FF2B5EF4-FFF2-40B4-BE49-F238E27FC236}">
                          <a16:creationId xmlns:a16="http://schemas.microsoft.com/office/drawing/2014/main" id="{90112E02-8E4D-764B-81E5-B5AE43416020}"/>
                        </a:ext>
                      </a:extLst>
                    </p:cNvPr>
                    <p:cNvGrpSpPr/>
                    <p:nvPr/>
                  </p:nvGrpSpPr>
                  <p:grpSpPr>
                    <a:xfrm>
                      <a:off x="2147787" y="4431167"/>
                      <a:ext cx="360464" cy="69048"/>
                      <a:chOff x="4793112" y="4167661"/>
                      <a:chExt cx="360464" cy="69048"/>
                    </a:xfrm>
                  </p:grpSpPr>
                  <p:cxnSp>
                    <p:nvCxnSpPr>
                      <p:cNvPr id="394" name="Straight Connector 393">
                        <a:extLst>
                          <a:ext uri="{FF2B5EF4-FFF2-40B4-BE49-F238E27FC236}">
                            <a16:creationId xmlns:a16="http://schemas.microsoft.com/office/drawing/2014/main" id="{0F5DE70C-DCDB-9047-8B2D-0972443A5BD8}"/>
                          </a:ext>
                        </a:extLst>
                      </p:cNvPr>
                      <p:cNvCxnSpPr/>
                      <p:nvPr/>
                    </p:nvCxnSpPr>
                    <p:spPr>
                      <a:xfrm flipH="1">
                        <a:off x="4793112" y="4202185"/>
                        <a:ext cx="345242" cy="0"/>
                      </a:xfrm>
                      <a:prstGeom prst="line">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Flowchart: Connector 11">
                        <a:extLst>
                          <a:ext uri="{FF2B5EF4-FFF2-40B4-BE49-F238E27FC236}">
                            <a16:creationId xmlns:a16="http://schemas.microsoft.com/office/drawing/2014/main" id="{2632382D-A056-FD43-AD2C-A7F8EA1831BF}"/>
                          </a:ext>
                        </a:extLst>
                      </p:cNvPr>
                      <p:cNvSpPr/>
                      <p:nvPr/>
                    </p:nvSpPr>
                    <p:spPr>
                      <a:xfrm>
                        <a:off x="5084528" y="4167661"/>
                        <a:ext cx="69048"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4" name="Group 383">
                      <a:extLst>
                        <a:ext uri="{FF2B5EF4-FFF2-40B4-BE49-F238E27FC236}">
                          <a16:creationId xmlns:a16="http://schemas.microsoft.com/office/drawing/2014/main" id="{DC6B394D-4AC6-4D4B-9472-BE87C07F22F8}"/>
                        </a:ext>
                      </a:extLst>
                    </p:cNvPr>
                    <p:cNvGrpSpPr/>
                    <p:nvPr/>
                  </p:nvGrpSpPr>
                  <p:grpSpPr>
                    <a:xfrm>
                      <a:off x="1333740" y="4250347"/>
                      <a:ext cx="414294" cy="69048"/>
                      <a:chOff x="3838217" y="3992220"/>
                      <a:chExt cx="414294" cy="69048"/>
                    </a:xfrm>
                  </p:grpSpPr>
                  <p:cxnSp>
                    <p:nvCxnSpPr>
                      <p:cNvPr id="392" name="Straight Connector 391">
                        <a:extLst>
                          <a:ext uri="{FF2B5EF4-FFF2-40B4-BE49-F238E27FC236}">
                            <a16:creationId xmlns:a16="http://schemas.microsoft.com/office/drawing/2014/main" id="{7430DEA5-979B-1E4D-8B44-1B147801909E}"/>
                          </a:ext>
                        </a:extLst>
                      </p:cNvPr>
                      <p:cNvCxnSpPr/>
                      <p:nvPr/>
                    </p:nvCxnSpPr>
                    <p:spPr>
                      <a:xfrm flipH="1">
                        <a:off x="3907266" y="4026731"/>
                        <a:ext cx="345245" cy="0"/>
                      </a:xfrm>
                      <a:prstGeom prst="line">
                        <a:avLst/>
                      </a:prstGeom>
                      <a:solidFill>
                        <a:schemeClr val="tx1"/>
                      </a:solidFill>
                      <a:ln w="12700" cap="flat" cmpd="sng" algn="ctr">
                        <a:solidFill>
                          <a:schemeClr val="tx1"/>
                        </a:solidFill>
                        <a:prstDash val="solid"/>
                      </a:ln>
                      <a:effectLst/>
                    </p:spPr>
                  </p:cxnSp>
                  <p:sp>
                    <p:nvSpPr>
                      <p:cNvPr id="393" name="Flowchart: Connector 8">
                        <a:extLst>
                          <a:ext uri="{FF2B5EF4-FFF2-40B4-BE49-F238E27FC236}">
                            <a16:creationId xmlns:a16="http://schemas.microsoft.com/office/drawing/2014/main" id="{E95AB8CB-F0A3-7D42-88D4-8FD7C5BFF50F}"/>
                          </a:ext>
                        </a:extLst>
                      </p:cNvPr>
                      <p:cNvSpPr/>
                      <p:nvPr/>
                    </p:nvSpPr>
                    <p:spPr>
                      <a:xfrm>
                        <a:off x="3838217" y="3992220"/>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5" name="Group 384">
                      <a:extLst>
                        <a:ext uri="{FF2B5EF4-FFF2-40B4-BE49-F238E27FC236}">
                          <a16:creationId xmlns:a16="http://schemas.microsoft.com/office/drawing/2014/main" id="{1C6DFE12-5613-F64E-9744-3B5530C3E624}"/>
                        </a:ext>
                      </a:extLst>
                    </p:cNvPr>
                    <p:cNvGrpSpPr/>
                    <p:nvPr/>
                  </p:nvGrpSpPr>
                  <p:grpSpPr>
                    <a:xfrm>
                      <a:off x="1341169" y="4431167"/>
                      <a:ext cx="406864" cy="69048"/>
                      <a:chOff x="3845646" y="4269682"/>
                      <a:chExt cx="406864" cy="69048"/>
                    </a:xfrm>
                  </p:grpSpPr>
                  <p:cxnSp>
                    <p:nvCxnSpPr>
                      <p:cNvPr id="390" name="Straight Connector 389">
                        <a:extLst>
                          <a:ext uri="{FF2B5EF4-FFF2-40B4-BE49-F238E27FC236}">
                            <a16:creationId xmlns:a16="http://schemas.microsoft.com/office/drawing/2014/main" id="{5923A7B9-B94E-A848-A136-F6DE99FC773A}"/>
                          </a:ext>
                        </a:extLst>
                      </p:cNvPr>
                      <p:cNvCxnSpPr/>
                      <p:nvPr/>
                    </p:nvCxnSpPr>
                    <p:spPr>
                      <a:xfrm flipH="1">
                        <a:off x="3907266" y="4304207"/>
                        <a:ext cx="345244" cy="0"/>
                      </a:xfrm>
                      <a:prstGeom prst="line">
                        <a:avLst/>
                      </a:prstGeom>
                      <a:solidFill>
                        <a:schemeClr val="tx1"/>
                      </a:solidFill>
                      <a:ln w="12700" cap="flat" cmpd="sng" algn="ctr">
                        <a:solidFill>
                          <a:schemeClr val="tx1"/>
                        </a:solidFill>
                        <a:prstDash val="solid"/>
                      </a:ln>
                      <a:effectLst/>
                    </p:spPr>
                  </p:cxnSp>
                  <p:sp>
                    <p:nvSpPr>
                      <p:cNvPr id="391" name="Flowchart: Connector 9">
                        <a:extLst>
                          <a:ext uri="{FF2B5EF4-FFF2-40B4-BE49-F238E27FC236}">
                            <a16:creationId xmlns:a16="http://schemas.microsoft.com/office/drawing/2014/main" id="{4B77B613-2F03-6E4A-AD34-B8504D238286}"/>
                          </a:ext>
                        </a:extLst>
                      </p:cNvPr>
                      <p:cNvSpPr/>
                      <p:nvPr/>
                    </p:nvSpPr>
                    <p:spPr>
                      <a:xfrm>
                        <a:off x="3845646" y="4269682"/>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6" name="Group 385">
                      <a:extLst>
                        <a:ext uri="{FF2B5EF4-FFF2-40B4-BE49-F238E27FC236}">
                          <a16:creationId xmlns:a16="http://schemas.microsoft.com/office/drawing/2014/main" id="{C0A2E64F-6546-F042-811A-622AC14A99B1}"/>
                        </a:ext>
                      </a:extLst>
                    </p:cNvPr>
                    <p:cNvGrpSpPr/>
                    <p:nvPr/>
                  </p:nvGrpSpPr>
                  <p:grpSpPr>
                    <a:xfrm>
                      <a:off x="1332999" y="4593843"/>
                      <a:ext cx="390964" cy="69048"/>
                      <a:chOff x="3845645" y="4571954"/>
                      <a:chExt cx="390964" cy="69048"/>
                    </a:xfrm>
                  </p:grpSpPr>
                  <p:sp>
                    <p:nvSpPr>
                      <p:cNvPr id="388" name="Flowchart: Connector 9">
                        <a:extLst>
                          <a:ext uri="{FF2B5EF4-FFF2-40B4-BE49-F238E27FC236}">
                            <a16:creationId xmlns:a16="http://schemas.microsoft.com/office/drawing/2014/main" id="{CFB88838-9CFC-BE4E-998E-9F66DC098730}"/>
                          </a:ext>
                        </a:extLst>
                      </p:cNvPr>
                      <p:cNvSpPr/>
                      <p:nvPr/>
                    </p:nvSpPr>
                    <p:spPr>
                      <a:xfrm>
                        <a:off x="3845645" y="4571954"/>
                        <a:ext cx="69047"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cxnSp>
                    <p:nvCxnSpPr>
                      <p:cNvPr id="389" name="Straight Connector 388">
                        <a:extLst>
                          <a:ext uri="{FF2B5EF4-FFF2-40B4-BE49-F238E27FC236}">
                            <a16:creationId xmlns:a16="http://schemas.microsoft.com/office/drawing/2014/main" id="{38D784D0-9C48-EA4C-9B1D-0EDF227F3BAE}"/>
                          </a:ext>
                        </a:extLst>
                      </p:cNvPr>
                      <p:cNvCxnSpPr/>
                      <p:nvPr/>
                    </p:nvCxnSpPr>
                    <p:spPr>
                      <a:xfrm flipH="1">
                        <a:off x="3891367" y="4615548"/>
                        <a:ext cx="345242" cy="0"/>
                      </a:xfrm>
                      <a:prstGeom prst="line">
                        <a:avLst/>
                      </a:prstGeom>
                      <a:solidFill>
                        <a:schemeClr val="tx1"/>
                      </a:solidFill>
                      <a:ln w="12700" cap="flat" cmpd="sng" algn="ctr">
                        <a:solidFill>
                          <a:schemeClr val="tx1"/>
                        </a:solidFill>
                        <a:prstDash val="solid"/>
                      </a:ln>
                      <a:effectLst/>
                    </p:spPr>
                  </p:cxnSp>
                </p:grpSp>
                <p:sp>
                  <p:nvSpPr>
                    <p:cNvPr id="387" name="Oval 386">
                      <a:extLst>
                        <a:ext uri="{FF2B5EF4-FFF2-40B4-BE49-F238E27FC236}">
                          <a16:creationId xmlns:a16="http://schemas.microsoft.com/office/drawing/2014/main" id="{B9309423-001F-EC4B-A985-B4DEBFFAD982}"/>
                        </a:ext>
                      </a:extLst>
                    </p:cNvPr>
                    <p:cNvSpPr>
                      <a:spLocks noChangeAspect="1"/>
                    </p:cNvSpPr>
                    <p:nvPr/>
                  </p:nvSpPr>
                  <p:spPr>
                    <a:xfrm>
                      <a:off x="1650303" y="4174190"/>
                      <a:ext cx="550179" cy="550180"/>
                    </a:xfrm>
                    <a:prstGeom prst="ellipse">
                      <a:avLst/>
                    </a:prstGeom>
                    <a:solidFill>
                      <a:srgbClr val="D3DBD5"/>
                    </a:solidFill>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US" sz="2022"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grpSp>
              <p:sp>
                <p:nvSpPr>
                  <p:cNvPr id="382" name="TextBox 381">
                    <a:extLst>
                      <a:ext uri="{FF2B5EF4-FFF2-40B4-BE49-F238E27FC236}">
                        <a16:creationId xmlns:a16="http://schemas.microsoft.com/office/drawing/2014/main" id="{0169CB78-9A64-3943-AAF8-0F621B786CF9}"/>
                      </a:ext>
                    </a:extLst>
                  </p:cNvPr>
                  <p:cNvSpPr txBox="1"/>
                  <p:nvPr/>
                </p:nvSpPr>
                <p:spPr>
                  <a:xfrm>
                    <a:off x="3694179" y="3310909"/>
                    <a:ext cx="879768" cy="3294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MAJ</a:t>
                    </a:r>
                  </a:p>
                </p:txBody>
              </p:sp>
            </p:grpSp>
            <p:sp>
              <p:nvSpPr>
                <p:cNvPr id="396" name="Rectangle 395">
                  <a:extLst>
                    <a:ext uri="{FF2B5EF4-FFF2-40B4-BE49-F238E27FC236}">
                      <a16:creationId xmlns:a16="http://schemas.microsoft.com/office/drawing/2014/main" id="{253C3A41-5E8D-9945-B93A-5F07E7684541}"/>
                    </a:ext>
                  </a:extLst>
                </p:cNvPr>
                <p:cNvSpPr/>
                <p:nvPr/>
              </p:nvSpPr>
              <p:spPr>
                <a:xfrm>
                  <a:off x="3226497" y="4084496"/>
                  <a:ext cx="156324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effectLst/>
                      <a:uLnTx/>
                      <a:uFillTx/>
                      <a:latin typeface="Cambria" panose="02040503050406030204" pitchFamily="18" charset="0"/>
                      <a:cs typeface="Arial" panose="020B0604020202020204" pitchFamily="34" charset="0"/>
                    </a:rPr>
                    <a:t>MAJ/NOT logic</a:t>
                  </a:r>
                </a:p>
              </p:txBody>
            </p:sp>
          </p:grpSp>
          <p:sp>
            <p:nvSpPr>
              <p:cNvPr id="415" name="Rectangle 414">
                <a:extLst>
                  <a:ext uri="{FF2B5EF4-FFF2-40B4-BE49-F238E27FC236}">
                    <a16:creationId xmlns:a16="http://schemas.microsoft.com/office/drawing/2014/main" id="{D2DF1CC8-CF8C-4941-8135-FD7570C97FD7}"/>
                  </a:ext>
                </a:extLst>
              </p:cNvPr>
              <p:cNvSpPr/>
              <p:nvPr/>
            </p:nvSpPr>
            <p:spPr>
              <a:xfrm>
                <a:off x="2785695" y="1974313"/>
                <a:ext cx="1443920"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effectLst/>
                    <a:uLnTx/>
                    <a:uFillTx/>
                    <a:latin typeface="Cambria" panose="02040503050406030204" pitchFamily="18" charset="0"/>
                    <a:cs typeface="Arial" panose="020B0604020202020204" pitchFamily="34" charset="0"/>
                  </a:rPr>
                  <a:t>Step 1: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effectLst/>
                    <a:uLnTx/>
                    <a:uFillTx/>
                    <a:latin typeface="Cambria" panose="02040503050406030204" pitchFamily="18" charset="0"/>
                    <a:cs typeface="Arial" panose="020B0604020202020204" pitchFamily="34" charset="0"/>
                  </a:rPr>
                  <a:t>MAJ logic</a:t>
                </a:r>
              </a:p>
            </p:txBody>
          </p:sp>
        </p:grpSp>
        <p:sp>
          <p:nvSpPr>
            <p:cNvPr id="534" name="Right Arrow 533">
              <a:extLst>
                <a:ext uri="{FF2B5EF4-FFF2-40B4-BE49-F238E27FC236}">
                  <a16:creationId xmlns:a16="http://schemas.microsoft.com/office/drawing/2014/main" id="{444D3331-2F50-DA42-AB1E-B39351D5CBEF}"/>
                </a:ext>
              </a:extLst>
            </p:cNvPr>
            <p:cNvSpPr/>
            <p:nvPr/>
          </p:nvSpPr>
          <p:spPr>
            <a:xfrm>
              <a:off x="2307434" y="2619261"/>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EF9D8263-4725-9041-8503-14C3B104646A}"/>
                  </a:ext>
                </a:extLst>
              </p:cNvPr>
              <p:cNvSpPr/>
              <p:nvPr/>
            </p:nvSpPr>
            <p:spPr>
              <a:xfrm>
                <a:off x="4548574" y="3029879"/>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1"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rPr>
                      <m:t>𝝁</m:t>
                    </m:r>
                  </m:oMath>
                </a14:m>
                <a:r>
                  <a:rPr kumimoji="0" lang="en-US" sz="1600" b="1" i="1"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rPr>
                  <a:t>Program</a:t>
                </a:r>
              </a:p>
            </p:txBody>
          </p:sp>
        </mc:Choice>
        <mc:Fallback xmlns="">
          <p:sp>
            <p:nvSpPr>
              <p:cNvPr id="156" name="Rectangle 155">
                <a:extLst>
                  <a:ext uri="{FF2B5EF4-FFF2-40B4-BE49-F238E27FC236}">
                    <a16:creationId xmlns:a16="http://schemas.microsoft.com/office/drawing/2014/main" id="{EF9D8263-4725-9041-8503-14C3B104646A}"/>
                  </a:ext>
                </a:extLst>
              </p:cNvPr>
              <p:cNvSpPr>
                <a:spLocks noRot="1" noChangeAspect="1" noMove="1" noResize="1" noEditPoints="1" noAdjustHandles="1" noChangeArrowheads="1" noChangeShapeType="1" noTextEdit="1"/>
              </p:cNvSpPr>
              <p:nvPr/>
            </p:nvSpPr>
            <p:spPr>
              <a:xfrm>
                <a:off x="4548574" y="3029879"/>
                <a:ext cx="1559686" cy="338554"/>
              </a:xfrm>
              <a:prstGeom prst="rect">
                <a:avLst/>
              </a:prstGeom>
              <a:blipFill>
                <a:blip r:embed="rId4"/>
                <a:stretch>
                  <a:fillRect t="-3571"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ysClr val="windowText" lastClr="000000"/>
                                    </a:solidFill>
                                    <a:latin typeface="Cambria Math" panose="02040503050406030204" pitchFamily="18" charset="0"/>
                                    <a:ea typeface="Cambria Math" panose="02040503050406030204" pitchFamily="18" charset="0"/>
                                  </a:rPr>
                                  <m:t>𝜇</m:t>
                                </m:r>
                                <m:r>
                                  <a:rPr lang="en-US" sz="1300" b="0" i="1" smtClean="0">
                                    <a:solidFill>
                                      <a:sysClr val="windowText" lastClr="000000"/>
                                    </a:solidFill>
                                    <a:latin typeface="Cambria Math" panose="02040503050406030204" pitchFamily="18" charset="0"/>
                                    <a:ea typeface="Cambria Math" panose="02040503050406030204" pitchFamily="18" charset="0"/>
                                  </a:rPr>
                                  <m:t>𝑃𝑟𝑜𝑔𝑟𝑎𝑚</m:t>
                                </m:r>
                              </m:oMath>
                            </m:oMathPara>
                          </a14:m>
                          <a:endParaRPr lang="en-US" sz="1300" b="0" dirty="0"/>
                        </a:p>
                      </a:txBody>
                      <a:tcPr marL="121921" marR="121921" marT="0" marB="0">
                        <a:lnL w="12700" cmpd="sng">
                          <a:noFill/>
                        </a:lnL>
                        <a:lnT w="12700" cmpd="sng">
                          <a:noFill/>
                        </a:lnT>
                        <a:solidFill>
                          <a:schemeClr val="bg1"/>
                        </a:solid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rgbClr val="C00000"/>
                                    </a:solidFill>
                                    <a:latin typeface="Cambria Math" panose="02040503050406030204" pitchFamily="18" charset="0"/>
                                    <a:ea typeface="Cambria Math" panose="02040503050406030204" pitchFamily="18" charset="0"/>
                                  </a:rPr>
                                  <m:t>𝜇</m:t>
                                </m:r>
                                <m:r>
                                  <a:rPr lang="en-US" sz="1300" b="0" i="1" smtClean="0">
                                    <a:solidFill>
                                      <a:srgbClr val="C00000"/>
                                    </a:solidFill>
                                    <a:latin typeface="Cambria Math" panose="02040503050406030204" pitchFamily="18" charset="0"/>
                                    <a:ea typeface="Cambria Math" panose="02040503050406030204" pitchFamily="18" charset="0"/>
                                  </a:rPr>
                                  <m:t>𝑃𝑟𝑜𝑔𝑟𝑎𝑚</m:t>
                                </m:r>
                              </m:oMath>
                            </m:oMathPara>
                          </a14:m>
                          <a:endParaRPr lang="en-US" sz="1300" b="0" dirty="0">
                            <a:solidFill>
                              <a:srgbClr val="C00000"/>
                            </a:solidFill>
                          </a:endParaRPr>
                        </a:p>
                      </a:txBody>
                      <a:tcPr marL="121921" marR="121921" marT="0" marB="0">
                        <a:lnL w="12700" cmpd="sng">
                          <a:noFill/>
                        </a:lnL>
                        <a:lnB w="12700" cmpd="sng">
                          <a:noFill/>
                        </a:lnB>
                        <a:solidFill>
                          <a:srgbClr val="FFBFBF">
                            <a:alpha val="20000"/>
                          </a:srgbClr>
                        </a:solid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Choice>
        <mc:Fallback xmlns="">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endParaRPr lang="en-US"/>
                        </a:p>
                      </a:txBody>
                      <a:tcPr marL="121921" marR="121921" marT="0" marB="0">
                        <a:lnL w="12700" cmpd="sng">
                          <a:noFill/>
                        </a:lnL>
                        <a:lnT w="12700" cmpd="sng">
                          <a:noFill/>
                        </a:lnT>
                        <a:blipFill>
                          <a:blip r:embed="rId5"/>
                          <a:stretch>
                            <a:fillRect r="-103093" b="-104348"/>
                          </a:stretch>
                        </a:blip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endParaRPr lang="en-US"/>
                        </a:p>
                      </a:txBody>
                      <a:tcPr marL="121921" marR="121921" marT="0" marB="0">
                        <a:lnL w="12700" cmpd="sng">
                          <a:noFill/>
                        </a:lnL>
                        <a:lnB w="12700" cmpd="sng">
                          <a:noFill/>
                        </a:lnB>
                        <a:blipFill>
                          <a:blip r:embed="rId5"/>
                          <a:stretch>
                            <a:fillRect t="-100000" r="-103093" b="-4348"/>
                          </a:stretch>
                        </a:blip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Fallback>
      </mc:AlternateContent>
      <p:grpSp>
        <p:nvGrpSpPr>
          <p:cNvPr id="536" name="Group 535">
            <a:extLst>
              <a:ext uri="{FF2B5EF4-FFF2-40B4-BE49-F238E27FC236}">
                <a16:creationId xmlns:a16="http://schemas.microsoft.com/office/drawing/2014/main" id="{2560DD54-9826-2C47-AB02-2D240A0B9D80}"/>
              </a:ext>
            </a:extLst>
          </p:cNvPr>
          <p:cNvGrpSpPr/>
          <p:nvPr/>
        </p:nvGrpSpPr>
        <p:grpSpPr>
          <a:xfrm>
            <a:off x="6427968" y="1254721"/>
            <a:ext cx="2581861" cy="876925"/>
            <a:chOff x="6398771" y="1855706"/>
            <a:chExt cx="2581861" cy="876925"/>
          </a:xfrm>
        </p:grpSpPr>
        <p:grpSp>
          <p:nvGrpSpPr>
            <p:cNvPr id="411" name="Group 410">
              <a:extLst>
                <a:ext uri="{FF2B5EF4-FFF2-40B4-BE49-F238E27FC236}">
                  <a16:creationId xmlns:a16="http://schemas.microsoft.com/office/drawing/2014/main" id="{FF418A7D-059D-6D42-81F6-DBE7E7D21647}"/>
                </a:ext>
              </a:extLst>
            </p:cNvPr>
            <p:cNvGrpSpPr/>
            <p:nvPr/>
          </p:nvGrpSpPr>
          <p:grpSpPr>
            <a:xfrm>
              <a:off x="7799060" y="2499642"/>
              <a:ext cx="981071" cy="194415"/>
              <a:chOff x="8915995" y="2957417"/>
              <a:chExt cx="981071" cy="194415"/>
            </a:xfrm>
          </p:grpSpPr>
          <p:sp>
            <p:nvSpPr>
              <p:cNvPr id="318" name="Rectangle 317">
                <a:extLst>
                  <a:ext uri="{FF2B5EF4-FFF2-40B4-BE49-F238E27FC236}">
                    <a16:creationId xmlns:a16="http://schemas.microsoft.com/office/drawing/2014/main" id="{C992AC50-DC13-E74F-88D1-7802744C36A9}"/>
                  </a:ext>
                </a:extLst>
              </p:cNvPr>
              <p:cNvSpPr/>
              <p:nvPr/>
            </p:nvSpPr>
            <p:spPr>
              <a:xfrm>
                <a:off x="8915995" y="2960414"/>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19" name="Rectangle 318">
                <a:extLst>
                  <a:ext uri="{FF2B5EF4-FFF2-40B4-BE49-F238E27FC236}">
                    <a16:creationId xmlns:a16="http://schemas.microsoft.com/office/drawing/2014/main" id="{D80906D0-E127-714F-9EEF-4E0EBC42F894}"/>
                  </a:ext>
                </a:extLst>
              </p:cNvPr>
              <p:cNvSpPr/>
              <p:nvPr/>
            </p:nvSpPr>
            <p:spPr>
              <a:xfrm>
                <a:off x="9115367" y="2960414"/>
                <a:ext cx="193681" cy="181779"/>
              </a:xfrm>
              <a:prstGeom prst="rect">
                <a:avLst/>
              </a:prstGeom>
              <a:solidFill>
                <a:srgbClr val="FFF5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0" name="Rectangle 319">
                <a:extLst>
                  <a:ext uri="{FF2B5EF4-FFF2-40B4-BE49-F238E27FC236}">
                    <a16:creationId xmlns:a16="http://schemas.microsoft.com/office/drawing/2014/main" id="{E73B4CC9-DBE2-9A44-A34E-CCAD535F3A01}"/>
                  </a:ext>
                </a:extLst>
              </p:cNvPr>
              <p:cNvSpPr/>
              <p:nvPr/>
            </p:nvSpPr>
            <p:spPr>
              <a:xfrm>
                <a:off x="9302399" y="2958834"/>
                <a:ext cx="193681" cy="181779"/>
              </a:xfrm>
              <a:prstGeom prst="rect">
                <a:avLst/>
              </a:prstGeom>
              <a:solidFill>
                <a:srgbClr val="CCD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1" name="Rectangle 320">
                <a:extLst>
                  <a:ext uri="{FF2B5EF4-FFF2-40B4-BE49-F238E27FC236}">
                    <a16:creationId xmlns:a16="http://schemas.microsoft.com/office/drawing/2014/main" id="{FD7D0DC0-81B9-D944-BADC-40C28F06EC59}"/>
                  </a:ext>
                </a:extLst>
              </p:cNvPr>
              <p:cNvSpPr/>
              <p:nvPr/>
            </p:nvSpPr>
            <p:spPr>
              <a:xfrm>
                <a:off x="9498287" y="2957417"/>
                <a:ext cx="193681" cy="181779"/>
              </a:xfrm>
              <a:prstGeom prst="rect">
                <a:avLst/>
              </a:prstGeom>
              <a:solidFill>
                <a:srgbClr val="A8D4A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2" name="Rectangle 321">
                <a:extLst>
                  <a:ext uri="{FF2B5EF4-FFF2-40B4-BE49-F238E27FC236}">
                    <a16:creationId xmlns:a16="http://schemas.microsoft.com/office/drawing/2014/main" id="{2BB41B32-4625-3E4E-879F-E44646621104}"/>
                  </a:ext>
                </a:extLst>
              </p:cNvPr>
              <p:cNvSpPr/>
              <p:nvPr/>
            </p:nvSpPr>
            <p:spPr>
              <a:xfrm>
                <a:off x="9695138" y="2958836"/>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3" name="Rectangle 322">
                <a:extLst>
                  <a:ext uri="{FF2B5EF4-FFF2-40B4-BE49-F238E27FC236}">
                    <a16:creationId xmlns:a16="http://schemas.microsoft.com/office/drawing/2014/main" id="{B16A6573-C63A-604E-BCF7-11033B6B437F}"/>
                  </a:ext>
                </a:extLst>
              </p:cNvPr>
              <p:cNvSpPr/>
              <p:nvPr/>
            </p:nvSpPr>
            <p:spPr>
              <a:xfrm>
                <a:off x="8924556" y="2970053"/>
                <a:ext cx="972510" cy="1817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sp>
          <p:nvSpPr>
            <p:cNvPr id="324" name="Alternate Process 323">
              <a:extLst>
                <a:ext uri="{FF2B5EF4-FFF2-40B4-BE49-F238E27FC236}">
                  <a16:creationId xmlns:a16="http://schemas.microsoft.com/office/drawing/2014/main" id="{38133FEE-43AB-C44A-8F12-40B52477EF96}"/>
                </a:ext>
              </a:extLst>
            </p:cNvPr>
            <p:cNvSpPr/>
            <p:nvPr/>
          </p:nvSpPr>
          <p:spPr>
            <a:xfrm>
              <a:off x="6413697" y="2171484"/>
              <a:ext cx="2507323" cy="561147"/>
            </a:xfrm>
            <a:prstGeom prst="flowChartAlternateProcess">
              <a:avLst/>
            </a:prstGeom>
            <a:no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rPr>
              </a:b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25" name="Rectangle 324">
                  <a:extLst>
                    <a:ext uri="{FF2B5EF4-FFF2-40B4-BE49-F238E27FC236}">
                      <a16:creationId xmlns:a16="http://schemas.microsoft.com/office/drawing/2014/main" id="{CDDEC419-1959-D94D-A13C-5010ED3DF0FC}"/>
                    </a:ext>
                  </a:extLst>
                </p:cNvPr>
                <p:cNvSpPr/>
                <p:nvPr/>
              </p:nvSpPr>
              <p:spPr>
                <a:xfrm>
                  <a:off x="6398771" y="1855706"/>
                  <a:ext cx="258186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New SIMDRAM </a:t>
                  </a:r>
                  <a14:m>
                    <m:oMath xmlns:m="http://schemas.openxmlformats.org/officeDocument/2006/math">
                      <m:r>
                        <a:rPr kumimoji="0" lang="en-US" sz="1600" b="0" i="1" u="none" strike="noStrike" kern="1200" cap="none" spc="0" normalizeH="0" baseline="0" noProof="0">
                          <a:ln>
                            <a:noFill/>
                          </a:ln>
                          <a:solidFill>
                            <a:srgbClr val="2E5597"/>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Program</a:t>
                  </a:r>
                </a:p>
              </p:txBody>
            </p:sp>
          </mc:Choice>
          <mc:Fallback xmlns="">
            <p:sp>
              <p:nvSpPr>
                <p:cNvPr id="325" name="Rectangle 324">
                  <a:extLst>
                    <a:ext uri="{FF2B5EF4-FFF2-40B4-BE49-F238E27FC236}">
                      <a16:creationId xmlns:a16="http://schemas.microsoft.com/office/drawing/2014/main" id="{CDDEC419-1959-D94D-A13C-5010ED3DF0FC}"/>
                    </a:ext>
                  </a:extLst>
                </p:cNvPr>
                <p:cNvSpPr>
                  <a:spLocks noRot="1" noChangeAspect="1" noMove="1" noResize="1" noEditPoints="1" noAdjustHandles="1" noChangeArrowheads="1" noChangeShapeType="1" noTextEdit="1"/>
                </p:cNvSpPr>
                <p:nvPr/>
              </p:nvSpPr>
              <p:spPr>
                <a:xfrm>
                  <a:off x="6398771" y="1855706"/>
                  <a:ext cx="2581861" cy="338554"/>
                </a:xfrm>
                <a:prstGeom prst="rect">
                  <a:avLst/>
                </a:prstGeom>
                <a:blipFill>
                  <a:blip r:embed="rId6"/>
                  <a:stretch>
                    <a:fillRect t="-3571" b="-2142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10" name="Rectangle 509">
                <a:extLst>
                  <a:ext uri="{FF2B5EF4-FFF2-40B4-BE49-F238E27FC236}">
                    <a16:creationId xmlns:a16="http://schemas.microsoft.com/office/drawing/2014/main" id="{9C6CE501-A4E7-5B41-86A1-C530B64A3437}"/>
                  </a:ext>
                </a:extLst>
              </p:cNvPr>
              <p:cNvSpPr/>
              <p:nvPr/>
            </p:nvSpPr>
            <p:spPr>
              <a:xfrm>
                <a:off x="5062752" y="5549825"/>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p:txBody>
          </p:sp>
        </mc:Choice>
        <mc:Fallback xmlns="">
          <p:sp>
            <p:nvSpPr>
              <p:cNvPr id="510" name="Rectangle 509">
                <a:extLst>
                  <a:ext uri="{FF2B5EF4-FFF2-40B4-BE49-F238E27FC236}">
                    <a16:creationId xmlns:a16="http://schemas.microsoft.com/office/drawing/2014/main" id="{9C6CE501-A4E7-5B41-86A1-C530B64A3437}"/>
                  </a:ext>
                </a:extLst>
              </p:cNvPr>
              <p:cNvSpPr>
                <a:spLocks noRot="1" noChangeAspect="1" noMove="1" noResize="1" noEditPoints="1" noAdjustHandles="1" noChangeArrowheads="1" noChangeShapeType="1" noTextEdit="1"/>
              </p:cNvSpPr>
              <p:nvPr/>
            </p:nvSpPr>
            <p:spPr>
              <a:xfrm>
                <a:off x="5062752" y="5549825"/>
                <a:ext cx="1559686" cy="338554"/>
              </a:xfrm>
              <a:prstGeom prst="rect">
                <a:avLst/>
              </a:prstGeom>
              <a:blipFill>
                <a:blip r:embed="rId7"/>
                <a:stretch>
                  <a:fillRect t="-3571" b="-25000"/>
                </a:stretch>
              </a:blipFill>
            </p:spPr>
            <p:txBody>
              <a:bodyPr/>
              <a:lstStyle/>
              <a:p>
                <a:r>
                  <a:rPr lang="en-US">
                    <a:noFill/>
                  </a:rPr>
                  <a:t> </a:t>
                </a:r>
              </a:p>
            </p:txBody>
          </p:sp>
        </mc:Fallback>
      </mc:AlternateContent>
      <p:sp>
        <p:nvSpPr>
          <p:cNvPr id="165" name="Rectangle 164">
            <a:extLst>
              <a:ext uri="{FF2B5EF4-FFF2-40B4-BE49-F238E27FC236}">
                <a16:creationId xmlns:a16="http://schemas.microsoft.com/office/drawing/2014/main" id="{DD2E98AA-DF45-D64A-B53A-3F3B2469163E}"/>
              </a:ext>
            </a:extLst>
          </p:cNvPr>
          <p:cNvSpPr/>
          <p:nvPr/>
        </p:nvSpPr>
        <p:spPr>
          <a:xfrm>
            <a:off x="0" y="3715028"/>
            <a:ext cx="9144000" cy="260206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Tree>
    <p:extLst>
      <p:ext uri="{BB962C8B-B14F-4D97-AF65-F5344CB8AC3E}">
        <p14:creationId xmlns:p14="http://schemas.microsoft.com/office/powerpoint/2010/main" val="17602898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normAutofit fontScale="90000"/>
          </a:bodyPr>
          <a:lstStyle/>
          <a:p>
            <a:r>
              <a:rPr lang="en-US" dirty="0"/>
              <a:t>Step 2: µProgram Generation</a:t>
            </a:r>
            <a:endParaRPr lang="en-US" sz="4000" b="1" dirty="0"/>
          </a:p>
        </p:txBody>
      </p:sp>
      <p:sp>
        <p:nvSpPr>
          <p:cNvPr id="3" name="Content Placeholder 2">
            <a:extLst>
              <a:ext uri="{FF2B5EF4-FFF2-40B4-BE49-F238E27FC236}">
                <a16:creationId xmlns:a16="http://schemas.microsoft.com/office/drawing/2014/main" id="{2AA24493-947D-A44B-BC44-FBF7C8449BCF}"/>
              </a:ext>
            </a:extLst>
          </p:cNvPr>
          <p:cNvSpPr>
            <a:spLocks noGrp="1"/>
          </p:cNvSpPr>
          <p:nvPr>
            <p:ph idx="1"/>
          </p:nvPr>
        </p:nvSpPr>
        <p:spPr>
          <a:xfrm>
            <a:off x="28068" y="1138920"/>
            <a:ext cx="9144000" cy="5318753"/>
          </a:xfrm>
        </p:spPr>
        <p:txBody>
          <a:bodyPr/>
          <a:lstStyle/>
          <a:p>
            <a:r>
              <a:rPr lang="en-US" b="1" dirty="0">
                <a:solidFill>
                  <a:srgbClr val="C00000"/>
                </a:solidFill>
                <a:latin typeface="Cambria" panose="02040503050406030204" pitchFamily="18" charset="0"/>
              </a:rPr>
              <a:t>µProgram: </a:t>
            </a:r>
            <a:r>
              <a:rPr lang="en-US" dirty="0">
                <a:latin typeface="Cambria" panose="02040503050406030204" pitchFamily="18" charset="0"/>
              </a:rPr>
              <a:t>A series of </a:t>
            </a:r>
            <a:r>
              <a:rPr lang="en-US" dirty="0">
                <a:solidFill>
                  <a:schemeClr val="accent5"/>
                </a:solidFill>
                <a:latin typeface="Cambria" panose="02040503050406030204" pitchFamily="18" charset="0"/>
              </a:rPr>
              <a:t>microarchitectural operations </a:t>
            </a:r>
            <a:r>
              <a:rPr lang="en-US" dirty="0">
                <a:latin typeface="Cambria" panose="02040503050406030204" pitchFamily="18" charset="0"/>
              </a:rPr>
              <a:t>(e.g., ACT/PRE) that SIMDRAM uses to execute</a:t>
            </a:r>
            <a:r>
              <a:rPr lang="en-US" dirty="0">
                <a:solidFill>
                  <a:schemeClr val="accent6">
                    <a:lumMod val="75000"/>
                  </a:schemeClr>
                </a:solidFill>
                <a:latin typeface="Cambria" panose="02040503050406030204" pitchFamily="18" charset="0"/>
              </a:rPr>
              <a:t> SIMDRAM operation in DRAM</a:t>
            </a:r>
          </a:p>
          <a:p>
            <a:pPr marL="0" indent="0">
              <a:buNone/>
            </a:pPr>
            <a:endParaRPr lang="en-US" dirty="0"/>
          </a:p>
          <a:p>
            <a:r>
              <a:rPr lang="en-US" b="1" dirty="0">
                <a:solidFill>
                  <a:schemeClr val="accent1">
                    <a:lumMod val="75000"/>
                  </a:schemeClr>
                </a:solidFill>
              </a:rPr>
              <a:t>Goal of Step 2</a:t>
            </a:r>
            <a:r>
              <a:rPr lang="en-US" dirty="0">
                <a:solidFill>
                  <a:schemeClr val="accent5"/>
                </a:solidFill>
              </a:rPr>
              <a:t>: </a:t>
            </a:r>
            <a:r>
              <a:rPr lang="en-US" dirty="0"/>
              <a:t>To</a:t>
            </a:r>
            <a:r>
              <a:rPr lang="en-US" dirty="0">
                <a:solidFill>
                  <a:schemeClr val="accent5"/>
                </a:solidFill>
              </a:rPr>
              <a:t> </a:t>
            </a:r>
            <a:r>
              <a:rPr lang="en-US" dirty="0"/>
              <a:t>generate</a:t>
            </a:r>
            <a:r>
              <a:rPr lang="en-US" dirty="0">
                <a:solidFill>
                  <a:schemeClr val="accent2"/>
                </a:solidFill>
              </a:rPr>
              <a:t> </a:t>
            </a:r>
            <a:r>
              <a:rPr lang="en-US" dirty="0"/>
              <a:t>the</a:t>
            </a:r>
            <a:r>
              <a:rPr lang="en-US" dirty="0">
                <a:solidFill>
                  <a:schemeClr val="accent2"/>
                </a:solidFill>
              </a:rPr>
              <a:t> µProgram </a:t>
            </a:r>
            <a:r>
              <a:rPr lang="en-US" dirty="0"/>
              <a:t>that </a:t>
            </a:r>
            <a:r>
              <a:rPr lang="en-US" dirty="0">
                <a:solidFill>
                  <a:schemeClr val="accent6">
                    <a:lumMod val="75000"/>
                  </a:schemeClr>
                </a:solidFill>
              </a:rPr>
              <a:t>executes</a:t>
            </a:r>
            <a:r>
              <a:rPr lang="en-US" dirty="0"/>
              <a:t> the desired SIMDRAM operation </a:t>
            </a:r>
            <a:r>
              <a:rPr lang="en-US" dirty="0">
                <a:solidFill>
                  <a:schemeClr val="accent6">
                    <a:lumMod val="75000"/>
                  </a:schemeClr>
                </a:solidFill>
              </a:rPr>
              <a:t>in DRAM </a:t>
            </a:r>
            <a:br>
              <a:rPr lang="en-US" sz="3200" dirty="0">
                <a:latin typeface="Cambria" panose="02040503050406030204" pitchFamily="18" charset="0"/>
              </a:rPr>
            </a:br>
            <a:endParaRPr lang="en-US" sz="3200" dirty="0">
              <a:latin typeface="Cambria" panose="02040503050406030204" pitchFamily="18" charset="0"/>
            </a:endParaRPr>
          </a:p>
        </p:txBody>
      </p:sp>
      <p:sp>
        <p:nvSpPr>
          <p:cNvPr id="161" name="Content Placeholder 2">
            <a:extLst>
              <a:ext uri="{FF2B5EF4-FFF2-40B4-BE49-F238E27FC236}">
                <a16:creationId xmlns:a16="http://schemas.microsoft.com/office/drawing/2014/main" id="{DA4830E2-6739-E546-8253-0329049E56B5}"/>
              </a:ext>
            </a:extLst>
          </p:cNvPr>
          <p:cNvSpPr txBox="1">
            <a:spLocks/>
          </p:cNvSpPr>
          <p:nvPr/>
        </p:nvSpPr>
        <p:spPr>
          <a:xfrm>
            <a:off x="28068" y="1641061"/>
            <a:ext cx="8987622" cy="21572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000" dirty="0"/>
          </a:p>
        </p:txBody>
      </p:sp>
      <p:sp>
        <p:nvSpPr>
          <p:cNvPr id="162" name="Rectangle 161">
            <a:extLst>
              <a:ext uri="{FF2B5EF4-FFF2-40B4-BE49-F238E27FC236}">
                <a16:creationId xmlns:a16="http://schemas.microsoft.com/office/drawing/2014/main" id="{9D36B9B6-CBF0-8343-87AA-E9C15780A282}"/>
              </a:ext>
            </a:extLst>
          </p:cNvPr>
          <p:cNvSpPr/>
          <p:nvPr/>
        </p:nvSpPr>
        <p:spPr>
          <a:xfrm>
            <a:off x="759417" y="4454417"/>
            <a:ext cx="7625166" cy="461665"/>
          </a:xfrm>
          <a:prstGeom prst="rect">
            <a:avLst/>
          </a:prstGeom>
          <a:solidFill>
            <a:schemeClr val="bg1">
              <a:lumMod val="6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rPr>
              <a:t>Task 1: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rPr>
              <a:t>Allocate DRAM rows to the operands</a:t>
            </a:r>
          </a:p>
        </p:txBody>
      </p:sp>
      <p:sp>
        <p:nvSpPr>
          <p:cNvPr id="163" name="Rectangle 162">
            <a:extLst>
              <a:ext uri="{FF2B5EF4-FFF2-40B4-BE49-F238E27FC236}">
                <a16:creationId xmlns:a16="http://schemas.microsoft.com/office/drawing/2014/main" id="{D8E4EE7E-96B1-6A46-BC6A-3D2ED53C797E}"/>
              </a:ext>
            </a:extLst>
          </p:cNvPr>
          <p:cNvSpPr/>
          <p:nvPr/>
        </p:nvSpPr>
        <p:spPr>
          <a:xfrm>
            <a:off x="759417" y="5147266"/>
            <a:ext cx="7625166" cy="461665"/>
          </a:xfrm>
          <a:prstGeom prst="rect">
            <a:avLst/>
          </a:prstGeom>
          <a:solidFill>
            <a:schemeClr val="bg1">
              <a:lumMod val="6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rPr>
              <a:t>Task 2: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rPr>
              <a:t>Generate µProgram</a:t>
            </a:r>
          </a:p>
        </p:txBody>
      </p:sp>
    </p:spTree>
    <p:extLst>
      <p:ext uri="{BB962C8B-B14F-4D97-AF65-F5344CB8AC3E}">
        <p14:creationId xmlns:p14="http://schemas.microsoft.com/office/powerpoint/2010/main" val="312047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2"/>
                                        </p:tgtEl>
                                        <p:attrNameLst>
                                          <p:attrName>style.visibility</p:attrName>
                                        </p:attrNameLst>
                                      </p:cBhvr>
                                      <p:to>
                                        <p:strVal val="visible"/>
                                      </p:to>
                                    </p:set>
                                    <p:animEffect transition="in" filter="fade">
                                      <p:cBhvr>
                                        <p:cTn id="17" dur="500"/>
                                        <p:tgtEl>
                                          <p:spTgt spid="1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3"/>
                                        </p:tgtEl>
                                        <p:attrNameLst>
                                          <p:attrName>style.visibility</p:attrName>
                                        </p:attrNameLst>
                                      </p:cBhvr>
                                      <p:to>
                                        <p:strVal val="visible"/>
                                      </p:to>
                                    </p:set>
                                    <p:animEffect transition="in" filter="fade">
                                      <p:cBhvr>
                                        <p:cTn id="22"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animBg="1"/>
      <p:bldP spid="16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normAutofit fontScale="90000"/>
          </a:bodyPr>
          <a:lstStyle/>
          <a:p>
            <a:r>
              <a:rPr lang="en-US" dirty="0"/>
              <a:t>Step 2: µProgram Generation</a:t>
            </a:r>
            <a:endParaRPr lang="en-US" sz="4000" b="1" dirty="0"/>
          </a:p>
        </p:txBody>
      </p:sp>
      <p:sp>
        <p:nvSpPr>
          <p:cNvPr id="3" name="Content Placeholder 2">
            <a:extLst>
              <a:ext uri="{FF2B5EF4-FFF2-40B4-BE49-F238E27FC236}">
                <a16:creationId xmlns:a16="http://schemas.microsoft.com/office/drawing/2014/main" id="{2AA24493-947D-A44B-BC44-FBF7C8449BCF}"/>
              </a:ext>
            </a:extLst>
          </p:cNvPr>
          <p:cNvSpPr>
            <a:spLocks noGrp="1"/>
          </p:cNvSpPr>
          <p:nvPr>
            <p:ph idx="1"/>
          </p:nvPr>
        </p:nvSpPr>
        <p:spPr>
          <a:xfrm>
            <a:off x="28068" y="1138920"/>
            <a:ext cx="9144000" cy="5318753"/>
          </a:xfrm>
        </p:spPr>
        <p:txBody>
          <a:bodyPr/>
          <a:lstStyle/>
          <a:p>
            <a:r>
              <a:rPr lang="en-US" b="1" dirty="0">
                <a:solidFill>
                  <a:srgbClr val="C00000"/>
                </a:solidFill>
                <a:latin typeface="Cambria" panose="02040503050406030204" pitchFamily="18" charset="0"/>
              </a:rPr>
              <a:t>µProgram: </a:t>
            </a:r>
            <a:r>
              <a:rPr lang="en-US" dirty="0">
                <a:latin typeface="Cambria" panose="02040503050406030204" pitchFamily="18" charset="0"/>
              </a:rPr>
              <a:t>A series of </a:t>
            </a:r>
            <a:r>
              <a:rPr lang="en-US" dirty="0">
                <a:solidFill>
                  <a:schemeClr val="accent5"/>
                </a:solidFill>
                <a:latin typeface="Cambria" panose="02040503050406030204" pitchFamily="18" charset="0"/>
              </a:rPr>
              <a:t>microarchitectural operations </a:t>
            </a:r>
            <a:r>
              <a:rPr lang="en-US" dirty="0">
                <a:latin typeface="Cambria" panose="02040503050406030204" pitchFamily="18" charset="0"/>
              </a:rPr>
              <a:t>(e.g., ACT/PRE) that SIMDRAM uses to execute</a:t>
            </a:r>
            <a:r>
              <a:rPr lang="en-US" dirty="0">
                <a:solidFill>
                  <a:schemeClr val="accent6">
                    <a:lumMod val="75000"/>
                  </a:schemeClr>
                </a:solidFill>
                <a:latin typeface="Cambria" panose="02040503050406030204" pitchFamily="18" charset="0"/>
              </a:rPr>
              <a:t> SIMDRAM operation in DRAM</a:t>
            </a:r>
          </a:p>
          <a:p>
            <a:pPr marL="0" indent="0">
              <a:buNone/>
            </a:pPr>
            <a:endParaRPr lang="en-US" dirty="0"/>
          </a:p>
          <a:p>
            <a:r>
              <a:rPr lang="en-US" b="1" dirty="0">
                <a:solidFill>
                  <a:schemeClr val="accent1">
                    <a:lumMod val="75000"/>
                  </a:schemeClr>
                </a:solidFill>
              </a:rPr>
              <a:t>Goal of Step 2</a:t>
            </a:r>
            <a:r>
              <a:rPr lang="en-US" dirty="0">
                <a:solidFill>
                  <a:schemeClr val="accent5"/>
                </a:solidFill>
              </a:rPr>
              <a:t>: </a:t>
            </a:r>
            <a:r>
              <a:rPr lang="en-US" dirty="0"/>
              <a:t>To</a:t>
            </a:r>
            <a:r>
              <a:rPr lang="en-US" dirty="0">
                <a:solidFill>
                  <a:schemeClr val="accent5"/>
                </a:solidFill>
              </a:rPr>
              <a:t> </a:t>
            </a:r>
            <a:r>
              <a:rPr lang="en-US" dirty="0"/>
              <a:t>generate</a:t>
            </a:r>
            <a:r>
              <a:rPr lang="en-US" dirty="0">
                <a:solidFill>
                  <a:schemeClr val="accent2"/>
                </a:solidFill>
              </a:rPr>
              <a:t> </a:t>
            </a:r>
            <a:r>
              <a:rPr lang="en-US" dirty="0"/>
              <a:t>the</a:t>
            </a:r>
            <a:r>
              <a:rPr lang="en-US" dirty="0">
                <a:solidFill>
                  <a:schemeClr val="accent2"/>
                </a:solidFill>
              </a:rPr>
              <a:t> µProgram </a:t>
            </a:r>
            <a:r>
              <a:rPr lang="en-US" dirty="0"/>
              <a:t>that executes the desired SIMDRAM operation in DRAM </a:t>
            </a:r>
            <a:br>
              <a:rPr lang="en-US" sz="3200" dirty="0">
                <a:latin typeface="Cambria" panose="02040503050406030204" pitchFamily="18" charset="0"/>
              </a:rPr>
            </a:br>
            <a:endParaRPr lang="en-US" sz="3200" dirty="0">
              <a:latin typeface="Cambria" panose="02040503050406030204" pitchFamily="18" charset="0"/>
            </a:endParaRPr>
          </a:p>
        </p:txBody>
      </p:sp>
      <p:sp>
        <p:nvSpPr>
          <p:cNvPr id="161" name="Content Placeholder 2">
            <a:extLst>
              <a:ext uri="{FF2B5EF4-FFF2-40B4-BE49-F238E27FC236}">
                <a16:creationId xmlns:a16="http://schemas.microsoft.com/office/drawing/2014/main" id="{DA4830E2-6739-E546-8253-0329049E56B5}"/>
              </a:ext>
            </a:extLst>
          </p:cNvPr>
          <p:cNvSpPr txBox="1">
            <a:spLocks/>
          </p:cNvSpPr>
          <p:nvPr/>
        </p:nvSpPr>
        <p:spPr>
          <a:xfrm>
            <a:off x="28068" y="1641061"/>
            <a:ext cx="8987622" cy="21572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000" dirty="0"/>
          </a:p>
        </p:txBody>
      </p:sp>
      <p:sp>
        <p:nvSpPr>
          <p:cNvPr id="162" name="Rectangle 161">
            <a:extLst>
              <a:ext uri="{FF2B5EF4-FFF2-40B4-BE49-F238E27FC236}">
                <a16:creationId xmlns:a16="http://schemas.microsoft.com/office/drawing/2014/main" id="{9D36B9B6-CBF0-8343-87AA-E9C15780A282}"/>
              </a:ext>
            </a:extLst>
          </p:cNvPr>
          <p:cNvSpPr/>
          <p:nvPr/>
        </p:nvSpPr>
        <p:spPr>
          <a:xfrm>
            <a:off x="759417" y="4454417"/>
            <a:ext cx="7625166" cy="461665"/>
          </a:xfrm>
          <a:prstGeom prst="rect">
            <a:avLst/>
          </a:prstGeom>
          <a:solidFill>
            <a:srgbClr val="2D5597"/>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rPr>
              <a:t>Task 1: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rPr>
              <a:t>Allocate DRAM rows to the operands</a:t>
            </a:r>
          </a:p>
        </p:txBody>
      </p:sp>
      <p:sp>
        <p:nvSpPr>
          <p:cNvPr id="163" name="Rectangle 162">
            <a:extLst>
              <a:ext uri="{FF2B5EF4-FFF2-40B4-BE49-F238E27FC236}">
                <a16:creationId xmlns:a16="http://schemas.microsoft.com/office/drawing/2014/main" id="{D8E4EE7E-96B1-6A46-BC6A-3D2ED53C797E}"/>
              </a:ext>
            </a:extLst>
          </p:cNvPr>
          <p:cNvSpPr/>
          <p:nvPr/>
        </p:nvSpPr>
        <p:spPr>
          <a:xfrm>
            <a:off x="759417" y="5147266"/>
            <a:ext cx="7625166" cy="461665"/>
          </a:xfrm>
          <a:prstGeom prst="rect">
            <a:avLst/>
          </a:prstGeom>
          <a:solidFill>
            <a:schemeClr val="bg1">
              <a:lumMod val="6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rPr>
              <a:t>Task 2: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rPr>
              <a:t>Generate µProgram</a:t>
            </a:r>
          </a:p>
        </p:txBody>
      </p:sp>
    </p:spTree>
    <p:extLst>
      <p:ext uri="{BB962C8B-B14F-4D97-AF65-F5344CB8AC3E}">
        <p14:creationId xmlns:p14="http://schemas.microsoft.com/office/powerpoint/2010/main" val="2753056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00BF4-DC0A-4E47-A67E-ACDE00BBBCF1}"/>
              </a:ext>
            </a:extLst>
          </p:cNvPr>
          <p:cNvSpPr>
            <a:spLocks noGrp="1"/>
          </p:cNvSpPr>
          <p:nvPr>
            <p:ph type="title"/>
          </p:nvPr>
        </p:nvSpPr>
        <p:spPr/>
        <p:txBody>
          <a:bodyPr>
            <a:normAutofit/>
          </a:bodyPr>
          <a:lstStyle/>
          <a:p>
            <a:r>
              <a:rPr lang="en-US" sz="3500" dirty="0"/>
              <a:t>Task 1: Allocating DRAM Rows to Operands</a:t>
            </a:r>
          </a:p>
        </p:txBody>
      </p:sp>
      <p:sp>
        <p:nvSpPr>
          <p:cNvPr id="238" name="Rectangle 237">
            <a:extLst>
              <a:ext uri="{FF2B5EF4-FFF2-40B4-BE49-F238E27FC236}">
                <a16:creationId xmlns:a16="http://schemas.microsoft.com/office/drawing/2014/main" id="{93DBE014-3D0B-2249-B9E6-B6A356643B88}"/>
              </a:ext>
            </a:extLst>
          </p:cNvPr>
          <p:cNvSpPr/>
          <p:nvPr/>
        </p:nvSpPr>
        <p:spPr>
          <a:xfrm>
            <a:off x="435601" y="1823509"/>
            <a:ext cx="5291667" cy="407246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grpSp>
        <p:nvGrpSpPr>
          <p:cNvPr id="26" name="Group 25">
            <a:extLst>
              <a:ext uri="{FF2B5EF4-FFF2-40B4-BE49-F238E27FC236}">
                <a16:creationId xmlns:a16="http://schemas.microsoft.com/office/drawing/2014/main" id="{2F9F760E-A91C-0346-BBFA-5402396A47F0}"/>
              </a:ext>
            </a:extLst>
          </p:cNvPr>
          <p:cNvGrpSpPr/>
          <p:nvPr/>
        </p:nvGrpSpPr>
        <p:grpSpPr>
          <a:xfrm>
            <a:off x="1058094" y="1913512"/>
            <a:ext cx="4533707" cy="3655264"/>
            <a:chOff x="2281260" y="1032035"/>
            <a:chExt cx="6157040" cy="4964082"/>
          </a:xfrm>
        </p:grpSpPr>
        <p:cxnSp>
          <p:nvCxnSpPr>
            <p:cNvPr id="212" name="Straight Connector 211">
              <a:extLst>
                <a:ext uri="{FF2B5EF4-FFF2-40B4-BE49-F238E27FC236}">
                  <a16:creationId xmlns:a16="http://schemas.microsoft.com/office/drawing/2014/main" id="{3FEDD033-8667-9345-8641-52AA10105C29}"/>
                </a:ext>
              </a:extLst>
            </p:cNvPr>
            <p:cNvCxnSpPr>
              <a:cxnSpLocks/>
              <a:endCxn id="57" idx="2"/>
            </p:cNvCxnSpPr>
            <p:nvPr/>
          </p:nvCxnSpPr>
          <p:spPr>
            <a:xfrm>
              <a:off x="2300777" y="2617132"/>
              <a:ext cx="5857907" cy="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22BD8909-86A8-0448-B757-9E65F0C49E60}"/>
                </a:ext>
              </a:extLst>
            </p:cNvPr>
            <p:cNvCxnSpPr>
              <a:cxnSpLocks/>
              <a:endCxn id="71" idx="2"/>
            </p:cNvCxnSpPr>
            <p:nvPr/>
          </p:nvCxnSpPr>
          <p:spPr>
            <a:xfrm>
              <a:off x="2291674" y="3027455"/>
              <a:ext cx="5862243" cy="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B8FB0B19-2517-1E42-9841-5ACE0687D359}"/>
                </a:ext>
              </a:extLst>
            </p:cNvPr>
            <p:cNvCxnSpPr>
              <a:cxnSpLocks/>
              <a:endCxn id="99" idx="2"/>
            </p:cNvCxnSpPr>
            <p:nvPr/>
          </p:nvCxnSpPr>
          <p:spPr>
            <a:xfrm>
              <a:off x="2291674" y="3424850"/>
              <a:ext cx="5865070" cy="25343"/>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21FFFBC4-10CF-0349-B872-C57E5F8B4D09}"/>
                </a:ext>
              </a:extLst>
            </p:cNvPr>
            <p:cNvCxnSpPr>
              <a:cxnSpLocks/>
              <a:endCxn id="85" idx="2"/>
            </p:cNvCxnSpPr>
            <p:nvPr/>
          </p:nvCxnSpPr>
          <p:spPr>
            <a:xfrm>
              <a:off x="2300777" y="3858433"/>
              <a:ext cx="5858067" cy="32315"/>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56B447D-3092-A548-9AA3-AD0855A063C8}"/>
                </a:ext>
              </a:extLst>
            </p:cNvPr>
            <p:cNvCxnSpPr>
              <a:cxnSpLocks/>
              <a:endCxn id="211" idx="2"/>
            </p:cNvCxnSpPr>
            <p:nvPr/>
          </p:nvCxnSpPr>
          <p:spPr>
            <a:xfrm flipV="1">
              <a:off x="2300777" y="4381310"/>
              <a:ext cx="5857747" cy="594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A026E027-6C75-2347-A837-F8E1DDD7A448}"/>
                </a:ext>
              </a:extLst>
            </p:cNvPr>
            <p:cNvCxnSpPr>
              <a:cxnSpLocks/>
              <a:endCxn id="196" idx="2"/>
            </p:cNvCxnSpPr>
            <p:nvPr/>
          </p:nvCxnSpPr>
          <p:spPr>
            <a:xfrm flipV="1">
              <a:off x="2300778" y="4791631"/>
              <a:ext cx="5852982" cy="10433"/>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261447AA-8A4B-BE48-8601-7C44DA444B98}"/>
                </a:ext>
              </a:extLst>
            </p:cNvPr>
            <p:cNvCxnSpPr>
              <a:cxnSpLocks/>
              <a:endCxn id="183" idx="2"/>
            </p:cNvCxnSpPr>
            <p:nvPr/>
          </p:nvCxnSpPr>
          <p:spPr>
            <a:xfrm>
              <a:off x="2300778" y="5212295"/>
              <a:ext cx="5855808" cy="207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863F9DDF-A644-794F-9453-CB3555E84EC0}"/>
                </a:ext>
              </a:extLst>
            </p:cNvPr>
            <p:cNvCxnSpPr>
              <a:cxnSpLocks/>
              <a:endCxn id="169" idx="2"/>
            </p:cNvCxnSpPr>
            <p:nvPr/>
          </p:nvCxnSpPr>
          <p:spPr>
            <a:xfrm flipV="1">
              <a:off x="2300778" y="5654925"/>
              <a:ext cx="5857909" cy="1519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502D60AC-0C0D-3840-B29B-06199C3147EA}"/>
                </a:ext>
              </a:extLst>
            </p:cNvPr>
            <p:cNvCxnSpPr>
              <a:cxnSpLocks/>
              <a:endCxn id="141" idx="6"/>
            </p:cNvCxnSpPr>
            <p:nvPr/>
          </p:nvCxnSpPr>
          <p:spPr>
            <a:xfrm>
              <a:off x="2291674" y="1288359"/>
              <a:ext cx="6133406" cy="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9A6CE784-966C-2742-9D3A-41D9E7199D6B}"/>
                </a:ext>
              </a:extLst>
            </p:cNvPr>
            <p:cNvCxnSpPr>
              <a:cxnSpLocks/>
            </p:cNvCxnSpPr>
            <p:nvPr/>
          </p:nvCxnSpPr>
          <p:spPr>
            <a:xfrm flipV="1">
              <a:off x="2281260" y="1711098"/>
              <a:ext cx="6157040" cy="1141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E7B48D07-75DA-0E4D-9ADF-2809547E8718}"/>
                </a:ext>
              </a:extLst>
            </p:cNvPr>
            <p:cNvCxnSpPr>
              <a:cxnSpLocks/>
              <a:endCxn id="113" idx="2"/>
            </p:cNvCxnSpPr>
            <p:nvPr/>
          </p:nvCxnSpPr>
          <p:spPr>
            <a:xfrm>
              <a:off x="2300777" y="2151653"/>
              <a:ext cx="5854915" cy="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97830CAE-3F88-024F-9FB4-89EB691F0E1D}"/>
                </a:ext>
              </a:extLst>
            </p:cNvPr>
            <p:cNvCxnSpPr>
              <a:cxnSpLocks/>
            </p:cNvCxnSpPr>
            <p:nvPr/>
          </p:nvCxnSpPr>
          <p:spPr>
            <a:xfrm>
              <a:off x="2500620"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3771AB39-D3DD-2B4C-9C86-3DA5A87A6BE7}"/>
                </a:ext>
              </a:extLst>
            </p:cNvPr>
            <p:cNvCxnSpPr>
              <a:cxnSpLocks/>
            </p:cNvCxnSpPr>
            <p:nvPr/>
          </p:nvCxnSpPr>
          <p:spPr>
            <a:xfrm>
              <a:off x="2924447"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0B40D114-0E43-D54D-8A9D-8F574DC66042}"/>
                </a:ext>
              </a:extLst>
            </p:cNvPr>
            <p:cNvCxnSpPr>
              <a:cxnSpLocks/>
            </p:cNvCxnSpPr>
            <p:nvPr/>
          </p:nvCxnSpPr>
          <p:spPr>
            <a:xfrm>
              <a:off x="3385602"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21330F78-E7F6-A247-9FEA-3B9DCA33654B}"/>
                </a:ext>
              </a:extLst>
            </p:cNvPr>
            <p:cNvCxnSpPr>
              <a:cxnSpLocks/>
            </p:cNvCxnSpPr>
            <p:nvPr/>
          </p:nvCxnSpPr>
          <p:spPr>
            <a:xfrm>
              <a:off x="3827013" y="1049233"/>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374FBD12-3CB2-B945-AB78-6E581792A11B}"/>
                </a:ext>
              </a:extLst>
            </p:cNvPr>
            <p:cNvCxnSpPr>
              <a:cxnSpLocks/>
            </p:cNvCxnSpPr>
            <p:nvPr/>
          </p:nvCxnSpPr>
          <p:spPr>
            <a:xfrm>
              <a:off x="4250840" y="1041829"/>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B73B8E16-45D0-A249-B8FC-918D32FBF630}"/>
                </a:ext>
              </a:extLst>
            </p:cNvPr>
            <p:cNvCxnSpPr>
              <a:cxnSpLocks/>
            </p:cNvCxnSpPr>
            <p:nvPr/>
          </p:nvCxnSpPr>
          <p:spPr>
            <a:xfrm>
              <a:off x="4711995" y="1040348"/>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9951029F-DBD6-C343-948A-83940A8895CC}"/>
                </a:ext>
              </a:extLst>
            </p:cNvPr>
            <p:cNvCxnSpPr>
              <a:cxnSpLocks/>
            </p:cNvCxnSpPr>
            <p:nvPr/>
          </p:nvCxnSpPr>
          <p:spPr>
            <a:xfrm>
              <a:off x="5163702"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E074CF78-E1ED-274E-B5CC-81486310ECE0}"/>
                </a:ext>
              </a:extLst>
            </p:cNvPr>
            <p:cNvCxnSpPr>
              <a:cxnSpLocks/>
            </p:cNvCxnSpPr>
            <p:nvPr/>
          </p:nvCxnSpPr>
          <p:spPr>
            <a:xfrm>
              <a:off x="5587529"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C5C04DC8-6AA6-C641-BB04-3393D9B4C269}"/>
                </a:ext>
              </a:extLst>
            </p:cNvPr>
            <p:cNvCxnSpPr>
              <a:cxnSpLocks/>
            </p:cNvCxnSpPr>
            <p:nvPr/>
          </p:nvCxnSpPr>
          <p:spPr>
            <a:xfrm>
              <a:off x="6048684"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6E99D7FB-9623-7840-B687-767CA7E946E1}"/>
                </a:ext>
              </a:extLst>
            </p:cNvPr>
            <p:cNvCxnSpPr>
              <a:cxnSpLocks/>
            </p:cNvCxnSpPr>
            <p:nvPr/>
          </p:nvCxnSpPr>
          <p:spPr>
            <a:xfrm>
              <a:off x="6490095" y="104092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AD25F6EC-2737-D24F-8BDC-10867A88EBB3}"/>
                </a:ext>
              </a:extLst>
            </p:cNvPr>
            <p:cNvCxnSpPr>
              <a:cxnSpLocks/>
            </p:cNvCxnSpPr>
            <p:nvPr/>
          </p:nvCxnSpPr>
          <p:spPr>
            <a:xfrm>
              <a:off x="6913922" y="1033516"/>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D2523A1E-83F1-C24B-9924-76C6D7CD6C84}"/>
                </a:ext>
              </a:extLst>
            </p:cNvPr>
            <p:cNvCxnSpPr>
              <a:cxnSpLocks/>
            </p:cNvCxnSpPr>
            <p:nvPr/>
          </p:nvCxnSpPr>
          <p:spPr>
            <a:xfrm>
              <a:off x="7375077" y="1032035"/>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5FF195CA-0E6A-1040-859C-084AAFA59B2C}"/>
                </a:ext>
              </a:extLst>
            </p:cNvPr>
            <p:cNvCxnSpPr>
              <a:cxnSpLocks/>
            </p:cNvCxnSpPr>
            <p:nvPr/>
          </p:nvCxnSpPr>
          <p:spPr>
            <a:xfrm>
              <a:off x="7833293" y="1038413"/>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FA9A5D3C-827A-CD41-BA50-369A4CE8800B}"/>
                </a:ext>
              </a:extLst>
            </p:cNvPr>
            <p:cNvCxnSpPr>
              <a:cxnSpLocks/>
            </p:cNvCxnSpPr>
            <p:nvPr/>
          </p:nvCxnSpPr>
          <p:spPr>
            <a:xfrm>
              <a:off x="8294448" y="1036932"/>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85A1D56E-D35B-E74D-8082-85A4CB76C47A}"/>
              </a:ext>
            </a:extLst>
          </p:cNvPr>
          <p:cNvCxnSpPr>
            <a:cxnSpLocks/>
          </p:cNvCxnSpPr>
          <p:nvPr/>
        </p:nvCxnSpPr>
        <p:spPr>
          <a:xfrm>
            <a:off x="1072465" y="4991195"/>
            <a:ext cx="4518989" cy="7048"/>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44F41338-1AC0-2042-94A5-D873CDE86E20}"/>
              </a:ext>
            </a:extLst>
          </p:cNvPr>
          <p:cNvGrpSpPr/>
          <p:nvPr/>
        </p:nvGrpSpPr>
        <p:grpSpPr>
          <a:xfrm>
            <a:off x="1119548" y="4275419"/>
            <a:ext cx="4468235" cy="214064"/>
            <a:chOff x="2707599" y="4239655"/>
            <a:chExt cx="6068148" cy="290713"/>
          </a:xfrm>
        </p:grpSpPr>
        <p:sp>
          <p:nvSpPr>
            <p:cNvPr id="198" name="Oval 197">
              <a:extLst>
                <a:ext uri="{FF2B5EF4-FFF2-40B4-BE49-F238E27FC236}">
                  <a16:creationId xmlns:a16="http://schemas.microsoft.com/office/drawing/2014/main" id="{E895838B-2C8C-004D-89CD-34E0A7735215}"/>
                </a:ext>
              </a:extLst>
            </p:cNvPr>
            <p:cNvSpPr>
              <a:spLocks noChangeAspect="1"/>
            </p:cNvSpPr>
            <p:nvPr/>
          </p:nvSpPr>
          <p:spPr>
            <a:xfrm>
              <a:off x="2707599" y="425093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199" name="Oval 198">
              <a:extLst>
                <a:ext uri="{FF2B5EF4-FFF2-40B4-BE49-F238E27FC236}">
                  <a16:creationId xmlns:a16="http://schemas.microsoft.com/office/drawing/2014/main" id="{CADA578E-EB03-2640-BB75-121B18AACA5B}"/>
                </a:ext>
              </a:extLst>
            </p:cNvPr>
            <p:cNvSpPr>
              <a:spLocks noChangeAspect="1"/>
            </p:cNvSpPr>
            <p:nvPr/>
          </p:nvSpPr>
          <p:spPr>
            <a:xfrm>
              <a:off x="3131426" y="425093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0" name="Oval 199">
              <a:extLst>
                <a:ext uri="{FF2B5EF4-FFF2-40B4-BE49-F238E27FC236}">
                  <a16:creationId xmlns:a16="http://schemas.microsoft.com/office/drawing/2014/main" id="{2DAC382C-5574-D543-9492-A51754543BF4}"/>
                </a:ext>
              </a:extLst>
            </p:cNvPr>
            <p:cNvSpPr>
              <a:spLocks noChangeAspect="1"/>
            </p:cNvSpPr>
            <p:nvPr/>
          </p:nvSpPr>
          <p:spPr>
            <a:xfrm>
              <a:off x="3592581" y="425093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1" name="Oval 200">
              <a:extLst>
                <a:ext uri="{FF2B5EF4-FFF2-40B4-BE49-F238E27FC236}">
                  <a16:creationId xmlns:a16="http://schemas.microsoft.com/office/drawing/2014/main" id="{D390C661-5652-2845-A470-C63C6F182781}"/>
                </a:ext>
              </a:extLst>
            </p:cNvPr>
            <p:cNvSpPr>
              <a:spLocks noChangeAspect="1"/>
            </p:cNvSpPr>
            <p:nvPr/>
          </p:nvSpPr>
          <p:spPr>
            <a:xfrm>
              <a:off x="4033992" y="4256853"/>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2" name="Oval 201">
              <a:extLst>
                <a:ext uri="{FF2B5EF4-FFF2-40B4-BE49-F238E27FC236}">
                  <a16:creationId xmlns:a16="http://schemas.microsoft.com/office/drawing/2014/main" id="{FC694910-F70B-6246-A20E-1852150ADAD9}"/>
                </a:ext>
              </a:extLst>
            </p:cNvPr>
            <p:cNvSpPr>
              <a:spLocks noChangeAspect="1"/>
            </p:cNvSpPr>
            <p:nvPr/>
          </p:nvSpPr>
          <p:spPr>
            <a:xfrm>
              <a:off x="4457819" y="424944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3" name="Oval 202">
              <a:extLst>
                <a:ext uri="{FF2B5EF4-FFF2-40B4-BE49-F238E27FC236}">
                  <a16:creationId xmlns:a16="http://schemas.microsoft.com/office/drawing/2014/main" id="{2B9836FA-18D9-9745-970B-5B97B762FB98}"/>
                </a:ext>
              </a:extLst>
            </p:cNvPr>
            <p:cNvSpPr>
              <a:spLocks noChangeAspect="1"/>
            </p:cNvSpPr>
            <p:nvPr/>
          </p:nvSpPr>
          <p:spPr>
            <a:xfrm>
              <a:off x="4918974" y="4247968"/>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4" name="Oval 203">
              <a:extLst>
                <a:ext uri="{FF2B5EF4-FFF2-40B4-BE49-F238E27FC236}">
                  <a16:creationId xmlns:a16="http://schemas.microsoft.com/office/drawing/2014/main" id="{7E3AD14F-E79D-F74B-8C5E-658BC6CD5043}"/>
                </a:ext>
              </a:extLst>
            </p:cNvPr>
            <p:cNvSpPr>
              <a:spLocks noChangeAspect="1"/>
            </p:cNvSpPr>
            <p:nvPr/>
          </p:nvSpPr>
          <p:spPr>
            <a:xfrm>
              <a:off x="5370681" y="424261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5" name="Oval 204">
              <a:extLst>
                <a:ext uri="{FF2B5EF4-FFF2-40B4-BE49-F238E27FC236}">
                  <a16:creationId xmlns:a16="http://schemas.microsoft.com/office/drawing/2014/main" id="{D59DED10-FD7B-1943-859A-5003581EC2B2}"/>
                </a:ext>
              </a:extLst>
            </p:cNvPr>
            <p:cNvSpPr>
              <a:spLocks noChangeAspect="1"/>
            </p:cNvSpPr>
            <p:nvPr/>
          </p:nvSpPr>
          <p:spPr>
            <a:xfrm>
              <a:off x="5794508" y="424261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6" name="Oval 205">
              <a:extLst>
                <a:ext uri="{FF2B5EF4-FFF2-40B4-BE49-F238E27FC236}">
                  <a16:creationId xmlns:a16="http://schemas.microsoft.com/office/drawing/2014/main" id="{77BC8096-7021-9F41-9022-A9887CF82391}"/>
                </a:ext>
              </a:extLst>
            </p:cNvPr>
            <p:cNvSpPr>
              <a:spLocks noChangeAspect="1"/>
            </p:cNvSpPr>
            <p:nvPr/>
          </p:nvSpPr>
          <p:spPr>
            <a:xfrm>
              <a:off x="6255663" y="424261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7" name="Oval 206">
              <a:extLst>
                <a:ext uri="{FF2B5EF4-FFF2-40B4-BE49-F238E27FC236}">
                  <a16:creationId xmlns:a16="http://schemas.microsoft.com/office/drawing/2014/main" id="{5755CDD1-8E08-A24C-A152-DADBFD305B41}"/>
                </a:ext>
              </a:extLst>
            </p:cNvPr>
            <p:cNvSpPr>
              <a:spLocks noChangeAspect="1"/>
            </p:cNvSpPr>
            <p:nvPr/>
          </p:nvSpPr>
          <p:spPr>
            <a:xfrm>
              <a:off x="6697074" y="424854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8" name="Oval 207">
              <a:extLst>
                <a:ext uri="{FF2B5EF4-FFF2-40B4-BE49-F238E27FC236}">
                  <a16:creationId xmlns:a16="http://schemas.microsoft.com/office/drawing/2014/main" id="{4E116CED-7B6E-5345-B812-B839692566AB}"/>
                </a:ext>
              </a:extLst>
            </p:cNvPr>
            <p:cNvSpPr>
              <a:spLocks noChangeAspect="1"/>
            </p:cNvSpPr>
            <p:nvPr/>
          </p:nvSpPr>
          <p:spPr>
            <a:xfrm>
              <a:off x="7120901" y="424113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9" name="Oval 208">
              <a:extLst>
                <a:ext uri="{FF2B5EF4-FFF2-40B4-BE49-F238E27FC236}">
                  <a16:creationId xmlns:a16="http://schemas.microsoft.com/office/drawing/2014/main" id="{2CF27A14-B23D-1A44-A9E0-6548A42E4DD2}"/>
                </a:ext>
              </a:extLst>
            </p:cNvPr>
            <p:cNvSpPr>
              <a:spLocks noChangeAspect="1"/>
            </p:cNvSpPr>
            <p:nvPr/>
          </p:nvSpPr>
          <p:spPr>
            <a:xfrm>
              <a:off x="7582056" y="4239655"/>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10" name="Oval 209">
              <a:extLst>
                <a:ext uri="{FF2B5EF4-FFF2-40B4-BE49-F238E27FC236}">
                  <a16:creationId xmlns:a16="http://schemas.microsoft.com/office/drawing/2014/main" id="{283A0187-2ED8-A947-A926-33F8F2881D4B}"/>
                </a:ext>
              </a:extLst>
            </p:cNvPr>
            <p:cNvSpPr>
              <a:spLocks noChangeAspect="1"/>
            </p:cNvSpPr>
            <p:nvPr/>
          </p:nvSpPr>
          <p:spPr>
            <a:xfrm>
              <a:off x="8040272" y="4246033"/>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11" name="Oval 210">
              <a:extLst>
                <a:ext uri="{FF2B5EF4-FFF2-40B4-BE49-F238E27FC236}">
                  <a16:creationId xmlns:a16="http://schemas.microsoft.com/office/drawing/2014/main" id="{423B0D36-F6CE-8944-A623-8CA4D9A651B3}"/>
                </a:ext>
              </a:extLst>
            </p:cNvPr>
            <p:cNvSpPr>
              <a:spLocks noChangeAspect="1"/>
            </p:cNvSpPr>
            <p:nvPr/>
          </p:nvSpPr>
          <p:spPr>
            <a:xfrm>
              <a:off x="8501427" y="424455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grpSp>
      <p:cxnSp>
        <p:nvCxnSpPr>
          <p:cNvPr id="29" name="Straight Connector 28">
            <a:extLst>
              <a:ext uri="{FF2B5EF4-FFF2-40B4-BE49-F238E27FC236}">
                <a16:creationId xmlns:a16="http://schemas.microsoft.com/office/drawing/2014/main" id="{DF4C6668-94D7-3343-84D5-EB0D25B54B28}"/>
              </a:ext>
            </a:extLst>
          </p:cNvPr>
          <p:cNvCxnSpPr>
            <a:cxnSpLocks/>
          </p:cNvCxnSpPr>
          <p:nvPr/>
        </p:nvCxnSpPr>
        <p:spPr>
          <a:xfrm flipV="1">
            <a:off x="1075229" y="4679312"/>
            <a:ext cx="4514143" cy="469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4" name="Oval 183">
            <a:extLst>
              <a:ext uri="{FF2B5EF4-FFF2-40B4-BE49-F238E27FC236}">
                <a16:creationId xmlns:a16="http://schemas.microsoft.com/office/drawing/2014/main" id="{A069D844-2AB3-E94A-B814-B22BFC4EDEC6}"/>
              </a:ext>
            </a:extLst>
          </p:cNvPr>
          <p:cNvSpPr>
            <a:spLocks noChangeAspect="1"/>
          </p:cNvSpPr>
          <p:nvPr/>
        </p:nvSpPr>
        <p:spPr>
          <a:xfrm>
            <a:off x="1428120" y="458585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5" name="Oval 184">
            <a:extLst>
              <a:ext uri="{FF2B5EF4-FFF2-40B4-BE49-F238E27FC236}">
                <a16:creationId xmlns:a16="http://schemas.microsoft.com/office/drawing/2014/main" id="{14A686AD-CD2A-9541-A641-9058CC64A20D}"/>
              </a:ext>
            </a:extLst>
          </p:cNvPr>
          <p:cNvSpPr>
            <a:spLocks noChangeAspect="1"/>
          </p:cNvSpPr>
          <p:nvPr/>
        </p:nvSpPr>
        <p:spPr>
          <a:xfrm>
            <a:off x="1767688" y="458585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6" name="Oval 185">
            <a:extLst>
              <a:ext uri="{FF2B5EF4-FFF2-40B4-BE49-F238E27FC236}">
                <a16:creationId xmlns:a16="http://schemas.microsoft.com/office/drawing/2014/main" id="{D33242FA-3BA6-754E-997B-E5C7822C1810}"/>
              </a:ext>
            </a:extLst>
          </p:cNvPr>
          <p:cNvSpPr>
            <a:spLocks noChangeAspect="1"/>
          </p:cNvSpPr>
          <p:nvPr/>
        </p:nvSpPr>
        <p:spPr>
          <a:xfrm>
            <a:off x="2092717" y="4590220"/>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7" name="Oval 186">
            <a:extLst>
              <a:ext uri="{FF2B5EF4-FFF2-40B4-BE49-F238E27FC236}">
                <a16:creationId xmlns:a16="http://schemas.microsoft.com/office/drawing/2014/main" id="{B3D4C303-184F-4A4F-8282-568EA9DAB485}"/>
              </a:ext>
            </a:extLst>
          </p:cNvPr>
          <p:cNvSpPr>
            <a:spLocks noChangeAspect="1"/>
          </p:cNvSpPr>
          <p:nvPr/>
        </p:nvSpPr>
        <p:spPr>
          <a:xfrm>
            <a:off x="2404799" y="458476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8" name="Oval 187">
            <a:extLst>
              <a:ext uri="{FF2B5EF4-FFF2-40B4-BE49-F238E27FC236}">
                <a16:creationId xmlns:a16="http://schemas.microsoft.com/office/drawing/2014/main" id="{106D32B9-0A82-D449-8A9C-76336541D165}"/>
              </a:ext>
            </a:extLst>
          </p:cNvPr>
          <p:cNvSpPr>
            <a:spLocks noChangeAspect="1"/>
          </p:cNvSpPr>
          <p:nvPr/>
        </p:nvSpPr>
        <p:spPr>
          <a:xfrm>
            <a:off x="2744367" y="458367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9" name="Oval 188">
            <a:extLst>
              <a:ext uri="{FF2B5EF4-FFF2-40B4-BE49-F238E27FC236}">
                <a16:creationId xmlns:a16="http://schemas.microsoft.com/office/drawing/2014/main" id="{716E9C1E-DF39-584D-B5DA-0394AC5FC23E}"/>
              </a:ext>
            </a:extLst>
          </p:cNvPr>
          <p:cNvSpPr>
            <a:spLocks noChangeAspect="1"/>
          </p:cNvSpPr>
          <p:nvPr/>
        </p:nvSpPr>
        <p:spPr>
          <a:xfrm>
            <a:off x="3076978" y="457973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0" name="Oval 189">
            <a:extLst>
              <a:ext uri="{FF2B5EF4-FFF2-40B4-BE49-F238E27FC236}">
                <a16:creationId xmlns:a16="http://schemas.microsoft.com/office/drawing/2014/main" id="{85E3749F-EDBE-6642-8032-F52A98DC0F9E}"/>
              </a:ext>
            </a:extLst>
          </p:cNvPr>
          <p:cNvSpPr>
            <a:spLocks noChangeAspect="1"/>
          </p:cNvSpPr>
          <p:nvPr/>
        </p:nvSpPr>
        <p:spPr>
          <a:xfrm>
            <a:off x="3389060" y="457973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1" name="Oval 190">
            <a:extLst>
              <a:ext uri="{FF2B5EF4-FFF2-40B4-BE49-F238E27FC236}">
                <a16:creationId xmlns:a16="http://schemas.microsoft.com/office/drawing/2014/main" id="{B1D90B21-C131-F34C-901D-0AD2F7E7F197}"/>
              </a:ext>
            </a:extLst>
          </p:cNvPr>
          <p:cNvSpPr>
            <a:spLocks noChangeAspect="1"/>
          </p:cNvSpPr>
          <p:nvPr/>
        </p:nvSpPr>
        <p:spPr>
          <a:xfrm>
            <a:off x="3728628" y="457973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2" name="Oval 191">
            <a:extLst>
              <a:ext uri="{FF2B5EF4-FFF2-40B4-BE49-F238E27FC236}">
                <a16:creationId xmlns:a16="http://schemas.microsoft.com/office/drawing/2014/main" id="{D147378D-36C0-4841-A7EC-6E8CDBBB309D}"/>
              </a:ext>
            </a:extLst>
          </p:cNvPr>
          <p:cNvSpPr>
            <a:spLocks noChangeAspect="1"/>
          </p:cNvSpPr>
          <p:nvPr/>
        </p:nvSpPr>
        <p:spPr>
          <a:xfrm>
            <a:off x="4053658" y="458409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3" name="Oval 192">
            <a:extLst>
              <a:ext uri="{FF2B5EF4-FFF2-40B4-BE49-F238E27FC236}">
                <a16:creationId xmlns:a16="http://schemas.microsoft.com/office/drawing/2014/main" id="{29513864-4E3C-2145-8D56-CFA69C91C6BF}"/>
              </a:ext>
            </a:extLst>
          </p:cNvPr>
          <p:cNvSpPr>
            <a:spLocks noChangeAspect="1"/>
          </p:cNvSpPr>
          <p:nvPr/>
        </p:nvSpPr>
        <p:spPr>
          <a:xfrm>
            <a:off x="4365740" y="457864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4" name="Oval 193">
            <a:extLst>
              <a:ext uri="{FF2B5EF4-FFF2-40B4-BE49-F238E27FC236}">
                <a16:creationId xmlns:a16="http://schemas.microsoft.com/office/drawing/2014/main" id="{698A98DF-F0DC-DF46-B749-62785CCAFFA5}"/>
              </a:ext>
            </a:extLst>
          </p:cNvPr>
          <p:cNvSpPr>
            <a:spLocks noChangeAspect="1"/>
          </p:cNvSpPr>
          <p:nvPr/>
        </p:nvSpPr>
        <p:spPr>
          <a:xfrm>
            <a:off x="4705308" y="4577556"/>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5" name="Oval 194">
            <a:extLst>
              <a:ext uri="{FF2B5EF4-FFF2-40B4-BE49-F238E27FC236}">
                <a16:creationId xmlns:a16="http://schemas.microsoft.com/office/drawing/2014/main" id="{8B0CC591-DB0D-3B45-9C6A-0C2FA78C2775}"/>
              </a:ext>
            </a:extLst>
          </p:cNvPr>
          <p:cNvSpPr>
            <a:spLocks noChangeAspect="1"/>
          </p:cNvSpPr>
          <p:nvPr/>
        </p:nvSpPr>
        <p:spPr>
          <a:xfrm>
            <a:off x="5042712" y="458225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6" name="Oval 195">
            <a:extLst>
              <a:ext uri="{FF2B5EF4-FFF2-40B4-BE49-F238E27FC236}">
                <a16:creationId xmlns:a16="http://schemas.microsoft.com/office/drawing/2014/main" id="{78030B15-CBBA-264A-8C75-A54705F24F96}"/>
              </a:ext>
            </a:extLst>
          </p:cNvPr>
          <p:cNvSpPr>
            <a:spLocks noChangeAspect="1"/>
          </p:cNvSpPr>
          <p:nvPr/>
        </p:nvSpPr>
        <p:spPr>
          <a:xfrm>
            <a:off x="5382280" y="458116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7" name="Oval 196">
            <a:extLst>
              <a:ext uri="{FF2B5EF4-FFF2-40B4-BE49-F238E27FC236}">
                <a16:creationId xmlns:a16="http://schemas.microsoft.com/office/drawing/2014/main" id="{0F81C248-A77D-FC49-AD57-20657811FC53}"/>
              </a:ext>
            </a:extLst>
          </p:cNvPr>
          <p:cNvSpPr>
            <a:spLocks noChangeAspect="1"/>
          </p:cNvSpPr>
          <p:nvPr/>
        </p:nvSpPr>
        <p:spPr>
          <a:xfrm>
            <a:off x="1116038" y="458585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0" name="Oval 169">
            <a:extLst>
              <a:ext uri="{FF2B5EF4-FFF2-40B4-BE49-F238E27FC236}">
                <a16:creationId xmlns:a16="http://schemas.microsoft.com/office/drawing/2014/main" id="{C14E103A-CBEF-BF49-8F25-6E080A69C933}"/>
              </a:ext>
            </a:extLst>
          </p:cNvPr>
          <p:cNvSpPr>
            <a:spLocks noChangeAspect="1"/>
          </p:cNvSpPr>
          <p:nvPr/>
        </p:nvSpPr>
        <p:spPr>
          <a:xfrm>
            <a:off x="1118119" y="48971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1" name="Oval 170">
            <a:extLst>
              <a:ext uri="{FF2B5EF4-FFF2-40B4-BE49-F238E27FC236}">
                <a16:creationId xmlns:a16="http://schemas.microsoft.com/office/drawing/2014/main" id="{B9FA2370-E9F0-654C-977B-C50E892A0E11}"/>
              </a:ext>
            </a:extLst>
          </p:cNvPr>
          <p:cNvSpPr>
            <a:spLocks noChangeAspect="1"/>
          </p:cNvSpPr>
          <p:nvPr/>
        </p:nvSpPr>
        <p:spPr>
          <a:xfrm>
            <a:off x="1430201" y="48971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2" name="Oval 171">
            <a:extLst>
              <a:ext uri="{FF2B5EF4-FFF2-40B4-BE49-F238E27FC236}">
                <a16:creationId xmlns:a16="http://schemas.microsoft.com/office/drawing/2014/main" id="{74D49CDC-9F28-0842-A7E4-826216FDEA99}"/>
              </a:ext>
            </a:extLst>
          </p:cNvPr>
          <p:cNvSpPr>
            <a:spLocks noChangeAspect="1"/>
          </p:cNvSpPr>
          <p:nvPr/>
        </p:nvSpPr>
        <p:spPr>
          <a:xfrm>
            <a:off x="1769769" y="48971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3" name="Oval 172">
            <a:extLst>
              <a:ext uri="{FF2B5EF4-FFF2-40B4-BE49-F238E27FC236}">
                <a16:creationId xmlns:a16="http://schemas.microsoft.com/office/drawing/2014/main" id="{2B052FF6-6F6D-7547-9EBD-15043F046E95}"/>
              </a:ext>
            </a:extLst>
          </p:cNvPr>
          <p:cNvSpPr>
            <a:spLocks noChangeAspect="1"/>
          </p:cNvSpPr>
          <p:nvPr/>
        </p:nvSpPr>
        <p:spPr>
          <a:xfrm>
            <a:off x="2094798" y="4901500"/>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4" name="Oval 173">
            <a:extLst>
              <a:ext uri="{FF2B5EF4-FFF2-40B4-BE49-F238E27FC236}">
                <a16:creationId xmlns:a16="http://schemas.microsoft.com/office/drawing/2014/main" id="{2AA90F9B-7CC2-E84F-9F48-9548697AA461}"/>
              </a:ext>
            </a:extLst>
          </p:cNvPr>
          <p:cNvSpPr>
            <a:spLocks noChangeAspect="1"/>
          </p:cNvSpPr>
          <p:nvPr/>
        </p:nvSpPr>
        <p:spPr>
          <a:xfrm>
            <a:off x="2406880" y="489604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5" name="Oval 174">
            <a:extLst>
              <a:ext uri="{FF2B5EF4-FFF2-40B4-BE49-F238E27FC236}">
                <a16:creationId xmlns:a16="http://schemas.microsoft.com/office/drawing/2014/main" id="{433B3390-FCFA-1746-9A9E-235050BE494B}"/>
              </a:ext>
            </a:extLst>
          </p:cNvPr>
          <p:cNvSpPr>
            <a:spLocks noChangeAspect="1"/>
          </p:cNvSpPr>
          <p:nvPr/>
        </p:nvSpPr>
        <p:spPr>
          <a:xfrm>
            <a:off x="2746448" y="489495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6" name="Oval 175">
            <a:extLst>
              <a:ext uri="{FF2B5EF4-FFF2-40B4-BE49-F238E27FC236}">
                <a16:creationId xmlns:a16="http://schemas.microsoft.com/office/drawing/2014/main" id="{48F119AB-7FC3-524B-ACF8-28A5B122F22E}"/>
              </a:ext>
            </a:extLst>
          </p:cNvPr>
          <p:cNvSpPr>
            <a:spLocks noChangeAspect="1"/>
          </p:cNvSpPr>
          <p:nvPr/>
        </p:nvSpPr>
        <p:spPr>
          <a:xfrm>
            <a:off x="3079059" y="48910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7" name="Oval 176">
            <a:extLst>
              <a:ext uri="{FF2B5EF4-FFF2-40B4-BE49-F238E27FC236}">
                <a16:creationId xmlns:a16="http://schemas.microsoft.com/office/drawing/2014/main" id="{6519F2AA-2B6C-D64F-9181-7BAB809DDB58}"/>
              </a:ext>
            </a:extLst>
          </p:cNvPr>
          <p:cNvSpPr>
            <a:spLocks noChangeAspect="1"/>
          </p:cNvSpPr>
          <p:nvPr/>
        </p:nvSpPr>
        <p:spPr>
          <a:xfrm>
            <a:off x="3391141" y="48910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8" name="Oval 177">
            <a:extLst>
              <a:ext uri="{FF2B5EF4-FFF2-40B4-BE49-F238E27FC236}">
                <a16:creationId xmlns:a16="http://schemas.microsoft.com/office/drawing/2014/main" id="{66BD7258-DEFD-7045-B0A9-6FF3BC852F3C}"/>
              </a:ext>
            </a:extLst>
          </p:cNvPr>
          <p:cNvSpPr>
            <a:spLocks noChangeAspect="1"/>
          </p:cNvSpPr>
          <p:nvPr/>
        </p:nvSpPr>
        <p:spPr>
          <a:xfrm>
            <a:off x="3730709" y="48910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9" name="Oval 178">
            <a:extLst>
              <a:ext uri="{FF2B5EF4-FFF2-40B4-BE49-F238E27FC236}">
                <a16:creationId xmlns:a16="http://schemas.microsoft.com/office/drawing/2014/main" id="{5F760A7D-8CDE-2347-906E-D20E93055AD4}"/>
              </a:ext>
            </a:extLst>
          </p:cNvPr>
          <p:cNvSpPr>
            <a:spLocks noChangeAspect="1"/>
          </p:cNvSpPr>
          <p:nvPr/>
        </p:nvSpPr>
        <p:spPr>
          <a:xfrm>
            <a:off x="4055739" y="489537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0" name="Oval 179">
            <a:extLst>
              <a:ext uri="{FF2B5EF4-FFF2-40B4-BE49-F238E27FC236}">
                <a16:creationId xmlns:a16="http://schemas.microsoft.com/office/drawing/2014/main" id="{4EF4676D-E0A8-8349-A0DF-BBB97D77908E}"/>
              </a:ext>
            </a:extLst>
          </p:cNvPr>
          <p:cNvSpPr>
            <a:spLocks noChangeAspect="1"/>
          </p:cNvSpPr>
          <p:nvPr/>
        </p:nvSpPr>
        <p:spPr>
          <a:xfrm>
            <a:off x="4367821" y="488992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1" name="Oval 180">
            <a:extLst>
              <a:ext uri="{FF2B5EF4-FFF2-40B4-BE49-F238E27FC236}">
                <a16:creationId xmlns:a16="http://schemas.microsoft.com/office/drawing/2014/main" id="{E17AA1C1-75E9-D14E-9AAD-DEE7449BEC49}"/>
              </a:ext>
            </a:extLst>
          </p:cNvPr>
          <p:cNvSpPr>
            <a:spLocks noChangeAspect="1"/>
          </p:cNvSpPr>
          <p:nvPr/>
        </p:nvSpPr>
        <p:spPr>
          <a:xfrm>
            <a:off x="4707389" y="4888836"/>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2" name="Oval 181">
            <a:extLst>
              <a:ext uri="{FF2B5EF4-FFF2-40B4-BE49-F238E27FC236}">
                <a16:creationId xmlns:a16="http://schemas.microsoft.com/office/drawing/2014/main" id="{762E33FD-B63C-364D-BFE5-9F5AA6D015AD}"/>
              </a:ext>
            </a:extLst>
          </p:cNvPr>
          <p:cNvSpPr>
            <a:spLocks noChangeAspect="1"/>
          </p:cNvSpPr>
          <p:nvPr/>
        </p:nvSpPr>
        <p:spPr>
          <a:xfrm>
            <a:off x="5044793" y="489353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3" name="Oval 182">
            <a:extLst>
              <a:ext uri="{FF2B5EF4-FFF2-40B4-BE49-F238E27FC236}">
                <a16:creationId xmlns:a16="http://schemas.microsoft.com/office/drawing/2014/main" id="{1DAB2FF4-3460-F94E-B071-EDF12F615429}"/>
              </a:ext>
            </a:extLst>
          </p:cNvPr>
          <p:cNvSpPr>
            <a:spLocks noChangeAspect="1"/>
          </p:cNvSpPr>
          <p:nvPr/>
        </p:nvSpPr>
        <p:spPr>
          <a:xfrm>
            <a:off x="5384361" y="489244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cxnSp>
        <p:nvCxnSpPr>
          <p:cNvPr id="32" name="Straight Connector 31">
            <a:extLst>
              <a:ext uri="{FF2B5EF4-FFF2-40B4-BE49-F238E27FC236}">
                <a16:creationId xmlns:a16="http://schemas.microsoft.com/office/drawing/2014/main" id="{68F48607-792E-D843-8886-25E6D9DA0965}"/>
              </a:ext>
            </a:extLst>
          </p:cNvPr>
          <p:cNvCxnSpPr>
            <a:cxnSpLocks/>
          </p:cNvCxnSpPr>
          <p:nvPr/>
        </p:nvCxnSpPr>
        <p:spPr>
          <a:xfrm flipV="1">
            <a:off x="1049214" y="5314197"/>
            <a:ext cx="4537442" cy="1189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6" name="Oval 155">
            <a:extLst>
              <a:ext uri="{FF2B5EF4-FFF2-40B4-BE49-F238E27FC236}">
                <a16:creationId xmlns:a16="http://schemas.microsoft.com/office/drawing/2014/main" id="{207C51A8-4547-D540-80E3-37AAD42A1BAC}"/>
              </a:ext>
            </a:extLst>
          </p:cNvPr>
          <p:cNvSpPr>
            <a:spLocks noChangeAspect="1"/>
          </p:cNvSpPr>
          <p:nvPr/>
        </p:nvSpPr>
        <p:spPr>
          <a:xfrm>
            <a:off x="1119666" y="52215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7" name="Oval 156">
            <a:extLst>
              <a:ext uri="{FF2B5EF4-FFF2-40B4-BE49-F238E27FC236}">
                <a16:creationId xmlns:a16="http://schemas.microsoft.com/office/drawing/2014/main" id="{CC17A510-8B3C-6B45-AF71-1BC512985D22}"/>
              </a:ext>
            </a:extLst>
          </p:cNvPr>
          <p:cNvSpPr>
            <a:spLocks noChangeAspect="1"/>
          </p:cNvSpPr>
          <p:nvPr/>
        </p:nvSpPr>
        <p:spPr>
          <a:xfrm>
            <a:off x="1431748" y="52215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8" name="Oval 157">
            <a:extLst>
              <a:ext uri="{FF2B5EF4-FFF2-40B4-BE49-F238E27FC236}">
                <a16:creationId xmlns:a16="http://schemas.microsoft.com/office/drawing/2014/main" id="{3AA12D7B-7B10-F04F-A7E1-CFB4233CDB0F}"/>
              </a:ext>
            </a:extLst>
          </p:cNvPr>
          <p:cNvSpPr>
            <a:spLocks noChangeAspect="1"/>
          </p:cNvSpPr>
          <p:nvPr/>
        </p:nvSpPr>
        <p:spPr>
          <a:xfrm>
            <a:off x="1771316" y="52215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9" name="Oval 158">
            <a:extLst>
              <a:ext uri="{FF2B5EF4-FFF2-40B4-BE49-F238E27FC236}">
                <a16:creationId xmlns:a16="http://schemas.microsoft.com/office/drawing/2014/main" id="{02A84AE1-D5DD-7745-AAE8-D29E63ECAB32}"/>
              </a:ext>
            </a:extLst>
          </p:cNvPr>
          <p:cNvSpPr>
            <a:spLocks noChangeAspect="1"/>
          </p:cNvSpPr>
          <p:nvPr/>
        </p:nvSpPr>
        <p:spPr>
          <a:xfrm>
            <a:off x="2096345" y="5225900"/>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0" name="Oval 159">
            <a:extLst>
              <a:ext uri="{FF2B5EF4-FFF2-40B4-BE49-F238E27FC236}">
                <a16:creationId xmlns:a16="http://schemas.microsoft.com/office/drawing/2014/main" id="{9FF6A9D4-E770-8544-BAC8-95FE2A0C7CDA}"/>
              </a:ext>
            </a:extLst>
          </p:cNvPr>
          <p:cNvSpPr>
            <a:spLocks noChangeAspect="1"/>
          </p:cNvSpPr>
          <p:nvPr/>
        </p:nvSpPr>
        <p:spPr>
          <a:xfrm>
            <a:off x="2408427" y="522044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1" name="Oval 160">
            <a:extLst>
              <a:ext uri="{FF2B5EF4-FFF2-40B4-BE49-F238E27FC236}">
                <a16:creationId xmlns:a16="http://schemas.microsoft.com/office/drawing/2014/main" id="{27C505A6-9D2A-4240-B5C2-E93ACED0E0EF}"/>
              </a:ext>
            </a:extLst>
          </p:cNvPr>
          <p:cNvSpPr>
            <a:spLocks noChangeAspect="1"/>
          </p:cNvSpPr>
          <p:nvPr/>
        </p:nvSpPr>
        <p:spPr>
          <a:xfrm>
            <a:off x="2747995" y="521935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2" name="Oval 161">
            <a:extLst>
              <a:ext uri="{FF2B5EF4-FFF2-40B4-BE49-F238E27FC236}">
                <a16:creationId xmlns:a16="http://schemas.microsoft.com/office/drawing/2014/main" id="{CD38F392-7F1D-F240-A67B-34311F42A61C}"/>
              </a:ext>
            </a:extLst>
          </p:cNvPr>
          <p:cNvSpPr>
            <a:spLocks noChangeAspect="1"/>
          </p:cNvSpPr>
          <p:nvPr/>
        </p:nvSpPr>
        <p:spPr>
          <a:xfrm>
            <a:off x="3080606" y="52154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3" name="Oval 162">
            <a:extLst>
              <a:ext uri="{FF2B5EF4-FFF2-40B4-BE49-F238E27FC236}">
                <a16:creationId xmlns:a16="http://schemas.microsoft.com/office/drawing/2014/main" id="{2B7E7635-8093-5D49-9898-6985BB44EF86}"/>
              </a:ext>
            </a:extLst>
          </p:cNvPr>
          <p:cNvSpPr>
            <a:spLocks noChangeAspect="1"/>
          </p:cNvSpPr>
          <p:nvPr/>
        </p:nvSpPr>
        <p:spPr>
          <a:xfrm>
            <a:off x="3392688" y="52154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4" name="Oval 163">
            <a:extLst>
              <a:ext uri="{FF2B5EF4-FFF2-40B4-BE49-F238E27FC236}">
                <a16:creationId xmlns:a16="http://schemas.microsoft.com/office/drawing/2014/main" id="{C4D64AFB-60F7-8147-B16E-3692B7A31205}"/>
              </a:ext>
            </a:extLst>
          </p:cNvPr>
          <p:cNvSpPr>
            <a:spLocks noChangeAspect="1"/>
          </p:cNvSpPr>
          <p:nvPr/>
        </p:nvSpPr>
        <p:spPr>
          <a:xfrm>
            <a:off x="3732256" y="52154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5" name="Oval 164">
            <a:extLst>
              <a:ext uri="{FF2B5EF4-FFF2-40B4-BE49-F238E27FC236}">
                <a16:creationId xmlns:a16="http://schemas.microsoft.com/office/drawing/2014/main" id="{98EAA2BB-7D81-1A45-AED2-FD41ECA4EB0B}"/>
              </a:ext>
            </a:extLst>
          </p:cNvPr>
          <p:cNvSpPr>
            <a:spLocks noChangeAspect="1"/>
          </p:cNvSpPr>
          <p:nvPr/>
        </p:nvSpPr>
        <p:spPr>
          <a:xfrm>
            <a:off x="4057286" y="521977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6" name="Oval 165">
            <a:extLst>
              <a:ext uri="{FF2B5EF4-FFF2-40B4-BE49-F238E27FC236}">
                <a16:creationId xmlns:a16="http://schemas.microsoft.com/office/drawing/2014/main" id="{618BE335-C273-0045-9426-9B11D7252766}"/>
              </a:ext>
            </a:extLst>
          </p:cNvPr>
          <p:cNvSpPr>
            <a:spLocks noChangeAspect="1"/>
          </p:cNvSpPr>
          <p:nvPr/>
        </p:nvSpPr>
        <p:spPr>
          <a:xfrm>
            <a:off x="4369368" y="521432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7" name="Oval 166">
            <a:extLst>
              <a:ext uri="{FF2B5EF4-FFF2-40B4-BE49-F238E27FC236}">
                <a16:creationId xmlns:a16="http://schemas.microsoft.com/office/drawing/2014/main" id="{B16B9560-A006-5E4B-A8FC-BBE8D4DA387F}"/>
              </a:ext>
            </a:extLst>
          </p:cNvPr>
          <p:cNvSpPr>
            <a:spLocks noChangeAspect="1"/>
          </p:cNvSpPr>
          <p:nvPr/>
        </p:nvSpPr>
        <p:spPr>
          <a:xfrm>
            <a:off x="4708936" y="5213236"/>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8" name="Oval 167">
            <a:extLst>
              <a:ext uri="{FF2B5EF4-FFF2-40B4-BE49-F238E27FC236}">
                <a16:creationId xmlns:a16="http://schemas.microsoft.com/office/drawing/2014/main" id="{7FB0A3F2-B6EE-7B49-A817-325AF8FAC259}"/>
              </a:ext>
            </a:extLst>
          </p:cNvPr>
          <p:cNvSpPr>
            <a:spLocks noChangeAspect="1"/>
          </p:cNvSpPr>
          <p:nvPr/>
        </p:nvSpPr>
        <p:spPr>
          <a:xfrm>
            <a:off x="5046340" y="521793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9" name="Oval 168">
            <a:extLst>
              <a:ext uri="{FF2B5EF4-FFF2-40B4-BE49-F238E27FC236}">
                <a16:creationId xmlns:a16="http://schemas.microsoft.com/office/drawing/2014/main" id="{73414D61-F606-EA4D-9A60-F9573FB4888F}"/>
              </a:ext>
            </a:extLst>
          </p:cNvPr>
          <p:cNvSpPr>
            <a:spLocks noChangeAspect="1"/>
          </p:cNvSpPr>
          <p:nvPr/>
        </p:nvSpPr>
        <p:spPr>
          <a:xfrm>
            <a:off x="5385908" y="521684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42" name="Rectangle 141">
            <a:extLst>
              <a:ext uri="{FF2B5EF4-FFF2-40B4-BE49-F238E27FC236}">
                <a16:creationId xmlns:a16="http://schemas.microsoft.com/office/drawing/2014/main" id="{32826CCF-FEB8-F04C-8C70-955F05B361A0}"/>
              </a:ext>
            </a:extLst>
          </p:cNvPr>
          <p:cNvSpPr/>
          <p:nvPr/>
        </p:nvSpPr>
        <p:spPr>
          <a:xfrm>
            <a:off x="1128505" y="556441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3" name="Rectangle 142">
            <a:extLst>
              <a:ext uri="{FF2B5EF4-FFF2-40B4-BE49-F238E27FC236}">
                <a16:creationId xmlns:a16="http://schemas.microsoft.com/office/drawing/2014/main" id="{D597009D-CE02-1345-BCCB-CF4543C90896}"/>
              </a:ext>
            </a:extLst>
          </p:cNvPr>
          <p:cNvSpPr/>
          <p:nvPr/>
        </p:nvSpPr>
        <p:spPr>
          <a:xfrm>
            <a:off x="1440587" y="556441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4" name="Rectangle 143">
            <a:extLst>
              <a:ext uri="{FF2B5EF4-FFF2-40B4-BE49-F238E27FC236}">
                <a16:creationId xmlns:a16="http://schemas.microsoft.com/office/drawing/2014/main" id="{DED35CAE-1164-5943-838D-1D57EE03493E}"/>
              </a:ext>
            </a:extLst>
          </p:cNvPr>
          <p:cNvSpPr/>
          <p:nvPr/>
        </p:nvSpPr>
        <p:spPr>
          <a:xfrm>
            <a:off x="1780155" y="556441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5" name="Rectangle 144">
            <a:extLst>
              <a:ext uri="{FF2B5EF4-FFF2-40B4-BE49-F238E27FC236}">
                <a16:creationId xmlns:a16="http://schemas.microsoft.com/office/drawing/2014/main" id="{E19CFA83-321A-1440-AA09-58D61AC39A69}"/>
              </a:ext>
            </a:extLst>
          </p:cNvPr>
          <p:cNvSpPr/>
          <p:nvPr/>
        </p:nvSpPr>
        <p:spPr>
          <a:xfrm>
            <a:off x="2105184" y="5568777"/>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6" name="Rectangle 145">
            <a:extLst>
              <a:ext uri="{FF2B5EF4-FFF2-40B4-BE49-F238E27FC236}">
                <a16:creationId xmlns:a16="http://schemas.microsoft.com/office/drawing/2014/main" id="{E4EB8583-4798-BE4D-BB0B-696975114104}"/>
              </a:ext>
            </a:extLst>
          </p:cNvPr>
          <p:cNvSpPr/>
          <p:nvPr/>
        </p:nvSpPr>
        <p:spPr>
          <a:xfrm>
            <a:off x="2417266" y="556332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7" name="Rectangle 146">
            <a:extLst>
              <a:ext uri="{FF2B5EF4-FFF2-40B4-BE49-F238E27FC236}">
                <a16:creationId xmlns:a16="http://schemas.microsoft.com/office/drawing/2014/main" id="{D8F79A83-B6EC-5543-858D-7C97825023FB}"/>
              </a:ext>
            </a:extLst>
          </p:cNvPr>
          <p:cNvSpPr/>
          <p:nvPr/>
        </p:nvSpPr>
        <p:spPr>
          <a:xfrm>
            <a:off x="2756834" y="556223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8" name="Rectangle 147">
            <a:extLst>
              <a:ext uri="{FF2B5EF4-FFF2-40B4-BE49-F238E27FC236}">
                <a16:creationId xmlns:a16="http://schemas.microsoft.com/office/drawing/2014/main" id="{26AC63BD-E18E-9E46-9C04-3607C3FF06C5}"/>
              </a:ext>
            </a:extLst>
          </p:cNvPr>
          <p:cNvSpPr/>
          <p:nvPr/>
        </p:nvSpPr>
        <p:spPr>
          <a:xfrm>
            <a:off x="3089445" y="555829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9" name="Rectangle 148">
            <a:extLst>
              <a:ext uri="{FF2B5EF4-FFF2-40B4-BE49-F238E27FC236}">
                <a16:creationId xmlns:a16="http://schemas.microsoft.com/office/drawing/2014/main" id="{5BDFB4B9-A52D-1245-8C2B-B3E1A5DA350C}"/>
              </a:ext>
            </a:extLst>
          </p:cNvPr>
          <p:cNvSpPr/>
          <p:nvPr/>
        </p:nvSpPr>
        <p:spPr>
          <a:xfrm>
            <a:off x="3401527" y="555829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0" name="Rectangle 149">
            <a:extLst>
              <a:ext uri="{FF2B5EF4-FFF2-40B4-BE49-F238E27FC236}">
                <a16:creationId xmlns:a16="http://schemas.microsoft.com/office/drawing/2014/main" id="{A2965B53-D4DB-B64F-B85C-0F7D8AD2B4F9}"/>
              </a:ext>
            </a:extLst>
          </p:cNvPr>
          <p:cNvSpPr/>
          <p:nvPr/>
        </p:nvSpPr>
        <p:spPr>
          <a:xfrm>
            <a:off x="3741095" y="555829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1" name="Rectangle 150">
            <a:extLst>
              <a:ext uri="{FF2B5EF4-FFF2-40B4-BE49-F238E27FC236}">
                <a16:creationId xmlns:a16="http://schemas.microsoft.com/office/drawing/2014/main" id="{08276712-F94F-A445-9D24-ED7C8B7EE0E0}"/>
              </a:ext>
            </a:extLst>
          </p:cNvPr>
          <p:cNvSpPr/>
          <p:nvPr/>
        </p:nvSpPr>
        <p:spPr>
          <a:xfrm>
            <a:off x="4066125" y="556265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2" name="Rectangle 151">
            <a:extLst>
              <a:ext uri="{FF2B5EF4-FFF2-40B4-BE49-F238E27FC236}">
                <a16:creationId xmlns:a16="http://schemas.microsoft.com/office/drawing/2014/main" id="{B4FCEF21-C166-604C-9477-5BE1175C8B18}"/>
              </a:ext>
            </a:extLst>
          </p:cNvPr>
          <p:cNvSpPr/>
          <p:nvPr/>
        </p:nvSpPr>
        <p:spPr>
          <a:xfrm>
            <a:off x="4378207" y="555720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3" name="Rectangle 152">
            <a:extLst>
              <a:ext uri="{FF2B5EF4-FFF2-40B4-BE49-F238E27FC236}">
                <a16:creationId xmlns:a16="http://schemas.microsoft.com/office/drawing/2014/main" id="{8492322E-A6B2-A746-8790-8032837FA2BD}"/>
              </a:ext>
            </a:extLst>
          </p:cNvPr>
          <p:cNvSpPr/>
          <p:nvPr/>
        </p:nvSpPr>
        <p:spPr>
          <a:xfrm>
            <a:off x="4717775" y="5556113"/>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4" name="Rectangle 153">
            <a:extLst>
              <a:ext uri="{FF2B5EF4-FFF2-40B4-BE49-F238E27FC236}">
                <a16:creationId xmlns:a16="http://schemas.microsoft.com/office/drawing/2014/main" id="{274972D5-2238-4A4B-9154-92984E4466FF}"/>
              </a:ext>
            </a:extLst>
          </p:cNvPr>
          <p:cNvSpPr/>
          <p:nvPr/>
        </p:nvSpPr>
        <p:spPr>
          <a:xfrm>
            <a:off x="5055178" y="5560809"/>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5" name="Rectangle 154">
            <a:extLst>
              <a:ext uri="{FF2B5EF4-FFF2-40B4-BE49-F238E27FC236}">
                <a16:creationId xmlns:a16="http://schemas.microsoft.com/office/drawing/2014/main" id="{A8F899AE-C6FD-B64A-BF71-BDFC9D71B8C1}"/>
              </a:ext>
            </a:extLst>
          </p:cNvPr>
          <p:cNvSpPr/>
          <p:nvPr/>
        </p:nvSpPr>
        <p:spPr>
          <a:xfrm>
            <a:off x="5394746" y="5559719"/>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grpSp>
        <p:nvGrpSpPr>
          <p:cNvPr id="35" name="Group 34">
            <a:extLst>
              <a:ext uri="{FF2B5EF4-FFF2-40B4-BE49-F238E27FC236}">
                <a16:creationId xmlns:a16="http://schemas.microsoft.com/office/drawing/2014/main" id="{33D0D035-F970-0947-8815-42D8AD228DFE}"/>
              </a:ext>
            </a:extLst>
          </p:cNvPr>
          <p:cNvGrpSpPr/>
          <p:nvPr/>
        </p:nvGrpSpPr>
        <p:grpSpPr>
          <a:xfrm>
            <a:off x="1113833" y="1997948"/>
            <a:ext cx="4468235" cy="214064"/>
            <a:chOff x="2699837" y="1146705"/>
            <a:chExt cx="6068148" cy="290713"/>
          </a:xfrm>
        </p:grpSpPr>
        <p:sp>
          <p:nvSpPr>
            <p:cNvPr id="128" name="Oval 127">
              <a:extLst>
                <a:ext uri="{FF2B5EF4-FFF2-40B4-BE49-F238E27FC236}">
                  <a16:creationId xmlns:a16="http://schemas.microsoft.com/office/drawing/2014/main" id="{537EB48E-350B-5B4B-98ED-F73FE36919E5}"/>
                </a:ext>
              </a:extLst>
            </p:cNvPr>
            <p:cNvSpPr>
              <a:spLocks noChangeAspect="1"/>
            </p:cNvSpPr>
            <p:nvPr/>
          </p:nvSpPr>
          <p:spPr>
            <a:xfrm>
              <a:off x="2699837"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9" name="Oval 128">
              <a:extLst>
                <a:ext uri="{FF2B5EF4-FFF2-40B4-BE49-F238E27FC236}">
                  <a16:creationId xmlns:a16="http://schemas.microsoft.com/office/drawing/2014/main" id="{6E08276F-61CF-294E-80C5-CF527F62364B}"/>
                </a:ext>
              </a:extLst>
            </p:cNvPr>
            <p:cNvSpPr>
              <a:spLocks noChangeAspect="1"/>
            </p:cNvSpPr>
            <p:nvPr/>
          </p:nvSpPr>
          <p:spPr>
            <a:xfrm>
              <a:off x="3123664"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0" name="Oval 129">
              <a:extLst>
                <a:ext uri="{FF2B5EF4-FFF2-40B4-BE49-F238E27FC236}">
                  <a16:creationId xmlns:a16="http://schemas.microsoft.com/office/drawing/2014/main" id="{4C062CD0-BB4B-1442-B95D-593EA576C790}"/>
                </a:ext>
              </a:extLst>
            </p:cNvPr>
            <p:cNvSpPr>
              <a:spLocks noChangeAspect="1"/>
            </p:cNvSpPr>
            <p:nvPr/>
          </p:nvSpPr>
          <p:spPr>
            <a:xfrm>
              <a:off x="3584819"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1" name="Oval 130">
              <a:extLst>
                <a:ext uri="{FF2B5EF4-FFF2-40B4-BE49-F238E27FC236}">
                  <a16:creationId xmlns:a16="http://schemas.microsoft.com/office/drawing/2014/main" id="{58C3232B-2CAD-9842-ABED-04383811C608}"/>
                </a:ext>
              </a:extLst>
            </p:cNvPr>
            <p:cNvSpPr>
              <a:spLocks noChangeAspect="1"/>
            </p:cNvSpPr>
            <p:nvPr/>
          </p:nvSpPr>
          <p:spPr>
            <a:xfrm>
              <a:off x="4026230" y="116390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2" name="Oval 131">
              <a:extLst>
                <a:ext uri="{FF2B5EF4-FFF2-40B4-BE49-F238E27FC236}">
                  <a16:creationId xmlns:a16="http://schemas.microsoft.com/office/drawing/2014/main" id="{DCBC53B1-00B8-0640-B04D-ECE795DAA5DF}"/>
                </a:ext>
              </a:extLst>
            </p:cNvPr>
            <p:cNvSpPr>
              <a:spLocks noChangeAspect="1"/>
            </p:cNvSpPr>
            <p:nvPr/>
          </p:nvSpPr>
          <p:spPr>
            <a:xfrm>
              <a:off x="4450057" y="115649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3" name="Oval 132">
              <a:extLst>
                <a:ext uri="{FF2B5EF4-FFF2-40B4-BE49-F238E27FC236}">
                  <a16:creationId xmlns:a16="http://schemas.microsoft.com/office/drawing/2014/main" id="{6E5F084E-6BF7-0A4D-A890-EEE4CF3CCDC3}"/>
                </a:ext>
              </a:extLst>
            </p:cNvPr>
            <p:cNvSpPr>
              <a:spLocks noChangeAspect="1"/>
            </p:cNvSpPr>
            <p:nvPr/>
          </p:nvSpPr>
          <p:spPr>
            <a:xfrm>
              <a:off x="4911212" y="11550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4" name="Oval 133">
              <a:extLst>
                <a:ext uri="{FF2B5EF4-FFF2-40B4-BE49-F238E27FC236}">
                  <a16:creationId xmlns:a16="http://schemas.microsoft.com/office/drawing/2014/main" id="{C7E108C1-D951-074C-9611-DE619E4CDCB8}"/>
                </a:ext>
              </a:extLst>
            </p:cNvPr>
            <p:cNvSpPr>
              <a:spLocks noChangeAspect="1"/>
            </p:cNvSpPr>
            <p:nvPr/>
          </p:nvSpPr>
          <p:spPr>
            <a:xfrm>
              <a:off x="5362919"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5" name="Oval 134">
              <a:extLst>
                <a:ext uri="{FF2B5EF4-FFF2-40B4-BE49-F238E27FC236}">
                  <a16:creationId xmlns:a16="http://schemas.microsoft.com/office/drawing/2014/main" id="{E208B4E0-17C9-2E4A-85D8-97E0B2F0A033}"/>
                </a:ext>
              </a:extLst>
            </p:cNvPr>
            <p:cNvSpPr>
              <a:spLocks noChangeAspect="1"/>
            </p:cNvSpPr>
            <p:nvPr/>
          </p:nvSpPr>
          <p:spPr>
            <a:xfrm>
              <a:off x="5786746"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6" name="Oval 135">
              <a:extLst>
                <a:ext uri="{FF2B5EF4-FFF2-40B4-BE49-F238E27FC236}">
                  <a16:creationId xmlns:a16="http://schemas.microsoft.com/office/drawing/2014/main" id="{9AECADE9-E7E5-F245-B8D1-477DDCB04D4F}"/>
                </a:ext>
              </a:extLst>
            </p:cNvPr>
            <p:cNvSpPr>
              <a:spLocks noChangeAspect="1"/>
            </p:cNvSpPr>
            <p:nvPr/>
          </p:nvSpPr>
          <p:spPr>
            <a:xfrm>
              <a:off x="6247901"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7" name="Oval 136">
              <a:extLst>
                <a:ext uri="{FF2B5EF4-FFF2-40B4-BE49-F238E27FC236}">
                  <a16:creationId xmlns:a16="http://schemas.microsoft.com/office/drawing/2014/main" id="{0EBED84E-02AA-7C4A-8975-43A024A0531A}"/>
                </a:ext>
              </a:extLst>
            </p:cNvPr>
            <p:cNvSpPr>
              <a:spLocks noChangeAspect="1"/>
            </p:cNvSpPr>
            <p:nvPr/>
          </p:nvSpPr>
          <p:spPr>
            <a:xfrm>
              <a:off x="6689312" y="115559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8" name="Oval 137">
              <a:extLst>
                <a:ext uri="{FF2B5EF4-FFF2-40B4-BE49-F238E27FC236}">
                  <a16:creationId xmlns:a16="http://schemas.microsoft.com/office/drawing/2014/main" id="{A680F75D-EBD2-5448-954C-B4ABE45BF51F}"/>
                </a:ext>
              </a:extLst>
            </p:cNvPr>
            <p:cNvSpPr>
              <a:spLocks noChangeAspect="1"/>
            </p:cNvSpPr>
            <p:nvPr/>
          </p:nvSpPr>
          <p:spPr>
            <a:xfrm>
              <a:off x="7113139" y="114818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9" name="Oval 138">
              <a:extLst>
                <a:ext uri="{FF2B5EF4-FFF2-40B4-BE49-F238E27FC236}">
                  <a16:creationId xmlns:a16="http://schemas.microsoft.com/office/drawing/2014/main" id="{F70CEEF9-0F5C-7643-8F80-7F384257663F}"/>
                </a:ext>
              </a:extLst>
            </p:cNvPr>
            <p:cNvSpPr>
              <a:spLocks noChangeAspect="1"/>
            </p:cNvSpPr>
            <p:nvPr/>
          </p:nvSpPr>
          <p:spPr>
            <a:xfrm>
              <a:off x="7574294" y="11467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40" name="Oval 139">
              <a:extLst>
                <a:ext uri="{FF2B5EF4-FFF2-40B4-BE49-F238E27FC236}">
                  <a16:creationId xmlns:a16="http://schemas.microsoft.com/office/drawing/2014/main" id="{616BE270-1032-4F42-A015-CAA9669CC69C}"/>
                </a:ext>
              </a:extLst>
            </p:cNvPr>
            <p:cNvSpPr>
              <a:spLocks noChangeAspect="1"/>
            </p:cNvSpPr>
            <p:nvPr/>
          </p:nvSpPr>
          <p:spPr>
            <a:xfrm>
              <a:off x="8032510" y="115308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41" name="Oval 140">
              <a:extLst>
                <a:ext uri="{FF2B5EF4-FFF2-40B4-BE49-F238E27FC236}">
                  <a16:creationId xmlns:a16="http://schemas.microsoft.com/office/drawing/2014/main" id="{7A76831E-932E-B64A-9F5F-F0CB9EA1AC09}"/>
                </a:ext>
              </a:extLst>
            </p:cNvPr>
            <p:cNvSpPr>
              <a:spLocks noChangeAspect="1"/>
            </p:cNvSpPr>
            <p:nvPr/>
          </p:nvSpPr>
          <p:spPr>
            <a:xfrm>
              <a:off x="8493665" y="115160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6" name="Group 35">
            <a:extLst>
              <a:ext uri="{FF2B5EF4-FFF2-40B4-BE49-F238E27FC236}">
                <a16:creationId xmlns:a16="http://schemas.microsoft.com/office/drawing/2014/main" id="{DBE982A2-C88F-8D40-8106-FCF37A987394}"/>
              </a:ext>
            </a:extLst>
          </p:cNvPr>
          <p:cNvGrpSpPr/>
          <p:nvPr/>
        </p:nvGrpSpPr>
        <p:grpSpPr>
          <a:xfrm>
            <a:off x="1115915" y="2309228"/>
            <a:ext cx="4468235" cy="214064"/>
            <a:chOff x="2702664" y="1569443"/>
            <a:chExt cx="6068148" cy="290713"/>
          </a:xfrm>
        </p:grpSpPr>
        <p:sp>
          <p:nvSpPr>
            <p:cNvPr id="114" name="Oval 113">
              <a:extLst>
                <a:ext uri="{FF2B5EF4-FFF2-40B4-BE49-F238E27FC236}">
                  <a16:creationId xmlns:a16="http://schemas.microsoft.com/office/drawing/2014/main" id="{FC6DFA38-E340-9F44-81D5-B7CD9C30530B}"/>
                </a:ext>
              </a:extLst>
            </p:cNvPr>
            <p:cNvSpPr>
              <a:spLocks noChangeAspect="1"/>
            </p:cNvSpPr>
            <p:nvPr/>
          </p:nvSpPr>
          <p:spPr>
            <a:xfrm>
              <a:off x="2702664"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5" name="Oval 114">
              <a:extLst>
                <a:ext uri="{FF2B5EF4-FFF2-40B4-BE49-F238E27FC236}">
                  <a16:creationId xmlns:a16="http://schemas.microsoft.com/office/drawing/2014/main" id="{09231B05-3EBA-B949-BCC5-C52A07EAC6C4}"/>
                </a:ext>
              </a:extLst>
            </p:cNvPr>
            <p:cNvSpPr>
              <a:spLocks noChangeAspect="1"/>
            </p:cNvSpPr>
            <p:nvPr/>
          </p:nvSpPr>
          <p:spPr>
            <a:xfrm>
              <a:off x="3126491"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6" name="Oval 115">
              <a:extLst>
                <a:ext uri="{FF2B5EF4-FFF2-40B4-BE49-F238E27FC236}">
                  <a16:creationId xmlns:a16="http://schemas.microsoft.com/office/drawing/2014/main" id="{E642D4DE-9529-4542-99BE-2B339F1261D3}"/>
                </a:ext>
              </a:extLst>
            </p:cNvPr>
            <p:cNvSpPr>
              <a:spLocks noChangeAspect="1"/>
            </p:cNvSpPr>
            <p:nvPr/>
          </p:nvSpPr>
          <p:spPr>
            <a:xfrm>
              <a:off x="3587646"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7" name="Oval 116">
              <a:extLst>
                <a:ext uri="{FF2B5EF4-FFF2-40B4-BE49-F238E27FC236}">
                  <a16:creationId xmlns:a16="http://schemas.microsoft.com/office/drawing/2014/main" id="{333B784A-0B27-EE41-820F-9BC9AA7F0D7B}"/>
                </a:ext>
              </a:extLst>
            </p:cNvPr>
            <p:cNvSpPr>
              <a:spLocks noChangeAspect="1"/>
            </p:cNvSpPr>
            <p:nvPr/>
          </p:nvSpPr>
          <p:spPr>
            <a:xfrm>
              <a:off x="4029057" y="158664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8" name="Oval 117">
              <a:extLst>
                <a:ext uri="{FF2B5EF4-FFF2-40B4-BE49-F238E27FC236}">
                  <a16:creationId xmlns:a16="http://schemas.microsoft.com/office/drawing/2014/main" id="{EED8A416-6D4F-A34E-8746-236FF7C1FDF3}"/>
                </a:ext>
              </a:extLst>
            </p:cNvPr>
            <p:cNvSpPr>
              <a:spLocks noChangeAspect="1"/>
            </p:cNvSpPr>
            <p:nvPr/>
          </p:nvSpPr>
          <p:spPr>
            <a:xfrm>
              <a:off x="4452884" y="157923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9" name="Oval 118">
              <a:extLst>
                <a:ext uri="{FF2B5EF4-FFF2-40B4-BE49-F238E27FC236}">
                  <a16:creationId xmlns:a16="http://schemas.microsoft.com/office/drawing/2014/main" id="{72E671BE-BB79-9747-B46E-DCC533FA5B12}"/>
                </a:ext>
              </a:extLst>
            </p:cNvPr>
            <p:cNvSpPr>
              <a:spLocks noChangeAspect="1"/>
            </p:cNvSpPr>
            <p:nvPr/>
          </p:nvSpPr>
          <p:spPr>
            <a:xfrm>
              <a:off x="4914039" y="157775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0" name="Oval 119">
              <a:extLst>
                <a:ext uri="{FF2B5EF4-FFF2-40B4-BE49-F238E27FC236}">
                  <a16:creationId xmlns:a16="http://schemas.microsoft.com/office/drawing/2014/main" id="{9DC1FE01-12B7-3E42-BF4E-5824ADDDB37B}"/>
                </a:ext>
              </a:extLst>
            </p:cNvPr>
            <p:cNvSpPr>
              <a:spLocks noChangeAspect="1"/>
            </p:cNvSpPr>
            <p:nvPr/>
          </p:nvSpPr>
          <p:spPr>
            <a:xfrm>
              <a:off x="5365746"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1" name="Oval 120">
              <a:extLst>
                <a:ext uri="{FF2B5EF4-FFF2-40B4-BE49-F238E27FC236}">
                  <a16:creationId xmlns:a16="http://schemas.microsoft.com/office/drawing/2014/main" id="{FCD4C6DF-E0C8-5F4A-A6FA-EE9F9FC3D0DD}"/>
                </a:ext>
              </a:extLst>
            </p:cNvPr>
            <p:cNvSpPr>
              <a:spLocks noChangeAspect="1"/>
            </p:cNvSpPr>
            <p:nvPr/>
          </p:nvSpPr>
          <p:spPr>
            <a:xfrm>
              <a:off x="5789573"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2" name="Oval 121">
              <a:extLst>
                <a:ext uri="{FF2B5EF4-FFF2-40B4-BE49-F238E27FC236}">
                  <a16:creationId xmlns:a16="http://schemas.microsoft.com/office/drawing/2014/main" id="{16916513-3E64-7D42-86C3-2051FA80E1E8}"/>
                </a:ext>
              </a:extLst>
            </p:cNvPr>
            <p:cNvSpPr>
              <a:spLocks noChangeAspect="1"/>
            </p:cNvSpPr>
            <p:nvPr/>
          </p:nvSpPr>
          <p:spPr>
            <a:xfrm>
              <a:off x="6250728"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3" name="Oval 122">
              <a:extLst>
                <a:ext uri="{FF2B5EF4-FFF2-40B4-BE49-F238E27FC236}">
                  <a16:creationId xmlns:a16="http://schemas.microsoft.com/office/drawing/2014/main" id="{EAE5DB02-0DA9-F546-8EE8-7668F8F937D2}"/>
                </a:ext>
              </a:extLst>
            </p:cNvPr>
            <p:cNvSpPr>
              <a:spLocks noChangeAspect="1"/>
            </p:cNvSpPr>
            <p:nvPr/>
          </p:nvSpPr>
          <p:spPr>
            <a:xfrm>
              <a:off x="6692139" y="157832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4" name="Oval 123">
              <a:extLst>
                <a:ext uri="{FF2B5EF4-FFF2-40B4-BE49-F238E27FC236}">
                  <a16:creationId xmlns:a16="http://schemas.microsoft.com/office/drawing/2014/main" id="{C7184D35-94A9-9B49-840D-929458CE47CE}"/>
                </a:ext>
              </a:extLst>
            </p:cNvPr>
            <p:cNvSpPr>
              <a:spLocks noChangeAspect="1"/>
            </p:cNvSpPr>
            <p:nvPr/>
          </p:nvSpPr>
          <p:spPr>
            <a:xfrm>
              <a:off x="7115966" y="157092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5" name="Oval 124">
              <a:extLst>
                <a:ext uri="{FF2B5EF4-FFF2-40B4-BE49-F238E27FC236}">
                  <a16:creationId xmlns:a16="http://schemas.microsoft.com/office/drawing/2014/main" id="{057ADC3D-99B1-4A4F-BFE9-51C2C7C1BAB2}"/>
                </a:ext>
              </a:extLst>
            </p:cNvPr>
            <p:cNvSpPr>
              <a:spLocks noChangeAspect="1"/>
            </p:cNvSpPr>
            <p:nvPr/>
          </p:nvSpPr>
          <p:spPr>
            <a:xfrm>
              <a:off x="7577121" y="156944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6" name="Oval 125">
              <a:extLst>
                <a:ext uri="{FF2B5EF4-FFF2-40B4-BE49-F238E27FC236}">
                  <a16:creationId xmlns:a16="http://schemas.microsoft.com/office/drawing/2014/main" id="{41E38B79-AFAE-7A40-9527-7EE3A608564A}"/>
                </a:ext>
              </a:extLst>
            </p:cNvPr>
            <p:cNvSpPr>
              <a:spLocks noChangeAspect="1"/>
            </p:cNvSpPr>
            <p:nvPr/>
          </p:nvSpPr>
          <p:spPr>
            <a:xfrm>
              <a:off x="8035337" y="157582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7" name="Oval 126">
              <a:extLst>
                <a:ext uri="{FF2B5EF4-FFF2-40B4-BE49-F238E27FC236}">
                  <a16:creationId xmlns:a16="http://schemas.microsoft.com/office/drawing/2014/main" id="{335F13B0-61ED-624A-88E4-5C6D7BBFD7D2}"/>
                </a:ext>
              </a:extLst>
            </p:cNvPr>
            <p:cNvSpPr>
              <a:spLocks noChangeAspect="1"/>
            </p:cNvSpPr>
            <p:nvPr/>
          </p:nvSpPr>
          <p:spPr>
            <a:xfrm>
              <a:off x="8496492" y="15743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7" name="Group 36">
            <a:extLst>
              <a:ext uri="{FF2B5EF4-FFF2-40B4-BE49-F238E27FC236}">
                <a16:creationId xmlns:a16="http://schemas.microsoft.com/office/drawing/2014/main" id="{A9BCD78C-253D-6848-9B45-0D13E8B4F009}"/>
              </a:ext>
            </a:extLst>
          </p:cNvPr>
          <p:cNvGrpSpPr/>
          <p:nvPr/>
        </p:nvGrpSpPr>
        <p:grpSpPr>
          <a:xfrm>
            <a:off x="1117462" y="2633628"/>
            <a:ext cx="4468235" cy="214064"/>
            <a:chOff x="2704765" y="2009999"/>
            <a:chExt cx="6068148" cy="290713"/>
          </a:xfrm>
        </p:grpSpPr>
        <p:sp>
          <p:nvSpPr>
            <p:cNvPr id="100" name="Oval 99">
              <a:extLst>
                <a:ext uri="{FF2B5EF4-FFF2-40B4-BE49-F238E27FC236}">
                  <a16:creationId xmlns:a16="http://schemas.microsoft.com/office/drawing/2014/main" id="{DE423C45-7017-DF4F-9BF0-5AD0531782F7}"/>
                </a:ext>
              </a:extLst>
            </p:cNvPr>
            <p:cNvSpPr>
              <a:spLocks noChangeAspect="1"/>
            </p:cNvSpPr>
            <p:nvPr/>
          </p:nvSpPr>
          <p:spPr>
            <a:xfrm>
              <a:off x="2704765"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1" name="Oval 100">
              <a:extLst>
                <a:ext uri="{FF2B5EF4-FFF2-40B4-BE49-F238E27FC236}">
                  <a16:creationId xmlns:a16="http://schemas.microsoft.com/office/drawing/2014/main" id="{427A34CA-B5C8-FA4D-9BAA-F3899B0F4E3E}"/>
                </a:ext>
              </a:extLst>
            </p:cNvPr>
            <p:cNvSpPr>
              <a:spLocks noChangeAspect="1"/>
            </p:cNvSpPr>
            <p:nvPr/>
          </p:nvSpPr>
          <p:spPr>
            <a:xfrm>
              <a:off x="3128592"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2" name="Oval 101">
              <a:extLst>
                <a:ext uri="{FF2B5EF4-FFF2-40B4-BE49-F238E27FC236}">
                  <a16:creationId xmlns:a16="http://schemas.microsoft.com/office/drawing/2014/main" id="{6652DCB8-C0D1-374F-BB16-78FAD096723D}"/>
                </a:ext>
              </a:extLst>
            </p:cNvPr>
            <p:cNvSpPr>
              <a:spLocks noChangeAspect="1"/>
            </p:cNvSpPr>
            <p:nvPr/>
          </p:nvSpPr>
          <p:spPr>
            <a:xfrm>
              <a:off x="3589747"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3" name="Oval 102">
              <a:extLst>
                <a:ext uri="{FF2B5EF4-FFF2-40B4-BE49-F238E27FC236}">
                  <a16:creationId xmlns:a16="http://schemas.microsoft.com/office/drawing/2014/main" id="{551DC074-D3D5-3740-984D-5DD80BD0955B}"/>
                </a:ext>
              </a:extLst>
            </p:cNvPr>
            <p:cNvSpPr>
              <a:spLocks noChangeAspect="1"/>
            </p:cNvSpPr>
            <p:nvPr/>
          </p:nvSpPr>
          <p:spPr>
            <a:xfrm>
              <a:off x="4031158" y="202719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4" name="Oval 103">
              <a:extLst>
                <a:ext uri="{FF2B5EF4-FFF2-40B4-BE49-F238E27FC236}">
                  <a16:creationId xmlns:a16="http://schemas.microsoft.com/office/drawing/2014/main" id="{0C88FF5E-799C-E94A-A109-DBDFB87D6ACA}"/>
                </a:ext>
              </a:extLst>
            </p:cNvPr>
            <p:cNvSpPr>
              <a:spLocks noChangeAspect="1"/>
            </p:cNvSpPr>
            <p:nvPr/>
          </p:nvSpPr>
          <p:spPr>
            <a:xfrm>
              <a:off x="4454985" y="201979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5" name="Oval 104">
              <a:extLst>
                <a:ext uri="{FF2B5EF4-FFF2-40B4-BE49-F238E27FC236}">
                  <a16:creationId xmlns:a16="http://schemas.microsoft.com/office/drawing/2014/main" id="{952DBA37-54CA-5E4E-9C6B-3713A3BAB4E9}"/>
                </a:ext>
              </a:extLst>
            </p:cNvPr>
            <p:cNvSpPr>
              <a:spLocks noChangeAspect="1"/>
            </p:cNvSpPr>
            <p:nvPr/>
          </p:nvSpPr>
          <p:spPr>
            <a:xfrm>
              <a:off x="4916140" y="201831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6" name="Oval 105">
              <a:extLst>
                <a:ext uri="{FF2B5EF4-FFF2-40B4-BE49-F238E27FC236}">
                  <a16:creationId xmlns:a16="http://schemas.microsoft.com/office/drawing/2014/main" id="{9E4F3E6D-B2A6-D94A-A3D3-34557664D0DA}"/>
                </a:ext>
              </a:extLst>
            </p:cNvPr>
            <p:cNvSpPr>
              <a:spLocks noChangeAspect="1"/>
            </p:cNvSpPr>
            <p:nvPr/>
          </p:nvSpPr>
          <p:spPr>
            <a:xfrm>
              <a:off x="5367847"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7" name="Oval 106">
              <a:extLst>
                <a:ext uri="{FF2B5EF4-FFF2-40B4-BE49-F238E27FC236}">
                  <a16:creationId xmlns:a16="http://schemas.microsoft.com/office/drawing/2014/main" id="{5053D262-BC76-0F41-8332-5D491BDAE38A}"/>
                </a:ext>
              </a:extLst>
            </p:cNvPr>
            <p:cNvSpPr>
              <a:spLocks noChangeAspect="1"/>
            </p:cNvSpPr>
            <p:nvPr/>
          </p:nvSpPr>
          <p:spPr>
            <a:xfrm>
              <a:off x="5791674"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8" name="Oval 107">
              <a:extLst>
                <a:ext uri="{FF2B5EF4-FFF2-40B4-BE49-F238E27FC236}">
                  <a16:creationId xmlns:a16="http://schemas.microsoft.com/office/drawing/2014/main" id="{8AF57D30-8AED-B143-B3F2-8462B28F3C15}"/>
                </a:ext>
              </a:extLst>
            </p:cNvPr>
            <p:cNvSpPr>
              <a:spLocks noChangeAspect="1"/>
            </p:cNvSpPr>
            <p:nvPr/>
          </p:nvSpPr>
          <p:spPr>
            <a:xfrm>
              <a:off x="6252829"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9" name="Oval 108">
              <a:extLst>
                <a:ext uri="{FF2B5EF4-FFF2-40B4-BE49-F238E27FC236}">
                  <a16:creationId xmlns:a16="http://schemas.microsoft.com/office/drawing/2014/main" id="{A7E08406-9D9E-5245-B47B-EC9209673682}"/>
                </a:ext>
              </a:extLst>
            </p:cNvPr>
            <p:cNvSpPr>
              <a:spLocks noChangeAspect="1"/>
            </p:cNvSpPr>
            <p:nvPr/>
          </p:nvSpPr>
          <p:spPr>
            <a:xfrm>
              <a:off x="6694240" y="201888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0" name="Oval 109">
              <a:extLst>
                <a:ext uri="{FF2B5EF4-FFF2-40B4-BE49-F238E27FC236}">
                  <a16:creationId xmlns:a16="http://schemas.microsoft.com/office/drawing/2014/main" id="{47E7B098-E7A6-564B-AEE4-596404D984CB}"/>
                </a:ext>
              </a:extLst>
            </p:cNvPr>
            <p:cNvSpPr>
              <a:spLocks noChangeAspect="1"/>
            </p:cNvSpPr>
            <p:nvPr/>
          </p:nvSpPr>
          <p:spPr>
            <a:xfrm>
              <a:off x="7118067" y="20114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1" name="Oval 110">
              <a:extLst>
                <a:ext uri="{FF2B5EF4-FFF2-40B4-BE49-F238E27FC236}">
                  <a16:creationId xmlns:a16="http://schemas.microsoft.com/office/drawing/2014/main" id="{EC061686-CCD2-0446-A16F-46289F439C65}"/>
                </a:ext>
              </a:extLst>
            </p:cNvPr>
            <p:cNvSpPr>
              <a:spLocks noChangeAspect="1"/>
            </p:cNvSpPr>
            <p:nvPr/>
          </p:nvSpPr>
          <p:spPr>
            <a:xfrm>
              <a:off x="7579222" y="200999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2" name="Oval 111">
              <a:extLst>
                <a:ext uri="{FF2B5EF4-FFF2-40B4-BE49-F238E27FC236}">
                  <a16:creationId xmlns:a16="http://schemas.microsoft.com/office/drawing/2014/main" id="{2BFCF00F-9DA9-0445-8827-3C6306E24880}"/>
                </a:ext>
              </a:extLst>
            </p:cNvPr>
            <p:cNvSpPr>
              <a:spLocks noChangeAspect="1"/>
            </p:cNvSpPr>
            <p:nvPr/>
          </p:nvSpPr>
          <p:spPr>
            <a:xfrm>
              <a:off x="8037438" y="201637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3" name="Oval 112">
              <a:extLst>
                <a:ext uri="{FF2B5EF4-FFF2-40B4-BE49-F238E27FC236}">
                  <a16:creationId xmlns:a16="http://schemas.microsoft.com/office/drawing/2014/main" id="{794763E2-621C-1F45-BA7A-84B65F0D325A}"/>
                </a:ext>
              </a:extLst>
            </p:cNvPr>
            <p:cNvSpPr>
              <a:spLocks noChangeAspect="1"/>
            </p:cNvSpPr>
            <p:nvPr/>
          </p:nvSpPr>
          <p:spPr>
            <a:xfrm>
              <a:off x="8498593" y="201489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8" name="Group 37">
            <a:extLst>
              <a:ext uri="{FF2B5EF4-FFF2-40B4-BE49-F238E27FC236}">
                <a16:creationId xmlns:a16="http://schemas.microsoft.com/office/drawing/2014/main" id="{8B38B7E6-ECE6-9741-BEEA-FD3B52CD6CB6}"/>
              </a:ext>
            </a:extLst>
          </p:cNvPr>
          <p:cNvGrpSpPr/>
          <p:nvPr/>
        </p:nvGrpSpPr>
        <p:grpSpPr>
          <a:xfrm>
            <a:off x="1118236" y="3589798"/>
            <a:ext cx="4468235" cy="214064"/>
            <a:chOff x="2705817" y="3308538"/>
            <a:chExt cx="6068148" cy="290713"/>
          </a:xfrm>
        </p:grpSpPr>
        <p:sp>
          <p:nvSpPr>
            <p:cNvPr id="86" name="Oval 85">
              <a:extLst>
                <a:ext uri="{FF2B5EF4-FFF2-40B4-BE49-F238E27FC236}">
                  <a16:creationId xmlns:a16="http://schemas.microsoft.com/office/drawing/2014/main" id="{FBD0EF0A-9374-064F-A9E4-D9F73EC721CA}"/>
                </a:ext>
              </a:extLst>
            </p:cNvPr>
            <p:cNvSpPr>
              <a:spLocks noChangeAspect="1"/>
            </p:cNvSpPr>
            <p:nvPr/>
          </p:nvSpPr>
          <p:spPr>
            <a:xfrm>
              <a:off x="2705817"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7" name="Oval 86">
              <a:extLst>
                <a:ext uri="{FF2B5EF4-FFF2-40B4-BE49-F238E27FC236}">
                  <a16:creationId xmlns:a16="http://schemas.microsoft.com/office/drawing/2014/main" id="{FBCD747A-7D94-4140-93CB-C5C204079E22}"/>
                </a:ext>
              </a:extLst>
            </p:cNvPr>
            <p:cNvSpPr>
              <a:spLocks noChangeAspect="1"/>
            </p:cNvSpPr>
            <p:nvPr/>
          </p:nvSpPr>
          <p:spPr>
            <a:xfrm>
              <a:off x="3129644"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8" name="Oval 87">
              <a:extLst>
                <a:ext uri="{FF2B5EF4-FFF2-40B4-BE49-F238E27FC236}">
                  <a16:creationId xmlns:a16="http://schemas.microsoft.com/office/drawing/2014/main" id="{1C058AD1-34EC-7F4A-8883-71A594C4D434}"/>
                </a:ext>
              </a:extLst>
            </p:cNvPr>
            <p:cNvSpPr>
              <a:spLocks noChangeAspect="1"/>
            </p:cNvSpPr>
            <p:nvPr/>
          </p:nvSpPr>
          <p:spPr>
            <a:xfrm>
              <a:off x="3590799"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9" name="Oval 88">
              <a:extLst>
                <a:ext uri="{FF2B5EF4-FFF2-40B4-BE49-F238E27FC236}">
                  <a16:creationId xmlns:a16="http://schemas.microsoft.com/office/drawing/2014/main" id="{FBC916AD-63FB-2449-922B-40964D46D9A4}"/>
                </a:ext>
              </a:extLst>
            </p:cNvPr>
            <p:cNvSpPr>
              <a:spLocks noChangeAspect="1"/>
            </p:cNvSpPr>
            <p:nvPr/>
          </p:nvSpPr>
          <p:spPr>
            <a:xfrm>
              <a:off x="4032210" y="332573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0" name="Oval 89">
              <a:extLst>
                <a:ext uri="{FF2B5EF4-FFF2-40B4-BE49-F238E27FC236}">
                  <a16:creationId xmlns:a16="http://schemas.microsoft.com/office/drawing/2014/main" id="{7844C46A-C1D3-5A4A-8EB7-145D65DF804A}"/>
                </a:ext>
              </a:extLst>
            </p:cNvPr>
            <p:cNvSpPr>
              <a:spLocks noChangeAspect="1"/>
            </p:cNvSpPr>
            <p:nvPr/>
          </p:nvSpPr>
          <p:spPr>
            <a:xfrm>
              <a:off x="4456037" y="331833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1" name="Oval 90">
              <a:extLst>
                <a:ext uri="{FF2B5EF4-FFF2-40B4-BE49-F238E27FC236}">
                  <a16:creationId xmlns:a16="http://schemas.microsoft.com/office/drawing/2014/main" id="{A9CB9EC4-2DE7-C449-B528-E5073F765227}"/>
                </a:ext>
              </a:extLst>
            </p:cNvPr>
            <p:cNvSpPr>
              <a:spLocks noChangeAspect="1"/>
            </p:cNvSpPr>
            <p:nvPr/>
          </p:nvSpPr>
          <p:spPr>
            <a:xfrm>
              <a:off x="4917192" y="331685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2" name="Oval 91">
              <a:extLst>
                <a:ext uri="{FF2B5EF4-FFF2-40B4-BE49-F238E27FC236}">
                  <a16:creationId xmlns:a16="http://schemas.microsoft.com/office/drawing/2014/main" id="{5DC34C65-35DE-F84F-8233-0A956099AD89}"/>
                </a:ext>
              </a:extLst>
            </p:cNvPr>
            <p:cNvSpPr>
              <a:spLocks noChangeAspect="1"/>
            </p:cNvSpPr>
            <p:nvPr/>
          </p:nvSpPr>
          <p:spPr>
            <a:xfrm>
              <a:off x="5368899"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3" name="Oval 92">
              <a:extLst>
                <a:ext uri="{FF2B5EF4-FFF2-40B4-BE49-F238E27FC236}">
                  <a16:creationId xmlns:a16="http://schemas.microsoft.com/office/drawing/2014/main" id="{04EF4CBE-8A77-924E-B4D4-25333F3A2465}"/>
                </a:ext>
              </a:extLst>
            </p:cNvPr>
            <p:cNvSpPr>
              <a:spLocks noChangeAspect="1"/>
            </p:cNvSpPr>
            <p:nvPr/>
          </p:nvSpPr>
          <p:spPr>
            <a:xfrm>
              <a:off x="5792726"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4" name="Oval 93">
              <a:extLst>
                <a:ext uri="{FF2B5EF4-FFF2-40B4-BE49-F238E27FC236}">
                  <a16:creationId xmlns:a16="http://schemas.microsoft.com/office/drawing/2014/main" id="{38C5FF3B-A849-FA4C-94CE-964CFEA84EC9}"/>
                </a:ext>
              </a:extLst>
            </p:cNvPr>
            <p:cNvSpPr>
              <a:spLocks noChangeAspect="1"/>
            </p:cNvSpPr>
            <p:nvPr/>
          </p:nvSpPr>
          <p:spPr>
            <a:xfrm>
              <a:off x="6253881"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5" name="Oval 94">
              <a:extLst>
                <a:ext uri="{FF2B5EF4-FFF2-40B4-BE49-F238E27FC236}">
                  <a16:creationId xmlns:a16="http://schemas.microsoft.com/office/drawing/2014/main" id="{5815D318-4FF4-D545-B913-0952783E95A4}"/>
                </a:ext>
              </a:extLst>
            </p:cNvPr>
            <p:cNvSpPr>
              <a:spLocks noChangeAspect="1"/>
            </p:cNvSpPr>
            <p:nvPr/>
          </p:nvSpPr>
          <p:spPr>
            <a:xfrm>
              <a:off x="6695292" y="331742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6" name="Oval 95">
              <a:extLst>
                <a:ext uri="{FF2B5EF4-FFF2-40B4-BE49-F238E27FC236}">
                  <a16:creationId xmlns:a16="http://schemas.microsoft.com/office/drawing/2014/main" id="{00DD5E5D-0762-BE44-A5DC-A113D0BB86A6}"/>
                </a:ext>
              </a:extLst>
            </p:cNvPr>
            <p:cNvSpPr>
              <a:spLocks noChangeAspect="1"/>
            </p:cNvSpPr>
            <p:nvPr/>
          </p:nvSpPr>
          <p:spPr>
            <a:xfrm>
              <a:off x="7119119" y="331001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7" name="Oval 96">
              <a:extLst>
                <a:ext uri="{FF2B5EF4-FFF2-40B4-BE49-F238E27FC236}">
                  <a16:creationId xmlns:a16="http://schemas.microsoft.com/office/drawing/2014/main" id="{7B213E14-8D6F-9B4D-A74D-8FD9EC258D2E}"/>
                </a:ext>
              </a:extLst>
            </p:cNvPr>
            <p:cNvSpPr>
              <a:spLocks noChangeAspect="1"/>
            </p:cNvSpPr>
            <p:nvPr/>
          </p:nvSpPr>
          <p:spPr>
            <a:xfrm>
              <a:off x="7580274" y="330853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8" name="Oval 97">
              <a:extLst>
                <a:ext uri="{FF2B5EF4-FFF2-40B4-BE49-F238E27FC236}">
                  <a16:creationId xmlns:a16="http://schemas.microsoft.com/office/drawing/2014/main" id="{DC0FD10C-55E7-EC40-8EA9-744764501205}"/>
                </a:ext>
              </a:extLst>
            </p:cNvPr>
            <p:cNvSpPr>
              <a:spLocks noChangeAspect="1"/>
            </p:cNvSpPr>
            <p:nvPr/>
          </p:nvSpPr>
          <p:spPr>
            <a:xfrm>
              <a:off x="8038490" y="331491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9" name="Oval 98">
              <a:extLst>
                <a:ext uri="{FF2B5EF4-FFF2-40B4-BE49-F238E27FC236}">
                  <a16:creationId xmlns:a16="http://schemas.microsoft.com/office/drawing/2014/main" id="{C557EC65-8C3F-FA41-8B1F-959F0875A6BB}"/>
                </a:ext>
              </a:extLst>
            </p:cNvPr>
            <p:cNvSpPr>
              <a:spLocks noChangeAspect="1"/>
            </p:cNvSpPr>
            <p:nvPr/>
          </p:nvSpPr>
          <p:spPr>
            <a:xfrm>
              <a:off x="8499645" y="331343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9" name="Group 38">
            <a:extLst>
              <a:ext uri="{FF2B5EF4-FFF2-40B4-BE49-F238E27FC236}">
                <a16:creationId xmlns:a16="http://schemas.microsoft.com/office/drawing/2014/main" id="{99342FAD-2BFE-0842-B403-C19EFD6F8AF4}"/>
              </a:ext>
            </a:extLst>
          </p:cNvPr>
          <p:cNvGrpSpPr/>
          <p:nvPr/>
        </p:nvGrpSpPr>
        <p:grpSpPr>
          <a:xfrm>
            <a:off x="1119783" y="3914198"/>
            <a:ext cx="4468235" cy="214064"/>
            <a:chOff x="2707918" y="3749094"/>
            <a:chExt cx="6068148" cy="290713"/>
          </a:xfrm>
        </p:grpSpPr>
        <p:sp>
          <p:nvSpPr>
            <p:cNvPr id="72" name="Oval 71">
              <a:extLst>
                <a:ext uri="{FF2B5EF4-FFF2-40B4-BE49-F238E27FC236}">
                  <a16:creationId xmlns:a16="http://schemas.microsoft.com/office/drawing/2014/main" id="{AE136D61-F937-F149-B44A-D0300DF0A820}"/>
                </a:ext>
              </a:extLst>
            </p:cNvPr>
            <p:cNvSpPr>
              <a:spLocks noChangeAspect="1"/>
            </p:cNvSpPr>
            <p:nvPr/>
          </p:nvSpPr>
          <p:spPr>
            <a:xfrm>
              <a:off x="2707918"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3" name="Oval 72">
              <a:extLst>
                <a:ext uri="{FF2B5EF4-FFF2-40B4-BE49-F238E27FC236}">
                  <a16:creationId xmlns:a16="http://schemas.microsoft.com/office/drawing/2014/main" id="{B3CD99D9-5C37-EB44-A831-684BE6D67ABC}"/>
                </a:ext>
              </a:extLst>
            </p:cNvPr>
            <p:cNvSpPr>
              <a:spLocks noChangeAspect="1"/>
            </p:cNvSpPr>
            <p:nvPr/>
          </p:nvSpPr>
          <p:spPr>
            <a:xfrm>
              <a:off x="3131745"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4" name="Oval 73">
              <a:extLst>
                <a:ext uri="{FF2B5EF4-FFF2-40B4-BE49-F238E27FC236}">
                  <a16:creationId xmlns:a16="http://schemas.microsoft.com/office/drawing/2014/main" id="{B151A84B-2D88-6E4C-9CA6-A4AAD63D684A}"/>
                </a:ext>
              </a:extLst>
            </p:cNvPr>
            <p:cNvSpPr>
              <a:spLocks noChangeAspect="1"/>
            </p:cNvSpPr>
            <p:nvPr/>
          </p:nvSpPr>
          <p:spPr>
            <a:xfrm>
              <a:off x="3592900"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5" name="Oval 74">
              <a:extLst>
                <a:ext uri="{FF2B5EF4-FFF2-40B4-BE49-F238E27FC236}">
                  <a16:creationId xmlns:a16="http://schemas.microsoft.com/office/drawing/2014/main" id="{69BE7964-A75C-F14C-A0F9-FD9EBAA0FB95}"/>
                </a:ext>
              </a:extLst>
            </p:cNvPr>
            <p:cNvSpPr>
              <a:spLocks noChangeAspect="1"/>
            </p:cNvSpPr>
            <p:nvPr/>
          </p:nvSpPr>
          <p:spPr>
            <a:xfrm>
              <a:off x="4034311" y="376629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6" name="Oval 75">
              <a:extLst>
                <a:ext uri="{FF2B5EF4-FFF2-40B4-BE49-F238E27FC236}">
                  <a16:creationId xmlns:a16="http://schemas.microsoft.com/office/drawing/2014/main" id="{99D2F782-6DCC-8848-A805-D23C2136DC88}"/>
                </a:ext>
              </a:extLst>
            </p:cNvPr>
            <p:cNvSpPr>
              <a:spLocks noChangeAspect="1"/>
            </p:cNvSpPr>
            <p:nvPr/>
          </p:nvSpPr>
          <p:spPr>
            <a:xfrm>
              <a:off x="4458138" y="3758888"/>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7" name="Oval 76">
              <a:extLst>
                <a:ext uri="{FF2B5EF4-FFF2-40B4-BE49-F238E27FC236}">
                  <a16:creationId xmlns:a16="http://schemas.microsoft.com/office/drawing/2014/main" id="{3BBC2B90-2AF0-314C-B826-E644E1CC503E}"/>
                </a:ext>
              </a:extLst>
            </p:cNvPr>
            <p:cNvSpPr>
              <a:spLocks noChangeAspect="1"/>
            </p:cNvSpPr>
            <p:nvPr/>
          </p:nvSpPr>
          <p:spPr>
            <a:xfrm>
              <a:off x="4919293" y="375740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8" name="Oval 77">
              <a:extLst>
                <a:ext uri="{FF2B5EF4-FFF2-40B4-BE49-F238E27FC236}">
                  <a16:creationId xmlns:a16="http://schemas.microsoft.com/office/drawing/2014/main" id="{549FF583-4FAD-5647-9FE4-3EA84FDCA22C}"/>
                </a:ext>
              </a:extLst>
            </p:cNvPr>
            <p:cNvSpPr>
              <a:spLocks noChangeAspect="1"/>
            </p:cNvSpPr>
            <p:nvPr/>
          </p:nvSpPr>
          <p:spPr>
            <a:xfrm>
              <a:off x="5371000"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9" name="Oval 78">
              <a:extLst>
                <a:ext uri="{FF2B5EF4-FFF2-40B4-BE49-F238E27FC236}">
                  <a16:creationId xmlns:a16="http://schemas.microsoft.com/office/drawing/2014/main" id="{DD60A26E-40C2-CC45-A6D3-FED141FA3DBA}"/>
                </a:ext>
              </a:extLst>
            </p:cNvPr>
            <p:cNvSpPr>
              <a:spLocks noChangeAspect="1"/>
            </p:cNvSpPr>
            <p:nvPr/>
          </p:nvSpPr>
          <p:spPr>
            <a:xfrm>
              <a:off x="5794827"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0" name="Oval 79">
              <a:extLst>
                <a:ext uri="{FF2B5EF4-FFF2-40B4-BE49-F238E27FC236}">
                  <a16:creationId xmlns:a16="http://schemas.microsoft.com/office/drawing/2014/main" id="{03BCC03A-66A1-FB4A-83FD-002033F0F54E}"/>
                </a:ext>
              </a:extLst>
            </p:cNvPr>
            <p:cNvSpPr>
              <a:spLocks noChangeAspect="1"/>
            </p:cNvSpPr>
            <p:nvPr/>
          </p:nvSpPr>
          <p:spPr>
            <a:xfrm>
              <a:off x="6255982"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1" name="Oval 80">
              <a:extLst>
                <a:ext uri="{FF2B5EF4-FFF2-40B4-BE49-F238E27FC236}">
                  <a16:creationId xmlns:a16="http://schemas.microsoft.com/office/drawing/2014/main" id="{EAB628C9-B974-9040-9A29-7B447DCB0229}"/>
                </a:ext>
              </a:extLst>
            </p:cNvPr>
            <p:cNvSpPr>
              <a:spLocks noChangeAspect="1"/>
            </p:cNvSpPr>
            <p:nvPr/>
          </p:nvSpPr>
          <p:spPr>
            <a:xfrm>
              <a:off x="6697393" y="375797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2" name="Oval 81">
              <a:extLst>
                <a:ext uri="{FF2B5EF4-FFF2-40B4-BE49-F238E27FC236}">
                  <a16:creationId xmlns:a16="http://schemas.microsoft.com/office/drawing/2014/main" id="{8C868C15-2ABE-4447-83D6-ACE2C730C47C}"/>
                </a:ext>
              </a:extLst>
            </p:cNvPr>
            <p:cNvSpPr>
              <a:spLocks noChangeAspect="1"/>
            </p:cNvSpPr>
            <p:nvPr/>
          </p:nvSpPr>
          <p:spPr>
            <a:xfrm>
              <a:off x="7121220" y="3750575"/>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3" name="Oval 82">
              <a:extLst>
                <a:ext uri="{FF2B5EF4-FFF2-40B4-BE49-F238E27FC236}">
                  <a16:creationId xmlns:a16="http://schemas.microsoft.com/office/drawing/2014/main" id="{5671FE08-1257-3A4E-916D-A04BA00599D5}"/>
                </a:ext>
              </a:extLst>
            </p:cNvPr>
            <p:cNvSpPr>
              <a:spLocks noChangeAspect="1"/>
            </p:cNvSpPr>
            <p:nvPr/>
          </p:nvSpPr>
          <p:spPr>
            <a:xfrm>
              <a:off x="7582375" y="3749094"/>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4" name="Oval 83">
              <a:extLst>
                <a:ext uri="{FF2B5EF4-FFF2-40B4-BE49-F238E27FC236}">
                  <a16:creationId xmlns:a16="http://schemas.microsoft.com/office/drawing/2014/main" id="{55AFEE19-E02E-1E47-819D-56A78EFF3B1E}"/>
                </a:ext>
              </a:extLst>
            </p:cNvPr>
            <p:cNvSpPr>
              <a:spLocks noChangeAspect="1"/>
            </p:cNvSpPr>
            <p:nvPr/>
          </p:nvSpPr>
          <p:spPr>
            <a:xfrm>
              <a:off x="8040591" y="375547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5" name="Oval 84">
              <a:extLst>
                <a:ext uri="{FF2B5EF4-FFF2-40B4-BE49-F238E27FC236}">
                  <a16:creationId xmlns:a16="http://schemas.microsoft.com/office/drawing/2014/main" id="{31C2CD32-5729-4143-936B-342BCFB71573}"/>
                </a:ext>
              </a:extLst>
            </p:cNvPr>
            <p:cNvSpPr>
              <a:spLocks noChangeAspect="1"/>
            </p:cNvSpPr>
            <p:nvPr/>
          </p:nvSpPr>
          <p:spPr>
            <a:xfrm>
              <a:off x="8501746" y="3753991"/>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grpSp>
      <p:grpSp>
        <p:nvGrpSpPr>
          <p:cNvPr id="40" name="Group 39">
            <a:extLst>
              <a:ext uri="{FF2B5EF4-FFF2-40B4-BE49-F238E27FC236}">
                <a16:creationId xmlns:a16="http://schemas.microsoft.com/office/drawing/2014/main" id="{EBDEF6DE-4B61-EC46-BA31-FCB1A6BB6A16}"/>
              </a:ext>
            </a:extLst>
          </p:cNvPr>
          <p:cNvGrpSpPr/>
          <p:nvPr/>
        </p:nvGrpSpPr>
        <p:grpSpPr>
          <a:xfrm>
            <a:off x="1116155" y="3278518"/>
            <a:ext cx="4468235" cy="214064"/>
            <a:chOff x="2702990" y="2885800"/>
            <a:chExt cx="6068148" cy="290713"/>
          </a:xfrm>
        </p:grpSpPr>
        <p:sp>
          <p:nvSpPr>
            <p:cNvPr id="58" name="Oval 57">
              <a:extLst>
                <a:ext uri="{FF2B5EF4-FFF2-40B4-BE49-F238E27FC236}">
                  <a16:creationId xmlns:a16="http://schemas.microsoft.com/office/drawing/2014/main" id="{C9DE5A5B-5CB4-DC44-AA43-C5175257BAF1}"/>
                </a:ext>
              </a:extLst>
            </p:cNvPr>
            <p:cNvSpPr>
              <a:spLocks noChangeAspect="1"/>
            </p:cNvSpPr>
            <p:nvPr/>
          </p:nvSpPr>
          <p:spPr>
            <a:xfrm>
              <a:off x="2702990"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 name="Oval 58">
              <a:extLst>
                <a:ext uri="{FF2B5EF4-FFF2-40B4-BE49-F238E27FC236}">
                  <a16:creationId xmlns:a16="http://schemas.microsoft.com/office/drawing/2014/main" id="{9C4C1948-4B4D-D24E-ADE9-89F65AE621EA}"/>
                </a:ext>
              </a:extLst>
            </p:cNvPr>
            <p:cNvSpPr>
              <a:spLocks noChangeAspect="1"/>
            </p:cNvSpPr>
            <p:nvPr/>
          </p:nvSpPr>
          <p:spPr>
            <a:xfrm>
              <a:off x="3126817"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 name="Oval 59">
              <a:extLst>
                <a:ext uri="{FF2B5EF4-FFF2-40B4-BE49-F238E27FC236}">
                  <a16:creationId xmlns:a16="http://schemas.microsoft.com/office/drawing/2014/main" id="{7058EB3C-9FB3-B54E-B98D-4AAABEEC65D5}"/>
                </a:ext>
              </a:extLst>
            </p:cNvPr>
            <p:cNvSpPr>
              <a:spLocks noChangeAspect="1"/>
            </p:cNvSpPr>
            <p:nvPr/>
          </p:nvSpPr>
          <p:spPr>
            <a:xfrm>
              <a:off x="3587972"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 name="Oval 60">
              <a:extLst>
                <a:ext uri="{FF2B5EF4-FFF2-40B4-BE49-F238E27FC236}">
                  <a16:creationId xmlns:a16="http://schemas.microsoft.com/office/drawing/2014/main" id="{E8CAFDCB-D048-3443-96A8-E01C88EC37B0}"/>
                </a:ext>
              </a:extLst>
            </p:cNvPr>
            <p:cNvSpPr>
              <a:spLocks noChangeAspect="1"/>
            </p:cNvSpPr>
            <p:nvPr/>
          </p:nvSpPr>
          <p:spPr>
            <a:xfrm>
              <a:off x="4029383" y="290299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 name="Oval 61">
              <a:extLst>
                <a:ext uri="{FF2B5EF4-FFF2-40B4-BE49-F238E27FC236}">
                  <a16:creationId xmlns:a16="http://schemas.microsoft.com/office/drawing/2014/main" id="{2E690BCB-32DF-5F4A-8C63-65696922A044}"/>
                </a:ext>
              </a:extLst>
            </p:cNvPr>
            <p:cNvSpPr>
              <a:spLocks noChangeAspect="1"/>
            </p:cNvSpPr>
            <p:nvPr/>
          </p:nvSpPr>
          <p:spPr>
            <a:xfrm>
              <a:off x="4453210" y="289559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3" name="Oval 62">
              <a:extLst>
                <a:ext uri="{FF2B5EF4-FFF2-40B4-BE49-F238E27FC236}">
                  <a16:creationId xmlns:a16="http://schemas.microsoft.com/office/drawing/2014/main" id="{AC5C5822-F600-A942-82C6-824ADAC74330}"/>
                </a:ext>
              </a:extLst>
            </p:cNvPr>
            <p:cNvSpPr>
              <a:spLocks noChangeAspect="1"/>
            </p:cNvSpPr>
            <p:nvPr/>
          </p:nvSpPr>
          <p:spPr>
            <a:xfrm>
              <a:off x="4914365" y="28941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4" name="Oval 63">
              <a:extLst>
                <a:ext uri="{FF2B5EF4-FFF2-40B4-BE49-F238E27FC236}">
                  <a16:creationId xmlns:a16="http://schemas.microsoft.com/office/drawing/2014/main" id="{AD3FCFE5-6D86-584B-AC7E-5A83F26D2726}"/>
                </a:ext>
              </a:extLst>
            </p:cNvPr>
            <p:cNvSpPr>
              <a:spLocks noChangeAspect="1"/>
            </p:cNvSpPr>
            <p:nvPr/>
          </p:nvSpPr>
          <p:spPr>
            <a:xfrm>
              <a:off x="5366072"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5" name="Oval 64">
              <a:extLst>
                <a:ext uri="{FF2B5EF4-FFF2-40B4-BE49-F238E27FC236}">
                  <a16:creationId xmlns:a16="http://schemas.microsoft.com/office/drawing/2014/main" id="{35F18523-38C0-A24F-80D6-95E5F1379570}"/>
                </a:ext>
              </a:extLst>
            </p:cNvPr>
            <p:cNvSpPr>
              <a:spLocks noChangeAspect="1"/>
            </p:cNvSpPr>
            <p:nvPr/>
          </p:nvSpPr>
          <p:spPr>
            <a:xfrm>
              <a:off x="5789899"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6" name="Oval 65">
              <a:extLst>
                <a:ext uri="{FF2B5EF4-FFF2-40B4-BE49-F238E27FC236}">
                  <a16:creationId xmlns:a16="http://schemas.microsoft.com/office/drawing/2014/main" id="{53378C91-4F3D-8441-9D1D-4EF7DF2FBC04}"/>
                </a:ext>
              </a:extLst>
            </p:cNvPr>
            <p:cNvSpPr>
              <a:spLocks noChangeAspect="1"/>
            </p:cNvSpPr>
            <p:nvPr/>
          </p:nvSpPr>
          <p:spPr>
            <a:xfrm>
              <a:off x="6251054"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7" name="Oval 66">
              <a:extLst>
                <a:ext uri="{FF2B5EF4-FFF2-40B4-BE49-F238E27FC236}">
                  <a16:creationId xmlns:a16="http://schemas.microsoft.com/office/drawing/2014/main" id="{F7AB99C2-D922-4542-BF21-0A495C8F9172}"/>
                </a:ext>
              </a:extLst>
            </p:cNvPr>
            <p:cNvSpPr>
              <a:spLocks noChangeAspect="1"/>
            </p:cNvSpPr>
            <p:nvPr/>
          </p:nvSpPr>
          <p:spPr>
            <a:xfrm>
              <a:off x="6692465" y="289468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8" name="Oval 67">
              <a:extLst>
                <a:ext uri="{FF2B5EF4-FFF2-40B4-BE49-F238E27FC236}">
                  <a16:creationId xmlns:a16="http://schemas.microsoft.com/office/drawing/2014/main" id="{DFE9C7B4-393D-7445-9E67-58B194D84996}"/>
                </a:ext>
              </a:extLst>
            </p:cNvPr>
            <p:cNvSpPr>
              <a:spLocks noChangeAspect="1"/>
            </p:cNvSpPr>
            <p:nvPr/>
          </p:nvSpPr>
          <p:spPr>
            <a:xfrm>
              <a:off x="7116292" y="288728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9" name="Oval 68">
              <a:extLst>
                <a:ext uri="{FF2B5EF4-FFF2-40B4-BE49-F238E27FC236}">
                  <a16:creationId xmlns:a16="http://schemas.microsoft.com/office/drawing/2014/main" id="{FB5F39F2-CB7B-CA48-A28E-92F746201EDD}"/>
                </a:ext>
              </a:extLst>
            </p:cNvPr>
            <p:cNvSpPr>
              <a:spLocks noChangeAspect="1"/>
            </p:cNvSpPr>
            <p:nvPr/>
          </p:nvSpPr>
          <p:spPr>
            <a:xfrm>
              <a:off x="7577447" y="28858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0" name="Oval 69">
              <a:extLst>
                <a:ext uri="{FF2B5EF4-FFF2-40B4-BE49-F238E27FC236}">
                  <a16:creationId xmlns:a16="http://schemas.microsoft.com/office/drawing/2014/main" id="{CD291502-A55A-EF43-9FFF-EF4C3571320D}"/>
                </a:ext>
              </a:extLst>
            </p:cNvPr>
            <p:cNvSpPr>
              <a:spLocks noChangeAspect="1"/>
            </p:cNvSpPr>
            <p:nvPr/>
          </p:nvSpPr>
          <p:spPr>
            <a:xfrm>
              <a:off x="8035663" y="289217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1" name="Oval 70">
              <a:extLst>
                <a:ext uri="{FF2B5EF4-FFF2-40B4-BE49-F238E27FC236}">
                  <a16:creationId xmlns:a16="http://schemas.microsoft.com/office/drawing/2014/main" id="{EAD61B01-F7D1-2D4A-B217-8C05AD5EF053}"/>
                </a:ext>
              </a:extLst>
            </p:cNvPr>
            <p:cNvSpPr>
              <a:spLocks noChangeAspect="1"/>
            </p:cNvSpPr>
            <p:nvPr/>
          </p:nvSpPr>
          <p:spPr>
            <a:xfrm>
              <a:off x="8496818" y="289069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41" name="Group 40">
            <a:extLst>
              <a:ext uri="{FF2B5EF4-FFF2-40B4-BE49-F238E27FC236}">
                <a16:creationId xmlns:a16="http://schemas.microsoft.com/office/drawing/2014/main" id="{D22425F9-C07C-3348-A366-28F761E835AC}"/>
              </a:ext>
            </a:extLst>
          </p:cNvPr>
          <p:cNvGrpSpPr/>
          <p:nvPr/>
        </p:nvGrpSpPr>
        <p:grpSpPr>
          <a:xfrm>
            <a:off x="1119665" y="2976380"/>
            <a:ext cx="4468235" cy="214064"/>
            <a:chOff x="2707758" y="2475478"/>
            <a:chExt cx="6068148" cy="290713"/>
          </a:xfrm>
        </p:grpSpPr>
        <p:sp>
          <p:nvSpPr>
            <p:cNvPr id="44" name="Oval 43">
              <a:extLst>
                <a:ext uri="{FF2B5EF4-FFF2-40B4-BE49-F238E27FC236}">
                  <a16:creationId xmlns:a16="http://schemas.microsoft.com/office/drawing/2014/main" id="{24BF2680-CE62-7C4B-B9C3-E663FBE76BD8}"/>
                </a:ext>
              </a:extLst>
            </p:cNvPr>
            <p:cNvSpPr>
              <a:spLocks noChangeAspect="1"/>
            </p:cNvSpPr>
            <p:nvPr/>
          </p:nvSpPr>
          <p:spPr>
            <a:xfrm>
              <a:off x="2707758"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 name="Oval 44">
              <a:extLst>
                <a:ext uri="{FF2B5EF4-FFF2-40B4-BE49-F238E27FC236}">
                  <a16:creationId xmlns:a16="http://schemas.microsoft.com/office/drawing/2014/main" id="{54085440-D23C-B544-85DA-CDF2D59BA1D1}"/>
                </a:ext>
              </a:extLst>
            </p:cNvPr>
            <p:cNvSpPr>
              <a:spLocks noChangeAspect="1"/>
            </p:cNvSpPr>
            <p:nvPr/>
          </p:nvSpPr>
          <p:spPr>
            <a:xfrm>
              <a:off x="3131585"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6" name="Oval 45">
              <a:extLst>
                <a:ext uri="{FF2B5EF4-FFF2-40B4-BE49-F238E27FC236}">
                  <a16:creationId xmlns:a16="http://schemas.microsoft.com/office/drawing/2014/main" id="{DB37CF47-FD0C-FB4F-863C-59648C89A80F}"/>
                </a:ext>
              </a:extLst>
            </p:cNvPr>
            <p:cNvSpPr>
              <a:spLocks noChangeAspect="1"/>
            </p:cNvSpPr>
            <p:nvPr/>
          </p:nvSpPr>
          <p:spPr>
            <a:xfrm>
              <a:off x="3592740"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 name="Oval 46">
              <a:extLst>
                <a:ext uri="{FF2B5EF4-FFF2-40B4-BE49-F238E27FC236}">
                  <a16:creationId xmlns:a16="http://schemas.microsoft.com/office/drawing/2014/main" id="{96D8D004-C25B-B54A-969F-AFA17717AEBE}"/>
                </a:ext>
              </a:extLst>
            </p:cNvPr>
            <p:cNvSpPr>
              <a:spLocks noChangeAspect="1"/>
            </p:cNvSpPr>
            <p:nvPr/>
          </p:nvSpPr>
          <p:spPr>
            <a:xfrm>
              <a:off x="4034151" y="249267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 name="Oval 47">
              <a:extLst>
                <a:ext uri="{FF2B5EF4-FFF2-40B4-BE49-F238E27FC236}">
                  <a16:creationId xmlns:a16="http://schemas.microsoft.com/office/drawing/2014/main" id="{911032EA-186E-E343-B730-335559FD6135}"/>
                </a:ext>
              </a:extLst>
            </p:cNvPr>
            <p:cNvSpPr>
              <a:spLocks noChangeAspect="1"/>
            </p:cNvSpPr>
            <p:nvPr/>
          </p:nvSpPr>
          <p:spPr>
            <a:xfrm>
              <a:off x="4457978" y="248527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 name="Oval 48">
              <a:extLst>
                <a:ext uri="{FF2B5EF4-FFF2-40B4-BE49-F238E27FC236}">
                  <a16:creationId xmlns:a16="http://schemas.microsoft.com/office/drawing/2014/main" id="{1957298F-88EF-304E-AF3A-E0BE0E0099A0}"/>
                </a:ext>
              </a:extLst>
            </p:cNvPr>
            <p:cNvSpPr>
              <a:spLocks noChangeAspect="1"/>
            </p:cNvSpPr>
            <p:nvPr/>
          </p:nvSpPr>
          <p:spPr>
            <a:xfrm>
              <a:off x="4919133" y="248379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0" name="Oval 49">
              <a:extLst>
                <a:ext uri="{FF2B5EF4-FFF2-40B4-BE49-F238E27FC236}">
                  <a16:creationId xmlns:a16="http://schemas.microsoft.com/office/drawing/2014/main" id="{8245625A-BF6E-1C4F-A626-6DCE9F795086}"/>
                </a:ext>
              </a:extLst>
            </p:cNvPr>
            <p:cNvSpPr>
              <a:spLocks noChangeAspect="1"/>
            </p:cNvSpPr>
            <p:nvPr/>
          </p:nvSpPr>
          <p:spPr>
            <a:xfrm>
              <a:off x="5370840"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1" name="Oval 50">
              <a:extLst>
                <a:ext uri="{FF2B5EF4-FFF2-40B4-BE49-F238E27FC236}">
                  <a16:creationId xmlns:a16="http://schemas.microsoft.com/office/drawing/2014/main" id="{9E53FF58-65ED-8C43-9EF9-9B825601E1F6}"/>
                </a:ext>
              </a:extLst>
            </p:cNvPr>
            <p:cNvSpPr>
              <a:spLocks noChangeAspect="1"/>
            </p:cNvSpPr>
            <p:nvPr/>
          </p:nvSpPr>
          <p:spPr>
            <a:xfrm>
              <a:off x="5794667"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2" name="Oval 51">
              <a:extLst>
                <a:ext uri="{FF2B5EF4-FFF2-40B4-BE49-F238E27FC236}">
                  <a16:creationId xmlns:a16="http://schemas.microsoft.com/office/drawing/2014/main" id="{22A489B6-F360-BA40-9926-A2B8E59FFFAD}"/>
                </a:ext>
              </a:extLst>
            </p:cNvPr>
            <p:cNvSpPr>
              <a:spLocks noChangeAspect="1"/>
            </p:cNvSpPr>
            <p:nvPr/>
          </p:nvSpPr>
          <p:spPr>
            <a:xfrm>
              <a:off x="6255822"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3" name="Oval 52">
              <a:extLst>
                <a:ext uri="{FF2B5EF4-FFF2-40B4-BE49-F238E27FC236}">
                  <a16:creationId xmlns:a16="http://schemas.microsoft.com/office/drawing/2014/main" id="{C91DA012-58A4-534A-B6B5-C355325E988B}"/>
                </a:ext>
              </a:extLst>
            </p:cNvPr>
            <p:cNvSpPr>
              <a:spLocks noChangeAspect="1"/>
            </p:cNvSpPr>
            <p:nvPr/>
          </p:nvSpPr>
          <p:spPr>
            <a:xfrm>
              <a:off x="6697233" y="248436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4" name="Oval 53">
              <a:extLst>
                <a:ext uri="{FF2B5EF4-FFF2-40B4-BE49-F238E27FC236}">
                  <a16:creationId xmlns:a16="http://schemas.microsoft.com/office/drawing/2014/main" id="{59DB3ABF-F949-1644-864E-63BDF7358EC2}"/>
                </a:ext>
              </a:extLst>
            </p:cNvPr>
            <p:cNvSpPr>
              <a:spLocks noChangeAspect="1"/>
            </p:cNvSpPr>
            <p:nvPr/>
          </p:nvSpPr>
          <p:spPr>
            <a:xfrm>
              <a:off x="7121060" y="247695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5" name="Oval 54">
              <a:extLst>
                <a:ext uri="{FF2B5EF4-FFF2-40B4-BE49-F238E27FC236}">
                  <a16:creationId xmlns:a16="http://schemas.microsoft.com/office/drawing/2014/main" id="{3B7DF834-B35B-A142-8D31-8D456FF486D4}"/>
                </a:ext>
              </a:extLst>
            </p:cNvPr>
            <p:cNvSpPr>
              <a:spLocks noChangeAspect="1"/>
            </p:cNvSpPr>
            <p:nvPr/>
          </p:nvSpPr>
          <p:spPr>
            <a:xfrm>
              <a:off x="7582215" y="247547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 name="Oval 55">
              <a:extLst>
                <a:ext uri="{FF2B5EF4-FFF2-40B4-BE49-F238E27FC236}">
                  <a16:creationId xmlns:a16="http://schemas.microsoft.com/office/drawing/2014/main" id="{845F7FC6-1D89-8C43-8DE6-A3D17C386A92}"/>
                </a:ext>
              </a:extLst>
            </p:cNvPr>
            <p:cNvSpPr>
              <a:spLocks noChangeAspect="1"/>
            </p:cNvSpPr>
            <p:nvPr/>
          </p:nvSpPr>
          <p:spPr>
            <a:xfrm>
              <a:off x="8040431" y="248185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 name="Oval 56">
              <a:extLst>
                <a:ext uri="{FF2B5EF4-FFF2-40B4-BE49-F238E27FC236}">
                  <a16:creationId xmlns:a16="http://schemas.microsoft.com/office/drawing/2014/main" id="{9DF66DDD-AFB3-DD46-BCB0-97F5B180445A}"/>
                </a:ext>
              </a:extLst>
            </p:cNvPr>
            <p:cNvSpPr>
              <a:spLocks noChangeAspect="1"/>
            </p:cNvSpPr>
            <p:nvPr/>
          </p:nvSpPr>
          <p:spPr>
            <a:xfrm>
              <a:off x="8501586" y="24803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sp>
        <p:nvSpPr>
          <p:cNvPr id="42" name="Rounded Rectangle 41">
            <a:extLst>
              <a:ext uri="{FF2B5EF4-FFF2-40B4-BE49-F238E27FC236}">
                <a16:creationId xmlns:a16="http://schemas.microsoft.com/office/drawing/2014/main" id="{1343E328-E02F-1D47-93E9-F77DBA4F7A83}"/>
              </a:ext>
            </a:extLst>
          </p:cNvPr>
          <p:cNvSpPr/>
          <p:nvPr/>
        </p:nvSpPr>
        <p:spPr>
          <a:xfrm>
            <a:off x="571918" y="1973155"/>
            <a:ext cx="493844" cy="2507955"/>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latin typeface="Cambria" panose="02040503050406030204" pitchFamily="18" charset="0"/>
              </a:rPr>
              <a:t>regular </a:t>
            </a:r>
          </a:p>
          <a:p>
            <a:pPr algn="ctr"/>
            <a:r>
              <a:rPr lang="en-US" dirty="0">
                <a:solidFill>
                  <a:schemeClr val="bg1"/>
                </a:solidFill>
                <a:latin typeface="Cambria" panose="02040503050406030204" pitchFamily="18" charset="0"/>
              </a:rPr>
              <a:t>row decoder</a:t>
            </a:r>
          </a:p>
        </p:txBody>
      </p:sp>
      <p:sp>
        <p:nvSpPr>
          <p:cNvPr id="43" name="Rounded Rectangle 42">
            <a:extLst>
              <a:ext uri="{FF2B5EF4-FFF2-40B4-BE49-F238E27FC236}">
                <a16:creationId xmlns:a16="http://schemas.microsoft.com/office/drawing/2014/main" id="{45F0AD86-6C8C-1942-9627-6A0630BA9A59}"/>
              </a:ext>
            </a:extLst>
          </p:cNvPr>
          <p:cNvSpPr/>
          <p:nvPr/>
        </p:nvSpPr>
        <p:spPr>
          <a:xfrm>
            <a:off x="579569" y="4527017"/>
            <a:ext cx="493844" cy="107284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bg1"/>
                </a:solidFill>
                <a:latin typeface="Cambria" panose="02040503050406030204" pitchFamily="18" charset="0"/>
              </a:rPr>
              <a:t>bitwise decoder</a:t>
            </a:r>
          </a:p>
        </p:txBody>
      </p:sp>
      <p:sp>
        <p:nvSpPr>
          <p:cNvPr id="240" name="Rectangle 239">
            <a:extLst>
              <a:ext uri="{FF2B5EF4-FFF2-40B4-BE49-F238E27FC236}">
                <a16:creationId xmlns:a16="http://schemas.microsoft.com/office/drawing/2014/main" id="{2CC86C59-654E-8349-9B8D-C44BAC068790}"/>
              </a:ext>
            </a:extLst>
          </p:cNvPr>
          <p:cNvSpPr/>
          <p:nvPr/>
        </p:nvSpPr>
        <p:spPr>
          <a:xfrm>
            <a:off x="1394638" y="5907353"/>
            <a:ext cx="3843809" cy="523220"/>
          </a:xfrm>
          <a:prstGeom prst="rect">
            <a:avLst/>
          </a:prstGeom>
        </p:spPr>
        <p:txBody>
          <a:bodyPr wrap="none">
            <a:spAutoFit/>
          </a:bodyPr>
          <a:lstStyle/>
          <a:p>
            <a:r>
              <a:rPr lang="en-US" sz="2800" b="1" dirty="0">
                <a:latin typeface="Cambria" panose="02040503050406030204" pitchFamily="18" charset="0"/>
              </a:rPr>
              <a:t>subarray organization</a:t>
            </a:r>
          </a:p>
        </p:txBody>
      </p:sp>
      <p:sp>
        <p:nvSpPr>
          <p:cNvPr id="242" name="Rectangle 241">
            <a:extLst>
              <a:ext uri="{FF2B5EF4-FFF2-40B4-BE49-F238E27FC236}">
                <a16:creationId xmlns:a16="http://schemas.microsoft.com/office/drawing/2014/main" id="{BA9BA159-CC79-A849-9B6D-F5DAD95ED050}"/>
              </a:ext>
            </a:extLst>
          </p:cNvPr>
          <p:cNvSpPr/>
          <p:nvPr/>
        </p:nvSpPr>
        <p:spPr>
          <a:xfrm>
            <a:off x="5833845" y="2252548"/>
            <a:ext cx="3153687" cy="1338828"/>
          </a:xfrm>
          <a:prstGeom prst="rect">
            <a:avLst/>
          </a:prstGeom>
          <a:solidFill>
            <a:schemeClr val="accent4">
              <a:lumMod val="20000"/>
              <a:lumOff val="80000"/>
            </a:schemeClr>
          </a:solidFill>
          <a:ln w="76200">
            <a:solidFill>
              <a:schemeClr val="accent1"/>
            </a:solidFill>
          </a:ln>
        </p:spPr>
        <p:txBody>
          <a:bodyPr wrap="square" lIns="0" rIns="0" bIns="0">
            <a:spAutoFit/>
          </a:bodyPr>
          <a:lstStyle/>
          <a:p>
            <a:pPr algn="ctr"/>
            <a:endParaRPr lang="en-US" sz="800" b="1" dirty="0">
              <a:solidFill>
                <a:srgbClr val="C00000"/>
              </a:solidFill>
              <a:latin typeface="Cambria" panose="02040503050406030204" pitchFamily="18" charset="0"/>
            </a:endParaRPr>
          </a:p>
          <a:p>
            <a:pPr algn="ctr"/>
            <a:r>
              <a:rPr lang="en-US" sz="2200" b="1" dirty="0">
                <a:solidFill>
                  <a:srgbClr val="C00000"/>
                </a:solidFill>
                <a:latin typeface="Cambria" panose="02040503050406030204" pitchFamily="18" charset="0"/>
              </a:rPr>
              <a:t>Constraint 1: </a:t>
            </a:r>
          </a:p>
          <a:p>
            <a:pPr algn="ctr"/>
            <a:r>
              <a:rPr lang="en-US" sz="2000" b="1" dirty="0">
                <a:solidFill>
                  <a:schemeClr val="accent2"/>
                </a:solidFill>
                <a:latin typeface="Cambria" panose="02040503050406030204" pitchFamily="18" charset="0"/>
              </a:rPr>
              <a:t>Limited</a:t>
            </a:r>
            <a:r>
              <a:rPr lang="en-US" sz="2000" b="1" dirty="0">
                <a:latin typeface="Cambria" panose="02040503050406030204" pitchFamily="18" charset="0"/>
              </a:rPr>
              <a:t> number of rows reserved for computation</a:t>
            </a:r>
          </a:p>
          <a:p>
            <a:pPr algn="ctr"/>
            <a:endParaRPr lang="en-US" sz="1400" b="1" dirty="0">
              <a:latin typeface="Cambria" panose="02040503050406030204" pitchFamily="18" charset="0"/>
            </a:endParaRPr>
          </a:p>
        </p:txBody>
      </p:sp>
      <p:sp>
        <p:nvSpPr>
          <p:cNvPr id="237" name="Content Placeholder 2">
            <a:extLst>
              <a:ext uri="{FF2B5EF4-FFF2-40B4-BE49-F238E27FC236}">
                <a16:creationId xmlns:a16="http://schemas.microsoft.com/office/drawing/2014/main" id="{0AECC7D2-31E4-374F-BFF5-0542CDF9675E}"/>
              </a:ext>
            </a:extLst>
          </p:cNvPr>
          <p:cNvSpPr>
            <a:spLocks noGrp="1"/>
          </p:cNvSpPr>
          <p:nvPr>
            <p:ph idx="1"/>
          </p:nvPr>
        </p:nvSpPr>
        <p:spPr>
          <a:xfrm>
            <a:off x="81025" y="857845"/>
            <a:ext cx="8906507" cy="1143895"/>
          </a:xfrm>
        </p:spPr>
        <p:txBody>
          <a:bodyPr>
            <a:normAutofit/>
          </a:bodyPr>
          <a:lstStyle/>
          <a:p>
            <a:r>
              <a:rPr lang="en-US" dirty="0">
                <a:solidFill>
                  <a:schemeClr val="accent1">
                    <a:lumMod val="75000"/>
                  </a:schemeClr>
                </a:solidFill>
              </a:rPr>
              <a:t>Allocation algorithm</a:t>
            </a:r>
            <a:r>
              <a:rPr lang="en-US" dirty="0"/>
              <a:t> considers </a:t>
            </a:r>
            <a:r>
              <a:rPr lang="en-US" dirty="0">
                <a:solidFill>
                  <a:srgbClr val="C00000"/>
                </a:solidFill>
              </a:rPr>
              <a:t>two constraints </a:t>
            </a:r>
            <a:r>
              <a:rPr lang="en-US" dirty="0"/>
              <a:t>specific to processing-using-DRAM</a:t>
            </a:r>
          </a:p>
        </p:txBody>
      </p:sp>
      <p:sp>
        <p:nvSpPr>
          <p:cNvPr id="264" name="Rounded Rectangle 263">
            <a:extLst>
              <a:ext uri="{FF2B5EF4-FFF2-40B4-BE49-F238E27FC236}">
                <a16:creationId xmlns:a16="http://schemas.microsoft.com/office/drawing/2014/main" id="{7D4DB3DB-18D5-6548-A51A-99830E124C4C}"/>
              </a:ext>
            </a:extLst>
          </p:cNvPr>
          <p:cNvSpPr/>
          <p:nvPr/>
        </p:nvSpPr>
        <p:spPr>
          <a:xfrm>
            <a:off x="1052112" y="4538913"/>
            <a:ext cx="4640791" cy="1005304"/>
          </a:xfrm>
          <a:prstGeom prst="roundRect">
            <a:avLst/>
          </a:prstGeom>
          <a:noFill/>
          <a:ln w="571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3" name="TextBox 2">
            <a:extLst>
              <a:ext uri="{FF2B5EF4-FFF2-40B4-BE49-F238E27FC236}">
                <a16:creationId xmlns:a16="http://schemas.microsoft.com/office/drawing/2014/main" id="{E18DD965-4B9E-7649-87B6-B78660F9C77A}"/>
              </a:ext>
            </a:extLst>
          </p:cNvPr>
          <p:cNvSpPr txBox="1"/>
          <p:nvPr/>
        </p:nvSpPr>
        <p:spPr>
          <a:xfrm>
            <a:off x="6766279" y="4731658"/>
            <a:ext cx="1447897" cy="830997"/>
          </a:xfrm>
          <a:prstGeom prst="rect">
            <a:avLst/>
          </a:prstGeom>
          <a:noFill/>
        </p:spPr>
        <p:txBody>
          <a:bodyPr wrap="none" rtlCol="0">
            <a:spAutoFit/>
          </a:bodyPr>
          <a:lstStyle/>
          <a:p>
            <a:r>
              <a:rPr lang="en-US" sz="2400" b="1" dirty="0">
                <a:solidFill>
                  <a:srgbClr val="C00000"/>
                </a:solidFill>
                <a:latin typeface="Cambria" panose="02040503050406030204" pitchFamily="18" charset="0"/>
              </a:rPr>
              <a:t>Compute</a:t>
            </a:r>
          </a:p>
          <a:p>
            <a:pPr algn="ctr"/>
            <a:r>
              <a:rPr lang="en-US" sz="2400" b="1" dirty="0">
                <a:solidFill>
                  <a:srgbClr val="C00000"/>
                </a:solidFill>
                <a:latin typeface="Cambria" panose="02040503050406030204" pitchFamily="18" charset="0"/>
              </a:rPr>
              <a:t>rows</a:t>
            </a:r>
          </a:p>
        </p:txBody>
      </p:sp>
      <p:sp>
        <p:nvSpPr>
          <p:cNvPr id="239" name="Right Arrow 238">
            <a:extLst>
              <a:ext uri="{FF2B5EF4-FFF2-40B4-BE49-F238E27FC236}">
                <a16:creationId xmlns:a16="http://schemas.microsoft.com/office/drawing/2014/main" id="{AD0FD175-757B-E64B-AFD9-32FE9A8FFB9D}"/>
              </a:ext>
            </a:extLst>
          </p:cNvPr>
          <p:cNvSpPr/>
          <p:nvPr/>
        </p:nvSpPr>
        <p:spPr>
          <a:xfrm>
            <a:off x="5943619" y="4803268"/>
            <a:ext cx="624143" cy="62667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Tree>
    <p:extLst>
      <p:ext uri="{BB962C8B-B14F-4D97-AF65-F5344CB8AC3E}">
        <p14:creationId xmlns:p14="http://schemas.microsoft.com/office/powerpoint/2010/main" val="289978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2"/>
                                        </p:tgtEl>
                                        <p:attrNameLst>
                                          <p:attrName>style.visibility</p:attrName>
                                        </p:attrNameLst>
                                      </p:cBhvr>
                                      <p:to>
                                        <p:strVal val="visible"/>
                                      </p:to>
                                    </p:set>
                                    <p:animEffect transition="in" filter="fade">
                                      <p:cBhvr>
                                        <p:cTn id="7" dur="500"/>
                                        <p:tgtEl>
                                          <p:spTgt spid="2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9"/>
                                        </p:tgtEl>
                                        <p:attrNameLst>
                                          <p:attrName>style.visibility</p:attrName>
                                        </p:attrNameLst>
                                      </p:cBhvr>
                                      <p:to>
                                        <p:strVal val="visible"/>
                                      </p:to>
                                    </p:set>
                                    <p:animEffect transition="in" filter="fade">
                                      <p:cBhvr>
                                        <p:cTn id="13" dur="500"/>
                                        <p:tgtEl>
                                          <p:spTgt spid="23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4"/>
                                        </p:tgtEl>
                                        <p:attrNameLst>
                                          <p:attrName>style.visibility</p:attrName>
                                        </p:attrNameLst>
                                      </p:cBhvr>
                                      <p:to>
                                        <p:strVal val="visible"/>
                                      </p:to>
                                    </p:set>
                                    <p:animEffect transition="in" filter="fade">
                                      <p:cBhvr>
                                        <p:cTn id="16"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0" animBg="1"/>
      <p:bldP spid="264" grpId="0" animBg="1"/>
      <p:bldP spid="3" grpId="0"/>
      <p:bldP spid="23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00BF4-DC0A-4E47-A67E-ACDE00BBBCF1}"/>
              </a:ext>
            </a:extLst>
          </p:cNvPr>
          <p:cNvSpPr>
            <a:spLocks noGrp="1"/>
          </p:cNvSpPr>
          <p:nvPr>
            <p:ph type="title"/>
          </p:nvPr>
        </p:nvSpPr>
        <p:spPr/>
        <p:txBody>
          <a:bodyPr>
            <a:normAutofit/>
          </a:bodyPr>
          <a:lstStyle/>
          <a:p>
            <a:r>
              <a:rPr lang="en-US" sz="3500" dirty="0"/>
              <a:t>Task 1: Allocating DRAM Rows to Operands</a:t>
            </a:r>
          </a:p>
        </p:txBody>
      </p:sp>
      <p:sp>
        <p:nvSpPr>
          <p:cNvPr id="238" name="Rectangle 237">
            <a:extLst>
              <a:ext uri="{FF2B5EF4-FFF2-40B4-BE49-F238E27FC236}">
                <a16:creationId xmlns:a16="http://schemas.microsoft.com/office/drawing/2014/main" id="{93DBE014-3D0B-2249-B9E6-B6A356643B88}"/>
              </a:ext>
            </a:extLst>
          </p:cNvPr>
          <p:cNvSpPr/>
          <p:nvPr/>
        </p:nvSpPr>
        <p:spPr>
          <a:xfrm>
            <a:off x="435601" y="1823509"/>
            <a:ext cx="5291667" cy="407246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grpSp>
        <p:nvGrpSpPr>
          <p:cNvPr id="26" name="Group 25">
            <a:extLst>
              <a:ext uri="{FF2B5EF4-FFF2-40B4-BE49-F238E27FC236}">
                <a16:creationId xmlns:a16="http://schemas.microsoft.com/office/drawing/2014/main" id="{2F9F760E-A91C-0346-BBFA-5402396A47F0}"/>
              </a:ext>
            </a:extLst>
          </p:cNvPr>
          <p:cNvGrpSpPr/>
          <p:nvPr/>
        </p:nvGrpSpPr>
        <p:grpSpPr>
          <a:xfrm>
            <a:off x="1058094" y="1913512"/>
            <a:ext cx="4533707" cy="3655264"/>
            <a:chOff x="2281260" y="1032035"/>
            <a:chExt cx="6157040" cy="4964082"/>
          </a:xfrm>
        </p:grpSpPr>
        <p:cxnSp>
          <p:nvCxnSpPr>
            <p:cNvPr id="212" name="Straight Connector 211">
              <a:extLst>
                <a:ext uri="{FF2B5EF4-FFF2-40B4-BE49-F238E27FC236}">
                  <a16:creationId xmlns:a16="http://schemas.microsoft.com/office/drawing/2014/main" id="{3FEDD033-8667-9345-8641-52AA10105C29}"/>
                </a:ext>
              </a:extLst>
            </p:cNvPr>
            <p:cNvCxnSpPr>
              <a:cxnSpLocks/>
              <a:endCxn id="57" idx="2"/>
            </p:cNvCxnSpPr>
            <p:nvPr/>
          </p:nvCxnSpPr>
          <p:spPr>
            <a:xfrm>
              <a:off x="2300777" y="2617132"/>
              <a:ext cx="5857907" cy="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22BD8909-86A8-0448-B757-9E65F0C49E60}"/>
                </a:ext>
              </a:extLst>
            </p:cNvPr>
            <p:cNvCxnSpPr>
              <a:cxnSpLocks/>
              <a:endCxn id="71" idx="2"/>
            </p:cNvCxnSpPr>
            <p:nvPr/>
          </p:nvCxnSpPr>
          <p:spPr>
            <a:xfrm>
              <a:off x="2291674" y="3027455"/>
              <a:ext cx="5862243" cy="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B8FB0B19-2517-1E42-9841-5ACE0687D359}"/>
                </a:ext>
              </a:extLst>
            </p:cNvPr>
            <p:cNvCxnSpPr>
              <a:cxnSpLocks/>
              <a:endCxn id="99" idx="2"/>
            </p:cNvCxnSpPr>
            <p:nvPr/>
          </p:nvCxnSpPr>
          <p:spPr>
            <a:xfrm>
              <a:off x="2291674" y="3424850"/>
              <a:ext cx="5865070" cy="25343"/>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21FFFBC4-10CF-0349-B872-C57E5F8B4D09}"/>
                </a:ext>
              </a:extLst>
            </p:cNvPr>
            <p:cNvCxnSpPr>
              <a:cxnSpLocks/>
              <a:endCxn id="85" idx="2"/>
            </p:cNvCxnSpPr>
            <p:nvPr/>
          </p:nvCxnSpPr>
          <p:spPr>
            <a:xfrm>
              <a:off x="2300777" y="3858433"/>
              <a:ext cx="5858067" cy="32315"/>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56B447D-3092-A548-9AA3-AD0855A063C8}"/>
                </a:ext>
              </a:extLst>
            </p:cNvPr>
            <p:cNvCxnSpPr>
              <a:cxnSpLocks/>
              <a:endCxn id="211" idx="2"/>
            </p:cNvCxnSpPr>
            <p:nvPr/>
          </p:nvCxnSpPr>
          <p:spPr>
            <a:xfrm flipV="1">
              <a:off x="2300777" y="4381310"/>
              <a:ext cx="5857747" cy="594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A026E027-6C75-2347-A837-F8E1DDD7A448}"/>
                </a:ext>
              </a:extLst>
            </p:cNvPr>
            <p:cNvCxnSpPr>
              <a:cxnSpLocks/>
              <a:endCxn id="196" idx="2"/>
            </p:cNvCxnSpPr>
            <p:nvPr/>
          </p:nvCxnSpPr>
          <p:spPr>
            <a:xfrm flipV="1">
              <a:off x="2300778" y="4791631"/>
              <a:ext cx="5852982" cy="10433"/>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261447AA-8A4B-BE48-8601-7C44DA444B98}"/>
                </a:ext>
              </a:extLst>
            </p:cNvPr>
            <p:cNvCxnSpPr>
              <a:cxnSpLocks/>
              <a:endCxn id="183" idx="2"/>
            </p:cNvCxnSpPr>
            <p:nvPr/>
          </p:nvCxnSpPr>
          <p:spPr>
            <a:xfrm>
              <a:off x="2300778" y="5212295"/>
              <a:ext cx="5855808" cy="207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863F9DDF-A644-794F-9453-CB3555E84EC0}"/>
                </a:ext>
              </a:extLst>
            </p:cNvPr>
            <p:cNvCxnSpPr>
              <a:cxnSpLocks/>
              <a:endCxn id="169" idx="2"/>
            </p:cNvCxnSpPr>
            <p:nvPr/>
          </p:nvCxnSpPr>
          <p:spPr>
            <a:xfrm flipV="1">
              <a:off x="2300778" y="5654925"/>
              <a:ext cx="5857909" cy="1519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502D60AC-0C0D-3840-B29B-06199C3147EA}"/>
                </a:ext>
              </a:extLst>
            </p:cNvPr>
            <p:cNvCxnSpPr>
              <a:cxnSpLocks/>
              <a:endCxn id="141" idx="6"/>
            </p:cNvCxnSpPr>
            <p:nvPr/>
          </p:nvCxnSpPr>
          <p:spPr>
            <a:xfrm>
              <a:off x="2291674" y="1288359"/>
              <a:ext cx="6133406" cy="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9A6CE784-966C-2742-9D3A-41D9E7199D6B}"/>
                </a:ext>
              </a:extLst>
            </p:cNvPr>
            <p:cNvCxnSpPr>
              <a:cxnSpLocks/>
            </p:cNvCxnSpPr>
            <p:nvPr/>
          </p:nvCxnSpPr>
          <p:spPr>
            <a:xfrm flipV="1">
              <a:off x="2281260" y="1711098"/>
              <a:ext cx="6157040" cy="1141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E7B48D07-75DA-0E4D-9ADF-2809547E8718}"/>
                </a:ext>
              </a:extLst>
            </p:cNvPr>
            <p:cNvCxnSpPr>
              <a:cxnSpLocks/>
              <a:endCxn id="113" idx="2"/>
            </p:cNvCxnSpPr>
            <p:nvPr/>
          </p:nvCxnSpPr>
          <p:spPr>
            <a:xfrm>
              <a:off x="2300777" y="2151653"/>
              <a:ext cx="5854915" cy="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97830CAE-3F88-024F-9FB4-89EB691F0E1D}"/>
                </a:ext>
              </a:extLst>
            </p:cNvPr>
            <p:cNvCxnSpPr>
              <a:cxnSpLocks/>
            </p:cNvCxnSpPr>
            <p:nvPr/>
          </p:nvCxnSpPr>
          <p:spPr>
            <a:xfrm>
              <a:off x="2500620"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3771AB39-D3DD-2B4C-9C86-3DA5A87A6BE7}"/>
                </a:ext>
              </a:extLst>
            </p:cNvPr>
            <p:cNvCxnSpPr>
              <a:cxnSpLocks/>
            </p:cNvCxnSpPr>
            <p:nvPr/>
          </p:nvCxnSpPr>
          <p:spPr>
            <a:xfrm>
              <a:off x="2924447"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0B40D114-0E43-D54D-8A9D-8F574DC66042}"/>
                </a:ext>
              </a:extLst>
            </p:cNvPr>
            <p:cNvCxnSpPr>
              <a:cxnSpLocks/>
            </p:cNvCxnSpPr>
            <p:nvPr/>
          </p:nvCxnSpPr>
          <p:spPr>
            <a:xfrm>
              <a:off x="3385602"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21330F78-E7F6-A247-9FEA-3B9DCA33654B}"/>
                </a:ext>
              </a:extLst>
            </p:cNvPr>
            <p:cNvCxnSpPr>
              <a:cxnSpLocks/>
            </p:cNvCxnSpPr>
            <p:nvPr/>
          </p:nvCxnSpPr>
          <p:spPr>
            <a:xfrm>
              <a:off x="3827013" y="1049233"/>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374FBD12-3CB2-B945-AB78-6E581792A11B}"/>
                </a:ext>
              </a:extLst>
            </p:cNvPr>
            <p:cNvCxnSpPr>
              <a:cxnSpLocks/>
            </p:cNvCxnSpPr>
            <p:nvPr/>
          </p:nvCxnSpPr>
          <p:spPr>
            <a:xfrm>
              <a:off x="4250840" y="1041829"/>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B73B8E16-45D0-A249-B8FC-918D32FBF630}"/>
                </a:ext>
              </a:extLst>
            </p:cNvPr>
            <p:cNvCxnSpPr>
              <a:cxnSpLocks/>
            </p:cNvCxnSpPr>
            <p:nvPr/>
          </p:nvCxnSpPr>
          <p:spPr>
            <a:xfrm>
              <a:off x="4711995" y="1040348"/>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9951029F-DBD6-C343-948A-83940A8895CC}"/>
                </a:ext>
              </a:extLst>
            </p:cNvPr>
            <p:cNvCxnSpPr>
              <a:cxnSpLocks/>
            </p:cNvCxnSpPr>
            <p:nvPr/>
          </p:nvCxnSpPr>
          <p:spPr>
            <a:xfrm>
              <a:off x="5163702"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E074CF78-E1ED-274E-B5CC-81486310ECE0}"/>
                </a:ext>
              </a:extLst>
            </p:cNvPr>
            <p:cNvCxnSpPr>
              <a:cxnSpLocks/>
            </p:cNvCxnSpPr>
            <p:nvPr/>
          </p:nvCxnSpPr>
          <p:spPr>
            <a:xfrm>
              <a:off x="5587529"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C5C04DC8-6AA6-C641-BB04-3393D9B4C269}"/>
                </a:ext>
              </a:extLst>
            </p:cNvPr>
            <p:cNvCxnSpPr>
              <a:cxnSpLocks/>
            </p:cNvCxnSpPr>
            <p:nvPr/>
          </p:nvCxnSpPr>
          <p:spPr>
            <a:xfrm>
              <a:off x="6048684"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6E99D7FB-9623-7840-B687-767CA7E946E1}"/>
                </a:ext>
              </a:extLst>
            </p:cNvPr>
            <p:cNvCxnSpPr>
              <a:cxnSpLocks/>
            </p:cNvCxnSpPr>
            <p:nvPr/>
          </p:nvCxnSpPr>
          <p:spPr>
            <a:xfrm>
              <a:off x="6490095" y="104092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AD25F6EC-2737-D24F-8BDC-10867A88EBB3}"/>
                </a:ext>
              </a:extLst>
            </p:cNvPr>
            <p:cNvCxnSpPr>
              <a:cxnSpLocks/>
            </p:cNvCxnSpPr>
            <p:nvPr/>
          </p:nvCxnSpPr>
          <p:spPr>
            <a:xfrm>
              <a:off x="6913922" y="1033516"/>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D2523A1E-83F1-C24B-9924-76C6D7CD6C84}"/>
                </a:ext>
              </a:extLst>
            </p:cNvPr>
            <p:cNvCxnSpPr>
              <a:cxnSpLocks/>
            </p:cNvCxnSpPr>
            <p:nvPr/>
          </p:nvCxnSpPr>
          <p:spPr>
            <a:xfrm>
              <a:off x="7375077" y="1032035"/>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5FF195CA-0E6A-1040-859C-084AAFA59B2C}"/>
                </a:ext>
              </a:extLst>
            </p:cNvPr>
            <p:cNvCxnSpPr>
              <a:cxnSpLocks/>
            </p:cNvCxnSpPr>
            <p:nvPr/>
          </p:nvCxnSpPr>
          <p:spPr>
            <a:xfrm>
              <a:off x="7833293" y="1038413"/>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FA9A5D3C-827A-CD41-BA50-369A4CE8800B}"/>
                </a:ext>
              </a:extLst>
            </p:cNvPr>
            <p:cNvCxnSpPr>
              <a:cxnSpLocks/>
            </p:cNvCxnSpPr>
            <p:nvPr/>
          </p:nvCxnSpPr>
          <p:spPr>
            <a:xfrm>
              <a:off x="8294448" y="1036932"/>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85A1D56E-D35B-E74D-8082-85A4CB76C47A}"/>
              </a:ext>
            </a:extLst>
          </p:cNvPr>
          <p:cNvCxnSpPr>
            <a:cxnSpLocks/>
          </p:cNvCxnSpPr>
          <p:nvPr/>
        </p:nvCxnSpPr>
        <p:spPr>
          <a:xfrm>
            <a:off x="1072465" y="4991195"/>
            <a:ext cx="4518989" cy="7048"/>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44F41338-1AC0-2042-94A5-D873CDE86E20}"/>
              </a:ext>
            </a:extLst>
          </p:cNvPr>
          <p:cNvGrpSpPr/>
          <p:nvPr/>
        </p:nvGrpSpPr>
        <p:grpSpPr>
          <a:xfrm>
            <a:off x="1119548" y="4275419"/>
            <a:ext cx="4468235" cy="214064"/>
            <a:chOff x="2707599" y="4239655"/>
            <a:chExt cx="6068148" cy="290713"/>
          </a:xfrm>
        </p:grpSpPr>
        <p:sp>
          <p:nvSpPr>
            <p:cNvPr id="198" name="Oval 197">
              <a:extLst>
                <a:ext uri="{FF2B5EF4-FFF2-40B4-BE49-F238E27FC236}">
                  <a16:creationId xmlns:a16="http://schemas.microsoft.com/office/drawing/2014/main" id="{E895838B-2C8C-004D-89CD-34E0A7735215}"/>
                </a:ext>
              </a:extLst>
            </p:cNvPr>
            <p:cNvSpPr>
              <a:spLocks noChangeAspect="1"/>
            </p:cNvSpPr>
            <p:nvPr/>
          </p:nvSpPr>
          <p:spPr>
            <a:xfrm>
              <a:off x="2707599" y="425093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199" name="Oval 198">
              <a:extLst>
                <a:ext uri="{FF2B5EF4-FFF2-40B4-BE49-F238E27FC236}">
                  <a16:creationId xmlns:a16="http://schemas.microsoft.com/office/drawing/2014/main" id="{CADA578E-EB03-2640-BB75-121B18AACA5B}"/>
                </a:ext>
              </a:extLst>
            </p:cNvPr>
            <p:cNvSpPr>
              <a:spLocks noChangeAspect="1"/>
            </p:cNvSpPr>
            <p:nvPr/>
          </p:nvSpPr>
          <p:spPr>
            <a:xfrm>
              <a:off x="3131426" y="425093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0" name="Oval 199">
              <a:extLst>
                <a:ext uri="{FF2B5EF4-FFF2-40B4-BE49-F238E27FC236}">
                  <a16:creationId xmlns:a16="http://schemas.microsoft.com/office/drawing/2014/main" id="{2DAC382C-5574-D543-9492-A51754543BF4}"/>
                </a:ext>
              </a:extLst>
            </p:cNvPr>
            <p:cNvSpPr>
              <a:spLocks noChangeAspect="1"/>
            </p:cNvSpPr>
            <p:nvPr/>
          </p:nvSpPr>
          <p:spPr>
            <a:xfrm>
              <a:off x="3592581" y="425093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1" name="Oval 200">
              <a:extLst>
                <a:ext uri="{FF2B5EF4-FFF2-40B4-BE49-F238E27FC236}">
                  <a16:creationId xmlns:a16="http://schemas.microsoft.com/office/drawing/2014/main" id="{D390C661-5652-2845-A470-C63C6F182781}"/>
                </a:ext>
              </a:extLst>
            </p:cNvPr>
            <p:cNvSpPr>
              <a:spLocks noChangeAspect="1"/>
            </p:cNvSpPr>
            <p:nvPr/>
          </p:nvSpPr>
          <p:spPr>
            <a:xfrm>
              <a:off x="4033992" y="4256853"/>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2" name="Oval 201">
              <a:extLst>
                <a:ext uri="{FF2B5EF4-FFF2-40B4-BE49-F238E27FC236}">
                  <a16:creationId xmlns:a16="http://schemas.microsoft.com/office/drawing/2014/main" id="{FC694910-F70B-6246-A20E-1852150ADAD9}"/>
                </a:ext>
              </a:extLst>
            </p:cNvPr>
            <p:cNvSpPr>
              <a:spLocks noChangeAspect="1"/>
            </p:cNvSpPr>
            <p:nvPr/>
          </p:nvSpPr>
          <p:spPr>
            <a:xfrm>
              <a:off x="4457819" y="424944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3" name="Oval 202">
              <a:extLst>
                <a:ext uri="{FF2B5EF4-FFF2-40B4-BE49-F238E27FC236}">
                  <a16:creationId xmlns:a16="http://schemas.microsoft.com/office/drawing/2014/main" id="{2B9836FA-18D9-9745-970B-5B97B762FB98}"/>
                </a:ext>
              </a:extLst>
            </p:cNvPr>
            <p:cNvSpPr>
              <a:spLocks noChangeAspect="1"/>
            </p:cNvSpPr>
            <p:nvPr/>
          </p:nvSpPr>
          <p:spPr>
            <a:xfrm>
              <a:off x="4918974" y="4247968"/>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4" name="Oval 203">
              <a:extLst>
                <a:ext uri="{FF2B5EF4-FFF2-40B4-BE49-F238E27FC236}">
                  <a16:creationId xmlns:a16="http://schemas.microsoft.com/office/drawing/2014/main" id="{7E3AD14F-E79D-F74B-8C5E-658BC6CD5043}"/>
                </a:ext>
              </a:extLst>
            </p:cNvPr>
            <p:cNvSpPr>
              <a:spLocks noChangeAspect="1"/>
            </p:cNvSpPr>
            <p:nvPr/>
          </p:nvSpPr>
          <p:spPr>
            <a:xfrm>
              <a:off x="5370681" y="424261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5" name="Oval 204">
              <a:extLst>
                <a:ext uri="{FF2B5EF4-FFF2-40B4-BE49-F238E27FC236}">
                  <a16:creationId xmlns:a16="http://schemas.microsoft.com/office/drawing/2014/main" id="{D59DED10-FD7B-1943-859A-5003581EC2B2}"/>
                </a:ext>
              </a:extLst>
            </p:cNvPr>
            <p:cNvSpPr>
              <a:spLocks noChangeAspect="1"/>
            </p:cNvSpPr>
            <p:nvPr/>
          </p:nvSpPr>
          <p:spPr>
            <a:xfrm>
              <a:off x="5794508" y="424261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6" name="Oval 205">
              <a:extLst>
                <a:ext uri="{FF2B5EF4-FFF2-40B4-BE49-F238E27FC236}">
                  <a16:creationId xmlns:a16="http://schemas.microsoft.com/office/drawing/2014/main" id="{77BC8096-7021-9F41-9022-A9887CF82391}"/>
                </a:ext>
              </a:extLst>
            </p:cNvPr>
            <p:cNvSpPr>
              <a:spLocks noChangeAspect="1"/>
            </p:cNvSpPr>
            <p:nvPr/>
          </p:nvSpPr>
          <p:spPr>
            <a:xfrm>
              <a:off x="6255663" y="424261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7" name="Oval 206">
              <a:extLst>
                <a:ext uri="{FF2B5EF4-FFF2-40B4-BE49-F238E27FC236}">
                  <a16:creationId xmlns:a16="http://schemas.microsoft.com/office/drawing/2014/main" id="{5755CDD1-8E08-A24C-A152-DADBFD305B41}"/>
                </a:ext>
              </a:extLst>
            </p:cNvPr>
            <p:cNvSpPr>
              <a:spLocks noChangeAspect="1"/>
            </p:cNvSpPr>
            <p:nvPr/>
          </p:nvSpPr>
          <p:spPr>
            <a:xfrm>
              <a:off x="6697074" y="424854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8" name="Oval 207">
              <a:extLst>
                <a:ext uri="{FF2B5EF4-FFF2-40B4-BE49-F238E27FC236}">
                  <a16:creationId xmlns:a16="http://schemas.microsoft.com/office/drawing/2014/main" id="{4E116CED-7B6E-5345-B812-B839692566AB}"/>
                </a:ext>
              </a:extLst>
            </p:cNvPr>
            <p:cNvSpPr>
              <a:spLocks noChangeAspect="1"/>
            </p:cNvSpPr>
            <p:nvPr/>
          </p:nvSpPr>
          <p:spPr>
            <a:xfrm>
              <a:off x="7120901" y="424113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9" name="Oval 208">
              <a:extLst>
                <a:ext uri="{FF2B5EF4-FFF2-40B4-BE49-F238E27FC236}">
                  <a16:creationId xmlns:a16="http://schemas.microsoft.com/office/drawing/2014/main" id="{2CF27A14-B23D-1A44-A9E0-6548A42E4DD2}"/>
                </a:ext>
              </a:extLst>
            </p:cNvPr>
            <p:cNvSpPr>
              <a:spLocks noChangeAspect="1"/>
            </p:cNvSpPr>
            <p:nvPr/>
          </p:nvSpPr>
          <p:spPr>
            <a:xfrm>
              <a:off x="7582056" y="4239655"/>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10" name="Oval 209">
              <a:extLst>
                <a:ext uri="{FF2B5EF4-FFF2-40B4-BE49-F238E27FC236}">
                  <a16:creationId xmlns:a16="http://schemas.microsoft.com/office/drawing/2014/main" id="{283A0187-2ED8-A947-A926-33F8F2881D4B}"/>
                </a:ext>
              </a:extLst>
            </p:cNvPr>
            <p:cNvSpPr>
              <a:spLocks noChangeAspect="1"/>
            </p:cNvSpPr>
            <p:nvPr/>
          </p:nvSpPr>
          <p:spPr>
            <a:xfrm>
              <a:off x="8040272" y="4246033"/>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11" name="Oval 210">
              <a:extLst>
                <a:ext uri="{FF2B5EF4-FFF2-40B4-BE49-F238E27FC236}">
                  <a16:creationId xmlns:a16="http://schemas.microsoft.com/office/drawing/2014/main" id="{423B0D36-F6CE-8944-A623-8CA4D9A651B3}"/>
                </a:ext>
              </a:extLst>
            </p:cNvPr>
            <p:cNvSpPr>
              <a:spLocks noChangeAspect="1"/>
            </p:cNvSpPr>
            <p:nvPr/>
          </p:nvSpPr>
          <p:spPr>
            <a:xfrm>
              <a:off x="8501427" y="424455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grpSp>
      <p:cxnSp>
        <p:nvCxnSpPr>
          <p:cNvPr id="29" name="Straight Connector 28">
            <a:extLst>
              <a:ext uri="{FF2B5EF4-FFF2-40B4-BE49-F238E27FC236}">
                <a16:creationId xmlns:a16="http://schemas.microsoft.com/office/drawing/2014/main" id="{DF4C6668-94D7-3343-84D5-EB0D25B54B28}"/>
              </a:ext>
            </a:extLst>
          </p:cNvPr>
          <p:cNvCxnSpPr>
            <a:cxnSpLocks/>
          </p:cNvCxnSpPr>
          <p:nvPr/>
        </p:nvCxnSpPr>
        <p:spPr>
          <a:xfrm flipV="1">
            <a:off x="1075229" y="4679312"/>
            <a:ext cx="4514143" cy="469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4" name="Oval 183">
            <a:extLst>
              <a:ext uri="{FF2B5EF4-FFF2-40B4-BE49-F238E27FC236}">
                <a16:creationId xmlns:a16="http://schemas.microsoft.com/office/drawing/2014/main" id="{A069D844-2AB3-E94A-B814-B22BFC4EDEC6}"/>
              </a:ext>
            </a:extLst>
          </p:cNvPr>
          <p:cNvSpPr>
            <a:spLocks noChangeAspect="1"/>
          </p:cNvSpPr>
          <p:nvPr/>
        </p:nvSpPr>
        <p:spPr>
          <a:xfrm>
            <a:off x="1428120" y="458585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5" name="Oval 184">
            <a:extLst>
              <a:ext uri="{FF2B5EF4-FFF2-40B4-BE49-F238E27FC236}">
                <a16:creationId xmlns:a16="http://schemas.microsoft.com/office/drawing/2014/main" id="{14A686AD-CD2A-9541-A641-9058CC64A20D}"/>
              </a:ext>
            </a:extLst>
          </p:cNvPr>
          <p:cNvSpPr>
            <a:spLocks noChangeAspect="1"/>
          </p:cNvSpPr>
          <p:nvPr/>
        </p:nvSpPr>
        <p:spPr>
          <a:xfrm>
            <a:off x="1767688" y="458585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6" name="Oval 185">
            <a:extLst>
              <a:ext uri="{FF2B5EF4-FFF2-40B4-BE49-F238E27FC236}">
                <a16:creationId xmlns:a16="http://schemas.microsoft.com/office/drawing/2014/main" id="{D33242FA-3BA6-754E-997B-E5C7822C1810}"/>
              </a:ext>
            </a:extLst>
          </p:cNvPr>
          <p:cNvSpPr>
            <a:spLocks noChangeAspect="1"/>
          </p:cNvSpPr>
          <p:nvPr/>
        </p:nvSpPr>
        <p:spPr>
          <a:xfrm>
            <a:off x="2092717" y="4590220"/>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7" name="Oval 186">
            <a:extLst>
              <a:ext uri="{FF2B5EF4-FFF2-40B4-BE49-F238E27FC236}">
                <a16:creationId xmlns:a16="http://schemas.microsoft.com/office/drawing/2014/main" id="{B3D4C303-184F-4A4F-8282-568EA9DAB485}"/>
              </a:ext>
            </a:extLst>
          </p:cNvPr>
          <p:cNvSpPr>
            <a:spLocks noChangeAspect="1"/>
          </p:cNvSpPr>
          <p:nvPr/>
        </p:nvSpPr>
        <p:spPr>
          <a:xfrm>
            <a:off x="2404799" y="458476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8" name="Oval 187">
            <a:extLst>
              <a:ext uri="{FF2B5EF4-FFF2-40B4-BE49-F238E27FC236}">
                <a16:creationId xmlns:a16="http://schemas.microsoft.com/office/drawing/2014/main" id="{106D32B9-0A82-D449-8A9C-76336541D165}"/>
              </a:ext>
            </a:extLst>
          </p:cNvPr>
          <p:cNvSpPr>
            <a:spLocks noChangeAspect="1"/>
          </p:cNvSpPr>
          <p:nvPr/>
        </p:nvSpPr>
        <p:spPr>
          <a:xfrm>
            <a:off x="2744367" y="458367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9" name="Oval 188">
            <a:extLst>
              <a:ext uri="{FF2B5EF4-FFF2-40B4-BE49-F238E27FC236}">
                <a16:creationId xmlns:a16="http://schemas.microsoft.com/office/drawing/2014/main" id="{716E9C1E-DF39-584D-B5DA-0394AC5FC23E}"/>
              </a:ext>
            </a:extLst>
          </p:cNvPr>
          <p:cNvSpPr>
            <a:spLocks noChangeAspect="1"/>
          </p:cNvSpPr>
          <p:nvPr/>
        </p:nvSpPr>
        <p:spPr>
          <a:xfrm>
            <a:off x="3076978" y="457973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0" name="Oval 189">
            <a:extLst>
              <a:ext uri="{FF2B5EF4-FFF2-40B4-BE49-F238E27FC236}">
                <a16:creationId xmlns:a16="http://schemas.microsoft.com/office/drawing/2014/main" id="{85E3749F-EDBE-6642-8032-F52A98DC0F9E}"/>
              </a:ext>
            </a:extLst>
          </p:cNvPr>
          <p:cNvSpPr>
            <a:spLocks noChangeAspect="1"/>
          </p:cNvSpPr>
          <p:nvPr/>
        </p:nvSpPr>
        <p:spPr>
          <a:xfrm>
            <a:off x="3389060" y="457973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1" name="Oval 190">
            <a:extLst>
              <a:ext uri="{FF2B5EF4-FFF2-40B4-BE49-F238E27FC236}">
                <a16:creationId xmlns:a16="http://schemas.microsoft.com/office/drawing/2014/main" id="{B1D90B21-C131-F34C-901D-0AD2F7E7F197}"/>
              </a:ext>
            </a:extLst>
          </p:cNvPr>
          <p:cNvSpPr>
            <a:spLocks noChangeAspect="1"/>
          </p:cNvSpPr>
          <p:nvPr/>
        </p:nvSpPr>
        <p:spPr>
          <a:xfrm>
            <a:off x="3728628" y="457973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2" name="Oval 191">
            <a:extLst>
              <a:ext uri="{FF2B5EF4-FFF2-40B4-BE49-F238E27FC236}">
                <a16:creationId xmlns:a16="http://schemas.microsoft.com/office/drawing/2014/main" id="{D147378D-36C0-4841-A7EC-6E8CDBBB309D}"/>
              </a:ext>
            </a:extLst>
          </p:cNvPr>
          <p:cNvSpPr>
            <a:spLocks noChangeAspect="1"/>
          </p:cNvSpPr>
          <p:nvPr/>
        </p:nvSpPr>
        <p:spPr>
          <a:xfrm>
            <a:off x="4053658" y="458409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3" name="Oval 192">
            <a:extLst>
              <a:ext uri="{FF2B5EF4-FFF2-40B4-BE49-F238E27FC236}">
                <a16:creationId xmlns:a16="http://schemas.microsoft.com/office/drawing/2014/main" id="{29513864-4E3C-2145-8D56-CFA69C91C6BF}"/>
              </a:ext>
            </a:extLst>
          </p:cNvPr>
          <p:cNvSpPr>
            <a:spLocks noChangeAspect="1"/>
          </p:cNvSpPr>
          <p:nvPr/>
        </p:nvSpPr>
        <p:spPr>
          <a:xfrm>
            <a:off x="4365740" y="457864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4" name="Oval 193">
            <a:extLst>
              <a:ext uri="{FF2B5EF4-FFF2-40B4-BE49-F238E27FC236}">
                <a16:creationId xmlns:a16="http://schemas.microsoft.com/office/drawing/2014/main" id="{698A98DF-F0DC-DF46-B749-62785CCAFFA5}"/>
              </a:ext>
            </a:extLst>
          </p:cNvPr>
          <p:cNvSpPr>
            <a:spLocks noChangeAspect="1"/>
          </p:cNvSpPr>
          <p:nvPr/>
        </p:nvSpPr>
        <p:spPr>
          <a:xfrm>
            <a:off x="4705308" y="4577556"/>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5" name="Oval 194">
            <a:extLst>
              <a:ext uri="{FF2B5EF4-FFF2-40B4-BE49-F238E27FC236}">
                <a16:creationId xmlns:a16="http://schemas.microsoft.com/office/drawing/2014/main" id="{8B0CC591-DB0D-3B45-9C6A-0C2FA78C2775}"/>
              </a:ext>
            </a:extLst>
          </p:cNvPr>
          <p:cNvSpPr>
            <a:spLocks noChangeAspect="1"/>
          </p:cNvSpPr>
          <p:nvPr/>
        </p:nvSpPr>
        <p:spPr>
          <a:xfrm>
            <a:off x="5042712" y="458225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6" name="Oval 195">
            <a:extLst>
              <a:ext uri="{FF2B5EF4-FFF2-40B4-BE49-F238E27FC236}">
                <a16:creationId xmlns:a16="http://schemas.microsoft.com/office/drawing/2014/main" id="{78030B15-CBBA-264A-8C75-A54705F24F96}"/>
              </a:ext>
            </a:extLst>
          </p:cNvPr>
          <p:cNvSpPr>
            <a:spLocks noChangeAspect="1"/>
          </p:cNvSpPr>
          <p:nvPr/>
        </p:nvSpPr>
        <p:spPr>
          <a:xfrm>
            <a:off x="5382280" y="458116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7" name="Oval 196">
            <a:extLst>
              <a:ext uri="{FF2B5EF4-FFF2-40B4-BE49-F238E27FC236}">
                <a16:creationId xmlns:a16="http://schemas.microsoft.com/office/drawing/2014/main" id="{0F81C248-A77D-FC49-AD57-20657811FC53}"/>
              </a:ext>
            </a:extLst>
          </p:cNvPr>
          <p:cNvSpPr>
            <a:spLocks noChangeAspect="1"/>
          </p:cNvSpPr>
          <p:nvPr/>
        </p:nvSpPr>
        <p:spPr>
          <a:xfrm>
            <a:off x="1116038" y="458585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0" name="Oval 169">
            <a:extLst>
              <a:ext uri="{FF2B5EF4-FFF2-40B4-BE49-F238E27FC236}">
                <a16:creationId xmlns:a16="http://schemas.microsoft.com/office/drawing/2014/main" id="{C14E103A-CBEF-BF49-8F25-6E080A69C933}"/>
              </a:ext>
            </a:extLst>
          </p:cNvPr>
          <p:cNvSpPr>
            <a:spLocks noChangeAspect="1"/>
          </p:cNvSpPr>
          <p:nvPr/>
        </p:nvSpPr>
        <p:spPr>
          <a:xfrm>
            <a:off x="1118119" y="48971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1" name="Oval 170">
            <a:extLst>
              <a:ext uri="{FF2B5EF4-FFF2-40B4-BE49-F238E27FC236}">
                <a16:creationId xmlns:a16="http://schemas.microsoft.com/office/drawing/2014/main" id="{B9FA2370-E9F0-654C-977B-C50E892A0E11}"/>
              </a:ext>
            </a:extLst>
          </p:cNvPr>
          <p:cNvSpPr>
            <a:spLocks noChangeAspect="1"/>
          </p:cNvSpPr>
          <p:nvPr/>
        </p:nvSpPr>
        <p:spPr>
          <a:xfrm>
            <a:off x="1430201" y="48971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2" name="Oval 171">
            <a:extLst>
              <a:ext uri="{FF2B5EF4-FFF2-40B4-BE49-F238E27FC236}">
                <a16:creationId xmlns:a16="http://schemas.microsoft.com/office/drawing/2014/main" id="{74D49CDC-9F28-0842-A7E4-826216FDEA99}"/>
              </a:ext>
            </a:extLst>
          </p:cNvPr>
          <p:cNvSpPr>
            <a:spLocks noChangeAspect="1"/>
          </p:cNvSpPr>
          <p:nvPr/>
        </p:nvSpPr>
        <p:spPr>
          <a:xfrm>
            <a:off x="1769769" y="48971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3" name="Oval 172">
            <a:extLst>
              <a:ext uri="{FF2B5EF4-FFF2-40B4-BE49-F238E27FC236}">
                <a16:creationId xmlns:a16="http://schemas.microsoft.com/office/drawing/2014/main" id="{2B052FF6-6F6D-7547-9EBD-15043F046E95}"/>
              </a:ext>
            </a:extLst>
          </p:cNvPr>
          <p:cNvSpPr>
            <a:spLocks noChangeAspect="1"/>
          </p:cNvSpPr>
          <p:nvPr/>
        </p:nvSpPr>
        <p:spPr>
          <a:xfrm>
            <a:off x="2094798" y="4901500"/>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4" name="Oval 173">
            <a:extLst>
              <a:ext uri="{FF2B5EF4-FFF2-40B4-BE49-F238E27FC236}">
                <a16:creationId xmlns:a16="http://schemas.microsoft.com/office/drawing/2014/main" id="{2AA90F9B-7CC2-E84F-9F48-9548697AA461}"/>
              </a:ext>
            </a:extLst>
          </p:cNvPr>
          <p:cNvSpPr>
            <a:spLocks noChangeAspect="1"/>
          </p:cNvSpPr>
          <p:nvPr/>
        </p:nvSpPr>
        <p:spPr>
          <a:xfrm>
            <a:off x="2406880" y="489604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5" name="Oval 174">
            <a:extLst>
              <a:ext uri="{FF2B5EF4-FFF2-40B4-BE49-F238E27FC236}">
                <a16:creationId xmlns:a16="http://schemas.microsoft.com/office/drawing/2014/main" id="{433B3390-FCFA-1746-9A9E-235050BE494B}"/>
              </a:ext>
            </a:extLst>
          </p:cNvPr>
          <p:cNvSpPr>
            <a:spLocks noChangeAspect="1"/>
          </p:cNvSpPr>
          <p:nvPr/>
        </p:nvSpPr>
        <p:spPr>
          <a:xfrm>
            <a:off x="2746448" y="489495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6" name="Oval 175">
            <a:extLst>
              <a:ext uri="{FF2B5EF4-FFF2-40B4-BE49-F238E27FC236}">
                <a16:creationId xmlns:a16="http://schemas.microsoft.com/office/drawing/2014/main" id="{48F119AB-7FC3-524B-ACF8-28A5B122F22E}"/>
              </a:ext>
            </a:extLst>
          </p:cNvPr>
          <p:cNvSpPr>
            <a:spLocks noChangeAspect="1"/>
          </p:cNvSpPr>
          <p:nvPr/>
        </p:nvSpPr>
        <p:spPr>
          <a:xfrm>
            <a:off x="3079059" y="48910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7" name="Oval 176">
            <a:extLst>
              <a:ext uri="{FF2B5EF4-FFF2-40B4-BE49-F238E27FC236}">
                <a16:creationId xmlns:a16="http://schemas.microsoft.com/office/drawing/2014/main" id="{6519F2AA-2B6C-D64F-9181-7BAB809DDB58}"/>
              </a:ext>
            </a:extLst>
          </p:cNvPr>
          <p:cNvSpPr>
            <a:spLocks noChangeAspect="1"/>
          </p:cNvSpPr>
          <p:nvPr/>
        </p:nvSpPr>
        <p:spPr>
          <a:xfrm>
            <a:off x="3391141" y="48910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8" name="Oval 177">
            <a:extLst>
              <a:ext uri="{FF2B5EF4-FFF2-40B4-BE49-F238E27FC236}">
                <a16:creationId xmlns:a16="http://schemas.microsoft.com/office/drawing/2014/main" id="{66BD7258-DEFD-7045-B0A9-6FF3BC852F3C}"/>
              </a:ext>
            </a:extLst>
          </p:cNvPr>
          <p:cNvSpPr>
            <a:spLocks noChangeAspect="1"/>
          </p:cNvSpPr>
          <p:nvPr/>
        </p:nvSpPr>
        <p:spPr>
          <a:xfrm>
            <a:off x="3730709" y="48910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9" name="Oval 178">
            <a:extLst>
              <a:ext uri="{FF2B5EF4-FFF2-40B4-BE49-F238E27FC236}">
                <a16:creationId xmlns:a16="http://schemas.microsoft.com/office/drawing/2014/main" id="{5F760A7D-8CDE-2347-906E-D20E93055AD4}"/>
              </a:ext>
            </a:extLst>
          </p:cNvPr>
          <p:cNvSpPr>
            <a:spLocks noChangeAspect="1"/>
          </p:cNvSpPr>
          <p:nvPr/>
        </p:nvSpPr>
        <p:spPr>
          <a:xfrm>
            <a:off x="4055739" y="489537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0" name="Oval 179">
            <a:extLst>
              <a:ext uri="{FF2B5EF4-FFF2-40B4-BE49-F238E27FC236}">
                <a16:creationId xmlns:a16="http://schemas.microsoft.com/office/drawing/2014/main" id="{4EF4676D-E0A8-8349-A0DF-BBB97D77908E}"/>
              </a:ext>
            </a:extLst>
          </p:cNvPr>
          <p:cNvSpPr>
            <a:spLocks noChangeAspect="1"/>
          </p:cNvSpPr>
          <p:nvPr/>
        </p:nvSpPr>
        <p:spPr>
          <a:xfrm>
            <a:off x="4367821" y="488992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1" name="Oval 180">
            <a:extLst>
              <a:ext uri="{FF2B5EF4-FFF2-40B4-BE49-F238E27FC236}">
                <a16:creationId xmlns:a16="http://schemas.microsoft.com/office/drawing/2014/main" id="{E17AA1C1-75E9-D14E-9AAD-DEE7449BEC49}"/>
              </a:ext>
            </a:extLst>
          </p:cNvPr>
          <p:cNvSpPr>
            <a:spLocks noChangeAspect="1"/>
          </p:cNvSpPr>
          <p:nvPr/>
        </p:nvSpPr>
        <p:spPr>
          <a:xfrm>
            <a:off x="4707389" y="4888836"/>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2" name="Oval 181">
            <a:extLst>
              <a:ext uri="{FF2B5EF4-FFF2-40B4-BE49-F238E27FC236}">
                <a16:creationId xmlns:a16="http://schemas.microsoft.com/office/drawing/2014/main" id="{762E33FD-B63C-364D-BFE5-9F5AA6D015AD}"/>
              </a:ext>
            </a:extLst>
          </p:cNvPr>
          <p:cNvSpPr>
            <a:spLocks noChangeAspect="1"/>
          </p:cNvSpPr>
          <p:nvPr/>
        </p:nvSpPr>
        <p:spPr>
          <a:xfrm>
            <a:off x="5044793" y="489353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3" name="Oval 182">
            <a:extLst>
              <a:ext uri="{FF2B5EF4-FFF2-40B4-BE49-F238E27FC236}">
                <a16:creationId xmlns:a16="http://schemas.microsoft.com/office/drawing/2014/main" id="{1DAB2FF4-3460-F94E-B071-EDF12F615429}"/>
              </a:ext>
            </a:extLst>
          </p:cNvPr>
          <p:cNvSpPr>
            <a:spLocks noChangeAspect="1"/>
          </p:cNvSpPr>
          <p:nvPr/>
        </p:nvSpPr>
        <p:spPr>
          <a:xfrm>
            <a:off x="5384361" y="489244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cxnSp>
        <p:nvCxnSpPr>
          <p:cNvPr id="32" name="Straight Connector 31">
            <a:extLst>
              <a:ext uri="{FF2B5EF4-FFF2-40B4-BE49-F238E27FC236}">
                <a16:creationId xmlns:a16="http://schemas.microsoft.com/office/drawing/2014/main" id="{68F48607-792E-D843-8886-25E6D9DA0965}"/>
              </a:ext>
            </a:extLst>
          </p:cNvPr>
          <p:cNvCxnSpPr>
            <a:cxnSpLocks/>
          </p:cNvCxnSpPr>
          <p:nvPr/>
        </p:nvCxnSpPr>
        <p:spPr>
          <a:xfrm flipV="1">
            <a:off x="1049214" y="5314197"/>
            <a:ext cx="4537442" cy="1189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6" name="Oval 155">
            <a:extLst>
              <a:ext uri="{FF2B5EF4-FFF2-40B4-BE49-F238E27FC236}">
                <a16:creationId xmlns:a16="http://schemas.microsoft.com/office/drawing/2014/main" id="{207C51A8-4547-D540-80E3-37AAD42A1BAC}"/>
              </a:ext>
            </a:extLst>
          </p:cNvPr>
          <p:cNvSpPr>
            <a:spLocks noChangeAspect="1"/>
          </p:cNvSpPr>
          <p:nvPr/>
        </p:nvSpPr>
        <p:spPr>
          <a:xfrm>
            <a:off x="1119666" y="52215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7" name="Oval 156">
            <a:extLst>
              <a:ext uri="{FF2B5EF4-FFF2-40B4-BE49-F238E27FC236}">
                <a16:creationId xmlns:a16="http://schemas.microsoft.com/office/drawing/2014/main" id="{CC17A510-8B3C-6B45-AF71-1BC512985D22}"/>
              </a:ext>
            </a:extLst>
          </p:cNvPr>
          <p:cNvSpPr>
            <a:spLocks noChangeAspect="1"/>
          </p:cNvSpPr>
          <p:nvPr/>
        </p:nvSpPr>
        <p:spPr>
          <a:xfrm>
            <a:off x="1431748" y="52215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8" name="Oval 157">
            <a:extLst>
              <a:ext uri="{FF2B5EF4-FFF2-40B4-BE49-F238E27FC236}">
                <a16:creationId xmlns:a16="http://schemas.microsoft.com/office/drawing/2014/main" id="{3AA12D7B-7B10-F04F-A7E1-CFB4233CDB0F}"/>
              </a:ext>
            </a:extLst>
          </p:cNvPr>
          <p:cNvSpPr>
            <a:spLocks noChangeAspect="1"/>
          </p:cNvSpPr>
          <p:nvPr/>
        </p:nvSpPr>
        <p:spPr>
          <a:xfrm>
            <a:off x="1771316" y="52215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9" name="Oval 158">
            <a:extLst>
              <a:ext uri="{FF2B5EF4-FFF2-40B4-BE49-F238E27FC236}">
                <a16:creationId xmlns:a16="http://schemas.microsoft.com/office/drawing/2014/main" id="{02A84AE1-D5DD-7745-AAE8-D29E63ECAB32}"/>
              </a:ext>
            </a:extLst>
          </p:cNvPr>
          <p:cNvSpPr>
            <a:spLocks noChangeAspect="1"/>
          </p:cNvSpPr>
          <p:nvPr/>
        </p:nvSpPr>
        <p:spPr>
          <a:xfrm>
            <a:off x="2096345" y="5225900"/>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0" name="Oval 159">
            <a:extLst>
              <a:ext uri="{FF2B5EF4-FFF2-40B4-BE49-F238E27FC236}">
                <a16:creationId xmlns:a16="http://schemas.microsoft.com/office/drawing/2014/main" id="{9FF6A9D4-E770-8544-BAC8-95FE2A0C7CDA}"/>
              </a:ext>
            </a:extLst>
          </p:cNvPr>
          <p:cNvSpPr>
            <a:spLocks noChangeAspect="1"/>
          </p:cNvSpPr>
          <p:nvPr/>
        </p:nvSpPr>
        <p:spPr>
          <a:xfrm>
            <a:off x="2408427" y="522044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1" name="Oval 160">
            <a:extLst>
              <a:ext uri="{FF2B5EF4-FFF2-40B4-BE49-F238E27FC236}">
                <a16:creationId xmlns:a16="http://schemas.microsoft.com/office/drawing/2014/main" id="{27C505A6-9D2A-4240-B5C2-E93ACED0E0EF}"/>
              </a:ext>
            </a:extLst>
          </p:cNvPr>
          <p:cNvSpPr>
            <a:spLocks noChangeAspect="1"/>
          </p:cNvSpPr>
          <p:nvPr/>
        </p:nvSpPr>
        <p:spPr>
          <a:xfrm>
            <a:off x="2747995" y="521935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2" name="Oval 161">
            <a:extLst>
              <a:ext uri="{FF2B5EF4-FFF2-40B4-BE49-F238E27FC236}">
                <a16:creationId xmlns:a16="http://schemas.microsoft.com/office/drawing/2014/main" id="{CD38F392-7F1D-F240-A67B-34311F42A61C}"/>
              </a:ext>
            </a:extLst>
          </p:cNvPr>
          <p:cNvSpPr>
            <a:spLocks noChangeAspect="1"/>
          </p:cNvSpPr>
          <p:nvPr/>
        </p:nvSpPr>
        <p:spPr>
          <a:xfrm>
            <a:off x="3080606" y="52154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3" name="Oval 162">
            <a:extLst>
              <a:ext uri="{FF2B5EF4-FFF2-40B4-BE49-F238E27FC236}">
                <a16:creationId xmlns:a16="http://schemas.microsoft.com/office/drawing/2014/main" id="{2B7E7635-8093-5D49-9898-6985BB44EF86}"/>
              </a:ext>
            </a:extLst>
          </p:cNvPr>
          <p:cNvSpPr>
            <a:spLocks noChangeAspect="1"/>
          </p:cNvSpPr>
          <p:nvPr/>
        </p:nvSpPr>
        <p:spPr>
          <a:xfrm>
            <a:off x="3392688" y="52154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4" name="Oval 163">
            <a:extLst>
              <a:ext uri="{FF2B5EF4-FFF2-40B4-BE49-F238E27FC236}">
                <a16:creationId xmlns:a16="http://schemas.microsoft.com/office/drawing/2014/main" id="{C4D64AFB-60F7-8147-B16E-3692B7A31205}"/>
              </a:ext>
            </a:extLst>
          </p:cNvPr>
          <p:cNvSpPr>
            <a:spLocks noChangeAspect="1"/>
          </p:cNvSpPr>
          <p:nvPr/>
        </p:nvSpPr>
        <p:spPr>
          <a:xfrm>
            <a:off x="3732256" y="52154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5" name="Oval 164">
            <a:extLst>
              <a:ext uri="{FF2B5EF4-FFF2-40B4-BE49-F238E27FC236}">
                <a16:creationId xmlns:a16="http://schemas.microsoft.com/office/drawing/2014/main" id="{98EAA2BB-7D81-1A45-AED2-FD41ECA4EB0B}"/>
              </a:ext>
            </a:extLst>
          </p:cNvPr>
          <p:cNvSpPr>
            <a:spLocks noChangeAspect="1"/>
          </p:cNvSpPr>
          <p:nvPr/>
        </p:nvSpPr>
        <p:spPr>
          <a:xfrm>
            <a:off x="4057286" y="521977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6" name="Oval 165">
            <a:extLst>
              <a:ext uri="{FF2B5EF4-FFF2-40B4-BE49-F238E27FC236}">
                <a16:creationId xmlns:a16="http://schemas.microsoft.com/office/drawing/2014/main" id="{618BE335-C273-0045-9426-9B11D7252766}"/>
              </a:ext>
            </a:extLst>
          </p:cNvPr>
          <p:cNvSpPr>
            <a:spLocks noChangeAspect="1"/>
          </p:cNvSpPr>
          <p:nvPr/>
        </p:nvSpPr>
        <p:spPr>
          <a:xfrm>
            <a:off x="4369368" y="521432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7" name="Oval 166">
            <a:extLst>
              <a:ext uri="{FF2B5EF4-FFF2-40B4-BE49-F238E27FC236}">
                <a16:creationId xmlns:a16="http://schemas.microsoft.com/office/drawing/2014/main" id="{B16B9560-A006-5E4B-A8FC-BBE8D4DA387F}"/>
              </a:ext>
            </a:extLst>
          </p:cNvPr>
          <p:cNvSpPr>
            <a:spLocks noChangeAspect="1"/>
          </p:cNvSpPr>
          <p:nvPr/>
        </p:nvSpPr>
        <p:spPr>
          <a:xfrm>
            <a:off x="4708936" y="5213236"/>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8" name="Oval 167">
            <a:extLst>
              <a:ext uri="{FF2B5EF4-FFF2-40B4-BE49-F238E27FC236}">
                <a16:creationId xmlns:a16="http://schemas.microsoft.com/office/drawing/2014/main" id="{7FB0A3F2-B6EE-7B49-A817-325AF8FAC259}"/>
              </a:ext>
            </a:extLst>
          </p:cNvPr>
          <p:cNvSpPr>
            <a:spLocks noChangeAspect="1"/>
          </p:cNvSpPr>
          <p:nvPr/>
        </p:nvSpPr>
        <p:spPr>
          <a:xfrm>
            <a:off x="5046340" y="521793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9" name="Oval 168">
            <a:extLst>
              <a:ext uri="{FF2B5EF4-FFF2-40B4-BE49-F238E27FC236}">
                <a16:creationId xmlns:a16="http://schemas.microsoft.com/office/drawing/2014/main" id="{73414D61-F606-EA4D-9A60-F9573FB4888F}"/>
              </a:ext>
            </a:extLst>
          </p:cNvPr>
          <p:cNvSpPr>
            <a:spLocks noChangeAspect="1"/>
          </p:cNvSpPr>
          <p:nvPr/>
        </p:nvSpPr>
        <p:spPr>
          <a:xfrm>
            <a:off x="5385908" y="521684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42" name="Rectangle 141">
            <a:extLst>
              <a:ext uri="{FF2B5EF4-FFF2-40B4-BE49-F238E27FC236}">
                <a16:creationId xmlns:a16="http://schemas.microsoft.com/office/drawing/2014/main" id="{32826CCF-FEB8-F04C-8C70-955F05B361A0}"/>
              </a:ext>
            </a:extLst>
          </p:cNvPr>
          <p:cNvSpPr/>
          <p:nvPr/>
        </p:nvSpPr>
        <p:spPr>
          <a:xfrm>
            <a:off x="1128505" y="556441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3" name="Rectangle 142">
            <a:extLst>
              <a:ext uri="{FF2B5EF4-FFF2-40B4-BE49-F238E27FC236}">
                <a16:creationId xmlns:a16="http://schemas.microsoft.com/office/drawing/2014/main" id="{D597009D-CE02-1345-BCCB-CF4543C90896}"/>
              </a:ext>
            </a:extLst>
          </p:cNvPr>
          <p:cNvSpPr/>
          <p:nvPr/>
        </p:nvSpPr>
        <p:spPr>
          <a:xfrm>
            <a:off x="1440587" y="556441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4" name="Rectangle 143">
            <a:extLst>
              <a:ext uri="{FF2B5EF4-FFF2-40B4-BE49-F238E27FC236}">
                <a16:creationId xmlns:a16="http://schemas.microsoft.com/office/drawing/2014/main" id="{DED35CAE-1164-5943-838D-1D57EE03493E}"/>
              </a:ext>
            </a:extLst>
          </p:cNvPr>
          <p:cNvSpPr/>
          <p:nvPr/>
        </p:nvSpPr>
        <p:spPr>
          <a:xfrm>
            <a:off x="1780155" y="556441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5" name="Rectangle 144">
            <a:extLst>
              <a:ext uri="{FF2B5EF4-FFF2-40B4-BE49-F238E27FC236}">
                <a16:creationId xmlns:a16="http://schemas.microsoft.com/office/drawing/2014/main" id="{E19CFA83-321A-1440-AA09-58D61AC39A69}"/>
              </a:ext>
            </a:extLst>
          </p:cNvPr>
          <p:cNvSpPr/>
          <p:nvPr/>
        </p:nvSpPr>
        <p:spPr>
          <a:xfrm>
            <a:off x="2105184" y="5568777"/>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6" name="Rectangle 145">
            <a:extLst>
              <a:ext uri="{FF2B5EF4-FFF2-40B4-BE49-F238E27FC236}">
                <a16:creationId xmlns:a16="http://schemas.microsoft.com/office/drawing/2014/main" id="{E4EB8583-4798-BE4D-BB0B-696975114104}"/>
              </a:ext>
            </a:extLst>
          </p:cNvPr>
          <p:cNvSpPr/>
          <p:nvPr/>
        </p:nvSpPr>
        <p:spPr>
          <a:xfrm>
            <a:off x="2417266" y="556332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7" name="Rectangle 146">
            <a:extLst>
              <a:ext uri="{FF2B5EF4-FFF2-40B4-BE49-F238E27FC236}">
                <a16:creationId xmlns:a16="http://schemas.microsoft.com/office/drawing/2014/main" id="{D8F79A83-B6EC-5543-858D-7C97825023FB}"/>
              </a:ext>
            </a:extLst>
          </p:cNvPr>
          <p:cNvSpPr/>
          <p:nvPr/>
        </p:nvSpPr>
        <p:spPr>
          <a:xfrm>
            <a:off x="2756834" y="556223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8" name="Rectangle 147">
            <a:extLst>
              <a:ext uri="{FF2B5EF4-FFF2-40B4-BE49-F238E27FC236}">
                <a16:creationId xmlns:a16="http://schemas.microsoft.com/office/drawing/2014/main" id="{26AC63BD-E18E-9E46-9C04-3607C3FF06C5}"/>
              </a:ext>
            </a:extLst>
          </p:cNvPr>
          <p:cNvSpPr/>
          <p:nvPr/>
        </p:nvSpPr>
        <p:spPr>
          <a:xfrm>
            <a:off x="3089445" y="555829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9" name="Rectangle 148">
            <a:extLst>
              <a:ext uri="{FF2B5EF4-FFF2-40B4-BE49-F238E27FC236}">
                <a16:creationId xmlns:a16="http://schemas.microsoft.com/office/drawing/2014/main" id="{5BDFB4B9-A52D-1245-8C2B-B3E1A5DA350C}"/>
              </a:ext>
            </a:extLst>
          </p:cNvPr>
          <p:cNvSpPr/>
          <p:nvPr/>
        </p:nvSpPr>
        <p:spPr>
          <a:xfrm>
            <a:off x="3401527" y="555829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0" name="Rectangle 149">
            <a:extLst>
              <a:ext uri="{FF2B5EF4-FFF2-40B4-BE49-F238E27FC236}">
                <a16:creationId xmlns:a16="http://schemas.microsoft.com/office/drawing/2014/main" id="{A2965B53-D4DB-B64F-B85C-0F7D8AD2B4F9}"/>
              </a:ext>
            </a:extLst>
          </p:cNvPr>
          <p:cNvSpPr/>
          <p:nvPr/>
        </p:nvSpPr>
        <p:spPr>
          <a:xfrm>
            <a:off x="3741095" y="555829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1" name="Rectangle 150">
            <a:extLst>
              <a:ext uri="{FF2B5EF4-FFF2-40B4-BE49-F238E27FC236}">
                <a16:creationId xmlns:a16="http://schemas.microsoft.com/office/drawing/2014/main" id="{08276712-F94F-A445-9D24-ED7C8B7EE0E0}"/>
              </a:ext>
            </a:extLst>
          </p:cNvPr>
          <p:cNvSpPr/>
          <p:nvPr/>
        </p:nvSpPr>
        <p:spPr>
          <a:xfrm>
            <a:off x="4066125" y="556265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2" name="Rectangle 151">
            <a:extLst>
              <a:ext uri="{FF2B5EF4-FFF2-40B4-BE49-F238E27FC236}">
                <a16:creationId xmlns:a16="http://schemas.microsoft.com/office/drawing/2014/main" id="{B4FCEF21-C166-604C-9477-5BE1175C8B18}"/>
              </a:ext>
            </a:extLst>
          </p:cNvPr>
          <p:cNvSpPr/>
          <p:nvPr/>
        </p:nvSpPr>
        <p:spPr>
          <a:xfrm>
            <a:off x="4378207" y="555720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3" name="Rectangle 152">
            <a:extLst>
              <a:ext uri="{FF2B5EF4-FFF2-40B4-BE49-F238E27FC236}">
                <a16:creationId xmlns:a16="http://schemas.microsoft.com/office/drawing/2014/main" id="{8492322E-A6B2-A746-8790-8032837FA2BD}"/>
              </a:ext>
            </a:extLst>
          </p:cNvPr>
          <p:cNvSpPr/>
          <p:nvPr/>
        </p:nvSpPr>
        <p:spPr>
          <a:xfrm>
            <a:off x="4717775" y="5556113"/>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4" name="Rectangle 153">
            <a:extLst>
              <a:ext uri="{FF2B5EF4-FFF2-40B4-BE49-F238E27FC236}">
                <a16:creationId xmlns:a16="http://schemas.microsoft.com/office/drawing/2014/main" id="{274972D5-2238-4A4B-9154-92984E4466FF}"/>
              </a:ext>
            </a:extLst>
          </p:cNvPr>
          <p:cNvSpPr/>
          <p:nvPr/>
        </p:nvSpPr>
        <p:spPr>
          <a:xfrm>
            <a:off x="5055178" y="5560809"/>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5" name="Rectangle 154">
            <a:extLst>
              <a:ext uri="{FF2B5EF4-FFF2-40B4-BE49-F238E27FC236}">
                <a16:creationId xmlns:a16="http://schemas.microsoft.com/office/drawing/2014/main" id="{A8F899AE-C6FD-B64A-BF71-BDFC9D71B8C1}"/>
              </a:ext>
            </a:extLst>
          </p:cNvPr>
          <p:cNvSpPr/>
          <p:nvPr/>
        </p:nvSpPr>
        <p:spPr>
          <a:xfrm>
            <a:off x="5394746" y="5559719"/>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grpSp>
        <p:nvGrpSpPr>
          <p:cNvPr id="35" name="Group 34">
            <a:extLst>
              <a:ext uri="{FF2B5EF4-FFF2-40B4-BE49-F238E27FC236}">
                <a16:creationId xmlns:a16="http://schemas.microsoft.com/office/drawing/2014/main" id="{33D0D035-F970-0947-8815-42D8AD228DFE}"/>
              </a:ext>
            </a:extLst>
          </p:cNvPr>
          <p:cNvGrpSpPr/>
          <p:nvPr/>
        </p:nvGrpSpPr>
        <p:grpSpPr>
          <a:xfrm>
            <a:off x="1113833" y="1997948"/>
            <a:ext cx="4468235" cy="214064"/>
            <a:chOff x="2699837" y="1146705"/>
            <a:chExt cx="6068148" cy="290713"/>
          </a:xfrm>
        </p:grpSpPr>
        <p:sp>
          <p:nvSpPr>
            <p:cNvPr id="128" name="Oval 127">
              <a:extLst>
                <a:ext uri="{FF2B5EF4-FFF2-40B4-BE49-F238E27FC236}">
                  <a16:creationId xmlns:a16="http://schemas.microsoft.com/office/drawing/2014/main" id="{537EB48E-350B-5B4B-98ED-F73FE36919E5}"/>
                </a:ext>
              </a:extLst>
            </p:cNvPr>
            <p:cNvSpPr>
              <a:spLocks noChangeAspect="1"/>
            </p:cNvSpPr>
            <p:nvPr/>
          </p:nvSpPr>
          <p:spPr>
            <a:xfrm>
              <a:off x="2699837"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9" name="Oval 128">
              <a:extLst>
                <a:ext uri="{FF2B5EF4-FFF2-40B4-BE49-F238E27FC236}">
                  <a16:creationId xmlns:a16="http://schemas.microsoft.com/office/drawing/2014/main" id="{6E08276F-61CF-294E-80C5-CF527F62364B}"/>
                </a:ext>
              </a:extLst>
            </p:cNvPr>
            <p:cNvSpPr>
              <a:spLocks noChangeAspect="1"/>
            </p:cNvSpPr>
            <p:nvPr/>
          </p:nvSpPr>
          <p:spPr>
            <a:xfrm>
              <a:off x="3123664"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0" name="Oval 129">
              <a:extLst>
                <a:ext uri="{FF2B5EF4-FFF2-40B4-BE49-F238E27FC236}">
                  <a16:creationId xmlns:a16="http://schemas.microsoft.com/office/drawing/2014/main" id="{4C062CD0-BB4B-1442-B95D-593EA576C790}"/>
                </a:ext>
              </a:extLst>
            </p:cNvPr>
            <p:cNvSpPr>
              <a:spLocks noChangeAspect="1"/>
            </p:cNvSpPr>
            <p:nvPr/>
          </p:nvSpPr>
          <p:spPr>
            <a:xfrm>
              <a:off x="3584819"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1" name="Oval 130">
              <a:extLst>
                <a:ext uri="{FF2B5EF4-FFF2-40B4-BE49-F238E27FC236}">
                  <a16:creationId xmlns:a16="http://schemas.microsoft.com/office/drawing/2014/main" id="{58C3232B-2CAD-9842-ABED-04383811C608}"/>
                </a:ext>
              </a:extLst>
            </p:cNvPr>
            <p:cNvSpPr>
              <a:spLocks noChangeAspect="1"/>
            </p:cNvSpPr>
            <p:nvPr/>
          </p:nvSpPr>
          <p:spPr>
            <a:xfrm>
              <a:off x="4026230" y="116390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2" name="Oval 131">
              <a:extLst>
                <a:ext uri="{FF2B5EF4-FFF2-40B4-BE49-F238E27FC236}">
                  <a16:creationId xmlns:a16="http://schemas.microsoft.com/office/drawing/2014/main" id="{DCBC53B1-00B8-0640-B04D-ECE795DAA5DF}"/>
                </a:ext>
              </a:extLst>
            </p:cNvPr>
            <p:cNvSpPr>
              <a:spLocks noChangeAspect="1"/>
            </p:cNvSpPr>
            <p:nvPr/>
          </p:nvSpPr>
          <p:spPr>
            <a:xfrm>
              <a:off x="4450057" y="115649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3" name="Oval 132">
              <a:extLst>
                <a:ext uri="{FF2B5EF4-FFF2-40B4-BE49-F238E27FC236}">
                  <a16:creationId xmlns:a16="http://schemas.microsoft.com/office/drawing/2014/main" id="{6E5F084E-6BF7-0A4D-A890-EEE4CF3CCDC3}"/>
                </a:ext>
              </a:extLst>
            </p:cNvPr>
            <p:cNvSpPr>
              <a:spLocks noChangeAspect="1"/>
            </p:cNvSpPr>
            <p:nvPr/>
          </p:nvSpPr>
          <p:spPr>
            <a:xfrm>
              <a:off x="4911212" y="11550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4" name="Oval 133">
              <a:extLst>
                <a:ext uri="{FF2B5EF4-FFF2-40B4-BE49-F238E27FC236}">
                  <a16:creationId xmlns:a16="http://schemas.microsoft.com/office/drawing/2014/main" id="{C7E108C1-D951-074C-9611-DE619E4CDCB8}"/>
                </a:ext>
              </a:extLst>
            </p:cNvPr>
            <p:cNvSpPr>
              <a:spLocks noChangeAspect="1"/>
            </p:cNvSpPr>
            <p:nvPr/>
          </p:nvSpPr>
          <p:spPr>
            <a:xfrm>
              <a:off x="5362919"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5" name="Oval 134">
              <a:extLst>
                <a:ext uri="{FF2B5EF4-FFF2-40B4-BE49-F238E27FC236}">
                  <a16:creationId xmlns:a16="http://schemas.microsoft.com/office/drawing/2014/main" id="{E208B4E0-17C9-2E4A-85D8-97E0B2F0A033}"/>
                </a:ext>
              </a:extLst>
            </p:cNvPr>
            <p:cNvSpPr>
              <a:spLocks noChangeAspect="1"/>
            </p:cNvSpPr>
            <p:nvPr/>
          </p:nvSpPr>
          <p:spPr>
            <a:xfrm>
              <a:off x="5786746"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6" name="Oval 135">
              <a:extLst>
                <a:ext uri="{FF2B5EF4-FFF2-40B4-BE49-F238E27FC236}">
                  <a16:creationId xmlns:a16="http://schemas.microsoft.com/office/drawing/2014/main" id="{9AECADE9-E7E5-F245-B8D1-477DDCB04D4F}"/>
                </a:ext>
              </a:extLst>
            </p:cNvPr>
            <p:cNvSpPr>
              <a:spLocks noChangeAspect="1"/>
            </p:cNvSpPr>
            <p:nvPr/>
          </p:nvSpPr>
          <p:spPr>
            <a:xfrm>
              <a:off x="6247901"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7" name="Oval 136">
              <a:extLst>
                <a:ext uri="{FF2B5EF4-FFF2-40B4-BE49-F238E27FC236}">
                  <a16:creationId xmlns:a16="http://schemas.microsoft.com/office/drawing/2014/main" id="{0EBED84E-02AA-7C4A-8975-43A024A0531A}"/>
                </a:ext>
              </a:extLst>
            </p:cNvPr>
            <p:cNvSpPr>
              <a:spLocks noChangeAspect="1"/>
            </p:cNvSpPr>
            <p:nvPr/>
          </p:nvSpPr>
          <p:spPr>
            <a:xfrm>
              <a:off x="6689312" y="115559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8" name="Oval 137">
              <a:extLst>
                <a:ext uri="{FF2B5EF4-FFF2-40B4-BE49-F238E27FC236}">
                  <a16:creationId xmlns:a16="http://schemas.microsoft.com/office/drawing/2014/main" id="{A680F75D-EBD2-5448-954C-B4ABE45BF51F}"/>
                </a:ext>
              </a:extLst>
            </p:cNvPr>
            <p:cNvSpPr>
              <a:spLocks noChangeAspect="1"/>
            </p:cNvSpPr>
            <p:nvPr/>
          </p:nvSpPr>
          <p:spPr>
            <a:xfrm>
              <a:off x="7113139" y="114818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9" name="Oval 138">
              <a:extLst>
                <a:ext uri="{FF2B5EF4-FFF2-40B4-BE49-F238E27FC236}">
                  <a16:creationId xmlns:a16="http://schemas.microsoft.com/office/drawing/2014/main" id="{F70CEEF9-0F5C-7643-8F80-7F384257663F}"/>
                </a:ext>
              </a:extLst>
            </p:cNvPr>
            <p:cNvSpPr>
              <a:spLocks noChangeAspect="1"/>
            </p:cNvSpPr>
            <p:nvPr/>
          </p:nvSpPr>
          <p:spPr>
            <a:xfrm>
              <a:off x="7574294" y="11467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40" name="Oval 139">
              <a:extLst>
                <a:ext uri="{FF2B5EF4-FFF2-40B4-BE49-F238E27FC236}">
                  <a16:creationId xmlns:a16="http://schemas.microsoft.com/office/drawing/2014/main" id="{616BE270-1032-4F42-A015-CAA9669CC69C}"/>
                </a:ext>
              </a:extLst>
            </p:cNvPr>
            <p:cNvSpPr>
              <a:spLocks noChangeAspect="1"/>
            </p:cNvSpPr>
            <p:nvPr/>
          </p:nvSpPr>
          <p:spPr>
            <a:xfrm>
              <a:off x="8032510" y="115308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41" name="Oval 140">
              <a:extLst>
                <a:ext uri="{FF2B5EF4-FFF2-40B4-BE49-F238E27FC236}">
                  <a16:creationId xmlns:a16="http://schemas.microsoft.com/office/drawing/2014/main" id="{7A76831E-932E-B64A-9F5F-F0CB9EA1AC09}"/>
                </a:ext>
              </a:extLst>
            </p:cNvPr>
            <p:cNvSpPr>
              <a:spLocks noChangeAspect="1"/>
            </p:cNvSpPr>
            <p:nvPr/>
          </p:nvSpPr>
          <p:spPr>
            <a:xfrm>
              <a:off x="8493665" y="115160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6" name="Group 35">
            <a:extLst>
              <a:ext uri="{FF2B5EF4-FFF2-40B4-BE49-F238E27FC236}">
                <a16:creationId xmlns:a16="http://schemas.microsoft.com/office/drawing/2014/main" id="{DBE982A2-C88F-8D40-8106-FCF37A987394}"/>
              </a:ext>
            </a:extLst>
          </p:cNvPr>
          <p:cNvGrpSpPr/>
          <p:nvPr/>
        </p:nvGrpSpPr>
        <p:grpSpPr>
          <a:xfrm>
            <a:off x="1115915" y="2309228"/>
            <a:ext cx="4468235" cy="214064"/>
            <a:chOff x="2702664" y="1569443"/>
            <a:chExt cx="6068148" cy="290713"/>
          </a:xfrm>
        </p:grpSpPr>
        <p:sp>
          <p:nvSpPr>
            <p:cNvPr id="114" name="Oval 113">
              <a:extLst>
                <a:ext uri="{FF2B5EF4-FFF2-40B4-BE49-F238E27FC236}">
                  <a16:creationId xmlns:a16="http://schemas.microsoft.com/office/drawing/2014/main" id="{FC6DFA38-E340-9F44-81D5-B7CD9C30530B}"/>
                </a:ext>
              </a:extLst>
            </p:cNvPr>
            <p:cNvSpPr>
              <a:spLocks noChangeAspect="1"/>
            </p:cNvSpPr>
            <p:nvPr/>
          </p:nvSpPr>
          <p:spPr>
            <a:xfrm>
              <a:off x="2702664"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5" name="Oval 114">
              <a:extLst>
                <a:ext uri="{FF2B5EF4-FFF2-40B4-BE49-F238E27FC236}">
                  <a16:creationId xmlns:a16="http://schemas.microsoft.com/office/drawing/2014/main" id="{09231B05-3EBA-B949-BCC5-C52A07EAC6C4}"/>
                </a:ext>
              </a:extLst>
            </p:cNvPr>
            <p:cNvSpPr>
              <a:spLocks noChangeAspect="1"/>
            </p:cNvSpPr>
            <p:nvPr/>
          </p:nvSpPr>
          <p:spPr>
            <a:xfrm>
              <a:off x="3126491"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6" name="Oval 115">
              <a:extLst>
                <a:ext uri="{FF2B5EF4-FFF2-40B4-BE49-F238E27FC236}">
                  <a16:creationId xmlns:a16="http://schemas.microsoft.com/office/drawing/2014/main" id="{E642D4DE-9529-4542-99BE-2B339F1261D3}"/>
                </a:ext>
              </a:extLst>
            </p:cNvPr>
            <p:cNvSpPr>
              <a:spLocks noChangeAspect="1"/>
            </p:cNvSpPr>
            <p:nvPr/>
          </p:nvSpPr>
          <p:spPr>
            <a:xfrm>
              <a:off x="3587646"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7" name="Oval 116">
              <a:extLst>
                <a:ext uri="{FF2B5EF4-FFF2-40B4-BE49-F238E27FC236}">
                  <a16:creationId xmlns:a16="http://schemas.microsoft.com/office/drawing/2014/main" id="{333B784A-0B27-EE41-820F-9BC9AA7F0D7B}"/>
                </a:ext>
              </a:extLst>
            </p:cNvPr>
            <p:cNvSpPr>
              <a:spLocks noChangeAspect="1"/>
            </p:cNvSpPr>
            <p:nvPr/>
          </p:nvSpPr>
          <p:spPr>
            <a:xfrm>
              <a:off x="4029057" y="158664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8" name="Oval 117">
              <a:extLst>
                <a:ext uri="{FF2B5EF4-FFF2-40B4-BE49-F238E27FC236}">
                  <a16:creationId xmlns:a16="http://schemas.microsoft.com/office/drawing/2014/main" id="{EED8A416-6D4F-A34E-8746-236FF7C1FDF3}"/>
                </a:ext>
              </a:extLst>
            </p:cNvPr>
            <p:cNvSpPr>
              <a:spLocks noChangeAspect="1"/>
            </p:cNvSpPr>
            <p:nvPr/>
          </p:nvSpPr>
          <p:spPr>
            <a:xfrm>
              <a:off x="4452884" y="157923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9" name="Oval 118">
              <a:extLst>
                <a:ext uri="{FF2B5EF4-FFF2-40B4-BE49-F238E27FC236}">
                  <a16:creationId xmlns:a16="http://schemas.microsoft.com/office/drawing/2014/main" id="{72E671BE-BB79-9747-B46E-DCC533FA5B12}"/>
                </a:ext>
              </a:extLst>
            </p:cNvPr>
            <p:cNvSpPr>
              <a:spLocks noChangeAspect="1"/>
            </p:cNvSpPr>
            <p:nvPr/>
          </p:nvSpPr>
          <p:spPr>
            <a:xfrm>
              <a:off x="4914039" y="157775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0" name="Oval 119">
              <a:extLst>
                <a:ext uri="{FF2B5EF4-FFF2-40B4-BE49-F238E27FC236}">
                  <a16:creationId xmlns:a16="http://schemas.microsoft.com/office/drawing/2014/main" id="{9DC1FE01-12B7-3E42-BF4E-5824ADDDB37B}"/>
                </a:ext>
              </a:extLst>
            </p:cNvPr>
            <p:cNvSpPr>
              <a:spLocks noChangeAspect="1"/>
            </p:cNvSpPr>
            <p:nvPr/>
          </p:nvSpPr>
          <p:spPr>
            <a:xfrm>
              <a:off x="5365746"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1" name="Oval 120">
              <a:extLst>
                <a:ext uri="{FF2B5EF4-FFF2-40B4-BE49-F238E27FC236}">
                  <a16:creationId xmlns:a16="http://schemas.microsoft.com/office/drawing/2014/main" id="{FCD4C6DF-E0C8-5F4A-A6FA-EE9F9FC3D0DD}"/>
                </a:ext>
              </a:extLst>
            </p:cNvPr>
            <p:cNvSpPr>
              <a:spLocks noChangeAspect="1"/>
            </p:cNvSpPr>
            <p:nvPr/>
          </p:nvSpPr>
          <p:spPr>
            <a:xfrm>
              <a:off x="5789573"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2" name="Oval 121">
              <a:extLst>
                <a:ext uri="{FF2B5EF4-FFF2-40B4-BE49-F238E27FC236}">
                  <a16:creationId xmlns:a16="http://schemas.microsoft.com/office/drawing/2014/main" id="{16916513-3E64-7D42-86C3-2051FA80E1E8}"/>
                </a:ext>
              </a:extLst>
            </p:cNvPr>
            <p:cNvSpPr>
              <a:spLocks noChangeAspect="1"/>
            </p:cNvSpPr>
            <p:nvPr/>
          </p:nvSpPr>
          <p:spPr>
            <a:xfrm>
              <a:off x="6250728"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3" name="Oval 122">
              <a:extLst>
                <a:ext uri="{FF2B5EF4-FFF2-40B4-BE49-F238E27FC236}">
                  <a16:creationId xmlns:a16="http://schemas.microsoft.com/office/drawing/2014/main" id="{EAE5DB02-0DA9-F546-8EE8-7668F8F937D2}"/>
                </a:ext>
              </a:extLst>
            </p:cNvPr>
            <p:cNvSpPr>
              <a:spLocks noChangeAspect="1"/>
            </p:cNvSpPr>
            <p:nvPr/>
          </p:nvSpPr>
          <p:spPr>
            <a:xfrm>
              <a:off x="6692139" y="157832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4" name="Oval 123">
              <a:extLst>
                <a:ext uri="{FF2B5EF4-FFF2-40B4-BE49-F238E27FC236}">
                  <a16:creationId xmlns:a16="http://schemas.microsoft.com/office/drawing/2014/main" id="{C7184D35-94A9-9B49-840D-929458CE47CE}"/>
                </a:ext>
              </a:extLst>
            </p:cNvPr>
            <p:cNvSpPr>
              <a:spLocks noChangeAspect="1"/>
            </p:cNvSpPr>
            <p:nvPr/>
          </p:nvSpPr>
          <p:spPr>
            <a:xfrm>
              <a:off x="7115966" y="157092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5" name="Oval 124">
              <a:extLst>
                <a:ext uri="{FF2B5EF4-FFF2-40B4-BE49-F238E27FC236}">
                  <a16:creationId xmlns:a16="http://schemas.microsoft.com/office/drawing/2014/main" id="{057ADC3D-99B1-4A4F-BFE9-51C2C7C1BAB2}"/>
                </a:ext>
              </a:extLst>
            </p:cNvPr>
            <p:cNvSpPr>
              <a:spLocks noChangeAspect="1"/>
            </p:cNvSpPr>
            <p:nvPr/>
          </p:nvSpPr>
          <p:spPr>
            <a:xfrm>
              <a:off x="7577121" y="156944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6" name="Oval 125">
              <a:extLst>
                <a:ext uri="{FF2B5EF4-FFF2-40B4-BE49-F238E27FC236}">
                  <a16:creationId xmlns:a16="http://schemas.microsoft.com/office/drawing/2014/main" id="{41E38B79-AFAE-7A40-9527-7EE3A608564A}"/>
                </a:ext>
              </a:extLst>
            </p:cNvPr>
            <p:cNvSpPr>
              <a:spLocks noChangeAspect="1"/>
            </p:cNvSpPr>
            <p:nvPr/>
          </p:nvSpPr>
          <p:spPr>
            <a:xfrm>
              <a:off x="8035337" y="157582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7" name="Oval 126">
              <a:extLst>
                <a:ext uri="{FF2B5EF4-FFF2-40B4-BE49-F238E27FC236}">
                  <a16:creationId xmlns:a16="http://schemas.microsoft.com/office/drawing/2014/main" id="{335F13B0-61ED-624A-88E4-5C6D7BBFD7D2}"/>
                </a:ext>
              </a:extLst>
            </p:cNvPr>
            <p:cNvSpPr>
              <a:spLocks noChangeAspect="1"/>
            </p:cNvSpPr>
            <p:nvPr/>
          </p:nvSpPr>
          <p:spPr>
            <a:xfrm>
              <a:off x="8496492" y="15743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7" name="Group 36">
            <a:extLst>
              <a:ext uri="{FF2B5EF4-FFF2-40B4-BE49-F238E27FC236}">
                <a16:creationId xmlns:a16="http://schemas.microsoft.com/office/drawing/2014/main" id="{A9BCD78C-253D-6848-9B45-0D13E8B4F009}"/>
              </a:ext>
            </a:extLst>
          </p:cNvPr>
          <p:cNvGrpSpPr/>
          <p:nvPr/>
        </p:nvGrpSpPr>
        <p:grpSpPr>
          <a:xfrm>
            <a:off x="1117462" y="2633628"/>
            <a:ext cx="4468235" cy="214064"/>
            <a:chOff x="2704765" y="2009999"/>
            <a:chExt cx="6068148" cy="290713"/>
          </a:xfrm>
        </p:grpSpPr>
        <p:sp>
          <p:nvSpPr>
            <p:cNvPr id="100" name="Oval 99">
              <a:extLst>
                <a:ext uri="{FF2B5EF4-FFF2-40B4-BE49-F238E27FC236}">
                  <a16:creationId xmlns:a16="http://schemas.microsoft.com/office/drawing/2014/main" id="{DE423C45-7017-DF4F-9BF0-5AD0531782F7}"/>
                </a:ext>
              </a:extLst>
            </p:cNvPr>
            <p:cNvSpPr>
              <a:spLocks noChangeAspect="1"/>
            </p:cNvSpPr>
            <p:nvPr/>
          </p:nvSpPr>
          <p:spPr>
            <a:xfrm>
              <a:off x="2704765"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1" name="Oval 100">
              <a:extLst>
                <a:ext uri="{FF2B5EF4-FFF2-40B4-BE49-F238E27FC236}">
                  <a16:creationId xmlns:a16="http://schemas.microsoft.com/office/drawing/2014/main" id="{427A34CA-B5C8-FA4D-9BAA-F3899B0F4E3E}"/>
                </a:ext>
              </a:extLst>
            </p:cNvPr>
            <p:cNvSpPr>
              <a:spLocks noChangeAspect="1"/>
            </p:cNvSpPr>
            <p:nvPr/>
          </p:nvSpPr>
          <p:spPr>
            <a:xfrm>
              <a:off x="3128592"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2" name="Oval 101">
              <a:extLst>
                <a:ext uri="{FF2B5EF4-FFF2-40B4-BE49-F238E27FC236}">
                  <a16:creationId xmlns:a16="http://schemas.microsoft.com/office/drawing/2014/main" id="{6652DCB8-C0D1-374F-BB16-78FAD096723D}"/>
                </a:ext>
              </a:extLst>
            </p:cNvPr>
            <p:cNvSpPr>
              <a:spLocks noChangeAspect="1"/>
            </p:cNvSpPr>
            <p:nvPr/>
          </p:nvSpPr>
          <p:spPr>
            <a:xfrm>
              <a:off x="3589747"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3" name="Oval 102">
              <a:extLst>
                <a:ext uri="{FF2B5EF4-FFF2-40B4-BE49-F238E27FC236}">
                  <a16:creationId xmlns:a16="http://schemas.microsoft.com/office/drawing/2014/main" id="{551DC074-D3D5-3740-984D-5DD80BD0955B}"/>
                </a:ext>
              </a:extLst>
            </p:cNvPr>
            <p:cNvSpPr>
              <a:spLocks noChangeAspect="1"/>
            </p:cNvSpPr>
            <p:nvPr/>
          </p:nvSpPr>
          <p:spPr>
            <a:xfrm>
              <a:off x="4031158" y="202719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4" name="Oval 103">
              <a:extLst>
                <a:ext uri="{FF2B5EF4-FFF2-40B4-BE49-F238E27FC236}">
                  <a16:creationId xmlns:a16="http://schemas.microsoft.com/office/drawing/2014/main" id="{0C88FF5E-799C-E94A-A109-DBDFB87D6ACA}"/>
                </a:ext>
              </a:extLst>
            </p:cNvPr>
            <p:cNvSpPr>
              <a:spLocks noChangeAspect="1"/>
            </p:cNvSpPr>
            <p:nvPr/>
          </p:nvSpPr>
          <p:spPr>
            <a:xfrm>
              <a:off x="4454985" y="201979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5" name="Oval 104">
              <a:extLst>
                <a:ext uri="{FF2B5EF4-FFF2-40B4-BE49-F238E27FC236}">
                  <a16:creationId xmlns:a16="http://schemas.microsoft.com/office/drawing/2014/main" id="{952DBA37-54CA-5E4E-9C6B-3713A3BAB4E9}"/>
                </a:ext>
              </a:extLst>
            </p:cNvPr>
            <p:cNvSpPr>
              <a:spLocks noChangeAspect="1"/>
            </p:cNvSpPr>
            <p:nvPr/>
          </p:nvSpPr>
          <p:spPr>
            <a:xfrm>
              <a:off x="4916140" y="201831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6" name="Oval 105">
              <a:extLst>
                <a:ext uri="{FF2B5EF4-FFF2-40B4-BE49-F238E27FC236}">
                  <a16:creationId xmlns:a16="http://schemas.microsoft.com/office/drawing/2014/main" id="{9E4F3E6D-B2A6-D94A-A3D3-34557664D0DA}"/>
                </a:ext>
              </a:extLst>
            </p:cNvPr>
            <p:cNvSpPr>
              <a:spLocks noChangeAspect="1"/>
            </p:cNvSpPr>
            <p:nvPr/>
          </p:nvSpPr>
          <p:spPr>
            <a:xfrm>
              <a:off x="5367847"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7" name="Oval 106">
              <a:extLst>
                <a:ext uri="{FF2B5EF4-FFF2-40B4-BE49-F238E27FC236}">
                  <a16:creationId xmlns:a16="http://schemas.microsoft.com/office/drawing/2014/main" id="{5053D262-BC76-0F41-8332-5D491BDAE38A}"/>
                </a:ext>
              </a:extLst>
            </p:cNvPr>
            <p:cNvSpPr>
              <a:spLocks noChangeAspect="1"/>
            </p:cNvSpPr>
            <p:nvPr/>
          </p:nvSpPr>
          <p:spPr>
            <a:xfrm>
              <a:off x="5791674"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8" name="Oval 107">
              <a:extLst>
                <a:ext uri="{FF2B5EF4-FFF2-40B4-BE49-F238E27FC236}">
                  <a16:creationId xmlns:a16="http://schemas.microsoft.com/office/drawing/2014/main" id="{8AF57D30-8AED-B143-B3F2-8462B28F3C15}"/>
                </a:ext>
              </a:extLst>
            </p:cNvPr>
            <p:cNvSpPr>
              <a:spLocks noChangeAspect="1"/>
            </p:cNvSpPr>
            <p:nvPr/>
          </p:nvSpPr>
          <p:spPr>
            <a:xfrm>
              <a:off x="6252829"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9" name="Oval 108">
              <a:extLst>
                <a:ext uri="{FF2B5EF4-FFF2-40B4-BE49-F238E27FC236}">
                  <a16:creationId xmlns:a16="http://schemas.microsoft.com/office/drawing/2014/main" id="{A7E08406-9D9E-5245-B47B-EC9209673682}"/>
                </a:ext>
              </a:extLst>
            </p:cNvPr>
            <p:cNvSpPr>
              <a:spLocks noChangeAspect="1"/>
            </p:cNvSpPr>
            <p:nvPr/>
          </p:nvSpPr>
          <p:spPr>
            <a:xfrm>
              <a:off x="6694240" y="201888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0" name="Oval 109">
              <a:extLst>
                <a:ext uri="{FF2B5EF4-FFF2-40B4-BE49-F238E27FC236}">
                  <a16:creationId xmlns:a16="http://schemas.microsoft.com/office/drawing/2014/main" id="{47E7B098-E7A6-564B-AEE4-596404D984CB}"/>
                </a:ext>
              </a:extLst>
            </p:cNvPr>
            <p:cNvSpPr>
              <a:spLocks noChangeAspect="1"/>
            </p:cNvSpPr>
            <p:nvPr/>
          </p:nvSpPr>
          <p:spPr>
            <a:xfrm>
              <a:off x="7118067" y="20114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1" name="Oval 110">
              <a:extLst>
                <a:ext uri="{FF2B5EF4-FFF2-40B4-BE49-F238E27FC236}">
                  <a16:creationId xmlns:a16="http://schemas.microsoft.com/office/drawing/2014/main" id="{EC061686-CCD2-0446-A16F-46289F439C65}"/>
                </a:ext>
              </a:extLst>
            </p:cNvPr>
            <p:cNvSpPr>
              <a:spLocks noChangeAspect="1"/>
            </p:cNvSpPr>
            <p:nvPr/>
          </p:nvSpPr>
          <p:spPr>
            <a:xfrm>
              <a:off x="7579222" y="200999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2" name="Oval 111">
              <a:extLst>
                <a:ext uri="{FF2B5EF4-FFF2-40B4-BE49-F238E27FC236}">
                  <a16:creationId xmlns:a16="http://schemas.microsoft.com/office/drawing/2014/main" id="{2BFCF00F-9DA9-0445-8827-3C6306E24880}"/>
                </a:ext>
              </a:extLst>
            </p:cNvPr>
            <p:cNvSpPr>
              <a:spLocks noChangeAspect="1"/>
            </p:cNvSpPr>
            <p:nvPr/>
          </p:nvSpPr>
          <p:spPr>
            <a:xfrm>
              <a:off x="8037438" y="201637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3" name="Oval 112">
              <a:extLst>
                <a:ext uri="{FF2B5EF4-FFF2-40B4-BE49-F238E27FC236}">
                  <a16:creationId xmlns:a16="http://schemas.microsoft.com/office/drawing/2014/main" id="{794763E2-621C-1F45-BA7A-84B65F0D325A}"/>
                </a:ext>
              </a:extLst>
            </p:cNvPr>
            <p:cNvSpPr>
              <a:spLocks noChangeAspect="1"/>
            </p:cNvSpPr>
            <p:nvPr/>
          </p:nvSpPr>
          <p:spPr>
            <a:xfrm>
              <a:off x="8498593" y="201489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8" name="Group 37">
            <a:extLst>
              <a:ext uri="{FF2B5EF4-FFF2-40B4-BE49-F238E27FC236}">
                <a16:creationId xmlns:a16="http://schemas.microsoft.com/office/drawing/2014/main" id="{8B38B7E6-ECE6-9741-BEEA-FD3B52CD6CB6}"/>
              </a:ext>
            </a:extLst>
          </p:cNvPr>
          <p:cNvGrpSpPr/>
          <p:nvPr/>
        </p:nvGrpSpPr>
        <p:grpSpPr>
          <a:xfrm>
            <a:off x="1118236" y="3589798"/>
            <a:ext cx="4468235" cy="214064"/>
            <a:chOff x="2705817" y="3308538"/>
            <a:chExt cx="6068148" cy="290713"/>
          </a:xfrm>
        </p:grpSpPr>
        <p:sp>
          <p:nvSpPr>
            <p:cNvPr id="86" name="Oval 85">
              <a:extLst>
                <a:ext uri="{FF2B5EF4-FFF2-40B4-BE49-F238E27FC236}">
                  <a16:creationId xmlns:a16="http://schemas.microsoft.com/office/drawing/2014/main" id="{FBD0EF0A-9374-064F-A9E4-D9F73EC721CA}"/>
                </a:ext>
              </a:extLst>
            </p:cNvPr>
            <p:cNvSpPr>
              <a:spLocks noChangeAspect="1"/>
            </p:cNvSpPr>
            <p:nvPr/>
          </p:nvSpPr>
          <p:spPr>
            <a:xfrm>
              <a:off x="2705817"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7" name="Oval 86">
              <a:extLst>
                <a:ext uri="{FF2B5EF4-FFF2-40B4-BE49-F238E27FC236}">
                  <a16:creationId xmlns:a16="http://schemas.microsoft.com/office/drawing/2014/main" id="{FBCD747A-7D94-4140-93CB-C5C204079E22}"/>
                </a:ext>
              </a:extLst>
            </p:cNvPr>
            <p:cNvSpPr>
              <a:spLocks noChangeAspect="1"/>
            </p:cNvSpPr>
            <p:nvPr/>
          </p:nvSpPr>
          <p:spPr>
            <a:xfrm>
              <a:off x="3129644"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8" name="Oval 87">
              <a:extLst>
                <a:ext uri="{FF2B5EF4-FFF2-40B4-BE49-F238E27FC236}">
                  <a16:creationId xmlns:a16="http://schemas.microsoft.com/office/drawing/2014/main" id="{1C058AD1-34EC-7F4A-8883-71A594C4D434}"/>
                </a:ext>
              </a:extLst>
            </p:cNvPr>
            <p:cNvSpPr>
              <a:spLocks noChangeAspect="1"/>
            </p:cNvSpPr>
            <p:nvPr/>
          </p:nvSpPr>
          <p:spPr>
            <a:xfrm>
              <a:off x="3590799"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9" name="Oval 88">
              <a:extLst>
                <a:ext uri="{FF2B5EF4-FFF2-40B4-BE49-F238E27FC236}">
                  <a16:creationId xmlns:a16="http://schemas.microsoft.com/office/drawing/2014/main" id="{FBC916AD-63FB-2449-922B-40964D46D9A4}"/>
                </a:ext>
              </a:extLst>
            </p:cNvPr>
            <p:cNvSpPr>
              <a:spLocks noChangeAspect="1"/>
            </p:cNvSpPr>
            <p:nvPr/>
          </p:nvSpPr>
          <p:spPr>
            <a:xfrm>
              <a:off x="4032210" y="332573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0" name="Oval 89">
              <a:extLst>
                <a:ext uri="{FF2B5EF4-FFF2-40B4-BE49-F238E27FC236}">
                  <a16:creationId xmlns:a16="http://schemas.microsoft.com/office/drawing/2014/main" id="{7844C46A-C1D3-5A4A-8EB7-145D65DF804A}"/>
                </a:ext>
              </a:extLst>
            </p:cNvPr>
            <p:cNvSpPr>
              <a:spLocks noChangeAspect="1"/>
            </p:cNvSpPr>
            <p:nvPr/>
          </p:nvSpPr>
          <p:spPr>
            <a:xfrm>
              <a:off x="4456037" y="331833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1" name="Oval 90">
              <a:extLst>
                <a:ext uri="{FF2B5EF4-FFF2-40B4-BE49-F238E27FC236}">
                  <a16:creationId xmlns:a16="http://schemas.microsoft.com/office/drawing/2014/main" id="{A9CB9EC4-2DE7-C449-B528-E5073F765227}"/>
                </a:ext>
              </a:extLst>
            </p:cNvPr>
            <p:cNvSpPr>
              <a:spLocks noChangeAspect="1"/>
            </p:cNvSpPr>
            <p:nvPr/>
          </p:nvSpPr>
          <p:spPr>
            <a:xfrm>
              <a:off x="4917192" y="331685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2" name="Oval 91">
              <a:extLst>
                <a:ext uri="{FF2B5EF4-FFF2-40B4-BE49-F238E27FC236}">
                  <a16:creationId xmlns:a16="http://schemas.microsoft.com/office/drawing/2014/main" id="{5DC34C65-35DE-F84F-8233-0A956099AD89}"/>
                </a:ext>
              </a:extLst>
            </p:cNvPr>
            <p:cNvSpPr>
              <a:spLocks noChangeAspect="1"/>
            </p:cNvSpPr>
            <p:nvPr/>
          </p:nvSpPr>
          <p:spPr>
            <a:xfrm>
              <a:off x="5368899"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3" name="Oval 92">
              <a:extLst>
                <a:ext uri="{FF2B5EF4-FFF2-40B4-BE49-F238E27FC236}">
                  <a16:creationId xmlns:a16="http://schemas.microsoft.com/office/drawing/2014/main" id="{04EF4CBE-8A77-924E-B4D4-25333F3A2465}"/>
                </a:ext>
              </a:extLst>
            </p:cNvPr>
            <p:cNvSpPr>
              <a:spLocks noChangeAspect="1"/>
            </p:cNvSpPr>
            <p:nvPr/>
          </p:nvSpPr>
          <p:spPr>
            <a:xfrm>
              <a:off x="5792726"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4" name="Oval 93">
              <a:extLst>
                <a:ext uri="{FF2B5EF4-FFF2-40B4-BE49-F238E27FC236}">
                  <a16:creationId xmlns:a16="http://schemas.microsoft.com/office/drawing/2014/main" id="{38C5FF3B-A849-FA4C-94CE-964CFEA84EC9}"/>
                </a:ext>
              </a:extLst>
            </p:cNvPr>
            <p:cNvSpPr>
              <a:spLocks noChangeAspect="1"/>
            </p:cNvSpPr>
            <p:nvPr/>
          </p:nvSpPr>
          <p:spPr>
            <a:xfrm>
              <a:off x="6253881"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5" name="Oval 94">
              <a:extLst>
                <a:ext uri="{FF2B5EF4-FFF2-40B4-BE49-F238E27FC236}">
                  <a16:creationId xmlns:a16="http://schemas.microsoft.com/office/drawing/2014/main" id="{5815D318-4FF4-D545-B913-0952783E95A4}"/>
                </a:ext>
              </a:extLst>
            </p:cNvPr>
            <p:cNvSpPr>
              <a:spLocks noChangeAspect="1"/>
            </p:cNvSpPr>
            <p:nvPr/>
          </p:nvSpPr>
          <p:spPr>
            <a:xfrm>
              <a:off x="6695292" y="331742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6" name="Oval 95">
              <a:extLst>
                <a:ext uri="{FF2B5EF4-FFF2-40B4-BE49-F238E27FC236}">
                  <a16:creationId xmlns:a16="http://schemas.microsoft.com/office/drawing/2014/main" id="{00DD5E5D-0762-BE44-A5DC-A113D0BB86A6}"/>
                </a:ext>
              </a:extLst>
            </p:cNvPr>
            <p:cNvSpPr>
              <a:spLocks noChangeAspect="1"/>
            </p:cNvSpPr>
            <p:nvPr/>
          </p:nvSpPr>
          <p:spPr>
            <a:xfrm>
              <a:off x="7119119" y="331001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7" name="Oval 96">
              <a:extLst>
                <a:ext uri="{FF2B5EF4-FFF2-40B4-BE49-F238E27FC236}">
                  <a16:creationId xmlns:a16="http://schemas.microsoft.com/office/drawing/2014/main" id="{7B213E14-8D6F-9B4D-A74D-8FD9EC258D2E}"/>
                </a:ext>
              </a:extLst>
            </p:cNvPr>
            <p:cNvSpPr>
              <a:spLocks noChangeAspect="1"/>
            </p:cNvSpPr>
            <p:nvPr/>
          </p:nvSpPr>
          <p:spPr>
            <a:xfrm>
              <a:off x="7580274" y="330853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8" name="Oval 97">
              <a:extLst>
                <a:ext uri="{FF2B5EF4-FFF2-40B4-BE49-F238E27FC236}">
                  <a16:creationId xmlns:a16="http://schemas.microsoft.com/office/drawing/2014/main" id="{DC0FD10C-55E7-EC40-8EA9-744764501205}"/>
                </a:ext>
              </a:extLst>
            </p:cNvPr>
            <p:cNvSpPr>
              <a:spLocks noChangeAspect="1"/>
            </p:cNvSpPr>
            <p:nvPr/>
          </p:nvSpPr>
          <p:spPr>
            <a:xfrm>
              <a:off x="8038490" y="331491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9" name="Oval 98">
              <a:extLst>
                <a:ext uri="{FF2B5EF4-FFF2-40B4-BE49-F238E27FC236}">
                  <a16:creationId xmlns:a16="http://schemas.microsoft.com/office/drawing/2014/main" id="{C557EC65-8C3F-FA41-8B1F-959F0875A6BB}"/>
                </a:ext>
              </a:extLst>
            </p:cNvPr>
            <p:cNvSpPr>
              <a:spLocks noChangeAspect="1"/>
            </p:cNvSpPr>
            <p:nvPr/>
          </p:nvSpPr>
          <p:spPr>
            <a:xfrm>
              <a:off x="8499645" y="331343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9" name="Group 38">
            <a:extLst>
              <a:ext uri="{FF2B5EF4-FFF2-40B4-BE49-F238E27FC236}">
                <a16:creationId xmlns:a16="http://schemas.microsoft.com/office/drawing/2014/main" id="{99342FAD-2BFE-0842-B403-C19EFD6F8AF4}"/>
              </a:ext>
            </a:extLst>
          </p:cNvPr>
          <p:cNvGrpSpPr/>
          <p:nvPr/>
        </p:nvGrpSpPr>
        <p:grpSpPr>
          <a:xfrm>
            <a:off x="1119783" y="3914198"/>
            <a:ext cx="4468235" cy="214064"/>
            <a:chOff x="2707918" y="3749094"/>
            <a:chExt cx="6068148" cy="290713"/>
          </a:xfrm>
        </p:grpSpPr>
        <p:sp>
          <p:nvSpPr>
            <p:cNvPr id="72" name="Oval 71">
              <a:extLst>
                <a:ext uri="{FF2B5EF4-FFF2-40B4-BE49-F238E27FC236}">
                  <a16:creationId xmlns:a16="http://schemas.microsoft.com/office/drawing/2014/main" id="{AE136D61-F937-F149-B44A-D0300DF0A820}"/>
                </a:ext>
              </a:extLst>
            </p:cNvPr>
            <p:cNvSpPr>
              <a:spLocks noChangeAspect="1"/>
            </p:cNvSpPr>
            <p:nvPr/>
          </p:nvSpPr>
          <p:spPr>
            <a:xfrm>
              <a:off x="2707918"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3" name="Oval 72">
              <a:extLst>
                <a:ext uri="{FF2B5EF4-FFF2-40B4-BE49-F238E27FC236}">
                  <a16:creationId xmlns:a16="http://schemas.microsoft.com/office/drawing/2014/main" id="{B3CD99D9-5C37-EB44-A831-684BE6D67ABC}"/>
                </a:ext>
              </a:extLst>
            </p:cNvPr>
            <p:cNvSpPr>
              <a:spLocks noChangeAspect="1"/>
            </p:cNvSpPr>
            <p:nvPr/>
          </p:nvSpPr>
          <p:spPr>
            <a:xfrm>
              <a:off x="3131745"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4" name="Oval 73">
              <a:extLst>
                <a:ext uri="{FF2B5EF4-FFF2-40B4-BE49-F238E27FC236}">
                  <a16:creationId xmlns:a16="http://schemas.microsoft.com/office/drawing/2014/main" id="{B151A84B-2D88-6E4C-9CA6-A4AAD63D684A}"/>
                </a:ext>
              </a:extLst>
            </p:cNvPr>
            <p:cNvSpPr>
              <a:spLocks noChangeAspect="1"/>
            </p:cNvSpPr>
            <p:nvPr/>
          </p:nvSpPr>
          <p:spPr>
            <a:xfrm>
              <a:off x="3592900"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5" name="Oval 74">
              <a:extLst>
                <a:ext uri="{FF2B5EF4-FFF2-40B4-BE49-F238E27FC236}">
                  <a16:creationId xmlns:a16="http://schemas.microsoft.com/office/drawing/2014/main" id="{69BE7964-A75C-F14C-A0F9-FD9EBAA0FB95}"/>
                </a:ext>
              </a:extLst>
            </p:cNvPr>
            <p:cNvSpPr>
              <a:spLocks noChangeAspect="1"/>
            </p:cNvSpPr>
            <p:nvPr/>
          </p:nvSpPr>
          <p:spPr>
            <a:xfrm>
              <a:off x="4034311" y="376629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6" name="Oval 75">
              <a:extLst>
                <a:ext uri="{FF2B5EF4-FFF2-40B4-BE49-F238E27FC236}">
                  <a16:creationId xmlns:a16="http://schemas.microsoft.com/office/drawing/2014/main" id="{99D2F782-6DCC-8848-A805-D23C2136DC88}"/>
                </a:ext>
              </a:extLst>
            </p:cNvPr>
            <p:cNvSpPr>
              <a:spLocks noChangeAspect="1"/>
            </p:cNvSpPr>
            <p:nvPr/>
          </p:nvSpPr>
          <p:spPr>
            <a:xfrm>
              <a:off x="4458138" y="3758888"/>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7" name="Oval 76">
              <a:extLst>
                <a:ext uri="{FF2B5EF4-FFF2-40B4-BE49-F238E27FC236}">
                  <a16:creationId xmlns:a16="http://schemas.microsoft.com/office/drawing/2014/main" id="{3BBC2B90-2AF0-314C-B826-E644E1CC503E}"/>
                </a:ext>
              </a:extLst>
            </p:cNvPr>
            <p:cNvSpPr>
              <a:spLocks noChangeAspect="1"/>
            </p:cNvSpPr>
            <p:nvPr/>
          </p:nvSpPr>
          <p:spPr>
            <a:xfrm>
              <a:off x="4919293" y="375740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8" name="Oval 77">
              <a:extLst>
                <a:ext uri="{FF2B5EF4-FFF2-40B4-BE49-F238E27FC236}">
                  <a16:creationId xmlns:a16="http://schemas.microsoft.com/office/drawing/2014/main" id="{549FF583-4FAD-5647-9FE4-3EA84FDCA22C}"/>
                </a:ext>
              </a:extLst>
            </p:cNvPr>
            <p:cNvSpPr>
              <a:spLocks noChangeAspect="1"/>
            </p:cNvSpPr>
            <p:nvPr/>
          </p:nvSpPr>
          <p:spPr>
            <a:xfrm>
              <a:off x="5371000"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9" name="Oval 78">
              <a:extLst>
                <a:ext uri="{FF2B5EF4-FFF2-40B4-BE49-F238E27FC236}">
                  <a16:creationId xmlns:a16="http://schemas.microsoft.com/office/drawing/2014/main" id="{DD60A26E-40C2-CC45-A6D3-FED141FA3DBA}"/>
                </a:ext>
              </a:extLst>
            </p:cNvPr>
            <p:cNvSpPr>
              <a:spLocks noChangeAspect="1"/>
            </p:cNvSpPr>
            <p:nvPr/>
          </p:nvSpPr>
          <p:spPr>
            <a:xfrm>
              <a:off x="5794827"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0" name="Oval 79">
              <a:extLst>
                <a:ext uri="{FF2B5EF4-FFF2-40B4-BE49-F238E27FC236}">
                  <a16:creationId xmlns:a16="http://schemas.microsoft.com/office/drawing/2014/main" id="{03BCC03A-66A1-FB4A-83FD-002033F0F54E}"/>
                </a:ext>
              </a:extLst>
            </p:cNvPr>
            <p:cNvSpPr>
              <a:spLocks noChangeAspect="1"/>
            </p:cNvSpPr>
            <p:nvPr/>
          </p:nvSpPr>
          <p:spPr>
            <a:xfrm>
              <a:off x="6255982"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1" name="Oval 80">
              <a:extLst>
                <a:ext uri="{FF2B5EF4-FFF2-40B4-BE49-F238E27FC236}">
                  <a16:creationId xmlns:a16="http://schemas.microsoft.com/office/drawing/2014/main" id="{EAB628C9-B974-9040-9A29-7B447DCB0229}"/>
                </a:ext>
              </a:extLst>
            </p:cNvPr>
            <p:cNvSpPr>
              <a:spLocks noChangeAspect="1"/>
            </p:cNvSpPr>
            <p:nvPr/>
          </p:nvSpPr>
          <p:spPr>
            <a:xfrm>
              <a:off x="6697393" y="375797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2" name="Oval 81">
              <a:extLst>
                <a:ext uri="{FF2B5EF4-FFF2-40B4-BE49-F238E27FC236}">
                  <a16:creationId xmlns:a16="http://schemas.microsoft.com/office/drawing/2014/main" id="{8C868C15-2ABE-4447-83D6-ACE2C730C47C}"/>
                </a:ext>
              </a:extLst>
            </p:cNvPr>
            <p:cNvSpPr>
              <a:spLocks noChangeAspect="1"/>
            </p:cNvSpPr>
            <p:nvPr/>
          </p:nvSpPr>
          <p:spPr>
            <a:xfrm>
              <a:off x="7121220" y="3750575"/>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3" name="Oval 82">
              <a:extLst>
                <a:ext uri="{FF2B5EF4-FFF2-40B4-BE49-F238E27FC236}">
                  <a16:creationId xmlns:a16="http://schemas.microsoft.com/office/drawing/2014/main" id="{5671FE08-1257-3A4E-916D-A04BA00599D5}"/>
                </a:ext>
              </a:extLst>
            </p:cNvPr>
            <p:cNvSpPr>
              <a:spLocks noChangeAspect="1"/>
            </p:cNvSpPr>
            <p:nvPr/>
          </p:nvSpPr>
          <p:spPr>
            <a:xfrm>
              <a:off x="7582375" y="3749094"/>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4" name="Oval 83">
              <a:extLst>
                <a:ext uri="{FF2B5EF4-FFF2-40B4-BE49-F238E27FC236}">
                  <a16:creationId xmlns:a16="http://schemas.microsoft.com/office/drawing/2014/main" id="{55AFEE19-E02E-1E47-819D-56A78EFF3B1E}"/>
                </a:ext>
              </a:extLst>
            </p:cNvPr>
            <p:cNvSpPr>
              <a:spLocks noChangeAspect="1"/>
            </p:cNvSpPr>
            <p:nvPr/>
          </p:nvSpPr>
          <p:spPr>
            <a:xfrm>
              <a:off x="8040591" y="375547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5" name="Oval 84">
              <a:extLst>
                <a:ext uri="{FF2B5EF4-FFF2-40B4-BE49-F238E27FC236}">
                  <a16:creationId xmlns:a16="http://schemas.microsoft.com/office/drawing/2014/main" id="{31C2CD32-5729-4143-936B-342BCFB71573}"/>
                </a:ext>
              </a:extLst>
            </p:cNvPr>
            <p:cNvSpPr>
              <a:spLocks noChangeAspect="1"/>
            </p:cNvSpPr>
            <p:nvPr/>
          </p:nvSpPr>
          <p:spPr>
            <a:xfrm>
              <a:off x="8501746" y="3753991"/>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grpSp>
      <p:grpSp>
        <p:nvGrpSpPr>
          <p:cNvPr id="40" name="Group 39">
            <a:extLst>
              <a:ext uri="{FF2B5EF4-FFF2-40B4-BE49-F238E27FC236}">
                <a16:creationId xmlns:a16="http://schemas.microsoft.com/office/drawing/2014/main" id="{EBDEF6DE-4B61-EC46-BA31-FCB1A6BB6A16}"/>
              </a:ext>
            </a:extLst>
          </p:cNvPr>
          <p:cNvGrpSpPr/>
          <p:nvPr/>
        </p:nvGrpSpPr>
        <p:grpSpPr>
          <a:xfrm>
            <a:off x="1116155" y="3278518"/>
            <a:ext cx="4468235" cy="214064"/>
            <a:chOff x="2702990" y="2885800"/>
            <a:chExt cx="6068148" cy="290713"/>
          </a:xfrm>
        </p:grpSpPr>
        <p:sp>
          <p:nvSpPr>
            <p:cNvPr id="58" name="Oval 57">
              <a:extLst>
                <a:ext uri="{FF2B5EF4-FFF2-40B4-BE49-F238E27FC236}">
                  <a16:creationId xmlns:a16="http://schemas.microsoft.com/office/drawing/2014/main" id="{C9DE5A5B-5CB4-DC44-AA43-C5175257BAF1}"/>
                </a:ext>
              </a:extLst>
            </p:cNvPr>
            <p:cNvSpPr>
              <a:spLocks noChangeAspect="1"/>
            </p:cNvSpPr>
            <p:nvPr/>
          </p:nvSpPr>
          <p:spPr>
            <a:xfrm>
              <a:off x="2702990"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 name="Oval 58">
              <a:extLst>
                <a:ext uri="{FF2B5EF4-FFF2-40B4-BE49-F238E27FC236}">
                  <a16:creationId xmlns:a16="http://schemas.microsoft.com/office/drawing/2014/main" id="{9C4C1948-4B4D-D24E-ADE9-89F65AE621EA}"/>
                </a:ext>
              </a:extLst>
            </p:cNvPr>
            <p:cNvSpPr>
              <a:spLocks noChangeAspect="1"/>
            </p:cNvSpPr>
            <p:nvPr/>
          </p:nvSpPr>
          <p:spPr>
            <a:xfrm>
              <a:off x="3126817"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 name="Oval 59">
              <a:extLst>
                <a:ext uri="{FF2B5EF4-FFF2-40B4-BE49-F238E27FC236}">
                  <a16:creationId xmlns:a16="http://schemas.microsoft.com/office/drawing/2014/main" id="{7058EB3C-9FB3-B54E-B98D-4AAABEEC65D5}"/>
                </a:ext>
              </a:extLst>
            </p:cNvPr>
            <p:cNvSpPr>
              <a:spLocks noChangeAspect="1"/>
            </p:cNvSpPr>
            <p:nvPr/>
          </p:nvSpPr>
          <p:spPr>
            <a:xfrm>
              <a:off x="3587972"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 name="Oval 60">
              <a:extLst>
                <a:ext uri="{FF2B5EF4-FFF2-40B4-BE49-F238E27FC236}">
                  <a16:creationId xmlns:a16="http://schemas.microsoft.com/office/drawing/2014/main" id="{E8CAFDCB-D048-3443-96A8-E01C88EC37B0}"/>
                </a:ext>
              </a:extLst>
            </p:cNvPr>
            <p:cNvSpPr>
              <a:spLocks noChangeAspect="1"/>
            </p:cNvSpPr>
            <p:nvPr/>
          </p:nvSpPr>
          <p:spPr>
            <a:xfrm>
              <a:off x="4029383" y="290299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 name="Oval 61">
              <a:extLst>
                <a:ext uri="{FF2B5EF4-FFF2-40B4-BE49-F238E27FC236}">
                  <a16:creationId xmlns:a16="http://schemas.microsoft.com/office/drawing/2014/main" id="{2E690BCB-32DF-5F4A-8C63-65696922A044}"/>
                </a:ext>
              </a:extLst>
            </p:cNvPr>
            <p:cNvSpPr>
              <a:spLocks noChangeAspect="1"/>
            </p:cNvSpPr>
            <p:nvPr/>
          </p:nvSpPr>
          <p:spPr>
            <a:xfrm>
              <a:off x="4453210" y="289559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3" name="Oval 62">
              <a:extLst>
                <a:ext uri="{FF2B5EF4-FFF2-40B4-BE49-F238E27FC236}">
                  <a16:creationId xmlns:a16="http://schemas.microsoft.com/office/drawing/2014/main" id="{AC5C5822-F600-A942-82C6-824ADAC74330}"/>
                </a:ext>
              </a:extLst>
            </p:cNvPr>
            <p:cNvSpPr>
              <a:spLocks noChangeAspect="1"/>
            </p:cNvSpPr>
            <p:nvPr/>
          </p:nvSpPr>
          <p:spPr>
            <a:xfrm>
              <a:off x="4914365" y="28941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4" name="Oval 63">
              <a:extLst>
                <a:ext uri="{FF2B5EF4-FFF2-40B4-BE49-F238E27FC236}">
                  <a16:creationId xmlns:a16="http://schemas.microsoft.com/office/drawing/2014/main" id="{AD3FCFE5-6D86-584B-AC7E-5A83F26D2726}"/>
                </a:ext>
              </a:extLst>
            </p:cNvPr>
            <p:cNvSpPr>
              <a:spLocks noChangeAspect="1"/>
            </p:cNvSpPr>
            <p:nvPr/>
          </p:nvSpPr>
          <p:spPr>
            <a:xfrm>
              <a:off x="5366072"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5" name="Oval 64">
              <a:extLst>
                <a:ext uri="{FF2B5EF4-FFF2-40B4-BE49-F238E27FC236}">
                  <a16:creationId xmlns:a16="http://schemas.microsoft.com/office/drawing/2014/main" id="{35F18523-38C0-A24F-80D6-95E5F1379570}"/>
                </a:ext>
              </a:extLst>
            </p:cNvPr>
            <p:cNvSpPr>
              <a:spLocks noChangeAspect="1"/>
            </p:cNvSpPr>
            <p:nvPr/>
          </p:nvSpPr>
          <p:spPr>
            <a:xfrm>
              <a:off x="5789899"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6" name="Oval 65">
              <a:extLst>
                <a:ext uri="{FF2B5EF4-FFF2-40B4-BE49-F238E27FC236}">
                  <a16:creationId xmlns:a16="http://schemas.microsoft.com/office/drawing/2014/main" id="{53378C91-4F3D-8441-9D1D-4EF7DF2FBC04}"/>
                </a:ext>
              </a:extLst>
            </p:cNvPr>
            <p:cNvSpPr>
              <a:spLocks noChangeAspect="1"/>
            </p:cNvSpPr>
            <p:nvPr/>
          </p:nvSpPr>
          <p:spPr>
            <a:xfrm>
              <a:off x="6251054"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7" name="Oval 66">
              <a:extLst>
                <a:ext uri="{FF2B5EF4-FFF2-40B4-BE49-F238E27FC236}">
                  <a16:creationId xmlns:a16="http://schemas.microsoft.com/office/drawing/2014/main" id="{F7AB99C2-D922-4542-BF21-0A495C8F9172}"/>
                </a:ext>
              </a:extLst>
            </p:cNvPr>
            <p:cNvSpPr>
              <a:spLocks noChangeAspect="1"/>
            </p:cNvSpPr>
            <p:nvPr/>
          </p:nvSpPr>
          <p:spPr>
            <a:xfrm>
              <a:off x="6692465" y="289468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8" name="Oval 67">
              <a:extLst>
                <a:ext uri="{FF2B5EF4-FFF2-40B4-BE49-F238E27FC236}">
                  <a16:creationId xmlns:a16="http://schemas.microsoft.com/office/drawing/2014/main" id="{DFE9C7B4-393D-7445-9E67-58B194D84996}"/>
                </a:ext>
              </a:extLst>
            </p:cNvPr>
            <p:cNvSpPr>
              <a:spLocks noChangeAspect="1"/>
            </p:cNvSpPr>
            <p:nvPr/>
          </p:nvSpPr>
          <p:spPr>
            <a:xfrm>
              <a:off x="7116292" y="288728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9" name="Oval 68">
              <a:extLst>
                <a:ext uri="{FF2B5EF4-FFF2-40B4-BE49-F238E27FC236}">
                  <a16:creationId xmlns:a16="http://schemas.microsoft.com/office/drawing/2014/main" id="{FB5F39F2-CB7B-CA48-A28E-92F746201EDD}"/>
                </a:ext>
              </a:extLst>
            </p:cNvPr>
            <p:cNvSpPr>
              <a:spLocks noChangeAspect="1"/>
            </p:cNvSpPr>
            <p:nvPr/>
          </p:nvSpPr>
          <p:spPr>
            <a:xfrm>
              <a:off x="7577447" y="28858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0" name="Oval 69">
              <a:extLst>
                <a:ext uri="{FF2B5EF4-FFF2-40B4-BE49-F238E27FC236}">
                  <a16:creationId xmlns:a16="http://schemas.microsoft.com/office/drawing/2014/main" id="{CD291502-A55A-EF43-9FFF-EF4C3571320D}"/>
                </a:ext>
              </a:extLst>
            </p:cNvPr>
            <p:cNvSpPr>
              <a:spLocks noChangeAspect="1"/>
            </p:cNvSpPr>
            <p:nvPr/>
          </p:nvSpPr>
          <p:spPr>
            <a:xfrm>
              <a:off x="8035663" y="289217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1" name="Oval 70">
              <a:extLst>
                <a:ext uri="{FF2B5EF4-FFF2-40B4-BE49-F238E27FC236}">
                  <a16:creationId xmlns:a16="http://schemas.microsoft.com/office/drawing/2014/main" id="{EAD61B01-F7D1-2D4A-B217-8C05AD5EF053}"/>
                </a:ext>
              </a:extLst>
            </p:cNvPr>
            <p:cNvSpPr>
              <a:spLocks noChangeAspect="1"/>
            </p:cNvSpPr>
            <p:nvPr/>
          </p:nvSpPr>
          <p:spPr>
            <a:xfrm>
              <a:off x="8496818" y="289069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41" name="Group 40">
            <a:extLst>
              <a:ext uri="{FF2B5EF4-FFF2-40B4-BE49-F238E27FC236}">
                <a16:creationId xmlns:a16="http://schemas.microsoft.com/office/drawing/2014/main" id="{D22425F9-C07C-3348-A366-28F761E835AC}"/>
              </a:ext>
            </a:extLst>
          </p:cNvPr>
          <p:cNvGrpSpPr/>
          <p:nvPr/>
        </p:nvGrpSpPr>
        <p:grpSpPr>
          <a:xfrm>
            <a:off x="1119665" y="2976380"/>
            <a:ext cx="4468235" cy="214064"/>
            <a:chOff x="2707758" y="2475478"/>
            <a:chExt cx="6068148" cy="290713"/>
          </a:xfrm>
        </p:grpSpPr>
        <p:sp>
          <p:nvSpPr>
            <p:cNvPr id="44" name="Oval 43">
              <a:extLst>
                <a:ext uri="{FF2B5EF4-FFF2-40B4-BE49-F238E27FC236}">
                  <a16:creationId xmlns:a16="http://schemas.microsoft.com/office/drawing/2014/main" id="{24BF2680-CE62-7C4B-B9C3-E663FBE76BD8}"/>
                </a:ext>
              </a:extLst>
            </p:cNvPr>
            <p:cNvSpPr>
              <a:spLocks noChangeAspect="1"/>
            </p:cNvSpPr>
            <p:nvPr/>
          </p:nvSpPr>
          <p:spPr>
            <a:xfrm>
              <a:off x="2707758"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 name="Oval 44">
              <a:extLst>
                <a:ext uri="{FF2B5EF4-FFF2-40B4-BE49-F238E27FC236}">
                  <a16:creationId xmlns:a16="http://schemas.microsoft.com/office/drawing/2014/main" id="{54085440-D23C-B544-85DA-CDF2D59BA1D1}"/>
                </a:ext>
              </a:extLst>
            </p:cNvPr>
            <p:cNvSpPr>
              <a:spLocks noChangeAspect="1"/>
            </p:cNvSpPr>
            <p:nvPr/>
          </p:nvSpPr>
          <p:spPr>
            <a:xfrm>
              <a:off x="3131585"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6" name="Oval 45">
              <a:extLst>
                <a:ext uri="{FF2B5EF4-FFF2-40B4-BE49-F238E27FC236}">
                  <a16:creationId xmlns:a16="http://schemas.microsoft.com/office/drawing/2014/main" id="{DB37CF47-FD0C-FB4F-863C-59648C89A80F}"/>
                </a:ext>
              </a:extLst>
            </p:cNvPr>
            <p:cNvSpPr>
              <a:spLocks noChangeAspect="1"/>
            </p:cNvSpPr>
            <p:nvPr/>
          </p:nvSpPr>
          <p:spPr>
            <a:xfrm>
              <a:off x="3592740"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 name="Oval 46">
              <a:extLst>
                <a:ext uri="{FF2B5EF4-FFF2-40B4-BE49-F238E27FC236}">
                  <a16:creationId xmlns:a16="http://schemas.microsoft.com/office/drawing/2014/main" id="{96D8D004-C25B-B54A-969F-AFA17717AEBE}"/>
                </a:ext>
              </a:extLst>
            </p:cNvPr>
            <p:cNvSpPr>
              <a:spLocks noChangeAspect="1"/>
            </p:cNvSpPr>
            <p:nvPr/>
          </p:nvSpPr>
          <p:spPr>
            <a:xfrm>
              <a:off x="4034151" y="249267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 name="Oval 47">
              <a:extLst>
                <a:ext uri="{FF2B5EF4-FFF2-40B4-BE49-F238E27FC236}">
                  <a16:creationId xmlns:a16="http://schemas.microsoft.com/office/drawing/2014/main" id="{911032EA-186E-E343-B730-335559FD6135}"/>
                </a:ext>
              </a:extLst>
            </p:cNvPr>
            <p:cNvSpPr>
              <a:spLocks noChangeAspect="1"/>
            </p:cNvSpPr>
            <p:nvPr/>
          </p:nvSpPr>
          <p:spPr>
            <a:xfrm>
              <a:off x="4457978" y="248527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 name="Oval 48">
              <a:extLst>
                <a:ext uri="{FF2B5EF4-FFF2-40B4-BE49-F238E27FC236}">
                  <a16:creationId xmlns:a16="http://schemas.microsoft.com/office/drawing/2014/main" id="{1957298F-88EF-304E-AF3A-E0BE0E0099A0}"/>
                </a:ext>
              </a:extLst>
            </p:cNvPr>
            <p:cNvSpPr>
              <a:spLocks noChangeAspect="1"/>
            </p:cNvSpPr>
            <p:nvPr/>
          </p:nvSpPr>
          <p:spPr>
            <a:xfrm>
              <a:off x="4919133" y="248379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0" name="Oval 49">
              <a:extLst>
                <a:ext uri="{FF2B5EF4-FFF2-40B4-BE49-F238E27FC236}">
                  <a16:creationId xmlns:a16="http://schemas.microsoft.com/office/drawing/2014/main" id="{8245625A-BF6E-1C4F-A626-6DCE9F795086}"/>
                </a:ext>
              </a:extLst>
            </p:cNvPr>
            <p:cNvSpPr>
              <a:spLocks noChangeAspect="1"/>
            </p:cNvSpPr>
            <p:nvPr/>
          </p:nvSpPr>
          <p:spPr>
            <a:xfrm>
              <a:off x="5370840"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1" name="Oval 50">
              <a:extLst>
                <a:ext uri="{FF2B5EF4-FFF2-40B4-BE49-F238E27FC236}">
                  <a16:creationId xmlns:a16="http://schemas.microsoft.com/office/drawing/2014/main" id="{9E53FF58-65ED-8C43-9EF9-9B825601E1F6}"/>
                </a:ext>
              </a:extLst>
            </p:cNvPr>
            <p:cNvSpPr>
              <a:spLocks noChangeAspect="1"/>
            </p:cNvSpPr>
            <p:nvPr/>
          </p:nvSpPr>
          <p:spPr>
            <a:xfrm>
              <a:off x="5794667"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2" name="Oval 51">
              <a:extLst>
                <a:ext uri="{FF2B5EF4-FFF2-40B4-BE49-F238E27FC236}">
                  <a16:creationId xmlns:a16="http://schemas.microsoft.com/office/drawing/2014/main" id="{22A489B6-F360-BA40-9926-A2B8E59FFFAD}"/>
                </a:ext>
              </a:extLst>
            </p:cNvPr>
            <p:cNvSpPr>
              <a:spLocks noChangeAspect="1"/>
            </p:cNvSpPr>
            <p:nvPr/>
          </p:nvSpPr>
          <p:spPr>
            <a:xfrm>
              <a:off x="6255822"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3" name="Oval 52">
              <a:extLst>
                <a:ext uri="{FF2B5EF4-FFF2-40B4-BE49-F238E27FC236}">
                  <a16:creationId xmlns:a16="http://schemas.microsoft.com/office/drawing/2014/main" id="{C91DA012-58A4-534A-B6B5-C355325E988B}"/>
                </a:ext>
              </a:extLst>
            </p:cNvPr>
            <p:cNvSpPr>
              <a:spLocks noChangeAspect="1"/>
            </p:cNvSpPr>
            <p:nvPr/>
          </p:nvSpPr>
          <p:spPr>
            <a:xfrm>
              <a:off x="6697233" y="248436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4" name="Oval 53">
              <a:extLst>
                <a:ext uri="{FF2B5EF4-FFF2-40B4-BE49-F238E27FC236}">
                  <a16:creationId xmlns:a16="http://schemas.microsoft.com/office/drawing/2014/main" id="{59DB3ABF-F949-1644-864E-63BDF7358EC2}"/>
                </a:ext>
              </a:extLst>
            </p:cNvPr>
            <p:cNvSpPr>
              <a:spLocks noChangeAspect="1"/>
            </p:cNvSpPr>
            <p:nvPr/>
          </p:nvSpPr>
          <p:spPr>
            <a:xfrm>
              <a:off x="7121060" y="247695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5" name="Oval 54">
              <a:extLst>
                <a:ext uri="{FF2B5EF4-FFF2-40B4-BE49-F238E27FC236}">
                  <a16:creationId xmlns:a16="http://schemas.microsoft.com/office/drawing/2014/main" id="{3B7DF834-B35B-A142-8D31-8D456FF486D4}"/>
                </a:ext>
              </a:extLst>
            </p:cNvPr>
            <p:cNvSpPr>
              <a:spLocks noChangeAspect="1"/>
            </p:cNvSpPr>
            <p:nvPr/>
          </p:nvSpPr>
          <p:spPr>
            <a:xfrm>
              <a:off x="7582215" y="247547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 name="Oval 55">
              <a:extLst>
                <a:ext uri="{FF2B5EF4-FFF2-40B4-BE49-F238E27FC236}">
                  <a16:creationId xmlns:a16="http://schemas.microsoft.com/office/drawing/2014/main" id="{845F7FC6-1D89-8C43-8DE6-A3D17C386A92}"/>
                </a:ext>
              </a:extLst>
            </p:cNvPr>
            <p:cNvSpPr>
              <a:spLocks noChangeAspect="1"/>
            </p:cNvSpPr>
            <p:nvPr/>
          </p:nvSpPr>
          <p:spPr>
            <a:xfrm>
              <a:off x="8040431" y="248185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 name="Oval 56">
              <a:extLst>
                <a:ext uri="{FF2B5EF4-FFF2-40B4-BE49-F238E27FC236}">
                  <a16:creationId xmlns:a16="http://schemas.microsoft.com/office/drawing/2014/main" id="{9DF66DDD-AFB3-DD46-BCB0-97F5B180445A}"/>
                </a:ext>
              </a:extLst>
            </p:cNvPr>
            <p:cNvSpPr>
              <a:spLocks noChangeAspect="1"/>
            </p:cNvSpPr>
            <p:nvPr/>
          </p:nvSpPr>
          <p:spPr>
            <a:xfrm>
              <a:off x="8501586" y="24803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sp>
        <p:nvSpPr>
          <p:cNvPr id="42" name="Rounded Rectangle 41">
            <a:extLst>
              <a:ext uri="{FF2B5EF4-FFF2-40B4-BE49-F238E27FC236}">
                <a16:creationId xmlns:a16="http://schemas.microsoft.com/office/drawing/2014/main" id="{1343E328-E02F-1D47-93E9-F77DBA4F7A83}"/>
              </a:ext>
            </a:extLst>
          </p:cNvPr>
          <p:cNvSpPr/>
          <p:nvPr/>
        </p:nvSpPr>
        <p:spPr>
          <a:xfrm>
            <a:off x="571918" y="1973155"/>
            <a:ext cx="493844" cy="2507955"/>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latin typeface="Cambria" panose="02040503050406030204" pitchFamily="18" charset="0"/>
              </a:rPr>
              <a:t>regular </a:t>
            </a:r>
          </a:p>
          <a:p>
            <a:pPr algn="ctr"/>
            <a:r>
              <a:rPr lang="en-US" dirty="0">
                <a:solidFill>
                  <a:schemeClr val="bg1"/>
                </a:solidFill>
                <a:latin typeface="Cambria" panose="02040503050406030204" pitchFamily="18" charset="0"/>
              </a:rPr>
              <a:t>row decoder</a:t>
            </a:r>
          </a:p>
        </p:txBody>
      </p:sp>
      <p:sp>
        <p:nvSpPr>
          <p:cNvPr id="43" name="Rounded Rectangle 42">
            <a:extLst>
              <a:ext uri="{FF2B5EF4-FFF2-40B4-BE49-F238E27FC236}">
                <a16:creationId xmlns:a16="http://schemas.microsoft.com/office/drawing/2014/main" id="{45F0AD86-6C8C-1942-9627-6A0630BA9A59}"/>
              </a:ext>
            </a:extLst>
          </p:cNvPr>
          <p:cNvSpPr/>
          <p:nvPr/>
        </p:nvSpPr>
        <p:spPr>
          <a:xfrm>
            <a:off x="579569" y="4527017"/>
            <a:ext cx="493844" cy="107284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bg1"/>
                </a:solidFill>
                <a:latin typeface="Cambria" panose="02040503050406030204" pitchFamily="18" charset="0"/>
              </a:rPr>
              <a:t>bitwise decoder</a:t>
            </a:r>
          </a:p>
        </p:txBody>
      </p:sp>
      <p:sp>
        <p:nvSpPr>
          <p:cNvPr id="240" name="Rectangle 239">
            <a:extLst>
              <a:ext uri="{FF2B5EF4-FFF2-40B4-BE49-F238E27FC236}">
                <a16:creationId xmlns:a16="http://schemas.microsoft.com/office/drawing/2014/main" id="{2CC86C59-654E-8349-9B8D-C44BAC068790}"/>
              </a:ext>
            </a:extLst>
          </p:cNvPr>
          <p:cNvSpPr/>
          <p:nvPr/>
        </p:nvSpPr>
        <p:spPr>
          <a:xfrm>
            <a:off x="1394638" y="5907353"/>
            <a:ext cx="3843809" cy="523220"/>
          </a:xfrm>
          <a:prstGeom prst="rect">
            <a:avLst/>
          </a:prstGeom>
        </p:spPr>
        <p:txBody>
          <a:bodyPr wrap="none">
            <a:spAutoFit/>
          </a:bodyPr>
          <a:lstStyle/>
          <a:p>
            <a:r>
              <a:rPr lang="en-US" sz="2800" b="1" dirty="0">
                <a:latin typeface="Cambria" panose="02040503050406030204" pitchFamily="18" charset="0"/>
              </a:rPr>
              <a:t>subarray organization</a:t>
            </a:r>
          </a:p>
        </p:txBody>
      </p:sp>
      <p:sp>
        <p:nvSpPr>
          <p:cNvPr id="242" name="Rectangle 241">
            <a:extLst>
              <a:ext uri="{FF2B5EF4-FFF2-40B4-BE49-F238E27FC236}">
                <a16:creationId xmlns:a16="http://schemas.microsoft.com/office/drawing/2014/main" id="{BA9BA159-CC79-A849-9B6D-F5DAD95ED050}"/>
              </a:ext>
            </a:extLst>
          </p:cNvPr>
          <p:cNvSpPr/>
          <p:nvPr/>
        </p:nvSpPr>
        <p:spPr>
          <a:xfrm>
            <a:off x="5833845" y="2252548"/>
            <a:ext cx="3153687" cy="1338828"/>
          </a:xfrm>
          <a:prstGeom prst="rect">
            <a:avLst/>
          </a:prstGeom>
          <a:solidFill>
            <a:schemeClr val="accent4">
              <a:lumMod val="20000"/>
              <a:lumOff val="80000"/>
            </a:schemeClr>
          </a:solidFill>
          <a:ln w="76200">
            <a:solidFill>
              <a:schemeClr val="accent1"/>
            </a:solidFill>
          </a:ln>
        </p:spPr>
        <p:txBody>
          <a:bodyPr wrap="square" lIns="0" rIns="0" bIns="0">
            <a:spAutoFit/>
          </a:bodyPr>
          <a:lstStyle/>
          <a:p>
            <a:pPr algn="ctr"/>
            <a:endParaRPr lang="en-US" sz="800" b="1" dirty="0">
              <a:solidFill>
                <a:srgbClr val="C00000"/>
              </a:solidFill>
              <a:latin typeface="Cambria" panose="02040503050406030204" pitchFamily="18" charset="0"/>
            </a:endParaRPr>
          </a:p>
          <a:p>
            <a:pPr algn="ctr"/>
            <a:r>
              <a:rPr lang="en-US" sz="2200" b="1" dirty="0">
                <a:solidFill>
                  <a:srgbClr val="C00000"/>
                </a:solidFill>
                <a:latin typeface="Cambria" panose="02040503050406030204" pitchFamily="18" charset="0"/>
              </a:rPr>
              <a:t>Constraint 2: </a:t>
            </a:r>
          </a:p>
          <a:p>
            <a:pPr algn="ctr"/>
            <a:r>
              <a:rPr lang="en-US" sz="2000" b="1" dirty="0">
                <a:solidFill>
                  <a:schemeClr val="accent2"/>
                </a:solidFill>
                <a:latin typeface="Cambria" panose="02040503050406030204" pitchFamily="18" charset="0"/>
              </a:rPr>
              <a:t>Destructive</a:t>
            </a:r>
            <a:r>
              <a:rPr lang="en-US" sz="2000" b="1" dirty="0">
                <a:latin typeface="Cambria" panose="02040503050406030204" pitchFamily="18" charset="0"/>
              </a:rPr>
              <a:t> behavior </a:t>
            </a:r>
          </a:p>
          <a:p>
            <a:pPr algn="ctr"/>
            <a:r>
              <a:rPr lang="en-US" sz="2000" b="1" dirty="0">
                <a:latin typeface="Cambria" panose="02040503050406030204" pitchFamily="18" charset="0"/>
              </a:rPr>
              <a:t>of triple-row activation</a:t>
            </a:r>
          </a:p>
          <a:p>
            <a:pPr algn="ctr"/>
            <a:endParaRPr lang="en-US" sz="1400" b="1" dirty="0">
              <a:latin typeface="Cambria" panose="02040503050406030204" pitchFamily="18" charset="0"/>
            </a:endParaRPr>
          </a:p>
        </p:txBody>
      </p:sp>
      <p:sp>
        <p:nvSpPr>
          <p:cNvPr id="264" name="Rounded Rectangle 263">
            <a:extLst>
              <a:ext uri="{FF2B5EF4-FFF2-40B4-BE49-F238E27FC236}">
                <a16:creationId xmlns:a16="http://schemas.microsoft.com/office/drawing/2014/main" id="{7D4DB3DB-18D5-6548-A51A-99830E124C4C}"/>
              </a:ext>
            </a:extLst>
          </p:cNvPr>
          <p:cNvSpPr/>
          <p:nvPr/>
        </p:nvSpPr>
        <p:spPr>
          <a:xfrm>
            <a:off x="1052112" y="4538913"/>
            <a:ext cx="4640791" cy="1005304"/>
          </a:xfrm>
          <a:prstGeom prst="roundRect">
            <a:avLst/>
          </a:prstGeom>
          <a:noFill/>
          <a:ln w="571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Cambria" panose="02040503050406030204" pitchFamily="18" charset="0"/>
            </a:endParaRPr>
          </a:p>
        </p:txBody>
      </p:sp>
      <p:sp>
        <p:nvSpPr>
          <p:cNvPr id="3" name="TextBox 2">
            <a:extLst>
              <a:ext uri="{FF2B5EF4-FFF2-40B4-BE49-F238E27FC236}">
                <a16:creationId xmlns:a16="http://schemas.microsoft.com/office/drawing/2014/main" id="{E18DD965-4B9E-7649-87B6-B78660F9C77A}"/>
              </a:ext>
            </a:extLst>
          </p:cNvPr>
          <p:cNvSpPr txBox="1"/>
          <p:nvPr/>
        </p:nvSpPr>
        <p:spPr>
          <a:xfrm>
            <a:off x="6624360" y="4649164"/>
            <a:ext cx="2506800" cy="830997"/>
          </a:xfrm>
          <a:prstGeom prst="rect">
            <a:avLst/>
          </a:prstGeom>
          <a:noFill/>
        </p:spPr>
        <p:txBody>
          <a:bodyPr wrap="square" rtlCol="0">
            <a:spAutoFit/>
          </a:bodyPr>
          <a:lstStyle/>
          <a:p>
            <a:pPr algn="ctr"/>
            <a:r>
              <a:rPr lang="en-US" sz="2400" b="1" dirty="0">
                <a:solidFill>
                  <a:srgbClr val="C00000"/>
                </a:solidFill>
                <a:latin typeface="Cambria" panose="02040503050406030204" pitchFamily="18" charset="0"/>
              </a:rPr>
              <a:t>Overwritten with MAJ output</a:t>
            </a:r>
          </a:p>
        </p:txBody>
      </p:sp>
      <p:sp>
        <p:nvSpPr>
          <p:cNvPr id="239" name="Right Arrow 238">
            <a:extLst>
              <a:ext uri="{FF2B5EF4-FFF2-40B4-BE49-F238E27FC236}">
                <a16:creationId xmlns:a16="http://schemas.microsoft.com/office/drawing/2014/main" id="{AD0FD175-757B-E64B-AFD9-32FE9A8FFB9D}"/>
              </a:ext>
            </a:extLst>
          </p:cNvPr>
          <p:cNvSpPr/>
          <p:nvPr/>
        </p:nvSpPr>
        <p:spPr>
          <a:xfrm>
            <a:off x="5943619" y="4803268"/>
            <a:ext cx="624143" cy="62667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latin typeface="Cambria" panose="02040503050406030204" pitchFamily="18" charset="0"/>
            </a:endParaRPr>
          </a:p>
        </p:txBody>
      </p:sp>
      <p:sp>
        <p:nvSpPr>
          <p:cNvPr id="237" name="Content Placeholder 2">
            <a:extLst>
              <a:ext uri="{FF2B5EF4-FFF2-40B4-BE49-F238E27FC236}">
                <a16:creationId xmlns:a16="http://schemas.microsoft.com/office/drawing/2014/main" id="{20FADDFB-D6EF-E34E-BBE9-7B69A02FFD35}"/>
              </a:ext>
            </a:extLst>
          </p:cNvPr>
          <p:cNvSpPr>
            <a:spLocks noGrp="1"/>
          </p:cNvSpPr>
          <p:nvPr>
            <p:ph idx="1"/>
          </p:nvPr>
        </p:nvSpPr>
        <p:spPr>
          <a:xfrm>
            <a:off x="81025" y="857845"/>
            <a:ext cx="8906507" cy="1143895"/>
          </a:xfrm>
        </p:spPr>
        <p:txBody>
          <a:bodyPr>
            <a:normAutofit/>
          </a:bodyPr>
          <a:lstStyle/>
          <a:p>
            <a:r>
              <a:rPr lang="en-US" dirty="0">
                <a:solidFill>
                  <a:schemeClr val="accent1">
                    <a:lumMod val="75000"/>
                  </a:schemeClr>
                </a:solidFill>
              </a:rPr>
              <a:t>Allocation algorithm</a:t>
            </a:r>
            <a:r>
              <a:rPr lang="en-US" dirty="0"/>
              <a:t> considers </a:t>
            </a:r>
            <a:r>
              <a:rPr lang="en-US" dirty="0">
                <a:solidFill>
                  <a:srgbClr val="C00000"/>
                </a:solidFill>
              </a:rPr>
              <a:t>two constraints </a:t>
            </a:r>
            <a:r>
              <a:rPr lang="en-US" dirty="0"/>
              <a:t>specific to processing-using-DRAM</a:t>
            </a:r>
          </a:p>
        </p:txBody>
      </p:sp>
    </p:spTree>
    <p:extLst>
      <p:ext uri="{BB962C8B-B14F-4D97-AF65-F5344CB8AC3E}">
        <p14:creationId xmlns:p14="http://schemas.microsoft.com/office/powerpoint/2010/main" val="271596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2"/>
                                        </p:tgtEl>
                                        <p:attrNameLst>
                                          <p:attrName>style.visibility</p:attrName>
                                        </p:attrNameLst>
                                      </p:cBhvr>
                                      <p:to>
                                        <p:strVal val="visible"/>
                                      </p:to>
                                    </p:set>
                                    <p:animEffect transition="in" filter="fade">
                                      <p:cBhvr>
                                        <p:cTn id="7" dur="500"/>
                                        <p:tgtEl>
                                          <p:spTgt spid="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9"/>
                                        </p:tgtEl>
                                        <p:attrNameLst>
                                          <p:attrName>style.visibility</p:attrName>
                                        </p:attrNameLst>
                                      </p:cBhvr>
                                      <p:to>
                                        <p:strVal val="visible"/>
                                      </p:to>
                                    </p:set>
                                    <p:animEffect transition="in" filter="fade">
                                      <p:cBhvr>
                                        <p:cTn id="15" dur="500"/>
                                        <p:tgtEl>
                                          <p:spTgt spid="239"/>
                                        </p:tgtEl>
                                      </p:cBhvr>
                                    </p:animEffect>
                                  </p:childTnLst>
                                </p:cTn>
                              </p:par>
                              <p:par>
                                <p:cTn id="16" presetID="1" presetClass="emph" presetSubtype="2" fill="hold" nodeType="withEffect">
                                  <p:stCondLst>
                                    <p:cond delay="0"/>
                                  </p:stCondLst>
                                  <p:childTnLst>
                                    <p:animClr clrSpc="rgb" dir="cw">
                                      <p:cBhvr>
                                        <p:cTn id="17" dur="500" fill="hold"/>
                                        <p:tgtEl>
                                          <p:spTgt spid="197"/>
                                        </p:tgtEl>
                                        <p:attrNameLst>
                                          <p:attrName>fillcolor</p:attrName>
                                        </p:attrNameLst>
                                      </p:cBhvr>
                                      <p:to>
                                        <a:srgbClr val="D12312"/>
                                      </p:to>
                                    </p:animClr>
                                    <p:set>
                                      <p:cBhvr>
                                        <p:cTn id="18" dur="500" fill="hold"/>
                                        <p:tgtEl>
                                          <p:spTgt spid="197"/>
                                        </p:tgtEl>
                                        <p:attrNameLst>
                                          <p:attrName>fill.type</p:attrName>
                                        </p:attrNameLst>
                                      </p:cBhvr>
                                      <p:to>
                                        <p:strVal val="solid"/>
                                      </p:to>
                                    </p:set>
                                    <p:set>
                                      <p:cBhvr>
                                        <p:cTn id="19" dur="500" fill="hold"/>
                                        <p:tgtEl>
                                          <p:spTgt spid="197"/>
                                        </p:tgtEl>
                                        <p:attrNameLst>
                                          <p:attrName>fill.on</p:attrName>
                                        </p:attrNameLst>
                                      </p:cBhvr>
                                      <p:to>
                                        <p:strVal val="true"/>
                                      </p:to>
                                    </p:set>
                                  </p:childTnLst>
                                </p:cTn>
                              </p:par>
                              <p:par>
                                <p:cTn id="20" presetID="1" presetClass="emph" presetSubtype="2" fill="hold" nodeType="withEffect">
                                  <p:stCondLst>
                                    <p:cond delay="0"/>
                                  </p:stCondLst>
                                  <p:childTnLst>
                                    <p:animClr clrSpc="rgb" dir="cw">
                                      <p:cBhvr>
                                        <p:cTn id="21" dur="500" fill="hold"/>
                                        <p:tgtEl>
                                          <p:spTgt spid="184"/>
                                        </p:tgtEl>
                                        <p:attrNameLst>
                                          <p:attrName>fillcolor</p:attrName>
                                        </p:attrNameLst>
                                      </p:cBhvr>
                                      <p:to>
                                        <a:srgbClr val="D12312"/>
                                      </p:to>
                                    </p:animClr>
                                    <p:set>
                                      <p:cBhvr>
                                        <p:cTn id="22" dur="500" fill="hold"/>
                                        <p:tgtEl>
                                          <p:spTgt spid="184"/>
                                        </p:tgtEl>
                                        <p:attrNameLst>
                                          <p:attrName>fill.type</p:attrName>
                                        </p:attrNameLst>
                                      </p:cBhvr>
                                      <p:to>
                                        <p:strVal val="solid"/>
                                      </p:to>
                                    </p:set>
                                    <p:set>
                                      <p:cBhvr>
                                        <p:cTn id="23" dur="500" fill="hold"/>
                                        <p:tgtEl>
                                          <p:spTgt spid="184"/>
                                        </p:tgtEl>
                                        <p:attrNameLst>
                                          <p:attrName>fill.on</p:attrName>
                                        </p:attrNameLst>
                                      </p:cBhvr>
                                      <p:to>
                                        <p:strVal val="true"/>
                                      </p:to>
                                    </p:set>
                                  </p:childTnLst>
                                </p:cTn>
                              </p:par>
                              <p:par>
                                <p:cTn id="24" presetID="1" presetClass="emph" presetSubtype="2" fill="hold" nodeType="withEffect">
                                  <p:stCondLst>
                                    <p:cond delay="0"/>
                                  </p:stCondLst>
                                  <p:childTnLst>
                                    <p:animClr clrSpc="rgb" dir="cw">
                                      <p:cBhvr>
                                        <p:cTn id="25" dur="500" fill="hold"/>
                                        <p:tgtEl>
                                          <p:spTgt spid="185"/>
                                        </p:tgtEl>
                                        <p:attrNameLst>
                                          <p:attrName>fillcolor</p:attrName>
                                        </p:attrNameLst>
                                      </p:cBhvr>
                                      <p:to>
                                        <a:srgbClr val="D12312"/>
                                      </p:to>
                                    </p:animClr>
                                    <p:set>
                                      <p:cBhvr>
                                        <p:cTn id="26" dur="500" fill="hold"/>
                                        <p:tgtEl>
                                          <p:spTgt spid="185"/>
                                        </p:tgtEl>
                                        <p:attrNameLst>
                                          <p:attrName>fill.type</p:attrName>
                                        </p:attrNameLst>
                                      </p:cBhvr>
                                      <p:to>
                                        <p:strVal val="solid"/>
                                      </p:to>
                                    </p:set>
                                    <p:set>
                                      <p:cBhvr>
                                        <p:cTn id="27" dur="500" fill="hold"/>
                                        <p:tgtEl>
                                          <p:spTgt spid="185"/>
                                        </p:tgtEl>
                                        <p:attrNameLst>
                                          <p:attrName>fill.on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86"/>
                                        </p:tgtEl>
                                        <p:attrNameLst>
                                          <p:attrName>fillcolor</p:attrName>
                                        </p:attrNameLst>
                                      </p:cBhvr>
                                      <p:to>
                                        <a:srgbClr val="D12312"/>
                                      </p:to>
                                    </p:animClr>
                                    <p:set>
                                      <p:cBhvr>
                                        <p:cTn id="30" dur="500" fill="hold"/>
                                        <p:tgtEl>
                                          <p:spTgt spid="186"/>
                                        </p:tgtEl>
                                        <p:attrNameLst>
                                          <p:attrName>fill.type</p:attrName>
                                        </p:attrNameLst>
                                      </p:cBhvr>
                                      <p:to>
                                        <p:strVal val="solid"/>
                                      </p:to>
                                    </p:set>
                                    <p:set>
                                      <p:cBhvr>
                                        <p:cTn id="31" dur="500" fill="hold"/>
                                        <p:tgtEl>
                                          <p:spTgt spid="186"/>
                                        </p:tgtEl>
                                        <p:attrNameLst>
                                          <p:attrName>fill.on</p:attrName>
                                        </p:attrNameLst>
                                      </p:cBhvr>
                                      <p:to>
                                        <p:strVal val="true"/>
                                      </p:to>
                                    </p:set>
                                  </p:childTnLst>
                                </p:cTn>
                              </p:par>
                              <p:par>
                                <p:cTn id="32" presetID="1" presetClass="emph" presetSubtype="2" fill="hold" nodeType="withEffect">
                                  <p:stCondLst>
                                    <p:cond delay="0"/>
                                  </p:stCondLst>
                                  <p:childTnLst>
                                    <p:animClr clrSpc="rgb" dir="cw">
                                      <p:cBhvr>
                                        <p:cTn id="33" dur="500" fill="hold"/>
                                        <p:tgtEl>
                                          <p:spTgt spid="187"/>
                                        </p:tgtEl>
                                        <p:attrNameLst>
                                          <p:attrName>fillcolor</p:attrName>
                                        </p:attrNameLst>
                                      </p:cBhvr>
                                      <p:to>
                                        <a:srgbClr val="D12312"/>
                                      </p:to>
                                    </p:animClr>
                                    <p:set>
                                      <p:cBhvr>
                                        <p:cTn id="34" dur="500" fill="hold"/>
                                        <p:tgtEl>
                                          <p:spTgt spid="187"/>
                                        </p:tgtEl>
                                        <p:attrNameLst>
                                          <p:attrName>fill.type</p:attrName>
                                        </p:attrNameLst>
                                      </p:cBhvr>
                                      <p:to>
                                        <p:strVal val="solid"/>
                                      </p:to>
                                    </p:set>
                                    <p:set>
                                      <p:cBhvr>
                                        <p:cTn id="35" dur="500" fill="hold"/>
                                        <p:tgtEl>
                                          <p:spTgt spid="187"/>
                                        </p:tgtEl>
                                        <p:attrNameLst>
                                          <p:attrName>fill.on</p:attrName>
                                        </p:attrNameLst>
                                      </p:cBhvr>
                                      <p:to>
                                        <p:strVal val="true"/>
                                      </p:to>
                                    </p:set>
                                  </p:childTnLst>
                                </p:cTn>
                              </p:par>
                              <p:par>
                                <p:cTn id="36" presetID="1" presetClass="emph" presetSubtype="2" fill="hold" nodeType="withEffect">
                                  <p:stCondLst>
                                    <p:cond delay="0"/>
                                  </p:stCondLst>
                                  <p:childTnLst>
                                    <p:animClr clrSpc="rgb" dir="cw">
                                      <p:cBhvr>
                                        <p:cTn id="37" dur="500" fill="hold"/>
                                        <p:tgtEl>
                                          <p:spTgt spid="188"/>
                                        </p:tgtEl>
                                        <p:attrNameLst>
                                          <p:attrName>fillcolor</p:attrName>
                                        </p:attrNameLst>
                                      </p:cBhvr>
                                      <p:to>
                                        <a:srgbClr val="D12312"/>
                                      </p:to>
                                    </p:animClr>
                                    <p:set>
                                      <p:cBhvr>
                                        <p:cTn id="38" dur="500" fill="hold"/>
                                        <p:tgtEl>
                                          <p:spTgt spid="188"/>
                                        </p:tgtEl>
                                        <p:attrNameLst>
                                          <p:attrName>fill.type</p:attrName>
                                        </p:attrNameLst>
                                      </p:cBhvr>
                                      <p:to>
                                        <p:strVal val="solid"/>
                                      </p:to>
                                    </p:set>
                                    <p:set>
                                      <p:cBhvr>
                                        <p:cTn id="39" dur="500" fill="hold"/>
                                        <p:tgtEl>
                                          <p:spTgt spid="188"/>
                                        </p:tgtEl>
                                        <p:attrNameLst>
                                          <p:attrName>fill.on</p:attrName>
                                        </p:attrNameLst>
                                      </p:cBhvr>
                                      <p:to>
                                        <p:strVal val="true"/>
                                      </p:to>
                                    </p:set>
                                  </p:childTnLst>
                                </p:cTn>
                              </p:par>
                              <p:par>
                                <p:cTn id="40" presetID="1" presetClass="emph" presetSubtype="2" fill="hold" nodeType="withEffect">
                                  <p:stCondLst>
                                    <p:cond delay="0"/>
                                  </p:stCondLst>
                                  <p:childTnLst>
                                    <p:animClr clrSpc="rgb" dir="cw">
                                      <p:cBhvr>
                                        <p:cTn id="41" dur="500" fill="hold"/>
                                        <p:tgtEl>
                                          <p:spTgt spid="189"/>
                                        </p:tgtEl>
                                        <p:attrNameLst>
                                          <p:attrName>fillcolor</p:attrName>
                                        </p:attrNameLst>
                                      </p:cBhvr>
                                      <p:to>
                                        <a:srgbClr val="D12312"/>
                                      </p:to>
                                    </p:animClr>
                                    <p:set>
                                      <p:cBhvr>
                                        <p:cTn id="42" dur="500" fill="hold"/>
                                        <p:tgtEl>
                                          <p:spTgt spid="189"/>
                                        </p:tgtEl>
                                        <p:attrNameLst>
                                          <p:attrName>fill.type</p:attrName>
                                        </p:attrNameLst>
                                      </p:cBhvr>
                                      <p:to>
                                        <p:strVal val="solid"/>
                                      </p:to>
                                    </p:set>
                                    <p:set>
                                      <p:cBhvr>
                                        <p:cTn id="43" dur="500" fill="hold"/>
                                        <p:tgtEl>
                                          <p:spTgt spid="189"/>
                                        </p:tgtEl>
                                        <p:attrNameLst>
                                          <p:attrName>fill.on</p:attrName>
                                        </p:attrNameLst>
                                      </p:cBhvr>
                                      <p:to>
                                        <p:strVal val="true"/>
                                      </p:to>
                                    </p:set>
                                  </p:childTnLst>
                                </p:cTn>
                              </p:par>
                              <p:par>
                                <p:cTn id="44" presetID="1" presetClass="emph" presetSubtype="2" fill="hold" nodeType="withEffect">
                                  <p:stCondLst>
                                    <p:cond delay="0"/>
                                  </p:stCondLst>
                                  <p:childTnLst>
                                    <p:animClr clrSpc="rgb" dir="cw">
                                      <p:cBhvr>
                                        <p:cTn id="45" dur="500" fill="hold"/>
                                        <p:tgtEl>
                                          <p:spTgt spid="190"/>
                                        </p:tgtEl>
                                        <p:attrNameLst>
                                          <p:attrName>fillcolor</p:attrName>
                                        </p:attrNameLst>
                                      </p:cBhvr>
                                      <p:to>
                                        <a:srgbClr val="D12312"/>
                                      </p:to>
                                    </p:animClr>
                                    <p:set>
                                      <p:cBhvr>
                                        <p:cTn id="46" dur="500" fill="hold"/>
                                        <p:tgtEl>
                                          <p:spTgt spid="190"/>
                                        </p:tgtEl>
                                        <p:attrNameLst>
                                          <p:attrName>fill.type</p:attrName>
                                        </p:attrNameLst>
                                      </p:cBhvr>
                                      <p:to>
                                        <p:strVal val="solid"/>
                                      </p:to>
                                    </p:set>
                                    <p:set>
                                      <p:cBhvr>
                                        <p:cTn id="47" dur="500" fill="hold"/>
                                        <p:tgtEl>
                                          <p:spTgt spid="190"/>
                                        </p:tgtEl>
                                        <p:attrNameLst>
                                          <p:attrName>fill.on</p:attrName>
                                        </p:attrNameLst>
                                      </p:cBhvr>
                                      <p:to>
                                        <p:strVal val="true"/>
                                      </p:to>
                                    </p:set>
                                  </p:childTnLst>
                                </p:cTn>
                              </p:par>
                              <p:par>
                                <p:cTn id="48" presetID="1" presetClass="emph" presetSubtype="2" fill="hold" nodeType="withEffect">
                                  <p:stCondLst>
                                    <p:cond delay="0"/>
                                  </p:stCondLst>
                                  <p:childTnLst>
                                    <p:animClr clrSpc="rgb" dir="cw">
                                      <p:cBhvr>
                                        <p:cTn id="49" dur="500" fill="hold"/>
                                        <p:tgtEl>
                                          <p:spTgt spid="191"/>
                                        </p:tgtEl>
                                        <p:attrNameLst>
                                          <p:attrName>fillcolor</p:attrName>
                                        </p:attrNameLst>
                                      </p:cBhvr>
                                      <p:to>
                                        <a:srgbClr val="D12312"/>
                                      </p:to>
                                    </p:animClr>
                                    <p:set>
                                      <p:cBhvr>
                                        <p:cTn id="50" dur="500" fill="hold"/>
                                        <p:tgtEl>
                                          <p:spTgt spid="191"/>
                                        </p:tgtEl>
                                        <p:attrNameLst>
                                          <p:attrName>fill.type</p:attrName>
                                        </p:attrNameLst>
                                      </p:cBhvr>
                                      <p:to>
                                        <p:strVal val="solid"/>
                                      </p:to>
                                    </p:set>
                                    <p:set>
                                      <p:cBhvr>
                                        <p:cTn id="51" dur="500" fill="hold"/>
                                        <p:tgtEl>
                                          <p:spTgt spid="191"/>
                                        </p:tgtEl>
                                        <p:attrNameLst>
                                          <p:attrName>fill.on</p:attrName>
                                        </p:attrNameLst>
                                      </p:cBhvr>
                                      <p:to>
                                        <p:strVal val="true"/>
                                      </p:to>
                                    </p:set>
                                  </p:childTnLst>
                                </p:cTn>
                              </p:par>
                              <p:par>
                                <p:cTn id="52" presetID="1" presetClass="emph" presetSubtype="2" fill="hold" nodeType="withEffect">
                                  <p:stCondLst>
                                    <p:cond delay="0"/>
                                  </p:stCondLst>
                                  <p:childTnLst>
                                    <p:animClr clrSpc="rgb" dir="cw">
                                      <p:cBhvr>
                                        <p:cTn id="53" dur="500" fill="hold"/>
                                        <p:tgtEl>
                                          <p:spTgt spid="192"/>
                                        </p:tgtEl>
                                        <p:attrNameLst>
                                          <p:attrName>fillcolor</p:attrName>
                                        </p:attrNameLst>
                                      </p:cBhvr>
                                      <p:to>
                                        <a:srgbClr val="D12312"/>
                                      </p:to>
                                    </p:animClr>
                                    <p:set>
                                      <p:cBhvr>
                                        <p:cTn id="54" dur="500" fill="hold"/>
                                        <p:tgtEl>
                                          <p:spTgt spid="192"/>
                                        </p:tgtEl>
                                        <p:attrNameLst>
                                          <p:attrName>fill.type</p:attrName>
                                        </p:attrNameLst>
                                      </p:cBhvr>
                                      <p:to>
                                        <p:strVal val="solid"/>
                                      </p:to>
                                    </p:set>
                                    <p:set>
                                      <p:cBhvr>
                                        <p:cTn id="55" dur="500" fill="hold"/>
                                        <p:tgtEl>
                                          <p:spTgt spid="192"/>
                                        </p:tgtEl>
                                        <p:attrNameLst>
                                          <p:attrName>fill.on</p:attrName>
                                        </p:attrNameLst>
                                      </p:cBhvr>
                                      <p:to>
                                        <p:strVal val="true"/>
                                      </p:to>
                                    </p:set>
                                  </p:childTnLst>
                                </p:cTn>
                              </p:par>
                              <p:par>
                                <p:cTn id="56" presetID="1" presetClass="emph" presetSubtype="2" fill="hold" nodeType="withEffect">
                                  <p:stCondLst>
                                    <p:cond delay="0"/>
                                  </p:stCondLst>
                                  <p:childTnLst>
                                    <p:animClr clrSpc="rgb" dir="cw">
                                      <p:cBhvr>
                                        <p:cTn id="57" dur="500" fill="hold"/>
                                        <p:tgtEl>
                                          <p:spTgt spid="193"/>
                                        </p:tgtEl>
                                        <p:attrNameLst>
                                          <p:attrName>fillcolor</p:attrName>
                                        </p:attrNameLst>
                                      </p:cBhvr>
                                      <p:to>
                                        <a:srgbClr val="D12312"/>
                                      </p:to>
                                    </p:animClr>
                                    <p:set>
                                      <p:cBhvr>
                                        <p:cTn id="58" dur="500" fill="hold"/>
                                        <p:tgtEl>
                                          <p:spTgt spid="193"/>
                                        </p:tgtEl>
                                        <p:attrNameLst>
                                          <p:attrName>fill.type</p:attrName>
                                        </p:attrNameLst>
                                      </p:cBhvr>
                                      <p:to>
                                        <p:strVal val="solid"/>
                                      </p:to>
                                    </p:set>
                                    <p:set>
                                      <p:cBhvr>
                                        <p:cTn id="59" dur="500" fill="hold"/>
                                        <p:tgtEl>
                                          <p:spTgt spid="193"/>
                                        </p:tgtEl>
                                        <p:attrNameLst>
                                          <p:attrName>fill.on</p:attrName>
                                        </p:attrNameLst>
                                      </p:cBhvr>
                                      <p:to>
                                        <p:strVal val="true"/>
                                      </p:to>
                                    </p:set>
                                  </p:childTnLst>
                                </p:cTn>
                              </p:par>
                              <p:par>
                                <p:cTn id="60" presetID="1" presetClass="emph" presetSubtype="2" fill="hold" nodeType="withEffect">
                                  <p:stCondLst>
                                    <p:cond delay="0"/>
                                  </p:stCondLst>
                                  <p:childTnLst>
                                    <p:animClr clrSpc="rgb" dir="cw">
                                      <p:cBhvr>
                                        <p:cTn id="61" dur="500" fill="hold"/>
                                        <p:tgtEl>
                                          <p:spTgt spid="194"/>
                                        </p:tgtEl>
                                        <p:attrNameLst>
                                          <p:attrName>fillcolor</p:attrName>
                                        </p:attrNameLst>
                                      </p:cBhvr>
                                      <p:to>
                                        <a:srgbClr val="D12312"/>
                                      </p:to>
                                    </p:animClr>
                                    <p:set>
                                      <p:cBhvr>
                                        <p:cTn id="62" dur="500" fill="hold"/>
                                        <p:tgtEl>
                                          <p:spTgt spid="194"/>
                                        </p:tgtEl>
                                        <p:attrNameLst>
                                          <p:attrName>fill.type</p:attrName>
                                        </p:attrNameLst>
                                      </p:cBhvr>
                                      <p:to>
                                        <p:strVal val="solid"/>
                                      </p:to>
                                    </p:set>
                                    <p:set>
                                      <p:cBhvr>
                                        <p:cTn id="63" dur="500" fill="hold"/>
                                        <p:tgtEl>
                                          <p:spTgt spid="194"/>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500" fill="hold"/>
                                        <p:tgtEl>
                                          <p:spTgt spid="195"/>
                                        </p:tgtEl>
                                        <p:attrNameLst>
                                          <p:attrName>fillcolor</p:attrName>
                                        </p:attrNameLst>
                                      </p:cBhvr>
                                      <p:to>
                                        <a:srgbClr val="D12312"/>
                                      </p:to>
                                    </p:animClr>
                                    <p:set>
                                      <p:cBhvr>
                                        <p:cTn id="66" dur="500" fill="hold"/>
                                        <p:tgtEl>
                                          <p:spTgt spid="195"/>
                                        </p:tgtEl>
                                        <p:attrNameLst>
                                          <p:attrName>fill.type</p:attrName>
                                        </p:attrNameLst>
                                      </p:cBhvr>
                                      <p:to>
                                        <p:strVal val="solid"/>
                                      </p:to>
                                    </p:set>
                                    <p:set>
                                      <p:cBhvr>
                                        <p:cTn id="67" dur="500" fill="hold"/>
                                        <p:tgtEl>
                                          <p:spTgt spid="195"/>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500" fill="hold"/>
                                        <p:tgtEl>
                                          <p:spTgt spid="196"/>
                                        </p:tgtEl>
                                        <p:attrNameLst>
                                          <p:attrName>fillcolor</p:attrName>
                                        </p:attrNameLst>
                                      </p:cBhvr>
                                      <p:to>
                                        <a:srgbClr val="D12312"/>
                                      </p:to>
                                    </p:animClr>
                                    <p:set>
                                      <p:cBhvr>
                                        <p:cTn id="70" dur="500" fill="hold"/>
                                        <p:tgtEl>
                                          <p:spTgt spid="196"/>
                                        </p:tgtEl>
                                        <p:attrNameLst>
                                          <p:attrName>fill.type</p:attrName>
                                        </p:attrNameLst>
                                      </p:cBhvr>
                                      <p:to>
                                        <p:strVal val="solid"/>
                                      </p:to>
                                    </p:set>
                                    <p:set>
                                      <p:cBhvr>
                                        <p:cTn id="71" dur="500" fill="hold"/>
                                        <p:tgtEl>
                                          <p:spTgt spid="196"/>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500" fill="hold"/>
                                        <p:tgtEl>
                                          <p:spTgt spid="170"/>
                                        </p:tgtEl>
                                        <p:attrNameLst>
                                          <p:attrName>fillcolor</p:attrName>
                                        </p:attrNameLst>
                                      </p:cBhvr>
                                      <p:to>
                                        <a:srgbClr val="D12312"/>
                                      </p:to>
                                    </p:animClr>
                                    <p:set>
                                      <p:cBhvr>
                                        <p:cTn id="74" dur="500" fill="hold"/>
                                        <p:tgtEl>
                                          <p:spTgt spid="170"/>
                                        </p:tgtEl>
                                        <p:attrNameLst>
                                          <p:attrName>fill.type</p:attrName>
                                        </p:attrNameLst>
                                      </p:cBhvr>
                                      <p:to>
                                        <p:strVal val="solid"/>
                                      </p:to>
                                    </p:set>
                                    <p:set>
                                      <p:cBhvr>
                                        <p:cTn id="75" dur="500" fill="hold"/>
                                        <p:tgtEl>
                                          <p:spTgt spid="170"/>
                                        </p:tgtEl>
                                        <p:attrNameLst>
                                          <p:attrName>fill.on</p:attrName>
                                        </p:attrNameLst>
                                      </p:cBhvr>
                                      <p:to>
                                        <p:strVal val="true"/>
                                      </p:to>
                                    </p:set>
                                  </p:childTnLst>
                                </p:cTn>
                              </p:par>
                              <p:par>
                                <p:cTn id="76" presetID="1" presetClass="emph" presetSubtype="2" fill="hold" nodeType="withEffect">
                                  <p:stCondLst>
                                    <p:cond delay="0"/>
                                  </p:stCondLst>
                                  <p:childTnLst>
                                    <p:animClr clrSpc="rgb" dir="cw">
                                      <p:cBhvr>
                                        <p:cTn id="77" dur="500" fill="hold"/>
                                        <p:tgtEl>
                                          <p:spTgt spid="171"/>
                                        </p:tgtEl>
                                        <p:attrNameLst>
                                          <p:attrName>fillcolor</p:attrName>
                                        </p:attrNameLst>
                                      </p:cBhvr>
                                      <p:to>
                                        <a:srgbClr val="D12312"/>
                                      </p:to>
                                    </p:animClr>
                                    <p:set>
                                      <p:cBhvr>
                                        <p:cTn id="78" dur="500" fill="hold"/>
                                        <p:tgtEl>
                                          <p:spTgt spid="171"/>
                                        </p:tgtEl>
                                        <p:attrNameLst>
                                          <p:attrName>fill.type</p:attrName>
                                        </p:attrNameLst>
                                      </p:cBhvr>
                                      <p:to>
                                        <p:strVal val="solid"/>
                                      </p:to>
                                    </p:set>
                                    <p:set>
                                      <p:cBhvr>
                                        <p:cTn id="79" dur="500" fill="hold"/>
                                        <p:tgtEl>
                                          <p:spTgt spid="171"/>
                                        </p:tgtEl>
                                        <p:attrNameLst>
                                          <p:attrName>fill.on</p:attrName>
                                        </p:attrNameLst>
                                      </p:cBhvr>
                                      <p:to>
                                        <p:strVal val="true"/>
                                      </p:to>
                                    </p:set>
                                  </p:childTnLst>
                                </p:cTn>
                              </p:par>
                              <p:par>
                                <p:cTn id="80" presetID="1" presetClass="emph" presetSubtype="2" fill="hold" nodeType="withEffect">
                                  <p:stCondLst>
                                    <p:cond delay="0"/>
                                  </p:stCondLst>
                                  <p:childTnLst>
                                    <p:animClr clrSpc="rgb" dir="cw">
                                      <p:cBhvr>
                                        <p:cTn id="81" dur="500" fill="hold"/>
                                        <p:tgtEl>
                                          <p:spTgt spid="172"/>
                                        </p:tgtEl>
                                        <p:attrNameLst>
                                          <p:attrName>fillcolor</p:attrName>
                                        </p:attrNameLst>
                                      </p:cBhvr>
                                      <p:to>
                                        <a:srgbClr val="D12312"/>
                                      </p:to>
                                    </p:animClr>
                                    <p:set>
                                      <p:cBhvr>
                                        <p:cTn id="82" dur="500" fill="hold"/>
                                        <p:tgtEl>
                                          <p:spTgt spid="172"/>
                                        </p:tgtEl>
                                        <p:attrNameLst>
                                          <p:attrName>fill.type</p:attrName>
                                        </p:attrNameLst>
                                      </p:cBhvr>
                                      <p:to>
                                        <p:strVal val="solid"/>
                                      </p:to>
                                    </p:set>
                                    <p:set>
                                      <p:cBhvr>
                                        <p:cTn id="83" dur="500" fill="hold"/>
                                        <p:tgtEl>
                                          <p:spTgt spid="172"/>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500" fill="hold"/>
                                        <p:tgtEl>
                                          <p:spTgt spid="173"/>
                                        </p:tgtEl>
                                        <p:attrNameLst>
                                          <p:attrName>fillcolor</p:attrName>
                                        </p:attrNameLst>
                                      </p:cBhvr>
                                      <p:to>
                                        <a:srgbClr val="D12312"/>
                                      </p:to>
                                    </p:animClr>
                                    <p:set>
                                      <p:cBhvr>
                                        <p:cTn id="86" dur="500" fill="hold"/>
                                        <p:tgtEl>
                                          <p:spTgt spid="173"/>
                                        </p:tgtEl>
                                        <p:attrNameLst>
                                          <p:attrName>fill.type</p:attrName>
                                        </p:attrNameLst>
                                      </p:cBhvr>
                                      <p:to>
                                        <p:strVal val="solid"/>
                                      </p:to>
                                    </p:set>
                                    <p:set>
                                      <p:cBhvr>
                                        <p:cTn id="87" dur="500" fill="hold"/>
                                        <p:tgtEl>
                                          <p:spTgt spid="173"/>
                                        </p:tgtEl>
                                        <p:attrNameLst>
                                          <p:attrName>fill.on</p:attrName>
                                        </p:attrNameLst>
                                      </p:cBhvr>
                                      <p:to>
                                        <p:strVal val="true"/>
                                      </p:to>
                                    </p:set>
                                  </p:childTnLst>
                                </p:cTn>
                              </p:par>
                              <p:par>
                                <p:cTn id="88" presetID="1" presetClass="emph" presetSubtype="2" fill="hold" nodeType="withEffect">
                                  <p:stCondLst>
                                    <p:cond delay="0"/>
                                  </p:stCondLst>
                                  <p:childTnLst>
                                    <p:animClr clrSpc="rgb" dir="cw">
                                      <p:cBhvr>
                                        <p:cTn id="89" dur="500" fill="hold"/>
                                        <p:tgtEl>
                                          <p:spTgt spid="174"/>
                                        </p:tgtEl>
                                        <p:attrNameLst>
                                          <p:attrName>fillcolor</p:attrName>
                                        </p:attrNameLst>
                                      </p:cBhvr>
                                      <p:to>
                                        <a:srgbClr val="D12312"/>
                                      </p:to>
                                    </p:animClr>
                                    <p:set>
                                      <p:cBhvr>
                                        <p:cTn id="90" dur="500" fill="hold"/>
                                        <p:tgtEl>
                                          <p:spTgt spid="174"/>
                                        </p:tgtEl>
                                        <p:attrNameLst>
                                          <p:attrName>fill.type</p:attrName>
                                        </p:attrNameLst>
                                      </p:cBhvr>
                                      <p:to>
                                        <p:strVal val="solid"/>
                                      </p:to>
                                    </p:set>
                                    <p:set>
                                      <p:cBhvr>
                                        <p:cTn id="91" dur="500" fill="hold"/>
                                        <p:tgtEl>
                                          <p:spTgt spid="174"/>
                                        </p:tgtEl>
                                        <p:attrNameLst>
                                          <p:attrName>fill.on</p:attrName>
                                        </p:attrNameLst>
                                      </p:cBhvr>
                                      <p:to>
                                        <p:strVal val="true"/>
                                      </p:to>
                                    </p:set>
                                  </p:childTnLst>
                                </p:cTn>
                              </p:par>
                              <p:par>
                                <p:cTn id="92" presetID="1" presetClass="emph" presetSubtype="2" fill="hold" nodeType="withEffect">
                                  <p:stCondLst>
                                    <p:cond delay="0"/>
                                  </p:stCondLst>
                                  <p:childTnLst>
                                    <p:animClr clrSpc="rgb" dir="cw">
                                      <p:cBhvr>
                                        <p:cTn id="93" dur="500" fill="hold"/>
                                        <p:tgtEl>
                                          <p:spTgt spid="175"/>
                                        </p:tgtEl>
                                        <p:attrNameLst>
                                          <p:attrName>fillcolor</p:attrName>
                                        </p:attrNameLst>
                                      </p:cBhvr>
                                      <p:to>
                                        <a:srgbClr val="D12312"/>
                                      </p:to>
                                    </p:animClr>
                                    <p:set>
                                      <p:cBhvr>
                                        <p:cTn id="94" dur="500" fill="hold"/>
                                        <p:tgtEl>
                                          <p:spTgt spid="175"/>
                                        </p:tgtEl>
                                        <p:attrNameLst>
                                          <p:attrName>fill.type</p:attrName>
                                        </p:attrNameLst>
                                      </p:cBhvr>
                                      <p:to>
                                        <p:strVal val="solid"/>
                                      </p:to>
                                    </p:set>
                                    <p:set>
                                      <p:cBhvr>
                                        <p:cTn id="95" dur="500" fill="hold"/>
                                        <p:tgtEl>
                                          <p:spTgt spid="175"/>
                                        </p:tgtEl>
                                        <p:attrNameLst>
                                          <p:attrName>fill.on</p:attrName>
                                        </p:attrNameLst>
                                      </p:cBhvr>
                                      <p:to>
                                        <p:strVal val="true"/>
                                      </p:to>
                                    </p:set>
                                  </p:childTnLst>
                                </p:cTn>
                              </p:par>
                              <p:par>
                                <p:cTn id="96" presetID="1" presetClass="emph" presetSubtype="2" fill="hold" nodeType="withEffect">
                                  <p:stCondLst>
                                    <p:cond delay="0"/>
                                  </p:stCondLst>
                                  <p:childTnLst>
                                    <p:animClr clrSpc="rgb" dir="cw">
                                      <p:cBhvr>
                                        <p:cTn id="97" dur="500" fill="hold"/>
                                        <p:tgtEl>
                                          <p:spTgt spid="176"/>
                                        </p:tgtEl>
                                        <p:attrNameLst>
                                          <p:attrName>fillcolor</p:attrName>
                                        </p:attrNameLst>
                                      </p:cBhvr>
                                      <p:to>
                                        <a:srgbClr val="D12312"/>
                                      </p:to>
                                    </p:animClr>
                                    <p:set>
                                      <p:cBhvr>
                                        <p:cTn id="98" dur="500" fill="hold"/>
                                        <p:tgtEl>
                                          <p:spTgt spid="176"/>
                                        </p:tgtEl>
                                        <p:attrNameLst>
                                          <p:attrName>fill.type</p:attrName>
                                        </p:attrNameLst>
                                      </p:cBhvr>
                                      <p:to>
                                        <p:strVal val="solid"/>
                                      </p:to>
                                    </p:set>
                                    <p:set>
                                      <p:cBhvr>
                                        <p:cTn id="99" dur="500" fill="hold"/>
                                        <p:tgtEl>
                                          <p:spTgt spid="176"/>
                                        </p:tgtEl>
                                        <p:attrNameLst>
                                          <p:attrName>fill.on</p:attrName>
                                        </p:attrNameLst>
                                      </p:cBhvr>
                                      <p:to>
                                        <p:strVal val="true"/>
                                      </p:to>
                                    </p:set>
                                  </p:childTnLst>
                                </p:cTn>
                              </p:par>
                              <p:par>
                                <p:cTn id="100" presetID="1" presetClass="emph" presetSubtype="2" fill="hold" nodeType="withEffect">
                                  <p:stCondLst>
                                    <p:cond delay="0"/>
                                  </p:stCondLst>
                                  <p:childTnLst>
                                    <p:animClr clrSpc="rgb" dir="cw">
                                      <p:cBhvr>
                                        <p:cTn id="101" dur="500" fill="hold"/>
                                        <p:tgtEl>
                                          <p:spTgt spid="177"/>
                                        </p:tgtEl>
                                        <p:attrNameLst>
                                          <p:attrName>fillcolor</p:attrName>
                                        </p:attrNameLst>
                                      </p:cBhvr>
                                      <p:to>
                                        <a:srgbClr val="D12312"/>
                                      </p:to>
                                    </p:animClr>
                                    <p:set>
                                      <p:cBhvr>
                                        <p:cTn id="102" dur="500" fill="hold"/>
                                        <p:tgtEl>
                                          <p:spTgt spid="177"/>
                                        </p:tgtEl>
                                        <p:attrNameLst>
                                          <p:attrName>fill.type</p:attrName>
                                        </p:attrNameLst>
                                      </p:cBhvr>
                                      <p:to>
                                        <p:strVal val="solid"/>
                                      </p:to>
                                    </p:set>
                                    <p:set>
                                      <p:cBhvr>
                                        <p:cTn id="103" dur="500" fill="hold"/>
                                        <p:tgtEl>
                                          <p:spTgt spid="177"/>
                                        </p:tgtEl>
                                        <p:attrNameLst>
                                          <p:attrName>fill.on</p:attrName>
                                        </p:attrNameLst>
                                      </p:cBhvr>
                                      <p:to>
                                        <p:strVal val="true"/>
                                      </p:to>
                                    </p:set>
                                  </p:childTnLst>
                                </p:cTn>
                              </p:par>
                              <p:par>
                                <p:cTn id="104" presetID="1" presetClass="emph" presetSubtype="2" fill="hold" nodeType="withEffect">
                                  <p:stCondLst>
                                    <p:cond delay="0"/>
                                  </p:stCondLst>
                                  <p:childTnLst>
                                    <p:animClr clrSpc="rgb" dir="cw">
                                      <p:cBhvr>
                                        <p:cTn id="105" dur="500" fill="hold"/>
                                        <p:tgtEl>
                                          <p:spTgt spid="178"/>
                                        </p:tgtEl>
                                        <p:attrNameLst>
                                          <p:attrName>fillcolor</p:attrName>
                                        </p:attrNameLst>
                                      </p:cBhvr>
                                      <p:to>
                                        <a:srgbClr val="D12312"/>
                                      </p:to>
                                    </p:animClr>
                                    <p:set>
                                      <p:cBhvr>
                                        <p:cTn id="106" dur="500" fill="hold"/>
                                        <p:tgtEl>
                                          <p:spTgt spid="178"/>
                                        </p:tgtEl>
                                        <p:attrNameLst>
                                          <p:attrName>fill.type</p:attrName>
                                        </p:attrNameLst>
                                      </p:cBhvr>
                                      <p:to>
                                        <p:strVal val="solid"/>
                                      </p:to>
                                    </p:set>
                                    <p:set>
                                      <p:cBhvr>
                                        <p:cTn id="107" dur="500" fill="hold"/>
                                        <p:tgtEl>
                                          <p:spTgt spid="178"/>
                                        </p:tgtEl>
                                        <p:attrNameLst>
                                          <p:attrName>fill.on</p:attrName>
                                        </p:attrNameLst>
                                      </p:cBhvr>
                                      <p:to>
                                        <p:strVal val="true"/>
                                      </p:to>
                                    </p:set>
                                  </p:childTnLst>
                                </p:cTn>
                              </p:par>
                              <p:par>
                                <p:cTn id="108" presetID="1" presetClass="emph" presetSubtype="2" fill="hold" nodeType="withEffect">
                                  <p:stCondLst>
                                    <p:cond delay="0"/>
                                  </p:stCondLst>
                                  <p:childTnLst>
                                    <p:animClr clrSpc="rgb" dir="cw">
                                      <p:cBhvr>
                                        <p:cTn id="109" dur="500" fill="hold"/>
                                        <p:tgtEl>
                                          <p:spTgt spid="179"/>
                                        </p:tgtEl>
                                        <p:attrNameLst>
                                          <p:attrName>fillcolor</p:attrName>
                                        </p:attrNameLst>
                                      </p:cBhvr>
                                      <p:to>
                                        <a:srgbClr val="D12312"/>
                                      </p:to>
                                    </p:animClr>
                                    <p:set>
                                      <p:cBhvr>
                                        <p:cTn id="110" dur="500" fill="hold"/>
                                        <p:tgtEl>
                                          <p:spTgt spid="179"/>
                                        </p:tgtEl>
                                        <p:attrNameLst>
                                          <p:attrName>fill.type</p:attrName>
                                        </p:attrNameLst>
                                      </p:cBhvr>
                                      <p:to>
                                        <p:strVal val="solid"/>
                                      </p:to>
                                    </p:set>
                                    <p:set>
                                      <p:cBhvr>
                                        <p:cTn id="111" dur="500" fill="hold"/>
                                        <p:tgtEl>
                                          <p:spTgt spid="179"/>
                                        </p:tgtEl>
                                        <p:attrNameLst>
                                          <p:attrName>fill.on</p:attrName>
                                        </p:attrNameLst>
                                      </p:cBhvr>
                                      <p:to>
                                        <p:strVal val="true"/>
                                      </p:to>
                                    </p:set>
                                  </p:childTnLst>
                                </p:cTn>
                              </p:par>
                              <p:par>
                                <p:cTn id="112" presetID="1" presetClass="emph" presetSubtype="2" fill="hold" nodeType="withEffect">
                                  <p:stCondLst>
                                    <p:cond delay="0"/>
                                  </p:stCondLst>
                                  <p:childTnLst>
                                    <p:animClr clrSpc="rgb" dir="cw">
                                      <p:cBhvr>
                                        <p:cTn id="113" dur="500" fill="hold"/>
                                        <p:tgtEl>
                                          <p:spTgt spid="180"/>
                                        </p:tgtEl>
                                        <p:attrNameLst>
                                          <p:attrName>fillcolor</p:attrName>
                                        </p:attrNameLst>
                                      </p:cBhvr>
                                      <p:to>
                                        <a:srgbClr val="D12312"/>
                                      </p:to>
                                    </p:animClr>
                                    <p:set>
                                      <p:cBhvr>
                                        <p:cTn id="114" dur="500" fill="hold"/>
                                        <p:tgtEl>
                                          <p:spTgt spid="180"/>
                                        </p:tgtEl>
                                        <p:attrNameLst>
                                          <p:attrName>fill.type</p:attrName>
                                        </p:attrNameLst>
                                      </p:cBhvr>
                                      <p:to>
                                        <p:strVal val="solid"/>
                                      </p:to>
                                    </p:set>
                                    <p:set>
                                      <p:cBhvr>
                                        <p:cTn id="115" dur="500" fill="hold"/>
                                        <p:tgtEl>
                                          <p:spTgt spid="180"/>
                                        </p:tgtEl>
                                        <p:attrNameLst>
                                          <p:attrName>fill.on</p:attrName>
                                        </p:attrNameLst>
                                      </p:cBhvr>
                                      <p:to>
                                        <p:strVal val="true"/>
                                      </p:to>
                                    </p:set>
                                  </p:childTnLst>
                                </p:cTn>
                              </p:par>
                              <p:par>
                                <p:cTn id="116" presetID="1" presetClass="emph" presetSubtype="2" fill="hold" nodeType="withEffect">
                                  <p:stCondLst>
                                    <p:cond delay="0"/>
                                  </p:stCondLst>
                                  <p:childTnLst>
                                    <p:animClr clrSpc="rgb" dir="cw">
                                      <p:cBhvr>
                                        <p:cTn id="117" dur="500" fill="hold"/>
                                        <p:tgtEl>
                                          <p:spTgt spid="181"/>
                                        </p:tgtEl>
                                        <p:attrNameLst>
                                          <p:attrName>fillcolor</p:attrName>
                                        </p:attrNameLst>
                                      </p:cBhvr>
                                      <p:to>
                                        <a:srgbClr val="D12312"/>
                                      </p:to>
                                    </p:animClr>
                                    <p:set>
                                      <p:cBhvr>
                                        <p:cTn id="118" dur="500" fill="hold"/>
                                        <p:tgtEl>
                                          <p:spTgt spid="181"/>
                                        </p:tgtEl>
                                        <p:attrNameLst>
                                          <p:attrName>fill.type</p:attrName>
                                        </p:attrNameLst>
                                      </p:cBhvr>
                                      <p:to>
                                        <p:strVal val="solid"/>
                                      </p:to>
                                    </p:set>
                                    <p:set>
                                      <p:cBhvr>
                                        <p:cTn id="119" dur="500" fill="hold"/>
                                        <p:tgtEl>
                                          <p:spTgt spid="181"/>
                                        </p:tgtEl>
                                        <p:attrNameLst>
                                          <p:attrName>fill.on</p:attrName>
                                        </p:attrNameLst>
                                      </p:cBhvr>
                                      <p:to>
                                        <p:strVal val="true"/>
                                      </p:to>
                                    </p:set>
                                  </p:childTnLst>
                                </p:cTn>
                              </p:par>
                              <p:par>
                                <p:cTn id="120" presetID="1" presetClass="emph" presetSubtype="2" fill="hold" nodeType="withEffect">
                                  <p:stCondLst>
                                    <p:cond delay="0"/>
                                  </p:stCondLst>
                                  <p:childTnLst>
                                    <p:animClr clrSpc="rgb" dir="cw">
                                      <p:cBhvr>
                                        <p:cTn id="121" dur="500" fill="hold"/>
                                        <p:tgtEl>
                                          <p:spTgt spid="182"/>
                                        </p:tgtEl>
                                        <p:attrNameLst>
                                          <p:attrName>fillcolor</p:attrName>
                                        </p:attrNameLst>
                                      </p:cBhvr>
                                      <p:to>
                                        <a:srgbClr val="D12312"/>
                                      </p:to>
                                    </p:animClr>
                                    <p:set>
                                      <p:cBhvr>
                                        <p:cTn id="122" dur="500" fill="hold"/>
                                        <p:tgtEl>
                                          <p:spTgt spid="182"/>
                                        </p:tgtEl>
                                        <p:attrNameLst>
                                          <p:attrName>fill.type</p:attrName>
                                        </p:attrNameLst>
                                      </p:cBhvr>
                                      <p:to>
                                        <p:strVal val="solid"/>
                                      </p:to>
                                    </p:set>
                                    <p:set>
                                      <p:cBhvr>
                                        <p:cTn id="123" dur="500" fill="hold"/>
                                        <p:tgtEl>
                                          <p:spTgt spid="182"/>
                                        </p:tgtEl>
                                        <p:attrNameLst>
                                          <p:attrName>fill.on</p:attrName>
                                        </p:attrNameLst>
                                      </p:cBhvr>
                                      <p:to>
                                        <p:strVal val="true"/>
                                      </p:to>
                                    </p:set>
                                  </p:childTnLst>
                                </p:cTn>
                              </p:par>
                              <p:par>
                                <p:cTn id="124" presetID="1" presetClass="emph" presetSubtype="2" fill="hold" nodeType="withEffect">
                                  <p:stCondLst>
                                    <p:cond delay="0"/>
                                  </p:stCondLst>
                                  <p:childTnLst>
                                    <p:animClr clrSpc="rgb" dir="cw">
                                      <p:cBhvr>
                                        <p:cTn id="125" dur="500" fill="hold"/>
                                        <p:tgtEl>
                                          <p:spTgt spid="183"/>
                                        </p:tgtEl>
                                        <p:attrNameLst>
                                          <p:attrName>fillcolor</p:attrName>
                                        </p:attrNameLst>
                                      </p:cBhvr>
                                      <p:to>
                                        <a:srgbClr val="D12312"/>
                                      </p:to>
                                    </p:animClr>
                                    <p:set>
                                      <p:cBhvr>
                                        <p:cTn id="126" dur="500" fill="hold"/>
                                        <p:tgtEl>
                                          <p:spTgt spid="183"/>
                                        </p:tgtEl>
                                        <p:attrNameLst>
                                          <p:attrName>fill.type</p:attrName>
                                        </p:attrNameLst>
                                      </p:cBhvr>
                                      <p:to>
                                        <p:strVal val="solid"/>
                                      </p:to>
                                    </p:set>
                                    <p:set>
                                      <p:cBhvr>
                                        <p:cTn id="127" dur="500" fill="hold"/>
                                        <p:tgtEl>
                                          <p:spTgt spid="183"/>
                                        </p:tgtEl>
                                        <p:attrNameLst>
                                          <p:attrName>fill.on</p:attrName>
                                        </p:attrNameLst>
                                      </p:cBhvr>
                                      <p:to>
                                        <p:strVal val="true"/>
                                      </p:to>
                                    </p:set>
                                  </p:childTnLst>
                                </p:cTn>
                              </p:par>
                              <p:par>
                                <p:cTn id="128" presetID="1" presetClass="emph" presetSubtype="2" fill="hold" nodeType="withEffect">
                                  <p:stCondLst>
                                    <p:cond delay="0"/>
                                  </p:stCondLst>
                                  <p:childTnLst>
                                    <p:animClr clrSpc="rgb" dir="cw">
                                      <p:cBhvr>
                                        <p:cTn id="129" dur="500" fill="hold"/>
                                        <p:tgtEl>
                                          <p:spTgt spid="169"/>
                                        </p:tgtEl>
                                        <p:attrNameLst>
                                          <p:attrName>fillcolor</p:attrName>
                                        </p:attrNameLst>
                                      </p:cBhvr>
                                      <p:to>
                                        <a:srgbClr val="D12312"/>
                                      </p:to>
                                    </p:animClr>
                                    <p:set>
                                      <p:cBhvr>
                                        <p:cTn id="130" dur="500" fill="hold"/>
                                        <p:tgtEl>
                                          <p:spTgt spid="169"/>
                                        </p:tgtEl>
                                        <p:attrNameLst>
                                          <p:attrName>fill.type</p:attrName>
                                        </p:attrNameLst>
                                      </p:cBhvr>
                                      <p:to>
                                        <p:strVal val="solid"/>
                                      </p:to>
                                    </p:set>
                                    <p:set>
                                      <p:cBhvr>
                                        <p:cTn id="131" dur="500" fill="hold"/>
                                        <p:tgtEl>
                                          <p:spTgt spid="169"/>
                                        </p:tgtEl>
                                        <p:attrNameLst>
                                          <p:attrName>fill.on</p:attrName>
                                        </p:attrNameLst>
                                      </p:cBhvr>
                                      <p:to>
                                        <p:strVal val="true"/>
                                      </p:to>
                                    </p:set>
                                  </p:childTnLst>
                                </p:cTn>
                              </p:par>
                              <p:par>
                                <p:cTn id="132" presetID="1" presetClass="emph" presetSubtype="2" fill="hold" nodeType="withEffect">
                                  <p:stCondLst>
                                    <p:cond delay="0"/>
                                  </p:stCondLst>
                                  <p:childTnLst>
                                    <p:animClr clrSpc="rgb" dir="cw">
                                      <p:cBhvr>
                                        <p:cTn id="133" dur="500" fill="hold"/>
                                        <p:tgtEl>
                                          <p:spTgt spid="168"/>
                                        </p:tgtEl>
                                        <p:attrNameLst>
                                          <p:attrName>fillcolor</p:attrName>
                                        </p:attrNameLst>
                                      </p:cBhvr>
                                      <p:to>
                                        <a:srgbClr val="D12312"/>
                                      </p:to>
                                    </p:animClr>
                                    <p:set>
                                      <p:cBhvr>
                                        <p:cTn id="134" dur="500" fill="hold"/>
                                        <p:tgtEl>
                                          <p:spTgt spid="168"/>
                                        </p:tgtEl>
                                        <p:attrNameLst>
                                          <p:attrName>fill.type</p:attrName>
                                        </p:attrNameLst>
                                      </p:cBhvr>
                                      <p:to>
                                        <p:strVal val="solid"/>
                                      </p:to>
                                    </p:set>
                                    <p:set>
                                      <p:cBhvr>
                                        <p:cTn id="135" dur="500" fill="hold"/>
                                        <p:tgtEl>
                                          <p:spTgt spid="168"/>
                                        </p:tgtEl>
                                        <p:attrNameLst>
                                          <p:attrName>fill.on</p:attrName>
                                        </p:attrNameLst>
                                      </p:cBhvr>
                                      <p:to>
                                        <p:strVal val="true"/>
                                      </p:to>
                                    </p:set>
                                  </p:childTnLst>
                                </p:cTn>
                              </p:par>
                              <p:par>
                                <p:cTn id="136" presetID="1" presetClass="emph" presetSubtype="2" fill="hold" nodeType="withEffect">
                                  <p:stCondLst>
                                    <p:cond delay="0"/>
                                  </p:stCondLst>
                                  <p:childTnLst>
                                    <p:animClr clrSpc="rgb" dir="cw">
                                      <p:cBhvr>
                                        <p:cTn id="137" dur="500" fill="hold"/>
                                        <p:tgtEl>
                                          <p:spTgt spid="167"/>
                                        </p:tgtEl>
                                        <p:attrNameLst>
                                          <p:attrName>fillcolor</p:attrName>
                                        </p:attrNameLst>
                                      </p:cBhvr>
                                      <p:to>
                                        <a:srgbClr val="D12312"/>
                                      </p:to>
                                    </p:animClr>
                                    <p:set>
                                      <p:cBhvr>
                                        <p:cTn id="138" dur="500" fill="hold"/>
                                        <p:tgtEl>
                                          <p:spTgt spid="167"/>
                                        </p:tgtEl>
                                        <p:attrNameLst>
                                          <p:attrName>fill.type</p:attrName>
                                        </p:attrNameLst>
                                      </p:cBhvr>
                                      <p:to>
                                        <p:strVal val="solid"/>
                                      </p:to>
                                    </p:set>
                                    <p:set>
                                      <p:cBhvr>
                                        <p:cTn id="139" dur="500" fill="hold"/>
                                        <p:tgtEl>
                                          <p:spTgt spid="167"/>
                                        </p:tgtEl>
                                        <p:attrNameLst>
                                          <p:attrName>fill.on</p:attrName>
                                        </p:attrNameLst>
                                      </p:cBhvr>
                                      <p:to>
                                        <p:strVal val="true"/>
                                      </p:to>
                                    </p:set>
                                  </p:childTnLst>
                                </p:cTn>
                              </p:par>
                              <p:par>
                                <p:cTn id="140" presetID="1" presetClass="emph" presetSubtype="2" fill="hold" nodeType="withEffect">
                                  <p:stCondLst>
                                    <p:cond delay="0"/>
                                  </p:stCondLst>
                                  <p:childTnLst>
                                    <p:animClr clrSpc="rgb" dir="cw">
                                      <p:cBhvr>
                                        <p:cTn id="141" dur="500" fill="hold"/>
                                        <p:tgtEl>
                                          <p:spTgt spid="166"/>
                                        </p:tgtEl>
                                        <p:attrNameLst>
                                          <p:attrName>fillcolor</p:attrName>
                                        </p:attrNameLst>
                                      </p:cBhvr>
                                      <p:to>
                                        <a:srgbClr val="D12312"/>
                                      </p:to>
                                    </p:animClr>
                                    <p:set>
                                      <p:cBhvr>
                                        <p:cTn id="142" dur="500" fill="hold"/>
                                        <p:tgtEl>
                                          <p:spTgt spid="166"/>
                                        </p:tgtEl>
                                        <p:attrNameLst>
                                          <p:attrName>fill.type</p:attrName>
                                        </p:attrNameLst>
                                      </p:cBhvr>
                                      <p:to>
                                        <p:strVal val="solid"/>
                                      </p:to>
                                    </p:set>
                                    <p:set>
                                      <p:cBhvr>
                                        <p:cTn id="143" dur="500" fill="hold"/>
                                        <p:tgtEl>
                                          <p:spTgt spid="166"/>
                                        </p:tgtEl>
                                        <p:attrNameLst>
                                          <p:attrName>fill.on</p:attrName>
                                        </p:attrNameLst>
                                      </p:cBhvr>
                                      <p:to>
                                        <p:strVal val="true"/>
                                      </p:to>
                                    </p:set>
                                  </p:childTnLst>
                                </p:cTn>
                              </p:par>
                              <p:par>
                                <p:cTn id="144" presetID="1" presetClass="emph" presetSubtype="2" fill="hold" nodeType="withEffect">
                                  <p:stCondLst>
                                    <p:cond delay="0"/>
                                  </p:stCondLst>
                                  <p:childTnLst>
                                    <p:animClr clrSpc="rgb" dir="cw">
                                      <p:cBhvr>
                                        <p:cTn id="145" dur="500" fill="hold"/>
                                        <p:tgtEl>
                                          <p:spTgt spid="165"/>
                                        </p:tgtEl>
                                        <p:attrNameLst>
                                          <p:attrName>fillcolor</p:attrName>
                                        </p:attrNameLst>
                                      </p:cBhvr>
                                      <p:to>
                                        <a:srgbClr val="D12312"/>
                                      </p:to>
                                    </p:animClr>
                                    <p:set>
                                      <p:cBhvr>
                                        <p:cTn id="146" dur="500" fill="hold"/>
                                        <p:tgtEl>
                                          <p:spTgt spid="165"/>
                                        </p:tgtEl>
                                        <p:attrNameLst>
                                          <p:attrName>fill.type</p:attrName>
                                        </p:attrNameLst>
                                      </p:cBhvr>
                                      <p:to>
                                        <p:strVal val="solid"/>
                                      </p:to>
                                    </p:set>
                                    <p:set>
                                      <p:cBhvr>
                                        <p:cTn id="147" dur="500" fill="hold"/>
                                        <p:tgtEl>
                                          <p:spTgt spid="165"/>
                                        </p:tgtEl>
                                        <p:attrNameLst>
                                          <p:attrName>fill.on</p:attrName>
                                        </p:attrNameLst>
                                      </p:cBhvr>
                                      <p:to>
                                        <p:strVal val="true"/>
                                      </p:to>
                                    </p:set>
                                  </p:childTnLst>
                                </p:cTn>
                              </p:par>
                              <p:par>
                                <p:cTn id="148" presetID="1" presetClass="emph" presetSubtype="2" fill="hold" nodeType="withEffect">
                                  <p:stCondLst>
                                    <p:cond delay="0"/>
                                  </p:stCondLst>
                                  <p:childTnLst>
                                    <p:animClr clrSpc="rgb" dir="cw">
                                      <p:cBhvr>
                                        <p:cTn id="149" dur="500" fill="hold"/>
                                        <p:tgtEl>
                                          <p:spTgt spid="164"/>
                                        </p:tgtEl>
                                        <p:attrNameLst>
                                          <p:attrName>fillcolor</p:attrName>
                                        </p:attrNameLst>
                                      </p:cBhvr>
                                      <p:to>
                                        <a:srgbClr val="D12312"/>
                                      </p:to>
                                    </p:animClr>
                                    <p:set>
                                      <p:cBhvr>
                                        <p:cTn id="150" dur="500" fill="hold"/>
                                        <p:tgtEl>
                                          <p:spTgt spid="164"/>
                                        </p:tgtEl>
                                        <p:attrNameLst>
                                          <p:attrName>fill.type</p:attrName>
                                        </p:attrNameLst>
                                      </p:cBhvr>
                                      <p:to>
                                        <p:strVal val="solid"/>
                                      </p:to>
                                    </p:set>
                                    <p:set>
                                      <p:cBhvr>
                                        <p:cTn id="151" dur="500" fill="hold"/>
                                        <p:tgtEl>
                                          <p:spTgt spid="164"/>
                                        </p:tgtEl>
                                        <p:attrNameLst>
                                          <p:attrName>fill.on</p:attrName>
                                        </p:attrNameLst>
                                      </p:cBhvr>
                                      <p:to>
                                        <p:strVal val="true"/>
                                      </p:to>
                                    </p:set>
                                  </p:childTnLst>
                                </p:cTn>
                              </p:par>
                              <p:par>
                                <p:cTn id="152" presetID="1" presetClass="emph" presetSubtype="2" fill="hold" nodeType="withEffect">
                                  <p:stCondLst>
                                    <p:cond delay="0"/>
                                  </p:stCondLst>
                                  <p:childTnLst>
                                    <p:animClr clrSpc="rgb" dir="cw">
                                      <p:cBhvr>
                                        <p:cTn id="153" dur="500" fill="hold"/>
                                        <p:tgtEl>
                                          <p:spTgt spid="163"/>
                                        </p:tgtEl>
                                        <p:attrNameLst>
                                          <p:attrName>fillcolor</p:attrName>
                                        </p:attrNameLst>
                                      </p:cBhvr>
                                      <p:to>
                                        <a:srgbClr val="D12312"/>
                                      </p:to>
                                    </p:animClr>
                                    <p:set>
                                      <p:cBhvr>
                                        <p:cTn id="154" dur="500" fill="hold"/>
                                        <p:tgtEl>
                                          <p:spTgt spid="163"/>
                                        </p:tgtEl>
                                        <p:attrNameLst>
                                          <p:attrName>fill.type</p:attrName>
                                        </p:attrNameLst>
                                      </p:cBhvr>
                                      <p:to>
                                        <p:strVal val="solid"/>
                                      </p:to>
                                    </p:set>
                                    <p:set>
                                      <p:cBhvr>
                                        <p:cTn id="155" dur="500" fill="hold"/>
                                        <p:tgtEl>
                                          <p:spTgt spid="163"/>
                                        </p:tgtEl>
                                        <p:attrNameLst>
                                          <p:attrName>fill.on</p:attrName>
                                        </p:attrNameLst>
                                      </p:cBhvr>
                                      <p:to>
                                        <p:strVal val="true"/>
                                      </p:to>
                                    </p:set>
                                  </p:childTnLst>
                                </p:cTn>
                              </p:par>
                              <p:par>
                                <p:cTn id="156" presetID="1" presetClass="emph" presetSubtype="2" fill="hold" nodeType="withEffect">
                                  <p:stCondLst>
                                    <p:cond delay="0"/>
                                  </p:stCondLst>
                                  <p:childTnLst>
                                    <p:animClr clrSpc="rgb" dir="cw">
                                      <p:cBhvr>
                                        <p:cTn id="157" dur="500" fill="hold"/>
                                        <p:tgtEl>
                                          <p:spTgt spid="162"/>
                                        </p:tgtEl>
                                        <p:attrNameLst>
                                          <p:attrName>fillcolor</p:attrName>
                                        </p:attrNameLst>
                                      </p:cBhvr>
                                      <p:to>
                                        <a:srgbClr val="D12312"/>
                                      </p:to>
                                    </p:animClr>
                                    <p:set>
                                      <p:cBhvr>
                                        <p:cTn id="158" dur="500" fill="hold"/>
                                        <p:tgtEl>
                                          <p:spTgt spid="162"/>
                                        </p:tgtEl>
                                        <p:attrNameLst>
                                          <p:attrName>fill.type</p:attrName>
                                        </p:attrNameLst>
                                      </p:cBhvr>
                                      <p:to>
                                        <p:strVal val="solid"/>
                                      </p:to>
                                    </p:set>
                                    <p:set>
                                      <p:cBhvr>
                                        <p:cTn id="159" dur="500" fill="hold"/>
                                        <p:tgtEl>
                                          <p:spTgt spid="162"/>
                                        </p:tgtEl>
                                        <p:attrNameLst>
                                          <p:attrName>fill.on</p:attrName>
                                        </p:attrNameLst>
                                      </p:cBhvr>
                                      <p:to>
                                        <p:strVal val="true"/>
                                      </p:to>
                                    </p:set>
                                  </p:childTnLst>
                                </p:cTn>
                              </p:par>
                              <p:par>
                                <p:cTn id="160" presetID="1" presetClass="emph" presetSubtype="2" fill="hold" nodeType="withEffect">
                                  <p:stCondLst>
                                    <p:cond delay="0"/>
                                  </p:stCondLst>
                                  <p:childTnLst>
                                    <p:animClr clrSpc="rgb" dir="cw">
                                      <p:cBhvr>
                                        <p:cTn id="161" dur="500" fill="hold"/>
                                        <p:tgtEl>
                                          <p:spTgt spid="161"/>
                                        </p:tgtEl>
                                        <p:attrNameLst>
                                          <p:attrName>fillcolor</p:attrName>
                                        </p:attrNameLst>
                                      </p:cBhvr>
                                      <p:to>
                                        <a:srgbClr val="D12312"/>
                                      </p:to>
                                    </p:animClr>
                                    <p:set>
                                      <p:cBhvr>
                                        <p:cTn id="162" dur="500" fill="hold"/>
                                        <p:tgtEl>
                                          <p:spTgt spid="161"/>
                                        </p:tgtEl>
                                        <p:attrNameLst>
                                          <p:attrName>fill.type</p:attrName>
                                        </p:attrNameLst>
                                      </p:cBhvr>
                                      <p:to>
                                        <p:strVal val="solid"/>
                                      </p:to>
                                    </p:set>
                                    <p:set>
                                      <p:cBhvr>
                                        <p:cTn id="163" dur="500" fill="hold"/>
                                        <p:tgtEl>
                                          <p:spTgt spid="161"/>
                                        </p:tgtEl>
                                        <p:attrNameLst>
                                          <p:attrName>fill.on</p:attrName>
                                        </p:attrNameLst>
                                      </p:cBhvr>
                                      <p:to>
                                        <p:strVal val="true"/>
                                      </p:to>
                                    </p:set>
                                  </p:childTnLst>
                                </p:cTn>
                              </p:par>
                              <p:par>
                                <p:cTn id="164" presetID="1" presetClass="emph" presetSubtype="2" fill="hold" nodeType="withEffect">
                                  <p:stCondLst>
                                    <p:cond delay="0"/>
                                  </p:stCondLst>
                                  <p:childTnLst>
                                    <p:animClr clrSpc="rgb" dir="cw">
                                      <p:cBhvr>
                                        <p:cTn id="165" dur="500" fill="hold"/>
                                        <p:tgtEl>
                                          <p:spTgt spid="160"/>
                                        </p:tgtEl>
                                        <p:attrNameLst>
                                          <p:attrName>fillcolor</p:attrName>
                                        </p:attrNameLst>
                                      </p:cBhvr>
                                      <p:to>
                                        <a:srgbClr val="D12312"/>
                                      </p:to>
                                    </p:animClr>
                                    <p:set>
                                      <p:cBhvr>
                                        <p:cTn id="166" dur="500" fill="hold"/>
                                        <p:tgtEl>
                                          <p:spTgt spid="160"/>
                                        </p:tgtEl>
                                        <p:attrNameLst>
                                          <p:attrName>fill.type</p:attrName>
                                        </p:attrNameLst>
                                      </p:cBhvr>
                                      <p:to>
                                        <p:strVal val="solid"/>
                                      </p:to>
                                    </p:set>
                                    <p:set>
                                      <p:cBhvr>
                                        <p:cTn id="167" dur="500" fill="hold"/>
                                        <p:tgtEl>
                                          <p:spTgt spid="160"/>
                                        </p:tgtEl>
                                        <p:attrNameLst>
                                          <p:attrName>fill.on</p:attrName>
                                        </p:attrNameLst>
                                      </p:cBhvr>
                                      <p:to>
                                        <p:strVal val="true"/>
                                      </p:to>
                                    </p:set>
                                  </p:childTnLst>
                                </p:cTn>
                              </p:par>
                              <p:par>
                                <p:cTn id="168" presetID="1" presetClass="emph" presetSubtype="2" fill="hold" nodeType="withEffect">
                                  <p:stCondLst>
                                    <p:cond delay="0"/>
                                  </p:stCondLst>
                                  <p:childTnLst>
                                    <p:animClr clrSpc="rgb" dir="cw">
                                      <p:cBhvr>
                                        <p:cTn id="169" dur="500" fill="hold"/>
                                        <p:tgtEl>
                                          <p:spTgt spid="159"/>
                                        </p:tgtEl>
                                        <p:attrNameLst>
                                          <p:attrName>fillcolor</p:attrName>
                                        </p:attrNameLst>
                                      </p:cBhvr>
                                      <p:to>
                                        <a:srgbClr val="D12312"/>
                                      </p:to>
                                    </p:animClr>
                                    <p:set>
                                      <p:cBhvr>
                                        <p:cTn id="170" dur="500" fill="hold"/>
                                        <p:tgtEl>
                                          <p:spTgt spid="159"/>
                                        </p:tgtEl>
                                        <p:attrNameLst>
                                          <p:attrName>fill.type</p:attrName>
                                        </p:attrNameLst>
                                      </p:cBhvr>
                                      <p:to>
                                        <p:strVal val="solid"/>
                                      </p:to>
                                    </p:set>
                                    <p:set>
                                      <p:cBhvr>
                                        <p:cTn id="171" dur="500" fill="hold"/>
                                        <p:tgtEl>
                                          <p:spTgt spid="159"/>
                                        </p:tgtEl>
                                        <p:attrNameLst>
                                          <p:attrName>fill.on</p:attrName>
                                        </p:attrNameLst>
                                      </p:cBhvr>
                                      <p:to>
                                        <p:strVal val="true"/>
                                      </p:to>
                                    </p:set>
                                  </p:childTnLst>
                                </p:cTn>
                              </p:par>
                              <p:par>
                                <p:cTn id="172" presetID="1" presetClass="emph" presetSubtype="2" fill="hold" nodeType="withEffect">
                                  <p:stCondLst>
                                    <p:cond delay="0"/>
                                  </p:stCondLst>
                                  <p:childTnLst>
                                    <p:animClr clrSpc="rgb" dir="cw">
                                      <p:cBhvr>
                                        <p:cTn id="173" dur="500" fill="hold"/>
                                        <p:tgtEl>
                                          <p:spTgt spid="158"/>
                                        </p:tgtEl>
                                        <p:attrNameLst>
                                          <p:attrName>fillcolor</p:attrName>
                                        </p:attrNameLst>
                                      </p:cBhvr>
                                      <p:to>
                                        <a:srgbClr val="D12312"/>
                                      </p:to>
                                    </p:animClr>
                                    <p:set>
                                      <p:cBhvr>
                                        <p:cTn id="174" dur="500" fill="hold"/>
                                        <p:tgtEl>
                                          <p:spTgt spid="158"/>
                                        </p:tgtEl>
                                        <p:attrNameLst>
                                          <p:attrName>fill.type</p:attrName>
                                        </p:attrNameLst>
                                      </p:cBhvr>
                                      <p:to>
                                        <p:strVal val="solid"/>
                                      </p:to>
                                    </p:set>
                                    <p:set>
                                      <p:cBhvr>
                                        <p:cTn id="175" dur="500" fill="hold"/>
                                        <p:tgtEl>
                                          <p:spTgt spid="158"/>
                                        </p:tgtEl>
                                        <p:attrNameLst>
                                          <p:attrName>fill.on</p:attrName>
                                        </p:attrNameLst>
                                      </p:cBhvr>
                                      <p:to>
                                        <p:strVal val="true"/>
                                      </p:to>
                                    </p:set>
                                  </p:childTnLst>
                                </p:cTn>
                              </p:par>
                              <p:par>
                                <p:cTn id="176" presetID="1" presetClass="emph" presetSubtype="2" fill="hold" nodeType="withEffect">
                                  <p:stCondLst>
                                    <p:cond delay="0"/>
                                  </p:stCondLst>
                                  <p:childTnLst>
                                    <p:animClr clrSpc="rgb" dir="cw">
                                      <p:cBhvr>
                                        <p:cTn id="177" dur="500" fill="hold"/>
                                        <p:tgtEl>
                                          <p:spTgt spid="157"/>
                                        </p:tgtEl>
                                        <p:attrNameLst>
                                          <p:attrName>fillcolor</p:attrName>
                                        </p:attrNameLst>
                                      </p:cBhvr>
                                      <p:to>
                                        <a:srgbClr val="D12312"/>
                                      </p:to>
                                    </p:animClr>
                                    <p:set>
                                      <p:cBhvr>
                                        <p:cTn id="178" dur="500" fill="hold"/>
                                        <p:tgtEl>
                                          <p:spTgt spid="157"/>
                                        </p:tgtEl>
                                        <p:attrNameLst>
                                          <p:attrName>fill.type</p:attrName>
                                        </p:attrNameLst>
                                      </p:cBhvr>
                                      <p:to>
                                        <p:strVal val="solid"/>
                                      </p:to>
                                    </p:set>
                                    <p:set>
                                      <p:cBhvr>
                                        <p:cTn id="179" dur="500" fill="hold"/>
                                        <p:tgtEl>
                                          <p:spTgt spid="157"/>
                                        </p:tgtEl>
                                        <p:attrNameLst>
                                          <p:attrName>fill.on</p:attrName>
                                        </p:attrNameLst>
                                      </p:cBhvr>
                                      <p:to>
                                        <p:strVal val="true"/>
                                      </p:to>
                                    </p:set>
                                  </p:childTnLst>
                                </p:cTn>
                              </p:par>
                              <p:par>
                                <p:cTn id="180" presetID="1" presetClass="emph" presetSubtype="2" fill="hold" nodeType="withEffect">
                                  <p:stCondLst>
                                    <p:cond delay="0"/>
                                  </p:stCondLst>
                                  <p:childTnLst>
                                    <p:animClr clrSpc="rgb" dir="cw">
                                      <p:cBhvr>
                                        <p:cTn id="181" dur="500" fill="hold"/>
                                        <p:tgtEl>
                                          <p:spTgt spid="156"/>
                                        </p:tgtEl>
                                        <p:attrNameLst>
                                          <p:attrName>fillcolor</p:attrName>
                                        </p:attrNameLst>
                                      </p:cBhvr>
                                      <p:to>
                                        <a:srgbClr val="D12312"/>
                                      </p:to>
                                    </p:animClr>
                                    <p:set>
                                      <p:cBhvr>
                                        <p:cTn id="182" dur="500" fill="hold"/>
                                        <p:tgtEl>
                                          <p:spTgt spid="156"/>
                                        </p:tgtEl>
                                        <p:attrNameLst>
                                          <p:attrName>fill.type</p:attrName>
                                        </p:attrNameLst>
                                      </p:cBhvr>
                                      <p:to>
                                        <p:strVal val="solid"/>
                                      </p:to>
                                    </p:set>
                                    <p:set>
                                      <p:cBhvr>
                                        <p:cTn id="183" dur="500" fill="hold"/>
                                        <p:tgtEl>
                                          <p:spTgt spid="156"/>
                                        </p:tgtEl>
                                        <p:attrNameLst>
                                          <p:attrName>fill.on</p:attrName>
                                        </p:attrNameLst>
                                      </p:cBhvr>
                                      <p:to>
                                        <p:strVal val="true"/>
                                      </p:to>
                                    </p:set>
                                  </p:childTnLst>
                                </p:cTn>
                              </p:par>
                              <p:par>
                                <p:cTn id="184" presetID="10" presetClass="entr" presetSubtype="0" fill="hold" grpId="0" nodeType="withEffect">
                                  <p:stCondLst>
                                    <p:cond delay="0"/>
                                  </p:stCondLst>
                                  <p:childTnLst>
                                    <p:set>
                                      <p:cBhvr>
                                        <p:cTn id="185" dur="1" fill="hold">
                                          <p:stCondLst>
                                            <p:cond delay="0"/>
                                          </p:stCondLst>
                                        </p:cTn>
                                        <p:tgtEl>
                                          <p:spTgt spid="264"/>
                                        </p:tgtEl>
                                        <p:attrNameLst>
                                          <p:attrName>style.visibility</p:attrName>
                                        </p:attrNameLst>
                                      </p:cBhvr>
                                      <p:to>
                                        <p:strVal val="visible"/>
                                      </p:to>
                                    </p:set>
                                    <p:animEffect transition="in" filter="fade">
                                      <p:cBhvr>
                                        <p:cTn id="186"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0" animBg="1"/>
      <p:bldP spid="264" grpId="0" animBg="1"/>
      <p:bldP spid="3" grpId="0"/>
      <p:bldP spid="23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1FDEC62D-B906-E54C-84A6-64A37AAF168E}"/>
              </a:ext>
            </a:extLst>
          </p:cNvPr>
          <p:cNvSpPr/>
          <p:nvPr/>
        </p:nvSpPr>
        <p:spPr>
          <a:xfrm>
            <a:off x="189534" y="3561595"/>
            <a:ext cx="2359253" cy="1353570"/>
          </a:xfrm>
          <a:prstGeom prst="roundRect">
            <a:avLst/>
          </a:prstGeom>
          <a:solidFill>
            <a:schemeClr val="accent6">
              <a:lumMod val="20000"/>
              <a:lumOff val="80000"/>
            </a:schemeClr>
          </a:solidFill>
          <a:ln w="38100">
            <a:solidFill>
              <a:schemeClr val="tx1"/>
            </a:solidFill>
            <a:prstDash val="sysDash"/>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8" name="Group 7">
            <a:extLst>
              <a:ext uri="{FF2B5EF4-FFF2-40B4-BE49-F238E27FC236}">
                <a16:creationId xmlns:a16="http://schemas.microsoft.com/office/drawing/2014/main" id="{684A5CE3-DD13-5C44-B4EB-38349F344A40}"/>
              </a:ext>
            </a:extLst>
          </p:cNvPr>
          <p:cNvGrpSpPr/>
          <p:nvPr/>
        </p:nvGrpSpPr>
        <p:grpSpPr>
          <a:xfrm>
            <a:off x="1551521" y="4198095"/>
            <a:ext cx="419149" cy="76520"/>
            <a:chOff x="4793112" y="4167661"/>
            <a:chExt cx="360464" cy="69048"/>
          </a:xfrm>
        </p:grpSpPr>
        <p:cxnSp>
          <p:nvCxnSpPr>
            <p:cNvPr id="23" name="Straight Connector 22">
              <a:extLst>
                <a:ext uri="{FF2B5EF4-FFF2-40B4-BE49-F238E27FC236}">
                  <a16:creationId xmlns:a16="http://schemas.microsoft.com/office/drawing/2014/main" id="{6CD3AB44-D7F4-EB4A-97D7-C9E2CF512AFB}"/>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Flowchart: Connector 11">
              <a:extLst>
                <a:ext uri="{FF2B5EF4-FFF2-40B4-BE49-F238E27FC236}">
                  <a16:creationId xmlns:a16="http://schemas.microsoft.com/office/drawing/2014/main" id="{C8215CDB-0CBD-7142-A7ED-42E99A1A97D9}"/>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20" name="Straight Connector 19">
            <a:extLst>
              <a:ext uri="{FF2B5EF4-FFF2-40B4-BE49-F238E27FC236}">
                <a16:creationId xmlns:a16="http://schemas.microsoft.com/office/drawing/2014/main" id="{FD71FA2D-886F-EC4D-9227-CA3CC3585E26}"/>
              </a:ext>
            </a:extLst>
          </p:cNvPr>
          <p:cNvCxnSpPr/>
          <p:nvPr/>
        </p:nvCxnSpPr>
        <p:spPr>
          <a:xfrm flipH="1">
            <a:off x="604458" y="3941466"/>
            <a:ext cx="401450" cy="0"/>
          </a:xfrm>
          <a:prstGeom prst="line">
            <a:avLst/>
          </a:prstGeom>
          <a:solidFill>
            <a:schemeClr val="tx1"/>
          </a:solidFill>
          <a:ln w="25400" cap="flat" cmpd="sng" algn="ctr">
            <a:solidFill>
              <a:schemeClr val="tx1"/>
            </a:solidFill>
            <a:prstDash val="solid"/>
          </a:ln>
          <a:effectLst/>
        </p:spPr>
      </p:cxnSp>
      <p:sp>
        <p:nvSpPr>
          <p:cNvPr id="21" name="Flowchart: Connector 8">
            <a:extLst>
              <a:ext uri="{FF2B5EF4-FFF2-40B4-BE49-F238E27FC236}">
                <a16:creationId xmlns:a16="http://schemas.microsoft.com/office/drawing/2014/main" id="{EE8E168A-D773-1E46-ABAA-66C007291A07}"/>
              </a:ext>
            </a:extLst>
          </p:cNvPr>
          <p:cNvSpPr/>
          <p:nvPr/>
        </p:nvSpPr>
        <p:spPr>
          <a:xfrm>
            <a:off x="552158" y="3897085"/>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22" name="Rectangle 21">
            <a:extLst>
              <a:ext uri="{FF2B5EF4-FFF2-40B4-BE49-F238E27FC236}">
                <a16:creationId xmlns:a16="http://schemas.microsoft.com/office/drawing/2014/main" id="{038E7357-8032-AF45-A649-A4EFB2BD4737}"/>
              </a:ext>
            </a:extLst>
          </p:cNvPr>
          <p:cNvSpPr/>
          <p:nvPr/>
        </p:nvSpPr>
        <p:spPr>
          <a:xfrm>
            <a:off x="232883" y="3815415"/>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17" name="Straight Connector 16">
            <a:extLst>
              <a:ext uri="{FF2B5EF4-FFF2-40B4-BE49-F238E27FC236}">
                <a16:creationId xmlns:a16="http://schemas.microsoft.com/office/drawing/2014/main" id="{F787CE0E-40CA-C14A-81FF-40CA8D7E70D7}"/>
              </a:ext>
            </a:extLst>
          </p:cNvPr>
          <p:cNvCxnSpPr/>
          <p:nvPr/>
        </p:nvCxnSpPr>
        <p:spPr>
          <a:xfrm flipH="1">
            <a:off x="592305" y="4238380"/>
            <a:ext cx="401450" cy="0"/>
          </a:xfrm>
          <a:prstGeom prst="line">
            <a:avLst/>
          </a:prstGeom>
          <a:solidFill>
            <a:schemeClr val="tx1"/>
          </a:solidFill>
          <a:ln w="25400" cap="flat" cmpd="sng" algn="ctr">
            <a:solidFill>
              <a:schemeClr val="tx1"/>
            </a:solidFill>
            <a:prstDash val="solid"/>
          </a:ln>
          <a:effectLst/>
        </p:spPr>
      </p:cxnSp>
      <p:sp>
        <p:nvSpPr>
          <p:cNvPr id="18" name="Flowchart: Connector 9">
            <a:extLst>
              <a:ext uri="{FF2B5EF4-FFF2-40B4-BE49-F238E27FC236}">
                <a16:creationId xmlns:a16="http://schemas.microsoft.com/office/drawing/2014/main" id="{F5E18612-2ED9-974C-8FDE-5D8A6BFCE577}"/>
              </a:ext>
            </a:extLst>
          </p:cNvPr>
          <p:cNvSpPr/>
          <p:nvPr/>
        </p:nvSpPr>
        <p:spPr>
          <a:xfrm>
            <a:off x="560800" y="4198095"/>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9" name="Rectangle 18">
            <a:extLst>
              <a:ext uri="{FF2B5EF4-FFF2-40B4-BE49-F238E27FC236}">
                <a16:creationId xmlns:a16="http://schemas.microsoft.com/office/drawing/2014/main" id="{243FF487-2D64-E948-8AC9-2A299B43A28A}"/>
              </a:ext>
            </a:extLst>
          </p:cNvPr>
          <p:cNvSpPr/>
          <p:nvPr/>
        </p:nvSpPr>
        <p:spPr>
          <a:xfrm>
            <a:off x="220992" y="4121841"/>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1" name="Rectangle 10">
            <a:extLst>
              <a:ext uri="{FF2B5EF4-FFF2-40B4-BE49-F238E27FC236}">
                <a16:creationId xmlns:a16="http://schemas.microsoft.com/office/drawing/2014/main" id="{343C692D-8379-DC4D-B67E-BF2652EF6892}"/>
              </a:ext>
            </a:extLst>
          </p:cNvPr>
          <p:cNvSpPr/>
          <p:nvPr/>
        </p:nvSpPr>
        <p:spPr>
          <a:xfrm>
            <a:off x="1976602" y="4113508"/>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14" name="Flowchart: Connector 9">
            <a:extLst>
              <a:ext uri="{FF2B5EF4-FFF2-40B4-BE49-F238E27FC236}">
                <a16:creationId xmlns:a16="http://schemas.microsoft.com/office/drawing/2014/main" id="{4CE38A8D-2520-2346-840C-C7E3513202A3}"/>
              </a:ext>
            </a:extLst>
          </p:cNvPr>
          <p:cNvSpPr/>
          <p:nvPr/>
        </p:nvSpPr>
        <p:spPr>
          <a:xfrm>
            <a:off x="551271" y="4489038"/>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5" name="Rectangle 14">
            <a:extLst>
              <a:ext uri="{FF2B5EF4-FFF2-40B4-BE49-F238E27FC236}">
                <a16:creationId xmlns:a16="http://schemas.microsoft.com/office/drawing/2014/main" id="{A859C432-4583-C940-99A8-6984506500F5}"/>
              </a:ext>
            </a:extLst>
          </p:cNvPr>
          <p:cNvSpPr/>
          <p:nvPr/>
        </p:nvSpPr>
        <p:spPr>
          <a:xfrm>
            <a:off x="221216" y="4413617"/>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6" name="Straight Connector 15">
            <a:extLst>
              <a:ext uri="{FF2B5EF4-FFF2-40B4-BE49-F238E27FC236}">
                <a16:creationId xmlns:a16="http://schemas.microsoft.com/office/drawing/2014/main" id="{6A885549-CFD6-FA47-9275-D38955A27B2B}"/>
              </a:ext>
            </a:extLst>
          </p:cNvPr>
          <p:cNvCxnSpPr/>
          <p:nvPr/>
        </p:nvCxnSpPr>
        <p:spPr>
          <a:xfrm flipH="1">
            <a:off x="604458" y="4537364"/>
            <a:ext cx="401450" cy="0"/>
          </a:xfrm>
          <a:prstGeom prst="line">
            <a:avLst/>
          </a:prstGeom>
          <a:solidFill>
            <a:schemeClr val="tx1"/>
          </a:solidFill>
          <a:ln w="25400" cap="flat" cmpd="sng" algn="ctr">
            <a:solidFill>
              <a:schemeClr val="tx1"/>
            </a:solidFill>
            <a:prstDash val="solid"/>
          </a:ln>
          <a:effectLst/>
        </p:spPr>
      </p:cxnSp>
      <p:sp>
        <p:nvSpPr>
          <p:cNvPr id="13" name="Oval 12">
            <a:extLst>
              <a:ext uri="{FF2B5EF4-FFF2-40B4-BE49-F238E27FC236}">
                <a16:creationId xmlns:a16="http://schemas.microsoft.com/office/drawing/2014/main" id="{514F892D-4203-7845-9A24-47448EC2766C}"/>
              </a:ext>
            </a:extLst>
          </p:cNvPr>
          <p:cNvSpPr/>
          <p:nvPr/>
        </p:nvSpPr>
        <p:spPr>
          <a:xfrm>
            <a:off x="786072" y="3780001"/>
            <a:ext cx="900887" cy="858593"/>
          </a:xfrm>
          <a:prstGeom prst="ellipse">
            <a:avLst/>
          </a:prstGeom>
          <a:solidFill>
            <a:schemeClr val="accent6">
              <a:lumMod val="60000"/>
              <a:lumOff val="40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237" name="Right Arrow 236">
            <a:extLst>
              <a:ext uri="{FF2B5EF4-FFF2-40B4-BE49-F238E27FC236}">
                <a16:creationId xmlns:a16="http://schemas.microsoft.com/office/drawing/2014/main" id="{19DD73CF-6FDA-D84F-A18C-E25B436C03DC}"/>
              </a:ext>
            </a:extLst>
          </p:cNvPr>
          <p:cNvSpPr/>
          <p:nvPr/>
        </p:nvSpPr>
        <p:spPr>
          <a:xfrm>
            <a:off x="2683069" y="4004635"/>
            <a:ext cx="1976621" cy="626671"/>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cxnSp>
        <p:nvCxnSpPr>
          <p:cNvPr id="243" name="Straight Connector 242">
            <a:extLst>
              <a:ext uri="{FF2B5EF4-FFF2-40B4-BE49-F238E27FC236}">
                <a16:creationId xmlns:a16="http://schemas.microsoft.com/office/drawing/2014/main" id="{FB7CB78C-8EB5-C14D-A7ED-28AFCF171304}"/>
              </a:ext>
            </a:extLst>
          </p:cNvPr>
          <p:cNvCxnSpPr>
            <a:cxnSpLocks/>
          </p:cNvCxnSpPr>
          <p:nvPr/>
        </p:nvCxnSpPr>
        <p:spPr>
          <a:xfrm flipV="1">
            <a:off x="4803743" y="5155085"/>
            <a:ext cx="4086822" cy="4252"/>
          </a:xfrm>
          <a:prstGeom prst="line">
            <a:avLst/>
          </a:prstGeom>
          <a:ln w="28575">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8" name="Rectangle 237">
            <a:extLst>
              <a:ext uri="{FF2B5EF4-FFF2-40B4-BE49-F238E27FC236}">
                <a16:creationId xmlns:a16="http://schemas.microsoft.com/office/drawing/2014/main" id="{867F2EE3-1AA1-B94B-8F74-026F367F8372}"/>
              </a:ext>
            </a:extLst>
          </p:cNvPr>
          <p:cNvSpPr/>
          <p:nvPr/>
        </p:nvSpPr>
        <p:spPr>
          <a:xfrm>
            <a:off x="2814305" y="3383049"/>
            <a:ext cx="1443024" cy="707886"/>
          </a:xfrm>
          <a:prstGeom prst="rect">
            <a:avLst/>
          </a:prstGeom>
        </p:spPr>
        <p:txBody>
          <a:bodyPr wrap="none">
            <a:spAutoFit/>
          </a:bodyPr>
          <a:lstStyle/>
          <a:p>
            <a:pPr lvl="0" algn="ctr" defTabSz="914400">
              <a:defRPr/>
            </a:pPr>
            <a:r>
              <a:rPr lang="en-US" sz="2000" b="1" dirty="0">
                <a:solidFill>
                  <a:srgbClr val="C00000"/>
                </a:solidFill>
                <a:latin typeface="Cambria" panose="02040503050406030204" pitchFamily="18" charset="0"/>
              </a:rPr>
              <a:t>Allocation </a:t>
            </a:r>
          </a:p>
          <a:p>
            <a:pPr lvl="0" algn="ctr" defTabSz="914400">
              <a:defRPr/>
            </a:pPr>
            <a:r>
              <a:rPr lang="en-US" sz="2000" b="1" dirty="0">
                <a:solidFill>
                  <a:srgbClr val="C00000"/>
                </a:solidFill>
                <a:latin typeface="Cambria" panose="02040503050406030204" pitchFamily="18" charset="0"/>
              </a:rPr>
              <a:t>algorithm</a:t>
            </a:r>
            <a:endParaRPr lang="en-US" sz="2000" b="1" baseline="30000" dirty="0">
              <a:solidFill>
                <a:srgbClr val="C00000"/>
              </a:solidFill>
              <a:latin typeface="Cambria" panose="02040503050406030204" pitchFamily="18" charset="0"/>
            </a:endParaRPr>
          </a:p>
        </p:txBody>
      </p:sp>
      <p:cxnSp>
        <p:nvCxnSpPr>
          <p:cNvPr id="242" name="Straight Connector 241">
            <a:extLst>
              <a:ext uri="{FF2B5EF4-FFF2-40B4-BE49-F238E27FC236}">
                <a16:creationId xmlns:a16="http://schemas.microsoft.com/office/drawing/2014/main" id="{F388D841-93B8-6040-9993-5CA8E3665E4F}"/>
              </a:ext>
            </a:extLst>
          </p:cNvPr>
          <p:cNvCxnSpPr>
            <a:cxnSpLocks/>
          </p:cNvCxnSpPr>
          <p:nvPr/>
        </p:nvCxnSpPr>
        <p:spPr>
          <a:xfrm>
            <a:off x="4801240" y="5437445"/>
            <a:ext cx="4091209" cy="6380"/>
          </a:xfrm>
          <a:prstGeom prst="line">
            <a:avLst/>
          </a:prstGeom>
          <a:ln w="28575">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5D7B3DF7-5190-B143-A82C-8B6CC7717B28}"/>
              </a:ext>
            </a:extLst>
          </p:cNvPr>
          <p:cNvCxnSpPr>
            <a:cxnSpLocks/>
          </p:cNvCxnSpPr>
          <p:nvPr/>
        </p:nvCxnSpPr>
        <p:spPr>
          <a:xfrm flipV="1">
            <a:off x="4780190" y="5729871"/>
            <a:ext cx="4107915" cy="10770"/>
          </a:xfrm>
          <a:prstGeom prst="line">
            <a:avLst/>
          </a:prstGeom>
          <a:ln w="28575">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2F9F760E-A91C-0346-BBFA-5402396A47F0}"/>
              </a:ext>
            </a:extLst>
          </p:cNvPr>
          <p:cNvGrpSpPr/>
          <p:nvPr/>
        </p:nvGrpSpPr>
        <p:grpSpPr>
          <a:xfrm>
            <a:off x="4814382" y="2643516"/>
            <a:ext cx="4111445" cy="3309247"/>
            <a:chOff x="2270869" y="1032035"/>
            <a:chExt cx="6167431" cy="4964082"/>
          </a:xfrm>
        </p:grpSpPr>
        <p:cxnSp>
          <p:nvCxnSpPr>
            <p:cNvPr id="212" name="Straight Connector 211">
              <a:extLst>
                <a:ext uri="{FF2B5EF4-FFF2-40B4-BE49-F238E27FC236}">
                  <a16:creationId xmlns:a16="http://schemas.microsoft.com/office/drawing/2014/main" id="{3FEDD033-8667-9345-8641-52AA10105C29}"/>
                </a:ext>
              </a:extLst>
            </p:cNvPr>
            <p:cNvCxnSpPr>
              <a:cxnSpLocks/>
            </p:cNvCxnSpPr>
            <p:nvPr/>
          </p:nvCxnSpPr>
          <p:spPr>
            <a:xfrm>
              <a:off x="2289814" y="2613336"/>
              <a:ext cx="6143189" cy="3797"/>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22BD8909-86A8-0448-B757-9E65F0C49E60}"/>
                </a:ext>
              </a:extLst>
            </p:cNvPr>
            <p:cNvCxnSpPr>
              <a:cxnSpLocks/>
            </p:cNvCxnSpPr>
            <p:nvPr/>
          </p:nvCxnSpPr>
          <p:spPr>
            <a:xfrm>
              <a:off x="2289814" y="3017214"/>
              <a:ext cx="6138421" cy="10241"/>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B8FB0B19-2517-1E42-9841-5ACE0687D359}"/>
                </a:ext>
              </a:extLst>
            </p:cNvPr>
            <p:cNvCxnSpPr>
              <a:cxnSpLocks/>
            </p:cNvCxnSpPr>
            <p:nvPr/>
          </p:nvCxnSpPr>
          <p:spPr>
            <a:xfrm>
              <a:off x="2289814" y="3420039"/>
              <a:ext cx="6141248" cy="3015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21FFFBC4-10CF-0349-B872-C57E5F8B4D09}"/>
                </a:ext>
              </a:extLst>
            </p:cNvPr>
            <p:cNvCxnSpPr>
              <a:cxnSpLocks/>
            </p:cNvCxnSpPr>
            <p:nvPr/>
          </p:nvCxnSpPr>
          <p:spPr>
            <a:xfrm flipV="1">
              <a:off x="2281584" y="3890749"/>
              <a:ext cx="6151579" cy="1615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56B447D-3092-A548-9AA3-AD0855A063C8}"/>
                </a:ext>
              </a:extLst>
            </p:cNvPr>
            <p:cNvCxnSpPr>
              <a:cxnSpLocks/>
            </p:cNvCxnSpPr>
            <p:nvPr/>
          </p:nvCxnSpPr>
          <p:spPr>
            <a:xfrm>
              <a:off x="2289655" y="4377513"/>
              <a:ext cx="6143189" cy="3797"/>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502D60AC-0C0D-3840-B29B-06199C3147EA}"/>
                </a:ext>
              </a:extLst>
            </p:cNvPr>
            <p:cNvCxnSpPr>
              <a:cxnSpLocks/>
            </p:cNvCxnSpPr>
            <p:nvPr/>
          </p:nvCxnSpPr>
          <p:spPr>
            <a:xfrm>
              <a:off x="2270869" y="1278119"/>
              <a:ext cx="6154213" cy="10241"/>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9A6CE784-966C-2742-9D3A-41D9E7199D6B}"/>
                </a:ext>
              </a:extLst>
            </p:cNvPr>
            <p:cNvCxnSpPr>
              <a:cxnSpLocks/>
            </p:cNvCxnSpPr>
            <p:nvPr/>
          </p:nvCxnSpPr>
          <p:spPr>
            <a:xfrm flipV="1">
              <a:off x="2281260" y="1711098"/>
              <a:ext cx="6157040" cy="1141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E7B48D07-75DA-0E4D-9ADF-2809547E8718}"/>
                </a:ext>
              </a:extLst>
            </p:cNvPr>
            <p:cNvCxnSpPr>
              <a:cxnSpLocks/>
            </p:cNvCxnSpPr>
            <p:nvPr/>
          </p:nvCxnSpPr>
          <p:spPr>
            <a:xfrm flipV="1">
              <a:off x="2289655" y="2151654"/>
              <a:ext cx="6140355" cy="1615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97830CAE-3F88-024F-9FB4-89EB691F0E1D}"/>
                </a:ext>
              </a:extLst>
            </p:cNvPr>
            <p:cNvCxnSpPr>
              <a:cxnSpLocks/>
            </p:cNvCxnSpPr>
            <p:nvPr/>
          </p:nvCxnSpPr>
          <p:spPr>
            <a:xfrm>
              <a:off x="2500620"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3771AB39-D3DD-2B4C-9C86-3DA5A87A6BE7}"/>
                </a:ext>
              </a:extLst>
            </p:cNvPr>
            <p:cNvCxnSpPr>
              <a:cxnSpLocks/>
            </p:cNvCxnSpPr>
            <p:nvPr/>
          </p:nvCxnSpPr>
          <p:spPr>
            <a:xfrm>
              <a:off x="2924447"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0B40D114-0E43-D54D-8A9D-8F574DC66042}"/>
                </a:ext>
              </a:extLst>
            </p:cNvPr>
            <p:cNvCxnSpPr>
              <a:cxnSpLocks/>
            </p:cNvCxnSpPr>
            <p:nvPr/>
          </p:nvCxnSpPr>
          <p:spPr>
            <a:xfrm>
              <a:off x="3385602"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21330F78-E7F6-A247-9FEA-3B9DCA33654B}"/>
                </a:ext>
              </a:extLst>
            </p:cNvPr>
            <p:cNvCxnSpPr>
              <a:cxnSpLocks/>
            </p:cNvCxnSpPr>
            <p:nvPr/>
          </p:nvCxnSpPr>
          <p:spPr>
            <a:xfrm>
              <a:off x="3827013" y="1049233"/>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374FBD12-3CB2-B945-AB78-6E581792A11B}"/>
                </a:ext>
              </a:extLst>
            </p:cNvPr>
            <p:cNvCxnSpPr>
              <a:cxnSpLocks/>
            </p:cNvCxnSpPr>
            <p:nvPr/>
          </p:nvCxnSpPr>
          <p:spPr>
            <a:xfrm>
              <a:off x="4250840" y="1041829"/>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B73B8E16-45D0-A249-B8FC-918D32FBF630}"/>
                </a:ext>
              </a:extLst>
            </p:cNvPr>
            <p:cNvCxnSpPr>
              <a:cxnSpLocks/>
            </p:cNvCxnSpPr>
            <p:nvPr/>
          </p:nvCxnSpPr>
          <p:spPr>
            <a:xfrm>
              <a:off x="4711995" y="1040348"/>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9951029F-DBD6-C343-948A-83940A8895CC}"/>
                </a:ext>
              </a:extLst>
            </p:cNvPr>
            <p:cNvCxnSpPr>
              <a:cxnSpLocks/>
            </p:cNvCxnSpPr>
            <p:nvPr/>
          </p:nvCxnSpPr>
          <p:spPr>
            <a:xfrm>
              <a:off x="5163702"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E074CF78-E1ED-274E-B5CC-81486310ECE0}"/>
                </a:ext>
              </a:extLst>
            </p:cNvPr>
            <p:cNvCxnSpPr>
              <a:cxnSpLocks/>
            </p:cNvCxnSpPr>
            <p:nvPr/>
          </p:nvCxnSpPr>
          <p:spPr>
            <a:xfrm>
              <a:off x="5587529"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C5C04DC8-6AA6-C641-BB04-3393D9B4C269}"/>
                </a:ext>
              </a:extLst>
            </p:cNvPr>
            <p:cNvCxnSpPr>
              <a:cxnSpLocks/>
            </p:cNvCxnSpPr>
            <p:nvPr/>
          </p:nvCxnSpPr>
          <p:spPr>
            <a:xfrm>
              <a:off x="6048684"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6E99D7FB-9623-7840-B687-767CA7E946E1}"/>
                </a:ext>
              </a:extLst>
            </p:cNvPr>
            <p:cNvCxnSpPr>
              <a:cxnSpLocks/>
            </p:cNvCxnSpPr>
            <p:nvPr/>
          </p:nvCxnSpPr>
          <p:spPr>
            <a:xfrm>
              <a:off x="6490095" y="104092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AD25F6EC-2737-D24F-8BDC-10867A88EBB3}"/>
                </a:ext>
              </a:extLst>
            </p:cNvPr>
            <p:cNvCxnSpPr>
              <a:cxnSpLocks/>
            </p:cNvCxnSpPr>
            <p:nvPr/>
          </p:nvCxnSpPr>
          <p:spPr>
            <a:xfrm>
              <a:off x="6913922" y="1033516"/>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D2523A1E-83F1-C24B-9924-76C6D7CD6C84}"/>
                </a:ext>
              </a:extLst>
            </p:cNvPr>
            <p:cNvCxnSpPr>
              <a:cxnSpLocks/>
            </p:cNvCxnSpPr>
            <p:nvPr/>
          </p:nvCxnSpPr>
          <p:spPr>
            <a:xfrm>
              <a:off x="7375077" y="1032035"/>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5FF195CA-0E6A-1040-859C-084AAFA59B2C}"/>
                </a:ext>
              </a:extLst>
            </p:cNvPr>
            <p:cNvCxnSpPr>
              <a:cxnSpLocks/>
            </p:cNvCxnSpPr>
            <p:nvPr/>
          </p:nvCxnSpPr>
          <p:spPr>
            <a:xfrm>
              <a:off x="7833293" y="1038413"/>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98" name="Oval 197">
            <a:extLst>
              <a:ext uri="{FF2B5EF4-FFF2-40B4-BE49-F238E27FC236}">
                <a16:creationId xmlns:a16="http://schemas.microsoft.com/office/drawing/2014/main" id="{E895838B-2C8C-004D-89CD-34E0A7735215}"/>
              </a:ext>
            </a:extLst>
          </p:cNvPr>
          <p:cNvSpPr>
            <a:spLocks noChangeAspect="1"/>
          </p:cNvSpPr>
          <p:nvPr/>
        </p:nvSpPr>
        <p:spPr>
          <a:xfrm>
            <a:off x="4876930" y="4789354"/>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199" name="Oval 198">
            <a:extLst>
              <a:ext uri="{FF2B5EF4-FFF2-40B4-BE49-F238E27FC236}">
                <a16:creationId xmlns:a16="http://schemas.microsoft.com/office/drawing/2014/main" id="{CADA578E-EB03-2640-BB75-121B18AACA5B}"/>
              </a:ext>
            </a:extLst>
          </p:cNvPr>
          <p:cNvSpPr>
            <a:spLocks noChangeAspect="1"/>
          </p:cNvSpPr>
          <p:nvPr/>
        </p:nvSpPr>
        <p:spPr>
          <a:xfrm>
            <a:off x="5159469" y="4789354"/>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0" name="Oval 199">
            <a:extLst>
              <a:ext uri="{FF2B5EF4-FFF2-40B4-BE49-F238E27FC236}">
                <a16:creationId xmlns:a16="http://schemas.microsoft.com/office/drawing/2014/main" id="{2DAC382C-5574-D543-9492-A51754543BF4}"/>
              </a:ext>
            </a:extLst>
          </p:cNvPr>
          <p:cNvSpPr>
            <a:spLocks noChangeAspect="1"/>
          </p:cNvSpPr>
          <p:nvPr/>
        </p:nvSpPr>
        <p:spPr>
          <a:xfrm>
            <a:off x="5466893" y="4789354"/>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1" name="Oval 200">
            <a:extLst>
              <a:ext uri="{FF2B5EF4-FFF2-40B4-BE49-F238E27FC236}">
                <a16:creationId xmlns:a16="http://schemas.microsoft.com/office/drawing/2014/main" id="{D390C661-5652-2845-A470-C63C6F182781}"/>
              </a:ext>
            </a:extLst>
          </p:cNvPr>
          <p:cNvSpPr>
            <a:spLocks noChangeAspect="1"/>
          </p:cNvSpPr>
          <p:nvPr/>
        </p:nvSpPr>
        <p:spPr>
          <a:xfrm>
            <a:off x="5761154" y="4793303"/>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2" name="Oval 201">
            <a:extLst>
              <a:ext uri="{FF2B5EF4-FFF2-40B4-BE49-F238E27FC236}">
                <a16:creationId xmlns:a16="http://schemas.microsoft.com/office/drawing/2014/main" id="{FC694910-F70B-6246-A20E-1852150ADAD9}"/>
              </a:ext>
            </a:extLst>
          </p:cNvPr>
          <p:cNvSpPr>
            <a:spLocks noChangeAspect="1"/>
          </p:cNvSpPr>
          <p:nvPr/>
        </p:nvSpPr>
        <p:spPr>
          <a:xfrm>
            <a:off x="6043694" y="4788367"/>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3" name="Oval 202">
            <a:extLst>
              <a:ext uri="{FF2B5EF4-FFF2-40B4-BE49-F238E27FC236}">
                <a16:creationId xmlns:a16="http://schemas.microsoft.com/office/drawing/2014/main" id="{2B9836FA-18D9-9745-970B-5B97B762FB98}"/>
              </a:ext>
            </a:extLst>
          </p:cNvPr>
          <p:cNvSpPr>
            <a:spLocks noChangeAspect="1"/>
          </p:cNvSpPr>
          <p:nvPr/>
        </p:nvSpPr>
        <p:spPr>
          <a:xfrm>
            <a:off x="6351117" y="4787380"/>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4" name="Oval 203">
            <a:extLst>
              <a:ext uri="{FF2B5EF4-FFF2-40B4-BE49-F238E27FC236}">
                <a16:creationId xmlns:a16="http://schemas.microsoft.com/office/drawing/2014/main" id="{7E3AD14F-E79D-F74B-8C5E-658BC6CD5043}"/>
              </a:ext>
            </a:extLst>
          </p:cNvPr>
          <p:cNvSpPr>
            <a:spLocks noChangeAspect="1"/>
          </p:cNvSpPr>
          <p:nvPr/>
        </p:nvSpPr>
        <p:spPr>
          <a:xfrm>
            <a:off x="6652242" y="4783813"/>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5" name="Oval 204">
            <a:extLst>
              <a:ext uri="{FF2B5EF4-FFF2-40B4-BE49-F238E27FC236}">
                <a16:creationId xmlns:a16="http://schemas.microsoft.com/office/drawing/2014/main" id="{D59DED10-FD7B-1943-859A-5003581EC2B2}"/>
              </a:ext>
            </a:extLst>
          </p:cNvPr>
          <p:cNvSpPr>
            <a:spLocks noChangeAspect="1"/>
          </p:cNvSpPr>
          <p:nvPr/>
        </p:nvSpPr>
        <p:spPr>
          <a:xfrm>
            <a:off x="6934782" y="4783813"/>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6" name="Oval 205">
            <a:extLst>
              <a:ext uri="{FF2B5EF4-FFF2-40B4-BE49-F238E27FC236}">
                <a16:creationId xmlns:a16="http://schemas.microsoft.com/office/drawing/2014/main" id="{77BC8096-7021-9F41-9022-A9887CF82391}"/>
              </a:ext>
            </a:extLst>
          </p:cNvPr>
          <p:cNvSpPr>
            <a:spLocks noChangeAspect="1"/>
          </p:cNvSpPr>
          <p:nvPr/>
        </p:nvSpPr>
        <p:spPr>
          <a:xfrm>
            <a:off x="7242205" y="4783813"/>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7" name="Oval 206">
            <a:extLst>
              <a:ext uri="{FF2B5EF4-FFF2-40B4-BE49-F238E27FC236}">
                <a16:creationId xmlns:a16="http://schemas.microsoft.com/office/drawing/2014/main" id="{5755CDD1-8E08-A24C-A152-DADBFD305B41}"/>
              </a:ext>
            </a:extLst>
          </p:cNvPr>
          <p:cNvSpPr>
            <a:spLocks noChangeAspect="1"/>
          </p:cNvSpPr>
          <p:nvPr/>
        </p:nvSpPr>
        <p:spPr>
          <a:xfrm>
            <a:off x="7536467" y="4787761"/>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8" name="Oval 207">
            <a:extLst>
              <a:ext uri="{FF2B5EF4-FFF2-40B4-BE49-F238E27FC236}">
                <a16:creationId xmlns:a16="http://schemas.microsoft.com/office/drawing/2014/main" id="{4E116CED-7B6E-5345-B812-B839692566AB}"/>
              </a:ext>
            </a:extLst>
          </p:cNvPr>
          <p:cNvSpPr>
            <a:spLocks noChangeAspect="1"/>
          </p:cNvSpPr>
          <p:nvPr/>
        </p:nvSpPr>
        <p:spPr>
          <a:xfrm>
            <a:off x="7819006" y="4782825"/>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9" name="Oval 208">
            <a:extLst>
              <a:ext uri="{FF2B5EF4-FFF2-40B4-BE49-F238E27FC236}">
                <a16:creationId xmlns:a16="http://schemas.microsoft.com/office/drawing/2014/main" id="{2CF27A14-B23D-1A44-A9E0-6548A42E4DD2}"/>
              </a:ext>
            </a:extLst>
          </p:cNvPr>
          <p:cNvSpPr>
            <a:spLocks noChangeAspect="1"/>
          </p:cNvSpPr>
          <p:nvPr/>
        </p:nvSpPr>
        <p:spPr>
          <a:xfrm>
            <a:off x="8126429" y="4781838"/>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10" name="Oval 209">
            <a:extLst>
              <a:ext uri="{FF2B5EF4-FFF2-40B4-BE49-F238E27FC236}">
                <a16:creationId xmlns:a16="http://schemas.microsoft.com/office/drawing/2014/main" id="{283A0187-2ED8-A947-A926-33F8F2881D4B}"/>
              </a:ext>
            </a:extLst>
          </p:cNvPr>
          <p:cNvSpPr>
            <a:spLocks noChangeAspect="1"/>
          </p:cNvSpPr>
          <p:nvPr/>
        </p:nvSpPr>
        <p:spPr>
          <a:xfrm>
            <a:off x="8431894" y="4786090"/>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184" name="Oval 183">
            <a:extLst>
              <a:ext uri="{FF2B5EF4-FFF2-40B4-BE49-F238E27FC236}">
                <a16:creationId xmlns:a16="http://schemas.microsoft.com/office/drawing/2014/main" id="{A069D844-2AB3-E94A-B814-B22BFC4EDEC6}"/>
              </a:ext>
            </a:extLst>
          </p:cNvPr>
          <p:cNvSpPr>
            <a:spLocks noChangeAspect="1"/>
          </p:cNvSpPr>
          <p:nvPr/>
        </p:nvSpPr>
        <p:spPr>
          <a:xfrm>
            <a:off x="5156291" y="5062890"/>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5" name="Oval 184">
            <a:extLst>
              <a:ext uri="{FF2B5EF4-FFF2-40B4-BE49-F238E27FC236}">
                <a16:creationId xmlns:a16="http://schemas.microsoft.com/office/drawing/2014/main" id="{14A686AD-CD2A-9541-A641-9058CC64A20D}"/>
              </a:ext>
            </a:extLst>
          </p:cNvPr>
          <p:cNvSpPr>
            <a:spLocks noChangeAspect="1"/>
          </p:cNvSpPr>
          <p:nvPr/>
        </p:nvSpPr>
        <p:spPr>
          <a:xfrm>
            <a:off x="5463715" y="5062890"/>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6" name="Oval 185">
            <a:extLst>
              <a:ext uri="{FF2B5EF4-FFF2-40B4-BE49-F238E27FC236}">
                <a16:creationId xmlns:a16="http://schemas.microsoft.com/office/drawing/2014/main" id="{D33242FA-3BA6-754E-997B-E5C7822C1810}"/>
              </a:ext>
            </a:extLst>
          </p:cNvPr>
          <p:cNvSpPr>
            <a:spLocks noChangeAspect="1"/>
          </p:cNvSpPr>
          <p:nvPr/>
        </p:nvSpPr>
        <p:spPr>
          <a:xfrm>
            <a:off x="5757976" y="5066839"/>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7" name="Oval 186">
            <a:extLst>
              <a:ext uri="{FF2B5EF4-FFF2-40B4-BE49-F238E27FC236}">
                <a16:creationId xmlns:a16="http://schemas.microsoft.com/office/drawing/2014/main" id="{B3D4C303-184F-4A4F-8282-568EA9DAB485}"/>
              </a:ext>
            </a:extLst>
          </p:cNvPr>
          <p:cNvSpPr>
            <a:spLocks noChangeAspect="1"/>
          </p:cNvSpPr>
          <p:nvPr/>
        </p:nvSpPr>
        <p:spPr>
          <a:xfrm>
            <a:off x="6040516" y="5061903"/>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8" name="Oval 187">
            <a:extLst>
              <a:ext uri="{FF2B5EF4-FFF2-40B4-BE49-F238E27FC236}">
                <a16:creationId xmlns:a16="http://schemas.microsoft.com/office/drawing/2014/main" id="{106D32B9-0A82-D449-8A9C-76336541D165}"/>
              </a:ext>
            </a:extLst>
          </p:cNvPr>
          <p:cNvSpPr>
            <a:spLocks noChangeAspect="1"/>
          </p:cNvSpPr>
          <p:nvPr/>
        </p:nvSpPr>
        <p:spPr>
          <a:xfrm>
            <a:off x="6347939" y="5060916"/>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9" name="Oval 188">
            <a:extLst>
              <a:ext uri="{FF2B5EF4-FFF2-40B4-BE49-F238E27FC236}">
                <a16:creationId xmlns:a16="http://schemas.microsoft.com/office/drawing/2014/main" id="{716E9C1E-DF39-584D-B5DA-0394AC5FC23E}"/>
              </a:ext>
            </a:extLst>
          </p:cNvPr>
          <p:cNvSpPr>
            <a:spLocks noChangeAspect="1"/>
          </p:cNvSpPr>
          <p:nvPr/>
        </p:nvSpPr>
        <p:spPr>
          <a:xfrm>
            <a:off x="6649064" y="5057349"/>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0" name="Oval 189">
            <a:extLst>
              <a:ext uri="{FF2B5EF4-FFF2-40B4-BE49-F238E27FC236}">
                <a16:creationId xmlns:a16="http://schemas.microsoft.com/office/drawing/2014/main" id="{85E3749F-EDBE-6642-8032-F52A98DC0F9E}"/>
              </a:ext>
            </a:extLst>
          </p:cNvPr>
          <p:cNvSpPr>
            <a:spLocks noChangeAspect="1"/>
          </p:cNvSpPr>
          <p:nvPr/>
        </p:nvSpPr>
        <p:spPr>
          <a:xfrm>
            <a:off x="6931604" y="5057349"/>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1" name="Oval 190">
            <a:extLst>
              <a:ext uri="{FF2B5EF4-FFF2-40B4-BE49-F238E27FC236}">
                <a16:creationId xmlns:a16="http://schemas.microsoft.com/office/drawing/2014/main" id="{B1D90B21-C131-F34C-901D-0AD2F7E7F197}"/>
              </a:ext>
            </a:extLst>
          </p:cNvPr>
          <p:cNvSpPr>
            <a:spLocks noChangeAspect="1"/>
          </p:cNvSpPr>
          <p:nvPr/>
        </p:nvSpPr>
        <p:spPr>
          <a:xfrm>
            <a:off x="7239027" y="5057349"/>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2" name="Oval 191">
            <a:extLst>
              <a:ext uri="{FF2B5EF4-FFF2-40B4-BE49-F238E27FC236}">
                <a16:creationId xmlns:a16="http://schemas.microsoft.com/office/drawing/2014/main" id="{D147378D-36C0-4841-A7EC-6E8CDBBB309D}"/>
              </a:ext>
            </a:extLst>
          </p:cNvPr>
          <p:cNvSpPr>
            <a:spLocks noChangeAspect="1"/>
          </p:cNvSpPr>
          <p:nvPr/>
        </p:nvSpPr>
        <p:spPr>
          <a:xfrm>
            <a:off x="7533289" y="5061297"/>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3" name="Oval 192">
            <a:extLst>
              <a:ext uri="{FF2B5EF4-FFF2-40B4-BE49-F238E27FC236}">
                <a16:creationId xmlns:a16="http://schemas.microsoft.com/office/drawing/2014/main" id="{29513864-4E3C-2145-8D56-CFA69C91C6BF}"/>
              </a:ext>
            </a:extLst>
          </p:cNvPr>
          <p:cNvSpPr>
            <a:spLocks noChangeAspect="1"/>
          </p:cNvSpPr>
          <p:nvPr/>
        </p:nvSpPr>
        <p:spPr>
          <a:xfrm>
            <a:off x="7815828" y="5056361"/>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4" name="Oval 193">
            <a:extLst>
              <a:ext uri="{FF2B5EF4-FFF2-40B4-BE49-F238E27FC236}">
                <a16:creationId xmlns:a16="http://schemas.microsoft.com/office/drawing/2014/main" id="{698A98DF-F0DC-DF46-B749-62785CCAFFA5}"/>
              </a:ext>
            </a:extLst>
          </p:cNvPr>
          <p:cNvSpPr>
            <a:spLocks noChangeAspect="1"/>
          </p:cNvSpPr>
          <p:nvPr/>
        </p:nvSpPr>
        <p:spPr>
          <a:xfrm>
            <a:off x="8123251" y="5055374"/>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5" name="Oval 194">
            <a:extLst>
              <a:ext uri="{FF2B5EF4-FFF2-40B4-BE49-F238E27FC236}">
                <a16:creationId xmlns:a16="http://schemas.microsoft.com/office/drawing/2014/main" id="{8B0CC591-DB0D-3B45-9C6A-0C2FA78C2775}"/>
              </a:ext>
            </a:extLst>
          </p:cNvPr>
          <p:cNvSpPr>
            <a:spLocks noChangeAspect="1"/>
          </p:cNvSpPr>
          <p:nvPr/>
        </p:nvSpPr>
        <p:spPr>
          <a:xfrm>
            <a:off x="8428716" y="5059626"/>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7" name="Oval 196">
            <a:extLst>
              <a:ext uri="{FF2B5EF4-FFF2-40B4-BE49-F238E27FC236}">
                <a16:creationId xmlns:a16="http://schemas.microsoft.com/office/drawing/2014/main" id="{0F81C248-A77D-FC49-AD57-20657811FC53}"/>
              </a:ext>
            </a:extLst>
          </p:cNvPr>
          <p:cNvSpPr>
            <a:spLocks noChangeAspect="1"/>
          </p:cNvSpPr>
          <p:nvPr/>
        </p:nvSpPr>
        <p:spPr>
          <a:xfrm>
            <a:off x="4873752" y="5062890"/>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0" name="Oval 169">
            <a:extLst>
              <a:ext uri="{FF2B5EF4-FFF2-40B4-BE49-F238E27FC236}">
                <a16:creationId xmlns:a16="http://schemas.microsoft.com/office/drawing/2014/main" id="{C14E103A-CBEF-BF49-8F25-6E080A69C933}"/>
              </a:ext>
            </a:extLst>
          </p:cNvPr>
          <p:cNvSpPr>
            <a:spLocks noChangeAspect="1"/>
          </p:cNvSpPr>
          <p:nvPr/>
        </p:nvSpPr>
        <p:spPr>
          <a:xfrm>
            <a:off x="4875636" y="5344704"/>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1" name="Oval 170">
            <a:extLst>
              <a:ext uri="{FF2B5EF4-FFF2-40B4-BE49-F238E27FC236}">
                <a16:creationId xmlns:a16="http://schemas.microsoft.com/office/drawing/2014/main" id="{B9FA2370-E9F0-654C-977B-C50E892A0E11}"/>
              </a:ext>
            </a:extLst>
          </p:cNvPr>
          <p:cNvSpPr>
            <a:spLocks noChangeAspect="1"/>
          </p:cNvSpPr>
          <p:nvPr/>
        </p:nvSpPr>
        <p:spPr>
          <a:xfrm>
            <a:off x="5158175" y="5344704"/>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2" name="Oval 171">
            <a:extLst>
              <a:ext uri="{FF2B5EF4-FFF2-40B4-BE49-F238E27FC236}">
                <a16:creationId xmlns:a16="http://schemas.microsoft.com/office/drawing/2014/main" id="{74D49CDC-9F28-0842-A7E4-826216FDEA99}"/>
              </a:ext>
            </a:extLst>
          </p:cNvPr>
          <p:cNvSpPr>
            <a:spLocks noChangeAspect="1"/>
          </p:cNvSpPr>
          <p:nvPr/>
        </p:nvSpPr>
        <p:spPr>
          <a:xfrm>
            <a:off x="5465599" y="5344704"/>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3" name="Oval 172">
            <a:extLst>
              <a:ext uri="{FF2B5EF4-FFF2-40B4-BE49-F238E27FC236}">
                <a16:creationId xmlns:a16="http://schemas.microsoft.com/office/drawing/2014/main" id="{2B052FF6-6F6D-7547-9EBD-15043F046E95}"/>
              </a:ext>
            </a:extLst>
          </p:cNvPr>
          <p:cNvSpPr>
            <a:spLocks noChangeAspect="1"/>
          </p:cNvSpPr>
          <p:nvPr/>
        </p:nvSpPr>
        <p:spPr>
          <a:xfrm>
            <a:off x="5759860" y="5348653"/>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4" name="Oval 173">
            <a:extLst>
              <a:ext uri="{FF2B5EF4-FFF2-40B4-BE49-F238E27FC236}">
                <a16:creationId xmlns:a16="http://schemas.microsoft.com/office/drawing/2014/main" id="{2AA90F9B-7CC2-E84F-9F48-9548697AA461}"/>
              </a:ext>
            </a:extLst>
          </p:cNvPr>
          <p:cNvSpPr>
            <a:spLocks noChangeAspect="1"/>
          </p:cNvSpPr>
          <p:nvPr/>
        </p:nvSpPr>
        <p:spPr>
          <a:xfrm>
            <a:off x="6042400" y="5343717"/>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5" name="Oval 174">
            <a:extLst>
              <a:ext uri="{FF2B5EF4-FFF2-40B4-BE49-F238E27FC236}">
                <a16:creationId xmlns:a16="http://schemas.microsoft.com/office/drawing/2014/main" id="{433B3390-FCFA-1746-9A9E-235050BE494B}"/>
              </a:ext>
            </a:extLst>
          </p:cNvPr>
          <p:cNvSpPr>
            <a:spLocks noChangeAspect="1"/>
          </p:cNvSpPr>
          <p:nvPr/>
        </p:nvSpPr>
        <p:spPr>
          <a:xfrm>
            <a:off x="6349823" y="5342730"/>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6" name="Oval 175">
            <a:extLst>
              <a:ext uri="{FF2B5EF4-FFF2-40B4-BE49-F238E27FC236}">
                <a16:creationId xmlns:a16="http://schemas.microsoft.com/office/drawing/2014/main" id="{48F119AB-7FC3-524B-ACF8-28A5B122F22E}"/>
              </a:ext>
            </a:extLst>
          </p:cNvPr>
          <p:cNvSpPr>
            <a:spLocks noChangeAspect="1"/>
          </p:cNvSpPr>
          <p:nvPr/>
        </p:nvSpPr>
        <p:spPr>
          <a:xfrm>
            <a:off x="6650948" y="5339163"/>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7" name="Oval 176">
            <a:extLst>
              <a:ext uri="{FF2B5EF4-FFF2-40B4-BE49-F238E27FC236}">
                <a16:creationId xmlns:a16="http://schemas.microsoft.com/office/drawing/2014/main" id="{6519F2AA-2B6C-D64F-9181-7BAB809DDB58}"/>
              </a:ext>
            </a:extLst>
          </p:cNvPr>
          <p:cNvSpPr>
            <a:spLocks noChangeAspect="1"/>
          </p:cNvSpPr>
          <p:nvPr/>
        </p:nvSpPr>
        <p:spPr>
          <a:xfrm>
            <a:off x="6933488" y="5339163"/>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8" name="Oval 177">
            <a:extLst>
              <a:ext uri="{FF2B5EF4-FFF2-40B4-BE49-F238E27FC236}">
                <a16:creationId xmlns:a16="http://schemas.microsoft.com/office/drawing/2014/main" id="{66BD7258-DEFD-7045-B0A9-6FF3BC852F3C}"/>
              </a:ext>
            </a:extLst>
          </p:cNvPr>
          <p:cNvSpPr>
            <a:spLocks noChangeAspect="1"/>
          </p:cNvSpPr>
          <p:nvPr/>
        </p:nvSpPr>
        <p:spPr>
          <a:xfrm>
            <a:off x="7240911" y="5339163"/>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9" name="Oval 178">
            <a:extLst>
              <a:ext uri="{FF2B5EF4-FFF2-40B4-BE49-F238E27FC236}">
                <a16:creationId xmlns:a16="http://schemas.microsoft.com/office/drawing/2014/main" id="{5F760A7D-8CDE-2347-906E-D20E93055AD4}"/>
              </a:ext>
            </a:extLst>
          </p:cNvPr>
          <p:cNvSpPr>
            <a:spLocks noChangeAspect="1"/>
          </p:cNvSpPr>
          <p:nvPr/>
        </p:nvSpPr>
        <p:spPr>
          <a:xfrm>
            <a:off x="7535173" y="5343111"/>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0" name="Oval 179">
            <a:extLst>
              <a:ext uri="{FF2B5EF4-FFF2-40B4-BE49-F238E27FC236}">
                <a16:creationId xmlns:a16="http://schemas.microsoft.com/office/drawing/2014/main" id="{4EF4676D-E0A8-8349-A0DF-BBB97D77908E}"/>
              </a:ext>
            </a:extLst>
          </p:cNvPr>
          <p:cNvSpPr>
            <a:spLocks noChangeAspect="1"/>
          </p:cNvSpPr>
          <p:nvPr/>
        </p:nvSpPr>
        <p:spPr>
          <a:xfrm>
            <a:off x="7817712" y="5338175"/>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1" name="Oval 180">
            <a:extLst>
              <a:ext uri="{FF2B5EF4-FFF2-40B4-BE49-F238E27FC236}">
                <a16:creationId xmlns:a16="http://schemas.microsoft.com/office/drawing/2014/main" id="{E17AA1C1-75E9-D14E-9AAD-DEE7449BEC49}"/>
              </a:ext>
            </a:extLst>
          </p:cNvPr>
          <p:cNvSpPr>
            <a:spLocks noChangeAspect="1"/>
          </p:cNvSpPr>
          <p:nvPr/>
        </p:nvSpPr>
        <p:spPr>
          <a:xfrm>
            <a:off x="8125135" y="5337188"/>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2" name="Oval 181">
            <a:extLst>
              <a:ext uri="{FF2B5EF4-FFF2-40B4-BE49-F238E27FC236}">
                <a16:creationId xmlns:a16="http://schemas.microsoft.com/office/drawing/2014/main" id="{762E33FD-B63C-364D-BFE5-9F5AA6D015AD}"/>
              </a:ext>
            </a:extLst>
          </p:cNvPr>
          <p:cNvSpPr>
            <a:spLocks noChangeAspect="1"/>
          </p:cNvSpPr>
          <p:nvPr/>
        </p:nvSpPr>
        <p:spPr>
          <a:xfrm>
            <a:off x="8430600" y="5341440"/>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6" name="Oval 155">
            <a:extLst>
              <a:ext uri="{FF2B5EF4-FFF2-40B4-BE49-F238E27FC236}">
                <a16:creationId xmlns:a16="http://schemas.microsoft.com/office/drawing/2014/main" id="{207C51A8-4547-D540-80E3-37AAD42A1BAC}"/>
              </a:ext>
            </a:extLst>
          </p:cNvPr>
          <p:cNvSpPr>
            <a:spLocks noChangeAspect="1"/>
          </p:cNvSpPr>
          <p:nvPr/>
        </p:nvSpPr>
        <p:spPr>
          <a:xfrm>
            <a:off x="4877037" y="5638395"/>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7" name="Oval 156">
            <a:extLst>
              <a:ext uri="{FF2B5EF4-FFF2-40B4-BE49-F238E27FC236}">
                <a16:creationId xmlns:a16="http://schemas.microsoft.com/office/drawing/2014/main" id="{CC17A510-8B3C-6B45-AF71-1BC512985D22}"/>
              </a:ext>
            </a:extLst>
          </p:cNvPr>
          <p:cNvSpPr>
            <a:spLocks noChangeAspect="1"/>
          </p:cNvSpPr>
          <p:nvPr/>
        </p:nvSpPr>
        <p:spPr>
          <a:xfrm>
            <a:off x="5159576" y="5638395"/>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8" name="Oval 157">
            <a:extLst>
              <a:ext uri="{FF2B5EF4-FFF2-40B4-BE49-F238E27FC236}">
                <a16:creationId xmlns:a16="http://schemas.microsoft.com/office/drawing/2014/main" id="{3AA12D7B-7B10-F04F-A7E1-CFB4233CDB0F}"/>
              </a:ext>
            </a:extLst>
          </p:cNvPr>
          <p:cNvSpPr>
            <a:spLocks noChangeAspect="1"/>
          </p:cNvSpPr>
          <p:nvPr/>
        </p:nvSpPr>
        <p:spPr>
          <a:xfrm>
            <a:off x="5467000" y="5638395"/>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9" name="Oval 158">
            <a:extLst>
              <a:ext uri="{FF2B5EF4-FFF2-40B4-BE49-F238E27FC236}">
                <a16:creationId xmlns:a16="http://schemas.microsoft.com/office/drawing/2014/main" id="{02A84AE1-D5DD-7745-AAE8-D29E63ECAB32}"/>
              </a:ext>
            </a:extLst>
          </p:cNvPr>
          <p:cNvSpPr>
            <a:spLocks noChangeAspect="1"/>
          </p:cNvSpPr>
          <p:nvPr/>
        </p:nvSpPr>
        <p:spPr>
          <a:xfrm>
            <a:off x="5761261" y="5642344"/>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0" name="Oval 159">
            <a:extLst>
              <a:ext uri="{FF2B5EF4-FFF2-40B4-BE49-F238E27FC236}">
                <a16:creationId xmlns:a16="http://schemas.microsoft.com/office/drawing/2014/main" id="{9FF6A9D4-E770-8544-BAC8-95FE2A0C7CDA}"/>
              </a:ext>
            </a:extLst>
          </p:cNvPr>
          <p:cNvSpPr>
            <a:spLocks noChangeAspect="1"/>
          </p:cNvSpPr>
          <p:nvPr/>
        </p:nvSpPr>
        <p:spPr>
          <a:xfrm>
            <a:off x="6043801" y="5637408"/>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1" name="Oval 160">
            <a:extLst>
              <a:ext uri="{FF2B5EF4-FFF2-40B4-BE49-F238E27FC236}">
                <a16:creationId xmlns:a16="http://schemas.microsoft.com/office/drawing/2014/main" id="{27C505A6-9D2A-4240-B5C2-E93ACED0E0EF}"/>
              </a:ext>
            </a:extLst>
          </p:cNvPr>
          <p:cNvSpPr>
            <a:spLocks noChangeAspect="1"/>
          </p:cNvSpPr>
          <p:nvPr/>
        </p:nvSpPr>
        <p:spPr>
          <a:xfrm>
            <a:off x="6351224" y="5636421"/>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2" name="Oval 161">
            <a:extLst>
              <a:ext uri="{FF2B5EF4-FFF2-40B4-BE49-F238E27FC236}">
                <a16:creationId xmlns:a16="http://schemas.microsoft.com/office/drawing/2014/main" id="{CD38F392-7F1D-F240-A67B-34311F42A61C}"/>
              </a:ext>
            </a:extLst>
          </p:cNvPr>
          <p:cNvSpPr>
            <a:spLocks noChangeAspect="1"/>
          </p:cNvSpPr>
          <p:nvPr/>
        </p:nvSpPr>
        <p:spPr>
          <a:xfrm>
            <a:off x="6652349" y="5632854"/>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3" name="Oval 162">
            <a:extLst>
              <a:ext uri="{FF2B5EF4-FFF2-40B4-BE49-F238E27FC236}">
                <a16:creationId xmlns:a16="http://schemas.microsoft.com/office/drawing/2014/main" id="{2B7E7635-8093-5D49-9898-6985BB44EF86}"/>
              </a:ext>
            </a:extLst>
          </p:cNvPr>
          <p:cNvSpPr>
            <a:spLocks noChangeAspect="1"/>
          </p:cNvSpPr>
          <p:nvPr/>
        </p:nvSpPr>
        <p:spPr>
          <a:xfrm>
            <a:off x="6934889" y="5632854"/>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4" name="Oval 163">
            <a:extLst>
              <a:ext uri="{FF2B5EF4-FFF2-40B4-BE49-F238E27FC236}">
                <a16:creationId xmlns:a16="http://schemas.microsoft.com/office/drawing/2014/main" id="{C4D64AFB-60F7-8147-B16E-3692B7A31205}"/>
              </a:ext>
            </a:extLst>
          </p:cNvPr>
          <p:cNvSpPr>
            <a:spLocks noChangeAspect="1"/>
          </p:cNvSpPr>
          <p:nvPr/>
        </p:nvSpPr>
        <p:spPr>
          <a:xfrm>
            <a:off x="7242312" y="5632854"/>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5" name="Oval 164">
            <a:extLst>
              <a:ext uri="{FF2B5EF4-FFF2-40B4-BE49-F238E27FC236}">
                <a16:creationId xmlns:a16="http://schemas.microsoft.com/office/drawing/2014/main" id="{98EAA2BB-7D81-1A45-AED2-FD41ECA4EB0B}"/>
              </a:ext>
            </a:extLst>
          </p:cNvPr>
          <p:cNvSpPr>
            <a:spLocks noChangeAspect="1"/>
          </p:cNvSpPr>
          <p:nvPr/>
        </p:nvSpPr>
        <p:spPr>
          <a:xfrm>
            <a:off x="7536574" y="5636802"/>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6" name="Oval 165">
            <a:extLst>
              <a:ext uri="{FF2B5EF4-FFF2-40B4-BE49-F238E27FC236}">
                <a16:creationId xmlns:a16="http://schemas.microsoft.com/office/drawing/2014/main" id="{618BE335-C273-0045-9426-9B11D7252766}"/>
              </a:ext>
            </a:extLst>
          </p:cNvPr>
          <p:cNvSpPr>
            <a:spLocks noChangeAspect="1"/>
          </p:cNvSpPr>
          <p:nvPr/>
        </p:nvSpPr>
        <p:spPr>
          <a:xfrm>
            <a:off x="7819113" y="5631866"/>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7" name="Oval 166">
            <a:extLst>
              <a:ext uri="{FF2B5EF4-FFF2-40B4-BE49-F238E27FC236}">
                <a16:creationId xmlns:a16="http://schemas.microsoft.com/office/drawing/2014/main" id="{B16B9560-A006-5E4B-A8FC-BBE8D4DA387F}"/>
              </a:ext>
            </a:extLst>
          </p:cNvPr>
          <p:cNvSpPr>
            <a:spLocks noChangeAspect="1"/>
          </p:cNvSpPr>
          <p:nvPr/>
        </p:nvSpPr>
        <p:spPr>
          <a:xfrm>
            <a:off x="8126536" y="5630879"/>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8" name="Oval 167">
            <a:extLst>
              <a:ext uri="{FF2B5EF4-FFF2-40B4-BE49-F238E27FC236}">
                <a16:creationId xmlns:a16="http://schemas.microsoft.com/office/drawing/2014/main" id="{7FB0A3F2-B6EE-7B49-A817-325AF8FAC259}"/>
              </a:ext>
            </a:extLst>
          </p:cNvPr>
          <p:cNvSpPr>
            <a:spLocks noChangeAspect="1"/>
          </p:cNvSpPr>
          <p:nvPr/>
        </p:nvSpPr>
        <p:spPr>
          <a:xfrm>
            <a:off x="8432001" y="5635131"/>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nvGrpSpPr>
          <p:cNvPr id="34" name="Group 33">
            <a:extLst>
              <a:ext uri="{FF2B5EF4-FFF2-40B4-BE49-F238E27FC236}">
                <a16:creationId xmlns:a16="http://schemas.microsoft.com/office/drawing/2014/main" id="{C13689A5-453B-F240-8F4D-F92C052CA898}"/>
              </a:ext>
            </a:extLst>
          </p:cNvPr>
          <p:cNvGrpSpPr/>
          <p:nvPr/>
        </p:nvGrpSpPr>
        <p:grpSpPr>
          <a:xfrm>
            <a:off x="4885039" y="5941298"/>
            <a:ext cx="3714746" cy="164691"/>
            <a:chOff x="2376860" y="5978919"/>
            <a:chExt cx="5572357" cy="247047"/>
          </a:xfrm>
        </p:grpSpPr>
        <p:sp>
          <p:nvSpPr>
            <p:cNvPr id="142" name="Rectangle 141">
              <a:extLst>
                <a:ext uri="{FF2B5EF4-FFF2-40B4-BE49-F238E27FC236}">
                  <a16:creationId xmlns:a16="http://schemas.microsoft.com/office/drawing/2014/main" id="{32826CCF-FEB8-F04C-8C70-955F05B361A0}"/>
                </a:ext>
              </a:extLst>
            </p:cNvPr>
            <p:cNvSpPr/>
            <p:nvPr/>
          </p:nvSpPr>
          <p:spPr>
            <a:xfrm>
              <a:off x="2376860" y="5990194"/>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3" name="Rectangle 142">
              <a:extLst>
                <a:ext uri="{FF2B5EF4-FFF2-40B4-BE49-F238E27FC236}">
                  <a16:creationId xmlns:a16="http://schemas.microsoft.com/office/drawing/2014/main" id="{D597009D-CE02-1345-BCCB-CF4543C90896}"/>
                </a:ext>
              </a:extLst>
            </p:cNvPr>
            <p:cNvSpPr/>
            <p:nvPr/>
          </p:nvSpPr>
          <p:spPr>
            <a:xfrm>
              <a:off x="2800687" y="5990194"/>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4" name="Rectangle 143">
              <a:extLst>
                <a:ext uri="{FF2B5EF4-FFF2-40B4-BE49-F238E27FC236}">
                  <a16:creationId xmlns:a16="http://schemas.microsoft.com/office/drawing/2014/main" id="{DED35CAE-1164-5943-838D-1D57EE03493E}"/>
                </a:ext>
              </a:extLst>
            </p:cNvPr>
            <p:cNvSpPr/>
            <p:nvPr/>
          </p:nvSpPr>
          <p:spPr>
            <a:xfrm>
              <a:off x="3261842" y="5990194"/>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5" name="Rectangle 144">
              <a:extLst>
                <a:ext uri="{FF2B5EF4-FFF2-40B4-BE49-F238E27FC236}">
                  <a16:creationId xmlns:a16="http://schemas.microsoft.com/office/drawing/2014/main" id="{E19CFA83-321A-1440-AA09-58D61AC39A69}"/>
                </a:ext>
              </a:extLst>
            </p:cNvPr>
            <p:cNvSpPr/>
            <p:nvPr/>
          </p:nvSpPr>
          <p:spPr>
            <a:xfrm>
              <a:off x="3703253" y="5996117"/>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6" name="Rectangle 145">
              <a:extLst>
                <a:ext uri="{FF2B5EF4-FFF2-40B4-BE49-F238E27FC236}">
                  <a16:creationId xmlns:a16="http://schemas.microsoft.com/office/drawing/2014/main" id="{E4EB8583-4798-BE4D-BB0B-696975114104}"/>
                </a:ext>
              </a:extLst>
            </p:cNvPr>
            <p:cNvSpPr/>
            <p:nvPr/>
          </p:nvSpPr>
          <p:spPr>
            <a:xfrm>
              <a:off x="4127080" y="5988713"/>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7" name="Rectangle 146">
              <a:extLst>
                <a:ext uri="{FF2B5EF4-FFF2-40B4-BE49-F238E27FC236}">
                  <a16:creationId xmlns:a16="http://schemas.microsoft.com/office/drawing/2014/main" id="{D8F79A83-B6EC-5543-858D-7C97825023FB}"/>
                </a:ext>
              </a:extLst>
            </p:cNvPr>
            <p:cNvSpPr/>
            <p:nvPr/>
          </p:nvSpPr>
          <p:spPr>
            <a:xfrm>
              <a:off x="4588235" y="5987232"/>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8" name="Rectangle 147">
              <a:extLst>
                <a:ext uri="{FF2B5EF4-FFF2-40B4-BE49-F238E27FC236}">
                  <a16:creationId xmlns:a16="http://schemas.microsoft.com/office/drawing/2014/main" id="{26AC63BD-E18E-9E46-9C04-3607C3FF06C5}"/>
                </a:ext>
              </a:extLst>
            </p:cNvPr>
            <p:cNvSpPr/>
            <p:nvPr/>
          </p:nvSpPr>
          <p:spPr>
            <a:xfrm>
              <a:off x="5039942" y="5981881"/>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9" name="Rectangle 148">
              <a:extLst>
                <a:ext uri="{FF2B5EF4-FFF2-40B4-BE49-F238E27FC236}">
                  <a16:creationId xmlns:a16="http://schemas.microsoft.com/office/drawing/2014/main" id="{5BDFB4B9-A52D-1245-8C2B-B3E1A5DA350C}"/>
                </a:ext>
              </a:extLst>
            </p:cNvPr>
            <p:cNvSpPr/>
            <p:nvPr/>
          </p:nvSpPr>
          <p:spPr>
            <a:xfrm>
              <a:off x="5463769" y="5981881"/>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0" name="Rectangle 149">
              <a:extLst>
                <a:ext uri="{FF2B5EF4-FFF2-40B4-BE49-F238E27FC236}">
                  <a16:creationId xmlns:a16="http://schemas.microsoft.com/office/drawing/2014/main" id="{A2965B53-D4DB-B64F-B85C-0F7D8AD2B4F9}"/>
                </a:ext>
              </a:extLst>
            </p:cNvPr>
            <p:cNvSpPr/>
            <p:nvPr/>
          </p:nvSpPr>
          <p:spPr>
            <a:xfrm>
              <a:off x="5924924" y="5981881"/>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1" name="Rectangle 150">
              <a:extLst>
                <a:ext uri="{FF2B5EF4-FFF2-40B4-BE49-F238E27FC236}">
                  <a16:creationId xmlns:a16="http://schemas.microsoft.com/office/drawing/2014/main" id="{08276712-F94F-A445-9D24-ED7C8B7EE0E0}"/>
                </a:ext>
              </a:extLst>
            </p:cNvPr>
            <p:cNvSpPr/>
            <p:nvPr/>
          </p:nvSpPr>
          <p:spPr>
            <a:xfrm>
              <a:off x="6366335" y="5987804"/>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2" name="Rectangle 151">
              <a:extLst>
                <a:ext uri="{FF2B5EF4-FFF2-40B4-BE49-F238E27FC236}">
                  <a16:creationId xmlns:a16="http://schemas.microsoft.com/office/drawing/2014/main" id="{B4FCEF21-C166-604C-9477-5BE1175C8B18}"/>
                </a:ext>
              </a:extLst>
            </p:cNvPr>
            <p:cNvSpPr/>
            <p:nvPr/>
          </p:nvSpPr>
          <p:spPr>
            <a:xfrm>
              <a:off x="6790162" y="5980400"/>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3" name="Rectangle 152">
              <a:extLst>
                <a:ext uri="{FF2B5EF4-FFF2-40B4-BE49-F238E27FC236}">
                  <a16:creationId xmlns:a16="http://schemas.microsoft.com/office/drawing/2014/main" id="{8492322E-A6B2-A746-8790-8032837FA2BD}"/>
                </a:ext>
              </a:extLst>
            </p:cNvPr>
            <p:cNvSpPr/>
            <p:nvPr/>
          </p:nvSpPr>
          <p:spPr>
            <a:xfrm>
              <a:off x="7251317" y="5978919"/>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4" name="Rectangle 153">
              <a:extLst>
                <a:ext uri="{FF2B5EF4-FFF2-40B4-BE49-F238E27FC236}">
                  <a16:creationId xmlns:a16="http://schemas.microsoft.com/office/drawing/2014/main" id="{274972D5-2238-4A4B-9154-92984E4466FF}"/>
                </a:ext>
              </a:extLst>
            </p:cNvPr>
            <p:cNvSpPr/>
            <p:nvPr/>
          </p:nvSpPr>
          <p:spPr>
            <a:xfrm>
              <a:off x="7709533" y="5985297"/>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grpSp>
      <p:grpSp>
        <p:nvGrpSpPr>
          <p:cNvPr id="35" name="Group 34">
            <a:extLst>
              <a:ext uri="{FF2B5EF4-FFF2-40B4-BE49-F238E27FC236}">
                <a16:creationId xmlns:a16="http://schemas.microsoft.com/office/drawing/2014/main" id="{33D0D035-F970-0947-8815-42D8AD228DFE}"/>
              </a:ext>
            </a:extLst>
          </p:cNvPr>
          <p:cNvGrpSpPr/>
          <p:nvPr/>
        </p:nvGrpSpPr>
        <p:grpSpPr>
          <a:xfrm>
            <a:off x="4871756" y="2719959"/>
            <a:ext cx="3737836" cy="193800"/>
            <a:chOff x="2699837" y="1146705"/>
            <a:chExt cx="5606993" cy="290713"/>
          </a:xfrm>
        </p:grpSpPr>
        <p:sp>
          <p:nvSpPr>
            <p:cNvPr id="128" name="Oval 127">
              <a:extLst>
                <a:ext uri="{FF2B5EF4-FFF2-40B4-BE49-F238E27FC236}">
                  <a16:creationId xmlns:a16="http://schemas.microsoft.com/office/drawing/2014/main" id="{537EB48E-350B-5B4B-98ED-F73FE36919E5}"/>
                </a:ext>
              </a:extLst>
            </p:cNvPr>
            <p:cNvSpPr>
              <a:spLocks noChangeAspect="1"/>
            </p:cNvSpPr>
            <p:nvPr/>
          </p:nvSpPr>
          <p:spPr>
            <a:xfrm>
              <a:off x="2699837"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9" name="Oval 128">
              <a:extLst>
                <a:ext uri="{FF2B5EF4-FFF2-40B4-BE49-F238E27FC236}">
                  <a16:creationId xmlns:a16="http://schemas.microsoft.com/office/drawing/2014/main" id="{6E08276F-61CF-294E-80C5-CF527F62364B}"/>
                </a:ext>
              </a:extLst>
            </p:cNvPr>
            <p:cNvSpPr>
              <a:spLocks noChangeAspect="1"/>
            </p:cNvSpPr>
            <p:nvPr/>
          </p:nvSpPr>
          <p:spPr>
            <a:xfrm>
              <a:off x="3123664"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0" name="Oval 129">
              <a:extLst>
                <a:ext uri="{FF2B5EF4-FFF2-40B4-BE49-F238E27FC236}">
                  <a16:creationId xmlns:a16="http://schemas.microsoft.com/office/drawing/2014/main" id="{4C062CD0-BB4B-1442-B95D-593EA576C790}"/>
                </a:ext>
              </a:extLst>
            </p:cNvPr>
            <p:cNvSpPr>
              <a:spLocks noChangeAspect="1"/>
            </p:cNvSpPr>
            <p:nvPr/>
          </p:nvSpPr>
          <p:spPr>
            <a:xfrm>
              <a:off x="3584819"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1" name="Oval 130">
              <a:extLst>
                <a:ext uri="{FF2B5EF4-FFF2-40B4-BE49-F238E27FC236}">
                  <a16:creationId xmlns:a16="http://schemas.microsoft.com/office/drawing/2014/main" id="{58C3232B-2CAD-9842-ABED-04383811C608}"/>
                </a:ext>
              </a:extLst>
            </p:cNvPr>
            <p:cNvSpPr>
              <a:spLocks noChangeAspect="1"/>
            </p:cNvSpPr>
            <p:nvPr/>
          </p:nvSpPr>
          <p:spPr>
            <a:xfrm>
              <a:off x="4026230" y="116390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2" name="Oval 131">
              <a:extLst>
                <a:ext uri="{FF2B5EF4-FFF2-40B4-BE49-F238E27FC236}">
                  <a16:creationId xmlns:a16="http://schemas.microsoft.com/office/drawing/2014/main" id="{DCBC53B1-00B8-0640-B04D-ECE795DAA5DF}"/>
                </a:ext>
              </a:extLst>
            </p:cNvPr>
            <p:cNvSpPr>
              <a:spLocks noChangeAspect="1"/>
            </p:cNvSpPr>
            <p:nvPr/>
          </p:nvSpPr>
          <p:spPr>
            <a:xfrm>
              <a:off x="4450057" y="115649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3" name="Oval 132">
              <a:extLst>
                <a:ext uri="{FF2B5EF4-FFF2-40B4-BE49-F238E27FC236}">
                  <a16:creationId xmlns:a16="http://schemas.microsoft.com/office/drawing/2014/main" id="{6E5F084E-6BF7-0A4D-A890-EEE4CF3CCDC3}"/>
                </a:ext>
              </a:extLst>
            </p:cNvPr>
            <p:cNvSpPr>
              <a:spLocks noChangeAspect="1"/>
            </p:cNvSpPr>
            <p:nvPr/>
          </p:nvSpPr>
          <p:spPr>
            <a:xfrm>
              <a:off x="4911212" y="11550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4" name="Oval 133">
              <a:extLst>
                <a:ext uri="{FF2B5EF4-FFF2-40B4-BE49-F238E27FC236}">
                  <a16:creationId xmlns:a16="http://schemas.microsoft.com/office/drawing/2014/main" id="{C7E108C1-D951-074C-9611-DE619E4CDCB8}"/>
                </a:ext>
              </a:extLst>
            </p:cNvPr>
            <p:cNvSpPr>
              <a:spLocks noChangeAspect="1"/>
            </p:cNvSpPr>
            <p:nvPr/>
          </p:nvSpPr>
          <p:spPr>
            <a:xfrm>
              <a:off x="5362919"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5" name="Oval 134">
              <a:extLst>
                <a:ext uri="{FF2B5EF4-FFF2-40B4-BE49-F238E27FC236}">
                  <a16:creationId xmlns:a16="http://schemas.microsoft.com/office/drawing/2014/main" id="{E208B4E0-17C9-2E4A-85D8-97E0B2F0A033}"/>
                </a:ext>
              </a:extLst>
            </p:cNvPr>
            <p:cNvSpPr>
              <a:spLocks noChangeAspect="1"/>
            </p:cNvSpPr>
            <p:nvPr/>
          </p:nvSpPr>
          <p:spPr>
            <a:xfrm>
              <a:off x="5786746"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6" name="Oval 135">
              <a:extLst>
                <a:ext uri="{FF2B5EF4-FFF2-40B4-BE49-F238E27FC236}">
                  <a16:creationId xmlns:a16="http://schemas.microsoft.com/office/drawing/2014/main" id="{9AECADE9-E7E5-F245-B8D1-477DDCB04D4F}"/>
                </a:ext>
              </a:extLst>
            </p:cNvPr>
            <p:cNvSpPr>
              <a:spLocks noChangeAspect="1"/>
            </p:cNvSpPr>
            <p:nvPr/>
          </p:nvSpPr>
          <p:spPr>
            <a:xfrm>
              <a:off x="6247901"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7" name="Oval 136">
              <a:extLst>
                <a:ext uri="{FF2B5EF4-FFF2-40B4-BE49-F238E27FC236}">
                  <a16:creationId xmlns:a16="http://schemas.microsoft.com/office/drawing/2014/main" id="{0EBED84E-02AA-7C4A-8975-43A024A0531A}"/>
                </a:ext>
              </a:extLst>
            </p:cNvPr>
            <p:cNvSpPr>
              <a:spLocks noChangeAspect="1"/>
            </p:cNvSpPr>
            <p:nvPr/>
          </p:nvSpPr>
          <p:spPr>
            <a:xfrm>
              <a:off x="6689312" y="115559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8" name="Oval 137">
              <a:extLst>
                <a:ext uri="{FF2B5EF4-FFF2-40B4-BE49-F238E27FC236}">
                  <a16:creationId xmlns:a16="http://schemas.microsoft.com/office/drawing/2014/main" id="{A680F75D-EBD2-5448-954C-B4ABE45BF51F}"/>
                </a:ext>
              </a:extLst>
            </p:cNvPr>
            <p:cNvSpPr>
              <a:spLocks noChangeAspect="1"/>
            </p:cNvSpPr>
            <p:nvPr/>
          </p:nvSpPr>
          <p:spPr>
            <a:xfrm>
              <a:off x="7113139" y="114818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9" name="Oval 138">
              <a:extLst>
                <a:ext uri="{FF2B5EF4-FFF2-40B4-BE49-F238E27FC236}">
                  <a16:creationId xmlns:a16="http://schemas.microsoft.com/office/drawing/2014/main" id="{F70CEEF9-0F5C-7643-8F80-7F384257663F}"/>
                </a:ext>
              </a:extLst>
            </p:cNvPr>
            <p:cNvSpPr>
              <a:spLocks noChangeAspect="1"/>
            </p:cNvSpPr>
            <p:nvPr/>
          </p:nvSpPr>
          <p:spPr>
            <a:xfrm>
              <a:off x="7574294" y="11467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40" name="Oval 139">
              <a:extLst>
                <a:ext uri="{FF2B5EF4-FFF2-40B4-BE49-F238E27FC236}">
                  <a16:creationId xmlns:a16="http://schemas.microsoft.com/office/drawing/2014/main" id="{616BE270-1032-4F42-A015-CAA9669CC69C}"/>
                </a:ext>
              </a:extLst>
            </p:cNvPr>
            <p:cNvSpPr>
              <a:spLocks noChangeAspect="1"/>
            </p:cNvSpPr>
            <p:nvPr/>
          </p:nvSpPr>
          <p:spPr>
            <a:xfrm>
              <a:off x="8032510" y="115308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6" name="Group 35">
            <a:extLst>
              <a:ext uri="{FF2B5EF4-FFF2-40B4-BE49-F238E27FC236}">
                <a16:creationId xmlns:a16="http://schemas.microsoft.com/office/drawing/2014/main" id="{DBE982A2-C88F-8D40-8106-FCF37A987394}"/>
              </a:ext>
            </a:extLst>
          </p:cNvPr>
          <p:cNvGrpSpPr/>
          <p:nvPr/>
        </p:nvGrpSpPr>
        <p:grpSpPr>
          <a:xfrm>
            <a:off x="4873640" y="3001773"/>
            <a:ext cx="3737836" cy="193800"/>
            <a:chOff x="2702664" y="1569443"/>
            <a:chExt cx="5606993" cy="290713"/>
          </a:xfrm>
        </p:grpSpPr>
        <p:sp>
          <p:nvSpPr>
            <p:cNvPr id="114" name="Oval 113">
              <a:extLst>
                <a:ext uri="{FF2B5EF4-FFF2-40B4-BE49-F238E27FC236}">
                  <a16:creationId xmlns:a16="http://schemas.microsoft.com/office/drawing/2014/main" id="{FC6DFA38-E340-9F44-81D5-B7CD9C30530B}"/>
                </a:ext>
              </a:extLst>
            </p:cNvPr>
            <p:cNvSpPr>
              <a:spLocks noChangeAspect="1"/>
            </p:cNvSpPr>
            <p:nvPr/>
          </p:nvSpPr>
          <p:spPr>
            <a:xfrm>
              <a:off x="2702664"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5" name="Oval 114">
              <a:extLst>
                <a:ext uri="{FF2B5EF4-FFF2-40B4-BE49-F238E27FC236}">
                  <a16:creationId xmlns:a16="http://schemas.microsoft.com/office/drawing/2014/main" id="{09231B05-3EBA-B949-BCC5-C52A07EAC6C4}"/>
                </a:ext>
              </a:extLst>
            </p:cNvPr>
            <p:cNvSpPr>
              <a:spLocks noChangeAspect="1"/>
            </p:cNvSpPr>
            <p:nvPr/>
          </p:nvSpPr>
          <p:spPr>
            <a:xfrm>
              <a:off x="3126491"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6" name="Oval 115">
              <a:extLst>
                <a:ext uri="{FF2B5EF4-FFF2-40B4-BE49-F238E27FC236}">
                  <a16:creationId xmlns:a16="http://schemas.microsoft.com/office/drawing/2014/main" id="{E642D4DE-9529-4542-99BE-2B339F1261D3}"/>
                </a:ext>
              </a:extLst>
            </p:cNvPr>
            <p:cNvSpPr>
              <a:spLocks noChangeAspect="1"/>
            </p:cNvSpPr>
            <p:nvPr/>
          </p:nvSpPr>
          <p:spPr>
            <a:xfrm>
              <a:off x="3587646"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7" name="Oval 116">
              <a:extLst>
                <a:ext uri="{FF2B5EF4-FFF2-40B4-BE49-F238E27FC236}">
                  <a16:creationId xmlns:a16="http://schemas.microsoft.com/office/drawing/2014/main" id="{333B784A-0B27-EE41-820F-9BC9AA7F0D7B}"/>
                </a:ext>
              </a:extLst>
            </p:cNvPr>
            <p:cNvSpPr>
              <a:spLocks noChangeAspect="1"/>
            </p:cNvSpPr>
            <p:nvPr/>
          </p:nvSpPr>
          <p:spPr>
            <a:xfrm>
              <a:off x="4029057" y="158664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8" name="Oval 117">
              <a:extLst>
                <a:ext uri="{FF2B5EF4-FFF2-40B4-BE49-F238E27FC236}">
                  <a16:creationId xmlns:a16="http://schemas.microsoft.com/office/drawing/2014/main" id="{EED8A416-6D4F-A34E-8746-236FF7C1FDF3}"/>
                </a:ext>
              </a:extLst>
            </p:cNvPr>
            <p:cNvSpPr>
              <a:spLocks noChangeAspect="1"/>
            </p:cNvSpPr>
            <p:nvPr/>
          </p:nvSpPr>
          <p:spPr>
            <a:xfrm>
              <a:off x="4452884" y="157923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9" name="Oval 118">
              <a:extLst>
                <a:ext uri="{FF2B5EF4-FFF2-40B4-BE49-F238E27FC236}">
                  <a16:creationId xmlns:a16="http://schemas.microsoft.com/office/drawing/2014/main" id="{72E671BE-BB79-9747-B46E-DCC533FA5B12}"/>
                </a:ext>
              </a:extLst>
            </p:cNvPr>
            <p:cNvSpPr>
              <a:spLocks noChangeAspect="1"/>
            </p:cNvSpPr>
            <p:nvPr/>
          </p:nvSpPr>
          <p:spPr>
            <a:xfrm>
              <a:off x="4914039" y="157775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0" name="Oval 119">
              <a:extLst>
                <a:ext uri="{FF2B5EF4-FFF2-40B4-BE49-F238E27FC236}">
                  <a16:creationId xmlns:a16="http://schemas.microsoft.com/office/drawing/2014/main" id="{9DC1FE01-12B7-3E42-BF4E-5824ADDDB37B}"/>
                </a:ext>
              </a:extLst>
            </p:cNvPr>
            <p:cNvSpPr>
              <a:spLocks noChangeAspect="1"/>
            </p:cNvSpPr>
            <p:nvPr/>
          </p:nvSpPr>
          <p:spPr>
            <a:xfrm>
              <a:off x="5365746"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1" name="Oval 120">
              <a:extLst>
                <a:ext uri="{FF2B5EF4-FFF2-40B4-BE49-F238E27FC236}">
                  <a16:creationId xmlns:a16="http://schemas.microsoft.com/office/drawing/2014/main" id="{FCD4C6DF-E0C8-5F4A-A6FA-EE9F9FC3D0DD}"/>
                </a:ext>
              </a:extLst>
            </p:cNvPr>
            <p:cNvSpPr>
              <a:spLocks noChangeAspect="1"/>
            </p:cNvSpPr>
            <p:nvPr/>
          </p:nvSpPr>
          <p:spPr>
            <a:xfrm>
              <a:off x="5789573"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2" name="Oval 121">
              <a:extLst>
                <a:ext uri="{FF2B5EF4-FFF2-40B4-BE49-F238E27FC236}">
                  <a16:creationId xmlns:a16="http://schemas.microsoft.com/office/drawing/2014/main" id="{16916513-3E64-7D42-86C3-2051FA80E1E8}"/>
                </a:ext>
              </a:extLst>
            </p:cNvPr>
            <p:cNvSpPr>
              <a:spLocks noChangeAspect="1"/>
            </p:cNvSpPr>
            <p:nvPr/>
          </p:nvSpPr>
          <p:spPr>
            <a:xfrm>
              <a:off x="6250728"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3" name="Oval 122">
              <a:extLst>
                <a:ext uri="{FF2B5EF4-FFF2-40B4-BE49-F238E27FC236}">
                  <a16:creationId xmlns:a16="http://schemas.microsoft.com/office/drawing/2014/main" id="{EAE5DB02-0DA9-F546-8EE8-7668F8F937D2}"/>
                </a:ext>
              </a:extLst>
            </p:cNvPr>
            <p:cNvSpPr>
              <a:spLocks noChangeAspect="1"/>
            </p:cNvSpPr>
            <p:nvPr/>
          </p:nvSpPr>
          <p:spPr>
            <a:xfrm>
              <a:off x="6692139" y="157832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4" name="Oval 123">
              <a:extLst>
                <a:ext uri="{FF2B5EF4-FFF2-40B4-BE49-F238E27FC236}">
                  <a16:creationId xmlns:a16="http://schemas.microsoft.com/office/drawing/2014/main" id="{C7184D35-94A9-9B49-840D-929458CE47CE}"/>
                </a:ext>
              </a:extLst>
            </p:cNvPr>
            <p:cNvSpPr>
              <a:spLocks noChangeAspect="1"/>
            </p:cNvSpPr>
            <p:nvPr/>
          </p:nvSpPr>
          <p:spPr>
            <a:xfrm>
              <a:off x="7115966" y="157092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5" name="Oval 124">
              <a:extLst>
                <a:ext uri="{FF2B5EF4-FFF2-40B4-BE49-F238E27FC236}">
                  <a16:creationId xmlns:a16="http://schemas.microsoft.com/office/drawing/2014/main" id="{057ADC3D-99B1-4A4F-BFE9-51C2C7C1BAB2}"/>
                </a:ext>
              </a:extLst>
            </p:cNvPr>
            <p:cNvSpPr>
              <a:spLocks noChangeAspect="1"/>
            </p:cNvSpPr>
            <p:nvPr/>
          </p:nvSpPr>
          <p:spPr>
            <a:xfrm>
              <a:off x="7577121" y="156944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6" name="Oval 125">
              <a:extLst>
                <a:ext uri="{FF2B5EF4-FFF2-40B4-BE49-F238E27FC236}">
                  <a16:creationId xmlns:a16="http://schemas.microsoft.com/office/drawing/2014/main" id="{41E38B79-AFAE-7A40-9527-7EE3A608564A}"/>
                </a:ext>
              </a:extLst>
            </p:cNvPr>
            <p:cNvSpPr>
              <a:spLocks noChangeAspect="1"/>
            </p:cNvSpPr>
            <p:nvPr/>
          </p:nvSpPr>
          <p:spPr>
            <a:xfrm>
              <a:off x="8035337" y="157582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7" name="Group 36">
            <a:extLst>
              <a:ext uri="{FF2B5EF4-FFF2-40B4-BE49-F238E27FC236}">
                <a16:creationId xmlns:a16="http://schemas.microsoft.com/office/drawing/2014/main" id="{A9BCD78C-253D-6848-9B45-0D13E8B4F009}"/>
              </a:ext>
            </a:extLst>
          </p:cNvPr>
          <p:cNvGrpSpPr/>
          <p:nvPr/>
        </p:nvGrpSpPr>
        <p:grpSpPr>
          <a:xfrm>
            <a:off x="4875041" y="3295464"/>
            <a:ext cx="3737836" cy="193800"/>
            <a:chOff x="2704765" y="2009999"/>
            <a:chExt cx="5606993" cy="290713"/>
          </a:xfrm>
        </p:grpSpPr>
        <p:sp>
          <p:nvSpPr>
            <p:cNvPr id="100" name="Oval 99">
              <a:extLst>
                <a:ext uri="{FF2B5EF4-FFF2-40B4-BE49-F238E27FC236}">
                  <a16:creationId xmlns:a16="http://schemas.microsoft.com/office/drawing/2014/main" id="{DE423C45-7017-DF4F-9BF0-5AD0531782F7}"/>
                </a:ext>
              </a:extLst>
            </p:cNvPr>
            <p:cNvSpPr>
              <a:spLocks noChangeAspect="1"/>
            </p:cNvSpPr>
            <p:nvPr/>
          </p:nvSpPr>
          <p:spPr>
            <a:xfrm>
              <a:off x="2704765"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1" name="Oval 100">
              <a:extLst>
                <a:ext uri="{FF2B5EF4-FFF2-40B4-BE49-F238E27FC236}">
                  <a16:creationId xmlns:a16="http://schemas.microsoft.com/office/drawing/2014/main" id="{427A34CA-B5C8-FA4D-9BAA-F3899B0F4E3E}"/>
                </a:ext>
              </a:extLst>
            </p:cNvPr>
            <p:cNvSpPr>
              <a:spLocks noChangeAspect="1"/>
            </p:cNvSpPr>
            <p:nvPr/>
          </p:nvSpPr>
          <p:spPr>
            <a:xfrm>
              <a:off x="3128592"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2" name="Oval 101">
              <a:extLst>
                <a:ext uri="{FF2B5EF4-FFF2-40B4-BE49-F238E27FC236}">
                  <a16:creationId xmlns:a16="http://schemas.microsoft.com/office/drawing/2014/main" id="{6652DCB8-C0D1-374F-BB16-78FAD096723D}"/>
                </a:ext>
              </a:extLst>
            </p:cNvPr>
            <p:cNvSpPr>
              <a:spLocks noChangeAspect="1"/>
            </p:cNvSpPr>
            <p:nvPr/>
          </p:nvSpPr>
          <p:spPr>
            <a:xfrm>
              <a:off x="3589747"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3" name="Oval 102">
              <a:extLst>
                <a:ext uri="{FF2B5EF4-FFF2-40B4-BE49-F238E27FC236}">
                  <a16:creationId xmlns:a16="http://schemas.microsoft.com/office/drawing/2014/main" id="{551DC074-D3D5-3740-984D-5DD80BD0955B}"/>
                </a:ext>
              </a:extLst>
            </p:cNvPr>
            <p:cNvSpPr>
              <a:spLocks noChangeAspect="1"/>
            </p:cNvSpPr>
            <p:nvPr/>
          </p:nvSpPr>
          <p:spPr>
            <a:xfrm>
              <a:off x="4031158" y="202719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4" name="Oval 103">
              <a:extLst>
                <a:ext uri="{FF2B5EF4-FFF2-40B4-BE49-F238E27FC236}">
                  <a16:creationId xmlns:a16="http://schemas.microsoft.com/office/drawing/2014/main" id="{0C88FF5E-799C-E94A-A109-DBDFB87D6ACA}"/>
                </a:ext>
              </a:extLst>
            </p:cNvPr>
            <p:cNvSpPr>
              <a:spLocks noChangeAspect="1"/>
            </p:cNvSpPr>
            <p:nvPr/>
          </p:nvSpPr>
          <p:spPr>
            <a:xfrm>
              <a:off x="4454985" y="201979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5" name="Oval 104">
              <a:extLst>
                <a:ext uri="{FF2B5EF4-FFF2-40B4-BE49-F238E27FC236}">
                  <a16:creationId xmlns:a16="http://schemas.microsoft.com/office/drawing/2014/main" id="{952DBA37-54CA-5E4E-9C6B-3713A3BAB4E9}"/>
                </a:ext>
              </a:extLst>
            </p:cNvPr>
            <p:cNvSpPr>
              <a:spLocks noChangeAspect="1"/>
            </p:cNvSpPr>
            <p:nvPr/>
          </p:nvSpPr>
          <p:spPr>
            <a:xfrm>
              <a:off x="4916140" y="201831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6" name="Oval 105">
              <a:extLst>
                <a:ext uri="{FF2B5EF4-FFF2-40B4-BE49-F238E27FC236}">
                  <a16:creationId xmlns:a16="http://schemas.microsoft.com/office/drawing/2014/main" id="{9E4F3E6D-B2A6-D94A-A3D3-34557664D0DA}"/>
                </a:ext>
              </a:extLst>
            </p:cNvPr>
            <p:cNvSpPr>
              <a:spLocks noChangeAspect="1"/>
            </p:cNvSpPr>
            <p:nvPr/>
          </p:nvSpPr>
          <p:spPr>
            <a:xfrm>
              <a:off x="5367847"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7" name="Oval 106">
              <a:extLst>
                <a:ext uri="{FF2B5EF4-FFF2-40B4-BE49-F238E27FC236}">
                  <a16:creationId xmlns:a16="http://schemas.microsoft.com/office/drawing/2014/main" id="{5053D262-BC76-0F41-8332-5D491BDAE38A}"/>
                </a:ext>
              </a:extLst>
            </p:cNvPr>
            <p:cNvSpPr>
              <a:spLocks noChangeAspect="1"/>
            </p:cNvSpPr>
            <p:nvPr/>
          </p:nvSpPr>
          <p:spPr>
            <a:xfrm>
              <a:off x="5791674"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8" name="Oval 107">
              <a:extLst>
                <a:ext uri="{FF2B5EF4-FFF2-40B4-BE49-F238E27FC236}">
                  <a16:creationId xmlns:a16="http://schemas.microsoft.com/office/drawing/2014/main" id="{8AF57D30-8AED-B143-B3F2-8462B28F3C15}"/>
                </a:ext>
              </a:extLst>
            </p:cNvPr>
            <p:cNvSpPr>
              <a:spLocks noChangeAspect="1"/>
            </p:cNvSpPr>
            <p:nvPr/>
          </p:nvSpPr>
          <p:spPr>
            <a:xfrm>
              <a:off x="6252829"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9" name="Oval 108">
              <a:extLst>
                <a:ext uri="{FF2B5EF4-FFF2-40B4-BE49-F238E27FC236}">
                  <a16:creationId xmlns:a16="http://schemas.microsoft.com/office/drawing/2014/main" id="{A7E08406-9D9E-5245-B47B-EC9209673682}"/>
                </a:ext>
              </a:extLst>
            </p:cNvPr>
            <p:cNvSpPr>
              <a:spLocks noChangeAspect="1"/>
            </p:cNvSpPr>
            <p:nvPr/>
          </p:nvSpPr>
          <p:spPr>
            <a:xfrm>
              <a:off x="6694240" y="201888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0" name="Oval 109">
              <a:extLst>
                <a:ext uri="{FF2B5EF4-FFF2-40B4-BE49-F238E27FC236}">
                  <a16:creationId xmlns:a16="http://schemas.microsoft.com/office/drawing/2014/main" id="{47E7B098-E7A6-564B-AEE4-596404D984CB}"/>
                </a:ext>
              </a:extLst>
            </p:cNvPr>
            <p:cNvSpPr>
              <a:spLocks noChangeAspect="1"/>
            </p:cNvSpPr>
            <p:nvPr/>
          </p:nvSpPr>
          <p:spPr>
            <a:xfrm>
              <a:off x="7118067" y="20114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1" name="Oval 110">
              <a:extLst>
                <a:ext uri="{FF2B5EF4-FFF2-40B4-BE49-F238E27FC236}">
                  <a16:creationId xmlns:a16="http://schemas.microsoft.com/office/drawing/2014/main" id="{EC061686-CCD2-0446-A16F-46289F439C65}"/>
                </a:ext>
              </a:extLst>
            </p:cNvPr>
            <p:cNvSpPr>
              <a:spLocks noChangeAspect="1"/>
            </p:cNvSpPr>
            <p:nvPr/>
          </p:nvSpPr>
          <p:spPr>
            <a:xfrm>
              <a:off x="7579222" y="200999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2" name="Oval 111">
              <a:extLst>
                <a:ext uri="{FF2B5EF4-FFF2-40B4-BE49-F238E27FC236}">
                  <a16:creationId xmlns:a16="http://schemas.microsoft.com/office/drawing/2014/main" id="{2BFCF00F-9DA9-0445-8827-3C6306E24880}"/>
                </a:ext>
              </a:extLst>
            </p:cNvPr>
            <p:cNvSpPr>
              <a:spLocks noChangeAspect="1"/>
            </p:cNvSpPr>
            <p:nvPr/>
          </p:nvSpPr>
          <p:spPr>
            <a:xfrm>
              <a:off x="8037438" y="201637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8" name="Group 37">
            <a:extLst>
              <a:ext uri="{FF2B5EF4-FFF2-40B4-BE49-F238E27FC236}">
                <a16:creationId xmlns:a16="http://schemas.microsoft.com/office/drawing/2014/main" id="{8B38B7E6-ECE6-9741-BEEA-FD3B52CD6CB6}"/>
              </a:ext>
            </a:extLst>
          </p:cNvPr>
          <p:cNvGrpSpPr/>
          <p:nvPr/>
        </p:nvGrpSpPr>
        <p:grpSpPr>
          <a:xfrm>
            <a:off x="4875742" y="4161120"/>
            <a:ext cx="3737836" cy="193800"/>
            <a:chOff x="2705817" y="3308538"/>
            <a:chExt cx="5606993" cy="290713"/>
          </a:xfrm>
        </p:grpSpPr>
        <p:sp>
          <p:nvSpPr>
            <p:cNvPr id="86" name="Oval 85">
              <a:extLst>
                <a:ext uri="{FF2B5EF4-FFF2-40B4-BE49-F238E27FC236}">
                  <a16:creationId xmlns:a16="http://schemas.microsoft.com/office/drawing/2014/main" id="{FBD0EF0A-9374-064F-A9E4-D9F73EC721CA}"/>
                </a:ext>
              </a:extLst>
            </p:cNvPr>
            <p:cNvSpPr>
              <a:spLocks noChangeAspect="1"/>
            </p:cNvSpPr>
            <p:nvPr/>
          </p:nvSpPr>
          <p:spPr>
            <a:xfrm>
              <a:off x="2705817"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7" name="Oval 86">
              <a:extLst>
                <a:ext uri="{FF2B5EF4-FFF2-40B4-BE49-F238E27FC236}">
                  <a16:creationId xmlns:a16="http://schemas.microsoft.com/office/drawing/2014/main" id="{FBCD747A-7D94-4140-93CB-C5C204079E22}"/>
                </a:ext>
              </a:extLst>
            </p:cNvPr>
            <p:cNvSpPr>
              <a:spLocks noChangeAspect="1"/>
            </p:cNvSpPr>
            <p:nvPr/>
          </p:nvSpPr>
          <p:spPr>
            <a:xfrm>
              <a:off x="3129644"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8" name="Oval 87">
              <a:extLst>
                <a:ext uri="{FF2B5EF4-FFF2-40B4-BE49-F238E27FC236}">
                  <a16:creationId xmlns:a16="http://schemas.microsoft.com/office/drawing/2014/main" id="{1C058AD1-34EC-7F4A-8883-71A594C4D434}"/>
                </a:ext>
              </a:extLst>
            </p:cNvPr>
            <p:cNvSpPr>
              <a:spLocks noChangeAspect="1"/>
            </p:cNvSpPr>
            <p:nvPr/>
          </p:nvSpPr>
          <p:spPr>
            <a:xfrm>
              <a:off x="3590799"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9" name="Oval 88">
              <a:extLst>
                <a:ext uri="{FF2B5EF4-FFF2-40B4-BE49-F238E27FC236}">
                  <a16:creationId xmlns:a16="http://schemas.microsoft.com/office/drawing/2014/main" id="{FBC916AD-63FB-2449-922B-40964D46D9A4}"/>
                </a:ext>
              </a:extLst>
            </p:cNvPr>
            <p:cNvSpPr>
              <a:spLocks noChangeAspect="1"/>
            </p:cNvSpPr>
            <p:nvPr/>
          </p:nvSpPr>
          <p:spPr>
            <a:xfrm>
              <a:off x="4032210" y="332573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0" name="Oval 89">
              <a:extLst>
                <a:ext uri="{FF2B5EF4-FFF2-40B4-BE49-F238E27FC236}">
                  <a16:creationId xmlns:a16="http://schemas.microsoft.com/office/drawing/2014/main" id="{7844C46A-C1D3-5A4A-8EB7-145D65DF804A}"/>
                </a:ext>
              </a:extLst>
            </p:cNvPr>
            <p:cNvSpPr>
              <a:spLocks noChangeAspect="1"/>
            </p:cNvSpPr>
            <p:nvPr/>
          </p:nvSpPr>
          <p:spPr>
            <a:xfrm>
              <a:off x="4456037" y="331833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1" name="Oval 90">
              <a:extLst>
                <a:ext uri="{FF2B5EF4-FFF2-40B4-BE49-F238E27FC236}">
                  <a16:creationId xmlns:a16="http://schemas.microsoft.com/office/drawing/2014/main" id="{A9CB9EC4-2DE7-C449-B528-E5073F765227}"/>
                </a:ext>
              </a:extLst>
            </p:cNvPr>
            <p:cNvSpPr>
              <a:spLocks noChangeAspect="1"/>
            </p:cNvSpPr>
            <p:nvPr/>
          </p:nvSpPr>
          <p:spPr>
            <a:xfrm>
              <a:off x="4917192" y="331685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2" name="Oval 91">
              <a:extLst>
                <a:ext uri="{FF2B5EF4-FFF2-40B4-BE49-F238E27FC236}">
                  <a16:creationId xmlns:a16="http://schemas.microsoft.com/office/drawing/2014/main" id="{5DC34C65-35DE-F84F-8233-0A956099AD89}"/>
                </a:ext>
              </a:extLst>
            </p:cNvPr>
            <p:cNvSpPr>
              <a:spLocks noChangeAspect="1"/>
            </p:cNvSpPr>
            <p:nvPr/>
          </p:nvSpPr>
          <p:spPr>
            <a:xfrm>
              <a:off x="5368899"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3" name="Oval 92">
              <a:extLst>
                <a:ext uri="{FF2B5EF4-FFF2-40B4-BE49-F238E27FC236}">
                  <a16:creationId xmlns:a16="http://schemas.microsoft.com/office/drawing/2014/main" id="{04EF4CBE-8A77-924E-B4D4-25333F3A2465}"/>
                </a:ext>
              </a:extLst>
            </p:cNvPr>
            <p:cNvSpPr>
              <a:spLocks noChangeAspect="1"/>
            </p:cNvSpPr>
            <p:nvPr/>
          </p:nvSpPr>
          <p:spPr>
            <a:xfrm>
              <a:off x="5792726"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4" name="Oval 93">
              <a:extLst>
                <a:ext uri="{FF2B5EF4-FFF2-40B4-BE49-F238E27FC236}">
                  <a16:creationId xmlns:a16="http://schemas.microsoft.com/office/drawing/2014/main" id="{38C5FF3B-A849-FA4C-94CE-964CFEA84EC9}"/>
                </a:ext>
              </a:extLst>
            </p:cNvPr>
            <p:cNvSpPr>
              <a:spLocks noChangeAspect="1"/>
            </p:cNvSpPr>
            <p:nvPr/>
          </p:nvSpPr>
          <p:spPr>
            <a:xfrm>
              <a:off x="6253881"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5" name="Oval 94">
              <a:extLst>
                <a:ext uri="{FF2B5EF4-FFF2-40B4-BE49-F238E27FC236}">
                  <a16:creationId xmlns:a16="http://schemas.microsoft.com/office/drawing/2014/main" id="{5815D318-4FF4-D545-B913-0952783E95A4}"/>
                </a:ext>
              </a:extLst>
            </p:cNvPr>
            <p:cNvSpPr>
              <a:spLocks noChangeAspect="1"/>
            </p:cNvSpPr>
            <p:nvPr/>
          </p:nvSpPr>
          <p:spPr>
            <a:xfrm>
              <a:off x="6695292" y="331742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6" name="Oval 95">
              <a:extLst>
                <a:ext uri="{FF2B5EF4-FFF2-40B4-BE49-F238E27FC236}">
                  <a16:creationId xmlns:a16="http://schemas.microsoft.com/office/drawing/2014/main" id="{00DD5E5D-0762-BE44-A5DC-A113D0BB86A6}"/>
                </a:ext>
              </a:extLst>
            </p:cNvPr>
            <p:cNvSpPr>
              <a:spLocks noChangeAspect="1"/>
            </p:cNvSpPr>
            <p:nvPr/>
          </p:nvSpPr>
          <p:spPr>
            <a:xfrm>
              <a:off x="7119119" y="331001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7" name="Oval 96">
              <a:extLst>
                <a:ext uri="{FF2B5EF4-FFF2-40B4-BE49-F238E27FC236}">
                  <a16:creationId xmlns:a16="http://schemas.microsoft.com/office/drawing/2014/main" id="{7B213E14-8D6F-9B4D-A74D-8FD9EC258D2E}"/>
                </a:ext>
              </a:extLst>
            </p:cNvPr>
            <p:cNvSpPr>
              <a:spLocks noChangeAspect="1"/>
            </p:cNvSpPr>
            <p:nvPr/>
          </p:nvSpPr>
          <p:spPr>
            <a:xfrm>
              <a:off x="7580274" y="330853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8" name="Oval 97">
              <a:extLst>
                <a:ext uri="{FF2B5EF4-FFF2-40B4-BE49-F238E27FC236}">
                  <a16:creationId xmlns:a16="http://schemas.microsoft.com/office/drawing/2014/main" id="{DC0FD10C-55E7-EC40-8EA9-744764501205}"/>
                </a:ext>
              </a:extLst>
            </p:cNvPr>
            <p:cNvSpPr>
              <a:spLocks noChangeAspect="1"/>
            </p:cNvSpPr>
            <p:nvPr/>
          </p:nvSpPr>
          <p:spPr>
            <a:xfrm>
              <a:off x="8038490" y="331491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9" name="Group 38">
            <a:extLst>
              <a:ext uri="{FF2B5EF4-FFF2-40B4-BE49-F238E27FC236}">
                <a16:creationId xmlns:a16="http://schemas.microsoft.com/office/drawing/2014/main" id="{99342FAD-2BFE-0842-B403-C19EFD6F8AF4}"/>
              </a:ext>
            </a:extLst>
          </p:cNvPr>
          <p:cNvGrpSpPr/>
          <p:nvPr/>
        </p:nvGrpSpPr>
        <p:grpSpPr>
          <a:xfrm>
            <a:off x="4877143" y="4454811"/>
            <a:ext cx="3737836" cy="193800"/>
            <a:chOff x="2707918" y="3749094"/>
            <a:chExt cx="5606993" cy="290713"/>
          </a:xfrm>
        </p:grpSpPr>
        <p:sp>
          <p:nvSpPr>
            <p:cNvPr id="72" name="Oval 71">
              <a:extLst>
                <a:ext uri="{FF2B5EF4-FFF2-40B4-BE49-F238E27FC236}">
                  <a16:creationId xmlns:a16="http://schemas.microsoft.com/office/drawing/2014/main" id="{AE136D61-F937-F149-B44A-D0300DF0A820}"/>
                </a:ext>
              </a:extLst>
            </p:cNvPr>
            <p:cNvSpPr>
              <a:spLocks noChangeAspect="1"/>
            </p:cNvSpPr>
            <p:nvPr/>
          </p:nvSpPr>
          <p:spPr>
            <a:xfrm>
              <a:off x="2707918"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3" name="Oval 72">
              <a:extLst>
                <a:ext uri="{FF2B5EF4-FFF2-40B4-BE49-F238E27FC236}">
                  <a16:creationId xmlns:a16="http://schemas.microsoft.com/office/drawing/2014/main" id="{B3CD99D9-5C37-EB44-A831-684BE6D67ABC}"/>
                </a:ext>
              </a:extLst>
            </p:cNvPr>
            <p:cNvSpPr>
              <a:spLocks noChangeAspect="1"/>
            </p:cNvSpPr>
            <p:nvPr/>
          </p:nvSpPr>
          <p:spPr>
            <a:xfrm>
              <a:off x="3131745"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4" name="Oval 73">
              <a:extLst>
                <a:ext uri="{FF2B5EF4-FFF2-40B4-BE49-F238E27FC236}">
                  <a16:creationId xmlns:a16="http://schemas.microsoft.com/office/drawing/2014/main" id="{B151A84B-2D88-6E4C-9CA6-A4AAD63D684A}"/>
                </a:ext>
              </a:extLst>
            </p:cNvPr>
            <p:cNvSpPr>
              <a:spLocks noChangeAspect="1"/>
            </p:cNvSpPr>
            <p:nvPr/>
          </p:nvSpPr>
          <p:spPr>
            <a:xfrm>
              <a:off x="3592900"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5" name="Oval 74">
              <a:extLst>
                <a:ext uri="{FF2B5EF4-FFF2-40B4-BE49-F238E27FC236}">
                  <a16:creationId xmlns:a16="http://schemas.microsoft.com/office/drawing/2014/main" id="{69BE7964-A75C-F14C-A0F9-FD9EBAA0FB95}"/>
                </a:ext>
              </a:extLst>
            </p:cNvPr>
            <p:cNvSpPr>
              <a:spLocks noChangeAspect="1"/>
            </p:cNvSpPr>
            <p:nvPr/>
          </p:nvSpPr>
          <p:spPr>
            <a:xfrm>
              <a:off x="4034311" y="376629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6" name="Oval 75">
              <a:extLst>
                <a:ext uri="{FF2B5EF4-FFF2-40B4-BE49-F238E27FC236}">
                  <a16:creationId xmlns:a16="http://schemas.microsoft.com/office/drawing/2014/main" id="{99D2F782-6DCC-8848-A805-D23C2136DC88}"/>
                </a:ext>
              </a:extLst>
            </p:cNvPr>
            <p:cNvSpPr>
              <a:spLocks noChangeAspect="1"/>
            </p:cNvSpPr>
            <p:nvPr/>
          </p:nvSpPr>
          <p:spPr>
            <a:xfrm>
              <a:off x="4458138" y="3758888"/>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7" name="Oval 76">
              <a:extLst>
                <a:ext uri="{FF2B5EF4-FFF2-40B4-BE49-F238E27FC236}">
                  <a16:creationId xmlns:a16="http://schemas.microsoft.com/office/drawing/2014/main" id="{3BBC2B90-2AF0-314C-B826-E644E1CC503E}"/>
                </a:ext>
              </a:extLst>
            </p:cNvPr>
            <p:cNvSpPr>
              <a:spLocks noChangeAspect="1"/>
            </p:cNvSpPr>
            <p:nvPr/>
          </p:nvSpPr>
          <p:spPr>
            <a:xfrm>
              <a:off x="4919293" y="375740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8" name="Oval 77">
              <a:extLst>
                <a:ext uri="{FF2B5EF4-FFF2-40B4-BE49-F238E27FC236}">
                  <a16:creationId xmlns:a16="http://schemas.microsoft.com/office/drawing/2014/main" id="{549FF583-4FAD-5647-9FE4-3EA84FDCA22C}"/>
                </a:ext>
              </a:extLst>
            </p:cNvPr>
            <p:cNvSpPr>
              <a:spLocks noChangeAspect="1"/>
            </p:cNvSpPr>
            <p:nvPr/>
          </p:nvSpPr>
          <p:spPr>
            <a:xfrm>
              <a:off x="5371000"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9" name="Oval 78">
              <a:extLst>
                <a:ext uri="{FF2B5EF4-FFF2-40B4-BE49-F238E27FC236}">
                  <a16:creationId xmlns:a16="http://schemas.microsoft.com/office/drawing/2014/main" id="{DD60A26E-40C2-CC45-A6D3-FED141FA3DBA}"/>
                </a:ext>
              </a:extLst>
            </p:cNvPr>
            <p:cNvSpPr>
              <a:spLocks noChangeAspect="1"/>
            </p:cNvSpPr>
            <p:nvPr/>
          </p:nvSpPr>
          <p:spPr>
            <a:xfrm>
              <a:off x="5794827"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0" name="Oval 79">
              <a:extLst>
                <a:ext uri="{FF2B5EF4-FFF2-40B4-BE49-F238E27FC236}">
                  <a16:creationId xmlns:a16="http://schemas.microsoft.com/office/drawing/2014/main" id="{03BCC03A-66A1-FB4A-83FD-002033F0F54E}"/>
                </a:ext>
              </a:extLst>
            </p:cNvPr>
            <p:cNvSpPr>
              <a:spLocks noChangeAspect="1"/>
            </p:cNvSpPr>
            <p:nvPr/>
          </p:nvSpPr>
          <p:spPr>
            <a:xfrm>
              <a:off x="6255982"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1" name="Oval 80">
              <a:extLst>
                <a:ext uri="{FF2B5EF4-FFF2-40B4-BE49-F238E27FC236}">
                  <a16:creationId xmlns:a16="http://schemas.microsoft.com/office/drawing/2014/main" id="{EAB628C9-B974-9040-9A29-7B447DCB0229}"/>
                </a:ext>
              </a:extLst>
            </p:cNvPr>
            <p:cNvSpPr>
              <a:spLocks noChangeAspect="1"/>
            </p:cNvSpPr>
            <p:nvPr/>
          </p:nvSpPr>
          <p:spPr>
            <a:xfrm>
              <a:off x="6697393" y="375797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2" name="Oval 81">
              <a:extLst>
                <a:ext uri="{FF2B5EF4-FFF2-40B4-BE49-F238E27FC236}">
                  <a16:creationId xmlns:a16="http://schemas.microsoft.com/office/drawing/2014/main" id="{8C868C15-2ABE-4447-83D6-ACE2C730C47C}"/>
                </a:ext>
              </a:extLst>
            </p:cNvPr>
            <p:cNvSpPr>
              <a:spLocks noChangeAspect="1"/>
            </p:cNvSpPr>
            <p:nvPr/>
          </p:nvSpPr>
          <p:spPr>
            <a:xfrm>
              <a:off x="7121220" y="3750575"/>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3" name="Oval 82">
              <a:extLst>
                <a:ext uri="{FF2B5EF4-FFF2-40B4-BE49-F238E27FC236}">
                  <a16:creationId xmlns:a16="http://schemas.microsoft.com/office/drawing/2014/main" id="{5671FE08-1257-3A4E-916D-A04BA00599D5}"/>
                </a:ext>
              </a:extLst>
            </p:cNvPr>
            <p:cNvSpPr>
              <a:spLocks noChangeAspect="1"/>
            </p:cNvSpPr>
            <p:nvPr/>
          </p:nvSpPr>
          <p:spPr>
            <a:xfrm>
              <a:off x="7582375" y="3749094"/>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4" name="Oval 83">
              <a:extLst>
                <a:ext uri="{FF2B5EF4-FFF2-40B4-BE49-F238E27FC236}">
                  <a16:creationId xmlns:a16="http://schemas.microsoft.com/office/drawing/2014/main" id="{55AFEE19-E02E-1E47-819D-56A78EFF3B1E}"/>
                </a:ext>
              </a:extLst>
            </p:cNvPr>
            <p:cNvSpPr>
              <a:spLocks noChangeAspect="1"/>
            </p:cNvSpPr>
            <p:nvPr/>
          </p:nvSpPr>
          <p:spPr>
            <a:xfrm>
              <a:off x="8040591" y="375547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grpSp>
      <p:grpSp>
        <p:nvGrpSpPr>
          <p:cNvPr id="40" name="Group 39">
            <a:extLst>
              <a:ext uri="{FF2B5EF4-FFF2-40B4-BE49-F238E27FC236}">
                <a16:creationId xmlns:a16="http://schemas.microsoft.com/office/drawing/2014/main" id="{EBDEF6DE-4B61-EC46-BA31-FCB1A6BB6A16}"/>
              </a:ext>
            </a:extLst>
          </p:cNvPr>
          <p:cNvGrpSpPr/>
          <p:nvPr/>
        </p:nvGrpSpPr>
        <p:grpSpPr>
          <a:xfrm>
            <a:off x="4873858" y="3879307"/>
            <a:ext cx="3737836" cy="193800"/>
            <a:chOff x="2702990" y="2885800"/>
            <a:chExt cx="5606993" cy="290713"/>
          </a:xfrm>
        </p:grpSpPr>
        <p:sp>
          <p:nvSpPr>
            <p:cNvPr id="58" name="Oval 57">
              <a:extLst>
                <a:ext uri="{FF2B5EF4-FFF2-40B4-BE49-F238E27FC236}">
                  <a16:creationId xmlns:a16="http://schemas.microsoft.com/office/drawing/2014/main" id="{C9DE5A5B-5CB4-DC44-AA43-C5175257BAF1}"/>
                </a:ext>
              </a:extLst>
            </p:cNvPr>
            <p:cNvSpPr>
              <a:spLocks noChangeAspect="1"/>
            </p:cNvSpPr>
            <p:nvPr/>
          </p:nvSpPr>
          <p:spPr>
            <a:xfrm>
              <a:off x="2702990"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 name="Oval 58">
              <a:extLst>
                <a:ext uri="{FF2B5EF4-FFF2-40B4-BE49-F238E27FC236}">
                  <a16:creationId xmlns:a16="http://schemas.microsoft.com/office/drawing/2014/main" id="{9C4C1948-4B4D-D24E-ADE9-89F65AE621EA}"/>
                </a:ext>
              </a:extLst>
            </p:cNvPr>
            <p:cNvSpPr>
              <a:spLocks noChangeAspect="1"/>
            </p:cNvSpPr>
            <p:nvPr/>
          </p:nvSpPr>
          <p:spPr>
            <a:xfrm>
              <a:off x="3126817"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 name="Oval 59">
              <a:extLst>
                <a:ext uri="{FF2B5EF4-FFF2-40B4-BE49-F238E27FC236}">
                  <a16:creationId xmlns:a16="http://schemas.microsoft.com/office/drawing/2014/main" id="{7058EB3C-9FB3-B54E-B98D-4AAABEEC65D5}"/>
                </a:ext>
              </a:extLst>
            </p:cNvPr>
            <p:cNvSpPr>
              <a:spLocks noChangeAspect="1"/>
            </p:cNvSpPr>
            <p:nvPr/>
          </p:nvSpPr>
          <p:spPr>
            <a:xfrm>
              <a:off x="3587972"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 name="Oval 60">
              <a:extLst>
                <a:ext uri="{FF2B5EF4-FFF2-40B4-BE49-F238E27FC236}">
                  <a16:creationId xmlns:a16="http://schemas.microsoft.com/office/drawing/2014/main" id="{E8CAFDCB-D048-3443-96A8-E01C88EC37B0}"/>
                </a:ext>
              </a:extLst>
            </p:cNvPr>
            <p:cNvSpPr>
              <a:spLocks noChangeAspect="1"/>
            </p:cNvSpPr>
            <p:nvPr/>
          </p:nvSpPr>
          <p:spPr>
            <a:xfrm>
              <a:off x="4029383" y="290299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 name="Oval 61">
              <a:extLst>
                <a:ext uri="{FF2B5EF4-FFF2-40B4-BE49-F238E27FC236}">
                  <a16:creationId xmlns:a16="http://schemas.microsoft.com/office/drawing/2014/main" id="{2E690BCB-32DF-5F4A-8C63-65696922A044}"/>
                </a:ext>
              </a:extLst>
            </p:cNvPr>
            <p:cNvSpPr>
              <a:spLocks noChangeAspect="1"/>
            </p:cNvSpPr>
            <p:nvPr/>
          </p:nvSpPr>
          <p:spPr>
            <a:xfrm>
              <a:off x="4453210" y="289559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3" name="Oval 62">
              <a:extLst>
                <a:ext uri="{FF2B5EF4-FFF2-40B4-BE49-F238E27FC236}">
                  <a16:creationId xmlns:a16="http://schemas.microsoft.com/office/drawing/2014/main" id="{AC5C5822-F600-A942-82C6-824ADAC74330}"/>
                </a:ext>
              </a:extLst>
            </p:cNvPr>
            <p:cNvSpPr>
              <a:spLocks noChangeAspect="1"/>
            </p:cNvSpPr>
            <p:nvPr/>
          </p:nvSpPr>
          <p:spPr>
            <a:xfrm>
              <a:off x="4914365" y="28941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4" name="Oval 63">
              <a:extLst>
                <a:ext uri="{FF2B5EF4-FFF2-40B4-BE49-F238E27FC236}">
                  <a16:creationId xmlns:a16="http://schemas.microsoft.com/office/drawing/2014/main" id="{AD3FCFE5-6D86-584B-AC7E-5A83F26D2726}"/>
                </a:ext>
              </a:extLst>
            </p:cNvPr>
            <p:cNvSpPr>
              <a:spLocks noChangeAspect="1"/>
            </p:cNvSpPr>
            <p:nvPr/>
          </p:nvSpPr>
          <p:spPr>
            <a:xfrm>
              <a:off x="5366072"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5" name="Oval 64">
              <a:extLst>
                <a:ext uri="{FF2B5EF4-FFF2-40B4-BE49-F238E27FC236}">
                  <a16:creationId xmlns:a16="http://schemas.microsoft.com/office/drawing/2014/main" id="{35F18523-38C0-A24F-80D6-95E5F1379570}"/>
                </a:ext>
              </a:extLst>
            </p:cNvPr>
            <p:cNvSpPr>
              <a:spLocks noChangeAspect="1"/>
            </p:cNvSpPr>
            <p:nvPr/>
          </p:nvSpPr>
          <p:spPr>
            <a:xfrm>
              <a:off x="5789899"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6" name="Oval 65">
              <a:extLst>
                <a:ext uri="{FF2B5EF4-FFF2-40B4-BE49-F238E27FC236}">
                  <a16:creationId xmlns:a16="http://schemas.microsoft.com/office/drawing/2014/main" id="{53378C91-4F3D-8441-9D1D-4EF7DF2FBC04}"/>
                </a:ext>
              </a:extLst>
            </p:cNvPr>
            <p:cNvSpPr>
              <a:spLocks noChangeAspect="1"/>
            </p:cNvSpPr>
            <p:nvPr/>
          </p:nvSpPr>
          <p:spPr>
            <a:xfrm>
              <a:off x="6251054"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7" name="Oval 66">
              <a:extLst>
                <a:ext uri="{FF2B5EF4-FFF2-40B4-BE49-F238E27FC236}">
                  <a16:creationId xmlns:a16="http://schemas.microsoft.com/office/drawing/2014/main" id="{F7AB99C2-D922-4542-BF21-0A495C8F9172}"/>
                </a:ext>
              </a:extLst>
            </p:cNvPr>
            <p:cNvSpPr>
              <a:spLocks noChangeAspect="1"/>
            </p:cNvSpPr>
            <p:nvPr/>
          </p:nvSpPr>
          <p:spPr>
            <a:xfrm>
              <a:off x="6692465" y="289468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8" name="Oval 67">
              <a:extLst>
                <a:ext uri="{FF2B5EF4-FFF2-40B4-BE49-F238E27FC236}">
                  <a16:creationId xmlns:a16="http://schemas.microsoft.com/office/drawing/2014/main" id="{DFE9C7B4-393D-7445-9E67-58B194D84996}"/>
                </a:ext>
              </a:extLst>
            </p:cNvPr>
            <p:cNvSpPr>
              <a:spLocks noChangeAspect="1"/>
            </p:cNvSpPr>
            <p:nvPr/>
          </p:nvSpPr>
          <p:spPr>
            <a:xfrm>
              <a:off x="7116292" y="288728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9" name="Oval 68">
              <a:extLst>
                <a:ext uri="{FF2B5EF4-FFF2-40B4-BE49-F238E27FC236}">
                  <a16:creationId xmlns:a16="http://schemas.microsoft.com/office/drawing/2014/main" id="{FB5F39F2-CB7B-CA48-A28E-92F746201EDD}"/>
                </a:ext>
              </a:extLst>
            </p:cNvPr>
            <p:cNvSpPr>
              <a:spLocks noChangeAspect="1"/>
            </p:cNvSpPr>
            <p:nvPr/>
          </p:nvSpPr>
          <p:spPr>
            <a:xfrm>
              <a:off x="7577447" y="28858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0" name="Oval 69">
              <a:extLst>
                <a:ext uri="{FF2B5EF4-FFF2-40B4-BE49-F238E27FC236}">
                  <a16:creationId xmlns:a16="http://schemas.microsoft.com/office/drawing/2014/main" id="{CD291502-A55A-EF43-9FFF-EF4C3571320D}"/>
                </a:ext>
              </a:extLst>
            </p:cNvPr>
            <p:cNvSpPr>
              <a:spLocks noChangeAspect="1"/>
            </p:cNvSpPr>
            <p:nvPr/>
          </p:nvSpPr>
          <p:spPr>
            <a:xfrm>
              <a:off x="8035663" y="289217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41" name="Group 40">
            <a:extLst>
              <a:ext uri="{FF2B5EF4-FFF2-40B4-BE49-F238E27FC236}">
                <a16:creationId xmlns:a16="http://schemas.microsoft.com/office/drawing/2014/main" id="{D22425F9-C07C-3348-A366-28F761E835AC}"/>
              </a:ext>
            </a:extLst>
          </p:cNvPr>
          <p:cNvGrpSpPr/>
          <p:nvPr/>
        </p:nvGrpSpPr>
        <p:grpSpPr>
          <a:xfrm>
            <a:off x="4877036" y="3605770"/>
            <a:ext cx="3737836" cy="193800"/>
            <a:chOff x="2707758" y="2475478"/>
            <a:chExt cx="5606993" cy="290713"/>
          </a:xfrm>
        </p:grpSpPr>
        <p:sp>
          <p:nvSpPr>
            <p:cNvPr id="44" name="Oval 43">
              <a:extLst>
                <a:ext uri="{FF2B5EF4-FFF2-40B4-BE49-F238E27FC236}">
                  <a16:creationId xmlns:a16="http://schemas.microsoft.com/office/drawing/2014/main" id="{24BF2680-CE62-7C4B-B9C3-E663FBE76BD8}"/>
                </a:ext>
              </a:extLst>
            </p:cNvPr>
            <p:cNvSpPr>
              <a:spLocks noChangeAspect="1"/>
            </p:cNvSpPr>
            <p:nvPr/>
          </p:nvSpPr>
          <p:spPr>
            <a:xfrm>
              <a:off x="2707758"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 name="Oval 44">
              <a:extLst>
                <a:ext uri="{FF2B5EF4-FFF2-40B4-BE49-F238E27FC236}">
                  <a16:creationId xmlns:a16="http://schemas.microsoft.com/office/drawing/2014/main" id="{54085440-D23C-B544-85DA-CDF2D59BA1D1}"/>
                </a:ext>
              </a:extLst>
            </p:cNvPr>
            <p:cNvSpPr>
              <a:spLocks noChangeAspect="1"/>
            </p:cNvSpPr>
            <p:nvPr/>
          </p:nvSpPr>
          <p:spPr>
            <a:xfrm>
              <a:off x="3131585"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6" name="Oval 45">
              <a:extLst>
                <a:ext uri="{FF2B5EF4-FFF2-40B4-BE49-F238E27FC236}">
                  <a16:creationId xmlns:a16="http://schemas.microsoft.com/office/drawing/2014/main" id="{DB37CF47-FD0C-FB4F-863C-59648C89A80F}"/>
                </a:ext>
              </a:extLst>
            </p:cNvPr>
            <p:cNvSpPr>
              <a:spLocks noChangeAspect="1"/>
            </p:cNvSpPr>
            <p:nvPr/>
          </p:nvSpPr>
          <p:spPr>
            <a:xfrm>
              <a:off x="3592740"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 name="Oval 46">
              <a:extLst>
                <a:ext uri="{FF2B5EF4-FFF2-40B4-BE49-F238E27FC236}">
                  <a16:creationId xmlns:a16="http://schemas.microsoft.com/office/drawing/2014/main" id="{96D8D004-C25B-B54A-969F-AFA17717AEBE}"/>
                </a:ext>
              </a:extLst>
            </p:cNvPr>
            <p:cNvSpPr>
              <a:spLocks noChangeAspect="1"/>
            </p:cNvSpPr>
            <p:nvPr/>
          </p:nvSpPr>
          <p:spPr>
            <a:xfrm>
              <a:off x="4034151" y="249267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 name="Oval 47">
              <a:extLst>
                <a:ext uri="{FF2B5EF4-FFF2-40B4-BE49-F238E27FC236}">
                  <a16:creationId xmlns:a16="http://schemas.microsoft.com/office/drawing/2014/main" id="{911032EA-186E-E343-B730-335559FD6135}"/>
                </a:ext>
              </a:extLst>
            </p:cNvPr>
            <p:cNvSpPr>
              <a:spLocks noChangeAspect="1"/>
            </p:cNvSpPr>
            <p:nvPr/>
          </p:nvSpPr>
          <p:spPr>
            <a:xfrm>
              <a:off x="4457978" y="248527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 name="Oval 48">
              <a:extLst>
                <a:ext uri="{FF2B5EF4-FFF2-40B4-BE49-F238E27FC236}">
                  <a16:creationId xmlns:a16="http://schemas.microsoft.com/office/drawing/2014/main" id="{1957298F-88EF-304E-AF3A-E0BE0E0099A0}"/>
                </a:ext>
              </a:extLst>
            </p:cNvPr>
            <p:cNvSpPr>
              <a:spLocks noChangeAspect="1"/>
            </p:cNvSpPr>
            <p:nvPr/>
          </p:nvSpPr>
          <p:spPr>
            <a:xfrm>
              <a:off x="4919133" y="248379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0" name="Oval 49">
              <a:extLst>
                <a:ext uri="{FF2B5EF4-FFF2-40B4-BE49-F238E27FC236}">
                  <a16:creationId xmlns:a16="http://schemas.microsoft.com/office/drawing/2014/main" id="{8245625A-BF6E-1C4F-A626-6DCE9F795086}"/>
                </a:ext>
              </a:extLst>
            </p:cNvPr>
            <p:cNvSpPr>
              <a:spLocks noChangeAspect="1"/>
            </p:cNvSpPr>
            <p:nvPr/>
          </p:nvSpPr>
          <p:spPr>
            <a:xfrm>
              <a:off x="5370840"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1" name="Oval 50">
              <a:extLst>
                <a:ext uri="{FF2B5EF4-FFF2-40B4-BE49-F238E27FC236}">
                  <a16:creationId xmlns:a16="http://schemas.microsoft.com/office/drawing/2014/main" id="{9E53FF58-65ED-8C43-9EF9-9B825601E1F6}"/>
                </a:ext>
              </a:extLst>
            </p:cNvPr>
            <p:cNvSpPr>
              <a:spLocks noChangeAspect="1"/>
            </p:cNvSpPr>
            <p:nvPr/>
          </p:nvSpPr>
          <p:spPr>
            <a:xfrm>
              <a:off x="5794667"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2" name="Oval 51">
              <a:extLst>
                <a:ext uri="{FF2B5EF4-FFF2-40B4-BE49-F238E27FC236}">
                  <a16:creationId xmlns:a16="http://schemas.microsoft.com/office/drawing/2014/main" id="{22A489B6-F360-BA40-9926-A2B8E59FFFAD}"/>
                </a:ext>
              </a:extLst>
            </p:cNvPr>
            <p:cNvSpPr>
              <a:spLocks noChangeAspect="1"/>
            </p:cNvSpPr>
            <p:nvPr/>
          </p:nvSpPr>
          <p:spPr>
            <a:xfrm>
              <a:off x="6255822"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3" name="Oval 52">
              <a:extLst>
                <a:ext uri="{FF2B5EF4-FFF2-40B4-BE49-F238E27FC236}">
                  <a16:creationId xmlns:a16="http://schemas.microsoft.com/office/drawing/2014/main" id="{C91DA012-58A4-534A-B6B5-C355325E988B}"/>
                </a:ext>
              </a:extLst>
            </p:cNvPr>
            <p:cNvSpPr>
              <a:spLocks noChangeAspect="1"/>
            </p:cNvSpPr>
            <p:nvPr/>
          </p:nvSpPr>
          <p:spPr>
            <a:xfrm>
              <a:off x="6697233" y="248436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4" name="Oval 53">
              <a:extLst>
                <a:ext uri="{FF2B5EF4-FFF2-40B4-BE49-F238E27FC236}">
                  <a16:creationId xmlns:a16="http://schemas.microsoft.com/office/drawing/2014/main" id="{59DB3ABF-F949-1644-864E-63BDF7358EC2}"/>
                </a:ext>
              </a:extLst>
            </p:cNvPr>
            <p:cNvSpPr>
              <a:spLocks noChangeAspect="1"/>
            </p:cNvSpPr>
            <p:nvPr/>
          </p:nvSpPr>
          <p:spPr>
            <a:xfrm>
              <a:off x="7121060" y="247695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5" name="Oval 54">
              <a:extLst>
                <a:ext uri="{FF2B5EF4-FFF2-40B4-BE49-F238E27FC236}">
                  <a16:creationId xmlns:a16="http://schemas.microsoft.com/office/drawing/2014/main" id="{3B7DF834-B35B-A142-8D31-8D456FF486D4}"/>
                </a:ext>
              </a:extLst>
            </p:cNvPr>
            <p:cNvSpPr>
              <a:spLocks noChangeAspect="1"/>
            </p:cNvSpPr>
            <p:nvPr/>
          </p:nvSpPr>
          <p:spPr>
            <a:xfrm>
              <a:off x="7582215" y="247547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 name="Oval 55">
              <a:extLst>
                <a:ext uri="{FF2B5EF4-FFF2-40B4-BE49-F238E27FC236}">
                  <a16:creationId xmlns:a16="http://schemas.microsoft.com/office/drawing/2014/main" id="{845F7FC6-1D89-8C43-8DE6-A3D17C386A92}"/>
                </a:ext>
              </a:extLst>
            </p:cNvPr>
            <p:cNvSpPr>
              <a:spLocks noChangeAspect="1"/>
            </p:cNvSpPr>
            <p:nvPr/>
          </p:nvSpPr>
          <p:spPr>
            <a:xfrm>
              <a:off x="8040431" y="248185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sp>
        <p:nvSpPr>
          <p:cNvPr id="250" name="Rectangle 249">
            <a:extLst>
              <a:ext uri="{FF2B5EF4-FFF2-40B4-BE49-F238E27FC236}">
                <a16:creationId xmlns:a16="http://schemas.microsoft.com/office/drawing/2014/main" id="{123FF1F3-2E4B-E441-9FBD-95F0AA4E493D}"/>
              </a:ext>
            </a:extLst>
          </p:cNvPr>
          <p:cNvSpPr/>
          <p:nvPr/>
        </p:nvSpPr>
        <p:spPr>
          <a:xfrm>
            <a:off x="8635734" y="2222742"/>
            <a:ext cx="612843" cy="41037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239" name="Title 1">
            <a:extLst>
              <a:ext uri="{FF2B5EF4-FFF2-40B4-BE49-F238E27FC236}">
                <a16:creationId xmlns:a16="http://schemas.microsoft.com/office/drawing/2014/main" id="{26262434-6BF5-4045-A4F6-AA768C4B30F3}"/>
              </a:ext>
            </a:extLst>
          </p:cNvPr>
          <p:cNvSpPr>
            <a:spLocks noGrp="1"/>
          </p:cNvSpPr>
          <p:nvPr>
            <p:ph type="title"/>
          </p:nvPr>
        </p:nvSpPr>
        <p:spPr>
          <a:xfrm>
            <a:off x="0" y="79447"/>
            <a:ext cx="8987622" cy="740193"/>
          </a:xfrm>
        </p:spPr>
        <p:txBody>
          <a:bodyPr>
            <a:normAutofit/>
          </a:bodyPr>
          <a:lstStyle/>
          <a:p>
            <a:r>
              <a:rPr lang="en-US" sz="3600" dirty="0"/>
              <a:t>Task 1: Allocating DRAM Rows to Operands</a:t>
            </a:r>
          </a:p>
        </p:txBody>
      </p:sp>
      <p:sp>
        <p:nvSpPr>
          <p:cNvPr id="241" name="Content Placeholder 2">
            <a:extLst>
              <a:ext uri="{FF2B5EF4-FFF2-40B4-BE49-F238E27FC236}">
                <a16:creationId xmlns:a16="http://schemas.microsoft.com/office/drawing/2014/main" id="{E82D888A-D557-104B-B1A6-8A1E8335A54E}"/>
              </a:ext>
            </a:extLst>
          </p:cNvPr>
          <p:cNvSpPr txBox="1">
            <a:spLocks/>
          </p:cNvSpPr>
          <p:nvPr/>
        </p:nvSpPr>
        <p:spPr>
          <a:xfrm>
            <a:off x="0" y="834696"/>
            <a:ext cx="9144000" cy="9581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1">
                    <a:lumMod val="75000"/>
                  </a:schemeClr>
                </a:solidFill>
                <a:latin typeface="Candara" panose="020E0502030303020204" pitchFamily="34" charset="0"/>
              </a:rPr>
              <a:t>Allocation algorithm:</a:t>
            </a:r>
          </a:p>
        </p:txBody>
      </p:sp>
      <p:sp>
        <p:nvSpPr>
          <p:cNvPr id="245" name="Rectangle 244">
            <a:extLst>
              <a:ext uri="{FF2B5EF4-FFF2-40B4-BE49-F238E27FC236}">
                <a16:creationId xmlns:a16="http://schemas.microsoft.com/office/drawing/2014/main" id="{825B7E58-E81B-DC4C-9B12-2D8697B7A7AB}"/>
              </a:ext>
            </a:extLst>
          </p:cNvPr>
          <p:cNvSpPr/>
          <p:nvPr/>
        </p:nvSpPr>
        <p:spPr>
          <a:xfrm>
            <a:off x="2720606" y="5227135"/>
            <a:ext cx="1511374" cy="584775"/>
          </a:xfrm>
          <a:prstGeom prst="rect">
            <a:avLst/>
          </a:prstGeom>
        </p:spPr>
        <p:txBody>
          <a:bodyPr wrap="square">
            <a:spAutoFit/>
          </a:bodyPr>
          <a:lstStyle/>
          <a:p>
            <a:pPr lvl="0" algn="ctr" defTabSz="914400">
              <a:defRPr/>
            </a:pPr>
            <a:r>
              <a:rPr lang="en-US" sz="1600" b="1" dirty="0">
                <a:solidFill>
                  <a:srgbClr val="C00000"/>
                </a:solidFill>
                <a:latin typeface="Cambria" panose="02040503050406030204" pitchFamily="18" charset="0"/>
              </a:rPr>
              <a:t>Triple-row activation</a:t>
            </a:r>
            <a:endParaRPr lang="en-US" sz="1600" b="1" baseline="30000" dirty="0">
              <a:solidFill>
                <a:srgbClr val="C00000"/>
              </a:solidFill>
              <a:latin typeface="Cambria" panose="02040503050406030204" pitchFamily="18" charset="0"/>
            </a:endParaRPr>
          </a:p>
        </p:txBody>
      </p:sp>
      <p:sp>
        <p:nvSpPr>
          <p:cNvPr id="252" name="Rectangle 251">
            <a:extLst>
              <a:ext uri="{FF2B5EF4-FFF2-40B4-BE49-F238E27FC236}">
                <a16:creationId xmlns:a16="http://schemas.microsoft.com/office/drawing/2014/main" id="{D55CA087-90B8-3246-B7B4-3ABCD1D0F349}"/>
              </a:ext>
            </a:extLst>
          </p:cNvPr>
          <p:cNvSpPr/>
          <p:nvPr/>
        </p:nvSpPr>
        <p:spPr>
          <a:xfrm>
            <a:off x="4327531" y="5022040"/>
            <a:ext cx="510268" cy="338554"/>
          </a:xfrm>
          <a:prstGeom prst="rect">
            <a:avLst/>
          </a:prstGeom>
          <a:solidFill>
            <a:schemeClr val="bg1"/>
          </a:solidFill>
        </p:spPr>
        <p:txBody>
          <a:bodyPr wrap="none">
            <a:spAutoFit/>
          </a:bodyPr>
          <a:lstStyle/>
          <a:p>
            <a:pPr lvl="0" algn="ctr" defTabSz="914400">
              <a:defRPr/>
            </a:pPr>
            <a:r>
              <a:rPr lang="en-US" sz="1600" b="1" dirty="0" err="1">
                <a:solidFill>
                  <a:srgbClr val="C00000"/>
                </a:solidFill>
                <a:latin typeface="Cambria" panose="02040503050406030204" pitchFamily="18" charset="0"/>
              </a:rPr>
              <a:t>C</a:t>
            </a:r>
            <a:r>
              <a:rPr lang="en-US" sz="1600" b="1" baseline="-25000" dirty="0" err="1">
                <a:solidFill>
                  <a:srgbClr val="C00000"/>
                </a:solidFill>
                <a:latin typeface="Cambria" panose="02040503050406030204" pitchFamily="18" charset="0"/>
              </a:rPr>
              <a:t>out</a:t>
            </a:r>
            <a:endParaRPr kumimoji="0" lang="en-US" sz="1600" b="1" i="0" u="none" strike="noStrike" kern="1200" cap="none" spc="0" normalizeH="0" baseline="0" noProof="0" dirty="0">
              <a:ln>
                <a:noFill/>
              </a:ln>
              <a:solidFill>
                <a:srgbClr val="C00000"/>
              </a:solidFill>
              <a:effectLst/>
              <a:uLnTx/>
              <a:uFillTx/>
              <a:latin typeface="Cambria" panose="02040503050406030204" pitchFamily="18" charset="0"/>
            </a:endParaRPr>
          </a:p>
        </p:txBody>
      </p:sp>
      <p:sp>
        <p:nvSpPr>
          <p:cNvPr id="254" name="Rectangle 253">
            <a:extLst>
              <a:ext uri="{FF2B5EF4-FFF2-40B4-BE49-F238E27FC236}">
                <a16:creationId xmlns:a16="http://schemas.microsoft.com/office/drawing/2014/main" id="{902A80F8-AEDE-B34F-A2EF-488F00903337}"/>
              </a:ext>
            </a:extLst>
          </p:cNvPr>
          <p:cNvSpPr/>
          <p:nvPr/>
        </p:nvSpPr>
        <p:spPr>
          <a:xfrm>
            <a:off x="4315640" y="5328466"/>
            <a:ext cx="510268" cy="338554"/>
          </a:xfrm>
          <a:prstGeom prst="rect">
            <a:avLst/>
          </a:prstGeom>
          <a:solidFill>
            <a:schemeClr val="bg1"/>
          </a:solidFill>
        </p:spPr>
        <p:txBody>
          <a:bodyPr wrap="none">
            <a:spAutoFit/>
          </a:bodyPr>
          <a:lstStyle/>
          <a:p>
            <a:pPr lvl="0" algn="ctr" defTabSz="914400">
              <a:defRPr/>
            </a:pPr>
            <a:r>
              <a:rPr lang="en-US" sz="1600" b="1" dirty="0" err="1">
                <a:solidFill>
                  <a:srgbClr val="C00000"/>
                </a:solidFill>
                <a:latin typeface="Cambria" panose="02040503050406030204" pitchFamily="18" charset="0"/>
              </a:rPr>
              <a:t>C</a:t>
            </a:r>
            <a:r>
              <a:rPr lang="en-US" sz="1600" b="1" baseline="-25000" dirty="0" err="1">
                <a:solidFill>
                  <a:srgbClr val="C00000"/>
                </a:solidFill>
                <a:latin typeface="Cambria" panose="02040503050406030204" pitchFamily="18" charset="0"/>
              </a:rPr>
              <a:t>out</a:t>
            </a:r>
            <a:endParaRPr kumimoji="0" lang="en-US" sz="1600" b="1" i="0" u="none" strike="noStrike" kern="1200" cap="none" spc="0" normalizeH="0" baseline="0" noProof="0" dirty="0">
              <a:ln>
                <a:noFill/>
              </a:ln>
              <a:solidFill>
                <a:srgbClr val="C00000"/>
              </a:solidFill>
              <a:effectLst/>
              <a:uLnTx/>
              <a:uFillTx/>
              <a:latin typeface="Cambria" panose="02040503050406030204" pitchFamily="18" charset="0"/>
            </a:endParaRPr>
          </a:p>
        </p:txBody>
      </p:sp>
      <p:sp>
        <p:nvSpPr>
          <p:cNvPr id="255" name="Rectangle 254">
            <a:extLst>
              <a:ext uri="{FF2B5EF4-FFF2-40B4-BE49-F238E27FC236}">
                <a16:creationId xmlns:a16="http://schemas.microsoft.com/office/drawing/2014/main" id="{ADC97052-94D2-E844-9851-A22E60411749}"/>
              </a:ext>
            </a:extLst>
          </p:cNvPr>
          <p:cNvSpPr/>
          <p:nvPr/>
        </p:nvSpPr>
        <p:spPr>
          <a:xfrm>
            <a:off x="4326648" y="5634892"/>
            <a:ext cx="510268" cy="338554"/>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ambria" panose="02040503050406030204" pitchFamily="18" charset="0"/>
              </a:rPr>
              <a:t>C</a:t>
            </a:r>
            <a:r>
              <a:rPr lang="en-US" sz="1600" b="1" baseline="-25000" dirty="0">
                <a:solidFill>
                  <a:srgbClr val="C00000"/>
                </a:solidFill>
                <a:latin typeface="Cambria" panose="02040503050406030204" pitchFamily="18" charset="0"/>
              </a:rPr>
              <a:t>out</a:t>
            </a:r>
            <a:endParaRPr kumimoji="0" lang="en-US" sz="1600" b="0" i="0" u="none" strike="noStrike" kern="1200" cap="none" spc="0" normalizeH="0" baseline="-25000" noProof="0" dirty="0">
              <a:ln>
                <a:noFill/>
              </a:ln>
              <a:solidFill>
                <a:srgbClr val="C00000"/>
              </a:solidFill>
              <a:effectLst/>
              <a:uLnTx/>
              <a:uFillTx/>
              <a:latin typeface="Cambria" panose="02040503050406030204" pitchFamily="18" charset="0"/>
            </a:endParaRPr>
          </a:p>
        </p:txBody>
      </p:sp>
      <p:sp>
        <p:nvSpPr>
          <p:cNvPr id="42" name="Left Bracket 41">
            <a:extLst>
              <a:ext uri="{FF2B5EF4-FFF2-40B4-BE49-F238E27FC236}">
                <a16:creationId xmlns:a16="http://schemas.microsoft.com/office/drawing/2014/main" id="{4D388D8B-AF66-F846-81AC-54FC0320387D}"/>
              </a:ext>
            </a:extLst>
          </p:cNvPr>
          <p:cNvSpPr/>
          <p:nvPr/>
        </p:nvSpPr>
        <p:spPr>
          <a:xfrm>
            <a:off x="4265086" y="5061903"/>
            <a:ext cx="198485" cy="881953"/>
          </a:xfrm>
          <a:prstGeom prst="leftBracket">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6" name="Rectangle 255">
            <a:extLst>
              <a:ext uri="{FF2B5EF4-FFF2-40B4-BE49-F238E27FC236}">
                <a16:creationId xmlns:a16="http://schemas.microsoft.com/office/drawing/2014/main" id="{C34028AA-2A2F-2D42-AE6E-A2DE6864CF72}"/>
              </a:ext>
            </a:extLst>
          </p:cNvPr>
          <p:cNvSpPr/>
          <p:nvPr/>
        </p:nvSpPr>
        <p:spPr>
          <a:xfrm>
            <a:off x="321855" y="1390575"/>
            <a:ext cx="8603709" cy="954107"/>
          </a:xfrm>
          <a:prstGeom prst="rect">
            <a:avLst/>
          </a:prstGeom>
        </p:spPr>
        <p:txBody>
          <a:bodyPr wrap="square">
            <a:spAutoFit/>
          </a:bodyPr>
          <a:lstStyle/>
          <a:p>
            <a:pPr marL="342900" lvl="0" indent="-342900" defTabSz="914400">
              <a:buFont typeface="Arial" panose="020B0604020202020204" pitchFamily="34" charset="0"/>
              <a:buChar char="•"/>
              <a:defRPr/>
            </a:pPr>
            <a:r>
              <a:rPr lang="en-US" sz="2400" dirty="0">
                <a:latin typeface="Candara" panose="020E0502030303020204" pitchFamily="34" charset="0"/>
              </a:rPr>
              <a:t>Assigns as many inputs as the number of </a:t>
            </a:r>
            <a:r>
              <a:rPr lang="en-US" sz="2400" dirty="0">
                <a:solidFill>
                  <a:srgbClr val="C00000"/>
                </a:solidFill>
                <a:latin typeface="Candara" panose="020E0502030303020204" pitchFamily="34" charset="0"/>
              </a:rPr>
              <a:t>free compute rows</a:t>
            </a:r>
          </a:p>
          <a:p>
            <a:pPr marL="342900" lvl="0" indent="-342900" defTabSz="914400">
              <a:buFont typeface="Arial" panose="020B0604020202020204" pitchFamily="34" charset="0"/>
              <a:buChar char="•"/>
              <a:defRPr/>
            </a:pPr>
            <a:endParaRPr lang="en-US" sz="800" dirty="0">
              <a:solidFill>
                <a:schemeClr val="accent6">
                  <a:lumMod val="75000"/>
                </a:schemeClr>
              </a:solidFill>
              <a:latin typeface="Candara" panose="020E0502030303020204" pitchFamily="34" charset="0"/>
            </a:endParaRPr>
          </a:p>
          <a:p>
            <a:pPr marL="342900" lvl="0" indent="-342900" defTabSz="914400">
              <a:buFont typeface="Arial" panose="020B0604020202020204" pitchFamily="34" charset="0"/>
              <a:buChar char="•"/>
              <a:defRPr/>
            </a:pPr>
            <a:r>
              <a:rPr lang="en-US" sz="2400" dirty="0">
                <a:solidFill>
                  <a:srgbClr val="C00000"/>
                </a:solidFill>
                <a:latin typeface="Candara" panose="020E0502030303020204" pitchFamily="34" charset="0"/>
              </a:rPr>
              <a:t>All three</a:t>
            </a:r>
            <a:r>
              <a:rPr lang="en-US" sz="2400" dirty="0">
                <a:solidFill>
                  <a:schemeClr val="accent6">
                    <a:lumMod val="75000"/>
                  </a:schemeClr>
                </a:solidFill>
                <a:latin typeface="Candara" panose="020E0502030303020204" pitchFamily="34" charset="0"/>
              </a:rPr>
              <a:t> </a:t>
            </a:r>
            <a:r>
              <a:rPr lang="en-US" sz="2400" dirty="0">
                <a:latin typeface="Candara" panose="020E0502030303020204" pitchFamily="34" charset="0"/>
              </a:rPr>
              <a:t>input rows contain the MAJ output and can be </a:t>
            </a:r>
            <a:r>
              <a:rPr lang="en-US" sz="2400" dirty="0">
                <a:solidFill>
                  <a:srgbClr val="C00000"/>
                </a:solidFill>
                <a:latin typeface="Candara" panose="020E0502030303020204" pitchFamily="34" charset="0"/>
              </a:rPr>
              <a:t>reused</a:t>
            </a:r>
          </a:p>
        </p:txBody>
      </p:sp>
    </p:spTree>
    <p:extLst>
      <p:ext uri="{BB962C8B-B14F-4D97-AF65-F5344CB8AC3E}">
        <p14:creationId xmlns:p14="http://schemas.microsoft.com/office/powerpoint/2010/main" val="56820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fade">
                                      <p:cBhvr>
                                        <p:cTn id="7" dur="500"/>
                                        <p:tgtEl>
                                          <p:spTgt spid="2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8"/>
                                        </p:tgtEl>
                                        <p:attrNameLst>
                                          <p:attrName>style.visibility</p:attrName>
                                        </p:attrNameLst>
                                      </p:cBhvr>
                                      <p:to>
                                        <p:strVal val="visible"/>
                                      </p:to>
                                    </p:set>
                                    <p:animEffect transition="in" filter="fade">
                                      <p:cBhvr>
                                        <p:cTn id="10" dur="500"/>
                                        <p:tgtEl>
                                          <p:spTgt spid="238"/>
                                        </p:tgtEl>
                                      </p:cBhvr>
                                    </p:animEffec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0521 0.00092 C 0.08195 -0.01436 0.15886 -0.02917 0.23629 -0.00047 C 0.31354 0.02824 0.39115 0.10069 0.46893 0.17384 " pathEditMode="relative" rAng="0" ptsTypes="AAA">
                                      <p:cBhvr>
                                        <p:cTn id="14" dur="1000" fill="hold"/>
                                        <p:tgtEl>
                                          <p:spTgt spid="22">
                                            <p:txEl>
                                              <p:pRg st="0" end="0"/>
                                            </p:txEl>
                                          </p:spTgt>
                                        </p:tgtEl>
                                        <p:attrNameLst>
                                          <p:attrName>ppt_x</p:attrName>
                                          <p:attrName>ppt_y</p:attrName>
                                        </p:attrNameLst>
                                      </p:cBhvr>
                                      <p:rCtr x="23177" y="7755"/>
                                    </p:animMotion>
                                  </p:childTnLst>
                                </p:cTn>
                              </p:par>
                              <p:par>
                                <p:cTn id="15" presetID="0" presetClass="path" presetSubtype="0" accel="50000" decel="50000" fill="hold" grpId="0" nodeType="withEffect">
                                  <p:stCondLst>
                                    <p:cond delay="0"/>
                                  </p:stCondLst>
                                  <p:childTnLst>
                                    <p:animMotion origin="layout" path="M 0.00174 -0.00023 C 0.13039 -0.00995 0.25938 -0.01921 0.33733 0.00834 C 0.41545 0.03588 0.44254 0.10047 0.46979 0.16598 " pathEditMode="relative" rAng="0" ptsTypes="AAA">
                                      <p:cBhvr>
                                        <p:cTn id="16" dur="1000" fill="hold"/>
                                        <p:tgtEl>
                                          <p:spTgt spid="19"/>
                                        </p:tgtEl>
                                        <p:attrNameLst>
                                          <p:attrName>ppt_x</p:attrName>
                                          <p:attrName>ppt_y</p:attrName>
                                        </p:attrNameLst>
                                      </p:cBhvr>
                                      <p:rCtr x="23403" y="7824"/>
                                    </p:animMotion>
                                  </p:childTnLst>
                                </p:cTn>
                              </p:par>
                              <p:par>
                                <p:cTn id="17" presetID="0" presetClass="path" presetSubtype="0" accel="50000" decel="50000" fill="hold" grpId="0" nodeType="withEffect">
                                  <p:stCondLst>
                                    <p:cond delay="0"/>
                                  </p:stCondLst>
                                  <p:childTnLst>
                                    <p:animMotion origin="layout" path="M 0.00086 -0.00116 C 0.14392 -0.02362 0.28732 -0.04561 0.36441 -0.0176 C 0.44149 0.01041 0.45225 0.08888 0.46319 0.16759 " pathEditMode="relative" rAng="0" ptsTypes="AAA">
                                      <p:cBhvr>
                                        <p:cTn id="18" dur="1000" fill="hold"/>
                                        <p:tgtEl>
                                          <p:spTgt spid="15"/>
                                        </p:tgtEl>
                                        <p:attrNameLst>
                                          <p:attrName>ppt_x</p:attrName>
                                          <p:attrName>ppt_y</p:attrName>
                                        </p:attrNameLst>
                                      </p:cBhvr>
                                      <p:rCtr x="23108" y="6944"/>
                                    </p:animMotion>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6">
                                            <p:txEl>
                                              <p:pRg st="0" end="0"/>
                                            </p:txEl>
                                          </p:spTgt>
                                        </p:tgtEl>
                                        <p:attrNameLst>
                                          <p:attrName>style.visibility</p:attrName>
                                        </p:attrNameLst>
                                      </p:cBhvr>
                                      <p:to>
                                        <p:strVal val="visible"/>
                                      </p:to>
                                    </p:set>
                                    <p:animEffect transition="in" filter="fade">
                                      <p:cBhvr>
                                        <p:cTn id="23" dur="500"/>
                                        <p:tgtEl>
                                          <p:spTgt spid="25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5"/>
                                        </p:tgtEl>
                                        <p:attrNameLst>
                                          <p:attrName>style.visibility</p:attrName>
                                        </p:attrNameLst>
                                      </p:cBhvr>
                                      <p:to>
                                        <p:strVal val="visible"/>
                                      </p:to>
                                    </p:set>
                                    <p:animEffect transition="in" filter="fade">
                                      <p:cBhvr>
                                        <p:cTn id="31" dur="500"/>
                                        <p:tgtEl>
                                          <p:spTgt spid="245"/>
                                        </p:tgtEl>
                                      </p:cBhvr>
                                    </p:animEffect>
                                  </p:childTnLst>
                                </p:cTn>
                              </p:par>
                              <p:par>
                                <p:cTn id="32" presetID="1" presetClass="emph" presetSubtype="2" fill="hold" nodeType="withEffect">
                                  <p:stCondLst>
                                    <p:cond delay="0"/>
                                  </p:stCondLst>
                                  <p:childTnLst>
                                    <p:animClr clrSpc="rgb" dir="cw">
                                      <p:cBhvr>
                                        <p:cTn id="33" dur="500" fill="hold"/>
                                        <p:tgtEl>
                                          <p:spTgt spid="244"/>
                                        </p:tgtEl>
                                        <p:attrNameLst>
                                          <p:attrName>fillcolor</p:attrName>
                                        </p:attrNameLst>
                                      </p:cBhvr>
                                      <p:to>
                                        <a:srgbClr val="D12312"/>
                                      </p:to>
                                    </p:animClr>
                                    <p:set>
                                      <p:cBhvr>
                                        <p:cTn id="34" dur="500" fill="hold"/>
                                        <p:tgtEl>
                                          <p:spTgt spid="244"/>
                                        </p:tgtEl>
                                        <p:attrNameLst>
                                          <p:attrName>fill.type</p:attrName>
                                        </p:attrNameLst>
                                      </p:cBhvr>
                                      <p:to>
                                        <p:strVal val="solid"/>
                                      </p:to>
                                    </p:set>
                                    <p:set>
                                      <p:cBhvr>
                                        <p:cTn id="35" dur="500" fill="hold"/>
                                        <p:tgtEl>
                                          <p:spTgt spid="244"/>
                                        </p:tgtEl>
                                        <p:attrNameLst>
                                          <p:attrName>fill.on</p:attrName>
                                        </p:attrNameLst>
                                      </p:cBhvr>
                                      <p:to>
                                        <p:strVal val="true"/>
                                      </p:to>
                                    </p:set>
                                  </p:childTnLst>
                                </p:cTn>
                              </p:par>
                              <p:par>
                                <p:cTn id="36" presetID="1" presetClass="emph" presetSubtype="2" fill="hold" nodeType="withEffect">
                                  <p:stCondLst>
                                    <p:cond delay="0"/>
                                  </p:stCondLst>
                                  <p:childTnLst>
                                    <p:animClr clrSpc="rgb" dir="cw">
                                      <p:cBhvr>
                                        <p:cTn id="37" dur="500" fill="hold"/>
                                        <p:tgtEl>
                                          <p:spTgt spid="242"/>
                                        </p:tgtEl>
                                        <p:attrNameLst>
                                          <p:attrName>fillcolor</p:attrName>
                                        </p:attrNameLst>
                                      </p:cBhvr>
                                      <p:to>
                                        <a:srgbClr val="D12312"/>
                                      </p:to>
                                    </p:animClr>
                                    <p:set>
                                      <p:cBhvr>
                                        <p:cTn id="38" dur="500" fill="hold"/>
                                        <p:tgtEl>
                                          <p:spTgt spid="242"/>
                                        </p:tgtEl>
                                        <p:attrNameLst>
                                          <p:attrName>fill.type</p:attrName>
                                        </p:attrNameLst>
                                      </p:cBhvr>
                                      <p:to>
                                        <p:strVal val="solid"/>
                                      </p:to>
                                    </p:set>
                                    <p:set>
                                      <p:cBhvr>
                                        <p:cTn id="39" dur="500" fill="hold"/>
                                        <p:tgtEl>
                                          <p:spTgt spid="242"/>
                                        </p:tgtEl>
                                        <p:attrNameLst>
                                          <p:attrName>fill.on</p:attrName>
                                        </p:attrNameLst>
                                      </p:cBhvr>
                                      <p:to>
                                        <p:strVal val="true"/>
                                      </p:to>
                                    </p:set>
                                  </p:childTnLst>
                                </p:cTn>
                              </p:par>
                              <p:par>
                                <p:cTn id="40" presetID="1" presetClass="emph" presetSubtype="2" fill="hold" nodeType="withEffect">
                                  <p:stCondLst>
                                    <p:cond delay="0"/>
                                  </p:stCondLst>
                                  <p:childTnLst>
                                    <p:animClr clrSpc="rgb" dir="cw">
                                      <p:cBhvr>
                                        <p:cTn id="41" dur="500" fill="hold"/>
                                        <p:tgtEl>
                                          <p:spTgt spid="243"/>
                                        </p:tgtEl>
                                        <p:attrNameLst>
                                          <p:attrName>fillcolor</p:attrName>
                                        </p:attrNameLst>
                                      </p:cBhvr>
                                      <p:to>
                                        <a:srgbClr val="D12312"/>
                                      </p:to>
                                    </p:animClr>
                                    <p:set>
                                      <p:cBhvr>
                                        <p:cTn id="42" dur="500" fill="hold"/>
                                        <p:tgtEl>
                                          <p:spTgt spid="243"/>
                                        </p:tgtEl>
                                        <p:attrNameLst>
                                          <p:attrName>fill.type</p:attrName>
                                        </p:attrNameLst>
                                      </p:cBhvr>
                                      <p:to>
                                        <p:strVal val="solid"/>
                                      </p:to>
                                    </p:set>
                                    <p:set>
                                      <p:cBhvr>
                                        <p:cTn id="43" dur="500" fill="hold"/>
                                        <p:tgtEl>
                                          <p:spTgt spid="243"/>
                                        </p:tgtEl>
                                        <p:attrNameLst>
                                          <p:attrName>fill.on</p:attrName>
                                        </p:attrNameLst>
                                      </p:cBhvr>
                                      <p:to>
                                        <p:strVal val="true"/>
                                      </p:to>
                                    </p:set>
                                  </p:childTnLst>
                                </p:cTn>
                              </p:par>
                              <p:par>
                                <p:cTn id="44" presetID="1" presetClass="emph" presetSubtype="2" fill="hold" nodeType="withEffect">
                                  <p:stCondLst>
                                    <p:cond delay="0"/>
                                  </p:stCondLst>
                                  <p:childTnLst>
                                    <p:animClr clrSpc="rgb" dir="cw">
                                      <p:cBhvr>
                                        <p:cTn id="45" dur="2000" fill="hold"/>
                                        <p:tgtEl>
                                          <p:spTgt spid="243"/>
                                        </p:tgtEl>
                                        <p:attrNameLst>
                                          <p:attrName>fillcolor</p:attrName>
                                        </p:attrNameLst>
                                      </p:cBhvr>
                                      <p:to>
                                        <a:srgbClr val="D12312"/>
                                      </p:to>
                                    </p:animClr>
                                    <p:set>
                                      <p:cBhvr>
                                        <p:cTn id="46" dur="2000" fill="hold"/>
                                        <p:tgtEl>
                                          <p:spTgt spid="243"/>
                                        </p:tgtEl>
                                        <p:attrNameLst>
                                          <p:attrName>fill.type</p:attrName>
                                        </p:attrNameLst>
                                      </p:cBhvr>
                                      <p:to>
                                        <p:strVal val="solid"/>
                                      </p:to>
                                    </p:set>
                                    <p:set>
                                      <p:cBhvr>
                                        <p:cTn id="47" dur="2000" fill="hold"/>
                                        <p:tgtEl>
                                          <p:spTgt spid="243"/>
                                        </p:tgtEl>
                                        <p:attrNameLst>
                                          <p:attrName>fill.on</p:attrName>
                                        </p:attrNameLst>
                                      </p:cBhvr>
                                      <p:to>
                                        <p:strVal val="true"/>
                                      </p:to>
                                    </p:set>
                                  </p:childTnLst>
                                </p:cTn>
                              </p:par>
                              <p:par>
                                <p:cTn id="48" presetID="1" presetClass="emph" presetSubtype="2" fill="hold" nodeType="withEffect">
                                  <p:stCondLst>
                                    <p:cond delay="0"/>
                                  </p:stCondLst>
                                  <p:childTnLst>
                                    <p:animClr clrSpc="rgb" dir="cw">
                                      <p:cBhvr>
                                        <p:cTn id="49" dur="2000" fill="hold"/>
                                        <p:tgtEl>
                                          <p:spTgt spid="242"/>
                                        </p:tgtEl>
                                        <p:attrNameLst>
                                          <p:attrName>fillcolor</p:attrName>
                                        </p:attrNameLst>
                                      </p:cBhvr>
                                      <p:to>
                                        <a:srgbClr val="D12312"/>
                                      </p:to>
                                    </p:animClr>
                                    <p:set>
                                      <p:cBhvr>
                                        <p:cTn id="50" dur="2000" fill="hold"/>
                                        <p:tgtEl>
                                          <p:spTgt spid="242"/>
                                        </p:tgtEl>
                                        <p:attrNameLst>
                                          <p:attrName>fill.type</p:attrName>
                                        </p:attrNameLst>
                                      </p:cBhvr>
                                      <p:to>
                                        <p:strVal val="solid"/>
                                      </p:to>
                                    </p:set>
                                    <p:set>
                                      <p:cBhvr>
                                        <p:cTn id="51" dur="2000" fill="hold"/>
                                        <p:tgtEl>
                                          <p:spTgt spid="242"/>
                                        </p:tgtEl>
                                        <p:attrNameLst>
                                          <p:attrName>fill.on</p:attrName>
                                        </p:attrNameLst>
                                      </p:cBhvr>
                                      <p:to>
                                        <p:strVal val="true"/>
                                      </p:to>
                                    </p:set>
                                  </p:childTnLst>
                                </p:cTn>
                              </p:par>
                              <p:par>
                                <p:cTn id="52" presetID="1" presetClass="emph" presetSubtype="2" fill="hold" nodeType="withEffect">
                                  <p:stCondLst>
                                    <p:cond delay="0"/>
                                  </p:stCondLst>
                                  <p:childTnLst>
                                    <p:animClr clrSpc="rgb" dir="cw">
                                      <p:cBhvr>
                                        <p:cTn id="53" dur="2000" fill="hold"/>
                                        <p:tgtEl>
                                          <p:spTgt spid="244"/>
                                        </p:tgtEl>
                                        <p:attrNameLst>
                                          <p:attrName>fillcolor</p:attrName>
                                        </p:attrNameLst>
                                      </p:cBhvr>
                                      <p:to>
                                        <a:srgbClr val="D12312"/>
                                      </p:to>
                                    </p:animClr>
                                    <p:set>
                                      <p:cBhvr>
                                        <p:cTn id="54" dur="2000" fill="hold"/>
                                        <p:tgtEl>
                                          <p:spTgt spid="244"/>
                                        </p:tgtEl>
                                        <p:attrNameLst>
                                          <p:attrName>fill.type</p:attrName>
                                        </p:attrNameLst>
                                      </p:cBhvr>
                                      <p:to>
                                        <p:strVal val="solid"/>
                                      </p:to>
                                    </p:set>
                                    <p:set>
                                      <p:cBhvr>
                                        <p:cTn id="55" dur="2000" fill="hold"/>
                                        <p:tgtEl>
                                          <p:spTgt spid="244"/>
                                        </p:tgtEl>
                                        <p:attrNameLst>
                                          <p:attrName>fill.on</p:attrName>
                                        </p:attrNameLst>
                                      </p:cBhvr>
                                      <p:to>
                                        <p:strVal val="true"/>
                                      </p:to>
                                    </p:set>
                                  </p:childTnLst>
                                </p:cTn>
                              </p:par>
                              <p:par>
                                <p:cTn id="56" presetID="1" presetClass="emph" presetSubtype="2" fill="hold" nodeType="withEffect">
                                  <p:stCondLst>
                                    <p:cond delay="0"/>
                                  </p:stCondLst>
                                  <p:childTnLst>
                                    <p:animClr clrSpc="rgb" dir="cw">
                                      <p:cBhvr>
                                        <p:cTn id="57" dur="500" fill="hold"/>
                                        <p:tgtEl>
                                          <p:spTgt spid="184"/>
                                        </p:tgtEl>
                                        <p:attrNameLst>
                                          <p:attrName>fillcolor</p:attrName>
                                        </p:attrNameLst>
                                      </p:cBhvr>
                                      <p:to>
                                        <a:srgbClr val="D12312"/>
                                      </p:to>
                                    </p:animClr>
                                    <p:set>
                                      <p:cBhvr>
                                        <p:cTn id="58" dur="500" fill="hold"/>
                                        <p:tgtEl>
                                          <p:spTgt spid="184"/>
                                        </p:tgtEl>
                                        <p:attrNameLst>
                                          <p:attrName>fill.type</p:attrName>
                                        </p:attrNameLst>
                                      </p:cBhvr>
                                      <p:to>
                                        <p:strVal val="solid"/>
                                      </p:to>
                                    </p:set>
                                    <p:set>
                                      <p:cBhvr>
                                        <p:cTn id="59" dur="500" fill="hold"/>
                                        <p:tgtEl>
                                          <p:spTgt spid="184"/>
                                        </p:tgtEl>
                                        <p:attrNameLst>
                                          <p:attrName>fill.on</p:attrName>
                                        </p:attrNameLst>
                                      </p:cBhvr>
                                      <p:to>
                                        <p:strVal val="true"/>
                                      </p:to>
                                    </p:set>
                                  </p:childTnLst>
                                </p:cTn>
                              </p:par>
                              <p:par>
                                <p:cTn id="60" presetID="1" presetClass="emph" presetSubtype="2" fill="hold" nodeType="withEffect">
                                  <p:stCondLst>
                                    <p:cond delay="0"/>
                                  </p:stCondLst>
                                  <p:childTnLst>
                                    <p:animClr clrSpc="rgb" dir="cw">
                                      <p:cBhvr>
                                        <p:cTn id="61" dur="500" fill="hold"/>
                                        <p:tgtEl>
                                          <p:spTgt spid="185"/>
                                        </p:tgtEl>
                                        <p:attrNameLst>
                                          <p:attrName>fillcolor</p:attrName>
                                        </p:attrNameLst>
                                      </p:cBhvr>
                                      <p:to>
                                        <a:srgbClr val="D12312"/>
                                      </p:to>
                                    </p:animClr>
                                    <p:set>
                                      <p:cBhvr>
                                        <p:cTn id="62" dur="500" fill="hold"/>
                                        <p:tgtEl>
                                          <p:spTgt spid="185"/>
                                        </p:tgtEl>
                                        <p:attrNameLst>
                                          <p:attrName>fill.type</p:attrName>
                                        </p:attrNameLst>
                                      </p:cBhvr>
                                      <p:to>
                                        <p:strVal val="solid"/>
                                      </p:to>
                                    </p:set>
                                    <p:set>
                                      <p:cBhvr>
                                        <p:cTn id="63" dur="500" fill="hold"/>
                                        <p:tgtEl>
                                          <p:spTgt spid="185"/>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500" fill="hold"/>
                                        <p:tgtEl>
                                          <p:spTgt spid="186"/>
                                        </p:tgtEl>
                                        <p:attrNameLst>
                                          <p:attrName>fillcolor</p:attrName>
                                        </p:attrNameLst>
                                      </p:cBhvr>
                                      <p:to>
                                        <a:srgbClr val="D12312"/>
                                      </p:to>
                                    </p:animClr>
                                    <p:set>
                                      <p:cBhvr>
                                        <p:cTn id="66" dur="500" fill="hold"/>
                                        <p:tgtEl>
                                          <p:spTgt spid="186"/>
                                        </p:tgtEl>
                                        <p:attrNameLst>
                                          <p:attrName>fill.type</p:attrName>
                                        </p:attrNameLst>
                                      </p:cBhvr>
                                      <p:to>
                                        <p:strVal val="solid"/>
                                      </p:to>
                                    </p:set>
                                    <p:set>
                                      <p:cBhvr>
                                        <p:cTn id="67" dur="500" fill="hold"/>
                                        <p:tgtEl>
                                          <p:spTgt spid="186"/>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500" fill="hold"/>
                                        <p:tgtEl>
                                          <p:spTgt spid="187"/>
                                        </p:tgtEl>
                                        <p:attrNameLst>
                                          <p:attrName>fillcolor</p:attrName>
                                        </p:attrNameLst>
                                      </p:cBhvr>
                                      <p:to>
                                        <a:srgbClr val="D12312"/>
                                      </p:to>
                                    </p:animClr>
                                    <p:set>
                                      <p:cBhvr>
                                        <p:cTn id="70" dur="500" fill="hold"/>
                                        <p:tgtEl>
                                          <p:spTgt spid="187"/>
                                        </p:tgtEl>
                                        <p:attrNameLst>
                                          <p:attrName>fill.type</p:attrName>
                                        </p:attrNameLst>
                                      </p:cBhvr>
                                      <p:to>
                                        <p:strVal val="solid"/>
                                      </p:to>
                                    </p:set>
                                    <p:set>
                                      <p:cBhvr>
                                        <p:cTn id="71" dur="500" fill="hold"/>
                                        <p:tgtEl>
                                          <p:spTgt spid="187"/>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500" fill="hold"/>
                                        <p:tgtEl>
                                          <p:spTgt spid="188"/>
                                        </p:tgtEl>
                                        <p:attrNameLst>
                                          <p:attrName>fillcolor</p:attrName>
                                        </p:attrNameLst>
                                      </p:cBhvr>
                                      <p:to>
                                        <a:srgbClr val="D12312"/>
                                      </p:to>
                                    </p:animClr>
                                    <p:set>
                                      <p:cBhvr>
                                        <p:cTn id="74" dur="500" fill="hold"/>
                                        <p:tgtEl>
                                          <p:spTgt spid="188"/>
                                        </p:tgtEl>
                                        <p:attrNameLst>
                                          <p:attrName>fill.type</p:attrName>
                                        </p:attrNameLst>
                                      </p:cBhvr>
                                      <p:to>
                                        <p:strVal val="solid"/>
                                      </p:to>
                                    </p:set>
                                    <p:set>
                                      <p:cBhvr>
                                        <p:cTn id="75" dur="500" fill="hold"/>
                                        <p:tgtEl>
                                          <p:spTgt spid="188"/>
                                        </p:tgtEl>
                                        <p:attrNameLst>
                                          <p:attrName>fill.on</p:attrName>
                                        </p:attrNameLst>
                                      </p:cBhvr>
                                      <p:to>
                                        <p:strVal val="true"/>
                                      </p:to>
                                    </p:set>
                                  </p:childTnLst>
                                </p:cTn>
                              </p:par>
                              <p:par>
                                <p:cTn id="76" presetID="1" presetClass="emph" presetSubtype="2" fill="hold" nodeType="withEffect">
                                  <p:stCondLst>
                                    <p:cond delay="0"/>
                                  </p:stCondLst>
                                  <p:childTnLst>
                                    <p:animClr clrSpc="rgb" dir="cw">
                                      <p:cBhvr>
                                        <p:cTn id="77" dur="500" fill="hold"/>
                                        <p:tgtEl>
                                          <p:spTgt spid="189"/>
                                        </p:tgtEl>
                                        <p:attrNameLst>
                                          <p:attrName>fillcolor</p:attrName>
                                        </p:attrNameLst>
                                      </p:cBhvr>
                                      <p:to>
                                        <a:srgbClr val="D12312"/>
                                      </p:to>
                                    </p:animClr>
                                    <p:set>
                                      <p:cBhvr>
                                        <p:cTn id="78" dur="500" fill="hold"/>
                                        <p:tgtEl>
                                          <p:spTgt spid="189"/>
                                        </p:tgtEl>
                                        <p:attrNameLst>
                                          <p:attrName>fill.type</p:attrName>
                                        </p:attrNameLst>
                                      </p:cBhvr>
                                      <p:to>
                                        <p:strVal val="solid"/>
                                      </p:to>
                                    </p:set>
                                    <p:set>
                                      <p:cBhvr>
                                        <p:cTn id="79" dur="500" fill="hold"/>
                                        <p:tgtEl>
                                          <p:spTgt spid="189"/>
                                        </p:tgtEl>
                                        <p:attrNameLst>
                                          <p:attrName>fill.on</p:attrName>
                                        </p:attrNameLst>
                                      </p:cBhvr>
                                      <p:to>
                                        <p:strVal val="true"/>
                                      </p:to>
                                    </p:set>
                                  </p:childTnLst>
                                </p:cTn>
                              </p:par>
                              <p:par>
                                <p:cTn id="80" presetID="1" presetClass="emph" presetSubtype="2" fill="hold" nodeType="withEffect">
                                  <p:stCondLst>
                                    <p:cond delay="0"/>
                                  </p:stCondLst>
                                  <p:childTnLst>
                                    <p:animClr clrSpc="rgb" dir="cw">
                                      <p:cBhvr>
                                        <p:cTn id="81" dur="500" fill="hold"/>
                                        <p:tgtEl>
                                          <p:spTgt spid="190"/>
                                        </p:tgtEl>
                                        <p:attrNameLst>
                                          <p:attrName>fillcolor</p:attrName>
                                        </p:attrNameLst>
                                      </p:cBhvr>
                                      <p:to>
                                        <a:srgbClr val="D12312"/>
                                      </p:to>
                                    </p:animClr>
                                    <p:set>
                                      <p:cBhvr>
                                        <p:cTn id="82" dur="500" fill="hold"/>
                                        <p:tgtEl>
                                          <p:spTgt spid="190"/>
                                        </p:tgtEl>
                                        <p:attrNameLst>
                                          <p:attrName>fill.type</p:attrName>
                                        </p:attrNameLst>
                                      </p:cBhvr>
                                      <p:to>
                                        <p:strVal val="solid"/>
                                      </p:to>
                                    </p:set>
                                    <p:set>
                                      <p:cBhvr>
                                        <p:cTn id="83" dur="500" fill="hold"/>
                                        <p:tgtEl>
                                          <p:spTgt spid="190"/>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500" fill="hold"/>
                                        <p:tgtEl>
                                          <p:spTgt spid="191"/>
                                        </p:tgtEl>
                                        <p:attrNameLst>
                                          <p:attrName>fillcolor</p:attrName>
                                        </p:attrNameLst>
                                      </p:cBhvr>
                                      <p:to>
                                        <a:srgbClr val="D12312"/>
                                      </p:to>
                                    </p:animClr>
                                    <p:set>
                                      <p:cBhvr>
                                        <p:cTn id="86" dur="500" fill="hold"/>
                                        <p:tgtEl>
                                          <p:spTgt spid="191"/>
                                        </p:tgtEl>
                                        <p:attrNameLst>
                                          <p:attrName>fill.type</p:attrName>
                                        </p:attrNameLst>
                                      </p:cBhvr>
                                      <p:to>
                                        <p:strVal val="solid"/>
                                      </p:to>
                                    </p:set>
                                    <p:set>
                                      <p:cBhvr>
                                        <p:cTn id="87" dur="500" fill="hold"/>
                                        <p:tgtEl>
                                          <p:spTgt spid="191"/>
                                        </p:tgtEl>
                                        <p:attrNameLst>
                                          <p:attrName>fill.on</p:attrName>
                                        </p:attrNameLst>
                                      </p:cBhvr>
                                      <p:to>
                                        <p:strVal val="true"/>
                                      </p:to>
                                    </p:set>
                                  </p:childTnLst>
                                </p:cTn>
                              </p:par>
                              <p:par>
                                <p:cTn id="88" presetID="1" presetClass="emph" presetSubtype="2" fill="hold" nodeType="withEffect">
                                  <p:stCondLst>
                                    <p:cond delay="0"/>
                                  </p:stCondLst>
                                  <p:childTnLst>
                                    <p:animClr clrSpc="rgb" dir="cw">
                                      <p:cBhvr>
                                        <p:cTn id="89" dur="500" fill="hold"/>
                                        <p:tgtEl>
                                          <p:spTgt spid="192"/>
                                        </p:tgtEl>
                                        <p:attrNameLst>
                                          <p:attrName>fillcolor</p:attrName>
                                        </p:attrNameLst>
                                      </p:cBhvr>
                                      <p:to>
                                        <a:srgbClr val="D12312"/>
                                      </p:to>
                                    </p:animClr>
                                    <p:set>
                                      <p:cBhvr>
                                        <p:cTn id="90" dur="500" fill="hold"/>
                                        <p:tgtEl>
                                          <p:spTgt spid="192"/>
                                        </p:tgtEl>
                                        <p:attrNameLst>
                                          <p:attrName>fill.type</p:attrName>
                                        </p:attrNameLst>
                                      </p:cBhvr>
                                      <p:to>
                                        <p:strVal val="solid"/>
                                      </p:to>
                                    </p:set>
                                    <p:set>
                                      <p:cBhvr>
                                        <p:cTn id="91" dur="500" fill="hold"/>
                                        <p:tgtEl>
                                          <p:spTgt spid="192"/>
                                        </p:tgtEl>
                                        <p:attrNameLst>
                                          <p:attrName>fill.on</p:attrName>
                                        </p:attrNameLst>
                                      </p:cBhvr>
                                      <p:to>
                                        <p:strVal val="true"/>
                                      </p:to>
                                    </p:set>
                                  </p:childTnLst>
                                </p:cTn>
                              </p:par>
                              <p:par>
                                <p:cTn id="92" presetID="1" presetClass="emph" presetSubtype="2" fill="hold" nodeType="withEffect">
                                  <p:stCondLst>
                                    <p:cond delay="0"/>
                                  </p:stCondLst>
                                  <p:childTnLst>
                                    <p:animClr clrSpc="rgb" dir="cw">
                                      <p:cBhvr>
                                        <p:cTn id="93" dur="500" fill="hold"/>
                                        <p:tgtEl>
                                          <p:spTgt spid="193"/>
                                        </p:tgtEl>
                                        <p:attrNameLst>
                                          <p:attrName>fillcolor</p:attrName>
                                        </p:attrNameLst>
                                      </p:cBhvr>
                                      <p:to>
                                        <a:srgbClr val="D12312"/>
                                      </p:to>
                                    </p:animClr>
                                    <p:set>
                                      <p:cBhvr>
                                        <p:cTn id="94" dur="500" fill="hold"/>
                                        <p:tgtEl>
                                          <p:spTgt spid="193"/>
                                        </p:tgtEl>
                                        <p:attrNameLst>
                                          <p:attrName>fill.type</p:attrName>
                                        </p:attrNameLst>
                                      </p:cBhvr>
                                      <p:to>
                                        <p:strVal val="solid"/>
                                      </p:to>
                                    </p:set>
                                    <p:set>
                                      <p:cBhvr>
                                        <p:cTn id="95" dur="500" fill="hold"/>
                                        <p:tgtEl>
                                          <p:spTgt spid="193"/>
                                        </p:tgtEl>
                                        <p:attrNameLst>
                                          <p:attrName>fill.on</p:attrName>
                                        </p:attrNameLst>
                                      </p:cBhvr>
                                      <p:to>
                                        <p:strVal val="true"/>
                                      </p:to>
                                    </p:set>
                                  </p:childTnLst>
                                </p:cTn>
                              </p:par>
                              <p:par>
                                <p:cTn id="96" presetID="1" presetClass="emph" presetSubtype="2" fill="hold" nodeType="withEffect">
                                  <p:stCondLst>
                                    <p:cond delay="0"/>
                                  </p:stCondLst>
                                  <p:childTnLst>
                                    <p:animClr clrSpc="rgb" dir="cw">
                                      <p:cBhvr>
                                        <p:cTn id="97" dur="500" fill="hold"/>
                                        <p:tgtEl>
                                          <p:spTgt spid="194"/>
                                        </p:tgtEl>
                                        <p:attrNameLst>
                                          <p:attrName>fillcolor</p:attrName>
                                        </p:attrNameLst>
                                      </p:cBhvr>
                                      <p:to>
                                        <a:srgbClr val="D12312"/>
                                      </p:to>
                                    </p:animClr>
                                    <p:set>
                                      <p:cBhvr>
                                        <p:cTn id="98" dur="500" fill="hold"/>
                                        <p:tgtEl>
                                          <p:spTgt spid="194"/>
                                        </p:tgtEl>
                                        <p:attrNameLst>
                                          <p:attrName>fill.type</p:attrName>
                                        </p:attrNameLst>
                                      </p:cBhvr>
                                      <p:to>
                                        <p:strVal val="solid"/>
                                      </p:to>
                                    </p:set>
                                    <p:set>
                                      <p:cBhvr>
                                        <p:cTn id="99" dur="500" fill="hold"/>
                                        <p:tgtEl>
                                          <p:spTgt spid="194"/>
                                        </p:tgtEl>
                                        <p:attrNameLst>
                                          <p:attrName>fill.on</p:attrName>
                                        </p:attrNameLst>
                                      </p:cBhvr>
                                      <p:to>
                                        <p:strVal val="true"/>
                                      </p:to>
                                    </p:set>
                                  </p:childTnLst>
                                </p:cTn>
                              </p:par>
                              <p:par>
                                <p:cTn id="100" presetID="1" presetClass="emph" presetSubtype="2" fill="hold" nodeType="withEffect">
                                  <p:stCondLst>
                                    <p:cond delay="0"/>
                                  </p:stCondLst>
                                  <p:childTnLst>
                                    <p:animClr clrSpc="rgb" dir="cw">
                                      <p:cBhvr>
                                        <p:cTn id="101" dur="500" fill="hold"/>
                                        <p:tgtEl>
                                          <p:spTgt spid="195"/>
                                        </p:tgtEl>
                                        <p:attrNameLst>
                                          <p:attrName>fillcolor</p:attrName>
                                        </p:attrNameLst>
                                      </p:cBhvr>
                                      <p:to>
                                        <a:srgbClr val="D12312"/>
                                      </p:to>
                                    </p:animClr>
                                    <p:set>
                                      <p:cBhvr>
                                        <p:cTn id="102" dur="500" fill="hold"/>
                                        <p:tgtEl>
                                          <p:spTgt spid="195"/>
                                        </p:tgtEl>
                                        <p:attrNameLst>
                                          <p:attrName>fill.type</p:attrName>
                                        </p:attrNameLst>
                                      </p:cBhvr>
                                      <p:to>
                                        <p:strVal val="solid"/>
                                      </p:to>
                                    </p:set>
                                    <p:set>
                                      <p:cBhvr>
                                        <p:cTn id="103" dur="500" fill="hold"/>
                                        <p:tgtEl>
                                          <p:spTgt spid="195"/>
                                        </p:tgtEl>
                                        <p:attrNameLst>
                                          <p:attrName>fill.on</p:attrName>
                                        </p:attrNameLst>
                                      </p:cBhvr>
                                      <p:to>
                                        <p:strVal val="true"/>
                                      </p:to>
                                    </p:set>
                                  </p:childTnLst>
                                </p:cTn>
                              </p:par>
                              <p:par>
                                <p:cTn id="104" presetID="1" presetClass="emph" presetSubtype="2" fill="hold" nodeType="withEffect">
                                  <p:stCondLst>
                                    <p:cond delay="0"/>
                                  </p:stCondLst>
                                  <p:childTnLst>
                                    <p:animClr clrSpc="rgb" dir="cw">
                                      <p:cBhvr>
                                        <p:cTn id="105" dur="500" fill="hold"/>
                                        <p:tgtEl>
                                          <p:spTgt spid="197"/>
                                        </p:tgtEl>
                                        <p:attrNameLst>
                                          <p:attrName>fillcolor</p:attrName>
                                        </p:attrNameLst>
                                      </p:cBhvr>
                                      <p:to>
                                        <a:srgbClr val="D12312"/>
                                      </p:to>
                                    </p:animClr>
                                    <p:set>
                                      <p:cBhvr>
                                        <p:cTn id="106" dur="500" fill="hold"/>
                                        <p:tgtEl>
                                          <p:spTgt spid="197"/>
                                        </p:tgtEl>
                                        <p:attrNameLst>
                                          <p:attrName>fill.type</p:attrName>
                                        </p:attrNameLst>
                                      </p:cBhvr>
                                      <p:to>
                                        <p:strVal val="solid"/>
                                      </p:to>
                                    </p:set>
                                    <p:set>
                                      <p:cBhvr>
                                        <p:cTn id="107" dur="500" fill="hold"/>
                                        <p:tgtEl>
                                          <p:spTgt spid="197"/>
                                        </p:tgtEl>
                                        <p:attrNameLst>
                                          <p:attrName>fill.on</p:attrName>
                                        </p:attrNameLst>
                                      </p:cBhvr>
                                      <p:to>
                                        <p:strVal val="true"/>
                                      </p:to>
                                    </p:set>
                                  </p:childTnLst>
                                </p:cTn>
                              </p:par>
                              <p:par>
                                <p:cTn id="108" presetID="1" presetClass="emph" presetSubtype="2" fill="hold" nodeType="withEffect">
                                  <p:stCondLst>
                                    <p:cond delay="0"/>
                                  </p:stCondLst>
                                  <p:childTnLst>
                                    <p:animClr clrSpc="rgb" dir="cw">
                                      <p:cBhvr>
                                        <p:cTn id="109" dur="500" fill="hold"/>
                                        <p:tgtEl>
                                          <p:spTgt spid="170"/>
                                        </p:tgtEl>
                                        <p:attrNameLst>
                                          <p:attrName>fillcolor</p:attrName>
                                        </p:attrNameLst>
                                      </p:cBhvr>
                                      <p:to>
                                        <a:srgbClr val="D12312"/>
                                      </p:to>
                                    </p:animClr>
                                    <p:set>
                                      <p:cBhvr>
                                        <p:cTn id="110" dur="500" fill="hold"/>
                                        <p:tgtEl>
                                          <p:spTgt spid="170"/>
                                        </p:tgtEl>
                                        <p:attrNameLst>
                                          <p:attrName>fill.type</p:attrName>
                                        </p:attrNameLst>
                                      </p:cBhvr>
                                      <p:to>
                                        <p:strVal val="solid"/>
                                      </p:to>
                                    </p:set>
                                    <p:set>
                                      <p:cBhvr>
                                        <p:cTn id="111" dur="500" fill="hold"/>
                                        <p:tgtEl>
                                          <p:spTgt spid="170"/>
                                        </p:tgtEl>
                                        <p:attrNameLst>
                                          <p:attrName>fill.on</p:attrName>
                                        </p:attrNameLst>
                                      </p:cBhvr>
                                      <p:to>
                                        <p:strVal val="true"/>
                                      </p:to>
                                    </p:set>
                                  </p:childTnLst>
                                </p:cTn>
                              </p:par>
                              <p:par>
                                <p:cTn id="112" presetID="1" presetClass="emph" presetSubtype="2" fill="hold" nodeType="withEffect">
                                  <p:stCondLst>
                                    <p:cond delay="0"/>
                                  </p:stCondLst>
                                  <p:childTnLst>
                                    <p:animClr clrSpc="rgb" dir="cw">
                                      <p:cBhvr>
                                        <p:cTn id="113" dur="500" fill="hold"/>
                                        <p:tgtEl>
                                          <p:spTgt spid="171"/>
                                        </p:tgtEl>
                                        <p:attrNameLst>
                                          <p:attrName>fillcolor</p:attrName>
                                        </p:attrNameLst>
                                      </p:cBhvr>
                                      <p:to>
                                        <a:srgbClr val="D12312"/>
                                      </p:to>
                                    </p:animClr>
                                    <p:set>
                                      <p:cBhvr>
                                        <p:cTn id="114" dur="500" fill="hold"/>
                                        <p:tgtEl>
                                          <p:spTgt spid="171"/>
                                        </p:tgtEl>
                                        <p:attrNameLst>
                                          <p:attrName>fill.type</p:attrName>
                                        </p:attrNameLst>
                                      </p:cBhvr>
                                      <p:to>
                                        <p:strVal val="solid"/>
                                      </p:to>
                                    </p:set>
                                    <p:set>
                                      <p:cBhvr>
                                        <p:cTn id="115" dur="500" fill="hold"/>
                                        <p:tgtEl>
                                          <p:spTgt spid="171"/>
                                        </p:tgtEl>
                                        <p:attrNameLst>
                                          <p:attrName>fill.on</p:attrName>
                                        </p:attrNameLst>
                                      </p:cBhvr>
                                      <p:to>
                                        <p:strVal val="true"/>
                                      </p:to>
                                    </p:set>
                                  </p:childTnLst>
                                </p:cTn>
                              </p:par>
                              <p:par>
                                <p:cTn id="116" presetID="1" presetClass="emph" presetSubtype="2" fill="hold" nodeType="withEffect">
                                  <p:stCondLst>
                                    <p:cond delay="0"/>
                                  </p:stCondLst>
                                  <p:childTnLst>
                                    <p:animClr clrSpc="rgb" dir="cw">
                                      <p:cBhvr>
                                        <p:cTn id="117" dur="500" fill="hold"/>
                                        <p:tgtEl>
                                          <p:spTgt spid="172"/>
                                        </p:tgtEl>
                                        <p:attrNameLst>
                                          <p:attrName>fillcolor</p:attrName>
                                        </p:attrNameLst>
                                      </p:cBhvr>
                                      <p:to>
                                        <a:srgbClr val="D12312"/>
                                      </p:to>
                                    </p:animClr>
                                    <p:set>
                                      <p:cBhvr>
                                        <p:cTn id="118" dur="500" fill="hold"/>
                                        <p:tgtEl>
                                          <p:spTgt spid="172"/>
                                        </p:tgtEl>
                                        <p:attrNameLst>
                                          <p:attrName>fill.type</p:attrName>
                                        </p:attrNameLst>
                                      </p:cBhvr>
                                      <p:to>
                                        <p:strVal val="solid"/>
                                      </p:to>
                                    </p:set>
                                    <p:set>
                                      <p:cBhvr>
                                        <p:cTn id="119" dur="500" fill="hold"/>
                                        <p:tgtEl>
                                          <p:spTgt spid="172"/>
                                        </p:tgtEl>
                                        <p:attrNameLst>
                                          <p:attrName>fill.on</p:attrName>
                                        </p:attrNameLst>
                                      </p:cBhvr>
                                      <p:to>
                                        <p:strVal val="true"/>
                                      </p:to>
                                    </p:set>
                                  </p:childTnLst>
                                </p:cTn>
                              </p:par>
                              <p:par>
                                <p:cTn id="120" presetID="1" presetClass="emph" presetSubtype="2" fill="hold" nodeType="withEffect">
                                  <p:stCondLst>
                                    <p:cond delay="0"/>
                                  </p:stCondLst>
                                  <p:childTnLst>
                                    <p:animClr clrSpc="rgb" dir="cw">
                                      <p:cBhvr>
                                        <p:cTn id="121" dur="500" fill="hold"/>
                                        <p:tgtEl>
                                          <p:spTgt spid="173"/>
                                        </p:tgtEl>
                                        <p:attrNameLst>
                                          <p:attrName>fillcolor</p:attrName>
                                        </p:attrNameLst>
                                      </p:cBhvr>
                                      <p:to>
                                        <a:srgbClr val="D12312"/>
                                      </p:to>
                                    </p:animClr>
                                    <p:set>
                                      <p:cBhvr>
                                        <p:cTn id="122" dur="500" fill="hold"/>
                                        <p:tgtEl>
                                          <p:spTgt spid="173"/>
                                        </p:tgtEl>
                                        <p:attrNameLst>
                                          <p:attrName>fill.type</p:attrName>
                                        </p:attrNameLst>
                                      </p:cBhvr>
                                      <p:to>
                                        <p:strVal val="solid"/>
                                      </p:to>
                                    </p:set>
                                    <p:set>
                                      <p:cBhvr>
                                        <p:cTn id="123" dur="500" fill="hold"/>
                                        <p:tgtEl>
                                          <p:spTgt spid="173"/>
                                        </p:tgtEl>
                                        <p:attrNameLst>
                                          <p:attrName>fill.on</p:attrName>
                                        </p:attrNameLst>
                                      </p:cBhvr>
                                      <p:to>
                                        <p:strVal val="true"/>
                                      </p:to>
                                    </p:set>
                                  </p:childTnLst>
                                </p:cTn>
                              </p:par>
                              <p:par>
                                <p:cTn id="124" presetID="1" presetClass="emph" presetSubtype="2" fill="hold" nodeType="withEffect">
                                  <p:stCondLst>
                                    <p:cond delay="0"/>
                                  </p:stCondLst>
                                  <p:childTnLst>
                                    <p:animClr clrSpc="rgb" dir="cw">
                                      <p:cBhvr>
                                        <p:cTn id="125" dur="500" fill="hold"/>
                                        <p:tgtEl>
                                          <p:spTgt spid="174"/>
                                        </p:tgtEl>
                                        <p:attrNameLst>
                                          <p:attrName>fillcolor</p:attrName>
                                        </p:attrNameLst>
                                      </p:cBhvr>
                                      <p:to>
                                        <a:srgbClr val="D12312"/>
                                      </p:to>
                                    </p:animClr>
                                    <p:set>
                                      <p:cBhvr>
                                        <p:cTn id="126" dur="500" fill="hold"/>
                                        <p:tgtEl>
                                          <p:spTgt spid="174"/>
                                        </p:tgtEl>
                                        <p:attrNameLst>
                                          <p:attrName>fill.type</p:attrName>
                                        </p:attrNameLst>
                                      </p:cBhvr>
                                      <p:to>
                                        <p:strVal val="solid"/>
                                      </p:to>
                                    </p:set>
                                    <p:set>
                                      <p:cBhvr>
                                        <p:cTn id="127" dur="500" fill="hold"/>
                                        <p:tgtEl>
                                          <p:spTgt spid="174"/>
                                        </p:tgtEl>
                                        <p:attrNameLst>
                                          <p:attrName>fill.on</p:attrName>
                                        </p:attrNameLst>
                                      </p:cBhvr>
                                      <p:to>
                                        <p:strVal val="true"/>
                                      </p:to>
                                    </p:set>
                                  </p:childTnLst>
                                </p:cTn>
                              </p:par>
                              <p:par>
                                <p:cTn id="128" presetID="1" presetClass="emph" presetSubtype="2" fill="hold" nodeType="withEffect">
                                  <p:stCondLst>
                                    <p:cond delay="0"/>
                                  </p:stCondLst>
                                  <p:childTnLst>
                                    <p:animClr clrSpc="rgb" dir="cw">
                                      <p:cBhvr>
                                        <p:cTn id="129" dur="500" fill="hold"/>
                                        <p:tgtEl>
                                          <p:spTgt spid="175"/>
                                        </p:tgtEl>
                                        <p:attrNameLst>
                                          <p:attrName>fillcolor</p:attrName>
                                        </p:attrNameLst>
                                      </p:cBhvr>
                                      <p:to>
                                        <a:srgbClr val="D12312"/>
                                      </p:to>
                                    </p:animClr>
                                    <p:set>
                                      <p:cBhvr>
                                        <p:cTn id="130" dur="500" fill="hold"/>
                                        <p:tgtEl>
                                          <p:spTgt spid="175"/>
                                        </p:tgtEl>
                                        <p:attrNameLst>
                                          <p:attrName>fill.type</p:attrName>
                                        </p:attrNameLst>
                                      </p:cBhvr>
                                      <p:to>
                                        <p:strVal val="solid"/>
                                      </p:to>
                                    </p:set>
                                    <p:set>
                                      <p:cBhvr>
                                        <p:cTn id="131" dur="500" fill="hold"/>
                                        <p:tgtEl>
                                          <p:spTgt spid="175"/>
                                        </p:tgtEl>
                                        <p:attrNameLst>
                                          <p:attrName>fill.on</p:attrName>
                                        </p:attrNameLst>
                                      </p:cBhvr>
                                      <p:to>
                                        <p:strVal val="true"/>
                                      </p:to>
                                    </p:set>
                                  </p:childTnLst>
                                </p:cTn>
                              </p:par>
                              <p:par>
                                <p:cTn id="132" presetID="1" presetClass="emph" presetSubtype="2" fill="hold" nodeType="withEffect">
                                  <p:stCondLst>
                                    <p:cond delay="0"/>
                                  </p:stCondLst>
                                  <p:childTnLst>
                                    <p:animClr clrSpc="rgb" dir="cw">
                                      <p:cBhvr>
                                        <p:cTn id="133" dur="500" fill="hold"/>
                                        <p:tgtEl>
                                          <p:spTgt spid="176"/>
                                        </p:tgtEl>
                                        <p:attrNameLst>
                                          <p:attrName>fillcolor</p:attrName>
                                        </p:attrNameLst>
                                      </p:cBhvr>
                                      <p:to>
                                        <a:srgbClr val="D12312"/>
                                      </p:to>
                                    </p:animClr>
                                    <p:set>
                                      <p:cBhvr>
                                        <p:cTn id="134" dur="500" fill="hold"/>
                                        <p:tgtEl>
                                          <p:spTgt spid="176"/>
                                        </p:tgtEl>
                                        <p:attrNameLst>
                                          <p:attrName>fill.type</p:attrName>
                                        </p:attrNameLst>
                                      </p:cBhvr>
                                      <p:to>
                                        <p:strVal val="solid"/>
                                      </p:to>
                                    </p:set>
                                    <p:set>
                                      <p:cBhvr>
                                        <p:cTn id="135" dur="500" fill="hold"/>
                                        <p:tgtEl>
                                          <p:spTgt spid="176"/>
                                        </p:tgtEl>
                                        <p:attrNameLst>
                                          <p:attrName>fill.on</p:attrName>
                                        </p:attrNameLst>
                                      </p:cBhvr>
                                      <p:to>
                                        <p:strVal val="true"/>
                                      </p:to>
                                    </p:set>
                                  </p:childTnLst>
                                </p:cTn>
                              </p:par>
                              <p:par>
                                <p:cTn id="136" presetID="1" presetClass="emph" presetSubtype="2" fill="hold" nodeType="withEffect">
                                  <p:stCondLst>
                                    <p:cond delay="0"/>
                                  </p:stCondLst>
                                  <p:childTnLst>
                                    <p:animClr clrSpc="rgb" dir="cw">
                                      <p:cBhvr>
                                        <p:cTn id="137" dur="500" fill="hold"/>
                                        <p:tgtEl>
                                          <p:spTgt spid="177"/>
                                        </p:tgtEl>
                                        <p:attrNameLst>
                                          <p:attrName>fillcolor</p:attrName>
                                        </p:attrNameLst>
                                      </p:cBhvr>
                                      <p:to>
                                        <a:srgbClr val="D12312"/>
                                      </p:to>
                                    </p:animClr>
                                    <p:set>
                                      <p:cBhvr>
                                        <p:cTn id="138" dur="500" fill="hold"/>
                                        <p:tgtEl>
                                          <p:spTgt spid="177"/>
                                        </p:tgtEl>
                                        <p:attrNameLst>
                                          <p:attrName>fill.type</p:attrName>
                                        </p:attrNameLst>
                                      </p:cBhvr>
                                      <p:to>
                                        <p:strVal val="solid"/>
                                      </p:to>
                                    </p:set>
                                    <p:set>
                                      <p:cBhvr>
                                        <p:cTn id="139" dur="500" fill="hold"/>
                                        <p:tgtEl>
                                          <p:spTgt spid="177"/>
                                        </p:tgtEl>
                                        <p:attrNameLst>
                                          <p:attrName>fill.on</p:attrName>
                                        </p:attrNameLst>
                                      </p:cBhvr>
                                      <p:to>
                                        <p:strVal val="true"/>
                                      </p:to>
                                    </p:set>
                                  </p:childTnLst>
                                </p:cTn>
                              </p:par>
                              <p:par>
                                <p:cTn id="140" presetID="1" presetClass="emph" presetSubtype="2" fill="hold" nodeType="withEffect">
                                  <p:stCondLst>
                                    <p:cond delay="0"/>
                                  </p:stCondLst>
                                  <p:childTnLst>
                                    <p:animClr clrSpc="rgb" dir="cw">
                                      <p:cBhvr>
                                        <p:cTn id="141" dur="500" fill="hold"/>
                                        <p:tgtEl>
                                          <p:spTgt spid="178"/>
                                        </p:tgtEl>
                                        <p:attrNameLst>
                                          <p:attrName>fillcolor</p:attrName>
                                        </p:attrNameLst>
                                      </p:cBhvr>
                                      <p:to>
                                        <a:srgbClr val="D12312"/>
                                      </p:to>
                                    </p:animClr>
                                    <p:set>
                                      <p:cBhvr>
                                        <p:cTn id="142" dur="500" fill="hold"/>
                                        <p:tgtEl>
                                          <p:spTgt spid="178"/>
                                        </p:tgtEl>
                                        <p:attrNameLst>
                                          <p:attrName>fill.type</p:attrName>
                                        </p:attrNameLst>
                                      </p:cBhvr>
                                      <p:to>
                                        <p:strVal val="solid"/>
                                      </p:to>
                                    </p:set>
                                    <p:set>
                                      <p:cBhvr>
                                        <p:cTn id="143" dur="500" fill="hold"/>
                                        <p:tgtEl>
                                          <p:spTgt spid="178"/>
                                        </p:tgtEl>
                                        <p:attrNameLst>
                                          <p:attrName>fill.on</p:attrName>
                                        </p:attrNameLst>
                                      </p:cBhvr>
                                      <p:to>
                                        <p:strVal val="true"/>
                                      </p:to>
                                    </p:set>
                                  </p:childTnLst>
                                </p:cTn>
                              </p:par>
                              <p:par>
                                <p:cTn id="144" presetID="1" presetClass="emph" presetSubtype="2" fill="hold" nodeType="withEffect">
                                  <p:stCondLst>
                                    <p:cond delay="0"/>
                                  </p:stCondLst>
                                  <p:childTnLst>
                                    <p:animClr clrSpc="rgb" dir="cw">
                                      <p:cBhvr>
                                        <p:cTn id="145" dur="500" fill="hold"/>
                                        <p:tgtEl>
                                          <p:spTgt spid="179"/>
                                        </p:tgtEl>
                                        <p:attrNameLst>
                                          <p:attrName>fillcolor</p:attrName>
                                        </p:attrNameLst>
                                      </p:cBhvr>
                                      <p:to>
                                        <a:srgbClr val="D12312"/>
                                      </p:to>
                                    </p:animClr>
                                    <p:set>
                                      <p:cBhvr>
                                        <p:cTn id="146" dur="500" fill="hold"/>
                                        <p:tgtEl>
                                          <p:spTgt spid="179"/>
                                        </p:tgtEl>
                                        <p:attrNameLst>
                                          <p:attrName>fill.type</p:attrName>
                                        </p:attrNameLst>
                                      </p:cBhvr>
                                      <p:to>
                                        <p:strVal val="solid"/>
                                      </p:to>
                                    </p:set>
                                    <p:set>
                                      <p:cBhvr>
                                        <p:cTn id="147" dur="500" fill="hold"/>
                                        <p:tgtEl>
                                          <p:spTgt spid="179"/>
                                        </p:tgtEl>
                                        <p:attrNameLst>
                                          <p:attrName>fill.on</p:attrName>
                                        </p:attrNameLst>
                                      </p:cBhvr>
                                      <p:to>
                                        <p:strVal val="true"/>
                                      </p:to>
                                    </p:set>
                                  </p:childTnLst>
                                </p:cTn>
                              </p:par>
                              <p:par>
                                <p:cTn id="148" presetID="1" presetClass="emph" presetSubtype="2" fill="hold" nodeType="withEffect">
                                  <p:stCondLst>
                                    <p:cond delay="0"/>
                                  </p:stCondLst>
                                  <p:childTnLst>
                                    <p:animClr clrSpc="rgb" dir="cw">
                                      <p:cBhvr>
                                        <p:cTn id="149" dur="500" fill="hold"/>
                                        <p:tgtEl>
                                          <p:spTgt spid="180"/>
                                        </p:tgtEl>
                                        <p:attrNameLst>
                                          <p:attrName>fillcolor</p:attrName>
                                        </p:attrNameLst>
                                      </p:cBhvr>
                                      <p:to>
                                        <a:srgbClr val="D12312"/>
                                      </p:to>
                                    </p:animClr>
                                    <p:set>
                                      <p:cBhvr>
                                        <p:cTn id="150" dur="500" fill="hold"/>
                                        <p:tgtEl>
                                          <p:spTgt spid="180"/>
                                        </p:tgtEl>
                                        <p:attrNameLst>
                                          <p:attrName>fill.type</p:attrName>
                                        </p:attrNameLst>
                                      </p:cBhvr>
                                      <p:to>
                                        <p:strVal val="solid"/>
                                      </p:to>
                                    </p:set>
                                    <p:set>
                                      <p:cBhvr>
                                        <p:cTn id="151" dur="500" fill="hold"/>
                                        <p:tgtEl>
                                          <p:spTgt spid="180"/>
                                        </p:tgtEl>
                                        <p:attrNameLst>
                                          <p:attrName>fill.on</p:attrName>
                                        </p:attrNameLst>
                                      </p:cBhvr>
                                      <p:to>
                                        <p:strVal val="true"/>
                                      </p:to>
                                    </p:set>
                                  </p:childTnLst>
                                </p:cTn>
                              </p:par>
                              <p:par>
                                <p:cTn id="152" presetID="1" presetClass="emph" presetSubtype="2" fill="hold" nodeType="withEffect">
                                  <p:stCondLst>
                                    <p:cond delay="0"/>
                                  </p:stCondLst>
                                  <p:childTnLst>
                                    <p:animClr clrSpc="rgb" dir="cw">
                                      <p:cBhvr>
                                        <p:cTn id="153" dur="500" fill="hold"/>
                                        <p:tgtEl>
                                          <p:spTgt spid="181"/>
                                        </p:tgtEl>
                                        <p:attrNameLst>
                                          <p:attrName>fillcolor</p:attrName>
                                        </p:attrNameLst>
                                      </p:cBhvr>
                                      <p:to>
                                        <a:srgbClr val="D12312"/>
                                      </p:to>
                                    </p:animClr>
                                    <p:set>
                                      <p:cBhvr>
                                        <p:cTn id="154" dur="500" fill="hold"/>
                                        <p:tgtEl>
                                          <p:spTgt spid="181"/>
                                        </p:tgtEl>
                                        <p:attrNameLst>
                                          <p:attrName>fill.type</p:attrName>
                                        </p:attrNameLst>
                                      </p:cBhvr>
                                      <p:to>
                                        <p:strVal val="solid"/>
                                      </p:to>
                                    </p:set>
                                    <p:set>
                                      <p:cBhvr>
                                        <p:cTn id="155" dur="500" fill="hold"/>
                                        <p:tgtEl>
                                          <p:spTgt spid="181"/>
                                        </p:tgtEl>
                                        <p:attrNameLst>
                                          <p:attrName>fill.on</p:attrName>
                                        </p:attrNameLst>
                                      </p:cBhvr>
                                      <p:to>
                                        <p:strVal val="true"/>
                                      </p:to>
                                    </p:set>
                                  </p:childTnLst>
                                </p:cTn>
                              </p:par>
                              <p:par>
                                <p:cTn id="156" presetID="1" presetClass="emph" presetSubtype="2" fill="hold" nodeType="withEffect">
                                  <p:stCondLst>
                                    <p:cond delay="0"/>
                                  </p:stCondLst>
                                  <p:childTnLst>
                                    <p:animClr clrSpc="rgb" dir="cw">
                                      <p:cBhvr>
                                        <p:cTn id="157" dur="500" fill="hold"/>
                                        <p:tgtEl>
                                          <p:spTgt spid="182"/>
                                        </p:tgtEl>
                                        <p:attrNameLst>
                                          <p:attrName>fillcolor</p:attrName>
                                        </p:attrNameLst>
                                      </p:cBhvr>
                                      <p:to>
                                        <a:srgbClr val="D12312"/>
                                      </p:to>
                                    </p:animClr>
                                    <p:set>
                                      <p:cBhvr>
                                        <p:cTn id="158" dur="500" fill="hold"/>
                                        <p:tgtEl>
                                          <p:spTgt spid="182"/>
                                        </p:tgtEl>
                                        <p:attrNameLst>
                                          <p:attrName>fill.type</p:attrName>
                                        </p:attrNameLst>
                                      </p:cBhvr>
                                      <p:to>
                                        <p:strVal val="solid"/>
                                      </p:to>
                                    </p:set>
                                    <p:set>
                                      <p:cBhvr>
                                        <p:cTn id="159" dur="500" fill="hold"/>
                                        <p:tgtEl>
                                          <p:spTgt spid="182"/>
                                        </p:tgtEl>
                                        <p:attrNameLst>
                                          <p:attrName>fill.on</p:attrName>
                                        </p:attrNameLst>
                                      </p:cBhvr>
                                      <p:to>
                                        <p:strVal val="true"/>
                                      </p:to>
                                    </p:set>
                                  </p:childTnLst>
                                </p:cTn>
                              </p:par>
                              <p:par>
                                <p:cTn id="160" presetID="1" presetClass="emph" presetSubtype="2" fill="hold" nodeType="withEffect">
                                  <p:stCondLst>
                                    <p:cond delay="0"/>
                                  </p:stCondLst>
                                  <p:childTnLst>
                                    <p:animClr clrSpc="rgb" dir="cw">
                                      <p:cBhvr>
                                        <p:cTn id="161" dur="500" fill="hold"/>
                                        <p:tgtEl>
                                          <p:spTgt spid="156"/>
                                        </p:tgtEl>
                                        <p:attrNameLst>
                                          <p:attrName>fillcolor</p:attrName>
                                        </p:attrNameLst>
                                      </p:cBhvr>
                                      <p:to>
                                        <a:srgbClr val="D12312"/>
                                      </p:to>
                                    </p:animClr>
                                    <p:set>
                                      <p:cBhvr>
                                        <p:cTn id="162" dur="500" fill="hold"/>
                                        <p:tgtEl>
                                          <p:spTgt spid="156"/>
                                        </p:tgtEl>
                                        <p:attrNameLst>
                                          <p:attrName>fill.type</p:attrName>
                                        </p:attrNameLst>
                                      </p:cBhvr>
                                      <p:to>
                                        <p:strVal val="solid"/>
                                      </p:to>
                                    </p:set>
                                    <p:set>
                                      <p:cBhvr>
                                        <p:cTn id="163" dur="500" fill="hold"/>
                                        <p:tgtEl>
                                          <p:spTgt spid="156"/>
                                        </p:tgtEl>
                                        <p:attrNameLst>
                                          <p:attrName>fill.on</p:attrName>
                                        </p:attrNameLst>
                                      </p:cBhvr>
                                      <p:to>
                                        <p:strVal val="true"/>
                                      </p:to>
                                    </p:set>
                                  </p:childTnLst>
                                </p:cTn>
                              </p:par>
                              <p:par>
                                <p:cTn id="164" presetID="1" presetClass="emph" presetSubtype="2" fill="hold" nodeType="withEffect">
                                  <p:stCondLst>
                                    <p:cond delay="0"/>
                                  </p:stCondLst>
                                  <p:childTnLst>
                                    <p:animClr clrSpc="rgb" dir="cw">
                                      <p:cBhvr>
                                        <p:cTn id="165" dur="500" fill="hold"/>
                                        <p:tgtEl>
                                          <p:spTgt spid="157"/>
                                        </p:tgtEl>
                                        <p:attrNameLst>
                                          <p:attrName>fillcolor</p:attrName>
                                        </p:attrNameLst>
                                      </p:cBhvr>
                                      <p:to>
                                        <a:srgbClr val="D12312"/>
                                      </p:to>
                                    </p:animClr>
                                    <p:set>
                                      <p:cBhvr>
                                        <p:cTn id="166" dur="500" fill="hold"/>
                                        <p:tgtEl>
                                          <p:spTgt spid="157"/>
                                        </p:tgtEl>
                                        <p:attrNameLst>
                                          <p:attrName>fill.type</p:attrName>
                                        </p:attrNameLst>
                                      </p:cBhvr>
                                      <p:to>
                                        <p:strVal val="solid"/>
                                      </p:to>
                                    </p:set>
                                    <p:set>
                                      <p:cBhvr>
                                        <p:cTn id="167" dur="500" fill="hold"/>
                                        <p:tgtEl>
                                          <p:spTgt spid="157"/>
                                        </p:tgtEl>
                                        <p:attrNameLst>
                                          <p:attrName>fill.on</p:attrName>
                                        </p:attrNameLst>
                                      </p:cBhvr>
                                      <p:to>
                                        <p:strVal val="true"/>
                                      </p:to>
                                    </p:set>
                                  </p:childTnLst>
                                </p:cTn>
                              </p:par>
                              <p:par>
                                <p:cTn id="168" presetID="1" presetClass="emph" presetSubtype="2" fill="hold" nodeType="withEffect">
                                  <p:stCondLst>
                                    <p:cond delay="0"/>
                                  </p:stCondLst>
                                  <p:childTnLst>
                                    <p:animClr clrSpc="rgb" dir="cw">
                                      <p:cBhvr>
                                        <p:cTn id="169" dur="500" fill="hold"/>
                                        <p:tgtEl>
                                          <p:spTgt spid="158"/>
                                        </p:tgtEl>
                                        <p:attrNameLst>
                                          <p:attrName>fillcolor</p:attrName>
                                        </p:attrNameLst>
                                      </p:cBhvr>
                                      <p:to>
                                        <a:srgbClr val="D12312"/>
                                      </p:to>
                                    </p:animClr>
                                    <p:set>
                                      <p:cBhvr>
                                        <p:cTn id="170" dur="500" fill="hold"/>
                                        <p:tgtEl>
                                          <p:spTgt spid="158"/>
                                        </p:tgtEl>
                                        <p:attrNameLst>
                                          <p:attrName>fill.type</p:attrName>
                                        </p:attrNameLst>
                                      </p:cBhvr>
                                      <p:to>
                                        <p:strVal val="solid"/>
                                      </p:to>
                                    </p:set>
                                    <p:set>
                                      <p:cBhvr>
                                        <p:cTn id="171" dur="500" fill="hold"/>
                                        <p:tgtEl>
                                          <p:spTgt spid="158"/>
                                        </p:tgtEl>
                                        <p:attrNameLst>
                                          <p:attrName>fill.on</p:attrName>
                                        </p:attrNameLst>
                                      </p:cBhvr>
                                      <p:to>
                                        <p:strVal val="true"/>
                                      </p:to>
                                    </p:set>
                                  </p:childTnLst>
                                </p:cTn>
                              </p:par>
                              <p:par>
                                <p:cTn id="172" presetID="1" presetClass="emph" presetSubtype="2" fill="hold" nodeType="withEffect">
                                  <p:stCondLst>
                                    <p:cond delay="0"/>
                                  </p:stCondLst>
                                  <p:childTnLst>
                                    <p:animClr clrSpc="rgb" dir="cw">
                                      <p:cBhvr>
                                        <p:cTn id="173" dur="500" fill="hold"/>
                                        <p:tgtEl>
                                          <p:spTgt spid="159"/>
                                        </p:tgtEl>
                                        <p:attrNameLst>
                                          <p:attrName>fillcolor</p:attrName>
                                        </p:attrNameLst>
                                      </p:cBhvr>
                                      <p:to>
                                        <a:srgbClr val="D12312"/>
                                      </p:to>
                                    </p:animClr>
                                    <p:set>
                                      <p:cBhvr>
                                        <p:cTn id="174" dur="500" fill="hold"/>
                                        <p:tgtEl>
                                          <p:spTgt spid="159"/>
                                        </p:tgtEl>
                                        <p:attrNameLst>
                                          <p:attrName>fill.type</p:attrName>
                                        </p:attrNameLst>
                                      </p:cBhvr>
                                      <p:to>
                                        <p:strVal val="solid"/>
                                      </p:to>
                                    </p:set>
                                    <p:set>
                                      <p:cBhvr>
                                        <p:cTn id="175" dur="500" fill="hold"/>
                                        <p:tgtEl>
                                          <p:spTgt spid="159"/>
                                        </p:tgtEl>
                                        <p:attrNameLst>
                                          <p:attrName>fill.on</p:attrName>
                                        </p:attrNameLst>
                                      </p:cBhvr>
                                      <p:to>
                                        <p:strVal val="true"/>
                                      </p:to>
                                    </p:set>
                                  </p:childTnLst>
                                </p:cTn>
                              </p:par>
                              <p:par>
                                <p:cTn id="176" presetID="1" presetClass="emph" presetSubtype="2" fill="hold" nodeType="withEffect">
                                  <p:stCondLst>
                                    <p:cond delay="0"/>
                                  </p:stCondLst>
                                  <p:childTnLst>
                                    <p:animClr clrSpc="rgb" dir="cw">
                                      <p:cBhvr>
                                        <p:cTn id="177" dur="500" fill="hold"/>
                                        <p:tgtEl>
                                          <p:spTgt spid="160"/>
                                        </p:tgtEl>
                                        <p:attrNameLst>
                                          <p:attrName>fillcolor</p:attrName>
                                        </p:attrNameLst>
                                      </p:cBhvr>
                                      <p:to>
                                        <a:srgbClr val="D12312"/>
                                      </p:to>
                                    </p:animClr>
                                    <p:set>
                                      <p:cBhvr>
                                        <p:cTn id="178" dur="500" fill="hold"/>
                                        <p:tgtEl>
                                          <p:spTgt spid="160"/>
                                        </p:tgtEl>
                                        <p:attrNameLst>
                                          <p:attrName>fill.type</p:attrName>
                                        </p:attrNameLst>
                                      </p:cBhvr>
                                      <p:to>
                                        <p:strVal val="solid"/>
                                      </p:to>
                                    </p:set>
                                    <p:set>
                                      <p:cBhvr>
                                        <p:cTn id="179" dur="500" fill="hold"/>
                                        <p:tgtEl>
                                          <p:spTgt spid="160"/>
                                        </p:tgtEl>
                                        <p:attrNameLst>
                                          <p:attrName>fill.on</p:attrName>
                                        </p:attrNameLst>
                                      </p:cBhvr>
                                      <p:to>
                                        <p:strVal val="true"/>
                                      </p:to>
                                    </p:set>
                                  </p:childTnLst>
                                </p:cTn>
                              </p:par>
                              <p:par>
                                <p:cTn id="180" presetID="1" presetClass="emph" presetSubtype="2" fill="hold" nodeType="withEffect">
                                  <p:stCondLst>
                                    <p:cond delay="0"/>
                                  </p:stCondLst>
                                  <p:childTnLst>
                                    <p:animClr clrSpc="rgb" dir="cw">
                                      <p:cBhvr>
                                        <p:cTn id="181" dur="500" fill="hold"/>
                                        <p:tgtEl>
                                          <p:spTgt spid="161"/>
                                        </p:tgtEl>
                                        <p:attrNameLst>
                                          <p:attrName>fillcolor</p:attrName>
                                        </p:attrNameLst>
                                      </p:cBhvr>
                                      <p:to>
                                        <a:srgbClr val="D12312"/>
                                      </p:to>
                                    </p:animClr>
                                    <p:set>
                                      <p:cBhvr>
                                        <p:cTn id="182" dur="500" fill="hold"/>
                                        <p:tgtEl>
                                          <p:spTgt spid="161"/>
                                        </p:tgtEl>
                                        <p:attrNameLst>
                                          <p:attrName>fill.type</p:attrName>
                                        </p:attrNameLst>
                                      </p:cBhvr>
                                      <p:to>
                                        <p:strVal val="solid"/>
                                      </p:to>
                                    </p:set>
                                    <p:set>
                                      <p:cBhvr>
                                        <p:cTn id="183" dur="500" fill="hold"/>
                                        <p:tgtEl>
                                          <p:spTgt spid="161"/>
                                        </p:tgtEl>
                                        <p:attrNameLst>
                                          <p:attrName>fill.on</p:attrName>
                                        </p:attrNameLst>
                                      </p:cBhvr>
                                      <p:to>
                                        <p:strVal val="true"/>
                                      </p:to>
                                    </p:set>
                                  </p:childTnLst>
                                </p:cTn>
                              </p:par>
                              <p:par>
                                <p:cTn id="184" presetID="1" presetClass="emph" presetSubtype="2" fill="hold" nodeType="withEffect">
                                  <p:stCondLst>
                                    <p:cond delay="0"/>
                                  </p:stCondLst>
                                  <p:childTnLst>
                                    <p:animClr clrSpc="rgb" dir="cw">
                                      <p:cBhvr>
                                        <p:cTn id="185" dur="500" fill="hold"/>
                                        <p:tgtEl>
                                          <p:spTgt spid="162"/>
                                        </p:tgtEl>
                                        <p:attrNameLst>
                                          <p:attrName>fillcolor</p:attrName>
                                        </p:attrNameLst>
                                      </p:cBhvr>
                                      <p:to>
                                        <a:srgbClr val="D12312"/>
                                      </p:to>
                                    </p:animClr>
                                    <p:set>
                                      <p:cBhvr>
                                        <p:cTn id="186" dur="500" fill="hold"/>
                                        <p:tgtEl>
                                          <p:spTgt spid="162"/>
                                        </p:tgtEl>
                                        <p:attrNameLst>
                                          <p:attrName>fill.type</p:attrName>
                                        </p:attrNameLst>
                                      </p:cBhvr>
                                      <p:to>
                                        <p:strVal val="solid"/>
                                      </p:to>
                                    </p:set>
                                    <p:set>
                                      <p:cBhvr>
                                        <p:cTn id="187" dur="500" fill="hold"/>
                                        <p:tgtEl>
                                          <p:spTgt spid="162"/>
                                        </p:tgtEl>
                                        <p:attrNameLst>
                                          <p:attrName>fill.on</p:attrName>
                                        </p:attrNameLst>
                                      </p:cBhvr>
                                      <p:to>
                                        <p:strVal val="true"/>
                                      </p:to>
                                    </p:set>
                                  </p:childTnLst>
                                </p:cTn>
                              </p:par>
                              <p:par>
                                <p:cTn id="188" presetID="1" presetClass="emph" presetSubtype="2" fill="hold" nodeType="withEffect">
                                  <p:stCondLst>
                                    <p:cond delay="0"/>
                                  </p:stCondLst>
                                  <p:childTnLst>
                                    <p:animClr clrSpc="rgb" dir="cw">
                                      <p:cBhvr>
                                        <p:cTn id="189" dur="500" fill="hold"/>
                                        <p:tgtEl>
                                          <p:spTgt spid="163"/>
                                        </p:tgtEl>
                                        <p:attrNameLst>
                                          <p:attrName>fillcolor</p:attrName>
                                        </p:attrNameLst>
                                      </p:cBhvr>
                                      <p:to>
                                        <a:srgbClr val="D12312"/>
                                      </p:to>
                                    </p:animClr>
                                    <p:set>
                                      <p:cBhvr>
                                        <p:cTn id="190" dur="500" fill="hold"/>
                                        <p:tgtEl>
                                          <p:spTgt spid="163"/>
                                        </p:tgtEl>
                                        <p:attrNameLst>
                                          <p:attrName>fill.type</p:attrName>
                                        </p:attrNameLst>
                                      </p:cBhvr>
                                      <p:to>
                                        <p:strVal val="solid"/>
                                      </p:to>
                                    </p:set>
                                    <p:set>
                                      <p:cBhvr>
                                        <p:cTn id="191" dur="500" fill="hold"/>
                                        <p:tgtEl>
                                          <p:spTgt spid="163"/>
                                        </p:tgtEl>
                                        <p:attrNameLst>
                                          <p:attrName>fill.on</p:attrName>
                                        </p:attrNameLst>
                                      </p:cBhvr>
                                      <p:to>
                                        <p:strVal val="true"/>
                                      </p:to>
                                    </p:set>
                                  </p:childTnLst>
                                </p:cTn>
                              </p:par>
                              <p:par>
                                <p:cTn id="192" presetID="1" presetClass="emph" presetSubtype="2" fill="hold" nodeType="withEffect">
                                  <p:stCondLst>
                                    <p:cond delay="0"/>
                                  </p:stCondLst>
                                  <p:childTnLst>
                                    <p:animClr clrSpc="rgb" dir="cw">
                                      <p:cBhvr>
                                        <p:cTn id="193" dur="500" fill="hold"/>
                                        <p:tgtEl>
                                          <p:spTgt spid="164"/>
                                        </p:tgtEl>
                                        <p:attrNameLst>
                                          <p:attrName>fillcolor</p:attrName>
                                        </p:attrNameLst>
                                      </p:cBhvr>
                                      <p:to>
                                        <a:srgbClr val="D12312"/>
                                      </p:to>
                                    </p:animClr>
                                    <p:set>
                                      <p:cBhvr>
                                        <p:cTn id="194" dur="500" fill="hold"/>
                                        <p:tgtEl>
                                          <p:spTgt spid="164"/>
                                        </p:tgtEl>
                                        <p:attrNameLst>
                                          <p:attrName>fill.type</p:attrName>
                                        </p:attrNameLst>
                                      </p:cBhvr>
                                      <p:to>
                                        <p:strVal val="solid"/>
                                      </p:to>
                                    </p:set>
                                    <p:set>
                                      <p:cBhvr>
                                        <p:cTn id="195" dur="500" fill="hold"/>
                                        <p:tgtEl>
                                          <p:spTgt spid="164"/>
                                        </p:tgtEl>
                                        <p:attrNameLst>
                                          <p:attrName>fill.on</p:attrName>
                                        </p:attrNameLst>
                                      </p:cBhvr>
                                      <p:to>
                                        <p:strVal val="true"/>
                                      </p:to>
                                    </p:set>
                                  </p:childTnLst>
                                </p:cTn>
                              </p:par>
                              <p:par>
                                <p:cTn id="196" presetID="1" presetClass="emph" presetSubtype="2" fill="hold" nodeType="withEffect">
                                  <p:stCondLst>
                                    <p:cond delay="0"/>
                                  </p:stCondLst>
                                  <p:childTnLst>
                                    <p:animClr clrSpc="rgb" dir="cw">
                                      <p:cBhvr>
                                        <p:cTn id="197" dur="500" fill="hold"/>
                                        <p:tgtEl>
                                          <p:spTgt spid="165"/>
                                        </p:tgtEl>
                                        <p:attrNameLst>
                                          <p:attrName>fillcolor</p:attrName>
                                        </p:attrNameLst>
                                      </p:cBhvr>
                                      <p:to>
                                        <a:srgbClr val="D12312"/>
                                      </p:to>
                                    </p:animClr>
                                    <p:set>
                                      <p:cBhvr>
                                        <p:cTn id="198" dur="500" fill="hold"/>
                                        <p:tgtEl>
                                          <p:spTgt spid="165"/>
                                        </p:tgtEl>
                                        <p:attrNameLst>
                                          <p:attrName>fill.type</p:attrName>
                                        </p:attrNameLst>
                                      </p:cBhvr>
                                      <p:to>
                                        <p:strVal val="solid"/>
                                      </p:to>
                                    </p:set>
                                    <p:set>
                                      <p:cBhvr>
                                        <p:cTn id="199" dur="500" fill="hold"/>
                                        <p:tgtEl>
                                          <p:spTgt spid="165"/>
                                        </p:tgtEl>
                                        <p:attrNameLst>
                                          <p:attrName>fill.on</p:attrName>
                                        </p:attrNameLst>
                                      </p:cBhvr>
                                      <p:to>
                                        <p:strVal val="true"/>
                                      </p:to>
                                    </p:set>
                                  </p:childTnLst>
                                </p:cTn>
                              </p:par>
                              <p:par>
                                <p:cTn id="200" presetID="1" presetClass="emph" presetSubtype="2" fill="hold" nodeType="withEffect">
                                  <p:stCondLst>
                                    <p:cond delay="0"/>
                                  </p:stCondLst>
                                  <p:childTnLst>
                                    <p:animClr clrSpc="rgb" dir="cw">
                                      <p:cBhvr>
                                        <p:cTn id="201" dur="500" fill="hold"/>
                                        <p:tgtEl>
                                          <p:spTgt spid="166"/>
                                        </p:tgtEl>
                                        <p:attrNameLst>
                                          <p:attrName>fillcolor</p:attrName>
                                        </p:attrNameLst>
                                      </p:cBhvr>
                                      <p:to>
                                        <a:srgbClr val="D12312"/>
                                      </p:to>
                                    </p:animClr>
                                    <p:set>
                                      <p:cBhvr>
                                        <p:cTn id="202" dur="500" fill="hold"/>
                                        <p:tgtEl>
                                          <p:spTgt spid="166"/>
                                        </p:tgtEl>
                                        <p:attrNameLst>
                                          <p:attrName>fill.type</p:attrName>
                                        </p:attrNameLst>
                                      </p:cBhvr>
                                      <p:to>
                                        <p:strVal val="solid"/>
                                      </p:to>
                                    </p:set>
                                    <p:set>
                                      <p:cBhvr>
                                        <p:cTn id="203" dur="500" fill="hold"/>
                                        <p:tgtEl>
                                          <p:spTgt spid="166"/>
                                        </p:tgtEl>
                                        <p:attrNameLst>
                                          <p:attrName>fill.on</p:attrName>
                                        </p:attrNameLst>
                                      </p:cBhvr>
                                      <p:to>
                                        <p:strVal val="true"/>
                                      </p:to>
                                    </p:set>
                                  </p:childTnLst>
                                </p:cTn>
                              </p:par>
                              <p:par>
                                <p:cTn id="204" presetID="1" presetClass="emph" presetSubtype="2" fill="hold" nodeType="withEffect">
                                  <p:stCondLst>
                                    <p:cond delay="0"/>
                                  </p:stCondLst>
                                  <p:childTnLst>
                                    <p:animClr clrSpc="rgb" dir="cw">
                                      <p:cBhvr>
                                        <p:cTn id="205" dur="500" fill="hold"/>
                                        <p:tgtEl>
                                          <p:spTgt spid="167"/>
                                        </p:tgtEl>
                                        <p:attrNameLst>
                                          <p:attrName>fillcolor</p:attrName>
                                        </p:attrNameLst>
                                      </p:cBhvr>
                                      <p:to>
                                        <a:srgbClr val="D12312"/>
                                      </p:to>
                                    </p:animClr>
                                    <p:set>
                                      <p:cBhvr>
                                        <p:cTn id="206" dur="500" fill="hold"/>
                                        <p:tgtEl>
                                          <p:spTgt spid="167"/>
                                        </p:tgtEl>
                                        <p:attrNameLst>
                                          <p:attrName>fill.type</p:attrName>
                                        </p:attrNameLst>
                                      </p:cBhvr>
                                      <p:to>
                                        <p:strVal val="solid"/>
                                      </p:to>
                                    </p:set>
                                    <p:set>
                                      <p:cBhvr>
                                        <p:cTn id="207" dur="500" fill="hold"/>
                                        <p:tgtEl>
                                          <p:spTgt spid="167"/>
                                        </p:tgtEl>
                                        <p:attrNameLst>
                                          <p:attrName>fill.on</p:attrName>
                                        </p:attrNameLst>
                                      </p:cBhvr>
                                      <p:to>
                                        <p:strVal val="true"/>
                                      </p:to>
                                    </p:set>
                                  </p:childTnLst>
                                </p:cTn>
                              </p:par>
                              <p:par>
                                <p:cTn id="208" presetID="1" presetClass="emph" presetSubtype="2" fill="hold" nodeType="withEffect">
                                  <p:stCondLst>
                                    <p:cond delay="0"/>
                                  </p:stCondLst>
                                  <p:childTnLst>
                                    <p:animClr clrSpc="rgb" dir="cw">
                                      <p:cBhvr>
                                        <p:cTn id="209" dur="500" fill="hold"/>
                                        <p:tgtEl>
                                          <p:spTgt spid="168"/>
                                        </p:tgtEl>
                                        <p:attrNameLst>
                                          <p:attrName>fillcolor</p:attrName>
                                        </p:attrNameLst>
                                      </p:cBhvr>
                                      <p:to>
                                        <a:srgbClr val="D12312"/>
                                      </p:to>
                                    </p:animClr>
                                    <p:set>
                                      <p:cBhvr>
                                        <p:cTn id="210" dur="500" fill="hold"/>
                                        <p:tgtEl>
                                          <p:spTgt spid="168"/>
                                        </p:tgtEl>
                                        <p:attrNameLst>
                                          <p:attrName>fill.type</p:attrName>
                                        </p:attrNameLst>
                                      </p:cBhvr>
                                      <p:to>
                                        <p:strVal val="solid"/>
                                      </p:to>
                                    </p:set>
                                    <p:set>
                                      <p:cBhvr>
                                        <p:cTn id="211" dur="500" fill="hold"/>
                                        <p:tgtEl>
                                          <p:spTgt spid="168"/>
                                        </p:tgtEl>
                                        <p:attrNameLst>
                                          <p:attrName>fill.on</p:attrName>
                                        </p:attrNameLst>
                                      </p:cBhvr>
                                      <p:to>
                                        <p:strVal val="true"/>
                                      </p:to>
                                    </p:set>
                                  </p:child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grpId="0" nodeType="clickEffect">
                                  <p:stCondLst>
                                    <p:cond delay="0"/>
                                  </p:stCondLst>
                                  <p:childTnLst>
                                    <p:set>
                                      <p:cBhvr>
                                        <p:cTn id="215" dur="1" fill="hold">
                                          <p:stCondLst>
                                            <p:cond delay="0"/>
                                          </p:stCondLst>
                                        </p:cTn>
                                        <p:tgtEl>
                                          <p:spTgt spid="252"/>
                                        </p:tgtEl>
                                        <p:attrNameLst>
                                          <p:attrName>style.visibility</p:attrName>
                                        </p:attrNameLst>
                                      </p:cBhvr>
                                      <p:to>
                                        <p:strVal val="visible"/>
                                      </p:to>
                                    </p:set>
                                    <p:animEffect transition="in" filter="fade">
                                      <p:cBhvr>
                                        <p:cTn id="216" dur="500"/>
                                        <p:tgtEl>
                                          <p:spTgt spid="252"/>
                                        </p:tgtEl>
                                      </p:cBhvr>
                                    </p:animEffect>
                                  </p:childTnLst>
                                </p:cTn>
                              </p:par>
                              <p:par>
                                <p:cTn id="217" presetID="10" presetClass="entr" presetSubtype="0" fill="hold" grpId="0" nodeType="withEffect">
                                  <p:stCondLst>
                                    <p:cond delay="0"/>
                                  </p:stCondLst>
                                  <p:childTnLst>
                                    <p:set>
                                      <p:cBhvr>
                                        <p:cTn id="218" dur="1" fill="hold">
                                          <p:stCondLst>
                                            <p:cond delay="0"/>
                                          </p:stCondLst>
                                        </p:cTn>
                                        <p:tgtEl>
                                          <p:spTgt spid="254"/>
                                        </p:tgtEl>
                                        <p:attrNameLst>
                                          <p:attrName>style.visibility</p:attrName>
                                        </p:attrNameLst>
                                      </p:cBhvr>
                                      <p:to>
                                        <p:strVal val="visible"/>
                                      </p:to>
                                    </p:set>
                                    <p:animEffect transition="in" filter="fade">
                                      <p:cBhvr>
                                        <p:cTn id="219" dur="500"/>
                                        <p:tgtEl>
                                          <p:spTgt spid="254"/>
                                        </p:tgtEl>
                                      </p:cBhvr>
                                    </p:animEffect>
                                  </p:childTnLst>
                                </p:cTn>
                              </p:par>
                              <p:par>
                                <p:cTn id="220" presetID="10" presetClass="entr" presetSubtype="0" fill="hold" grpId="0" nodeType="withEffect">
                                  <p:stCondLst>
                                    <p:cond delay="0"/>
                                  </p:stCondLst>
                                  <p:childTnLst>
                                    <p:set>
                                      <p:cBhvr>
                                        <p:cTn id="221" dur="1" fill="hold">
                                          <p:stCondLst>
                                            <p:cond delay="0"/>
                                          </p:stCondLst>
                                        </p:cTn>
                                        <p:tgtEl>
                                          <p:spTgt spid="255"/>
                                        </p:tgtEl>
                                        <p:attrNameLst>
                                          <p:attrName>style.visibility</p:attrName>
                                        </p:attrNameLst>
                                      </p:cBhvr>
                                      <p:to>
                                        <p:strVal val="visible"/>
                                      </p:to>
                                    </p:set>
                                    <p:animEffect transition="in" filter="fade">
                                      <p:cBhvr>
                                        <p:cTn id="222" dur="500"/>
                                        <p:tgtEl>
                                          <p:spTgt spid="255"/>
                                        </p:tgtEl>
                                      </p:cBhvr>
                                    </p:animEffect>
                                  </p:child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nodeType="clickEffect">
                                  <p:stCondLst>
                                    <p:cond delay="0"/>
                                  </p:stCondLst>
                                  <p:childTnLst>
                                    <p:set>
                                      <p:cBhvr>
                                        <p:cTn id="226" dur="1" fill="hold">
                                          <p:stCondLst>
                                            <p:cond delay="0"/>
                                          </p:stCondLst>
                                        </p:cTn>
                                        <p:tgtEl>
                                          <p:spTgt spid="256">
                                            <p:txEl>
                                              <p:pRg st="2" end="2"/>
                                            </p:txEl>
                                          </p:spTgt>
                                        </p:tgtEl>
                                        <p:attrNameLst>
                                          <p:attrName>style.visibility</p:attrName>
                                        </p:attrNameLst>
                                      </p:cBhvr>
                                      <p:to>
                                        <p:strVal val="visible"/>
                                      </p:to>
                                    </p:set>
                                    <p:animEffect transition="in" filter="fade">
                                      <p:cBhvr>
                                        <p:cTn id="227" dur="500"/>
                                        <p:tgtEl>
                                          <p:spTgt spid="2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p:bldP spid="237" grpId="0" animBg="1"/>
      <p:bldP spid="238" grpId="0"/>
      <p:bldP spid="245" grpId="0"/>
      <p:bldP spid="252" grpId="0" animBg="1"/>
      <p:bldP spid="254" grpId="0" animBg="1"/>
      <p:bldP spid="255" grpId="0" animBg="1"/>
      <p:bldP spid="4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normAutofit fontScale="90000"/>
          </a:bodyPr>
          <a:lstStyle/>
          <a:p>
            <a:r>
              <a:rPr lang="en-US" dirty="0"/>
              <a:t>Step 2: µProgram Generation</a:t>
            </a:r>
            <a:endParaRPr lang="en-US" sz="4000" b="1" dirty="0"/>
          </a:p>
        </p:txBody>
      </p:sp>
      <p:sp>
        <p:nvSpPr>
          <p:cNvPr id="3" name="Content Placeholder 2">
            <a:extLst>
              <a:ext uri="{FF2B5EF4-FFF2-40B4-BE49-F238E27FC236}">
                <a16:creationId xmlns:a16="http://schemas.microsoft.com/office/drawing/2014/main" id="{2AA24493-947D-A44B-BC44-FBF7C8449BCF}"/>
              </a:ext>
            </a:extLst>
          </p:cNvPr>
          <p:cNvSpPr>
            <a:spLocks noGrp="1"/>
          </p:cNvSpPr>
          <p:nvPr>
            <p:ph idx="1"/>
          </p:nvPr>
        </p:nvSpPr>
        <p:spPr>
          <a:xfrm>
            <a:off x="28068" y="1138920"/>
            <a:ext cx="9144000" cy="5318753"/>
          </a:xfrm>
        </p:spPr>
        <p:txBody>
          <a:bodyPr/>
          <a:lstStyle/>
          <a:p>
            <a:r>
              <a:rPr lang="en-US" b="1" dirty="0">
                <a:solidFill>
                  <a:srgbClr val="C00000"/>
                </a:solidFill>
                <a:latin typeface="Cambria" panose="02040503050406030204" pitchFamily="18" charset="0"/>
              </a:rPr>
              <a:t>µProgram: </a:t>
            </a:r>
            <a:r>
              <a:rPr lang="en-US" dirty="0">
                <a:latin typeface="Cambria" panose="02040503050406030204" pitchFamily="18" charset="0"/>
              </a:rPr>
              <a:t>A series of </a:t>
            </a:r>
            <a:r>
              <a:rPr lang="en-US" dirty="0">
                <a:solidFill>
                  <a:schemeClr val="accent5"/>
                </a:solidFill>
                <a:latin typeface="Cambria" panose="02040503050406030204" pitchFamily="18" charset="0"/>
              </a:rPr>
              <a:t>microarchitectural operations </a:t>
            </a:r>
            <a:r>
              <a:rPr lang="en-US" dirty="0">
                <a:latin typeface="Cambria" panose="02040503050406030204" pitchFamily="18" charset="0"/>
              </a:rPr>
              <a:t>(e.g., ACT/PRE) that SIMDRAM uses to execute</a:t>
            </a:r>
            <a:r>
              <a:rPr lang="en-US" dirty="0">
                <a:solidFill>
                  <a:schemeClr val="accent6">
                    <a:lumMod val="75000"/>
                  </a:schemeClr>
                </a:solidFill>
                <a:latin typeface="Cambria" panose="02040503050406030204" pitchFamily="18" charset="0"/>
              </a:rPr>
              <a:t> SIMDRAM operation in DRAM</a:t>
            </a:r>
          </a:p>
          <a:p>
            <a:pPr marL="0" indent="0">
              <a:buNone/>
            </a:pPr>
            <a:endParaRPr lang="en-US" dirty="0"/>
          </a:p>
          <a:p>
            <a:r>
              <a:rPr lang="en-US" b="1" dirty="0">
                <a:solidFill>
                  <a:schemeClr val="accent1">
                    <a:lumMod val="75000"/>
                  </a:schemeClr>
                </a:solidFill>
              </a:rPr>
              <a:t>Goal of Step 2</a:t>
            </a:r>
            <a:r>
              <a:rPr lang="en-US" dirty="0">
                <a:solidFill>
                  <a:schemeClr val="accent5"/>
                </a:solidFill>
              </a:rPr>
              <a:t>: </a:t>
            </a:r>
            <a:r>
              <a:rPr lang="en-US" dirty="0"/>
              <a:t>To</a:t>
            </a:r>
            <a:r>
              <a:rPr lang="en-US" dirty="0">
                <a:solidFill>
                  <a:schemeClr val="accent5"/>
                </a:solidFill>
              </a:rPr>
              <a:t> </a:t>
            </a:r>
            <a:r>
              <a:rPr lang="en-US" dirty="0"/>
              <a:t>generate</a:t>
            </a:r>
            <a:r>
              <a:rPr lang="en-US" dirty="0">
                <a:solidFill>
                  <a:schemeClr val="accent2"/>
                </a:solidFill>
              </a:rPr>
              <a:t> </a:t>
            </a:r>
            <a:r>
              <a:rPr lang="en-US" dirty="0"/>
              <a:t>the</a:t>
            </a:r>
            <a:r>
              <a:rPr lang="en-US" dirty="0">
                <a:solidFill>
                  <a:schemeClr val="accent2"/>
                </a:solidFill>
              </a:rPr>
              <a:t> µProgram </a:t>
            </a:r>
            <a:r>
              <a:rPr lang="en-US" dirty="0"/>
              <a:t>that executes the desired SIMDRAM operation in DRAM </a:t>
            </a:r>
            <a:br>
              <a:rPr lang="en-US" sz="3200" dirty="0">
                <a:latin typeface="Cambria" panose="02040503050406030204" pitchFamily="18" charset="0"/>
              </a:rPr>
            </a:br>
            <a:endParaRPr lang="en-US" sz="3200" dirty="0">
              <a:latin typeface="Cambria" panose="02040503050406030204" pitchFamily="18" charset="0"/>
            </a:endParaRPr>
          </a:p>
        </p:txBody>
      </p:sp>
      <p:sp>
        <p:nvSpPr>
          <p:cNvPr id="161" name="Content Placeholder 2">
            <a:extLst>
              <a:ext uri="{FF2B5EF4-FFF2-40B4-BE49-F238E27FC236}">
                <a16:creationId xmlns:a16="http://schemas.microsoft.com/office/drawing/2014/main" id="{DA4830E2-6739-E546-8253-0329049E56B5}"/>
              </a:ext>
            </a:extLst>
          </p:cNvPr>
          <p:cNvSpPr txBox="1">
            <a:spLocks/>
          </p:cNvSpPr>
          <p:nvPr/>
        </p:nvSpPr>
        <p:spPr>
          <a:xfrm>
            <a:off x="28068" y="1641061"/>
            <a:ext cx="8987622" cy="21572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000" dirty="0"/>
          </a:p>
        </p:txBody>
      </p:sp>
      <p:sp>
        <p:nvSpPr>
          <p:cNvPr id="162" name="Rectangle 161">
            <a:extLst>
              <a:ext uri="{FF2B5EF4-FFF2-40B4-BE49-F238E27FC236}">
                <a16:creationId xmlns:a16="http://schemas.microsoft.com/office/drawing/2014/main" id="{9D36B9B6-CBF0-8343-87AA-E9C15780A282}"/>
              </a:ext>
            </a:extLst>
          </p:cNvPr>
          <p:cNvSpPr/>
          <p:nvPr/>
        </p:nvSpPr>
        <p:spPr>
          <a:xfrm>
            <a:off x="759417" y="4454417"/>
            <a:ext cx="7625166" cy="461665"/>
          </a:xfrm>
          <a:prstGeom prst="rect">
            <a:avLst/>
          </a:prstGeom>
          <a:solidFill>
            <a:schemeClr val="bg1">
              <a:lumMod val="5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rPr>
              <a:t>Task 1: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rPr>
              <a:t>Allocate DRAM rows to the operands</a:t>
            </a:r>
          </a:p>
        </p:txBody>
      </p:sp>
      <p:sp>
        <p:nvSpPr>
          <p:cNvPr id="163" name="Rectangle 162">
            <a:extLst>
              <a:ext uri="{FF2B5EF4-FFF2-40B4-BE49-F238E27FC236}">
                <a16:creationId xmlns:a16="http://schemas.microsoft.com/office/drawing/2014/main" id="{D8E4EE7E-96B1-6A46-BC6A-3D2ED53C797E}"/>
              </a:ext>
            </a:extLst>
          </p:cNvPr>
          <p:cNvSpPr/>
          <p:nvPr/>
        </p:nvSpPr>
        <p:spPr>
          <a:xfrm>
            <a:off x="759417" y="5147266"/>
            <a:ext cx="7625166" cy="461665"/>
          </a:xfrm>
          <a:prstGeom prst="rect">
            <a:avLst/>
          </a:prstGeom>
          <a:solidFill>
            <a:srgbClr val="2D5597"/>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rPr>
              <a:t>Task 2: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rPr>
              <a:t>Generate µProgram</a:t>
            </a:r>
          </a:p>
        </p:txBody>
      </p:sp>
    </p:spTree>
    <p:extLst>
      <p:ext uri="{BB962C8B-B14F-4D97-AF65-F5344CB8AC3E}">
        <p14:creationId xmlns:p14="http://schemas.microsoft.com/office/powerpoint/2010/main" val="3365941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F727-FB78-A94F-A680-F573CCE3866A}"/>
              </a:ext>
            </a:extLst>
          </p:cNvPr>
          <p:cNvSpPr>
            <a:spLocks noGrp="1"/>
          </p:cNvSpPr>
          <p:nvPr>
            <p:ph type="title"/>
          </p:nvPr>
        </p:nvSpPr>
        <p:spPr/>
        <p:txBody>
          <a:bodyPr>
            <a:normAutofit fontScale="90000"/>
          </a:bodyPr>
          <a:lstStyle/>
          <a:p>
            <a:r>
              <a:rPr lang="en-US" dirty="0"/>
              <a:t>Task 2: Generate an initial µProgram</a:t>
            </a:r>
          </a:p>
        </p:txBody>
      </p:sp>
      <p:sp>
        <p:nvSpPr>
          <p:cNvPr id="5" name="Rounded Rectangle 4">
            <a:extLst>
              <a:ext uri="{FF2B5EF4-FFF2-40B4-BE49-F238E27FC236}">
                <a16:creationId xmlns:a16="http://schemas.microsoft.com/office/drawing/2014/main" id="{67A40108-EA13-AD4C-837E-188931DE3B17}"/>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BFE540BD-986C-9646-BC82-A6D242BC5644}"/>
              </a:ext>
            </a:extLst>
          </p:cNvPr>
          <p:cNvGrpSpPr/>
          <p:nvPr/>
        </p:nvGrpSpPr>
        <p:grpSpPr>
          <a:xfrm>
            <a:off x="2378844" y="3534630"/>
            <a:ext cx="419149" cy="76520"/>
            <a:chOff x="4793112" y="4167661"/>
            <a:chExt cx="360464" cy="69048"/>
          </a:xfrm>
        </p:grpSpPr>
        <p:cxnSp>
          <p:nvCxnSpPr>
            <p:cNvPr id="7" name="Straight Connector 6">
              <a:extLst>
                <a:ext uri="{FF2B5EF4-FFF2-40B4-BE49-F238E27FC236}">
                  <a16:creationId xmlns:a16="http://schemas.microsoft.com/office/drawing/2014/main" id="{733B6CCF-D640-2A4A-93FB-89AC2ADD3D45}"/>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lowchart: Connector 11">
              <a:extLst>
                <a:ext uri="{FF2B5EF4-FFF2-40B4-BE49-F238E27FC236}">
                  <a16:creationId xmlns:a16="http://schemas.microsoft.com/office/drawing/2014/main" id="{2566DE22-4191-D94B-A86C-652C6B035F80}"/>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9" name="Straight Connector 8">
            <a:extLst>
              <a:ext uri="{FF2B5EF4-FFF2-40B4-BE49-F238E27FC236}">
                <a16:creationId xmlns:a16="http://schemas.microsoft.com/office/drawing/2014/main" id="{4FD6BBDA-F5CF-EC4E-A0CD-6DC956080A12}"/>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10" name="Flowchart: Connector 8">
            <a:extLst>
              <a:ext uri="{FF2B5EF4-FFF2-40B4-BE49-F238E27FC236}">
                <a16:creationId xmlns:a16="http://schemas.microsoft.com/office/drawing/2014/main" id="{B00FC028-8F03-C346-9446-03946C803C9C}"/>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1" name="Rectangle 10">
            <a:extLst>
              <a:ext uri="{FF2B5EF4-FFF2-40B4-BE49-F238E27FC236}">
                <a16:creationId xmlns:a16="http://schemas.microsoft.com/office/drawing/2014/main" id="{1AE69246-CC57-B547-AE31-B670EC455690}"/>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12" name="Straight Connector 11">
            <a:extLst>
              <a:ext uri="{FF2B5EF4-FFF2-40B4-BE49-F238E27FC236}">
                <a16:creationId xmlns:a16="http://schemas.microsoft.com/office/drawing/2014/main" id="{13947FFF-3F49-3A42-81D7-4C9369148066}"/>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13" name="Flowchart: Connector 9">
            <a:extLst>
              <a:ext uri="{FF2B5EF4-FFF2-40B4-BE49-F238E27FC236}">
                <a16:creationId xmlns:a16="http://schemas.microsoft.com/office/drawing/2014/main" id="{DB08970F-6860-994E-BF47-D87FB822981E}"/>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4" name="Rectangle 13">
            <a:extLst>
              <a:ext uri="{FF2B5EF4-FFF2-40B4-BE49-F238E27FC236}">
                <a16:creationId xmlns:a16="http://schemas.microsoft.com/office/drawing/2014/main" id="{5D48CF24-006D-3B4F-926C-E3F7392CE060}"/>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5" name="Rectangle 14">
            <a:extLst>
              <a:ext uri="{FF2B5EF4-FFF2-40B4-BE49-F238E27FC236}">
                <a16:creationId xmlns:a16="http://schemas.microsoft.com/office/drawing/2014/main" id="{CB5D20AA-B1D8-6747-9EE2-2B81FF644F7F}"/>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16" name="Flowchart: Connector 9">
            <a:extLst>
              <a:ext uri="{FF2B5EF4-FFF2-40B4-BE49-F238E27FC236}">
                <a16:creationId xmlns:a16="http://schemas.microsoft.com/office/drawing/2014/main" id="{33DA884E-5AE6-F34E-8399-A3ACDC2FBB8A}"/>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7" name="Rectangle 16">
            <a:extLst>
              <a:ext uri="{FF2B5EF4-FFF2-40B4-BE49-F238E27FC236}">
                <a16:creationId xmlns:a16="http://schemas.microsoft.com/office/drawing/2014/main" id="{4570718D-CB31-B045-9D38-A51231DEE167}"/>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8" name="Straight Connector 17">
            <a:extLst>
              <a:ext uri="{FF2B5EF4-FFF2-40B4-BE49-F238E27FC236}">
                <a16:creationId xmlns:a16="http://schemas.microsoft.com/office/drawing/2014/main" id="{892B8EDA-DBB9-D148-85D1-D088D1AB2E98}"/>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19" name="Oval 18">
            <a:extLst>
              <a:ext uri="{FF2B5EF4-FFF2-40B4-BE49-F238E27FC236}">
                <a16:creationId xmlns:a16="http://schemas.microsoft.com/office/drawing/2014/main" id="{DD8837DE-28E4-7642-BDE2-A81215202337}"/>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20" name="Right Arrow 19">
            <a:extLst>
              <a:ext uri="{FF2B5EF4-FFF2-40B4-BE49-F238E27FC236}">
                <a16:creationId xmlns:a16="http://schemas.microsoft.com/office/drawing/2014/main" id="{8DF65D0C-5F4E-2B48-9D4C-B27B8D7FC9F6}"/>
              </a:ext>
            </a:extLst>
          </p:cNvPr>
          <p:cNvSpPr/>
          <p:nvPr/>
        </p:nvSpPr>
        <p:spPr>
          <a:xfrm>
            <a:off x="3527676" y="3345806"/>
            <a:ext cx="1065470" cy="6266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C00000"/>
              </a:solidFill>
              <a:latin typeface="Cambria" panose="02040503050406030204" pitchFamily="18" charset="0"/>
            </a:endParaRPr>
          </a:p>
        </p:txBody>
      </p:sp>
      <p:sp>
        <p:nvSpPr>
          <p:cNvPr id="56" name="Rounded Rectangle 55">
            <a:extLst>
              <a:ext uri="{FF2B5EF4-FFF2-40B4-BE49-F238E27FC236}">
                <a16:creationId xmlns:a16="http://schemas.microsoft.com/office/drawing/2014/main" id="{90A5B6D0-CCEE-304D-8A37-F89C7692C720}"/>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57" name="Group 56">
            <a:extLst>
              <a:ext uri="{FF2B5EF4-FFF2-40B4-BE49-F238E27FC236}">
                <a16:creationId xmlns:a16="http://schemas.microsoft.com/office/drawing/2014/main" id="{F6879E07-F494-2C47-8582-8BABE0DC9234}"/>
              </a:ext>
            </a:extLst>
          </p:cNvPr>
          <p:cNvGrpSpPr/>
          <p:nvPr/>
        </p:nvGrpSpPr>
        <p:grpSpPr>
          <a:xfrm>
            <a:off x="2378844" y="3534630"/>
            <a:ext cx="419149" cy="76520"/>
            <a:chOff x="4793112" y="4167661"/>
            <a:chExt cx="360464" cy="69048"/>
          </a:xfrm>
        </p:grpSpPr>
        <p:cxnSp>
          <p:nvCxnSpPr>
            <p:cNvPr id="58" name="Straight Connector 57">
              <a:extLst>
                <a:ext uri="{FF2B5EF4-FFF2-40B4-BE49-F238E27FC236}">
                  <a16:creationId xmlns:a16="http://schemas.microsoft.com/office/drawing/2014/main" id="{45F6D31E-FBF9-254E-8066-4EB79C809076}"/>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Flowchart: Connector 11">
              <a:extLst>
                <a:ext uri="{FF2B5EF4-FFF2-40B4-BE49-F238E27FC236}">
                  <a16:creationId xmlns:a16="http://schemas.microsoft.com/office/drawing/2014/main" id="{827A7D41-5B8B-8046-BA44-2A5622B60214}"/>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sp>
        <p:nvSpPr>
          <p:cNvPr id="45" name="Rounded Rectangle 44">
            <a:extLst>
              <a:ext uri="{FF2B5EF4-FFF2-40B4-BE49-F238E27FC236}">
                <a16:creationId xmlns:a16="http://schemas.microsoft.com/office/drawing/2014/main" id="{D702DEF1-592C-534F-B73F-C96B971CE092}"/>
              </a:ext>
            </a:extLst>
          </p:cNvPr>
          <p:cNvSpPr/>
          <p:nvPr/>
        </p:nvSpPr>
        <p:spPr>
          <a:xfrm>
            <a:off x="1089838" y="3488988"/>
            <a:ext cx="252653" cy="271849"/>
          </a:xfrm>
          <a:prstGeom prst="roundRect">
            <a:avLst/>
          </a:prstGeom>
          <a:solidFill>
            <a:srgbClr val="F9F2EF"/>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a:extLst>
              <a:ext uri="{FF2B5EF4-FFF2-40B4-BE49-F238E27FC236}">
                <a16:creationId xmlns:a16="http://schemas.microsoft.com/office/drawing/2014/main" id="{32F373ED-DE73-874C-B71E-FF92D373419F}"/>
              </a:ext>
            </a:extLst>
          </p:cNvPr>
          <p:cNvSpPr/>
          <p:nvPr/>
        </p:nvSpPr>
        <p:spPr>
          <a:xfrm>
            <a:off x="1550125" y="3056238"/>
            <a:ext cx="1040317" cy="988988"/>
          </a:xfrm>
          <a:prstGeom prst="roundRect">
            <a:avLst/>
          </a:prstGeom>
          <a:solidFill>
            <a:srgbClr val="F9F2EF"/>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3526D6AE-0FAE-AF4C-86D9-E6F70F84F583}"/>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61" name="Flowchart: Connector 8">
            <a:extLst>
              <a:ext uri="{FF2B5EF4-FFF2-40B4-BE49-F238E27FC236}">
                <a16:creationId xmlns:a16="http://schemas.microsoft.com/office/drawing/2014/main" id="{6931EFB0-6B5F-2B40-8B1C-CBD772ABC488}"/>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21" name="Rounded Rectangle 20">
            <a:extLst>
              <a:ext uri="{FF2B5EF4-FFF2-40B4-BE49-F238E27FC236}">
                <a16:creationId xmlns:a16="http://schemas.microsoft.com/office/drawing/2014/main" id="{5EE6B41B-854A-B74E-83DB-D7D9C5F9F5AE}"/>
              </a:ext>
            </a:extLst>
          </p:cNvPr>
          <p:cNvSpPr/>
          <p:nvPr/>
        </p:nvSpPr>
        <p:spPr>
          <a:xfrm>
            <a:off x="1089838" y="3169239"/>
            <a:ext cx="252653" cy="271849"/>
          </a:xfrm>
          <a:prstGeom prst="roundRect">
            <a:avLst/>
          </a:prstGeom>
          <a:solidFill>
            <a:srgbClr val="F9F2EF"/>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BF0E3D3C-17FF-E249-A742-9D0ED7249E8A}"/>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63" name="Straight Connector 62">
            <a:extLst>
              <a:ext uri="{FF2B5EF4-FFF2-40B4-BE49-F238E27FC236}">
                <a16:creationId xmlns:a16="http://schemas.microsoft.com/office/drawing/2014/main" id="{75BC924E-D3B1-1D4D-B40D-90CF4560F4C2}"/>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64" name="Flowchart: Connector 9">
            <a:extLst>
              <a:ext uri="{FF2B5EF4-FFF2-40B4-BE49-F238E27FC236}">
                <a16:creationId xmlns:a16="http://schemas.microsoft.com/office/drawing/2014/main" id="{D693B917-BCCF-9A4F-86C8-B0BC72D417F0}"/>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46" name="Rounded Rectangle 45">
            <a:extLst>
              <a:ext uri="{FF2B5EF4-FFF2-40B4-BE49-F238E27FC236}">
                <a16:creationId xmlns:a16="http://schemas.microsoft.com/office/drawing/2014/main" id="{6E123ECE-AA8E-1242-AA96-95C749AF64B0}"/>
              </a:ext>
            </a:extLst>
          </p:cNvPr>
          <p:cNvSpPr/>
          <p:nvPr/>
        </p:nvSpPr>
        <p:spPr>
          <a:xfrm>
            <a:off x="1093761" y="3825572"/>
            <a:ext cx="317629" cy="271849"/>
          </a:xfrm>
          <a:prstGeom prst="roundRect">
            <a:avLst/>
          </a:prstGeom>
          <a:solidFill>
            <a:srgbClr val="F9F2EF"/>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a:extLst>
              <a:ext uri="{FF2B5EF4-FFF2-40B4-BE49-F238E27FC236}">
                <a16:creationId xmlns:a16="http://schemas.microsoft.com/office/drawing/2014/main" id="{7226F875-DE07-3545-A200-75AF4EF43250}"/>
              </a:ext>
            </a:extLst>
          </p:cNvPr>
          <p:cNvSpPr/>
          <p:nvPr/>
        </p:nvSpPr>
        <p:spPr>
          <a:xfrm>
            <a:off x="2886648" y="3491728"/>
            <a:ext cx="393083" cy="271849"/>
          </a:xfrm>
          <a:prstGeom prst="roundRect">
            <a:avLst/>
          </a:prstGeom>
          <a:solidFill>
            <a:srgbClr val="F9F2EF"/>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0634ABAC-7461-2E4E-999C-634B0C225015}"/>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66" name="Rectangle 65">
            <a:extLst>
              <a:ext uri="{FF2B5EF4-FFF2-40B4-BE49-F238E27FC236}">
                <a16:creationId xmlns:a16="http://schemas.microsoft.com/office/drawing/2014/main" id="{A83ACDEB-0899-264E-8CB2-83E7A89BF4C6}"/>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67" name="Flowchart: Connector 9">
            <a:extLst>
              <a:ext uri="{FF2B5EF4-FFF2-40B4-BE49-F238E27FC236}">
                <a16:creationId xmlns:a16="http://schemas.microsoft.com/office/drawing/2014/main" id="{6D65150E-B2E7-8C4B-A99C-0AF575A30181}"/>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8" name="Rectangle 67">
            <a:extLst>
              <a:ext uri="{FF2B5EF4-FFF2-40B4-BE49-F238E27FC236}">
                <a16:creationId xmlns:a16="http://schemas.microsoft.com/office/drawing/2014/main" id="{32985115-748B-0F49-8441-D0FA97438D5F}"/>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69" name="Straight Connector 68">
            <a:extLst>
              <a:ext uri="{FF2B5EF4-FFF2-40B4-BE49-F238E27FC236}">
                <a16:creationId xmlns:a16="http://schemas.microsoft.com/office/drawing/2014/main" id="{97DD21F9-5AB3-214D-B66E-D5DB13B29905}"/>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70" name="Oval 69">
            <a:extLst>
              <a:ext uri="{FF2B5EF4-FFF2-40B4-BE49-F238E27FC236}">
                <a16:creationId xmlns:a16="http://schemas.microsoft.com/office/drawing/2014/main" id="{934DFD4E-A0EB-9D40-8797-45DC950C8E0B}"/>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72" name="Rectangle 71">
            <a:extLst>
              <a:ext uri="{FF2B5EF4-FFF2-40B4-BE49-F238E27FC236}">
                <a16:creationId xmlns:a16="http://schemas.microsoft.com/office/drawing/2014/main" id="{2C0BBDF7-2D1F-754F-80D1-5D6DBEF15267}"/>
              </a:ext>
            </a:extLst>
          </p:cNvPr>
          <p:cNvSpPr/>
          <p:nvPr/>
        </p:nvSpPr>
        <p:spPr>
          <a:xfrm>
            <a:off x="3337317" y="4045226"/>
            <a:ext cx="1421992" cy="707886"/>
          </a:xfrm>
          <a:prstGeom prst="rect">
            <a:avLst/>
          </a:prstGeom>
        </p:spPr>
        <p:txBody>
          <a:bodyPr wrap="none">
            <a:spAutoFit/>
          </a:bodyPr>
          <a:lstStyle/>
          <a:p>
            <a:pPr lvl="0" algn="ctr" defTabSz="914400">
              <a:defRPr/>
            </a:pPr>
            <a:r>
              <a:rPr lang="en-US" sz="2000" dirty="0">
                <a:solidFill>
                  <a:srgbClr val="C00000"/>
                </a:solidFill>
                <a:latin typeface="Cambria" panose="02040503050406030204" pitchFamily="18" charset="0"/>
              </a:rPr>
              <a:t>1. Generate</a:t>
            </a:r>
          </a:p>
          <a:p>
            <a:pPr lvl="0" algn="ctr" defTabSz="914400">
              <a:defRPr/>
            </a:pPr>
            <a:r>
              <a:rPr lang="en-US" sz="2000" dirty="0">
                <a:solidFill>
                  <a:srgbClr val="C00000"/>
                </a:solidFill>
                <a:latin typeface="Cambria" panose="02040503050406030204" pitchFamily="18" charset="0"/>
              </a:rPr>
              <a:t>µProgram </a:t>
            </a:r>
            <a:endParaRPr lang="en-US" sz="2000" baseline="30000" dirty="0">
              <a:solidFill>
                <a:srgbClr val="C00000"/>
              </a:solidFill>
              <a:latin typeface="Cambria" panose="02040503050406030204" pitchFamily="18" charset="0"/>
            </a:endParaRPr>
          </a:p>
        </p:txBody>
      </p:sp>
      <p:sp>
        <p:nvSpPr>
          <p:cNvPr id="73" name="Rounded Rectangle 72">
            <a:extLst>
              <a:ext uri="{FF2B5EF4-FFF2-40B4-BE49-F238E27FC236}">
                <a16:creationId xmlns:a16="http://schemas.microsoft.com/office/drawing/2014/main" id="{36A8B83B-6127-494A-838D-D53E1254A877}"/>
              </a:ext>
            </a:extLst>
          </p:cNvPr>
          <p:cNvSpPr/>
          <p:nvPr/>
        </p:nvSpPr>
        <p:spPr>
          <a:xfrm>
            <a:off x="4720516" y="2181598"/>
            <a:ext cx="2570645" cy="3287949"/>
          </a:xfrm>
          <a:prstGeom prst="roundRect">
            <a:avLst/>
          </a:prstGeom>
          <a:solidFill>
            <a:schemeClr val="accent4">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r>
              <a:rPr lang="en-US" sz="1400" dirty="0">
                <a:solidFill>
                  <a:schemeClr val="tx1"/>
                </a:solidFill>
                <a:latin typeface="Cambria" panose="02040503050406030204" pitchFamily="18" charset="0"/>
                <a:cs typeface="Arial" panose="020B0604020202020204" pitchFamily="34" charset="0"/>
              </a:rPr>
              <a:t>1. Copy A to reserved row </a:t>
            </a: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2. Copy B to reserved row </a:t>
            </a: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3. Copy </a:t>
            </a:r>
            <a:r>
              <a:rPr lang="en-US" sz="1400" dirty="0" err="1">
                <a:solidFill>
                  <a:schemeClr val="tx1"/>
                </a:solidFill>
                <a:latin typeface="Cambria" panose="02040503050406030204" pitchFamily="18" charset="0"/>
                <a:cs typeface="Arial" panose="020B0604020202020204" pitchFamily="34" charset="0"/>
              </a:rPr>
              <a:t>C</a:t>
            </a:r>
            <a:r>
              <a:rPr lang="en-US" sz="1400" baseline="-25000" dirty="0" err="1">
                <a:solidFill>
                  <a:schemeClr val="tx1"/>
                </a:solidFill>
                <a:latin typeface="Cambria" panose="02040503050406030204" pitchFamily="18" charset="0"/>
                <a:cs typeface="Arial" panose="020B0604020202020204" pitchFamily="34" charset="0"/>
              </a:rPr>
              <a:t>in</a:t>
            </a:r>
            <a:r>
              <a:rPr lang="en-US" sz="1400" baseline="-25000" dirty="0">
                <a:solidFill>
                  <a:schemeClr val="tx1"/>
                </a:solidFill>
                <a:latin typeface="Cambria" panose="02040503050406030204" pitchFamily="18" charset="0"/>
                <a:cs typeface="Arial" panose="020B0604020202020204" pitchFamily="34" charset="0"/>
              </a:rPr>
              <a:t> </a:t>
            </a:r>
            <a:r>
              <a:rPr lang="en-US" sz="1400" dirty="0">
                <a:solidFill>
                  <a:schemeClr val="tx1"/>
                </a:solidFill>
                <a:latin typeface="Cambria" panose="02040503050406030204" pitchFamily="18" charset="0"/>
                <a:cs typeface="Arial" panose="020B0604020202020204" pitchFamily="34" charset="0"/>
              </a:rPr>
              <a:t> to reserved row</a:t>
            </a:r>
          </a:p>
          <a:p>
            <a:pPr algn="ct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4. Execute MAJ </a:t>
            </a:r>
          </a:p>
          <a:p>
            <a:pPr algn="ctr"/>
            <a:r>
              <a:rPr lang="en-US" sz="1400" b="1" dirty="0">
                <a:solidFill>
                  <a:schemeClr val="tx1"/>
                </a:solidFill>
                <a:latin typeface="Cambria" panose="02040503050406030204" pitchFamily="18" charset="0"/>
                <a:cs typeface="Arial" panose="020B0604020202020204" pitchFamily="34" charset="0"/>
              </a:rPr>
              <a:t>(ACT/PRE)</a:t>
            </a:r>
            <a:br>
              <a:rPr lang="en-US" sz="1400" dirty="0">
                <a:solidFill>
                  <a:schemeClr val="tx1"/>
                </a:solidFill>
                <a:latin typeface="Cambria" panose="02040503050406030204" pitchFamily="18" charset="0"/>
                <a:cs typeface="Arial" panose="020B0604020202020204" pitchFamily="34" charset="0"/>
              </a:rPr>
            </a:br>
            <a:endParaRPr lang="en-US" sz="1400"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5. Copy </a:t>
            </a:r>
            <a:r>
              <a:rPr lang="en-US" sz="1400" dirty="0" err="1">
                <a:solidFill>
                  <a:schemeClr val="tx1"/>
                </a:solidFill>
                <a:latin typeface="Cambria" panose="02040503050406030204" pitchFamily="18" charset="0"/>
                <a:cs typeface="Arial" panose="020B0604020202020204" pitchFamily="34" charset="0"/>
              </a:rPr>
              <a:t>C</a:t>
            </a:r>
            <a:r>
              <a:rPr lang="en-US" sz="1400" baseline="-25000" dirty="0" err="1">
                <a:solidFill>
                  <a:schemeClr val="tx1"/>
                </a:solidFill>
                <a:latin typeface="Cambria" panose="02040503050406030204" pitchFamily="18" charset="0"/>
                <a:cs typeface="Arial" panose="020B0604020202020204" pitchFamily="34" charset="0"/>
              </a:rPr>
              <a:t>out</a:t>
            </a:r>
            <a:r>
              <a:rPr lang="en-US" sz="1400" dirty="0">
                <a:solidFill>
                  <a:schemeClr val="tx1"/>
                </a:solidFill>
                <a:latin typeface="Cambria" panose="02040503050406030204" pitchFamily="18" charset="0"/>
                <a:cs typeface="Arial" panose="020B0604020202020204" pitchFamily="34" charset="0"/>
              </a:rPr>
              <a:t> to destination row</a:t>
            </a:r>
            <a:br>
              <a:rPr lang="en-US" sz="1400" dirty="0">
                <a:solidFill>
                  <a:schemeClr val="tx1"/>
                </a:solidFill>
                <a:latin typeface="Cambria" panose="02040503050406030204" pitchFamily="18" charset="0"/>
                <a:cs typeface="Arial" panose="020B0604020202020204" pitchFamily="34" charset="0"/>
              </a:rPr>
            </a:br>
            <a:r>
              <a:rPr lang="en-US" sz="1400" b="1" dirty="0">
                <a:solidFill>
                  <a:schemeClr val="tx1"/>
                </a:solidFill>
                <a:latin typeface="Cambria" panose="02040503050406030204" pitchFamily="18" charset="0"/>
                <a:cs typeface="Arial" panose="020B0604020202020204" pitchFamily="34" charset="0"/>
              </a:rPr>
              <a:t>(ACT/PRE)  </a:t>
            </a:r>
          </a:p>
        </p:txBody>
      </p:sp>
      <p:cxnSp>
        <p:nvCxnSpPr>
          <p:cNvPr id="23" name="Straight Arrow Connector 22">
            <a:extLst>
              <a:ext uri="{FF2B5EF4-FFF2-40B4-BE49-F238E27FC236}">
                <a16:creationId xmlns:a16="http://schemas.microsoft.com/office/drawing/2014/main" id="{AD62A9CA-43A4-FB4F-9DE7-FE4ECCC835FE}"/>
              </a:ext>
            </a:extLst>
          </p:cNvPr>
          <p:cNvCxnSpPr>
            <a:cxnSpLocks/>
          </p:cNvCxnSpPr>
          <p:nvPr/>
        </p:nvCxnSpPr>
        <p:spPr>
          <a:xfrm flipH="1">
            <a:off x="7418531" y="2433474"/>
            <a:ext cx="790593"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4284D659-25EA-D049-9AC4-373D482B1775}"/>
              </a:ext>
            </a:extLst>
          </p:cNvPr>
          <p:cNvSpPr/>
          <p:nvPr/>
        </p:nvSpPr>
        <p:spPr>
          <a:xfrm>
            <a:off x="4910278" y="1731901"/>
            <a:ext cx="2197909" cy="400110"/>
          </a:xfrm>
          <a:prstGeom prst="rect">
            <a:avLst/>
          </a:prstGeom>
        </p:spPr>
        <p:txBody>
          <a:bodyPr wrap="none">
            <a:spAutoFit/>
          </a:bodyPr>
          <a:lstStyle/>
          <a:p>
            <a:pPr lvl="0" algn="ctr" defTabSz="914400">
              <a:defRPr/>
            </a:pPr>
            <a:r>
              <a:rPr lang="en-US" sz="2000" b="1" dirty="0">
                <a:solidFill>
                  <a:srgbClr val="C00000"/>
                </a:solidFill>
                <a:latin typeface="Cambria" panose="02040503050406030204" pitchFamily="18" charset="0"/>
              </a:rPr>
              <a:t>Initial µProgram </a:t>
            </a:r>
            <a:endParaRPr lang="en-US" sz="2000" b="1" baseline="30000" dirty="0">
              <a:solidFill>
                <a:srgbClr val="C00000"/>
              </a:solidFill>
              <a:latin typeface="Cambria" panose="02040503050406030204" pitchFamily="18" charset="0"/>
            </a:endParaRPr>
          </a:p>
        </p:txBody>
      </p:sp>
      <p:sp>
        <p:nvSpPr>
          <p:cNvPr id="3" name="Rectangle 2">
            <a:extLst>
              <a:ext uri="{FF2B5EF4-FFF2-40B4-BE49-F238E27FC236}">
                <a16:creationId xmlns:a16="http://schemas.microsoft.com/office/drawing/2014/main" id="{F6D276B6-5552-1143-9E83-2586BE1343D9}"/>
              </a:ext>
            </a:extLst>
          </p:cNvPr>
          <p:cNvSpPr/>
          <p:nvPr/>
        </p:nvSpPr>
        <p:spPr>
          <a:xfrm>
            <a:off x="4706220" y="1652215"/>
            <a:ext cx="3139411" cy="456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404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500"/>
                                        <p:tgtEl>
                                          <p:spTgt spid="72"/>
                                        </p:tgtEl>
                                      </p:cBhvr>
                                    </p:animEffect>
                                  </p:childTnLst>
                                </p:cTn>
                              </p:par>
                            </p:childTnLst>
                          </p:cTn>
                        </p:par>
                        <p:par>
                          <p:cTn id="11" fill="hold">
                            <p:stCondLst>
                              <p:cond delay="500"/>
                            </p:stCondLst>
                            <p:childTnLst>
                              <p:par>
                                <p:cTn id="12" presetID="10" presetClass="exit" presetSubtype="0" fill="hold" grpId="0" nodeType="after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par>
                          <p:cTn id="15" fill="hold">
                            <p:stCondLst>
                              <p:cond delay="1000"/>
                            </p:stCondLst>
                            <p:childTnLst>
                              <p:par>
                                <p:cTn id="16" presetID="3" presetClass="emph" presetSubtype="2" fill="hold" nodeType="afterEffect">
                                  <p:stCondLst>
                                    <p:cond delay="0"/>
                                  </p:stCondLst>
                                  <p:childTnLst>
                                    <p:animClr clrSpc="rgb" dir="cw">
                                      <p:cBhvr override="childStyle">
                                        <p:cTn id="17" dur="500" fill="hold"/>
                                        <p:tgtEl>
                                          <p:spTgt spid="62">
                                            <p:txEl>
                                              <p:pRg st="0" end="0"/>
                                            </p:txEl>
                                          </p:spTgt>
                                        </p:tgtEl>
                                        <p:attrNameLst>
                                          <p:attrName>style.color</p:attrName>
                                        </p:attrNameLst>
                                      </p:cBhvr>
                                      <p:to>
                                        <a:srgbClr val="FF3700"/>
                                      </p:to>
                                    </p:animClr>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73">
                                            <p:txEl>
                                              <p:pRg st="0" end="0"/>
                                            </p:txEl>
                                          </p:spTgt>
                                        </p:tgtEl>
                                        <p:attrNameLst>
                                          <p:attrName>style.visibility</p:attrName>
                                        </p:attrNameLst>
                                      </p:cBhvr>
                                      <p:to>
                                        <p:strVal val="visible"/>
                                      </p:to>
                                    </p:set>
                                    <p:animEffect transition="in" filter="fade">
                                      <p:cBhvr>
                                        <p:cTn id="28" dur="500"/>
                                        <p:tgtEl>
                                          <p:spTgt spid="73">
                                            <p:txEl>
                                              <p:pRg st="0" end="0"/>
                                            </p:txEl>
                                          </p:spTgt>
                                        </p:tgtEl>
                                      </p:cBhvr>
                                    </p:animEffect>
                                  </p:childTnLst>
                                </p:cTn>
                              </p:par>
                              <p:par>
                                <p:cTn id="29" presetID="3" presetClass="emph" presetSubtype="2" fill="hold" nodeType="withEffect">
                                  <p:stCondLst>
                                    <p:cond delay="0"/>
                                  </p:stCondLst>
                                  <p:childTnLst>
                                    <p:animClr clrSpc="rgb" dir="cw">
                                      <p:cBhvr override="childStyle">
                                        <p:cTn id="30" dur="500" fill="hold"/>
                                        <p:tgtEl>
                                          <p:spTgt spid="73">
                                            <p:txEl>
                                              <p:pRg st="0" end="0"/>
                                            </p:txEl>
                                          </p:spTgt>
                                        </p:tgtEl>
                                        <p:attrNameLst>
                                          <p:attrName>style.color</p:attrName>
                                        </p:attrNameLst>
                                      </p:cBhvr>
                                      <p:to>
                                        <a:srgbClr val="F93800"/>
                                      </p:to>
                                    </p:animClr>
                                  </p:childTnLst>
                                </p:cTn>
                              </p:par>
                            </p:childTnLst>
                          </p:cTn>
                        </p:par>
                        <p:par>
                          <p:cTn id="31" fill="hold">
                            <p:stCondLst>
                              <p:cond delay="2500"/>
                            </p:stCondLst>
                            <p:childTnLst>
                              <p:par>
                                <p:cTn id="32" presetID="10" presetClass="exit" presetSubtype="0" fill="hold" grpId="1" nodeType="after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par>
                                <p:cTn id="35" presetID="3" presetClass="emph" presetSubtype="2" fill="hold" nodeType="withEffect">
                                  <p:stCondLst>
                                    <p:cond delay="0"/>
                                  </p:stCondLst>
                                  <p:childTnLst>
                                    <p:animClr clrSpc="rgb" dir="cw">
                                      <p:cBhvr override="childStyle">
                                        <p:cTn id="36" dur="500" fill="hold"/>
                                        <p:tgtEl>
                                          <p:spTgt spid="62">
                                            <p:txEl>
                                              <p:pRg st="0" end="0"/>
                                            </p:txEl>
                                          </p:spTgt>
                                        </p:tgtEl>
                                        <p:attrNameLst>
                                          <p:attrName>style.color</p:attrName>
                                        </p:attrNameLst>
                                      </p:cBhvr>
                                      <p:to>
                                        <a:srgbClr val="000000"/>
                                      </p:to>
                                    </p:animClr>
                                  </p:childTnLst>
                                </p:cTn>
                              </p:par>
                            </p:childTnLst>
                          </p:cTn>
                        </p:par>
                        <p:par>
                          <p:cTn id="37" fill="hold">
                            <p:stCondLst>
                              <p:cond delay="3000"/>
                            </p:stCondLst>
                            <p:childTnLst>
                              <p:par>
                                <p:cTn id="38" presetID="3" presetClass="emph" presetSubtype="2" fill="hold" nodeType="afterEffect">
                                  <p:stCondLst>
                                    <p:cond delay="0"/>
                                  </p:stCondLst>
                                  <p:childTnLst>
                                    <p:animClr clrSpc="rgb" dir="cw">
                                      <p:cBhvr override="childStyle">
                                        <p:cTn id="39" dur="500" fill="hold"/>
                                        <p:tgtEl>
                                          <p:spTgt spid="65">
                                            <p:txEl>
                                              <p:pRg st="0" end="0"/>
                                            </p:txEl>
                                          </p:spTgt>
                                        </p:tgtEl>
                                        <p:attrNameLst>
                                          <p:attrName>style.color</p:attrName>
                                        </p:attrNameLst>
                                      </p:cBhvr>
                                      <p:to>
                                        <a:srgbClr val="FF3700"/>
                                      </p:to>
                                    </p:animClr>
                                  </p:childTnLst>
                                </p:cTn>
                              </p:par>
                              <p:par>
                                <p:cTn id="40" presetID="10" presetClass="entr" presetSubtype="0"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par>
                          <p:cTn id="43" fill="hold">
                            <p:stCondLst>
                              <p:cond delay="3500"/>
                            </p:stCondLst>
                            <p:childTnLst>
                              <p:par>
                                <p:cTn id="44" presetID="0" presetClass="path" presetSubtype="0" accel="50000" decel="50000" fill="hold" nodeType="afterEffect">
                                  <p:stCondLst>
                                    <p:cond delay="0"/>
                                  </p:stCondLst>
                                  <p:childTnLst>
                                    <p:animMotion origin="layout" path="M -3.88889E-6 0.00139 L -3.88889E-6 0.09792 " pathEditMode="relative" ptsTypes="AA">
                                      <p:cBhvr>
                                        <p:cTn id="45" dur="500" fill="hold"/>
                                        <p:tgtEl>
                                          <p:spTgt spid="23"/>
                                        </p:tgtEl>
                                        <p:attrNameLst>
                                          <p:attrName>ppt_x</p:attrName>
                                          <p:attrName>ppt_y</p:attrName>
                                        </p:attrNameLst>
                                      </p:cBhvr>
                                    </p:animMotion>
                                  </p:childTnLst>
                                </p:cTn>
                              </p:par>
                              <p:par>
                                <p:cTn id="46" presetID="3" presetClass="emph" presetSubtype="2" fill="hold" nodeType="withEffect">
                                  <p:stCondLst>
                                    <p:cond delay="0"/>
                                  </p:stCondLst>
                                  <p:childTnLst>
                                    <p:animClr clrSpc="rgb" dir="cw">
                                      <p:cBhvr override="childStyle">
                                        <p:cTn id="47" dur="500" fill="hold"/>
                                        <p:tgtEl>
                                          <p:spTgt spid="73">
                                            <p:txEl>
                                              <p:pRg st="0" end="0"/>
                                            </p:txEl>
                                          </p:spTgt>
                                        </p:tgtEl>
                                        <p:attrNameLst>
                                          <p:attrName>style.color</p:attrName>
                                        </p:attrNameLst>
                                      </p:cBhvr>
                                      <p:to>
                                        <a:srgbClr val="000000"/>
                                      </p:to>
                                    </p:animClr>
                                  </p:childTnLst>
                                </p:cTn>
                              </p:par>
                              <p:par>
                                <p:cTn id="48" presetID="10" presetClass="entr" presetSubtype="0" fill="hold" nodeType="withEffect">
                                  <p:stCondLst>
                                    <p:cond delay="0"/>
                                  </p:stCondLst>
                                  <p:childTnLst>
                                    <p:set>
                                      <p:cBhvr>
                                        <p:cTn id="49" dur="1" fill="hold">
                                          <p:stCondLst>
                                            <p:cond delay="0"/>
                                          </p:stCondLst>
                                        </p:cTn>
                                        <p:tgtEl>
                                          <p:spTgt spid="73">
                                            <p:txEl>
                                              <p:pRg st="1" end="1"/>
                                            </p:txEl>
                                          </p:spTgt>
                                        </p:tgtEl>
                                        <p:attrNameLst>
                                          <p:attrName>style.visibility</p:attrName>
                                        </p:attrNameLst>
                                      </p:cBhvr>
                                      <p:to>
                                        <p:strVal val="visible"/>
                                      </p:to>
                                    </p:set>
                                    <p:animEffect transition="in" filter="fade">
                                      <p:cBhvr>
                                        <p:cTn id="50" dur="500"/>
                                        <p:tgtEl>
                                          <p:spTgt spid="73">
                                            <p:txEl>
                                              <p:pRg st="1" end="1"/>
                                            </p:txEl>
                                          </p:spTgt>
                                        </p:tgtEl>
                                      </p:cBhvr>
                                    </p:animEffect>
                                  </p:childTnLst>
                                </p:cTn>
                              </p:par>
                              <p:par>
                                <p:cTn id="51" presetID="3" presetClass="emph" presetSubtype="2" fill="hold" nodeType="withEffect">
                                  <p:stCondLst>
                                    <p:cond delay="0"/>
                                  </p:stCondLst>
                                  <p:childTnLst>
                                    <p:animClr clrSpc="rgb" dir="cw">
                                      <p:cBhvr override="childStyle">
                                        <p:cTn id="52" dur="500" fill="hold"/>
                                        <p:tgtEl>
                                          <p:spTgt spid="73">
                                            <p:txEl>
                                              <p:pRg st="1" end="1"/>
                                            </p:txEl>
                                          </p:spTgt>
                                        </p:tgtEl>
                                        <p:attrNameLst>
                                          <p:attrName>style.color</p:attrName>
                                        </p:attrNameLst>
                                      </p:cBhvr>
                                      <p:to>
                                        <a:srgbClr val="F93800"/>
                                      </p:to>
                                    </p:animClr>
                                  </p:childTnLst>
                                </p:cTn>
                              </p:par>
                            </p:childTnLst>
                          </p:cTn>
                        </p:par>
                        <p:par>
                          <p:cTn id="53" fill="hold">
                            <p:stCondLst>
                              <p:cond delay="4000"/>
                            </p:stCondLst>
                            <p:childTnLst>
                              <p:par>
                                <p:cTn id="54" presetID="10" presetClass="exit" presetSubtype="0" fill="hold" grpId="1" nodeType="afterEffect">
                                  <p:stCondLst>
                                    <p:cond delay="0"/>
                                  </p:stCondLst>
                                  <p:childTnLst>
                                    <p:animEffect transition="out" filter="fade">
                                      <p:cBhvr>
                                        <p:cTn id="55" dur="500"/>
                                        <p:tgtEl>
                                          <p:spTgt spid="45"/>
                                        </p:tgtEl>
                                      </p:cBhvr>
                                    </p:animEffect>
                                    <p:set>
                                      <p:cBhvr>
                                        <p:cTn id="56" dur="1" fill="hold">
                                          <p:stCondLst>
                                            <p:cond delay="499"/>
                                          </p:stCondLst>
                                        </p:cTn>
                                        <p:tgtEl>
                                          <p:spTgt spid="45"/>
                                        </p:tgtEl>
                                        <p:attrNameLst>
                                          <p:attrName>style.visibility</p:attrName>
                                        </p:attrNameLst>
                                      </p:cBhvr>
                                      <p:to>
                                        <p:strVal val="hidden"/>
                                      </p:to>
                                    </p:set>
                                  </p:childTnLst>
                                </p:cTn>
                              </p:par>
                              <p:par>
                                <p:cTn id="57" presetID="3" presetClass="emph" presetSubtype="2" fill="hold" nodeType="withEffect">
                                  <p:stCondLst>
                                    <p:cond delay="0"/>
                                  </p:stCondLst>
                                  <p:childTnLst>
                                    <p:animClr clrSpc="rgb" dir="cw">
                                      <p:cBhvr override="childStyle">
                                        <p:cTn id="58" dur="500" fill="hold"/>
                                        <p:tgtEl>
                                          <p:spTgt spid="65">
                                            <p:txEl>
                                              <p:pRg st="0" end="0"/>
                                            </p:txEl>
                                          </p:spTgt>
                                        </p:tgtEl>
                                        <p:attrNameLst>
                                          <p:attrName>style.color</p:attrName>
                                        </p:attrNameLst>
                                      </p:cBhvr>
                                      <p:to>
                                        <a:srgbClr val="000000"/>
                                      </p:to>
                                    </p:animClr>
                                  </p:childTnLst>
                                </p:cTn>
                              </p:par>
                            </p:childTnLst>
                          </p:cTn>
                        </p:par>
                        <p:par>
                          <p:cTn id="59" fill="hold">
                            <p:stCondLst>
                              <p:cond delay="4500"/>
                            </p:stCondLst>
                            <p:childTnLst>
                              <p:par>
                                <p:cTn id="60" presetID="3" presetClass="emph" presetSubtype="2" fill="hold" nodeType="afterEffect">
                                  <p:stCondLst>
                                    <p:cond delay="0"/>
                                  </p:stCondLst>
                                  <p:childTnLst>
                                    <p:animClr clrSpc="rgb" dir="cw">
                                      <p:cBhvr override="childStyle">
                                        <p:cTn id="61" dur="500" fill="hold"/>
                                        <p:tgtEl>
                                          <p:spTgt spid="68">
                                            <p:txEl>
                                              <p:pRg st="0" end="0"/>
                                            </p:txEl>
                                          </p:spTgt>
                                        </p:tgtEl>
                                        <p:attrNameLst>
                                          <p:attrName>style.color</p:attrName>
                                        </p:attrNameLst>
                                      </p:cBhvr>
                                      <p:to>
                                        <a:srgbClr val="FF3700"/>
                                      </p:to>
                                    </p:animClr>
                                  </p:childTnLst>
                                </p:cTn>
                              </p:par>
                              <p:par>
                                <p:cTn id="62" presetID="10" presetClass="entr" presetSubtype="0" fill="hold" grpId="0" nodeType="with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fade">
                                      <p:cBhvr>
                                        <p:cTn id="64" dur="500"/>
                                        <p:tgtEl>
                                          <p:spTgt spid="46"/>
                                        </p:tgtEl>
                                      </p:cBhvr>
                                    </p:animEffect>
                                  </p:childTnLst>
                                </p:cTn>
                              </p:par>
                            </p:childTnLst>
                          </p:cTn>
                        </p:par>
                        <p:par>
                          <p:cTn id="65" fill="hold">
                            <p:stCondLst>
                              <p:cond delay="5000"/>
                            </p:stCondLst>
                            <p:childTnLst>
                              <p:par>
                                <p:cTn id="66" presetID="0" presetClass="path" presetSubtype="0" accel="50000" decel="50000" fill="hold" nodeType="afterEffect">
                                  <p:stCondLst>
                                    <p:cond delay="0"/>
                                  </p:stCondLst>
                                  <p:childTnLst>
                                    <p:animMotion origin="layout" path="M -3.88889E-6 0.09792 L -3.88889E-6 0.1919 " pathEditMode="relative" rAng="0" ptsTypes="AA">
                                      <p:cBhvr>
                                        <p:cTn id="67" dur="500" fill="hold"/>
                                        <p:tgtEl>
                                          <p:spTgt spid="23"/>
                                        </p:tgtEl>
                                        <p:attrNameLst>
                                          <p:attrName>ppt_x</p:attrName>
                                          <p:attrName>ppt_y</p:attrName>
                                        </p:attrNameLst>
                                      </p:cBhvr>
                                      <p:rCtr x="0" y="4699"/>
                                    </p:animMotion>
                                  </p:childTnLst>
                                </p:cTn>
                              </p:par>
                              <p:par>
                                <p:cTn id="68" presetID="3" presetClass="emph" presetSubtype="2" fill="hold" nodeType="withEffect">
                                  <p:stCondLst>
                                    <p:cond delay="0"/>
                                  </p:stCondLst>
                                  <p:childTnLst>
                                    <p:animClr clrSpc="rgb" dir="cw">
                                      <p:cBhvr override="childStyle">
                                        <p:cTn id="69" dur="500" fill="hold"/>
                                        <p:tgtEl>
                                          <p:spTgt spid="73">
                                            <p:txEl>
                                              <p:pRg st="1" end="1"/>
                                            </p:txEl>
                                          </p:spTgt>
                                        </p:tgtEl>
                                        <p:attrNameLst>
                                          <p:attrName>style.color</p:attrName>
                                        </p:attrNameLst>
                                      </p:cBhvr>
                                      <p:to>
                                        <a:srgbClr val="000000"/>
                                      </p:to>
                                    </p:animClr>
                                  </p:childTnLst>
                                </p:cTn>
                              </p:par>
                              <p:par>
                                <p:cTn id="70" presetID="10" presetClass="entr" presetSubtype="0" fill="hold" nodeType="withEffect">
                                  <p:stCondLst>
                                    <p:cond delay="0"/>
                                  </p:stCondLst>
                                  <p:childTnLst>
                                    <p:set>
                                      <p:cBhvr>
                                        <p:cTn id="71" dur="1" fill="hold">
                                          <p:stCondLst>
                                            <p:cond delay="0"/>
                                          </p:stCondLst>
                                        </p:cTn>
                                        <p:tgtEl>
                                          <p:spTgt spid="73">
                                            <p:txEl>
                                              <p:pRg st="2" end="2"/>
                                            </p:txEl>
                                          </p:spTgt>
                                        </p:tgtEl>
                                        <p:attrNameLst>
                                          <p:attrName>style.visibility</p:attrName>
                                        </p:attrNameLst>
                                      </p:cBhvr>
                                      <p:to>
                                        <p:strVal val="visible"/>
                                      </p:to>
                                    </p:set>
                                    <p:animEffect transition="in" filter="fade">
                                      <p:cBhvr>
                                        <p:cTn id="72" dur="500"/>
                                        <p:tgtEl>
                                          <p:spTgt spid="73">
                                            <p:txEl>
                                              <p:pRg st="2" end="2"/>
                                            </p:txEl>
                                          </p:spTgt>
                                        </p:tgtEl>
                                      </p:cBhvr>
                                    </p:animEffect>
                                  </p:childTnLst>
                                </p:cTn>
                              </p:par>
                              <p:par>
                                <p:cTn id="73" presetID="10" presetClass="entr" presetSubtype="0" fill="hold" nodeType="withEffect">
                                  <p:stCondLst>
                                    <p:cond delay="0"/>
                                  </p:stCondLst>
                                  <p:childTnLst>
                                    <p:set>
                                      <p:cBhvr>
                                        <p:cTn id="74" dur="1" fill="hold">
                                          <p:stCondLst>
                                            <p:cond delay="0"/>
                                          </p:stCondLst>
                                        </p:cTn>
                                        <p:tgtEl>
                                          <p:spTgt spid="73">
                                            <p:txEl>
                                              <p:pRg st="3" end="3"/>
                                            </p:txEl>
                                          </p:spTgt>
                                        </p:tgtEl>
                                        <p:attrNameLst>
                                          <p:attrName>style.visibility</p:attrName>
                                        </p:attrNameLst>
                                      </p:cBhvr>
                                      <p:to>
                                        <p:strVal val="visible"/>
                                      </p:to>
                                    </p:set>
                                    <p:animEffect transition="in" filter="fade">
                                      <p:cBhvr>
                                        <p:cTn id="75" dur="500"/>
                                        <p:tgtEl>
                                          <p:spTgt spid="73">
                                            <p:txEl>
                                              <p:pRg st="3" end="3"/>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73">
                                            <p:txEl>
                                              <p:pRg st="2" end="2"/>
                                            </p:txEl>
                                          </p:spTgt>
                                        </p:tgtEl>
                                        <p:attrNameLst>
                                          <p:attrName>style.color</p:attrName>
                                        </p:attrNameLst>
                                      </p:cBhvr>
                                      <p:to>
                                        <a:srgbClr val="F93800"/>
                                      </p:to>
                                    </p:animClr>
                                  </p:childTnLst>
                                </p:cTn>
                              </p:par>
                              <p:par>
                                <p:cTn id="78" presetID="3" presetClass="emph" presetSubtype="2" fill="hold" nodeType="withEffect">
                                  <p:stCondLst>
                                    <p:cond delay="0"/>
                                  </p:stCondLst>
                                  <p:childTnLst>
                                    <p:animClr clrSpc="rgb" dir="cw">
                                      <p:cBhvr override="childStyle">
                                        <p:cTn id="79" dur="500" fill="hold"/>
                                        <p:tgtEl>
                                          <p:spTgt spid="73">
                                            <p:txEl>
                                              <p:pRg st="3" end="3"/>
                                            </p:txEl>
                                          </p:spTgt>
                                        </p:tgtEl>
                                        <p:attrNameLst>
                                          <p:attrName>style.color</p:attrName>
                                        </p:attrNameLst>
                                      </p:cBhvr>
                                      <p:to>
                                        <a:srgbClr val="F93800"/>
                                      </p:to>
                                    </p:animClr>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500"/>
                                        <p:tgtEl>
                                          <p:spTgt spid="46"/>
                                        </p:tgtEl>
                                      </p:cBhvr>
                                    </p:animEffect>
                                    <p:set>
                                      <p:cBhvr>
                                        <p:cTn id="84" dur="1" fill="hold">
                                          <p:stCondLst>
                                            <p:cond delay="499"/>
                                          </p:stCondLst>
                                        </p:cTn>
                                        <p:tgtEl>
                                          <p:spTgt spid="46"/>
                                        </p:tgtEl>
                                        <p:attrNameLst>
                                          <p:attrName>style.visibility</p:attrName>
                                        </p:attrNameLst>
                                      </p:cBhvr>
                                      <p:to>
                                        <p:strVal val="hidden"/>
                                      </p:to>
                                    </p:set>
                                  </p:childTnLst>
                                </p:cTn>
                              </p:par>
                              <p:par>
                                <p:cTn id="85" presetID="3" presetClass="emph" presetSubtype="2" fill="hold" nodeType="withEffect">
                                  <p:stCondLst>
                                    <p:cond delay="0"/>
                                  </p:stCondLst>
                                  <p:childTnLst>
                                    <p:animClr clrSpc="rgb" dir="cw">
                                      <p:cBhvr override="childStyle">
                                        <p:cTn id="86" dur="500" fill="hold"/>
                                        <p:tgtEl>
                                          <p:spTgt spid="68">
                                            <p:txEl>
                                              <p:pRg st="0" end="0"/>
                                            </p:txEl>
                                          </p:spTgt>
                                        </p:tgtEl>
                                        <p:attrNameLst>
                                          <p:attrName>style.color</p:attrName>
                                        </p:attrNameLst>
                                      </p:cBhvr>
                                      <p:to>
                                        <a:srgbClr val="000000"/>
                                      </p:to>
                                    </p:animClr>
                                  </p:childTnLst>
                                </p:cTn>
                              </p:par>
                              <p:par>
                                <p:cTn id="87" presetID="3" presetClass="emph" presetSubtype="2" fill="hold" nodeType="withEffect">
                                  <p:stCondLst>
                                    <p:cond delay="0"/>
                                  </p:stCondLst>
                                  <p:childTnLst>
                                    <p:animClr clrSpc="rgb" dir="cw">
                                      <p:cBhvr override="childStyle">
                                        <p:cTn id="88" dur="500" fill="hold"/>
                                        <p:tgtEl>
                                          <p:spTgt spid="70">
                                            <p:txEl>
                                              <p:pRg st="0" end="0"/>
                                            </p:txEl>
                                          </p:spTgt>
                                        </p:tgtEl>
                                        <p:attrNameLst>
                                          <p:attrName>style.color</p:attrName>
                                        </p:attrNameLst>
                                      </p:cBhvr>
                                      <p:to>
                                        <a:srgbClr val="F93800"/>
                                      </p:to>
                                    </p:animClr>
                                  </p:childTnLst>
                                </p:cTn>
                              </p:par>
                              <p:par>
                                <p:cTn id="89" presetID="10" presetClass="entr" presetSubtype="0" fill="hold" grpId="1" nodeType="withEffect">
                                  <p:stCondLst>
                                    <p:cond delay="0"/>
                                  </p:stCondLst>
                                  <p:childTnLst>
                                    <p:set>
                                      <p:cBhvr>
                                        <p:cTn id="90" dur="1" fill="hold">
                                          <p:stCondLst>
                                            <p:cond delay="0"/>
                                          </p:stCondLst>
                                        </p:cTn>
                                        <p:tgtEl>
                                          <p:spTgt spid="47"/>
                                        </p:tgtEl>
                                        <p:attrNameLst>
                                          <p:attrName>style.visibility</p:attrName>
                                        </p:attrNameLst>
                                      </p:cBhvr>
                                      <p:to>
                                        <p:strVal val="visible"/>
                                      </p:to>
                                    </p:set>
                                    <p:animEffect transition="in" filter="fade">
                                      <p:cBhvr>
                                        <p:cTn id="91" dur="500"/>
                                        <p:tgtEl>
                                          <p:spTgt spid="47"/>
                                        </p:tgtEl>
                                      </p:cBhvr>
                                    </p:animEffect>
                                  </p:childTnLst>
                                </p:cTn>
                              </p:par>
                              <p:par>
                                <p:cTn id="92" presetID="0" presetClass="path" presetSubtype="0" accel="50000" decel="50000" fill="hold" nodeType="withEffect">
                                  <p:stCondLst>
                                    <p:cond delay="0"/>
                                  </p:stCondLst>
                                  <p:childTnLst>
                                    <p:animMotion origin="layout" path="M -3.88889E-6 0.19189 L -3.88889E-6 0.28125 " pathEditMode="relative" rAng="0" ptsTypes="AA">
                                      <p:cBhvr>
                                        <p:cTn id="93" dur="500" fill="hold"/>
                                        <p:tgtEl>
                                          <p:spTgt spid="23"/>
                                        </p:tgtEl>
                                        <p:attrNameLst>
                                          <p:attrName>ppt_x</p:attrName>
                                          <p:attrName>ppt_y</p:attrName>
                                        </p:attrNameLst>
                                      </p:cBhvr>
                                      <p:rCtr x="0" y="4190"/>
                                    </p:animMotion>
                                  </p:childTnLst>
                                </p:cTn>
                              </p:par>
                              <p:par>
                                <p:cTn id="94" presetID="3" presetClass="emph" presetSubtype="2" fill="hold" nodeType="withEffect">
                                  <p:stCondLst>
                                    <p:cond delay="0"/>
                                  </p:stCondLst>
                                  <p:childTnLst>
                                    <p:animClr clrSpc="rgb" dir="cw">
                                      <p:cBhvr override="childStyle">
                                        <p:cTn id="95" dur="500" fill="hold"/>
                                        <p:tgtEl>
                                          <p:spTgt spid="73">
                                            <p:txEl>
                                              <p:pRg st="2" end="2"/>
                                            </p:txEl>
                                          </p:spTgt>
                                        </p:tgtEl>
                                        <p:attrNameLst>
                                          <p:attrName>style.color</p:attrName>
                                        </p:attrNameLst>
                                      </p:cBhvr>
                                      <p:to>
                                        <a:srgbClr val="000000"/>
                                      </p:to>
                                    </p:animClr>
                                  </p:childTnLst>
                                </p:cTn>
                              </p:par>
                              <p:par>
                                <p:cTn id="96" presetID="3" presetClass="emph" presetSubtype="2" fill="hold" nodeType="withEffect">
                                  <p:stCondLst>
                                    <p:cond delay="0"/>
                                  </p:stCondLst>
                                  <p:childTnLst>
                                    <p:animClr clrSpc="rgb" dir="cw">
                                      <p:cBhvr override="childStyle">
                                        <p:cTn id="97" dur="500" fill="hold"/>
                                        <p:tgtEl>
                                          <p:spTgt spid="73">
                                            <p:txEl>
                                              <p:pRg st="3" end="3"/>
                                            </p:txEl>
                                          </p:spTgt>
                                        </p:tgtEl>
                                        <p:attrNameLst>
                                          <p:attrName>style.color</p:attrName>
                                        </p:attrNameLst>
                                      </p:cBhvr>
                                      <p:to>
                                        <a:srgbClr val="000000"/>
                                      </p:to>
                                    </p:animClr>
                                  </p:childTnLst>
                                </p:cTn>
                              </p:par>
                              <p:par>
                                <p:cTn id="98" presetID="10" presetClass="entr" presetSubtype="0" fill="hold" nodeType="withEffect">
                                  <p:stCondLst>
                                    <p:cond delay="0"/>
                                  </p:stCondLst>
                                  <p:childTnLst>
                                    <p:set>
                                      <p:cBhvr>
                                        <p:cTn id="99" dur="1" fill="hold">
                                          <p:stCondLst>
                                            <p:cond delay="0"/>
                                          </p:stCondLst>
                                        </p:cTn>
                                        <p:tgtEl>
                                          <p:spTgt spid="73">
                                            <p:txEl>
                                              <p:pRg st="4" end="4"/>
                                            </p:txEl>
                                          </p:spTgt>
                                        </p:tgtEl>
                                        <p:attrNameLst>
                                          <p:attrName>style.visibility</p:attrName>
                                        </p:attrNameLst>
                                      </p:cBhvr>
                                      <p:to>
                                        <p:strVal val="visible"/>
                                      </p:to>
                                    </p:set>
                                    <p:animEffect transition="in" filter="fade">
                                      <p:cBhvr>
                                        <p:cTn id="100" dur="500"/>
                                        <p:tgtEl>
                                          <p:spTgt spid="73">
                                            <p:txEl>
                                              <p:pRg st="4" end="4"/>
                                            </p:txEl>
                                          </p:spTgt>
                                        </p:tgtEl>
                                      </p:cBhvr>
                                    </p:animEffect>
                                  </p:childTnLst>
                                </p:cTn>
                              </p:par>
                              <p:par>
                                <p:cTn id="101" presetID="10" presetClass="entr" presetSubtype="0" fill="hold" nodeType="withEffect">
                                  <p:stCondLst>
                                    <p:cond delay="0"/>
                                  </p:stCondLst>
                                  <p:childTnLst>
                                    <p:set>
                                      <p:cBhvr>
                                        <p:cTn id="102" dur="1" fill="hold">
                                          <p:stCondLst>
                                            <p:cond delay="0"/>
                                          </p:stCondLst>
                                        </p:cTn>
                                        <p:tgtEl>
                                          <p:spTgt spid="73">
                                            <p:txEl>
                                              <p:pRg st="5" end="5"/>
                                            </p:txEl>
                                          </p:spTgt>
                                        </p:tgtEl>
                                        <p:attrNameLst>
                                          <p:attrName>style.visibility</p:attrName>
                                        </p:attrNameLst>
                                      </p:cBhvr>
                                      <p:to>
                                        <p:strVal val="visible"/>
                                      </p:to>
                                    </p:set>
                                    <p:animEffect transition="in" filter="fade">
                                      <p:cBhvr>
                                        <p:cTn id="103" dur="500"/>
                                        <p:tgtEl>
                                          <p:spTgt spid="73">
                                            <p:txEl>
                                              <p:pRg st="5" end="5"/>
                                            </p:txEl>
                                          </p:spTgt>
                                        </p:tgtEl>
                                      </p:cBhvr>
                                    </p:animEffect>
                                  </p:childTnLst>
                                </p:cTn>
                              </p:par>
                              <p:par>
                                <p:cTn id="104" presetID="3" presetClass="emph" presetSubtype="2" fill="hold" nodeType="withEffect">
                                  <p:stCondLst>
                                    <p:cond delay="0"/>
                                  </p:stCondLst>
                                  <p:childTnLst>
                                    <p:animClr clrSpc="rgb" dir="cw">
                                      <p:cBhvr override="childStyle">
                                        <p:cTn id="105" dur="500" fill="hold"/>
                                        <p:tgtEl>
                                          <p:spTgt spid="73">
                                            <p:txEl>
                                              <p:pRg st="4" end="4"/>
                                            </p:txEl>
                                          </p:spTgt>
                                        </p:tgtEl>
                                        <p:attrNameLst>
                                          <p:attrName>style.color</p:attrName>
                                        </p:attrNameLst>
                                      </p:cBhvr>
                                      <p:to>
                                        <a:srgbClr val="F93800"/>
                                      </p:to>
                                    </p:animClr>
                                  </p:childTnLst>
                                </p:cTn>
                              </p:par>
                              <p:par>
                                <p:cTn id="106" presetID="3" presetClass="emph" presetSubtype="2" fill="hold" nodeType="withEffect">
                                  <p:stCondLst>
                                    <p:cond delay="0"/>
                                  </p:stCondLst>
                                  <p:childTnLst>
                                    <p:animClr clrSpc="rgb" dir="cw">
                                      <p:cBhvr override="childStyle">
                                        <p:cTn id="107" dur="500" fill="hold"/>
                                        <p:tgtEl>
                                          <p:spTgt spid="73">
                                            <p:txEl>
                                              <p:pRg st="5" end="5"/>
                                            </p:txEl>
                                          </p:spTgt>
                                        </p:tgtEl>
                                        <p:attrNameLst>
                                          <p:attrName>style.color</p:attrName>
                                        </p:attrNameLst>
                                      </p:cBhvr>
                                      <p:to>
                                        <a:srgbClr val="F93800"/>
                                      </p:to>
                                    </p:animClr>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47"/>
                                        </p:tgtEl>
                                      </p:cBhvr>
                                    </p:animEffect>
                                    <p:set>
                                      <p:cBhvr>
                                        <p:cTn id="112" dur="1" fill="hold">
                                          <p:stCondLst>
                                            <p:cond delay="499"/>
                                          </p:stCondLst>
                                        </p:cTn>
                                        <p:tgtEl>
                                          <p:spTgt spid="47"/>
                                        </p:tgtEl>
                                        <p:attrNameLst>
                                          <p:attrName>style.visibility</p:attrName>
                                        </p:attrNameLst>
                                      </p:cBhvr>
                                      <p:to>
                                        <p:strVal val="hidden"/>
                                      </p:to>
                                    </p:set>
                                  </p:childTnLst>
                                </p:cTn>
                              </p:par>
                              <p:par>
                                <p:cTn id="113" presetID="3" presetClass="emph" presetSubtype="2" fill="hold" nodeType="withEffect">
                                  <p:stCondLst>
                                    <p:cond delay="0"/>
                                  </p:stCondLst>
                                  <p:childTnLst>
                                    <p:animClr clrSpc="rgb" dir="cw">
                                      <p:cBhvr override="childStyle">
                                        <p:cTn id="114" dur="500" fill="hold"/>
                                        <p:tgtEl>
                                          <p:spTgt spid="70">
                                            <p:txEl>
                                              <p:pRg st="0" end="0"/>
                                            </p:txEl>
                                          </p:spTgt>
                                        </p:tgtEl>
                                        <p:attrNameLst>
                                          <p:attrName>style.color</p:attrName>
                                        </p:attrNameLst>
                                      </p:cBhvr>
                                      <p:to>
                                        <a:srgbClr val="000000"/>
                                      </p:to>
                                    </p:animClr>
                                  </p:childTnLst>
                                </p:cTn>
                              </p:par>
                              <p:par>
                                <p:cTn id="115" presetID="3" presetClass="emph" presetSubtype="2" fill="hold" nodeType="withEffect">
                                  <p:stCondLst>
                                    <p:cond delay="0"/>
                                  </p:stCondLst>
                                  <p:childTnLst>
                                    <p:animClr clrSpc="rgb" dir="cw">
                                      <p:cBhvr override="childStyle">
                                        <p:cTn id="116" dur="500" fill="hold"/>
                                        <p:tgtEl>
                                          <p:spTgt spid="66">
                                            <p:txEl>
                                              <p:pRg st="0" end="0"/>
                                            </p:txEl>
                                          </p:spTgt>
                                        </p:tgtEl>
                                        <p:attrNameLst>
                                          <p:attrName>style.color</p:attrName>
                                        </p:attrNameLst>
                                      </p:cBhvr>
                                      <p:to>
                                        <a:srgbClr val="FF3700"/>
                                      </p:to>
                                    </p:animClr>
                                  </p:childTnLst>
                                </p:cTn>
                              </p:par>
                              <p:par>
                                <p:cTn id="117" presetID="10" presetClass="entr" presetSubtype="0" fill="hold" grpId="2" nodeType="withEffect">
                                  <p:stCondLst>
                                    <p:cond delay="0"/>
                                  </p:stCondLst>
                                  <p:childTnLst>
                                    <p:set>
                                      <p:cBhvr>
                                        <p:cTn id="118" dur="1" fill="hold">
                                          <p:stCondLst>
                                            <p:cond delay="0"/>
                                          </p:stCondLst>
                                        </p:cTn>
                                        <p:tgtEl>
                                          <p:spTgt spid="48"/>
                                        </p:tgtEl>
                                        <p:attrNameLst>
                                          <p:attrName>style.visibility</p:attrName>
                                        </p:attrNameLst>
                                      </p:cBhvr>
                                      <p:to>
                                        <p:strVal val="visible"/>
                                      </p:to>
                                    </p:set>
                                    <p:animEffect transition="in" filter="fade">
                                      <p:cBhvr>
                                        <p:cTn id="119" dur="500"/>
                                        <p:tgtEl>
                                          <p:spTgt spid="48"/>
                                        </p:tgtEl>
                                      </p:cBhvr>
                                    </p:animEffect>
                                  </p:childTnLst>
                                </p:cTn>
                              </p:par>
                              <p:par>
                                <p:cTn id="120" presetID="0" presetClass="path" presetSubtype="0" accel="50000" decel="50000" fill="hold" nodeType="withEffect">
                                  <p:stCondLst>
                                    <p:cond delay="0"/>
                                  </p:stCondLst>
                                  <p:childTnLst>
                                    <p:animMotion origin="layout" path="M -3.88889E-6 0.28125 L -3.88889E-6 0.37871 " pathEditMode="relative" rAng="0" ptsTypes="AA">
                                      <p:cBhvr>
                                        <p:cTn id="121" dur="500" fill="hold"/>
                                        <p:tgtEl>
                                          <p:spTgt spid="23"/>
                                        </p:tgtEl>
                                        <p:attrNameLst>
                                          <p:attrName>ppt_x</p:attrName>
                                          <p:attrName>ppt_y</p:attrName>
                                        </p:attrNameLst>
                                      </p:cBhvr>
                                      <p:rCtr x="0" y="5162"/>
                                    </p:animMotion>
                                  </p:childTnLst>
                                </p:cTn>
                              </p:par>
                              <p:par>
                                <p:cTn id="122" presetID="3" presetClass="emph" presetSubtype="2" fill="hold" nodeType="withEffect">
                                  <p:stCondLst>
                                    <p:cond delay="0"/>
                                  </p:stCondLst>
                                  <p:childTnLst>
                                    <p:animClr clrSpc="rgb" dir="cw">
                                      <p:cBhvr override="childStyle">
                                        <p:cTn id="123" dur="500" fill="hold"/>
                                        <p:tgtEl>
                                          <p:spTgt spid="73">
                                            <p:txEl>
                                              <p:pRg st="4" end="4"/>
                                            </p:txEl>
                                          </p:spTgt>
                                        </p:tgtEl>
                                        <p:attrNameLst>
                                          <p:attrName>style.color</p:attrName>
                                        </p:attrNameLst>
                                      </p:cBhvr>
                                      <p:to>
                                        <a:srgbClr val="000000"/>
                                      </p:to>
                                    </p:animClr>
                                  </p:childTnLst>
                                </p:cTn>
                              </p:par>
                              <p:par>
                                <p:cTn id="124" presetID="3" presetClass="emph" presetSubtype="2" fill="hold" nodeType="withEffect">
                                  <p:stCondLst>
                                    <p:cond delay="0"/>
                                  </p:stCondLst>
                                  <p:childTnLst>
                                    <p:animClr clrSpc="rgb" dir="cw">
                                      <p:cBhvr override="childStyle">
                                        <p:cTn id="125" dur="500" fill="hold"/>
                                        <p:tgtEl>
                                          <p:spTgt spid="73">
                                            <p:txEl>
                                              <p:pRg st="5" end="5"/>
                                            </p:txEl>
                                          </p:spTgt>
                                        </p:tgtEl>
                                        <p:attrNameLst>
                                          <p:attrName>style.color</p:attrName>
                                        </p:attrNameLst>
                                      </p:cBhvr>
                                      <p:to>
                                        <a:srgbClr val="000000"/>
                                      </p:to>
                                    </p:animClr>
                                  </p:childTnLst>
                                </p:cTn>
                              </p:par>
                              <p:par>
                                <p:cTn id="126" presetID="10" presetClass="entr" presetSubtype="0" fill="hold" nodeType="withEffect">
                                  <p:stCondLst>
                                    <p:cond delay="0"/>
                                  </p:stCondLst>
                                  <p:childTnLst>
                                    <p:set>
                                      <p:cBhvr>
                                        <p:cTn id="127" dur="1" fill="hold">
                                          <p:stCondLst>
                                            <p:cond delay="0"/>
                                          </p:stCondLst>
                                        </p:cTn>
                                        <p:tgtEl>
                                          <p:spTgt spid="73">
                                            <p:txEl>
                                              <p:pRg st="6" end="6"/>
                                            </p:txEl>
                                          </p:spTgt>
                                        </p:tgtEl>
                                        <p:attrNameLst>
                                          <p:attrName>style.visibility</p:attrName>
                                        </p:attrNameLst>
                                      </p:cBhvr>
                                      <p:to>
                                        <p:strVal val="visible"/>
                                      </p:to>
                                    </p:set>
                                    <p:animEffect transition="in" filter="fade">
                                      <p:cBhvr>
                                        <p:cTn id="128" dur="500"/>
                                        <p:tgtEl>
                                          <p:spTgt spid="73">
                                            <p:txEl>
                                              <p:pRg st="6" end="6"/>
                                            </p:txEl>
                                          </p:spTgt>
                                        </p:tgtEl>
                                      </p:cBhvr>
                                    </p:animEffect>
                                  </p:childTnLst>
                                </p:cTn>
                              </p:par>
                              <p:par>
                                <p:cTn id="129" presetID="3" presetClass="emph" presetSubtype="2" fill="hold" nodeType="withEffect">
                                  <p:stCondLst>
                                    <p:cond delay="0"/>
                                  </p:stCondLst>
                                  <p:childTnLst>
                                    <p:animClr clrSpc="rgb" dir="cw">
                                      <p:cBhvr override="childStyle">
                                        <p:cTn id="130" dur="500" fill="hold"/>
                                        <p:tgtEl>
                                          <p:spTgt spid="73">
                                            <p:txEl>
                                              <p:pRg st="6" end="6"/>
                                            </p:txEl>
                                          </p:spTgt>
                                        </p:tgtEl>
                                        <p:attrNameLst>
                                          <p:attrName>style.color</p:attrName>
                                        </p:attrNameLst>
                                      </p:cBhvr>
                                      <p:to>
                                        <a:srgbClr val="F93800"/>
                                      </p:to>
                                    </p:animClr>
                                  </p:childTnLst>
                                </p:cTn>
                              </p:par>
                              <p:par>
                                <p:cTn id="131" presetID="10" presetClass="entr" presetSubtype="0" fill="hold" grpId="0" nodeType="withEffect">
                                  <p:stCondLst>
                                    <p:cond delay="0"/>
                                  </p:stCondLst>
                                  <p:childTnLst>
                                    <p:set>
                                      <p:cBhvr>
                                        <p:cTn id="132" dur="1" fill="hold">
                                          <p:stCondLst>
                                            <p:cond delay="0"/>
                                          </p:stCondLst>
                                        </p:cTn>
                                        <p:tgtEl>
                                          <p:spTgt spid="48"/>
                                        </p:tgtEl>
                                        <p:attrNameLst>
                                          <p:attrName>style.visibility</p:attrName>
                                        </p:attrNameLst>
                                      </p:cBhvr>
                                      <p:to>
                                        <p:strVal val="visible"/>
                                      </p:to>
                                    </p:set>
                                    <p:animEffect transition="in" filter="fade">
                                      <p:cBhvr>
                                        <p:cTn id="133" dur="500"/>
                                        <p:tgtEl>
                                          <p:spTgt spid="48"/>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grpId="1" nodeType="clickEffect">
                                  <p:stCondLst>
                                    <p:cond delay="0"/>
                                  </p:stCondLst>
                                  <p:childTnLst>
                                    <p:animEffect transition="out" filter="fade">
                                      <p:cBhvr>
                                        <p:cTn id="137" dur="500"/>
                                        <p:tgtEl>
                                          <p:spTgt spid="48"/>
                                        </p:tgtEl>
                                      </p:cBhvr>
                                    </p:animEffect>
                                    <p:set>
                                      <p:cBhvr>
                                        <p:cTn id="138" dur="1" fill="hold">
                                          <p:stCondLst>
                                            <p:cond delay="499"/>
                                          </p:stCondLst>
                                        </p:cTn>
                                        <p:tgtEl>
                                          <p:spTgt spid="48"/>
                                        </p:tgtEl>
                                        <p:attrNameLst>
                                          <p:attrName>style.visibility</p:attrName>
                                        </p:attrNameLst>
                                      </p:cBhvr>
                                      <p:to>
                                        <p:strVal val="hidden"/>
                                      </p:to>
                                    </p:set>
                                  </p:childTnLst>
                                </p:cTn>
                              </p:par>
                              <p:par>
                                <p:cTn id="139" presetID="3" presetClass="emph" presetSubtype="2" fill="hold" nodeType="withEffect">
                                  <p:stCondLst>
                                    <p:cond delay="0"/>
                                  </p:stCondLst>
                                  <p:childTnLst>
                                    <p:animClr clrSpc="rgb" dir="cw">
                                      <p:cBhvr override="childStyle">
                                        <p:cTn id="140" dur="500" fill="hold"/>
                                        <p:tgtEl>
                                          <p:spTgt spid="66">
                                            <p:txEl>
                                              <p:pRg st="0" end="0"/>
                                            </p:txEl>
                                          </p:spTgt>
                                        </p:tgtEl>
                                        <p:attrNameLst>
                                          <p:attrName>style.color</p:attrName>
                                        </p:attrNameLst>
                                      </p:cBhvr>
                                      <p:to>
                                        <a:srgbClr val="000000"/>
                                      </p:to>
                                    </p:animClr>
                                  </p:childTnLst>
                                </p:cTn>
                              </p:par>
                              <p:par>
                                <p:cTn id="141" presetID="10" presetClass="exit" presetSubtype="0" fill="hold" nodeType="withEffect">
                                  <p:stCondLst>
                                    <p:cond delay="0"/>
                                  </p:stCondLst>
                                  <p:childTnLst>
                                    <p:animEffect transition="out" filter="fade">
                                      <p:cBhvr>
                                        <p:cTn id="142" dur="500"/>
                                        <p:tgtEl>
                                          <p:spTgt spid="23"/>
                                        </p:tgtEl>
                                      </p:cBhvr>
                                    </p:animEffect>
                                    <p:set>
                                      <p:cBhvr>
                                        <p:cTn id="143" dur="1" fill="hold">
                                          <p:stCondLst>
                                            <p:cond delay="499"/>
                                          </p:stCondLst>
                                        </p:cTn>
                                        <p:tgtEl>
                                          <p:spTgt spid="23"/>
                                        </p:tgtEl>
                                        <p:attrNameLst>
                                          <p:attrName>style.visibility</p:attrName>
                                        </p:attrNameLst>
                                      </p:cBhvr>
                                      <p:to>
                                        <p:strVal val="hidden"/>
                                      </p:to>
                                    </p:set>
                                  </p:childTnLst>
                                </p:cTn>
                              </p:par>
                              <p:par>
                                <p:cTn id="144" presetID="3" presetClass="emph" presetSubtype="2" fill="hold" grpId="0" nodeType="withEffect">
                                  <p:stCondLst>
                                    <p:cond delay="0"/>
                                  </p:stCondLst>
                                  <p:childTnLst>
                                    <p:animClr clrSpc="rgb" dir="cw">
                                      <p:cBhvr override="childStyle">
                                        <p:cTn id="145" dur="500" fill="hold"/>
                                        <p:tgtEl>
                                          <p:spTgt spid="73">
                                            <p:txEl>
                                              <p:pRg st="0" end="0"/>
                                            </p:txEl>
                                          </p:spTgt>
                                        </p:tgtEl>
                                        <p:attrNameLst>
                                          <p:attrName>style.color</p:attrName>
                                        </p:attrNameLst>
                                      </p:cBhvr>
                                      <p:to>
                                        <a:srgbClr val="000000"/>
                                      </p:to>
                                    </p:animClr>
                                  </p:childTnLst>
                                </p:cTn>
                              </p:par>
                              <p:par>
                                <p:cTn id="146" presetID="3" presetClass="emph" presetSubtype="2" fill="hold" grpId="0" nodeType="withEffect">
                                  <p:stCondLst>
                                    <p:cond delay="0"/>
                                  </p:stCondLst>
                                  <p:childTnLst>
                                    <p:animClr clrSpc="rgb" dir="cw">
                                      <p:cBhvr override="childStyle">
                                        <p:cTn id="147" dur="500" fill="hold"/>
                                        <p:tgtEl>
                                          <p:spTgt spid="73">
                                            <p:txEl>
                                              <p:pRg st="1" end="1"/>
                                            </p:txEl>
                                          </p:spTgt>
                                        </p:tgtEl>
                                        <p:attrNameLst>
                                          <p:attrName>style.color</p:attrName>
                                        </p:attrNameLst>
                                      </p:cBhvr>
                                      <p:to>
                                        <a:srgbClr val="000000"/>
                                      </p:to>
                                    </p:animClr>
                                  </p:childTnLst>
                                </p:cTn>
                              </p:par>
                              <p:par>
                                <p:cTn id="148" presetID="3" presetClass="emph" presetSubtype="2" fill="hold" grpId="0" nodeType="withEffect">
                                  <p:stCondLst>
                                    <p:cond delay="0"/>
                                  </p:stCondLst>
                                  <p:childTnLst>
                                    <p:animClr clrSpc="rgb" dir="cw">
                                      <p:cBhvr override="childStyle">
                                        <p:cTn id="149" dur="500" fill="hold"/>
                                        <p:tgtEl>
                                          <p:spTgt spid="73">
                                            <p:txEl>
                                              <p:pRg st="2" end="2"/>
                                            </p:txEl>
                                          </p:spTgt>
                                        </p:tgtEl>
                                        <p:attrNameLst>
                                          <p:attrName>style.color</p:attrName>
                                        </p:attrNameLst>
                                      </p:cBhvr>
                                      <p:to>
                                        <a:srgbClr val="000000"/>
                                      </p:to>
                                    </p:animClr>
                                  </p:childTnLst>
                                </p:cTn>
                              </p:par>
                              <p:par>
                                <p:cTn id="150" presetID="3" presetClass="emph" presetSubtype="2" fill="hold" grpId="0" nodeType="withEffect">
                                  <p:stCondLst>
                                    <p:cond delay="0"/>
                                  </p:stCondLst>
                                  <p:childTnLst>
                                    <p:animClr clrSpc="rgb" dir="cw">
                                      <p:cBhvr override="childStyle">
                                        <p:cTn id="151" dur="500" fill="hold"/>
                                        <p:tgtEl>
                                          <p:spTgt spid="73">
                                            <p:txEl>
                                              <p:pRg st="3" end="3"/>
                                            </p:txEl>
                                          </p:spTgt>
                                        </p:tgtEl>
                                        <p:attrNameLst>
                                          <p:attrName>style.color</p:attrName>
                                        </p:attrNameLst>
                                      </p:cBhvr>
                                      <p:to>
                                        <a:srgbClr val="000000"/>
                                      </p:to>
                                    </p:animClr>
                                  </p:childTnLst>
                                </p:cTn>
                              </p:par>
                              <p:par>
                                <p:cTn id="152" presetID="3" presetClass="emph" presetSubtype="2" fill="hold" grpId="0" nodeType="withEffect">
                                  <p:stCondLst>
                                    <p:cond delay="0"/>
                                  </p:stCondLst>
                                  <p:childTnLst>
                                    <p:animClr clrSpc="rgb" dir="cw">
                                      <p:cBhvr override="childStyle">
                                        <p:cTn id="153" dur="500" fill="hold"/>
                                        <p:tgtEl>
                                          <p:spTgt spid="73">
                                            <p:txEl>
                                              <p:pRg st="4" end="4"/>
                                            </p:txEl>
                                          </p:spTgt>
                                        </p:tgtEl>
                                        <p:attrNameLst>
                                          <p:attrName>style.color</p:attrName>
                                        </p:attrNameLst>
                                      </p:cBhvr>
                                      <p:to>
                                        <a:srgbClr val="000000"/>
                                      </p:to>
                                    </p:animClr>
                                  </p:childTnLst>
                                </p:cTn>
                              </p:par>
                              <p:par>
                                <p:cTn id="154" presetID="3" presetClass="emph" presetSubtype="2" fill="hold" grpId="0" nodeType="withEffect">
                                  <p:stCondLst>
                                    <p:cond delay="0"/>
                                  </p:stCondLst>
                                  <p:childTnLst>
                                    <p:animClr clrSpc="rgb" dir="cw">
                                      <p:cBhvr override="childStyle">
                                        <p:cTn id="155" dur="500" fill="hold"/>
                                        <p:tgtEl>
                                          <p:spTgt spid="73">
                                            <p:txEl>
                                              <p:pRg st="5" end="5"/>
                                            </p:txEl>
                                          </p:spTgt>
                                        </p:tgtEl>
                                        <p:attrNameLst>
                                          <p:attrName>style.color</p:attrName>
                                        </p:attrNameLst>
                                      </p:cBhvr>
                                      <p:to>
                                        <a:srgbClr val="000000"/>
                                      </p:to>
                                    </p:animClr>
                                  </p:childTnLst>
                                </p:cTn>
                              </p:par>
                              <p:par>
                                <p:cTn id="156" presetID="3" presetClass="emph" presetSubtype="2" fill="hold" grpId="0" nodeType="withEffect">
                                  <p:stCondLst>
                                    <p:cond delay="0"/>
                                  </p:stCondLst>
                                  <p:childTnLst>
                                    <p:animClr clrSpc="rgb" dir="cw">
                                      <p:cBhvr override="childStyle">
                                        <p:cTn id="157" dur="500" fill="hold"/>
                                        <p:tgtEl>
                                          <p:spTgt spid="73">
                                            <p:txEl>
                                              <p:pRg st="6" end="6"/>
                                            </p:txEl>
                                          </p:spTgt>
                                        </p:tgtEl>
                                        <p:attrNameLst>
                                          <p:attrName>style.color</p:attrName>
                                        </p:attrNameLst>
                                      </p:cBhvr>
                                      <p:to>
                                        <a:srgbClr val="000000"/>
                                      </p:to>
                                    </p:animClr>
                                  </p:childTnLst>
                                </p:cTn>
                              </p:par>
                              <p:par>
                                <p:cTn id="158" presetID="10" presetClass="entr" presetSubtype="0" fill="hold" grpId="0" nodeType="withEffect">
                                  <p:stCondLst>
                                    <p:cond delay="0"/>
                                  </p:stCondLst>
                                  <p:childTnLst>
                                    <p:set>
                                      <p:cBhvr>
                                        <p:cTn id="159" dur="1" fill="hold">
                                          <p:stCondLst>
                                            <p:cond delay="0"/>
                                          </p:stCondLst>
                                        </p:cTn>
                                        <p:tgtEl>
                                          <p:spTgt spid="49"/>
                                        </p:tgtEl>
                                        <p:attrNameLst>
                                          <p:attrName>style.visibility</p:attrName>
                                        </p:attrNameLst>
                                      </p:cBhvr>
                                      <p:to>
                                        <p:strVal val="visible"/>
                                      </p:to>
                                    </p:set>
                                    <p:animEffect transition="in" filter="fade">
                                      <p:cBhvr>
                                        <p:cTn id="16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5" grpId="0" animBg="1"/>
      <p:bldP spid="45" grpId="1" animBg="1"/>
      <p:bldP spid="47" grpId="0" animBg="1"/>
      <p:bldP spid="47" grpId="1" animBg="1"/>
      <p:bldP spid="21" grpId="0" animBg="1"/>
      <p:bldP spid="21" grpId="1" animBg="1"/>
      <p:bldP spid="46" grpId="0" animBg="1"/>
      <p:bldP spid="46" grpId="1" animBg="1"/>
      <p:bldP spid="48" grpId="0" animBg="1"/>
      <p:bldP spid="48" grpId="1" animBg="1"/>
      <p:bldP spid="48" grpId="2" animBg="1"/>
      <p:bldP spid="72" grpId="0"/>
      <p:bldP spid="73" grpId="0" build="allAtOnce"/>
      <p:bldP spid="49" grpId="0"/>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F727-FB78-A94F-A680-F573CCE3866A}"/>
              </a:ext>
            </a:extLst>
          </p:cNvPr>
          <p:cNvSpPr>
            <a:spLocks noGrp="1"/>
          </p:cNvSpPr>
          <p:nvPr>
            <p:ph type="title"/>
          </p:nvPr>
        </p:nvSpPr>
        <p:spPr/>
        <p:txBody>
          <a:bodyPr>
            <a:normAutofit fontScale="90000"/>
          </a:bodyPr>
          <a:lstStyle/>
          <a:p>
            <a:r>
              <a:rPr lang="en-US" dirty="0"/>
              <a:t>Task 2: Optimize the µProgram</a:t>
            </a:r>
            <a:endParaRPr lang="en-US" dirty="0">
              <a:latin typeface="Cambria" panose="02040503050406030204" pitchFamily="18" charset="0"/>
            </a:endParaRPr>
          </a:p>
        </p:txBody>
      </p:sp>
      <p:sp>
        <p:nvSpPr>
          <p:cNvPr id="5" name="Rounded Rectangle 4">
            <a:extLst>
              <a:ext uri="{FF2B5EF4-FFF2-40B4-BE49-F238E27FC236}">
                <a16:creationId xmlns:a16="http://schemas.microsoft.com/office/drawing/2014/main" id="{67A40108-EA13-AD4C-837E-188931DE3B17}"/>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BFE540BD-986C-9646-BC82-A6D242BC5644}"/>
              </a:ext>
            </a:extLst>
          </p:cNvPr>
          <p:cNvGrpSpPr/>
          <p:nvPr/>
        </p:nvGrpSpPr>
        <p:grpSpPr>
          <a:xfrm>
            <a:off x="2378844" y="3534630"/>
            <a:ext cx="419149" cy="76520"/>
            <a:chOff x="4793112" y="4167661"/>
            <a:chExt cx="360464" cy="69048"/>
          </a:xfrm>
        </p:grpSpPr>
        <p:cxnSp>
          <p:nvCxnSpPr>
            <p:cNvPr id="7" name="Straight Connector 6">
              <a:extLst>
                <a:ext uri="{FF2B5EF4-FFF2-40B4-BE49-F238E27FC236}">
                  <a16:creationId xmlns:a16="http://schemas.microsoft.com/office/drawing/2014/main" id="{733B6CCF-D640-2A4A-93FB-89AC2ADD3D45}"/>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lowchart: Connector 11">
              <a:extLst>
                <a:ext uri="{FF2B5EF4-FFF2-40B4-BE49-F238E27FC236}">
                  <a16:creationId xmlns:a16="http://schemas.microsoft.com/office/drawing/2014/main" id="{2566DE22-4191-D94B-A86C-652C6B035F80}"/>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9" name="Straight Connector 8">
            <a:extLst>
              <a:ext uri="{FF2B5EF4-FFF2-40B4-BE49-F238E27FC236}">
                <a16:creationId xmlns:a16="http://schemas.microsoft.com/office/drawing/2014/main" id="{4FD6BBDA-F5CF-EC4E-A0CD-6DC956080A12}"/>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10" name="Flowchart: Connector 8">
            <a:extLst>
              <a:ext uri="{FF2B5EF4-FFF2-40B4-BE49-F238E27FC236}">
                <a16:creationId xmlns:a16="http://schemas.microsoft.com/office/drawing/2014/main" id="{B00FC028-8F03-C346-9446-03946C803C9C}"/>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1" name="Rectangle 10">
            <a:extLst>
              <a:ext uri="{FF2B5EF4-FFF2-40B4-BE49-F238E27FC236}">
                <a16:creationId xmlns:a16="http://schemas.microsoft.com/office/drawing/2014/main" id="{1AE69246-CC57-B547-AE31-B670EC455690}"/>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12" name="Straight Connector 11">
            <a:extLst>
              <a:ext uri="{FF2B5EF4-FFF2-40B4-BE49-F238E27FC236}">
                <a16:creationId xmlns:a16="http://schemas.microsoft.com/office/drawing/2014/main" id="{13947FFF-3F49-3A42-81D7-4C9369148066}"/>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13" name="Flowchart: Connector 9">
            <a:extLst>
              <a:ext uri="{FF2B5EF4-FFF2-40B4-BE49-F238E27FC236}">
                <a16:creationId xmlns:a16="http://schemas.microsoft.com/office/drawing/2014/main" id="{DB08970F-6860-994E-BF47-D87FB822981E}"/>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4" name="Rectangle 13">
            <a:extLst>
              <a:ext uri="{FF2B5EF4-FFF2-40B4-BE49-F238E27FC236}">
                <a16:creationId xmlns:a16="http://schemas.microsoft.com/office/drawing/2014/main" id="{5D48CF24-006D-3B4F-926C-E3F7392CE060}"/>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5" name="Rectangle 14">
            <a:extLst>
              <a:ext uri="{FF2B5EF4-FFF2-40B4-BE49-F238E27FC236}">
                <a16:creationId xmlns:a16="http://schemas.microsoft.com/office/drawing/2014/main" id="{CB5D20AA-B1D8-6747-9EE2-2B81FF644F7F}"/>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16" name="Flowchart: Connector 9">
            <a:extLst>
              <a:ext uri="{FF2B5EF4-FFF2-40B4-BE49-F238E27FC236}">
                <a16:creationId xmlns:a16="http://schemas.microsoft.com/office/drawing/2014/main" id="{33DA884E-5AE6-F34E-8399-A3ACDC2FBB8A}"/>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7" name="Rectangle 16">
            <a:extLst>
              <a:ext uri="{FF2B5EF4-FFF2-40B4-BE49-F238E27FC236}">
                <a16:creationId xmlns:a16="http://schemas.microsoft.com/office/drawing/2014/main" id="{4570718D-CB31-B045-9D38-A51231DEE167}"/>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8" name="Straight Connector 17">
            <a:extLst>
              <a:ext uri="{FF2B5EF4-FFF2-40B4-BE49-F238E27FC236}">
                <a16:creationId xmlns:a16="http://schemas.microsoft.com/office/drawing/2014/main" id="{892B8EDA-DBB9-D148-85D1-D088D1AB2E98}"/>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19" name="Oval 18">
            <a:extLst>
              <a:ext uri="{FF2B5EF4-FFF2-40B4-BE49-F238E27FC236}">
                <a16:creationId xmlns:a16="http://schemas.microsoft.com/office/drawing/2014/main" id="{DD8837DE-28E4-7642-BDE2-A81215202337}"/>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56" name="Rounded Rectangle 55">
            <a:extLst>
              <a:ext uri="{FF2B5EF4-FFF2-40B4-BE49-F238E27FC236}">
                <a16:creationId xmlns:a16="http://schemas.microsoft.com/office/drawing/2014/main" id="{90A5B6D0-CCEE-304D-8A37-F89C7692C720}"/>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57" name="Group 56">
            <a:extLst>
              <a:ext uri="{FF2B5EF4-FFF2-40B4-BE49-F238E27FC236}">
                <a16:creationId xmlns:a16="http://schemas.microsoft.com/office/drawing/2014/main" id="{F6879E07-F494-2C47-8582-8BABE0DC9234}"/>
              </a:ext>
            </a:extLst>
          </p:cNvPr>
          <p:cNvGrpSpPr/>
          <p:nvPr/>
        </p:nvGrpSpPr>
        <p:grpSpPr>
          <a:xfrm>
            <a:off x="2378844" y="3534630"/>
            <a:ext cx="419149" cy="76520"/>
            <a:chOff x="4793112" y="4167661"/>
            <a:chExt cx="360464" cy="69048"/>
          </a:xfrm>
        </p:grpSpPr>
        <p:cxnSp>
          <p:nvCxnSpPr>
            <p:cNvPr id="58" name="Straight Connector 57">
              <a:extLst>
                <a:ext uri="{FF2B5EF4-FFF2-40B4-BE49-F238E27FC236}">
                  <a16:creationId xmlns:a16="http://schemas.microsoft.com/office/drawing/2014/main" id="{45F6D31E-FBF9-254E-8066-4EB79C809076}"/>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Flowchart: Connector 11">
              <a:extLst>
                <a:ext uri="{FF2B5EF4-FFF2-40B4-BE49-F238E27FC236}">
                  <a16:creationId xmlns:a16="http://schemas.microsoft.com/office/drawing/2014/main" id="{827A7D41-5B8B-8046-BA44-2A5622B60214}"/>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60" name="Straight Connector 59">
            <a:extLst>
              <a:ext uri="{FF2B5EF4-FFF2-40B4-BE49-F238E27FC236}">
                <a16:creationId xmlns:a16="http://schemas.microsoft.com/office/drawing/2014/main" id="{3526D6AE-0FAE-AF4C-86D9-E6F70F84F583}"/>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61" name="Flowchart: Connector 8">
            <a:extLst>
              <a:ext uri="{FF2B5EF4-FFF2-40B4-BE49-F238E27FC236}">
                <a16:creationId xmlns:a16="http://schemas.microsoft.com/office/drawing/2014/main" id="{6931EFB0-6B5F-2B40-8B1C-CBD772ABC488}"/>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2" name="Rectangle 61">
            <a:extLst>
              <a:ext uri="{FF2B5EF4-FFF2-40B4-BE49-F238E27FC236}">
                <a16:creationId xmlns:a16="http://schemas.microsoft.com/office/drawing/2014/main" id="{BF0E3D3C-17FF-E249-A742-9D0ED7249E8A}"/>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63" name="Straight Connector 62">
            <a:extLst>
              <a:ext uri="{FF2B5EF4-FFF2-40B4-BE49-F238E27FC236}">
                <a16:creationId xmlns:a16="http://schemas.microsoft.com/office/drawing/2014/main" id="{75BC924E-D3B1-1D4D-B40D-90CF4560F4C2}"/>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64" name="Flowchart: Connector 9">
            <a:extLst>
              <a:ext uri="{FF2B5EF4-FFF2-40B4-BE49-F238E27FC236}">
                <a16:creationId xmlns:a16="http://schemas.microsoft.com/office/drawing/2014/main" id="{D693B917-BCCF-9A4F-86C8-B0BC72D417F0}"/>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5" name="Rectangle 64">
            <a:extLst>
              <a:ext uri="{FF2B5EF4-FFF2-40B4-BE49-F238E27FC236}">
                <a16:creationId xmlns:a16="http://schemas.microsoft.com/office/drawing/2014/main" id="{0634ABAC-7461-2E4E-999C-634B0C225015}"/>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66" name="Rectangle 65">
            <a:extLst>
              <a:ext uri="{FF2B5EF4-FFF2-40B4-BE49-F238E27FC236}">
                <a16:creationId xmlns:a16="http://schemas.microsoft.com/office/drawing/2014/main" id="{A83ACDEB-0899-264E-8CB2-83E7A89BF4C6}"/>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67" name="Flowchart: Connector 9">
            <a:extLst>
              <a:ext uri="{FF2B5EF4-FFF2-40B4-BE49-F238E27FC236}">
                <a16:creationId xmlns:a16="http://schemas.microsoft.com/office/drawing/2014/main" id="{6D65150E-B2E7-8C4B-A99C-0AF575A30181}"/>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8" name="Rectangle 67">
            <a:extLst>
              <a:ext uri="{FF2B5EF4-FFF2-40B4-BE49-F238E27FC236}">
                <a16:creationId xmlns:a16="http://schemas.microsoft.com/office/drawing/2014/main" id="{32985115-748B-0F49-8441-D0FA97438D5F}"/>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69" name="Straight Connector 68">
            <a:extLst>
              <a:ext uri="{FF2B5EF4-FFF2-40B4-BE49-F238E27FC236}">
                <a16:creationId xmlns:a16="http://schemas.microsoft.com/office/drawing/2014/main" id="{97DD21F9-5AB3-214D-B66E-D5DB13B29905}"/>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70" name="Oval 69">
            <a:extLst>
              <a:ext uri="{FF2B5EF4-FFF2-40B4-BE49-F238E27FC236}">
                <a16:creationId xmlns:a16="http://schemas.microsoft.com/office/drawing/2014/main" id="{934DFD4E-A0EB-9D40-8797-45DC950C8E0B}"/>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72" name="Rectangle 71">
            <a:extLst>
              <a:ext uri="{FF2B5EF4-FFF2-40B4-BE49-F238E27FC236}">
                <a16:creationId xmlns:a16="http://schemas.microsoft.com/office/drawing/2014/main" id="{2C0BBDF7-2D1F-754F-80D1-5D6DBEF15267}"/>
              </a:ext>
            </a:extLst>
          </p:cNvPr>
          <p:cNvSpPr/>
          <p:nvPr/>
        </p:nvSpPr>
        <p:spPr>
          <a:xfrm>
            <a:off x="3337317" y="4045226"/>
            <a:ext cx="1421992" cy="707886"/>
          </a:xfrm>
          <a:prstGeom prst="rect">
            <a:avLst/>
          </a:prstGeom>
        </p:spPr>
        <p:txBody>
          <a:bodyPr wrap="none">
            <a:spAutoFit/>
          </a:bodyPr>
          <a:lstStyle/>
          <a:p>
            <a:pPr lvl="0" algn="ctr" defTabSz="914400">
              <a:defRPr/>
            </a:pPr>
            <a:r>
              <a:rPr lang="en-US" sz="2000" dirty="0">
                <a:solidFill>
                  <a:srgbClr val="C00000"/>
                </a:solidFill>
                <a:latin typeface="Cambria" panose="02040503050406030204" pitchFamily="18" charset="0"/>
              </a:rPr>
              <a:t>1. Generate</a:t>
            </a:r>
          </a:p>
          <a:p>
            <a:pPr lvl="0" algn="ctr" defTabSz="914400">
              <a:defRPr/>
            </a:pPr>
            <a:r>
              <a:rPr lang="en-US" sz="2000" dirty="0">
                <a:solidFill>
                  <a:srgbClr val="C00000"/>
                </a:solidFill>
                <a:latin typeface="Cambria" panose="02040503050406030204" pitchFamily="18" charset="0"/>
              </a:rPr>
              <a:t>µProgram </a:t>
            </a:r>
            <a:endParaRPr lang="en-US" sz="2000" baseline="30000" dirty="0">
              <a:solidFill>
                <a:srgbClr val="C00000"/>
              </a:solidFill>
              <a:latin typeface="Cambria" panose="02040503050406030204" pitchFamily="18" charset="0"/>
            </a:endParaRPr>
          </a:p>
        </p:txBody>
      </p:sp>
      <p:sp>
        <p:nvSpPr>
          <p:cNvPr id="73" name="Rounded Rectangle 72">
            <a:extLst>
              <a:ext uri="{FF2B5EF4-FFF2-40B4-BE49-F238E27FC236}">
                <a16:creationId xmlns:a16="http://schemas.microsoft.com/office/drawing/2014/main" id="{36A8B83B-6127-494A-838D-D53E1254A877}"/>
              </a:ext>
            </a:extLst>
          </p:cNvPr>
          <p:cNvSpPr/>
          <p:nvPr/>
        </p:nvSpPr>
        <p:spPr>
          <a:xfrm>
            <a:off x="4720516" y="2181598"/>
            <a:ext cx="2570645" cy="3287949"/>
          </a:xfrm>
          <a:prstGeom prst="roundRect">
            <a:avLst/>
          </a:prstGeom>
          <a:solidFill>
            <a:schemeClr val="accent4">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r>
              <a:rPr lang="en-US" sz="1400" dirty="0">
                <a:solidFill>
                  <a:schemeClr val="tx1"/>
                </a:solidFill>
                <a:latin typeface="Cambria" panose="02040503050406030204" pitchFamily="18" charset="0"/>
                <a:cs typeface="Arial" panose="020B0604020202020204" pitchFamily="34" charset="0"/>
              </a:rPr>
              <a:t>1. Copy</a:t>
            </a:r>
            <a:r>
              <a:rPr lang="en-US" sz="1400" dirty="0">
                <a:solidFill>
                  <a:srgbClr val="FF0000"/>
                </a:solidFill>
                <a:latin typeface="Cambria" panose="02040503050406030204" pitchFamily="18" charset="0"/>
                <a:cs typeface="Arial" panose="020B0604020202020204" pitchFamily="34" charset="0"/>
              </a:rPr>
              <a:t> </a:t>
            </a:r>
            <a:r>
              <a:rPr lang="en-US" sz="1400" dirty="0">
                <a:solidFill>
                  <a:schemeClr val="tx1"/>
                </a:solidFill>
                <a:latin typeface="Cambria" panose="02040503050406030204" pitchFamily="18" charset="0"/>
                <a:cs typeface="Arial" panose="020B0604020202020204" pitchFamily="34" charset="0"/>
              </a:rPr>
              <a:t>A to reserved row </a:t>
            </a: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2. Copy B to reserved row </a:t>
            </a: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3. Copy </a:t>
            </a:r>
            <a:r>
              <a:rPr lang="en-US" sz="1400" dirty="0" err="1">
                <a:solidFill>
                  <a:schemeClr val="tx1"/>
                </a:solidFill>
                <a:latin typeface="Cambria" panose="02040503050406030204" pitchFamily="18" charset="0"/>
                <a:cs typeface="Arial" panose="020B0604020202020204" pitchFamily="34" charset="0"/>
              </a:rPr>
              <a:t>C</a:t>
            </a:r>
            <a:r>
              <a:rPr lang="en-US" sz="1400" baseline="-25000" dirty="0" err="1">
                <a:solidFill>
                  <a:schemeClr val="tx1"/>
                </a:solidFill>
                <a:latin typeface="Cambria" panose="02040503050406030204" pitchFamily="18" charset="0"/>
                <a:cs typeface="Arial" panose="020B0604020202020204" pitchFamily="34" charset="0"/>
              </a:rPr>
              <a:t>in</a:t>
            </a:r>
            <a:r>
              <a:rPr lang="en-US" sz="1400" baseline="-25000" dirty="0">
                <a:solidFill>
                  <a:schemeClr val="tx1"/>
                </a:solidFill>
                <a:latin typeface="Cambria" panose="02040503050406030204" pitchFamily="18" charset="0"/>
                <a:cs typeface="Arial" panose="020B0604020202020204" pitchFamily="34" charset="0"/>
              </a:rPr>
              <a:t> </a:t>
            </a:r>
            <a:r>
              <a:rPr lang="en-US" sz="1400" dirty="0">
                <a:solidFill>
                  <a:schemeClr val="tx1"/>
                </a:solidFill>
                <a:latin typeface="Cambria" panose="02040503050406030204" pitchFamily="18" charset="0"/>
                <a:cs typeface="Arial" panose="020B0604020202020204" pitchFamily="34" charset="0"/>
              </a:rPr>
              <a:t> to reserved row</a:t>
            </a:r>
          </a:p>
          <a:p>
            <a:pPr algn="ct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accent4">
                  <a:lumMod val="40000"/>
                  <a:lumOff val="60000"/>
                </a:schemeClr>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4. Execute MAJ </a:t>
            </a:r>
          </a:p>
          <a:p>
            <a:pPr algn="ctr"/>
            <a:r>
              <a:rPr lang="en-US" sz="1400" b="1" dirty="0">
                <a:solidFill>
                  <a:schemeClr val="tx1"/>
                </a:solidFill>
                <a:latin typeface="Cambria" panose="02040503050406030204" pitchFamily="18" charset="0"/>
                <a:cs typeface="Arial" panose="020B0604020202020204" pitchFamily="34" charset="0"/>
              </a:rPr>
              <a:t>(ACT/PRE)</a:t>
            </a:r>
            <a:br>
              <a:rPr lang="en-US" sz="1400" dirty="0">
                <a:solidFill>
                  <a:schemeClr val="tx1"/>
                </a:solidFill>
                <a:latin typeface="Cambria" panose="02040503050406030204" pitchFamily="18" charset="0"/>
                <a:cs typeface="Arial" panose="020B0604020202020204" pitchFamily="34" charset="0"/>
              </a:rPr>
            </a:br>
            <a:endParaRPr lang="en-US" sz="1400"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5. Copy </a:t>
            </a:r>
            <a:r>
              <a:rPr lang="en-US" sz="1400" dirty="0" err="1">
                <a:solidFill>
                  <a:schemeClr val="tx1"/>
                </a:solidFill>
                <a:latin typeface="Cambria" panose="02040503050406030204" pitchFamily="18" charset="0"/>
                <a:cs typeface="Arial" panose="020B0604020202020204" pitchFamily="34" charset="0"/>
              </a:rPr>
              <a:t>C</a:t>
            </a:r>
            <a:r>
              <a:rPr lang="en-US" sz="1400" baseline="-25000" dirty="0" err="1">
                <a:solidFill>
                  <a:schemeClr val="tx1"/>
                </a:solidFill>
                <a:latin typeface="Cambria" panose="02040503050406030204" pitchFamily="18" charset="0"/>
                <a:cs typeface="Arial" panose="020B0604020202020204" pitchFamily="34" charset="0"/>
              </a:rPr>
              <a:t>out</a:t>
            </a:r>
            <a:r>
              <a:rPr lang="en-US" sz="1400" dirty="0">
                <a:solidFill>
                  <a:schemeClr val="tx1"/>
                </a:solidFill>
                <a:latin typeface="Cambria" panose="02040503050406030204" pitchFamily="18" charset="0"/>
                <a:cs typeface="Arial" panose="020B0604020202020204" pitchFamily="34" charset="0"/>
              </a:rPr>
              <a:t> to destination row</a:t>
            </a:r>
            <a:br>
              <a:rPr lang="en-US" sz="1400" dirty="0">
                <a:solidFill>
                  <a:schemeClr val="tx1"/>
                </a:solidFill>
                <a:latin typeface="Cambria" panose="02040503050406030204" pitchFamily="18" charset="0"/>
                <a:cs typeface="Arial" panose="020B0604020202020204" pitchFamily="34" charset="0"/>
              </a:rPr>
            </a:br>
            <a:r>
              <a:rPr lang="en-US" sz="1400" b="1" dirty="0">
                <a:solidFill>
                  <a:schemeClr val="tx1"/>
                </a:solidFill>
                <a:latin typeface="Cambria" panose="02040503050406030204" pitchFamily="18" charset="0"/>
                <a:cs typeface="Arial" panose="020B0604020202020204" pitchFamily="34" charset="0"/>
              </a:rPr>
              <a:t>(ACT/PRE)  </a:t>
            </a:r>
          </a:p>
        </p:txBody>
      </p:sp>
      <p:sp>
        <p:nvSpPr>
          <p:cNvPr id="77" name="Rectangle 76">
            <a:extLst>
              <a:ext uri="{FF2B5EF4-FFF2-40B4-BE49-F238E27FC236}">
                <a16:creationId xmlns:a16="http://schemas.microsoft.com/office/drawing/2014/main" id="{5403DE30-D71B-FB45-A01B-5AA91A657915}"/>
              </a:ext>
            </a:extLst>
          </p:cNvPr>
          <p:cNvSpPr/>
          <p:nvPr/>
        </p:nvSpPr>
        <p:spPr>
          <a:xfrm>
            <a:off x="4910278" y="1731901"/>
            <a:ext cx="2197909" cy="400110"/>
          </a:xfrm>
          <a:prstGeom prst="rect">
            <a:avLst/>
          </a:prstGeom>
        </p:spPr>
        <p:txBody>
          <a:bodyPr wrap="none">
            <a:spAutoFit/>
          </a:bodyPr>
          <a:lstStyle/>
          <a:p>
            <a:pPr lvl="0" algn="ctr" defTabSz="914400">
              <a:defRPr/>
            </a:pPr>
            <a:r>
              <a:rPr lang="en-US" sz="2000" b="1" dirty="0">
                <a:solidFill>
                  <a:srgbClr val="C00000"/>
                </a:solidFill>
                <a:latin typeface="Cambria" panose="02040503050406030204" pitchFamily="18" charset="0"/>
              </a:rPr>
              <a:t>Initial µProgram </a:t>
            </a:r>
            <a:endParaRPr lang="en-US" sz="2000" b="1" baseline="30000" dirty="0">
              <a:solidFill>
                <a:srgbClr val="C00000"/>
              </a:solidFill>
              <a:latin typeface="Cambria" panose="02040503050406030204" pitchFamily="18" charset="0"/>
            </a:endParaRPr>
          </a:p>
        </p:txBody>
      </p:sp>
      <p:grpSp>
        <p:nvGrpSpPr>
          <p:cNvPr id="42" name="Group 41">
            <a:extLst>
              <a:ext uri="{FF2B5EF4-FFF2-40B4-BE49-F238E27FC236}">
                <a16:creationId xmlns:a16="http://schemas.microsoft.com/office/drawing/2014/main" id="{375FDD45-6C45-FC48-867C-F8AED6F92C0D}"/>
              </a:ext>
            </a:extLst>
          </p:cNvPr>
          <p:cNvGrpSpPr/>
          <p:nvPr/>
        </p:nvGrpSpPr>
        <p:grpSpPr>
          <a:xfrm>
            <a:off x="4306893" y="5498314"/>
            <a:ext cx="1430200" cy="1028294"/>
            <a:chOff x="4721028" y="5528141"/>
            <a:chExt cx="1430200" cy="1028294"/>
          </a:xfrm>
        </p:grpSpPr>
        <p:sp>
          <p:nvSpPr>
            <p:cNvPr id="43" name="Right Arrow 42">
              <a:extLst>
                <a:ext uri="{FF2B5EF4-FFF2-40B4-BE49-F238E27FC236}">
                  <a16:creationId xmlns:a16="http://schemas.microsoft.com/office/drawing/2014/main" id="{6337BD51-FAD8-1549-BAF1-48B67BAE7CE0}"/>
                </a:ext>
              </a:extLst>
            </p:cNvPr>
            <p:cNvSpPr/>
            <p:nvPr/>
          </p:nvSpPr>
          <p:spPr>
            <a:xfrm rot="16200000">
              <a:off x="5122037" y="5528897"/>
              <a:ext cx="628183" cy="6266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44" name="Rectangle 43">
              <a:extLst>
                <a:ext uri="{FF2B5EF4-FFF2-40B4-BE49-F238E27FC236}">
                  <a16:creationId xmlns:a16="http://schemas.microsoft.com/office/drawing/2014/main" id="{CA23BFFD-C70E-434B-9F9E-3D1399CE8362}"/>
                </a:ext>
              </a:extLst>
            </p:cNvPr>
            <p:cNvSpPr/>
            <p:nvPr/>
          </p:nvSpPr>
          <p:spPr>
            <a:xfrm>
              <a:off x="4721028" y="6156325"/>
              <a:ext cx="1430200" cy="400110"/>
            </a:xfrm>
            <a:prstGeom prst="rect">
              <a:avLst/>
            </a:prstGeom>
          </p:spPr>
          <p:txBody>
            <a:bodyPr wrap="none">
              <a:spAutoFit/>
            </a:bodyPr>
            <a:lstStyle/>
            <a:p>
              <a:pPr lvl="0" algn="ctr" defTabSz="914400">
                <a:defRPr/>
              </a:pPr>
              <a:r>
                <a:rPr lang="en-US" sz="2000" dirty="0">
                  <a:solidFill>
                    <a:srgbClr val="C00000"/>
                  </a:solidFill>
                  <a:latin typeface="Cambria" panose="02040503050406030204" pitchFamily="18" charset="0"/>
                </a:rPr>
                <a:t>2. Optimize</a:t>
              </a:r>
              <a:endParaRPr lang="en-US" sz="2000" baseline="30000" dirty="0">
                <a:solidFill>
                  <a:srgbClr val="C00000"/>
                </a:solidFill>
                <a:latin typeface="Cambria" panose="02040503050406030204" pitchFamily="18" charset="0"/>
              </a:endParaRPr>
            </a:p>
          </p:txBody>
        </p:sp>
      </p:grpSp>
      <p:sp>
        <p:nvSpPr>
          <p:cNvPr id="47" name="Right Arrow 46">
            <a:extLst>
              <a:ext uri="{FF2B5EF4-FFF2-40B4-BE49-F238E27FC236}">
                <a16:creationId xmlns:a16="http://schemas.microsoft.com/office/drawing/2014/main" id="{8853FF03-D865-F14C-8FF8-7B907F59DA31}"/>
              </a:ext>
            </a:extLst>
          </p:cNvPr>
          <p:cNvSpPr/>
          <p:nvPr/>
        </p:nvSpPr>
        <p:spPr>
          <a:xfrm>
            <a:off x="3527676" y="3345806"/>
            <a:ext cx="1065470" cy="6266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C00000"/>
              </a:solidFill>
              <a:latin typeface="Cambria" panose="02040503050406030204" pitchFamily="18" charset="0"/>
            </a:endParaRPr>
          </a:p>
        </p:txBody>
      </p:sp>
    </p:spTree>
    <p:extLst>
      <p:ext uri="{BB962C8B-B14F-4D97-AF65-F5344CB8AC3E}">
        <p14:creationId xmlns:p14="http://schemas.microsoft.com/office/powerpoint/2010/main" val="324891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47"/>
                                        </p:tgtEl>
                                        <p:attrNameLst>
                                          <p:attrName>fillcolor</p:attrName>
                                        </p:attrNameLst>
                                      </p:cBhvr>
                                      <p:to>
                                        <a:srgbClr val="C1C1C1"/>
                                      </p:to>
                                    </p:animClr>
                                    <p:set>
                                      <p:cBhvr>
                                        <p:cTn id="7" dur="500" fill="hold"/>
                                        <p:tgtEl>
                                          <p:spTgt spid="47"/>
                                        </p:tgtEl>
                                        <p:attrNameLst>
                                          <p:attrName>fill.type</p:attrName>
                                        </p:attrNameLst>
                                      </p:cBhvr>
                                      <p:to>
                                        <p:strVal val="solid"/>
                                      </p:to>
                                    </p:set>
                                    <p:set>
                                      <p:cBhvr>
                                        <p:cTn id="8" dur="500" fill="hold"/>
                                        <p:tgtEl>
                                          <p:spTgt spid="47"/>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500" fill="hold"/>
                                        <p:tgtEl>
                                          <p:spTgt spid="72"/>
                                        </p:tgtEl>
                                        <p:attrNameLst>
                                          <p:attrName>style.color</p:attrName>
                                        </p:attrNameLst>
                                      </p:cBhvr>
                                      <p:to>
                                        <a:srgbClr val="C1C1C1"/>
                                      </p:to>
                                    </p:animClr>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F727-FB78-A94F-A680-F573CCE3866A}"/>
              </a:ext>
            </a:extLst>
          </p:cNvPr>
          <p:cNvSpPr>
            <a:spLocks noGrp="1"/>
          </p:cNvSpPr>
          <p:nvPr>
            <p:ph type="title"/>
          </p:nvPr>
        </p:nvSpPr>
        <p:spPr/>
        <p:txBody>
          <a:bodyPr>
            <a:normAutofit fontScale="90000"/>
          </a:bodyPr>
          <a:lstStyle/>
          <a:p>
            <a:r>
              <a:rPr lang="en-US" dirty="0"/>
              <a:t>Task 2: Optimize the µProgram</a:t>
            </a:r>
            <a:endParaRPr lang="en-US" dirty="0">
              <a:latin typeface="Cambria" panose="02040503050406030204" pitchFamily="18" charset="0"/>
            </a:endParaRPr>
          </a:p>
        </p:txBody>
      </p:sp>
      <p:sp>
        <p:nvSpPr>
          <p:cNvPr id="5" name="Rounded Rectangle 4">
            <a:extLst>
              <a:ext uri="{FF2B5EF4-FFF2-40B4-BE49-F238E27FC236}">
                <a16:creationId xmlns:a16="http://schemas.microsoft.com/office/drawing/2014/main" id="{67A40108-EA13-AD4C-837E-188931DE3B17}"/>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BFE540BD-986C-9646-BC82-A6D242BC5644}"/>
              </a:ext>
            </a:extLst>
          </p:cNvPr>
          <p:cNvGrpSpPr/>
          <p:nvPr/>
        </p:nvGrpSpPr>
        <p:grpSpPr>
          <a:xfrm>
            <a:off x="2378844" y="3534630"/>
            <a:ext cx="419149" cy="76520"/>
            <a:chOff x="4793112" y="4167661"/>
            <a:chExt cx="360464" cy="69048"/>
          </a:xfrm>
        </p:grpSpPr>
        <p:cxnSp>
          <p:nvCxnSpPr>
            <p:cNvPr id="7" name="Straight Connector 6">
              <a:extLst>
                <a:ext uri="{FF2B5EF4-FFF2-40B4-BE49-F238E27FC236}">
                  <a16:creationId xmlns:a16="http://schemas.microsoft.com/office/drawing/2014/main" id="{733B6CCF-D640-2A4A-93FB-89AC2ADD3D45}"/>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lowchart: Connector 11">
              <a:extLst>
                <a:ext uri="{FF2B5EF4-FFF2-40B4-BE49-F238E27FC236}">
                  <a16:creationId xmlns:a16="http://schemas.microsoft.com/office/drawing/2014/main" id="{2566DE22-4191-D94B-A86C-652C6B035F80}"/>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9" name="Straight Connector 8">
            <a:extLst>
              <a:ext uri="{FF2B5EF4-FFF2-40B4-BE49-F238E27FC236}">
                <a16:creationId xmlns:a16="http://schemas.microsoft.com/office/drawing/2014/main" id="{4FD6BBDA-F5CF-EC4E-A0CD-6DC956080A12}"/>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10" name="Flowchart: Connector 8">
            <a:extLst>
              <a:ext uri="{FF2B5EF4-FFF2-40B4-BE49-F238E27FC236}">
                <a16:creationId xmlns:a16="http://schemas.microsoft.com/office/drawing/2014/main" id="{B00FC028-8F03-C346-9446-03946C803C9C}"/>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1" name="Rectangle 10">
            <a:extLst>
              <a:ext uri="{FF2B5EF4-FFF2-40B4-BE49-F238E27FC236}">
                <a16:creationId xmlns:a16="http://schemas.microsoft.com/office/drawing/2014/main" id="{1AE69246-CC57-B547-AE31-B670EC455690}"/>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12" name="Straight Connector 11">
            <a:extLst>
              <a:ext uri="{FF2B5EF4-FFF2-40B4-BE49-F238E27FC236}">
                <a16:creationId xmlns:a16="http://schemas.microsoft.com/office/drawing/2014/main" id="{13947FFF-3F49-3A42-81D7-4C9369148066}"/>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13" name="Flowchart: Connector 9">
            <a:extLst>
              <a:ext uri="{FF2B5EF4-FFF2-40B4-BE49-F238E27FC236}">
                <a16:creationId xmlns:a16="http://schemas.microsoft.com/office/drawing/2014/main" id="{DB08970F-6860-994E-BF47-D87FB822981E}"/>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4" name="Rectangle 13">
            <a:extLst>
              <a:ext uri="{FF2B5EF4-FFF2-40B4-BE49-F238E27FC236}">
                <a16:creationId xmlns:a16="http://schemas.microsoft.com/office/drawing/2014/main" id="{5D48CF24-006D-3B4F-926C-E3F7392CE060}"/>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5" name="Rectangle 14">
            <a:extLst>
              <a:ext uri="{FF2B5EF4-FFF2-40B4-BE49-F238E27FC236}">
                <a16:creationId xmlns:a16="http://schemas.microsoft.com/office/drawing/2014/main" id="{CB5D20AA-B1D8-6747-9EE2-2B81FF644F7F}"/>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16" name="Flowchart: Connector 9">
            <a:extLst>
              <a:ext uri="{FF2B5EF4-FFF2-40B4-BE49-F238E27FC236}">
                <a16:creationId xmlns:a16="http://schemas.microsoft.com/office/drawing/2014/main" id="{33DA884E-5AE6-F34E-8399-A3ACDC2FBB8A}"/>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7" name="Rectangle 16">
            <a:extLst>
              <a:ext uri="{FF2B5EF4-FFF2-40B4-BE49-F238E27FC236}">
                <a16:creationId xmlns:a16="http://schemas.microsoft.com/office/drawing/2014/main" id="{4570718D-CB31-B045-9D38-A51231DEE167}"/>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8" name="Straight Connector 17">
            <a:extLst>
              <a:ext uri="{FF2B5EF4-FFF2-40B4-BE49-F238E27FC236}">
                <a16:creationId xmlns:a16="http://schemas.microsoft.com/office/drawing/2014/main" id="{892B8EDA-DBB9-D148-85D1-D088D1AB2E98}"/>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19" name="Oval 18">
            <a:extLst>
              <a:ext uri="{FF2B5EF4-FFF2-40B4-BE49-F238E27FC236}">
                <a16:creationId xmlns:a16="http://schemas.microsoft.com/office/drawing/2014/main" id="{DD8837DE-28E4-7642-BDE2-A81215202337}"/>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56" name="Rounded Rectangle 55">
            <a:extLst>
              <a:ext uri="{FF2B5EF4-FFF2-40B4-BE49-F238E27FC236}">
                <a16:creationId xmlns:a16="http://schemas.microsoft.com/office/drawing/2014/main" id="{90A5B6D0-CCEE-304D-8A37-F89C7692C720}"/>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57" name="Group 56">
            <a:extLst>
              <a:ext uri="{FF2B5EF4-FFF2-40B4-BE49-F238E27FC236}">
                <a16:creationId xmlns:a16="http://schemas.microsoft.com/office/drawing/2014/main" id="{F6879E07-F494-2C47-8582-8BABE0DC9234}"/>
              </a:ext>
            </a:extLst>
          </p:cNvPr>
          <p:cNvGrpSpPr/>
          <p:nvPr/>
        </p:nvGrpSpPr>
        <p:grpSpPr>
          <a:xfrm>
            <a:off x="2378844" y="3534630"/>
            <a:ext cx="419149" cy="76520"/>
            <a:chOff x="4793112" y="4167661"/>
            <a:chExt cx="360464" cy="69048"/>
          </a:xfrm>
        </p:grpSpPr>
        <p:cxnSp>
          <p:nvCxnSpPr>
            <p:cNvPr id="58" name="Straight Connector 57">
              <a:extLst>
                <a:ext uri="{FF2B5EF4-FFF2-40B4-BE49-F238E27FC236}">
                  <a16:creationId xmlns:a16="http://schemas.microsoft.com/office/drawing/2014/main" id="{45F6D31E-FBF9-254E-8066-4EB79C809076}"/>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Flowchart: Connector 11">
              <a:extLst>
                <a:ext uri="{FF2B5EF4-FFF2-40B4-BE49-F238E27FC236}">
                  <a16:creationId xmlns:a16="http://schemas.microsoft.com/office/drawing/2014/main" id="{827A7D41-5B8B-8046-BA44-2A5622B60214}"/>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60" name="Straight Connector 59">
            <a:extLst>
              <a:ext uri="{FF2B5EF4-FFF2-40B4-BE49-F238E27FC236}">
                <a16:creationId xmlns:a16="http://schemas.microsoft.com/office/drawing/2014/main" id="{3526D6AE-0FAE-AF4C-86D9-E6F70F84F583}"/>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61" name="Flowchart: Connector 8">
            <a:extLst>
              <a:ext uri="{FF2B5EF4-FFF2-40B4-BE49-F238E27FC236}">
                <a16:creationId xmlns:a16="http://schemas.microsoft.com/office/drawing/2014/main" id="{6931EFB0-6B5F-2B40-8B1C-CBD772ABC488}"/>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2" name="Rectangle 61">
            <a:extLst>
              <a:ext uri="{FF2B5EF4-FFF2-40B4-BE49-F238E27FC236}">
                <a16:creationId xmlns:a16="http://schemas.microsoft.com/office/drawing/2014/main" id="{BF0E3D3C-17FF-E249-A742-9D0ED7249E8A}"/>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63" name="Straight Connector 62">
            <a:extLst>
              <a:ext uri="{FF2B5EF4-FFF2-40B4-BE49-F238E27FC236}">
                <a16:creationId xmlns:a16="http://schemas.microsoft.com/office/drawing/2014/main" id="{75BC924E-D3B1-1D4D-B40D-90CF4560F4C2}"/>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64" name="Flowchart: Connector 9">
            <a:extLst>
              <a:ext uri="{FF2B5EF4-FFF2-40B4-BE49-F238E27FC236}">
                <a16:creationId xmlns:a16="http://schemas.microsoft.com/office/drawing/2014/main" id="{D693B917-BCCF-9A4F-86C8-B0BC72D417F0}"/>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5" name="Rectangle 64">
            <a:extLst>
              <a:ext uri="{FF2B5EF4-FFF2-40B4-BE49-F238E27FC236}">
                <a16:creationId xmlns:a16="http://schemas.microsoft.com/office/drawing/2014/main" id="{0634ABAC-7461-2E4E-999C-634B0C225015}"/>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66" name="Rectangle 65">
            <a:extLst>
              <a:ext uri="{FF2B5EF4-FFF2-40B4-BE49-F238E27FC236}">
                <a16:creationId xmlns:a16="http://schemas.microsoft.com/office/drawing/2014/main" id="{A83ACDEB-0899-264E-8CB2-83E7A89BF4C6}"/>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67" name="Flowchart: Connector 9">
            <a:extLst>
              <a:ext uri="{FF2B5EF4-FFF2-40B4-BE49-F238E27FC236}">
                <a16:creationId xmlns:a16="http://schemas.microsoft.com/office/drawing/2014/main" id="{6D65150E-B2E7-8C4B-A99C-0AF575A30181}"/>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8" name="Rectangle 67">
            <a:extLst>
              <a:ext uri="{FF2B5EF4-FFF2-40B4-BE49-F238E27FC236}">
                <a16:creationId xmlns:a16="http://schemas.microsoft.com/office/drawing/2014/main" id="{32985115-748B-0F49-8441-D0FA97438D5F}"/>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69" name="Straight Connector 68">
            <a:extLst>
              <a:ext uri="{FF2B5EF4-FFF2-40B4-BE49-F238E27FC236}">
                <a16:creationId xmlns:a16="http://schemas.microsoft.com/office/drawing/2014/main" id="{97DD21F9-5AB3-214D-B66E-D5DB13B29905}"/>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70" name="Oval 69">
            <a:extLst>
              <a:ext uri="{FF2B5EF4-FFF2-40B4-BE49-F238E27FC236}">
                <a16:creationId xmlns:a16="http://schemas.microsoft.com/office/drawing/2014/main" id="{934DFD4E-A0EB-9D40-8797-45DC950C8E0B}"/>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72" name="Rectangle 71">
            <a:extLst>
              <a:ext uri="{FF2B5EF4-FFF2-40B4-BE49-F238E27FC236}">
                <a16:creationId xmlns:a16="http://schemas.microsoft.com/office/drawing/2014/main" id="{2C0BBDF7-2D1F-754F-80D1-5D6DBEF15267}"/>
              </a:ext>
            </a:extLst>
          </p:cNvPr>
          <p:cNvSpPr/>
          <p:nvPr/>
        </p:nvSpPr>
        <p:spPr>
          <a:xfrm>
            <a:off x="3337317" y="4045226"/>
            <a:ext cx="1421992" cy="707886"/>
          </a:xfrm>
          <a:prstGeom prst="rect">
            <a:avLst/>
          </a:prstGeom>
        </p:spPr>
        <p:txBody>
          <a:bodyPr wrap="none">
            <a:spAutoFit/>
          </a:bodyPr>
          <a:lstStyle/>
          <a:p>
            <a:pPr lvl="0" algn="ctr" defTabSz="914400">
              <a:defRPr/>
            </a:pPr>
            <a:r>
              <a:rPr lang="en-US" sz="2000" dirty="0">
                <a:solidFill>
                  <a:schemeClr val="bg1">
                    <a:lumMod val="75000"/>
                  </a:schemeClr>
                </a:solidFill>
                <a:latin typeface="Cambria" panose="02040503050406030204" pitchFamily="18" charset="0"/>
              </a:rPr>
              <a:t>1. Generate</a:t>
            </a:r>
          </a:p>
          <a:p>
            <a:pPr lvl="0" algn="ctr" defTabSz="914400">
              <a:defRPr/>
            </a:pPr>
            <a:r>
              <a:rPr lang="en-US" sz="2000" dirty="0">
                <a:solidFill>
                  <a:schemeClr val="bg1">
                    <a:lumMod val="75000"/>
                  </a:schemeClr>
                </a:solidFill>
                <a:latin typeface="Cambria" panose="02040503050406030204" pitchFamily="18" charset="0"/>
              </a:rPr>
              <a:t>µProgram </a:t>
            </a:r>
            <a:endParaRPr lang="en-US" sz="2000" baseline="30000" dirty="0">
              <a:solidFill>
                <a:schemeClr val="bg1">
                  <a:lumMod val="75000"/>
                </a:schemeClr>
              </a:solidFill>
              <a:latin typeface="Cambria" panose="02040503050406030204" pitchFamily="18" charset="0"/>
            </a:endParaRPr>
          </a:p>
        </p:txBody>
      </p:sp>
      <p:sp>
        <p:nvSpPr>
          <p:cNvPr id="73" name="Rounded Rectangle 72">
            <a:extLst>
              <a:ext uri="{FF2B5EF4-FFF2-40B4-BE49-F238E27FC236}">
                <a16:creationId xmlns:a16="http://schemas.microsoft.com/office/drawing/2014/main" id="{36A8B83B-6127-494A-838D-D53E1254A877}"/>
              </a:ext>
            </a:extLst>
          </p:cNvPr>
          <p:cNvSpPr/>
          <p:nvPr/>
        </p:nvSpPr>
        <p:spPr>
          <a:xfrm>
            <a:off x="4720516" y="2181598"/>
            <a:ext cx="2570645" cy="3287949"/>
          </a:xfrm>
          <a:prstGeom prst="roundRect">
            <a:avLst/>
          </a:prstGeom>
          <a:solidFill>
            <a:schemeClr val="accent4">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r>
              <a:rPr lang="en-US" sz="1400" dirty="0">
                <a:solidFill>
                  <a:schemeClr val="tx1"/>
                </a:solidFill>
                <a:latin typeface="Cambria" panose="02040503050406030204" pitchFamily="18" charset="0"/>
                <a:cs typeface="Arial" panose="020B0604020202020204" pitchFamily="34" charset="0"/>
              </a:rPr>
              <a:t>1. </a:t>
            </a:r>
            <a:r>
              <a:rPr lang="en-US" sz="1400" b="1" dirty="0">
                <a:solidFill>
                  <a:schemeClr val="accent2"/>
                </a:solidFill>
                <a:latin typeface="Cambria" panose="02040503050406030204" pitchFamily="18" charset="0"/>
                <a:cs typeface="Arial" panose="020B0604020202020204" pitchFamily="34" charset="0"/>
              </a:rPr>
              <a:t>Copy</a:t>
            </a:r>
            <a:r>
              <a:rPr lang="en-US" sz="1400" dirty="0">
                <a:solidFill>
                  <a:srgbClr val="FF0000"/>
                </a:solidFill>
                <a:latin typeface="Cambria" panose="02040503050406030204" pitchFamily="18" charset="0"/>
                <a:cs typeface="Arial" panose="020B0604020202020204" pitchFamily="34" charset="0"/>
              </a:rPr>
              <a:t> </a:t>
            </a:r>
            <a:r>
              <a:rPr lang="en-US" sz="1400" dirty="0">
                <a:solidFill>
                  <a:schemeClr val="tx1"/>
                </a:solidFill>
                <a:latin typeface="Cambria" panose="02040503050406030204" pitchFamily="18" charset="0"/>
                <a:cs typeface="Arial" panose="020B0604020202020204" pitchFamily="34" charset="0"/>
              </a:rPr>
              <a:t>A to reserved row </a:t>
            </a: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2. </a:t>
            </a:r>
            <a:r>
              <a:rPr lang="en-US" sz="1400" b="1" dirty="0">
                <a:solidFill>
                  <a:schemeClr val="accent2"/>
                </a:solidFill>
                <a:latin typeface="Cambria" panose="02040503050406030204" pitchFamily="18" charset="0"/>
                <a:cs typeface="Arial" panose="020B0604020202020204" pitchFamily="34" charset="0"/>
              </a:rPr>
              <a:t>Copy</a:t>
            </a:r>
            <a:r>
              <a:rPr lang="en-US" sz="1400" dirty="0">
                <a:solidFill>
                  <a:schemeClr val="tx1"/>
                </a:solidFill>
                <a:latin typeface="Cambria" panose="02040503050406030204" pitchFamily="18" charset="0"/>
                <a:cs typeface="Arial" panose="020B0604020202020204" pitchFamily="34" charset="0"/>
              </a:rPr>
              <a:t> B to reserved row </a:t>
            </a: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3. </a:t>
            </a:r>
            <a:r>
              <a:rPr lang="en-US" sz="1400" b="1" dirty="0">
                <a:solidFill>
                  <a:schemeClr val="accent2"/>
                </a:solidFill>
                <a:latin typeface="Cambria" panose="02040503050406030204" pitchFamily="18" charset="0"/>
                <a:cs typeface="Arial" panose="020B0604020202020204" pitchFamily="34" charset="0"/>
              </a:rPr>
              <a:t>Copy</a:t>
            </a:r>
            <a:r>
              <a:rPr lang="en-US" sz="1400" dirty="0">
                <a:solidFill>
                  <a:schemeClr val="tx1"/>
                </a:solidFill>
                <a:latin typeface="Cambria" panose="02040503050406030204" pitchFamily="18" charset="0"/>
                <a:cs typeface="Arial" panose="020B0604020202020204" pitchFamily="34" charset="0"/>
              </a:rPr>
              <a:t> </a:t>
            </a:r>
            <a:r>
              <a:rPr lang="en-US" sz="1400" dirty="0" err="1">
                <a:solidFill>
                  <a:schemeClr val="tx1"/>
                </a:solidFill>
                <a:latin typeface="Cambria" panose="02040503050406030204" pitchFamily="18" charset="0"/>
                <a:cs typeface="Arial" panose="020B0604020202020204" pitchFamily="34" charset="0"/>
              </a:rPr>
              <a:t>C</a:t>
            </a:r>
            <a:r>
              <a:rPr lang="en-US" sz="1400" baseline="-25000" dirty="0" err="1">
                <a:solidFill>
                  <a:schemeClr val="tx1"/>
                </a:solidFill>
                <a:latin typeface="Cambria" panose="02040503050406030204" pitchFamily="18" charset="0"/>
                <a:cs typeface="Arial" panose="020B0604020202020204" pitchFamily="34" charset="0"/>
              </a:rPr>
              <a:t>in</a:t>
            </a:r>
            <a:r>
              <a:rPr lang="en-US" sz="1400" baseline="-25000" dirty="0">
                <a:solidFill>
                  <a:schemeClr val="tx1"/>
                </a:solidFill>
                <a:latin typeface="Cambria" panose="02040503050406030204" pitchFamily="18" charset="0"/>
                <a:cs typeface="Arial" panose="020B0604020202020204" pitchFamily="34" charset="0"/>
              </a:rPr>
              <a:t> </a:t>
            </a:r>
            <a:r>
              <a:rPr lang="en-US" sz="1400" dirty="0">
                <a:solidFill>
                  <a:schemeClr val="tx1"/>
                </a:solidFill>
                <a:latin typeface="Cambria" panose="02040503050406030204" pitchFamily="18" charset="0"/>
                <a:cs typeface="Arial" panose="020B0604020202020204" pitchFamily="34" charset="0"/>
              </a:rPr>
              <a:t> to reserved row</a:t>
            </a:r>
          </a:p>
          <a:p>
            <a:pPr algn="ct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accent4">
                  <a:lumMod val="40000"/>
                  <a:lumOff val="60000"/>
                </a:schemeClr>
              </a:solidFill>
              <a:latin typeface="Cambria" panose="02040503050406030204" pitchFamily="18" charset="0"/>
              <a:cs typeface="Arial" panose="020B0604020202020204" pitchFamily="34" charset="0"/>
            </a:endParaRPr>
          </a:p>
          <a:p>
            <a:pPr algn="ctr"/>
            <a:r>
              <a:rPr lang="en-US" sz="1400" dirty="0">
                <a:solidFill>
                  <a:schemeClr val="bg2">
                    <a:lumMod val="75000"/>
                  </a:schemeClr>
                </a:solidFill>
                <a:latin typeface="Cambria" panose="02040503050406030204" pitchFamily="18" charset="0"/>
                <a:cs typeface="Arial" panose="020B0604020202020204" pitchFamily="34" charset="0"/>
              </a:rPr>
              <a:t>4. Execute MAJ </a:t>
            </a:r>
          </a:p>
          <a:p>
            <a:pPr algn="ctr"/>
            <a:r>
              <a:rPr lang="en-US" sz="1400" b="1" dirty="0">
                <a:solidFill>
                  <a:schemeClr val="bg2">
                    <a:lumMod val="75000"/>
                  </a:schemeClr>
                </a:solidFill>
                <a:latin typeface="Cambria" panose="02040503050406030204" pitchFamily="18" charset="0"/>
                <a:cs typeface="Arial" panose="020B0604020202020204" pitchFamily="34" charset="0"/>
              </a:rPr>
              <a:t>(ACT/PRE)</a:t>
            </a:r>
            <a:br>
              <a:rPr lang="en-US" sz="1400" dirty="0">
                <a:solidFill>
                  <a:schemeClr val="bg2">
                    <a:lumMod val="75000"/>
                  </a:schemeClr>
                </a:solidFill>
                <a:latin typeface="Cambria" panose="02040503050406030204" pitchFamily="18" charset="0"/>
                <a:cs typeface="Arial" panose="020B0604020202020204" pitchFamily="34" charset="0"/>
              </a:rPr>
            </a:br>
            <a:endParaRPr lang="en-US" sz="1400" dirty="0">
              <a:solidFill>
                <a:schemeClr val="bg2">
                  <a:lumMod val="75000"/>
                </a:schemeClr>
              </a:solidFill>
              <a:latin typeface="Cambria" panose="02040503050406030204" pitchFamily="18" charset="0"/>
              <a:cs typeface="Arial" panose="020B0604020202020204" pitchFamily="34" charset="0"/>
            </a:endParaRPr>
          </a:p>
          <a:p>
            <a:pPr algn="ctr"/>
            <a:r>
              <a:rPr lang="en-US" sz="1400" dirty="0">
                <a:solidFill>
                  <a:schemeClr val="bg2">
                    <a:lumMod val="75000"/>
                  </a:schemeClr>
                </a:solidFill>
                <a:latin typeface="Cambria" panose="02040503050406030204" pitchFamily="18" charset="0"/>
                <a:cs typeface="Arial" panose="020B0604020202020204" pitchFamily="34" charset="0"/>
              </a:rPr>
              <a:t>5. Copy </a:t>
            </a:r>
            <a:r>
              <a:rPr lang="en-US" sz="1400" dirty="0" err="1">
                <a:solidFill>
                  <a:schemeClr val="bg2">
                    <a:lumMod val="75000"/>
                  </a:schemeClr>
                </a:solidFill>
                <a:latin typeface="Cambria" panose="02040503050406030204" pitchFamily="18" charset="0"/>
                <a:cs typeface="Arial" panose="020B0604020202020204" pitchFamily="34" charset="0"/>
              </a:rPr>
              <a:t>C</a:t>
            </a:r>
            <a:r>
              <a:rPr lang="en-US" sz="1400" baseline="-25000" dirty="0" err="1">
                <a:solidFill>
                  <a:schemeClr val="bg2">
                    <a:lumMod val="75000"/>
                  </a:schemeClr>
                </a:solidFill>
                <a:latin typeface="Cambria" panose="02040503050406030204" pitchFamily="18" charset="0"/>
                <a:cs typeface="Arial" panose="020B0604020202020204" pitchFamily="34" charset="0"/>
              </a:rPr>
              <a:t>out</a:t>
            </a:r>
            <a:r>
              <a:rPr lang="en-US" sz="1400" dirty="0">
                <a:solidFill>
                  <a:schemeClr val="bg2">
                    <a:lumMod val="75000"/>
                  </a:schemeClr>
                </a:solidFill>
                <a:latin typeface="Cambria" panose="02040503050406030204" pitchFamily="18" charset="0"/>
                <a:cs typeface="Arial" panose="020B0604020202020204" pitchFamily="34" charset="0"/>
              </a:rPr>
              <a:t> to destination row</a:t>
            </a:r>
            <a:br>
              <a:rPr lang="en-US" sz="1400" dirty="0">
                <a:solidFill>
                  <a:schemeClr val="bg2">
                    <a:lumMod val="75000"/>
                  </a:schemeClr>
                </a:solidFill>
                <a:latin typeface="Cambria" panose="02040503050406030204" pitchFamily="18" charset="0"/>
                <a:cs typeface="Arial" panose="020B0604020202020204" pitchFamily="34" charset="0"/>
              </a:rPr>
            </a:br>
            <a:r>
              <a:rPr lang="en-US" sz="1400" b="1" dirty="0">
                <a:solidFill>
                  <a:schemeClr val="bg2">
                    <a:lumMod val="75000"/>
                  </a:schemeClr>
                </a:solidFill>
                <a:latin typeface="Cambria" panose="02040503050406030204" pitchFamily="18" charset="0"/>
                <a:cs typeface="Arial" panose="020B0604020202020204" pitchFamily="34" charset="0"/>
              </a:rPr>
              <a:t>(ACT/PRE)  </a:t>
            </a:r>
          </a:p>
        </p:txBody>
      </p:sp>
      <p:sp>
        <p:nvSpPr>
          <p:cNvPr id="54" name="Left Brace 53">
            <a:extLst>
              <a:ext uri="{FF2B5EF4-FFF2-40B4-BE49-F238E27FC236}">
                <a16:creationId xmlns:a16="http://schemas.microsoft.com/office/drawing/2014/main" id="{6BC24190-63E7-5647-8656-EAADE698661E}"/>
              </a:ext>
            </a:extLst>
          </p:cNvPr>
          <p:cNvSpPr/>
          <p:nvPr/>
        </p:nvSpPr>
        <p:spPr>
          <a:xfrm rot="10800000">
            <a:off x="7340589" y="2327628"/>
            <a:ext cx="344735" cy="1648643"/>
          </a:xfrm>
          <a:prstGeom prst="leftBrace">
            <a:avLst>
              <a:gd name="adj1" fmla="val 51364"/>
              <a:gd name="adj2" fmla="val 48489"/>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Rectangle 73">
            <a:extLst>
              <a:ext uri="{FF2B5EF4-FFF2-40B4-BE49-F238E27FC236}">
                <a16:creationId xmlns:a16="http://schemas.microsoft.com/office/drawing/2014/main" id="{72A13221-2BF4-0046-A922-B7447B3AFBD9}"/>
              </a:ext>
            </a:extLst>
          </p:cNvPr>
          <p:cNvSpPr/>
          <p:nvPr/>
        </p:nvSpPr>
        <p:spPr>
          <a:xfrm>
            <a:off x="7635896" y="2988115"/>
            <a:ext cx="1243674" cy="584775"/>
          </a:xfrm>
          <a:prstGeom prst="rect">
            <a:avLst/>
          </a:prstGeom>
        </p:spPr>
        <p:txBody>
          <a:bodyPr wrap="none">
            <a:spAutoFit/>
          </a:bodyPr>
          <a:lstStyle/>
          <a:p>
            <a:pPr lvl="0" algn="ctr" defTabSz="914400">
              <a:defRPr/>
            </a:pPr>
            <a:r>
              <a:rPr lang="en-US" sz="2400" b="1" baseline="30000" dirty="0">
                <a:solidFill>
                  <a:schemeClr val="accent2"/>
                </a:solidFill>
                <a:latin typeface="Cambria" panose="02040503050406030204" pitchFamily="18" charset="0"/>
              </a:rPr>
              <a:t>Coalesce</a:t>
            </a:r>
          </a:p>
          <a:p>
            <a:pPr lvl="0" algn="ctr" defTabSz="914400">
              <a:defRPr/>
            </a:pPr>
            <a:r>
              <a:rPr lang="en-US" sz="2400" b="1" baseline="30000" dirty="0">
                <a:solidFill>
                  <a:schemeClr val="accent2"/>
                </a:solidFill>
                <a:latin typeface="Cambria" panose="02040503050406030204" pitchFamily="18" charset="0"/>
              </a:rPr>
              <a:t> row copies</a:t>
            </a:r>
          </a:p>
        </p:txBody>
      </p:sp>
      <p:sp>
        <p:nvSpPr>
          <p:cNvPr id="50" name="Rectangle 49">
            <a:extLst>
              <a:ext uri="{FF2B5EF4-FFF2-40B4-BE49-F238E27FC236}">
                <a16:creationId xmlns:a16="http://schemas.microsoft.com/office/drawing/2014/main" id="{52878AEC-2430-D14B-9415-BC857E4511E0}"/>
              </a:ext>
            </a:extLst>
          </p:cNvPr>
          <p:cNvSpPr/>
          <p:nvPr/>
        </p:nvSpPr>
        <p:spPr>
          <a:xfrm>
            <a:off x="4910278" y="1731901"/>
            <a:ext cx="2197909" cy="400110"/>
          </a:xfrm>
          <a:prstGeom prst="rect">
            <a:avLst/>
          </a:prstGeom>
        </p:spPr>
        <p:txBody>
          <a:bodyPr wrap="none">
            <a:spAutoFit/>
          </a:bodyPr>
          <a:lstStyle/>
          <a:p>
            <a:pPr lvl="0" algn="ctr" defTabSz="914400">
              <a:defRPr/>
            </a:pPr>
            <a:r>
              <a:rPr lang="en-US" sz="2000" b="1" dirty="0">
                <a:solidFill>
                  <a:srgbClr val="C00000"/>
                </a:solidFill>
                <a:latin typeface="Cambria" panose="02040503050406030204" pitchFamily="18" charset="0"/>
              </a:rPr>
              <a:t>Initial µProgram </a:t>
            </a:r>
            <a:endParaRPr lang="en-US" sz="2000" b="1" baseline="30000" dirty="0">
              <a:solidFill>
                <a:srgbClr val="C00000"/>
              </a:solidFill>
              <a:latin typeface="Cambria" panose="02040503050406030204" pitchFamily="18" charset="0"/>
            </a:endParaRPr>
          </a:p>
        </p:txBody>
      </p:sp>
      <p:grpSp>
        <p:nvGrpSpPr>
          <p:cNvPr id="55" name="Group 54">
            <a:extLst>
              <a:ext uri="{FF2B5EF4-FFF2-40B4-BE49-F238E27FC236}">
                <a16:creationId xmlns:a16="http://schemas.microsoft.com/office/drawing/2014/main" id="{C084DF6E-EDE0-444F-90FF-9C07F82ADECA}"/>
              </a:ext>
            </a:extLst>
          </p:cNvPr>
          <p:cNvGrpSpPr/>
          <p:nvPr/>
        </p:nvGrpSpPr>
        <p:grpSpPr>
          <a:xfrm>
            <a:off x="4306893" y="5498314"/>
            <a:ext cx="1430200" cy="1028294"/>
            <a:chOff x="4721028" y="5528141"/>
            <a:chExt cx="1430200" cy="1028294"/>
          </a:xfrm>
        </p:grpSpPr>
        <p:sp>
          <p:nvSpPr>
            <p:cNvPr id="71" name="Right Arrow 70">
              <a:extLst>
                <a:ext uri="{FF2B5EF4-FFF2-40B4-BE49-F238E27FC236}">
                  <a16:creationId xmlns:a16="http://schemas.microsoft.com/office/drawing/2014/main" id="{65CD7593-1FA6-9B43-91F5-A1B35F16BCB7}"/>
                </a:ext>
              </a:extLst>
            </p:cNvPr>
            <p:cNvSpPr/>
            <p:nvPr/>
          </p:nvSpPr>
          <p:spPr>
            <a:xfrm rot="16200000">
              <a:off x="5122037" y="5528897"/>
              <a:ext cx="628183" cy="6266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75" name="Rectangle 74">
              <a:extLst>
                <a:ext uri="{FF2B5EF4-FFF2-40B4-BE49-F238E27FC236}">
                  <a16:creationId xmlns:a16="http://schemas.microsoft.com/office/drawing/2014/main" id="{D29EF4EA-8E09-8445-8B97-88141CEC59A8}"/>
                </a:ext>
              </a:extLst>
            </p:cNvPr>
            <p:cNvSpPr/>
            <p:nvPr/>
          </p:nvSpPr>
          <p:spPr>
            <a:xfrm>
              <a:off x="4721028" y="6156325"/>
              <a:ext cx="1430200" cy="400110"/>
            </a:xfrm>
            <a:prstGeom prst="rect">
              <a:avLst/>
            </a:prstGeom>
          </p:spPr>
          <p:txBody>
            <a:bodyPr wrap="none">
              <a:spAutoFit/>
            </a:bodyPr>
            <a:lstStyle/>
            <a:p>
              <a:pPr lvl="0" algn="ctr" defTabSz="914400">
                <a:defRPr/>
              </a:pPr>
              <a:r>
                <a:rPr lang="en-US" sz="2000" dirty="0">
                  <a:solidFill>
                    <a:srgbClr val="C00000"/>
                  </a:solidFill>
                  <a:latin typeface="Cambria" panose="02040503050406030204" pitchFamily="18" charset="0"/>
                </a:rPr>
                <a:t>2. Optimize</a:t>
              </a:r>
              <a:endParaRPr lang="en-US" sz="2000" baseline="30000" dirty="0">
                <a:solidFill>
                  <a:srgbClr val="C00000"/>
                </a:solidFill>
                <a:latin typeface="Cambria" panose="02040503050406030204" pitchFamily="18" charset="0"/>
              </a:endParaRPr>
            </a:p>
          </p:txBody>
        </p:sp>
      </p:grpSp>
      <p:sp>
        <p:nvSpPr>
          <p:cNvPr id="77" name="Right Arrow 76">
            <a:extLst>
              <a:ext uri="{FF2B5EF4-FFF2-40B4-BE49-F238E27FC236}">
                <a16:creationId xmlns:a16="http://schemas.microsoft.com/office/drawing/2014/main" id="{A0721CB7-040D-5445-818A-F62389715DDC}"/>
              </a:ext>
            </a:extLst>
          </p:cNvPr>
          <p:cNvSpPr/>
          <p:nvPr/>
        </p:nvSpPr>
        <p:spPr>
          <a:xfrm>
            <a:off x="3527676" y="3345806"/>
            <a:ext cx="1065470" cy="626671"/>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C00000"/>
              </a:solidFill>
              <a:latin typeface="Cambria" panose="02040503050406030204" pitchFamily="18" charset="0"/>
            </a:endParaRPr>
          </a:p>
        </p:txBody>
      </p:sp>
    </p:spTree>
    <p:extLst>
      <p:ext uri="{BB962C8B-B14F-4D97-AF65-F5344CB8AC3E}">
        <p14:creationId xmlns:p14="http://schemas.microsoft.com/office/powerpoint/2010/main" val="3823841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C843FF9-956D-934B-A8E9-11D15050D5A7}"/>
              </a:ext>
            </a:extLst>
          </p:cNvPr>
          <p:cNvSpPr/>
          <p:nvPr/>
        </p:nvSpPr>
        <p:spPr>
          <a:xfrm>
            <a:off x="6181952" y="2708121"/>
            <a:ext cx="2743855" cy="404637"/>
          </a:xfrm>
          <a:prstGeom prst="rect">
            <a:avLst/>
          </a:prstGeom>
          <a:solidFill>
            <a:srgbClr val="2D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1. ACTIVATE (ACT)</a:t>
            </a:r>
          </a:p>
        </p:txBody>
      </p:sp>
      <p:sp>
        <p:nvSpPr>
          <p:cNvPr id="70" name="Rectangle 69">
            <a:extLst>
              <a:ext uri="{FF2B5EF4-FFF2-40B4-BE49-F238E27FC236}">
                <a16:creationId xmlns:a16="http://schemas.microsoft.com/office/drawing/2014/main" id="{ACE51266-3189-E947-B0EA-9FCD35994646}"/>
              </a:ext>
            </a:extLst>
          </p:cNvPr>
          <p:cNvSpPr/>
          <p:nvPr/>
        </p:nvSpPr>
        <p:spPr>
          <a:xfrm>
            <a:off x="6181953" y="3446942"/>
            <a:ext cx="2743867"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2. READ/WRITE</a:t>
            </a:r>
          </a:p>
        </p:txBody>
      </p:sp>
      <p:sp>
        <p:nvSpPr>
          <p:cNvPr id="71" name="Rectangle 70">
            <a:extLst>
              <a:ext uri="{FF2B5EF4-FFF2-40B4-BE49-F238E27FC236}">
                <a16:creationId xmlns:a16="http://schemas.microsoft.com/office/drawing/2014/main" id="{E1F83FB9-85A9-FC4C-A418-983548BE0D11}"/>
              </a:ext>
            </a:extLst>
          </p:cNvPr>
          <p:cNvSpPr/>
          <p:nvPr/>
        </p:nvSpPr>
        <p:spPr>
          <a:xfrm>
            <a:off x="6181953" y="4185763"/>
            <a:ext cx="274386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3. PRECHARGE (PRE)</a:t>
            </a:r>
          </a:p>
        </p:txBody>
      </p:sp>
      <p:sp>
        <p:nvSpPr>
          <p:cNvPr id="2" name="Title 1">
            <a:extLst>
              <a:ext uri="{FF2B5EF4-FFF2-40B4-BE49-F238E27FC236}">
                <a16:creationId xmlns:a16="http://schemas.microsoft.com/office/drawing/2014/main" id="{CF1AD4B4-B279-0747-9C44-DF1A419ACBFC}"/>
              </a:ext>
            </a:extLst>
          </p:cNvPr>
          <p:cNvSpPr>
            <a:spLocks noGrp="1"/>
          </p:cNvSpPr>
          <p:nvPr>
            <p:ph type="title"/>
          </p:nvPr>
        </p:nvSpPr>
        <p:spPr/>
        <p:txBody>
          <a:bodyPr>
            <a:normAutofit fontScale="90000"/>
          </a:bodyPr>
          <a:lstStyle/>
          <a:p>
            <a:r>
              <a:rPr lang="en-US" dirty="0"/>
              <a:t>DRAM Cell Operation (I)</a:t>
            </a:r>
          </a:p>
        </p:txBody>
      </p:sp>
      <p:cxnSp>
        <p:nvCxnSpPr>
          <p:cNvPr id="4" name="Straight Connector 3">
            <a:extLst>
              <a:ext uri="{FF2B5EF4-FFF2-40B4-BE49-F238E27FC236}">
                <a16:creationId xmlns:a16="http://schemas.microsoft.com/office/drawing/2014/main" id="{B876BB91-B7AF-D446-8C5F-9C16B05D260A}"/>
              </a:ext>
            </a:extLst>
          </p:cNvPr>
          <p:cNvCxnSpPr>
            <a:cxnSpLocks/>
          </p:cNvCxnSpPr>
          <p:nvPr/>
        </p:nvCxnSpPr>
        <p:spPr>
          <a:xfrm>
            <a:off x="1650748" y="1871628"/>
            <a:ext cx="2121132"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9A1EB0-B769-7342-AD5E-458137845468}"/>
              </a:ext>
            </a:extLst>
          </p:cNvPr>
          <p:cNvCxnSpPr>
            <a:cxnSpLocks/>
          </p:cNvCxnSpPr>
          <p:nvPr/>
        </p:nvCxnSpPr>
        <p:spPr>
          <a:xfrm>
            <a:off x="4493811" y="2212009"/>
            <a:ext cx="0" cy="2433981"/>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F116BA3-7A32-1F48-84AB-906C66D5468D}"/>
              </a:ext>
            </a:extLst>
          </p:cNvPr>
          <p:cNvSpPr/>
          <p:nvPr/>
        </p:nvSpPr>
        <p:spPr>
          <a:xfrm>
            <a:off x="2129709" y="2799106"/>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25" name="Rectangle 24">
            <a:extLst>
              <a:ext uri="{FF2B5EF4-FFF2-40B4-BE49-F238E27FC236}">
                <a16:creationId xmlns:a16="http://schemas.microsoft.com/office/drawing/2014/main" id="{AAA3F4CD-C2CB-D745-A72F-12FC7B0B358B}"/>
              </a:ext>
            </a:extLst>
          </p:cNvPr>
          <p:cNvSpPr/>
          <p:nvPr/>
        </p:nvSpPr>
        <p:spPr>
          <a:xfrm>
            <a:off x="1538039" y="1504872"/>
            <a:ext cx="1183337" cy="400110"/>
          </a:xfrm>
          <a:prstGeom prst="rect">
            <a:avLst/>
          </a:prstGeom>
        </p:spPr>
        <p:txBody>
          <a:bodyPr wrap="none">
            <a:spAutoFit/>
          </a:bodyPr>
          <a:lstStyle/>
          <a:p>
            <a:r>
              <a:rPr lang="en-US" sz="2000" dirty="0" err="1">
                <a:solidFill>
                  <a:schemeClr val="bg2">
                    <a:lumMod val="75000"/>
                  </a:schemeClr>
                </a:solidFill>
                <a:latin typeface="Cambria" panose="02040503050406030204" pitchFamily="18" charset="0"/>
                <a:cs typeface="Arial" panose="020B0604020202020204" pitchFamily="34" charset="0"/>
              </a:rPr>
              <a:t>wordline</a:t>
            </a:r>
            <a:endParaRPr lang="en-US" sz="2000" dirty="0">
              <a:solidFill>
                <a:schemeClr val="bg2">
                  <a:lumMod val="75000"/>
                </a:schemeClr>
              </a:solidFill>
              <a:latin typeface="Cambria" panose="02040503050406030204" pitchFamily="18" charset="0"/>
              <a:cs typeface="Arial" panose="020B0604020202020204" pitchFamily="34" charset="0"/>
            </a:endParaRPr>
          </a:p>
        </p:txBody>
      </p:sp>
      <p:sp>
        <p:nvSpPr>
          <p:cNvPr id="26" name="Rectangle 25">
            <a:extLst>
              <a:ext uri="{FF2B5EF4-FFF2-40B4-BE49-F238E27FC236}">
                <a16:creationId xmlns:a16="http://schemas.microsoft.com/office/drawing/2014/main" id="{78C372AC-EB48-0C4B-9738-5B0AC0C06329}"/>
              </a:ext>
            </a:extLst>
          </p:cNvPr>
          <p:cNvSpPr/>
          <p:nvPr/>
        </p:nvSpPr>
        <p:spPr>
          <a:xfrm>
            <a:off x="4512401" y="2459114"/>
            <a:ext cx="889987"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bitline</a:t>
            </a:r>
          </a:p>
        </p:txBody>
      </p:sp>
      <p:cxnSp>
        <p:nvCxnSpPr>
          <p:cNvPr id="23" name="Straight Connector 22">
            <a:extLst>
              <a:ext uri="{FF2B5EF4-FFF2-40B4-BE49-F238E27FC236}">
                <a16:creationId xmlns:a16="http://schemas.microsoft.com/office/drawing/2014/main" id="{B0D7C555-5D92-1141-9689-7E4F09F15839}"/>
              </a:ext>
            </a:extLst>
          </p:cNvPr>
          <p:cNvCxnSpPr>
            <a:cxnSpLocks/>
          </p:cNvCxnSpPr>
          <p:nvPr/>
        </p:nvCxnSpPr>
        <p:spPr>
          <a:xfrm flipV="1">
            <a:off x="3413960" y="1871628"/>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4F7D819-1095-4744-AD66-7E0ADEEDCDB2}"/>
              </a:ext>
            </a:extLst>
          </p:cNvPr>
          <p:cNvCxnSpPr>
            <a:cxnSpLocks/>
          </p:cNvCxnSpPr>
          <p:nvPr/>
        </p:nvCxnSpPr>
        <p:spPr>
          <a:xfrm flipH="1">
            <a:off x="2271612" y="2571271"/>
            <a:ext cx="0" cy="219597"/>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6D149B2-DD50-6547-AD78-1C5D5ECA7AC5}"/>
              </a:ext>
            </a:extLst>
          </p:cNvPr>
          <p:cNvCxnSpPr>
            <a:cxnSpLocks/>
          </p:cNvCxnSpPr>
          <p:nvPr/>
        </p:nvCxnSpPr>
        <p:spPr>
          <a:xfrm>
            <a:off x="3053300" y="2572194"/>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2AD2FA7-CD4C-E940-A5BF-E6B1E0444286}"/>
              </a:ext>
            </a:extLst>
          </p:cNvPr>
          <p:cNvCxnSpPr>
            <a:cxnSpLocks/>
          </p:cNvCxnSpPr>
          <p:nvPr/>
        </p:nvCxnSpPr>
        <p:spPr>
          <a:xfrm flipV="1">
            <a:off x="3236901" y="2212009"/>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B8192FE-EAD2-AB47-80A3-CAA59ECB74EB}"/>
              </a:ext>
            </a:extLst>
          </p:cNvPr>
          <p:cNvCxnSpPr>
            <a:cxnSpLocks/>
          </p:cNvCxnSpPr>
          <p:nvPr/>
        </p:nvCxnSpPr>
        <p:spPr>
          <a:xfrm>
            <a:off x="3222271" y="2088913"/>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0C027D5-62D9-804A-B008-EAB389D025DB}"/>
              </a:ext>
            </a:extLst>
          </p:cNvPr>
          <p:cNvCxnSpPr>
            <a:cxnSpLocks/>
          </p:cNvCxnSpPr>
          <p:nvPr/>
        </p:nvCxnSpPr>
        <p:spPr>
          <a:xfrm flipV="1">
            <a:off x="3597835" y="2213734"/>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28E12E6-8AF9-9743-AF46-43967901B631}"/>
              </a:ext>
            </a:extLst>
          </p:cNvPr>
          <p:cNvCxnSpPr>
            <a:cxnSpLocks/>
          </p:cNvCxnSpPr>
          <p:nvPr/>
        </p:nvCxnSpPr>
        <p:spPr>
          <a:xfrm>
            <a:off x="3221773" y="2213734"/>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A16EC40-E71F-6C48-AEDC-911C05D25CB5}"/>
              </a:ext>
            </a:extLst>
          </p:cNvPr>
          <p:cNvCxnSpPr>
            <a:cxnSpLocks/>
          </p:cNvCxnSpPr>
          <p:nvPr/>
        </p:nvCxnSpPr>
        <p:spPr>
          <a:xfrm>
            <a:off x="3581462" y="2579509"/>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05A6062-B612-364E-8068-00E1FE69E0FA}"/>
              </a:ext>
            </a:extLst>
          </p:cNvPr>
          <p:cNvCxnSpPr>
            <a:cxnSpLocks/>
          </p:cNvCxnSpPr>
          <p:nvPr/>
        </p:nvCxnSpPr>
        <p:spPr>
          <a:xfrm>
            <a:off x="2263374" y="2568775"/>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D6B04B8-7B43-C04C-88CA-66E99030DF45}"/>
              </a:ext>
            </a:extLst>
          </p:cNvPr>
          <p:cNvCxnSpPr>
            <a:cxnSpLocks/>
          </p:cNvCxnSpPr>
          <p:nvPr/>
        </p:nvCxnSpPr>
        <p:spPr>
          <a:xfrm>
            <a:off x="3605150" y="2568775"/>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8138CB4B-0FC2-5241-8D60-B4F9D3C7C432}"/>
              </a:ext>
            </a:extLst>
          </p:cNvPr>
          <p:cNvSpPr/>
          <p:nvPr/>
        </p:nvSpPr>
        <p:spPr>
          <a:xfrm>
            <a:off x="4297263" y="4590400"/>
            <a:ext cx="386041" cy="40009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47" name="Rectangle 46">
            <a:extLst>
              <a:ext uri="{FF2B5EF4-FFF2-40B4-BE49-F238E27FC236}">
                <a16:creationId xmlns:a16="http://schemas.microsoft.com/office/drawing/2014/main" id="{53894945-3CF6-8744-99C8-D5C07F3F63B7}"/>
              </a:ext>
            </a:extLst>
          </p:cNvPr>
          <p:cNvSpPr/>
          <p:nvPr/>
        </p:nvSpPr>
        <p:spPr>
          <a:xfrm>
            <a:off x="2129709" y="2993520"/>
            <a:ext cx="267326" cy="27971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48" name="Rectangle 47">
            <a:extLst>
              <a:ext uri="{FF2B5EF4-FFF2-40B4-BE49-F238E27FC236}">
                <a16:creationId xmlns:a16="http://schemas.microsoft.com/office/drawing/2014/main" id="{9718E3CF-B984-7C40-BFE4-FF51CF8E177E}"/>
              </a:ext>
            </a:extLst>
          </p:cNvPr>
          <p:cNvSpPr/>
          <p:nvPr/>
        </p:nvSpPr>
        <p:spPr>
          <a:xfrm>
            <a:off x="3534280" y="4957901"/>
            <a:ext cx="1956241" cy="707886"/>
          </a:xfrm>
          <a:prstGeom prst="rect">
            <a:avLst/>
          </a:prstGeom>
        </p:spPr>
        <p:txBody>
          <a:bodyPr wrap="square">
            <a:spAutoFit/>
          </a:bodyPr>
          <a:lstStyle/>
          <a:p>
            <a:pPr algn="ctr"/>
            <a:r>
              <a:rPr lang="en-US" sz="2000" dirty="0">
                <a:solidFill>
                  <a:schemeClr val="bg2">
                    <a:lumMod val="75000"/>
                  </a:schemeClr>
                </a:solidFill>
                <a:latin typeface="Cambria" panose="02040503050406030204" pitchFamily="18" charset="0"/>
                <a:cs typeface="Arial" panose="020B0604020202020204" pitchFamily="34" charset="0"/>
              </a:rPr>
              <a:t>sense </a:t>
            </a:r>
          </a:p>
          <a:p>
            <a:pPr algn="ctr"/>
            <a:r>
              <a:rPr lang="en-US" sz="2000" dirty="0">
                <a:solidFill>
                  <a:schemeClr val="bg2">
                    <a:lumMod val="75000"/>
                  </a:schemeClr>
                </a:solidFill>
                <a:latin typeface="Cambria" panose="02040503050406030204" pitchFamily="18" charset="0"/>
                <a:cs typeface="Arial" panose="020B0604020202020204" pitchFamily="34" charset="0"/>
              </a:rPr>
              <a:t>amplifier</a:t>
            </a:r>
          </a:p>
        </p:txBody>
      </p:sp>
      <p:cxnSp>
        <p:nvCxnSpPr>
          <p:cNvPr id="49" name="Straight Connector 48">
            <a:extLst>
              <a:ext uri="{FF2B5EF4-FFF2-40B4-BE49-F238E27FC236}">
                <a16:creationId xmlns:a16="http://schemas.microsoft.com/office/drawing/2014/main" id="{E226F868-F3B0-AA42-910F-F1302B6C1B4F}"/>
              </a:ext>
            </a:extLst>
          </p:cNvPr>
          <p:cNvCxnSpPr>
            <a:cxnSpLocks/>
          </p:cNvCxnSpPr>
          <p:nvPr/>
        </p:nvCxnSpPr>
        <p:spPr>
          <a:xfrm>
            <a:off x="2176335" y="4790449"/>
            <a:ext cx="2121132"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0AF0DFF-A137-A643-8FD6-61FB3F4EFA23}"/>
              </a:ext>
            </a:extLst>
          </p:cNvPr>
          <p:cNvSpPr/>
          <p:nvPr/>
        </p:nvSpPr>
        <p:spPr>
          <a:xfrm>
            <a:off x="2097589" y="4726639"/>
            <a:ext cx="912429"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enable</a:t>
            </a:r>
          </a:p>
        </p:txBody>
      </p:sp>
      <p:sp>
        <p:nvSpPr>
          <p:cNvPr id="51" name="Rectangle 50">
            <a:extLst>
              <a:ext uri="{FF2B5EF4-FFF2-40B4-BE49-F238E27FC236}">
                <a16:creationId xmlns:a16="http://schemas.microsoft.com/office/drawing/2014/main" id="{9E30FCA3-C348-BA4A-BF74-2A1617DA46BF}"/>
              </a:ext>
            </a:extLst>
          </p:cNvPr>
          <p:cNvSpPr/>
          <p:nvPr/>
        </p:nvSpPr>
        <p:spPr>
          <a:xfrm>
            <a:off x="900288" y="2670833"/>
            <a:ext cx="1201931" cy="707886"/>
          </a:xfrm>
          <a:prstGeom prst="rect">
            <a:avLst/>
          </a:prstGeom>
        </p:spPr>
        <p:txBody>
          <a:bodyPr wrap="none">
            <a:spAutoFit/>
          </a:bodyPr>
          <a:lstStyle/>
          <a:p>
            <a:pPr algn="ctr"/>
            <a:r>
              <a:rPr lang="en-US" sz="2000" dirty="0">
                <a:solidFill>
                  <a:schemeClr val="bg2">
                    <a:lumMod val="75000"/>
                  </a:schemeClr>
                </a:solidFill>
                <a:latin typeface="Cambria" panose="02040503050406030204" pitchFamily="18" charset="0"/>
                <a:cs typeface="Arial" panose="020B0604020202020204" pitchFamily="34" charset="0"/>
              </a:rPr>
              <a:t>storage</a:t>
            </a:r>
          </a:p>
          <a:p>
            <a:pPr algn="ctr"/>
            <a:r>
              <a:rPr lang="en-US" sz="2000" dirty="0">
                <a:solidFill>
                  <a:schemeClr val="bg2">
                    <a:lumMod val="75000"/>
                  </a:schemeClr>
                </a:solidFill>
                <a:latin typeface="Cambria" panose="02040503050406030204" pitchFamily="18" charset="0"/>
                <a:cs typeface="Arial" panose="020B0604020202020204" pitchFamily="34" charset="0"/>
              </a:rPr>
              <a:t>capacitor</a:t>
            </a:r>
          </a:p>
        </p:txBody>
      </p:sp>
      <p:sp>
        <p:nvSpPr>
          <p:cNvPr id="52" name="Rectangle 51">
            <a:extLst>
              <a:ext uri="{FF2B5EF4-FFF2-40B4-BE49-F238E27FC236}">
                <a16:creationId xmlns:a16="http://schemas.microsoft.com/office/drawing/2014/main" id="{BD949B28-3604-3447-A0C2-9F29EEDA90FC}"/>
              </a:ext>
            </a:extLst>
          </p:cNvPr>
          <p:cNvSpPr/>
          <p:nvPr/>
        </p:nvSpPr>
        <p:spPr>
          <a:xfrm>
            <a:off x="2805664" y="2542279"/>
            <a:ext cx="1279517" cy="707886"/>
          </a:xfrm>
          <a:prstGeom prst="rect">
            <a:avLst/>
          </a:prstGeom>
        </p:spPr>
        <p:txBody>
          <a:bodyPr wrap="none">
            <a:spAutoFit/>
          </a:bodyPr>
          <a:lstStyle/>
          <a:p>
            <a:pPr algn="ctr"/>
            <a:r>
              <a:rPr lang="en-US" sz="2000" dirty="0">
                <a:solidFill>
                  <a:schemeClr val="bg2">
                    <a:lumMod val="75000"/>
                  </a:schemeClr>
                </a:solidFill>
                <a:latin typeface="Cambria" panose="02040503050406030204" pitchFamily="18" charset="0"/>
                <a:cs typeface="Arial" panose="020B0604020202020204" pitchFamily="34" charset="0"/>
              </a:rPr>
              <a:t>access </a:t>
            </a:r>
          </a:p>
          <a:p>
            <a:pPr algn="ctr"/>
            <a:r>
              <a:rPr lang="en-US" sz="2000" dirty="0">
                <a:solidFill>
                  <a:schemeClr val="bg2">
                    <a:lumMod val="75000"/>
                  </a:schemeClr>
                </a:solidFill>
                <a:latin typeface="Cambria" panose="02040503050406030204" pitchFamily="18" charset="0"/>
                <a:cs typeface="Arial" panose="020B0604020202020204" pitchFamily="34" charset="0"/>
              </a:rPr>
              <a:t>transistor</a:t>
            </a:r>
          </a:p>
        </p:txBody>
      </p:sp>
      <p:sp>
        <p:nvSpPr>
          <p:cNvPr id="54" name="Rectangle 53">
            <a:extLst>
              <a:ext uri="{FF2B5EF4-FFF2-40B4-BE49-F238E27FC236}">
                <a16:creationId xmlns:a16="http://schemas.microsoft.com/office/drawing/2014/main" id="{B7AB7C4B-C8E9-D74B-ADEB-148C8F36FC2C}"/>
              </a:ext>
            </a:extLst>
          </p:cNvPr>
          <p:cNvSpPr/>
          <p:nvPr/>
        </p:nvSpPr>
        <p:spPr>
          <a:xfrm>
            <a:off x="4047715" y="1816912"/>
            <a:ext cx="885135" cy="400110"/>
          </a:xfrm>
          <a:prstGeom prst="rect">
            <a:avLst/>
          </a:prstGeom>
          <a:noFill/>
          <a:ln w="12700">
            <a:noFill/>
            <a:prstDash val="sysDot"/>
          </a:ln>
        </p:spPr>
        <p:txBody>
          <a:bodyPr wrap="square">
            <a:spAutoFit/>
          </a:bodyPr>
          <a:lstStyle/>
          <a:p>
            <a:r>
              <a:rPr lang="en-US" sz="2000" dirty="0">
                <a:latin typeface="Cambria" panose="02040503050406030204" pitchFamily="18" charset="0"/>
                <a:cs typeface="Arial" panose="020B0604020202020204" pitchFamily="34" charset="0"/>
              </a:rPr>
              <a:t>½ V</a:t>
            </a:r>
            <a:r>
              <a:rPr lang="en-US" sz="2000" baseline="-25000" dirty="0">
                <a:latin typeface="Cambria" panose="02040503050406030204" pitchFamily="18" charset="0"/>
                <a:cs typeface="Arial" panose="020B0604020202020204" pitchFamily="34" charset="0"/>
              </a:rPr>
              <a:t>DD</a:t>
            </a:r>
          </a:p>
        </p:txBody>
      </p:sp>
      <p:sp>
        <p:nvSpPr>
          <p:cNvPr id="31" name="Rectangle 30">
            <a:extLst>
              <a:ext uri="{FF2B5EF4-FFF2-40B4-BE49-F238E27FC236}">
                <a16:creationId xmlns:a16="http://schemas.microsoft.com/office/drawing/2014/main" id="{3DE98D83-3E52-E147-A072-87372B0F2D07}"/>
              </a:ext>
            </a:extLst>
          </p:cNvPr>
          <p:cNvSpPr/>
          <p:nvPr/>
        </p:nvSpPr>
        <p:spPr>
          <a:xfrm>
            <a:off x="353227" y="1788653"/>
            <a:ext cx="2296051" cy="400110"/>
          </a:xfrm>
          <a:prstGeom prst="rect">
            <a:avLst/>
          </a:prstGeom>
        </p:spPr>
        <p:txBody>
          <a:bodyPr wrap="square">
            <a:spAutoFit/>
          </a:bodyPr>
          <a:lstStyle/>
          <a:p>
            <a:pPr algn="r"/>
            <a:r>
              <a:rPr lang="en-US" sz="2000" dirty="0">
                <a:latin typeface="Cambria" panose="02040503050406030204" pitchFamily="18" charset="0"/>
                <a:cs typeface="Arial" panose="020B0604020202020204" pitchFamily="34" charset="0"/>
              </a:rPr>
              <a:t>1. </a:t>
            </a:r>
            <a:r>
              <a:rPr lang="en-US" sz="2000" dirty="0">
                <a:solidFill>
                  <a:srgbClr val="C00000"/>
                </a:solidFill>
                <a:latin typeface="Cambria" panose="02040503050406030204" pitchFamily="18" charset="0"/>
                <a:cs typeface="Arial" panose="020B0604020202020204" pitchFamily="34" charset="0"/>
              </a:rPr>
              <a:t>raise </a:t>
            </a:r>
            <a:r>
              <a:rPr lang="en-US" sz="2000" dirty="0" err="1">
                <a:solidFill>
                  <a:srgbClr val="C00000"/>
                </a:solidFill>
                <a:latin typeface="Cambria" panose="02040503050406030204" pitchFamily="18" charset="0"/>
                <a:cs typeface="Arial" panose="020B0604020202020204" pitchFamily="34" charset="0"/>
              </a:rPr>
              <a:t>wordline</a:t>
            </a:r>
            <a:endParaRPr lang="en-US" sz="2000" dirty="0">
              <a:solidFill>
                <a:srgbClr val="C00000"/>
              </a:solidFill>
              <a:latin typeface="Cambria" panose="02040503050406030204" pitchFamily="18" charset="0"/>
              <a:cs typeface="Arial" panose="020B0604020202020204" pitchFamily="34" charset="0"/>
            </a:endParaRPr>
          </a:p>
        </p:txBody>
      </p:sp>
      <p:sp>
        <p:nvSpPr>
          <p:cNvPr id="38" name="Rectangle 37">
            <a:extLst>
              <a:ext uri="{FF2B5EF4-FFF2-40B4-BE49-F238E27FC236}">
                <a16:creationId xmlns:a16="http://schemas.microsoft.com/office/drawing/2014/main" id="{5BD1AB6A-8168-8E4C-BE51-7F104C627752}"/>
              </a:ext>
            </a:extLst>
          </p:cNvPr>
          <p:cNvSpPr/>
          <p:nvPr/>
        </p:nvSpPr>
        <p:spPr>
          <a:xfrm>
            <a:off x="464954" y="3342262"/>
            <a:ext cx="3947106" cy="400110"/>
          </a:xfrm>
          <a:prstGeom prst="rect">
            <a:avLst/>
          </a:prstGeom>
        </p:spPr>
        <p:txBody>
          <a:bodyPr wrap="none">
            <a:spAutoFit/>
          </a:bodyPr>
          <a:lstStyle/>
          <a:p>
            <a:pPr algn="r"/>
            <a:r>
              <a:rPr lang="en-US" sz="2000" dirty="0">
                <a:latin typeface="Cambria" panose="02040503050406030204" pitchFamily="18" charset="0"/>
                <a:cs typeface="Arial" panose="020B0604020202020204" pitchFamily="34" charset="0"/>
              </a:rPr>
              <a:t>2. capacitor </a:t>
            </a:r>
            <a:r>
              <a:rPr lang="en-US" sz="2000" dirty="0">
                <a:solidFill>
                  <a:srgbClr val="C00000"/>
                </a:solidFill>
                <a:latin typeface="Cambria" panose="02040503050406030204" pitchFamily="18" charset="0"/>
                <a:cs typeface="Arial" panose="020B0604020202020204" pitchFamily="34" charset="0"/>
              </a:rPr>
              <a:t>loses charge </a:t>
            </a:r>
            <a:r>
              <a:rPr lang="en-US" sz="2000" dirty="0">
                <a:latin typeface="Cambria" panose="02040503050406030204" pitchFamily="18" charset="0"/>
                <a:cs typeface="Arial" panose="020B0604020202020204" pitchFamily="34" charset="0"/>
              </a:rPr>
              <a:t>to bitline </a:t>
            </a:r>
          </a:p>
        </p:txBody>
      </p:sp>
      <p:sp>
        <p:nvSpPr>
          <p:cNvPr id="43" name="Rectangle 42">
            <a:extLst>
              <a:ext uri="{FF2B5EF4-FFF2-40B4-BE49-F238E27FC236}">
                <a16:creationId xmlns:a16="http://schemas.microsoft.com/office/drawing/2014/main" id="{13D93071-EA47-324A-AA72-80F678BEBEEB}"/>
              </a:ext>
            </a:extLst>
          </p:cNvPr>
          <p:cNvSpPr/>
          <p:nvPr/>
        </p:nvSpPr>
        <p:spPr>
          <a:xfrm>
            <a:off x="2127296" y="4034138"/>
            <a:ext cx="2402325" cy="707886"/>
          </a:xfrm>
          <a:prstGeom prst="rect">
            <a:avLst/>
          </a:prstGeom>
        </p:spPr>
        <p:txBody>
          <a:bodyPr wrap="none">
            <a:spAutoFit/>
          </a:bodyPr>
          <a:lstStyle/>
          <a:p>
            <a:pPr algn="ctr"/>
            <a:r>
              <a:rPr lang="en-US" sz="2000" dirty="0">
                <a:latin typeface="Cambria" panose="02040503050406030204" pitchFamily="18" charset="0"/>
                <a:cs typeface="Arial" panose="020B0604020202020204" pitchFamily="34" charset="0"/>
              </a:rPr>
              <a:t>4. </a:t>
            </a:r>
            <a:r>
              <a:rPr lang="en-US" sz="2000" dirty="0">
                <a:solidFill>
                  <a:srgbClr val="C00000"/>
                </a:solidFill>
                <a:latin typeface="Cambria" panose="02040503050406030204" pitchFamily="18" charset="0"/>
                <a:cs typeface="Arial" panose="020B0604020202020204" pitchFamily="34" charset="0"/>
              </a:rPr>
              <a:t>amplify deviation </a:t>
            </a:r>
          </a:p>
          <a:p>
            <a:pPr algn="ctr"/>
            <a:r>
              <a:rPr lang="en-US" sz="2000" dirty="0">
                <a:latin typeface="Cambria" panose="02040503050406030204" pitchFamily="18" charset="0"/>
                <a:cs typeface="Arial" panose="020B0604020202020204" pitchFamily="34" charset="0"/>
              </a:rPr>
              <a:t>in the bitline</a:t>
            </a:r>
          </a:p>
        </p:txBody>
      </p:sp>
      <p:sp>
        <p:nvSpPr>
          <p:cNvPr id="5" name="Rectangle 4">
            <a:extLst>
              <a:ext uri="{FF2B5EF4-FFF2-40B4-BE49-F238E27FC236}">
                <a16:creationId xmlns:a16="http://schemas.microsoft.com/office/drawing/2014/main" id="{2701BFCE-967D-F648-B8B8-804E2E565E23}"/>
              </a:ext>
            </a:extLst>
          </p:cNvPr>
          <p:cNvSpPr/>
          <p:nvPr/>
        </p:nvSpPr>
        <p:spPr>
          <a:xfrm>
            <a:off x="4648996" y="1830226"/>
            <a:ext cx="786538" cy="400110"/>
          </a:xfrm>
          <a:prstGeom prst="rect">
            <a:avLst/>
          </a:prstGeom>
        </p:spPr>
        <p:txBody>
          <a:bodyPr wrap="square">
            <a:spAutoFit/>
          </a:bodyPr>
          <a:lstStyle/>
          <a:p>
            <a:r>
              <a:rPr lang="en-US" sz="2000" b="1" dirty="0">
                <a:solidFill>
                  <a:srgbClr val="00B0F0"/>
                </a:solidFill>
                <a:latin typeface="Cambria" panose="02040503050406030204" pitchFamily="18" charset="0"/>
              </a:rPr>
              <a:t> + </a:t>
            </a:r>
            <a:r>
              <a:rPr lang="el-GR" sz="2000" b="1" dirty="0">
                <a:solidFill>
                  <a:srgbClr val="00B0F0"/>
                </a:solidFill>
                <a:latin typeface="Cambria" panose="02040503050406030204" pitchFamily="18" charset="0"/>
              </a:rPr>
              <a:t>δ</a:t>
            </a:r>
            <a:endParaRPr lang="en-US" sz="2000" dirty="0">
              <a:solidFill>
                <a:srgbClr val="00B0F0"/>
              </a:solidFill>
              <a:latin typeface="Cambria" panose="02040503050406030204" pitchFamily="18" charset="0"/>
            </a:endParaRPr>
          </a:p>
        </p:txBody>
      </p:sp>
      <p:sp>
        <p:nvSpPr>
          <p:cNvPr id="53" name="Rectangle 52">
            <a:extLst>
              <a:ext uri="{FF2B5EF4-FFF2-40B4-BE49-F238E27FC236}">
                <a16:creationId xmlns:a16="http://schemas.microsoft.com/office/drawing/2014/main" id="{F586227B-5D83-1C41-A9C2-6FCCE625E63A}"/>
              </a:ext>
            </a:extLst>
          </p:cNvPr>
          <p:cNvSpPr/>
          <p:nvPr/>
        </p:nvSpPr>
        <p:spPr>
          <a:xfrm>
            <a:off x="263091" y="4529641"/>
            <a:ext cx="1853392" cy="707886"/>
          </a:xfrm>
          <a:prstGeom prst="rect">
            <a:avLst/>
          </a:prstGeom>
        </p:spPr>
        <p:txBody>
          <a:bodyPr wrap="none">
            <a:spAutoFit/>
          </a:bodyPr>
          <a:lstStyle/>
          <a:p>
            <a:pPr algn="r"/>
            <a:r>
              <a:rPr lang="en-US" sz="2000" dirty="0">
                <a:latin typeface="Cambria" panose="02040503050406030204" pitchFamily="18" charset="0"/>
                <a:cs typeface="Arial" panose="020B0604020202020204" pitchFamily="34" charset="0"/>
              </a:rPr>
              <a:t>3. </a:t>
            </a:r>
            <a:r>
              <a:rPr lang="en-US" sz="2000" dirty="0">
                <a:solidFill>
                  <a:srgbClr val="C00000"/>
                </a:solidFill>
                <a:latin typeface="Cambria" panose="02040503050406030204" pitchFamily="18" charset="0"/>
                <a:cs typeface="Arial" panose="020B0604020202020204" pitchFamily="34" charset="0"/>
              </a:rPr>
              <a:t>enable </a:t>
            </a:r>
          </a:p>
          <a:p>
            <a:pPr algn="r"/>
            <a:r>
              <a:rPr lang="en-US" sz="2000" dirty="0">
                <a:solidFill>
                  <a:srgbClr val="C00000"/>
                </a:solidFill>
                <a:latin typeface="Cambria" panose="02040503050406030204" pitchFamily="18" charset="0"/>
                <a:cs typeface="Arial" panose="020B0604020202020204" pitchFamily="34" charset="0"/>
              </a:rPr>
              <a:t>sense amplifier</a:t>
            </a:r>
          </a:p>
        </p:txBody>
      </p:sp>
      <p:sp>
        <p:nvSpPr>
          <p:cNvPr id="62" name="Rectangle 61">
            <a:extLst>
              <a:ext uri="{FF2B5EF4-FFF2-40B4-BE49-F238E27FC236}">
                <a16:creationId xmlns:a16="http://schemas.microsoft.com/office/drawing/2014/main" id="{60B40C6E-D44C-AB49-93F8-663728619DE4}"/>
              </a:ext>
            </a:extLst>
          </p:cNvPr>
          <p:cNvSpPr/>
          <p:nvPr/>
        </p:nvSpPr>
        <p:spPr>
          <a:xfrm>
            <a:off x="2129707" y="2801621"/>
            <a:ext cx="267330" cy="373190"/>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63" name="Rectangle 62">
            <a:extLst>
              <a:ext uri="{FF2B5EF4-FFF2-40B4-BE49-F238E27FC236}">
                <a16:creationId xmlns:a16="http://schemas.microsoft.com/office/drawing/2014/main" id="{9A7EB0D1-717C-0E4B-A0B9-F2FF136A2D36}"/>
              </a:ext>
            </a:extLst>
          </p:cNvPr>
          <p:cNvSpPr/>
          <p:nvPr/>
        </p:nvSpPr>
        <p:spPr>
          <a:xfrm>
            <a:off x="4221759" y="1811899"/>
            <a:ext cx="786538" cy="400110"/>
          </a:xfrm>
          <a:prstGeom prst="rect">
            <a:avLst/>
          </a:prstGeom>
        </p:spPr>
        <p:txBody>
          <a:bodyPr wrap="square">
            <a:spAutoFit/>
          </a:bodyPr>
          <a:lstStyle/>
          <a:p>
            <a:r>
              <a:rPr lang="en-US" sz="2000" b="1" dirty="0">
                <a:solidFill>
                  <a:srgbClr val="00B0F0"/>
                </a:solidFill>
                <a:latin typeface="Cambria" panose="02040503050406030204" pitchFamily="18" charset="0"/>
              </a:rPr>
              <a:t>V</a:t>
            </a:r>
            <a:r>
              <a:rPr lang="en-US" sz="2000" b="1" baseline="-25000" dirty="0">
                <a:solidFill>
                  <a:srgbClr val="00B0F0"/>
                </a:solidFill>
                <a:latin typeface="Cambria" panose="02040503050406030204" pitchFamily="18" charset="0"/>
              </a:rPr>
              <a:t>DD</a:t>
            </a:r>
            <a:endParaRPr lang="en-US" sz="2000" baseline="-25000" dirty="0">
              <a:solidFill>
                <a:srgbClr val="00B0F0"/>
              </a:solidFill>
              <a:latin typeface="Cambria" panose="02040503050406030204" pitchFamily="18" charset="0"/>
            </a:endParaRPr>
          </a:p>
        </p:txBody>
      </p:sp>
      <p:sp>
        <p:nvSpPr>
          <p:cNvPr id="65" name="Rectangle 64">
            <a:extLst>
              <a:ext uri="{FF2B5EF4-FFF2-40B4-BE49-F238E27FC236}">
                <a16:creationId xmlns:a16="http://schemas.microsoft.com/office/drawing/2014/main" id="{D7835050-8996-B049-8961-536CA935D355}"/>
              </a:ext>
            </a:extLst>
          </p:cNvPr>
          <p:cNvSpPr/>
          <p:nvPr/>
        </p:nvSpPr>
        <p:spPr>
          <a:xfrm>
            <a:off x="464954" y="3336991"/>
            <a:ext cx="3466654" cy="400110"/>
          </a:xfrm>
          <a:prstGeom prst="rect">
            <a:avLst/>
          </a:prstGeom>
        </p:spPr>
        <p:txBody>
          <a:bodyPr wrap="none">
            <a:spAutoFit/>
          </a:bodyPr>
          <a:lstStyle/>
          <a:p>
            <a:pPr algn="r"/>
            <a:r>
              <a:rPr lang="en-US" sz="2000" dirty="0">
                <a:latin typeface="Cambria" panose="02040503050406030204" pitchFamily="18" charset="0"/>
                <a:cs typeface="Arial" panose="020B0604020202020204" pitchFamily="34" charset="0"/>
              </a:rPr>
              <a:t>5. capacitor </a:t>
            </a:r>
            <a:r>
              <a:rPr lang="en-US" sz="2000" dirty="0">
                <a:solidFill>
                  <a:srgbClr val="C00000"/>
                </a:solidFill>
                <a:latin typeface="Cambria" panose="02040503050406030204" pitchFamily="18" charset="0"/>
                <a:cs typeface="Arial" panose="020B0604020202020204" pitchFamily="34" charset="0"/>
              </a:rPr>
              <a:t>charge is restored</a:t>
            </a:r>
          </a:p>
        </p:txBody>
      </p:sp>
      <p:sp>
        <p:nvSpPr>
          <p:cNvPr id="66" name="Rectangle 65">
            <a:extLst>
              <a:ext uri="{FF2B5EF4-FFF2-40B4-BE49-F238E27FC236}">
                <a16:creationId xmlns:a16="http://schemas.microsoft.com/office/drawing/2014/main" id="{37E94E55-A506-8A49-870C-E741EDF3E3C5}"/>
              </a:ext>
            </a:extLst>
          </p:cNvPr>
          <p:cNvSpPr/>
          <p:nvPr/>
        </p:nvSpPr>
        <p:spPr>
          <a:xfrm>
            <a:off x="2128684" y="2799107"/>
            <a:ext cx="267326" cy="477436"/>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Tree>
    <p:extLst>
      <p:ext uri="{BB962C8B-B14F-4D97-AF65-F5344CB8AC3E}">
        <p14:creationId xmlns:p14="http://schemas.microsoft.com/office/powerpoint/2010/main" val="274291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7" presetClass="emph" presetSubtype="2" fill="hold" nodeType="withEffect">
                                  <p:stCondLst>
                                    <p:cond delay="0"/>
                                  </p:stCondLst>
                                  <p:childTnLst>
                                    <p:animClr clrSpc="rgb" dir="cw">
                                      <p:cBhvr>
                                        <p:cTn id="9" dur="1000" fill="hold"/>
                                        <p:tgtEl>
                                          <p:spTgt spid="4"/>
                                        </p:tgtEl>
                                        <p:attrNameLst>
                                          <p:attrName>stroke.color</p:attrName>
                                        </p:attrNameLst>
                                      </p:cBhvr>
                                      <p:to>
                                        <a:srgbClr val="C02900"/>
                                      </p:to>
                                    </p:animClr>
                                    <p:set>
                                      <p:cBhvr>
                                        <p:cTn id="10" dur="1000" fill="hold"/>
                                        <p:tgtEl>
                                          <p:spTgt spid="4"/>
                                        </p:tgtEl>
                                        <p:attrNameLst>
                                          <p:attrName>stroke.on</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7" presetClass="emph" presetSubtype="2" fill="hold" nodeType="withEffect">
                                  <p:stCondLst>
                                    <p:cond delay="0"/>
                                  </p:stCondLst>
                                  <p:childTnLst>
                                    <p:animClr clrSpc="rgb" dir="cw">
                                      <p:cBhvr>
                                        <p:cTn id="17" dur="1000" fill="hold"/>
                                        <p:tgtEl>
                                          <p:spTgt spid="37"/>
                                        </p:tgtEl>
                                        <p:attrNameLst>
                                          <p:attrName>stroke.color</p:attrName>
                                        </p:attrNameLst>
                                      </p:cBhvr>
                                      <p:to>
                                        <a:srgbClr val="C02900"/>
                                      </p:to>
                                    </p:animClr>
                                    <p:set>
                                      <p:cBhvr>
                                        <p:cTn id="18" dur="1000" fill="hold"/>
                                        <p:tgtEl>
                                          <p:spTgt spid="37"/>
                                        </p:tgtEl>
                                        <p:attrNameLst>
                                          <p:attrName>stroke.on</p:attrName>
                                        </p:attrNameLst>
                                      </p:cBhvr>
                                      <p:to>
                                        <p:strVal val="true"/>
                                      </p:to>
                                    </p:set>
                                  </p:childTnLst>
                                </p:cTn>
                              </p:par>
                              <p:par>
                                <p:cTn id="19" presetID="7" presetClass="emph" presetSubtype="2" fill="hold" nodeType="withEffect">
                                  <p:stCondLst>
                                    <p:cond delay="0"/>
                                  </p:stCondLst>
                                  <p:childTnLst>
                                    <p:animClr clrSpc="rgb" dir="cw">
                                      <p:cBhvr>
                                        <p:cTn id="20" dur="1000" fill="hold"/>
                                        <p:tgtEl>
                                          <p:spTgt spid="19"/>
                                        </p:tgtEl>
                                        <p:attrNameLst>
                                          <p:attrName>stroke.color</p:attrName>
                                        </p:attrNameLst>
                                      </p:cBhvr>
                                      <p:to>
                                        <a:srgbClr val="C02900"/>
                                      </p:to>
                                    </p:animClr>
                                    <p:set>
                                      <p:cBhvr>
                                        <p:cTn id="21" dur="1000" fill="hold"/>
                                        <p:tgtEl>
                                          <p:spTgt spid="19"/>
                                        </p:tgtEl>
                                        <p:attrNameLst>
                                          <p:attrName>stroke.on</p:attrName>
                                        </p:attrNameLst>
                                      </p:cBhvr>
                                      <p:to>
                                        <p:strVal val="true"/>
                                      </p:to>
                                    </p:set>
                                  </p:childTnLst>
                                </p:cTn>
                              </p:par>
                              <p:par>
                                <p:cTn id="22" presetID="7" presetClass="emph" presetSubtype="2" fill="hold" nodeType="withEffect">
                                  <p:stCondLst>
                                    <p:cond delay="0"/>
                                  </p:stCondLst>
                                  <p:childTnLst>
                                    <p:animClr clrSpc="rgb" dir="cw">
                                      <p:cBhvr>
                                        <p:cTn id="23" dur="1000" fill="hold"/>
                                        <p:tgtEl>
                                          <p:spTgt spid="40"/>
                                        </p:tgtEl>
                                        <p:attrNameLst>
                                          <p:attrName>stroke.color</p:attrName>
                                        </p:attrNameLst>
                                      </p:cBhvr>
                                      <p:to>
                                        <a:srgbClr val="C02900"/>
                                      </p:to>
                                    </p:animClr>
                                    <p:set>
                                      <p:cBhvr>
                                        <p:cTn id="24" dur="1000" fill="hold"/>
                                        <p:tgtEl>
                                          <p:spTgt spid="40"/>
                                        </p:tgtEl>
                                        <p:attrNameLst>
                                          <p:attrName>stroke.on</p:attrName>
                                        </p:attrNameLst>
                                      </p:cBhvr>
                                      <p:to>
                                        <p:strVal val="true"/>
                                      </p:to>
                                    </p:set>
                                  </p:childTnLst>
                                </p:cTn>
                              </p:par>
                              <p:par>
                                <p:cTn id="25" presetID="7" presetClass="emph" presetSubtype="2" fill="hold" nodeType="withEffect">
                                  <p:stCondLst>
                                    <p:cond delay="0"/>
                                  </p:stCondLst>
                                  <p:childTnLst>
                                    <p:animClr clrSpc="rgb" dir="cw">
                                      <p:cBhvr>
                                        <p:cTn id="26" dur="1000" fill="hold"/>
                                        <p:tgtEl>
                                          <p:spTgt spid="22"/>
                                        </p:tgtEl>
                                        <p:attrNameLst>
                                          <p:attrName>stroke.color</p:attrName>
                                        </p:attrNameLst>
                                      </p:cBhvr>
                                      <p:to>
                                        <a:srgbClr val="C02900"/>
                                      </p:to>
                                    </p:animClr>
                                    <p:set>
                                      <p:cBhvr>
                                        <p:cTn id="27" dur="1000" fill="hold"/>
                                        <p:tgtEl>
                                          <p:spTgt spid="22"/>
                                        </p:tgtEl>
                                        <p:attrNameLst>
                                          <p:attrName>stroke.on</p:attrName>
                                        </p:attrNameLst>
                                      </p:cBhvr>
                                      <p:to>
                                        <p:strVal val="true"/>
                                      </p:to>
                                    </p:set>
                                  </p:childTnLst>
                                </p:cTn>
                              </p:par>
                              <p:par>
                                <p:cTn id="28" presetID="7" presetClass="emph" presetSubtype="2" fill="hold" nodeType="withEffect">
                                  <p:stCondLst>
                                    <p:cond delay="0"/>
                                  </p:stCondLst>
                                  <p:childTnLst>
                                    <p:animClr clrSpc="rgb" dir="cw">
                                      <p:cBhvr>
                                        <p:cTn id="29" dur="1000" fill="hold"/>
                                        <p:tgtEl>
                                          <p:spTgt spid="17"/>
                                        </p:tgtEl>
                                        <p:attrNameLst>
                                          <p:attrName>stroke.color</p:attrName>
                                        </p:attrNameLst>
                                      </p:cBhvr>
                                      <p:to>
                                        <a:srgbClr val="C02900"/>
                                      </p:to>
                                    </p:animClr>
                                    <p:set>
                                      <p:cBhvr>
                                        <p:cTn id="30" dur="1000" fill="hold"/>
                                        <p:tgtEl>
                                          <p:spTgt spid="17"/>
                                        </p:tgtEl>
                                        <p:attrNameLst>
                                          <p:attrName>stroke.on</p:attrName>
                                        </p:attrNameLst>
                                      </p:cBhvr>
                                      <p:to>
                                        <p:strVal val="true"/>
                                      </p:to>
                                    </p:set>
                                  </p:childTnLst>
                                </p:cTn>
                              </p:par>
                              <p:par>
                                <p:cTn id="31" presetID="7" presetClass="emph" presetSubtype="2" fill="hold" nodeType="withEffect">
                                  <p:stCondLst>
                                    <p:cond delay="0"/>
                                  </p:stCondLst>
                                  <p:childTnLst>
                                    <p:animClr clrSpc="rgb" dir="cw">
                                      <p:cBhvr>
                                        <p:cTn id="32" dur="1000" fill="hold"/>
                                        <p:tgtEl>
                                          <p:spTgt spid="36"/>
                                        </p:tgtEl>
                                        <p:attrNameLst>
                                          <p:attrName>stroke.color</p:attrName>
                                        </p:attrNameLst>
                                      </p:cBhvr>
                                      <p:to>
                                        <a:srgbClr val="C02900"/>
                                      </p:to>
                                    </p:animClr>
                                    <p:set>
                                      <p:cBhvr>
                                        <p:cTn id="33" dur="1000" fill="hold"/>
                                        <p:tgtEl>
                                          <p:spTgt spid="36"/>
                                        </p:tgtEl>
                                        <p:attrNameLst>
                                          <p:attrName>stroke.on</p:attrName>
                                        </p:attrNameLst>
                                      </p:cBhvr>
                                      <p:to>
                                        <p:strVal val="true"/>
                                      </p:to>
                                    </p:set>
                                  </p:childTnLst>
                                </p:cTn>
                              </p:par>
                              <p:par>
                                <p:cTn id="34" presetID="7" presetClass="emph" presetSubtype="2" fill="hold" nodeType="withEffect">
                                  <p:stCondLst>
                                    <p:cond delay="0"/>
                                  </p:stCondLst>
                                  <p:childTnLst>
                                    <p:animClr clrSpc="rgb" dir="cw">
                                      <p:cBhvr>
                                        <p:cTn id="35" dur="1000" fill="hold"/>
                                        <p:tgtEl>
                                          <p:spTgt spid="44"/>
                                        </p:tgtEl>
                                        <p:attrNameLst>
                                          <p:attrName>stroke.color</p:attrName>
                                        </p:attrNameLst>
                                      </p:cBhvr>
                                      <p:to>
                                        <a:srgbClr val="C02900"/>
                                      </p:to>
                                    </p:animClr>
                                    <p:set>
                                      <p:cBhvr>
                                        <p:cTn id="36" dur="1000" fill="hold"/>
                                        <p:tgtEl>
                                          <p:spTgt spid="44"/>
                                        </p:tgtEl>
                                        <p:attrNameLst>
                                          <p:attrName>stroke.on</p:attrName>
                                        </p:attrNameLst>
                                      </p:cBhvr>
                                      <p:to>
                                        <p:strVal val="true"/>
                                      </p:to>
                                    </p:set>
                                  </p:childTnLst>
                                </p:cTn>
                              </p:par>
                              <p:par>
                                <p:cTn id="37" presetID="7" presetClass="emph" presetSubtype="2" fill="hold" nodeType="withEffect">
                                  <p:stCondLst>
                                    <p:cond delay="0"/>
                                  </p:stCondLst>
                                  <p:childTnLst>
                                    <p:animClr clrSpc="rgb" dir="cw">
                                      <p:cBhvr>
                                        <p:cTn id="38" dur="1000" fill="hold"/>
                                        <p:tgtEl>
                                          <p:spTgt spid="42"/>
                                        </p:tgtEl>
                                        <p:attrNameLst>
                                          <p:attrName>stroke.color</p:attrName>
                                        </p:attrNameLst>
                                      </p:cBhvr>
                                      <p:to>
                                        <a:srgbClr val="C02900"/>
                                      </p:to>
                                    </p:animClr>
                                    <p:set>
                                      <p:cBhvr>
                                        <p:cTn id="39" dur="1000" fill="hold"/>
                                        <p:tgtEl>
                                          <p:spTgt spid="42"/>
                                        </p:tgtEl>
                                        <p:attrNameLst>
                                          <p:attrName>stroke.on</p:attrName>
                                        </p:attrNameLst>
                                      </p:cBhvr>
                                      <p:to>
                                        <p:strVal val="true"/>
                                      </p:to>
                                    </p:set>
                                  </p:childTnLst>
                                </p:cTn>
                              </p:par>
                              <p:par>
                                <p:cTn id="40" presetID="7" presetClass="emph" presetSubtype="2" fill="hold" nodeType="withEffect">
                                  <p:stCondLst>
                                    <p:cond delay="0"/>
                                  </p:stCondLst>
                                  <p:childTnLst>
                                    <p:animClr clrSpc="rgb" dir="cw">
                                      <p:cBhvr>
                                        <p:cTn id="41" dur="1000" fill="hold"/>
                                        <p:tgtEl>
                                          <p:spTgt spid="23"/>
                                        </p:tgtEl>
                                        <p:attrNameLst>
                                          <p:attrName>stroke.color</p:attrName>
                                        </p:attrNameLst>
                                      </p:cBhvr>
                                      <p:to>
                                        <a:srgbClr val="C02900"/>
                                      </p:to>
                                    </p:animClr>
                                    <p:set>
                                      <p:cBhvr>
                                        <p:cTn id="42" dur="1000" fill="hold"/>
                                        <p:tgtEl>
                                          <p:spTgt spid="23"/>
                                        </p:tgtEl>
                                        <p:attrNameLst>
                                          <p:attrName>stroke.on</p:attrName>
                                        </p:attrNameLst>
                                      </p:cBhvr>
                                      <p:to>
                                        <p:strVal val="true"/>
                                      </p:to>
                                    </p:set>
                                  </p:childTnLst>
                                </p:cTn>
                              </p:par>
                              <p:par>
                                <p:cTn id="43" presetID="7" presetClass="emph" presetSubtype="2" fill="hold" nodeType="withEffect">
                                  <p:stCondLst>
                                    <p:cond delay="0"/>
                                  </p:stCondLst>
                                  <p:childTnLst>
                                    <p:animClr clrSpc="rgb" dir="cw">
                                      <p:cBhvr>
                                        <p:cTn id="44" dur="1000" fill="hold"/>
                                        <p:tgtEl>
                                          <p:spTgt spid="11"/>
                                        </p:tgtEl>
                                        <p:attrNameLst>
                                          <p:attrName>stroke.color</p:attrName>
                                        </p:attrNameLst>
                                      </p:cBhvr>
                                      <p:to>
                                        <a:srgbClr val="C02900"/>
                                      </p:to>
                                    </p:animClr>
                                    <p:set>
                                      <p:cBhvr>
                                        <p:cTn id="45" dur="1000" fill="hold"/>
                                        <p:tgtEl>
                                          <p:spTgt spid="11"/>
                                        </p:tgtEl>
                                        <p:attrNameLst>
                                          <p:attrName>stroke.on</p:attrName>
                                        </p:attrNameLst>
                                      </p:cBhvr>
                                      <p:to>
                                        <p:strVal val="true"/>
                                      </p:to>
                                    </p:set>
                                  </p:childTnLst>
                                </p:cTn>
                              </p:par>
                              <p:par>
                                <p:cTn id="46" presetID="10" presetClass="entr" presetSubtype="0"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fade">
                                      <p:cBhvr>
                                        <p:cTn id="51" dur="1000"/>
                                        <p:tgtEl>
                                          <p:spTgt spid="62"/>
                                        </p:tgtEl>
                                      </p:cBhvr>
                                    </p:animEffect>
                                  </p:childTnLst>
                                </p:cTn>
                              </p:par>
                              <p:par>
                                <p:cTn id="52" presetID="7" presetClass="emph" presetSubtype="2" fill="hold" nodeType="withEffect">
                                  <p:stCondLst>
                                    <p:cond delay="0"/>
                                  </p:stCondLst>
                                  <p:childTnLst>
                                    <p:animClr clrSpc="rgb" dir="cw">
                                      <p:cBhvr>
                                        <p:cTn id="53" dur="2000" fill="hold"/>
                                        <p:tgtEl>
                                          <p:spTgt spid="9"/>
                                        </p:tgtEl>
                                        <p:attrNameLst>
                                          <p:attrName>stroke.color</p:attrName>
                                        </p:attrNameLst>
                                      </p:cBhvr>
                                      <p:to>
                                        <a:srgbClr val="5B9CD7"/>
                                      </p:to>
                                    </p:animClr>
                                    <p:set>
                                      <p:cBhvr>
                                        <p:cTn id="54" dur="2000" fill="hold"/>
                                        <p:tgtEl>
                                          <p:spTgt spid="9"/>
                                        </p:tgtEl>
                                        <p:attrNameLst>
                                          <p:attrName>stroke.on</p:attrName>
                                        </p:attrNameLst>
                                      </p:cBhvr>
                                      <p:to>
                                        <p:strVal val="true"/>
                                      </p:to>
                                    </p:set>
                                  </p:childTnLst>
                                </p:cTn>
                              </p:par>
                              <p:par>
                                <p:cTn id="55" presetID="10"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10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8"/>
                                        </p:tgtEl>
                                      </p:cBhvr>
                                    </p:animEffect>
                                    <p:set>
                                      <p:cBhvr>
                                        <p:cTn id="62" dur="1" fill="hold">
                                          <p:stCondLst>
                                            <p:cond delay="499"/>
                                          </p:stCondLst>
                                        </p:cTn>
                                        <p:tgtEl>
                                          <p:spTgt spid="38"/>
                                        </p:tgtEl>
                                        <p:attrNameLst>
                                          <p:attrName>style.visibility</p:attrName>
                                        </p:attrNameLst>
                                      </p:cBhvr>
                                      <p:to>
                                        <p:strVal val="hidden"/>
                                      </p:to>
                                    </p:set>
                                  </p:childTnLst>
                                </p:cTn>
                              </p:par>
                              <p:par>
                                <p:cTn id="63" presetID="10" presetClass="entr" presetSubtype="0"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500"/>
                                        <p:tgtEl>
                                          <p:spTgt spid="53"/>
                                        </p:tgtEl>
                                      </p:cBhvr>
                                    </p:animEffect>
                                  </p:childTnLst>
                                </p:cTn>
                              </p:par>
                              <p:par>
                                <p:cTn id="66" presetID="7" presetClass="emph" presetSubtype="2" fill="hold" nodeType="withEffect">
                                  <p:stCondLst>
                                    <p:cond delay="0"/>
                                  </p:stCondLst>
                                  <p:childTnLst>
                                    <p:animClr clrSpc="rgb" dir="cw">
                                      <p:cBhvr>
                                        <p:cTn id="67" dur="2000" fill="hold"/>
                                        <p:tgtEl>
                                          <p:spTgt spid="49"/>
                                        </p:tgtEl>
                                        <p:attrNameLst>
                                          <p:attrName>stroke.color</p:attrName>
                                        </p:attrNameLst>
                                      </p:cBhvr>
                                      <p:to>
                                        <a:srgbClr val="C02900"/>
                                      </p:to>
                                    </p:animClr>
                                    <p:set>
                                      <p:cBhvr>
                                        <p:cTn id="68" dur="2000" fill="hold"/>
                                        <p:tgtEl>
                                          <p:spTgt spid="49"/>
                                        </p:tgtEl>
                                        <p:attrNameLst>
                                          <p:attrName>stroke.on</p:attrName>
                                        </p:attrNameLst>
                                      </p:cBhvr>
                                      <p:to>
                                        <p:strVal val="true"/>
                                      </p:to>
                                    </p:se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53"/>
                                        </p:tgtEl>
                                      </p:cBhvr>
                                    </p:animEffect>
                                    <p:set>
                                      <p:cBhvr>
                                        <p:cTn id="73" dur="1" fill="hold">
                                          <p:stCondLst>
                                            <p:cond delay="499"/>
                                          </p:stCondLst>
                                        </p:cTn>
                                        <p:tgtEl>
                                          <p:spTgt spid="53"/>
                                        </p:tgtEl>
                                        <p:attrNameLst>
                                          <p:attrName>style.visibility</p:attrName>
                                        </p:attrNameLst>
                                      </p:cBhvr>
                                      <p:to>
                                        <p:strVal val="hidden"/>
                                      </p:to>
                                    </p:set>
                                  </p:childTnLst>
                                </p:cTn>
                              </p:par>
                              <p:par>
                                <p:cTn id="74" presetID="10" presetClass="entr" presetSubtype="0" fill="hold" grpId="0"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500"/>
                                        <p:tgtEl>
                                          <p:spTgt spid="43"/>
                                        </p:tgtEl>
                                      </p:cBhvr>
                                    </p:animEffect>
                                  </p:childTnLst>
                                </p:cTn>
                              </p:par>
                              <p:par>
                                <p:cTn id="77" presetID="1" presetClass="emph" presetSubtype="2" fill="hold" nodeType="withEffect">
                                  <p:stCondLst>
                                    <p:cond delay="0"/>
                                  </p:stCondLst>
                                  <p:childTnLst>
                                    <p:animClr clrSpc="rgb" dir="cw">
                                      <p:cBhvr>
                                        <p:cTn id="78" dur="1000" fill="hold"/>
                                        <p:tgtEl>
                                          <p:spTgt spid="46"/>
                                        </p:tgtEl>
                                        <p:attrNameLst>
                                          <p:attrName>fillcolor</p:attrName>
                                        </p:attrNameLst>
                                      </p:cBhvr>
                                      <p:to>
                                        <a:schemeClr val="accent1"/>
                                      </p:to>
                                    </p:animClr>
                                    <p:set>
                                      <p:cBhvr>
                                        <p:cTn id="79" dur="1000" fill="hold"/>
                                        <p:tgtEl>
                                          <p:spTgt spid="46"/>
                                        </p:tgtEl>
                                        <p:attrNameLst>
                                          <p:attrName>fill.type</p:attrName>
                                        </p:attrNameLst>
                                      </p:cBhvr>
                                      <p:to>
                                        <p:strVal val="solid"/>
                                      </p:to>
                                    </p:set>
                                    <p:set>
                                      <p:cBhvr>
                                        <p:cTn id="80" dur="1000" fill="hold"/>
                                        <p:tgtEl>
                                          <p:spTgt spid="46"/>
                                        </p:tgtEl>
                                        <p:attrNameLst>
                                          <p:attrName>fill.on</p:attrName>
                                        </p:attrNameLst>
                                      </p:cBhvr>
                                      <p:to>
                                        <p:strVal val="true"/>
                                      </p:to>
                                    </p:set>
                                  </p:childTnLst>
                                </p:cTn>
                              </p:par>
                              <p:par>
                                <p:cTn id="81" presetID="10" presetClass="exit" presetSubtype="0" fill="hold" grpId="0" nodeType="withEffect">
                                  <p:stCondLst>
                                    <p:cond delay="0"/>
                                  </p:stCondLst>
                                  <p:childTnLst>
                                    <p:animEffect transition="out" filter="fade">
                                      <p:cBhvr>
                                        <p:cTn id="82" dur="500"/>
                                        <p:tgtEl>
                                          <p:spTgt spid="54"/>
                                        </p:tgtEl>
                                      </p:cBhvr>
                                    </p:animEffect>
                                    <p:set>
                                      <p:cBhvr>
                                        <p:cTn id="83" dur="1" fill="hold">
                                          <p:stCondLst>
                                            <p:cond delay="499"/>
                                          </p:stCondLst>
                                        </p:cTn>
                                        <p:tgtEl>
                                          <p:spTgt spid="5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5"/>
                                        </p:tgtEl>
                                      </p:cBhvr>
                                    </p:animEffect>
                                    <p:set>
                                      <p:cBhvr>
                                        <p:cTn id="86" dur="1" fill="hold">
                                          <p:stCondLst>
                                            <p:cond delay="499"/>
                                          </p:stCondLst>
                                        </p:cTn>
                                        <p:tgtEl>
                                          <p:spTgt spid="5"/>
                                        </p:tgtEl>
                                        <p:attrNameLst>
                                          <p:attrName>style.visibility</p:attrName>
                                        </p:attrNameLst>
                                      </p:cBhvr>
                                      <p:to>
                                        <p:strVal val="hidden"/>
                                      </p:to>
                                    </p:set>
                                  </p:childTnLst>
                                </p:cTn>
                              </p:par>
                              <p:par>
                                <p:cTn id="87" presetID="10" presetClass="entr" presetSubtype="0" fill="hold" grpId="0" nodeType="withEffect">
                                  <p:stCondLst>
                                    <p:cond delay="0"/>
                                  </p:stCondLst>
                                  <p:childTnLst>
                                    <p:set>
                                      <p:cBhvr>
                                        <p:cTn id="88" dur="1" fill="hold">
                                          <p:stCondLst>
                                            <p:cond delay="0"/>
                                          </p:stCondLst>
                                        </p:cTn>
                                        <p:tgtEl>
                                          <p:spTgt spid="63"/>
                                        </p:tgtEl>
                                        <p:attrNameLst>
                                          <p:attrName>style.visibility</p:attrName>
                                        </p:attrNameLst>
                                      </p:cBhvr>
                                      <p:to>
                                        <p:strVal val="visible"/>
                                      </p:to>
                                    </p:set>
                                    <p:animEffect transition="in" filter="fade">
                                      <p:cBhvr>
                                        <p:cTn id="89" dur="500"/>
                                        <p:tgtEl>
                                          <p:spTgt spid="63"/>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43"/>
                                        </p:tgtEl>
                                      </p:cBhvr>
                                    </p:animEffect>
                                    <p:set>
                                      <p:cBhvr>
                                        <p:cTn id="94" dur="1" fill="hold">
                                          <p:stCondLst>
                                            <p:cond delay="499"/>
                                          </p:stCondLst>
                                        </p:cTn>
                                        <p:tgtEl>
                                          <p:spTgt spid="43"/>
                                        </p:tgtEl>
                                        <p:attrNameLst>
                                          <p:attrName>style.visibility</p:attrName>
                                        </p:attrNameLst>
                                      </p:cBhvr>
                                      <p:to>
                                        <p:strVal val="hidden"/>
                                      </p:to>
                                    </p:set>
                                  </p:childTnLst>
                                </p:cTn>
                              </p:par>
                              <p:par>
                                <p:cTn id="95" presetID="10" presetClass="entr" presetSubtype="0" fill="hold" grpId="0" nodeType="withEffect">
                                  <p:stCondLst>
                                    <p:cond delay="0"/>
                                  </p:stCondLst>
                                  <p:childTnLst>
                                    <p:set>
                                      <p:cBhvr>
                                        <p:cTn id="96" dur="1" fill="hold">
                                          <p:stCondLst>
                                            <p:cond delay="0"/>
                                          </p:stCondLst>
                                        </p:cTn>
                                        <p:tgtEl>
                                          <p:spTgt spid="65"/>
                                        </p:tgtEl>
                                        <p:attrNameLst>
                                          <p:attrName>style.visibility</p:attrName>
                                        </p:attrNameLst>
                                      </p:cBhvr>
                                      <p:to>
                                        <p:strVal val="visible"/>
                                      </p:to>
                                    </p:set>
                                    <p:animEffect transition="in" filter="fade">
                                      <p:cBhvr>
                                        <p:cTn id="97" dur="500"/>
                                        <p:tgtEl>
                                          <p:spTgt spid="6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66"/>
                                        </p:tgtEl>
                                        <p:attrNameLst>
                                          <p:attrName>style.visibility</p:attrName>
                                        </p:attrNameLst>
                                      </p:cBhvr>
                                      <p:to>
                                        <p:strVal val="visible"/>
                                      </p:to>
                                    </p:set>
                                    <p:animEffect transition="in" filter="fade">
                                      <p:cBhvr>
                                        <p:cTn id="100"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31" grpId="0"/>
      <p:bldP spid="31" grpId="1"/>
      <p:bldP spid="38" grpId="0"/>
      <p:bldP spid="38" grpId="1"/>
      <p:bldP spid="43" grpId="0"/>
      <p:bldP spid="43" grpId="1"/>
      <p:bldP spid="5" grpId="0"/>
      <p:bldP spid="5" grpId="1"/>
      <p:bldP spid="53" grpId="0"/>
      <p:bldP spid="53" grpId="1"/>
      <p:bldP spid="62" grpId="0" animBg="1"/>
      <p:bldP spid="63" grpId="0"/>
      <p:bldP spid="65" grpId="0"/>
      <p:bldP spid="6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F727-FB78-A94F-A680-F573CCE3866A}"/>
              </a:ext>
            </a:extLst>
          </p:cNvPr>
          <p:cNvSpPr>
            <a:spLocks noGrp="1"/>
          </p:cNvSpPr>
          <p:nvPr>
            <p:ph type="title"/>
          </p:nvPr>
        </p:nvSpPr>
        <p:spPr/>
        <p:txBody>
          <a:bodyPr>
            <a:normAutofit fontScale="90000"/>
          </a:bodyPr>
          <a:lstStyle/>
          <a:p>
            <a:r>
              <a:rPr lang="en-US" dirty="0"/>
              <a:t>Task 2: Optimize the µProgram</a:t>
            </a:r>
            <a:endParaRPr lang="en-US" dirty="0">
              <a:latin typeface="Cambria" panose="02040503050406030204" pitchFamily="18" charset="0"/>
            </a:endParaRPr>
          </a:p>
        </p:txBody>
      </p:sp>
      <p:sp>
        <p:nvSpPr>
          <p:cNvPr id="5" name="Rounded Rectangle 4">
            <a:extLst>
              <a:ext uri="{FF2B5EF4-FFF2-40B4-BE49-F238E27FC236}">
                <a16:creationId xmlns:a16="http://schemas.microsoft.com/office/drawing/2014/main" id="{67A40108-EA13-AD4C-837E-188931DE3B17}"/>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BFE540BD-986C-9646-BC82-A6D242BC5644}"/>
              </a:ext>
            </a:extLst>
          </p:cNvPr>
          <p:cNvGrpSpPr/>
          <p:nvPr/>
        </p:nvGrpSpPr>
        <p:grpSpPr>
          <a:xfrm>
            <a:off x="2378844" y="3534630"/>
            <a:ext cx="419149" cy="76520"/>
            <a:chOff x="4793112" y="4167661"/>
            <a:chExt cx="360464" cy="69048"/>
          </a:xfrm>
        </p:grpSpPr>
        <p:cxnSp>
          <p:nvCxnSpPr>
            <p:cNvPr id="7" name="Straight Connector 6">
              <a:extLst>
                <a:ext uri="{FF2B5EF4-FFF2-40B4-BE49-F238E27FC236}">
                  <a16:creationId xmlns:a16="http://schemas.microsoft.com/office/drawing/2014/main" id="{733B6CCF-D640-2A4A-93FB-89AC2ADD3D45}"/>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lowchart: Connector 11">
              <a:extLst>
                <a:ext uri="{FF2B5EF4-FFF2-40B4-BE49-F238E27FC236}">
                  <a16:creationId xmlns:a16="http://schemas.microsoft.com/office/drawing/2014/main" id="{2566DE22-4191-D94B-A86C-652C6B035F80}"/>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9" name="Straight Connector 8">
            <a:extLst>
              <a:ext uri="{FF2B5EF4-FFF2-40B4-BE49-F238E27FC236}">
                <a16:creationId xmlns:a16="http://schemas.microsoft.com/office/drawing/2014/main" id="{4FD6BBDA-F5CF-EC4E-A0CD-6DC956080A12}"/>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10" name="Flowchart: Connector 8">
            <a:extLst>
              <a:ext uri="{FF2B5EF4-FFF2-40B4-BE49-F238E27FC236}">
                <a16:creationId xmlns:a16="http://schemas.microsoft.com/office/drawing/2014/main" id="{B00FC028-8F03-C346-9446-03946C803C9C}"/>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1" name="Rectangle 10">
            <a:extLst>
              <a:ext uri="{FF2B5EF4-FFF2-40B4-BE49-F238E27FC236}">
                <a16:creationId xmlns:a16="http://schemas.microsoft.com/office/drawing/2014/main" id="{1AE69246-CC57-B547-AE31-B670EC455690}"/>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12" name="Straight Connector 11">
            <a:extLst>
              <a:ext uri="{FF2B5EF4-FFF2-40B4-BE49-F238E27FC236}">
                <a16:creationId xmlns:a16="http://schemas.microsoft.com/office/drawing/2014/main" id="{13947FFF-3F49-3A42-81D7-4C9369148066}"/>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13" name="Flowchart: Connector 9">
            <a:extLst>
              <a:ext uri="{FF2B5EF4-FFF2-40B4-BE49-F238E27FC236}">
                <a16:creationId xmlns:a16="http://schemas.microsoft.com/office/drawing/2014/main" id="{DB08970F-6860-994E-BF47-D87FB822981E}"/>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4" name="Rectangle 13">
            <a:extLst>
              <a:ext uri="{FF2B5EF4-FFF2-40B4-BE49-F238E27FC236}">
                <a16:creationId xmlns:a16="http://schemas.microsoft.com/office/drawing/2014/main" id="{5D48CF24-006D-3B4F-926C-E3F7392CE060}"/>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5" name="Rectangle 14">
            <a:extLst>
              <a:ext uri="{FF2B5EF4-FFF2-40B4-BE49-F238E27FC236}">
                <a16:creationId xmlns:a16="http://schemas.microsoft.com/office/drawing/2014/main" id="{CB5D20AA-B1D8-6747-9EE2-2B81FF644F7F}"/>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16" name="Flowchart: Connector 9">
            <a:extLst>
              <a:ext uri="{FF2B5EF4-FFF2-40B4-BE49-F238E27FC236}">
                <a16:creationId xmlns:a16="http://schemas.microsoft.com/office/drawing/2014/main" id="{33DA884E-5AE6-F34E-8399-A3ACDC2FBB8A}"/>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7" name="Rectangle 16">
            <a:extLst>
              <a:ext uri="{FF2B5EF4-FFF2-40B4-BE49-F238E27FC236}">
                <a16:creationId xmlns:a16="http://schemas.microsoft.com/office/drawing/2014/main" id="{4570718D-CB31-B045-9D38-A51231DEE167}"/>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8" name="Straight Connector 17">
            <a:extLst>
              <a:ext uri="{FF2B5EF4-FFF2-40B4-BE49-F238E27FC236}">
                <a16:creationId xmlns:a16="http://schemas.microsoft.com/office/drawing/2014/main" id="{892B8EDA-DBB9-D148-85D1-D088D1AB2E98}"/>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19" name="Oval 18">
            <a:extLst>
              <a:ext uri="{FF2B5EF4-FFF2-40B4-BE49-F238E27FC236}">
                <a16:creationId xmlns:a16="http://schemas.microsoft.com/office/drawing/2014/main" id="{DD8837DE-28E4-7642-BDE2-A81215202337}"/>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56" name="Rounded Rectangle 55">
            <a:extLst>
              <a:ext uri="{FF2B5EF4-FFF2-40B4-BE49-F238E27FC236}">
                <a16:creationId xmlns:a16="http://schemas.microsoft.com/office/drawing/2014/main" id="{90A5B6D0-CCEE-304D-8A37-F89C7692C720}"/>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57" name="Group 56">
            <a:extLst>
              <a:ext uri="{FF2B5EF4-FFF2-40B4-BE49-F238E27FC236}">
                <a16:creationId xmlns:a16="http://schemas.microsoft.com/office/drawing/2014/main" id="{F6879E07-F494-2C47-8582-8BABE0DC9234}"/>
              </a:ext>
            </a:extLst>
          </p:cNvPr>
          <p:cNvGrpSpPr/>
          <p:nvPr/>
        </p:nvGrpSpPr>
        <p:grpSpPr>
          <a:xfrm>
            <a:off x="2378844" y="3534630"/>
            <a:ext cx="419149" cy="76520"/>
            <a:chOff x="4793112" y="4167661"/>
            <a:chExt cx="360464" cy="69048"/>
          </a:xfrm>
        </p:grpSpPr>
        <p:cxnSp>
          <p:nvCxnSpPr>
            <p:cNvPr id="58" name="Straight Connector 57">
              <a:extLst>
                <a:ext uri="{FF2B5EF4-FFF2-40B4-BE49-F238E27FC236}">
                  <a16:creationId xmlns:a16="http://schemas.microsoft.com/office/drawing/2014/main" id="{45F6D31E-FBF9-254E-8066-4EB79C809076}"/>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Flowchart: Connector 11">
              <a:extLst>
                <a:ext uri="{FF2B5EF4-FFF2-40B4-BE49-F238E27FC236}">
                  <a16:creationId xmlns:a16="http://schemas.microsoft.com/office/drawing/2014/main" id="{827A7D41-5B8B-8046-BA44-2A5622B60214}"/>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60" name="Straight Connector 59">
            <a:extLst>
              <a:ext uri="{FF2B5EF4-FFF2-40B4-BE49-F238E27FC236}">
                <a16:creationId xmlns:a16="http://schemas.microsoft.com/office/drawing/2014/main" id="{3526D6AE-0FAE-AF4C-86D9-E6F70F84F583}"/>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61" name="Flowchart: Connector 8">
            <a:extLst>
              <a:ext uri="{FF2B5EF4-FFF2-40B4-BE49-F238E27FC236}">
                <a16:creationId xmlns:a16="http://schemas.microsoft.com/office/drawing/2014/main" id="{6931EFB0-6B5F-2B40-8B1C-CBD772ABC488}"/>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2" name="Rectangle 61">
            <a:extLst>
              <a:ext uri="{FF2B5EF4-FFF2-40B4-BE49-F238E27FC236}">
                <a16:creationId xmlns:a16="http://schemas.microsoft.com/office/drawing/2014/main" id="{BF0E3D3C-17FF-E249-A742-9D0ED7249E8A}"/>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63" name="Straight Connector 62">
            <a:extLst>
              <a:ext uri="{FF2B5EF4-FFF2-40B4-BE49-F238E27FC236}">
                <a16:creationId xmlns:a16="http://schemas.microsoft.com/office/drawing/2014/main" id="{75BC924E-D3B1-1D4D-B40D-90CF4560F4C2}"/>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64" name="Flowchart: Connector 9">
            <a:extLst>
              <a:ext uri="{FF2B5EF4-FFF2-40B4-BE49-F238E27FC236}">
                <a16:creationId xmlns:a16="http://schemas.microsoft.com/office/drawing/2014/main" id="{D693B917-BCCF-9A4F-86C8-B0BC72D417F0}"/>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5" name="Rectangle 64">
            <a:extLst>
              <a:ext uri="{FF2B5EF4-FFF2-40B4-BE49-F238E27FC236}">
                <a16:creationId xmlns:a16="http://schemas.microsoft.com/office/drawing/2014/main" id="{0634ABAC-7461-2E4E-999C-634B0C225015}"/>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66" name="Rectangle 65">
            <a:extLst>
              <a:ext uri="{FF2B5EF4-FFF2-40B4-BE49-F238E27FC236}">
                <a16:creationId xmlns:a16="http://schemas.microsoft.com/office/drawing/2014/main" id="{A83ACDEB-0899-264E-8CB2-83E7A89BF4C6}"/>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67" name="Flowchart: Connector 9">
            <a:extLst>
              <a:ext uri="{FF2B5EF4-FFF2-40B4-BE49-F238E27FC236}">
                <a16:creationId xmlns:a16="http://schemas.microsoft.com/office/drawing/2014/main" id="{6D65150E-B2E7-8C4B-A99C-0AF575A30181}"/>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8" name="Rectangle 67">
            <a:extLst>
              <a:ext uri="{FF2B5EF4-FFF2-40B4-BE49-F238E27FC236}">
                <a16:creationId xmlns:a16="http://schemas.microsoft.com/office/drawing/2014/main" id="{32985115-748B-0F49-8441-D0FA97438D5F}"/>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69" name="Straight Connector 68">
            <a:extLst>
              <a:ext uri="{FF2B5EF4-FFF2-40B4-BE49-F238E27FC236}">
                <a16:creationId xmlns:a16="http://schemas.microsoft.com/office/drawing/2014/main" id="{97DD21F9-5AB3-214D-B66E-D5DB13B29905}"/>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70" name="Oval 69">
            <a:extLst>
              <a:ext uri="{FF2B5EF4-FFF2-40B4-BE49-F238E27FC236}">
                <a16:creationId xmlns:a16="http://schemas.microsoft.com/office/drawing/2014/main" id="{934DFD4E-A0EB-9D40-8797-45DC950C8E0B}"/>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72" name="Rectangle 71">
            <a:extLst>
              <a:ext uri="{FF2B5EF4-FFF2-40B4-BE49-F238E27FC236}">
                <a16:creationId xmlns:a16="http://schemas.microsoft.com/office/drawing/2014/main" id="{2C0BBDF7-2D1F-754F-80D1-5D6DBEF15267}"/>
              </a:ext>
            </a:extLst>
          </p:cNvPr>
          <p:cNvSpPr/>
          <p:nvPr/>
        </p:nvSpPr>
        <p:spPr>
          <a:xfrm>
            <a:off x="3337317" y="4045226"/>
            <a:ext cx="1421992" cy="707886"/>
          </a:xfrm>
          <a:prstGeom prst="rect">
            <a:avLst/>
          </a:prstGeom>
        </p:spPr>
        <p:txBody>
          <a:bodyPr wrap="none">
            <a:spAutoFit/>
          </a:bodyPr>
          <a:lstStyle/>
          <a:p>
            <a:pPr lvl="0" algn="ctr" defTabSz="914400">
              <a:defRPr/>
            </a:pPr>
            <a:r>
              <a:rPr lang="en-US" sz="2000" dirty="0">
                <a:solidFill>
                  <a:schemeClr val="bg1">
                    <a:lumMod val="75000"/>
                  </a:schemeClr>
                </a:solidFill>
                <a:latin typeface="Cambria" panose="02040503050406030204" pitchFamily="18" charset="0"/>
              </a:rPr>
              <a:t>1. Generate</a:t>
            </a:r>
          </a:p>
          <a:p>
            <a:pPr lvl="0" algn="ctr" defTabSz="914400">
              <a:defRPr/>
            </a:pPr>
            <a:r>
              <a:rPr lang="en-US" sz="2000" dirty="0">
                <a:solidFill>
                  <a:schemeClr val="bg1">
                    <a:lumMod val="75000"/>
                  </a:schemeClr>
                </a:solidFill>
                <a:latin typeface="Cambria" panose="02040503050406030204" pitchFamily="18" charset="0"/>
              </a:rPr>
              <a:t>µProgram </a:t>
            </a:r>
            <a:endParaRPr lang="en-US" sz="2000" baseline="30000" dirty="0">
              <a:solidFill>
                <a:schemeClr val="bg1">
                  <a:lumMod val="75000"/>
                </a:schemeClr>
              </a:solidFill>
              <a:latin typeface="Cambria" panose="02040503050406030204" pitchFamily="18" charset="0"/>
            </a:endParaRPr>
          </a:p>
        </p:txBody>
      </p:sp>
      <p:sp>
        <p:nvSpPr>
          <p:cNvPr id="73" name="Rounded Rectangle 72">
            <a:extLst>
              <a:ext uri="{FF2B5EF4-FFF2-40B4-BE49-F238E27FC236}">
                <a16:creationId xmlns:a16="http://schemas.microsoft.com/office/drawing/2014/main" id="{36A8B83B-6127-494A-838D-D53E1254A877}"/>
              </a:ext>
            </a:extLst>
          </p:cNvPr>
          <p:cNvSpPr/>
          <p:nvPr/>
        </p:nvSpPr>
        <p:spPr>
          <a:xfrm>
            <a:off x="4720516" y="2181598"/>
            <a:ext cx="2570643" cy="3287949"/>
          </a:xfrm>
          <a:prstGeom prst="roundRect">
            <a:avLst/>
          </a:prstGeom>
          <a:solidFill>
            <a:schemeClr val="accent4">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r>
              <a:rPr lang="en-US" sz="1400" dirty="0">
                <a:solidFill>
                  <a:schemeClr val="tx1"/>
                </a:solidFill>
                <a:latin typeface="Cambria" panose="02040503050406030204" pitchFamily="18" charset="0"/>
                <a:cs typeface="Arial" panose="020B0604020202020204" pitchFamily="34" charset="0"/>
              </a:rPr>
              <a:t>1. </a:t>
            </a:r>
            <a:r>
              <a:rPr lang="en-US" sz="1400" dirty="0">
                <a:solidFill>
                  <a:schemeClr val="bg2">
                    <a:lumMod val="75000"/>
                  </a:schemeClr>
                </a:solidFill>
                <a:latin typeface="Cambria" panose="02040503050406030204" pitchFamily="18" charset="0"/>
                <a:cs typeface="Arial" panose="020B0604020202020204" pitchFamily="34" charset="0"/>
              </a:rPr>
              <a:t>Copy A to reserved row </a:t>
            </a:r>
            <a:r>
              <a:rPr lang="en-US" sz="1400" b="1" dirty="0">
                <a:solidFill>
                  <a:schemeClr val="bg2">
                    <a:lumMod val="75000"/>
                  </a:schemeClr>
                </a:solidFill>
                <a:latin typeface="Cambria" panose="02040503050406030204" pitchFamily="18" charset="0"/>
                <a:cs typeface="Arial" panose="020B0604020202020204" pitchFamily="34" charset="0"/>
              </a:rPr>
              <a:t>(ACT/ACT/PRE)</a:t>
            </a:r>
            <a:br>
              <a:rPr lang="en-US" sz="1400" b="1" dirty="0">
                <a:solidFill>
                  <a:schemeClr val="bg2">
                    <a:lumMod val="75000"/>
                  </a:schemeClr>
                </a:solidFill>
                <a:latin typeface="Cambria" panose="02040503050406030204" pitchFamily="18" charset="0"/>
                <a:cs typeface="Arial" panose="020B0604020202020204" pitchFamily="34" charset="0"/>
              </a:rPr>
            </a:br>
            <a:endParaRPr lang="en-US" sz="1400" b="1" dirty="0">
              <a:solidFill>
                <a:schemeClr val="bg2">
                  <a:lumMod val="75000"/>
                </a:schemeClr>
              </a:solidFill>
              <a:latin typeface="Cambria" panose="02040503050406030204" pitchFamily="18" charset="0"/>
              <a:cs typeface="Arial" panose="020B0604020202020204" pitchFamily="34" charset="0"/>
            </a:endParaRPr>
          </a:p>
          <a:p>
            <a:pPr algn="ctr"/>
            <a:r>
              <a:rPr lang="en-US" sz="1400" dirty="0">
                <a:solidFill>
                  <a:schemeClr val="bg2">
                    <a:lumMod val="75000"/>
                  </a:schemeClr>
                </a:solidFill>
                <a:latin typeface="Cambria" panose="02040503050406030204" pitchFamily="18" charset="0"/>
                <a:cs typeface="Arial" panose="020B0604020202020204" pitchFamily="34" charset="0"/>
              </a:rPr>
              <a:t>2. Copy B to reserved row </a:t>
            </a:r>
            <a:r>
              <a:rPr lang="en-US" sz="1400" b="1" dirty="0">
                <a:solidFill>
                  <a:schemeClr val="bg2">
                    <a:lumMod val="75000"/>
                  </a:schemeClr>
                </a:solidFill>
                <a:latin typeface="Cambria" panose="02040503050406030204" pitchFamily="18" charset="0"/>
                <a:cs typeface="Arial" panose="020B0604020202020204" pitchFamily="34" charset="0"/>
              </a:rPr>
              <a:t>(ACT/ACT/PRE)</a:t>
            </a:r>
            <a:br>
              <a:rPr lang="en-US" sz="1400" b="1" dirty="0">
                <a:solidFill>
                  <a:schemeClr val="bg2">
                    <a:lumMod val="75000"/>
                  </a:schemeClr>
                </a:solidFill>
                <a:latin typeface="Cambria" panose="02040503050406030204" pitchFamily="18" charset="0"/>
                <a:cs typeface="Arial" panose="020B0604020202020204" pitchFamily="34" charset="0"/>
              </a:rPr>
            </a:br>
            <a:endParaRPr lang="en-US" sz="1400" b="1" dirty="0">
              <a:solidFill>
                <a:schemeClr val="bg2">
                  <a:lumMod val="75000"/>
                </a:schemeClr>
              </a:solidFill>
              <a:latin typeface="Cambria" panose="02040503050406030204" pitchFamily="18" charset="0"/>
              <a:cs typeface="Arial" panose="020B0604020202020204" pitchFamily="34" charset="0"/>
            </a:endParaRPr>
          </a:p>
          <a:p>
            <a:pPr algn="ctr"/>
            <a:r>
              <a:rPr lang="en-US" sz="1400" dirty="0">
                <a:solidFill>
                  <a:schemeClr val="bg2">
                    <a:lumMod val="75000"/>
                  </a:schemeClr>
                </a:solidFill>
                <a:latin typeface="Cambria" panose="02040503050406030204" pitchFamily="18" charset="0"/>
                <a:cs typeface="Arial" panose="020B0604020202020204" pitchFamily="34" charset="0"/>
              </a:rPr>
              <a:t>3. Copy </a:t>
            </a:r>
            <a:r>
              <a:rPr lang="en-US" sz="1400" dirty="0" err="1">
                <a:solidFill>
                  <a:schemeClr val="bg2">
                    <a:lumMod val="75000"/>
                  </a:schemeClr>
                </a:solidFill>
                <a:latin typeface="Cambria" panose="02040503050406030204" pitchFamily="18" charset="0"/>
                <a:cs typeface="Arial" panose="020B0604020202020204" pitchFamily="34" charset="0"/>
              </a:rPr>
              <a:t>C</a:t>
            </a:r>
            <a:r>
              <a:rPr lang="en-US" sz="1400" baseline="-25000" dirty="0" err="1">
                <a:solidFill>
                  <a:schemeClr val="bg2">
                    <a:lumMod val="75000"/>
                  </a:schemeClr>
                </a:solidFill>
                <a:latin typeface="Cambria" panose="02040503050406030204" pitchFamily="18" charset="0"/>
                <a:cs typeface="Arial" panose="020B0604020202020204" pitchFamily="34" charset="0"/>
              </a:rPr>
              <a:t>in</a:t>
            </a:r>
            <a:r>
              <a:rPr lang="en-US" sz="1400" baseline="-25000" dirty="0">
                <a:solidFill>
                  <a:schemeClr val="bg2">
                    <a:lumMod val="75000"/>
                  </a:schemeClr>
                </a:solidFill>
                <a:latin typeface="Cambria" panose="02040503050406030204" pitchFamily="18" charset="0"/>
                <a:cs typeface="Arial" panose="020B0604020202020204" pitchFamily="34" charset="0"/>
              </a:rPr>
              <a:t> </a:t>
            </a:r>
            <a:r>
              <a:rPr lang="en-US" sz="1400" dirty="0">
                <a:solidFill>
                  <a:schemeClr val="bg2">
                    <a:lumMod val="75000"/>
                  </a:schemeClr>
                </a:solidFill>
                <a:latin typeface="Cambria" panose="02040503050406030204" pitchFamily="18" charset="0"/>
                <a:cs typeface="Arial" panose="020B0604020202020204" pitchFamily="34" charset="0"/>
              </a:rPr>
              <a:t> to reserved row</a:t>
            </a:r>
          </a:p>
          <a:p>
            <a:pPr algn="ctr"/>
            <a:r>
              <a:rPr lang="en-US" sz="1400" b="1" dirty="0">
                <a:solidFill>
                  <a:schemeClr val="bg2">
                    <a:lumMod val="75000"/>
                  </a:schemeClr>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4. Execute </a:t>
            </a:r>
            <a:r>
              <a:rPr lang="en-US" sz="1400" b="1" dirty="0">
                <a:solidFill>
                  <a:schemeClr val="accent5"/>
                </a:solidFill>
                <a:latin typeface="Cambria" panose="02040503050406030204" pitchFamily="18" charset="0"/>
                <a:cs typeface="Arial" panose="020B0604020202020204" pitchFamily="34" charset="0"/>
              </a:rPr>
              <a:t>MAJ</a:t>
            </a:r>
            <a:r>
              <a:rPr lang="en-US" sz="1400" dirty="0">
                <a:solidFill>
                  <a:schemeClr val="tx1"/>
                </a:solidFill>
                <a:latin typeface="Cambria" panose="02040503050406030204" pitchFamily="18" charset="0"/>
                <a:cs typeface="Arial" panose="020B0604020202020204" pitchFamily="34" charset="0"/>
              </a:rPr>
              <a:t> </a:t>
            </a:r>
          </a:p>
          <a:p>
            <a:pPr algn="ctr"/>
            <a:r>
              <a:rPr lang="en-US" sz="1400" b="1" dirty="0">
                <a:solidFill>
                  <a:schemeClr val="tx1"/>
                </a:solidFill>
                <a:latin typeface="Cambria" panose="02040503050406030204" pitchFamily="18" charset="0"/>
                <a:cs typeface="Arial" panose="020B0604020202020204" pitchFamily="34" charset="0"/>
              </a:rPr>
              <a:t>(ACT/PRE)</a:t>
            </a:r>
            <a:br>
              <a:rPr lang="en-US" sz="1400" dirty="0">
                <a:solidFill>
                  <a:schemeClr val="tx1"/>
                </a:solidFill>
                <a:latin typeface="Cambria" panose="02040503050406030204" pitchFamily="18" charset="0"/>
                <a:cs typeface="Arial" panose="020B0604020202020204" pitchFamily="34" charset="0"/>
              </a:rPr>
            </a:br>
            <a:endParaRPr lang="en-US" sz="1400"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5. </a:t>
            </a:r>
            <a:r>
              <a:rPr lang="en-US" sz="1400" b="1" dirty="0">
                <a:solidFill>
                  <a:schemeClr val="accent5"/>
                </a:solidFill>
                <a:latin typeface="Cambria" panose="02040503050406030204" pitchFamily="18" charset="0"/>
                <a:cs typeface="Arial" panose="020B0604020202020204" pitchFamily="34" charset="0"/>
              </a:rPr>
              <a:t>Copy</a:t>
            </a:r>
            <a:r>
              <a:rPr lang="en-US" sz="1400" dirty="0">
                <a:solidFill>
                  <a:schemeClr val="tx1"/>
                </a:solidFill>
                <a:latin typeface="Cambria" panose="02040503050406030204" pitchFamily="18" charset="0"/>
                <a:cs typeface="Arial" panose="020B0604020202020204" pitchFamily="34" charset="0"/>
              </a:rPr>
              <a:t> </a:t>
            </a:r>
            <a:r>
              <a:rPr lang="en-US" sz="1400" dirty="0" err="1">
                <a:solidFill>
                  <a:schemeClr val="tx1"/>
                </a:solidFill>
                <a:latin typeface="Cambria" panose="02040503050406030204" pitchFamily="18" charset="0"/>
                <a:cs typeface="Arial" panose="020B0604020202020204" pitchFamily="34" charset="0"/>
              </a:rPr>
              <a:t>C</a:t>
            </a:r>
            <a:r>
              <a:rPr lang="en-US" sz="1400" baseline="-25000" dirty="0" err="1">
                <a:solidFill>
                  <a:schemeClr val="tx1"/>
                </a:solidFill>
                <a:latin typeface="Cambria" panose="02040503050406030204" pitchFamily="18" charset="0"/>
                <a:cs typeface="Arial" panose="020B0604020202020204" pitchFamily="34" charset="0"/>
              </a:rPr>
              <a:t>out</a:t>
            </a:r>
            <a:r>
              <a:rPr lang="en-US" sz="1400" dirty="0">
                <a:solidFill>
                  <a:schemeClr val="tx1"/>
                </a:solidFill>
                <a:latin typeface="Cambria" panose="02040503050406030204" pitchFamily="18" charset="0"/>
                <a:cs typeface="Arial" panose="020B0604020202020204" pitchFamily="34" charset="0"/>
              </a:rPr>
              <a:t> to destination row</a:t>
            </a:r>
            <a:br>
              <a:rPr lang="en-US" sz="1400" dirty="0">
                <a:solidFill>
                  <a:schemeClr val="tx1"/>
                </a:solidFill>
                <a:latin typeface="Cambria" panose="02040503050406030204" pitchFamily="18" charset="0"/>
                <a:cs typeface="Arial" panose="020B0604020202020204" pitchFamily="34" charset="0"/>
              </a:rPr>
            </a:br>
            <a:r>
              <a:rPr lang="en-US" sz="1400" b="1" dirty="0">
                <a:solidFill>
                  <a:schemeClr val="tx1"/>
                </a:solidFill>
                <a:latin typeface="Cambria" panose="02040503050406030204" pitchFamily="18" charset="0"/>
                <a:cs typeface="Arial" panose="020B0604020202020204" pitchFamily="34" charset="0"/>
              </a:rPr>
              <a:t>(ACT/PRE)  </a:t>
            </a:r>
          </a:p>
        </p:txBody>
      </p:sp>
      <p:sp>
        <p:nvSpPr>
          <p:cNvPr id="71" name="Left Brace 70">
            <a:extLst>
              <a:ext uri="{FF2B5EF4-FFF2-40B4-BE49-F238E27FC236}">
                <a16:creationId xmlns:a16="http://schemas.microsoft.com/office/drawing/2014/main" id="{C1FA3F69-FA29-1F4A-AC39-55D3A4D504C4}"/>
              </a:ext>
            </a:extLst>
          </p:cNvPr>
          <p:cNvSpPr/>
          <p:nvPr/>
        </p:nvSpPr>
        <p:spPr>
          <a:xfrm rot="10800000">
            <a:off x="7340010" y="4161079"/>
            <a:ext cx="344735" cy="1184066"/>
          </a:xfrm>
          <a:prstGeom prst="leftBrace">
            <a:avLst>
              <a:gd name="adj1" fmla="val 51364"/>
              <a:gd name="adj2" fmla="val 48489"/>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Rectangle 74">
            <a:extLst>
              <a:ext uri="{FF2B5EF4-FFF2-40B4-BE49-F238E27FC236}">
                <a16:creationId xmlns:a16="http://schemas.microsoft.com/office/drawing/2014/main" id="{4D6D3641-00B7-3149-A00D-51D4244BDAA1}"/>
              </a:ext>
            </a:extLst>
          </p:cNvPr>
          <p:cNvSpPr/>
          <p:nvPr/>
        </p:nvSpPr>
        <p:spPr>
          <a:xfrm>
            <a:off x="7563575" y="4617310"/>
            <a:ext cx="1503232" cy="543739"/>
          </a:xfrm>
          <a:prstGeom prst="rect">
            <a:avLst/>
          </a:prstGeom>
        </p:spPr>
        <p:txBody>
          <a:bodyPr wrap="square">
            <a:spAutoFit/>
          </a:bodyPr>
          <a:lstStyle/>
          <a:p>
            <a:pPr lvl="0" algn="ctr" defTabSz="914400">
              <a:defRPr/>
            </a:pPr>
            <a:r>
              <a:rPr lang="en-US" sz="2200" b="1" baseline="30000" dirty="0">
                <a:solidFill>
                  <a:schemeClr val="accent5"/>
                </a:solidFill>
                <a:latin typeface="Cambria" panose="02040503050406030204" pitchFamily="18" charset="0"/>
              </a:rPr>
              <a:t>Merge</a:t>
            </a:r>
          </a:p>
          <a:p>
            <a:pPr lvl="0" algn="ctr" defTabSz="914400">
              <a:defRPr/>
            </a:pPr>
            <a:r>
              <a:rPr lang="en-US" sz="2200" b="1" baseline="30000" dirty="0">
                <a:solidFill>
                  <a:schemeClr val="accent5"/>
                </a:solidFill>
                <a:latin typeface="Cambria" panose="02040503050406030204" pitchFamily="18" charset="0"/>
              </a:rPr>
              <a:t>MAJ + row copy</a:t>
            </a:r>
          </a:p>
        </p:txBody>
      </p:sp>
      <p:sp>
        <p:nvSpPr>
          <p:cNvPr id="51" name="Rectangle 50">
            <a:extLst>
              <a:ext uri="{FF2B5EF4-FFF2-40B4-BE49-F238E27FC236}">
                <a16:creationId xmlns:a16="http://schemas.microsoft.com/office/drawing/2014/main" id="{D9D546A2-8A75-0F47-949A-C6FDF2B74D9F}"/>
              </a:ext>
            </a:extLst>
          </p:cNvPr>
          <p:cNvSpPr/>
          <p:nvPr/>
        </p:nvSpPr>
        <p:spPr>
          <a:xfrm>
            <a:off x="4910278" y="1731901"/>
            <a:ext cx="2197909" cy="400110"/>
          </a:xfrm>
          <a:prstGeom prst="rect">
            <a:avLst/>
          </a:prstGeom>
        </p:spPr>
        <p:txBody>
          <a:bodyPr wrap="none">
            <a:spAutoFit/>
          </a:bodyPr>
          <a:lstStyle/>
          <a:p>
            <a:pPr lvl="0" algn="ctr" defTabSz="914400">
              <a:defRPr/>
            </a:pPr>
            <a:r>
              <a:rPr lang="en-US" sz="2000" b="1" dirty="0">
                <a:solidFill>
                  <a:srgbClr val="C00000"/>
                </a:solidFill>
                <a:latin typeface="Cambria" panose="02040503050406030204" pitchFamily="18" charset="0"/>
              </a:rPr>
              <a:t>Initial µProgram </a:t>
            </a:r>
            <a:endParaRPr lang="en-US" sz="2000" b="1" baseline="30000" dirty="0">
              <a:solidFill>
                <a:srgbClr val="C00000"/>
              </a:solidFill>
              <a:latin typeface="Cambria" panose="02040503050406030204" pitchFamily="18" charset="0"/>
            </a:endParaRPr>
          </a:p>
        </p:txBody>
      </p:sp>
      <p:grpSp>
        <p:nvGrpSpPr>
          <p:cNvPr id="54" name="Group 53">
            <a:extLst>
              <a:ext uri="{FF2B5EF4-FFF2-40B4-BE49-F238E27FC236}">
                <a16:creationId xmlns:a16="http://schemas.microsoft.com/office/drawing/2014/main" id="{DC9AA86C-7FD4-884B-B84C-5D7EB2571E54}"/>
              </a:ext>
            </a:extLst>
          </p:cNvPr>
          <p:cNvGrpSpPr/>
          <p:nvPr/>
        </p:nvGrpSpPr>
        <p:grpSpPr>
          <a:xfrm>
            <a:off x="4306893" y="5498314"/>
            <a:ext cx="1430200" cy="1028294"/>
            <a:chOff x="4721028" y="5528141"/>
            <a:chExt cx="1430200" cy="1028294"/>
          </a:xfrm>
        </p:grpSpPr>
        <p:sp>
          <p:nvSpPr>
            <p:cNvPr id="55" name="Right Arrow 54">
              <a:extLst>
                <a:ext uri="{FF2B5EF4-FFF2-40B4-BE49-F238E27FC236}">
                  <a16:creationId xmlns:a16="http://schemas.microsoft.com/office/drawing/2014/main" id="{43A42469-853E-3243-9EE3-D394A1972437}"/>
                </a:ext>
              </a:extLst>
            </p:cNvPr>
            <p:cNvSpPr/>
            <p:nvPr/>
          </p:nvSpPr>
          <p:spPr>
            <a:xfrm rot="16200000">
              <a:off x="5122037" y="5528897"/>
              <a:ext cx="628183" cy="6266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74" name="Rectangle 73">
              <a:extLst>
                <a:ext uri="{FF2B5EF4-FFF2-40B4-BE49-F238E27FC236}">
                  <a16:creationId xmlns:a16="http://schemas.microsoft.com/office/drawing/2014/main" id="{E596FC36-113B-B240-BE8C-465508D22C15}"/>
                </a:ext>
              </a:extLst>
            </p:cNvPr>
            <p:cNvSpPr/>
            <p:nvPr/>
          </p:nvSpPr>
          <p:spPr>
            <a:xfrm>
              <a:off x="4721028" y="6156325"/>
              <a:ext cx="1430200" cy="400110"/>
            </a:xfrm>
            <a:prstGeom prst="rect">
              <a:avLst/>
            </a:prstGeom>
          </p:spPr>
          <p:txBody>
            <a:bodyPr wrap="none">
              <a:spAutoFit/>
            </a:bodyPr>
            <a:lstStyle/>
            <a:p>
              <a:pPr lvl="0" algn="ctr" defTabSz="914400">
                <a:defRPr/>
              </a:pPr>
              <a:r>
                <a:rPr lang="en-US" sz="2000" dirty="0">
                  <a:solidFill>
                    <a:srgbClr val="C00000"/>
                  </a:solidFill>
                  <a:latin typeface="Cambria" panose="02040503050406030204" pitchFamily="18" charset="0"/>
                </a:rPr>
                <a:t>2. Optimize</a:t>
              </a:r>
              <a:endParaRPr lang="en-US" sz="2000" baseline="30000" dirty="0">
                <a:solidFill>
                  <a:srgbClr val="C00000"/>
                </a:solidFill>
                <a:latin typeface="Cambria" panose="02040503050406030204" pitchFamily="18" charset="0"/>
              </a:endParaRPr>
            </a:p>
          </p:txBody>
        </p:sp>
      </p:grpSp>
      <p:sp>
        <p:nvSpPr>
          <p:cNvPr id="77" name="Right Arrow 76">
            <a:extLst>
              <a:ext uri="{FF2B5EF4-FFF2-40B4-BE49-F238E27FC236}">
                <a16:creationId xmlns:a16="http://schemas.microsoft.com/office/drawing/2014/main" id="{B7286FF5-408C-534E-8837-3AEE16521628}"/>
              </a:ext>
            </a:extLst>
          </p:cNvPr>
          <p:cNvSpPr/>
          <p:nvPr/>
        </p:nvSpPr>
        <p:spPr>
          <a:xfrm>
            <a:off x="3527676" y="3345806"/>
            <a:ext cx="1065470" cy="626671"/>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C00000"/>
              </a:solidFill>
              <a:latin typeface="Cambria" panose="02040503050406030204" pitchFamily="18" charset="0"/>
            </a:endParaRPr>
          </a:p>
        </p:txBody>
      </p:sp>
    </p:spTree>
    <p:extLst>
      <p:ext uri="{BB962C8B-B14F-4D97-AF65-F5344CB8AC3E}">
        <p14:creationId xmlns:p14="http://schemas.microsoft.com/office/powerpoint/2010/main" val="1995774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ounded Rectangle 74">
            <a:extLst>
              <a:ext uri="{FF2B5EF4-FFF2-40B4-BE49-F238E27FC236}">
                <a16:creationId xmlns:a16="http://schemas.microsoft.com/office/drawing/2014/main" id="{94416F0A-479A-9043-AD02-E02A2CF7E8DB}"/>
              </a:ext>
            </a:extLst>
          </p:cNvPr>
          <p:cNvSpPr/>
          <p:nvPr/>
        </p:nvSpPr>
        <p:spPr>
          <a:xfrm>
            <a:off x="4720516" y="2181598"/>
            <a:ext cx="2570645" cy="3287949"/>
          </a:xfrm>
          <a:prstGeom prst="roundRect">
            <a:avLst/>
          </a:prstGeom>
          <a:solidFill>
            <a:schemeClr val="accent4">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r>
              <a:rPr lang="en-US" sz="1400" dirty="0">
                <a:solidFill>
                  <a:schemeClr val="tx1"/>
                </a:solidFill>
                <a:latin typeface="Cambria" panose="02040503050406030204" pitchFamily="18" charset="0"/>
                <a:cs typeface="Arial" panose="020B0604020202020204" pitchFamily="34" charset="0"/>
              </a:rPr>
              <a:t>1. Copy</a:t>
            </a:r>
            <a:r>
              <a:rPr lang="en-US" sz="1400" dirty="0">
                <a:solidFill>
                  <a:srgbClr val="FF0000"/>
                </a:solidFill>
                <a:latin typeface="Cambria" panose="02040503050406030204" pitchFamily="18" charset="0"/>
                <a:cs typeface="Arial" panose="020B0604020202020204" pitchFamily="34" charset="0"/>
              </a:rPr>
              <a:t> </a:t>
            </a:r>
            <a:r>
              <a:rPr lang="en-US" sz="1400" dirty="0">
                <a:solidFill>
                  <a:schemeClr val="tx1"/>
                </a:solidFill>
                <a:latin typeface="Cambria" panose="02040503050406030204" pitchFamily="18" charset="0"/>
                <a:cs typeface="Arial" panose="020B0604020202020204" pitchFamily="34" charset="0"/>
              </a:rPr>
              <a:t>A to reserved row </a:t>
            </a: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2. Copy B to reserved row </a:t>
            </a: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3. Copy </a:t>
            </a:r>
            <a:r>
              <a:rPr lang="en-US" sz="1400" dirty="0" err="1">
                <a:solidFill>
                  <a:schemeClr val="tx1"/>
                </a:solidFill>
                <a:latin typeface="Cambria" panose="02040503050406030204" pitchFamily="18" charset="0"/>
                <a:cs typeface="Arial" panose="020B0604020202020204" pitchFamily="34" charset="0"/>
              </a:rPr>
              <a:t>C</a:t>
            </a:r>
            <a:r>
              <a:rPr lang="en-US" sz="1400" baseline="-25000" dirty="0" err="1">
                <a:solidFill>
                  <a:schemeClr val="tx1"/>
                </a:solidFill>
                <a:latin typeface="Cambria" panose="02040503050406030204" pitchFamily="18" charset="0"/>
                <a:cs typeface="Arial" panose="020B0604020202020204" pitchFamily="34" charset="0"/>
              </a:rPr>
              <a:t>in</a:t>
            </a:r>
            <a:r>
              <a:rPr lang="en-US" sz="1400" baseline="-25000" dirty="0">
                <a:solidFill>
                  <a:schemeClr val="tx1"/>
                </a:solidFill>
                <a:latin typeface="Cambria" panose="02040503050406030204" pitchFamily="18" charset="0"/>
                <a:cs typeface="Arial" panose="020B0604020202020204" pitchFamily="34" charset="0"/>
              </a:rPr>
              <a:t> </a:t>
            </a:r>
            <a:r>
              <a:rPr lang="en-US" sz="1400" dirty="0">
                <a:solidFill>
                  <a:schemeClr val="tx1"/>
                </a:solidFill>
                <a:latin typeface="Cambria" panose="02040503050406030204" pitchFamily="18" charset="0"/>
                <a:cs typeface="Arial" panose="020B0604020202020204" pitchFamily="34" charset="0"/>
              </a:rPr>
              <a:t> to reserved row</a:t>
            </a:r>
          </a:p>
          <a:p>
            <a:pPr algn="ct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accent4">
                  <a:lumMod val="40000"/>
                  <a:lumOff val="60000"/>
                </a:schemeClr>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4. Execute MAJ </a:t>
            </a:r>
          </a:p>
          <a:p>
            <a:pPr algn="ctr"/>
            <a:r>
              <a:rPr lang="en-US" sz="1400" b="1" dirty="0">
                <a:solidFill>
                  <a:schemeClr val="tx1"/>
                </a:solidFill>
                <a:latin typeface="Cambria" panose="02040503050406030204" pitchFamily="18" charset="0"/>
                <a:cs typeface="Arial" panose="020B0604020202020204" pitchFamily="34" charset="0"/>
              </a:rPr>
              <a:t>(ACT/PRE)</a:t>
            </a:r>
            <a:br>
              <a:rPr lang="en-US" sz="1400" dirty="0">
                <a:solidFill>
                  <a:schemeClr val="tx1"/>
                </a:solidFill>
                <a:latin typeface="Cambria" panose="02040503050406030204" pitchFamily="18" charset="0"/>
                <a:cs typeface="Arial" panose="020B0604020202020204" pitchFamily="34" charset="0"/>
              </a:rPr>
            </a:br>
            <a:endParaRPr lang="en-US" sz="1400"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5. Copy </a:t>
            </a:r>
            <a:r>
              <a:rPr lang="en-US" sz="1400" dirty="0" err="1">
                <a:solidFill>
                  <a:schemeClr val="tx1"/>
                </a:solidFill>
                <a:latin typeface="Cambria" panose="02040503050406030204" pitchFamily="18" charset="0"/>
                <a:cs typeface="Arial" panose="020B0604020202020204" pitchFamily="34" charset="0"/>
              </a:rPr>
              <a:t>C</a:t>
            </a:r>
            <a:r>
              <a:rPr lang="en-US" sz="1400" baseline="-25000" dirty="0" err="1">
                <a:solidFill>
                  <a:schemeClr val="tx1"/>
                </a:solidFill>
                <a:latin typeface="Cambria" panose="02040503050406030204" pitchFamily="18" charset="0"/>
                <a:cs typeface="Arial" panose="020B0604020202020204" pitchFamily="34" charset="0"/>
              </a:rPr>
              <a:t>out</a:t>
            </a:r>
            <a:r>
              <a:rPr lang="en-US" sz="1400" dirty="0">
                <a:solidFill>
                  <a:schemeClr val="tx1"/>
                </a:solidFill>
                <a:latin typeface="Cambria" panose="02040503050406030204" pitchFamily="18" charset="0"/>
                <a:cs typeface="Arial" panose="020B0604020202020204" pitchFamily="34" charset="0"/>
              </a:rPr>
              <a:t> to destination row</a:t>
            </a:r>
            <a:br>
              <a:rPr lang="en-US" sz="1400" dirty="0">
                <a:solidFill>
                  <a:schemeClr val="tx1"/>
                </a:solidFill>
                <a:latin typeface="Cambria" panose="02040503050406030204" pitchFamily="18" charset="0"/>
                <a:cs typeface="Arial" panose="020B0604020202020204" pitchFamily="34" charset="0"/>
              </a:rPr>
            </a:br>
            <a:r>
              <a:rPr lang="en-US" sz="1400" b="1" dirty="0">
                <a:solidFill>
                  <a:schemeClr val="tx1"/>
                </a:solidFill>
                <a:latin typeface="Cambria" panose="02040503050406030204" pitchFamily="18" charset="0"/>
                <a:cs typeface="Arial" panose="020B0604020202020204" pitchFamily="34" charset="0"/>
              </a:rPr>
              <a:t>(ACT/PRE)  </a:t>
            </a:r>
          </a:p>
        </p:txBody>
      </p:sp>
      <p:sp>
        <p:nvSpPr>
          <p:cNvPr id="2" name="Title 1">
            <a:extLst>
              <a:ext uri="{FF2B5EF4-FFF2-40B4-BE49-F238E27FC236}">
                <a16:creationId xmlns:a16="http://schemas.microsoft.com/office/drawing/2014/main" id="{6A48F727-FB78-A94F-A680-F573CCE3866A}"/>
              </a:ext>
            </a:extLst>
          </p:cNvPr>
          <p:cNvSpPr>
            <a:spLocks noGrp="1"/>
          </p:cNvSpPr>
          <p:nvPr>
            <p:ph type="title"/>
          </p:nvPr>
        </p:nvSpPr>
        <p:spPr/>
        <p:txBody>
          <a:bodyPr>
            <a:normAutofit fontScale="90000"/>
          </a:bodyPr>
          <a:lstStyle/>
          <a:p>
            <a:r>
              <a:rPr lang="en-US" dirty="0"/>
              <a:t>Task 2: Optimize the µProgram</a:t>
            </a:r>
            <a:endParaRPr lang="en-US" dirty="0">
              <a:latin typeface="Cambria" panose="02040503050406030204" pitchFamily="18" charset="0"/>
            </a:endParaRPr>
          </a:p>
        </p:txBody>
      </p:sp>
      <p:sp>
        <p:nvSpPr>
          <p:cNvPr id="5" name="Rounded Rectangle 4">
            <a:extLst>
              <a:ext uri="{FF2B5EF4-FFF2-40B4-BE49-F238E27FC236}">
                <a16:creationId xmlns:a16="http://schemas.microsoft.com/office/drawing/2014/main" id="{67A40108-EA13-AD4C-837E-188931DE3B17}"/>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BFE540BD-986C-9646-BC82-A6D242BC5644}"/>
              </a:ext>
            </a:extLst>
          </p:cNvPr>
          <p:cNvGrpSpPr/>
          <p:nvPr/>
        </p:nvGrpSpPr>
        <p:grpSpPr>
          <a:xfrm>
            <a:off x="2378844" y="3534630"/>
            <a:ext cx="419149" cy="76520"/>
            <a:chOff x="4793112" y="4167661"/>
            <a:chExt cx="360464" cy="69048"/>
          </a:xfrm>
        </p:grpSpPr>
        <p:cxnSp>
          <p:nvCxnSpPr>
            <p:cNvPr id="7" name="Straight Connector 6">
              <a:extLst>
                <a:ext uri="{FF2B5EF4-FFF2-40B4-BE49-F238E27FC236}">
                  <a16:creationId xmlns:a16="http://schemas.microsoft.com/office/drawing/2014/main" id="{733B6CCF-D640-2A4A-93FB-89AC2ADD3D45}"/>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lowchart: Connector 11">
              <a:extLst>
                <a:ext uri="{FF2B5EF4-FFF2-40B4-BE49-F238E27FC236}">
                  <a16:creationId xmlns:a16="http://schemas.microsoft.com/office/drawing/2014/main" id="{2566DE22-4191-D94B-A86C-652C6B035F80}"/>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9" name="Straight Connector 8">
            <a:extLst>
              <a:ext uri="{FF2B5EF4-FFF2-40B4-BE49-F238E27FC236}">
                <a16:creationId xmlns:a16="http://schemas.microsoft.com/office/drawing/2014/main" id="{4FD6BBDA-F5CF-EC4E-A0CD-6DC956080A12}"/>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10" name="Flowchart: Connector 8">
            <a:extLst>
              <a:ext uri="{FF2B5EF4-FFF2-40B4-BE49-F238E27FC236}">
                <a16:creationId xmlns:a16="http://schemas.microsoft.com/office/drawing/2014/main" id="{B00FC028-8F03-C346-9446-03946C803C9C}"/>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1" name="Rectangle 10">
            <a:extLst>
              <a:ext uri="{FF2B5EF4-FFF2-40B4-BE49-F238E27FC236}">
                <a16:creationId xmlns:a16="http://schemas.microsoft.com/office/drawing/2014/main" id="{1AE69246-CC57-B547-AE31-B670EC455690}"/>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12" name="Straight Connector 11">
            <a:extLst>
              <a:ext uri="{FF2B5EF4-FFF2-40B4-BE49-F238E27FC236}">
                <a16:creationId xmlns:a16="http://schemas.microsoft.com/office/drawing/2014/main" id="{13947FFF-3F49-3A42-81D7-4C9369148066}"/>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13" name="Flowchart: Connector 9">
            <a:extLst>
              <a:ext uri="{FF2B5EF4-FFF2-40B4-BE49-F238E27FC236}">
                <a16:creationId xmlns:a16="http://schemas.microsoft.com/office/drawing/2014/main" id="{DB08970F-6860-994E-BF47-D87FB822981E}"/>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4" name="Rectangle 13">
            <a:extLst>
              <a:ext uri="{FF2B5EF4-FFF2-40B4-BE49-F238E27FC236}">
                <a16:creationId xmlns:a16="http://schemas.microsoft.com/office/drawing/2014/main" id="{5D48CF24-006D-3B4F-926C-E3F7392CE060}"/>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5" name="Rectangle 14">
            <a:extLst>
              <a:ext uri="{FF2B5EF4-FFF2-40B4-BE49-F238E27FC236}">
                <a16:creationId xmlns:a16="http://schemas.microsoft.com/office/drawing/2014/main" id="{CB5D20AA-B1D8-6747-9EE2-2B81FF644F7F}"/>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16" name="Flowchart: Connector 9">
            <a:extLst>
              <a:ext uri="{FF2B5EF4-FFF2-40B4-BE49-F238E27FC236}">
                <a16:creationId xmlns:a16="http://schemas.microsoft.com/office/drawing/2014/main" id="{33DA884E-5AE6-F34E-8399-A3ACDC2FBB8A}"/>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7" name="Rectangle 16">
            <a:extLst>
              <a:ext uri="{FF2B5EF4-FFF2-40B4-BE49-F238E27FC236}">
                <a16:creationId xmlns:a16="http://schemas.microsoft.com/office/drawing/2014/main" id="{4570718D-CB31-B045-9D38-A51231DEE167}"/>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8" name="Straight Connector 17">
            <a:extLst>
              <a:ext uri="{FF2B5EF4-FFF2-40B4-BE49-F238E27FC236}">
                <a16:creationId xmlns:a16="http://schemas.microsoft.com/office/drawing/2014/main" id="{892B8EDA-DBB9-D148-85D1-D088D1AB2E98}"/>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19" name="Oval 18">
            <a:extLst>
              <a:ext uri="{FF2B5EF4-FFF2-40B4-BE49-F238E27FC236}">
                <a16:creationId xmlns:a16="http://schemas.microsoft.com/office/drawing/2014/main" id="{DD8837DE-28E4-7642-BDE2-A81215202337}"/>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56" name="Rounded Rectangle 55">
            <a:extLst>
              <a:ext uri="{FF2B5EF4-FFF2-40B4-BE49-F238E27FC236}">
                <a16:creationId xmlns:a16="http://schemas.microsoft.com/office/drawing/2014/main" id="{90A5B6D0-CCEE-304D-8A37-F89C7692C720}"/>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57" name="Group 56">
            <a:extLst>
              <a:ext uri="{FF2B5EF4-FFF2-40B4-BE49-F238E27FC236}">
                <a16:creationId xmlns:a16="http://schemas.microsoft.com/office/drawing/2014/main" id="{F6879E07-F494-2C47-8582-8BABE0DC9234}"/>
              </a:ext>
            </a:extLst>
          </p:cNvPr>
          <p:cNvGrpSpPr/>
          <p:nvPr/>
        </p:nvGrpSpPr>
        <p:grpSpPr>
          <a:xfrm>
            <a:off x="2378844" y="3534630"/>
            <a:ext cx="419149" cy="76520"/>
            <a:chOff x="4793112" y="4167661"/>
            <a:chExt cx="360464" cy="69048"/>
          </a:xfrm>
        </p:grpSpPr>
        <p:cxnSp>
          <p:nvCxnSpPr>
            <p:cNvPr id="58" name="Straight Connector 57">
              <a:extLst>
                <a:ext uri="{FF2B5EF4-FFF2-40B4-BE49-F238E27FC236}">
                  <a16:creationId xmlns:a16="http://schemas.microsoft.com/office/drawing/2014/main" id="{45F6D31E-FBF9-254E-8066-4EB79C809076}"/>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Flowchart: Connector 11">
              <a:extLst>
                <a:ext uri="{FF2B5EF4-FFF2-40B4-BE49-F238E27FC236}">
                  <a16:creationId xmlns:a16="http://schemas.microsoft.com/office/drawing/2014/main" id="{827A7D41-5B8B-8046-BA44-2A5622B60214}"/>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60" name="Straight Connector 59">
            <a:extLst>
              <a:ext uri="{FF2B5EF4-FFF2-40B4-BE49-F238E27FC236}">
                <a16:creationId xmlns:a16="http://schemas.microsoft.com/office/drawing/2014/main" id="{3526D6AE-0FAE-AF4C-86D9-E6F70F84F583}"/>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61" name="Flowchart: Connector 8">
            <a:extLst>
              <a:ext uri="{FF2B5EF4-FFF2-40B4-BE49-F238E27FC236}">
                <a16:creationId xmlns:a16="http://schemas.microsoft.com/office/drawing/2014/main" id="{6931EFB0-6B5F-2B40-8B1C-CBD772ABC488}"/>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2" name="Rectangle 61">
            <a:extLst>
              <a:ext uri="{FF2B5EF4-FFF2-40B4-BE49-F238E27FC236}">
                <a16:creationId xmlns:a16="http://schemas.microsoft.com/office/drawing/2014/main" id="{BF0E3D3C-17FF-E249-A742-9D0ED7249E8A}"/>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63" name="Straight Connector 62">
            <a:extLst>
              <a:ext uri="{FF2B5EF4-FFF2-40B4-BE49-F238E27FC236}">
                <a16:creationId xmlns:a16="http://schemas.microsoft.com/office/drawing/2014/main" id="{75BC924E-D3B1-1D4D-B40D-90CF4560F4C2}"/>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64" name="Flowchart: Connector 9">
            <a:extLst>
              <a:ext uri="{FF2B5EF4-FFF2-40B4-BE49-F238E27FC236}">
                <a16:creationId xmlns:a16="http://schemas.microsoft.com/office/drawing/2014/main" id="{D693B917-BCCF-9A4F-86C8-B0BC72D417F0}"/>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5" name="Rectangle 64">
            <a:extLst>
              <a:ext uri="{FF2B5EF4-FFF2-40B4-BE49-F238E27FC236}">
                <a16:creationId xmlns:a16="http://schemas.microsoft.com/office/drawing/2014/main" id="{0634ABAC-7461-2E4E-999C-634B0C225015}"/>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66" name="Rectangle 65">
            <a:extLst>
              <a:ext uri="{FF2B5EF4-FFF2-40B4-BE49-F238E27FC236}">
                <a16:creationId xmlns:a16="http://schemas.microsoft.com/office/drawing/2014/main" id="{A83ACDEB-0899-264E-8CB2-83E7A89BF4C6}"/>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67" name="Flowchart: Connector 9">
            <a:extLst>
              <a:ext uri="{FF2B5EF4-FFF2-40B4-BE49-F238E27FC236}">
                <a16:creationId xmlns:a16="http://schemas.microsoft.com/office/drawing/2014/main" id="{6D65150E-B2E7-8C4B-A99C-0AF575A30181}"/>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8" name="Rectangle 67">
            <a:extLst>
              <a:ext uri="{FF2B5EF4-FFF2-40B4-BE49-F238E27FC236}">
                <a16:creationId xmlns:a16="http://schemas.microsoft.com/office/drawing/2014/main" id="{32985115-748B-0F49-8441-D0FA97438D5F}"/>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69" name="Straight Connector 68">
            <a:extLst>
              <a:ext uri="{FF2B5EF4-FFF2-40B4-BE49-F238E27FC236}">
                <a16:creationId xmlns:a16="http://schemas.microsoft.com/office/drawing/2014/main" id="{97DD21F9-5AB3-214D-B66E-D5DB13B29905}"/>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70" name="Oval 69">
            <a:extLst>
              <a:ext uri="{FF2B5EF4-FFF2-40B4-BE49-F238E27FC236}">
                <a16:creationId xmlns:a16="http://schemas.microsoft.com/office/drawing/2014/main" id="{934DFD4E-A0EB-9D40-8797-45DC950C8E0B}"/>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72" name="Rectangle 71">
            <a:extLst>
              <a:ext uri="{FF2B5EF4-FFF2-40B4-BE49-F238E27FC236}">
                <a16:creationId xmlns:a16="http://schemas.microsoft.com/office/drawing/2014/main" id="{2C0BBDF7-2D1F-754F-80D1-5D6DBEF15267}"/>
              </a:ext>
            </a:extLst>
          </p:cNvPr>
          <p:cNvSpPr/>
          <p:nvPr/>
        </p:nvSpPr>
        <p:spPr>
          <a:xfrm>
            <a:off x="3337317" y="4045226"/>
            <a:ext cx="1421992" cy="707886"/>
          </a:xfrm>
          <a:prstGeom prst="rect">
            <a:avLst/>
          </a:prstGeom>
        </p:spPr>
        <p:txBody>
          <a:bodyPr wrap="none">
            <a:spAutoFit/>
          </a:bodyPr>
          <a:lstStyle/>
          <a:p>
            <a:pPr lvl="0" algn="ctr" defTabSz="914400">
              <a:defRPr/>
            </a:pPr>
            <a:r>
              <a:rPr lang="en-US" sz="2000" dirty="0">
                <a:solidFill>
                  <a:schemeClr val="bg1">
                    <a:lumMod val="75000"/>
                  </a:schemeClr>
                </a:solidFill>
                <a:latin typeface="Cambria" panose="02040503050406030204" pitchFamily="18" charset="0"/>
              </a:rPr>
              <a:t>1. Generate</a:t>
            </a:r>
          </a:p>
          <a:p>
            <a:pPr lvl="0" algn="ctr" defTabSz="914400">
              <a:defRPr/>
            </a:pPr>
            <a:r>
              <a:rPr lang="en-US" sz="2000" dirty="0">
                <a:solidFill>
                  <a:schemeClr val="bg1">
                    <a:lumMod val="75000"/>
                  </a:schemeClr>
                </a:solidFill>
                <a:latin typeface="Cambria" panose="02040503050406030204" pitchFamily="18" charset="0"/>
              </a:rPr>
              <a:t>µProgram </a:t>
            </a:r>
            <a:endParaRPr lang="en-US" sz="2000" baseline="30000" dirty="0">
              <a:solidFill>
                <a:schemeClr val="bg1">
                  <a:lumMod val="75000"/>
                </a:schemeClr>
              </a:solidFill>
              <a:latin typeface="Cambria" panose="02040503050406030204" pitchFamily="18" charset="0"/>
            </a:endParaRPr>
          </a:p>
        </p:txBody>
      </p:sp>
      <p:sp>
        <p:nvSpPr>
          <p:cNvPr id="39" name="Rounded Rectangle 38">
            <a:extLst>
              <a:ext uri="{FF2B5EF4-FFF2-40B4-BE49-F238E27FC236}">
                <a16:creationId xmlns:a16="http://schemas.microsoft.com/office/drawing/2014/main" id="{51DD8F9A-CF97-2846-A883-F9DB89FE3F73}"/>
              </a:ext>
            </a:extLst>
          </p:cNvPr>
          <p:cNvSpPr/>
          <p:nvPr/>
        </p:nvSpPr>
        <p:spPr>
          <a:xfrm>
            <a:off x="4727304" y="2181598"/>
            <a:ext cx="2563857" cy="3287948"/>
          </a:xfrm>
          <a:prstGeom prst="roundRect">
            <a:avLst/>
          </a:prstGeom>
          <a:solidFill>
            <a:schemeClr val="accent4">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endParaRPr lang="en-US" sz="1400" dirty="0">
              <a:solidFill>
                <a:schemeClr val="tx1"/>
              </a:solidFill>
              <a:latin typeface="Cambria" panose="02040503050406030204" pitchFamily="18" charset="0"/>
              <a:cs typeface="Arial" panose="020B0604020202020204" pitchFamily="34" charset="0"/>
            </a:endParaRPr>
          </a:p>
          <a:p>
            <a:pPr algn="ctr"/>
            <a:endParaRPr lang="en-US" sz="1400" dirty="0">
              <a:solidFill>
                <a:schemeClr val="tx1"/>
              </a:solidFill>
              <a:latin typeface="Cambria" panose="02040503050406030204" pitchFamily="18" charset="0"/>
              <a:cs typeface="Arial" panose="020B0604020202020204" pitchFamily="34" charset="0"/>
            </a:endParaRPr>
          </a:p>
          <a:p>
            <a:pPr marL="342900" indent="-342900" algn="ctr">
              <a:buAutoNum type="arabicPeriod"/>
            </a:pPr>
            <a:r>
              <a:rPr lang="en-US" sz="1400" b="1" dirty="0">
                <a:solidFill>
                  <a:schemeClr val="accent2"/>
                </a:solidFill>
                <a:latin typeface="Cambria" panose="02040503050406030204" pitchFamily="18" charset="0"/>
                <a:cs typeface="Arial" panose="020B0604020202020204" pitchFamily="34" charset="0"/>
              </a:rPr>
              <a:t>Copy A, B, </a:t>
            </a:r>
            <a:r>
              <a:rPr lang="en-US" sz="1400" b="1" dirty="0" err="1">
                <a:solidFill>
                  <a:schemeClr val="accent2"/>
                </a:solidFill>
                <a:latin typeface="Cambria" panose="02040503050406030204" pitchFamily="18" charset="0"/>
                <a:cs typeface="Arial" panose="020B0604020202020204" pitchFamily="34" charset="0"/>
              </a:rPr>
              <a:t>C</a:t>
            </a:r>
            <a:r>
              <a:rPr lang="en-US" sz="1400" b="1" baseline="-25000" dirty="0" err="1">
                <a:solidFill>
                  <a:schemeClr val="accent2"/>
                </a:solidFill>
                <a:latin typeface="Cambria" panose="02040503050406030204" pitchFamily="18" charset="0"/>
                <a:cs typeface="Arial" panose="020B0604020202020204" pitchFamily="34" charset="0"/>
              </a:rPr>
              <a:t>in</a:t>
            </a:r>
            <a:r>
              <a:rPr lang="en-US" sz="1400" b="1" dirty="0">
                <a:solidFill>
                  <a:schemeClr val="accent2"/>
                </a:solidFill>
                <a:latin typeface="Cambria" panose="02040503050406030204" pitchFamily="18" charset="0"/>
                <a:cs typeface="Arial" panose="020B0604020202020204" pitchFamily="34" charset="0"/>
              </a:rPr>
              <a:t> </a:t>
            </a:r>
          </a:p>
          <a:p>
            <a:pPr algn="ctr"/>
            <a:r>
              <a:rPr lang="en-US" sz="1400" b="1" dirty="0">
                <a:solidFill>
                  <a:schemeClr val="accent2"/>
                </a:solidFill>
                <a:latin typeface="Cambria" panose="02040503050406030204" pitchFamily="18" charset="0"/>
                <a:cs typeface="Arial" panose="020B0604020202020204" pitchFamily="34" charset="0"/>
              </a:rPr>
              <a:t>to reserved rows </a:t>
            </a:r>
          </a:p>
          <a:p>
            <a:pPr algn="ctr"/>
            <a:r>
              <a:rPr lang="en-US" sz="1400" b="1" dirty="0">
                <a:solidFill>
                  <a:schemeClr val="accent2"/>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br>
              <a:rPr lang="en-US" sz="1400" b="1" dirty="0">
                <a:solidFill>
                  <a:schemeClr val="tx1"/>
                </a:solidFill>
                <a:latin typeface="Cambria" panose="02040503050406030204" pitchFamily="18" charset="0"/>
                <a:cs typeface="Arial" panose="020B0604020202020204" pitchFamily="34" charset="0"/>
              </a:rPr>
            </a:b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endParaRPr lang="en-US" sz="1400" b="1" dirty="0">
              <a:solidFill>
                <a:schemeClr val="tx1"/>
              </a:solidFill>
              <a:latin typeface="Cambria" panose="02040503050406030204" pitchFamily="18" charset="0"/>
              <a:cs typeface="Arial" panose="020B0604020202020204" pitchFamily="34" charset="0"/>
            </a:endParaRPr>
          </a:p>
          <a:p>
            <a:pPr algn="ctr"/>
            <a:r>
              <a:rPr lang="en-US" sz="1400" b="1" dirty="0">
                <a:solidFill>
                  <a:schemeClr val="accent5"/>
                </a:solidFill>
                <a:latin typeface="Cambria" panose="02040503050406030204" pitchFamily="18" charset="0"/>
                <a:cs typeface="Arial" panose="020B0604020202020204" pitchFamily="34" charset="0"/>
              </a:rPr>
              <a:t>2. Execute MAJ and</a:t>
            </a:r>
          </a:p>
          <a:p>
            <a:pPr algn="ctr"/>
            <a:r>
              <a:rPr lang="en-US" sz="1400" b="1" dirty="0">
                <a:solidFill>
                  <a:schemeClr val="accent5"/>
                </a:solidFill>
                <a:latin typeface="Cambria" panose="02040503050406030204" pitchFamily="18" charset="0"/>
                <a:cs typeface="Arial" panose="020B0604020202020204" pitchFamily="34" charset="0"/>
              </a:rPr>
              <a:t> copy </a:t>
            </a:r>
            <a:r>
              <a:rPr lang="en-US" sz="1400" b="1" dirty="0" err="1">
                <a:solidFill>
                  <a:schemeClr val="accent5"/>
                </a:solidFill>
                <a:latin typeface="Cambria" panose="02040503050406030204" pitchFamily="18" charset="0"/>
                <a:cs typeface="Arial" panose="020B0604020202020204" pitchFamily="34" charset="0"/>
              </a:rPr>
              <a:t>C</a:t>
            </a:r>
            <a:r>
              <a:rPr lang="en-US" sz="1400" b="1" baseline="-25000" dirty="0" err="1">
                <a:solidFill>
                  <a:schemeClr val="accent5"/>
                </a:solidFill>
                <a:latin typeface="Cambria" panose="02040503050406030204" pitchFamily="18" charset="0"/>
                <a:cs typeface="Arial" panose="020B0604020202020204" pitchFamily="34" charset="0"/>
              </a:rPr>
              <a:t>out</a:t>
            </a:r>
            <a:r>
              <a:rPr lang="en-US" sz="1400" b="1" dirty="0">
                <a:solidFill>
                  <a:schemeClr val="accent5"/>
                </a:solidFill>
                <a:latin typeface="Cambria" panose="02040503050406030204" pitchFamily="18" charset="0"/>
                <a:cs typeface="Arial" panose="020B0604020202020204" pitchFamily="34" charset="0"/>
              </a:rPr>
              <a:t> to destination row</a:t>
            </a:r>
          </a:p>
          <a:p>
            <a:pPr algn="ctr"/>
            <a:r>
              <a:rPr lang="en-US" sz="1400" b="1" dirty="0">
                <a:solidFill>
                  <a:schemeClr val="accent5"/>
                </a:solidFill>
                <a:latin typeface="Cambria" panose="02040503050406030204" pitchFamily="18" charset="0"/>
                <a:cs typeface="Arial" panose="020B0604020202020204" pitchFamily="34" charset="0"/>
              </a:rPr>
              <a:t>(ACT/ACT/PRE)</a:t>
            </a:r>
            <a:br>
              <a:rPr lang="en-US" sz="1400" b="1" dirty="0">
                <a:solidFill>
                  <a:schemeClr val="accent5"/>
                </a:solidFill>
                <a:latin typeface="Cambria" panose="02040503050406030204" pitchFamily="18" charset="0"/>
                <a:cs typeface="Arial" panose="020B0604020202020204" pitchFamily="34" charset="0"/>
              </a:rPr>
            </a:br>
            <a:endParaRPr lang="en-US" sz="1400" b="1" dirty="0">
              <a:solidFill>
                <a:schemeClr val="accent5"/>
              </a:solidFill>
              <a:latin typeface="Cambria" panose="02040503050406030204" pitchFamily="18" charset="0"/>
              <a:cs typeface="Arial" panose="020B0604020202020204" pitchFamily="34" charset="0"/>
            </a:endParaRPr>
          </a:p>
          <a:p>
            <a:pPr algn="ctr"/>
            <a:endParaRPr lang="en-US" sz="1400" dirty="0">
              <a:solidFill>
                <a:schemeClr val="tx1"/>
              </a:solidFill>
              <a:latin typeface="Cambria" panose="02040503050406030204" pitchFamily="18" charset="0"/>
              <a:cs typeface="Arial" panose="020B0604020202020204" pitchFamily="34" charset="0"/>
            </a:endParaRPr>
          </a:p>
        </p:txBody>
      </p:sp>
      <p:sp>
        <p:nvSpPr>
          <p:cNvPr id="47" name="Rectangle 46">
            <a:extLst>
              <a:ext uri="{FF2B5EF4-FFF2-40B4-BE49-F238E27FC236}">
                <a16:creationId xmlns:a16="http://schemas.microsoft.com/office/drawing/2014/main" id="{B0CD5443-3B07-ED40-AD6B-C684975D8548}"/>
              </a:ext>
            </a:extLst>
          </p:cNvPr>
          <p:cNvSpPr/>
          <p:nvPr/>
        </p:nvSpPr>
        <p:spPr>
          <a:xfrm>
            <a:off x="4910278" y="1731901"/>
            <a:ext cx="2197909" cy="400110"/>
          </a:xfrm>
          <a:prstGeom prst="rect">
            <a:avLst/>
          </a:prstGeom>
        </p:spPr>
        <p:txBody>
          <a:bodyPr wrap="none">
            <a:spAutoFit/>
          </a:bodyPr>
          <a:lstStyle/>
          <a:p>
            <a:pPr lvl="0" algn="ctr" defTabSz="914400">
              <a:defRPr/>
            </a:pPr>
            <a:r>
              <a:rPr lang="en-US" sz="2000" b="1" dirty="0">
                <a:solidFill>
                  <a:srgbClr val="C00000"/>
                </a:solidFill>
                <a:latin typeface="Cambria" panose="02040503050406030204" pitchFamily="18" charset="0"/>
              </a:rPr>
              <a:t>Initial µProgram </a:t>
            </a:r>
            <a:endParaRPr lang="en-US" sz="2000" b="1" baseline="30000" dirty="0">
              <a:solidFill>
                <a:srgbClr val="C00000"/>
              </a:solidFill>
              <a:latin typeface="Cambria" panose="02040503050406030204" pitchFamily="18" charset="0"/>
            </a:endParaRPr>
          </a:p>
        </p:txBody>
      </p:sp>
      <p:sp>
        <p:nvSpPr>
          <p:cNvPr id="54" name="Left Brace 53">
            <a:extLst>
              <a:ext uri="{FF2B5EF4-FFF2-40B4-BE49-F238E27FC236}">
                <a16:creationId xmlns:a16="http://schemas.microsoft.com/office/drawing/2014/main" id="{7BCF1B5D-B871-E04F-8423-767A4F0048BA}"/>
              </a:ext>
            </a:extLst>
          </p:cNvPr>
          <p:cNvSpPr/>
          <p:nvPr/>
        </p:nvSpPr>
        <p:spPr>
          <a:xfrm rot="10800000">
            <a:off x="7340589" y="2327628"/>
            <a:ext cx="344735" cy="1648643"/>
          </a:xfrm>
          <a:prstGeom prst="leftBrace">
            <a:avLst>
              <a:gd name="adj1" fmla="val 51364"/>
              <a:gd name="adj2" fmla="val 48489"/>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Rectangle 54">
            <a:extLst>
              <a:ext uri="{FF2B5EF4-FFF2-40B4-BE49-F238E27FC236}">
                <a16:creationId xmlns:a16="http://schemas.microsoft.com/office/drawing/2014/main" id="{996C52AF-39C9-4D41-A0A1-5F6C7234B7DA}"/>
              </a:ext>
            </a:extLst>
          </p:cNvPr>
          <p:cNvSpPr/>
          <p:nvPr/>
        </p:nvSpPr>
        <p:spPr>
          <a:xfrm>
            <a:off x="7635896" y="2988115"/>
            <a:ext cx="1243674" cy="584775"/>
          </a:xfrm>
          <a:prstGeom prst="rect">
            <a:avLst/>
          </a:prstGeom>
        </p:spPr>
        <p:txBody>
          <a:bodyPr wrap="none">
            <a:spAutoFit/>
          </a:bodyPr>
          <a:lstStyle/>
          <a:p>
            <a:pPr lvl="0" algn="ctr" defTabSz="914400">
              <a:defRPr/>
            </a:pPr>
            <a:r>
              <a:rPr lang="en-US" sz="2400" b="1" baseline="30000" dirty="0">
                <a:solidFill>
                  <a:schemeClr val="accent2"/>
                </a:solidFill>
                <a:latin typeface="Cambria" panose="02040503050406030204" pitchFamily="18" charset="0"/>
              </a:rPr>
              <a:t>Coalesce</a:t>
            </a:r>
          </a:p>
          <a:p>
            <a:pPr lvl="0" algn="ctr" defTabSz="914400">
              <a:defRPr/>
            </a:pPr>
            <a:r>
              <a:rPr lang="en-US" sz="2400" b="1" baseline="30000" dirty="0">
                <a:solidFill>
                  <a:schemeClr val="accent2"/>
                </a:solidFill>
                <a:latin typeface="Cambria" panose="02040503050406030204" pitchFamily="18" charset="0"/>
              </a:rPr>
              <a:t> row copies</a:t>
            </a:r>
          </a:p>
        </p:txBody>
      </p:sp>
      <p:sp>
        <p:nvSpPr>
          <p:cNvPr id="71" name="Left Brace 70">
            <a:extLst>
              <a:ext uri="{FF2B5EF4-FFF2-40B4-BE49-F238E27FC236}">
                <a16:creationId xmlns:a16="http://schemas.microsoft.com/office/drawing/2014/main" id="{131115E7-1C03-DF40-8922-07B2AAB13CA2}"/>
              </a:ext>
            </a:extLst>
          </p:cNvPr>
          <p:cNvSpPr/>
          <p:nvPr/>
        </p:nvSpPr>
        <p:spPr>
          <a:xfrm rot="10800000">
            <a:off x="7340010" y="4161079"/>
            <a:ext cx="344735" cy="1184066"/>
          </a:xfrm>
          <a:prstGeom prst="leftBrace">
            <a:avLst>
              <a:gd name="adj1" fmla="val 51364"/>
              <a:gd name="adj2" fmla="val 48489"/>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Rectangle 73">
            <a:extLst>
              <a:ext uri="{FF2B5EF4-FFF2-40B4-BE49-F238E27FC236}">
                <a16:creationId xmlns:a16="http://schemas.microsoft.com/office/drawing/2014/main" id="{65FCF1E6-DDFE-7545-97FA-09FE336D14B4}"/>
              </a:ext>
            </a:extLst>
          </p:cNvPr>
          <p:cNvSpPr/>
          <p:nvPr/>
        </p:nvSpPr>
        <p:spPr>
          <a:xfrm>
            <a:off x="7563575" y="4617310"/>
            <a:ext cx="1503232" cy="543739"/>
          </a:xfrm>
          <a:prstGeom prst="rect">
            <a:avLst/>
          </a:prstGeom>
        </p:spPr>
        <p:txBody>
          <a:bodyPr wrap="square">
            <a:spAutoFit/>
          </a:bodyPr>
          <a:lstStyle/>
          <a:p>
            <a:pPr lvl="0" algn="ctr" defTabSz="914400">
              <a:defRPr/>
            </a:pPr>
            <a:r>
              <a:rPr lang="en-US" sz="2200" b="1" baseline="30000" dirty="0">
                <a:solidFill>
                  <a:schemeClr val="accent5"/>
                </a:solidFill>
                <a:latin typeface="Cambria" panose="02040503050406030204" pitchFamily="18" charset="0"/>
              </a:rPr>
              <a:t>Merge</a:t>
            </a:r>
          </a:p>
          <a:p>
            <a:pPr lvl="0" algn="ctr" defTabSz="914400">
              <a:defRPr/>
            </a:pPr>
            <a:r>
              <a:rPr lang="en-US" sz="2200" b="1" baseline="30000" dirty="0">
                <a:solidFill>
                  <a:schemeClr val="accent5"/>
                </a:solidFill>
                <a:latin typeface="Cambria" panose="02040503050406030204" pitchFamily="18" charset="0"/>
              </a:rPr>
              <a:t>MAJ + row copy</a:t>
            </a:r>
          </a:p>
        </p:txBody>
      </p:sp>
      <p:sp>
        <p:nvSpPr>
          <p:cNvPr id="49" name="Rectangle 48">
            <a:extLst>
              <a:ext uri="{FF2B5EF4-FFF2-40B4-BE49-F238E27FC236}">
                <a16:creationId xmlns:a16="http://schemas.microsoft.com/office/drawing/2014/main" id="{F7729618-4654-9D43-A56B-558141C4B76B}"/>
              </a:ext>
            </a:extLst>
          </p:cNvPr>
          <p:cNvSpPr/>
          <p:nvPr/>
        </p:nvSpPr>
        <p:spPr>
          <a:xfrm>
            <a:off x="4651204" y="1703817"/>
            <a:ext cx="2709268" cy="400110"/>
          </a:xfrm>
          <a:prstGeom prst="rect">
            <a:avLst/>
          </a:prstGeom>
          <a:solidFill>
            <a:schemeClr val="bg1"/>
          </a:solidFill>
        </p:spPr>
        <p:txBody>
          <a:bodyPr wrap="none">
            <a:spAutoFit/>
          </a:bodyPr>
          <a:lstStyle/>
          <a:p>
            <a:pPr lvl="0" algn="ctr" defTabSz="914400">
              <a:defRPr/>
            </a:pPr>
            <a:r>
              <a:rPr lang="en-US" sz="2000" b="1" dirty="0">
                <a:solidFill>
                  <a:schemeClr val="accent1">
                    <a:lumMod val="75000"/>
                  </a:schemeClr>
                </a:solidFill>
                <a:latin typeface="Cambria" panose="02040503050406030204" pitchFamily="18" charset="0"/>
              </a:rPr>
              <a:t>Optimized µProgram </a:t>
            </a:r>
            <a:endParaRPr lang="en-US" sz="2000" b="1" baseline="30000" dirty="0">
              <a:solidFill>
                <a:schemeClr val="accent1">
                  <a:lumMod val="75000"/>
                </a:schemeClr>
              </a:solidFill>
              <a:latin typeface="Cambria" panose="02040503050406030204" pitchFamily="18" charset="0"/>
            </a:endParaRPr>
          </a:p>
        </p:txBody>
      </p:sp>
      <p:grpSp>
        <p:nvGrpSpPr>
          <p:cNvPr id="79" name="Group 78">
            <a:extLst>
              <a:ext uri="{FF2B5EF4-FFF2-40B4-BE49-F238E27FC236}">
                <a16:creationId xmlns:a16="http://schemas.microsoft.com/office/drawing/2014/main" id="{66CAE517-2CB4-4943-9BCF-62D449C7D3BE}"/>
              </a:ext>
            </a:extLst>
          </p:cNvPr>
          <p:cNvGrpSpPr/>
          <p:nvPr/>
        </p:nvGrpSpPr>
        <p:grpSpPr>
          <a:xfrm>
            <a:off x="4306893" y="5498314"/>
            <a:ext cx="1430200" cy="1028294"/>
            <a:chOff x="4721028" y="5528141"/>
            <a:chExt cx="1430200" cy="1028294"/>
          </a:xfrm>
        </p:grpSpPr>
        <p:sp>
          <p:nvSpPr>
            <p:cNvPr id="80" name="Right Arrow 79">
              <a:extLst>
                <a:ext uri="{FF2B5EF4-FFF2-40B4-BE49-F238E27FC236}">
                  <a16:creationId xmlns:a16="http://schemas.microsoft.com/office/drawing/2014/main" id="{D53C4FD5-EDF5-594C-8A2C-57DD246C0C1F}"/>
                </a:ext>
              </a:extLst>
            </p:cNvPr>
            <p:cNvSpPr/>
            <p:nvPr/>
          </p:nvSpPr>
          <p:spPr>
            <a:xfrm rot="16200000">
              <a:off x="5122037" y="5528897"/>
              <a:ext cx="628183" cy="6266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81" name="Rectangle 80">
              <a:extLst>
                <a:ext uri="{FF2B5EF4-FFF2-40B4-BE49-F238E27FC236}">
                  <a16:creationId xmlns:a16="http://schemas.microsoft.com/office/drawing/2014/main" id="{9895B857-07DF-074D-A419-B7ADC1F3DED1}"/>
                </a:ext>
              </a:extLst>
            </p:cNvPr>
            <p:cNvSpPr/>
            <p:nvPr/>
          </p:nvSpPr>
          <p:spPr>
            <a:xfrm>
              <a:off x="4721028" y="6156325"/>
              <a:ext cx="1430200" cy="400110"/>
            </a:xfrm>
            <a:prstGeom prst="rect">
              <a:avLst/>
            </a:prstGeom>
          </p:spPr>
          <p:txBody>
            <a:bodyPr wrap="none">
              <a:spAutoFit/>
            </a:bodyPr>
            <a:lstStyle/>
            <a:p>
              <a:pPr lvl="0" algn="ctr" defTabSz="914400">
                <a:defRPr/>
              </a:pPr>
              <a:r>
                <a:rPr lang="en-US" sz="2000" dirty="0">
                  <a:solidFill>
                    <a:srgbClr val="C00000"/>
                  </a:solidFill>
                  <a:latin typeface="Cambria" panose="02040503050406030204" pitchFamily="18" charset="0"/>
                </a:rPr>
                <a:t>2. Optimize</a:t>
              </a:r>
              <a:endParaRPr lang="en-US" sz="2000" baseline="30000" dirty="0">
                <a:solidFill>
                  <a:srgbClr val="C00000"/>
                </a:solidFill>
                <a:latin typeface="Cambria" panose="02040503050406030204" pitchFamily="18" charset="0"/>
              </a:endParaRPr>
            </a:p>
          </p:txBody>
        </p:sp>
      </p:grpSp>
      <p:sp>
        <p:nvSpPr>
          <p:cNvPr id="83" name="Right Arrow 82">
            <a:extLst>
              <a:ext uri="{FF2B5EF4-FFF2-40B4-BE49-F238E27FC236}">
                <a16:creationId xmlns:a16="http://schemas.microsoft.com/office/drawing/2014/main" id="{32F6F09A-A749-A04C-BB10-22825D5EF7D1}"/>
              </a:ext>
            </a:extLst>
          </p:cNvPr>
          <p:cNvSpPr/>
          <p:nvPr/>
        </p:nvSpPr>
        <p:spPr>
          <a:xfrm>
            <a:off x="3527676" y="3345806"/>
            <a:ext cx="1065470" cy="626671"/>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C00000"/>
              </a:solidFill>
              <a:latin typeface="Cambria" panose="02040503050406030204" pitchFamily="18" charset="0"/>
            </a:endParaRPr>
          </a:p>
        </p:txBody>
      </p:sp>
    </p:spTree>
    <p:extLst>
      <p:ext uri="{BB962C8B-B14F-4D97-AF65-F5344CB8AC3E}">
        <p14:creationId xmlns:p14="http://schemas.microsoft.com/office/powerpoint/2010/main" val="303596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5"/>
                                        </p:tgtEl>
                                      </p:cBhvr>
                                    </p:animEffect>
                                    <p:set>
                                      <p:cBhvr>
                                        <p:cTn id="7" dur="1" fill="hold">
                                          <p:stCondLst>
                                            <p:cond delay="499"/>
                                          </p:stCondLst>
                                        </p:cTn>
                                        <p:tgtEl>
                                          <p:spTgt spid="75"/>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39" grpId="0" animBg="1"/>
      <p:bldP spid="4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F727-FB78-A94F-A680-F573CCE3866A}"/>
              </a:ext>
            </a:extLst>
          </p:cNvPr>
          <p:cNvSpPr>
            <a:spLocks noGrp="1"/>
          </p:cNvSpPr>
          <p:nvPr>
            <p:ph type="title"/>
          </p:nvPr>
        </p:nvSpPr>
        <p:spPr/>
        <p:txBody>
          <a:bodyPr>
            <a:normAutofit fontScale="90000"/>
          </a:bodyPr>
          <a:lstStyle/>
          <a:p>
            <a:r>
              <a:rPr lang="en-US" dirty="0"/>
              <a:t>Task 2: Generate N-bit Computation</a:t>
            </a:r>
            <a:endParaRPr lang="en-US" dirty="0">
              <a:latin typeface="Cambria" panose="02040503050406030204" pitchFamily="18" charset="0"/>
            </a:endParaRPr>
          </a:p>
        </p:txBody>
      </p:sp>
      <p:sp>
        <p:nvSpPr>
          <p:cNvPr id="5" name="Rounded Rectangle 4">
            <a:extLst>
              <a:ext uri="{FF2B5EF4-FFF2-40B4-BE49-F238E27FC236}">
                <a16:creationId xmlns:a16="http://schemas.microsoft.com/office/drawing/2014/main" id="{67A40108-EA13-AD4C-837E-188931DE3B17}"/>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BFE540BD-986C-9646-BC82-A6D242BC5644}"/>
              </a:ext>
            </a:extLst>
          </p:cNvPr>
          <p:cNvGrpSpPr/>
          <p:nvPr/>
        </p:nvGrpSpPr>
        <p:grpSpPr>
          <a:xfrm>
            <a:off x="2378844" y="3534630"/>
            <a:ext cx="419149" cy="76520"/>
            <a:chOff x="4793112" y="4167661"/>
            <a:chExt cx="360464" cy="69048"/>
          </a:xfrm>
        </p:grpSpPr>
        <p:cxnSp>
          <p:nvCxnSpPr>
            <p:cNvPr id="7" name="Straight Connector 6">
              <a:extLst>
                <a:ext uri="{FF2B5EF4-FFF2-40B4-BE49-F238E27FC236}">
                  <a16:creationId xmlns:a16="http://schemas.microsoft.com/office/drawing/2014/main" id="{733B6CCF-D640-2A4A-93FB-89AC2ADD3D45}"/>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lowchart: Connector 11">
              <a:extLst>
                <a:ext uri="{FF2B5EF4-FFF2-40B4-BE49-F238E27FC236}">
                  <a16:creationId xmlns:a16="http://schemas.microsoft.com/office/drawing/2014/main" id="{2566DE22-4191-D94B-A86C-652C6B035F80}"/>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9" name="Straight Connector 8">
            <a:extLst>
              <a:ext uri="{FF2B5EF4-FFF2-40B4-BE49-F238E27FC236}">
                <a16:creationId xmlns:a16="http://schemas.microsoft.com/office/drawing/2014/main" id="{4FD6BBDA-F5CF-EC4E-A0CD-6DC956080A12}"/>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10" name="Flowchart: Connector 8">
            <a:extLst>
              <a:ext uri="{FF2B5EF4-FFF2-40B4-BE49-F238E27FC236}">
                <a16:creationId xmlns:a16="http://schemas.microsoft.com/office/drawing/2014/main" id="{B00FC028-8F03-C346-9446-03946C803C9C}"/>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1" name="Rectangle 10">
            <a:extLst>
              <a:ext uri="{FF2B5EF4-FFF2-40B4-BE49-F238E27FC236}">
                <a16:creationId xmlns:a16="http://schemas.microsoft.com/office/drawing/2014/main" id="{1AE69246-CC57-B547-AE31-B670EC455690}"/>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12" name="Straight Connector 11">
            <a:extLst>
              <a:ext uri="{FF2B5EF4-FFF2-40B4-BE49-F238E27FC236}">
                <a16:creationId xmlns:a16="http://schemas.microsoft.com/office/drawing/2014/main" id="{13947FFF-3F49-3A42-81D7-4C9369148066}"/>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13" name="Flowchart: Connector 9">
            <a:extLst>
              <a:ext uri="{FF2B5EF4-FFF2-40B4-BE49-F238E27FC236}">
                <a16:creationId xmlns:a16="http://schemas.microsoft.com/office/drawing/2014/main" id="{DB08970F-6860-994E-BF47-D87FB822981E}"/>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4" name="Rectangle 13">
            <a:extLst>
              <a:ext uri="{FF2B5EF4-FFF2-40B4-BE49-F238E27FC236}">
                <a16:creationId xmlns:a16="http://schemas.microsoft.com/office/drawing/2014/main" id="{5D48CF24-006D-3B4F-926C-E3F7392CE060}"/>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5" name="Rectangle 14">
            <a:extLst>
              <a:ext uri="{FF2B5EF4-FFF2-40B4-BE49-F238E27FC236}">
                <a16:creationId xmlns:a16="http://schemas.microsoft.com/office/drawing/2014/main" id="{CB5D20AA-B1D8-6747-9EE2-2B81FF644F7F}"/>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16" name="Flowchart: Connector 9">
            <a:extLst>
              <a:ext uri="{FF2B5EF4-FFF2-40B4-BE49-F238E27FC236}">
                <a16:creationId xmlns:a16="http://schemas.microsoft.com/office/drawing/2014/main" id="{33DA884E-5AE6-F34E-8399-A3ACDC2FBB8A}"/>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7" name="Rectangle 16">
            <a:extLst>
              <a:ext uri="{FF2B5EF4-FFF2-40B4-BE49-F238E27FC236}">
                <a16:creationId xmlns:a16="http://schemas.microsoft.com/office/drawing/2014/main" id="{4570718D-CB31-B045-9D38-A51231DEE167}"/>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8" name="Straight Connector 17">
            <a:extLst>
              <a:ext uri="{FF2B5EF4-FFF2-40B4-BE49-F238E27FC236}">
                <a16:creationId xmlns:a16="http://schemas.microsoft.com/office/drawing/2014/main" id="{892B8EDA-DBB9-D148-85D1-D088D1AB2E98}"/>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19" name="Oval 18">
            <a:extLst>
              <a:ext uri="{FF2B5EF4-FFF2-40B4-BE49-F238E27FC236}">
                <a16:creationId xmlns:a16="http://schemas.microsoft.com/office/drawing/2014/main" id="{DD8837DE-28E4-7642-BDE2-A81215202337}"/>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56" name="Rounded Rectangle 55">
            <a:extLst>
              <a:ext uri="{FF2B5EF4-FFF2-40B4-BE49-F238E27FC236}">
                <a16:creationId xmlns:a16="http://schemas.microsoft.com/office/drawing/2014/main" id="{90A5B6D0-CCEE-304D-8A37-F89C7692C720}"/>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57" name="Group 56">
            <a:extLst>
              <a:ext uri="{FF2B5EF4-FFF2-40B4-BE49-F238E27FC236}">
                <a16:creationId xmlns:a16="http://schemas.microsoft.com/office/drawing/2014/main" id="{F6879E07-F494-2C47-8582-8BABE0DC9234}"/>
              </a:ext>
            </a:extLst>
          </p:cNvPr>
          <p:cNvGrpSpPr/>
          <p:nvPr/>
        </p:nvGrpSpPr>
        <p:grpSpPr>
          <a:xfrm>
            <a:off x="2378844" y="3534630"/>
            <a:ext cx="419149" cy="76520"/>
            <a:chOff x="4793112" y="4167661"/>
            <a:chExt cx="360464" cy="69048"/>
          </a:xfrm>
        </p:grpSpPr>
        <p:cxnSp>
          <p:nvCxnSpPr>
            <p:cNvPr id="58" name="Straight Connector 57">
              <a:extLst>
                <a:ext uri="{FF2B5EF4-FFF2-40B4-BE49-F238E27FC236}">
                  <a16:creationId xmlns:a16="http://schemas.microsoft.com/office/drawing/2014/main" id="{45F6D31E-FBF9-254E-8066-4EB79C809076}"/>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Flowchart: Connector 11">
              <a:extLst>
                <a:ext uri="{FF2B5EF4-FFF2-40B4-BE49-F238E27FC236}">
                  <a16:creationId xmlns:a16="http://schemas.microsoft.com/office/drawing/2014/main" id="{827A7D41-5B8B-8046-BA44-2A5622B60214}"/>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60" name="Straight Connector 59">
            <a:extLst>
              <a:ext uri="{FF2B5EF4-FFF2-40B4-BE49-F238E27FC236}">
                <a16:creationId xmlns:a16="http://schemas.microsoft.com/office/drawing/2014/main" id="{3526D6AE-0FAE-AF4C-86D9-E6F70F84F583}"/>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61" name="Flowchart: Connector 8">
            <a:extLst>
              <a:ext uri="{FF2B5EF4-FFF2-40B4-BE49-F238E27FC236}">
                <a16:creationId xmlns:a16="http://schemas.microsoft.com/office/drawing/2014/main" id="{6931EFB0-6B5F-2B40-8B1C-CBD772ABC488}"/>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2" name="Rectangle 61">
            <a:extLst>
              <a:ext uri="{FF2B5EF4-FFF2-40B4-BE49-F238E27FC236}">
                <a16:creationId xmlns:a16="http://schemas.microsoft.com/office/drawing/2014/main" id="{BF0E3D3C-17FF-E249-A742-9D0ED7249E8A}"/>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63" name="Straight Connector 62">
            <a:extLst>
              <a:ext uri="{FF2B5EF4-FFF2-40B4-BE49-F238E27FC236}">
                <a16:creationId xmlns:a16="http://schemas.microsoft.com/office/drawing/2014/main" id="{75BC924E-D3B1-1D4D-B40D-90CF4560F4C2}"/>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64" name="Flowchart: Connector 9">
            <a:extLst>
              <a:ext uri="{FF2B5EF4-FFF2-40B4-BE49-F238E27FC236}">
                <a16:creationId xmlns:a16="http://schemas.microsoft.com/office/drawing/2014/main" id="{D693B917-BCCF-9A4F-86C8-B0BC72D417F0}"/>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5" name="Rectangle 64">
            <a:extLst>
              <a:ext uri="{FF2B5EF4-FFF2-40B4-BE49-F238E27FC236}">
                <a16:creationId xmlns:a16="http://schemas.microsoft.com/office/drawing/2014/main" id="{0634ABAC-7461-2E4E-999C-634B0C225015}"/>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66" name="Rectangle 65">
            <a:extLst>
              <a:ext uri="{FF2B5EF4-FFF2-40B4-BE49-F238E27FC236}">
                <a16:creationId xmlns:a16="http://schemas.microsoft.com/office/drawing/2014/main" id="{A83ACDEB-0899-264E-8CB2-83E7A89BF4C6}"/>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67" name="Flowchart: Connector 9">
            <a:extLst>
              <a:ext uri="{FF2B5EF4-FFF2-40B4-BE49-F238E27FC236}">
                <a16:creationId xmlns:a16="http://schemas.microsoft.com/office/drawing/2014/main" id="{6D65150E-B2E7-8C4B-A99C-0AF575A30181}"/>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8" name="Rectangle 67">
            <a:extLst>
              <a:ext uri="{FF2B5EF4-FFF2-40B4-BE49-F238E27FC236}">
                <a16:creationId xmlns:a16="http://schemas.microsoft.com/office/drawing/2014/main" id="{32985115-748B-0F49-8441-D0FA97438D5F}"/>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69" name="Straight Connector 68">
            <a:extLst>
              <a:ext uri="{FF2B5EF4-FFF2-40B4-BE49-F238E27FC236}">
                <a16:creationId xmlns:a16="http://schemas.microsoft.com/office/drawing/2014/main" id="{97DD21F9-5AB3-214D-B66E-D5DB13B29905}"/>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70" name="Oval 69">
            <a:extLst>
              <a:ext uri="{FF2B5EF4-FFF2-40B4-BE49-F238E27FC236}">
                <a16:creationId xmlns:a16="http://schemas.microsoft.com/office/drawing/2014/main" id="{934DFD4E-A0EB-9D40-8797-45DC950C8E0B}"/>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72" name="Rectangle 71">
            <a:extLst>
              <a:ext uri="{FF2B5EF4-FFF2-40B4-BE49-F238E27FC236}">
                <a16:creationId xmlns:a16="http://schemas.microsoft.com/office/drawing/2014/main" id="{2C0BBDF7-2D1F-754F-80D1-5D6DBEF15267}"/>
              </a:ext>
            </a:extLst>
          </p:cNvPr>
          <p:cNvSpPr/>
          <p:nvPr/>
        </p:nvSpPr>
        <p:spPr>
          <a:xfrm>
            <a:off x="3337318" y="4045226"/>
            <a:ext cx="1421992" cy="707886"/>
          </a:xfrm>
          <a:prstGeom prst="rect">
            <a:avLst/>
          </a:prstGeom>
        </p:spPr>
        <p:txBody>
          <a:bodyPr wrap="none">
            <a:spAutoFit/>
          </a:bodyPr>
          <a:lstStyle/>
          <a:p>
            <a:pPr lvl="0" algn="ctr" defTabSz="914400">
              <a:defRPr/>
            </a:pPr>
            <a:r>
              <a:rPr lang="en-US" sz="2000" dirty="0">
                <a:solidFill>
                  <a:schemeClr val="bg1">
                    <a:lumMod val="75000"/>
                  </a:schemeClr>
                </a:solidFill>
                <a:latin typeface="Cambria" panose="02040503050406030204" pitchFamily="18" charset="0"/>
              </a:rPr>
              <a:t>1. Generate</a:t>
            </a:r>
          </a:p>
          <a:p>
            <a:pPr lvl="0" algn="ctr" defTabSz="914400">
              <a:defRPr/>
            </a:pPr>
            <a:r>
              <a:rPr lang="en-US" sz="2000" dirty="0">
                <a:solidFill>
                  <a:schemeClr val="bg1">
                    <a:lumMod val="75000"/>
                  </a:schemeClr>
                </a:solidFill>
                <a:latin typeface="Cambria" panose="02040503050406030204" pitchFamily="18" charset="0"/>
              </a:rPr>
              <a:t>µProgram </a:t>
            </a:r>
            <a:endParaRPr lang="en-US" sz="2000" baseline="30000" dirty="0">
              <a:solidFill>
                <a:schemeClr val="bg1">
                  <a:lumMod val="75000"/>
                </a:schemeClr>
              </a:solidFill>
              <a:latin typeface="Cambria" panose="02040503050406030204" pitchFamily="18" charset="0"/>
            </a:endParaRPr>
          </a:p>
        </p:txBody>
      </p:sp>
      <p:sp>
        <p:nvSpPr>
          <p:cNvPr id="44" name="Rectangle 43">
            <a:extLst>
              <a:ext uri="{FF2B5EF4-FFF2-40B4-BE49-F238E27FC236}">
                <a16:creationId xmlns:a16="http://schemas.microsoft.com/office/drawing/2014/main" id="{C6C574C2-9BC4-2843-B406-62194659E820}"/>
              </a:ext>
            </a:extLst>
          </p:cNvPr>
          <p:cNvSpPr/>
          <p:nvPr/>
        </p:nvSpPr>
        <p:spPr>
          <a:xfrm>
            <a:off x="6037033" y="6150114"/>
            <a:ext cx="2092048" cy="707886"/>
          </a:xfrm>
          <a:prstGeom prst="rect">
            <a:avLst/>
          </a:prstGeom>
        </p:spPr>
        <p:txBody>
          <a:bodyPr wrap="none">
            <a:spAutoFit/>
          </a:bodyPr>
          <a:lstStyle/>
          <a:p>
            <a:pPr lvl="0" algn="ctr" defTabSz="914400">
              <a:defRPr/>
            </a:pPr>
            <a:r>
              <a:rPr lang="en-US" sz="2000" dirty="0">
                <a:solidFill>
                  <a:srgbClr val="C00000"/>
                </a:solidFill>
                <a:latin typeface="Cambria" panose="02040503050406030204" pitchFamily="18" charset="0"/>
              </a:rPr>
              <a:t>3. Generate N-bit </a:t>
            </a:r>
          </a:p>
          <a:p>
            <a:pPr lvl="0" algn="ctr" defTabSz="914400">
              <a:defRPr/>
            </a:pPr>
            <a:r>
              <a:rPr lang="en-US" sz="2000" dirty="0">
                <a:solidFill>
                  <a:srgbClr val="C00000"/>
                </a:solidFill>
                <a:latin typeface="Cambria" panose="02040503050406030204" pitchFamily="18" charset="0"/>
              </a:rPr>
              <a:t>computation</a:t>
            </a:r>
            <a:endParaRPr lang="en-US" sz="2000" baseline="30000" dirty="0">
              <a:solidFill>
                <a:srgbClr val="C00000"/>
              </a:solidFill>
              <a:latin typeface="Cambria" panose="02040503050406030204" pitchFamily="18" charset="0"/>
            </a:endParaRPr>
          </a:p>
        </p:txBody>
      </p:sp>
      <p:sp>
        <p:nvSpPr>
          <p:cNvPr id="48" name="Rounded Rectangle 47">
            <a:extLst>
              <a:ext uri="{FF2B5EF4-FFF2-40B4-BE49-F238E27FC236}">
                <a16:creationId xmlns:a16="http://schemas.microsoft.com/office/drawing/2014/main" id="{E0ACCB3C-63AD-A942-804D-8C9100E60590}"/>
              </a:ext>
            </a:extLst>
          </p:cNvPr>
          <p:cNvSpPr/>
          <p:nvPr/>
        </p:nvSpPr>
        <p:spPr>
          <a:xfrm>
            <a:off x="4727304" y="2181598"/>
            <a:ext cx="2563857" cy="3287948"/>
          </a:xfrm>
          <a:prstGeom prst="roundRect">
            <a:avLst/>
          </a:prstGeom>
          <a:solidFill>
            <a:schemeClr val="accent4">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400" b="1" dirty="0">
                <a:solidFill>
                  <a:srgbClr val="FF0000"/>
                </a:solidFill>
                <a:latin typeface="Cambria" panose="02040503050406030204" pitchFamily="18" charset="0"/>
                <a:cs typeface="Arial" panose="020B0604020202020204" pitchFamily="34" charset="0"/>
              </a:rPr>
              <a:t>Repeat N times:</a:t>
            </a:r>
          </a:p>
          <a:p>
            <a:pPr algn="ctr"/>
            <a:endParaRPr lang="en-US" sz="1400" dirty="0">
              <a:solidFill>
                <a:schemeClr val="tx1"/>
              </a:solidFill>
              <a:latin typeface="Cambria" panose="02040503050406030204" pitchFamily="18" charset="0"/>
              <a:cs typeface="Arial" panose="020B0604020202020204" pitchFamily="34" charset="0"/>
            </a:endParaRPr>
          </a:p>
          <a:p>
            <a:pPr marL="342900" indent="-342900" algn="ctr">
              <a:buAutoNum type="arabicPeriod"/>
            </a:pPr>
            <a:r>
              <a:rPr lang="en-US" sz="1400" b="1" dirty="0">
                <a:solidFill>
                  <a:schemeClr val="accent2"/>
                </a:solidFill>
                <a:latin typeface="Cambria" panose="02040503050406030204" pitchFamily="18" charset="0"/>
                <a:cs typeface="Arial" panose="020B0604020202020204" pitchFamily="34" charset="0"/>
              </a:rPr>
              <a:t>Copy A, B, </a:t>
            </a:r>
            <a:r>
              <a:rPr lang="en-US" sz="1400" b="1" dirty="0" err="1">
                <a:solidFill>
                  <a:schemeClr val="accent2"/>
                </a:solidFill>
                <a:latin typeface="Cambria" panose="02040503050406030204" pitchFamily="18" charset="0"/>
                <a:cs typeface="Arial" panose="020B0604020202020204" pitchFamily="34" charset="0"/>
              </a:rPr>
              <a:t>C</a:t>
            </a:r>
            <a:r>
              <a:rPr lang="en-US" sz="1400" b="1" baseline="-25000" dirty="0" err="1">
                <a:solidFill>
                  <a:schemeClr val="accent2"/>
                </a:solidFill>
                <a:latin typeface="Cambria" panose="02040503050406030204" pitchFamily="18" charset="0"/>
                <a:cs typeface="Arial" panose="020B0604020202020204" pitchFamily="34" charset="0"/>
              </a:rPr>
              <a:t>in</a:t>
            </a:r>
            <a:r>
              <a:rPr lang="en-US" sz="1400" b="1" dirty="0">
                <a:solidFill>
                  <a:schemeClr val="accent2"/>
                </a:solidFill>
                <a:latin typeface="Cambria" panose="02040503050406030204" pitchFamily="18" charset="0"/>
                <a:cs typeface="Arial" panose="020B0604020202020204" pitchFamily="34" charset="0"/>
              </a:rPr>
              <a:t> </a:t>
            </a:r>
          </a:p>
          <a:p>
            <a:pPr algn="ctr"/>
            <a:r>
              <a:rPr lang="en-US" sz="1400" b="1" dirty="0">
                <a:solidFill>
                  <a:schemeClr val="accent2"/>
                </a:solidFill>
                <a:latin typeface="Cambria" panose="02040503050406030204" pitchFamily="18" charset="0"/>
                <a:cs typeface="Arial" panose="020B0604020202020204" pitchFamily="34" charset="0"/>
              </a:rPr>
              <a:t>to reserved rows </a:t>
            </a:r>
          </a:p>
          <a:p>
            <a:pPr algn="ctr"/>
            <a:r>
              <a:rPr lang="en-US" sz="1400" b="1" dirty="0">
                <a:solidFill>
                  <a:schemeClr val="accent2"/>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br>
              <a:rPr lang="en-US" sz="1400" b="1" dirty="0">
                <a:solidFill>
                  <a:schemeClr val="tx1"/>
                </a:solidFill>
                <a:latin typeface="Cambria" panose="02040503050406030204" pitchFamily="18" charset="0"/>
                <a:cs typeface="Arial" panose="020B0604020202020204" pitchFamily="34" charset="0"/>
              </a:rPr>
            </a:b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endParaRPr lang="en-US" sz="1400" b="1" dirty="0">
              <a:solidFill>
                <a:schemeClr val="tx1"/>
              </a:solidFill>
              <a:latin typeface="Cambria" panose="02040503050406030204" pitchFamily="18" charset="0"/>
              <a:cs typeface="Arial" panose="020B0604020202020204" pitchFamily="34" charset="0"/>
            </a:endParaRPr>
          </a:p>
          <a:p>
            <a:pPr algn="ctr"/>
            <a:r>
              <a:rPr lang="en-US" sz="1400" b="1" dirty="0">
                <a:solidFill>
                  <a:schemeClr val="accent5"/>
                </a:solidFill>
                <a:latin typeface="Cambria" panose="02040503050406030204" pitchFamily="18" charset="0"/>
                <a:cs typeface="Arial" panose="020B0604020202020204" pitchFamily="34" charset="0"/>
              </a:rPr>
              <a:t>2. Execute MAJ and</a:t>
            </a:r>
          </a:p>
          <a:p>
            <a:pPr algn="ctr"/>
            <a:r>
              <a:rPr lang="en-US" sz="1400" b="1" dirty="0">
                <a:solidFill>
                  <a:schemeClr val="accent5"/>
                </a:solidFill>
                <a:latin typeface="Cambria" panose="02040503050406030204" pitchFamily="18" charset="0"/>
                <a:cs typeface="Arial" panose="020B0604020202020204" pitchFamily="34" charset="0"/>
              </a:rPr>
              <a:t> copy </a:t>
            </a:r>
            <a:r>
              <a:rPr lang="en-US" sz="1400" b="1" dirty="0" err="1">
                <a:solidFill>
                  <a:schemeClr val="accent5"/>
                </a:solidFill>
                <a:latin typeface="Cambria" panose="02040503050406030204" pitchFamily="18" charset="0"/>
                <a:cs typeface="Arial" panose="020B0604020202020204" pitchFamily="34" charset="0"/>
              </a:rPr>
              <a:t>C</a:t>
            </a:r>
            <a:r>
              <a:rPr lang="en-US" sz="1400" b="1" baseline="-25000" dirty="0" err="1">
                <a:solidFill>
                  <a:schemeClr val="accent5"/>
                </a:solidFill>
                <a:latin typeface="Cambria" panose="02040503050406030204" pitchFamily="18" charset="0"/>
                <a:cs typeface="Arial" panose="020B0604020202020204" pitchFamily="34" charset="0"/>
              </a:rPr>
              <a:t>out</a:t>
            </a:r>
            <a:r>
              <a:rPr lang="en-US" sz="1400" b="1" dirty="0">
                <a:solidFill>
                  <a:schemeClr val="accent5"/>
                </a:solidFill>
                <a:latin typeface="Cambria" panose="02040503050406030204" pitchFamily="18" charset="0"/>
                <a:cs typeface="Arial" panose="020B0604020202020204" pitchFamily="34" charset="0"/>
              </a:rPr>
              <a:t> to destination row</a:t>
            </a:r>
          </a:p>
          <a:p>
            <a:pPr algn="ctr"/>
            <a:r>
              <a:rPr lang="en-US" sz="1400" b="1" dirty="0">
                <a:solidFill>
                  <a:schemeClr val="accent5"/>
                </a:solidFill>
                <a:latin typeface="Cambria" panose="02040503050406030204" pitchFamily="18" charset="0"/>
                <a:cs typeface="Arial" panose="020B0604020202020204" pitchFamily="34" charset="0"/>
              </a:rPr>
              <a:t>(ACT/ACT/PRE)</a:t>
            </a:r>
            <a:br>
              <a:rPr lang="en-US" sz="1400" b="1" dirty="0">
                <a:solidFill>
                  <a:schemeClr val="accent5"/>
                </a:solidFill>
                <a:latin typeface="Cambria" panose="02040503050406030204" pitchFamily="18" charset="0"/>
                <a:cs typeface="Arial" panose="020B0604020202020204" pitchFamily="34" charset="0"/>
              </a:rPr>
            </a:br>
            <a:endParaRPr lang="en-US" sz="1400" b="1" dirty="0">
              <a:solidFill>
                <a:schemeClr val="accent5"/>
              </a:solidFill>
              <a:latin typeface="Cambria" panose="02040503050406030204" pitchFamily="18" charset="0"/>
              <a:cs typeface="Arial" panose="020B0604020202020204" pitchFamily="34" charset="0"/>
            </a:endParaRPr>
          </a:p>
          <a:p>
            <a:pPr algn="ctr"/>
            <a:endParaRPr lang="en-US" sz="1400" dirty="0">
              <a:solidFill>
                <a:schemeClr val="tx1"/>
              </a:solidFill>
              <a:latin typeface="Cambria" panose="02040503050406030204" pitchFamily="18" charset="0"/>
              <a:cs typeface="Arial" panose="020B0604020202020204" pitchFamily="34" charset="0"/>
            </a:endParaRPr>
          </a:p>
        </p:txBody>
      </p:sp>
      <p:grpSp>
        <p:nvGrpSpPr>
          <p:cNvPr id="4" name="Group 3">
            <a:extLst>
              <a:ext uri="{FF2B5EF4-FFF2-40B4-BE49-F238E27FC236}">
                <a16:creationId xmlns:a16="http://schemas.microsoft.com/office/drawing/2014/main" id="{3DD00429-D61F-A14D-8643-B521CC5BF852}"/>
              </a:ext>
            </a:extLst>
          </p:cNvPr>
          <p:cNvGrpSpPr/>
          <p:nvPr/>
        </p:nvGrpSpPr>
        <p:grpSpPr>
          <a:xfrm>
            <a:off x="4727304" y="1680551"/>
            <a:ext cx="2563857" cy="3781950"/>
            <a:chOff x="6908105" y="1712304"/>
            <a:chExt cx="2563857" cy="3781950"/>
          </a:xfrm>
        </p:grpSpPr>
        <p:sp>
          <p:nvSpPr>
            <p:cNvPr id="50" name="Rectangle 49">
              <a:extLst>
                <a:ext uri="{FF2B5EF4-FFF2-40B4-BE49-F238E27FC236}">
                  <a16:creationId xmlns:a16="http://schemas.microsoft.com/office/drawing/2014/main" id="{39E49A87-2CCD-B243-B144-3DC437A9C6E3}"/>
                </a:ext>
              </a:extLst>
            </p:cNvPr>
            <p:cNvSpPr/>
            <p:nvPr/>
          </p:nvSpPr>
          <p:spPr>
            <a:xfrm>
              <a:off x="7130659" y="1712304"/>
              <a:ext cx="2076081" cy="400110"/>
            </a:xfrm>
            <a:prstGeom prst="rect">
              <a:avLst/>
            </a:prstGeom>
          </p:spPr>
          <p:txBody>
            <a:bodyPr wrap="none">
              <a:spAutoFit/>
            </a:bodyPr>
            <a:lstStyle/>
            <a:p>
              <a:pPr lvl="0" algn="ctr" defTabSz="914400">
                <a:defRPr/>
              </a:pPr>
              <a:r>
                <a:rPr lang="en-US" sz="2000" b="1" dirty="0">
                  <a:solidFill>
                    <a:schemeClr val="accent6">
                      <a:lumMod val="75000"/>
                    </a:schemeClr>
                  </a:solidFill>
                  <a:latin typeface="Cambria" panose="02040503050406030204" pitchFamily="18" charset="0"/>
                </a:rPr>
                <a:t>Final µProgram </a:t>
              </a:r>
              <a:endParaRPr lang="en-US" sz="2000" b="1" baseline="30000" dirty="0">
                <a:solidFill>
                  <a:schemeClr val="accent6">
                    <a:lumMod val="75000"/>
                  </a:schemeClr>
                </a:solidFill>
                <a:latin typeface="Cambria" panose="02040503050406030204" pitchFamily="18" charset="0"/>
              </a:endParaRPr>
            </a:p>
          </p:txBody>
        </p:sp>
        <p:sp>
          <p:nvSpPr>
            <p:cNvPr id="52" name="Rounded Rectangle 51">
              <a:extLst>
                <a:ext uri="{FF2B5EF4-FFF2-40B4-BE49-F238E27FC236}">
                  <a16:creationId xmlns:a16="http://schemas.microsoft.com/office/drawing/2014/main" id="{07A1189A-0F52-8245-983A-5DD8EE48D195}"/>
                </a:ext>
              </a:extLst>
            </p:cNvPr>
            <p:cNvSpPr/>
            <p:nvPr/>
          </p:nvSpPr>
          <p:spPr>
            <a:xfrm>
              <a:off x="6908105" y="2206306"/>
              <a:ext cx="2563857" cy="3287948"/>
            </a:xfrm>
            <a:prstGeom prst="roundRect">
              <a:avLst/>
            </a:prstGeom>
            <a:solidFill>
              <a:schemeClr val="accent4">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400" b="1" dirty="0">
                  <a:solidFill>
                    <a:schemeClr val="tx1"/>
                  </a:solidFill>
                  <a:latin typeface="Cambria" panose="02040503050406030204" pitchFamily="18" charset="0"/>
                  <a:cs typeface="Arial" panose="020B0604020202020204" pitchFamily="34" charset="0"/>
                </a:rPr>
                <a:t>Repeat N times:</a:t>
              </a:r>
            </a:p>
            <a:p>
              <a:pPr algn="ctr"/>
              <a:endParaRPr lang="en-US" sz="1400" b="1" dirty="0">
                <a:solidFill>
                  <a:schemeClr val="tx1"/>
                </a:solidFill>
                <a:latin typeface="Cambria" panose="02040503050406030204" pitchFamily="18" charset="0"/>
                <a:cs typeface="Arial" panose="020B0604020202020204" pitchFamily="34" charset="0"/>
              </a:endParaRPr>
            </a:p>
            <a:p>
              <a:pPr marL="342900" indent="-342900" algn="ctr">
                <a:buAutoNum type="arabicPeriod"/>
              </a:pPr>
              <a:r>
                <a:rPr lang="en-US" sz="1400" b="1" dirty="0">
                  <a:solidFill>
                    <a:schemeClr val="tx1"/>
                  </a:solidFill>
                  <a:latin typeface="Cambria" panose="02040503050406030204" pitchFamily="18" charset="0"/>
                  <a:cs typeface="Arial" panose="020B0604020202020204" pitchFamily="34" charset="0"/>
                </a:rPr>
                <a:t>Copy A, B, </a:t>
              </a:r>
              <a:r>
                <a:rPr lang="en-US" sz="1400" b="1" dirty="0" err="1">
                  <a:solidFill>
                    <a:schemeClr val="tx1"/>
                  </a:solidFill>
                  <a:latin typeface="Cambria" panose="02040503050406030204" pitchFamily="18" charset="0"/>
                  <a:cs typeface="Arial" panose="020B0604020202020204" pitchFamily="34" charset="0"/>
                </a:rPr>
                <a:t>C</a:t>
              </a:r>
              <a:r>
                <a:rPr lang="en-US" sz="1400" b="1" baseline="-25000" dirty="0" err="1">
                  <a:solidFill>
                    <a:schemeClr val="tx1"/>
                  </a:solidFill>
                  <a:latin typeface="Cambria" panose="02040503050406030204" pitchFamily="18" charset="0"/>
                  <a:cs typeface="Arial" panose="020B0604020202020204" pitchFamily="34" charset="0"/>
                </a:rPr>
                <a:t>in</a:t>
              </a:r>
              <a:r>
                <a:rPr lang="en-US" sz="1400" b="1" dirty="0">
                  <a:solidFill>
                    <a:schemeClr val="tx1"/>
                  </a:solidFill>
                  <a:latin typeface="Cambria" panose="02040503050406030204" pitchFamily="18" charset="0"/>
                  <a:cs typeface="Arial" panose="020B0604020202020204" pitchFamily="34" charset="0"/>
                </a:rPr>
                <a:t> </a:t>
              </a:r>
            </a:p>
            <a:p>
              <a:pPr algn="ctr"/>
              <a:r>
                <a:rPr lang="en-US" sz="1400" b="1" dirty="0">
                  <a:solidFill>
                    <a:schemeClr val="tx1"/>
                  </a:solidFill>
                  <a:latin typeface="Cambria" panose="02040503050406030204" pitchFamily="18" charset="0"/>
                  <a:cs typeface="Arial" panose="020B0604020202020204" pitchFamily="34" charset="0"/>
                </a:rPr>
                <a:t>to reserved rows </a:t>
              </a:r>
            </a:p>
            <a:p>
              <a:pPr algn="ct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br>
                <a:rPr lang="en-US" sz="1400" b="1" dirty="0">
                  <a:solidFill>
                    <a:schemeClr val="tx1"/>
                  </a:solidFill>
                  <a:latin typeface="Cambria" panose="02040503050406030204" pitchFamily="18" charset="0"/>
                  <a:cs typeface="Arial" panose="020B0604020202020204" pitchFamily="34" charset="0"/>
                </a:rPr>
              </a:b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endParaRPr lang="en-US" sz="1400" b="1" dirty="0">
                <a:solidFill>
                  <a:schemeClr val="tx1"/>
                </a:solidFill>
                <a:latin typeface="Cambria" panose="02040503050406030204" pitchFamily="18" charset="0"/>
                <a:cs typeface="Arial" panose="020B0604020202020204" pitchFamily="34" charset="0"/>
              </a:endParaRPr>
            </a:p>
            <a:p>
              <a:pPr algn="ctr"/>
              <a:r>
                <a:rPr lang="en-US" sz="1400" b="1" dirty="0">
                  <a:solidFill>
                    <a:schemeClr val="tx1"/>
                  </a:solidFill>
                  <a:latin typeface="Cambria" panose="02040503050406030204" pitchFamily="18" charset="0"/>
                  <a:cs typeface="Arial" panose="020B0604020202020204" pitchFamily="34" charset="0"/>
                </a:rPr>
                <a:t>2. Execute MAJ and</a:t>
              </a:r>
            </a:p>
            <a:p>
              <a:pPr algn="ctr"/>
              <a:r>
                <a:rPr lang="en-US" sz="1400" b="1" dirty="0">
                  <a:solidFill>
                    <a:schemeClr val="tx1"/>
                  </a:solidFill>
                  <a:latin typeface="Cambria" panose="02040503050406030204" pitchFamily="18" charset="0"/>
                  <a:cs typeface="Arial" panose="020B0604020202020204" pitchFamily="34" charset="0"/>
                </a:rPr>
                <a:t> copy </a:t>
              </a:r>
              <a:r>
                <a:rPr lang="en-US" sz="1400" b="1" dirty="0" err="1">
                  <a:solidFill>
                    <a:schemeClr val="tx1"/>
                  </a:solidFill>
                  <a:latin typeface="Cambria" panose="02040503050406030204" pitchFamily="18" charset="0"/>
                  <a:cs typeface="Arial" panose="020B0604020202020204" pitchFamily="34" charset="0"/>
                </a:rPr>
                <a:t>C</a:t>
              </a:r>
              <a:r>
                <a:rPr lang="en-US" sz="1400" b="1" baseline="-25000" dirty="0" err="1">
                  <a:solidFill>
                    <a:schemeClr val="tx1"/>
                  </a:solidFill>
                  <a:latin typeface="Cambria" panose="02040503050406030204" pitchFamily="18" charset="0"/>
                  <a:cs typeface="Arial" panose="020B0604020202020204" pitchFamily="34" charset="0"/>
                </a:rPr>
                <a:t>out</a:t>
              </a:r>
              <a:r>
                <a:rPr lang="en-US" sz="1400" b="1" dirty="0">
                  <a:solidFill>
                    <a:schemeClr val="tx1"/>
                  </a:solidFill>
                  <a:latin typeface="Cambria" panose="02040503050406030204" pitchFamily="18" charset="0"/>
                  <a:cs typeface="Arial" panose="020B0604020202020204" pitchFamily="34" charset="0"/>
                </a:rPr>
                <a:t> to destination row</a:t>
              </a:r>
            </a:p>
            <a:p>
              <a:pPr algn="ct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endParaRPr lang="en-US" sz="1400" b="1" dirty="0">
                <a:solidFill>
                  <a:schemeClr val="tx1"/>
                </a:solidFill>
                <a:latin typeface="Cambria" panose="02040503050406030204" pitchFamily="18" charset="0"/>
                <a:cs typeface="Arial" panose="020B0604020202020204" pitchFamily="34" charset="0"/>
              </a:endParaRPr>
            </a:p>
          </p:txBody>
        </p:sp>
      </p:grpSp>
      <p:sp>
        <p:nvSpPr>
          <p:cNvPr id="71" name="Right Arrow 70">
            <a:extLst>
              <a:ext uri="{FF2B5EF4-FFF2-40B4-BE49-F238E27FC236}">
                <a16:creationId xmlns:a16="http://schemas.microsoft.com/office/drawing/2014/main" id="{028A3D4C-C60E-2B4B-AB84-A68864368982}"/>
              </a:ext>
            </a:extLst>
          </p:cNvPr>
          <p:cNvSpPr/>
          <p:nvPr/>
        </p:nvSpPr>
        <p:spPr>
          <a:xfrm>
            <a:off x="3527676" y="3345806"/>
            <a:ext cx="1065470" cy="626671"/>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C00000"/>
              </a:solidFill>
              <a:latin typeface="Cambria" panose="02040503050406030204" pitchFamily="18" charset="0"/>
            </a:endParaRPr>
          </a:p>
        </p:txBody>
      </p:sp>
      <p:sp>
        <p:nvSpPr>
          <p:cNvPr id="73" name="Content Placeholder 2">
            <a:extLst>
              <a:ext uri="{FF2B5EF4-FFF2-40B4-BE49-F238E27FC236}">
                <a16:creationId xmlns:a16="http://schemas.microsoft.com/office/drawing/2014/main" id="{DFE4EB49-FE9C-094B-9E3C-DE0590876C8B}"/>
              </a:ext>
            </a:extLst>
          </p:cNvPr>
          <p:cNvSpPr txBox="1">
            <a:spLocks/>
          </p:cNvSpPr>
          <p:nvPr/>
        </p:nvSpPr>
        <p:spPr>
          <a:xfrm>
            <a:off x="84559" y="885648"/>
            <a:ext cx="8894602" cy="946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C00000"/>
                </a:solidFill>
                <a:latin typeface="Candara" panose="020E0502030303020204" pitchFamily="34" charset="0"/>
              </a:rPr>
              <a:t>Final µProgram</a:t>
            </a:r>
            <a:r>
              <a:rPr lang="en-US" sz="2400" b="1" dirty="0">
                <a:latin typeface="Candara" panose="020E0502030303020204" pitchFamily="34" charset="0"/>
              </a:rPr>
              <a:t> is optimized and computes the desired operation for operands of N-bit size in a bit-serial fashion</a:t>
            </a:r>
          </a:p>
          <a:p>
            <a:endParaRPr lang="en-US" sz="2400" b="1" dirty="0">
              <a:latin typeface="Candara" panose="020E0502030303020204" pitchFamily="34" charset="0"/>
            </a:endParaRPr>
          </a:p>
        </p:txBody>
      </p:sp>
      <p:sp>
        <p:nvSpPr>
          <p:cNvPr id="75" name="Right Arrow 74">
            <a:extLst>
              <a:ext uri="{FF2B5EF4-FFF2-40B4-BE49-F238E27FC236}">
                <a16:creationId xmlns:a16="http://schemas.microsoft.com/office/drawing/2014/main" id="{FE36B371-B7D5-E543-B483-35E9FB5F983E}"/>
              </a:ext>
            </a:extLst>
          </p:cNvPr>
          <p:cNvSpPr/>
          <p:nvPr/>
        </p:nvSpPr>
        <p:spPr>
          <a:xfrm rot="16200000">
            <a:off x="4707902" y="5499070"/>
            <a:ext cx="628183" cy="6266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76" name="Rectangle 75">
            <a:extLst>
              <a:ext uri="{FF2B5EF4-FFF2-40B4-BE49-F238E27FC236}">
                <a16:creationId xmlns:a16="http://schemas.microsoft.com/office/drawing/2014/main" id="{49E3F399-6801-CA4A-9544-D3E36013C04D}"/>
              </a:ext>
            </a:extLst>
          </p:cNvPr>
          <p:cNvSpPr/>
          <p:nvPr/>
        </p:nvSpPr>
        <p:spPr>
          <a:xfrm>
            <a:off x="4306893" y="6126498"/>
            <a:ext cx="1430200" cy="400110"/>
          </a:xfrm>
          <a:prstGeom prst="rect">
            <a:avLst/>
          </a:prstGeom>
        </p:spPr>
        <p:txBody>
          <a:bodyPr wrap="none">
            <a:spAutoFit/>
          </a:bodyPr>
          <a:lstStyle/>
          <a:p>
            <a:pPr lvl="0" algn="ctr" defTabSz="914400">
              <a:defRPr/>
            </a:pPr>
            <a:r>
              <a:rPr lang="en-US" sz="2000" dirty="0">
                <a:solidFill>
                  <a:srgbClr val="C00000"/>
                </a:solidFill>
                <a:latin typeface="Cambria" panose="02040503050406030204" pitchFamily="18" charset="0"/>
              </a:rPr>
              <a:t>2. Optimize</a:t>
            </a:r>
            <a:endParaRPr lang="en-US" sz="2000" baseline="30000" dirty="0">
              <a:solidFill>
                <a:srgbClr val="C00000"/>
              </a:solidFill>
              <a:latin typeface="Cambria" panose="02040503050406030204" pitchFamily="18" charset="0"/>
            </a:endParaRPr>
          </a:p>
        </p:txBody>
      </p:sp>
      <p:sp>
        <p:nvSpPr>
          <p:cNvPr id="77" name="Right Arrow 76">
            <a:extLst>
              <a:ext uri="{FF2B5EF4-FFF2-40B4-BE49-F238E27FC236}">
                <a16:creationId xmlns:a16="http://schemas.microsoft.com/office/drawing/2014/main" id="{90E81D52-A273-AA46-A1B1-6103E8374351}"/>
              </a:ext>
            </a:extLst>
          </p:cNvPr>
          <p:cNvSpPr/>
          <p:nvPr/>
        </p:nvSpPr>
        <p:spPr>
          <a:xfrm rot="16200000">
            <a:off x="6733045" y="5505139"/>
            <a:ext cx="628183" cy="6266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78" name="Rectangle 77">
            <a:extLst>
              <a:ext uri="{FF2B5EF4-FFF2-40B4-BE49-F238E27FC236}">
                <a16:creationId xmlns:a16="http://schemas.microsoft.com/office/drawing/2014/main" id="{20CF77D0-C3A8-5345-B3CF-76F56AE650D9}"/>
              </a:ext>
            </a:extLst>
          </p:cNvPr>
          <p:cNvSpPr/>
          <p:nvPr/>
        </p:nvSpPr>
        <p:spPr>
          <a:xfrm>
            <a:off x="4651204" y="1703817"/>
            <a:ext cx="2709268" cy="400110"/>
          </a:xfrm>
          <a:prstGeom prst="rect">
            <a:avLst/>
          </a:prstGeom>
          <a:solidFill>
            <a:schemeClr val="bg1"/>
          </a:solidFill>
        </p:spPr>
        <p:txBody>
          <a:bodyPr wrap="none">
            <a:spAutoFit/>
          </a:bodyPr>
          <a:lstStyle/>
          <a:p>
            <a:pPr lvl="0" algn="ctr" defTabSz="914400">
              <a:defRPr/>
            </a:pPr>
            <a:r>
              <a:rPr lang="en-US" sz="2000" b="1" dirty="0">
                <a:solidFill>
                  <a:schemeClr val="accent1">
                    <a:lumMod val="75000"/>
                  </a:schemeClr>
                </a:solidFill>
                <a:latin typeface="Cambria" panose="02040503050406030204" pitchFamily="18" charset="0"/>
              </a:rPr>
              <a:t>Optimized µProgram </a:t>
            </a:r>
            <a:endParaRPr lang="en-US" sz="2000" b="1" baseline="30000" dirty="0">
              <a:solidFill>
                <a:schemeClr val="accent1">
                  <a:lumMod val="75000"/>
                </a:schemeClr>
              </a:solidFill>
              <a:latin typeface="Cambria" panose="02040503050406030204" pitchFamily="18" charset="0"/>
            </a:endParaRPr>
          </a:p>
        </p:txBody>
      </p:sp>
    </p:spTree>
    <p:extLst>
      <p:ext uri="{BB962C8B-B14F-4D97-AF65-F5344CB8AC3E}">
        <p14:creationId xmlns:p14="http://schemas.microsoft.com/office/powerpoint/2010/main" val="405991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 presetClass="emph" presetSubtype="2" fill="hold" nodeType="withEffect">
                                  <p:stCondLst>
                                    <p:cond delay="0"/>
                                  </p:stCondLst>
                                  <p:childTnLst>
                                    <p:animClr clrSpc="rgb" dir="cw">
                                      <p:cBhvr>
                                        <p:cTn id="12" dur="500" fill="hold"/>
                                        <p:tgtEl>
                                          <p:spTgt spid="75"/>
                                        </p:tgtEl>
                                        <p:attrNameLst>
                                          <p:attrName>fillcolor</p:attrName>
                                        </p:attrNameLst>
                                      </p:cBhvr>
                                      <p:to>
                                        <a:srgbClr val="C1C1C1"/>
                                      </p:to>
                                    </p:animClr>
                                    <p:set>
                                      <p:cBhvr>
                                        <p:cTn id="13" dur="500" fill="hold"/>
                                        <p:tgtEl>
                                          <p:spTgt spid="75"/>
                                        </p:tgtEl>
                                        <p:attrNameLst>
                                          <p:attrName>fill.type</p:attrName>
                                        </p:attrNameLst>
                                      </p:cBhvr>
                                      <p:to>
                                        <p:strVal val="solid"/>
                                      </p:to>
                                    </p:set>
                                    <p:set>
                                      <p:cBhvr>
                                        <p:cTn id="14" dur="500" fill="hold"/>
                                        <p:tgtEl>
                                          <p:spTgt spid="75"/>
                                        </p:tgtEl>
                                        <p:attrNameLst>
                                          <p:attrName>fill.on</p:attrName>
                                        </p:attrNameLst>
                                      </p:cBhvr>
                                      <p:to>
                                        <p:strVal val="true"/>
                                      </p:to>
                                    </p:set>
                                  </p:childTnLst>
                                </p:cTn>
                              </p:par>
                              <p:par>
                                <p:cTn id="15" presetID="3" presetClass="emph" presetSubtype="2" fill="hold" grpId="0" nodeType="withEffect">
                                  <p:stCondLst>
                                    <p:cond delay="0"/>
                                  </p:stCondLst>
                                  <p:childTnLst>
                                    <p:animClr clrSpc="rgb" dir="cw">
                                      <p:cBhvr override="childStyle">
                                        <p:cTn id="16" dur="500" fill="hold"/>
                                        <p:tgtEl>
                                          <p:spTgt spid="76"/>
                                        </p:tgtEl>
                                        <p:attrNameLst>
                                          <p:attrName>style.color</p:attrName>
                                        </p:attrNameLst>
                                      </p:cBhvr>
                                      <p:to>
                                        <a:srgbClr val="C1C1C1"/>
                                      </p:to>
                                    </p:animClr>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8">
                                            <p:txEl>
                                              <p:pRg st="0" end="0"/>
                                            </p:txEl>
                                          </p:spTgt>
                                        </p:tgtEl>
                                        <p:attrNameLst>
                                          <p:attrName>style.visibility</p:attrName>
                                        </p:attrNameLst>
                                      </p:cBhvr>
                                      <p:to>
                                        <p:strVal val="visible"/>
                                      </p:to>
                                    </p:set>
                                    <p:animEffect transition="in" filter="fade">
                                      <p:cBhvr>
                                        <p:cTn id="20" dur="500"/>
                                        <p:tgtEl>
                                          <p:spTgt spid="4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8">
                                            <p:txEl>
                                              <p:pRg st="0" end="0"/>
                                            </p:txEl>
                                          </p:spTgt>
                                        </p:tgtEl>
                                      </p:cBhvr>
                                    </p:animEffect>
                                    <p:set>
                                      <p:cBhvr>
                                        <p:cTn id="25" dur="1" fill="hold">
                                          <p:stCondLst>
                                            <p:cond delay="499"/>
                                          </p:stCondLst>
                                        </p:cTn>
                                        <p:tgtEl>
                                          <p:spTgt spid="48">
                                            <p:txEl>
                                              <p:pRg st="0" end="0"/>
                                            </p:txEl>
                                          </p:spTgt>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48">
                                            <p:txEl>
                                              <p:pRg st="2" end="2"/>
                                            </p:txEl>
                                          </p:spTgt>
                                        </p:tgtEl>
                                      </p:cBhvr>
                                    </p:animEffect>
                                    <p:set>
                                      <p:cBhvr>
                                        <p:cTn id="28" dur="1" fill="hold">
                                          <p:stCondLst>
                                            <p:cond delay="499"/>
                                          </p:stCondLst>
                                        </p:cTn>
                                        <p:tgtEl>
                                          <p:spTgt spid="48">
                                            <p:txEl>
                                              <p:pRg st="2" end="2"/>
                                            </p:txEl>
                                          </p:spTgt>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48">
                                            <p:txEl>
                                              <p:pRg st="3" end="3"/>
                                            </p:txEl>
                                          </p:spTgt>
                                        </p:tgtEl>
                                      </p:cBhvr>
                                    </p:animEffect>
                                    <p:set>
                                      <p:cBhvr>
                                        <p:cTn id="31" dur="1" fill="hold">
                                          <p:stCondLst>
                                            <p:cond delay="499"/>
                                          </p:stCondLst>
                                        </p:cTn>
                                        <p:tgtEl>
                                          <p:spTgt spid="48">
                                            <p:txEl>
                                              <p:pRg st="3" end="3"/>
                                            </p:txEl>
                                          </p:spTgt>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48">
                                            <p:txEl>
                                              <p:pRg st="4" end="4"/>
                                            </p:txEl>
                                          </p:spTgt>
                                        </p:tgtEl>
                                      </p:cBhvr>
                                    </p:animEffect>
                                    <p:set>
                                      <p:cBhvr>
                                        <p:cTn id="34" dur="1" fill="hold">
                                          <p:stCondLst>
                                            <p:cond delay="499"/>
                                          </p:stCondLst>
                                        </p:cTn>
                                        <p:tgtEl>
                                          <p:spTgt spid="48">
                                            <p:txEl>
                                              <p:pRg st="4" end="4"/>
                                            </p:txEl>
                                          </p:spTgt>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48">
                                            <p:txEl>
                                              <p:pRg st="6" end="6"/>
                                            </p:txEl>
                                          </p:spTgt>
                                        </p:tgtEl>
                                      </p:cBhvr>
                                    </p:animEffect>
                                    <p:set>
                                      <p:cBhvr>
                                        <p:cTn id="37" dur="1" fill="hold">
                                          <p:stCondLst>
                                            <p:cond delay="499"/>
                                          </p:stCondLst>
                                        </p:cTn>
                                        <p:tgtEl>
                                          <p:spTgt spid="48">
                                            <p:txEl>
                                              <p:pRg st="6" end="6"/>
                                            </p:txEl>
                                          </p:spTgt>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48">
                                            <p:txEl>
                                              <p:pRg st="7" end="7"/>
                                            </p:txEl>
                                          </p:spTgt>
                                        </p:tgtEl>
                                      </p:cBhvr>
                                    </p:animEffect>
                                    <p:set>
                                      <p:cBhvr>
                                        <p:cTn id="40" dur="1" fill="hold">
                                          <p:stCondLst>
                                            <p:cond delay="499"/>
                                          </p:stCondLst>
                                        </p:cTn>
                                        <p:tgtEl>
                                          <p:spTgt spid="48">
                                            <p:txEl>
                                              <p:pRg st="7" end="7"/>
                                            </p:txEl>
                                          </p:spTgt>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48">
                                            <p:txEl>
                                              <p:pRg st="8" end="8"/>
                                            </p:txEl>
                                          </p:spTgt>
                                        </p:tgtEl>
                                      </p:cBhvr>
                                    </p:animEffect>
                                    <p:set>
                                      <p:cBhvr>
                                        <p:cTn id="43" dur="1" fill="hold">
                                          <p:stCondLst>
                                            <p:cond delay="499"/>
                                          </p:stCondLst>
                                        </p:cTn>
                                        <p:tgtEl>
                                          <p:spTgt spid="48">
                                            <p:txEl>
                                              <p:pRg st="8" end="8"/>
                                            </p:txEl>
                                          </p:spTgt>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48">
                                            <p:bg/>
                                          </p:spTgt>
                                        </p:tgtEl>
                                      </p:cBhvr>
                                    </p:animEffect>
                                    <p:set>
                                      <p:cBhvr>
                                        <p:cTn id="46" dur="1" fill="hold">
                                          <p:stCondLst>
                                            <p:cond delay="499"/>
                                          </p:stCondLst>
                                        </p:cTn>
                                        <p:tgtEl>
                                          <p:spTgt spid="48">
                                            <p:bg/>
                                          </p:spTgt>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78"/>
                                        </p:tgtEl>
                                      </p:cBhvr>
                                    </p:animEffect>
                                    <p:set>
                                      <p:cBhvr>
                                        <p:cTn id="49" dur="1" fill="hold">
                                          <p:stCondLst>
                                            <p:cond delay="499"/>
                                          </p:stCondLst>
                                        </p:cTn>
                                        <p:tgtEl>
                                          <p:spTgt spid="78"/>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3"/>
                                        </p:tgtEl>
                                        <p:attrNameLst>
                                          <p:attrName>style.visibility</p:attrName>
                                        </p:attrNameLst>
                                      </p:cBhvr>
                                      <p:to>
                                        <p:strVal val="visible"/>
                                      </p:to>
                                    </p:set>
                                    <p:animEffect transition="in" filter="fade">
                                      <p:cBhvr>
                                        <p:cTn id="55"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8" grpId="0" build="allAtOnce" animBg="1"/>
      <p:bldP spid="73" grpId="0"/>
      <p:bldP spid="76" grpId="0"/>
      <p:bldP spid="77" grpId="0" animBg="1"/>
      <p:bldP spid="7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F727-FB78-A94F-A680-F573CCE3866A}"/>
              </a:ext>
            </a:extLst>
          </p:cNvPr>
          <p:cNvSpPr>
            <a:spLocks noGrp="1"/>
          </p:cNvSpPr>
          <p:nvPr>
            <p:ph type="title"/>
          </p:nvPr>
        </p:nvSpPr>
        <p:spPr/>
        <p:txBody>
          <a:bodyPr>
            <a:normAutofit fontScale="90000"/>
          </a:bodyPr>
          <a:lstStyle/>
          <a:p>
            <a:r>
              <a:rPr lang="en-US" dirty="0"/>
              <a:t>Task 2: Generate µProgram</a:t>
            </a:r>
            <a:endParaRPr lang="en-US" dirty="0">
              <a:latin typeface="Cambria" panose="02040503050406030204" pitchFamily="18" charset="0"/>
            </a:endParaRPr>
          </a:p>
        </p:txBody>
      </p:sp>
      <p:sp>
        <p:nvSpPr>
          <p:cNvPr id="47" name="Right Arrow 46">
            <a:extLst>
              <a:ext uri="{FF2B5EF4-FFF2-40B4-BE49-F238E27FC236}">
                <a16:creationId xmlns:a16="http://schemas.microsoft.com/office/drawing/2014/main" id="{8DFDFC11-A9F2-7847-A969-32967AE4499D}"/>
              </a:ext>
            </a:extLst>
          </p:cNvPr>
          <p:cNvSpPr/>
          <p:nvPr/>
        </p:nvSpPr>
        <p:spPr>
          <a:xfrm>
            <a:off x="3288848" y="2433036"/>
            <a:ext cx="1704286" cy="626671"/>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50" name="Right Arrow 49">
            <a:extLst>
              <a:ext uri="{FF2B5EF4-FFF2-40B4-BE49-F238E27FC236}">
                <a16:creationId xmlns:a16="http://schemas.microsoft.com/office/drawing/2014/main" id="{B1FE5723-DE6F-6E44-A2A5-EC4A6C51F0C9}"/>
              </a:ext>
            </a:extLst>
          </p:cNvPr>
          <p:cNvSpPr/>
          <p:nvPr/>
        </p:nvSpPr>
        <p:spPr>
          <a:xfrm>
            <a:off x="3268020" y="4415463"/>
            <a:ext cx="1704286" cy="626671"/>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19" name="Rounded Rectangle 18">
            <a:extLst>
              <a:ext uri="{FF2B5EF4-FFF2-40B4-BE49-F238E27FC236}">
                <a16:creationId xmlns:a16="http://schemas.microsoft.com/office/drawing/2014/main" id="{BA54165A-2D76-C542-9A7C-F6A407A6DB47}"/>
              </a:ext>
            </a:extLst>
          </p:cNvPr>
          <p:cNvSpPr/>
          <p:nvPr/>
        </p:nvSpPr>
        <p:spPr>
          <a:xfrm>
            <a:off x="4727304" y="2174553"/>
            <a:ext cx="2563857" cy="3287948"/>
          </a:xfrm>
          <a:prstGeom prst="roundRect">
            <a:avLst/>
          </a:prstGeom>
          <a:solidFill>
            <a:schemeClr val="accent4">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400" b="1" dirty="0">
                <a:solidFill>
                  <a:schemeClr val="tx1"/>
                </a:solidFill>
                <a:latin typeface="Cambria" panose="02040503050406030204" pitchFamily="18" charset="0"/>
                <a:cs typeface="Arial" panose="020B0604020202020204" pitchFamily="34" charset="0"/>
              </a:rPr>
              <a:t>Repeat N times:</a:t>
            </a:r>
          </a:p>
          <a:p>
            <a:pPr algn="ctr"/>
            <a:endParaRPr lang="en-US" sz="1400" b="1" dirty="0">
              <a:solidFill>
                <a:schemeClr val="tx1"/>
              </a:solidFill>
              <a:latin typeface="Cambria" panose="02040503050406030204" pitchFamily="18" charset="0"/>
              <a:cs typeface="Arial" panose="020B0604020202020204" pitchFamily="34" charset="0"/>
            </a:endParaRPr>
          </a:p>
          <a:p>
            <a:pPr marL="342900" indent="-342900" algn="ctr">
              <a:buAutoNum type="arabicPeriod"/>
            </a:pPr>
            <a:r>
              <a:rPr lang="en-US" sz="1400" b="1" dirty="0">
                <a:solidFill>
                  <a:schemeClr val="tx1"/>
                </a:solidFill>
                <a:latin typeface="Cambria" panose="02040503050406030204" pitchFamily="18" charset="0"/>
                <a:cs typeface="Arial" panose="020B0604020202020204" pitchFamily="34" charset="0"/>
              </a:rPr>
              <a:t>Copy A, B, </a:t>
            </a:r>
            <a:r>
              <a:rPr lang="en-US" sz="1400" b="1" dirty="0" err="1">
                <a:solidFill>
                  <a:schemeClr val="tx1"/>
                </a:solidFill>
                <a:latin typeface="Cambria" panose="02040503050406030204" pitchFamily="18" charset="0"/>
                <a:cs typeface="Arial" panose="020B0604020202020204" pitchFamily="34" charset="0"/>
              </a:rPr>
              <a:t>C</a:t>
            </a:r>
            <a:r>
              <a:rPr lang="en-US" sz="1400" b="1" baseline="-25000" dirty="0" err="1">
                <a:solidFill>
                  <a:schemeClr val="tx1"/>
                </a:solidFill>
                <a:latin typeface="Cambria" panose="02040503050406030204" pitchFamily="18" charset="0"/>
                <a:cs typeface="Arial" panose="020B0604020202020204" pitchFamily="34" charset="0"/>
              </a:rPr>
              <a:t>in</a:t>
            </a:r>
            <a:r>
              <a:rPr lang="en-US" sz="1400" b="1" dirty="0">
                <a:solidFill>
                  <a:schemeClr val="tx1"/>
                </a:solidFill>
                <a:latin typeface="Cambria" panose="02040503050406030204" pitchFamily="18" charset="0"/>
                <a:cs typeface="Arial" panose="020B0604020202020204" pitchFamily="34" charset="0"/>
              </a:rPr>
              <a:t> </a:t>
            </a:r>
          </a:p>
          <a:p>
            <a:pPr algn="ctr"/>
            <a:r>
              <a:rPr lang="en-US" sz="1400" b="1" dirty="0">
                <a:solidFill>
                  <a:schemeClr val="tx1"/>
                </a:solidFill>
                <a:latin typeface="Cambria" panose="02040503050406030204" pitchFamily="18" charset="0"/>
                <a:cs typeface="Arial" panose="020B0604020202020204" pitchFamily="34" charset="0"/>
              </a:rPr>
              <a:t>to reserved rows </a:t>
            </a:r>
          </a:p>
          <a:p>
            <a:pPr algn="ct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br>
              <a:rPr lang="en-US" sz="1400" b="1" dirty="0">
                <a:solidFill>
                  <a:schemeClr val="tx1"/>
                </a:solidFill>
                <a:latin typeface="Cambria" panose="02040503050406030204" pitchFamily="18" charset="0"/>
                <a:cs typeface="Arial" panose="020B0604020202020204" pitchFamily="34" charset="0"/>
              </a:rPr>
            </a:b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endParaRPr lang="en-US" sz="1400" b="1" dirty="0">
              <a:solidFill>
                <a:schemeClr val="tx1"/>
              </a:solidFill>
              <a:latin typeface="Cambria" panose="02040503050406030204" pitchFamily="18" charset="0"/>
              <a:cs typeface="Arial" panose="020B0604020202020204" pitchFamily="34" charset="0"/>
            </a:endParaRPr>
          </a:p>
          <a:p>
            <a:pPr algn="ctr"/>
            <a:r>
              <a:rPr lang="en-US" sz="1400" b="1" dirty="0">
                <a:solidFill>
                  <a:schemeClr val="tx1"/>
                </a:solidFill>
                <a:latin typeface="Cambria" panose="02040503050406030204" pitchFamily="18" charset="0"/>
                <a:cs typeface="Arial" panose="020B0604020202020204" pitchFamily="34" charset="0"/>
              </a:rPr>
              <a:t>2. Execute MAJ and</a:t>
            </a:r>
          </a:p>
          <a:p>
            <a:pPr algn="ctr"/>
            <a:r>
              <a:rPr lang="en-US" sz="1400" b="1" dirty="0">
                <a:solidFill>
                  <a:schemeClr val="tx1"/>
                </a:solidFill>
                <a:latin typeface="Cambria" panose="02040503050406030204" pitchFamily="18" charset="0"/>
                <a:cs typeface="Arial" panose="020B0604020202020204" pitchFamily="34" charset="0"/>
              </a:rPr>
              <a:t> copy </a:t>
            </a:r>
            <a:r>
              <a:rPr lang="en-US" sz="1400" b="1" dirty="0" err="1">
                <a:solidFill>
                  <a:schemeClr val="tx1"/>
                </a:solidFill>
                <a:latin typeface="Cambria" panose="02040503050406030204" pitchFamily="18" charset="0"/>
                <a:cs typeface="Arial" panose="020B0604020202020204" pitchFamily="34" charset="0"/>
              </a:rPr>
              <a:t>C</a:t>
            </a:r>
            <a:r>
              <a:rPr lang="en-US" sz="1400" b="1" baseline="-25000" dirty="0" err="1">
                <a:solidFill>
                  <a:schemeClr val="tx1"/>
                </a:solidFill>
                <a:latin typeface="Cambria" panose="02040503050406030204" pitchFamily="18" charset="0"/>
                <a:cs typeface="Arial" panose="020B0604020202020204" pitchFamily="34" charset="0"/>
              </a:rPr>
              <a:t>out</a:t>
            </a:r>
            <a:r>
              <a:rPr lang="en-US" sz="1400" b="1" dirty="0">
                <a:solidFill>
                  <a:schemeClr val="tx1"/>
                </a:solidFill>
                <a:latin typeface="Cambria" panose="02040503050406030204" pitchFamily="18" charset="0"/>
                <a:cs typeface="Arial" panose="020B0604020202020204" pitchFamily="34" charset="0"/>
              </a:rPr>
              <a:t> to destination row</a:t>
            </a:r>
          </a:p>
          <a:p>
            <a:pPr algn="ct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endParaRPr lang="en-US" sz="1400" b="1" dirty="0">
              <a:solidFill>
                <a:schemeClr val="tx1"/>
              </a:solidFill>
              <a:latin typeface="Cambria" panose="02040503050406030204" pitchFamily="18" charset="0"/>
              <a:cs typeface="Arial" panose="020B0604020202020204" pitchFamily="34" charset="0"/>
            </a:endParaRPr>
          </a:p>
        </p:txBody>
      </p:sp>
      <p:sp>
        <p:nvSpPr>
          <p:cNvPr id="49" name="Rectangle 48">
            <a:extLst>
              <a:ext uri="{FF2B5EF4-FFF2-40B4-BE49-F238E27FC236}">
                <a16:creationId xmlns:a16="http://schemas.microsoft.com/office/drawing/2014/main" id="{12F7BB94-3D5E-D241-803F-9BF56496F1E3}"/>
              </a:ext>
            </a:extLst>
          </p:cNvPr>
          <p:cNvSpPr/>
          <p:nvPr/>
        </p:nvSpPr>
        <p:spPr>
          <a:xfrm>
            <a:off x="5270103" y="2336523"/>
            <a:ext cx="3687374" cy="1200329"/>
          </a:xfrm>
          <a:prstGeom prst="rect">
            <a:avLst/>
          </a:prstGeom>
          <a:solidFill>
            <a:schemeClr val="accent4">
              <a:lumMod val="20000"/>
              <a:lumOff val="80000"/>
            </a:schemeClr>
          </a:solidFill>
          <a:ln w="76200">
            <a:solidFill>
              <a:schemeClr val="accent1"/>
            </a:solidFill>
          </a:ln>
        </p:spPr>
        <p:txBody>
          <a:bodyPr wrap="square">
            <a:spAutoFit/>
          </a:bodyPr>
          <a:lstStyle/>
          <a:p>
            <a:pPr lvl="0" algn="ctr" defTabSz="914400">
              <a:defRPr/>
            </a:pPr>
            <a:r>
              <a:rPr lang="en-US" sz="2400" b="1" dirty="0">
                <a:solidFill>
                  <a:schemeClr val="accent6">
                    <a:lumMod val="75000"/>
                  </a:schemeClr>
                </a:solidFill>
                <a:latin typeface="Cambria" panose="02040503050406030204" pitchFamily="18" charset="0"/>
              </a:rPr>
              <a:t>Stored </a:t>
            </a:r>
            <a:r>
              <a:rPr lang="en-US" sz="2400" b="1" dirty="0">
                <a:latin typeface="Cambria" panose="02040503050406030204" pitchFamily="18" charset="0"/>
              </a:rPr>
              <a:t>in a reserved DRAM region</a:t>
            </a:r>
          </a:p>
          <a:p>
            <a:pPr lvl="0" algn="ctr" defTabSz="914400">
              <a:defRPr/>
            </a:pPr>
            <a:r>
              <a:rPr lang="en-US" sz="2400" b="1" dirty="0">
                <a:latin typeface="Cambria" panose="02040503050406030204" pitchFamily="18" charset="0"/>
              </a:rPr>
              <a:t> </a:t>
            </a:r>
            <a:r>
              <a:rPr lang="en-US" sz="2400" b="1" dirty="0">
                <a:solidFill>
                  <a:schemeClr val="accent5">
                    <a:lumMod val="75000"/>
                  </a:schemeClr>
                </a:solidFill>
                <a:latin typeface="Cambria" panose="02040503050406030204" pitchFamily="18" charset="0"/>
              </a:rPr>
              <a:t>for future use</a:t>
            </a:r>
            <a:endParaRPr lang="en-US" sz="2400" b="1" baseline="30000" dirty="0">
              <a:solidFill>
                <a:schemeClr val="accent5">
                  <a:lumMod val="75000"/>
                </a:schemeClr>
              </a:solidFill>
              <a:latin typeface="Cambria" panose="02040503050406030204" pitchFamily="18" charset="0"/>
            </a:endParaRPr>
          </a:p>
        </p:txBody>
      </p:sp>
      <p:sp>
        <p:nvSpPr>
          <p:cNvPr id="51" name="Rectangle 50">
            <a:extLst>
              <a:ext uri="{FF2B5EF4-FFF2-40B4-BE49-F238E27FC236}">
                <a16:creationId xmlns:a16="http://schemas.microsoft.com/office/drawing/2014/main" id="{F3FD7183-FEF1-BB40-84BF-F18A15290E57}"/>
              </a:ext>
            </a:extLst>
          </p:cNvPr>
          <p:cNvSpPr/>
          <p:nvPr/>
        </p:nvSpPr>
        <p:spPr>
          <a:xfrm>
            <a:off x="5270103" y="4128633"/>
            <a:ext cx="3687374" cy="1200329"/>
          </a:xfrm>
          <a:prstGeom prst="rect">
            <a:avLst/>
          </a:prstGeom>
          <a:solidFill>
            <a:schemeClr val="accent4">
              <a:lumMod val="20000"/>
              <a:lumOff val="80000"/>
            </a:schemeClr>
          </a:solidFill>
          <a:ln w="76200">
            <a:solidFill>
              <a:schemeClr val="accent1"/>
            </a:solidFill>
          </a:ln>
        </p:spPr>
        <p:txBody>
          <a:bodyPr wrap="square">
            <a:spAutoFit/>
          </a:bodyPr>
          <a:lstStyle/>
          <a:p>
            <a:pPr lvl="0" algn="ctr" defTabSz="914400">
              <a:defRPr/>
            </a:pPr>
            <a:r>
              <a:rPr lang="en-US" sz="2400" b="1" dirty="0">
                <a:latin typeface="Cambria" panose="02040503050406030204" pitchFamily="18" charset="0"/>
              </a:rPr>
              <a:t>A new SIMDRAM instruction (</a:t>
            </a:r>
            <a:r>
              <a:rPr lang="en-US" sz="2400" b="1" dirty="0">
                <a:solidFill>
                  <a:srgbClr val="C00000"/>
                </a:solidFill>
                <a:latin typeface="Cambria" panose="02040503050406030204" pitchFamily="18" charset="0"/>
              </a:rPr>
              <a:t>called </a:t>
            </a:r>
            <a:r>
              <a:rPr lang="en-US" sz="2400" b="1" i="1" dirty="0" err="1">
                <a:solidFill>
                  <a:srgbClr val="C00000"/>
                </a:solidFill>
                <a:latin typeface="Cambria" panose="02040503050406030204" pitchFamily="18" charset="0"/>
              </a:rPr>
              <a:t>bbop</a:t>
            </a:r>
            <a:r>
              <a:rPr lang="en-US" sz="2400" b="1" dirty="0">
                <a:latin typeface="Cambria" panose="02040503050406030204" pitchFamily="18" charset="0"/>
              </a:rPr>
              <a:t>) </a:t>
            </a:r>
          </a:p>
          <a:p>
            <a:pPr lvl="0" algn="ctr" defTabSz="914400">
              <a:defRPr/>
            </a:pPr>
            <a:r>
              <a:rPr lang="en-US" sz="2400" b="1" dirty="0">
                <a:latin typeface="Cambria" panose="02040503050406030204" pitchFamily="18" charset="0"/>
              </a:rPr>
              <a:t>added to CPU ISA</a:t>
            </a:r>
            <a:endParaRPr lang="en-US" sz="2400" b="1" baseline="30000" dirty="0">
              <a:latin typeface="Cambria" panose="02040503050406030204" pitchFamily="18" charset="0"/>
            </a:endParaRPr>
          </a:p>
        </p:txBody>
      </p:sp>
      <p:sp>
        <p:nvSpPr>
          <p:cNvPr id="12" name="Rectangle 11">
            <a:extLst>
              <a:ext uri="{FF2B5EF4-FFF2-40B4-BE49-F238E27FC236}">
                <a16:creationId xmlns:a16="http://schemas.microsoft.com/office/drawing/2014/main" id="{A2B3CA76-4526-AD48-A5E2-BA4B9A4A212C}"/>
              </a:ext>
            </a:extLst>
          </p:cNvPr>
          <p:cNvSpPr/>
          <p:nvPr/>
        </p:nvSpPr>
        <p:spPr>
          <a:xfrm>
            <a:off x="4949858" y="1680551"/>
            <a:ext cx="2076081" cy="400110"/>
          </a:xfrm>
          <a:prstGeom prst="rect">
            <a:avLst/>
          </a:prstGeom>
        </p:spPr>
        <p:txBody>
          <a:bodyPr wrap="none">
            <a:spAutoFit/>
          </a:bodyPr>
          <a:lstStyle/>
          <a:p>
            <a:pPr lvl="0" algn="ctr" defTabSz="914400">
              <a:defRPr/>
            </a:pPr>
            <a:r>
              <a:rPr lang="en-US" sz="2000" b="1" dirty="0">
                <a:solidFill>
                  <a:schemeClr val="accent6">
                    <a:lumMod val="75000"/>
                  </a:schemeClr>
                </a:solidFill>
                <a:latin typeface="Cambria" panose="02040503050406030204" pitchFamily="18" charset="0"/>
              </a:rPr>
              <a:t>Final µProgram </a:t>
            </a:r>
            <a:endParaRPr lang="en-US" sz="2000" b="1" baseline="30000" dirty="0">
              <a:solidFill>
                <a:schemeClr val="accent6">
                  <a:lumMod val="75000"/>
                </a:schemeClr>
              </a:solidFill>
              <a:latin typeface="Cambria" panose="02040503050406030204" pitchFamily="18" charset="0"/>
            </a:endParaRPr>
          </a:p>
        </p:txBody>
      </p:sp>
      <p:sp>
        <p:nvSpPr>
          <p:cNvPr id="10" name="Content Placeholder 2">
            <a:extLst>
              <a:ext uri="{FF2B5EF4-FFF2-40B4-BE49-F238E27FC236}">
                <a16:creationId xmlns:a16="http://schemas.microsoft.com/office/drawing/2014/main" id="{BB3F7CB2-6D47-B549-AE0F-8D3A9AD22180}"/>
              </a:ext>
            </a:extLst>
          </p:cNvPr>
          <p:cNvSpPr txBox="1">
            <a:spLocks/>
          </p:cNvSpPr>
          <p:nvPr/>
        </p:nvSpPr>
        <p:spPr>
          <a:xfrm>
            <a:off x="84559" y="885648"/>
            <a:ext cx="8894602" cy="946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C00000"/>
                </a:solidFill>
                <a:latin typeface="Candara" panose="020E0502030303020204" pitchFamily="34" charset="0"/>
              </a:rPr>
              <a:t>Final µProgram</a:t>
            </a:r>
            <a:r>
              <a:rPr lang="en-US" sz="2400" b="1" dirty="0">
                <a:latin typeface="Candara" panose="020E0502030303020204" pitchFamily="34" charset="0"/>
              </a:rPr>
              <a:t> is optimized and computes the desired operation for operands of N-bit size in a bit-serial fashion</a:t>
            </a:r>
          </a:p>
          <a:p>
            <a:endParaRPr lang="en-US" sz="2400" b="1" dirty="0">
              <a:latin typeface="Candara" panose="020E0502030303020204" pitchFamily="34" charset="0"/>
            </a:endParaRPr>
          </a:p>
        </p:txBody>
      </p:sp>
    </p:spTree>
    <p:extLst>
      <p:ext uri="{BB962C8B-B14F-4D97-AF65-F5344CB8AC3E}">
        <p14:creationId xmlns:p14="http://schemas.microsoft.com/office/powerpoint/2010/main" val="1659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1.94444E-6 -2.96296E-6 L -0.45452 -0.00324 " pathEditMode="relative" rAng="0" ptsTypes="AA">
                                      <p:cBhvr>
                                        <p:cTn id="6" dur="2000" fill="hold"/>
                                        <p:tgtEl>
                                          <p:spTgt spid="19"/>
                                        </p:tgtEl>
                                        <p:attrNameLst>
                                          <p:attrName>ppt_x</p:attrName>
                                          <p:attrName>ppt_y</p:attrName>
                                        </p:attrNameLst>
                                      </p:cBhvr>
                                      <p:rCtr x="-22726" y="-162"/>
                                    </p:animMotion>
                                  </p:childTnLst>
                                </p:cTn>
                              </p:par>
                              <p:par>
                                <p:cTn id="7" presetID="42" presetClass="path" presetSubtype="0" accel="50000" decel="50000" fill="hold" grpId="0" nodeType="withEffect">
                                  <p:stCondLst>
                                    <p:cond delay="0"/>
                                  </p:stCondLst>
                                  <p:childTnLst>
                                    <p:animMotion origin="layout" path="M -1.11111E-6 4.44444E-6 L -0.44444 -0.00649 " pathEditMode="relative" rAng="0" ptsTypes="AA">
                                      <p:cBhvr>
                                        <p:cTn id="8" dur="2000" fill="hold"/>
                                        <p:tgtEl>
                                          <p:spTgt spid="12"/>
                                        </p:tgtEl>
                                        <p:attrNameLst>
                                          <p:attrName>ppt_x</p:attrName>
                                          <p:attrName>ppt_y</p:attrName>
                                        </p:attrNameLst>
                                      </p:cBhvr>
                                      <p:rCtr x="-22222" y="-324"/>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0" grpId="0" animBg="1"/>
      <p:bldP spid="19" grpId="0" animBg="1"/>
      <p:bldP spid="49" grpId="0" animBg="1"/>
      <p:bldP spid="51" grpId="0" animBg="1"/>
      <p:bldP spid="12" grpId="0"/>
      <p:bldP spid="1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15069BC-5B11-7743-B528-35178FAE71ED}"/>
              </a:ext>
            </a:extLst>
          </p:cNvPr>
          <p:cNvGrpSpPr/>
          <p:nvPr/>
        </p:nvGrpSpPr>
        <p:grpSpPr>
          <a:xfrm>
            <a:off x="7116062" y="3738583"/>
            <a:ext cx="2105825" cy="2379840"/>
            <a:chOff x="7116062" y="3738583"/>
            <a:chExt cx="2105825" cy="2379840"/>
          </a:xfrm>
        </p:grpSpPr>
        <p:sp>
          <p:nvSpPr>
            <p:cNvPr id="480" name="Rectangle 479">
              <a:extLst>
                <a:ext uri="{FF2B5EF4-FFF2-40B4-BE49-F238E27FC236}">
                  <a16:creationId xmlns:a16="http://schemas.microsoft.com/office/drawing/2014/main" id="{9AFA37DF-98AF-2A42-A277-2415E78A0DFE}"/>
                </a:ext>
              </a:extLst>
            </p:cNvPr>
            <p:cNvSpPr/>
            <p:nvPr/>
          </p:nvSpPr>
          <p:spPr>
            <a:xfrm>
              <a:off x="7279373" y="4036626"/>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2" name="Rectangle 511">
              <a:extLst>
                <a:ext uri="{FF2B5EF4-FFF2-40B4-BE49-F238E27FC236}">
                  <a16:creationId xmlns:a16="http://schemas.microsoft.com/office/drawing/2014/main" id="{700FA02F-65ED-7C4E-A239-5A4A264BDB14}"/>
                </a:ext>
              </a:extLst>
            </p:cNvPr>
            <p:cNvSpPr/>
            <p:nvPr/>
          </p:nvSpPr>
          <p:spPr>
            <a:xfrm>
              <a:off x="7116062" y="3738583"/>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SIMDRAM Output</a:t>
              </a:r>
            </a:p>
          </p:txBody>
        </p:sp>
        <p:sp>
          <p:nvSpPr>
            <p:cNvPr id="527" name="Rectangle 526">
              <a:extLst>
                <a:ext uri="{FF2B5EF4-FFF2-40B4-BE49-F238E27FC236}">
                  <a16:creationId xmlns:a16="http://schemas.microsoft.com/office/drawing/2014/main" id="{9784C941-66A3-5040-BA46-DAC418472FA1}"/>
                </a:ext>
              </a:extLst>
            </p:cNvPr>
            <p:cNvSpPr/>
            <p:nvPr/>
          </p:nvSpPr>
          <p:spPr>
            <a:xfrm>
              <a:off x="7365094" y="4022208"/>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 memory</a:t>
              </a:r>
            </a:p>
          </p:txBody>
        </p:sp>
      </p:grpSp>
      <p:sp>
        <p:nvSpPr>
          <p:cNvPr id="157" name="Rounded Rectangle 156">
            <a:extLst>
              <a:ext uri="{FF2B5EF4-FFF2-40B4-BE49-F238E27FC236}">
                <a16:creationId xmlns:a16="http://schemas.microsoft.com/office/drawing/2014/main" id="{2989069A-F661-FE42-B264-D815DC8F0544}"/>
              </a:ext>
            </a:extLst>
          </p:cNvPr>
          <p:cNvSpPr/>
          <p:nvPr/>
        </p:nvSpPr>
        <p:spPr>
          <a:xfrm>
            <a:off x="3062364" y="3748671"/>
            <a:ext cx="3884742" cy="2496991"/>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grpSp>
        <p:nvGrpSpPr>
          <p:cNvPr id="539" name="Group 538">
            <a:extLst>
              <a:ext uri="{FF2B5EF4-FFF2-40B4-BE49-F238E27FC236}">
                <a16:creationId xmlns:a16="http://schemas.microsoft.com/office/drawing/2014/main" id="{69A25650-7088-E942-BE76-58AD68057FC5}"/>
              </a:ext>
            </a:extLst>
          </p:cNvPr>
          <p:cNvGrpSpPr/>
          <p:nvPr/>
        </p:nvGrpSpPr>
        <p:grpSpPr>
          <a:xfrm>
            <a:off x="2784191" y="3749514"/>
            <a:ext cx="4109777" cy="2461604"/>
            <a:chOff x="2784191" y="4268508"/>
            <a:chExt cx="4109777" cy="2461604"/>
          </a:xfrm>
        </p:grpSpPr>
        <p:sp>
          <p:nvSpPr>
            <p:cNvPr id="485" name="Rectangle 484">
              <a:extLst>
                <a:ext uri="{FF2B5EF4-FFF2-40B4-BE49-F238E27FC236}">
                  <a16:creationId xmlns:a16="http://schemas.microsoft.com/office/drawing/2014/main" id="{B6F33155-1D4A-2D44-8995-E31DEBF89CA4}"/>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ndParaRPr>
            </a:p>
          </p:txBody>
        </p:sp>
        <mc:AlternateContent xmlns:mc="http://schemas.openxmlformats.org/markup-compatibility/2006" xmlns:a14="http://schemas.microsoft.com/office/drawing/2010/main">
          <mc:Choice Requires="a14">
            <p:sp>
              <p:nvSpPr>
                <p:cNvPr id="506" name="Rectangle 505">
                  <a:extLst>
                    <a:ext uri="{FF2B5EF4-FFF2-40B4-BE49-F238E27FC236}">
                      <a16:creationId xmlns:a16="http://schemas.microsoft.com/office/drawing/2014/main" id="{AA201954-4CB7-F043-8993-22912F606DF1}"/>
                    </a:ext>
                  </a:extLst>
                </p:cNvPr>
                <p:cNvSpPr/>
                <p:nvPr/>
              </p:nvSpPr>
              <p:spPr>
                <a:xfrm>
                  <a:off x="3202188" y="4268508"/>
                  <a:ext cx="369178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rPr>
                    <a:t>Step 3: </a:t>
                  </a:r>
                  <a:r>
                    <a:rPr kumimoji="0" lang="en-US" sz="1400" b="1" i="0"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rPr>
                    <a:t>Execution according to </a:t>
                  </a:r>
                  <a14:m>
                    <m:oMath xmlns:m="http://schemas.openxmlformats.org/officeDocument/2006/math">
                      <m:r>
                        <a:rPr kumimoji="0" lang="en-US" sz="1400" b="1" i="0" u="none" strike="noStrike" kern="1200" cap="none" spc="0" normalizeH="0" baseline="0" noProof="0">
                          <a:ln>
                            <a:noFill/>
                          </a:ln>
                          <a:solidFill>
                            <a:srgbClr val="C00000"/>
                          </a:solidFill>
                          <a:effectLst/>
                          <a:uLnTx/>
                          <a:uFillTx/>
                          <a:latin typeface="Cambria Math" panose="02040503050406030204" pitchFamily="18" charset="0"/>
                          <a:ea typeface="Cambria Math" panose="02040503050406030204" pitchFamily="18" charset="0"/>
                        </a:rPr>
                        <m:t>𝛍</m:t>
                      </m:r>
                    </m:oMath>
                  </a14:m>
                  <a:r>
                    <a:rPr kumimoji="0" lang="en-US" sz="1400" b="1" i="0"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p>
              </p:txBody>
            </p:sp>
          </mc:Choice>
          <mc:Fallback xmlns="">
            <p:sp>
              <p:nvSpPr>
                <p:cNvPr id="506" name="Rectangle 505">
                  <a:extLst>
                    <a:ext uri="{FF2B5EF4-FFF2-40B4-BE49-F238E27FC236}">
                      <a16:creationId xmlns:a16="http://schemas.microsoft.com/office/drawing/2014/main" id="{AA201954-4CB7-F043-8993-22912F606DF1}"/>
                    </a:ext>
                  </a:extLst>
                </p:cNvPr>
                <p:cNvSpPr>
                  <a:spLocks noRot="1" noChangeAspect="1" noMove="1" noResize="1" noEditPoints="1" noAdjustHandles="1" noChangeArrowheads="1" noChangeShapeType="1" noTextEdit="1"/>
                </p:cNvSpPr>
                <p:nvPr/>
              </p:nvSpPr>
              <p:spPr>
                <a:xfrm>
                  <a:off x="3202188" y="4268508"/>
                  <a:ext cx="3691780" cy="553998"/>
                </a:xfrm>
                <a:prstGeom prst="rect">
                  <a:avLst/>
                </a:prstGeom>
                <a:blipFill>
                  <a:blip r:embed="rId3"/>
                  <a:stretch>
                    <a:fillRect t="-2273"/>
                  </a:stretch>
                </a:blipFill>
              </p:spPr>
              <p:txBody>
                <a:bodyPr/>
                <a:lstStyle/>
                <a:p>
                  <a:r>
                    <a:rPr lang="en-US">
                      <a:noFill/>
                    </a:rPr>
                    <a:t> </a:t>
                  </a:r>
                </a:p>
              </p:txBody>
            </p:sp>
          </mc:Fallback>
        </mc:AlternateContent>
        <p:sp>
          <p:nvSpPr>
            <p:cNvPr id="509" name="Rectangle 508">
              <a:extLst>
                <a:ext uri="{FF2B5EF4-FFF2-40B4-BE49-F238E27FC236}">
                  <a16:creationId xmlns:a16="http://schemas.microsoft.com/office/drawing/2014/main" id="{11EEB551-2120-B245-8E0A-A96351D3B463}"/>
                </a:ext>
              </a:extLst>
            </p:cNvPr>
            <p:cNvSpPr/>
            <p:nvPr/>
          </p:nvSpPr>
          <p:spPr>
            <a:xfrm>
              <a:off x="4078736" y="6391878"/>
              <a:ext cx="192354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1" i="1"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rPr>
                <a:t>Memory Controller</a:t>
              </a:r>
            </a:p>
          </p:txBody>
        </p:sp>
        <p:sp>
          <p:nvSpPr>
            <p:cNvPr id="530" name="Right Arrow 529">
              <a:extLst>
                <a:ext uri="{FF2B5EF4-FFF2-40B4-BE49-F238E27FC236}">
                  <a16:creationId xmlns:a16="http://schemas.microsoft.com/office/drawing/2014/main" id="{7C5845D4-4CA6-3E42-B6D7-0362C943D4DB}"/>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p:grpSp>
        <p:nvGrpSpPr>
          <p:cNvPr id="538" name="Group 537">
            <a:extLst>
              <a:ext uri="{FF2B5EF4-FFF2-40B4-BE49-F238E27FC236}">
                <a16:creationId xmlns:a16="http://schemas.microsoft.com/office/drawing/2014/main" id="{08AF0EC2-609C-F644-8103-F442ADEE8FB0}"/>
              </a:ext>
            </a:extLst>
          </p:cNvPr>
          <p:cNvGrpSpPr/>
          <p:nvPr/>
        </p:nvGrpSpPr>
        <p:grpSpPr>
          <a:xfrm>
            <a:off x="66283" y="3742548"/>
            <a:ext cx="2652598" cy="2143375"/>
            <a:chOff x="66283" y="4261542"/>
            <a:chExt cx="2652598" cy="2143375"/>
          </a:xfrm>
        </p:grpSpPr>
        <p:sp>
          <p:nvSpPr>
            <p:cNvPr id="482" name="Rectangle 481">
              <a:extLst>
                <a:ext uri="{FF2B5EF4-FFF2-40B4-BE49-F238E27FC236}">
                  <a16:creationId xmlns:a16="http://schemas.microsoft.com/office/drawing/2014/main" id="{7ECC5597-7531-DD4A-A762-4F493DD7DC72}"/>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483" name="Rounded Rectangle 482">
              <a:extLst>
                <a:ext uri="{FF2B5EF4-FFF2-40B4-BE49-F238E27FC236}">
                  <a16:creationId xmlns:a16="http://schemas.microsoft.com/office/drawing/2014/main" id="{98B3D348-B9C5-7E40-8AF0-F8D66D07DD9B}"/>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484" name="Rectangle 483">
              <a:extLst>
                <a:ext uri="{FF2B5EF4-FFF2-40B4-BE49-F238E27FC236}">
                  <a16:creationId xmlns:a16="http://schemas.microsoft.com/office/drawing/2014/main" id="{26B285CE-11E6-1743-8406-B4E5D173D7B4}"/>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User Input</a:t>
              </a:r>
            </a:p>
          </p:txBody>
        </p:sp>
        <p:sp>
          <p:nvSpPr>
            <p:cNvPr id="487" name="Rectangle 486">
              <a:extLst>
                <a:ext uri="{FF2B5EF4-FFF2-40B4-BE49-F238E27FC236}">
                  <a16:creationId xmlns:a16="http://schemas.microsoft.com/office/drawing/2014/main" id="{1BCC0FA6-6593-B848-B7BB-4CB32A174C35}"/>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1" name="Rectangle 510">
              <a:extLst>
                <a:ext uri="{FF2B5EF4-FFF2-40B4-BE49-F238E27FC236}">
                  <a16:creationId xmlns:a16="http://schemas.microsoft.com/office/drawing/2014/main" id="{6DEB2F96-2CE8-2048-A0CE-39C107EEA67F}"/>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cs typeface="Arial" panose="020B0604020202020204" pitchFamily="34" charset="0"/>
                </a:rPr>
                <a:t>SIMDRAM-enabled application</a:t>
              </a:r>
            </a:p>
          </p:txBody>
        </p:sp>
      </p:grpSp>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noAutofit/>
          </a:bodyPr>
          <a:lstStyle/>
          <a:p>
            <a:r>
              <a:rPr lang="en-US" sz="4000" b="1" dirty="0"/>
              <a:t>SIMDRAM Framework: Step 3 </a:t>
            </a:r>
          </a:p>
        </p:txBody>
      </p:sp>
      <p:graphicFrame>
        <p:nvGraphicFramePr>
          <p:cNvPr id="311" name="Table 310">
            <a:extLst>
              <a:ext uri="{FF2B5EF4-FFF2-40B4-BE49-F238E27FC236}">
                <a16:creationId xmlns:a16="http://schemas.microsoft.com/office/drawing/2014/main" id="{50A10DFB-237C-1B45-AB7A-463F2C2CCC5B}"/>
              </a:ext>
            </a:extLst>
          </p:cNvPr>
          <p:cNvGraphicFramePr>
            <a:graphicFrameLocks noGrp="1"/>
          </p:cNvGraphicFramePr>
          <p:nvPr/>
        </p:nvGraphicFramePr>
        <p:xfrm>
          <a:off x="4600883" y="1699346"/>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312" name="Rectangle 311">
            <a:extLst>
              <a:ext uri="{FF2B5EF4-FFF2-40B4-BE49-F238E27FC236}">
                <a16:creationId xmlns:a16="http://schemas.microsoft.com/office/drawing/2014/main" id="{D7280049-9ED3-3947-9F28-E8F495F29C7B}"/>
              </a:ext>
            </a:extLst>
          </p:cNvPr>
          <p:cNvSpPr/>
          <p:nvPr/>
        </p:nvSpPr>
        <p:spPr>
          <a:xfrm>
            <a:off x="6271191" y="1235618"/>
            <a:ext cx="2800096" cy="224445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314" name="Straight Arrow Connector 313">
            <a:extLst>
              <a:ext uri="{FF2B5EF4-FFF2-40B4-BE49-F238E27FC236}">
                <a16:creationId xmlns:a16="http://schemas.microsoft.com/office/drawing/2014/main" id="{989EFE27-25B1-1F44-B095-4CC257B80B80}"/>
              </a:ext>
            </a:extLst>
          </p:cNvPr>
          <p:cNvCxnSpPr>
            <a:cxnSpLocks/>
          </p:cNvCxnSpPr>
          <p:nvPr/>
        </p:nvCxnSpPr>
        <p:spPr>
          <a:xfrm>
            <a:off x="6114414" y="1827291"/>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6" name="Rectangle 345">
            <a:extLst>
              <a:ext uri="{FF2B5EF4-FFF2-40B4-BE49-F238E27FC236}">
                <a16:creationId xmlns:a16="http://schemas.microsoft.com/office/drawing/2014/main" id="{1DC1A0F9-70D7-B448-BC54-7750CE6339AE}"/>
              </a:ext>
            </a:extLst>
          </p:cNvPr>
          <p:cNvSpPr/>
          <p:nvPr/>
        </p:nvSpPr>
        <p:spPr>
          <a:xfrm>
            <a:off x="6854162" y="912400"/>
            <a:ext cx="21058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SIMDRAM Output</a:t>
            </a:r>
          </a:p>
        </p:txBody>
      </p:sp>
      <p:grpSp>
        <p:nvGrpSpPr>
          <p:cNvPr id="413" name="Group 412">
            <a:extLst>
              <a:ext uri="{FF2B5EF4-FFF2-40B4-BE49-F238E27FC236}">
                <a16:creationId xmlns:a16="http://schemas.microsoft.com/office/drawing/2014/main" id="{8A315B32-246B-344C-B00D-2D50360431A0}"/>
              </a:ext>
            </a:extLst>
          </p:cNvPr>
          <p:cNvGrpSpPr/>
          <p:nvPr/>
        </p:nvGrpSpPr>
        <p:grpSpPr>
          <a:xfrm>
            <a:off x="96203" y="908217"/>
            <a:ext cx="2108505" cy="2106083"/>
            <a:chOff x="185117" y="1916050"/>
            <a:chExt cx="2355144" cy="2549656"/>
          </a:xfrm>
        </p:grpSpPr>
        <p:sp>
          <p:nvSpPr>
            <p:cNvPr id="347" name="Rectangle 346">
              <a:extLst>
                <a:ext uri="{FF2B5EF4-FFF2-40B4-BE49-F238E27FC236}">
                  <a16:creationId xmlns:a16="http://schemas.microsoft.com/office/drawing/2014/main" id="{926A9443-4A7F-B340-B495-8DEC465CEB8F}"/>
                </a:ext>
              </a:extLst>
            </p:cNvPr>
            <p:cNvSpPr/>
            <p:nvPr/>
          </p:nvSpPr>
          <p:spPr>
            <a:xfrm>
              <a:off x="682041" y="1916050"/>
              <a:ext cx="119936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User Input</a:t>
              </a:r>
            </a:p>
          </p:txBody>
        </p:sp>
        <p:sp>
          <p:nvSpPr>
            <p:cNvPr id="348" name="Rectangle 347">
              <a:extLst>
                <a:ext uri="{FF2B5EF4-FFF2-40B4-BE49-F238E27FC236}">
                  <a16:creationId xmlns:a16="http://schemas.microsoft.com/office/drawing/2014/main" id="{5DC29713-5DE8-524E-A574-56227018A709}"/>
                </a:ext>
              </a:extLst>
            </p:cNvPr>
            <p:cNvSpPr/>
            <p:nvPr/>
          </p:nvSpPr>
          <p:spPr>
            <a:xfrm>
              <a:off x="185117" y="2303641"/>
              <a:ext cx="2355144" cy="213831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409" name="Group 408">
              <a:extLst>
                <a:ext uri="{FF2B5EF4-FFF2-40B4-BE49-F238E27FC236}">
                  <a16:creationId xmlns:a16="http://schemas.microsoft.com/office/drawing/2014/main" id="{4BBB42AF-207D-8C44-9BEB-FC30D95D6D4B}"/>
                </a:ext>
              </a:extLst>
            </p:cNvPr>
            <p:cNvGrpSpPr/>
            <p:nvPr/>
          </p:nvGrpSpPr>
          <p:grpSpPr>
            <a:xfrm>
              <a:off x="290791" y="2622675"/>
              <a:ext cx="2112038" cy="1843031"/>
              <a:chOff x="290791" y="2622675"/>
              <a:chExt cx="2112038" cy="1843031"/>
            </a:xfrm>
          </p:grpSpPr>
          <p:sp>
            <p:nvSpPr>
              <p:cNvPr id="350" name="Rounded Rectangle 349">
                <a:extLst>
                  <a:ext uri="{FF2B5EF4-FFF2-40B4-BE49-F238E27FC236}">
                    <a16:creationId xmlns:a16="http://schemas.microsoft.com/office/drawing/2014/main" id="{6D3A1CD3-1656-4A4D-A9A0-DBA1702BECAE}"/>
                  </a:ext>
                </a:extLst>
              </p:cNvPr>
              <p:cNvSpPr/>
              <p:nvPr/>
            </p:nvSpPr>
            <p:spPr>
              <a:xfrm>
                <a:off x="290791" y="2622675"/>
                <a:ext cx="2112038" cy="146859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351" name="Group 350">
                <a:extLst>
                  <a:ext uri="{FF2B5EF4-FFF2-40B4-BE49-F238E27FC236}">
                    <a16:creationId xmlns:a16="http://schemas.microsoft.com/office/drawing/2014/main" id="{5CC6CC20-848A-8E46-936F-05C4F53EC60E}"/>
                  </a:ext>
                </a:extLst>
              </p:cNvPr>
              <p:cNvGrpSpPr/>
              <p:nvPr/>
            </p:nvGrpSpPr>
            <p:grpSpPr>
              <a:xfrm>
                <a:off x="377937" y="2784891"/>
                <a:ext cx="1970675" cy="1263750"/>
                <a:chOff x="867018" y="2489687"/>
                <a:chExt cx="2314002" cy="1360547"/>
              </a:xfrm>
            </p:grpSpPr>
            <p:grpSp>
              <p:nvGrpSpPr>
                <p:cNvPr id="353" name="Group 352">
                  <a:extLst>
                    <a:ext uri="{FF2B5EF4-FFF2-40B4-BE49-F238E27FC236}">
                      <a16:creationId xmlns:a16="http://schemas.microsoft.com/office/drawing/2014/main" id="{D3E7F195-04A5-4B4D-B2B8-43EF22AD9995}"/>
                    </a:ext>
                  </a:extLst>
                </p:cNvPr>
                <p:cNvGrpSpPr/>
                <p:nvPr/>
              </p:nvGrpSpPr>
              <p:grpSpPr>
                <a:xfrm>
                  <a:off x="1143322" y="2489687"/>
                  <a:ext cx="1235746" cy="391038"/>
                  <a:chOff x="2411760" y="3068960"/>
                  <a:chExt cx="6065150" cy="1584176"/>
                </a:xfrm>
                <a:solidFill>
                  <a:schemeClr val="tx1"/>
                </a:solidFill>
              </p:grpSpPr>
              <p:sp>
                <p:nvSpPr>
                  <p:cNvPr id="373" name="Flowchart: Delay 3">
                    <a:extLst>
                      <a:ext uri="{FF2B5EF4-FFF2-40B4-BE49-F238E27FC236}">
                        <a16:creationId xmlns:a16="http://schemas.microsoft.com/office/drawing/2014/main" id="{26B61A90-35A5-B849-8852-2CD7EC13F006}"/>
                      </a:ext>
                    </a:extLst>
                  </p:cNvPr>
                  <p:cNvSpPr/>
                  <p:nvPr/>
                </p:nvSpPr>
                <p:spPr>
                  <a:xfrm>
                    <a:off x="3707904" y="3068960"/>
                    <a:ext cx="1728192"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cxnSp>
                <p:nvCxnSpPr>
                  <p:cNvPr id="374" name="Straight Connector 373">
                    <a:extLst>
                      <a:ext uri="{FF2B5EF4-FFF2-40B4-BE49-F238E27FC236}">
                        <a16:creationId xmlns:a16="http://schemas.microsoft.com/office/drawing/2014/main" id="{9628BD32-F67E-7841-9609-8E2EAF01F2C3}"/>
                      </a:ext>
                    </a:extLst>
                  </p:cNvPr>
                  <p:cNvCxnSpPr/>
                  <p:nvPr/>
                </p:nvCxnSpPr>
                <p:spPr>
                  <a:xfrm flipH="1">
                    <a:off x="2627784" y="3284984"/>
                    <a:ext cx="1080120" cy="0"/>
                  </a:xfrm>
                  <a:prstGeom prst="line">
                    <a:avLst/>
                  </a:prstGeom>
                  <a:grpFill/>
                  <a:ln w="12700" cap="flat" cmpd="sng" algn="ctr">
                    <a:solidFill>
                      <a:schemeClr val="tx1"/>
                    </a:solidFill>
                    <a:prstDash val="solid"/>
                  </a:ln>
                  <a:effectLst/>
                </p:spPr>
              </p:cxnSp>
              <p:cxnSp>
                <p:nvCxnSpPr>
                  <p:cNvPr id="375" name="Straight Connector 374">
                    <a:extLst>
                      <a:ext uri="{FF2B5EF4-FFF2-40B4-BE49-F238E27FC236}">
                        <a16:creationId xmlns:a16="http://schemas.microsoft.com/office/drawing/2014/main" id="{BE6B1FC3-6068-1C4B-BCD7-1ADA7298461A}"/>
                      </a:ext>
                    </a:extLst>
                  </p:cNvPr>
                  <p:cNvCxnSpPr/>
                  <p:nvPr/>
                </p:nvCxnSpPr>
                <p:spPr>
                  <a:xfrm flipH="1">
                    <a:off x="2627784" y="4437112"/>
                    <a:ext cx="1080120" cy="0"/>
                  </a:xfrm>
                  <a:prstGeom prst="line">
                    <a:avLst/>
                  </a:prstGeom>
                  <a:grpFill/>
                  <a:ln w="12700" cap="flat" cmpd="sng" algn="ctr">
                    <a:solidFill>
                      <a:schemeClr val="tx1"/>
                    </a:solidFill>
                    <a:prstDash val="solid"/>
                  </a:ln>
                  <a:effectLst/>
                </p:spPr>
              </p:cxnSp>
              <p:cxnSp>
                <p:nvCxnSpPr>
                  <p:cNvPr id="376" name="Straight Connector 375">
                    <a:extLst>
                      <a:ext uri="{FF2B5EF4-FFF2-40B4-BE49-F238E27FC236}">
                        <a16:creationId xmlns:a16="http://schemas.microsoft.com/office/drawing/2014/main" id="{96839A2E-1158-9F4C-AE2B-5D4AF7550023}"/>
                      </a:ext>
                    </a:extLst>
                  </p:cNvPr>
                  <p:cNvCxnSpPr>
                    <a:cxnSpLocks/>
                  </p:cNvCxnSpPr>
                  <p:nvPr/>
                </p:nvCxnSpPr>
                <p:spPr>
                  <a:xfrm flipH="1">
                    <a:off x="5436099" y="3838796"/>
                    <a:ext cx="3040811" cy="0"/>
                  </a:xfrm>
                  <a:prstGeom prst="line">
                    <a:avLst/>
                  </a:prstGeom>
                  <a:grpFill/>
                  <a:ln w="12700" cap="flat" cmpd="sng" algn="ctr">
                    <a:solidFill>
                      <a:schemeClr val="tx1"/>
                    </a:solidFill>
                    <a:prstDash val="solid"/>
                  </a:ln>
                  <a:effectLst/>
                </p:spPr>
              </p:cxnSp>
              <p:sp>
                <p:nvSpPr>
                  <p:cNvPr id="377" name="Flowchart: Connector 8">
                    <a:extLst>
                      <a:ext uri="{FF2B5EF4-FFF2-40B4-BE49-F238E27FC236}">
                        <a16:creationId xmlns:a16="http://schemas.microsoft.com/office/drawing/2014/main" id="{60460D75-4240-344D-B9E2-7077639318F1}"/>
                      </a:ext>
                    </a:extLst>
                  </p:cNvPr>
                  <p:cNvSpPr/>
                  <p:nvPr/>
                </p:nvSpPr>
                <p:spPr>
                  <a:xfrm>
                    <a:off x="2411760" y="3176972"/>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sp>
                <p:nvSpPr>
                  <p:cNvPr id="378" name="Flowchart: Connector 9">
                    <a:extLst>
                      <a:ext uri="{FF2B5EF4-FFF2-40B4-BE49-F238E27FC236}">
                        <a16:creationId xmlns:a16="http://schemas.microsoft.com/office/drawing/2014/main" id="{6C096043-331C-E44A-8DFE-DBD98FCF6BAF}"/>
                      </a:ext>
                    </a:extLst>
                  </p:cNvPr>
                  <p:cNvSpPr/>
                  <p:nvPr/>
                </p:nvSpPr>
                <p:spPr>
                  <a:xfrm>
                    <a:off x="2435000" y="4329100"/>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grpSp>
              <p:nvGrpSpPr>
                <p:cNvPr id="354" name="Group 353">
                  <a:extLst>
                    <a:ext uri="{FF2B5EF4-FFF2-40B4-BE49-F238E27FC236}">
                      <a16:creationId xmlns:a16="http://schemas.microsoft.com/office/drawing/2014/main" id="{A4AA7C71-A6FF-2A47-B81E-D0A8BBD9DB39}"/>
                    </a:ext>
                  </a:extLst>
                </p:cNvPr>
                <p:cNvGrpSpPr/>
                <p:nvPr/>
              </p:nvGrpSpPr>
              <p:grpSpPr>
                <a:xfrm>
                  <a:off x="1170063" y="3244568"/>
                  <a:ext cx="1457426" cy="391038"/>
                  <a:chOff x="-636961" y="3068958"/>
                  <a:chExt cx="7153177" cy="1584176"/>
                </a:xfrm>
                <a:solidFill>
                  <a:schemeClr val="tx1"/>
                </a:solidFill>
              </p:grpSpPr>
              <p:sp>
                <p:nvSpPr>
                  <p:cNvPr id="370" name="Flowchart: Delay 3">
                    <a:extLst>
                      <a:ext uri="{FF2B5EF4-FFF2-40B4-BE49-F238E27FC236}">
                        <a16:creationId xmlns:a16="http://schemas.microsoft.com/office/drawing/2014/main" id="{30504E93-59F7-684B-A507-813F29BF6977}"/>
                      </a:ext>
                    </a:extLst>
                  </p:cNvPr>
                  <p:cNvSpPr/>
                  <p:nvPr/>
                </p:nvSpPr>
                <p:spPr>
                  <a:xfrm>
                    <a:off x="3707903" y="3068958"/>
                    <a:ext cx="1728193"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white"/>
                      </a:solidFill>
                      <a:effectLst/>
                      <a:uLnTx/>
                      <a:uFillTx/>
                      <a:latin typeface="Cambria" panose="02040503050406030204" pitchFamily="18" charset="0"/>
                      <a:cs typeface="Arial" panose="020B0604020202020204" pitchFamily="34" charset="0"/>
                    </a:endParaRPr>
                  </a:p>
                </p:txBody>
              </p:sp>
              <p:cxnSp>
                <p:nvCxnSpPr>
                  <p:cNvPr id="371" name="Straight Connector 370">
                    <a:extLst>
                      <a:ext uri="{FF2B5EF4-FFF2-40B4-BE49-F238E27FC236}">
                        <a16:creationId xmlns:a16="http://schemas.microsoft.com/office/drawing/2014/main" id="{4FF3FDE9-AABF-EC44-B7B5-E4AFB0F3C880}"/>
                      </a:ext>
                    </a:extLst>
                  </p:cNvPr>
                  <p:cNvCxnSpPr>
                    <a:cxnSpLocks/>
                  </p:cNvCxnSpPr>
                  <p:nvPr/>
                </p:nvCxnSpPr>
                <p:spPr>
                  <a:xfrm flipH="1">
                    <a:off x="-636961" y="4437111"/>
                    <a:ext cx="4344865" cy="0"/>
                  </a:xfrm>
                  <a:prstGeom prst="line">
                    <a:avLst/>
                  </a:prstGeom>
                  <a:grpFill/>
                  <a:ln w="12700" cap="flat" cmpd="sng" algn="ctr">
                    <a:solidFill>
                      <a:schemeClr val="tx1"/>
                    </a:solidFill>
                    <a:prstDash val="solid"/>
                  </a:ln>
                  <a:effectLst/>
                </p:spPr>
              </p:cxnSp>
              <p:cxnSp>
                <p:nvCxnSpPr>
                  <p:cNvPr id="372" name="Straight Connector 371">
                    <a:extLst>
                      <a:ext uri="{FF2B5EF4-FFF2-40B4-BE49-F238E27FC236}">
                        <a16:creationId xmlns:a16="http://schemas.microsoft.com/office/drawing/2014/main" id="{48D9C89C-98F2-464D-A5AF-B7A2A5D7A125}"/>
                      </a:ext>
                    </a:extLst>
                  </p:cNvPr>
                  <p:cNvCxnSpPr/>
                  <p:nvPr/>
                </p:nvCxnSpPr>
                <p:spPr>
                  <a:xfrm flipH="1">
                    <a:off x="5436096" y="3838795"/>
                    <a:ext cx="1080120" cy="0"/>
                  </a:xfrm>
                  <a:prstGeom prst="line">
                    <a:avLst/>
                  </a:prstGeom>
                  <a:grpFill/>
                  <a:ln w="12700" cap="flat" cmpd="sng" algn="ctr">
                    <a:solidFill>
                      <a:schemeClr val="tx1"/>
                    </a:solidFill>
                    <a:prstDash val="solid"/>
                  </a:ln>
                  <a:effectLst/>
                </p:spPr>
              </p:cxnSp>
            </p:grpSp>
            <p:grpSp>
              <p:nvGrpSpPr>
                <p:cNvPr id="355" name="Group 354">
                  <a:extLst>
                    <a:ext uri="{FF2B5EF4-FFF2-40B4-BE49-F238E27FC236}">
                      <a16:creationId xmlns:a16="http://schemas.microsoft.com/office/drawing/2014/main" id="{7454E905-B01C-064A-AF64-5A8F34B38732}"/>
                    </a:ext>
                  </a:extLst>
                </p:cNvPr>
                <p:cNvGrpSpPr/>
                <p:nvPr/>
              </p:nvGrpSpPr>
              <p:grpSpPr>
                <a:xfrm>
                  <a:off x="1253356" y="3106816"/>
                  <a:ext cx="792250" cy="386595"/>
                  <a:chOff x="2627784" y="3086962"/>
                  <a:chExt cx="3888432" cy="1566174"/>
                </a:xfrm>
                <a:solidFill>
                  <a:schemeClr val="tx1"/>
                </a:solidFill>
              </p:grpSpPr>
              <p:cxnSp>
                <p:nvCxnSpPr>
                  <p:cNvPr id="366" name="Straight Connector 365">
                    <a:extLst>
                      <a:ext uri="{FF2B5EF4-FFF2-40B4-BE49-F238E27FC236}">
                        <a16:creationId xmlns:a16="http://schemas.microsoft.com/office/drawing/2014/main" id="{F5F217FA-089B-AC49-9004-4DFD2A03B6D5}"/>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A4E303F-3306-7545-93AB-B999238ABC06}"/>
                      </a:ext>
                    </a:extLst>
                  </p:cNvPr>
                  <p:cNvCxnSpPr>
                    <a:cxnSpLocks/>
                  </p:cNvCxnSpPr>
                  <p:nvPr/>
                </p:nvCxnSpPr>
                <p:spPr>
                  <a:xfrm flipH="1">
                    <a:off x="3059829" y="4437113"/>
                    <a:ext cx="64807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9205109-4956-B64B-84C3-F775CF6E84F3}"/>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 name="Flowchart: Stored Data 4">
                    <a:extLst>
                      <a:ext uri="{FF2B5EF4-FFF2-40B4-BE49-F238E27FC236}">
                        <a16:creationId xmlns:a16="http://schemas.microsoft.com/office/drawing/2014/main" id="{CC6CED34-8F4A-5A42-A308-A36DA0341328}"/>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cxnSp>
              <p:nvCxnSpPr>
                <p:cNvPr id="356" name="Straight Connector 355">
                  <a:extLst>
                    <a:ext uri="{FF2B5EF4-FFF2-40B4-BE49-F238E27FC236}">
                      <a16:creationId xmlns:a16="http://schemas.microsoft.com/office/drawing/2014/main" id="{F3100D61-190D-3A45-8CDA-FF7262E0AC57}"/>
                    </a:ext>
                  </a:extLst>
                </p:cNvPr>
                <p:cNvCxnSpPr/>
                <p:nvPr/>
              </p:nvCxnSpPr>
              <p:spPr>
                <a:xfrm>
                  <a:off x="1266365" y="2536344"/>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0D6ABBF-36FD-F74C-ADAC-B1ADDDDEBC6B}"/>
                    </a:ext>
                  </a:extLst>
                </p:cNvPr>
                <p:cNvCxnSpPr/>
                <p:nvPr/>
              </p:nvCxnSpPr>
              <p:spPr>
                <a:xfrm>
                  <a:off x="1341383" y="2818929"/>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8" name="Flowchart: Connector 9">
                  <a:extLst>
                    <a:ext uri="{FF2B5EF4-FFF2-40B4-BE49-F238E27FC236}">
                      <a16:creationId xmlns:a16="http://schemas.microsoft.com/office/drawing/2014/main" id="{EFD37F48-0A01-FC4C-9164-E0C476E8E86C}"/>
                    </a:ext>
                  </a:extLst>
                </p:cNvPr>
                <p:cNvSpPr/>
                <p:nvPr/>
              </p:nvSpPr>
              <p:spPr>
                <a:xfrm>
                  <a:off x="1148056" y="3555622"/>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sp>
              <p:nvSpPr>
                <p:cNvPr id="359" name="Rectangle 358">
                  <a:extLst>
                    <a:ext uri="{FF2B5EF4-FFF2-40B4-BE49-F238E27FC236}">
                      <a16:creationId xmlns:a16="http://schemas.microsoft.com/office/drawing/2014/main" id="{2D59317E-919D-D54C-8BEA-6FC827BDD41A}"/>
                    </a:ext>
                  </a:extLst>
                </p:cNvPr>
                <p:cNvSpPr/>
                <p:nvPr/>
              </p:nvSpPr>
              <p:spPr>
                <a:xfrm>
                  <a:off x="867018" y="3462467"/>
                  <a:ext cx="242288" cy="387767"/>
                </a:xfrm>
                <a:prstGeom prst="rect">
                  <a:avLst/>
                </a:prstGeom>
                <a:ln w="12700">
                  <a:noFill/>
                </a:ln>
              </p:spPr>
              <p:txBody>
                <a:bodyPr wrap="none">
                  <a:spAutoFit/>
                </a:bodyPr>
                <a:lstStyle/>
                <a:p>
                  <a:pPr marL="0" marR="0" lvl="0" indent="0" algn="l" defTabSz="176104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cs typeface="Arial" panose="020B0604020202020204" pitchFamily="34" charset="0"/>
                  </a:endParaRPr>
                </a:p>
              </p:txBody>
            </p:sp>
            <p:grpSp>
              <p:nvGrpSpPr>
                <p:cNvPr id="360" name="Group 359">
                  <a:extLst>
                    <a:ext uri="{FF2B5EF4-FFF2-40B4-BE49-F238E27FC236}">
                      <a16:creationId xmlns:a16="http://schemas.microsoft.com/office/drawing/2014/main" id="{2344E00C-07C5-2848-8171-BE21DAFBD530}"/>
                    </a:ext>
                  </a:extLst>
                </p:cNvPr>
                <p:cNvGrpSpPr/>
                <p:nvPr/>
              </p:nvGrpSpPr>
              <p:grpSpPr>
                <a:xfrm>
                  <a:off x="2364779" y="3102978"/>
                  <a:ext cx="792250" cy="386595"/>
                  <a:chOff x="2627784" y="3086962"/>
                  <a:chExt cx="3888432" cy="1566174"/>
                </a:xfrm>
                <a:solidFill>
                  <a:schemeClr val="tx1"/>
                </a:solidFill>
              </p:grpSpPr>
              <p:cxnSp>
                <p:nvCxnSpPr>
                  <p:cNvPr id="363" name="Straight Connector 362">
                    <a:extLst>
                      <a:ext uri="{FF2B5EF4-FFF2-40B4-BE49-F238E27FC236}">
                        <a16:creationId xmlns:a16="http://schemas.microsoft.com/office/drawing/2014/main" id="{65C91438-F58E-724F-8870-724BC34DB667}"/>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C8F7712D-BC82-E847-96B0-2DBD452D2866}"/>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Flowchart: Stored Data 4">
                    <a:extLst>
                      <a:ext uri="{FF2B5EF4-FFF2-40B4-BE49-F238E27FC236}">
                        <a16:creationId xmlns:a16="http://schemas.microsoft.com/office/drawing/2014/main" id="{EE06E169-9E9E-B741-939C-F0AFDB6AE525}"/>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cxnSp>
              <p:nvCxnSpPr>
                <p:cNvPr id="361" name="Straight Connector 360">
                  <a:extLst>
                    <a:ext uri="{FF2B5EF4-FFF2-40B4-BE49-F238E27FC236}">
                      <a16:creationId xmlns:a16="http://schemas.microsoft.com/office/drawing/2014/main" id="{A55E3C17-B8F6-2E47-BEB5-1EB898F935BC}"/>
                    </a:ext>
                  </a:extLst>
                </p:cNvPr>
                <p:cNvCxnSpPr>
                  <a:cxnSpLocks/>
                </p:cNvCxnSpPr>
                <p:nvPr/>
              </p:nvCxnSpPr>
              <p:spPr>
                <a:xfrm flipV="1">
                  <a:off x="2371923" y="2683463"/>
                  <a:ext cx="0" cy="4755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2" name="Flowchart: Connector 11">
                  <a:extLst>
                    <a:ext uri="{FF2B5EF4-FFF2-40B4-BE49-F238E27FC236}">
                      <a16:creationId xmlns:a16="http://schemas.microsoft.com/office/drawing/2014/main" id="{1F485AEE-B408-DC4D-8F1C-F6AB053C3062}"/>
                    </a:ext>
                  </a:extLst>
                </p:cNvPr>
                <p:cNvSpPr/>
                <p:nvPr/>
              </p:nvSpPr>
              <p:spPr>
                <a:xfrm>
                  <a:off x="3137006" y="3261899"/>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sp>
            <p:nvSpPr>
              <p:cNvPr id="352" name="Rectangle 351">
                <a:extLst>
                  <a:ext uri="{FF2B5EF4-FFF2-40B4-BE49-F238E27FC236}">
                    <a16:creationId xmlns:a16="http://schemas.microsoft.com/office/drawing/2014/main" id="{07DC30E6-1B5F-0F4F-8959-97CE64645BA2}"/>
                  </a:ext>
                </a:extLst>
              </p:cNvPr>
              <p:cNvSpPr/>
              <p:nvPr/>
            </p:nvSpPr>
            <p:spPr>
              <a:xfrm>
                <a:off x="361555" y="4093106"/>
                <a:ext cx="1905463" cy="3726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AND/OR/NOT logic</a:t>
                </a:r>
              </a:p>
            </p:txBody>
          </p:sp>
        </p:grpSp>
        <p:sp>
          <p:nvSpPr>
            <p:cNvPr id="400" name="Rectangle 399">
              <a:extLst>
                <a:ext uri="{FF2B5EF4-FFF2-40B4-BE49-F238E27FC236}">
                  <a16:creationId xmlns:a16="http://schemas.microsoft.com/office/drawing/2014/main" id="{E336A133-A62A-9446-B18C-C1137BE6BB28}"/>
                </a:ext>
              </a:extLst>
            </p:cNvPr>
            <p:cNvSpPr/>
            <p:nvPr/>
          </p:nvSpPr>
          <p:spPr>
            <a:xfrm>
              <a:off x="407761" y="2294229"/>
              <a:ext cx="180209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cs typeface="Arial" panose="020B0604020202020204" pitchFamily="34" charset="0"/>
                </a:rPr>
                <a:t>Desired operation</a:t>
              </a:r>
            </a:p>
          </p:txBody>
        </p:sp>
      </p:grpSp>
      <p:sp>
        <p:nvSpPr>
          <p:cNvPr id="402" name="Rectangle 401">
            <a:extLst>
              <a:ext uri="{FF2B5EF4-FFF2-40B4-BE49-F238E27FC236}">
                <a16:creationId xmlns:a16="http://schemas.microsoft.com/office/drawing/2014/main" id="{A4C2B0B1-F109-BF40-86A2-AF13430F2E5D}"/>
              </a:ext>
            </a:extLst>
          </p:cNvPr>
          <p:cNvSpPr/>
          <p:nvPr/>
        </p:nvSpPr>
        <p:spPr>
          <a:xfrm>
            <a:off x="6886746" y="2166938"/>
            <a:ext cx="1423788" cy="3382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Main memory</a:t>
            </a:r>
          </a:p>
        </p:txBody>
      </p:sp>
      <p:grpSp>
        <p:nvGrpSpPr>
          <p:cNvPr id="537" name="Group 536">
            <a:extLst>
              <a:ext uri="{FF2B5EF4-FFF2-40B4-BE49-F238E27FC236}">
                <a16:creationId xmlns:a16="http://schemas.microsoft.com/office/drawing/2014/main" id="{683F3061-9834-6644-B7F1-5ED1C37BD9E5}"/>
              </a:ext>
            </a:extLst>
          </p:cNvPr>
          <p:cNvGrpSpPr/>
          <p:nvPr/>
        </p:nvGrpSpPr>
        <p:grpSpPr>
          <a:xfrm>
            <a:off x="6324048" y="2565491"/>
            <a:ext cx="2666557" cy="944792"/>
            <a:chOff x="6324048" y="3191579"/>
            <a:chExt cx="2666557" cy="944792"/>
          </a:xfrm>
        </p:grpSpPr>
        <p:grpSp>
          <p:nvGrpSpPr>
            <p:cNvPr id="410" name="Group 409">
              <a:extLst>
                <a:ext uri="{FF2B5EF4-FFF2-40B4-BE49-F238E27FC236}">
                  <a16:creationId xmlns:a16="http://schemas.microsoft.com/office/drawing/2014/main" id="{94490D99-D821-E243-93B4-A3FF1AF53E3B}"/>
                </a:ext>
              </a:extLst>
            </p:cNvPr>
            <p:cNvGrpSpPr/>
            <p:nvPr/>
          </p:nvGrpSpPr>
          <p:grpSpPr>
            <a:xfrm>
              <a:off x="7658494" y="3191579"/>
              <a:ext cx="1332111" cy="757166"/>
              <a:chOff x="8712770" y="3601416"/>
              <a:chExt cx="1332111" cy="757166"/>
            </a:xfrm>
          </p:grpSpPr>
          <p:grpSp>
            <p:nvGrpSpPr>
              <p:cNvPr id="327" name="Group 326">
                <a:extLst>
                  <a:ext uri="{FF2B5EF4-FFF2-40B4-BE49-F238E27FC236}">
                    <a16:creationId xmlns:a16="http://schemas.microsoft.com/office/drawing/2014/main" id="{FE0C7429-FA54-754D-8C1D-5BF9B31B050D}"/>
                  </a:ext>
                </a:extLst>
              </p:cNvPr>
              <p:cNvGrpSpPr/>
              <p:nvPr/>
            </p:nvGrpSpPr>
            <p:grpSpPr>
              <a:xfrm>
                <a:off x="9235986" y="3601416"/>
                <a:ext cx="808895" cy="757166"/>
                <a:chOff x="4180572" y="1209835"/>
                <a:chExt cx="420003" cy="393144"/>
              </a:xfrm>
            </p:grpSpPr>
            <p:cxnSp>
              <p:nvCxnSpPr>
                <p:cNvPr id="332" name="Straight Connector 331">
                  <a:extLst>
                    <a:ext uri="{FF2B5EF4-FFF2-40B4-BE49-F238E27FC236}">
                      <a16:creationId xmlns:a16="http://schemas.microsoft.com/office/drawing/2014/main" id="{34F1355F-1BFB-C047-BC57-D543E8F10332}"/>
                    </a:ext>
                  </a:extLst>
                </p:cNvPr>
                <p:cNvCxnSpPr>
                  <a:cxnSpLocks/>
                </p:cNvCxnSpPr>
                <p:nvPr/>
              </p:nvCxnSpPr>
              <p:spPr>
                <a:xfrm rot="5400000">
                  <a:off x="4390574" y="1117898"/>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1CFE73E-19C4-B643-A9BD-39BE8B85C4CA}"/>
                    </a:ext>
                  </a:extLst>
                </p:cNvPr>
                <p:cNvCxnSpPr>
                  <a:cxnSpLocks/>
                </p:cNvCxnSpPr>
                <p:nvPr/>
              </p:nvCxnSpPr>
              <p:spPr>
                <a:xfrm rot="5400000">
                  <a:off x="4390574" y="1157152"/>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0BB670D-9CEE-BA48-A6A0-071258D82313}"/>
                    </a:ext>
                  </a:extLst>
                </p:cNvPr>
                <p:cNvCxnSpPr>
                  <a:cxnSpLocks/>
                </p:cNvCxnSpPr>
                <p:nvPr/>
              </p:nvCxnSpPr>
              <p:spPr>
                <a:xfrm rot="5400000">
                  <a:off x="4390574" y="1196406"/>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F2CD54D5-0F3E-B346-AB6D-588F2D60AD14}"/>
                    </a:ext>
                  </a:extLst>
                </p:cNvPr>
                <p:cNvCxnSpPr>
                  <a:cxnSpLocks/>
                </p:cNvCxnSpPr>
                <p:nvPr/>
              </p:nvCxnSpPr>
              <p:spPr>
                <a:xfrm rot="5400000">
                  <a:off x="4390574" y="1235660"/>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F7C06F5-062E-9240-B458-4F9F35B23884}"/>
                    </a:ext>
                  </a:extLst>
                </p:cNvPr>
                <p:cNvCxnSpPr>
                  <a:cxnSpLocks/>
                </p:cNvCxnSpPr>
                <p:nvPr/>
              </p:nvCxnSpPr>
              <p:spPr>
                <a:xfrm rot="5400000">
                  <a:off x="4390574" y="1274913"/>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01AEF7E-71CD-744C-A3E6-029BFA850EB2}"/>
                    </a:ext>
                  </a:extLst>
                </p:cNvPr>
                <p:cNvCxnSpPr>
                  <a:cxnSpLocks/>
                </p:cNvCxnSpPr>
                <p:nvPr/>
              </p:nvCxnSpPr>
              <p:spPr>
                <a:xfrm rot="5400000">
                  <a:off x="4390574" y="1078644"/>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392E9778-4BD5-0B40-9454-8D6E5B7A6E04}"/>
                    </a:ext>
                  </a:extLst>
                </p:cNvPr>
                <p:cNvCxnSpPr>
                  <a:cxnSpLocks/>
                </p:cNvCxnSpPr>
                <p:nvPr/>
              </p:nvCxnSpPr>
              <p:spPr>
                <a:xfrm rot="5400000">
                  <a:off x="4390574" y="1314167"/>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EBC9AE41-85FD-E840-AB4B-9B311BA89CAA}"/>
                    </a:ext>
                  </a:extLst>
                </p:cNvPr>
                <p:cNvCxnSpPr>
                  <a:cxnSpLocks/>
                </p:cNvCxnSpPr>
                <p:nvPr/>
              </p:nvCxnSpPr>
              <p:spPr>
                <a:xfrm>
                  <a:off x="4306703"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16BDAD3-622F-ED48-8001-40C3260A5787}"/>
                    </a:ext>
                  </a:extLst>
                </p:cNvPr>
                <p:cNvCxnSpPr>
                  <a:cxnSpLocks/>
                </p:cNvCxnSpPr>
                <p:nvPr/>
              </p:nvCxnSpPr>
              <p:spPr>
                <a:xfrm>
                  <a:off x="434863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FC1505F-B406-394F-BCF5-F52F283D10EE}"/>
                    </a:ext>
                  </a:extLst>
                </p:cNvPr>
                <p:cNvCxnSpPr>
                  <a:cxnSpLocks/>
                </p:cNvCxnSpPr>
                <p:nvPr/>
              </p:nvCxnSpPr>
              <p:spPr>
                <a:xfrm>
                  <a:off x="4390575"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4AC61C37-3EC1-D244-B3CB-BE318676DB72}"/>
                    </a:ext>
                  </a:extLst>
                </p:cNvPr>
                <p:cNvCxnSpPr>
                  <a:cxnSpLocks/>
                </p:cNvCxnSpPr>
                <p:nvPr/>
              </p:nvCxnSpPr>
              <p:spPr>
                <a:xfrm>
                  <a:off x="4432510"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0B04ED13-D8A4-B846-80FC-8F089810E80F}"/>
                    </a:ext>
                  </a:extLst>
                </p:cNvPr>
                <p:cNvCxnSpPr>
                  <a:cxnSpLocks/>
                </p:cNvCxnSpPr>
                <p:nvPr/>
              </p:nvCxnSpPr>
              <p:spPr>
                <a:xfrm>
                  <a:off x="4474446"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DA1CA297-36D5-7746-A2EE-CB518FCB47E0}"/>
                    </a:ext>
                  </a:extLst>
                </p:cNvPr>
                <p:cNvCxnSpPr>
                  <a:cxnSpLocks/>
                </p:cNvCxnSpPr>
                <p:nvPr/>
              </p:nvCxnSpPr>
              <p:spPr>
                <a:xfrm>
                  <a:off x="426476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12090C9-6421-DE43-BD72-8E242FCC3021}"/>
                    </a:ext>
                  </a:extLst>
                </p:cNvPr>
                <p:cNvCxnSpPr>
                  <a:cxnSpLocks/>
                </p:cNvCxnSpPr>
                <p:nvPr/>
              </p:nvCxnSpPr>
              <p:spPr>
                <a:xfrm>
                  <a:off x="4516382"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Arrow Connector 327">
                <a:extLst>
                  <a:ext uri="{FF2B5EF4-FFF2-40B4-BE49-F238E27FC236}">
                    <a16:creationId xmlns:a16="http://schemas.microsoft.com/office/drawing/2014/main" id="{2CF305BB-4A2B-6D4E-A77F-915E56B27204}"/>
                  </a:ext>
                </a:extLst>
              </p:cNvPr>
              <p:cNvCxnSpPr>
                <a:cxnSpLocks/>
              </p:cNvCxnSpPr>
              <p:nvPr/>
            </p:nvCxnSpPr>
            <p:spPr>
              <a:xfrm flipV="1">
                <a:off x="8712770" y="3786178"/>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329" name="Alternate Process 328">
                <a:extLst>
                  <a:ext uri="{FF2B5EF4-FFF2-40B4-BE49-F238E27FC236}">
                    <a16:creationId xmlns:a16="http://schemas.microsoft.com/office/drawing/2014/main" id="{979AE97D-8066-A045-A4B3-8C6A639EC3A6}"/>
                  </a:ext>
                </a:extLst>
              </p:cNvPr>
              <p:cNvSpPr/>
              <p:nvPr/>
            </p:nvSpPr>
            <p:spPr>
              <a:xfrm>
                <a:off x="9328542" y="3681756"/>
                <a:ext cx="616373" cy="616373"/>
              </a:xfrm>
              <a:prstGeom prst="flowChartAlternateProcess">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30" name="Alternate Process 329">
                <a:extLst>
                  <a:ext uri="{FF2B5EF4-FFF2-40B4-BE49-F238E27FC236}">
                    <a16:creationId xmlns:a16="http://schemas.microsoft.com/office/drawing/2014/main" id="{3091CE4C-BB11-544F-A61C-EAE97BB2D73F}"/>
                  </a:ext>
                </a:extLst>
              </p:cNvPr>
              <p:cNvSpPr>
                <a:spLocks noChangeAspect="1"/>
              </p:cNvSpPr>
              <p:nvPr/>
            </p:nvSpPr>
            <p:spPr>
              <a:xfrm>
                <a:off x="9413187" y="3772082"/>
                <a:ext cx="440267" cy="440267"/>
              </a:xfrm>
              <a:prstGeom prst="flowChartAlternateProcess">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31" name="Rectangle 330">
                <a:extLst>
                  <a:ext uri="{FF2B5EF4-FFF2-40B4-BE49-F238E27FC236}">
                    <a16:creationId xmlns:a16="http://schemas.microsoft.com/office/drawing/2014/main" id="{880C3E18-32D4-F948-BCBB-7B676F25A018}"/>
                  </a:ext>
                </a:extLst>
              </p:cNvPr>
              <p:cNvSpPr/>
              <p:nvPr/>
            </p:nvSpPr>
            <p:spPr>
              <a:xfrm>
                <a:off x="9383793" y="3824517"/>
                <a:ext cx="479811" cy="32944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1" i="0" u="none" strike="noStrike" kern="1200" cap="none" spc="0" normalizeH="0" baseline="0" noProof="0" dirty="0">
                    <a:ln>
                      <a:noFill/>
                    </a:ln>
                    <a:solidFill>
                      <a:prstClr val="white"/>
                    </a:solidFill>
                    <a:effectLst/>
                    <a:uLnTx/>
                    <a:uFillTx/>
                    <a:latin typeface="Cambria" panose="02040503050406030204" pitchFamily="18" charset="0"/>
                    <a:cs typeface="Arial" panose="020B0604020202020204" pitchFamily="34" charset="0"/>
                  </a:rPr>
                  <a:t>ISA</a:t>
                </a:r>
                <a:endParaRPr kumimoji="0" lang="en-US" sz="1541" b="1" i="0" u="none" strike="noStrike" kern="1200" cap="none" spc="0" normalizeH="0" baseline="0" noProof="0" dirty="0">
                  <a:ln>
                    <a:noFill/>
                  </a:ln>
                  <a:solidFill>
                    <a:prstClr val="white"/>
                  </a:solidFill>
                  <a:effectLst/>
                  <a:uLnTx/>
                  <a:uFillTx/>
                  <a:latin typeface="Cambria" panose="02040503050406030204" pitchFamily="18" charset="0"/>
                </a:endParaRPr>
              </a:p>
            </p:txBody>
          </p:sp>
        </p:grpSp>
        <p:sp>
          <p:nvSpPr>
            <p:cNvPr id="403" name="Alternate Process 402">
              <a:extLst>
                <a:ext uri="{FF2B5EF4-FFF2-40B4-BE49-F238E27FC236}">
                  <a16:creationId xmlns:a16="http://schemas.microsoft.com/office/drawing/2014/main" id="{5FC3BDFA-A94E-B34F-BDB2-72466C92F8DF}"/>
                </a:ext>
              </a:extLst>
            </p:cNvPr>
            <p:cNvSpPr/>
            <p:nvPr/>
          </p:nvSpPr>
          <p:spPr>
            <a:xfrm>
              <a:off x="6396862" y="3213312"/>
              <a:ext cx="1226000" cy="347543"/>
            </a:xfrm>
            <a:prstGeom prst="flowChartAlternateProcess">
              <a:avLst/>
            </a:prstGeom>
            <a:solidFill>
              <a:srgbClr val="FFBFBF">
                <a:alpha val="20000"/>
              </a:srgbClr>
            </a:solid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tIns="52832" bIns="52832"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48" i="0" u="none" strike="noStrike" kern="1200" cap="none" spc="0" normalizeH="0" baseline="0" noProof="0" dirty="0" err="1">
                  <a:ln>
                    <a:noFill/>
                  </a:ln>
                  <a:solidFill>
                    <a:srgbClr val="C00000"/>
                  </a:solidFill>
                  <a:effectLst/>
                  <a:uLnTx/>
                  <a:uFillTx/>
                  <a:latin typeface="Cambria" panose="02040503050406030204" pitchFamily="18" charset="0"/>
                  <a:cs typeface="Courier New" panose="02070309020205020404" pitchFamily="49" charset="0"/>
                </a:rPr>
                <a:t>bbop_new</a:t>
              </a:r>
              <a:endParaRPr kumimoji="0" lang="en-US" sz="1348"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p:sp>
          <p:nvSpPr>
            <p:cNvPr id="404" name="Rectangle 403">
              <a:extLst>
                <a:ext uri="{FF2B5EF4-FFF2-40B4-BE49-F238E27FC236}">
                  <a16:creationId xmlns:a16="http://schemas.microsoft.com/office/drawing/2014/main" id="{E378B32C-66DC-EE4B-9A94-EBF4BB4C270D}"/>
                </a:ext>
              </a:extLst>
            </p:cNvPr>
            <p:cNvSpPr/>
            <p:nvPr/>
          </p:nvSpPr>
          <p:spPr>
            <a:xfrm>
              <a:off x="6324048" y="3551596"/>
              <a:ext cx="16770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New SIMDRAM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instruction</a:t>
              </a:r>
            </a:p>
          </p:txBody>
        </p:sp>
      </p:grpSp>
      <p:sp>
        <p:nvSpPr>
          <p:cNvPr id="417" name="Right Arrow 416">
            <a:extLst>
              <a:ext uri="{FF2B5EF4-FFF2-40B4-BE49-F238E27FC236}">
                <a16:creationId xmlns:a16="http://schemas.microsoft.com/office/drawing/2014/main" id="{15CAE4DC-0951-124F-ACDB-2F0D941D15E4}"/>
              </a:ext>
            </a:extLst>
          </p:cNvPr>
          <p:cNvSpPr/>
          <p:nvPr/>
        </p:nvSpPr>
        <p:spPr>
          <a:xfrm>
            <a:off x="4225141" y="1957109"/>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418" name="Rectangle 417">
            <a:extLst>
              <a:ext uri="{FF2B5EF4-FFF2-40B4-BE49-F238E27FC236}">
                <a16:creationId xmlns:a16="http://schemas.microsoft.com/office/drawing/2014/main" id="{66BB5B68-297B-8C48-BE99-8A29882E520B}"/>
              </a:ext>
            </a:extLst>
          </p:cNvPr>
          <p:cNvSpPr/>
          <p:nvPr/>
        </p:nvSpPr>
        <p:spPr>
          <a:xfrm>
            <a:off x="4220177" y="978920"/>
            <a:ext cx="2208216" cy="64633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effectLst/>
                <a:uLnTx/>
                <a:uFillTx/>
                <a:latin typeface="Cambria" panose="02040503050406030204" pitchFamily="18" charset="0"/>
                <a:cs typeface="Arial" panose="020B0604020202020204" pitchFamily="34" charset="0"/>
              </a:rPr>
              <a:t>Step 2: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latin typeface="Cambria" panose="02040503050406030204" pitchFamily="18" charset="0"/>
                <a:cs typeface="Arial" panose="020B0604020202020204" pitchFamily="34" charset="0"/>
              </a:rPr>
              <a:t>sequence of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latin typeface="Cambria" panose="02040503050406030204" pitchFamily="18" charset="0"/>
                <a:cs typeface="Arial" panose="020B0604020202020204" pitchFamily="34" charset="0"/>
              </a:rPr>
              <a:t>DRAM commands</a:t>
            </a:r>
            <a:endParaRPr kumimoji="0" lang="en-US" sz="1800" i="1" u="none" strike="noStrike" kern="1200" cap="none" spc="0" normalizeH="0" baseline="0" noProof="0" dirty="0">
              <a:ln>
                <a:noFill/>
              </a:ln>
              <a:effectLst/>
              <a:uLnTx/>
              <a:uFillTx/>
              <a:latin typeface="Cambria" panose="02040503050406030204" pitchFamily="18" charset="0"/>
              <a:cs typeface="Arial" panose="020B0604020202020204" pitchFamily="34" charset="0"/>
            </a:endParaRPr>
          </a:p>
        </p:txBody>
      </p:sp>
      <p:cxnSp>
        <p:nvCxnSpPr>
          <p:cNvPr id="422" name="Straight Arrow Connector 421">
            <a:extLst>
              <a:ext uri="{FF2B5EF4-FFF2-40B4-BE49-F238E27FC236}">
                <a16:creationId xmlns:a16="http://schemas.microsoft.com/office/drawing/2014/main" id="{847CFCE8-060D-8545-A201-97FA8F015EC6}"/>
              </a:ext>
            </a:extLst>
          </p:cNvPr>
          <p:cNvCxnSpPr>
            <a:cxnSpLocks/>
          </p:cNvCxnSpPr>
          <p:nvPr/>
        </p:nvCxnSpPr>
        <p:spPr>
          <a:xfrm>
            <a:off x="6114413" y="2625799"/>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486" name="Table 485">
            <a:extLst>
              <a:ext uri="{FF2B5EF4-FFF2-40B4-BE49-F238E27FC236}">
                <a16:creationId xmlns:a16="http://schemas.microsoft.com/office/drawing/2014/main" id="{78791F7B-E9B4-9249-8D57-C9EF7EE495EA}"/>
              </a:ext>
            </a:extLst>
          </p:cNvPr>
          <p:cNvGraphicFramePr>
            <a:graphicFrameLocks noGrp="1"/>
          </p:cNvGraphicFramePr>
          <p:nvPr/>
        </p:nvGraphicFramePr>
        <p:xfrm>
          <a:off x="209136" y="4358395"/>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0" i="1" dirty="0">
                          <a:latin typeface="Courier New" panose="02070309020205020404" pitchFamily="49" charset="0"/>
                          <a:cs typeface="Courier New" panose="02070309020205020404" pitchFamily="49" charset="0"/>
                        </a:rPr>
                        <a:t> </a:t>
                      </a:r>
                      <a:r>
                        <a:rPr lang="en-US" sz="1500" b="0" i="1" dirty="0" err="1">
                          <a:solidFill>
                            <a:srgbClr val="C00000"/>
                          </a:solidFill>
                          <a:latin typeface="Courier New" panose="02070309020205020404" pitchFamily="49" charset="0"/>
                          <a:cs typeface="Courier New" panose="02070309020205020404" pitchFamily="49" charset="0"/>
                        </a:rPr>
                        <a:t>bbop_new</a:t>
                      </a:r>
                      <a:endParaRPr lang="en-US" sz="1500" b="0"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490" name="Straight Arrow Connector 489">
            <a:extLst>
              <a:ext uri="{FF2B5EF4-FFF2-40B4-BE49-F238E27FC236}">
                <a16:creationId xmlns:a16="http://schemas.microsoft.com/office/drawing/2014/main" id="{3B85649E-AF19-C741-9832-0401BA82F27F}"/>
              </a:ext>
            </a:extLst>
          </p:cNvPr>
          <p:cNvCxnSpPr>
            <a:cxnSpLocks/>
          </p:cNvCxnSpPr>
          <p:nvPr/>
        </p:nvCxnSpPr>
        <p:spPr>
          <a:xfrm>
            <a:off x="4773682" y="4972819"/>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514" name="Group 513">
            <a:extLst>
              <a:ext uri="{FF2B5EF4-FFF2-40B4-BE49-F238E27FC236}">
                <a16:creationId xmlns:a16="http://schemas.microsoft.com/office/drawing/2014/main" id="{A08F4D0E-7D3F-7A48-86B1-0434036B7964}"/>
              </a:ext>
            </a:extLst>
          </p:cNvPr>
          <p:cNvGrpSpPr/>
          <p:nvPr/>
        </p:nvGrpSpPr>
        <p:grpSpPr>
          <a:xfrm>
            <a:off x="3268356" y="4230462"/>
            <a:ext cx="1427824" cy="1662994"/>
            <a:chOff x="2217624" y="4009629"/>
            <a:chExt cx="741370" cy="863478"/>
          </a:xfrm>
        </p:grpSpPr>
        <p:sp>
          <p:nvSpPr>
            <p:cNvPr id="515" name="Rounded Rectangle 514">
              <a:extLst>
                <a:ext uri="{FF2B5EF4-FFF2-40B4-BE49-F238E27FC236}">
                  <a16:creationId xmlns:a16="http://schemas.microsoft.com/office/drawing/2014/main" id="{08AF774E-E94E-4947-BF44-FD03B960F8C4}"/>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6" name="Rectangle 515">
              <a:extLst>
                <a:ext uri="{FF2B5EF4-FFF2-40B4-BE49-F238E27FC236}">
                  <a16:creationId xmlns:a16="http://schemas.microsoft.com/office/drawing/2014/main" id="{DD609931-2E46-0A4C-B315-50004B55606A}"/>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Control Unit</a:t>
              </a:r>
            </a:p>
          </p:txBody>
        </p:sp>
        <p:grpSp>
          <p:nvGrpSpPr>
            <p:cNvPr id="517" name="Group 516">
              <a:extLst>
                <a:ext uri="{FF2B5EF4-FFF2-40B4-BE49-F238E27FC236}">
                  <a16:creationId xmlns:a16="http://schemas.microsoft.com/office/drawing/2014/main" id="{38957CF0-65A1-AA45-80C1-0E8CD7734AB4}"/>
                </a:ext>
              </a:extLst>
            </p:cNvPr>
            <p:cNvGrpSpPr/>
            <p:nvPr/>
          </p:nvGrpSpPr>
          <p:grpSpPr>
            <a:xfrm>
              <a:off x="2389421" y="4106286"/>
              <a:ext cx="472920" cy="530098"/>
              <a:chOff x="1825441" y="5257201"/>
              <a:chExt cx="348402" cy="390525"/>
            </a:xfrm>
          </p:grpSpPr>
          <p:sp>
            <p:nvSpPr>
              <p:cNvPr id="518" name="Oval 517">
                <a:extLst>
                  <a:ext uri="{FF2B5EF4-FFF2-40B4-BE49-F238E27FC236}">
                    <a16:creationId xmlns:a16="http://schemas.microsoft.com/office/drawing/2014/main" id="{82D077C6-3D0F-3541-A76C-EB4E48A284DB}"/>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9" name="Oval 518">
                <a:extLst>
                  <a:ext uri="{FF2B5EF4-FFF2-40B4-BE49-F238E27FC236}">
                    <a16:creationId xmlns:a16="http://schemas.microsoft.com/office/drawing/2014/main" id="{AB48AD88-6CB8-1D40-843A-730A6C34712D}"/>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520" name="Oval 519">
                <a:extLst>
                  <a:ext uri="{FF2B5EF4-FFF2-40B4-BE49-F238E27FC236}">
                    <a16:creationId xmlns:a16="http://schemas.microsoft.com/office/drawing/2014/main" id="{7F44A061-D99D-5A43-9E51-DE4141D729AD}"/>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521" name="Curved Connector 520">
                <a:extLst>
                  <a:ext uri="{FF2B5EF4-FFF2-40B4-BE49-F238E27FC236}">
                    <a16:creationId xmlns:a16="http://schemas.microsoft.com/office/drawing/2014/main" id="{C9579566-E314-B146-8DAA-B14A04E4AFFF}"/>
                  </a:ext>
                </a:extLst>
              </p:cNvPr>
              <p:cNvCxnSpPr>
                <a:cxnSpLocks/>
                <a:stCxn id="518" idx="6"/>
                <a:endCxn id="51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2" name="Curved Connector 521">
                <a:extLst>
                  <a:ext uri="{FF2B5EF4-FFF2-40B4-BE49-F238E27FC236}">
                    <a16:creationId xmlns:a16="http://schemas.microsoft.com/office/drawing/2014/main" id="{3BED516E-BF3A-9747-9B5C-4087A9D12BE7}"/>
                  </a:ext>
                </a:extLst>
              </p:cNvPr>
              <p:cNvCxnSpPr>
                <a:cxnSpLocks/>
                <a:stCxn id="519" idx="2"/>
                <a:endCxn id="51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3" name="Curved Connector 522">
                <a:extLst>
                  <a:ext uri="{FF2B5EF4-FFF2-40B4-BE49-F238E27FC236}">
                    <a16:creationId xmlns:a16="http://schemas.microsoft.com/office/drawing/2014/main" id="{A76A2905-4981-4548-BFC9-8FA901B9F259}"/>
                  </a:ext>
                </a:extLst>
              </p:cNvPr>
              <p:cNvCxnSpPr>
                <a:cxnSpLocks/>
                <a:stCxn id="519" idx="4"/>
                <a:endCxn id="52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4" name="Curved Connector 523">
                <a:extLst>
                  <a:ext uri="{FF2B5EF4-FFF2-40B4-BE49-F238E27FC236}">
                    <a16:creationId xmlns:a16="http://schemas.microsoft.com/office/drawing/2014/main" id="{9FDFB617-090F-4840-B030-712021578D5C}"/>
                  </a:ext>
                </a:extLst>
              </p:cNvPr>
              <p:cNvCxnSpPr>
                <a:cxnSpLocks/>
                <a:stCxn id="520" idx="1"/>
                <a:endCxn id="51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cxnSp>
        <p:nvCxnSpPr>
          <p:cNvPr id="491" name="Straight Arrow Connector 490">
            <a:extLst>
              <a:ext uri="{FF2B5EF4-FFF2-40B4-BE49-F238E27FC236}">
                <a16:creationId xmlns:a16="http://schemas.microsoft.com/office/drawing/2014/main" id="{B31F4B60-71E4-B941-8828-4F3B9440474D}"/>
              </a:ext>
            </a:extLst>
          </p:cNvPr>
          <p:cNvCxnSpPr>
            <a:cxnSpLocks/>
          </p:cNvCxnSpPr>
          <p:nvPr/>
        </p:nvCxnSpPr>
        <p:spPr>
          <a:xfrm>
            <a:off x="6855040" y="5072342"/>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12A4C154-7025-FD47-A024-BDD217DDFD58}"/>
              </a:ext>
            </a:extLst>
          </p:cNvPr>
          <p:cNvSpPr/>
          <p:nvPr/>
        </p:nvSpPr>
        <p:spPr>
          <a:xfrm rot="16200000" flipH="1">
            <a:off x="8866977" y="5952703"/>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3" name="Oval 492">
            <a:extLst>
              <a:ext uri="{FF2B5EF4-FFF2-40B4-BE49-F238E27FC236}">
                <a16:creationId xmlns:a16="http://schemas.microsoft.com/office/drawing/2014/main" id="{2874F35A-5065-F44D-AA27-27A15C79842D}"/>
              </a:ext>
            </a:extLst>
          </p:cNvPr>
          <p:cNvSpPr/>
          <p:nvPr/>
        </p:nvSpPr>
        <p:spPr>
          <a:xfrm rot="16200000" flipH="1">
            <a:off x="8866977" y="4841244"/>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nvGrpSpPr>
          <p:cNvPr id="7" name="Group 6">
            <a:extLst>
              <a:ext uri="{FF2B5EF4-FFF2-40B4-BE49-F238E27FC236}">
                <a16:creationId xmlns:a16="http://schemas.microsoft.com/office/drawing/2014/main" id="{9AFFF311-89B6-074A-8E50-84D97135160F}"/>
              </a:ext>
            </a:extLst>
          </p:cNvPr>
          <p:cNvGrpSpPr/>
          <p:nvPr/>
        </p:nvGrpSpPr>
        <p:grpSpPr>
          <a:xfrm>
            <a:off x="7378326" y="4574023"/>
            <a:ext cx="1598850" cy="1447274"/>
            <a:chOff x="7378326" y="4574023"/>
            <a:chExt cx="1598850" cy="1447274"/>
          </a:xfrm>
        </p:grpSpPr>
        <p:sp>
          <p:nvSpPr>
            <p:cNvPr id="481" name="Rounded Rectangle 480">
              <a:extLst>
                <a:ext uri="{FF2B5EF4-FFF2-40B4-BE49-F238E27FC236}">
                  <a16:creationId xmlns:a16="http://schemas.microsoft.com/office/drawing/2014/main" id="{4CC62BDE-543A-A646-AD15-2F6D0BA003C8}"/>
                </a:ext>
              </a:extLst>
            </p:cNvPr>
            <p:cNvSpPr/>
            <p:nvPr/>
          </p:nvSpPr>
          <p:spPr>
            <a:xfrm>
              <a:off x="7378326" y="4574023"/>
              <a:ext cx="1598850" cy="1447274"/>
            </a:xfrm>
            <a:prstGeom prst="roundRect">
              <a:avLst/>
            </a:prstGeom>
            <a:solidFill>
              <a:schemeClr val="bg1"/>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08" name="Rectangle 507">
              <a:extLst>
                <a:ext uri="{FF2B5EF4-FFF2-40B4-BE49-F238E27FC236}">
                  <a16:creationId xmlns:a16="http://schemas.microsoft.com/office/drawing/2014/main" id="{1674EF55-FBAC-C140-B105-969C7E8487A7}"/>
                </a:ext>
              </a:extLst>
            </p:cNvPr>
            <p:cNvSpPr/>
            <p:nvPr/>
          </p:nvSpPr>
          <p:spPr>
            <a:xfrm rot="16200000">
              <a:off x="7050052" y="5149985"/>
              <a:ext cx="1117742"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i="0" u="none" strike="noStrike" kern="1200" cap="none" spc="0" normalizeH="0" baseline="0" noProof="0" dirty="0">
                  <a:ln>
                    <a:noFill/>
                  </a:ln>
                  <a:solidFill>
                    <a:prstClr val="black"/>
                  </a:solidFill>
                  <a:effectLst/>
                  <a:uLnTx/>
                  <a:uFillTx/>
                  <a:latin typeface="Cambria" panose="02040503050406030204" pitchFamily="18" charset="0"/>
                  <a:cs typeface="Courier New" panose="02070309020205020404" pitchFamily="49" charset="0"/>
                </a:rPr>
                <a:t>ACT/PRE</a:t>
              </a:r>
            </a:p>
          </p:txBody>
        </p:sp>
        <p:cxnSp>
          <p:nvCxnSpPr>
            <p:cNvPr id="513" name="Straight Arrow Connector 512">
              <a:extLst>
                <a:ext uri="{FF2B5EF4-FFF2-40B4-BE49-F238E27FC236}">
                  <a16:creationId xmlns:a16="http://schemas.microsoft.com/office/drawing/2014/main" id="{67315A1D-7333-AF40-992D-CD542F832E8F}"/>
                </a:ext>
              </a:extLst>
            </p:cNvPr>
            <p:cNvCxnSpPr>
              <a:cxnSpLocks/>
            </p:cNvCxnSpPr>
            <p:nvPr/>
          </p:nvCxnSpPr>
          <p:spPr>
            <a:xfrm flipV="1">
              <a:off x="7756927" y="5327935"/>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86EEC01-1B3C-E648-9FD9-9FAA1DBE32F6}"/>
                </a:ext>
              </a:extLst>
            </p:cNvPr>
            <p:cNvGrpSpPr/>
            <p:nvPr/>
          </p:nvGrpSpPr>
          <p:grpSpPr>
            <a:xfrm>
              <a:off x="8308041" y="4657875"/>
              <a:ext cx="557538" cy="1269957"/>
              <a:chOff x="8308041" y="4657875"/>
              <a:chExt cx="557538" cy="1269957"/>
            </a:xfrm>
          </p:grpSpPr>
          <p:grpSp>
            <p:nvGrpSpPr>
              <p:cNvPr id="494" name="Group 493">
                <a:extLst>
                  <a:ext uri="{FF2B5EF4-FFF2-40B4-BE49-F238E27FC236}">
                    <a16:creationId xmlns:a16="http://schemas.microsoft.com/office/drawing/2014/main" id="{274DF094-4A4F-EE40-A2C8-396255F6A071}"/>
                  </a:ext>
                </a:extLst>
              </p:cNvPr>
              <p:cNvGrpSpPr/>
              <p:nvPr/>
            </p:nvGrpSpPr>
            <p:grpSpPr>
              <a:xfrm>
                <a:off x="8308041" y="4657875"/>
                <a:ext cx="557538" cy="1269957"/>
                <a:chOff x="4830795" y="4111398"/>
                <a:chExt cx="289491" cy="755921"/>
              </a:xfrm>
            </p:grpSpPr>
            <p:grpSp>
              <p:nvGrpSpPr>
                <p:cNvPr id="495" name="Group 494">
                  <a:extLst>
                    <a:ext uri="{FF2B5EF4-FFF2-40B4-BE49-F238E27FC236}">
                      <a16:creationId xmlns:a16="http://schemas.microsoft.com/office/drawing/2014/main" id="{E5755728-FCB9-8C4E-A32A-4028662ECD5C}"/>
                    </a:ext>
                  </a:extLst>
                </p:cNvPr>
                <p:cNvGrpSpPr/>
                <p:nvPr/>
              </p:nvGrpSpPr>
              <p:grpSpPr>
                <a:xfrm>
                  <a:off x="4830795" y="4111398"/>
                  <a:ext cx="289489" cy="755921"/>
                  <a:chOff x="4830795" y="4111398"/>
                  <a:chExt cx="289489" cy="755921"/>
                </a:xfrm>
              </p:grpSpPr>
              <p:sp>
                <p:nvSpPr>
                  <p:cNvPr id="497" name="Rectangle 496">
                    <a:extLst>
                      <a:ext uri="{FF2B5EF4-FFF2-40B4-BE49-F238E27FC236}">
                        <a16:creationId xmlns:a16="http://schemas.microsoft.com/office/drawing/2014/main" id="{4CF51F47-9CF9-E246-8AF7-923C6DFFD206}"/>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8" name="Oval 497">
                    <a:extLst>
                      <a:ext uri="{FF2B5EF4-FFF2-40B4-BE49-F238E27FC236}">
                        <a16:creationId xmlns:a16="http://schemas.microsoft.com/office/drawing/2014/main" id="{08F4B84C-DC65-DC4A-9941-F10662BD6C08}"/>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9" name="Oval 498">
                    <a:extLst>
                      <a:ext uri="{FF2B5EF4-FFF2-40B4-BE49-F238E27FC236}">
                        <a16:creationId xmlns:a16="http://schemas.microsoft.com/office/drawing/2014/main" id="{E795B588-B028-1E44-97F4-6AC8A2F616A4}"/>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0" name="Oval 499">
                    <a:extLst>
                      <a:ext uri="{FF2B5EF4-FFF2-40B4-BE49-F238E27FC236}">
                        <a16:creationId xmlns:a16="http://schemas.microsoft.com/office/drawing/2014/main" id="{189C9B04-5FAE-244B-9F2B-53D0DCC3CAEB}"/>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1" name="Oval 500">
                    <a:extLst>
                      <a:ext uri="{FF2B5EF4-FFF2-40B4-BE49-F238E27FC236}">
                        <a16:creationId xmlns:a16="http://schemas.microsoft.com/office/drawing/2014/main" id="{EBEE26E3-3CFD-3E45-AFAA-C5A356787197}"/>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496" name="Rectangle 495">
                  <a:extLst>
                    <a:ext uri="{FF2B5EF4-FFF2-40B4-BE49-F238E27FC236}">
                      <a16:creationId xmlns:a16="http://schemas.microsoft.com/office/drawing/2014/main" id="{D894887A-25F1-1F44-BEEE-9C506341120D}"/>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grpSp>
            <p:nvGrpSpPr>
              <p:cNvPr id="502" name="Group 501">
                <a:extLst>
                  <a:ext uri="{FF2B5EF4-FFF2-40B4-BE49-F238E27FC236}">
                    <a16:creationId xmlns:a16="http://schemas.microsoft.com/office/drawing/2014/main" id="{2DB1DD8B-FB18-8849-9A9F-035F264A4AC8}"/>
                  </a:ext>
                </a:extLst>
              </p:cNvPr>
              <p:cNvGrpSpPr/>
              <p:nvPr/>
            </p:nvGrpSpPr>
            <p:grpSpPr>
              <a:xfrm rot="16200000">
                <a:off x="8185361" y="5143465"/>
                <a:ext cx="756076" cy="293602"/>
                <a:chOff x="4340198" y="1826549"/>
                <a:chExt cx="485918" cy="276639"/>
              </a:xfrm>
            </p:grpSpPr>
            <p:sp>
              <p:nvSpPr>
                <p:cNvPr id="503" name="Rectangle 502">
                  <a:extLst>
                    <a:ext uri="{FF2B5EF4-FFF2-40B4-BE49-F238E27FC236}">
                      <a16:creationId xmlns:a16="http://schemas.microsoft.com/office/drawing/2014/main" id="{8F40DD31-E5D3-1949-BB4A-77B0A48B9C3C}"/>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4" name="Rectangle 503">
                  <a:extLst>
                    <a:ext uri="{FF2B5EF4-FFF2-40B4-BE49-F238E27FC236}">
                      <a16:creationId xmlns:a16="http://schemas.microsoft.com/office/drawing/2014/main" id="{A95F48CB-8E25-8B4E-AE80-FF1A55ADD162}"/>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528" name="Oval 527">
                <a:extLst>
                  <a:ext uri="{FF2B5EF4-FFF2-40B4-BE49-F238E27FC236}">
                    <a16:creationId xmlns:a16="http://schemas.microsoft.com/office/drawing/2014/main" id="{18A4C544-1AC7-8549-9BF1-30B0708AB663}"/>
                  </a:ext>
                </a:extLst>
              </p:cNvPr>
              <p:cNvSpPr>
                <a:spLocks noChangeAspect="1"/>
              </p:cNvSpPr>
              <p:nvPr/>
            </p:nvSpPr>
            <p:spPr>
              <a:xfrm>
                <a:off x="8788782" y="582428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29" name="Oval 528">
                <a:extLst>
                  <a:ext uri="{FF2B5EF4-FFF2-40B4-BE49-F238E27FC236}">
                    <a16:creationId xmlns:a16="http://schemas.microsoft.com/office/drawing/2014/main" id="{5EC38BF4-30F8-1543-A138-A684F818BBD9}"/>
                  </a:ext>
                </a:extLst>
              </p:cNvPr>
              <p:cNvSpPr>
                <a:spLocks noChangeAspect="1"/>
              </p:cNvSpPr>
              <p:nvPr/>
            </p:nvSpPr>
            <p:spPr>
              <a:xfrm>
                <a:off x="8782340" y="472079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grpSp>
      <p:graphicFrame>
        <p:nvGraphicFramePr>
          <p:cNvPr id="531" name="Table 530">
            <a:extLst>
              <a:ext uri="{FF2B5EF4-FFF2-40B4-BE49-F238E27FC236}">
                <a16:creationId xmlns:a16="http://schemas.microsoft.com/office/drawing/2014/main" id="{1229032C-D001-F644-92AC-B94E443D54F6}"/>
              </a:ext>
            </a:extLst>
          </p:cNvPr>
          <p:cNvGraphicFramePr>
            <a:graphicFrameLocks noGrp="1"/>
          </p:cNvGraphicFramePr>
          <p:nvPr/>
        </p:nvGraphicFramePr>
        <p:xfrm>
          <a:off x="5082745" y="4275721"/>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ACT/PRE/PRE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cxnSp>
        <p:nvCxnSpPr>
          <p:cNvPr id="533" name="Straight Connector 532">
            <a:extLst>
              <a:ext uri="{FF2B5EF4-FFF2-40B4-BE49-F238E27FC236}">
                <a16:creationId xmlns:a16="http://schemas.microsoft.com/office/drawing/2014/main" id="{9F194B97-A4A4-1F4A-A3A1-1A1C65904476}"/>
              </a:ext>
            </a:extLst>
          </p:cNvPr>
          <p:cNvCxnSpPr/>
          <p:nvPr/>
        </p:nvCxnSpPr>
        <p:spPr>
          <a:xfrm>
            <a:off x="129785" y="3596854"/>
            <a:ext cx="8884429"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35" name="Group 534">
            <a:extLst>
              <a:ext uri="{FF2B5EF4-FFF2-40B4-BE49-F238E27FC236}">
                <a16:creationId xmlns:a16="http://schemas.microsoft.com/office/drawing/2014/main" id="{96685389-20B3-8146-B6CF-E569C240BE1C}"/>
              </a:ext>
            </a:extLst>
          </p:cNvPr>
          <p:cNvGrpSpPr/>
          <p:nvPr/>
        </p:nvGrpSpPr>
        <p:grpSpPr>
          <a:xfrm>
            <a:off x="2307434" y="931164"/>
            <a:ext cx="1931355" cy="2049796"/>
            <a:chOff x="2307434" y="1557252"/>
            <a:chExt cx="1931355" cy="2049796"/>
          </a:xfrm>
        </p:grpSpPr>
        <p:grpSp>
          <p:nvGrpSpPr>
            <p:cNvPr id="416" name="Group 415">
              <a:extLst>
                <a:ext uri="{FF2B5EF4-FFF2-40B4-BE49-F238E27FC236}">
                  <a16:creationId xmlns:a16="http://schemas.microsoft.com/office/drawing/2014/main" id="{D06BFF73-B8EA-3D47-ADEB-7CFAD8555C79}"/>
                </a:ext>
              </a:extLst>
            </p:cNvPr>
            <p:cNvGrpSpPr/>
            <p:nvPr/>
          </p:nvGrpSpPr>
          <p:grpSpPr>
            <a:xfrm>
              <a:off x="2660496" y="1557252"/>
              <a:ext cx="1578293" cy="2049796"/>
              <a:chOff x="2755612" y="1974313"/>
              <a:chExt cx="1578293" cy="2049796"/>
            </a:xfrm>
          </p:grpSpPr>
          <p:grpSp>
            <p:nvGrpSpPr>
              <p:cNvPr id="414" name="Group 413">
                <a:extLst>
                  <a:ext uri="{FF2B5EF4-FFF2-40B4-BE49-F238E27FC236}">
                    <a16:creationId xmlns:a16="http://schemas.microsoft.com/office/drawing/2014/main" id="{8D26F9AA-55CA-5743-8D81-55784DD770A5}"/>
                  </a:ext>
                </a:extLst>
              </p:cNvPr>
              <p:cNvGrpSpPr/>
              <p:nvPr/>
            </p:nvGrpSpPr>
            <p:grpSpPr>
              <a:xfrm>
                <a:off x="2755612" y="2475443"/>
                <a:ext cx="1578293" cy="1548666"/>
                <a:chOff x="3211452" y="2874384"/>
                <a:chExt cx="1578293" cy="1548666"/>
              </a:xfrm>
            </p:grpSpPr>
            <p:sp>
              <p:nvSpPr>
                <p:cNvPr id="379" name="Rounded Rectangle 378">
                  <a:extLst>
                    <a:ext uri="{FF2B5EF4-FFF2-40B4-BE49-F238E27FC236}">
                      <a16:creationId xmlns:a16="http://schemas.microsoft.com/office/drawing/2014/main" id="{2E7BFECB-70FA-7F47-80F2-805C0314D392}"/>
                    </a:ext>
                  </a:extLst>
                </p:cNvPr>
                <p:cNvSpPr/>
                <p:nvPr/>
              </p:nvSpPr>
              <p:spPr>
                <a:xfrm>
                  <a:off x="3211452" y="2874384"/>
                  <a:ext cx="1466613" cy="1204068"/>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408" name="Group 407">
                  <a:extLst>
                    <a:ext uri="{FF2B5EF4-FFF2-40B4-BE49-F238E27FC236}">
                      <a16:creationId xmlns:a16="http://schemas.microsoft.com/office/drawing/2014/main" id="{A14FF517-2E12-FC47-882D-2E8C59A93BBB}"/>
                    </a:ext>
                  </a:extLst>
                </p:cNvPr>
                <p:cNvGrpSpPr/>
                <p:nvPr/>
              </p:nvGrpSpPr>
              <p:grpSpPr>
                <a:xfrm>
                  <a:off x="3412005" y="3198852"/>
                  <a:ext cx="1161942" cy="528322"/>
                  <a:chOff x="3412005" y="3198852"/>
                  <a:chExt cx="1161942" cy="528322"/>
                </a:xfrm>
              </p:grpSpPr>
              <p:grpSp>
                <p:nvGrpSpPr>
                  <p:cNvPr id="381" name="Group 380">
                    <a:extLst>
                      <a:ext uri="{FF2B5EF4-FFF2-40B4-BE49-F238E27FC236}">
                        <a16:creationId xmlns:a16="http://schemas.microsoft.com/office/drawing/2014/main" id="{2E0EFF5E-6202-DA47-8AD7-65046C1735C1}"/>
                      </a:ext>
                    </a:extLst>
                  </p:cNvPr>
                  <p:cNvGrpSpPr/>
                  <p:nvPr/>
                </p:nvGrpSpPr>
                <p:grpSpPr>
                  <a:xfrm>
                    <a:off x="3412005" y="3198852"/>
                    <a:ext cx="1128558" cy="528322"/>
                    <a:chOff x="1332999" y="4174190"/>
                    <a:chExt cx="1175252" cy="550180"/>
                  </a:xfrm>
                </p:grpSpPr>
                <p:grpSp>
                  <p:nvGrpSpPr>
                    <p:cNvPr id="383" name="Group 382">
                      <a:extLst>
                        <a:ext uri="{FF2B5EF4-FFF2-40B4-BE49-F238E27FC236}">
                          <a16:creationId xmlns:a16="http://schemas.microsoft.com/office/drawing/2014/main" id="{90112E02-8E4D-764B-81E5-B5AE43416020}"/>
                        </a:ext>
                      </a:extLst>
                    </p:cNvPr>
                    <p:cNvGrpSpPr/>
                    <p:nvPr/>
                  </p:nvGrpSpPr>
                  <p:grpSpPr>
                    <a:xfrm>
                      <a:off x="2147787" y="4431167"/>
                      <a:ext cx="360464" cy="69048"/>
                      <a:chOff x="4793112" y="4167661"/>
                      <a:chExt cx="360464" cy="69048"/>
                    </a:xfrm>
                  </p:grpSpPr>
                  <p:cxnSp>
                    <p:nvCxnSpPr>
                      <p:cNvPr id="394" name="Straight Connector 393">
                        <a:extLst>
                          <a:ext uri="{FF2B5EF4-FFF2-40B4-BE49-F238E27FC236}">
                            <a16:creationId xmlns:a16="http://schemas.microsoft.com/office/drawing/2014/main" id="{0F5DE70C-DCDB-9047-8B2D-0972443A5BD8}"/>
                          </a:ext>
                        </a:extLst>
                      </p:cNvPr>
                      <p:cNvCxnSpPr/>
                      <p:nvPr/>
                    </p:nvCxnSpPr>
                    <p:spPr>
                      <a:xfrm flipH="1">
                        <a:off x="4793112" y="4202185"/>
                        <a:ext cx="345242" cy="0"/>
                      </a:xfrm>
                      <a:prstGeom prst="line">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Flowchart: Connector 11">
                        <a:extLst>
                          <a:ext uri="{FF2B5EF4-FFF2-40B4-BE49-F238E27FC236}">
                            <a16:creationId xmlns:a16="http://schemas.microsoft.com/office/drawing/2014/main" id="{2632382D-A056-FD43-AD2C-A7F8EA1831BF}"/>
                          </a:ext>
                        </a:extLst>
                      </p:cNvPr>
                      <p:cNvSpPr/>
                      <p:nvPr/>
                    </p:nvSpPr>
                    <p:spPr>
                      <a:xfrm>
                        <a:off x="5084528" y="4167661"/>
                        <a:ext cx="69048"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4" name="Group 383">
                      <a:extLst>
                        <a:ext uri="{FF2B5EF4-FFF2-40B4-BE49-F238E27FC236}">
                          <a16:creationId xmlns:a16="http://schemas.microsoft.com/office/drawing/2014/main" id="{DC6B394D-4AC6-4D4B-9472-BE87C07F22F8}"/>
                        </a:ext>
                      </a:extLst>
                    </p:cNvPr>
                    <p:cNvGrpSpPr/>
                    <p:nvPr/>
                  </p:nvGrpSpPr>
                  <p:grpSpPr>
                    <a:xfrm>
                      <a:off x="1333740" y="4250347"/>
                      <a:ext cx="414294" cy="69048"/>
                      <a:chOff x="3838217" y="3992220"/>
                      <a:chExt cx="414294" cy="69048"/>
                    </a:xfrm>
                  </p:grpSpPr>
                  <p:cxnSp>
                    <p:nvCxnSpPr>
                      <p:cNvPr id="392" name="Straight Connector 391">
                        <a:extLst>
                          <a:ext uri="{FF2B5EF4-FFF2-40B4-BE49-F238E27FC236}">
                            <a16:creationId xmlns:a16="http://schemas.microsoft.com/office/drawing/2014/main" id="{7430DEA5-979B-1E4D-8B44-1B147801909E}"/>
                          </a:ext>
                        </a:extLst>
                      </p:cNvPr>
                      <p:cNvCxnSpPr/>
                      <p:nvPr/>
                    </p:nvCxnSpPr>
                    <p:spPr>
                      <a:xfrm flipH="1">
                        <a:off x="3907266" y="4026731"/>
                        <a:ext cx="345245" cy="0"/>
                      </a:xfrm>
                      <a:prstGeom prst="line">
                        <a:avLst/>
                      </a:prstGeom>
                      <a:solidFill>
                        <a:schemeClr val="tx1"/>
                      </a:solidFill>
                      <a:ln w="12700" cap="flat" cmpd="sng" algn="ctr">
                        <a:solidFill>
                          <a:schemeClr val="tx1"/>
                        </a:solidFill>
                        <a:prstDash val="solid"/>
                      </a:ln>
                      <a:effectLst/>
                    </p:spPr>
                  </p:cxnSp>
                  <p:sp>
                    <p:nvSpPr>
                      <p:cNvPr id="393" name="Flowchart: Connector 8">
                        <a:extLst>
                          <a:ext uri="{FF2B5EF4-FFF2-40B4-BE49-F238E27FC236}">
                            <a16:creationId xmlns:a16="http://schemas.microsoft.com/office/drawing/2014/main" id="{E95AB8CB-F0A3-7D42-88D4-8FD7C5BFF50F}"/>
                          </a:ext>
                        </a:extLst>
                      </p:cNvPr>
                      <p:cNvSpPr/>
                      <p:nvPr/>
                    </p:nvSpPr>
                    <p:spPr>
                      <a:xfrm>
                        <a:off x="3838217" y="3992220"/>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5" name="Group 384">
                      <a:extLst>
                        <a:ext uri="{FF2B5EF4-FFF2-40B4-BE49-F238E27FC236}">
                          <a16:creationId xmlns:a16="http://schemas.microsoft.com/office/drawing/2014/main" id="{1C6DFE12-5613-F64E-9744-3B5530C3E624}"/>
                        </a:ext>
                      </a:extLst>
                    </p:cNvPr>
                    <p:cNvGrpSpPr/>
                    <p:nvPr/>
                  </p:nvGrpSpPr>
                  <p:grpSpPr>
                    <a:xfrm>
                      <a:off x="1341169" y="4431167"/>
                      <a:ext cx="406864" cy="69048"/>
                      <a:chOff x="3845646" y="4269682"/>
                      <a:chExt cx="406864" cy="69048"/>
                    </a:xfrm>
                  </p:grpSpPr>
                  <p:cxnSp>
                    <p:nvCxnSpPr>
                      <p:cNvPr id="390" name="Straight Connector 389">
                        <a:extLst>
                          <a:ext uri="{FF2B5EF4-FFF2-40B4-BE49-F238E27FC236}">
                            <a16:creationId xmlns:a16="http://schemas.microsoft.com/office/drawing/2014/main" id="{5923A7B9-B94E-A848-A136-F6DE99FC773A}"/>
                          </a:ext>
                        </a:extLst>
                      </p:cNvPr>
                      <p:cNvCxnSpPr/>
                      <p:nvPr/>
                    </p:nvCxnSpPr>
                    <p:spPr>
                      <a:xfrm flipH="1">
                        <a:off x="3907266" y="4304207"/>
                        <a:ext cx="345244" cy="0"/>
                      </a:xfrm>
                      <a:prstGeom prst="line">
                        <a:avLst/>
                      </a:prstGeom>
                      <a:solidFill>
                        <a:schemeClr val="tx1"/>
                      </a:solidFill>
                      <a:ln w="12700" cap="flat" cmpd="sng" algn="ctr">
                        <a:solidFill>
                          <a:schemeClr val="tx1"/>
                        </a:solidFill>
                        <a:prstDash val="solid"/>
                      </a:ln>
                      <a:effectLst/>
                    </p:spPr>
                  </p:cxnSp>
                  <p:sp>
                    <p:nvSpPr>
                      <p:cNvPr id="391" name="Flowchart: Connector 9">
                        <a:extLst>
                          <a:ext uri="{FF2B5EF4-FFF2-40B4-BE49-F238E27FC236}">
                            <a16:creationId xmlns:a16="http://schemas.microsoft.com/office/drawing/2014/main" id="{4B77B613-2F03-6E4A-AD34-B8504D238286}"/>
                          </a:ext>
                        </a:extLst>
                      </p:cNvPr>
                      <p:cNvSpPr/>
                      <p:nvPr/>
                    </p:nvSpPr>
                    <p:spPr>
                      <a:xfrm>
                        <a:off x="3845646" y="4269682"/>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6" name="Group 385">
                      <a:extLst>
                        <a:ext uri="{FF2B5EF4-FFF2-40B4-BE49-F238E27FC236}">
                          <a16:creationId xmlns:a16="http://schemas.microsoft.com/office/drawing/2014/main" id="{C0A2E64F-6546-F042-811A-622AC14A99B1}"/>
                        </a:ext>
                      </a:extLst>
                    </p:cNvPr>
                    <p:cNvGrpSpPr/>
                    <p:nvPr/>
                  </p:nvGrpSpPr>
                  <p:grpSpPr>
                    <a:xfrm>
                      <a:off x="1332999" y="4593843"/>
                      <a:ext cx="390964" cy="69048"/>
                      <a:chOff x="3845645" y="4571954"/>
                      <a:chExt cx="390964" cy="69048"/>
                    </a:xfrm>
                  </p:grpSpPr>
                  <p:sp>
                    <p:nvSpPr>
                      <p:cNvPr id="388" name="Flowchart: Connector 9">
                        <a:extLst>
                          <a:ext uri="{FF2B5EF4-FFF2-40B4-BE49-F238E27FC236}">
                            <a16:creationId xmlns:a16="http://schemas.microsoft.com/office/drawing/2014/main" id="{CFB88838-9CFC-BE4E-998E-9F66DC098730}"/>
                          </a:ext>
                        </a:extLst>
                      </p:cNvPr>
                      <p:cNvSpPr/>
                      <p:nvPr/>
                    </p:nvSpPr>
                    <p:spPr>
                      <a:xfrm>
                        <a:off x="3845645" y="4571954"/>
                        <a:ext cx="69047"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cxnSp>
                    <p:nvCxnSpPr>
                      <p:cNvPr id="389" name="Straight Connector 388">
                        <a:extLst>
                          <a:ext uri="{FF2B5EF4-FFF2-40B4-BE49-F238E27FC236}">
                            <a16:creationId xmlns:a16="http://schemas.microsoft.com/office/drawing/2014/main" id="{38D784D0-9C48-EA4C-9B1D-0EDF227F3BAE}"/>
                          </a:ext>
                        </a:extLst>
                      </p:cNvPr>
                      <p:cNvCxnSpPr/>
                      <p:nvPr/>
                    </p:nvCxnSpPr>
                    <p:spPr>
                      <a:xfrm flipH="1">
                        <a:off x="3891367" y="4615548"/>
                        <a:ext cx="345242" cy="0"/>
                      </a:xfrm>
                      <a:prstGeom prst="line">
                        <a:avLst/>
                      </a:prstGeom>
                      <a:solidFill>
                        <a:schemeClr val="tx1"/>
                      </a:solidFill>
                      <a:ln w="12700" cap="flat" cmpd="sng" algn="ctr">
                        <a:solidFill>
                          <a:schemeClr val="tx1"/>
                        </a:solidFill>
                        <a:prstDash val="solid"/>
                      </a:ln>
                      <a:effectLst/>
                    </p:spPr>
                  </p:cxnSp>
                </p:grpSp>
                <p:sp>
                  <p:nvSpPr>
                    <p:cNvPr id="387" name="Oval 386">
                      <a:extLst>
                        <a:ext uri="{FF2B5EF4-FFF2-40B4-BE49-F238E27FC236}">
                          <a16:creationId xmlns:a16="http://schemas.microsoft.com/office/drawing/2014/main" id="{B9309423-001F-EC4B-A985-B4DEBFFAD982}"/>
                        </a:ext>
                      </a:extLst>
                    </p:cNvPr>
                    <p:cNvSpPr>
                      <a:spLocks noChangeAspect="1"/>
                    </p:cNvSpPr>
                    <p:nvPr/>
                  </p:nvSpPr>
                  <p:spPr>
                    <a:xfrm>
                      <a:off x="1650303" y="4174190"/>
                      <a:ext cx="550179" cy="550180"/>
                    </a:xfrm>
                    <a:prstGeom prst="ellipse">
                      <a:avLst/>
                    </a:prstGeom>
                    <a:solidFill>
                      <a:srgbClr val="D3DBD5"/>
                    </a:solidFill>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US" sz="2022"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grpSp>
              <p:sp>
                <p:nvSpPr>
                  <p:cNvPr id="382" name="TextBox 381">
                    <a:extLst>
                      <a:ext uri="{FF2B5EF4-FFF2-40B4-BE49-F238E27FC236}">
                        <a16:creationId xmlns:a16="http://schemas.microsoft.com/office/drawing/2014/main" id="{0169CB78-9A64-3943-AAF8-0F621B786CF9}"/>
                      </a:ext>
                    </a:extLst>
                  </p:cNvPr>
                  <p:cNvSpPr txBox="1"/>
                  <p:nvPr/>
                </p:nvSpPr>
                <p:spPr>
                  <a:xfrm>
                    <a:off x="3694179" y="3310909"/>
                    <a:ext cx="879768" cy="3294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MAJ</a:t>
                    </a:r>
                  </a:p>
                </p:txBody>
              </p:sp>
            </p:grpSp>
            <p:sp>
              <p:nvSpPr>
                <p:cNvPr id="396" name="Rectangle 395">
                  <a:extLst>
                    <a:ext uri="{FF2B5EF4-FFF2-40B4-BE49-F238E27FC236}">
                      <a16:creationId xmlns:a16="http://schemas.microsoft.com/office/drawing/2014/main" id="{253C3A41-5E8D-9945-B93A-5F07E7684541}"/>
                    </a:ext>
                  </a:extLst>
                </p:cNvPr>
                <p:cNvSpPr/>
                <p:nvPr/>
              </p:nvSpPr>
              <p:spPr>
                <a:xfrm>
                  <a:off x="3226497" y="4084496"/>
                  <a:ext cx="156324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effectLst/>
                      <a:uLnTx/>
                      <a:uFillTx/>
                      <a:latin typeface="Cambria" panose="02040503050406030204" pitchFamily="18" charset="0"/>
                      <a:cs typeface="Arial" panose="020B0604020202020204" pitchFamily="34" charset="0"/>
                    </a:rPr>
                    <a:t>MAJ/NOT logic</a:t>
                  </a:r>
                </a:p>
              </p:txBody>
            </p:sp>
          </p:grpSp>
          <p:sp>
            <p:nvSpPr>
              <p:cNvPr id="415" name="Rectangle 414">
                <a:extLst>
                  <a:ext uri="{FF2B5EF4-FFF2-40B4-BE49-F238E27FC236}">
                    <a16:creationId xmlns:a16="http://schemas.microsoft.com/office/drawing/2014/main" id="{D2DF1CC8-CF8C-4941-8135-FD7570C97FD7}"/>
                  </a:ext>
                </a:extLst>
              </p:cNvPr>
              <p:cNvSpPr/>
              <p:nvPr/>
            </p:nvSpPr>
            <p:spPr>
              <a:xfrm>
                <a:off x="2785695" y="1974313"/>
                <a:ext cx="1443920"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effectLst/>
                    <a:uLnTx/>
                    <a:uFillTx/>
                    <a:latin typeface="Cambria" panose="02040503050406030204" pitchFamily="18" charset="0"/>
                    <a:cs typeface="Arial" panose="020B0604020202020204" pitchFamily="34" charset="0"/>
                  </a:rPr>
                  <a:t>Step 1: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effectLst/>
                    <a:uLnTx/>
                    <a:uFillTx/>
                    <a:latin typeface="Cambria" panose="02040503050406030204" pitchFamily="18" charset="0"/>
                    <a:cs typeface="Arial" panose="020B0604020202020204" pitchFamily="34" charset="0"/>
                  </a:rPr>
                  <a:t>MAJ logic</a:t>
                </a:r>
              </a:p>
            </p:txBody>
          </p:sp>
        </p:grpSp>
        <p:sp>
          <p:nvSpPr>
            <p:cNvPr id="534" name="Right Arrow 533">
              <a:extLst>
                <a:ext uri="{FF2B5EF4-FFF2-40B4-BE49-F238E27FC236}">
                  <a16:creationId xmlns:a16="http://schemas.microsoft.com/office/drawing/2014/main" id="{444D3331-2F50-DA42-AB1E-B39351D5CBEF}"/>
                </a:ext>
              </a:extLst>
            </p:cNvPr>
            <p:cNvSpPr/>
            <p:nvPr/>
          </p:nvSpPr>
          <p:spPr>
            <a:xfrm>
              <a:off x="2307434" y="2619261"/>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EF9D8263-4725-9041-8503-14C3B104646A}"/>
                  </a:ext>
                </a:extLst>
              </p:cNvPr>
              <p:cNvSpPr/>
              <p:nvPr/>
            </p:nvSpPr>
            <p:spPr>
              <a:xfrm>
                <a:off x="4548574" y="3029879"/>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t>𝜇</m:t>
                    </m:r>
                  </m:oMath>
                </a14:m>
                <a:r>
                  <a:rPr kumimoji="0" lang="en-US" sz="1600" i="1" u="none" strike="noStrike" kern="1200" cap="none" spc="0" normalizeH="0" baseline="0" noProof="0" dirty="0">
                    <a:ln>
                      <a:noFill/>
                    </a:ln>
                    <a:solidFill>
                      <a:schemeClr val="tx1"/>
                    </a:solidFill>
                    <a:effectLst/>
                    <a:uLnTx/>
                    <a:uFillTx/>
                    <a:latin typeface="Cambria" panose="02040503050406030204" pitchFamily="18" charset="0"/>
                    <a:cs typeface="Arial" panose="020B0604020202020204" pitchFamily="34" charset="0"/>
                  </a:rPr>
                  <a:t>Program</a:t>
                </a:r>
              </a:p>
            </p:txBody>
          </p:sp>
        </mc:Choice>
        <mc:Fallback xmlns="">
          <p:sp>
            <p:nvSpPr>
              <p:cNvPr id="156" name="Rectangle 155">
                <a:extLst>
                  <a:ext uri="{FF2B5EF4-FFF2-40B4-BE49-F238E27FC236}">
                    <a16:creationId xmlns:a16="http://schemas.microsoft.com/office/drawing/2014/main" id="{EF9D8263-4725-9041-8503-14C3B104646A}"/>
                  </a:ext>
                </a:extLst>
              </p:cNvPr>
              <p:cNvSpPr>
                <a:spLocks noRot="1" noChangeAspect="1" noMove="1" noResize="1" noEditPoints="1" noAdjustHandles="1" noChangeArrowheads="1" noChangeShapeType="1" noTextEdit="1"/>
              </p:cNvSpPr>
              <p:nvPr/>
            </p:nvSpPr>
            <p:spPr>
              <a:xfrm>
                <a:off x="4548574" y="3029879"/>
                <a:ext cx="1559686" cy="338554"/>
              </a:xfrm>
              <a:prstGeom prst="rect">
                <a:avLst/>
              </a:prstGeom>
              <a:blipFill>
                <a:blip r:embed="rId4"/>
                <a:stretch>
                  <a:fillRect t="-3571"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ysClr val="windowText" lastClr="000000"/>
                                    </a:solidFill>
                                    <a:latin typeface="Cambria Math" panose="02040503050406030204" pitchFamily="18" charset="0"/>
                                    <a:ea typeface="Cambria Math" panose="02040503050406030204" pitchFamily="18" charset="0"/>
                                  </a:rPr>
                                  <m:t>𝜇</m:t>
                                </m:r>
                                <m:r>
                                  <a:rPr lang="en-US" sz="1300" b="0" i="1" smtClean="0">
                                    <a:solidFill>
                                      <a:sysClr val="windowText" lastClr="000000"/>
                                    </a:solidFill>
                                    <a:latin typeface="Cambria Math" panose="02040503050406030204" pitchFamily="18" charset="0"/>
                                    <a:ea typeface="Cambria Math" panose="02040503050406030204" pitchFamily="18" charset="0"/>
                                  </a:rPr>
                                  <m:t>𝑃𝑟𝑜𝑔𝑟𝑎𝑚</m:t>
                                </m:r>
                              </m:oMath>
                            </m:oMathPara>
                          </a14:m>
                          <a:endParaRPr lang="en-US" sz="1300" b="0" dirty="0"/>
                        </a:p>
                      </a:txBody>
                      <a:tcPr marL="121921" marR="121921" marT="0" marB="0">
                        <a:lnL w="12700" cmpd="sng">
                          <a:noFill/>
                        </a:lnL>
                        <a:lnT w="12700" cmpd="sng">
                          <a:noFill/>
                        </a:lnT>
                        <a:solidFill>
                          <a:schemeClr val="bg1"/>
                        </a:solid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rgbClr val="C00000"/>
                                    </a:solidFill>
                                    <a:latin typeface="Cambria Math" panose="02040503050406030204" pitchFamily="18" charset="0"/>
                                    <a:ea typeface="Cambria Math" panose="02040503050406030204" pitchFamily="18" charset="0"/>
                                  </a:rPr>
                                  <m:t>𝜇</m:t>
                                </m:r>
                                <m:r>
                                  <a:rPr lang="en-US" sz="1300" b="0" i="1" smtClean="0">
                                    <a:solidFill>
                                      <a:srgbClr val="C00000"/>
                                    </a:solidFill>
                                    <a:latin typeface="Cambria Math" panose="02040503050406030204" pitchFamily="18" charset="0"/>
                                    <a:ea typeface="Cambria Math" panose="02040503050406030204" pitchFamily="18" charset="0"/>
                                  </a:rPr>
                                  <m:t>𝑃𝑟𝑜𝑔𝑟𝑎𝑚</m:t>
                                </m:r>
                              </m:oMath>
                            </m:oMathPara>
                          </a14:m>
                          <a:endParaRPr lang="en-US" sz="1300" b="0" dirty="0">
                            <a:solidFill>
                              <a:srgbClr val="C00000"/>
                            </a:solidFill>
                          </a:endParaRPr>
                        </a:p>
                      </a:txBody>
                      <a:tcPr marL="121921" marR="121921" marT="0" marB="0">
                        <a:lnL w="12700" cmpd="sng">
                          <a:noFill/>
                        </a:lnL>
                        <a:lnB w="12700" cmpd="sng">
                          <a:noFill/>
                        </a:lnB>
                        <a:solidFill>
                          <a:srgbClr val="FFBFBF">
                            <a:alpha val="20000"/>
                          </a:srgbClr>
                        </a:solid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Choice>
        <mc:Fallback xmlns="">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endParaRPr lang="en-US"/>
                        </a:p>
                      </a:txBody>
                      <a:tcPr marL="121921" marR="121921" marT="0" marB="0">
                        <a:lnL w="12700" cmpd="sng">
                          <a:noFill/>
                        </a:lnL>
                        <a:lnT w="12700" cmpd="sng">
                          <a:noFill/>
                        </a:lnT>
                        <a:blipFill>
                          <a:blip r:embed="rId5"/>
                          <a:stretch>
                            <a:fillRect r="-103093" b="-104348"/>
                          </a:stretch>
                        </a:blip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endParaRPr lang="en-US"/>
                        </a:p>
                      </a:txBody>
                      <a:tcPr marL="121921" marR="121921" marT="0" marB="0">
                        <a:lnL w="12700" cmpd="sng">
                          <a:noFill/>
                        </a:lnL>
                        <a:lnB w="12700" cmpd="sng">
                          <a:noFill/>
                        </a:lnB>
                        <a:blipFill>
                          <a:blip r:embed="rId5"/>
                          <a:stretch>
                            <a:fillRect t="-100000" r="-103093" b="-4348"/>
                          </a:stretch>
                        </a:blip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Fallback>
      </mc:AlternateContent>
      <p:grpSp>
        <p:nvGrpSpPr>
          <p:cNvPr id="536" name="Group 535">
            <a:extLst>
              <a:ext uri="{FF2B5EF4-FFF2-40B4-BE49-F238E27FC236}">
                <a16:creationId xmlns:a16="http://schemas.microsoft.com/office/drawing/2014/main" id="{2560DD54-9826-2C47-AB02-2D240A0B9D80}"/>
              </a:ext>
            </a:extLst>
          </p:cNvPr>
          <p:cNvGrpSpPr/>
          <p:nvPr/>
        </p:nvGrpSpPr>
        <p:grpSpPr>
          <a:xfrm>
            <a:off x="6427968" y="1254721"/>
            <a:ext cx="2581861" cy="876925"/>
            <a:chOff x="6398771" y="1855706"/>
            <a:chExt cx="2581861" cy="876925"/>
          </a:xfrm>
        </p:grpSpPr>
        <p:grpSp>
          <p:nvGrpSpPr>
            <p:cNvPr id="411" name="Group 410">
              <a:extLst>
                <a:ext uri="{FF2B5EF4-FFF2-40B4-BE49-F238E27FC236}">
                  <a16:creationId xmlns:a16="http://schemas.microsoft.com/office/drawing/2014/main" id="{FF418A7D-059D-6D42-81F6-DBE7E7D21647}"/>
                </a:ext>
              </a:extLst>
            </p:cNvPr>
            <p:cNvGrpSpPr/>
            <p:nvPr/>
          </p:nvGrpSpPr>
          <p:grpSpPr>
            <a:xfrm>
              <a:off x="7799060" y="2499642"/>
              <a:ext cx="981071" cy="194415"/>
              <a:chOff x="8915995" y="2957417"/>
              <a:chExt cx="981071" cy="194415"/>
            </a:xfrm>
          </p:grpSpPr>
          <p:sp>
            <p:nvSpPr>
              <p:cNvPr id="318" name="Rectangle 317">
                <a:extLst>
                  <a:ext uri="{FF2B5EF4-FFF2-40B4-BE49-F238E27FC236}">
                    <a16:creationId xmlns:a16="http://schemas.microsoft.com/office/drawing/2014/main" id="{C992AC50-DC13-E74F-88D1-7802744C36A9}"/>
                  </a:ext>
                </a:extLst>
              </p:cNvPr>
              <p:cNvSpPr/>
              <p:nvPr/>
            </p:nvSpPr>
            <p:spPr>
              <a:xfrm>
                <a:off x="8915995" y="2960414"/>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19" name="Rectangle 318">
                <a:extLst>
                  <a:ext uri="{FF2B5EF4-FFF2-40B4-BE49-F238E27FC236}">
                    <a16:creationId xmlns:a16="http://schemas.microsoft.com/office/drawing/2014/main" id="{D80906D0-E127-714F-9EEF-4E0EBC42F894}"/>
                  </a:ext>
                </a:extLst>
              </p:cNvPr>
              <p:cNvSpPr/>
              <p:nvPr/>
            </p:nvSpPr>
            <p:spPr>
              <a:xfrm>
                <a:off x="9115367" y="2960414"/>
                <a:ext cx="193681" cy="181779"/>
              </a:xfrm>
              <a:prstGeom prst="rect">
                <a:avLst/>
              </a:prstGeom>
              <a:solidFill>
                <a:srgbClr val="FFF5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0" name="Rectangle 319">
                <a:extLst>
                  <a:ext uri="{FF2B5EF4-FFF2-40B4-BE49-F238E27FC236}">
                    <a16:creationId xmlns:a16="http://schemas.microsoft.com/office/drawing/2014/main" id="{E73B4CC9-DBE2-9A44-A34E-CCAD535F3A01}"/>
                  </a:ext>
                </a:extLst>
              </p:cNvPr>
              <p:cNvSpPr/>
              <p:nvPr/>
            </p:nvSpPr>
            <p:spPr>
              <a:xfrm>
                <a:off x="9302399" y="2958834"/>
                <a:ext cx="193681" cy="181779"/>
              </a:xfrm>
              <a:prstGeom prst="rect">
                <a:avLst/>
              </a:prstGeom>
              <a:solidFill>
                <a:srgbClr val="CCD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1" name="Rectangle 320">
                <a:extLst>
                  <a:ext uri="{FF2B5EF4-FFF2-40B4-BE49-F238E27FC236}">
                    <a16:creationId xmlns:a16="http://schemas.microsoft.com/office/drawing/2014/main" id="{FD7D0DC0-81B9-D944-BADC-40C28F06EC59}"/>
                  </a:ext>
                </a:extLst>
              </p:cNvPr>
              <p:cNvSpPr/>
              <p:nvPr/>
            </p:nvSpPr>
            <p:spPr>
              <a:xfrm>
                <a:off x="9498287" y="2957417"/>
                <a:ext cx="193681" cy="181779"/>
              </a:xfrm>
              <a:prstGeom prst="rect">
                <a:avLst/>
              </a:prstGeom>
              <a:solidFill>
                <a:srgbClr val="A8D4A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2" name="Rectangle 321">
                <a:extLst>
                  <a:ext uri="{FF2B5EF4-FFF2-40B4-BE49-F238E27FC236}">
                    <a16:creationId xmlns:a16="http://schemas.microsoft.com/office/drawing/2014/main" id="{2BB41B32-4625-3E4E-879F-E44646621104}"/>
                  </a:ext>
                </a:extLst>
              </p:cNvPr>
              <p:cNvSpPr/>
              <p:nvPr/>
            </p:nvSpPr>
            <p:spPr>
              <a:xfrm>
                <a:off x="9695138" y="2958836"/>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3" name="Rectangle 322">
                <a:extLst>
                  <a:ext uri="{FF2B5EF4-FFF2-40B4-BE49-F238E27FC236}">
                    <a16:creationId xmlns:a16="http://schemas.microsoft.com/office/drawing/2014/main" id="{B16A6573-C63A-604E-BCF7-11033B6B437F}"/>
                  </a:ext>
                </a:extLst>
              </p:cNvPr>
              <p:cNvSpPr/>
              <p:nvPr/>
            </p:nvSpPr>
            <p:spPr>
              <a:xfrm>
                <a:off x="8924556" y="2970053"/>
                <a:ext cx="972510" cy="1817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sp>
          <p:nvSpPr>
            <p:cNvPr id="324" name="Alternate Process 323">
              <a:extLst>
                <a:ext uri="{FF2B5EF4-FFF2-40B4-BE49-F238E27FC236}">
                  <a16:creationId xmlns:a16="http://schemas.microsoft.com/office/drawing/2014/main" id="{38133FEE-43AB-C44A-8F12-40B52477EF96}"/>
                </a:ext>
              </a:extLst>
            </p:cNvPr>
            <p:cNvSpPr/>
            <p:nvPr/>
          </p:nvSpPr>
          <p:spPr>
            <a:xfrm>
              <a:off x="6413697" y="2171484"/>
              <a:ext cx="2507323" cy="561147"/>
            </a:xfrm>
            <a:prstGeom prst="flowChartAlternateProcess">
              <a:avLst/>
            </a:prstGeom>
            <a:no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rPr>
              </a:b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25" name="Rectangle 324">
                  <a:extLst>
                    <a:ext uri="{FF2B5EF4-FFF2-40B4-BE49-F238E27FC236}">
                      <a16:creationId xmlns:a16="http://schemas.microsoft.com/office/drawing/2014/main" id="{CDDEC419-1959-D94D-A13C-5010ED3DF0FC}"/>
                    </a:ext>
                  </a:extLst>
                </p:cNvPr>
                <p:cNvSpPr/>
                <p:nvPr/>
              </p:nvSpPr>
              <p:spPr>
                <a:xfrm>
                  <a:off x="6398771" y="1855706"/>
                  <a:ext cx="258186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New SIMDRAM </a:t>
                  </a:r>
                  <a14:m>
                    <m:oMath xmlns:m="http://schemas.openxmlformats.org/officeDocument/2006/math">
                      <m:r>
                        <a:rPr kumimoji="0" lang="en-US" sz="1600" b="0" i="1" u="none" strike="noStrike" kern="1200" cap="none" spc="0" normalizeH="0" baseline="0" noProof="0">
                          <a:ln>
                            <a:noFill/>
                          </a:ln>
                          <a:solidFill>
                            <a:srgbClr val="2E5597"/>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Program</a:t>
                  </a:r>
                </a:p>
              </p:txBody>
            </p:sp>
          </mc:Choice>
          <mc:Fallback xmlns="">
            <p:sp>
              <p:nvSpPr>
                <p:cNvPr id="325" name="Rectangle 324">
                  <a:extLst>
                    <a:ext uri="{FF2B5EF4-FFF2-40B4-BE49-F238E27FC236}">
                      <a16:creationId xmlns:a16="http://schemas.microsoft.com/office/drawing/2014/main" id="{CDDEC419-1959-D94D-A13C-5010ED3DF0FC}"/>
                    </a:ext>
                  </a:extLst>
                </p:cNvPr>
                <p:cNvSpPr>
                  <a:spLocks noRot="1" noChangeAspect="1" noMove="1" noResize="1" noEditPoints="1" noAdjustHandles="1" noChangeArrowheads="1" noChangeShapeType="1" noTextEdit="1"/>
                </p:cNvSpPr>
                <p:nvPr/>
              </p:nvSpPr>
              <p:spPr>
                <a:xfrm>
                  <a:off x="6398771" y="1855706"/>
                  <a:ext cx="2581861" cy="338554"/>
                </a:xfrm>
                <a:prstGeom prst="rect">
                  <a:avLst/>
                </a:prstGeom>
                <a:blipFill>
                  <a:blip r:embed="rId6"/>
                  <a:stretch>
                    <a:fillRect t="-3571" b="-2142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10" name="Rectangle 509">
                <a:extLst>
                  <a:ext uri="{FF2B5EF4-FFF2-40B4-BE49-F238E27FC236}">
                    <a16:creationId xmlns:a16="http://schemas.microsoft.com/office/drawing/2014/main" id="{9C6CE501-A4E7-5B41-86A1-C530B64A3437}"/>
                  </a:ext>
                </a:extLst>
              </p:cNvPr>
              <p:cNvSpPr/>
              <p:nvPr/>
            </p:nvSpPr>
            <p:spPr>
              <a:xfrm>
                <a:off x="5062752" y="5549825"/>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p:txBody>
          </p:sp>
        </mc:Choice>
        <mc:Fallback xmlns="">
          <p:sp>
            <p:nvSpPr>
              <p:cNvPr id="510" name="Rectangle 509">
                <a:extLst>
                  <a:ext uri="{FF2B5EF4-FFF2-40B4-BE49-F238E27FC236}">
                    <a16:creationId xmlns:a16="http://schemas.microsoft.com/office/drawing/2014/main" id="{9C6CE501-A4E7-5B41-86A1-C530B64A3437}"/>
                  </a:ext>
                </a:extLst>
              </p:cNvPr>
              <p:cNvSpPr>
                <a:spLocks noRot="1" noChangeAspect="1" noMove="1" noResize="1" noEditPoints="1" noAdjustHandles="1" noChangeArrowheads="1" noChangeShapeType="1" noTextEdit="1"/>
              </p:cNvSpPr>
              <p:nvPr/>
            </p:nvSpPr>
            <p:spPr>
              <a:xfrm>
                <a:off x="5062752" y="5549825"/>
                <a:ext cx="1559686" cy="338554"/>
              </a:xfrm>
              <a:prstGeom prst="rect">
                <a:avLst/>
              </a:prstGeom>
              <a:blipFill>
                <a:blip r:embed="rId7"/>
                <a:stretch>
                  <a:fillRect t="-3571" b="-25000"/>
                </a:stretch>
              </a:blipFill>
            </p:spPr>
            <p:txBody>
              <a:bodyPr/>
              <a:lstStyle/>
              <a:p>
                <a:r>
                  <a:rPr lang="en-US">
                    <a:noFill/>
                  </a:rPr>
                  <a:t> </a:t>
                </a:r>
              </a:p>
            </p:txBody>
          </p:sp>
        </mc:Fallback>
      </mc:AlternateContent>
    </p:spTree>
    <p:extLst>
      <p:ext uri="{BB962C8B-B14F-4D97-AF65-F5344CB8AC3E}">
        <p14:creationId xmlns:p14="http://schemas.microsoft.com/office/powerpoint/2010/main" val="21606716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noAutofit/>
          </a:bodyPr>
          <a:lstStyle/>
          <a:p>
            <a:r>
              <a:rPr lang="en-US" sz="4000" b="1" dirty="0"/>
              <a:t>Step 3: </a:t>
            </a:r>
            <a:r>
              <a:rPr lang="en-US" sz="4000" dirty="0"/>
              <a:t>µProgram</a:t>
            </a:r>
            <a:r>
              <a:rPr lang="en-US" sz="4000" b="1" dirty="0"/>
              <a:t> Execution</a:t>
            </a:r>
          </a:p>
        </p:txBody>
      </p:sp>
      <p:sp>
        <p:nvSpPr>
          <p:cNvPr id="3" name="Content Placeholder 2">
            <a:extLst>
              <a:ext uri="{FF2B5EF4-FFF2-40B4-BE49-F238E27FC236}">
                <a16:creationId xmlns:a16="http://schemas.microsoft.com/office/drawing/2014/main" id="{2AA24493-947D-A44B-BC44-FBF7C8449BCF}"/>
              </a:ext>
            </a:extLst>
          </p:cNvPr>
          <p:cNvSpPr>
            <a:spLocks noGrp="1"/>
          </p:cNvSpPr>
          <p:nvPr>
            <p:ph idx="1"/>
          </p:nvPr>
        </p:nvSpPr>
        <p:spPr>
          <a:xfrm>
            <a:off x="75991" y="782570"/>
            <a:ext cx="8987622" cy="5318753"/>
          </a:xfrm>
        </p:spPr>
        <p:txBody>
          <a:bodyPr/>
          <a:lstStyle/>
          <a:p>
            <a:pPr marL="0" indent="0">
              <a:buNone/>
            </a:pPr>
            <a:r>
              <a:rPr lang="en-US" sz="2200" dirty="0">
                <a:latin typeface="Cambria" panose="02040503050406030204" pitchFamily="18" charset="0"/>
              </a:rPr>
              <a:t> </a:t>
            </a:r>
          </a:p>
        </p:txBody>
      </p:sp>
      <p:sp>
        <p:nvSpPr>
          <p:cNvPr id="316" name="Oval 315">
            <a:extLst>
              <a:ext uri="{FF2B5EF4-FFF2-40B4-BE49-F238E27FC236}">
                <a16:creationId xmlns:a16="http://schemas.microsoft.com/office/drawing/2014/main" id="{6770D35C-7264-0049-95CD-58D4DDF3EDED}"/>
              </a:ext>
            </a:extLst>
          </p:cNvPr>
          <p:cNvSpPr/>
          <p:nvPr/>
        </p:nvSpPr>
        <p:spPr>
          <a:xfrm flipH="1">
            <a:off x="11015591" y="2382396"/>
            <a:ext cx="143179" cy="8636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cs typeface="Arial" panose="020B0604020202020204" pitchFamily="34" charset="0"/>
            </a:endParaRPr>
          </a:p>
        </p:txBody>
      </p:sp>
      <p:sp>
        <p:nvSpPr>
          <p:cNvPr id="157" name="Content Placeholder 2">
            <a:extLst>
              <a:ext uri="{FF2B5EF4-FFF2-40B4-BE49-F238E27FC236}">
                <a16:creationId xmlns:a16="http://schemas.microsoft.com/office/drawing/2014/main" id="{CBA0CD2D-F5CA-254C-AABE-B8FAB199D311}"/>
              </a:ext>
            </a:extLst>
          </p:cNvPr>
          <p:cNvSpPr txBox="1">
            <a:spLocks/>
          </p:cNvSpPr>
          <p:nvPr/>
        </p:nvSpPr>
        <p:spPr>
          <a:xfrm>
            <a:off x="59106" y="818315"/>
            <a:ext cx="8987622" cy="28849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solidFill>
                  <a:schemeClr val="accent6">
                    <a:lumMod val="75000"/>
                  </a:schemeClr>
                </a:solidFill>
                <a:latin typeface="Candara" panose="020E0502030303020204" pitchFamily="34" charset="0"/>
              </a:rPr>
              <a:t>SIMDRAM control unit: </a:t>
            </a:r>
            <a:r>
              <a:rPr lang="en-US" sz="2800" dirty="0">
                <a:latin typeface="Candara" panose="020E0502030303020204" pitchFamily="34" charset="0"/>
              </a:rPr>
              <a:t>handles the execution of the µProgram at runtime </a:t>
            </a:r>
          </a:p>
          <a:p>
            <a:endParaRPr lang="en-US" sz="100" dirty="0">
              <a:latin typeface="Candara" panose="020E0502030303020204" pitchFamily="34" charset="0"/>
            </a:endParaRPr>
          </a:p>
          <a:p>
            <a:r>
              <a:rPr lang="en-US" sz="2800" dirty="0">
                <a:latin typeface="Candara" panose="020E0502030303020204" pitchFamily="34" charset="0"/>
              </a:rPr>
              <a:t>Upon receiving a </a:t>
            </a:r>
            <a:r>
              <a:rPr lang="en-US" sz="2800" b="1" dirty="0" err="1">
                <a:solidFill>
                  <a:srgbClr val="C00000"/>
                </a:solidFill>
                <a:latin typeface="Candara" panose="020E0502030303020204" pitchFamily="34" charset="0"/>
              </a:rPr>
              <a:t>bbop</a:t>
            </a:r>
            <a:r>
              <a:rPr lang="en-US" sz="2800" b="1" dirty="0">
                <a:solidFill>
                  <a:srgbClr val="C00000"/>
                </a:solidFill>
                <a:latin typeface="Candara" panose="020E0502030303020204" pitchFamily="34" charset="0"/>
              </a:rPr>
              <a:t> instruction</a:t>
            </a:r>
            <a:r>
              <a:rPr lang="en-US" sz="2800" dirty="0">
                <a:latin typeface="Candara" panose="020E0502030303020204" pitchFamily="34" charset="0"/>
              </a:rPr>
              <a:t>, the control unit:</a:t>
            </a:r>
          </a:p>
          <a:p>
            <a:endParaRPr lang="en-US" sz="100" i="1" dirty="0">
              <a:latin typeface="Candara" panose="020E0502030303020204" pitchFamily="34" charset="0"/>
            </a:endParaRPr>
          </a:p>
          <a:p>
            <a:pPr marL="914400" lvl="1" indent="-457200">
              <a:buFont typeface="+mj-lt"/>
              <a:buAutoNum type="arabicPeriod"/>
            </a:pPr>
            <a:r>
              <a:rPr lang="en-US" sz="2400" dirty="0">
                <a:solidFill>
                  <a:schemeClr val="accent5"/>
                </a:solidFill>
                <a:latin typeface="Candara" panose="020E0502030303020204" pitchFamily="34" charset="0"/>
              </a:rPr>
              <a:t>Loads the µProgram</a:t>
            </a:r>
            <a:r>
              <a:rPr lang="en-US" sz="2400" dirty="0">
                <a:solidFill>
                  <a:schemeClr val="accent1"/>
                </a:solidFill>
                <a:latin typeface="Candara" panose="020E0502030303020204" pitchFamily="34" charset="0"/>
              </a:rPr>
              <a:t> </a:t>
            </a:r>
            <a:r>
              <a:rPr lang="en-US" sz="2400" dirty="0">
                <a:latin typeface="Candara" panose="020E0502030303020204" pitchFamily="34" charset="0"/>
              </a:rPr>
              <a:t>corresponding to SIMDRAM operation</a:t>
            </a:r>
          </a:p>
          <a:p>
            <a:pPr marL="914400" lvl="1" indent="-457200">
              <a:buFont typeface="+mj-lt"/>
              <a:buAutoNum type="arabicPeriod"/>
            </a:pPr>
            <a:endParaRPr lang="en-US" sz="100" dirty="0">
              <a:latin typeface="Candara" panose="020E0502030303020204" pitchFamily="34" charset="0"/>
            </a:endParaRPr>
          </a:p>
          <a:p>
            <a:pPr marL="914400" lvl="1" indent="-457200">
              <a:buFont typeface="+mj-lt"/>
              <a:buAutoNum type="arabicPeriod"/>
            </a:pPr>
            <a:r>
              <a:rPr lang="en-US" sz="2400" dirty="0">
                <a:solidFill>
                  <a:schemeClr val="accent5"/>
                </a:solidFill>
                <a:latin typeface="Candara" panose="020E0502030303020204" pitchFamily="34" charset="0"/>
              </a:rPr>
              <a:t>Issues the sequence of DRAM commands (ACT/PRE) </a:t>
            </a:r>
            <a:r>
              <a:rPr lang="en-US" sz="2400" dirty="0">
                <a:latin typeface="Candara" panose="020E0502030303020204" pitchFamily="34" charset="0"/>
              </a:rPr>
              <a:t>stored in the µProgram</a:t>
            </a:r>
            <a:r>
              <a:rPr lang="en-US" sz="2400" dirty="0">
                <a:solidFill>
                  <a:schemeClr val="accent5"/>
                </a:solidFill>
                <a:latin typeface="Candara" panose="020E0502030303020204" pitchFamily="34" charset="0"/>
              </a:rPr>
              <a:t> </a:t>
            </a:r>
            <a:r>
              <a:rPr lang="en-US" sz="2400" dirty="0">
                <a:latin typeface="Candara" panose="020E0502030303020204" pitchFamily="34" charset="0"/>
              </a:rPr>
              <a:t>to SIMDRAM subarrays to perform the in-DRAM operation </a:t>
            </a:r>
          </a:p>
          <a:p>
            <a:pPr marL="0" indent="0">
              <a:buNone/>
            </a:pPr>
            <a:endParaRPr lang="en-US" sz="2000" dirty="0">
              <a:latin typeface="Candara" panose="020E0502030303020204" pitchFamily="34" charset="0"/>
            </a:endParaRPr>
          </a:p>
          <a:p>
            <a:pPr marL="457200" indent="-457200">
              <a:buFont typeface="+mj-lt"/>
              <a:buAutoNum type="arabicPeriod"/>
            </a:pPr>
            <a:endParaRPr lang="en-US" sz="2000" dirty="0">
              <a:latin typeface="Candara" panose="020E0502030303020204" pitchFamily="34" charset="0"/>
            </a:endParaRPr>
          </a:p>
          <a:p>
            <a:pPr marL="0" indent="0">
              <a:buNone/>
            </a:pPr>
            <a:endParaRPr lang="en-US" sz="2200" dirty="0">
              <a:latin typeface="Candara" panose="020E0502030303020204" pitchFamily="34" charset="0"/>
            </a:endParaRPr>
          </a:p>
          <a:p>
            <a:pPr lvl="1"/>
            <a:endParaRPr lang="en-US" sz="1600" dirty="0">
              <a:latin typeface="Candara" panose="020E0502030303020204" pitchFamily="34" charset="0"/>
            </a:endParaRPr>
          </a:p>
        </p:txBody>
      </p:sp>
      <p:grpSp>
        <p:nvGrpSpPr>
          <p:cNvPr id="160" name="Group 159">
            <a:extLst>
              <a:ext uri="{FF2B5EF4-FFF2-40B4-BE49-F238E27FC236}">
                <a16:creationId xmlns:a16="http://schemas.microsoft.com/office/drawing/2014/main" id="{2B03EDD0-1437-EE49-951F-2B9397CDCFDF}"/>
              </a:ext>
            </a:extLst>
          </p:cNvPr>
          <p:cNvGrpSpPr/>
          <p:nvPr/>
        </p:nvGrpSpPr>
        <p:grpSpPr>
          <a:xfrm>
            <a:off x="2791159" y="3991856"/>
            <a:ext cx="4083060" cy="2461604"/>
            <a:chOff x="2784191" y="4268508"/>
            <a:chExt cx="4083060" cy="2461604"/>
          </a:xfrm>
        </p:grpSpPr>
        <p:sp>
          <p:nvSpPr>
            <p:cNvPr id="161" name="Rectangle 160">
              <a:extLst>
                <a:ext uri="{FF2B5EF4-FFF2-40B4-BE49-F238E27FC236}">
                  <a16:creationId xmlns:a16="http://schemas.microsoft.com/office/drawing/2014/main" id="{A65DB52E-1F4D-4B4F-B201-D257CA3C6622}"/>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1"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ndParaRPr>
            </a:p>
          </p:txBody>
        </p:sp>
        <mc:AlternateContent xmlns:mc="http://schemas.openxmlformats.org/markup-compatibility/2006" xmlns:a14="http://schemas.microsoft.com/office/drawing/2010/main">
          <mc:Choice Requires="a14">
            <p:sp>
              <p:nvSpPr>
                <p:cNvPr id="162" name="Rectangle 161">
                  <a:extLst>
                    <a:ext uri="{FF2B5EF4-FFF2-40B4-BE49-F238E27FC236}">
                      <a16:creationId xmlns:a16="http://schemas.microsoft.com/office/drawing/2014/main" id="{FA096806-C7A7-5A41-94E0-161CBC69747F}"/>
                    </a:ext>
                  </a:extLst>
                </p:cNvPr>
                <p:cNvSpPr/>
                <p:nvPr/>
              </p:nvSpPr>
              <p:spPr>
                <a:xfrm>
                  <a:off x="3274323" y="4268508"/>
                  <a:ext cx="354751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chemeClr val="tx1"/>
                      </a:solidFill>
                      <a:effectLst/>
                      <a:uLnTx/>
                      <a:uFillTx/>
                      <a:latin typeface="Cambria" panose="02040503050406030204" pitchFamily="18" charset="0"/>
                      <a:cs typeface="Arial" panose="020B0604020202020204" pitchFamily="34" charset="0"/>
                    </a:rPr>
                    <a:t>Step 3: Execution according to </a:t>
                  </a:r>
                  <a14:m>
                    <m:oMath xmlns:m="http://schemas.openxmlformats.org/officeDocument/2006/math">
                      <m:r>
                        <a:rPr kumimoji="0" lang="en-US" sz="14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rPr>
                        <m:t>𝜇</m:t>
                      </m:r>
                    </m:oMath>
                  </a14:m>
                  <a:r>
                    <a:rPr kumimoji="0" lang="en-US" sz="1400" b="0" i="1" u="none" strike="noStrike" kern="1200" cap="none" spc="0" normalizeH="0" baseline="0" noProof="0" dirty="0">
                      <a:ln>
                        <a:noFill/>
                      </a:ln>
                      <a:solidFill>
                        <a:schemeClr val="tx1"/>
                      </a:solidFill>
                      <a:effectLst/>
                      <a:uLnTx/>
                      <a:uFillTx/>
                      <a:latin typeface="Cambria" panose="02040503050406030204" pitchFamily="18" charset="0"/>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p>
              </p:txBody>
            </p:sp>
          </mc:Choice>
          <mc:Fallback xmlns="">
            <p:sp>
              <p:nvSpPr>
                <p:cNvPr id="162" name="Rectangle 161">
                  <a:extLst>
                    <a:ext uri="{FF2B5EF4-FFF2-40B4-BE49-F238E27FC236}">
                      <a16:creationId xmlns:a16="http://schemas.microsoft.com/office/drawing/2014/main" id="{FA096806-C7A7-5A41-94E0-161CBC69747F}"/>
                    </a:ext>
                  </a:extLst>
                </p:cNvPr>
                <p:cNvSpPr>
                  <a:spLocks noRot="1" noChangeAspect="1" noMove="1" noResize="1" noEditPoints="1" noAdjustHandles="1" noChangeArrowheads="1" noChangeShapeType="1" noTextEdit="1"/>
                </p:cNvSpPr>
                <p:nvPr/>
              </p:nvSpPr>
              <p:spPr>
                <a:xfrm>
                  <a:off x="3274323" y="4268508"/>
                  <a:ext cx="3547510" cy="553998"/>
                </a:xfrm>
                <a:prstGeom prst="rect">
                  <a:avLst/>
                </a:prstGeom>
                <a:blipFill>
                  <a:blip r:embed="rId3"/>
                  <a:stretch>
                    <a:fillRect t="-2222"/>
                  </a:stretch>
                </a:blipFill>
              </p:spPr>
              <p:txBody>
                <a:bodyPr/>
                <a:lstStyle/>
                <a:p>
                  <a:r>
                    <a:rPr lang="en-US">
                      <a:noFill/>
                    </a:rPr>
                    <a:t> </a:t>
                  </a:r>
                </a:p>
              </p:txBody>
            </p:sp>
          </mc:Fallback>
        </mc:AlternateContent>
        <p:sp>
          <p:nvSpPr>
            <p:cNvPr id="163" name="Rectangle 162">
              <a:extLst>
                <a:ext uri="{FF2B5EF4-FFF2-40B4-BE49-F238E27FC236}">
                  <a16:creationId xmlns:a16="http://schemas.microsoft.com/office/drawing/2014/main" id="{5DEF3B53-CCA4-A24B-A07B-625C4213AC52}"/>
                </a:ext>
              </a:extLst>
            </p:cNvPr>
            <p:cNvSpPr/>
            <p:nvPr/>
          </p:nvSpPr>
          <p:spPr>
            <a:xfrm>
              <a:off x="4078736" y="6391878"/>
              <a:ext cx="179530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effectLst/>
                  <a:uLnTx/>
                  <a:uFillTx/>
                  <a:latin typeface="Cambria" panose="02040503050406030204" pitchFamily="18" charset="0"/>
                  <a:cs typeface="Arial" panose="020B0604020202020204" pitchFamily="34" charset="0"/>
                </a:rPr>
                <a:t>Memory Controller</a:t>
              </a:r>
            </a:p>
          </p:txBody>
        </p:sp>
        <p:sp>
          <p:nvSpPr>
            <p:cNvPr id="164" name="Right Arrow 163">
              <a:extLst>
                <a:ext uri="{FF2B5EF4-FFF2-40B4-BE49-F238E27FC236}">
                  <a16:creationId xmlns:a16="http://schemas.microsoft.com/office/drawing/2014/main" id="{DB5F7629-3E1E-C342-8AFA-BC7FCEBA8D8C}"/>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p:grpSp>
        <p:nvGrpSpPr>
          <p:cNvPr id="165" name="Group 164">
            <a:extLst>
              <a:ext uri="{FF2B5EF4-FFF2-40B4-BE49-F238E27FC236}">
                <a16:creationId xmlns:a16="http://schemas.microsoft.com/office/drawing/2014/main" id="{9AC643D4-DB84-794F-8B21-2FB945E77CCA}"/>
              </a:ext>
            </a:extLst>
          </p:cNvPr>
          <p:cNvGrpSpPr/>
          <p:nvPr/>
        </p:nvGrpSpPr>
        <p:grpSpPr>
          <a:xfrm>
            <a:off x="73251" y="3984890"/>
            <a:ext cx="2652598" cy="2143375"/>
            <a:chOff x="66283" y="4261542"/>
            <a:chExt cx="2652598" cy="2143375"/>
          </a:xfrm>
        </p:grpSpPr>
        <p:sp>
          <p:nvSpPr>
            <p:cNvPr id="166" name="Rectangle 165">
              <a:extLst>
                <a:ext uri="{FF2B5EF4-FFF2-40B4-BE49-F238E27FC236}">
                  <a16:creationId xmlns:a16="http://schemas.microsoft.com/office/drawing/2014/main" id="{18A2DA73-88E9-1042-9AE8-F0EE18FCDDA6}"/>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67" name="Rounded Rectangle 166">
              <a:extLst>
                <a:ext uri="{FF2B5EF4-FFF2-40B4-BE49-F238E27FC236}">
                  <a16:creationId xmlns:a16="http://schemas.microsoft.com/office/drawing/2014/main" id="{39F2D3F3-A1C6-4746-AEA6-7E5877669BDD}"/>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68" name="Rectangle 167">
              <a:extLst>
                <a:ext uri="{FF2B5EF4-FFF2-40B4-BE49-F238E27FC236}">
                  <a16:creationId xmlns:a16="http://schemas.microsoft.com/office/drawing/2014/main" id="{A8352CE0-8AEA-AC40-8D78-F4DF8132EE39}"/>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User Input</a:t>
              </a:r>
            </a:p>
          </p:txBody>
        </p:sp>
        <p:sp>
          <p:nvSpPr>
            <p:cNvPr id="169" name="Rectangle 168">
              <a:extLst>
                <a:ext uri="{FF2B5EF4-FFF2-40B4-BE49-F238E27FC236}">
                  <a16:creationId xmlns:a16="http://schemas.microsoft.com/office/drawing/2014/main" id="{93FE7E7A-A8FC-4D4D-9368-BCD429FEF0C2}"/>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70" name="Rectangle 169">
              <a:extLst>
                <a:ext uri="{FF2B5EF4-FFF2-40B4-BE49-F238E27FC236}">
                  <a16:creationId xmlns:a16="http://schemas.microsoft.com/office/drawing/2014/main" id="{85A7E14A-4A52-3D44-B062-AEB168AE2927}"/>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cs typeface="Arial" panose="020B0604020202020204" pitchFamily="34" charset="0"/>
                </a:rPr>
                <a:t>SIMDRAM-enabled application</a:t>
              </a:r>
            </a:p>
          </p:txBody>
        </p:sp>
      </p:grpSp>
      <p:graphicFrame>
        <p:nvGraphicFramePr>
          <p:cNvPr id="171" name="Table 170">
            <a:extLst>
              <a:ext uri="{FF2B5EF4-FFF2-40B4-BE49-F238E27FC236}">
                <a16:creationId xmlns:a16="http://schemas.microsoft.com/office/drawing/2014/main" id="{EDA2F4D4-3E38-7D4D-A91C-5631C97D82AD}"/>
              </a:ext>
            </a:extLst>
          </p:cNvPr>
          <p:cNvGraphicFramePr>
            <a:graphicFrameLocks noGrp="1"/>
          </p:cNvGraphicFramePr>
          <p:nvPr>
            <p:extLst>
              <p:ext uri="{D42A27DB-BD31-4B8C-83A1-F6EECF244321}">
                <p14:modId xmlns:p14="http://schemas.microsoft.com/office/powerpoint/2010/main" val="3014525611"/>
              </p:ext>
            </p:extLst>
          </p:nvPr>
        </p:nvGraphicFramePr>
        <p:xfrm>
          <a:off x="216104" y="4600737"/>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1" i="1" dirty="0">
                          <a:latin typeface="Courier New" panose="02070309020205020404" pitchFamily="49" charset="0"/>
                          <a:cs typeface="Courier New" panose="02070309020205020404" pitchFamily="49" charset="0"/>
                        </a:rPr>
                        <a:t> </a:t>
                      </a:r>
                      <a:r>
                        <a:rPr lang="en-US" sz="1500" b="1" i="1" dirty="0" err="1">
                          <a:solidFill>
                            <a:srgbClr val="C00000"/>
                          </a:solidFill>
                          <a:latin typeface="Courier New" panose="02070309020205020404" pitchFamily="49" charset="0"/>
                          <a:cs typeface="Courier New" panose="02070309020205020404" pitchFamily="49" charset="0"/>
                        </a:rPr>
                        <a:t>bbop_new</a:t>
                      </a:r>
                      <a:endParaRPr lang="en-US" sz="1500" b="1"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172" name="Straight Arrow Connector 171">
            <a:extLst>
              <a:ext uri="{FF2B5EF4-FFF2-40B4-BE49-F238E27FC236}">
                <a16:creationId xmlns:a16="http://schemas.microsoft.com/office/drawing/2014/main" id="{BAC9DC85-0B23-9B4D-A586-37E54694C39F}"/>
              </a:ext>
            </a:extLst>
          </p:cNvPr>
          <p:cNvCxnSpPr>
            <a:cxnSpLocks/>
          </p:cNvCxnSpPr>
          <p:nvPr/>
        </p:nvCxnSpPr>
        <p:spPr>
          <a:xfrm>
            <a:off x="4780650" y="5215161"/>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3" name="Rectangle 172">
                <a:extLst>
                  <a:ext uri="{FF2B5EF4-FFF2-40B4-BE49-F238E27FC236}">
                    <a16:creationId xmlns:a16="http://schemas.microsoft.com/office/drawing/2014/main" id="{DD061FC1-710F-E34E-8C8E-FDB73F1C5A35}"/>
                  </a:ext>
                </a:extLst>
              </p:cNvPr>
              <p:cNvSpPr/>
              <p:nvPr/>
            </p:nvSpPr>
            <p:spPr>
              <a:xfrm>
                <a:off x="5069720" y="5792167"/>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p:txBody>
          </p:sp>
        </mc:Choice>
        <mc:Fallback xmlns="">
          <p:sp>
            <p:nvSpPr>
              <p:cNvPr id="173" name="Rectangle 172">
                <a:extLst>
                  <a:ext uri="{FF2B5EF4-FFF2-40B4-BE49-F238E27FC236}">
                    <a16:creationId xmlns:a16="http://schemas.microsoft.com/office/drawing/2014/main" id="{DD061FC1-710F-E34E-8C8E-FDB73F1C5A35}"/>
                  </a:ext>
                </a:extLst>
              </p:cNvPr>
              <p:cNvSpPr>
                <a:spLocks noRot="1" noChangeAspect="1" noMove="1" noResize="1" noEditPoints="1" noAdjustHandles="1" noChangeArrowheads="1" noChangeShapeType="1" noTextEdit="1"/>
              </p:cNvSpPr>
              <p:nvPr/>
            </p:nvSpPr>
            <p:spPr>
              <a:xfrm>
                <a:off x="5069720" y="5792167"/>
                <a:ext cx="1559686" cy="338554"/>
              </a:xfrm>
              <a:prstGeom prst="rect">
                <a:avLst/>
              </a:prstGeom>
              <a:blipFill>
                <a:blip r:embed="rId4"/>
                <a:stretch>
                  <a:fillRect t="-7407" b="-25926"/>
                </a:stretch>
              </a:blipFill>
            </p:spPr>
            <p:txBody>
              <a:bodyPr/>
              <a:lstStyle/>
              <a:p>
                <a:r>
                  <a:rPr lang="en-US">
                    <a:noFill/>
                  </a:rPr>
                  <a:t> </a:t>
                </a:r>
              </a:p>
            </p:txBody>
          </p:sp>
        </mc:Fallback>
      </mc:AlternateContent>
      <p:grpSp>
        <p:nvGrpSpPr>
          <p:cNvPr id="174" name="Group 173">
            <a:extLst>
              <a:ext uri="{FF2B5EF4-FFF2-40B4-BE49-F238E27FC236}">
                <a16:creationId xmlns:a16="http://schemas.microsoft.com/office/drawing/2014/main" id="{A9D43FE3-1C12-B444-B879-8D81CC478559}"/>
              </a:ext>
            </a:extLst>
          </p:cNvPr>
          <p:cNvGrpSpPr/>
          <p:nvPr/>
        </p:nvGrpSpPr>
        <p:grpSpPr>
          <a:xfrm>
            <a:off x="3275324" y="4472804"/>
            <a:ext cx="1427824" cy="1662994"/>
            <a:chOff x="2217624" y="4009629"/>
            <a:chExt cx="741370" cy="863478"/>
          </a:xfrm>
        </p:grpSpPr>
        <p:sp>
          <p:nvSpPr>
            <p:cNvPr id="175" name="Rounded Rectangle 174">
              <a:extLst>
                <a:ext uri="{FF2B5EF4-FFF2-40B4-BE49-F238E27FC236}">
                  <a16:creationId xmlns:a16="http://schemas.microsoft.com/office/drawing/2014/main" id="{073F394A-E58B-394F-9017-E5EAD693430D}"/>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76" name="Rectangle 175">
              <a:extLst>
                <a:ext uri="{FF2B5EF4-FFF2-40B4-BE49-F238E27FC236}">
                  <a16:creationId xmlns:a16="http://schemas.microsoft.com/office/drawing/2014/main" id="{12448943-FA3F-4646-9208-BF2C8ED7C9C5}"/>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Control Unit</a:t>
              </a:r>
            </a:p>
          </p:txBody>
        </p:sp>
        <p:grpSp>
          <p:nvGrpSpPr>
            <p:cNvPr id="177" name="Group 176">
              <a:extLst>
                <a:ext uri="{FF2B5EF4-FFF2-40B4-BE49-F238E27FC236}">
                  <a16:creationId xmlns:a16="http://schemas.microsoft.com/office/drawing/2014/main" id="{9FA04EA3-EA87-9C42-AF94-651C570F7730}"/>
                </a:ext>
              </a:extLst>
            </p:cNvPr>
            <p:cNvGrpSpPr/>
            <p:nvPr/>
          </p:nvGrpSpPr>
          <p:grpSpPr>
            <a:xfrm>
              <a:off x="2389421" y="4106286"/>
              <a:ext cx="472920" cy="530098"/>
              <a:chOff x="1825441" y="5257201"/>
              <a:chExt cx="348402" cy="390525"/>
            </a:xfrm>
          </p:grpSpPr>
          <p:sp>
            <p:nvSpPr>
              <p:cNvPr id="178" name="Oval 177">
                <a:extLst>
                  <a:ext uri="{FF2B5EF4-FFF2-40B4-BE49-F238E27FC236}">
                    <a16:creationId xmlns:a16="http://schemas.microsoft.com/office/drawing/2014/main" id="{6A50E784-167B-FF4D-872B-93116591A7DC}"/>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179" name="Oval 178">
                <a:extLst>
                  <a:ext uri="{FF2B5EF4-FFF2-40B4-BE49-F238E27FC236}">
                    <a16:creationId xmlns:a16="http://schemas.microsoft.com/office/drawing/2014/main" id="{AA221555-65C8-7849-A819-6B3AC5A26C93}"/>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180" name="Oval 179">
                <a:extLst>
                  <a:ext uri="{FF2B5EF4-FFF2-40B4-BE49-F238E27FC236}">
                    <a16:creationId xmlns:a16="http://schemas.microsoft.com/office/drawing/2014/main" id="{E9D5AF22-F43C-CE42-BEE2-76D5DA3EB801}"/>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181" name="Curved Connector 180">
                <a:extLst>
                  <a:ext uri="{FF2B5EF4-FFF2-40B4-BE49-F238E27FC236}">
                    <a16:creationId xmlns:a16="http://schemas.microsoft.com/office/drawing/2014/main" id="{C8A4CCF6-D1F2-0F43-9CCC-BFDF76751C19}"/>
                  </a:ext>
                </a:extLst>
              </p:cNvPr>
              <p:cNvCxnSpPr>
                <a:cxnSpLocks/>
                <a:stCxn id="178" idx="6"/>
                <a:endCxn id="17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2" name="Curved Connector 181">
                <a:extLst>
                  <a:ext uri="{FF2B5EF4-FFF2-40B4-BE49-F238E27FC236}">
                    <a16:creationId xmlns:a16="http://schemas.microsoft.com/office/drawing/2014/main" id="{A44A1938-1FDA-3844-A19C-34A244009785}"/>
                  </a:ext>
                </a:extLst>
              </p:cNvPr>
              <p:cNvCxnSpPr>
                <a:cxnSpLocks/>
                <a:stCxn id="179" idx="2"/>
                <a:endCxn id="17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3" name="Curved Connector 182">
                <a:extLst>
                  <a:ext uri="{FF2B5EF4-FFF2-40B4-BE49-F238E27FC236}">
                    <a16:creationId xmlns:a16="http://schemas.microsoft.com/office/drawing/2014/main" id="{34E1DBE5-D415-054F-8F4F-DD22506658A0}"/>
                  </a:ext>
                </a:extLst>
              </p:cNvPr>
              <p:cNvCxnSpPr>
                <a:cxnSpLocks/>
                <a:stCxn id="179" idx="4"/>
                <a:endCxn id="18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4" name="Curved Connector 183">
                <a:extLst>
                  <a:ext uri="{FF2B5EF4-FFF2-40B4-BE49-F238E27FC236}">
                    <a16:creationId xmlns:a16="http://schemas.microsoft.com/office/drawing/2014/main" id="{A9934780-25D4-864E-85B2-3134537ACA16}"/>
                  </a:ext>
                </a:extLst>
              </p:cNvPr>
              <p:cNvCxnSpPr>
                <a:cxnSpLocks/>
                <a:stCxn id="180" idx="1"/>
                <a:endCxn id="17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grpSp>
        <p:nvGrpSpPr>
          <p:cNvPr id="185" name="Group 184">
            <a:extLst>
              <a:ext uri="{FF2B5EF4-FFF2-40B4-BE49-F238E27FC236}">
                <a16:creationId xmlns:a16="http://schemas.microsoft.com/office/drawing/2014/main" id="{1352CAAC-4F4D-6E48-9ED5-9EC761D2767E}"/>
              </a:ext>
            </a:extLst>
          </p:cNvPr>
          <p:cNvGrpSpPr/>
          <p:nvPr/>
        </p:nvGrpSpPr>
        <p:grpSpPr>
          <a:xfrm>
            <a:off x="6862008" y="3980925"/>
            <a:ext cx="2366847" cy="2463263"/>
            <a:chOff x="6855040" y="4257577"/>
            <a:chExt cx="2366847" cy="2463263"/>
          </a:xfrm>
        </p:grpSpPr>
        <p:sp>
          <p:nvSpPr>
            <p:cNvPr id="186" name="Slide Number Placeholder 5">
              <a:extLst>
                <a:ext uri="{FF2B5EF4-FFF2-40B4-BE49-F238E27FC236}">
                  <a16:creationId xmlns:a16="http://schemas.microsoft.com/office/drawing/2014/main" id="{61D14E2C-ED0A-F248-9BF3-FA3EFF4CA30A}"/>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tint val="75000"/>
                    </a:prstClr>
                  </a:solidFill>
                  <a:effectLst/>
                  <a:uLnTx/>
                  <a:uFillTx/>
                  <a:latin typeface="Cambria" panose="02040503050406030204" pitchFamily="18" charset="0"/>
                </a:rPr>
                <a:t>18</a:t>
              </a:r>
            </a:p>
          </p:txBody>
        </p:sp>
        <p:sp>
          <p:nvSpPr>
            <p:cNvPr id="187" name="Rectangle 186">
              <a:extLst>
                <a:ext uri="{FF2B5EF4-FFF2-40B4-BE49-F238E27FC236}">
                  <a16:creationId xmlns:a16="http://schemas.microsoft.com/office/drawing/2014/main" id="{D7B4B279-D617-D74D-8E6D-3BE232B1D3A1}"/>
                </a:ext>
              </a:extLst>
            </p:cNvPr>
            <p:cNvSpPr/>
            <p:nvPr/>
          </p:nvSpPr>
          <p:spPr>
            <a:xfrm>
              <a:off x="7279373" y="4555620"/>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88" name="Rounded Rectangle 187">
              <a:extLst>
                <a:ext uri="{FF2B5EF4-FFF2-40B4-BE49-F238E27FC236}">
                  <a16:creationId xmlns:a16="http://schemas.microsoft.com/office/drawing/2014/main" id="{C498A2E7-EABE-4345-ADCA-E11C1D73BF86}"/>
                </a:ext>
              </a:extLst>
            </p:cNvPr>
            <p:cNvSpPr/>
            <p:nvPr/>
          </p:nvSpPr>
          <p:spPr>
            <a:xfrm>
              <a:off x="7378326" y="5093017"/>
              <a:ext cx="1598850" cy="1447274"/>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189" name="Straight Arrow Connector 188">
              <a:extLst>
                <a:ext uri="{FF2B5EF4-FFF2-40B4-BE49-F238E27FC236}">
                  <a16:creationId xmlns:a16="http://schemas.microsoft.com/office/drawing/2014/main" id="{249AA1E4-4A97-9744-993C-2FFFC5CA62CA}"/>
                </a:ext>
              </a:extLst>
            </p:cNvPr>
            <p:cNvCxnSpPr>
              <a:cxnSpLocks/>
            </p:cNvCxnSpPr>
            <p:nvPr/>
          </p:nvCxnSpPr>
          <p:spPr>
            <a:xfrm>
              <a:off x="6855040" y="5591336"/>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90" name="Oval 189">
              <a:extLst>
                <a:ext uri="{FF2B5EF4-FFF2-40B4-BE49-F238E27FC236}">
                  <a16:creationId xmlns:a16="http://schemas.microsoft.com/office/drawing/2014/main" id="{8B562D45-FE2B-0E4B-8A9E-41F605225ED2}"/>
                </a:ext>
              </a:extLst>
            </p:cNvPr>
            <p:cNvSpPr/>
            <p:nvPr/>
          </p:nvSpPr>
          <p:spPr>
            <a:xfrm rot="16200000" flipH="1">
              <a:off x="8866977" y="6471697"/>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191" name="Oval 190">
              <a:extLst>
                <a:ext uri="{FF2B5EF4-FFF2-40B4-BE49-F238E27FC236}">
                  <a16:creationId xmlns:a16="http://schemas.microsoft.com/office/drawing/2014/main" id="{884456A1-491C-BB4D-B2A7-3B85F1CA2181}"/>
                </a:ext>
              </a:extLst>
            </p:cNvPr>
            <p:cNvSpPr/>
            <p:nvPr/>
          </p:nvSpPr>
          <p:spPr>
            <a:xfrm rot="16200000" flipH="1">
              <a:off x="8866977" y="5360238"/>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grpSp>
          <p:nvGrpSpPr>
            <p:cNvPr id="192" name="Group 191">
              <a:extLst>
                <a:ext uri="{FF2B5EF4-FFF2-40B4-BE49-F238E27FC236}">
                  <a16:creationId xmlns:a16="http://schemas.microsoft.com/office/drawing/2014/main" id="{C4BF901A-E5CB-E24F-BF2A-426CB67E375A}"/>
                </a:ext>
              </a:extLst>
            </p:cNvPr>
            <p:cNvGrpSpPr/>
            <p:nvPr/>
          </p:nvGrpSpPr>
          <p:grpSpPr>
            <a:xfrm>
              <a:off x="8308041" y="5176869"/>
              <a:ext cx="557538" cy="1269957"/>
              <a:chOff x="4830795" y="4111398"/>
              <a:chExt cx="289491" cy="755921"/>
            </a:xfrm>
          </p:grpSpPr>
          <p:grpSp>
            <p:nvGrpSpPr>
              <p:cNvPr id="202" name="Group 201">
                <a:extLst>
                  <a:ext uri="{FF2B5EF4-FFF2-40B4-BE49-F238E27FC236}">
                    <a16:creationId xmlns:a16="http://schemas.microsoft.com/office/drawing/2014/main" id="{CFD72E82-F53B-3A42-B146-340335087E8B}"/>
                  </a:ext>
                </a:extLst>
              </p:cNvPr>
              <p:cNvGrpSpPr/>
              <p:nvPr/>
            </p:nvGrpSpPr>
            <p:grpSpPr>
              <a:xfrm>
                <a:off x="4830795" y="4111398"/>
                <a:ext cx="289489" cy="755921"/>
                <a:chOff x="4830795" y="4111398"/>
                <a:chExt cx="289489" cy="755921"/>
              </a:xfrm>
            </p:grpSpPr>
            <p:sp>
              <p:nvSpPr>
                <p:cNvPr id="204" name="Rectangle 203">
                  <a:extLst>
                    <a:ext uri="{FF2B5EF4-FFF2-40B4-BE49-F238E27FC236}">
                      <a16:creationId xmlns:a16="http://schemas.microsoft.com/office/drawing/2014/main" id="{BDAB251D-2A8D-D247-A693-80AB694EAD77}"/>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205" name="Oval 204">
                  <a:extLst>
                    <a:ext uri="{FF2B5EF4-FFF2-40B4-BE49-F238E27FC236}">
                      <a16:creationId xmlns:a16="http://schemas.microsoft.com/office/drawing/2014/main" id="{5762801F-240B-F642-A13F-99166B439D05}"/>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206" name="Oval 205">
                  <a:extLst>
                    <a:ext uri="{FF2B5EF4-FFF2-40B4-BE49-F238E27FC236}">
                      <a16:creationId xmlns:a16="http://schemas.microsoft.com/office/drawing/2014/main" id="{2B557B16-EC3C-774E-9F1F-7491D87769CF}"/>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207" name="Oval 206">
                  <a:extLst>
                    <a:ext uri="{FF2B5EF4-FFF2-40B4-BE49-F238E27FC236}">
                      <a16:creationId xmlns:a16="http://schemas.microsoft.com/office/drawing/2014/main" id="{B2770ECE-B39A-734B-8600-61DCBA2DE4C2}"/>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208" name="Oval 207">
                  <a:extLst>
                    <a:ext uri="{FF2B5EF4-FFF2-40B4-BE49-F238E27FC236}">
                      <a16:creationId xmlns:a16="http://schemas.microsoft.com/office/drawing/2014/main" id="{E025AD8D-48A2-4949-825B-A755F6662F14}"/>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203" name="Rectangle 202">
                <a:extLst>
                  <a:ext uri="{FF2B5EF4-FFF2-40B4-BE49-F238E27FC236}">
                    <a16:creationId xmlns:a16="http://schemas.microsoft.com/office/drawing/2014/main" id="{C925FBB3-DC0D-A046-9C05-CF4594CA5E40}"/>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grpSp>
        <p:grpSp>
          <p:nvGrpSpPr>
            <p:cNvPr id="193" name="Group 192">
              <a:extLst>
                <a:ext uri="{FF2B5EF4-FFF2-40B4-BE49-F238E27FC236}">
                  <a16:creationId xmlns:a16="http://schemas.microsoft.com/office/drawing/2014/main" id="{7EAE495D-4A4B-0047-9734-F6D762FACB04}"/>
                </a:ext>
              </a:extLst>
            </p:cNvPr>
            <p:cNvGrpSpPr/>
            <p:nvPr/>
          </p:nvGrpSpPr>
          <p:grpSpPr>
            <a:xfrm rot="16200000">
              <a:off x="8185361" y="5662459"/>
              <a:ext cx="756076" cy="293602"/>
              <a:chOff x="4340198" y="1826549"/>
              <a:chExt cx="485918" cy="276639"/>
            </a:xfrm>
          </p:grpSpPr>
          <p:sp>
            <p:nvSpPr>
              <p:cNvPr id="200" name="Rectangle 199">
                <a:extLst>
                  <a:ext uri="{FF2B5EF4-FFF2-40B4-BE49-F238E27FC236}">
                    <a16:creationId xmlns:a16="http://schemas.microsoft.com/office/drawing/2014/main" id="{3A7D3514-AA53-DD4E-BD10-3AC9D3716CDD}"/>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201" name="Rectangle 200">
                <a:extLst>
                  <a:ext uri="{FF2B5EF4-FFF2-40B4-BE49-F238E27FC236}">
                    <a16:creationId xmlns:a16="http://schemas.microsoft.com/office/drawing/2014/main" id="{250E5945-6A10-8E49-8DAD-F7F940EE8C63}"/>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194" name="Rectangle 193">
              <a:extLst>
                <a:ext uri="{FF2B5EF4-FFF2-40B4-BE49-F238E27FC236}">
                  <a16:creationId xmlns:a16="http://schemas.microsoft.com/office/drawing/2014/main" id="{1AC69583-F8BE-7947-8E60-DFC316484ED2}"/>
                </a:ext>
              </a:extLst>
            </p:cNvPr>
            <p:cNvSpPr/>
            <p:nvPr/>
          </p:nvSpPr>
          <p:spPr>
            <a:xfrm rot="16200000">
              <a:off x="7072109" y="5668979"/>
              <a:ext cx="1073627"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b="1" i="1" u="none" strike="noStrike" kern="1200" cap="none" spc="0" normalizeH="0" baseline="0" noProof="0" dirty="0">
                  <a:ln>
                    <a:noFill/>
                  </a:ln>
                  <a:solidFill>
                    <a:prstClr val="black"/>
                  </a:solidFill>
                  <a:effectLst/>
                  <a:uLnTx/>
                  <a:uFillTx/>
                  <a:latin typeface="Cambria" panose="02040503050406030204" pitchFamily="18" charset="0"/>
                  <a:cs typeface="Courier New" panose="02070309020205020404" pitchFamily="49" charset="0"/>
                </a:rPr>
                <a:t>ACT/PRE</a:t>
              </a:r>
            </a:p>
          </p:txBody>
        </p:sp>
        <p:sp>
          <p:nvSpPr>
            <p:cNvPr id="195" name="Rectangle 194">
              <a:extLst>
                <a:ext uri="{FF2B5EF4-FFF2-40B4-BE49-F238E27FC236}">
                  <a16:creationId xmlns:a16="http://schemas.microsoft.com/office/drawing/2014/main" id="{7CB2A93D-2D56-BD4C-BA44-F22F1A331F0D}"/>
                </a:ext>
              </a:extLst>
            </p:cNvPr>
            <p:cNvSpPr/>
            <p:nvPr/>
          </p:nvSpPr>
          <p:spPr>
            <a:xfrm>
              <a:off x="7116062" y="4257577"/>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SIMDRAM Output</a:t>
              </a:r>
            </a:p>
          </p:txBody>
        </p:sp>
        <p:cxnSp>
          <p:nvCxnSpPr>
            <p:cNvPr id="196" name="Straight Arrow Connector 195">
              <a:extLst>
                <a:ext uri="{FF2B5EF4-FFF2-40B4-BE49-F238E27FC236}">
                  <a16:creationId xmlns:a16="http://schemas.microsoft.com/office/drawing/2014/main" id="{E538FA18-97AB-8B40-A433-96F80CA46C2A}"/>
                </a:ext>
              </a:extLst>
            </p:cNvPr>
            <p:cNvCxnSpPr>
              <a:cxnSpLocks/>
            </p:cNvCxnSpPr>
            <p:nvPr/>
          </p:nvCxnSpPr>
          <p:spPr>
            <a:xfrm flipV="1">
              <a:off x="7756927" y="5846929"/>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197" name="Rectangle 196">
              <a:extLst>
                <a:ext uri="{FF2B5EF4-FFF2-40B4-BE49-F238E27FC236}">
                  <a16:creationId xmlns:a16="http://schemas.microsoft.com/office/drawing/2014/main" id="{01D998F4-BA23-F848-9F6F-405E77EE6FE1}"/>
                </a:ext>
              </a:extLst>
            </p:cNvPr>
            <p:cNvSpPr/>
            <p:nvPr/>
          </p:nvSpPr>
          <p:spPr>
            <a:xfrm>
              <a:off x="7365094" y="4541202"/>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 memory</a:t>
              </a:r>
            </a:p>
          </p:txBody>
        </p:sp>
        <p:sp>
          <p:nvSpPr>
            <p:cNvPr id="198" name="Oval 197">
              <a:extLst>
                <a:ext uri="{FF2B5EF4-FFF2-40B4-BE49-F238E27FC236}">
                  <a16:creationId xmlns:a16="http://schemas.microsoft.com/office/drawing/2014/main" id="{1588C506-960D-4B43-A104-A633D531EB8F}"/>
                </a:ext>
              </a:extLst>
            </p:cNvPr>
            <p:cNvSpPr>
              <a:spLocks noChangeAspect="1"/>
            </p:cNvSpPr>
            <p:nvPr/>
          </p:nvSpPr>
          <p:spPr>
            <a:xfrm>
              <a:off x="8788782" y="6343277"/>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99" name="Oval 198">
              <a:extLst>
                <a:ext uri="{FF2B5EF4-FFF2-40B4-BE49-F238E27FC236}">
                  <a16:creationId xmlns:a16="http://schemas.microsoft.com/office/drawing/2014/main" id="{DF5B5716-6682-C04A-8371-D2DB4FD8DE0D}"/>
                </a:ext>
              </a:extLst>
            </p:cNvPr>
            <p:cNvSpPr>
              <a:spLocks noChangeAspect="1"/>
            </p:cNvSpPr>
            <p:nvPr/>
          </p:nvSpPr>
          <p:spPr>
            <a:xfrm>
              <a:off x="8782340" y="5239787"/>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graphicFrame>
        <p:nvGraphicFramePr>
          <p:cNvPr id="209" name="Table 208">
            <a:extLst>
              <a:ext uri="{FF2B5EF4-FFF2-40B4-BE49-F238E27FC236}">
                <a16:creationId xmlns:a16="http://schemas.microsoft.com/office/drawing/2014/main" id="{88DE2D38-1513-0044-8680-6E5DB1BB95E0}"/>
              </a:ext>
            </a:extLst>
          </p:cNvPr>
          <p:cNvGraphicFramePr>
            <a:graphicFrameLocks noGrp="1"/>
          </p:cNvGraphicFramePr>
          <p:nvPr>
            <p:extLst>
              <p:ext uri="{D42A27DB-BD31-4B8C-83A1-F6EECF244321}">
                <p14:modId xmlns:p14="http://schemas.microsoft.com/office/powerpoint/2010/main" val="2511689715"/>
              </p:ext>
            </p:extLst>
          </p:nvPr>
        </p:nvGraphicFramePr>
        <p:xfrm>
          <a:off x="5089713" y="4518063"/>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211" name="Rounded Rectangle 210">
            <a:extLst>
              <a:ext uri="{FF2B5EF4-FFF2-40B4-BE49-F238E27FC236}">
                <a16:creationId xmlns:a16="http://schemas.microsoft.com/office/drawing/2014/main" id="{A0D80D61-D9C4-CF44-A70A-AFEA98D71913}"/>
              </a:ext>
            </a:extLst>
          </p:cNvPr>
          <p:cNvSpPr/>
          <p:nvPr/>
        </p:nvSpPr>
        <p:spPr>
          <a:xfrm>
            <a:off x="312280" y="5189829"/>
            <a:ext cx="2034212" cy="287326"/>
          </a:xfrm>
          <a:prstGeom prst="roundRect">
            <a:avLst/>
          </a:pr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latin typeface="Cambria" panose="02040503050406030204" pitchFamily="18" charset="0"/>
            </a:endParaRPr>
          </a:p>
        </p:txBody>
      </p:sp>
      <p:sp>
        <p:nvSpPr>
          <p:cNvPr id="58" name="Rounded Rectangle 57">
            <a:extLst>
              <a:ext uri="{FF2B5EF4-FFF2-40B4-BE49-F238E27FC236}">
                <a16:creationId xmlns:a16="http://schemas.microsoft.com/office/drawing/2014/main" id="{FC5E7F57-2884-F343-A8BC-08674C4FE3BF}"/>
              </a:ext>
            </a:extLst>
          </p:cNvPr>
          <p:cNvSpPr/>
          <p:nvPr/>
        </p:nvSpPr>
        <p:spPr>
          <a:xfrm>
            <a:off x="4984473" y="4386663"/>
            <a:ext cx="1705701" cy="1757217"/>
          </a:xfrm>
          <a:prstGeom prst="roundRect">
            <a:avLst/>
          </a:pr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latin typeface="Cambria" panose="02040503050406030204" pitchFamily="18" charset="0"/>
            </a:endParaRPr>
          </a:p>
        </p:txBody>
      </p:sp>
      <p:sp>
        <p:nvSpPr>
          <p:cNvPr id="59" name="Rounded Rectangle 58">
            <a:extLst>
              <a:ext uri="{FF2B5EF4-FFF2-40B4-BE49-F238E27FC236}">
                <a16:creationId xmlns:a16="http://schemas.microsoft.com/office/drawing/2014/main" id="{97F5BB6A-FE95-8341-9D94-DD1225D59D6F}"/>
              </a:ext>
            </a:extLst>
          </p:cNvPr>
          <p:cNvSpPr/>
          <p:nvPr/>
        </p:nvSpPr>
        <p:spPr>
          <a:xfrm>
            <a:off x="7355174" y="4335892"/>
            <a:ext cx="1705699" cy="1940186"/>
          </a:xfrm>
          <a:prstGeom prst="roundRect">
            <a:avLst/>
          </a:pr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latin typeface="Cambria" panose="02040503050406030204" pitchFamily="18" charset="0"/>
            </a:endParaRPr>
          </a:p>
        </p:txBody>
      </p:sp>
      <p:sp>
        <p:nvSpPr>
          <p:cNvPr id="61" name="Rounded Rectangle 60">
            <a:extLst>
              <a:ext uri="{FF2B5EF4-FFF2-40B4-BE49-F238E27FC236}">
                <a16:creationId xmlns:a16="http://schemas.microsoft.com/office/drawing/2014/main" id="{A0D7A98F-9913-784E-830F-6BAF61737B22}"/>
              </a:ext>
            </a:extLst>
          </p:cNvPr>
          <p:cNvSpPr/>
          <p:nvPr/>
        </p:nvSpPr>
        <p:spPr>
          <a:xfrm>
            <a:off x="3231845" y="4394568"/>
            <a:ext cx="1536044" cy="1705742"/>
          </a:xfrm>
          <a:prstGeom prst="roundRect">
            <a:avLst/>
          </a:pr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latin typeface="Cambria" panose="02040503050406030204" pitchFamily="18" charset="0"/>
            </a:endParaRPr>
          </a:p>
        </p:txBody>
      </p:sp>
      <p:sp>
        <p:nvSpPr>
          <p:cNvPr id="62" name="Rounded Rectangle 61">
            <a:extLst>
              <a:ext uri="{FF2B5EF4-FFF2-40B4-BE49-F238E27FC236}">
                <a16:creationId xmlns:a16="http://schemas.microsoft.com/office/drawing/2014/main" id="{B8FCF565-6A95-394C-9062-76C4B03406BA}"/>
              </a:ext>
            </a:extLst>
          </p:cNvPr>
          <p:cNvSpPr/>
          <p:nvPr/>
        </p:nvSpPr>
        <p:spPr>
          <a:xfrm>
            <a:off x="3068818" y="4251094"/>
            <a:ext cx="3917839" cy="2202366"/>
          </a:xfrm>
          <a:prstGeom prst="roundRect">
            <a:avLst/>
          </a:pr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latin typeface="Cambria" panose="02040503050406030204" pitchFamily="18" charset="0"/>
            </a:endParaRPr>
          </a:p>
        </p:txBody>
      </p:sp>
    </p:spTree>
    <p:extLst>
      <p:ext uri="{BB962C8B-B14F-4D97-AF65-F5344CB8AC3E}">
        <p14:creationId xmlns:p14="http://schemas.microsoft.com/office/powerpoint/2010/main" val="25386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xEl>
                                              <p:pRg st="0" end="0"/>
                                            </p:txEl>
                                          </p:spTgt>
                                        </p:tgtEl>
                                        <p:attrNameLst>
                                          <p:attrName>style.visibility</p:attrName>
                                        </p:attrNameLst>
                                      </p:cBhvr>
                                      <p:to>
                                        <p:strVal val="visible"/>
                                      </p:to>
                                    </p:set>
                                    <p:animEffect transition="in" filter="fade">
                                      <p:cBhvr>
                                        <p:cTn id="7" dur="500"/>
                                        <p:tgtEl>
                                          <p:spTgt spid="15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7">
                                            <p:txEl>
                                              <p:pRg st="2" end="2"/>
                                            </p:txEl>
                                          </p:spTgt>
                                        </p:tgtEl>
                                        <p:attrNameLst>
                                          <p:attrName>style.visibility</p:attrName>
                                        </p:attrNameLst>
                                      </p:cBhvr>
                                      <p:to>
                                        <p:strVal val="visible"/>
                                      </p:to>
                                    </p:set>
                                    <p:animEffect transition="in" filter="fade">
                                      <p:cBhvr>
                                        <p:cTn id="15" dur="500"/>
                                        <p:tgtEl>
                                          <p:spTgt spid="157">
                                            <p:txEl>
                                              <p:pRg st="2" end="2"/>
                                            </p:txEl>
                                          </p:spTgt>
                                        </p:tgtEl>
                                      </p:cBhvr>
                                    </p:animEffect>
                                  </p:childTnLst>
                                </p:cTn>
                              </p:par>
                              <p:par>
                                <p:cTn id="16" presetID="10" presetClass="exit" presetSubtype="0" fill="hold" grpId="1" nodeType="withEffect">
                                  <p:stCondLst>
                                    <p:cond delay="0"/>
                                  </p:stCondLst>
                                  <p:childTnLst>
                                    <p:animEffect transition="out" filter="fade">
                                      <p:cBhvr>
                                        <p:cTn id="17" dur="500"/>
                                        <p:tgtEl>
                                          <p:spTgt spid="62"/>
                                        </p:tgtEl>
                                      </p:cBhvr>
                                    </p:animEffect>
                                    <p:set>
                                      <p:cBhvr>
                                        <p:cTn id="18" dur="1" fill="hold">
                                          <p:stCondLst>
                                            <p:cond delay="499"/>
                                          </p:stCondLst>
                                        </p:cTn>
                                        <p:tgtEl>
                                          <p:spTgt spid="62"/>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211"/>
                                        </p:tgtEl>
                                        <p:attrNameLst>
                                          <p:attrName>style.visibility</p:attrName>
                                        </p:attrNameLst>
                                      </p:cBhvr>
                                      <p:to>
                                        <p:strVal val="visible"/>
                                      </p:to>
                                    </p:set>
                                    <p:animEffect transition="in" filter="fade">
                                      <p:cBhvr>
                                        <p:cTn id="21" dur="500"/>
                                        <p:tgtEl>
                                          <p:spTgt spid="21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11"/>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57">
                                            <p:txEl>
                                              <p:pRg st="4" end="4"/>
                                            </p:txEl>
                                          </p:spTgt>
                                        </p:tgtEl>
                                        <p:attrNameLst>
                                          <p:attrName>style.visibility</p:attrName>
                                        </p:attrNameLst>
                                      </p:cBhvr>
                                      <p:to>
                                        <p:strVal val="visible"/>
                                      </p:to>
                                    </p:set>
                                    <p:animEffect transition="in" filter="fade">
                                      <p:cBhvr>
                                        <p:cTn id="28" dur="500"/>
                                        <p:tgtEl>
                                          <p:spTgt spid="157">
                                            <p:txEl>
                                              <p:pRg st="4" end="4"/>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8"/>
                                        </p:tgtEl>
                                      </p:cBhvr>
                                    </p:animEffect>
                                    <p:set>
                                      <p:cBhvr>
                                        <p:cTn id="36" dur="1" fill="hold">
                                          <p:stCondLst>
                                            <p:cond delay="499"/>
                                          </p:stCondLst>
                                        </p:cTn>
                                        <p:tgtEl>
                                          <p:spTgt spid="58"/>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500"/>
                                        <p:tgtEl>
                                          <p:spTgt spid="61"/>
                                        </p:tgtEl>
                                      </p:cBhvr>
                                    </p:animEffect>
                                  </p:childTnLst>
                                </p:cTn>
                              </p:par>
                              <p:par>
                                <p:cTn id="40" presetID="10" presetClass="entr" presetSubtype="0" fill="hold" nodeType="withEffect">
                                  <p:stCondLst>
                                    <p:cond delay="0"/>
                                  </p:stCondLst>
                                  <p:childTnLst>
                                    <p:set>
                                      <p:cBhvr>
                                        <p:cTn id="41" dur="1" fill="hold">
                                          <p:stCondLst>
                                            <p:cond delay="0"/>
                                          </p:stCondLst>
                                        </p:cTn>
                                        <p:tgtEl>
                                          <p:spTgt spid="157">
                                            <p:txEl>
                                              <p:pRg st="6" end="6"/>
                                            </p:txEl>
                                          </p:spTgt>
                                        </p:tgtEl>
                                        <p:attrNameLst>
                                          <p:attrName>style.visibility</p:attrName>
                                        </p:attrNameLst>
                                      </p:cBhvr>
                                      <p:to>
                                        <p:strVal val="visible"/>
                                      </p:to>
                                    </p:set>
                                    <p:animEffect transition="in" filter="fade">
                                      <p:cBhvr>
                                        <p:cTn id="42" dur="500"/>
                                        <p:tgtEl>
                                          <p:spTgt spid="157">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61"/>
                                        </p:tgtEl>
                                      </p:cBhvr>
                                    </p:animEffect>
                                    <p:set>
                                      <p:cBhvr>
                                        <p:cTn id="47" dur="1" fill="hold">
                                          <p:stCondLst>
                                            <p:cond delay="499"/>
                                          </p:stCondLst>
                                        </p:cTn>
                                        <p:tgtEl>
                                          <p:spTgt spid="61"/>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fade">
                                      <p:cBhvr>
                                        <p:cTn id="5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animBg="1"/>
      <p:bldP spid="211" grpId="1" animBg="1"/>
      <p:bldP spid="58" grpId="0" animBg="1"/>
      <p:bldP spid="58" grpId="1" animBg="1"/>
      <p:bldP spid="59" grpId="0" animBg="1"/>
      <p:bldP spid="61" grpId="0" animBg="1"/>
      <p:bldP spid="61" grpId="1" animBg="1"/>
      <p:bldP spid="62" grpId="0" animBg="1"/>
      <p:bldP spid="62"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93BFC-E9D1-1242-B403-407892ED0A3F}"/>
              </a:ext>
            </a:extLst>
          </p:cNvPr>
          <p:cNvSpPr>
            <a:spLocks noGrp="1"/>
          </p:cNvSpPr>
          <p:nvPr>
            <p:ph type="title"/>
          </p:nvPr>
        </p:nvSpPr>
        <p:spPr/>
        <p:txBody>
          <a:bodyPr>
            <a:normAutofit fontScale="90000"/>
          </a:bodyPr>
          <a:lstStyle/>
          <a:p>
            <a:r>
              <a:rPr lang="en-US" sz="4400" b="1" dirty="0"/>
              <a:t>System Integration</a:t>
            </a:r>
          </a:p>
        </p:txBody>
      </p:sp>
      <p:sp>
        <p:nvSpPr>
          <p:cNvPr id="4" name="Rectangle 3">
            <a:extLst>
              <a:ext uri="{FF2B5EF4-FFF2-40B4-BE49-F238E27FC236}">
                <a16:creationId xmlns:a16="http://schemas.microsoft.com/office/drawing/2014/main" id="{5E509237-9A28-6E43-B4B5-7B3410449C33}"/>
              </a:ext>
            </a:extLst>
          </p:cNvPr>
          <p:cNvSpPr/>
          <p:nvPr/>
        </p:nvSpPr>
        <p:spPr>
          <a:xfrm>
            <a:off x="1327974" y="1362217"/>
            <a:ext cx="6488052" cy="461665"/>
          </a:xfrm>
          <a:prstGeom prst="rect">
            <a:avLst/>
          </a:prstGeom>
          <a:solidFill>
            <a:schemeClr val="bg2">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solidFill>
                  <a:prstClr val="white"/>
                </a:solidFill>
                <a:latin typeface="Candara" panose="020E0502030303020204" pitchFamily="34" charset="0"/>
              </a:rPr>
              <a:t>Efficiently transposing data</a:t>
            </a:r>
            <a:endParaRPr kumimoji="0" lang="en-US" sz="2400" b="1" u="none" strike="noStrike" kern="1200" cap="none" spc="0" normalizeH="0" baseline="0" noProof="0" dirty="0">
              <a:ln>
                <a:noFill/>
              </a:ln>
              <a:solidFill>
                <a:prstClr val="white"/>
              </a:solidFill>
              <a:effectLst/>
              <a:uLnTx/>
              <a:uFillTx/>
              <a:latin typeface="Candara" panose="020E0502030303020204" pitchFamily="34" charset="0"/>
            </a:endParaRPr>
          </a:p>
        </p:txBody>
      </p:sp>
      <p:sp>
        <p:nvSpPr>
          <p:cNvPr id="5" name="Rectangle 4">
            <a:extLst>
              <a:ext uri="{FF2B5EF4-FFF2-40B4-BE49-F238E27FC236}">
                <a16:creationId xmlns:a16="http://schemas.microsoft.com/office/drawing/2014/main" id="{46024FA7-0E36-0348-8E83-CE41B3D635C5}"/>
              </a:ext>
            </a:extLst>
          </p:cNvPr>
          <p:cNvSpPr/>
          <p:nvPr/>
        </p:nvSpPr>
        <p:spPr>
          <a:xfrm>
            <a:off x="1327974" y="1991891"/>
            <a:ext cx="6488052" cy="461665"/>
          </a:xfrm>
          <a:prstGeom prst="rect">
            <a:avLst/>
          </a:prstGeom>
          <a:solidFill>
            <a:schemeClr val="bg2">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ndara" panose="020E0502030303020204" pitchFamily="34" charset="0"/>
              </a:rPr>
              <a:t>Programming</a:t>
            </a:r>
            <a:r>
              <a:rPr kumimoji="0" lang="en-US" sz="2400" b="1" u="none" strike="noStrike" kern="1200" cap="none" spc="0" normalizeH="0" noProof="0" dirty="0">
                <a:ln>
                  <a:noFill/>
                </a:ln>
                <a:solidFill>
                  <a:prstClr val="white"/>
                </a:solidFill>
                <a:effectLst/>
                <a:uLnTx/>
                <a:uFillTx/>
                <a:latin typeface="Candara" panose="020E0502030303020204" pitchFamily="34" charset="0"/>
              </a:rPr>
              <a:t> interface</a:t>
            </a:r>
            <a:endParaRPr kumimoji="0" lang="en-US" sz="2400" b="1" u="none" strike="noStrike" kern="1200" cap="none" spc="0" normalizeH="0" baseline="0" noProof="0" dirty="0">
              <a:ln>
                <a:noFill/>
              </a:ln>
              <a:solidFill>
                <a:prstClr val="white"/>
              </a:solidFill>
              <a:effectLst/>
              <a:uLnTx/>
              <a:uFillTx/>
              <a:latin typeface="Candara" panose="020E0502030303020204" pitchFamily="34" charset="0"/>
            </a:endParaRPr>
          </a:p>
        </p:txBody>
      </p:sp>
      <p:sp>
        <p:nvSpPr>
          <p:cNvPr id="6" name="Rectangle 5">
            <a:extLst>
              <a:ext uri="{FF2B5EF4-FFF2-40B4-BE49-F238E27FC236}">
                <a16:creationId xmlns:a16="http://schemas.microsoft.com/office/drawing/2014/main" id="{FAEB57DE-CE03-3842-AE33-C6632E89D95A}"/>
              </a:ext>
            </a:extLst>
          </p:cNvPr>
          <p:cNvSpPr/>
          <p:nvPr/>
        </p:nvSpPr>
        <p:spPr>
          <a:xfrm>
            <a:off x="1327974" y="2621565"/>
            <a:ext cx="6488052" cy="830997"/>
          </a:xfrm>
          <a:prstGeom prst="rect">
            <a:avLst/>
          </a:prstGeom>
          <a:solidFill>
            <a:schemeClr val="bg2">
              <a:lumMod val="75000"/>
            </a:schemeClr>
          </a:solidFill>
        </p:spPr>
        <p:txBody>
          <a:bodyPr wrap="square">
            <a:spAutoFit/>
          </a:bodyPr>
          <a:lstStyle/>
          <a:p>
            <a:pPr lvl="0" algn="ctr" defTabSz="914400">
              <a:defRPr/>
            </a:pPr>
            <a:r>
              <a:rPr lang="en-US" sz="2400" b="1" dirty="0">
                <a:solidFill>
                  <a:schemeClr val="bg1"/>
                </a:solidFill>
                <a:latin typeface="Candara" panose="020E0502030303020204" pitchFamily="34" charset="0"/>
              </a:rPr>
              <a:t>Handling page faults, address translation, coherence, and interrupts</a:t>
            </a:r>
            <a:endParaRPr kumimoji="0" lang="en-US" sz="2400" b="1" u="none" strike="noStrike" kern="1200" cap="none" spc="0" normalizeH="0" baseline="0" noProof="0" dirty="0">
              <a:ln>
                <a:noFill/>
              </a:ln>
              <a:solidFill>
                <a:schemeClr val="bg1"/>
              </a:solidFill>
              <a:effectLst/>
              <a:uLnTx/>
              <a:uFillTx/>
              <a:latin typeface="Candara" panose="020E0502030303020204" pitchFamily="34" charset="0"/>
            </a:endParaRPr>
          </a:p>
        </p:txBody>
      </p:sp>
      <p:sp>
        <p:nvSpPr>
          <p:cNvPr id="7" name="Rectangle 6">
            <a:extLst>
              <a:ext uri="{FF2B5EF4-FFF2-40B4-BE49-F238E27FC236}">
                <a16:creationId xmlns:a16="http://schemas.microsoft.com/office/drawing/2014/main" id="{B0CA1848-8566-5D4A-A234-7E018C4D2764}"/>
              </a:ext>
            </a:extLst>
          </p:cNvPr>
          <p:cNvSpPr/>
          <p:nvPr/>
        </p:nvSpPr>
        <p:spPr>
          <a:xfrm>
            <a:off x="1327974" y="3620571"/>
            <a:ext cx="6488052" cy="461665"/>
          </a:xfrm>
          <a:prstGeom prst="rect">
            <a:avLst/>
          </a:prstGeom>
          <a:solidFill>
            <a:schemeClr val="bg2">
              <a:lumMod val="75000"/>
            </a:schemeClr>
          </a:solidFill>
        </p:spPr>
        <p:txBody>
          <a:bodyPr wrap="square">
            <a:spAutoFit/>
          </a:bodyPr>
          <a:lstStyle/>
          <a:p>
            <a:pPr lvl="0" algn="ctr" defTabSz="914400">
              <a:defRPr/>
            </a:pPr>
            <a:r>
              <a:rPr lang="en-US" sz="2400" b="1" dirty="0">
                <a:solidFill>
                  <a:schemeClr val="bg1"/>
                </a:solidFill>
                <a:latin typeface="Candara" panose="020E0502030303020204" pitchFamily="34" charset="0"/>
              </a:rPr>
              <a:t>Handling limited subarray size</a:t>
            </a:r>
            <a:endParaRPr kumimoji="0" lang="en-US" sz="2400" b="1" u="none" strike="noStrike" kern="1200" cap="none" spc="0" normalizeH="0" baseline="0" noProof="0" dirty="0">
              <a:ln>
                <a:noFill/>
              </a:ln>
              <a:solidFill>
                <a:schemeClr val="bg1"/>
              </a:solidFill>
              <a:effectLst/>
              <a:uLnTx/>
              <a:uFillTx/>
              <a:latin typeface="Candara" panose="020E0502030303020204" pitchFamily="34" charset="0"/>
            </a:endParaRPr>
          </a:p>
        </p:txBody>
      </p:sp>
      <p:sp>
        <p:nvSpPr>
          <p:cNvPr id="8" name="Rectangle 7">
            <a:extLst>
              <a:ext uri="{FF2B5EF4-FFF2-40B4-BE49-F238E27FC236}">
                <a16:creationId xmlns:a16="http://schemas.microsoft.com/office/drawing/2014/main" id="{CA458648-003A-BC4F-8807-7135981C93E8}"/>
              </a:ext>
            </a:extLst>
          </p:cNvPr>
          <p:cNvSpPr/>
          <p:nvPr/>
        </p:nvSpPr>
        <p:spPr>
          <a:xfrm>
            <a:off x="1327974" y="4250245"/>
            <a:ext cx="6488052" cy="461665"/>
          </a:xfrm>
          <a:prstGeom prst="rect">
            <a:avLst/>
          </a:prstGeom>
          <a:solidFill>
            <a:schemeClr val="bg2">
              <a:lumMod val="75000"/>
            </a:schemeClr>
          </a:solidFill>
        </p:spPr>
        <p:txBody>
          <a:bodyPr wrap="square">
            <a:spAutoFit/>
          </a:bodyPr>
          <a:lstStyle/>
          <a:p>
            <a:pPr lvl="0" algn="ctr" defTabSz="914400">
              <a:defRPr/>
            </a:pPr>
            <a:r>
              <a:rPr lang="en-US" sz="2400" b="1" dirty="0">
                <a:solidFill>
                  <a:schemeClr val="bg1"/>
                </a:solidFill>
                <a:latin typeface="Candara" panose="020E0502030303020204" pitchFamily="34" charset="0"/>
              </a:rPr>
              <a:t>Security implications</a:t>
            </a:r>
            <a:endParaRPr kumimoji="0" lang="en-US" sz="2400" b="1" u="none" strike="noStrike" kern="1200" cap="none" spc="0" normalizeH="0" baseline="0" noProof="0" dirty="0">
              <a:ln>
                <a:noFill/>
              </a:ln>
              <a:solidFill>
                <a:schemeClr val="bg1"/>
              </a:solidFill>
              <a:effectLst/>
              <a:uLnTx/>
              <a:uFillTx/>
              <a:latin typeface="Candara" panose="020E0502030303020204" pitchFamily="34" charset="0"/>
            </a:endParaRPr>
          </a:p>
        </p:txBody>
      </p:sp>
      <p:sp>
        <p:nvSpPr>
          <p:cNvPr id="9" name="Rectangle 8">
            <a:extLst>
              <a:ext uri="{FF2B5EF4-FFF2-40B4-BE49-F238E27FC236}">
                <a16:creationId xmlns:a16="http://schemas.microsoft.com/office/drawing/2014/main" id="{B7338D2E-4E21-B049-9F43-5B0988F9961B}"/>
              </a:ext>
            </a:extLst>
          </p:cNvPr>
          <p:cNvSpPr/>
          <p:nvPr/>
        </p:nvSpPr>
        <p:spPr>
          <a:xfrm>
            <a:off x="1327974" y="4879919"/>
            <a:ext cx="6488052" cy="461665"/>
          </a:xfrm>
          <a:prstGeom prst="rect">
            <a:avLst/>
          </a:prstGeom>
          <a:solidFill>
            <a:schemeClr val="bg2">
              <a:lumMod val="75000"/>
            </a:schemeClr>
          </a:solidFill>
        </p:spPr>
        <p:txBody>
          <a:bodyPr wrap="square">
            <a:spAutoFit/>
          </a:bodyPr>
          <a:lstStyle/>
          <a:p>
            <a:pPr lvl="0" algn="ctr" defTabSz="914400">
              <a:defRPr/>
            </a:pPr>
            <a:r>
              <a:rPr lang="en-US" sz="2400" b="1" dirty="0">
                <a:solidFill>
                  <a:schemeClr val="bg1"/>
                </a:solidFill>
                <a:latin typeface="Candara" panose="020E0502030303020204" pitchFamily="34" charset="0"/>
              </a:rPr>
              <a:t>Limitations of our framework</a:t>
            </a:r>
            <a:endParaRPr kumimoji="0" lang="en-US" sz="2400" b="1" u="none" strike="noStrike" kern="1200" cap="none" spc="0" normalizeH="0" baseline="0" noProof="0" dirty="0">
              <a:ln>
                <a:noFill/>
              </a:ln>
              <a:solidFill>
                <a:schemeClr val="bg1"/>
              </a:solidFill>
              <a:effectLst/>
              <a:uLnTx/>
              <a:uFillTx/>
              <a:latin typeface="Candara" panose="020E0502030303020204" pitchFamily="34" charset="0"/>
            </a:endParaRPr>
          </a:p>
        </p:txBody>
      </p:sp>
    </p:spTree>
    <p:extLst>
      <p:ext uri="{BB962C8B-B14F-4D97-AF65-F5344CB8AC3E}">
        <p14:creationId xmlns:p14="http://schemas.microsoft.com/office/powerpoint/2010/main" val="1995872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93BFC-E9D1-1242-B403-407892ED0A3F}"/>
              </a:ext>
            </a:extLst>
          </p:cNvPr>
          <p:cNvSpPr>
            <a:spLocks noGrp="1"/>
          </p:cNvSpPr>
          <p:nvPr>
            <p:ph type="title"/>
          </p:nvPr>
        </p:nvSpPr>
        <p:spPr/>
        <p:txBody>
          <a:bodyPr>
            <a:normAutofit fontScale="90000"/>
          </a:bodyPr>
          <a:lstStyle/>
          <a:p>
            <a:r>
              <a:rPr lang="en-US" sz="4400" b="1" dirty="0"/>
              <a:t>System Integration</a:t>
            </a:r>
          </a:p>
        </p:txBody>
      </p:sp>
      <p:sp>
        <p:nvSpPr>
          <p:cNvPr id="4" name="Rectangle 3">
            <a:extLst>
              <a:ext uri="{FF2B5EF4-FFF2-40B4-BE49-F238E27FC236}">
                <a16:creationId xmlns:a16="http://schemas.microsoft.com/office/drawing/2014/main" id="{5E509237-9A28-6E43-B4B5-7B3410449C33}"/>
              </a:ext>
            </a:extLst>
          </p:cNvPr>
          <p:cNvSpPr/>
          <p:nvPr/>
        </p:nvSpPr>
        <p:spPr>
          <a:xfrm>
            <a:off x="1327974" y="1362217"/>
            <a:ext cx="6488052" cy="461665"/>
          </a:xfrm>
          <a:prstGeom prst="rect">
            <a:avLst/>
          </a:prstGeom>
          <a:solidFill>
            <a:srgbClr val="2D5597"/>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solidFill>
                  <a:prstClr val="white"/>
                </a:solidFill>
                <a:latin typeface="Candara" panose="020E0502030303020204" pitchFamily="34" charset="0"/>
              </a:rPr>
              <a:t>Efficiently transposing data</a:t>
            </a:r>
            <a:endParaRPr kumimoji="0" lang="en-US" sz="2400" b="1" u="none" strike="noStrike" kern="1200" cap="none" spc="0" normalizeH="0" baseline="0" noProof="0" dirty="0">
              <a:ln>
                <a:noFill/>
              </a:ln>
              <a:solidFill>
                <a:prstClr val="white"/>
              </a:solidFill>
              <a:effectLst/>
              <a:uLnTx/>
              <a:uFillTx/>
              <a:latin typeface="Candara" panose="020E0502030303020204" pitchFamily="34" charset="0"/>
            </a:endParaRPr>
          </a:p>
        </p:txBody>
      </p:sp>
      <p:sp>
        <p:nvSpPr>
          <p:cNvPr id="5" name="Rectangle 4">
            <a:extLst>
              <a:ext uri="{FF2B5EF4-FFF2-40B4-BE49-F238E27FC236}">
                <a16:creationId xmlns:a16="http://schemas.microsoft.com/office/drawing/2014/main" id="{46024FA7-0E36-0348-8E83-CE41B3D635C5}"/>
              </a:ext>
            </a:extLst>
          </p:cNvPr>
          <p:cNvSpPr/>
          <p:nvPr/>
        </p:nvSpPr>
        <p:spPr>
          <a:xfrm>
            <a:off x="1327974" y="1991891"/>
            <a:ext cx="6488052" cy="461665"/>
          </a:xfrm>
          <a:prstGeom prst="rect">
            <a:avLst/>
          </a:prstGeom>
          <a:solidFill>
            <a:schemeClr val="bg2">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ndara" panose="020E0502030303020204" pitchFamily="34" charset="0"/>
              </a:rPr>
              <a:t>Programming</a:t>
            </a:r>
            <a:r>
              <a:rPr kumimoji="0" lang="en-US" sz="2400" b="1" u="none" strike="noStrike" kern="1200" cap="none" spc="0" normalizeH="0" noProof="0" dirty="0">
                <a:ln>
                  <a:noFill/>
                </a:ln>
                <a:solidFill>
                  <a:prstClr val="white"/>
                </a:solidFill>
                <a:effectLst/>
                <a:uLnTx/>
                <a:uFillTx/>
                <a:latin typeface="Candara" panose="020E0502030303020204" pitchFamily="34" charset="0"/>
              </a:rPr>
              <a:t> interface</a:t>
            </a:r>
            <a:endParaRPr kumimoji="0" lang="en-US" sz="2400" b="1" u="none" strike="noStrike" kern="1200" cap="none" spc="0" normalizeH="0" baseline="0" noProof="0" dirty="0">
              <a:ln>
                <a:noFill/>
              </a:ln>
              <a:solidFill>
                <a:prstClr val="white"/>
              </a:solidFill>
              <a:effectLst/>
              <a:uLnTx/>
              <a:uFillTx/>
              <a:latin typeface="Candara" panose="020E0502030303020204" pitchFamily="34" charset="0"/>
            </a:endParaRPr>
          </a:p>
        </p:txBody>
      </p:sp>
      <p:sp>
        <p:nvSpPr>
          <p:cNvPr id="6" name="Rectangle 5">
            <a:extLst>
              <a:ext uri="{FF2B5EF4-FFF2-40B4-BE49-F238E27FC236}">
                <a16:creationId xmlns:a16="http://schemas.microsoft.com/office/drawing/2014/main" id="{FAEB57DE-CE03-3842-AE33-C6632E89D95A}"/>
              </a:ext>
            </a:extLst>
          </p:cNvPr>
          <p:cNvSpPr/>
          <p:nvPr/>
        </p:nvSpPr>
        <p:spPr>
          <a:xfrm>
            <a:off x="1327974" y="2621565"/>
            <a:ext cx="6488052" cy="830997"/>
          </a:xfrm>
          <a:prstGeom prst="rect">
            <a:avLst/>
          </a:prstGeom>
          <a:solidFill>
            <a:schemeClr val="bg2">
              <a:lumMod val="75000"/>
            </a:schemeClr>
          </a:solidFill>
        </p:spPr>
        <p:txBody>
          <a:bodyPr wrap="square">
            <a:spAutoFit/>
          </a:bodyPr>
          <a:lstStyle/>
          <a:p>
            <a:pPr lvl="0" algn="ctr" defTabSz="914400">
              <a:defRPr/>
            </a:pPr>
            <a:r>
              <a:rPr lang="en-US" sz="2400" b="1" dirty="0">
                <a:solidFill>
                  <a:schemeClr val="bg1"/>
                </a:solidFill>
                <a:latin typeface="Candara" panose="020E0502030303020204" pitchFamily="34" charset="0"/>
              </a:rPr>
              <a:t>Handling page faults, address translation, coherence, and interrupts</a:t>
            </a:r>
            <a:endParaRPr kumimoji="0" lang="en-US" sz="2400" b="1" u="none" strike="noStrike" kern="1200" cap="none" spc="0" normalizeH="0" baseline="0" noProof="0" dirty="0">
              <a:ln>
                <a:noFill/>
              </a:ln>
              <a:solidFill>
                <a:schemeClr val="bg1"/>
              </a:solidFill>
              <a:effectLst/>
              <a:uLnTx/>
              <a:uFillTx/>
              <a:latin typeface="Candara" panose="020E0502030303020204" pitchFamily="34" charset="0"/>
            </a:endParaRPr>
          </a:p>
        </p:txBody>
      </p:sp>
      <p:sp>
        <p:nvSpPr>
          <p:cNvPr id="7" name="Rectangle 6">
            <a:extLst>
              <a:ext uri="{FF2B5EF4-FFF2-40B4-BE49-F238E27FC236}">
                <a16:creationId xmlns:a16="http://schemas.microsoft.com/office/drawing/2014/main" id="{B0CA1848-8566-5D4A-A234-7E018C4D2764}"/>
              </a:ext>
            </a:extLst>
          </p:cNvPr>
          <p:cNvSpPr/>
          <p:nvPr/>
        </p:nvSpPr>
        <p:spPr>
          <a:xfrm>
            <a:off x="1327974" y="3620571"/>
            <a:ext cx="6488052" cy="461665"/>
          </a:xfrm>
          <a:prstGeom prst="rect">
            <a:avLst/>
          </a:prstGeom>
          <a:solidFill>
            <a:schemeClr val="bg2">
              <a:lumMod val="75000"/>
            </a:schemeClr>
          </a:solidFill>
        </p:spPr>
        <p:txBody>
          <a:bodyPr wrap="square">
            <a:spAutoFit/>
          </a:bodyPr>
          <a:lstStyle/>
          <a:p>
            <a:pPr lvl="0" algn="ctr" defTabSz="914400">
              <a:defRPr/>
            </a:pPr>
            <a:r>
              <a:rPr lang="en-US" sz="2400" b="1" dirty="0">
                <a:solidFill>
                  <a:schemeClr val="bg1"/>
                </a:solidFill>
                <a:latin typeface="Candara" panose="020E0502030303020204" pitchFamily="34" charset="0"/>
              </a:rPr>
              <a:t>Handling limited subarray size</a:t>
            </a:r>
            <a:endParaRPr kumimoji="0" lang="en-US" sz="2400" b="1" u="none" strike="noStrike" kern="1200" cap="none" spc="0" normalizeH="0" baseline="0" noProof="0" dirty="0">
              <a:ln>
                <a:noFill/>
              </a:ln>
              <a:solidFill>
                <a:schemeClr val="bg1"/>
              </a:solidFill>
              <a:effectLst/>
              <a:uLnTx/>
              <a:uFillTx/>
              <a:latin typeface="Candara" panose="020E0502030303020204" pitchFamily="34" charset="0"/>
            </a:endParaRPr>
          </a:p>
        </p:txBody>
      </p:sp>
      <p:sp>
        <p:nvSpPr>
          <p:cNvPr id="8" name="Rectangle 7">
            <a:extLst>
              <a:ext uri="{FF2B5EF4-FFF2-40B4-BE49-F238E27FC236}">
                <a16:creationId xmlns:a16="http://schemas.microsoft.com/office/drawing/2014/main" id="{CA458648-003A-BC4F-8807-7135981C93E8}"/>
              </a:ext>
            </a:extLst>
          </p:cNvPr>
          <p:cNvSpPr/>
          <p:nvPr/>
        </p:nvSpPr>
        <p:spPr>
          <a:xfrm>
            <a:off x="1327974" y="4250245"/>
            <a:ext cx="6488052" cy="461665"/>
          </a:xfrm>
          <a:prstGeom prst="rect">
            <a:avLst/>
          </a:prstGeom>
          <a:solidFill>
            <a:schemeClr val="bg2">
              <a:lumMod val="75000"/>
            </a:schemeClr>
          </a:solidFill>
        </p:spPr>
        <p:txBody>
          <a:bodyPr wrap="square">
            <a:spAutoFit/>
          </a:bodyPr>
          <a:lstStyle/>
          <a:p>
            <a:pPr lvl="0" algn="ctr" defTabSz="914400">
              <a:defRPr/>
            </a:pPr>
            <a:r>
              <a:rPr lang="en-US" sz="2400" b="1" dirty="0">
                <a:solidFill>
                  <a:schemeClr val="bg1"/>
                </a:solidFill>
                <a:latin typeface="Candara" panose="020E0502030303020204" pitchFamily="34" charset="0"/>
              </a:rPr>
              <a:t>Security implications</a:t>
            </a:r>
            <a:endParaRPr kumimoji="0" lang="en-US" sz="2400" b="1" u="none" strike="noStrike" kern="1200" cap="none" spc="0" normalizeH="0" baseline="0" noProof="0" dirty="0">
              <a:ln>
                <a:noFill/>
              </a:ln>
              <a:solidFill>
                <a:schemeClr val="bg1"/>
              </a:solidFill>
              <a:effectLst/>
              <a:uLnTx/>
              <a:uFillTx/>
              <a:latin typeface="Candara" panose="020E0502030303020204" pitchFamily="34" charset="0"/>
            </a:endParaRPr>
          </a:p>
        </p:txBody>
      </p:sp>
      <p:sp>
        <p:nvSpPr>
          <p:cNvPr id="9" name="Rectangle 8">
            <a:extLst>
              <a:ext uri="{FF2B5EF4-FFF2-40B4-BE49-F238E27FC236}">
                <a16:creationId xmlns:a16="http://schemas.microsoft.com/office/drawing/2014/main" id="{B7338D2E-4E21-B049-9F43-5B0988F9961B}"/>
              </a:ext>
            </a:extLst>
          </p:cNvPr>
          <p:cNvSpPr/>
          <p:nvPr/>
        </p:nvSpPr>
        <p:spPr>
          <a:xfrm>
            <a:off x="1327974" y="4879919"/>
            <a:ext cx="6488052" cy="461665"/>
          </a:xfrm>
          <a:prstGeom prst="rect">
            <a:avLst/>
          </a:prstGeom>
          <a:solidFill>
            <a:schemeClr val="bg2">
              <a:lumMod val="75000"/>
            </a:schemeClr>
          </a:solidFill>
        </p:spPr>
        <p:txBody>
          <a:bodyPr wrap="square">
            <a:spAutoFit/>
          </a:bodyPr>
          <a:lstStyle/>
          <a:p>
            <a:pPr lvl="0" algn="ctr" defTabSz="914400">
              <a:defRPr/>
            </a:pPr>
            <a:r>
              <a:rPr lang="en-US" sz="2400" b="1" dirty="0">
                <a:solidFill>
                  <a:schemeClr val="bg1"/>
                </a:solidFill>
                <a:latin typeface="Candara" panose="020E0502030303020204" pitchFamily="34" charset="0"/>
              </a:rPr>
              <a:t>Limitations of our framework</a:t>
            </a:r>
            <a:endParaRPr kumimoji="0" lang="en-US" sz="2400" b="1" u="none" strike="noStrike" kern="1200" cap="none" spc="0" normalizeH="0" baseline="0" noProof="0" dirty="0">
              <a:ln>
                <a:noFill/>
              </a:ln>
              <a:solidFill>
                <a:schemeClr val="bg1"/>
              </a:solidFill>
              <a:effectLst/>
              <a:uLnTx/>
              <a:uFillTx/>
              <a:latin typeface="Candara" panose="020E0502030303020204" pitchFamily="34" charset="0"/>
            </a:endParaRPr>
          </a:p>
        </p:txBody>
      </p:sp>
    </p:spTree>
    <p:extLst>
      <p:ext uri="{BB962C8B-B14F-4D97-AF65-F5344CB8AC3E}">
        <p14:creationId xmlns:p14="http://schemas.microsoft.com/office/powerpoint/2010/main" val="6137282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4897F-C84B-FC46-A2AB-D5FE89EE4A3A}"/>
              </a:ext>
            </a:extLst>
          </p:cNvPr>
          <p:cNvSpPr>
            <a:spLocks noGrp="1"/>
          </p:cNvSpPr>
          <p:nvPr>
            <p:ph type="title"/>
          </p:nvPr>
        </p:nvSpPr>
        <p:spPr/>
        <p:txBody>
          <a:bodyPr>
            <a:normAutofit fontScale="90000"/>
          </a:bodyPr>
          <a:lstStyle/>
          <a:p>
            <a:r>
              <a:rPr lang="en-US" sz="4400" dirty="0"/>
              <a:t>Transposing Data</a:t>
            </a:r>
          </a:p>
        </p:txBody>
      </p:sp>
      <p:sp>
        <p:nvSpPr>
          <p:cNvPr id="50" name="Content Placeholder 2">
            <a:extLst>
              <a:ext uri="{FF2B5EF4-FFF2-40B4-BE49-F238E27FC236}">
                <a16:creationId xmlns:a16="http://schemas.microsoft.com/office/drawing/2014/main" id="{7031BBCD-797A-5440-8E52-A88560A434B6}"/>
              </a:ext>
            </a:extLst>
          </p:cNvPr>
          <p:cNvSpPr txBox="1">
            <a:spLocks/>
          </p:cNvSpPr>
          <p:nvPr/>
        </p:nvSpPr>
        <p:spPr>
          <a:xfrm>
            <a:off x="78188" y="1306318"/>
            <a:ext cx="8987622" cy="40253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accent1">
                    <a:lumMod val="75000"/>
                  </a:schemeClr>
                </a:solidFill>
                <a:latin typeface="Candara" panose="020E0502030303020204" pitchFamily="34" charset="0"/>
              </a:rPr>
              <a:t>SIMDRAM</a:t>
            </a:r>
            <a:r>
              <a:rPr lang="en-US" sz="3200" dirty="0">
                <a:latin typeface="Candara" panose="020E0502030303020204" pitchFamily="34" charset="0"/>
              </a:rPr>
              <a:t> operates on </a:t>
            </a:r>
            <a:r>
              <a:rPr lang="en-US" sz="3200" dirty="0">
                <a:solidFill>
                  <a:srgbClr val="C00000"/>
                </a:solidFill>
                <a:latin typeface="Candara" panose="020E0502030303020204" pitchFamily="34" charset="0"/>
              </a:rPr>
              <a:t>vertically-laid-out</a:t>
            </a:r>
            <a:r>
              <a:rPr lang="en-US" sz="3200" dirty="0">
                <a:latin typeface="Candara" panose="020E0502030303020204" pitchFamily="34" charset="0"/>
              </a:rPr>
              <a:t> data</a:t>
            </a:r>
          </a:p>
          <a:p>
            <a:endParaRPr lang="en-US" sz="3200" dirty="0">
              <a:latin typeface="Candara" panose="020E0502030303020204" pitchFamily="34" charset="0"/>
            </a:endParaRPr>
          </a:p>
          <a:p>
            <a:r>
              <a:rPr lang="en-US" sz="3200" dirty="0">
                <a:solidFill>
                  <a:schemeClr val="accent1">
                    <a:lumMod val="75000"/>
                  </a:schemeClr>
                </a:solidFill>
                <a:latin typeface="Candara" panose="020E0502030303020204" pitchFamily="34" charset="0"/>
              </a:rPr>
              <a:t>Other system components</a:t>
            </a:r>
            <a:r>
              <a:rPr lang="en-US" sz="3200" dirty="0">
                <a:latin typeface="Candara" panose="020E0502030303020204" pitchFamily="34" charset="0"/>
              </a:rPr>
              <a:t> expect data to be laid out </a:t>
            </a:r>
            <a:r>
              <a:rPr lang="en-US" sz="3200" dirty="0">
                <a:solidFill>
                  <a:srgbClr val="C00000"/>
                </a:solidFill>
                <a:latin typeface="Candara" panose="020E0502030303020204" pitchFamily="34" charset="0"/>
              </a:rPr>
              <a:t>horizontally</a:t>
            </a:r>
            <a:r>
              <a:rPr lang="en-US" sz="3200" dirty="0">
                <a:latin typeface="Candara" panose="020E0502030303020204" pitchFamily="34" charset="0"/>
              </a:rPr>
              <a:t> </a:t>
            </a:r>
          </a:p>
          <a:p>
            <a:endParaRPr lang="en-US" sz="2800" dirty="0">
              <a:latin typeface="Candara" panose="020E0502030303020204" pitchFamily="34" charset="0"/>
            </a:endParaRPr>
          </a:p>
          <a:p>
            <a:pPr algn="ctr"/>
            <a:endParaRPr lang="en-US" sz="2800" dirty="0">
              <a:latin typeface="Candara" panose="020E0502030303020204" pitchFamily="34" charset="0"/>
            </a:endParaRPr>
          </a:p>
          <a:p>
            <a:pPr algn="ctr"/>
            <a:endParaRPr lang="en-US" sz="2800" dirty="0">
              <a:latin typeface="Candara" panose="020E0502030303020204" pitchFamily="34" charset="0"/>
            </a:endParaRPr>
          </a:p>
          <a:p>
            <a:pPr marL="0" indent="0" algn="ctr">
              <a:buNone/>
            </a:pPr>
            <a:r>
              <a:rPr lang="en-US" sz="2800" b="1" dirty="0">
                <a:solidFill>
                  <a:srgbClr val="C00000"/>
                </a:solidFill>
                <a:latin typeface="Candara" panose="020E0502030303020204" pitchFamily="34" charset="0"/>
              </a:rPr>
              <a:t>Challenging</a:t>
            </a:r>
            <a:r>
              <a:rPr lang="en-US" sz="2800" b="1" dirty="0">
                <a:latin typeface="Candara" panose="020E0502030303020204" pitchFamily="34" charset="0"/>
              </a:rPr>
              <a:t> to share data between SIMDRAM and CPU</a:t>
            </a:r>
          </a:p>
          <a:p>
            <a:pPr lvl="1"/>
            <a:endParaRPr lang="en-US" dirty="0">
              <a:latin typeface="Candara" panose="020E0502030303020204" pitchFamily="34" charset="0"/>
            </a:endParaRPr>
          </a:p>
        </p:txBody>
      </p:sp>
      <p:sp>
        <p:nvSpPr>
          <p:cNvPr id="3" name="Striped Right Arrow 2">
            <a:extLst>
              <a:ext uri="{FF2B5EF4-FFF2-40B4-BE49-F238E27FC236}">
                <a16:creationId xmlns:a16="http://schemas.microsoft.com/office/drawing/2014/main" id="{2BD06199-47C2-E140-85B6-B41C8D1D93BB}"/>
              </a:ext>
            </a:extLst>
          </p:cNvPr>
          <p:cNvSpPr/>
          <p:nvPr/>
        </p:nvSpPr>
        <p:spPr>
          <a:xfrm rot="5400000">
            <a:off x="4086663" y="3590780"/>
            <a:ext cx="970671" cy="1097280"/>
          </a:xfrm>
          <a:prstGeom prst="strip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spTree>
    <p:extLst>
      <p:ext uri="{BB962C8B-B14F-4D97-AF65-F5344CB8AC3E}">
        <p14:creationId xmlns:p14="http://schemas.microsoft.com/office/powerpoint/2010/main" val="300237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xEl>
                                              <p:pRg st="0" end="0"/>
                                            </p:txEl>
                                          </p:spTgt>
                                        </p:tgtEl>
                                        <p:attrNameLst>
                                          <p:attrName>style.visibility</p:attrName>
                                        </p:attrNameLst>
                                      </p:cBhvr>
                                      <p:to>
                                        <p:strVal val="visible"/>
                                      </p:to>
                                    </p:set>
                                    <p:animEffect transition="in" filter="fade">
                                      <p:cBhvr>
                                        <p:cTn id="7" dur="500"/>
                                        <p:tgtEl>
                                          <p:spTgt spid="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
                                            <p:txEl>
                                              <p:pRg st="2" end="2"/>
                                            </p:txEl>
                                          </p:spTgt>
                                        </p:tgtEl>
                                        <p:attrNameLst>
                                          <p:attrName>style.visibility</p:attrName>
                                        </p:attrNameLst>
                                      </p:cBhvr>
                                      <p:to>
                                        <p:strVal val="visible"/>
                                      </p:to>
                                    </p:set>
                                    <p:animEffect transition="in" filter="fade">
                                      <p:cBhvr>
                                        <p:cTn id="12" dur="500"/>
                                        <p:tgtEl>
                                          <p:spTgt spid="5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50">
                                            <p:txEl>
                                              <p:pRg st="6" end="6"/>
                                            </p:txEl>
                                          </p:spTgt>
                                        </p:tgtEl>
                                        <p:attrNameLst>
                                          <p:attrName>style.visibility</p:attrName>
                                        </p:attrNameLst>
                                      </p:cBhvr>
                                      <p:to>
                                        <p:strVal val="visible"/>
                                      </p:to>
                                    </p:set>
                                    <p:animEffect transition="in" filter="fade">
                                      <p:cBhvr>
                                        <p:cTn id="21" dur="500"/>
                                        <p:tgtEl>
                                          <p:spTgt spid="5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Rectangle 328">
            <a:extLst>
              <a:ext uri="{FF2B5EF4-FFF2-40B4-BE49-F238E27FC236}">
                <a16:creationId xmlns:a16="http://schemas.microsoft.com/office/drawing/2014/main" id="{4F56BFD3-8D30-3F46-9619-60EC64CF20C2}"/>
              </a:ext>
            </a:extLst>
          </p:cNvPr>
          <p:cNvSpPr/>
          <p:nvPr/>
        </p:nvSpPr>
        <p:spPr>
          <a:xfrm>
            <a:off x="702980" y="1655733"/>
            <a:ext cx="7906650" cy="3804207"/>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mbria" panose="02040503050406030204" pitchFamily="18" charset="0"/>
            </a:endParaRPr>
          </a:p>
        </p:txBody>
      </p:sp>
      <p:sp>
        <p:nvSpPr>
          <p:cNvPr id="2" name="Title 1">
            <a:extLst>
              <a:ext uri="{FF2B5EF4-FFF2-40B4-BE49-F238E27FC236}">
                <a16:creationId xmlns:a16="http://schemas.microsoft.com/office/drawing/2014/main" id="{1BD4897F-C84B-FC46-A2AB-D5FE89EE4A3A}"/>
              </a:ext>
            </a:extLst>
          </p:cNvPr>
          <p:cNvSpPr>
            <a:spLocks noGrp="1"/>
          </p:cNvSpPr>
          <p:nvPr>
            <p:ph type="title"/>
          </p:nvPr>
        </p:nvSpPr>
        <p:spPr/>
        <p:txBody>
          <a:bodyPr>
            <a:normAutofit fontScale="90000"/>
          </a:bodyPr>
          <a:lstStyle/>
          <a:p>
            <a:r>
              <a:rPr lang="en-US" sz="4400" dirty="0"/>
              <a:t>Transposition Unit</a:t>
            </a:r>
          </a:p>
        </p:txBody>
      </p:sp>
      <p:sp>
        <p:nvSpPr>
          <p:cNvPr id="160" name="Rectangle 159">
            <a:extLst>
              <a:ext uri="{FF2B5EF4-FFF2-40B4-BE49-F238E27FC236}">
                <a16:creationId xmlns:a16="http://schemas.microsoft.com/office/drawing/2014/main" id="{18E52D9C-3667-8046-92BF-F9D6FD3F5BDF}"/>
              </a:ext>
            </a:extLst>
          </p:cNvPr>
          <p:cNvSpPr/>
          <p:nvPr/>
        </p:nvSpPr>
        <p:spPr>
          <a:xfrm>
            <a:off x="702975" y="1150125"/>
            <a:ext cx="7906655" cy="392696"/>
          </a:xfrm>
          <a:prstGeom prst="rect">
            <a:avLst/>
          </a:prstGeom>
          <a:solidFill>
            <a:srgbClr val="EEECE1"/>
          </a:solidFill>
          <a:ln w="19050" cap="flat" cmpd="sng" algn="ctr">
            <a:solidFill>
              <a:srgbClr val="EEECE1">
                <a:lumMod val="9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Last–Level Cache</a:t>
            </a:r>
          </a:p>
        </p:txBody>
      </p:sp>
      <p:sp>
        <p:nvSpPr>
          <p:cNvPr id="177" name="Rectangle 176">
            <a:extLst>
              <a:ext uri="{FF2B5EF4-FFF2-40B4-BE49-F238E27FC236}">
                <a16:creationId xmlns:a16="http://schemas.microsoft.com/office/drawing/2014/main" id="{BF4557C6-B7BB-5949-9578-3A4FE23BEBB5}"/>
              </a:ext>
            </a:extLst>
          </p:cNvPr>
          <p:cNvSpPr/>
          <p:nvPr/>
        </p:nvSpPr>
        <p:spPr>
          <a:xfrm rot="16200000">
            <a:off x="-1721899" y="3385750"/>
            <a:ext cx="4157750" cy="523220"/>
          </a:xfrm>
          <a:prstGeom prst="rect">
            <a:avLst/>
          </a:prstGeom>
        </p:spPr>
        <p:txBody>
          <a:bodyPr wrap="square">
            <a:spAutoFit/>
          </a:bodyPr>
          <a:lstStyle/>
          <a:p>
            <a:pPr algn="ctr" defTabSz="914400"/>
            <a:r>
              <a:rPr lang="en-US" sz="2800" b="1" dirty="0">
                <a:solidFill>
                  <a:schemeClr val="accent1">
                    <a:lumMod val="75000"/>
                  </a:schemeClr>
                </a:solidFill>
                <a:latin typeface="Cambria" panose="02040503050406030204" pitchFamily="18" charset="0"/>
                <a:cs typeface="Arial" panose="020B0604020202020204" pitchFamily="34" charset="0"/>
              </a:rPr>
              <a:t>Transposition Unit</a:t>
            </a:r>
            <a:endParaRPr lang="en-US" sz="2800" b="1" dirty="0">
              <a:solidFill>
                <a:schemeClr val="accent1">
                  <a:lumMod val="75000"/>
                </a:schemeClr>
              </a:solidFill>
              <a:latin typeface="Cambria" panose="02040503050406030204" pitchFamily="18" charset="0"/>
            </a:endParaRPr>
          </a:p>
        </p:txBody>
      </p:sp>
      <p:sp>
        <p:nvSpPr>
          <p:cNvPr id="235" name="Rectangle 234">
            <a:extLst>
              <a:ext uri="{FF2B5EF4-FFF2-40B4-BE49-F238E27FC236}">
                <a16:creationId xmlns:a16="http://schemas.microsoft.com/office/drawing/2014/main" id="{B00AE528-C18E-DF44-99C5-C7D52206466A}"/>
              </a:ext>
            </a:extLst>
          </p:cNvPr>
          <p:cNvSpPr/>
          <p:nvPr/>
        </p:nvSpPr>
        <p:spPr>
          <a:xfrm>
            <a:off x="702975" y="5610255"/>
            <a:ext cx="7906650" cy="400110"/>
          </a:xfrm>
          <a:prstGeom prst="rect">
            <a:avLst/>
          </a:prstGeom>
          <a:solidFill>
            <a:srgbClr val="EEECE1"/>
          </a:solidFill>
          <a:ln w="19050" cap="flat" cmpd="sng" algn="ctr">
            <a:solidFill>
              <a:srgbClr val="EEECE1">
                <a:lumMod val="9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Memory Controller</a:t>
            </a:r>
          </a:p>
        </p:txBody>
      </p:sp>
      <p:grpSp>
        <p:nvGrpSpPr>
          <p:cNvPr id="330" name="Group 329">
            <a:extLst>
              <a:ext uri="{FF2B5EF4-FFF2-40B4-BE49-F238E27FC236}">
                <a16:creationId xmlns:a16="http://schemas.microsoft.com/office/drawing/2014/main" id="{B9EBA6EA-96E8-4F46-8204-1AD07CBC3E61}"/>
              </a:ext>
            </a:extLst>
          </p:cNvPr>
          <p:cNvGrpSpPr/>
          <p:nvPr/>
        </p:nvGrpSpPr>
        <p:grpSpPr>
          <a:xfrm>
            <a:off x="3566114" y="1618616"/>
            <a:ext cx="1773729" cy="1038605"/>
            <a:chOff x="3670287" y="1722788"/>
            <a:chExt cx="1773729" cy="1038605"/>
          </a:xfrm>
        </p:grpSpPr>
        <p:cxnSp>
          <p:nvCxnSpPr>
            <p:cNvPr id="199" name="Straight Arrow Connector 198">
              <a:extLst>
                <a:ext uri="{FF2B5EF4-FFF2-40B4-BE49-F238E27FC236}">
                  <a16:creationId xmlns:a16="http://schemas.microsoft.com/office/drawing/2014/main" id="{DAB5B8AB-FFB1-1E44-819F-2954D11460FA}"/>
                </a:ext>
              </a:extLst>
            </p:cNvPr>
            <p:cNvCxnSpPr>
              <a:cxnSpLocks/>
            </p:cNvCxnSpPr>
            <p:nvPr/>
          </p:nvCxnSpPr>
          <p:spPr>
            <a:xfrm flipV="1">
              <a:off x="3938350" y="1722788"/>
              <a:ext cx="0" cy="644167"/>
            </a:xfrm>
            <a:prstGeom prst="straightConnector1">
              <a:avLst/>
            </a:prstGeom>
            <a:noFill/>
            <a:ln w="19050" cap="flat" cmpd="sng" algn="ctr">
              <a:solidFill>
                <a:sysClr val="windowText" lastClr="000000"/>
              </a:solidFill>
              <a:prstDash val="solid"/>
              <a:headEnd type="none" w="med" len="med"/>
              <a:tailEnd type="triangle"/>
            </a:ln>
            <a:effectLst/>
          </p:spPr>
        </p:cxnSp>
        <p:cxnSp>
          <p:nvCxnSpPr>
            <p:cNvPr id="204" name="Straight Arrow Connector 203">
              <a:extLst>
                <a:ext uri="{FF2B5EF4-FFF2-40B4-BE49-F238E27FC236}">
                  <a16:creationId xmlns:a16="http://schemas.microsoft.com/office/drawing/2014/main" id="{60ECDCD3-59D2-6446-9D84-D8F59014AB55}"/>
                </a:ext>
              </a:extLst>
            </p:cNvPr>
            <p:cNvCxnSpPr>
              <a:cxnSpLocks/>
            </p:cNvCxnSpPr>
            <p:nvPr/>
          </p:nvCxnSpPr>
          <p:spPr>
            <a:xfrm>
              <a:off x="3751022" y="1723136"/>
              <a:ext cx="0" cy="542796"/>
            </a:xfrm>
            <a:prstGeom prst="straightConnector1">
              <a:avLst/>
            </a:prstGeom>
            <a:noFill/>
            <a:ln w="19050" cap="flat" cmpd="sng" algn="ctr">
              <a:solidFill>
                <a:sysClr val="windowText" lastClr="000000"/>
              </a:solidFill>
              <a:prstDash val="solid"/>
              <a:headEnd type="none" w="med" len="med"/>
              <a:tailEnd type="triangle"/>
            </a:ln>
            <a:effectLst/>
          </p:spPr>
        </p:cxnSp>
        <p:cxnSp>
          <p:nvCxnSpPr>
            <p:cNvPr id="239" name="Straight Arrow Connector 238">
              <a:extLst>
                <a:ext uri="{FF2B5EF4-FFF2-40B4-BE49-F238E27FC236}">
                  <a16:creationId xmlns:a16="http://schemas.microsoft.com/office/drawing/2014/main" id="{EB26E4EC-16FD-E04C-B8B1-ADB981DDE6D4}"/>
                </a:ext>
              </a:extLst>
            </p:cNvPr>
            <p:cNvCxnSpPr>
              <a:cxnSpLocks/>
            </p:cNvCxnSpPr>
            <p:nvPr/>
          </p:nvCxnSpPr>
          <p:spPr>
            <a:xfrm>
              <a:off x="5272070" y="1727858"/>
              <a:ext cx="0" cy="531011"/>
            </a:xfrm>
            <a:prstGeom prst="straightConnector1">
              <a:avLst/>
            </a:prstGeom>
            <a:noFill/>
            <a:ln w="19050" cap="flat" cmpd="sng" algn="ctr">
              <a:solidFill>
                <a:sysClr val="windowText" lastClr="000000"/>
              </a:solidFill>
              <a:prstDash val="solid"/>
              <a:headEnd type="none" w="med" len="med"/>
              <a:tailEnd type="triangle"/>
            </a:ln>
            <a:effectLst/>
          </p:spPr>
        </p:cxnSp>
        <p:sp>
          <p:nvSpPr>
            <p:cNvPr id="242" name="Rectangle 241">
              <a:extLst>
                <a:ext uri="{FF2B5EF4-FFF2-40B4-BE49-F238E27FC236}">
                  <a16:creationId xmlns:a16="http://schemas.microsoft.com/office/drawing/2014/main" id="{91A74B6C-2EB8-7E44-91D5-FD3E38D7E755}"/>
                </a:ext>
              </a:extLst>
            </p:cNvPr>
            <p:cNvSpPr/>
            <p:nvPr/>
          </p:nvSpPr>
          <p:spPr>
            <a:xfrm>
              <a:off x="3670287" y="2265932"/>
              <a:ext cx="1773729" cy="495461"/>
            </a:xfrm>
            <a:prstGeom prst="rect">
              <a:avLst/>
            </a:prstGeom>
            <a:solidFill>
              <a:srgbClr val="92D8C4"/>
            </a:solidFill>
            <a:ln w="19050" cap="flat" cmpd="sng" algn="ctr">
              <a:solidFill>
                <a:srgbClr val="44BA9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Object Tracker (OT)</a:t>
              </a:r>
            </a:p>
          </p:txBody>
        </p:sp>
      </p:grpSp>
      <p:grpSp>
        <p:nvGrpSpPr>
          <p:cNvPr id="334" name="Group 333">
            <a:extLst>
              <a:ext uri="{FF2B5EF4-FFF2-40B4-BE49-F238E27FC236}">
                <a16:creationId xmlns:a16="http://schemas.microsoft.com/office/drawing/2014/main" id="{C711E2F9-BFBE-5D40-9E89-67A1F01DA375}"/>
              </a:ext>
            </a:extLst>
          </p:cNvPr>
          <p:cNvGrpSpPr/>
          <p:nvPr/>
        </p:nvGrpSpPr>
        <p:grpSpPr>
          <a:xfrm>
            <a:off x="5265119" y="1627464"/>
            <a:ext cx="2480253" cy="3810910"/>
            <a:chOff x="5354568" y="1731636"/>
            <a:chExt cx="2480253" cy="3810910"/>
          </a:xfrm>
        </p:grpSpPr>
        <p:cxnSp>
          <p:nvCxnSpPr>
            <p:cNvPr id="182" name="Straight Connector 181">
              <a:extLst>
                <a:ext uri="{FF2B5EF4-FFF2-40B4-BE49-F238E27FC236}">
                  <a16:creationId xmlns:a16="http://schemas.microsoft.com/office/drawing/2014/main" id="{7C61025E-62A1-964E-A0D8-42C5237C4D14}"/>
                </a:ext>
              </a:extLst>
            </p:cNvPr>
            <p:cNvCxnSpPr>
              <a:cxnSpLocks/>
            </p:cNvCxnSpPr>
            <p:nvPr/>
          </p:nvCxnSpPr>
          <p:spPr>
            <a:xfrm flipH="1" flipV="1">
              <a:off x="6606205" y="4525389"/>
              <a:ext cx="1926" cy="212941"/>
            </a:xfrm>
            <a:prstGeom prst="line">
              <a:avLst/>
            </a:prstGeom>
            <a:noFill/>
            <a:ln w="19050" cap="flat" cmpd="sng" algn="ctr">
              <a:solidFill>
                <a:srgbClr val="008D40"/>
              </a:solidFill>
              <a:prstDash val="solid"/>
              <a:headEnd type="none" w="med" len="med"/>
              <a:tailEnd type="triangle" w="med" len="med"/>
            </a:ln>
            <a:effectLst/>
          </p:spPr>
        </p:cxnSp>
        <p:cxnSp>
          <p:nvCxnSpPr>
            <p:cNvPr id="218" name="Straight Arrow Connector 217">
              <a:extLst>
                <a:ext uri="{FF2B5EF4-FFF2-40B4-BE49-F238E27FC236}">
                  <a16:creationId xmlns:a16="http://schemas.microsoft.com/office/drawing/2014/main" id="{B43AEE42-72B1-2D48-BB3B-3DA3A2D546F5}"/>
                </a:ext>
              </a:extLst>
            </p:cNvPr>
            <p:cNvCxnSpPr>
              <a:cxnSpLocks/>
            </p:cNvCxnSpPr>
            <p:nvPr/>
          </p:nvCxnSpPr>
          <p:spPr>
            <a:xfrm flipV="1">
              <a:off x="6976295" y="5067942"/>
              <a:ext cx="0" cy="474604"/>
            </a:xfrm>
            <a:prstGeom prst="straightConnector1">
              <a:avLst/>
            </a:prstGeom>
            <a:noFill/>
            <a:ln w="19050" cap="flat" cmpd="sng" algn="ctr">
              <a:solidFill>
                <a:srgbClr val="008D40"/>
              </a:solidFill>
              <a:prstDash val="solid"/>
              <a:headEnd type="none" w="med" len="med"/>
              <a:tailEnd type="triangle"/>
            </a:ln>
            <a:effectLst/>
          </p:spPr>
        </p:cxnSp>
        <p:grpSp>
          <p:nvGrpSpPr>
            <p:cNvPr id="333" name="Group 332">
              <a:extLst>
                <a:ext uri="{FF2B5EF4-FFF2-40B4-BE49-F238E27FC236}">
                  <a16:creationId xmlns:a16="http://schemas.microsoft.com/office/drawing/2014/main" id="{AEEC504C-4B9D-EC47-AAEC-5BEA171962C0}"/>
                </a:ext>
              </a:extLst>
            </p:cNvPr>
            <p:cNvGrpSpPr/>
            <p:nvPr/>
          </p:nvGrpSpPr>
          <p:grpSpPr>
            <a:xfrm>
              <a:off x="5354568" y="1731636"/>
              <a:ext cx="2480253" cy="3810910"/>
              <a:chOff x="5354568" y="1731636"/>
              <a:chExt cx="2480253" cy="3810910"/>
            </a:xfrm>
          </p:grpSpPr>
          <p:cxnSp>
            <p:nvCxnSpPr>
              <p:cNvPr id="183" name="Straight Arrow Connector 182">
                <a:extLst>
                  <a:ext uri="{FF2B5EF4-FFF2-40B4-BE49-F238E27FC236}">
                    <a16:creationId xmlns:a16="http://schemas.microsoft.com/office/drawing/2014/main" id="{6E063C9D-67AD-4F40-954E-C00DBA8CD53C}"/>
                  </a:ext>
                </a:extLst>
              </p:cNvPr>
              <p:cNvCxnSpPr>
                <a:cxnSpLocks/>
              </p:cNvCxnSpPr>
              <p:nvPr/>
            </p:nvCxnSpPr>
            <p:spPr>
              <a:xfrm flipV="1">
                <a:off x="7130909" y="1731636"/>
                <a:ext cx="0" cy="826185"/>
              </a:xfrm>
              <a:prstGeom prst="straightConnector1">
                <a:avLst/>
              </a:prstGeom>
              <a:noFill/>
              <a:ln w="19050" cap="flat" cmpd="sng" algn="ctr">
                <a:solidFill>
                  <a:sysClr val="windowText" lastClr="000000"/>
                </a:solidFill>
                <a:prstDash val="solid"/>
                <a:headEnd type="none" w="med" len="med"/>
                <a:tailEnd type="triangle"/>
              </a:ln>
              <a:effectLst/>
            </p:spPr>
          </p:cxnSp>
          <p:cxnSp>
            <p:nvCxnSpPr>
              <p:cNvPr id="184" name="Straight Arrow Connector 183">
                <a:extLst>
                  <a:ext uri="{FF2B5EF4-FFF2-40B4-BE49-F238E27FC236}">
                    <a16:creationId xmlns:a16="http://schemas.microsoft.com/office/drawing/2014/main" id="{541BA191-208B-624A-9DE6-EC08B870026D}"/>
                  </a:ext>
                </a:extLst>
              </p:cNvPr>
              <p:cNvCxnSpPr>
                <a:cxnSpLocks/>
              </p:cNvCxnSpPr>
              <p:nvPr/>
            </p:nvCxnSpPr>
            <p:spPr>
              <a:xfrm flipV="1">
                <a:off x="6594693" y="2572893"/>
                <a:ext cx="0" cy="386402"/>
              </a:xfrm>
              <a:prstGeom prst="straightConnector1">
                <a:avLst/>
              </a:prstGeom>
              <a:noFill/>
              <a:ln w="19050" cap="flat" cmpd="sng" algn="ctr">
                <a:solidFill>
                  <a:srgbClr val="008D40"/>
                </a:solidFill>
                <a:prstDash val="solid"/>
                <a:headEnd type="none" w="med" len="med"/>
                <a:tailEnd type="triangle"/>
              </a:ln>
              <a:effectLst/>
            </p:spPr>
          </p:cxnSp>
          <p:cxnSp>
            <p:nvCxnSpPr>
              <p:cNvPr id="185" name="Straight Arrow Connector 184">
                <a:extLst>
                  <a:ext uri="{FF2B5EF4-FFF2-40B4-BE49-F238E27FC236}">
                    <a16:creationId xmlns:a16="http://schemas.microsoft.com/office/drawing/2014/main" id="{E7E83AC2-6B3E-774A-A622-6F5CF0E95AF4}"/>
                  </a:ext>
                </a:extLst>
              </p:cNvPr>
              <p:cNvCxnSpPr>
                <a:cxnSpLocks/>
              </p:cNvCxnSpPr>
              <p:nvPr/>
            </p:nvCxnSpPr>
            <p:spPr>
              <a:xfrm>
                <a:off x="6303778" y="5041302"/>
                <a:ext cx="0" cy="501244"/>
              </a:xfrm>
              <a:prstGeom prst="straightConnector1">
                <a:avLst/>
              </a:prstGeom>
              <a:noFill/>
              <a:ln w="19050" cap="flat" cmpd="sng" algn="ctr">
                <a:solidFill>
                  <a:srgbClr val="008D40"/>
                </a:solidFill>
                <a:prstDash val="solid"/>
                <a:headEnd type="none" w="med" len="med"/>
                <a:tailEnd type="triangle"/>
              </a:ln>
              <a:effectLst/>
            </p:spPr>
          </p:cxnSp>
          <p:sp>
            <p:nvSpPr>
              <p:cNvPr id="186" name="Rectangle 185">
                <a:extLst>
                  <a:ext uri="{FF2B5EF4-FFF2-40B4-BE49-F238E27FC236}">
                    <a16:creationId xmlns:a16="http://schemas.microsoft.com/office/drawing/2014/main" id="{E6A6A25F-D5E6-0949-8898-C0EAB10953EC}"/>
                  </a:ext>
                </a:extLst>
              </p:cNvPr>
              <p:cNvSpPr/>
              <p:nvPr/>
            </p:nvSpPr>
            <p:spPr>
              <a:xfrm>
                <a:off x="6018064" y="4749473"/>
                <a:ext cx="1172174" cy="287309"/>
              </a:xfrm>
              <a:prstGeom prst="rect">
                <a:avLst/>
              </a:prstGeom>
              <a:solidFill>
                <a:srgbClr val="F6ECB9"/>
              </a:solidFill>
              <a:ln w="19050" cap="flat" cmpd="sng" algn="ctr">
                <a:solidFill>
                  <a:srgbClr val="EEDD8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Fetch Unit</a:t>
                </a:r>
              </a:p>
            </p:txBody>
          </p:sp>
          <p:cxnSp>
            <p:nvCxnSpPr>
              <p:cNvPr id="189" name="Elbow Connector 188">
                <a:extLst>
                  <a:ext uri="{FF2B5EF4-FFF2-40B4-BE49-F238E27FC236}">
                    <a16:creationId xmlns:a16="http://schemas.microsoft.com/office/drawing/2014/main" id="{60DA7A45-A8E4-9241-BD0A-5EC02432533C}"/>
                  </a:ext>
                </a:extLst>
              </p:cNvPr>
              <p:cNvCxnSpPr>
                <a:cxnSpLocks/>
                <a:endCxn id="186" idx="1"/>
              </p:cNvCxnSpPr>
              <p:nvPr/>
            </p:nvCxnSpPr>
            <p:spPr>
              <a:xfrm rot="16200000" flipH="1">
                <a:off x="4630288" y="3505352"/>
                <a:ext cx="2112056" cy="663496"/>
              </a:xfrm>
              <a:prstGeom prst="bentConnector2">
                <a:avLst/>
              </a:prstGeom>
              <a:noFill/>
              <a:ln w="19050" cap="flat" cmpd="sng" algn="ctr">
                <a:solidFill>
                  <a:srgbClr val="008D40"/>
                </a:solidFill>
                <a:prstDash val="solid"/>
                <a:headEnd type="none" w="med" len="med"/>
                <a:tailEnd type="triangle"/>
              </a:ln>
              <a:effectLst/>
            </p:spPr>
          </p:cxnSp>
          <p:cxnSp>
            <p:nvCxnSpPr>
              <p:cNvPr id="190" name="Elbow Connector 189">
                <a:extLst>
                  <a:ext uri="{FF2B5EF4-FFF2-40B4-BE49-F238E27FC236}">
                    <a16:creationId xmlns:a16="http://schemas.microsoft.com/office/drawing/2014/main" id="{B2EE6AD5-FD42-DC4F-8626-78B26FFF0EEB}"/>
                  </a:ext>
                </a:extLst>
              </p:cNvPr>
              <p:cNvCxnSpPr>
                <a:cxnSpLocks/>
                <a:stCxn id="242" idx="3"/>
                <a:endCxn id="215" idx="1"/>
              </p:cNvCxnSpPr>
              <p:nvPr/>
            </p:nvCxnSpPr>
            <p:spPr>
              <a:xfrm flipV="1">
                <a:off x="5429292" y="2435391"/>
                <a:ext cx="1072229" cy="78272"/>
              </a:xfrm>
              <a:prstGeom prst="bentConnector3">
                <a:avLst>
                  <a:gd name="adj1" fmla="val 50000"/>
                </a:avLst>
              </a:prstGeom>
              <a:noFill/>
              <a:ln w="19050" cap="flat" cmpd="sng" algn="ctr">
                <a:solidFill>
                  <a:srgbClr val="008D40"/>
                </a:solidFill>
                <a:prstDash val="sysDot"/>
                <a:headEnd type="none" w="med" len="med"/>
                <a:tailEnd type="stealth"/>
              </a:ln>
              <a:effectLst/>
            </p:spPr>
          </p:cxnSp>
          <p:grpSp>
            <p:nvGrpSpPr>
              <p:cNvPr id="191" name="Group 190">
                <a:extLst>
                  <a:ext uri="{FF2B5EF4-FFF2-40B4-BE49-F238E27FC236}">
                    <a16:creationId xmlns:a16="http://schemas.microsoft.com/office/drawing/2014/main" id="{487582A8-D394-894A-B712-4AEFE2FAF9DE}"/>
                  </a:ext>
                </a:extLst>
              </p:cNvPr>
              <p:cNvGrpSpPr/>
              <p:nvPr/>
            </p:nvGrpSpPr>
            <p:grpSpPr>
              <a:xfrm>
                <a:off x="6976298" y="2590259"/>
                <a:ext cx="811782" cy="2745430"/>
                <a:chOff x="5970393" y="3168416"/>
                <a:chExt cx="510429" cy="2177056"/>
              </a:xfrm>
            </p:grpSpPr>
            <p:cxnSp>
              <p:nvCxnSpPr>
                <p:cNvPr id="192" name="Straight Connector 191">
                  <a:extLst>
                    <a:ext uri="{FF2B5EF4-FFF2-40B4-BE49-F238E27FC236}">
                      <a16:creationId xmlns:a16="http://schemas.microsoft.com/office/drawing/2014/main" id="{4185676D-9CC5-D945-A11C-5614805EC261}"/>
                    </a:ext>
                  </a:extLst>
                </p:cNvPr>
                <p:cNvCxnSpPr>
                  <a:cxnSpLocks/>
                </p:cNvCxnSpPr>
                <p:nvPr/>
              </p:nvCxnSpPr>
              <p:spPr>
                <a:xfrm flipV="1">
                  <a:off x="5970393" y="5344275"/>
                  <a:ext cx="510429" cy="1195"/>
                </a:xfrm>
                <a:prstGeom prst="line">
                  <a:avLst/>
                </a:prstGeom>
                <a:noFill/>
                <a:ln w="19050" cap="flat" cmpd="sng" algn="ctr">
                  <a:solidFill>
                    <a:srgbClr val="99CC91"/>
                  </a:solidFill>
                  <a:prstDash val="solid"/>
                  <a:headEnd type="none" w="med" len="med"/>
                  <a:tailEnd type="none" w="med" len="med"/>
                </a:ln>
                <a:effectLst/>
              </p:spPr>
            </p:cxnSp>
            <p:cxnSp>
              <p:nvCxnSpPr>
                <p:cNvPr id="193" name="Straight Connector 192">
                  <a:extLst>
                    <a:ext uri="{FF2B5EF4-FFF2-40B4-BE49-F238E27FC236}">
                      <a16:creationId xmlns:a16="http://schemas.microsoft.com/office/drawing/2014/main" id="{56D72146-728E-7945-80EC-101047D8170D}"/>
                    </a:ext>
                  </a:extLst>
                </p:cNvPr>
                <p:cNvCxnSpPr>
                  <a:cxnSpLocks/>
                </p:cNvCxnSpPr>
                <p:nvPr/>
              </p:nvCxnSpPr>
              <p:spPr>
                <a:xfrm flipV="1">
                  <a:off x="6475511" y="3310959"/>
                  <a:ext cx="0" cy="2034513"/>
                </a:xfrm>
                <a:prstGeom prst="line">
                  <a:avLst/>
                </a:prstGeom>
                <a:noFill/>
                <a:ln w="19050" cap="flat" cmpd="sng" algn="ctr">
                  <a:solidFill>
                    <a:srgbClr val="99CC91"/>
                  </a:solidFill>
                  <a:prstDash val="solid"/>
                  <a:headEnd type="none" w="med" len="med"/>
                  <a:tailEnd type="none" w="med" len="med"/>
                </a:ln>
                <a:effectLst/>
              </p:spPr>
            </p:cxnSp>
            <p:cxnSp>
              <p:nvCxnSpPr>
                <p:cNvPr id="194" name="Straight Connector 193">
                  <a:extLst>
                    <a:ext uri="{FF2B5EF4-FFF2-40B4-BE49-F238E27FC236}">
                      <a16:creationId xmlns:a16="http://schemas.microsoft.com/office/drawing/2014/main" id="{1E537FAC-0C67-9B48-8310-EE36A355DFB0}"/>
                    </a:ext>
                  </a:extLst>
                </p:cNvPr>
                <p:cNvCxnSpPr>
                  <a:cxnSpLocks/>
                </p:cNvCxnSpPr>
                <p:nvPr/>
              </p:nvCxnSpPr>
              <p:spPr>
                <a:xfrm flipH="1">
                  <a:off x="6220341" y="3319724"/>
                  <a:ext cx="253748" cy="5476"/>
                </a:xfrm>
                <a:prstGeom prst="line">
                  <a:avLst/>
                </a:prstGeom>
                <a:noFill/>
                <a:ln w="19050" cap="flat" cmpd="sng" algn="ctr">
                  <a:solidFill>
                    <a:srgbClr val="99CC91"/>
                  </a:solidFill>
                  <a:prstDash val="solid"/>
                  <a:headEnd type="none" w="med" len="med"/>
                  <a:tailEnd type="none" w="med" len="med"/>
                </a:ln>
                <a:effectLst/>
              </p:spPr>
            </p:cxnSp>
            <p:cxnSp>
              <p:nvCxnSpPr>
                <p:cNvPr id="195" name="Straight Arrow Connector 194">
                  <a:extLst>
                    <a:ext uri="{FF2B5EF4-FFF2-40B4-BE49-F238E27FC236}">
                      <a16:creationId xmlns:a16="http://schemas.microsoft.com/office/drawing/2014/main" id="{A0BC0AA1-3595-4E47-B9AB-A0FC98D5E4AC}"/>
                    </a:ext>
                  </a:extLst>
                </p:cNvPr>
                <p:cNvCxnSpPr>
                  <a:cxnSpLocks/>
                </p:cNvCxnSpPr>
                <p:nvPr/>
              </p:nvCxnSpPr>
              <p:spPr>
                <a:xfrm flipV="1">
                  <a:off x="6227882" y="3168416"/>
                  <a:ext cx="0" cy="164621"/>
                </a:xfrm>
                <a:prstGeom prst="straightConnector1">
                  <a:avLst/>
                </a:prstGeom>
                <a:noFill/>
                <a:ln w="19050" cap="flat" cmpd="sng" algn="ctr">
                  <a:solidFill>
                    <a:srgbClr val="99CC91"/>
                  </a:solidFill>
                  <a:prstDash val="solid"/>
                  <a:headEnd type="none" w="med" len="med"/>
                  <a:tailEnd type="triangle"/>
                </a:ln>
                <a:effectLst/>
              </p:spPr>
            </p:cxnSp>
          </p:grpSp>
          <p:sp>
            <p:nvSpPr>
              <p:cNvPr id="215" name="Trapezoid 214">
                <a:extLst>
                  <a:ext uri="{FF2B5EF4-FFF2-40B4-BE49-F238E27FC236}">
                    <a16:creationId xmlns:a16="http://schemas.microsoft.com/office/drawing/2014/main" id="{47AF3379-7F5E-CF47-AB57-A3CC39990A65}"/>
                  </a:ext>
                </a:extLst>
              </p:cNvPr>
              <p:cNvSpPr/>
              <p:nvPr/>
            </p:nvSpPr>
            <p:spPr>
              <a:xfrm>
                <a:off x="6426997" y="2291735"/>
                <a:ext cx="1407824" cy="287312"/>
              </a:xfrm>
              <a:prstGeom prst="trapezoid">
                <a:avLst>
                  <a:gd name="adj" fmla="val 51877"/>
                </a:avLst>
              </a:prstGeom>
              <a:solidFill>
                <a:sysClr val="window" lastClr="FFFFFF">
                  <a:lumMod val="85000"/>
                </a:sysClr>
              </a:solidFill>
              <a:ln w="19050" cap="flat" cmpd="sng" algn="ctr">
                <a:solidFill>
                  <a:sysClr val="window" lastClr="FFFFFF">
                    <a:lumMod val="7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274" name="Group 273">
                <a:extLst>
                  <a:ext uri="{FF2B5EF4-FFF2-40B4-BE49-F238E27FC236}">
                    <a16:creationId xmlns:a16="http://schemas.microsoft.com/office/drawing/2014/main" id="{C7E4F3BD-1083-7B41-909B-15894A1BF77A}"/>
                  </a:ext>
                </a:extLst>
              </p:cNvPr>
              <p:cNvGrpSpPr/>
              <p:nvPr/>
            </p:nvGrpSpPr>
            <p:grpSpPr>
              <a:xfrm>
                <a:off x="5553035" y="2962255"/>
                <a:ext cx="2090576" cy="1555952"/>
                <a:chOff x="3039372" y="4423022"/>
                <a:chExt cx="1409982" cy="1002223"/>
              </a:xfrm>
            </p:grpSpPr>
            <p:sp>
              <p:nvSpPr>
                <p:cNvPr id="294" name="Rectangle 293">
                  <a:extLst>
                    <a:ext uri="{FF2B5EF4-FFF2-40B4-BE49-F238E27FC236}">
                      <a16:creationId xmlns:a16="http://schemas.microsoft.com/office/drawing/2014/main" id="{6AFB1223-BD25-A64F-B33D-C459B19E4A7A}"/>
                    </a:ext>
                  </a:extLst>
                </p:cNvPr>
                <p:cNvSpPr/>
                <p:nvPr/>
              </p:nvSpPr>
              <p:spPr>
                <a:xfrm>
                  <a:off x="3039372" y="4423022"/>
                  <a:ext cx="1409982" cy="1002223"/>
                </a:xfrm>
                <a:prstGeom prst="rect">
                  <a:avLst/>
                </a:prstGeom>
                <a:solidFill>
                  <a:srgbClr val="BDD7EE"/>
                </a:solidFill>
                <a:ln w="19050" cap="flat" cmpd="sng" algn="ctr">
                  <a:solidFill>
                    <a:srgbClr val="8DBAE3"/>
                  </a:solidFill>
                  <a:prstDash val="solid"/>
                </a:ln>
                <a:effectLst/>
              </p:spPr>
              <p:txBody>
                <a:bodyPr lIns="0" tIns="0" rIns="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Vertical  → Horizontal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Transpose</a:t>
                  </a:r>
                </a:p>
              </p:txBody>
            </p:sp>
            <p:sp>
              <p:nvSpPr>
                <p:cNvPr id="308" name="Rounded Rectangle 307">
                  <a:extLst>
                    <a:ext uri="{FF2B5EF4-FFF2-40B4-BE49-F238E27FC236}">
                      <a16:creationId xmlns:a16="http://schemas.microsoft.com/office/drawing/2014/main" id="{05CC4E93-F8F9-D345-AD7D-D9B974FC982B}"/>
                    </a:ext>
                  </a:extLst>
                </p:cNvPr>
                <p:cNvSpPr/>
                <p:nvPr/>
              </p:nvSpPr>
              <p:spPr>
                <a:xfrm>
                  <a:off x="3084132" y="4739815"/>
                  <a:ext cx="1311239" cy="640677"/>
                </a:xfrm>
                <a:prstGeom prst="roundRect">
                  <a:avLst/>
                </a:prstGeom>
                <a:solidFill>
                  <a:sysClr val="window" lastClr="FFFFFF">
                    <a:lumMod val="95000"/>
                  </a:sysClr>
                </a:solidFill>
                <a:ln w="19050" cap="flat" cmpd="sng" algn="ctr">
                  <a:solidFill>
                    <a:srgbClr val="1F497D"/>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296" name="Rectangle 295">
                  <a:extLst>
                    <a:ext uri="{FF2B5EF4-FFF2-40B4-BE49-F238E27FC236}">
                      <a16:creationId xmlns:a16="http://schemas.microsoft.com/office/drawing/2014/main" id="{6DD092EB-B149-E04A-B9C4-254B4E029F89}"/>
                    </a:ext>
                  </a:extLst>
                </p:cNvPr>
                <p:cNvSpPr/>
                <p:nvPr/>
              </p:nvSpPr>
              <p:spPr>
                <a:xfrm>
                  <a:off x="3138881" y="4931327"/>
                  <a:ext cx="1296391" cy="21807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Transpose Buffer</a:t>
                  </a:r>
                </a:p>
              </p:txBody>
            </p:sp>
          </p:grpSp>
        </p:grpSp>
      </p:grpSp>
      <p:grpSp>
        <p:nvGrpSpPr>
          <p:cNvPr id="332" name="Group 331">
            <a:extLst>
              <a:ext uri="{FF2B5EF4-FFF2-40B4-BE49-F238E27FC236}">
                <a16:creationId xmlns:a16="http://schemas.microsoft.com/office/drawing/2014/main" id="{ACA71DC3-4FCF-564A-B1BE-BF67A9B599FD}"/>
              </a:ext>
            </a:extLst>
          </p:cNvPr>
          <p:cNvGrpSpPr/>
          <p:nvPr/>
        </p:nvGrpSpPr>
        <p:grpSpPr>
          <a:xfrm>
            <a:off x="1000134" y="2409490"/>
            <a:ext cx="2763093" cy="3175849"/>
            <a:chOff x="1104307" y="2409490"/>
            <a:chExt cx="2763093" cy="3175849"/>
          </a:xfrm>
        </p:grpSpPr>
        <p:cxnSp>
          <p:nvCxnSpPr>
            <p:cNvPr id="176" name="Straight Arrow Connector 175">
              <a:extLst>
                <a:ext uri="{FF2B5EF4-FFF2-40B4-BE49-F238E27FC236}">
                  <a16:creationId xmlns:a16="http://schemas.microsoft.com/office/drawing/2014/main" id="{491E00EC-42D3-BE4C-8F50-F4C341AB8BD8}"/>
                </a:ext>
              </a:extLst>
            </p:cNvPr>
            <p:cNvCxnSpPr>
              <a:cxnSpLocks/>
              <a:endCxn id="168" idx="0"/>
            </p:cNvCxnSpPr>
            <p:nvPr/>
          </p:nvCxnSpPr>
          <p:spPr>
            <a:xfrm flipH="1">
              <a:off x="2033829" y="4255450"/>
              <a:ext cx="0" cy="215378"/>
            </a:xfrm>
            <a:prstGeom prst="straightConnector1">
              <a:avLst/>
            </a:prstGeom>
            <a:noFill/>
            <a:ln w="19050" cap="flat" cmpd="sng" algn="ctr">
              <a:solidFill>
                <a:srgbClr val="0070C0"/>
              </a:solidFill>
              <a:prstDash val="solid"/>
              <a:headEnd type="none" w="med" len="med"/>
              <a:tailEnd type="triangle"/>
            </a:ln>
            <a:effectLst/>
          </p:spPr>
        </p:cxnSp>
        <p:cxnSp>
          <p:nvCxnSpPr>
            <p:cNvPr id="178" name="Straight Arrow Connector 177">
              <a:extLst>
                <a:ext uri="{FF2B5EF4-FFF2-40B4-BE49-F238E27FC236}">
                  <a16:creationId xmlns:a16="http://schemas.microsoft.com/office/drawing/2014/main" id="{CEF36C0E-078D-A14D-9BA2-57AA7D5892F7}"/>
                </a:ext>
              </a:extLst>
            </p:cNvPr>
            <p:cNvCxnSpPr>
              <a:cxnSpLocks/>
              <a:stCxn id="168" idx="2"/>
            </p:cNvCxnSpPr>
            <p:nvPr/>
          </p:nvCxnSpPr>
          <p:spPr>
            <a:xfrm>
              <a:off x="2033829" y="4758139"/>
              <a:ext cx="0" cy="212941"/>
            </a:xfrm>
            <a:prstGeom prst="straightConnector1">
              <a:avLst/>
            </a:prstGeom>
            <a:noFill/>
            <a:ln w="19050" cap="flat" cmpd="sng" algn="ctr">
              <a:solidFill>
                <a:srgbClr val="0070C0"/>
              </a:solidFill>
              <a:prstDash val="solid"/>
              <a:headEnd type="none" w="med" len="med"/>
              <a:tailEnd type="triangle"/>
            </a:ln>
            <a:effectLst/>
          </p:spPr>
        </p:cxnSp>
        <p:grpSp>
          <p:nvGrpSpPr>
            <p:cNvPr id="331" name="Group 330">
              <a:extLst>
                <a:ext uri="{FF2B5EF4-FFF2-40B4-BE49-F238E27FC236}">
                  <a16:creationId xmlns:a16="http://schemas.microsoft.com/office/drawing/2014/main" id="{BBD9EC28-529F-7B4C-8154-3B776E4EEE40}"/>
                </a:ext>
              </a:extLst>
            </p:cNvPr>
            <p:cNvGrpSpPr/>
            <p:nvPr/>
          </p:nvGrpSpPr>
          <p:grpSpPr>
            <a:xfrm>
              <a:off x="1104307" y="2409490"/>
              <a:ext cx="2763093" cy="3175849"/>
              <a:chOff x="1104307" y="2409490"/>
              <a:chExt cx="2763093" cy="3175849"/>
            </a:xfrm>
          </p:grpSpPr>
          <p:grpSp>
            <p:nvGrpSpPr>
              <p:cNvPr id="208" name="Group 207">
                <a:extLst>
                  <a:ext uri="{FF2B5EF4-FFF2-40B4-BE49-F238E27FC236}">
                    <a16:creationId xmlns:a16="http://schemas.microsoft.com/office/drawing/2014/main" id="{3E022227-AF07-B548-808B-730EC26E133B}"/>
                  </a:ext>
                </a:extLst>
              </p:cNvPr>
              <p:cNvGrpSpPr/>
              <p:nvPr/>
            </p:nvGrpSpPr>
            <p:grpSpPr>
              <a:xfrm>
                <a:off x="1771277" y="5005257"/>
                <a:ext cx="949502" cy="580082"/>
                <a:chOff x="2210546" y="5343819"/>
                <a:chExt cx="949502" cy="655844"/>
              </a:xfrm>
            </p:grpSpPr>
            <p:cxnSp>
              <p:nvCxnSpPr>
                <p:cNvPr id="209" name="Straight Arrow Connector 208">
                  <a:extLst>
                    <a:ext uri="{FF2B5EF4-FFF2-40B4-BE49-F238E27FC236}">
                      <a16:creationId xmlns:a16="http://schemas.microsoft.com/office/drawing/2014/main" id="{E0C75D2A-2F70-4147-91BF-02449C4BCFFF}"/>
                    </a:ext>
                  </a:extLst>
                </p:cNvPr>
                <p:cNvCxnSpPr>
                  <a:cxnSpLocks/>
                  <a:stCxn id="211" idx="0"/>
                </p:cNvCxnSpPr>
                <p:nvPr/>
              </p:nvCxnSpPr>
              <p:spPr>
                <a:xfrm flipH="1">
                  <a:off x="2685296" y="5528883"/>
                  <a:ext cx="1" cy="470780"/>
                </a:xfrm>
                <a:prstGeom prst="straightConnector1">
                  <a:avLst/>
                </a:prstGeom>
                <a:noFill/>
                <a:ln w="19050" cap="flat" cmpd="sng" algn="ctr">
                  <a:solidFill>
                    <a:sysClr val="windowText" lastClr="000000"/>
                  </a:solidFill>
                  <a:prstDash val="solid"/>
                  <a:headEnd type="none" w="med" len="med"/>
                  <a:tailEnd type="triangle"/>
                </a:ln>
                <a:effectLst/>
              </p:spPr>
            </p:cxnSp>
            <p:sp>
              <p:nvSpPr>
                <p:cNvPr id="211" name="Trapezoid 210">
                  <a:extLst>
                    <a:ext uri="{FF2B5EF4-FFF2-40B4-BE49-F238E27FC236}">
                      <a16:creationId xmlns:a16="http://schemas.microsoft.com/office/drawing/2014/main" id="{F70D6C7D-0CBF-0D47-84E6-77F863C9EBDF}"/>
                    </a:ext>
                  </a:extLst>
                </p:cNvPr>
                <p:cNvSpPr/>
                <p:nvPr/>
              </p:nvSpPr>
              <p:spPr>
                <a:xfrm rot="10800000">
                  <a:off x="2210546" y="5343819"/>
                  <a:ext cx="949502" cy="185064"/>
                </a:xfrm>
                <a:prstGeom prst="trapezoid">
                  <a:avLst>
                    <a:gd name="adj" fmla="val 51877"/>
                  </a:avLst>
                </a:prstGeom>
                <a:solidFill>
                  <a:sysClr val="window" lastClr="FFFFFF">
                    <a:lumMod val="85000"/>
                  </a:sysClr>
                </a:solidFill>
                <a:ln w="19050" cap="flat" cmpd="sng" algn="ctr">
                  <a:solidFill>
                    <a:sysClr val="window" lastClr="FFFFFF">
                      <a:lumMod val="7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p:cxnSp>
            <p:nvCxnSpPr>
              <p:cNvPr id="161" name="Elbow Connector 160">
                <a:extLst>
                  <a:ext uri="{FF2B5EF4-FFF2-40B4-BE49-F238E27FC236}">
                    <a16:creationId xmlns:a16="http://schemas.microsoft.com/office/drawing/2014/main" id="{18CC49D5-6D6B-8B41-BA8F-F61F76C1CB9E}"/>
                  </a:ext>
                </a:extLst>
              </p:cNvPr>
              <p:cNvCxnSpPr>
                <a:cxnSpLocks/>
                <a:stCxn id="242" idx="1"/>
                <a:endCxn id="321" idx="0"/>
              </p:cNvCxnSpPr>
              <p:nvPr/>
            </p:nvCxnSpPr>
            <p:spPr>
              <a:xfrm rot="10800000" flipV="1">
                <a:off x="2149595" y="2409490"/>
                <a:ext cx="1520692" cy="309481"/>
              </a:xfrm>
              <a:prstGeom prst="bentConnector2">
                <a:avLst/>
              </a:prstGeom>
              <a:noFill/>
              <a:ln w="19050" cap="flat" cmpd="sng" algn="ctr">
                <a:solidFill>
                  <a:srgbClr val="0070C0"/>
                </a:solidFill>
                <a:prstDash val="solid"/>
                <a:headEnd type="none" w="med" len="med"/>
                <a:tailEnd type="triangle"/>
              </a:ln>
              <a:effectLst/>
            </p:spPr>
          </p:cxnSp>
          <p:grpSp>
            <p:nvGrpSpPr>
              <p:cNvPr id="167" name="Group 166">
                <a:extLst>
                  <a:ext uri="{FF2B5EF4-FFF2-40B4-BE49-F238E27FC236}">
                    <a16:creationId xmlns:a16="http://schemas.microsoft.com/office/drawing/2014/main" id="{9B95F7CD-293B-214B-8DC6-9A7DDB1161E2}"/>
                  </a:ext>
                </a:extLst>
              </p:cNvPr>
              <p:cNvGrpSpPr/>
              <p:nvPr/>
            </p:nvGrpSpPr>
            <p:grpSpPr>
              <a:xfrm>
                <a:off x="1163747" y="4470828"/>
                <a:ext cx="1458894" cy="467163"/>
                <a:chOff x="1959457" y="4951651"/>
                <a:chExt cx="983946" cy="300910"/>
              </a:xfrm>
            </p:grpSpPr>
            <p:sp>
              <p:nvSpPr>
                <p:cNvPr id="168" name="Rectangle 167">
                  <a:extLst>
                    <a:ext uri="{FF2B5EF4-FFF2-40B4-BE49-F238E27FC236}">
                      <a16:creationId xmlns:a16="http://schemas.microsoft.com/office/drawing/2014/main" id="{9B29DFC9-2DD4-AF48-BF6D-BF95EBCB0ABE}"/>
                    </a:ext>
                  </a:extLst>
                </p:cNvPr>
                <p:cNvSpPr/>
                <p:nvPr/>
              </p:nvSpPr>
              <p:spPr>
                <a:xfrm>
                  <a:off x="2149158" y="4951651"/>
                  <a:ext cx="794245" cy="185063"/>
                </a:xfrm>
                <a:prstGeom prst="rect">
                  <a:avLst/>
                </a:prstGeom>
                <a:solidFill>
                  <a:srgbClr val="F6ECB9"/>
                </a:solidFill>
                <a:ln w="19050" cap="flat" cmpd="sng" algn="ctr">
                  <a:solidFill>
                    <a:srgbClr val="EEDD8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Store Unit</a:t>
                  </a:r>
                </a:p>
              </p:txBody>
            </p:sp>
            <p:sp>
              <p:nvSpPr>
                <p:cNvPr id="171" name="Rectangle 170">
                  <a:extLst>
                    <a:ext uri="{FF2B5EF4-FFF2-40B4-BE49-F238E27FC236}">
                      <a16:creationId xmlns:a16="http://schemas.microsoft.com/office/drawing/2014/main" id="{EA72148E-2C06-8447-AFD5-AED1647EF606}"/>
                    </a:ext>
                  </a:extLst>
                </p:cNvPr>
                <p:cNvSpPr/>
                <p:nvPr/>
              </p:nvSpPr>
              <p:spPr>
                <a:xfrm>
                  <a:off x="1959457" y="5034491"/>
                  <a:ext cx="124591" cy="21807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1"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grpSp>
          <p:cxnSp>
            <p:nvCxnSpPr>
              <p:cNvPr id="187" name="Elbow Connector 186">
                <a:extLst>
                  <a:ext uri="{FF2B5EF4-FFF2-40B4-BE49-F238E27FC236}">
                    <a16:creationId xmlns:a16="http://schemas.microsoft.com/office/drawing/2014/main" id="{1591B232-B7EB-8E43-9E9F-1338A6A161DE}"/>
                  </a:ext>
                </a:extLst>
              </p:cNvPr>
              <p:cNvCxnSpPr>
                <a:cxnSpLocks/>
              </p:cNvCxnSpPr>
              <p:nvPr/>
            </p:nvCxnSpPr>
            <p:spPr>
              <a:xfrm rot="5400000">
                <a:off x="1925202" y="3286900"/>
                <a:ext cx="2410359" cy="904120"/>
              </a:xfrm>
              <a:prstGeom prst="bentConnector3">
                <a:avLst>
                  <a:gd name="adj1" fmla="val 80733"/>
                </a:avLst>
              </a:prstGeom>
              <a:noFill/>
              <a:ln w="19050" cap="flat" cmpd="sng" algn="ctr">
                <a:solidFill>
                  <a:srgbClr val="1F497D">
                    <a:lumMod val="20000"/>
                    <a:lumOff val="80000"/>
                  </a:srgbClr>
                </a:solidFill>
                <a:prstDash val="solid"/>
                <a:headEnd type="none" w="med" len="med"/>
                <a:tailEnd type="triangle"/>
              </a:ln>
              <a:effectLst/>
            </p:spPr>
          </p:cxnSp>
          <p:cxnSp>
            <p:nvCxnSpPr>
              <p:cNvPr id="188" name="Elbow Connector 187">
                <a:extLst>
                  <a:ext uri="{FF2B5EF4-FFF2-40B4-BE49-F238E27FC236}">
                    <a16:creationId xmlns:a16="http://schemas.microsoft.com/office/drawing/2014/main" id="{BA47A68B-4596-C14A-BDA0-9FEB6488FCAC}"/>
                  </a:ext>
                </a:extLst>
              </p:cNvPr>
              <p:cNvCxnSpPr>
                <a:cxnSpLocks/>
                <a:endCxn id="211" idx="1"/>
              </p:cNvCxnSpPr>
              <p:nvPr/>
            </p:nvCxnSpPr>
            <p:spPr>
              <a:xfrm rot="5400000">
                <a:off x="2070379" y="3290079"/>
                <a:ext cx="2404963" cy="1189078"/>
              </a:xfrm>
              <a:prstGeom prst="bentConnector2">
                <a:avLst/>
              </a:prstGeom>
              <a:noFill/>
              <a:ln w="19050" cap="flat" cmpd="sng" algn="ctr">
                <a:solidFill>
                  <a:srgbClr val="0070C0"/>
                </a:solidFill>
                <a:prstDash val="sysDot"/>
                <a:headEnd type="none" w="lg" len="sm"/>
                <a:tailEnd type="stealth"/>
              </a:ln>
              <a:effectLst/>
            </p:spPr>
          </p:cxnSp>
          <p:grpSp>
            <p:nvGrpSpPr>
              <p:cNvPr id="320" name="Group 319">
                <a:extLst>
                  <a:ext uri="{FF2B5EF4-FFF2-40B4-BE49-F238E27FC236}">
                    <a16:creationId xmlns:a16="http://schemas.microsoft.com/office/drawing/2014/main" id="{F57C2130-422E-D94F-A7D6-A05EB9CB1DDE}"/>
                  </a:ext>
                </a:extLst>
              </p:cNvPr>
              <p:cNvGrpSpPr/>
              <p:nvPr/>
            </p:nvGrpSpPr>
            <p:grpSpPr>
              <a:xfrm>
                <a:off x="1104307" y="2718972"/>
                <a:ext cx="2090576" cy="1555952"/>
                <a:chOff x="3039372" y="4423022"/>
                <a:chExt cx="1409982" cy="1002223"/>
              </a:xfrm>
            </p:grpSpPr>
            <p:sp>
              <p:nvSpPr>
                <p:cNvPr id="321" name="Rectangle 320">
                  <a:extLst>
                    <a:ext uri="{FF2B5EF4-FFF2-40B4-BE49-F238E27FC236}">
                      <a16:creationId xmlns:a16="http://schemas.microsoft.com/office/drawing/2014/main" id="{C8584B81-8474-784E-B986-EAF9737A885A}"/>
                    </a:ext>
                  </a:extLst>
                </p:cNvPr>
                <p:cNvSpPr/>
                <p:nvPr/>
              </p:nvSpPr>
              <p:spPr>
                <a:xfrm>
                  <a:off x="3039372" y="4423022"/>
                  <a:ext cx="1409982" cy="1002223"/>
                </a:xfrm>
                <a:prstGeom prst="rect">
                  <a:avLst/>
                </a:prstGeom>
                <a:solidFill>
                  <a:srgbClr val="BDD7EE"/>
                </a:solidFill>
                <a:ln w="19050" cap="flat" cmpd="sng" algn="ctr">
                  <a:solidFill>
                    <a:srgbClr val="8DBAE3"/>
                  </a:solidFill>
                  <a:prstDash val="solid"/>
                </a:ln>
                <a:effectLst/>
              </p:spPr>
              <p:txBody>
                <a:bodyPr lIns="0" tIns="0" rIns="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Horizontal  → Vertical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Transpose</a:t>
                  </a:r>
                </a:p>
              </p:txBody>
            </p:sp>
            <p:sp>
              <p:nvSpPr>
                <p:cNvPr id="322" name="Rounded Rectangle 321">
                  <a:extLst>
                    <a:ext uri="{FF2B5EF4-FFF2-40B4-BE49-F238E27FC236}">
                      <a16:creationId xmlns:a16="http://schemas.microsoft.com/office/drawing/2014/main" id="{BF76B77C-993F-0C40-AA72-861A7999FF01}"/>
                    </a:ext>
                  </a:extLst>
                </p:cNvPr>
                <p:cNvSpPr/>
                <p:nvPr/>
              </p:nvSpPr>
              <p:spPr>
                <a:xfrm>
                  <a:off x="3084132" y="4739815"/>
                  <a:ext cx="1311239" cy="640677"/>
                </a:xfrm>
                <a:prstGeom prst="roundRect">
                  <a:avLst/>
                </a:prstGeom>
                <a:solidFill>
                  <a:sysClr val="window" lastClr="FFFFFF">
                    <a:lumMod val="95000"/>
                  </a:sysClr>
                </a:solidFill>
                <a:ln w="19050" cap="flat" cmpd="sng" algn="ctr">
                  <a:solidFill>
                    <a:srgbClr val="1F497D"/>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3" name="Rectangle 322">
                  <a:extLst>
                    <a:ext uri="{FF2B5EF4-FFF2-40B4-BE49-F238E27FC236}">
                      <a16:creationId xmlns:a16="http://schemas.microsoft.com/office/drawing/2014/main" id="{9F027E1E-158D-C042-9E42-1D53A20A6314}"/>
                    </a:ext>
                  </a:extLst>
                </p:cNvPr>
                <p:cNvSpPr/>
                <p:nvPr/>
              </p:nvSpPr>
              <p:spPr>
                <a:xfrm>
                  <a:off x="3138881" y="4931327"/>
                  <a:ext cx="1296391" cy="21807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Transpose Buffer</a:t>
                  </a:r>
                </a:p>
              </p:txBody>
            </p:sp>
          </p:grpSp>
        </p:grpSp>
      </p:grpSp>
    </p:spTree>
    <p:extLst>
      <p:ext uri="{BB962C8B-B14F-4D97-AF65-F5344CB8AC3E}">
        <p14:creationId xmlns:p14="http://schemas.microsoft.com/office/powerpoint/2010/main" val="147275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fade">
                                      <p:cBhvr>
                                        <p:cTn id="7" dur="500"/>
                                        <p:tgtEl>
                                          <p:spTgt spid="1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5"/>
                                        </p:tgtEl>
                                        <p:attrNameLst>
                                          <p:attrName>style.visibility</p:attrName>
                                        </p:attrNameLst>
                                      </p:cBhvr>
                                      <p:to>
                                        <p:strVal val="visible"/>
                                      </p:to>
                                    </p:set>
                                    <p:animEffect transition="in" filter="fade">
                                      <p:cBhvr>
                                        <p:cTn id="12" dur="500"/>
                                        <p:tgtEl>
                                          <p:spTgt spid="2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9"/>
                                        </p:tgtEl>
                                        <p:attrNameLst>
                                          <p:attrName>style.visibility</p:attrName>
                                        </p:attrNameLst>
                                      </p:cBhvr>
                                      <p:to>
                                        <p:strVal val="visible"/>
                                      </p:to>
                                    </p:set>
                                    <p:animEffect transition="in" filter="fade">
                                      <p:cBhvr>
                                        <p:cTn id="17" dur="500"/>
                                        <p:tgtEl>
                                          <p:spTgt spid="32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7"/>
                                        </p:tgtEl>
                                        <p:attrNameLst>
                                          <p:attrName>style.visibility</p:attrName>
                                        </p:attrNameLst>
                                      </p:cBhvr>
                                      <p:to>
                                        <p:strVal val="visible"/>
                                      </p:to>
                                    </p:set>
                                    <p:animEffect transition="in" filter="fade">
                                      <p:cBhvr>
                                        <p:cTn id="20" dur="500"/>
                                        <p:tgtEl>
                                          <p:spTgt spid="17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30"/>
                                        </p:tgtEl>
                                        <p:attrNameLst>
                                          <p:attrName>style.visibility</p:attrName>
                                        </p:attrNameLst>
                                      </p:cBhvr>
                                      <p:to>
                                        <p:strVal val="visible"/>
                                      </p:to>
                                    </p:set>
                                    <p:animEffect transition="in" filter="fade">
                                      <p:cBhvr>
                                        <p:cTn id="25" dur="500"/>
                                        <p:tgtEl>
                                          <p:spTgt spid="3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32"/>
                                        </p:tgtEl>
                                        <p:attrNameLst>
                                          <p:attrName>style.visibility</p:attrName>
                                        </p:attrNameLst>
                                      </p:cBhvr>
                                      <p:to>
                                        <p:strVal val="visible"/>
                                      </p:to>
                                    </p:set>
                                    <p:animEffect transition="in" filter="fade">
                                      <p:cBhvr>
                                        <p:cTn id="30" dur="500"/>
                                        <p:tgtEl>
                                          <p:spTgt spid="33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34"/>
                                        </p:tgtEl>
                                        <p:attrNameLst>
                                          <p:attrName>style.visibility</p:attrName>
                                        </p:attrNameLst>
                                      </p:cBhvr>
                                      <p:to>
                                        <p:strVal val="visible"/>
                                      </p:to>
                                    </p:set>
                                    <p:animEffect transition="in" filter="fade">
                                      <p:cBhvr>
                                        <p:cTn id="35" dur="500"/>
                                        <p:tgtEl>
                                          <p:spTgt spid="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 grpId="0" animBg="1"/>
      <p:bldP spid="160" grpId="0" animBg="1"/>
      <p:bldP spid="177" grpId="0"/>
      <p:bldP spid="2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6BDA5565-745D-4D47-A7F2-FAFD01AF2F48}"/>
              </a:ext>
            </a:extLst>
          </p:cNvPr>
          <p:cNvSpPr/>
          <p:nvPr/>
        </p:nvSpPr>
        <p:spPr>
          <a:xfrm>
            <a:off x="6181952" y="2708121"/>
            <a:ext cx="2743855"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1. ACTIVATE (ACT)</a:t>
            </a:r>
          </a:p>
        </p:txBody>
      </p:sp>
      <p:sp>
        <p:nvSpPr>
          <p:cNvPr id="41" name="Rectangle 40">
            <a:extLst>
              <a:ext uri="{FF2B5EF4-FFF2-40B4-BE49-F238E27FC236}">
                <a16:creationId xmlns:a16="http://schemas.microsoft.com/office/drawing/2014/main" id="{94144A50-2C85-1747-A6A4-CBE161575D7E}"/>
              </a:ext>
            </a:extLst>
          </p:cNvPr>
          <p:cNvSpPr/>
          <p:nvPr/>
        </p:nvSpPr>
        <p:spPr>
          <a:xfrm>
            <a:off x="6181953" y="3446942"/>
            <a:ext cx="2743867" cy="404637"/>
          </a:xfrm>
          <a:prstGeom prst="rect">
            <a:avLst/>
          </a:prstGeom>
          <a:solidFill>
            <a:srgbClr val="2D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2. READ/WRITE</a:t>
            </a:r>
          </a:p>
        </p:txBody>
      </p:sp>
      <p:sp>
        <p:nvSpPr>
          <p:cNvPr id="43" name="Rectangle 42">
            <a:extLst>
              <a:ext uri="{FF2B5EF4-FFF2-40B4-BE49-F238E27FC236}">
                <a16:creationId xmlns:a16="http://schemas.microsoft.com/office/drawing/2014/main" id="{5CBAE21E-D10D-AE48-A0B4-ADE6B29EFA74}"/>
              </a:ext>
            </a:extLst>
          </p:cNvPr>
          <p:cNvSpPr/>
          <p:nvPr/>
        </p:nvSpPr>
        <p:spPr>
          <a:xfrm>
            <a:off x="6181953" y="4185763"/>
            <a:ext cx="274386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3. PRECHARGE (PRE)</a:t>
            </a:r>
          </a:p>
        </p:txBody>
      </p:sp>
      <p:sp>
        <p:nvSpPr>
          <p:cNvPr id="2" name="Title 1">
            <a:extLst>
              <a:ext uri="{FF2B5EF4-FFF2-40B4-BE49-F238E27FC236}">
                <a16:creationId xmlns:a16="http://schemas.microsoft.com/office/drawing/2014/main" id="{CF1AD4B4-B279-0747-9C44-DF1A419ACBFC}"/>
              </a:ext>
            </a:extLst>
          </p:cNvPr>
          <p:cNvSpPr>
            <a:spLocks noGrp="1"/>
          </p:cNvSpPr>
          <p:nvPr>
            <p:ph type="title"/>
          </p:nvPr>
        </p:nvSpPr>
        <p:spPr/>
        <p:txBody>
          <a:bodyPr>
            <a:normAutofit fontScale="90000"/>
          </a:bodyPr>
          <a:lstStyle/>
          <a:p>
            <a:r>
              <a:rPr lang="en-US" dirty="0"/>
              <a:t>DRAM Cell Operation (II)</a:t>
            </a:r>
          </a:p>
        </p:txBody>
      </p:sp>
      <p:cxnSp>
        <p:nvCxnSpPr>
          <p:cNvPr id="4" name="Straight Connector 3">
            <a:extLst>
              <a:ext uri="{FF2B5EF4-FFF2-40B4-BE49-F238E27FC236}">
                <a16:creationId xmlns:a16="http://schemas.microsoft.com/office/drawing/2014/main" id="{B876BB91-B7AF-D446-8C5F-9C16B05D260A}"/>
              </a:ext>
            </a:extLst>
          </p:cNvPr>
          <p:cNvCxnSpPr>
            <a:cxnSpLocks/>
          </p:cNvCxnSpPr>
          <p:nvPr/>
        </p:nvCxnSpPr>
        <p:spPr>
          <a:xfrm>
            <a:off x="1650748" y="1871628"/>
            <a:ext cx="2121132"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9A1EB0-B769-7342-AD5E-458137845468}"/>
              </a:ext>
            </a:extLst>
          </p:cNvPr>
          <p:cNvCxnSpPr>
            <a:cxnSpLocks/>
          </p:cNvCxnSpPr>
          <p:nvPr/>
        </p:nvCxnSpPr>
        <p:spPr>
          <a:xfrm>
            <a:off x="4493811" y="2212009"/>
            <a:ext cx="0" cy="2433981"/>
          </a:xfrm>
          <a:prstGeom prst="line">
            <a:avLst/>
          </a:prstGeom>
          <a:ln w="19050">
            <a:solidFill>
              <a:srgbClr val="5A9BD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F116BA3-7A32-1F48-84AB-906C66D5468D}"/>
              </a:ext>
            </a:extLst>
          </p:cNvPr>
          <p:cNvSpPr/>
          <p:nvPr/>
        </p:nvSpPr>
        <p:spPr>
          <a:xfrm>
            <a:off x="2129709" y="2799106"/>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25" name="Rectangle 24">
            <a:extLst>
              <a:ext uri="{FF2B5EF4-FFF2-40B4-BE49-F238E27FC236}">
                <a16:creationId xmlns:a16="http://schemas.microsoft.com/office/drawing/2014/main" id="{AAA3F4CD-C2CB-D745-A72F-12FC7B0B358B}"/>
              </a:ext>
            </a:extLst>
          </p:cNvPr>
          <p:cNvSpPr/>
          <p:nvPr/>
        </p:nvSpPr>
        <p:spPr>
          <a:xfrm>
            <a:off x="1538039" y="1504872"/>
            <a:ext cx="1183337" cy="400110"/>
          </a:xfrm>
          <a:prstGeom prst="rect">
            <a:avLst/>
          </a:prstGeom>
        </p:spPr>
        <p:txBody>
          <a:bodyPr wrap="none">
            <a:spAutoFit/>
          </a:bodyPr>
          <a:lstStyle/>
          <a:p>
            <a:r>
              <a:rPr lang="en-US" sz="2000" dirty="0" err="1">
                <a:solidFill>
                  <a:schemeClr val="bg2">
                    <a:lumMod val="75000"/>
                  </a:schemeClr>
                </a:solidFill>
                <a:latin typeface="Cambria" panose="02040503050406030204" pitchFamily="18" charset="0"/>
                <a:cs typeface="Arial" panose="020B0604020202020204" pitchFamily="34" charset="0"/>
              </a:rPr>
              <a:t>wordline</a:t>
            </a:r>
            <a:endParaRPr lang="en-US" sz="2000" dirty="0">
              <a:solidFill>
                <a:schemeClr val="bg2">
                  <a:lumMod val="75000"/>
                </a:schemeClr>
              </a:solidFill>
              <a:latin typeface="Cambria" panose="02040503050406030204" pitchFamily="18" charset="0"/>
              <a:cs typeface="Arial" panose="020B0604020202020204" pitchFamily="34" charset="0"/>
            </a:endParaRPr>
          </a:p>
        </p:txBody>
      </p:sp>
      <p:sp>
        <p:nvSpPr>
          <p:cNvPr id="26" name="Rectangle 25">
            <a:extLst>
              <a:ext uri="{FF2B5EF4-FFF2-40B4-BE49-F238E27FC236}">
                <a16:creationId xmlns:a16="http://schemas.microsoft.com/office/drawing/2014/main" id="{78C372AC-EB48-0C4B-9738-5B0AC0C06329}"/>
              </a:ext>
            </a:extLst>
          </p:cNvPr>
          <p:cNvSpPr/>
          <p:nvPr/>
        </p:nvSpPr>
        <p:spPr>
          <a:xfrm>
            <a:off x="4512401" y="2459114"/>
            <a:ext cx="889987"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bitline</a:t>
            </a:r>
          </a:p>
        </p:txBody>
      </p:sp>
      <p:cxnSp>
        <p:nvCxnSpPr>
          <p:cNvPr id="23" name="Straight Connector 22">
            <a:extLst>
              <a:ext uri="{FF2B5EF4-FFF2-40B4-BE49-F238E27FC236}">
                <a16:creationId xmlns:a16="http://schemas.microsoft.com/office/drawing/2014/main" id="{B0D7C555-5D92-1141-9689-7E4F09F15839}"/>
              </a:ext>
            </a:extLst>
          </p:cNvPr>
          <p:cNvCxnSpPr>
            <a:cxnSpLocks/>
          </p:cNvCxnSpPr>
          <p:nvPr/>
        </p:nvCxnSpPr>
        <p:spPr>
          <a:xfrm flipV="1">
            <a:off x="3413960" y="1871628"/>
            <a:ext cx="0" cy="21728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4F7D819-1095-4744-AD66-7E0ADEEDCDB2}"/>
              </a:ext>
            </a:extLst>
          </p:cNvPr>
          <p:cNvCxnSpPr>
            <a:cxnSpLocks/>
          </p:cNvCxnSpPr>
          <p:nvPr/>
        </p:nvCxnSpPr>
        <p:spPr>
          <a:xfrm flipH="1">
            <a:off x="2271612" y="2571271"/>
            <a:ext cx="0" cy="219597"/>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6D149B2-DD50-6547-AD78-1C5D5ECA7AC5}"/>
              </a:ext>
            </a:extLst>
          </p:cNvPr>
          <p:cNvCxnSpPr>
            <a:cxnSpLocks/>
          </p:cNvCxnSpPr>
          <p:nvPr/>
        </p:nvCxnSpPr>
        <p:spPr>
          <a:xfrm>
            <a:off x="3053300" y="2572194"/>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2AD2FA7-CD4C-E940-A5BF-E6B1E0444286}"/>
              </a:ext>
            </a:extLst>
          </p:cNvPr>
          <p:cNvCxnSpPr>
            <a:cxnSpLocks/>
          </p:cNvCxnSpPr>
          <p:nvPr/>
        </p:nvCxnSpPr>
        <p:spPr>
          <a:xfrm flipV="1">
            <a:off x="3236901" y="2212009"/>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B8192FE-EAD2-AB47-80A3-CAA59ECB74EB}"/>
              </a:ext>
            </a:extLst>
          </p:cNvPr>
          <p:cNvCxnSpPr>
            <a:cxnSpLocks/>
          </p:cNvCxnSpPr>
          <p:nvPr/>
        </p:nvCxnSpPr>
        <p:spPr>
          <a:xfrm>
            <a:off x="3222271" y="2088913"/>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0C027D5-62D9-804A-B008-EAB389D025DB}"/>
              </a:ext>
            </a:extLst>
          </p:cNvPr>
          <p:cNvCxnSpPr>
            <a:cxnSpLocks/>
          </p:cNvCxnSpPr>
          <p:nvPr/>
        </p:nvCxnSpPr>
        <p:spPr>
          <a:xfrm flipV="1">
            <a:off x="3597835" y="2213734"/>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28E12E6-8AF9-9743-AF46-43967901B631}"/>
              </a:ext>
            </a:extLst>
          </p:cNvPr>
          <p:cNvCxnSpPr>
            <a:cxnSpLocks/>
          </p:cNvCxnSpPr>
          <p:nvPr/>
        </p:nvCxnSpPr>
        <p:spPr>
          <a:xfrm>
            <a:off x="3221773" y="2213734"/>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A16EC40-E71F-6C48-AEDC-911C05D25CB5}"/>
              </a:ext>
            </a:extLst>
          </p:cNvPr>
          <p:cNvCxnSpPr>
            <a:cxnSpLocks/>
          </p:cNvCxnSpPr>
          <p:nvPr/>
        </p:nvCxnSpPr>
        <p:spPr>
          <a:xfrm>
            <a:off x="3581462" y="2579509"/>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05A6062-B612-364E-8068-00E1FE69E0FA}"/>
              </a:ext>
            </a:extLst>
          </p:cNvPr>
          <p:cNvCxnSpPr>
            <a:cxnSpLocks/>
          </p:cNvCxnSpPr>
          <p:nvPr/>
        </p:nvCxnSpPr>
        <p:spPr>
          <a:xfrm>
            <a:off x="2263374" y="2568775"/>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D6B04B8-7B43-C04C-88CA-66E99030DF45}"/>
              </a:ext>
            </a:extLst>
          </p:cNvPr>
          <p:cNvCxnSpPr>
            <a:cxnSpLocks/>
          </p:cNvCxnSpPr>
          <p:nvPr/>
        </p:nvCxnSpPr>
        <p:spPr>
          <a:xfrm>
            <a:off x="3605150" y="2568775"/>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8138CB4B-0FC2-5241-8D60-B4F9D3C7C432}"/>
              </a:ext>
            </a:extLst>
          </p:cNvPr>
          <p:cNvSpPr/>
          <p:nvPr/>
        </p:nvSpPr>
        <p:spPr>
          <a:xfrm>
            <a:off x="4297263" y="4590400"/>
            <a:ext cx="386041" cy="400099"/>
          </a:xfrm>
          <a:prstGeom prst="rect">
            <a:avLst/>
          </a:prstGeom>
          <a:solidFill>
            <a:schemeClr val="accent1"/>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47" name="Rectangle 46">
            <a:extLst>
              <a:ext uri="{FF2B5EF4-FFF2-40B4-BE49-F238E27FC236}">
                <a16:creationId xmlns:a16="http://schemas.microsoft.com/office/drawing/2014/main" id="{53894945-3CF6-8744-99C8-D5C07F3F63B7}"/>
              </a:ext>
            </a:extLst>
          </p:cNvPr>
          <p:cNvSpPr/>
          <p:nvPr/>
        </p:nvSpPr>
        <p:spPr>
          <a:xfrm>
            <a:off x="2129709" y="2993520"/>
            <a:ext cx="267326" cy="27971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48" name="Rectangle 47">
            <a:extLst>
              <a:ext uri="{FF2B5EF4-FFF2-40B4-BE49-F238E27FC236}">
                <a16:creationId xmlns:a16="http://schemas.microsoft.com/office/drawing/2014/main" id="{9718E3CF-B984-7C40-BFE4-FF51CF8E177E}"/>
              </a:ext>
            </a:extLst>
          </p:cNvPr>
          <p:cNvSpPr/>
          <p:nvPr/>
        </p:nvSpPr>
        <p:spPr>
          <a:xfrm>
            <a:off x="3534280" y="4957901"/>
            <a:ext cx="1956241" cy="707886"/>
          </a:xfrm>
          <a:prstGeom prst="rect">
            <a:avLst/>
          </a:prstGeom>
        </p:spPr>
        <p:txBody>
          <a:bodyPr wrap="square">
            <a:spAutoFit/>
          </a:bodyPr>
          <a:lstStyle/>
          <a:p>
            <a:pPr algn="ctr"/>
            <a:r>
              <a:rPr lang="en-US" sz="2000" dirty="0">
                <a:solidFill>
                  <a:schemeClr val="bg2">
                    <a:lumMod val="75000"/>
                  </a:schemeClr>
                </a:solidFill>
                <a:latin typeface="Cambria" panose="02040503050406030204" pitchFamily="18" charset="0"/>
                <a:cs typeface="Arial" panose="020B0604020202020204" pitchFamily="34" charset="0"/>
              </a:rPr>
              <a:t>sense </a:t>
            </a:r>
          </a:p>
          <a:p>
            <a:pPr algn="ctr"/>
            <a:r>
              <a:rPr lang="en-US" sz="2000" dirty="0">
                <a:solidFill>
                  <a:schemeClr val="bg2">
                    <a:lumMod val="75000"/>
                  </a:schemeClr>
                </a:solidFill>
                <a:latin typeface="Cambria" panose="02040503050406030204" pitchFamily="18" charset="0"/>
                <a:cs typeface="Arial" panose="020B0604020202020204" pitchFamily="34" charset="0"/>
              </a:rPr>
              <a:t>amplifier</a:t>
            </a:r>
          </a:p>
        </p:txBody>
      </p:sp>
      <p:cxnSp>
        <p:nvCxnSpPr>
          <p:cNvPr id="49" name="Straight Connector 48">
            <a:extLst>
              <a:ext uri="{FF2B5EF4-FFF2-40B4-BE49-F238E27FC236}">
                <a16:creationId xmlns:a16="http://schemas.microsoft.com/office/drawing/2014/main" id="{E226F868-F3B0-AA42-910F-F1302B6C1B4F}"/>
              </a:ext>
            </a:extLst>
          </p:cNvPr>
          <p:cNvCxnSpPr>
            <a:cxnSpLocks/>
          </p:cNvCxnSpPr>
          <p:nvPr/>
        </p:nvCxnSpPr>
        <p:spPr>
          <a:xfrm>
            <a:off x="2176335" y="4790449"/>
            <a:ext cx="2121132"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0AF0DFF-A137-A643-8FD6-61FB3F4EFA23}"/>
              </a:ext>
            </a:extLst>
          </p:cNvPr>
          <p:cNvSpPr/>
          <p:nvPr/>
        </p:nvSpPr>
        <p:spPr>
          <a:xfrm>
            <a:off x="2097589" y="4726639"/>
            <a:ext cx="912429"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enable</a:t>
            </a:r>
          </a:p>
        </p:txBody>
      </p:sp>
      <p:sp>
        <p:nvSpPr>
          <p:cNvPr id="51" name="Rectangle 50">
            <a:extLst>
              <a:ext uri="{FF2B5EF4-FFF2-40B4-BE49-F238E27FC236}">
                <a16:creationId xmlns:a16="http://schemas.microsoft.com/office/drawing/2014/main" id="{9E30FCA3-C348-BA4A-BF74-2A1617DA46BF}"/>
              </a:ext>
            </a:extLst>
          </p:cNvPr>
          <p:cNvSpPr/>
          <p:nvPr/>
        </p:nvSpPr>
        <p:spPr>
          <a:xfrm>
            <a:off x="900288" y="2670833"/>
            <a:ext cx="1201931" cy="707886"/>
          </a:xfrm>
          <a:prstGeom prst="rect">
            <a:avLst/>
          </a:prstGeom>
        </p:spPr>
        <p:txBody>
          <a:bodyPr wrap="none">
            <a:spAutoFit/>
          </a:bodyPr>
          <a:lstStyle/>
          <a:p>
            <a:pPr algn="ctr"/>
            <a:r>
              <a:rPr lang="en-US" sz="2000" dirty="0">
                <a:solidFill>
                  <a:schemeClr val="bg2">
                    <a:lumMod val="75000"/>
                  </a:schemeClr>
                </a:solidFill>
                <a:latin typeface="Cambria" panose="02040503050406030204" pitchFamily="18" charset="0"/>
                <a:cs typeface="Arial" panose="020B0604020202020204" pitchFamily="34" charset="0"/>
              </a:rPr>
              <a:t>storage</a:t>
            </a:r>
          </a:p>
          <a:p>
            <a:pPr algn="ctr"/>
            <a:r>
              <a:rPr lang="en-US" sz="2000" dirty="0">
                <a:solidFill>
                  <a:schemeClr val="bg2">
                    <a:lumMod val="75000"/>
                  </a:schemeClr>
                </a:solidFill>
                <a:latin typeface="Cambria" panose="02040503050406030204" pitchFamily="18" charset="0"/>
                <a:cs typeface="Arial" panose="020B0604020202020204" pitchFamily="34" charset="0"/>
              </a:rPr>
              <a:t>capacitor</a:t>
            </a:r>
          </a:p>
        </p:txBody>
      </p:sp>
      <p:sp>
        <p:nvSpPr>
          <p:cNvPr id="52" name="Rectangle 51">
            <a:extLst>
              <a:ext uri="{FF2B5EF4-FFF2-40B4-BE49-F238E27FC236}">
                <a16:creationId xmlns:a16="http://schemas.microsoft.com/office/drawing/2014/main" id="{BD949B28-3604-3447-A0C2-9F29EEDA90FC}"/>
              </a:ext>
            </a:extLst>
          </p:cNvPr>
          <p:cNvSpPr/>
          <p:nvPr/>
        </p:nvSpPr>
        <p:spPr>
          <a:xfrm>
            <a:off x="2805664" y="2542279"/>
            <a:ext cx="1279517" cy="707886"/>
          </a:xfrm>
          <a:prstGeom prst="rect">
            <a:avLst/>
          </a:prstGeom>
        </p:spPr>
        <p:txBody>
          <a:bodyPr wrap="none">
            <a:spAutoFit/>
          </a:bodyPr>
          <a:lstStyle/>
          <a:p>
            <a:pPr algn="ctr"/>
            <a:r>
              <a:rPr lang="en-US" sz="2000" dirty="0">
                <a:solidFill>
                  <a:schemeClr val="bg2">
                    <a:lumMod val="75000"/>
                  </a:schemeClr>
                </a:solidFill>
                <a:latin typeface="Cambria" panose="02040503050406030204" pitchFamily="18" charset="0"/>
                <a:cs typeface="Arial" panose="020B0604020202020204" pitchFamily="34" charset="0"/>
              </a:rPr>
              <a:t>access </a:t>
            </a:r>
          </a:p>
          <a:p>
            <a:pPr algn="ctr"/>
            <a:r>
              <a:rPr lang="en-US" sz="2000" dirty="0">
                <a:solidFill>
                  <a:schemeClr val="bg2">
                    <a:lumMod val="75000"/>
                  </a:schemeClr>
                </a:solidFill>
                <a:latin typeface="Cambria" panose="02040503050406030204" pitchFamily="18" charset="0"/>
                <a:cs typeface="Arial" panose="020B0604020202020204" pitchFamily="34" charset="0"/>
              </a:rPr>
              <a:t>transistor</a:t>
            </a:r>
          </a:p>
        </p:txBody>
      </p:sp>
      <p:sp>
        <p:nvSpPr>
          <p:cNvPr id="62" name="Rectangle 61">
            <a:extLst>
              <a:ext uri="{FF2B5EF4-FFF2-40B4-BE49-F238E27FC236}">
                <a16:creationId xmlns:a16="http://schemas.microsoft.com/office/drawing/2014/main" id="{60B40C6E-D44C-AB49-93F8-663728619DE4}"/>
              </a:ext>
            </a:extLst>
          </p:cNvPr>
          <p:cNvSpPr/>
          <p:nvPr/>
        </p:nvSpPr>
        <p:spPr>
          <a:xfrm>
            <a:off x="2129707" y="2801621"/>
            <a:ext cx="267330" cy="373190"/>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63" name="Rectangle 62">
            <a:extLst>
              <a:ext uri="{FF2B5EF4-FFF2-40B4-BE49-F238E27FC236}">
                <a16:creationId xmlns:a16="http://schemas.microsoft.com/office/drawing/2014/main" id="{9A7EB0D1-717C-0E4B-A0B9-F2FF136A2D36}"/>
              </a:ext>
            </a:extLst>
          </p:cNvPr>
          <p:cNvSpPr/>
          <p:nvPr/>
        </p:nvSpPr>
        <p:spPr>
          <a:xfrm>
            <a:off x="4221759" y="1811899"/>
            <a:ext cx="786538" cy="400110"/>
          </a:xfrm>
          <a:prstGeom prst="rect">
            <a:avLst/>
          </a:prstGeom>
        </p:spPr>
        <p:txBody>
          <a:bodyPr wrap="square">
            <a:spAutoFit/>
          </a:bodyPr>
          <a:lstStyle/>
          <a:p>
            <a:r>
              <a:rPr lang="en-US" sz="2000" b="1" dirty="0">
                <a:solidFill>
                  <a:srgbClr val="00B0F0"/>
                </a:solidFill>
                <a:latin typeface="Cambria" panose="02040503050406030204" pitchFamily="18" charset="0"/>
              </a:rPr>
              <a:t>V</a:t>
            </a:r>
            <a:r>
              <a:rPr lang="en-US" sz="2000" b="1" baseline="-25000" dirty="0">
                <a:solidFill>
                  <a:srgbClr val="00B0F0"/>
                </a:solidFill>
                <a:latin typeface="Cambria" panose="02040503050406030204" pitchFamily="18" charset="0"/>
              </a:rPr>
              <a:t>DD</a:t>
            </a:r>
            <a:endParaRPr lang="en-US" sz="2000" baseline="-25000" dirty="0">
              <a:solidFill>
                <a:srgbClr val="00B0F0"/>
              </a:solidFill>
              <a:latin typeface="Cambria" panose="02040503050406030204" pitchFamily="18" charset="0"/>
            </a:endParaRPr>
          </a:p>
        </p:txBody>
      </p:sp>
      <p:sp>
        <p:nvSpPr>
          <p:cNvPr id="66" name="Rectangle 65">
            <a:extLst>
              <a:ext uri="{FF2B5EF4-FFF2-40B4-BE49-F238E27FC236}">
                <a16:creationId xmlns:a16="http://schemas.microsoft.com/office/drawing/2014/main" id="{37E94E55-A506-8A49-870C-E741EDF3E3C5}"/>
              </a:ext>
            </a:extLst>
          </p:cNvPr>
          <p:cNvSpPr/>
          <p:nvPr/>
        </p:nvSpPr>
        <p:spPr>
          <a:xfrm>
            <a:off x="2128684" y="2799107"/>
            <a:ext cx="267326" cy="477436"/>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45" name="Rectangle 44">
            <a:extLst>
              <a:ext uri="{FF2B5EF4-FFF2-40B4-BE49-F238E27FC236}">
                <a16:creationId xmlns:a16="http://schemas.microsoft.com/office/drawing/2014/main" id="{BC2FE549-B1B7-304F-A44E-06FA40C418F6}"/>
              </a:ext>
            </a:extLst>
          </p:cNvPr>
          <p:cNvSpPr/>
          <p:nvPr/>
        </p:nvSpPr>
        <p:spPr>
          <a:xfrm>
            <a:off x="5140687" y="4636556"/>
            <a:ext cx="2979662" cy="707886"/>
          </a:xfrm>
          <a:prstGeom prst="rect">
            <a:avLst/>
          </a:prstGeom>
        </p:spPr>
        <p:txBody>
          <a:bodyPr wrap="none">
            <a:spAutoFit/>
          </a:bodyPr>
          <a:lstStyle/>
          <a:p>
            <a:pPr algn="ctr"/>
            <a:r>
              <a:rPr lang="en-US" sz="2000" dirty="0">
                <a:solidFill>
                  <a:srgbClr val="C02900"/>
                </a:solidFill>
                <a:latin typeface="Cambria" panose="02040503050406030204" pitchFamily="18" charset="0"/>
                <a:cs typeface="Arial" panose="020B0604020202020204" pitchFamily="34" charset="0"/>
              </a:rPr>
              <a:t>read/write</a:t>
            </a:r>
            <a:r>
              <a:rPr lang="en-US" sz="2000" dirty="0">
                <a:latin typeface="Cambria" panose="02040503050406030204" pitchFamily="18" charset="0"/>
                <a:cs typeface="Arial" panose="020B0604020202020204" pitchFamily="34" charset="0"/>
              </a:rPr>
              <a:t> charge </a:t>
            </a:r>
          </a:p>
          <a:p>
            <a:pPr algn="ctr"/>
            <a:r>
              <a:rPr lang="en-US" sz="2000" dirty="0">
                <a:latin typeface="Cambria" panose="02040503050406030204" pitchFamily="18" charset="0"/>
                <a:cs typeface="Arial" panose="020B0604020202020204" pitchFamily="34" charset="0"/>
              </a:rPr>
              <a:t>latched in sense amplifier</a:t>
            </a:r>
          </a:p>
        </p:txBody>
      </p:sp>
      <p:sp>
        <p:nvSpPr>
          <p:cNvPr id="8" name="Left-Right Arrow 7">
            <a:extLst>
              <a:ext uri="{FF2B5EF4-FFF2-40B4-BE49-F238E27FC236}">
                <a16:creationId xmlns:a16="http://schemas.microsoft.com/office/drawing/2014/main" id="{36E3151B-996D-D441-8AA2-674AA970C318}"/>
              </a:ext>
            </a:extLst>
          </p:cNvPr>
          <p:cNvSpPr/>
          <p:nvPr/>
        </p:nvSpPr>
        <p:spPr>
          <a:xfrm>
            <a:off x="4782469" y="4679675"/>
            <a:ext cx="555961" cy="22154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Tree>
    <p:extLst>
      <p:ext uri="{BB962C8B-B14F-4D97-AF65-F5344CB8AC3E}">
        <p14:creationId xmlns:p14="http://schemas.microsoft.com/office/powerpoint/2010/main" val="24585779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Rectangle 328">
            <a:extLst>
              <a:ext uri="{FF2B5EF4-FFF2-40B4-BE49-F238E27FC236}">
                <a16:creationId xmlns:a16="http://schemas.microsoft.com/office/drawing/2014/main" id="{4F56BFD3-8D30-3F46-9619-60EC64CF20C2}"/>
              </a:ext>
            </a:extLst>
          </p:cNvPr>
          <p:cNvSpPr/>
          <p:nvPr/>
        </p:nvSpPr>
        <p:spPr>
          <a:xfrm>
            <a:off x="702980" y="1655733"/>
            <a:ext cx="7906650" cy="3804207"/>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2" name="Title 1">
            <a:extLst>
              <a:ext uri="{FF2B5EF4-FFF2-40B4-BE49-F238E27FC236}">
                <a16:creationId xmlns:a16="http://schemas.microsoft.com/office/drawing/2014/main" id="{1BD4897F-C84B-FC46-A2AB-D5FE89EE4A3A}"/>
              </a:ext>
            </a:extLst>
          </p:cNvPr>
          <p:cNvSpPr>
            <a:spLocks noGrp="1"/>
          </p:cNvSpPr>
          <p:nvPr>
            <p:ph type="title"/>
          </p:nvPr>
        </p:nvSpPr>
        <p:spPr/>
        <p:txBody>
          <a:bodyPr>
            <a:normAutofit fontScale="90000"/>
          </a:bodyPr>
          <a:lstStyle/>
          <a:p>
            <a:r>
              <a:rPr lang="en-US" sz="4400" dirty="0"/>
              <a:t>Efficiently Transposing Data</a:t>
            </a:r>
          </a:p>
        </p:txBody>
      </p:sp>
      <p:sp>
        <p:nvSpPr>
          <p:cNvPr id="160" name="Rectangle 159">
            <a:extLst>
              <a:ext uri="{FF2B5EF4-FFF2-40B4-BE49-F238E27FC236}">
                <a16:creationId xmlns:a16="http://schemas.microsoft.com/office/drawing/2014/main" id="{18E52D9C-3667-8046-92BF-F9D6FD3F5BDF}"/>
              </a:ext>
            </a:extLst>
          </p:cNvPr>
          <p:cNvSpPr/>
          <p:nvPr/>
        </p:nvSpPr>
        <p:spPr>
          <a:xfrm>
            <a:off x="702975" y="1150125"/>
            <a:ext cx="7906655" cy="392696"/>
          </a:xfrm>
          <a:prstGeom prst="rect">
            <a:avLst/>
          </a:prstGeom>
          <a:solidFill>
            <a:srgbClr val="EEECE1"/>
          </a:solidFill>
          <a:ln w="19050" cap="flat" cmpd="sng" algn="ctr">
            <a:solidFill>
              <a:srgbClr val="EEECE1">
                <a:lumMod val="9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Last–Level Cache</a:t>
            </a:r>
          </a:p>
        </p:txBody>
      </p:sp>
      <p:sp>
        <p:nvSpPr>
          <p:cNvPr id="177" name="Rectangle 176">
            <a:extLst>
              <a:ext uri="{FF2B5EF4-FFF2-40B4-BE49-F238E27FC236}">
                <a16:creationId xmlns:a16="http://schemas.microsoft.com/office/drawing/2014/main" id="{BF4557C6-B7BB-5949-9578-3A4FE23BEBB5}"/>
              </a:ext>
            </a:extLst>
          </p:cNvPr>
          <p:cNvSpPr/>
          <p:nvPr/>
        </p:nvSpPr>
        <p:spPr>
          <a:xfrm rot="16200000">
            <a:off x="-1107172" y="3217370"/>
            <a:ext cx="3220202" cy="400110"/>
          </a:xfrm>
          <a:prstGeom prst="rect">
            <a:avLst/>
          </a:prstGeom>
        </p:spPr>
        <p:txBody>
          <a:bodyPr wrap="square">
            <a:spAutoFit/>
          </a:bodyPr>
          <a:lstStyle/>
          <a:p>
            <a:pPr algn="ctr" defTabSz="914400"/>
            <a:r>
              <a:rPr lang="en-US" sz="2000" i="1" dirty="0">
                <a:solidFill>
                  <a:prstClr val="black"/>
                </a:solidFill>
                <a:latin typeface="Cambria" panose="02040503050406030204" pitchFamily="18" charset="0"/>
                <a:cs typeface="Arial" panose="020B0604020202020204" pitchFamily="34" charset="0"/>
              </a:rPr>
              <a:t>Transposition Unit</a:t>
            </a:r>
            <a:endParaRPr lang="en-US" sz="2000" dirty="0">
              <a:solidFill>
                <a:prstClr val="black"/>
              </a:solidFill>
              <a:latin typeface="Cambria" panose="02040503050406030204" pitchFamily="18" charset="0"/>
            </a:endParaRPr>
          </a:p>
        </p:txBody>
      </p:sp>
      <p:sp>
        <p:nvSpPr>
          <p:cNvPr id="235" name="Rectangle 234">
            <a:extLst>
              <a:ext uri="{FF2B5EF4-FFF2-40B4-BE49-F238E27FC236}">
                <a16:creationId xmlns:a16="http://schemas.microsoft.com/office/drawing/2014/main" id="{B00AE528-C18E-DF44-99C5-C7D52206466A}"/>
              </a:ext>
            </a:extLst>
          </p:cNvPr>
          <p:cNvSpPr/>
          <p:nvPr/>
        </p:nvSpPr>
        <p:spPr>
          <a:xfrm>
            <a:off x="702975" y="5610255"/>
            <a:ext cx="7906650" cy="400110"/>
          </a:xfrm>
          <a:prstGeom prst="rect">
            <a:avLst/>
          </a:prstGeom>
          <a:solidFill>
            <a:srgbClr val="EEECE1"/>
          </a:solidFill>
          <a:ln w="19050" cap="flat" cmpd="sng" algn="ctr">
            <a:solidFill>
              <a:srgbClr val="EEECE1">
                <a:lumMod val="9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Memory Controller</a:t>
            </a:r>
          </a:p>
        </p:txBody>
      </p:sp>
      <p:grpSp>
        <p:nvGrpSpPr>
          <p:cNvPr id="330" name="Group 329">
            <a:extLst>
              <a:ext uri="{FF2B5EF4-FFF2-40B4-BE49-F238E27FC236}">
                <a16:creationId xmlns:a16="http://schemas.microsoft.com/office/drawing/2014/main" id="{B9EBA6EA-96E8-4F46-8204-1AD07CBC3E61}"/>
              </a:ext>
            </a:extLst>
          </p:cNvPr>
          <p:cNvGrpSpPr/>
          <p:nvPr/>
        </p:nvGrpSpPr>
        <p:grpSpPr>
          <a:xfrm>
            <a:off x="3566114" y="1618616"/>
            <a:ext cx="1773729" cy="1038605"/>
            <a:chOff x="3670287" y="1722788"/>
            <a:chExt cx="1773729" cy="1038605"/>
          </a:xfrm>
        </p:grpSpPr>
        <p:cxnSp>
          <p:nvCxnSpPr>
            <p:cNvPr id="199" name="Straight Arrow Connector 198">
              <a:extLst>
                <a:ext uri="{FF2B5EF4-FFF2-40B4-BE49-F238E27FC236}">
                  <a16:creationId xmlns:a16="http://schemas.microsoft.com/office/drawing/2014/main" id="{DAB5B8AB-FFB1-1E44-819F-2954D11460FA}"/>
                </a:ext>
              </a:extLst>
            </p:cNvPr>
            <p:cNvCxnSpPr>
              <a:cxnSpLocks/>
            </p:cNvCxnSpPr>
            <p:nvPr/>
          </p:nvCxnSpPr>
          <p:spPr>
            <a:xfrm flipV="1">
              <a:off x="3938350" y="1722788"/>
              <a:ext cx="0" cy="644167"/>
            </a:xfrm>
            <a:prstGeom prst="straightConnector1">
              <a:avLst/>
            </a:prstGeom>
            <a:noFill/>
            <a:ln w="19050" cap="flat" cmpd="sng" algn="ctr">
              <a:solidFill>
                <a:sysClr val="windowText" lastClr="000000"/>
              </a:solidFill>
              <a:prstDash val="solid"/>
              <a:headEnd type="none" w="med" len="med"/>
              <a:tailEnd type="triangle"/>
            </a:ln>
            <a:effectLst/>
          </p:spPr>
        </p:cxnSp>
        <p:cxnSp>
          <p:nvCxnSpPr>
            <p:cNvPr id="204" name="Straight Arrow Connector 203">
              <a:extLst>
                <a:ext uri="{FF2B5EF4-FFF2-40B4-BE49-F238E27FC236}">
                  <a16:creationId xmlns:a16="http://schemas.microsoft.com/office/drawing/2014/main" id="{60ECDCD3-59D2-6446-9D84-D8F59014AB55}"/>
                </a:ext>
              </a:extLst>
            </p:cNvPr>
            <p:cNvCxnSpPr>
              <a:cxnSpLocks/>
            </p:cNvCxnSpPr>
            <p:nvPr/>
          </p:nvCxnSpPr>
          <p:spPr>
            <a:xfrm>
              <a:off x="3751022" y="1723136"/>
              <a:ext cx="0" cy="542796"/>
            </a:xfrm>
            <a:prstGeom prst="straightConnector1">
              <a:avLst/>
            </a:prstGeom>
            <a:noFill/>
            <a:ln w="19050" cap="flat" cmpd="sng" algn="ctr">
              <a:solidFill>
                <a:sysClr val="windowText" lastClr="000000"/>
              </a:solidFill>
              <a:prstDash val="solid"/>
              <a:headEnd type="none" w="med" len="med"/>
              <a:tailEnd type="triangle"/>
            </a:ln>
            <a:effectLst/>
          </p:spPr>
        </p:cxnSp>
        <p:cxnSp>
          <p:nvCxnSpPr>
            <p:cNvPr id="239" name="Straight Arrow Connector 238">
              <a:extLst>
                <a:ext uri="{FF2B5EF4-FFF2-40B4-BE49-F238E27FC236}">
                  <a16:creationId xmlns:a16="http://schemas.microsoft.com/office/drawing/2014/main" id="{EB26E4EC-16FD-E04C-B8B1-ADB981DDE6D4}"/>
                </a:ext>
              </a:extLst>
            </p:cNvPr>
            <p:cNvCxnSpPr>
              <a:cxnSpLocks/>
            </p:cNvCxnSpPr>
            <p:nvPr/>
          </p:nvCxnSpPr>
          <p:spPr>
            <a:xfrm>
              <a:off x="5272070" y="1727858"/>
              <a:ext cx="0" cy="531011"/>
            </a:xfrm>
            <a:prstGeom prst="straightConnector1">
              <a:avLst/>
            </a:prstGeom>
            <a:noFill/>
            <a:ln w="19050" cap="flat" cmpd="sng" algn="ctr">
              <a:solidFill>
                <a:sysClr val="windowText" lastClr="000000"/>
              </a:solidFill>
              <a:prstDash val="solid"/>
              <a:headEnd type="none" w="med" len="med"/>
              <a:tailEnd type="triangle"/>
            </a:ln>
            <a:effectLst/>
          </p:spPr>
        </p:cxnSp>
        <p:sp>
          <p:nvSpPr>
            <p:cNvPr id="242" name="Rectangle 241">
              <a:extLst>
                <a:ext uri="{FF2B5EF4-FFF2-40B4-BE49-F238E27FC236}">
                  <a16:creationId xmlns:a16="http://schemas.microsoft.com/office/drawing/2014/main" id="{91A74B6C-2EB8-7E44-91D5-FD3E38D7E755}"/>
                </a:ext>
              </a:extLst>
            </p:cNvPr>
            <p:cNvSpPr/>
            <p:nvPr/>
          </p:nvSpPr>
          <p:spPr>
            <a:xfrm>
              <a:off x="3670287" y="2265932"/>
              <a:ext cx="1773729" cy="495461"/>
            </a:xfrm>
            <a:prstGeom prst="rect">
              <a:avLst/>
            </a:prstGeom>
            <a:solidFill>
              <a:srgbClr val="92D8C4"/>
            </a:solidFill>
            <a:ln w="19050" cap="flat" cmpd="sng" algn="ctr">
              <a:solidFill>
                <a:srgbClr val="44BA9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Object Tracker (OT)</a:t>
              </a:r>
            </a:p>
          </p:txBody>
        </p:sp>
      </p:grpSp>
      <p:grpSp>
        <p:nvGrpSpPr>
          <p:cNvPr id="334" name="Group 333">
            <a:extLst>
              <a:ext uri="{FF2B5EF4-FFF2-40B4-BE49-F238E27FC236}">
                <a16:creationId xmlns:a16="http://schemas.microsoft.com/office/drawing/2014/main" id="{C711E2F9-BFBE-5D40-9E89-67A1F01DA375}"/>
              </a:ext>
            </a:extLst>
          </p:cNvPr>
          <p:cNvGrpSpPr/>
          <p:nvPr/>
        </p:nvGrpSpPr>
        <p:grpSpPr>
          <a:xfrm>
            <a:off x="5265119" y="1627464"/>
            <a:ext cx="2480253" cy="3810910"/>
            <a:chOff x="5354568" y="1731636"/>
            <a:chExt cx="2480253" cy="3810910"/>
          </a:xfrm>
        </p:grpSpPr>
        <p:cxnSp>
          <p:nvCxnSpPr>
            <p:cNvPr id="182" name="Straight Connector 181">
              <a:extLst>
                <a:ext uri="{FF2B5EF4-FFF2-40B4-BE49-F238E27FC236}">
                  <a16:creationId xmlns:a16="http://schemas.microsoft.com/office/drawing/2014/main" id="{7C61025E-62A1-964E-A0D8-42C5237C4D14}"/>
                </a:ext>
              </a:extLst>
            </p:cNvPr>
            <p:cNvCxnSpPr>
              <a:cxnSpLocks/>
            </p:cNvCxnSpPr>
            <p:nvPr/>
          </p:nvCxnSpPr>
          <p:spPr>
            <a:xfrm flipH="1" flipV="1">
              <a:off x="6606205" y="4525389"/>
              <a:ext cx="1926" cy="212941"/>
            </a:xfrm>
            <a:prstGeom prst="line">
              <a:avLst/>
            </a:prstGeom>
            <a:noFill/>
            <a:ln w="19050" cap="flat" cmpd="sng" algn="ctr">
              <a:solidFill>
                <a:srgbClr val="008D40"/>
              </a:solidFill>
              <a:prstDash val="solid"/>
              <a:headEnd type="none" w="med" len="med"/>
              <a:tailEnd type="triangle" w="med" len="med"/>
            </a:ln>
            <a:effectLst/>
          </p:spPr>
        </p:cxnSp>
        <p:cxnSp>
          <p:nvCxnSpPr>
            <p:cNvPr id="218" name="Straight Arrow Connector 217">
              <a:extLst>
                <a:ext uri="{FF2B5EF4-FFF2-40B4-BE49-F238E27FC236}">
                  <a16:creationId xmlns:a16="http://schemas.microsoft.com/office/drawing/2014/main" id="{B43AEE42-72B1-2D48-BB3B-3DA3A2D546F5}"/>
                </a:ext>
              </a:extLst>
            </p:cNvPr>
            <p:cNvCxnSpPr>
              <a:cxnSpLocks/>
            </p:cNvCxnSpPr>
            <p:nvPr/>
          </p:nvCxnSpPr>
          <p:spPr>
            <a:xfrm flipV="1">
              <a:off x="6976295" y="5067942"/>
              <a:ext cx="0" cy="474604"/>
            </a:xfrm>
            <a:prstGeom prst="straightConnector1">
              <a:avLst/>
            </a:prstGeom>
            <a:noFill/>
            <a:ln w="19050" cap="flat" cmpd="sng" algn="ctr">
              <a:solidFill>
                <a:srgbClr val="008D40"/>
              </a:solidFill>
              <a:prstDash val="solid"/>
              <a:headEnd type="none" w="med" len="med"/>
              <a:tailEnd type="triangle"/>
            </a:ln>
            <a:effectLst/>
          </p:spPr>
        </p:cxnSp>
        <p:grpSp>
          <p:nvGrpSpPr>
            <p:cNvPr id="333" name="Group 332">
              <a:extLst>
                <a:ext uri="{FF2B5EF4-FFF2-40B4-BE49-F238E27FC236}">
                  <a16:creationId xmlns:a16="http://schemas.microsoft.com/office/drawing/2014/main" id="{AEEC504C-4B9D-EC47-AAEC-5BEA171962C0}"/>
                </a:ext>
              </a:extLst>
            </p:cNvPr>
            <p:cNvGrpSpPr/>
            <p:nvPr/>
          </p:nvGrpSpPr>
          <p:grpSpPr>
            <a:xfrm>
              <a:off x="5354568" y="1731636"/>
              <a:ext cx="2480253" cy="3810910"/>
              <a:chOff x="5354568" y="1731636"/>
              <a:chExt cx="2480253" cy="3810910"/>
            </a:xfrm>
          </p:grpSpPr>
          <p:cxnSp>
            <p:nvCxnSpPr>
              <p:cNvPr id="183" name="Straight Arrow Connector 182">
                <a:extLst>
                  <a:ext uri="{FF2B5EF4-FFF2-40B4-BE49-F238E27FC236}">
                    <a16:creationId xmlns:a16="http://schemas.microsoft.com/office/drawing/2014/main" id="{6E063C9D-67AD-4F40-954E-C00DBA8CD53C}"/>
                  </a:ext>
                </a:extLst>
              </p:cNvPr>
              <p:cNvCxnSpPr>
                <a:cxnSpLocks/>
              </p:cNvCxnSpPr>
              <p:nvPr/>
            </p:nvCxnSpPr>
            <p:spPr>
              <a:xfrm flipV="1">
                <a:off x="7130909" y="1731636"/>
                <a:ext cx="0" cy="826185"/>
              </a:xfrm>
              <a:prstGeom prst="straightConnector1">
                <a:avLst/>
              </a:prstGeom>
              <a:noFill/>
              <a:ln w="19050" cap="flat" cmpd="sng" algn="ctr">
                <a:solidFill>
                  <a:sysClr val="windowText" lastClr="000000"/>
                </a:solidFill>
                <a:prstDash val="solid"/>
                <a:headEnd type="none" w="med" len="med"/>
                <a:tailEnd type="triangle"/>
              </a:ln>
              <a:effectLst/>
            </p:spPr>
          </p:cxnSp>
          <p:cxnSp>
            <p:nvCxnSpPr>
              <p:cNvPr id="184" name="Straight Arrow Connector 183">
                <a:extLst>
                  <a:ext uri="{FF2B5EF4-FFF2-40B4-BE49-F238E27FC236}">
                    <a16:creationId xmlns:a16="http://schemas.microsoft.com/office/drawing/2014/main" id="{541BA191-208B-624A-9DE6-EC08B870026D}"/>
                  </a:ext>
                </a:extLst>
              </p:cNvPr>
              <p:cNvCxnSpPr>
                <a:cxnSpLocks/>
              </p:cNvCxnSpPr>
              <p:nvPr/>
            </p:nvCxnSpPr>
            <p:spPr>
              <a:xfrm flipV="1">
                <a:off x="6594693" y="2572893"/>
                <a:ext cx="0" cy="386402"/>
              </a:xfrm>
              <a:prstGeom prst="straightConnector1">
                <a:avLst/>
              </a:prstGeom>
              <a:noFill/>
              <a:ln w="19050" cap="flat" cmpd="sng" algn="ctr">
                <a:solidFill>
                  <a:srgbClr val="008D40"/>
                </a:solidFill>
                <a:prstDash val="solid"/>
                <a:headEnd type="none" w="med" len="med"/>
                <a:tailEnd type="triangle"/>
              </a:ln>
              <a:effectLst/>
            </p:spPr>
          </p:cxnSp>
          <p:cxnSp>
            <p:nvCxnSpPr>
              <p:cNvPr id="185" name="Straight Arrow Connector 184">
                <a:extLst>
                  <a:ext uri="{FF2B5EF4-FFF2-40B4-BE49-F238E27FC236}">
                    <a16:creationId xmlns:a16="http://schemas.microsoft.com/office/drawing/2014/main" id="{E7E83AC2-6B3E-774A-A622-6F5CF0E95AF4}"/>
                  </a:ext>
                </a:extLst>
              </p:cNvPr>
              <p:cNvCxnSpPr>
                <a:cxnSpLocks/>
              </p:cNvCxnSpPr>
              <p:nvPr/>
            </p:nvCxnSpPr>
            <p:spPr>
              <a:xfrm>
                <a:off x="6303778" y="5041302"/>
                <a:ext cx="0" cy="501244"/>
              </a:xfrm>
              <a:prstGeom prst="straightConnector1">
                <a:avLst/>
              </a:prstGeom>
              <a:noFill/>
              <a:ln w="19050" cap="flat" cmpd="sng" algn="ctr">
                <a:solidFill>
                  <a:srgbClr val="008D40"/>
                </a:solidFill>
                <a:prstDash val="solid"/>
                <a:headEnd type="none" w="med" len="med"/>
                <a:tailEnd type="triangle"/>
              </a:ln>
              <a:effectLst/>
            </p:spPr>
          </p:cxnSp>
          <p:sp>
            <p:nvSpPr>
              <p:cNvPr id="186" name="Rectangle 185">
                <a:extLst>
                  <a:ext uri="{FF2B5EF4-FFF2-40B4-BE49-F238E27FC236}">
                    <a16:creationId xmlns:a16="http://schemas.microsoft.com/office/drawing/2014/main" id="{E6A6A25F-D5E6-0949-8898-C0EAB10953EC}"/>
                  </a:ext>
                </a:extLst>
              </p:cNvPr>
              <p:cNvSpPr/>
              <p:nvPr/>
            </p:nvSpPr>
            <p:spPr>
              <a:xfrm>
                <a:off x="6018064" y="4749473"/>
                <a:ext cx="1172174" cy="287309"/>
              </a:xfrm>
              <a:prstGeom prst="rect">
                <a:avLst/>
              </a:prstGeom>
              <a:solidFill>
                <a:srgbClr val="F6ECB9"/>
              </a:solidFill>
              <a:ln w="19050" cap="flat" cmpd="sng" algn="ctr">
                <a:solidFill>
                  <a:srgbClr val="EEDD8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Fetch Unit</a:t>
                </a:r>
              </a:p>
            </p:txBody>
          </p:sp>
          <p:cxnSp>
            <p:nvCxnSpPr>
              <p:cNvPr id="189" name="Elbow Connector 188">
                <a:extLst>
                  <a:ext uri="{FF2B5EF4-FFF2-40B4-BE49-F238E27FC236}">
                    <a16:creationId xmlns:a16="http://schemas.microsoft.com/office/drawing/2014/main" id="{60DA7A45-A8E4-9241-BD0A-5EC02432533C}"/>
                  </a:ext>
                </a:extLst>
              </p:cNvPr>
              <p:cNvCxnSpPr>
                <a:cxnSpLocks/>
                <a:endCxn id="186" idx="1"/>
              </p:cNvCxnSpPr>
              <p:nvPr/>
            </p:nvCxnSpPr>
            <p:spPr>
              <a:xfrm rot="16200000" flipH="1">
                <a:off x="4630288" y="3505352"/>
                <a:ext cx="2112056" cy="663496"/>
              </a:xfrm>
              <a:prstGeom prst="bentConnector2">
                <a:avLst/>
              </a:prstGeom>
              <a:noFill/>
              <a:ln w="19050" cap="flat" cmpd="sng" algn="ctr">
                <a:solidFill>
                  <a:srgbClr val="008D40"/>
                </a:solidFill>
                <a:prstDash val="solid"/>
                <a:headEnd type="none" w="med" len="med"/>
                <a:tailEnd type="triangle"/>
              </a:ln>
              <a:effectLst/>
            </p:spPr>
          </p:cxnSp>
          <p:cxnSp>
            <p:nvCxnSpPr>
              <p:cNvPr id="190" name="Elbow Connector 189">
                <a:extLst>
                  <a:ext uri="{FF2B5EF4-FFF2-40B4-BE49-F238E27FC236}">
                    <a16:creationId xmlns:a16="http://schemas.microsoft.com/office/drawing/2014/main" id="{B2EE6AD5-FD42-DC4F-8626-78B26FFF0EEB}"/>
                  </a:ext>
                </a:extLst>
              </p:cNvPr>
              <p:cNvCxnSpPr>
                <a:cxnSpLocks/>
                <a:stCxn id="242" idx="3"/>
                <a:endCxn id="215" idx="1"/>
              </p:cNvCxnSpPr>
              <p:nvPr/>
            </p:nvCxnSpPr>
            <p:spPr>
              <a:xfrm flipV="1">
                <a:off x="5429292" y="2435391"/>
                <a:ext cx="1072229" cy="78272"/>
              </a:xfrm>
              <a:prstGeom prst="bentConnector3">
                <a:avLst>
                  <a:gd name="adj1" fmla="val 50000"/>
                </a:avLst>
              </a:prstGeom>
              <a:noFill/>
              <a:ln w="19050" cap="flat" cmpd="sng" algn="ctr">
                <a:solidFill>
                  <a:srgbClr val="008D40"/>
                </a:solidFill>
                <a:prstDash val="sysDot"/>
                <a:headEnd type="none" w="med" len="med"/>
                <a:tailEnd type="stealth"/>
              </a:ln>
              <a:effectLst/>
            </p:spPr>
          </p:cxnSp>
          <p:grpSp>
            <p:nvGrpSpPr>
              <p:cNvPr id="191" name="Group 190">
                <a:extLst>
                  <a:ext uri="{FF2B5EF4-FFF2-40B4-BE49-F238E27FC236}">
                    <a16:creationId xmlns:a16="http://schemas.microsoft.com/office/drawing/2014/main" id="{487582A8-D394-894A-B712-4AEFE2FAF9DE}"/>
                  </a:ext>
                </a:extLst>
              </p:cNvPr>
              <p:cNvGrpSpPr/>
              <p:nvPr/>
            </p:nvGrpSpPr>
            <p:grpSpPr>
              <a:xfrm>
                <a:off x="6976298" y="2590259"/>
                <a:ext cx="811782" cy="2745430"/>
                <a:chOff x="5970393" y="3168416"/>
                <a:chExt cx="510429" cy="2177056"/>
              </a:xfrm>
            </p:grpSpPr>
            <p:cxnSp>
              <p:nvCxnSpPr>
                <p:cNvPr id="192" name="Straight Connector 191">
                  <a:extLst>
                    <a:ext uri="{FF2B5EF4-FFF2-40B4-BE49-F238E27FC236}">
                      <a16:creationId xmlns:a16="http://schemas.microsoft.com/office/drawing/2014/main" id="{4185676D-9CC5-D945-A11C-5614805EC261}"/>
                    </a:ext>
                  </a:extLst>
                </p:cNvPr>
                <p:cNvCxnSpPr>
                  <a:cxnSpLocks/>
                </p:cNvCxnSpPr>
                <p:nvPr/>
              </p:nvCxnSpPr>
              <p:spPr>
                <a:xfrm flipV="1">
                  <a:off x="5970393" y="5344275"/>
                  <a:ext cx="510429" cy="1195"/>
                </a:xfrm>
                <a:prstGeom prst="line">
                  <a:avLst/>
                </a:prstGeom>
                <a:noFill/>
                <a:ln w="19050" cap="flat" cmpd="sng" algn="ctr">
                  <a:solidFill>
                    <a:srgbClr val="99CC91"/>
                  </a:solidFill>
                  <a:prstDash val="solid"/>
                  <a:headEnd type="none" w="med" len="med"/>
                  <a:tailEnd type="none" w="med" len="med"/>
                </a:ln>
                <a:effectLst/>
              </p:spPr>
            </p:cxnSp>
            <p:cxnSp>
              <p:nvCxnSpPr>
                <p:cNvPr id="193" name="Straight Connector 192">
                  <a:extLst>
                    <a:ext uri="{FF2B5EF4-FFF2-40B4-BE49-F238E27FC236}">
                      <a16:creationId xmlns:a16="http://schemas.microsoft.com/office/drawing/2014/main" id="{56D72146-728E-7945-80EC-101047D8170D}"/>
                    </a:ext>
                  </a:extLst>
                </p:cNvPr>
                <p:cNvCxnSpPr>
                  <a:cxnSpLocks/>
                </p:cNvCxnSpPr>
                <p:nvPr/>
              </p:nvCxnSpPr>
              <p:spPr>
                <a:xfrm flipV="1">
                  <a:off x="6475511" y="3310959"/>
                  <a:ext cx="0" cy="2034513"/>
                </a:xfrm>
                <a:prstGeom prst="line">
                  <a:avLst/>
                </a:prstGeom>
                <a:noFill/>
                <a:ln w="19050" cap="flat" cmpd="sng" algn="ctr">
                  <a:solidFill>
                    <a:srgbClr val="99CC91"/>
                  </a:solidFill>
                  <a:prstDash val="solid"/>
                  <a:headEnd type="none" w="med" len="med"/>
                  <a:tailEnd type="none" w="med" len="med"/>
                </a:ln>
                <a:effectLst/>
              </p:spPr>
            </p:cxnSp>
            <p:cxnSp>
              <p:nvCxnSpPr>
                <p:cNvPr id="194" name="Straight Connector 193">
                  <a:extLst>
                    <a:ext uri="{FF2B5EF4-FFF2-40B4-BE49-F238E27FC236}">
                      <a16:creationId xmlns:a16="http://schemas.microsoft.com/office/drawing/2014/main" id="{1E537FAC-0C67-9B48-8310-EE36A355DFB0}"/>
                    </a:ext>
                  </a:extLst>
                </p:cNvPr>
                <p:cNvCxnSpPr>
                  <a:cxnSpLocks/>
                </p:cNvCxnSpPr>
                <p:nvPr/>
              </p:nvCxnSpPr>
              <p:spPr>
                <a:xfrm flipH="1">
                  <a:off x="6220341" y="3319724"/>
                  <a:ext cx="253748" cy="5476"/>
                </a:xfrm>
                <a:prstGeom prst="line">
                  <a:avLst/>
                </a:prstGeom>
                <a:noFill/>
                <a:ln w="19050" cap="flat" cmpd="sng" algn="ctr">
                  <a:solidFill>
                    <a:srgbClr val="99CC91"/>
                  </a:solidFill>
                  <a:prstDash val="solid"/>
                  <a:headEnd type="none" w="med" len="med"/>
                  <a:tailEnd type="none" w="med" len="med"/>
                </a:ln>
                <a:effectLst/>
              </p:spPr>
            </p:cxnSp>
            <p:cxnSp>
              <p:nvCxnSpPr>
                <p:cNvPr id="195" name="Straight Arrow Connector 194">
                  <a:extLst>
                    <a:ext uri="{FF2B5EF4-FFF2-40B4-BE49-F238E27FC236}">
                      <a16:creationId xmlns:a16="http://schemas.microsoft.com/office/drawing/2014/main" id="{A0BC0AA1-3595-4E47-B9AB-A0FC98D5E4AC}"/>
                    </a:ext>
                  </a:extLst>
                </p:cNvPr>
                <p:cNvCxnSpPr>
                  <a:cxnSpLocks/>
                </p:cNvCxnSpPr>
                <p:nvPr/>
              </p:nvCxnSpPr>
              <p:spPr>
                <a:xfrm flipV="1">
                  <a:off x="6227882" y="3168416"/>
                  <a:ext cx="0" cy="164621"/>
                </a:xfrm>
                <a:prstGeom prst="straightConnector1">
                  <a:avLst/>
                </a:prstGeom>
                <a:noFill/>
                <a:ln w="19050" cap="flat" cmpd="sng" algn="ctr">
                  <a:solidFill>
                    <a:srgbClr val="99CC91"/>
                  </a:solidFill>
                  <a:prstDash val="solid"/>
                  <a:headEnd type="none" w="med" len="med"/>
                  <a:tailEnd type="triangle"/>
                </a:ln>
                <a:effectLst/>
              </p:spPr>
            </p:cxnSp>
          </p:grpSp>
          <p:sp>
            <p:nvSpPr>
              <p:cNvPr id="215" name="Trapezoid 214">
                <a:extLst>
                  <a:ext uri="{FF2B5EF4-FFF2-40B4-BE49-F238E27FC236}">
                    <a16:creationId xmlns:a16="http://schemas.microsoft.com/office/drawing/2014/main" id="{47AF3379-7F5E-CF47-AB57-A3CC39990A65}"/>
                  </a:ext>
                </a:extLst>
              </p:cNvPr>
              <p:cNvSpPr/>
              <p:nvPr/>
            </p:nvSpPr>
            <p:spPr>
              <a:xfrm>
                <a:off x="6426997" y="2291735"/>
                <a:ext cx="1407824" cy="287312"/>
              </a:xfrm>
              <a:prstGeom prst="trapezoid">
                <a:avLst>
                  <a:gd name="adj" fmla="val 51877"/>
                </a:avLst>
              </a:prstGeom>
              <a:solidFill>
                <a:sysClr val="window" lastClr="FFFFFF">
                  <a:lumMod val="85000"/>
                </a:sysClr>
              </a:solidFill>
              <a:ln w="19050" cap="flat" cmpd="sng" algn="ctr">
                <a:solidFill>
                  <a:sysClr val="window" lastClr="FFFFFF">
                    <a:lumMod val="7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274" name="Group 273">
                <a:extLst>
                  <a:ext uri="{FF2B5EF4-FFF2-40B4-BE49-F238E27FC236}">
                    <a16:creationId xmlns:a16="http://schemas.microsoft.com/office/drawing/2014/main" id="{C7E4F3BD-1083-7B41-909B-15894A1BF77A}"/>
                  </a:ext>
                </a:extLst>
              </p:cNvPr>
              <p:cNvGrpSpPr/>
              <p:nvPr/>
            </p:nvGrpSpPr>
            <p:grpSpPr>
              <a:xfrm>
                <a:off x="5553035" y="2962255"/>
                <a:ext cx="2090576" cy="1555952"/>
                <a:chOff x="3039372" y="4423022"/>
                <a:chExt cx="1409982" cy="1002223"/>
              </a:xfrm>
            </p:grpSpPr>
            <p:sp>
              <p:nvSpPr>
                <p:cNvPr id="294" name="Rectangle 293">
                  <a:extLst>
                    <a:ext uri="{FF2B5EF4-FFF2-40B4-BE49-F238E27FC236}">
                      <a16:creationId xmlns:a16="http://schemas.microsoft.com/office/drawing/2014/main" id="{6AFB1223-BD25-A64F-B33D-C459B19E4A7A}"/>
                    </a:ext>
                  </a:extLst>
                </p:cNvPr>
                <p:cNvSpPr/>
                <p:nvPr/>
              </p:nvSpPr>
              <p:spPr>
                <a:xfrm>
                  <a:off x="3039372" y="4423022"/>
                  <a:ext cx="1409982" cy="1002223"/>
                </a:xfrm>
                <a:prstGeom prst="rect">
                  <a:avLst/>
                </a:prstGeom>
                <a:solidFill>
                  <a:srgbClr val="BDD7EE"/>
                </a:solidFill>
                <a:ln w="19050" cap="flat" cmpd="sng" algn="ctr">
                  <a:solidFill>
                    <a:srgbClr val="8DBAE3"/>
                  </a:solidFill>
                  <a:prstDash val="solid"/>
                </a:ln>
                <a:effectLst/>
              </p:spPr>
              <p:txBody>
                <a:bodyPr lIns="0" tIns="0" rIns="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Vertical  → Horizontal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Transpose</a:t>
                  </a:r>
                </a:p>
              </p:txBody>
            </p:sp>
            <p:sp>
              <p:nvSpPr>
                <p:cNvPr id="308" name="Rounded Rectangle 307">
                  <a:extLst>
                    <a:ext uri="{FF2B5EF4-FFF2-40B4-BE49-F238E27FC236}">
                      <a16:creationId xmlns:a16="http://schemas.microsoft.com/office/drawing/2014/main" id="{05CC4E93-F8F9-D345-AD7D-D9B974FC982B}"/>
                    </a:ext>
                  </a:extLst>
                </p:cNvPr>
                <p:cNvSpPr/>
                <p:nvPr/>
              </p:nvSpPr>
              <p:spPr>
                <a:xfrm>
                  <a:off x="3084132" y="4739815"/>
                  <a:ext cx="1311239" cy="640677"/>
                </a:xfrm>
                <a:prstGeom prst="roundRect">
                  <a:avLst/>
                </a:prstGeom>
                <a:solidFill>
                  <a:sysClr val="window" lastClr="FFFFFF">
                    <a:lumMod val="95000"/>
                  </a:sysClr>
                </a:solidFill>
                <a:ln w="19050" cap="flat" cmpd="sng" algn="ctr">
                  <a:solidFill>
                    <a:srgbClr val="1F497D"/>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296" name="Rectangle 295">
                  <a:extLst>
                    <a:ext uri="{FF2B5EF4-FFF2-40B4-BE49-F238E27FC236}">
                      <a16:creationId xmlns:a16="http://schemas.microsoft.com/office/drawing/2014/main" id="{6DD092EB-B149-E04A-B9C4-254B4E029F89}"/>
                    </a:ext>
                  </a:extLst>
                </p:cNvPr>
                <p:cNvSpPr/>
                <p:nvPr/>
              </p:nvSpPr>
              <p:spPr>
                <a:xfrm>
                  <a:off x="3138881" y="4931327"/>
                  <a:ext cx="1296391" cy="21807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Transpose Buffer</a:t>
                  </a:r>
                </a:p>
              </p:txBody>
            </p:sp>
          </p:grpSp>
        </p:grpSp>
      </p:grpSp>
      <p:grpSp>
        <p:nvGrpSpPr>
          <p:cNvPr id="332" name="Group 331">
            <a:extLst>
              <a:ext uri="{FF2B5EF4-FFF2-40B4-BE49-F238E27FC236}">
                <a16:creationId xmlns:a16="http://schemas.microsoft.com/office/drawing/2014/main" id="{ACA71DC3-4FCF-564A-B1BE-BF67A9B599FD}"/>
              </a:ext>
            </a:extLst>
          </p:cNvPr>
          <p:cNvGrpSpPr/>
          <p:nvPr/>
        </p:nvGrpSpPr>
        <p:grpSpPr>
          <a:xfrm>
            <a:off x="1000134" y="2409490"/>
            <a:ext cx="2763093" cy="3175849"/>
            <a:chOff x="1104307" y="2409490"/>
            <a:chExt cx="2763093" cy="3175849"/>
          </a:xfrm>
        </p:grpSpPr>
        <p:cxnSp>
          <p:nvCxnSpPr>
            <p:cNvPr id="176" name="Straight Arrow Connector 175">
              <a:extLst>
                <a:ext uri="{FF2B5EF4-FFF2-40B4-BE49-F238E27FC236}">
                  <a16:creationId xmlns:a16="http://schemas.microsoft.com/office/drawing/2014/main" id="{491E00EC-42D3-BE4C-8F50-F4C341AB8BD8}"/>
                </a:ext>
              </a:extLst>
            </p:cNvPr>
            <p:cNvCxnSpPr>
              <a:cxnSpLocks/>
              <a:endCxn id="168" idx="0"/>
            </p:cNvCxnSpPr>
            <p:nvPr/>
          </p:nvCxnSpPr>
          <p:spPr>
            <a:xfrm flipH="1">
              <a:off x="2033829" y="4255450"/>
              <a:ext cx="0" cy="215378"/>
            </a:xfrm>
            <a:prstGeom prst="straightConnector1">
              <a:avLst/>
            </a:prstGeom>
            <a:noFill/>
            <a:ln w="19050" cap="flat" cmpd="sng" algn="ctr">
              <a:solidFill>
                <a:srgbClr val="0070C0"/>
              </a:solidFill>
              <a:prstDash val="solid"/>
              <a:headEnd type="none" w="med" len="med"/>
              <a:tailEnd type="triangle"/>
            </a:ln>
            <a:effectLst/>
          </p:spPr>
        </p:cxnSp>
        <p:cxnSp>
          <p:nvCxnSpPr>
            <p:cNvPr id="178" name="Straight Arrow Connector 177">
              <a:extLst>
                <a:ext uri="{FF2B5EF4-FFF2-40B4-BE49-F238E27FC236}">
                  <a16:creationId xmlns:a16="http://schemas.microsoft.com/office/drawing/2014/main" id="{CEF36C0E-078D-A14D-9BA2-57AA7D5892F7}"/>
                </a:ext>
              </a:extLst>
            </p:cNvPr>
            <p:cNvCxnSpPr>
              <a:cxnSpLocks/>
              <a:stCxn id="168" idx="2"/>
            </p:cNvCxnSpPr>
            <p:nvPr/>
          </p:nvCxnSpPr>
          <p:spPr>
            <a:xfrm>
              <a:off x="2033829" y="4758139"/>
              <a:ext cx="0" cy="212941"/>
            </a:xfrm>
            <a:prstGeom prst="straightConnector1">
              <a:avLst/>
            </a:prstGeom>
            <a:noFill/>
            <a:ln w="19050" cap="flat" cmpd="sng" algn="ctr">
              <a:solidFill>
                <a:srgbClr val="0070C0"/>
              </a:solidFill>
              <a:prstDash val="solid"/>
              <a:headEnd type="none" w="med" len="med"/>
              <a:tailEnd type="triangle"/>
            </a:ln>
            <a:effectLst/>
          </p:spPr>
        </p:cxnSp>
        <p:grpSp>
          <p:nvGrpSpPr>
            <p:cNvPr id="331" name="Group 330">
              <a:extLst>
                <a:ext uri="{FF2B5EF4-FFF2-40B4-BE49-F238E27FC236}">
                  <a16:creationId xmlns:a16="http://schemas.microsoft.com/office/drawing/2014/main" id="{BBD9EC28-529F-7B4C-8154-3B776E4EEE40}"/>
                </a:ext>
              </a:extLst>
            </p:cNvPr>
            <p:cNvGrpSpPr/>
            <p:nvPr/>
          </p:nvGrpSpPr>
          <p:grpSpPr>
            <a:xfrm>
              <a:off x="1104307" y="2409490"/>
              <a:ext cx="2763093" cy="3175849"/>
              <a:chOff x="1104307" y="2409490"/>
              <a:chExt cx="2763093" cy="3175849"/>
            </a:xfrm>
          </p:grpSpPr>
          <p:grpSp>
            <p:nvGrpSpPr>
              <p:cNvPr id="208" name="Group 207">
                <a:extLst>
                  <a:ext uri="{FF2B5EF4-FFF2-40B4-BE49-F238E27FC236}">
                    <a16:creationId xmlns:a16="http://schemas.microsoft.com/office/drawing/2014/main" id="{3E022227-AF07-B548-808B-730EC26E133B}"/>
                  </a:ext>
                </a:extLst>
              </p:cNvPr>
              <p:cNvGrpSpPr/>
              <p:nvPr/>
            </p:nvGrpSpPr>
            <p:grpSpPr>
              <a:xfrm>
                <a:off x="1771277" y="5005257"/>
                <a:ext cx="949502" cy="580082"/>
                <a:chOff x="2210546" y="5343819"/>
                <a:chExt cx="949502" cy="655844"/>
              </a:xfrm>
            </p:grpSpPr>
            <p:cxnSp>
              <p:nvCxnSpPr>
                <p:cNvPr id="209" name="Straight Arrow Connector 208">
                  <a:extLst>
                    <a:ext uri="{FF2B5EF4-FFF2-40B4-BE49-F238E27FC236}">
                      <a16:creationId xmlns:a16="http://schemas.microsoft.com/office/drawing/2014/main" id="{E0C75D2A-2F70-4147-91BF-02449C4BCFFF}"/>
                    </a:ext>
                  </a:extLst>
                </p:cNvPr>
                <p:cNvCxnSpPr>
                  <a:cxnSpLocks/>
                  <a:stCxn id="211" idx="0"/>
                </p:cNvCxnSpPr>
                <p:nvPr/>
              </p:nvCxnSpPr>
              <p:spPr>
                <a:xfrm flipH="1">
                  <a:off x="2685296" y="5528883"/>
                  <a:ext cx="1" cy="470780"/>
                </a:xfrm>
                <a:prstGeom prst="straightConnector1">
                  <a:avLst/>
                </a:prstGeom>
                <a:noFill/>
                <a:ln w="19050" cap="flat" cmpd="sng" algn="ctr">
                  <a:solidFill>
                    <a:sysClr val="windowText" lastClr="000000"/>
                  </a:solidFill>
                  <a:prstDash val="solid"/>
                  <a:headEnd type="none" w="med" len="med"/>
                  <a:tailEnd type="triangle"/>
                </a:ln>
                <a:effectLst/>
              </p:spPr>
            </p:cxnSp>
            <p:sp>
              <p:nvSpPr>
                <p:cNvPr id="211" name="Trapezoid 210">
                  <a:extLst>
                    <a:ext uri="{FF2B5EF4-FFF2-40B4-BE49-F238E27FC236}">
                      <a16:creationId xmlns:a16="http://schemas.microsoft.com/office/drawing/2014/main" id="{F70D6C7D-0CBF-0D47-84E6-77F863C9EBDF}"/>
                    </a:ext>
                  </a:extLst>
                </p:cNvPr>
                <p:cNvSpPr/>
                <p:nvPr/>
              </p:nvSpPr>
              <p:spPr>
                <a:xfrm rot="10800000">
                  <a:off x="2210546" y="5343819"/>
                  <a:ext cx="949502" cy="185064"/>
                </a:xfrm>
                <a:prstGeom prst="trapezoid">
                  <a:avLst>
                    <a:gd name="adj" fmla="val 51877"/>
                  </a:avLst>
                </a:prstGeom>
                <a:solidFill>
                  <a:sysClr val="window" lastClr="FFFFFF">
                    <a:lumMod val="85000"/>
                  </a:sysClr>
                </a:solidFill>
                <a:ln w="19050" cap="flat" cmpd="sng" algn="ctr">
                  <a:solidFill>
                    <a:sysClr val="window" lastClr="FFFFFF">
                      <a:lumMod val="7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p:cxnSp>
            <p:nvCxnSpPr>
              <p:cNvPr id="161" name="Elbow Connector 160">
                <a:extLst>
                  <a:ext uri="{FF2B5EF4-FFF2-40B4-BE49-F238E27FC236}">
                    <a16:creationId xmlns:a16="http://schemas.microsoft.com/office/drawing/2014/main" id="{18CC49D5-6D6B-8B41-BA8F-F61F76C1CB9E}"/>
                  </a:ext>
                </a:extLst>
              </p:cNvPr>
              <p:cNvCxnSpPr>
                <a:cxnSpLocks/>
                <a:stCxn id="242" idx="1"/>
                <a:endCxn id="321" idx="0"/>
              </p:cNvCxnSpPr>
              <p:nvPr/>
            </p:nvCxnSpPr>
            <p:spPr>
              <a:xfrm rot="10800000" flipV="1">
                <a:off x="2149595" y="2409490"/>
                <a:ext cx="1520692" cy="309481"/>
              </a:xfrm>
              <a:prstGeom prst="bentConnector2">
                <a:avLst/>
              </a:prstGeom>
              <a:noFill/>
              <a:ln w="19050" cap="flat" cmpd="sng" algn="ctr">
                <a:solidFill>
                  <a:srgbClr val="0070C0"/>
                </a:solidFill>
                <a:prstDash val="solid"/>
                <a:headEnd type="none" w="med" len="med"/>
                <a:tailEnd type="triangle"/>
              </a:ln>
              <a:effectLst/>
            </p:spPr>
          </p:cxnSp>
          <p:grpSp>
            <p:nvGrpSpPr>
              <p:cNvPr id="167" name="Group 166">
                <a:extLst>
                  <a:ext uri="{FF2B5EF4-FFF2-40B4-BE49-F238E27FC236}">
                    <a16:creationId xmlns:a16="http://schemas.microsoft.com/office/drawing/2014/main" id="{9B95F7CD-293B-214B-8DC6-9A7DDB1161E2}"/>
                  </a:ext>
                </a:extLst>
              </p:cNvPr>
              <p:cNvGrpSpPr/>
              <p:nvPr/>
            </p:nvGrpSpPr>
            <p:grpSpPr>
              <a:xfrm>
                <a:off x="1163747" y="4470828"/>
                <a:ext cx="1458894" cy="467163"/>
                <a:chOff x="1959457" y="4951651"/>
                <a:chExt cx="983946" cy="300910"/>
              </a:xfrm>
            </p:grpSpPr>
            <p:sp>
              <p:nvSpPr>
                <p:cNvPr id="168" name="Rectangle 167">
                  <a:extLst>
                    <a:ext uri="{FF2B5EF4-FFF2-40B4-BE49-F238E27FC236}">
                      <a16:creationId xmlns:a16="http://schemas.microsoft.com/office/drawing/2014/main" id="{9B29DFC9-2DD4-AF48-BF6D-BF95EBCB0ABE}"/>
                    </a:ext>
                  </a:extLst>
                </p:cNvPr>
                <p:cNvSpPr/>
                <p:nvPr/>
              </p:nvSpPr>
              <p:spPr>
                <a:xfrm>
                  <a:off x="2149158" y="4951651"/>
                  <a:ext cx="794245" cy="185063"/>
                </a:xfrm>
                <a:prstGeom prst="rect">
                  <a:avLst/>
                </a:prstGeom>
                <a:solidFill>
                  <a:srgbClr val="F6ECB9"/>
                </a:solidFill>
                <a:ln w="19050" cap="flat" cmpd="sng" algn="ctr">
                  <a:solidFill>
                    <a:srgbClr val="EEDD8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Store Unit</a:t>
                  </a:r>
                </a:p>
              </p:txBody>
            </p:sp>
            <p:sp>
              <p:nvSpPr>
                <p:cNvPr id="171" name="Rectangle 170">
                  <a:extLst>
                    <a:ext uri="{FF2B5EF4-FFF2-40B4-BE49-F238E27FC236}">
                      <a16:creationId xmlns:a16="http://schemas.microsoft.com/office/drawing/2014/main" id="{EA72148E-2C06-8447-AFD5-AED1647EF606}"/>
                    </a:ext>
                  </a:extLst>
                </p:cNvPr>
                <p:cNvSpPr/>
                <p:nvPr/>
              </p:nvSpPr>
              <p:spPr>
                <a:xfrm>
                  <a:off x="1959457" y="5034491"/>
                  <a:ext cx="124591" cy="21807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1"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grpSp>
          <p:cxnSp>
            <p:nvCxnSpPr>
              <p:cNvPr id="187" name="Elbow Connector 186">
                <a:extLst>
                  <a:ext uri="{FF2B5EF4-FFF2-40B4-BE49-F238E27FC236}">
                    <a16:creationId xmlns:a16="http://schemas.microsoft.com/office/drawing/2014/main" id="{1591B232-B7EB-8E43-9E9F-1338A6A161DE}"/>
                  </a:ext>
                </a:extLst>
              </p:cNvPr>
              <p:cNvCxnSpPr>
                <a:cxnSpLocks/>
              </p:cNvCxnSpPr>
              <p:nvPr/>
            </p:nvCxnSpPr>
            <p:spPr>
              <a:xfrm rot="5400000">
                <a:off x="1925202" y="3286900"/>
                <a:ext cx="2410359" cy="904120"/>
              </a:xfrm>
              <a:prstGeom prst="bentConnector3">
                <a:avLst>
                  <a:gd name="adj1" fmla="val 80733"/>
                </a:avLst>
              </a:prstGeom>
              <a:noFill/>
              <a:ln w="19050" cap="flat" cmpd="sng" algn="ctr">
                <a:solidFill>
                  <a:srgbClr val="1F497D">
                    <a:lumMod val="20000"/>
                    <a:lumOff val="80000"/>
                  </a:srgbClr>
                </a:solidFill>
                <a:prstDash val="solid"/>
                <a:headEnd type="none" w="med" len="med"/>
                <a:tailEnd type="triangle"/>
              </a:ln>
              <a:effectLst/>
            </p:spPr>
          </p:cxnSp>
          <p:cxnSp>
            <p:nvCxnSpPr>
              <p:cNvPr id="188" name="Elbow Connector 187">
                <a:extLst>
                  <a:ext uri="{FF2B5EF4-FFF2-40B4-BE49-F238E27FC236}">
                    <a16:creationId xmlns:a16="http://schemas.microsoft.com/office/drawing/2014/main" id="{BA47A68B-4596-C14A-BDA0-9FEB6488FCAC}"/>
                  </a:ext>
                </a:extLst>
              </p:cNvPr>
              <p:cNvCxnSpPr>
                <a:cxnSpLocks/>
                <a:endCxn id="211" idx="1"/>
              </p:cNvCxnSpPr>
              <p:nvPr/>
            </p:nvCxnSpPr>
            <p:spPr>
              <a:xfrm rot="5400000">
                <a:off x="2070379" y="3290079"/>
                <a:ext cx="2404963" cy="1189078"/>
              </a:xfrm>
              <a:prstGeom prst="bentConnector2">
                <a:avLst/>
              </a:prstGeom>
              <a:noFill/>
              <a:ln w="19050" cap="flat" cmpd="sng" algn="ctr">
                <a:solidFill>
                  <a:srgbClr val="0070C0"/>
                </a:solidFill>
                <a:prstDash val="sysDot"/>
                <a:headEnd type="none" w="lg" len="sm"/>
                <a:tailEnd type="stealth"/>
              </a:ln>
              <a:effectLst/>
            </p:spPr>
          </p:cxnSp>
          <p:grpSp>
            <p:nvGrpSpPr>
              <p:cNvPr id="320" name="Group 319">
                <a:extLst>
                  <a:ext uri="{FF2B5EF4-FFF2-40B4-BE49-F238E27FC236}">
                    <a16:creationId xmlns:a16="http://schemas.microsoft.com/office/drawing/2014/main" id="{F57C2130-422E-D94F-A7D6-A05EB9CB1DDE}"/>
                  </a:ext>
                </a:extLst>
              </p:cNvPr>
              <p:cNvGrpSpPr/>
              <p:nvPr/>
            </p:nvGrpSpPr>
            <p:grpSpPr>
              <a:xfrm>
                <a:off x="1104307" y="2718972"/>
                <a:ext cx="2090576" cy="1555952"/>
                <a:chOff x="3039372" y="4423022"/>
                <a:chExt cx="1409982" cy="1002223"/>
              </a:xfrm>
            </p:grpSpPr>
            <p:sp>
              <p:nvSpPr>
                <p:cNvPr id="321" name="Rectangle 320">
                  <a:extLst>
                    <a:ext uri="{FF2B5EF4-FFF2-40B4-BE49-F238E27FC236}">
                      <a16:creationId xmlns:a16="http://schemas.microsoft.com/office/drawing/2014/main" id="{C8584B81-8474-784E-B986-EAF9737A885A}"/>
                    </a:ext>
                  </a:extLst>
                </p:cNvPr>
                <p:cNvSpPr/>
                <p:nvPr/>
              </p:nvSpPr>
              <p:spPr>
                <a:xfrm>
                  <a:off x="3039372" y="4423022"/>
                  <a:ext cx="1409982" cy="1002223"/>
                </a:xfrm>
                <a:prstGeom prst="rect">
                  <a:avLst/>
                </a:prstGeom>
                <a:solidFill>
                  <a:srgbClr val="BDD7EE"/>
                </a:solidFill>
                <a:ln w="19050" cap="flat" cmpd="sng" algn="ctr">
                  <a:solidFill>
                    <a:srgbClr val="8DBAE3"/>
                  </a:solidFill>
                  <a:prstDash val="solid"/>
                </a:ln>
                <a:effectLst/>
              </p:spPr>
              <p:txBody>
                <a:bodyPr lIns="0" tIns="0" rIns="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Horizontal  → Vertical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Transpose</a:t>
                  </a:r>
                </a:p>
              </p:txBody>
            </p:sp>
            <p:sp>
              <p:nvSpPr>
                <p:cNvPr id="322" name="Rounded Rectangle 321">
                  <a:extLst>
                    <a:ext uri="{FF2B5EF4-FFF2-40B4-BE49-F238E27FC236}">
                      <a16:creationId xmlns:a16="http://schemas.microsoft.com/office/drawing/2014/main" id="{BF76B77C-993F-0C40-AA72-861A7999FF01}"/>
                    </a:ext>
                  </a:extLst>
                </p:cNvPr>
                <p:cNvSpPr/>
                <p:nvPr/>
              </p:nvSpPr>
              <p:spPr>
                <a:xfrm>
                  <a:off x="3084132" y="4739815"/>
                  <a:ext cx="1311239" cy="640677"/>
                </a:xfrm>
                <a:prstGeom prst="roundRect">
                  <a:avLst/>
                </a:prstGeom>
                <a:solidFill>
                  <a:sysClr val="window" lastClr="FFFFFF">
                    <a:lumMod val="95000"/>
                  </a:sysClr>
                </a:solidFill>
                <a:ln w="19050" cap="flat" cmpd="sng" algn="ctr">
                  <a:solidFill>
                    <a:srgbClr val="1F497D"/>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3" name="Rectangle 322">
                  <a:extLst>
                    <a:ext uri="{FF2B5EF4-FFF2-40B4-BE49-F238E27FC236}">
                      <a16:creationId xmlns:a16="http://schemas.microsoft.com/office/drawing/2014/main" id="{9F027E1E-158D-C042-9E42-1D53A20A6314}"/>
                    </a:ext>
                  </a:extLst>
                </p:cNvPr>
                <p:cNvSpPr/>
                <p:nvPr/>
              </p:nvSpPr>
              <p:spPr>
                <a:xfrm>
                  <a:off x="3138881" y="4931327"/>
                  <a:ext cx="1296391" cy="21807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Transpose Buffer</a:t>
                  </a:r>
                </a:p>
              </p:txBody>
            </p:sp>
          </p:grpSp>
        </p:grpSp>
      </p:grpSp>
      <p:sp>
        <p:nvSpPr>
          <p:cNvPr id="49" name="Rectangle 48">
            <a:extLst>
              <a:ext uri="{FF2B5EF4-FFF2-40B4-BE49-F238E27FC236}">
                <a16:creationId xmlns:a16="http://schemas.microsoft.com/office/drawing/2014/main" id="{1F864802-A5F5-9E46-81BF-228CF2C7FBDD}"/>
              </a:ext>
            </a:extLst>
          </p:cNvPr>
          <p:cNvSpPr/>
          <p:nvPr/>
        </p:nvSpPr>
        <p:spPr>
          <a:xfrm>
            <a:off x="0" y="911224"/>
            <a:ext cx="9144000" cy="5444491"/>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50" name="Rectangle 49">
            <a:extLst>
              <a:ext uri="{FF2B5EF4-FFF2-40B4-BE49-F238E27FC236}">
                <a16:creationId xmlns:a16="http://schemas.microsoft.com/office/drawing/2014/main" id="{695AFA89-F7BE-2548-8907-73A291352B15}"/>
              </a:ext>
            </a:extLst>
          </p:cNvPr>
          <p:cNvSpPr/>
          <p:nvPr/>
        </p:nvSpPr>
        <p:spPr>
          <a:xfrm>
            <a:off x="98241" y="3615775"/>
            <a:ext cx="8889381" cy="954107"/>
          </a:xfrm>
          <a:prstGeom prst="rect">
            <a:avLst/>
          </a:prstGeom>
          <a:solidFill>
            <a:schemeClr val="accent4">
              <a:lumMod val="20000"/>
              <a:lumOff val="80000"/>
            </a:schemeClr>
          </a:solidFill>
          <a:ln w="76200">
            <a:solidFill>
              <a:schemeClr val="accent1"/>
            </a:solidFill>
          </a:ln>
        </p:spPr>
        <p:txBody>
          <a:bodyPr wrap="square">
            <a:spAutoFit/>
          </a:bodyPr>
          <a:lstStyle/>
          <a:p>
            <a:pPr lvl="0" algn="ctr" defTabSz="914400">
              <a:defRPr/>
            </a:pPr>
            <a:r>
              <a:rPr lang="en-US" sz="2800" b="1" dirty="0">
                <a:solidFill>
                  <a:srgbClr val="C00000"/>
                </a:solidFill>
                <a:latin typeface="Candara" panose="020E0502030303020204" pitchFamily="34" charset="0"/>
              </a:rPr>
              <a:t>Low impact on </a:t>
            </a:r>
            <a:r>
              <a:rPr lang="en-US" sz="2800" b="1" dirty="0">
                <a:latin typeface="Candara" panose="020E0502030303020204" pitchFamily="34" charset="0"/>
              </a:rPr>
              <a:t>the throughput of </a:t>
            </a:r>
          </a:p>
          <a:p>
            <a:pPr lvl="0" algn="ctr" defTabSz="914400">
              <a:defRPr/>
            </a:pPr>
            <a:r>
              <a:rPr lang="en-US" sz="2800" b="1" dirty="0">
                <a:latin typeface="Candara" panose="020E0502030303020204" pitchFamily="34" charset="0"/>
              </a:rPr>
              <a:t>SIMDRAM operations</a:t>
            </a:r>
            <a:endParaRPr kumimoji="0" lang="en-US" sz="2800" b="1" i="0" u="none" strike="noStrike" kern="1200" cap="none" spc="0" normalizeH="0" baseline="0" noProof="0" dirty="0">
              <a:ln>
                <a:noFill/>
              </a:ln>
              <a:effectLst/>
              <a:uLnTx/>
              <a:uFillTx/>
              <a:latin typeface="Candara" panose="020E0502030303020204" pitchFamily="34" charset="0"/>
            </a:endParaRPr>
          </a:p>
        </p:txBody>
      </p:sp>
      <p:sp>
        <p:nvSpPr>
          <p:cNvPr id="51" name="Rectangle 50">
            <a:extLst>
              <a:ext uri="{FF2B5EF4-FFF2-40B4-BE49-F238E27FC236}">
                <a16:creationId xmlns:a16="http://schemas.microsoft.com/office/drawing/2014/main" id="{793440A8-B3D0-2046-BF24-F3D0687BC87D}"/>
              </a:ext>
            </a:extLst>
          </p:cNvPr>
          <p:cNvSpPr/>
          <p:nvPr/>
        </p:nvSpPr>
        <p:spPr>
          <a:xfrm>
            <a:off x="127309" y="4874374"/>
            <a:ext cx="8889381" cy="523220"/>
          </a:xfrm>
          <a:prstGeom prst="rect">
            <a:avLst/>
          </a:prstGeom>
          <a:solidFill>
            <a:schemeClr val="accent4">
              <a:lumMod val="20000"/>
              <a:lumOff val="80000"/>
            </a:schemeClr>
          </a:solidFill>
          <a:ln w="76200">
            <a:solidFill>
              <a:schemeClr val="accent1"/>
            </a:solidFill>
          </a:ln>
        </p:spPr>
        <p:txBody>
          <a:bodyPr wrap="square">
            <a:spAutoFit/>
          </a:bodyPr>
          <a:lstStyle/>
          <a:p>
            <a:pPr lvl="0" algn="ctr" defTabSz="914400">
              <a:defRPr/>
            </a:pPr>
            <a:r>
              <a:rPr lang="en-US" sz="2800" b="1" dirty="0">
                <a:solidFill>
                  <a:srgbClr val="C00000"/>
                </a:solidFill>
                <a:latin typeface="Candara" panose="020E0502030303020204" pitchFamily="34" charset="0"/>
              </a:rPr>
              <a:t>Low area cost (0.06 mm</a:t>
            </a:r>
            <a:r>
              <a:rPr lang="en-US" sz="2800" b="1" baseline="30000" dirty="0">
                <a:solidFill>
                  <a:srgbClr val="C00000"/>
                </a:solidFill>
                <a:latin typeface="Candara" panose="020E0502030303020204" pitchFamily="34" charset="0"/>
              </a:rPr>
              <a:t>2</a:t>
            </a:r>
            <a:r>
              <a:rPr lang="en-US" sz="2800" b="1" dirty="0">
                <a:solidFill>
                  <a:srgbClr val="C00000"/>
                </a:solidFill>
                <a:latin typeface="Candara" panose="020E0502030303020204" pitchFamily="34" charset="0"/>
              </a:rPr>
              <a:t>)</a:t>
            </a:r>
            <a:endParaRPr kumimoji="0" lang="en-US" sz="2800" b="1" i="0" u="none" strike="noStrike" kern="1200" cap="none" spc="0" normalizeH="0" noProof="0" dirty="0">
              <a:ln>
                <a:noFill/>
              </a:ln>
              <a:solidFill>
                <a:srgbClr val="C00000"/>
              </a:solidFill>
              <a:effectLst/>
              <a:uLnTx/>
              <a:uFillTx/>
              <a:latin typeface="Candara" panose="020E0502030303020204" pitchFamily="34" charset="0"/>
            </a:endParaRPr>
          </a:p>
        </p:txBody>
      </p:sp>
    </p:spTree>
    <p:extLst>
      <p:ext uri="{BB962C8B-B14F-4D97-AF65-F5344CB8AC3E}">
        <p14:creationId xmlns:p14="http://schemas.microsoft.com/office/powerpoint/2010/main" val="191999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75939-72D3-1D41-B762-98A5B67526BA}"/>
              </a:ext>
            </a:extLst>
          </p:cNvPr>
          <p:cNvSpPr>
            <a:spLocks noGrp="1"/>
          </p:cNvSpPr>
          <p:nvPr>
            <p:ph type="title"/>
          </p:nvPr>
        </p:nvSpPr>
        <p:spPr/>
        <p:txBody>
          <a:bodyPr>
            <a:normAutofit fontScale="90000"/>
          </a:bodyPr>
          <a:lstStyle/>
          <a:p>
            <a:r>
              <a:rPr lang="en-US" dirty="0"/>
              <a:t>Programming Interface</a:t>
            </a:r>
          </a:p>
        </p:txBody>
      </p:sp>
      <p:sp>
        <p:nvSpPr>
          <p:cNvPr id="3" name="Content Placeholder 2">
            <a:extLst>
              <a:ext uri="{FF2B5EF4-FFF2-40B4-BE49-F238E27FC236}">
                <a16:creationId xmlns:a16="http://schemas.microsoft.com/office/drawing/2014/main" id="{3DE415EC-2BDC-824C-AA1C-2E518B2744F4}"/>
              </a:ext>
            </a:extLst>
          </p:cNvPr>
          <p:cNvSpPr>
            <a:spLocks noGrp="1"/>
          </p:cNvSpPr>
          <p:nvPr>
            <p:ph idx="1"/>
          </p:nvPr>
        </p:nvSpPr>
        <p:spPr/>
        <p:txBody>
          <a:bodyPr/>
          <a:lstStyle/>
          <a:p>
            <a:r>
              <a:rPr lang="en-US" dirty="0"/>
              <a:t>Four new SIMDRAM ISA extensions </a:t>
            </a:r>
          </a:p>
        </p:txBody>
      </p:sp>
      <p:graphicFrame>
        <p:nvGraphicFramePr>
          <p:cNvPr id="4" name="Table 4">
            <a:extLst>
              <a:ext uri="{FF2B5EF4-FFF2-40B4-BE49-F238E27FC236}">
                <a16:creationId xmlns:a16="http://schemas.microsoft.com/office/drawing/2014/main" id="{F6AFB929-6423-E34C-88B3-FB7B224F3FB2}"/>
              </a:ext>
            </a:extLst>
          </p:cNvPr>
          <p:cNvGraphicFramePr>
            <a:graphicFrameLocks noGrp="1"/>
          </p:cNvGraphicFramePr>
          <p:nvPr/>
        </p:nvGraphicFramePr>
        <p:xfrm>
          <a:off x="224432" y="1502374"/>
          <a:ext cx="8690739" cy="2812677"/>
        </p:xfrm>
        <a:graphic>
          <a:graphicData uri="http://schemas.openxmlformats.org/drawingml/2006/table">
            <a:tbl>
              <a:tblPr firstRow="1" bandRow="1">
                <a:tableStyleId>{2A488322-F2BA-4B5B-9748-0D474271808F}</a:tableStyleId>
              </a:tblPr>
              <a:tblGrid>
                <a:gridCol w="2375066">
                  <a:extLst>
                    <a:ext uri="{9D8B030D-6E8A-4147-A177-3AD203B41FA5}">
                      <a16:colId xmlns:a16="http://schemas.microsoft.com/office/drawing/2014/main" val="1185894469"/>
                    </a:ext>
                  </a:extLst>
                </a:gridCol>
                <a:gridCol w="6315673">
                  <a:extLst>
                    <a:ext uri="{9D8B030D-6E8A-4147-A177-3AD203B41FA5}">
                      <a16:colId xmlns:a16="http://schemas.microsoft.com/office/drawing/2014/main" val="300970474"/>
                    </a:ext>
                  </a:extLst>
                </a:gridCol>
              </a:tblGrid>
              <a:tr h="359156">
                <a:tc>
                  <a:txBody>
                    <a:bodyPr/>
                    <a:lstStyle/>
                    <a:p>
                      <a:r>
                        <a:rPr lang="en-US" sz="2400" dirty="0">
                          <a:latin typeface="Cambria" panose="02040503050406030204" pitchFamily="18" charset="0"/>
                        </a:rPr>
                        <a:t>Type</a:t>
                      </a:r>
                    </a:p>
                  </a:txBody>
                  <a:tcPr>
                    <a:solidFill>
                      <a:srgbClr val="2D5597"/>
                    </a:solidFill>
                  </a:tcPr>
                </a:tc>
                <a:tc>
                  <a:txBody>
                    <a:bodyPr/>
                    <a:lstStyle/>
                    <a:p>
                      <a:r>
                        <a:rPr lang="en-US" sz="2400" dirty="0">
                          <a:latin typeface="Cambria" panose="02040503050406030204" pitchFamily="18" charset="0"/>
                        </a:rPr>
                        <a:t>ISA Format</a:t>
                      </a:r>
                    </a:p>
                  </a:txBody>
                  <a:tcPr>
                    <a:solidFill>
                      <a:srgbClr val="2D5597"/>
                    </a:solidFill>
                  </a:tcPr>
                </a:tc>
                <a:extLst>
                  <a:ext uri="{0D108BD9-81ED-4DB2-BD59-A6C34878D82A}">
                    <a16:rowId xmlns:a16="http://schemas.microsoft.com/office/drawing/2014/main" val="449964697"/>
                  </a:ext>
                </a:extLst>
              </a:tr>
              <a:tr h="551479">
                <a:tc>
                  <a:txBody>
                    <a:bodyPr/>
                    <a:lstStyle/>
                    <a:p>
                      <a:r>
                        <a:rPr lang="en-US" sz="2200" dirty="0">
                          <a:latin typeface="Cambria" panose="02040503050406030204" pitchFamily="18" charset="0"/>
                        </a:rPr>
                        <a:t>Initialization</a:t>
                      </a:r>
                    </a:p>
                  </a:txBody>
                  <a:tcPr/>
                </a:tc>
                <a:tc>
                  <a:txBody>
                    <a:bodyPr/>
                    <a:lstStyle/>
                    <a:p>
                      <a:r>
                        <a:rPr lang="en-US" sz="2000" dirty="0" err="1">
                          <a:latin typeface="Courier New" panose="02070309020205020404" pitchFamily="49" charset="0"/>
                          <a:cs typeface="Courier New" panose="02070309020205020404" pitchFamily="49" charset="0"/>
                        </a:rPr>
                        <a:t>bbop_trsp_init</a:t>
                      </a:r>
                      <a:r>
                        <a:rPr lang="en-US" sz="2000" dirty="0">
                          <a:latin typeface="Courier New" panose="02070309020205020404" pitchFamily="49" charset="0"/>
                          <a:cs typeface="Courier New" panose="02070309020205020404" pitchFamily="49" charset="0"/>
                        </a:rPr>
                        <a:t> address, size, n</a:t>
                      </a:r>
                    </a:p>
                  </a:txBody>
                  <a:tcPr/>
                </a:tc>
                <a:extLst>
                  <a:ext uri="{0D108BD9-81ED-4DB2-BD59-A6C34878D82A}">
                    <a16:rowId xmlns:a16="http://schemas.microsoft.com/office/drawing/2014/main" val="1370973496"/>
                  </a:ext>
                </a:extLst>
              </a:tr>
              <a:tr h="551479">
                <a:tc>
                  <a:txBody>
                    <a:bodyPr/>
                    <a:lstStyle/>
                    <a:p>
                      <a:r>
                        <a:rPr lang="en-US" sz="2200" dirty="0">
                          <a:latin typeface="Cambria" panose="02040503050406030204" pitchFamily="18" charset="0"/>
                        </a:rPr>
                        <a:t>1-Input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src</a:t>
                      </a:r>
                      <a:r>
                        <a:rPr lang="en-US" sz="2000" dirty="0">
                          <a:latin typeface="Courier New" panose="02070309020205020404" pitchFamily="49" charset="0"/>
                          <a:cs typeface="Courier New" panose="02070309020205020404" pitchFamily="49" charset="0"/>
                        </a:rPr>
                        <a:t>, size, n</a:t>
                      </a:r>
                    </a:p>
                  </a:txBody>
                  <a:tcPr/>
                </a:tc>
                <a:extLst>
                  <a:ext uri="{0D108BD9-81ED-4DB2-BD59-A6C34878D82A}">
                    <a16:rowId xmlns:a16="http://schemas.microsoft.com/office/drawing/2014/main" val="2753948139"/>
                  </a:ext>
                </a:extLst>
              </a:tr>
              <a:tr h="551479">
                <a:tc>
                  <a:txBody>
                    <a:bodyPr/>
                    <a:lstStyle/>
                    <a:p>
                      <a:r>
                        <a:rPr lang="en-US" sz="2200" dirty="0">
                          <a:latin typeface="Cambria" panose="02040503050406030204" pitchFamily="18" charset="0"/>
                        </a:rPr>
                        <a:t>2-Input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size, n</a:t>
                      </a:r>
                    </a:p>
                  </a:txBody>
                  <a:tcPr/>
                </a:tc>
                <a:extLst>
                  <a:ext uri="{0D108BD9-81ED-4DB2-BD59-A6C34878D82A}">
                    <a16:rowId xmlns:a16="http://schemas.microsoft.com/office/drawing/2014/main" val="634321557"/>
                  </a:ext>
                </a:extLst>
              </a:tr>
              <a:tr h="551479">
                <a:tc>
                  <a:txBody>
                    <a:bodyPr/>
                    <a:lstStyle/>
                    <a:p>
                      <a:r>
                        <a:rPr lang="en-US" sz="2200" dirty="0">
                          <a:latin typeface="Cambria" panose="02040503050406030204" pitchFamily="18" charset="0"/>
                        </a:rPr>
                        <a:t>Predication</a:t>
                      </a:r>
                    </a:p>
                  </a:txBody>
                  <a:tcPr/>
                </a:tc>
                <a:tc>
                  <a:txBody>
                    <a:bodyPr/>
                    <a:lstStyle/>
                    <a:p>
                      <a:r>
                        <a:rPr lang="en-US" sz="2000" dirty="0" err="1">
                          <a:latin typeface="Courier New" panose="02070309020205020404" pitchFamily="49" charset="0"/>
                          <a:cs typeface="Courier New" panose="02070309020205020404" pitchFamily="49" charset="0"/>
                        </a:rPr>
                        <a:t>bbop_if_else</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select, size, n</a:t>
                      </a:r>
                    </a:p>
                  </a:txBody>
                  <a:tcPr/>
                </a:tc>
                <a:extLst>
                  <a:ext uri="{0D108BD9-81ED-4DB2-BD59-A6C34878D82A}">
                    <a16:rowId xmlns:a16="http://schemas.microsoft.com/office/drawing/2014/main" val="1051758123"/>
                  </a:ext>
                </a:extLst>
              </a:tr>
            </a:tbl>
          </a:graphicData>
        </a:graphic>
      </p:graphicFrame>
      <p:sp>
        <p:nvSpPr>
          <p:cNvPr id="5" name="Rectangle 4">
            <a:extLst>
              <a:ext uri="{FF2B5EF4-FFF2-40B4-BE49-F238E27FC236}">
                <a16:creationId xmlns:a16="http://schemas.microsoft.com/office/drawing/2014/main" id="{1DE9201C-F0DF-FA4F-9D3F-715A11B782F7}"/>
              </a:ext>
            </a:extLst>
          </p:cNvPr>
          <p:cNvSpPr/>
          <p:nvPr/>
        </p:nvSpPr>
        <p:spPr>
          <a:xfrm>
            <a:off x="224432" y="2006930"/>
            <a:ext cx="8690739" cy="2220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894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75939-72D3-1D41-B762-98A5B67526BA}"/>
              </a:ext>
            </a:extLst>
          </p:cNvPr>
          <p:cNvSpPr>
            <a:spLocks noGrp="1"/>
          </p:cNvSpPr>
          <p:nvPr>
            <p:ph type="title"/>
          </p:nvPr>
        </p:nvSpPr>
        <p:spPr/>
        <p:txBody>
          <a:bodyPr>
            <a:normAutofit fontScale="90000"/>
          </a:bodyPr>
          <a:lstStyle/>
          <a:p>
            <a:r>
              <a:rPr lang="en-US" dirty="0"/>
              <a:t>Programming Interface</a:t>
            </a:r>
          </a:p>
        </p:txBody>
      </p:sp>
      <p:sp>
        <p:nvSpPr>
          <p:cNvPr id="3" name="Content Placeholder 2">
            <a:extLst>
              <a:ext uri="{FF2B5EF4-FFF2-40B4-BE49-F238E27FC236}">
                <a16:creationId xmlns:a16="http://schemas.microsoft.com/office/drawing/2014/main" id="{3DE415EC-2BDC-824C-AA1C-2E518B2744F4}"/>
              </a:ext>
            </a:extLst>
          </p:cNvPr>
          <p:cNvSpPr>
            <a:spLocks noGrp="1"/>
          </p:cNvSpPr>
          <p:nvPr>
            <p:ph idx="1"/>
          </p:nvPr>
        </p:nvSpPr>
        <p:spPr/>
        <p:txBody>
          <a:bodyPr/>
          <a:lstStyle/>
          <a:p>
            <a:r>
              <a:rPr lang="en-US" dirty="0"/>
              <a:t>Four new SIMDRAM ISA extensions </a:t>
            </a:r>
          </a:p>
        </p:txBody>
      </p:sp>
      <p:graphicFrame>
        <p:nvGraphicFramePr>
          <p:cNvPr id="4" name="Table 4">
            <a:extLst>
              <a:ext uri="{FF2B5EF4-FFF2-40B4-BE49-F238E27FC236}">
                <a16:creationId xmlns:a16="http://schemas.microsoft.com/office/drawing/2014/main" id="{F6AFB929-6423-E34C-88B3-FB7B224F3FB2}"/>
              </a:ext>
            </a:extLst>
          </p:cNvPr>
          <p:cNvGraphicFramePr>
            <a:graphicFrameLocks noGrp="1"/>
          </p:cNvGraphicFramePr>
          <p:nvPr/>
        </p:nvGraphicFramePr>
        <p:xfrm>
          <a:off x="224432" y="1502374"/>
          <a:ext cx="8690739" cy="2812677"/>
        </p:xfrm>
        <a:graphic>
          <a:graphicData uri="http://schemas.openxmlformats.org/drawingml/2006/table">
            <a:tbl>
              <a:tblPr firstRow="1" bandRow="1">
                <a:tableStyleId>{2A488322-F2BA-4B5B-9748-0D474271808F}</a:tableStyleId>
              </a:tblPr>
              <a:tblGrid>
                <a:gridCol w="2375066">
                  <a:extLst>
                    <a:ext uri="{9D8B030D-6E8A-4147-A177-3AD203B41FA5}">
                      <a16:colId xmlns:a16="http://schemas.microsoft.com/office/drawing/2014/main" val="1185894469"/>
                    </a:ext>
                  </a:extLst>
                </a:gridCol>
                <a:gridCol w="6315673">
                  <a:extLst>
                    <a:ext uri="{9D8B030D-6E8A-4147-A177-3AD203B41FA5}">
                      <a16:colId xmlns:a16="http://schemas.microsoft.com/office/drawing/2014/main" val="300970474"/>
                    </a:ext>
                  </a:extLst>
                </a:gridCol>
              </a:tblGrid>
              <a:tr h="359156">
                <a:tc>
                  <a:txBody>
                    <a:bodyPr/>
                    <a:lstStyle/>
                    <a:p>
                      <a:r>
                        <a:rPr lang="en-US" sz="2400" dirty="0">
                          <a:latin typeface="Cambria" panose="02040503050406030204" pitchFamily="18" charset="0"/>
                        </a:rPr>
                        <a:t>Type</a:t>
                      </a:r>
                    </a:p>
                  </a:txBody>
                  <a:tcPr>
                    <a:solidFill>
                      <a:srgbClr val="2D5597"/>
                    </a:solidFill>
                  </a:tcPr>
                </a:tc>
                <a:tc>
                  <a:txBody>
                    <a:bodyPr/>
                    <a:lstStyle/>
                    <a:p>
                      <a:r>
                        <a:rPr lang="en-US" sz="2400" dirty="0">
                          <a:latin typeface="Cambria" panose="02040503050406030204" pitchFamily="18" charset="0"/>
                        </a:rPr>
                        <a:t>ISA Format</a:t>
                      </a:r>
                    </a:p>
                  </a:txBody>
                  <a:tcPr>
                    <a:solidFill>
                      <a:srgbClr val="2D5597"/>
                    </a:solidFill>
                  </a:tcPr>
                </a:tc>
                <a:extLst>
                  <a:ext uri="{0D108BD9-81ED-4DB2-BD59-A6C34878D82A}">
                    <a16:rowId xmlns:a16="http://schemas.microsoft.com/office/drawing/2014/main" val="449964697"/>
                  </a:ext>
                </a:extLst>
              </a:tr>
              <a:tr h="551479">
                <a:tc>
                  <a:txBody>
                    <a:bodyPr/>
                    <a:lstStyle/>
                    <a:p>
                      <a:r>
                        <a:rPr lang="en-US" sz="2200" dirty="0">
                          <a:latin typeface="Cambria" panose="02040503050406030204" pitchFamily="18" charset="0"/>
                        </a:rPr>
                        <a:t>Initialization</a:t>
                      </a:r>
                    </a:p>
                  </a:txBody>
                  <a:tcPr/>
                </a:tc>
                <a:tc>
                  <a:txBody>
                    <a:bodyPr/>
                    <a:lstStyle/>
                    <a:p>
                      <a:r>
                        <a:rPr lang="en-US" sz="2000" dirty="0" err="1">
                          <a:latin typeface="Courier New" panose="02070309020205020404" pitchFamily="49" charset="0"/>
                          <a:cs typeface="Courier New" panose="02070309020205020404" pitchFamily="49" charset="0"/>
                        </a:rPr>
                        <a:t>bbop_trsp_init</a:t>
                      </a:r>
                      <a:r>
                        <a:rPr lang="en-US" sz="2000" dirty="0">
                          <a:latin typeface="Courier New" panose="02070309020205020404" pitchFamily="49" charset="0"/>
                          <a:cs typeface="Courier New" panose="02070309020205020404" pitchFamily="49" charset="0"/>
                        </a:rPr>
                        <a:t> address, size, n</a:t>
                      </a:r>
                    </a:p>
                  </a:txBody>
                  <a:tcPr/>
                </a:tc>
                <a:extLst>
                  <a:ext uri="{0D108BD9-81ED-4DB2-BD59-A6C34878D82A}">
                    <a16:rowId xmlns:a16="http://schemas.microsoft.com/office/drawing/2014/main" val="1370973496"/>
                  </a:ext>
                </a:extLst>
              </a:tr>
              <a:tr h="551479">
                <a:tc>
                  <a:txBody>
                    <a:bodyPr/>
                    <a:lstStyle/>
                    <a:p>
                      <a:r>
                        <a:rPr lang="en-US" sz="2200" dirty="0">
                          <a:latin typeface="Cambria" panose="02040503050406030204" pitchFamily="18" charset="0"/>
                        </a:rPr>
                        <a:t>1-Input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src</a:t>
                      </a:r>
                      <a:r>
                        <a:rPr lang="en-US" sz="2000" dirty="0">
                          <a:latin typeface="Courier New" panose="02070309020205020404" pitchFamily="49" charset="0"/>
                          <a:cs typeface="Courier New" panose="02070309020205020404" pitchFamily="49" charset="0"/>
                        </a:rPr>
                        <a:t>, size, n</a:t>
                      </a:r>
                    </a:p>
                  </a:txBody>
                  <a:tcPr/>
                </a:tc>
                <a:extLst>
                  <a:ext uri="{0D108BD9-81ED-4DB2-BD59-A6C34878D82A}">
                    <a16:rowId xmlns:a16="http://schemas.microsoft.com/office/drawing/2014/main" val="2753948139"/>
                  </a:ext>
                </a:extLst>
              </a:tr>
              <a:tr h="551479">
                <a:tc>
                  <a:txBody>
                    <a:bodyPr/>
                    <a:lstStyle/>
                    <a:p>
                      <a:r>
                        <a:rPr lang="en-US" sz="2200" dirty="0">
                          <a:latin typeface="Cambria" panose="02040503050406030204" pitchFamily="18" charset="0"/>
                        </a:rPr>
                        <a:t>2-Input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size, n</a:t>
                      </a:r>
                    </a:p>
                  </a:txBody>
                  <a:tcPr/>
                </a:tc>
                <a:extLst>
                  <a:ext uri="{0D108BD9-81ED-4DB2-BD59-A6C34878D82A}">
                    <a16:rowId xmlns:a16="http://schemas.microsoft.com/office/drawing/2014/main" val="634321557"/>
                  </a:ext>
                </a:extLst>
              </a:tr>
              <a:tr h="551479">
                <a:tc>
                  <a:txBody>
                    <a:bodyPr/>
                    <a:lstStyle/>
                    <a:p>
                      <a:r>
                        <a:rPr lang="en-US" sz="2200" dirty="0">
                          <a:latin typeface="Cambria" panose="02040503050406030204" pitchFamily="18" charset="0"/>
                        </a:rPr>
                        <a:t>Predication</a:t>
                      </a:r>
                    </a:p>
                  </a:txBody>
                  <a:tcPr/>
                </a:tc>
                <a:tc>
                  <a:txBody>
                    <a:bodyPr/>
                    <a:lstStyle/>
                    <a:p>
                      <a:r>
                        <a:rPr lang="en-US" sz="2000" dirty="0" err="1">
                          <a:latin typeface="Courier New" panose="02070309020205020404" pitchFamily="49" charset="0"/>
                          <a:cs typeface="Courier New" panose="02070309020205020404" pitchFamily="49" charset="0"/>
                        </a:rPr>
                        <a:t>bbop_if_else</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select, size, n</a:t>
                      </a:r>
                    </a:p>
                  </a:txBody>
                  <a:tcPr/>
                </a:tc>
                <a:extLst>
                  <a:ext uri="{0D108BD9-81ED-4DB2-BD59-A6C34878D82A}">
                    <a16:rowId xmlns:a16="http://schemas.microsoft.com/office/drawing/2014/main" val="1051758123"/>
                  </a:ext>
                </a:extLst>
              </a:tr>
            </a:tbl>
          </a:graphicData>
        </a:graphic>
      </p:graphicFrame>
      <p:sp>
        <p:nvSpPr>
          <p:cNvPr id="5" name="Rectangle 4">
            <a:extLst>
              <a:ext uri="{FF2B5EF4-FFF2-40B4-BE49-F238E27FC236}">
                <a16:creationId xmlns:a16="http://schemas.microsoft.com/office/drawing/2014/main" id="{1DE9201C-F0DF-FA4F-9D3F-715A11B782F7}"/>
              </a:ext>
            </a:extLst>
          </p:cNvPr>
          <p:cNvSpPr/>
          <p:nvPr/>
        </p:nvSpPr>
        <p:spPr>
          <a:xfrm>
            <a:off x="224432" y="2612571"/>
            <a:ext cx="8690739" cy="1615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30538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75939-72D3-1D41-B762-98A5B67526BA}"/>
              </a:ext>
            </a:extLst>
          </p:cNvPr>
          <p:cNvSpPr>
            <a:spLocks noGrp="1"/>
          </p:cNvSpPr>
          <p:nvPr>
            <p:ph type="title"/>
          </p:nvPr>
        </p:nvSpPr>
        <p:spPr/>
        <p:txBody>
          <a:bodyPr>
            <a:normAutofit fontScale="90000"/>
          </a:bodyPr>
          <a:lstStyle/>
          <a:p>
            <a:r>
              <a:rPr lang="en-US" dirty="0"/>
              <a:t>Programming Interface</a:t>
            </a:r>
          </a:p>
        </p:txBody>
      </p:sp>
      <p:sp>
        <p:nvSpPr>
          <p:cNvPr id="3" name="Content Placeholder 2">
            <a:extLst>
              <a:ext uri="{FF2B5EF4-FFF2-40B4-BE49-F238E27FC236}">
                <a16:creationId xmlns:a16="http://schemas.microsoft.com/office/drawing/2014/main" id="{3DE415EC-2BDC-824C-AA1C-2E518B2744F4}"/>
              </a:ext>
            </a:extLst>
          </p:cNvPr>
          <p:cNvSpPr>
            <a:spLocks noGrp="1"/>
          </p:cNvSpPr>
          <p:nvPr>
            <p:ph idx="1"/>
          </p:nvPr>
        </p:nvSpPr>
        <p:spPr/>
        <p:txBody>
          <a:bodyPr/>
          <a:lstStyle/>
          <a:p>
            <a:r>
              <a:rPr lang="en-US" dirty="0"/>
              <a:t>Four new SIMDRAM ISA extensions </a:t>
            </a:r>
          </a:p>
        </p:txBody>
      </p:sp>
      <p:graphicFrame>
        <p:nvGraphicFramePr>
          <p:cNvPr id="4" name="Table 4">
            <a:extLst>
              <a:ext uri="{FF2B5EF4-FFF2-40B4-BE49-F238E27FC236}">
                <a16:creationId xmlns:a16="http://schemas.microsoft.com/office/drawing/2014/main" id="{F6AFB929-6423-E34C-88B3-FB7B224F3FB2}"/>
              </a:ext>
            </a:extLst>
          </p:cNvPr>
          <p:cNvGraphicFramePr>
            <a:graphicFrameLocks noGrp="1"/>
          </p:cNvGraphicFramePr>
          <p:nvPr/>
        </p:nvGraphicFramePr>
        <p:xfrm>
          <a:off x="224432" y="1502374"/>
          <a:ext cx="8690739" cy="2812677"/>
        </p:xfrm>
        <a:graphic>
          <a:graphicData uri="http://schemas.openxmlformats.org/drawingml/2006/table">
            <a:tbl>
              <a:tblPr firstRow="1" bandRow="1">
                <a:tableStyleId>{2A488322-F2BA-4B5B-9748-0D474271808F}</a:tableStyleId>
              </a:tblPr>
              <a:tblGrid>
                <a:gridCol w="2375066">
                  <a:extLst>
                    <a:ext uri="{9D8B030D-6E8A-4147-A177-3AD203B41FA5}">
                      <a16:colId xmlns:a16="http://schemas.microsoft.com/office/drawing/2014/main" val="1185894469"/>
                    </a:ext>
                  </a:extLst>
                </a:gridCol>
                <a:gridCol w="6315673">
                  <a:extLst>
                    <a:ext uri="{9D8B030D-6E8A-4147-A177-3AD203B41FA5}">
                      <a16:colId xmlns:a16="http://schemas.microsoft.com/office/drawing/2014/main" val="300970474"/>
                    </a:ext>
                  </a:extLst>
                </a:gridCol>
              </a:tblGrid>
              <a:tr h="359156">
                <a:tc>
                  <a:txBody>
                    <a:bodyPr/>
                    <a:lstStyle/>
                    <a:p>
                      <a:r>
                        <a:rPr lang="en-US" sz="2400" dirty="0">
                          <a:latin typeface="Cambria" panose="02040503050406030204" pitchFamily="18" charset="0"/>
                        </a:rPr>
                        <a:t>Type</a:t>
                      </a:r>
                    </a:p>
                  </a:txBody>
                  <a:tcPr>
                    <a:solidFill>
                      <a:srgbClr val="2D5597"/>
                    </a:solidFill>
                  </a:tcPr>
                </a:tc>
                <a:tc>
                  <a:txBody>
                    <a:bodyPr/>
                    <a:lstStyle/>
                    <a:p>
                      <a:r>
                        <a:rPr lang="en-US" sz="2400" dirty="0">
                          <a:latin typeface="Cambria" panose="02040503050406030204" pitchFamily="18" charset="0"/>
                        </a:rPr>
                        <a:t>ISA Format</a:t>
                      </a:r>
                    </a:p>
                  </a:txBody>
                  <a:tcPr>
                    <a:solidFill>
                      <a:srgbClr val="2D5597"/>
                    </a:solidFill>
                  </a:tcPr>
                </a:tc>
                <a:extLst>
                  <a:ext uri="{0D108BD9-81ED-4DB2-BD59-A6C34878D82A}">
                    <a16:rowId xmlns:a16="http://schemas.microsoft.com/office/drawing/2014/main" val="449964697"/>
                  </a:ext>
                </a:extLst>
              </a:tr>
              <a:tr h="551479">
                <a:tc>
                  <a:txBody>
                    <a:bodyPr/>
                    <a:lstStyle/>
                    <a:p>
                      <a:r>
                        <a:rPr lang="en-US" sz="2200" dirty="0">
                          <a:latin typeface="Cambria" panose="02040503050406030204" pitchFamily="18" charset="0"/>
                        </a:rPr>
                        <a:t>Initialization</a:t>
                      </a:r>
                    </a:p>
                  </a:txBody>
                  <a:tcPr/>
                </a:tc>
                <a:tc>
                  <a:txBody>
                    <a:bodyPr/>
                    <a:lstStyle/>
                    <a:p>
                      <a:r>
                        <a:rPr lang="en-US" sz="2000" dirty="0" err="1">
                          <a:latin typeface="Courier New" panose="02070309020205020404" pitchFamily="49" charset="0"/>
                          <a:cs typeface="Courier New" panose="02070309020205020404" pitchFamily="49" charset="0"/>
                        </a:rPr>
                        <a:t>bbop_trsp_init</a:t>
                      </a:r>
                      <a:r>
                        <a:rPr lang="en-US" sz="2000" dirty="0">
                          <a:latin typeface="Courier New" panose="02070309020205020404" pitchFamily="49" charset="0"/>
                          <a:cs typeface="Courier New" panose="02070309020205020404" pitchFamily="49" charset="0"/>
                        </a:rPr>
                        <a:t> address, size, n</a:t>
                      </a:r>
                    </a:p>
                  </a:txBody>
                  <a:tcPr/>
                </a:tc>
                <a:extLst>
                  <a:ext uri="{0D108BD9-81ED-4DB2-BD59-A6C34878D82A}">
                    <a16:rowId xmlns:a16="http://schemas.microsoft.com/office/drawing/2014/main" val="1370973496"/>
                  </a:ext>
                </a:extLst>
              </a:tr>
              <a:tr h="551479">
                <a:tc>
                  <a:txBody>
                    <a:bodyPr/>
                    <a:lstStyle/>
                    <a:p>
                      <a:r>
                        <a:rPr lang="en-US" sz="2200" dirty="0">
                          <a:latin typeface="Cambria" panose="02040503050406030204" pitchFamily="18" charset="0"/>
                        </a:rPr>
                        <a:t>1-Input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src</a:t>
                      </a:r>
                      <a:r>
                        <a:rPr lang="en-US" sz="2000" dirty="0">
                          <a:latin typeface="Courier New" panose="02070309020205020404" pitchFamily="49" charset="0"/>
                          <a:cs typeface="Courier New" panose="02070309020205020404" pitchFamily="49" charset="0"/>
                        </a:rPr>
                        <a:t>, size, n</a:t>
                      </a:r>
                    </a:p>
                  </a:txBody>
                  <a:tcPr/>
                </a:tc>
                <a:extLst>
                  <a:ext uri="{0D108BD9-81ED-4DB2-BD59-A6C34878D82A}">
                    <a16:rowId xmlns:a16="http://schemas.microsoft.com/office/drawing/2014/main" val="2753948139"/>
                  </a:ext>
                </a:extLst>
              </a:tr>
              <a:tr h="551479">
                <a:tc>
                  <a:txBody>
                    <a:bodyPr/>
                    <a:lstStyle/>
                    <a:p>
                      <a:r>
                        <a:rPr lang="en-US" sz="2200" dirty="0">
                          <a:latin typeface="Cambria" panose="02040503050406030204" pitchFamily="18" charset="0"/>
                        </a:rPr>
                        <a:t>2-Input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size, n</a:t>
                      </a:r>
                    </a:p>
                  </a:txBody>
                  <a:tcPr/>
                </a:tc>
                <a:extLst>
                  <a:ext uri="{0D108BD9-81ED-4DB2-BD59-A6C34878D82A}">
                    <a16:rowId xmlns:a16="http://schemas.microsoft.com/office/drawing/2014/main" val="634321557"/>
                  </a:ext>
                </a:extLst>
              </a:tr>
              <a:tr h="551479">
                <a:tc>
                  <a:txBody>
                    <a:bodyPr/>
                    <a:lstStyle/>
                    <a:p>
                      <a:r>
                        <a:rPr lang="en-US" sz="2200" dirty="0">
                          <a:latin typeface="Cambria" panose="02040503050406030204" pitchFamily="18" charset="0"/>
                        </a:rPr>
                        <a:t>Predication</a:t>
                      </a:r>
                    </a:p>
                  </a:txBody>
                  <a:tcPr/>
                </a:tc>
                <a:tc>
                  <a:txBody>
                    <a:bodyPr/>
                    <a:lstStyle/>
                    <a:p>
                      <a:r>
                        <a:rPr lang="en-US" sz="2000" dirty="0" err="1">
                          <a:latin typeface="Courier New" panose="02070309020205020404" pitchFamily="49" charset="0"/>
                          <a:cs typeface="Courier New" panose="02070309020205020404" pitchFamily="49" charset="0"/>
                        </a:rPr>
                        <a:t>bbop_if_else</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select, size, n</a:t>
                      </a:r>
                    </a:p>
                  </a:txBody>
                  <a:tcPr/>
                </a:tc>
                <a:extLst>
                  <a:ext uri="{0D108BD9-81ED-4DB2-BD59-A6C34878D82A}">
                    <a16:rowId xmlns:a16="http://schemas.microsoft.com/office/drawing/2014/main" val="1051758123"/>
                  </a:ext>
                </a:extLst>
              </a:tr>
            </a:tbl>
          </a:graphicData>
        </a:graphic>
      </p:graphicFrame>
      <p:sp>
        <p:nvSpPr>
          <p:cNvPr id="5" name="Rectangle 4">
            <a:extLst>
              <a:ext uri="{FF2B5EF4-FFF2-40B4-BE49-F238E27FC236}">
                <a16:creationId xmlns:a16="http://schemas.microsoft.com/office/drawing/2014/main" id="{1DE9201C-F0DF-FA4F-9D3F-715A11B782F7}"/>
              </a:ext>
            </a:extLst>
          </p:cNvPr>
          <p:cNvSpPr/>
          <p:nvPr/>
        </p:nvSpPr>
        <p:spPr>
          <a:xfrm>
            <a:off x="224432" y="3040082"/>
            <a:ext cx="8690739" cy="1187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19932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75939-72D3-1D41-B762-98A5B67526BA}"/>
              </a:ext>
            </a:extLst>
          </p:cNvPr>
          <p:cNvSpPr>
            <a:spLocks noGrp="1"/>
          </p:cNvSpPr>
          <p:nvPr>
            <p:ph type="title"/>
          </p:nvPr>
        </p:nvSpPr>
        <p:spPr/>
        <p:txBody>
          <a:bodyPr>
            <a:normAutofit fontScale="90000"/>
          </a:bodyPr>
          <a:lstStyle/>
          <a:p>
            <a:r>
              <a:rPr lang="en-US" dirty="0"/>
              <a:t>Programming Interface</a:t>
            </a:r>
          </a:p>
        </p:txBody>
      </p:sp>
      <p:sp>
        <p:nvSpPr>
          <p:cNvPr id="3" name="Content Placeholder 2">
            <a:extLst>
              <a:ext uri="{FF2B5EF4-FFF2-40B4-BE49-F238E27FC236}">
                <a16:creationId xmlns:a16="http://schemas.microsoft.com/office/drawing/2014/main" id="{3DE415EC-2BDC-824C-AA1C-2E518B2744F4}"/>
              </a:ext>
            </a:extLst>
          </p:cNvPr>
          <p:cNvSpPr>
            <a:spLocks noGrp="1"/>
          </p:cNvSpPr>
          <p:nvPr>
            <p:ph idx="1"/>
          </p:nvPr>
        </p:nvSpPr>
        <p:spPr/>
        <p:txBody>
          <a:bodyPr/>
          <a:lstStyle/>
          <a:p>
            <a:r>
              <a:rPr lang="en-US" dirty="0"/>
              <a:t>Four new SIMDRAM ISA extensions </a:t>
            </a:r>
          </a:p>
        </p:txBody>
      </p:sp>
      <p:graphicFrame>
        <p:nvGraphicFramePr>
          <p:cNvPr id="4" name="Table 4">
            <a:extLst>
              <a:ext uri="{FF2B5EF4-FFF2-40B4-BE49-F238E27FC236}">
                <a16:creationId xmlns:a16="http://schemas.microsoft.com/office/drawing/2014/main" id="{F6AFB929-6423-E34C-88B3-FB7B224F3FB2}"/>
              </a:ext>
            </a:extLst>
          </p:cNvPr>
          <p:cNvGraphicFramePr>
            <a:graphicFrameLocks noGrp="1"/>
          </p:cNvGraphicFramePr>
          <p:nvPr/>
        </p:nvGraphicFramePr>
        <p:xfrm>
          <a:off x="224432" y="1502374"/>
          <a:ext cx="8690739" cy="2812677"/>
        </p:xfrm>
        <a:graphic>
          <a:graphicData uri="http://schemas.openxmlformats.org/drawingml/2006/table">
            <a:tbl>
              <a:tblPr firstRow="1" bandRow="1">
                <a:tableStyleId>{2A488322-F2BA-4B5B-9748-0D474271808F}</a:tableStyleId>
              </a:tblPr>
              <a:tblGrid>
                <a:gridCol w="2375066">
                  <a:extLst>
                    <a:ext uri="{9D8B030D-6E8A-4147-A177-3AD203B41FA5}">
                      <a16:colId xmlns:a16="http://schemas.microsoft.com/office/drawing/2014/main" val="1185894469"/>
                    </a:ext>
                  </a:extLst>
                </a:gridCol>
                <a:gridCol w="6315673">
                  <a:extLst>
                    <a:ext uri="{9D8B030D-6E8A-4147-A177-3AD203B41FA5}">
                      <a16:colId xmlns:a16="http://schemas.microsoft.com/office/drawing/2014/main" val="300970474"/>
                    </a:ext>
                  </a:extLst>
                </a:gridCol>
              </a:tblGrid>
              <a:tr h="359156">
                <a:tc>
                  <a:txBody>
                    <a:bodyPr/>
                    <a:lstStyle/>
                    <a:p>
                      <a:r>
                        <a:rPr lang="en-US" sz="2400" dirty="0">
                          <a:latin typeface="Cambria" panose="02040503050406030204" pitchFamily="18" charset="0"/>
                        </a:rPr>
                        <a:t>Type</a:t>
                      </a:r>
                    </a:p>
                  </a:txBody>
                  <a:tcPr>
                    <a:solidFill>
                      <a:srgbClr val="2D5597"/>
                    </a:solidFill>
                  </a:tcPr>
                </a:tc>
                <a:tc>
                  <a:txBody>
                    <a:bodyPr/>
                    <a:lstStyle/>
                    <a:p>
                      <a:r>
                        <a:rPr lang="en-US" sz="2400" dirty="0">
                          <a:latin typeface="Cambria" panose="02040503050406030204" pitchFamily="18" charset="0"/>
                        </a:rPr>
                        <a:t>ISA Format</a:t>
                      </a:r>
                    </a:p>
                  </a:txBody>
                  <a:tcPr>
                    <a:solidFill>
                      <a:srgbClr val="2D5597"/>
                    </a:solidFill>
                  </a:tcPr>
                </a:tc>
                <a:extLst>
                  <a:ext uri="{0D108BD9-81ED-4DB2-BD59-A6C34878D82A}">
                    <a16:rowId xmlns:a16="http://schemas.microsoft.com/office/drawing/2014/main" val="449964697"/>
                  </a:ext>
                </a:extLst>
              </a:tr>
              <a:tr h="551479">
                <a:tc>
                  <a:txBody>
                    <a:bodyPr/>
                    <a:lstStyle/>
                    <a:p>
                      <a:r>
                        <a:rPr lang="en-US" sz="2200" dirty="0">
                          <a:latin typeface="Cambria" panose="02040503050406030204" pitchFamily="18" charset="0"/>
                        </a:rPr>
                        <a:t>Initialization</a:t>
                      </a:r>
                    </a:p>
                  </a:txBody>
                  <a:tcPr/>
                </a:tc>
                <a:tc>
                  <a:txBody>
                    <a:bodyPr/>
                    <a:lstStyle/>
                    <a:p>
                      <a:r>
                        <a:rPr lang="en-US" sz="2000" dirty="0" err="1">
                          <a:latin typeface="Courier New" panose="02070309020205020404" pitchFamily="49" charset="0"/>
                          <a:cs typeface="Courier New" panose="02070309020205020404" pitchFamily="49" charset="0"/>
                        </a:rPr>
                        <a:t>bbop_trsp_init</a:t>
                      </a:r>
                      <a:r>
                        <a:rPr lang="en-US" sz="2000" dirty="0">
                          <a:latin typeface="Courier New" panose="02070309020205020404" pitchFamily="49" charset="0"/>
                          <a:cs typeface="Courier New" panose="02070309020205020404" pitchFamily="49" charset="0"/>
                        </a:rPr>
                        <a:t> address, size, n</a:t>
                      </a:r>
                    </a:p>
                  </a:txBody>
                  <a:tcPr/>
                </a:tc>
                <a:extLst>
                  <a:ext uri="{0D108BD9-81ED-4DB2-BD59-A6C34878D82A}">
                    <a16:rowId xmlns:a16="http://schemas.microsoft.com/office/drawing/2014/main" val="1370973496"/>
                  </a:ext>
                </a:extLst>
              </a:tr>
              <a:tr h="551479">
                <a:tc>
                  <a:txBody>
                    <a:bodyPr/>
                    <a:lstStyle/>
                    <a:p>
                      <a:r>
                        <a:rPr lang="en-US" sz="2200" dirty="0">
                          <a:latin typeface="Cambria" panose="02040503050406030204" pitchFamily="18" charset="0"/>
                        </a:rPr>
                        <a:t>1-Input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src</a:t>
                      </a:r>
                      <a:r>
                        <a:rPr lang="en-US" sz="2000" dirty="0">
                          <a:latin typeface="Courier New" panose="02070309020205020404" pitchFamily="49" charset="0"/>
                          <a:cs typeface="Courier New" panose="02070309020205020404" pitchFamily="49" charset="0"/>
                        </a:rPr>
                        <a:t>, size, n</a:t>
                      </a:r>
                    </a:p>
                  </a:txBody>
                  <a:tcPr/>
                </a:tc>
                <a:extLst>
                  <a:ext uri="{0D108BD9-81ED-4DB2-BD59-A6C34878D82A}">
                    <a16:rowId xmlns:a16="http://schemas.microsoft.com/office/drawing/2014/main" val="2753948139"/>
                  </a:ext>
                </a:extLst>
              </a:tr>
              <a:tr h="551479">
                <a:tc>
                  <a:txBody>
                    <a:bodyPr/>
                    <a:lstStyle/>
                    <a:p>
                      <a:r>
                        <a:rPr lang="en-US" sz="2200" dirty="0">
                          <a:latin typeface="Cambria" panose="02040503050406030204" pitchFamily="18" charset="0"/>
                        </a:rPr>
                        <a:t>2-Input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size, n</a:t>
                      </a:r>
                    </a:p>
                  </a:txBody>
                  <a:tcPr/>
                </a:tc>
                <a:extLst>
                  <a:ext uri="{0D108BD9-81ED-4DB2-BD59-A6C34878D82A}">
                    <a16:rowId xmlns:a16="http://schemas.microsoft.com/office/drawing/2014/main" val="634321557"/>
                  </a:ext>
                </a:extLst>
              </a:tr>
              <a:tr h="551479">
                <a:tc>
                  <a:txBody>
                    <a:bodyPr/>
                    <a:lstStyle/>
                    <a:p>
                      <a:r>
                        <a:rPr lang="en-US" sz="2200" dirty="0">
                          <a:latin typeface="Cambria" panose="02040503050406030204" pitchFamily="18" charset="0"/>
                        </a:rPr>
                        <a:t>Predication</a:t>
                      </a:r>
                    </a:p>
                  </a:txBody>
                  <a:tcPr/>
                </a:tc>
                <a:tc>
                  <a:txBody>
                    <a:bodyPr/>
                    <a:lstStyle/>
                    <a:p>
                      <a:r>
                        <a:rPr lang="en-US" sz="2000" dirty="0" err="1">
                          <a:latin typeface="Courier New" panose="02070309020205020404" pitchFamily="49" charset="0"/>
                          <a:cs typeface="Courier New" panose="02070309020205020404" pitchFamily="49" charset="0"/>
                        </a:rPr>
                        <a:t>bbop_if_else</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select, size, n</a:t>
                      </a:r>
                    </a:p>
                  </a:txBody>
                  <a:tcPr/>
                </a:tc>
                <a:extLst>
                  <a:ext uri="{0D108BD9-81ED-4DB2-BD59-A6C34878D82A}">
                    <a16:rowId xmlns:a16="http://schemas.microsoft.com/office/drawing/2014/main" val="1051758123"/>
                  </a:ext>
                </a:extLst>
              </a:tr>
            </a:tbl>
          </a:graphicData>
        </a:graphic>
      </p:graphicFrame>
      <p:sp>
        <p:nvSpPr>
          <p:cNvPr id="5" name="Rectangle 4">
            <a:extLst>
              <a:ext uri="{FF2B5EF4-FFF2-40B4-BE49-F238E27FC236}">
                <a16:creationId xmlns:a16="http://schemas.microsoft.com/office/drawing/2014/main" id="{1DE9201C-F0DF-FA4F-9D3F-715A11B782F7}"/>
              </a:ext>
            </a:extLst>
          </p:cNvPr>
          <p:cNvSpPr/>
          <p:nvPr/>
        </p:nvSpPr>
        <p:spPr>
          <a:xfrm>
            <a:off x="224432" y="3681350"/>
            <a:ext cx="8690739" cy="546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53910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75939-72D3-1D41-B762-98A5B67526BA}"/>
              </a:ext>
            </a:extLst>
          </p:cNvPr>
          <p:cNvSpPr>
            <a:spLocks noGrp="1"/>
          </p:cNvSpPr>
          <p:nvPr>
            <p:ph type="title"/>
          </p:nvPr>
        </p:nvSpPr>
        <p:spPr/>
        <p:txBody>
          <a:bodyPr>
            <a:normAutofit fontScale="90000"/>
          </a:bodyPr>
          <a:lstStyle/>
          <a:p>
            <a:r>
              <a:rPr lang="en-US" dirty="0"/>
              <a:t>Programming Interface</a:t>
            </a:r>
          </a:p>
        </p:txBody>
      </p:sp>
      <p:sp>
        <p:nvSpPr>
          <p:cNvPr id="3" name="Content Placeholder 2">
            <a:extLst>
              <a:ext uri="{FF2B5EF4-FFF2-40B4-BE49-F238E27FC236}">
                <a16:creationId xmlns:a16="http://schemas.microsoft.com/office/drawing/2014/main" id="{3DE415EC-2BDC-824C-AA1C-2E518B2744F4}"/>
              </a:ext>
            </a:extLst>
          </p:cNvPr>
          <p:cNvSpPr>
            <a:spLocks noGrp="1"/>
          </p:cNvSpPr>
          <p:nvPr>
            <p:ph idx="1"/>
          </p:nvPr>
        </p:nvSpPr>
        <p:spPr/>
        <p:txBody>
          <a:bodyPr/>
          <a:lstStyle/>
          <a:p>
            <a:r>
              <a:rPr lang="en-US" dirty="0"/>
              <a:t>Four new SIMDRAM ISA extensions </a:t>
            </a:r>
          </a:p>
        </p:txBody>
      </p:sp>
      <p:graphicFrame>
        <p:nvGraphicFramePr>
          <p:cNvPr id="4" name="Table 4">
            <a:extLst>
              <a:ext uri="{FF2B5EF4-FFF2-40B4-BE49-F238E27FC236}">
                <a16:creationId xmlns:a16="http://schemas.microsoft.com/office/drawing/2014/main" id="{F6AFB929-6423-E34C-88B3-FB7B224F3FB2}"/>
              </a:ext>
            </a:extLst>
          </p:cNvPr>
          <p:cNvGraphicFramePr>
            <a:graphicFrameLocks noGrp="1"/>
          </p:cNvGraphicFramePr>
          <p:nvPr/>
        </p:nvGraphicFramePr>
        <p:xfrm>
          <a:off x="224432" y="1502374"/>
          <a:ext cx="8690739" cy="2812677"/>
        </p:xfrm>
        <a:graphic>
          <a:graphicData uri="http://schemas.openxmlformats.org/drawingml/2006/table">
            <a:tbl>
              <a:tblPr firstRow="1" bandRow="1">
                <a:tableStyleId>{2A488322-F2BA-4B5B-9748-0D474271808F}</a:tableStyleId>
              </a:tblPr>
              <a:tblGrid>
                <a:gridCol w="2375066">
                  <a:extLst>
                    <a:ext uri="{9D8B030D-6E8A-4147-A177-3AD203B41FA5}">
                      <a16:colId xmlns:a16="http://schemas.microsoft.com/office/drawing/2014/main" val="1185894469"/>
                    </a:ext>
                  </a:extLst>
                </a:gridCol>
                <a:gridCol w="6315673">
                  <a:extLst>
                    <a:ext uri="{9D8B030D-6E8A-4147-A177-3AD203B41FA5}">
                      <a16:colId xmlns:a16="http://schemas.microsoft.com/office/drawing/2014/main" val="300970474"/>
                    </a:ext>
                  </a:extLst>
                </a:gridCol>
              </a:tblGrid>
              <a:tr h="359156">
                <a:tc>
                  <a:txBody>
                    <a:bodyPr/>
                    <a:lstStyle/>
                    <a:p>
                      <a:r>
                        <a:rPr lang="en-US" sz="2400" dirty="0">
                          <a:latin typeface="Cambria" panose="02040503050406030204" pitchFamily="18" charset="0"/>
                        </a:rPr>
                        <a:t>Type</a:t>
                      </a:r>
                    </a:p>
                  </a:txBody>
                  <a:tcPr>
                    <a:solidFill>
                      <a:srgbClr val="2D5597"/>
                    </a:solidFill>
                  </a:tcPr>
                </a:tc>
                <a:tc>
                  <a:txBody>
                    <a:bodyPr/>
                    <a:lstStyle/>
                    <a:p>
                      <a:r>
                        <a:rPr lang="en-US" sz="2400" dirty="0">
                          <a:latin typeface="Cambria" panose="02040503050406030204" pitchFamily="18" charset="0"/>
                        </a:rPr>
                        <a:t>ISA Format</a:t>
                      </a:r>
                    </a:p>
                  </a:txBody>
                  <a:tcPr>
                    <a:solidFill>
                      <a:srgbClr val="2D5597"/>
                    </a:solidFill>
                  </a:tcPr>
                </a:tc>
                <a:extLst>
                  <a:ext uri="{0D108BD9-81ED-4DB2-BD59-A6C34878D82A}">
                    <a16:rowId xmlns:a16="http://schemas.microsoft.com/office/drawing/2014/main" val="449964697"/>
                  </a:ext>
                </a:extLst>
              </a:tr>
              <a:tr h="551479">
                <a:tc>
                  <a:txBody>
                    <a:bodyPr/>
                    <a:lstStyle/>
                    <a:p>
                      <a:r>
                        <a:rPr lang="en-US" sz="2200" dirty="0">
                          <a:latin typeface="Cambria" panose="02040503050406030204" pitchFamily="18" charset="0"/>
                        </a:rPr>
                        <a:t>Initialization</a:t>
                      </a:r>
                    </a:p>
                  </a:txBody>
                  <a:tcPr/>
                </a:tc>
                <a:tc>
                  <a:txBody>
                    <a:bodyPr/>
                    <a:lstStyle/>
                    <a:p>
                      <a:r>
                        <a:rPr lang="en-US" sz="2000" dirty="0" err="1">
                          <a:latin typeface="Courier New" panose="02070309020205020404" pitchFamily="49" charset="0"/>
                          <a:cs typeface="Courier New" panose="02070309020205020404" pitchFamily="49" charset="0"/>
                        </a:rPr>
                        <a:t>bbop_trsp_init</a:t>
                      </a:r>
                      <a:r>
                        <a:rPr lang="en-US" sz="2000" dirty="0">
                          <a:latin typeface="Courier New" panose="02070309020205020404" pitchFamily="49" charset="0"/>
                          <a:cs typeface="Courier New" panose="02070309020205020404" pitchFamily="49" charset="0"/>
                        </a:rPr>
                        <a:t> address, size, n</a:t>
                      </a:r>
                    </a:p>
                  </a:txBody>
                  <a:tcPr/>
                </a:tc>
                <a:extLst>
                  <a:ext uri="{0D108BD9-81ED-4DB2-BD59-A6C34878D82A}">
                    <a16:rowId xmlns:a16="http://schemas.microsoft.com/office/drawing/2014/main" val="1370973496"/>
                  </a:ext>
                </a:extLst>
              </a:tr>
              <a:tr h="551479">
                <a:tc>
                  <a:txBody>
                    <a:bodyPr/>
                    <a:lstStyle/>
                    <a:p>
                      <a:r>
                        <a:rPr lang="en-US" sz="2200" dirty="0">
                          <a:latin typeface="Cambria" panose="02040503050406030204" pitchFamily="18" charset="0"/>
                        </a:rPr>
                        <a:t>1-Input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src</a:t>
                      </a:r>
                      <a:r>
                        <a:rPr lang="en-US" sz="2000" dirty="0">
                          <a:latin typeface="Courier New" panose="02070309020205020404" pitchFamily="49" charset="0"/>
                          <a:cs typeface="Courier New" panose="02070309020205020404" pitchFamily="49" charset="0"/>
                        </a:rPr>
                        <a:t>, size, n</a:t>
                      </a:r>
                    </a:p>
                  </a:txBody>
                  <a:tcPr/>
                </a:tc>
                <a:extLst>
                  <a:ext uri="{0D108BD9-81ED-4DB2-BD59-A6C34878D82A}">
                    <a16:rowId xmlns:a16="http://schemas.microsoft.com/office/drawing/2014/main" val="2753948139"/>
                  </a:ext>
                </a:extLst>
              </a:tr>
              <a:tr h="551479">
                <a:tc>
                  <a:txBody>
                    <a:bodyPr/>
                    <a:lstStyle/>
                    <a:p>
                      <a:r>
                        <a:rPr lang="en-US" sz="2200" dirty="0">
                          <a:latin typeface="Cambria" panose="02040503050406030204" pitchFamily="18" charset="0"/>
                        </a:rPr>
                        <a:t>2-Input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size, n</a:t>
                      </a:r>
                    </a:p>
                  </a:txBody>
                  <a:tcPr/>
                </a:tc>
                <a:extLst>
                  <a:ext uri="{0D108BD9-81ED-4DB2-BD59-A6C34878D82A}">
                    <a16:rowId xmlns:a16="http://schemas.microsoft.com/office/drawing/2014/main" val="634321557"/>
                  </a:ext>
                </a:extLst>
              </a:tr>
              <a:tr h="551479">
                <a:tc>
                  <a:txBody>
                    <a:bodyPr/>
                    <a:lstStyle/>
                    <a:p>
                      <a:r>
                        <a:rPr lang="en-US" sz="2200" dirty="0">
                          <a:latin typeface="Cambria" panose="02040503050406030204" pitchFamily="18" charset="0"/>
                        </a:rPr>
                        <a:t>Predication</a:t>
                      </a:r>
                    </a:p>
                  </a:txBody>
                  <a:tcPr/>
                </a:tc>
                <a:tc>
                  <a:txBody>
                    <a:bodyPr/>
                    <a:lstStyle/>
                    <a:p>
                      <a:r>
                        <a:rPr lang="en-US" sz="2000" dirty="0" err="1">
                          <a:latin typeface="Courier New" panose="02070309020205020404" pitchFamily="49" charset="0"/>
                          <a:cs typeface="Courier New" panose="02070309020205020404" pitchFamily="49" charset="0"/>
                        </a:rPr>
                        <a:t>bbop_if_else</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select, size, n</a:t>
                      </a:r>
                    </a:p>
                  </a:txBody>
                  <a:tcPr/>
                </a:tc>
                <a:extLst>
                  <a:ext uri="{0D108BD9-81ED-4DB2-BD59-A6C34878D82A}">
                    <a16:rowId xmlns:a16="http://schemas.microsoft.com/office/drawing/2014/main" val="1051758123"/>
                  </a:ext>
                </a:extLst>
              </a:tr>
            </a:tbl>
          </a:graphicData>
        </a:graphic>
      </p:graphicFrame>
    </p:spTree>
    <p:extLst>
      <p:ext uri="{BB962C8B-B14F-4D97-AF65-F5344CB8AC3E}">
        <p14:creationId xmlns:p14="http://schemas.microsoft.com/office/powerpoint/2010/main" val="8104946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EA10-48E2-8845-946C-CA15C19B3820}"/>
              </a:ext>
            </a:extLst>
          </p:cNvPr>
          <p:cNvSpPr>
            <a:spLocks noGrp="1"/>
          </p:cNvSpPr>
          <p:nvPr>
            <p:ph type="title"/>
          </p:nvPr>
        </p:nvSpPr>
        <p:spPr/>
        <p:txBody>
          <a:bodyPr>
            <a:normAutofit fontScale="90000"/>
          </a:bodyPr>
          <a:lstStyle/>
          <a:p>
            <a:r>
              <a:rPr lang="en-US" dirty="0"/>
              <a:t>Code Using SIMDRAM Instructions</a:t>
            </a:r>
          </a:p>
        </p:txBody>
      </p:sp>
      <p:graphicFrame>
        <p:nvGraphicFramePr>
          <p:cNvPr id="4" name="Table 4">
            <a:extLst>
              <a:ext uri="{FF2B5EF4-FFF2-40B4-BE49-F238E27FC236}">
                <a16:creationId xmlns:a16="http://schemas.microsoft.com/office/drawing/2014/main" id="{7DEF2596-3AED-384F-8507-64F674C64DDB}"/>
              </a:ext>
            </a:extLst>
          </p:cNvPr>
          <p:cNvGraphicFramePr>
            <a:graphicFrameLocks noGrp="1"/>
          </p:cNvGraphicFramePr>
          <p:nvPr/>
        </p:nvGraphicFramePr>
        <p:xfrm>
          <a:off x="156378" y="724565"/>
          <a:ext cx="5341897" cy="2194560"/>
        </p:xfrm>
        <a:graphic>
          <a:graphicData uri="http://schemas.openxmlformats.org/drawingml/2006/table">
            <a:tbl>
              <a:tblPr firstRow="1" bandRow="1">
                <a:tableStyleId>{2D5ABB26-0587-4C30-8999-92F81FD0307C}</a:tableStyleId>
              </a:tblPr>
              <a:tblGrid>
                <a:gridCol w="257491">
                  <a:extLst>
                    <a:ext uri="{9D8B030D-6E8A-4147-A177-3AD203B41FA5}">
                      <a16:colId xmlns:a16="http://schemas.microsoft.com/office/drawing/2014/main" val="2795896345"/>
                    </a:ext>
                  </a:extLst>
                </a:gridCol>
                <a:gridCol w="5084406">
                  <a:extLst>
                    <a:ext uri="{9D8B030D-6E8A-4147-A177-3AD203B41FA5}">
                      <a16:colId xmlns:a16="http://schemas.microsoft.com/office/drawing/2014/main" val="4180721553"/>
                    </a:ext>
                  </a:extLst>
                </a:gridCol>
              </a:tblGrid>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 </a:t>
                      </a:r>
                      <a:r>
                        <a:rPr lang="en-US" sz="1200" dirty="0">
                          <a:latin typeface="Consolas" panose="020B0609020204030204" pitchFamily="49" charset="0"/>
                          <a:cs typeface="Consolas" panose="020B0609020204030204" pitchFamily="49" charset="0"/>
                        </a:rPr>
                        <a:t>size = 65536;</a:t>
                      </a:r>
                    </a:p>
                  </a:txBody>
                  <a:tcPr marL="0" marR="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950481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82752730"/>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 , *B , *C =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69278557"/>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uint8_t</a:t>
                      </a:r>
                      <a:r>
                        <a:rPr lang="en-US" sz="1200" dirty="0">
                          <a:solidFill>
                            <a:srgbClr val="0070C0"/>
                          </a:solidFill>
                          <a:latin typeface="Consolas" panose="020B0609020204030204" pitchFamily="49" charset="0"/>
                          <a:cs typeface="Consolas" panose="020B0609020204030204" pitchFamily="49" charset="0"/>
                        </a:rPr>
                        <a: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55945574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20554773"/>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for</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0;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&lt; size ; ++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68393821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&gt;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042032608"/>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if</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44918745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098150096"/>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else</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889506239"/>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78399853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8530596"/>
                  </a:ext>
                </a:extLst>
              </a:tr>
            </a:tbl>
          </a:graphicData>
        </a:graphic>
      </p:graphicFrame>
      <p:graphicFrame>
        <p:nvGraphicFramePr>
          <p:cNvPr id="5" name="Table 5">
            <a:extLst>
              <a:ext uri="{FF2B5EF4-FFF2-40B4-BE49-F238E27FC236}">
                <a16:creationId xmlns:a16="http://schemas.microsoft.com/office/drawing/2014/main" id="{FAEAE455-C1ED-9244-8632-20C3A5F3AF16}"/>
              </a:ext>
            </a:extLst>
          </p:cNvPr>
          <p:cNvGraphicFramePr>
            <a:graphicFrameLocks noGrp="1"/>
          </p:cNvGraphicFramePr>
          <p:nvPr/>
        </p:nvGraphicFramePr>
        <p:xfrm>
          <a:off x="3645725" y="3079611"/>
          <a:ext cx="5341897" cy="3245552"/>
        </p:xfrm>
        <a:graphic>
          <a:graphicData uri="http://schemas.openxmlformats.org/drawingml/2006/table">
            <a:tbl>
              <a:tblPr firstRow="1" bandRow="1">
                <a:tableStyleId>{2D5ABB26-0587-4C30-8999-92F81FD0307C}</a:tableStyleId>
              </a:tblPr>
              <a:tblGrid>
                <a:gridCol w="215063">
                  <a:extLst>
                    <a:ext uri="{9D8B030D-6E8A-4147-A177-3AD203B41FA5}">
                      <a16:colId xmlns:a16="http://schemas.microsoft.com/office/drawing/2014/main" val="2916340993"/>
                    </a:ext>
                  </a:extLst>
                </a:gridCol>
                <a:gridCol w="5126834">
                  <a:extLst>
                    <a:ext uri="{9D8B030D-6E8A-4147-A177-3AD203B41FA5}">
                      <a16:colId xmlns:a16="http://schemas.microsoft.com/office/drawing/2014/main" val="540741591"/>
                    </a:ext>
                  </a:extLst>
                </a:gridCol>
              </a:tblGrid>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size = 65536;</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67458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uint8</a:t>
                      </a:r>
                      <a:r>
                        <a:rPr lang="en-US" sz="1200" dirty="0">
                          <a:latin typeface="Consolas" panose="020B0609020204030204" pitchFamily="49" charset="0"/>
                          <a:cs typeface="Consolas" panose="020B0609020204030204" pitchFamily="49" charset="0"/>
                        </a:rPr>
                        <a:t>_t);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679032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 , *B , *C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277533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endParaRPr lang="en-US" sz="1200">
                        <a:latin typeface="Consolas" panose="020B0609020204030204" pitchFamily="49" charset="0"/>
                        <a:cs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7251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(A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47427723"/>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19030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(C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1606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(uint8_t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065514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chemeClr val="accent6">
                              <a:lumMod val="75000"/>
                            </a:schemeClr>
                          </a:solidFill>
                          <a:latin typeface="Consolas" panose="020B0609020204030204" pitchFamily="49" charset="0"/>
                          <a:cs typeface="Consolas" panose="020B0609020204030204" pitchFamily="49" charset="0"/>
                        </a:rPr>
                        <a:t>// D, E, F store intermediate data</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677862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*D , *E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7078612"/>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*F =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 malloc (size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832334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651510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bbop_add</a:t>
                      </a:r>
                      <a:r>
                        <a:rPr lang="en-US" sz="1200" dirty="0">
                          <a:latin typeface="Consolas" panose="020B0609020204030204" pitchFamily="49" charset="0"/>
                          <a:cs typeface="Consolas" panose="020B0609020204030204" pitchFamily="49" charset="0"/>
                        </a:rPr>
                        <a:t>(D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786490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bbop_sub</a:t>
                      </a:r>
                      <a:r>
                        <a:rPr lang="en-US" sz="1200" dirty="0">
                          <a:latin typeface="Consolas" panose="020B0609020204030204" pitchFamily="49" charset="0"/>
                          <a:cs typeface="Consolas" panose="020B0609020204030204" pitchFamily="49" charset="0"/>
                        </a:rPr>
                        <a:t>(E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157152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bbop_greater</a:t>
                      </a:r>
                      <a:r>
                        <a:rPr lang="en-US" sz="1200" dirty="0">
                          <a:latin typeface="Consolas" panose="020B0609020204030204" pitchFamily="49" charset="0"/>
                          <a:cs typeface="Consolas" panose="020B0609020204030204" pitchFamily="49" charset="0"/>
                        </a:rPr>
                        <a:t>(F , A ,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5079464"/>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bbop_if_else</a:t>
                      </a:r>
                      <a:r>
                        <a:rPr lang="en-US" sz="1200" dirty="0">
                          <a:latin typeface="Consolas" panose="020B0609020204030204" pitchFamily="49" charset="0"/>
                          <a:cs typeface="Consolas" panose="020B0609020204030204" pitchFamily="49" charset="0"/>
                        </a:rPr>
                        <a:t>(C , D , E , F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0022354"/>
                  </a:ext>
                </a:extLst>
              </a:tr>
            </a:tbl>
          </a:graphicData>
        </a:graphic>
      </p:graphicFrame>
      <p:sp>
        <p:nvSpPr>
          <p:cNvPr id="7" name="TextBox 6">
            <a:extLst>
              <a:ext uri="{FF2B5EF4-FFF2-40B4-BE49-F238E27FC236}">
                <a16:creationId xmlns:a16="http://schemas.microsoft.com/office/drawing/2014/main" id="{8486CD9F-8FE9-6E4A-BF17-31339D7027E3}"/>
              </a:ext>
            </a:extLst>
          </p:cNvPr>
          <p:cNvSpPr txBox="1"/>
          <p:nvPr/>
        </p:nvSpPr>
        <p:spPr>
          <a:xfrm>
            <a:off x="5498275" y="564078"/>
            <a:ext cx="3332969" cy="707886"/>
          </a:xfrm>
          <a:prstGeom prst="rect">
            <a:avLst/>
          </a:prstGeom>
          <a:noFill/>
        </p:spPr>
        <p:txBody>
          <a:bodyPr wrap="square">
            <a:spAutoFit/>
          </a:bodyPr>
          <a:lstStyle/>
          <a:p>
            <a:r>
              <a:rPr lang="en-US" sz="2000" dirty="0">
                <a:latin typeface="Cambria" panose="02040503050406030204" pitchFamily="18" charset="0"/>
              </a:rPr>
              <a:t>← C code for vector add/sub </a:t>
            </a:r>
          </a:p>
          <a:p>
            <a:r>
              <a:rPr lang="en-US" sz="2000" dirty="0">
                <a:latin typeface="Cambria" panose="02040503050406030204" pitchFamily="18" charset="0"/>
              </a:rPr>
              <a:t>with predicated execution</a:t>
            </a:r>
          </a:p>
        </p:txBody>
      </p:sp>
      <p:sp>
        <p:nvSpPr>
          <p:cNvPr id="8" name="TextBox 7">
            <a:extLst>
              <a:ext uri="{FF2B5EF4-FFF2-40B4-BE49-F238E27FC236}">
                <a16:creationId xmlns:a16="http://schemas.microsoft.com/office/drawing/2014/main" id="{F2A767A5-BEC6-E047-9285-EB154F0BEF24}"/>
              </a:ext>
            </a:extLst>
          </p:cNvPr>
          <p:cNvSpPr txBox="1"/>
          <p:nvPr/>
        </p:nvSpPr>
        <p:spPr>
          <a:xfrm>
            <a:off x="848086" y="5617283"/>
            <a:ext cx="3645725" cy="707886"/>
          </a:xfrm>
          <a:prstGeom prst="rect">
            <a:avLst/>
          </a:prstGeom>
          <a:noFill/>
        </p:spPr>
        <p:txBody>
          <a:bodyPr wrap="square">
            <a:spAutoFit/>
          </a:bodyPr>
          <a:lstStyle/>
          <a:p>
            <a:r>
              <a:rPr lang="en-US" sz="2000" dirty="0">
                <a:latin typeface="Cambria" panose="02040503050406030204" pitchFamily="18" charset="0"/>
              </a:rPr>
              <a:t>Equivalent code using SIMDRAM operations →</a:t>
            </a:r>
          </a:p>
        </p:txBody>
      </p:sp>
    </p:spTree>
    <p:extLst>
      <p:ext uri="{BB962C8B-B14F-4D97-AF65-F5344CB8AC3E}">
        <p14:creationId xmlns:p14="http://schemas.microsoft.com/office/powerpoint/2010/main" val="307838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EA10-48E2-8845-946C-CA15C19B3820}"/>
              </a:ext>
            </a:extLst>
          </p:cNvPr>
          <p:cNvSpPr>
            <a:spLocks noGrp="1"/>
          </p:cNvSpPr>
          <p:nvPr>
            <p:ph type="title"/>
          </p:nvPr>
        </p:nvSpPr>
        <p:spPr/>
        <p:txBody>
          <a:bodyPr>
            <a:normAutofit fontScale="90000"/>
          </a:bodyPr>
          <a:lstStyle/>
          <a:p>
            <a:r>
              <a:rPr lang="en-US" dirty="0"/>
              <a:t>Code Using SIMDRAM Instructions</a:t>
            </a:r>
          </a:p>
        </p:txBody>
      </p:sp>
      <p:graphicFrame>
        <p:nvGraphicFramePr>
          <p:cNvPr id="4" name="Table 4">
            <a:extLst>
              <a:ext uri="{FF2B5EF4-FFF2-40B4-BE49-F238E27FC236}">
                <a16:creationId xmlns:a16="http://schemas.microsoft.com/office/drawing/2014/main" id="{7DEF2596-3AED-384F-8507-64F674C64DDB}"/>
              </a:ext>
            </a:extLst>
          </p:cNvPr>
          <p:cNvGraphicFramePr>
            <a:graphicFrameLocks noGrp="1"/>
          </p:cNvGraphicFramePr>
          <p:nvPr>
            <p:extLst>
              <p:ext uri="{D42A27DB-BD31-4B8C-83A1-F6EECF244321}">
                <p14:modId xmlns:p14="http://schemas.microsoft.com/office/powerpoint/2010/main" val="562400861"/>
              </p:ext>
            </p:extLst>
          </p:nvPr>
        </p:nvGraphicFramePr>
        <p:xfrm>
          <a:off x="156378" y="886615"/>
          <a:ext cx="5341897" cy="2194560"/>
        </p:xfrm>
        <a:graphic>
          <a:graphicData uri="http://schemas.openxmlformats.org/drawingml/2006/table">
            <a:tbl>
              <a:tblPr firstRow="1" bandRow="1">
                <a:tableStyleId>{2D5ABB26-0587-4C30-8999-92F81FD0307C}</a:tableStyleId>
              </a:tblPr>
              <a:tblGrid>
                <a:gridCol w="257491">
                  <a:extLst>
                    <a:ext uri="{9D8B030D-6E8A-4147-A177-3AD203B41FA5}">
                      <a16:colId xmlns:a16="http://schemas.microsoft.com/office/drawing/2014/main" val="2795896345"/>
                    </a:ext>
                  </a:extLst>
                </a:gridCol>
                <a:gridCol w="5084406">
                  <a:extLst>
                    <a:ext uri="{9D8B030D-6E8A-4147-A177-3AD203B41FA5}">
                      <a16:colId xmlns:a16="http://schemas.microsoft.com/office/drawing/2014/main" val="4180721553"/>
                    </a:ext>
                  </a:extLst>
                </a:gridCol>
              </a:tblGrid>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 </a:t>
                      </a:r>
                      <a:r>
                        <a:rPr lang="en-US" sz="1200" dirty="0">
                          <a:latin typeface="Consolas" panose="020B0609020204030204" pitchFamily="49" charset="0"/>
                          <a:cs typeface="Consolas" panose="020B0609020204030204" pitchFamily="49" charset="0"/>
                        </a:rPr>
                        <a:t>size = 65536;</a:t>
                      </a:r>
                    </a:p>
                  </a:txBody>
                  <a:tcPr marL="0" marR="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950481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82752730"/>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 , *B , *C =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69278557"/>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uint8_t</a:t>
                      </a:r>
                      <a:r>
                        <a:rPr lang="en-US" sz="1200" dirty="0">
                          <a:solidFill>
                            <a:srgbClr val="0070C0"/>
                          </a:solidFill>
                          <a:latin typeface="Consolas" panose="020B0609020204030204" pitchFamily="49" charset="0"/>
                          <a:cs typeface="Consolas" panose="020B0609020204030204" pitchFamily="49" charset="0"/>
                        </a:rPr>
                        <a: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55945574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20554773"/>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for</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0;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&lt; size ; ++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68393821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&gt;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042032608"/>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if</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44918745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098150096"/>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else</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889506239"/>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78399853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8530596"/>
                  </a:ext>
                </a:extLst>
              </a:tr>
            </a:tbl>
          </a:graphicData>
        </a:graphic>
      </p:graphicFrame>
      <p:graphicFrame>
        <p:nvGraphicFramePr>
          <p:cNvPr id="5" name="Table 5">
            <a:extLst>
              <a:ext uri="{FF2B5EF4-FFF2-40B4-BE49-F238E27FC236}">
                <a16:creationId xmlns:a16="http://schemas.microsoft.com/office/drawing/2014/main" id="{FAEAE455-C1ED-9244-8632-20C3A5F3AF16}"/>
              </a:ext>
            </a:extLst>
          </p:cNvPr>
          <p:cNvGraphicFramePr>
            <a:graphicFrameLocks noGrp="1"/>
          </p:cNvGraphicFramePr>
          <p:nvPr>
            <p:extLst>
              <p:ext uri="{D42A27DB-BD31-4B8C-83A1-F6EECF244321}">
                <p14:modId xmlns:p14="http://schemas.microsoft.com/office/powerpoint/2010/main" val="3926441797"/>
              </p:ext>
            </p:extLst>
          </p:nvPr>
        </p:nvGraphicFramePr>
        <p:xfrm>
          <a:off x="3645725" y="3195361"/>
          <a:ext cx="5341897" cy="3245552"/>
        </p:xfrm>
        <a:graphic>
          <a:graphicData uri="http://schemas.openxmlformats.org/drawingml/2006/table">
            <a:tbl>
              <a:tblPr firstRow="1" bandRow="1">
                <a:tableStyleId>{2D5ABB26-0587-4C30-8999-92F81FD0307C}</a:tableStyleId>
              </a:tblPr>
              <a:tblGrid>
                <a:gridCol w="215063">
                  <a:extLst>
                    <a:ext uri="{9D8B030D-6E8A-4147-A177-3AD203B41FA5}">
                      <a16:colId xmlns:a16="http://schemas.microsoft.com/office/drawing/2014/main" val="2916340993"/>
                    </a:ext>
                  </a:extLst>
                </a:gridCol>
                <a:gridCol w="5126834">
                  <a:extLst>
                    <a:ext uri="{9D8B030D-6E8A-4147-A177-3AD203B41FA5}">
                      <a16:colId xmlns:a16="http://schemas.microsoft.com/office/drawing/2014/main" val="540741591"/>
                    </a:ext>
                  </a:extLst>
                </a:gridCol>
              </a:tblGrid>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size = 65536;</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67458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uint8</a:t>
                      </a:r>
                      <a:r>
                        <a:rPr lang="en-US" sz="1200" dirty="0">
                          <a:latin typeface="Consolas" panose="020B0609020204030204" pitchFamily="49" charset="0"/>
                          <a:cs typeface="Consolas" panose="020B0609020204030204" pitchFamily="49" charset="0"/>
                        </a:rPr>
                        <a:t>_t);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679032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 , *B , *C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277533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endParaRPr lang="en-US" sz="1200">
                        <a:latin typeface="Consolas" panose="020B0609020204030204" pitchFamily="49" charset="0"/>
                        <a:cs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7251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(A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extLst>
                  <a:ext uri="{0D108BD9-81ED-4DB2-BD59-A6C34878D82A}">
                    <a16:rowId xmlns:a16="http://schemas.microsoft.com/office/drawing/2014/main" val="1147427723"/>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extLst>
                  <a:ext uri="{0D108BD9-81ED-4DB2-BD59-A6C34878D82A}">
                    <a16:rowId xmlns:a16="http://schemas.microsoft.com/office/drawing/2014/main" val="34019030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(C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extLst>
                  <a:ext uri="{0D108BD9-81ED-4DB2-BD59-A6C34878D82A}">
                    <a16:rowId xmlns:a16="http://schemas.microsoft.com/office/drawing/2014/main" val="2071606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(uint8_t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065514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chemeClr val="accent6">
                              <a:lumMod val="75000"/>
                            </a:schemeClr>
                          </a:solidFill>
                          <a:latin typeface="Consolas" panose="020B0609020204030204" pitchFamily="49" charset="0"/>
                          <a:cs typeface="Consolas" panose="020B0609020204030204" pitchFamily="49" charset="0"/>
                        </a:rPr>
                        <a:t>// D, E, F store intermediate data</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677862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*D , *E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7078612"/>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*F =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 malloc (size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832334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651510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bbop_add</a:t>
                      </a:r>
                      <a:r>
                        <a:rPr lang="en-US" sz="1200" dirty="0">
                          <a:latin typeface="Consolas" panose="020B0609020204030204" pitchFamily="49" charset="0"/>
                          <a:cs typeface="Consolas" panose="020B0609020204030204" pitchFamily="49" charset="0"/>
                        </a:rPr>
                        <a:t>(D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786490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bbop_sub</a:t>
                      </a:r>
                      <a:r>
                        <a:rPr lang="en-US" sz="1200" dirty="0">
                          <a:latin typeface="Consolas" panose="020B0609020204030204" pitchFamily="49" charset="0"/>
                          <a:cs typeface="Consolas" panose="020B0609020204030204" pitchFamily="49" charset="0"/>
                        </a:rPr>
                        <a:t>(E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157152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bbop_greater</a:t>
                      </a:r>
                      <a:r>
                        <a:rPr lang="en-US" sz="1200" dirty="0">
                          <a:latin typeface="Consolas" panose="020B0609020204030204" pitchFamily="49" charset="0"/>
                          <a:cs typeface="Consolas" panose="020B0609020204030204" pitchFamily="49" charset="0"/>
                        </a:rPr>
                        <a:t>(F , A ,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5079464"/>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bbop_if_else</a:t>
                      </a:r>
                      <a:r>
                        <a:rPr lang="en-US" sz="1200" dirty="0">
                          <a:latin typeface="Consolas" panose="020B0609020204030204" pitchFamily="49" charset="0"/>
                          <a:cs typeface="Consolas" panose="020B0609020204030204" pitchFamily="49" charset="0"/>
                        </a:rPr>
                        <a:t>(C , D , E , F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0022354"/>
                  </a:ext>
                </a:extLst>
              </a:tr>
            </a:tbl>
          </a:graphicData>
        </a:graphic>
      </p:graphicFrame>
      <p:sp>
        <p:nvSpPr>
          <p:cNvPr id="7" name="TextBox 6">
            <a:extLst>
              <a:ext uri="{FF2B5EF4-FFF2-40B4-BE49-F238E27FC236}">
                <a16:creationId xmlns:a16="http://schemas.microsoft.com/office/drawing/2014/main" id="{8486CD9F-8FE9-6E4A-BF17-31339D7027E3}"/>
              </a:ext>
            </a:extLst>
          </p:cNvPr>
          <p:cNvSpPr txBox="1"/>
          <p:nvPr/>
        </p:nvSpPr>
        <p:spPr>
          <a:xfrm>
            <a:off x="5498275" y="726128"/>
            <a:ext cx="3332969" cy="707886"/>
          </a:xfrm>
          <a:prstGeom prst="rect">
            <a:avLst/>
          </a:prstGeom>
          <a:noFill/>
        </p:spPr>
        <p:txBody>
          <a:bodyPr wrap="square">
            <a:spAutoFit/>
          </a:bodyPr>
          <a:lstStyle/>
          <a:p>
            <a:r>
              <a:rPr lang="en-US" sz="2000" dirty="0">
                <a:latin typeface="Cambria" panose="02040503050406030204" pitchFamily="18" charset="0"/>
              </a:rPr>
              <a:t>← C code for vector add/sub </a:t>
            </a:r>
          </a:p>
          <a:p>
            <a:r>
              <a:rPr lang="en-US" sz="2000" dirty="0">
                <a:latin typeface="Cambria" panose="02040503050406030204" pitchFamily="18" charset="0"/>
              </a:rPr>
              <a:t>with predicated execution</a:t>
            </a:r>
          </a:p>
        </p:txBody>
      </p:sp>
      <p:sp>
        <p:nvSpPr>
          <p:cNvPr id="8" name="TextBox 7">
            <a:extLst>
              <a:ext uri="{FF2B5EF4-FFF2-40B4-BE49-F238E27FC236}">
                <a16:creationId xmlns:a16="http://schemas.microsoft.com/office/drawing/2014/main" id="{F2A767A5-BEC6-E047-9285-EB154F0BEF24}"/>
              </a:ext>
            </a:extLst>
          </p:cNvPr>
          <p:cNvSpPr txBox="1"/>
          <p:nvPr/>
        </p:nvSpPr>
        <p:spPr>
          <a:xfrm>
            <a:off x="848086" y="5733033"/>
            <a:ext cx="3645725" cy="707886"/>
          </a:xfrm>
          <a:prstGeom prst="rect">
            <a:avLst/>
          </a:prstGeom>
          <a:noFill/>
        </p:spPr>
        <p:txBody>
          <a:bodyPr wrap="square">
            <a:spAutoFit/>
          </a:bodyPr>
          <a:lstStyle/>
          <a:p>
            <a:r>
              <a:rPr lang="en-US" sz="2000" dirty="0">
                <a:latin typeface="Cambria" panose="02040503050406030204" pitchFamily="18" charset="0"/>
              </a:rPr>
              <a:t>Equivalent code using SIMDRAM operations →</a:t>
            </a:r>
          </a:p>
        </p:txBody>
      </p:sp>
    </p:spTree>
    <p:extLst>
      <p:ext uri="{BB962C8B-B14F-4D97-AF65-F5344CB8AC3E}">
        <p14:creationId xmlns:p14="http://schemas.microsoft.com/office/powerpoint/2010/main" val="22808999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EA10-48E2-8845-946C-CA15C19B3820}"/>
              </a:ext>
            </a:extLst>
          </p:cNvPr>
          <p:cNvSpPr>
            <a:spLocks noGrp="1"/>
          </p:cNvSpPr>
          <p:nvPr>
            <p:ph type="title"/>
          </p:nvPr>
        </p:nvSpPr>
        <p:spPr/>
        <p:txBody>
          <a:bodyPr>
            <a:normAutofit fontScale="90000"/>
          </a:bodyPr>
          <a:lstStyle/>
          <a:p>
            <a:r>
              <a:rPr lang="en-US" dirty="0"/>
              <a:t>Code Using SIMDRAM Instructions</a:t>
            </a:r>
          </a:p>
        </p:txBody>
      </p:sp>
      <p:graphicFrame>
        <p:nvGraphicFramePr>
          <p:cNvPr id="4" name="Table 4">
            <a:extLst>
              <a:ext uri="{FF2B5EF4-FFF2-40B4-BE49-F238E27FC236}">
                <a16:creationId xmlns:a16="http://schemas.microsoft.com/office/drawing/2014/main" id="{7DEF2596-3AED-384F-8507-64F674C64DDB}"/>
              </a:ext>
            </a:extLst>
          </p:cNvPr>
          <p:cNvGraphicFramePr>
            <a:graphicFrameLocks noGrp="1"/>
          </p:cNvGraphicFramePr>
          <p:nvPr>
            <p:extLst>
              <p:ext uri="{D42A27DB-BD31-4B8C-83A1-F6EECF244321}">
                <p14:modId xmlns:p14="http://schemas.microsoft.com/office/powerpoint/2010/main" val="175336781"/>
              </p:ext>
            </p:extLst>
          </p:nvPr>
        </p:nvGraphicFramePr>
        <p:xfrm>
          <a:off x="156378" y="886615"/>
          <a:ext cx="5341897" cy="2194560"/>
        </p:xfrm>
        <a:graphic>
          <a:graphicData uri="http://schemas.openxmlformats.org/drawingml/2006/table">
            <a:tbl>
              <a:tblPr firstRow="1" bandRow="1">
                <a:tableStyleId>{2D5ABB26-0587-4C30-8999-92F81FD0307C}</a:tableStyleId>
              </a:tblPr>
              <a:tblGrid>
                <a:gridCol w="257491">
                  <a:extLst>
                    <a:ext uri="{9D8B030D-6E8A-4147-A177-3AD203B41FA5}">
                      <a16:colId xmlns:a16="http://schemas.microsoft.com/office/drawing/2014/main" val="2795896345"/>
                    </a:ext>
                  </a:extLst>
                </a:gridCol>
                <a:gridCol w="5084406">
                  <a:extLst>
                    <a:ext uri="{9D8B030D-6E8A-4147-A177-3AD203B41FA5}">
                      <a16:colId xmlns:a16="http://schemas.microsoft.com/office/drawing/2014/main" val="4180721553"/>
                    </a:ext>
                  </a:extLst>
                </a:gridCol>
              </a:tblGrid>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 </a:t>
                      </a:r>
                      <a:r>
                        <a:rPr lang="en-US" sz="1200" dirty="0">
                          <a:latin typeface="Consolas" panose="020B0609020204030204" pitchFamily="49" charset="0"/>
                          <a:cs typeface="Consolas" panose="020B0609020204030204" pitchFamily="49" charset="0"/>
                        </a:rPr>
                        <a:t>size = 65536;</a:t>
                      </a:r>
                    </a:p>
                  </a:txBody>
                  <a:tcPr marL="0" marR="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950481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82752730"/>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 , *B , *C =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69278557"/>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uint8_t</a:t>
                      </a:r>
                      <a:r>
                        <a:rPr lang="en-US" sz="1200" dirty="0">
                          <a:solidFill>
                            <a:srgbClr val="0070C0"/>
                          </a:solidFill>
                          <a:latin typeface="Consolas" panose="020B0609020204030204" pitchFamily="49" charset="0"/>
                          <a:cs typeface="Consolas" panose="020B0609020204030204" pitchFamily="49" charset="0"/>
                        </a:rPr>
                        <a: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55945574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20554773"/>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for</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0;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&lt; size ; ++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68393821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&gt;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042032608"/>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if</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44918745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2098150096"/>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else</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889506239"/>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78399853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8530596"/>
                  </a:ext>
                </a:extLst>
              </a:tr>
            </a:tbl>
          </a:graphicData>
        </a:graphic>
      </p:graphicFrame>
      <p:graphicFrame>
        <p:nvGraphicFramePr>
          <p:cNvPr id="5" name="Table 5">
            <a:extLst>
              <a:ext uri="{FF2B5EF4-FFF2-40B4-BE49-F238E27FC236}">
                <a16:creationId xmlns:a16="http://schemas.microsoft.com/office/drawing/2014/main" id="{FAEAE455-C1ED-9244-8632-20C3A5F3AF16}"/>
              </a:ext>
            </a:extLst>
          </p:cNvPr>
          <p:cNvGraphicFramePr>
            <a:graphicFrameLocks noGrp="1"/>
          </p:cNvGraphicFramePr>
          <p:nvPr>
            <p:extLst>
              <p:ext uri="{D42A27DB-BD31-4B8C-83A1-F6EECF244321}">
                <p14:modId xmlns:p14="http://schemas.microsoft.com/office/powerpoint/2010/main" val="3619134293"/>
              </p:ext>
            </p:extLst>
          </p:nvPr>
        </p:nvGraphicFramePr>
        <p:xfrm>
          <a:off x="3645725" y="3195361"/>
          <a:ext cx="5341897" cy="3245552"/>
        </p:xfrm>
        <a:graphic>
          <a:graphicData uri="http://schemas.openxmlformats.org/drawingml/2006/table">
            <a:tbl>
              <a:tblPr firstRow="1" bandRow="1">
                <a:tableStyleId>{2D5ABB26-0587-4C30-8999-92F81FD0307C}</a:tableStyleId>
              </a:tblPr>
              <a:tblGrid>
                <a:gridCol w="215063">
                  <a:extLst>
                    <a:ext uri="{9D8B030D-6E8A-4147-A177-3AD203B41FA5}">
                      <a16:colId xmlns:a16="http://schemas.microsoft.com/office/drawing/2014/main" val="2916340993"/>
                    </a:ext>
                  </a:extLst>
                </a:gridCol>
                <a:gridCol w="5126834">
                  <a:extLst>
                    <a:ext uri="{9D8B030D-6E8A-4147-A177-3AD203B41FA5}">
                      <a16:colId xmlns:a16="http://schemas.microsoft.com/office/drawing/2014/main" val="540741591"/>
                    </a:ext>
                  </a:extLst>
                </a:gridCol>
              </a:tblGrid>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size = 65536;</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67458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uint8</a:t>
                      </a:r>
                      <a:r>
                        <a:rPr lang="en-US" sz="1200" dirty="0">
                          <a:latin typeface="Consolas" panose="020B0609020204030204" pitchFamily="49" charset="0"/>
                          <a:cs typeface="Consolas" panose="020B0609020204030204" pitchFamily="49" charset="0"/>
                        </a:rPr>
                        <a:t>_t);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679032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 , *B , *C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277533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endParaRPr lang="en-US" sz="1200">
                        <a:latin typeface="Consolas" panose="020B0609020204030204" pitchFamily="49" charset="0"/>
                        <a:cs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7251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(A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47427723"/>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19030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(C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1606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(uint8_t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065514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chemeClr val="accent6">
                              <a:lumMod val="75000"/>
                            </a:schemeClr>
                          </a:solidFill>
                          <a:latin typeface="Consolas" panose="020B0609020204030204" pitchFamily="49" charset="0"/>
                          <a:cs typeface="Consolas" panose="020B0609020204030204" pitchFamily="49" charset="0"/>
                        </a:rPr>
                        <a:t>// D, E, F store intermediate data</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677862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*D , *E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7078612"/>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*F =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 malloc (size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832334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651510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bbop_add</a:t>
                      </a:r>
                      <a:r>
                        <a:rPr lang="en-US" sz="1200" dirty="0">
                          <a:latin typeface="Consolas" panose="020B0609020204030204" pitchFamily="49" charset="0"/>
                          <a:cs typeface="Consolas" panose="020B0609020204030204" pitchFamily="49" charset="0"/>
                        </a:rPr>
                        <a:t>(D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56786490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bbop_sub</a:t>
                      </a:r>
                      <a:r>
                        <a:rPr lang="en-US" sz="1200" dirty="0">
                          <a:latin typeface="Consolas" panose="020B0609020204030204" pitchFamily="49" charset="0"/>
                          <a:cs typeface="Consolas" panose="020B0609020204030204" pitchFamily="49" charset="0"/>
                        </a:rPr>
                        <a:t>(E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157152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bbop_greater</a:t>
                      </a:r>
                      <a:r>
                        <a:rPr lang="en-US" sz="1200" dirty="0">
                          <a:latin typeface="Consolas" panose="020B0609020204030204" pitchFamily="49" charset="0"/>
                          <a:cs typeface="Consolas" panose="020B0609020204030204" pitchFamily="49" charset="0"/>
                        </a:rPr>
                        <a:t>(F , A ,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5079464"/>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bbop_if_else</a:t>
                      </a:r>
                      <a:r>
                        <a:rPr lang="en-US" sz="1200" dirty="0">
                          <a:latin typeface="Consolas" panose="020B0609020204030204" pitchFamily="49" charset="0"/>
                          <a:cs typeface="Consolas" panose="020B0609020204030204" pitchFamily="49" charset="0"/>
                        </a:rPr>
                        <a:t>(C , D , E , F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0022354"/>
                  </a:ext>
                </a:extLst>
              </a:tr>
            </a:tbl>
          </a:graphicData>
        </a:graphic>
      </p:graphicFrame>
      <p:sp>
        <p:nvSpPr>
          <p:cNvPr id="7" name="TextBox 6">
            <a:extLst>
              <a:ext uri="{FF2B5EF4-FFF2-40B4-BE49-F238E27FC236}">
                <a16:creationId xmlns:a16="http://schemas.microsoft.com/office/drawing/2014/main" id="{8486CD9F-8FE9-6E4A-BF17-31339D7027E3}"/>
              </a:ext>
            </a:extLst>
          </p:cNvPr>
          <p:cNvSpPr txBox="1"/>
          <p:nvPr/>
        </p:nvSpPr>
        <p:spPr>
          <a:xfrm>
            <a:off x="5498275" y="726128"/>
            <a:ext cx="3332969" cy="707886"/>
          </a:xfrm>
          <a:prstGeom prst="rect">
            <a:avLst/>
          </a:prstGeom>
          <a:noFill/>
        </p:spPr>
        <p:txBody>
          <a:bodyPr wrap="square">
            <a:spAutoFit/>
          </a:bodyPr>
          <a:lstStyle/>
          <a:p>
            <a:r>
              <a:rPr lang="en-US" sz="2000" dirty="0">
                <a:latin typeface="Cambria" panose="02040503050406030204" pitchFamily="18" charset="0"/>
              </a:rPr>
              <a:t>← C code for vector add/sub </a:t>
            </a:r>
          </a:p>
          <a:p>
            <a:r>
              <a:rPr lang="en-US" sz="2000" dirty="0">
                <a:latin typeface="Cambria" panose="02040503050406030204" pitchFamily="18" charset="0"/>
              </a:rPr>
              <a:t>with predicated execution</a:t>
            </a:r>
          </a:p>
        </p:txBody>
      </p:sp>
      <p:sp>
        <p:nvSpPr>
          <p:cNvPr id="8" name="TextBox 7">
            <a:extLst>
              <a:ext uri="{FF2B5EF4-FFF2-40B4-BE49-F238E27FC236}">
                <a16:creationId xmlns:a16="http://schemas.microsoft.com/office/drawing/2014/main" id="{F2A767A5-BEC6-E047-9285-EB154F0BEF24}"/>
              </a:ext>
            </a:extLst>
          </p:cNvPr>
          <p:cNvSpPr txBox="1"/>
          <p:nvPr/>
        </p:nvSpPr>
        <p:spPr>
          <a:xfrm>
            <a:off x="848086" y="5733033"/>
            <a:ext cx="3645725" cy="707886"/>
          </a:xfrm>
          <a:prstGeom prst="rect">
            <a:avLst/>
          </a:prstGeom>
          <a:noFill/>
        </p:spPr>
        <p:txBody>
          <a:bodyPr wrap="square">
            <a:spAutoFit/>
          </a:bodyPr>
          <a:lstStyle/>
          <a:p>
            <a:r>
              <a:rPr lang="en-US" sz="2000" dirty="0">
                <a:latin typeface="Cambria" panose="02040503050406030204" pitchFamily="18" charset="0"/>
              </a:rPr>
              <a:t>Equivalent code using SIMDRAM operations →</a:t>
            </a:r>
          </a:p>
        </p:txBody>
      </p:sp>
    </p:spTree>
    <p:extLst>
      <p:ext uri="{BB962C8B-B14F-4D97-AF65-F5344CB8AC3E}">
        <p14:creationId xmlns:p14="http://schemas.microsoft.com/office/powerpoint/2010/main" val="32322959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EA10-48E2-8845-946C-CA15C19B3820}"/>
              </a:ext>
            </a:extLst>
          </p:cNvPr>
          <p:cNvSpPr>
            <a:spLocks noGrp="1"/>
          </p:cNvSpPr>
          <p:nvPr>
            <p:ph type="title"/>
          </p:nvPr>
        </p:nvSpPr>
        <p:spPr/>
        <p:txBody>
          <a:bodyPr>
            <a:normAutofit fontScale="90000"/>
          </a:bodyPr>
          <a:lstStyle/>
          <a:p>
            <a:r>
              <a:rPr lang="en-US" dirty="0"/>
              <a:t>Code Using SIMDRAM Instructions</a:t>
            </a:r>
          </a:p>
        </p:txBody>
      </p:sp>
      <p:graphicFrame>
        <p:nvGraphicFramePr>
          <p:cNvPr id="4" name="Table 4">
            <a:extLst>
              <a:ext uri="{FF2B5EF4-FFF2-40B4-BE49-F238E27FC236}">
                <a16:creationId xmlns:a16="http://schemas.microsoft.com/office/drawing/2014/main" id="{7DEF2596-3AED-384F-8507-64F674C64DDB}"/>
              </a:ext>
            </a:extLst>
          </p:cNvPr>
          <p:cNvGraphicFramePr>
            <a:graphicFrameLocks noGrp="1"/>
          </p:cNvGraphicFramePr>
          <p:nvPr>
            <p:extLst>
              <p:ext uri="{D42A27DB-BD31-4B8C-83A1-F6EECF244321}">
                <p14:modId xmlns:p14="http://schemas.microsoft.com/office/powerpoint/2010/main" val="2076161850"/>
              </p:ext>
            </p:extLst>
          </p:nvPr>
        </p:nvGraphicFramePr>
        <p:xfrm>
          <a:off x="156378" y="886615"/>
          <a:ext cx="5341897" cy="2194560"/>
        </p:xfrm>
        <a:graphic>
          <a:graphicData uri="http://schemas.openxmlformats.org/drawingml/2006/table">
            <a:tbl>
              <a:tblPr firstRow="1" bandRow="1">
                <a:tableStyleId>{2D5ABB26-0587-4C30-8999-92F81FD0307C}</a:tableStyleId>
              </a:tblPr>
              <a:tblGrid>
                <a:gridCol w="257491">
                  <a:extLst>
                    <a:ext uri="{9D8B030D-6E8A-4147-A177-3AD203B41FA5}">
                      <a16:colId xmlns:a16="http://schemas.microsoft.com/office/drawing/2014/main" val="2795896345"/>
                    </a:ext>
                  </a:extLst>
                </a:gridCol>
                <a:gridCol w="5084406">
                  <a:extLst>
                    <a:ext uri="{9D8B030D-6E8A-4147-A177-3AD203B41FA5}">
                      <a16:colId xmlns:a16="http://schemas.microsoft.com/office/drawing/2014/main" val="4180721553"/>
                    </a:ext>
                  </a:extLst>
                </a:gridCol>
              </a:tblGrid>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 </a:t>
                      </a:r>
                      <a:r>
                        <a:rPr lang="en-US" sz="1200" dirty="0">
                          <a:latin typeface="Consolas" panose="020B0609020204030204" pitchFamily="49" charset="0"/>
                          <a:cs typeface="Consolas" panose="020B0609020204030204" pitchFamily="49" charset="0"/>
                        </a:rPr>
                        <a:t>size = 65536;</a:t>
                      </a:r>
                    </a:p>
                  </a:txBody>
                  <a:tcPr marL="0" marR="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950481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82752730"/>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 , *B , *C =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69278557"/>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uint8_t</a:t>
                      </a:r>
                      <a:r>
                        <a:rPr lang="en-US" sz="1200" dirty="0">
                          <a:solidFill>
                            <a:srgbClr val="0070C0"/>
                          </a:solidFill>
                          <a:latin typeface="Consolas" panose="020B0609020204030204" pitchFamily="49" charset="0"/>
                          <a:cs typeface="Consolas" panose="020B0609020204030204" pitchFamily="49" charset="0"/>
                        </a:rPr>
                        <a: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55945574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20554773"/>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for</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0;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&lt; size ; ++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68393821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&gt;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042032608"/>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if</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44918745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098150096"/>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else</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889506239"/>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accent4">
                        <a:lumMod val="20000"/>
                        <a:lumOff val="80000"/>
                      </a:schemeClr>
                    </a:solidFill>
                  </a:tcPr>
                </a:tc>
                <a:extLst>
                  <a:ext uri="{0D108BD9-81ED-4DB2-BD59-A6C34878D82A}">
                    <a16:rowId xmlns:a16="http://schemas.microsoft.com/office/drawing/2014/main" val="278399853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8530596"/>
                  </a:ext>
                </a:extLst>
              </a:tr>
            </a:tbl>
          </a:graphicData>
        </a:graphic>
      </p:graphicFrame>
      <p:graphicFrame>
        <p:nvGraphicFramePr>
          <p:cNvPr id="5" name="Table 5">
            <a:extLst>
              <a:ext uri="{FF2B5EF4-FFF2-40B4-BE49-F238E27FC236}">
                <a16:creationId xmlns:a16="http://schemas.microsoft.com/office/drawing/2014/main" id="{FAEAE455-C1ED-9244-8632-20C3A5F3AF16}"/>
              </a:ext>
            </a:extLst>
          </p:cNvPr>
          <p:cNvGraphicFramePr>
            <a:graphicFrameLocks noGrp="1"/>
          </p:cNvGraphicFramePr>
          <p:nvPr>
            <p:extLst>
              <p:ext uri="{D42A27DB-BD31-4B8C-83A1-F6EECF244321}">
                <p14:modId xmlns:p14="http://schemas.microsoft.com/office/powerpoint/2010/main" val="3286842776"/>
              </p:ext>
            </p:extLst>
          </p:nvPr>
        </p:nvGraphicFramePr>
        <p:xfrm>
          <a:off x="3645725" y="3195361"/>
          <a:ext cx="5341897" cy="3245552"/>
        </p:xfrm>
        <a:graphic>
          <a:graphicData uri="http://schemas.openxmlformats.org/drawingml/2006/table">
            <a:tbl>
              <a:tblPr firstRow="1" bandRow="1">
                <a:tableStyleId>{2D5ABB26-0587-4C30-8999-92F81FD0307C}</a:tableStyleId>
              </a:tblPr>
              <a:tblGrid>
                <a:gridCol w="215063">
                  <a:extLst>
                    <a:ext uri="{9D8B030D-6E8A-4147-A177-3AD203B41FA5}">
                      <a16:colId xmlns:a16="http://schemas.microsoft.com/office/drawing/2014/main" val="2916340993"/>
                    </a:ext>
                  </a:extLst>
                </a:gridCol>
                <a:gridCol w="5126834">
                  <a:extLst>
                    <a:ext uri="{9D8B030D-6E8A-4147-A177-3AD203B41FA5}">
                      <a16:colId xmlns:a16="http://schemas.microsoft.com/office/drawing/2014/main" val="540741591"/>
                    </a:ext>
                  </a:extLst>
                </a:gridCol>
              </a:tblGrid>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size = 65536;</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67458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uint8</a:t>
                      </a:r>
                      <a:r>
                        <a:rPr lang="en-US" sz="1200" dirty="0">
                          <a:latin typeface="Consolas" panose="020B0609020204030204" pitchFamily="49" charset="0"/>
                          <a:cs typeface="Consolas" panose="020B0609020204030204" pitchFamily="49" charset="0"/>
                        </a:rPr>
                        <a:t>_t);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679032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 , *B , *C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277533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endParaRPr lang="en-US" sz="1200">
                        <a:latin typeface="Consolas" panose="020B0609020204030204" pitchFamily="49" charset="0"/>
                        <a:cs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7251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(A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47427723"/>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19030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(C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1606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(uint8_t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065514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chemeClr val="accent6">
                              <a:lumMod val="75000"/>
                            </a:schemeClr>
                          </a:solidFill>
                          <a:latin typeface="Consolas" panose="020B0609020204030204" pitchFamily="49" charset="0"/>
                          <a:cs typeface="Consolas" panose="020B0609020204030204" pitchFamily="49" charset="0"/>
                        </a:rPr>
                        <a:t>// D, E, F store intermediate data</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677862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*D , *E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7078612"/>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*F =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 malloc (size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832334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651510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bbop_add</a:t>
                      </a:r>
                      <a:r>
                        <a:rPr lang="en-US" sz="1200" dirty="0">
                          <a:latin typeface="Consolas" panose="020B0609020204030204" pitchFamily="49" charset="0"/>
                          <a:cs typeface="Consolas" panose="020B0609020204030204" pitchFamily="49" charset="0"/>
                        </a:rPr>
                        <a:t>(D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786490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bbop_sub</a:t>
                      </a:r>
                      <a:r>
                        <a:rPr lang="en-US" sz="1200" dirty="0">
                          <a:latin typeface="Consolas" panose="020B0609020204030204" pitchFamily="49" charset="0"/>
                          <a:cs typeface="Consolas" panose="020B0609020204030204" pitchFamily="49" charset="0"/>
                        </a:rPr>
                        <a:t>(E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64157152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bbop_greater</a:t>
                      </a:r>
                      <a:r>
                        <a:rPr lang="en-US" sz="1200" dirty="0">
                          <a:latin typeface="Consolas" panose="020B0609020204030204" pitchFamily="49" charset="0"/>
                          <a:cs typeface="Consolas" panose="020B0609020204030204" pitchFamily="49" charset="0"/>
                        </a:rPr>
                        <a:t>(F , A ,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5079464"/>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bbop_if_else</a:t>
                      </a:r>
                      <a:r>
                        <a:rPr lang="en-US" sz="1200" dirty="0">
                          <a:latin typeface="Consolas" panose="020B0609020204030204" pitchFamily="49" charset="0"/>
                          <a:cs typeface="Consolas" panose="020B0609020204030204" pitchFamily="49" charset="0"/>
                        </a:rPr>
                        <a:t>(C , D , E , F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0022354"/>
                  </a:ext>
                </a:extLst>
              </a:tr>
            </a:tbl>
          </a:graphicData>
        </a:graphic>
      </p:graphicFrame>
      <p:sp>
        <p:nvSpPr>
          <p:cNvPr id="7" name="TextBox 6">
            <a:extLst>
              <a:ext uri="{FF2B5EF4-FFF2-40B4-BE49-F238E27FC236}">
                <a16:creationId xmlns:a16="http://schemas.microsoft.com/office/drawing/2014/main" id="{8486CD9F-8FE9-6E4A-BF17-31339D7027E3}"/>
              </a:ext>
            </a:extLst>
          </p:cNvPr>
          <p:cNvSpPr txBox="1"/>
          <p:nvPr/>
        </p:nvSpPr>
        <p:spPr>
          <a:xfrm>
            <a:off x="5498275" y="726128"/>
            <a:ext cx="3332969" cy="707886"/>
          </a:xfrm>
          <a:prstGeom prst="rect">
            <a:avLst/>
          </a:prstGeom>
          <a:noFill/>
        </p:spPr>
        <p:txBody>
          <a:bodyPr wrap="square">
            <a:spAutoFit/>
          </a:bodyPr>
          <a:lstStyle/>
          <a:p>
            <a:r>
              <a:rPr lang="en-US" sz="2000" dirty="0">
                <a:latin typeface="Cambria" panose="02040503050406030204" pitchFamily="18" charset="0"/>
              </a:rPr>
              <a:t>← C code for vector add/sub </a:t>
            </a:r>
          </a:p>
          <a:p>
            <a:r>
              <a:rPr lang="en-US" sz="2000" dirty="0">
                <a:latin typeface="Cambria" panose="02040503050406030204" pitchFamily="18" charset="0"/>
              </a:rPr>
              <a:t>with predicated execution</a:t>
            </a:r>
          </a:p>
        </p:txBody>
      </p:sp>
      <p:sp>
        <p:nvSpPr>
          <p:cNvPr id="8" name="TextBox 7">
            <a:extLst>
              <a:ext uri="{FF2B5EF4-FFF2-40B4-BE49-F238E27FC236}">
                <a16:creationId xmlns:a16="http://schemas.microsoft.com/office/drawing/2014/main" id="{F2A767A5-BEC6-E047-9285-EB154F0BEF24}"/>
              </a:ext>
            </a:extLst>
          </p:cNvPr>
          <p:cNvSpPr txBox="1"/>
          <p:nvPr/>
        </p:nvSpPr>
        <p:spPr>
          <a:xfrm>
            <a:off x="848086" y="5733033"/>
            <a:ext cx="3645725" cy="707886"/>
          </a:xfrm>
          <a:prstGeom prst="rect">
            <a:avLst/>
          </a:prstGeom>
          <a:noFill/>
        </p:spPr>
        <p:txBody>
          <a:bodyPr wrap="square">
            <a:spAutoFit/>
          </a:bodyPr>
          <a:lstStyle/>
          <a:p>
            <a:r>
              <a:rPr lang="en-US" sz="2000" dirty="0">
                <a:latin typeface="Cambria" panose="02040503050406030204" pitchFamily="18" charset="0"/>
              </a:rPr>
              <a:t>Equivalent code using SIMDRAM operations →</a:t>
            </a:r>
          </a:p>
        </p:txBody>
      </p:sp>
    </p:spTree>
    <p:extLst>
      <p:ext uri="{BB962C8B-B14F-4D97-AF65-F5344CB8AC3E}">
        <p14:creationId xmlns:p14="http://schemas.microsoft.com/office/powerpoint/2010/main" val="3358659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3BF22D97-0594-F647-A8A5-87AFFC14BB97}"/>
              </a:ext>
            </a:extLst>
          </p:cNvPr>
          <p:cNvSpPr/>
          <p:nvPr/>
        </p:nvSpPr>
        <p:spPr>
          <a:xfrm>
            <a:off x="6181952" y="2708121"/>
            <a:ext cx="2743855"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1. ACTIVATE (ACT)</a:t>
            </a:r>
          </a:p>
        </p:txBody>
      </p:sp>
      <p:sp>
        <p:nvSpPr>
          <p:cNvPr id="53" name="Rectangle 52">
            <a:extLst>
              <a:ext uri="{FF2B5EF4-FFF2-40B4-BE49-F238E27FC236}">
                <a16:creationId xmlns:a16="http://schemas.microsoft.com/office/drawing/2014/main" id="{32FA565A-9881-BE46-A593-7A6AF4CFF731}"/>
              </a:ext>
            </a:extLst>
          </p:cNvPr>
          <p:cNvSpPr/>
          <p:nvPr/>
        </p:nvSpPr>
        <p:spPr>
          <a:xfrm>
            <a:off x="6181953" y="3446942"/>
            <a:ext cx="2743867"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2. READ/WRITE</a:t>
            </a:r>
          </a:p>
        </p:txBody>
      </p:sp>
      <p:sp>
        <p:nvSpPr>
          <p:cNvPr id="54" name="Rectangle 53">
            <a:extLst>
              <a:ext uri="{FF2B5EF4-FFF2-40B4-BE49-F238E27FC236}">
                <a16:creationId xmlns:a16="http://schemas.microsoft.com/office/drawing/2014/main" id="{6F901726-3B4C-4144-B200-F174599FCE05}"/>
              </a:ext>
            </a:extLst>
          </p:cNvPr>
          <p:cNvSpPr/>
          <p:nvPr/>
        </p:nvSpPr>
        <p:spPr>
          <a:xfrm>
            <a:off x="6181953" y="4185763"/>
            <a:ext cx="2743868" cy="404637"/>
          </a:xfrm>
          <a:prstGeom prst="rect">
            <a:avLst/>
          </a:prstGeom>
          <a:solidFill>
            <a:srgbClr val="2D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3. PRECHARGE (PRE)</a:t>
            </a:r>
          </a:p>
        </p:txBody>
      </p:sp>
      <p:sp>
        <p:nvSpPr>
          <p:cNvPr id="2" name="Title 1">
            <a:extLst>
              <a:ext uri="{FF2B5EF4-FFF2-40B4-BE49-F238E27FC236}">
                <a16:creationId xmlns:a16="http://schemas.microsoft.com/office/drawing/2014/main" id="{CF1AD4B4-B279-0747-9C44-DF1A419ACBFC}"/>
              </a:ext>
            </a:extLst>
          </p:cNvPr>
          <p:cNvSpPr>
            <a:spLocks noGrp="1"/>
          </p:cNvSpPr>
          <p:nvPr>
            <p:ph type="title"/>
          </p:nvPr>
        </p:nvSpPr>
        <p:spPr/>
        <p:txBody>
          <a:bodyPr>
            <a:normAutofit fontScale="90000"/>
          </a:bodyPr>
          <a:lstStyle/>
          <a:p>
            <a:r>
              <a:rPr lang="en-US" dirty="0"/>
              <a:t>DRAM Cell </a:t>
            </a:r>
            <a:r>
              <a:rPr lang="en-US"/>
              <a:t>Operation (III)</a:t>
            </a:r>
            <a:endParaRPr lang="en-US" dirty="0"/>
          </a:p>
        </p:txBody>
      </p:sp>
      <p:cxnSp>
        <p:nvCxnSpPr>
          <p:cNvPr id="4" name="Straight Connector 3">
            <a:extLst>
              <a:ext uri="{FF2B5EF4-FFF2-40B4-BE49-F238E27FC236}">
                <a16:creationId xmlns:a16="http://schemas.microsoft.com/office/drawing/2014/main" id="{B876BB91-B7AF-D446-8C5F-9C16B05D260A}"/>
              </a:ext>
            </a:extLst>
          </p:cNvPr>
          <p:cNvCxnSpPr>
            <a:cxnSpLocks/>
          </p:cNvCxnSpPr>
          <p:nvPr/>
        </p:nvCxnSpPr>
        <p:spPr>
          <a:xfrm>
            <a:off x="1650748" y="1871628"/>
            <a:ext cx="2121132"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9A1EB0-B769-7342-AD5E-458137845468}"/>
              </a:ext>
            </a:extLst>
          </p:cNvPr>
          <p:cNvCxnSpPr>
            <a:cxnSpLocks/>
          </p:cNvCxnSpPr>
          <p:nvPr/>
        </p:nvCxnSpPr>
        <p:spPr>
          <a:xfrm>
            <a:off x="4493811" y="2212009"/>
            <a:ext cx="0" cy="2433981"/>
          </a:xfrm>
          <a:prstGeom prst="line">
            <a:avLst/>
          </a:prstGeom>
          <a:ln w="19050">
            <a:solidFill>
              <a:srgbClr val="5A9BD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F116BA3-7A32-1F48-84AB-906C66D5468D}"/>
              </a:ext>
            </a:extLst>
          </p:cNvPr>
          <p:cNvSpPr/>
          <p:nvPr/>
        </p:nvSpPr>
        <p:spPr>
          <a:xfrm>
            <a:off x="2129709" y="2799106"/>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25" name="Rectangle 24">
            <a:extLst>
              <a:ext uri="{FF2B5EF4-FFF2-40B4-BE49-F238E27FC236}">
                <a16:creationId xmlns:a16="http://schemas.microsoft.com/office/drawing/2014/main" id="{AAA3F4CD-C2CB-D745-A72F-12FC7B0B358B}"/>
              </a:ext>
            </a:extLst>
          </p:cNvPr>
          <p:cNvSpPr/>
          <p:nvPr/>
        </p:nvSpPr>
        <p:spPr>
          <a:xfrm>
            <a:off x="1538039" y="1504872"/>
            <a:ext cx="1183337" cy="400110"/>
          </a:xfrm>
          <a:prstGeom prst="rect">
            <a:avLst/>
          </a:prstGeom>
        </p:spPr>
        <p:txBody>
          <a:bodyPr wrap="none">
            <a:spAutoFit/>
          </a:bodyPr>
          <a:lstStyle/>
          <a:p>
            <a:r>
              <a:rPr lang="en-US" sz="2000" dirty="0" err="1">
                <a:solidFill>
                  <a:schemeClr val="bg2">
                    <a:lumMod val="75000"/>
                  </a:schemeClr>
                </a:solidFill>
                <a:latin typeface="Cambria" panose="02040503050406030204" pitchFamily="18" charset="0"/>
                <a:cs typeface="Arial" panose="020B0604020202020204" pitchFamily="34" charset="0"/>
              </a:rPr>
              <a:t>wordline</a:t>
            </a:r>
            <a:endParaRPr lang="en-US" sz="2000" dirty="0">
              <a:solidFill>
                <a:schemeClr val="bg2">
                  <a:lumMod val="75000"/>
                </a:schemeClr>
              </a:solidFill>
              <a:latin typeface="Cambria" panose="02040503050406030204" pitchFamily="18" charset="0"/>
              <a:cs typeface="Arial" panose="020B0604020202020204" pitchFamily="34" charset="0"/>
            </a:endParaRPr>
          </a:p>
        </p:txBody>
      </p:sp>
      <p:sp>
        <p:nvSpPr>
          <p:cNvPr id="26" name="Rectangle 25">
            <a:extLst>
              <a:ext uri="{FF2B5EF4-FFF2-40B4-BE49-F238E27FC236}">
                <a16:creationId xmlns:a16="http://schemas.microsoft.com/office/drawing/2014/main" id="{78C372AC-EB48-0C4B-9738-5B0AC0C06329}"/>
              </a:ext>
            </a:extLst>
          </p:cNvPr>
          <p:cNvSpPr/>
          <p:nvPr/>
        </p:nvSpPr>
        <p:spPr>
          <a:xfrm>
            <a:off x="4512401" y="2459114"/>
            <a:ext cx="889987"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bitline</a:t>
            </a:r>
          </a:p>
        </p:txBody>
      </p:sp>
      <p:cxnSp>
        <p:nvCxnSpPr>
          <p:cNvPr id="23" name="Straight Connector 22">
            <a:extLst>
              <a:ext uri="{FF2B5EF4-FFF2-40B4-BE49-F238E27FC236}">
                <a16:creationId xmlns:a16="http://schemas.microsoft.com/office/drawing/2014/main" id="{B0D7C555-5D92-1141-9689-7E4F09F15839}"/>
              </a:ext>
            </a:extLst>
          </p:cNvPr>
          <p:cNvCxnSpPr>
            <a:cxnSpLocks/>
          </p:cNvCxnSpPr>
          <p:nvPr/>
        </p:nvCxnSpPr>
        <p:spPr>
          <a:xfrm flipV="1">
            <a:off x="3413960" y="1871628"/>
            <a:ext cx="0" cy="21728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4F7D819-1095-4744-AD66-7E0ADEEDCDB2}"/>
              </a:ext>
            </a:extLst>
          </p:cNvPr>
          <p:cNvCxnSpPr>
            <a:cxnSpLocks/>
          </p:cNvCxnSpPr>
          <p:nvPr/>
        </p:nvCxnSpPr>
        <p:spPr>
          <a:xfrm flipH="1">
            <a:off x="2271612" y="2571271"/>
            <a:ext cx="0" cy="219597"/>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6D149B2-DD50-6547-AD78-1C5D5ECA7AC5}"/>
              </a:ext>
            </a:extLst>
          </p:cNvPr>
          <p:cNvCxnSpPr>
            <a:cxnSpLocks/>
          </p:cNvCxnSpPr>
          <p:nvPr/>
        </p:nvCxnSpPr>
        <p:spPr>
          <a:xfrm>
            <a:off x="3053300" y="2572194"/>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2AD2FA7-CD4C-E940-A5BF-E6B1E0444286}"/>
              </a:ext>
            </a:extLst>
          </p:cNvPr>
          <p:cNvCxnSpPr>
            <a:cxnSpLocks/>
          </p:cNvCxnSpPr>
          <p:nvPr/>
        </p:nvCxnSpPr>
        <p:spPr>
          <a:xfrm flipV="1">
            <a:off x="3236901" y="2212009"/>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B8192FE-EAD2-AB47-80A3-CAA59ECB74EB}"/>
              </a:ext>
            </a:extLst>
          </p:cNvPr>
          <p:cNvCxnSpPr>
            <a:cxnSpLocks/>
          </p:cNvCxnSpPr>
          <p:nvPr/>
        </p:nvCxnSpPr>
        <p:spPr>
          <a:xfrm>
            <a:off x="3222271" y="2088913"/>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0C027D5-62D9-804A-B008-EAB389D025DB}"/>
              </a:ext>
            </a:extLst>
          </p:cNvPr>
          <p:cNvCxnSpPr>
            <a:cxnSpLocks/>
          </p:cNvCxnSpPr>
          <p:nvPr/>
        </p:nvCxnSpPr>
        <p:spPr>
          <a:xfrm flipV="1">
            <a:off x="3597835" y="2213734"/>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28E12E6-8AF9-9743-AF46-43967901B631}"/>
              </a:ext>
            </a:extLst>
          </p:cNvPr>
          <p:cNvCxnSpPr>
            <a:cxnSpLocks/>
          </p:cNvCxnSpPr>
          <p:nvPr/>
        </p:nvCxnSpPr>
        <p:spPr>
          <a:xfrm>
            <a:off x="3221773" y="2213734"/>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A16EC40-E71F-6C48-AEDC-911C05D25CB5}"/>
              </a:ext>
            </a:extLst>
          </p:cNvPr>
          <p:cNvCxnSpPr>
            <a:cxnSpLocks/>
          </p:cNvCxnSpPr>
          <p:nvPr/>
        </p:nvCxnSpPr>
        <p:spPr>
          <a:xfrm>
            <a:off x="3581462" y="2579509"/>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05A6062-B612-364E-8068-00E1FE69E0FA}"/>
              </a:ext>
            </a:extLst>
          </p:cNvPr>
          <p:cNvCxnSpPr>
            <a:cxnSpLocks/>
          </p:cNvCxnSpPr>
          <p:nvPr/>
        </p:nvCxnSpPr>
        <p:spPr>
          <a:xfrm>
            <a:off x="2263374" y="2568775"/>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D6B04B8-7B43-C04C-88CA-66E99030DF45}"/>
              </a:ext>
            </a:extLst>
          </p:cNvPr>
          <p:cNvCxnSpPr>
            <a:cxnSpLocks/>
          </p:cNvCxnSpPr>
          <p:nvPr/>
        </p:nvCxnSpPr>
        <p:spPr>
          <a:xfrm>
            <a:off x="3605150" y="2568775"/>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8138CB4B-0FC2-5241-8D60-B4F9D3C7C432}"/>
              </a:ext>
            </a:extLst>
          </p:cNvPr>
          <p:cNvSpPr/>
          <p:nvPr/>
        </p:nvSpPr>
        <p:spPr>
          <a:xfrm>
            <a:off x="4297263" y="4590400"/>
            <a:ext cx="386041" cy="400099"/>
          </a:xfrm>
          <a:prstGeom prst="rect">
            <a:avLst/>
          </a:prstGeom>
          <a:solidFill>
            <a:schemeClr val="accent1"/>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47" name="Rectangle 46">
            <a:extLst>
              <a:ext uri="{FF2B5EF4-FFF2-40B4-BE49-F238E27FC236}">
                <a16:creationId xmlns:a16="http://schemas.microsoft.com/office/drawing/2014/main" id="{53894945-3CF6-8744-99C8-D5C07F3F63B7}"/>
              </a:ext>
            </a:extLst>
          </p:cNvPr>
          <p:cNvSpPr/>
          <p:nvPr/>
        </p:nvSpPr>
        <p:spPr>
          <a:xfrm>
            <a:off x="2129709" y="2993520"/>
            <a:ext cx="267326" cy="27971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48" name="Rectangle 47">
            <a:extLst>
              <a:ext uri="{FF2B5EF4-FFF2-40B4-BE49-F238E27FC236}">
                <a16:creationId xmlns:a16="http://schemas.microsoft.com/office/drawing/2014/main" id="{9718E3CF-B984-7C40-BFE4-FF51CF8E177E}"/>
              </a:ext>
            </a:extLst>
          </p:cNvPr>
          <p:cNvSpPr/>
          <p:nvPr/>
        </p:nvSpPr>
        <p:spPr>
          <a:xfrm>
            <a:off x="3534280" y="4957901"/>
            <a:ext cx="1956241" cy="707886"/>
          </a:xfrm>
          <a:prstGeom prst="rect">
            <a:avLst/>
          </a:prstGeom>
        </p:spPr>
        <p:txBody>
          <a:bodyPr wrap="square">
            <a:spAutoFit/>
          </a:bodyPr>
          <a:lstStyle/>
          <a:p>
            <a:pPr algn="ctr"/>
            <a:r>
              <a:rPr lang="en-US" sz="2000" dirty="0">
                <a:solidFill>
                  <a:schemeClr val="bg2">
                    <a:lumMod val="75000"/>
                  </a:schemeClr>
                </a:solidFill>
                <a:latin typeface="Cambria" panose="02040503050406030204" pitchFamily="18" charset="0"/>
                <a:cs typeface="Arial" panose="020B0604020202020204" pitchFamily="34" charset="0"/>
              </a:rPr>
              <a:t>sense </a:t>
            </a:r>
          </a:p>
          <a:p>
            <a:pPr algn="ctr"/>
            <a:r>
              <a:rPr lang="en-US" sz="2000" dirty="0">
                <a:solidFill>
                  <a:schemeClr val="bg2">
                    <a:lumMod val="75000"/>
                  </a:schemeClr>
                </a:solidFill>
                <a:latin typeface="Cambria" panose="02040503050406030204" pitchFamily="18" charset="0"/>
                <a:cs typeface="Arial" panose="020B0604020202020204" pitchFamily="34" charset="0"/>
              </a:rPr>
              <a:t>amplifier</a:t>
            </a:r>
          </a:p>
        </p:txBody>
      </p:sp>
      <p:cxnSp>
        <p:nvCxnSpPr>
          <p:cNvPr id="49" name="Straight Connector 48">
            <a:extLst>
              <a:ext uri="{FF2B5EF4-FFF2-40B4-BE49-F238E27FC236}">
                <a16:creationId xmlns:a16="http://schemas.microsoft.com/office/drawing/2014/main" id="{E226F868-F3B0-AA42-910F-F1302B6C1B4F}"/>
              </a:ext>
            </a:extLst>
          </p:cNvPr>
          <p:cNvCxnSpPr>
            <a:cxnSpLocks/>
          </p:cNvCxnSpPr>
          <p:nvPr/>
        </p:nvCxnSpPr>
        <p:spPr>
          <a:xfrm>
            <a:off x="2176335" y="4790449"/>
            <a:ext cx="2121132"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0AF0DFF-A137-A643-8FD6-61FB3F4EFA23}"/>
              </a:ext>
            </a:extLst>
          </p:cNvPr>
          <p:cNvSpPr/>
          <p:nvPr/>
        </p:nvSpPr>
        <p:spPr>
          <a:xfrm>
            <a:off x="2097589" y="4726639"/>
            <a:ext cx="912429"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enable</a:t>
            </a:r>
          </a:p>
        </p:txBody>
      </p:sp>
      <p:sp>
        <p:nvSpPr>
          <p:cNvPr id="51" name="Rectangle 50">
            <a:extLst>
              <a:ext uri="{FF2B5EF4-FFF2-40B4-BE49-F238E27FC236}">
                <a16:creationId xmlns:a16="http://schemas.microsoft.com/office/drawing/2014/main" id="{9E30FCA3-C348-BA4A-BF74-2A1617DA46BF}"/>
              </a:ext>
            </a:extLst>
          </p:cNvPr>
          <p:cNvSpPr/>
          <p:nvPr/>
        </p:nvSpPr>
        <p:spPr>
          <a:xfrm>
            <a:off x="900288" y="2670833"/>
            <a:ext cx="1201931" cy="707886"/>
          </a:xfrm>
          <a:prstGeom prst="rect">
            <a:avLst/>
          </a:prstGeom>
        </p:spPr>
        <p:txBody>
          <a:bodyPr wrap="none">
            <a:spAutoFit/>
          </a:bodyPr>
          <a:lstStyle/>
          <a:p>
            <a:pPr algn="ctr"/>
            <a:r>
              <a:rPr lang="en-US" sz="2000" dirty="0">
                <a:solidFill>
                  <a:schemeClr val="bg2">
                    <a:lumMod val="75000"/>
                  </a:schemeClr>
                </a:solidFill>
                <a:latin typeface="Cambria" panose="02040503050406030204" pitchFamily="18" charset="0"/>
                <a:cs typeface="Arial" panose="020B0604020202020204" pitchFamily="34" charset="0"/>
              </a:rPr>
              <a:t>storage</a:t>
            </a:r>
          </a:p>
          <a:p>
            <a:pPr algn="ctr"/>
            <a:r>
              <a:rPr lang="en-US" sz="2000" dirty="0">
                <a:solidFill>
                  <a:schemeClr val="bg2">
                    <a:lumMod val="75000"/>
                  </a:schemeClr>
                </a:solidFill>
                <a:latin typeface="Cambria" panose="02040503050406030204" pitchFamily="18" charset="0"/>
                <a:cs typeface="Arial" panose="020B0604020202020204" pitchFamily="34" charset="0"/>
              </a:rPr>
              <a:t>capacitor</a:t>
            </a:r>
          </a:p>
        </p:txBody>
      </p:sp>
      <p:sp>
        <p:nvSpPr>
          <p:cNvPr id="52" name="Rectangle 51">
            <a:extLst>
              <a:ext uri="{FF2B5EF4-FFF2-40B4-BE49-F238E27FC236}">
                <a16:creationId xmlns:a16="http://schemas.microsoft.com/office/drawing/2014/main" id="{BD949B28-3604-3447-A0C2-9F29EEDA90FC}"/>
              </a:ext>
            </a:extLst>
          </p:cNvPr>
          <p:cNvSpPr/>
          <p:nvPr/>
        </p:nvSpPr>
        <p:spPr>
          <a:xfrm>
            <a:off x="2805664" y="2542279"/>
            <a:ext cx="1279517" cy="707886"/>
          </a:xfrm>
          <a:prstGeom prst="rect">
            <a:avLst/>
          </a:prstGeom>
        </p:spPr>
        <p:txBody>
          <a:bodyPr wrap="none">
            <a:spAutoFit/>
          </a:bodyPr>
          <a:lstStyle/>
          <a:p>
            <a:pPr algn="ctr"/>
            <a:r>
              <a:rPr lang="en-US" sz="2000" dirty="0">
                <a:solidFill>
                  <a:schemeClr val="bg2">
                    <a:lumMod val="75000"/>
                  </a:schemeClr>
                </a:solidFill>
                <a:latin typeface="Cambria" panose="02040503050406030204" pitchFamily="18" charset="0"/>
                <a:cs typeface="Arial" panose="020B0604020202020204" pitchFamily="34" charset="0"/>
              </a:rPr>
              <a:t>access </a:t>
            </a:r>
          </a:p>
          <a:p>
            <a:pPr algn="ctr"/>
            <a:r>
              <a:rPr lang="en-US" sz="2000" dirty="0">
                <a:solidFill>
                  <a:schemeClr val="bg2">
                    <a:lumMod val="75000"/>
                  </a:schemeClr>
                </a:solidFill>
                <a:latin typeface="Cambria" panose="02040503050406030204" pitchFamily="18" charset="0"/>
                <a:cs typeface="Arial" panose="020B0604020202020204" pitchFamily="34" charset="0"/>
              </a:rPr>
              <a:t>transistor</a:t>
            </a:r>
          </a:p>
        </p:txBody>
      </p:sp>
      <p:sp>
        <p:nvSpPr>
          <p:cNvPr id="62" name="Rectangle 61">
            <a:extLst>
              <a:ext uri="{FF2B5EF4-FFF2-40B4-BE49-F238E27FC236}">
                <a16:creationId xmlns:a16="http://schemas.microsoft.com/office/drawing/2014/main" id="{60B40C6E-D44C-AB49-93F8-663728619DE4}"/>
              </a:ext>
            </a:extLst>
          </p:cNvPr>
          <p:cNvSpPr/>
          <p:nvPr/>
        </p:nvSpPr>
        <p:spPr>
          <a:xfrm>
            <a:off x="2129707" y="2801621"/>
            <a:ext cx="267330" cy="373190"/>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63" name="Rectangle 62">
            <a:extLst>
              <a:ext uri="{FF2B5EF4-FFF2-40B4-BE49-F238E27FC236}">
                <a16:creationId xmlns:a16="http://schemas.microsoft.com/office/drawing/2014/main" id="{9A7EB0D1-717C-0E4B-A0B9-F2FF136A2D36}"/>
              </a:ext>
            </a:extLst>
          </p:cNvPr>
          <p:cNvSpPr/>
          <p:nvPr/>
        </p:nvSpPr>
        <p:spPr>
          <a:xfrm>
            <a:off x="4221759" y="1811899"/>
            <a:ext cx="786538" cy="400110"/>
          </a:xfrm>
          <a:prstGeom prst="rect">
            <a:avLst/>
          </a:prstGeom>
        </p:spPr>
        <p:txBody>
          <a:bodyPr wrap="square">
            <a:spAutoFit/>
          </a:bodyPr>
          <a:lstStyle/>
          <a:p>
            <a:r>
              <a:rPr lang="en-US" sz="2000" b="1" dirty="0">
                <a:solidFill>
                  <a:srgbClr val="00B0F0"/>
                </a:solidFill>
                <a:latin typeface="Cambria" panose="02040503050406030204" pitchFamily="18" charset="0"/>
              </a:rPr>
              <a:t>V</a:t>
            </a:r>
            <a:r>
              <a:rPr lang="en-US" sz="2000" b="1" baseline="-25000" dirty="0">
                <a:solidFill>
                  <a:srgbClr val="00B0F0"/>
                </a:solidFill>
                <a:latin typeface="Cambria" panose="02040503050406030204" pitchFamily="18" charset="0"/>
              </a:rPr>
              <a:t>DD</a:t>
            </a:r>
            <a:endParaRPr lang="en-US" sz="2000" baseline="-25000" dirty="0">
              <a:solidFill>
                <a:srgbClr val="00B0F0"/>
              </a:solidFill>
              <a:latin typeface="Cambria" panose="02040503050406030204" pitchFamily="18" charset="0"/>
            </a:endParaRPr>
          </a:p>
        </p:txBody>
      </p:sp>
      <p:sp>
        <p:nvSpPr>
          <p:cNvPr id="66" name="Rectangle 65">
            <a:extLst>
              <a:ext uri="{FF2B5EF4-FFF2-40B4-BE49-F238E27FC236}">
                <a16:creationId xmlns:a16="http://schemas.microsoft.com/office/drawing/2014/main" id="{37E94E55-A506-8A49-870C-E741EDF3E3C5}"/>
              </a:ext>
            </a:extLst>
          </p:cNvPr>
          <p:cNvSpPr/>
          <p:nvPr/>
        </p:nvSpPr>
        <p:spPr>
          <a:xfrm>
            <a:off x="2128684" y="2799107"/>
            <a:ext cx="267326" cy="477436"/>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34" name="Rectangle 33">
            <a:extLst>
              <a:ext uri="{FF2B5EF4-FFF2-40B4-BE49-F238E27FC236}">
                <a16:creationId xmlns:a16="http://schemas.microsoft.com/office/drawing/2014/main" id="{93C357D4-BC80-594C-8957-F57A722F445B}"/>
              </a:ext>
            </a:extLst>
          </p:cNvPr>
          <p:cNvSpPr/>
          <p:nvPr/>
        </p:nvSpPr>
        <p:spPr>
          <a:xfrm>
            <a:off x="4047715" y="1816912"/>
            <a:ext cx="885135" cy="400110"/>
          </a:xfrm>
          <a:prstGeom prst="rect">
            <a:avLst/>
          </a:prstGeom>
          <a:noFill/>
          <a:ln w="12700">
            <a:noFill/>
            <a:prstDash val="sysDot"/>
          </a:ln>
        </p:spPr>
        <p:txBody>
          <a:bodyPr wrap="square">
            <a:spAutoFit/>
          </a:bodyPr>
          <a:lstStyle/>
          <a:p>
            <a:r>
              <a:rPr lang="en-US" sz="2000" dirty="0">
                <a:latin typeface="Cambria" panose="02040503050406030204" pitchFamily="18" charset="0"/>
                <a:cs typeface="Arial" panose="020B0604020202020204" pitchFamily="34" charset="0"/>
              </a:rPr>
              <a:t>½ V</a:t>
            </a:r>
            <a:r>
              <a:rPr lang="en-US" sz="2000" baseline="-25000" dirty="0">
                <a:latin typeface="Cambria" panose="02040503050406030204" pitchFamily="18" charset="0"/>
                <a:cs typeface="Arial" panose="020B0604020202020204" pitchFamily="34" charset="0"/>
              </a:rPr>
              <a:t>DD</a:t>
            </a:r>
          </a:p>
        </p:txBody>
      </p:sp>
      <p:sp>
        <p:nvSpPr>
          <p:cNvPr id="38" name="Rectangle 37">
            <a:extLst>
              <a:ext uri="{FF2B5EF4-FFF2-40B4-BE49-F238E27FC236}">
                <a16:creationId xmlns:a16="http://schemas.microsoft.com/office/drawing/2014/main" id="{924CF026-BD34-5344-87B0-ACA6D99B8FA4}"/>
              </a:ext>
            </a:extLst>
          </p:cNvPr>
          <p:cNvSpPr/>
          <p:nvPr/>
        </p:nvSpPr>
        <p:spPr>
          <a:xfrm>
            <a:off x="5028994" y="1765023"/>
            <a:ext cx="3960893" cy="400110"/>
          </a:xfrm>
          <a:prstGeom prst="rect">
            <a:avLst/>
          </a:prstGeom>
        </p:spPr>
        <p:txBody>
          <a:bodyPr wrap="none">
            <a:spAutoFit/>
          </a:bodyPr>
          <a:lstStyle/>
          <a:p>
            <a:pPr algn="ctr"/>
            <a:r>
              <a:rPr lang="en-US" sz="2000" dirty="0">
                <a:latin typeface="Cambria" panose="02040503050406030204" pitchFamily="18" charset="0"/>
                <a:cs typeface="Arial" panose="020B0604020202020204" pitchFamily="34" charset="0"/>
              </a:rPr>
              <a:t>2. </a:t>
            </a:r>
            <a:r>
              <a:rPr lang="en-US" sz="2000" dirty="0" err="1">
                <a:solidFill>
                  <a:srgbClr val="C02900"/>
                </a:solidFill>
                <a:latin typeface="Cambria" panose="02040503050406030204" pitchFamily="18" charset="0"/>
                <a:cs typeface="Arial" panose="020B0604020202020204" pitchFamily="34" charset="0"/>
              </a:rPr>
              <a:t>precharge</a:t>
            </a:r>
            <a:r>
              <a:rPr lang="en-US" sz="2000" dirty="0">
                <a:solidFill>
                  <a:srgbClr val="C02900"/>
                </a:solidFill>
                <a:latin typeface="Cambria" panose="02040503050406030204" pitchFamily="18" charset="0"/>
                <a:cs typeface="Arial" panose="020B0604020202020204" pitchFamily="34" charset="0"/>
              </a:rPr>
              <a:t> bitline </a:t>
            </a:r>
            <a:r>
              <a:rPr lang="en-US" sz="2000" dirty="0">
                <a:latin typeface="Cambria" panose="02040503050406030204" pitchFamily="18" charset="0"/>
                <a:cs typeface="Arial" panose="020B0604020202020204" pitchFamily="34" charset="0"/>
              </a:rPr>
              <a:t>for next access</a:t>
            </a:r>
          </a:p>
        </p:txBody>
      </p:sp>
      <p:sp>
        <p:nvSpPr>
          <p:cNvPr id="39" name="Rectangle 38">
            <a:extLst>
              <a:ext uri="{FF2B5EF4-FFF2-40B4-BE49-F238E27FC236}">
                <a16:creationId xmlns:a16="http://schemas.microsoft.com/office/drawing/2014/main" id="{C65447AF-051A-DF44-BCC4-1FE148296EE4}"/>
              </a:ext>
            </a:extLst>
          </p:cNvPr>
          <p:cNvSpPr/>
          <p:nvPr/>
        </p:nvSpPr>
        <p:spPr>
          <a:xfrm>
            <a:off x="411699" y="1457956"/>
            <a:ext cx="1210589" cy="707886"/>
          </a:xfrm>
          <a:prstGeom prst="rect">
            <a:avLst/>
          </a:prstGeom>
        </p:spPr>
        <p:txBody>
          <a:bodyPr wrap="none">
            <a:spAutoFit/>
          </a:bodyPr>
          <a:lstStyle/>
          <a:p>
            <a:pPr algn="ctr"/>
            <a:r>
              <a:rPr lang="en-US" sz="2000" dirty="0">
                <a:latin typeface="Cambria" panose="02040503050406030204" pitchFamily="18" charset="0"/>
                <a:cs typeface="Arial" panose="020B0604020202020204" pitchFamily="34" charset="0"/>
              </a:rPr>
              <a:t>1. </a:t>
            </a:r>
            <a:r>
              <a:rPr lang="en-US" sz="2000" dirty="0">
                <a:solidFill>
                  <a:srgbClr val="C02900"/>
                </a:solidFill>
                <a:latin typeface="Cambria" panose="02040503050406030204" pitchFamily="18" charset="0"/>
                <a:cs typeface="Arial" panose="020B0604020202020204" pitchFamily="34" charset="0"/>
              </a:rPr>
              <a:t>lower </a:t>
            </a:r>
          </a:p>
          <a:p>
            <a:pPr algn="ctr"/>
            <a:r>
              <a:rPr lang="en-US" sz="2000" dirty="0" err="1">
                <a:solidFill>
                  <a:srgbClr val="C02900"/>
                </a:solidFill>
                <a:latin typeface="Cambria" panose="02040503050406030204" pitchFamily="18" charset="0"/>
                <a:cs typeface="Arial" panose="020B0604020202020204" pitchFamily="34" charset="0"/>
              </a:rPr>
              <a:t>wordline</a:t>
            </a:r>
            <a:endParaRPr lang="en-US" sz="2000" dirty="0">
              <a:solidFill>
                <a:srgbClr val="C02900"/>
              </a:solidFill>
              <a:latin typeface="Cambria" panose="02040503050406030204" pitchFamily="18" charset="0"/>
              <a:cs typeface="Arial" panose="020B0604020202020204" pitchFamily="34" charset="0"/>
            </a:endParaRPr>
          </a:p>
        </p:txBody>
      </p:sp>
      <p:sp>
        <p:nvSpPr>
          <p:cNvPr id="41" name="Rectangle 40">
            <a:extLst>
              <a:ext uri="{FF2B5EF4-FFF2-40B4-BE49-F238E27FC236}">
                <a16:creationId xmlns:a16="http://schemas.microsoft.com/office/drawing/2014/main" id="{ADCF052E-ED77-6C42-8234-55F65AB5E10E}"/>
              </a:ext>
            </a:extLst>
          </p:cNvPr>
          <p:cNvSpPr/>
          <p:nvPr/>
        </p:nvSpPr>
        <p:spPr>
          <a:xfrm>
            <a:off x="242693" y="4494171"/>
            <a:ext cx="1853391" cy="707886"/>
          </a:xfrm>
          <a:prstGeom prst="rect">
            <a:avLst/>
          </a:prstGeom>
        </p:spPr>
        <p:txBody>
          <a:bodyPr wrap="none">
            <a:spAutoFit/>
          </a:bodyPr>
          <a:lstStyle/>
          <a:p>
            <a:pPr algn="ctr"/>
            <a:r>
              <a:rPr lang="en-US" sz="2000" dirty="0">
                <a:latin typeface="Cambria" panose="02040503050406030204" pitchFamily="18" charset="0"/>
                <a:cs typeface="Arial" panose="020B0604020202020204" pitchFamily="34" charset="0"/>
              </a:rPr>
              <a:t>3. </a:t>
            </a:r>
            <a:r>
              <a:rPr lang="en-US" sz="2000" dirty="0">
                <a:solidFill>
                  <a:srgbClr val="C02900"/>
                </a:solidFill>
                <a:latin typeface="Cambria" panose="02040503050406030204" pitchFamily="18" charset="0"/>
                <a:cs typeface="Arial" panose="020B0604020202020204" pitchFamily="34" charset="0"/>
              </a:rPr>
              <a:t>disable</a:t>
            </a:r>
          </a:p>
          <a:p>
            <a:pPr algn="ctr"/>
            <a:r>
              <a:rPr lang="en-US" sz="2000" dirty="0">
                <a:solidFill>
                  <a:srgbClr val="C02900"/>
                </a:solidFill>
                <a:latin typeface="Cambria" panose="02040503050406030204" pitchFamily="18" charset="0"/>
                <a:cs typeface="Arial" panose="020B0604020202020204" pitchFamily="34" charset="0"/>
              </a:rPr>
              <a:t>sense amplifier</a:t>
            </a:r>
          </a:p>
        </p:txBody>
      </p:sp>
    </p:spTree>
    <p:extLst>
      <p:ext uri="{BB962C8B-B14F-4D97-AF65-F5344CB8AC3E}">
        <p14:creationId xmlns:p14="http://schemas.microsoft.com/office/powerpoint/2010/main" val="244971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7" presetClass="emph" presetSubtype="2" fill="hold" nodeType="withEffect">
                                  <p:stCondLst>
                                    <p:cond delay="0"/>
                                  </p:stCondLst>
                                  <p:childTnLst>
                                    <p:animClr clrSpc="rgb" dir="cw">
                                      <p:cBhvr>
                                        <p:cTn id="9" dur="1000" fill="hold"/>
                                        <p:tgtEl>
                                          <p:spTgt spid="4"/>
                                        </p:tgtEl>
                                        <p:attrNameLst>
                                          <p:attrName>stroke.color</p:attrName>
                                        </p:attrNameLst>
                                      </p:cBhvr>
                                      <p:to>
                                        <a:schemeClr val="tx1"/>
                                      </p:to>
                                    </p:animClr>
                                    <p:set>
                                      <p:cBhvr>
                                        <p:cTn id="10" dur="1000" fill="hold"/>
                                        <p:tgtEl>
                                          <p:spTgt spid="4"/>
                                        </p:tgtEl>
                                        <p:attrNameLst>
                                          <p:attrName>stroke.on</p:attrName>
                                        </p:attrNameLst>
                                      </p:cBhvr>
                                      <p:to>
                                        <p:strVal val="true"/>
                                      </p:to>
                                    </p:set>
                                  </p:childTnLst>
                                </p:cTn>
                              </p:par>
                              <p:par>
                                <p:cTn id="11" presetID="7" presetClass="emph" presetSubtype="2" fill="hold" nodeType="withEffect">
                                  <p:stCondLst>
                                    <p:cond delay="0"/>
                                  </p:stCondLst>
                                  <p:childTnLst>
                                    <p:animClr clrSpc="rgb" dir="cw">
                                      <p:cBhvr>
                                        <p:cTn id="12" dur="1000" fill="hold"/>
                                        <p:tgtEl>
                                          <p:spTgt spid="23"/>
                                        </p:tgtEl>
                                        <p:attrNameLst>
                                          <p:attrName>stroke.color</p:attrName>
                                        </p:attrNameLst>
                                      </p:cBhvr>
                                      <p:to>
                                        <a:schemeClr val="tx1"/>
                                      </p:to>
                                    </p:animClr>
                                    <p:set>
                                      <p:cBhvr>
                                        <p:cTn id="13" dur="1000" fill="hold"/>
                                        <p:tgtEl>
                                          <p:spTgt spid="23"/>
                                        </p:tgtEl>
                                        <p:attrNameLst>
                                          <p:attrName>stroke.on</p:attrName>
                                        </p:attrNameLst>
                                      </p:cBhvr>
                                      <p:to>
                                        <p:strVal val="true"/>
                                      </p:to>
                                    </p:set>
                                  </p:childTnLst>
                                </p:cTn>
                              </p:par>
                              <p:par>
                                <p:cTn id="14" presetID="7" presetClass="emph" presetSubtype="2" fill="hold" nodeType="withEffect">
                                  <p:stCondLst>
                                    <p:cond delay="0"/>
                                  </p:stCondLst>
                                  <p:childTnLst>
                                    <p:animClr clrSpc="rgb" dir="cw">
                                      <p:cBhvr>
                                        <p:cTn id="15" dur="1000" fill="hold"/>
                                        <p:tgtEl>
                                          <p:spTgt spid="22"/>
                                        </p:tgtEl>
                                        <p:attrNameLst>
                                          <p:attrName>stroke.color</p:attrName>
                                        </p:attrNameLst>
                                      </p:cBhvr>
                                      <p:to>
                                        <a:schemeClr val="tx1"/>
                                      </p:to>
                                    </p:animClr>
                                    <p:set>
                                      <p:cBhvr>
                                        <p:cTn id="16" dur="1000" fill="hold"/>
                                        <p:tgtEl>
                                          <p:spTgt spid="22"/>
                                        </p:tgtEl>
                                        <p:attrNameLst>
                                          <p:attrName>stroke.on</p:attrName>
                                        </p:attrNameLst>
                                      </p:cBhvr>
                                      <p:to>
                                        <p:strVal val="true"/>
                                      </p:to>
                                    </p:set>
                                  </p:childTnLst>
                                </p:cTn>
                              </p:par>
                              <p:par>
                                <p:cTn id="17" presetID="7" presetClass="emph" presetSubtype="2" fill="hold" nodeType="withEffect">
                                  <p:stCondLst>
                                    <p:cond delay="0"/>
                                  </p:stCondLst>
                                  <p:childTnLst>
                                    <p:animClr clrSpc="rgb" dir="cw">
                                      <p:cBhvr>
                                        <p:cTn id="18" dur="1000" fill="hold"/>
                                        <p:tgtEl>
                                          <p:spTgt spid="19"/>
                                        </p:tgtEl>
                                        <p:attrNameLst>
                                          <p:attrName>stroke.color</p:attrName>
                                        </p:attrNameLst>
                                      </p:cBhvr>
                                      <p:to>
                                        <a:schemeClr val="tx1"/>
                                      </p:to>
                                    </p:animClr>
                                    <p:set>
                                      <p:cBhvr>
                                        <p:cTn id="19" dur="1000" fill="hold"/>
                                        <p:tgtEl>
                                          <p:spTgt spid="19"/>
                                        </p:tgtEl>
                                        <p:attrNameLst>
                                          <p:attrName>stroke.on</p:attrName>
                                        </p:attrNameLst>
                                      </p:cBhvr>
                                      <p:to>
                                        <p:strVal val="true"/>
                                      </p:to>
                                    </p:set>
                                  </p:childTnLst>
                                </p:cTn>
                              </p:par>
                              <p:par>
                                <p:cTn id="20" presetID="7" presetClass="emph" presetSubtype="2" fill="hold" nodeType="withEffect">
                                  <p:stCondLst>
                                    <p:cond delay="0"/>
                                  </p:stCondLst>
                                  <p:childTnLst>
                                    <p:animClr clrSpc="rgb" dir="cw">
                                      <p:cBhvr>
                                        <p:cTn id="21" dur="1000" fill="hold"/>
                                        <p:tgtEl>
                                          <p:spTgt spid="37"/>
                                        </p:tgtEl>
                                        <p:attrNameLst>
                                          <p:attrName>stroke.color</p:attrName>
                                        </p:attrNameLst>
                                      </p:cBhvr>
                                      <p:to>
                                        <a:schemeClr val="tx1"/>
                                      </p:to>
                                    </p:animClr>
                                    <p:set>
                                      <p:cBhvr>
                                        <p:cTn id="22" dur="1000" fill="hold"/>
                                        <p:tgtEl>
                                          <p:spTgt spid="37"/>
                                        </p:tgtEl>
                                        <p:attrNameLst>
                                          <p:attrName>stroke.on</p:attrName>
                                        </p:attrNameLst>
                                      </p:cBhvr>
                                      <p:to>
                                        <p:strVal val="true"/>
                                      </p:to>
                                    </p:set>
                                  </p:childTnLst>
                                </p:cTn>
                              </p:par>
                              <p:par>
                                <p:cTn id="23" presetID="7" presetClass="emph" presetSubtype="2" fill="hold" nodeType="withEffect">
                                  <p:stCondLst>
                                    <p:cond delay="0"/>
                                  </p:stCondLst>
                                  <p:childTnLst>
                                    <p:animClr clrSpc="rgb" dir="cw">
                                      <p:cBhvr>
                                        <p:cTn id="24" dur="1000" fill="hold"/>
                                        <p:tgtEl>
                                          <p:spTgt spid="36"/>
                                        </p:tgtEl>
                                        <p:attrNameLst>
                                          <p:attrName>stroke.color</p:attrName>
                                        </p:attrNameLst>
                                      </p:cBhvr>
                                      <p:to>
                                        <a:schemeClr val="tx1"/>
                                      </p:to>
                                    </p:animClr>
                                    <p:set>
                                      <p:cBhvr>
                                        <p:cTn id="25" dur="1000" fill="hold"/>
                                        <p:tgtEl>
                                          <p:spTgt spid="36"/>
                                        </p:tgtEl>
                                        <p:attrNameLst>
                                          <p:attrName>stroke.on</p:attrName>
                                        </p:attrNameLst>
                                      </p:cBhvr>
                                      <p:to>
                                        <p:strVal val="true"/>
                                      </p:to>
                                    </p:set>
                                  </p:childTnLst>
                                </p:cTn>
                              </p:par>
                              <p:par>
                                <p:cTn id="26" presetID="7" presetClass="emph" presetSubtype="2" fill="hold" nodeType="withEffect">
                                  <p:stCondLst>
                                    <p:cond delay="0"/>
                                  </p:stCondLst>
                                  <p:childTnLst>
                                    <p:animClr clrSpc="rgb" dir="cw">
                                      <p:cBhvr>
                                        <p:cTn id="27" dur="1000" fill="hold"/>
                                        <p:tgtEl>
                                          <p:spTgt spid="40"/>
                                        </p:tgtEl>
                                        <p:attrNameLst>
                                          <p:attrName>stroke.color</p:attrName>
                                        </p:attrNameLst>
                                      </p:cBhvr>
                                      <p:to>
                                        <a:schemeClr val="tx1"/>
                                      </p:to>
                                    </p:animClr>
                                    <p:set>
                                      <p:cBhvr>
                                        <p:cTn id="28" dur="1000" fill="hold"/>
                                        <p:tgtEl>
                                          <p:spTgt spid="40"/>
                                        </p:tgtEl>
                                        <p:attrNameLst>
                                          <p:attrName>stroke.on</p:attrName>
                                        </p:attrNameLst>
                                      </p:cBhvr>
                                      <p:to>
                                        <p:strVal val="true"/>
                                      </p:to>
                                    </p:set>
                                  </p:childTnLst>
                                </p:cTn>
                              </p:par>
                              <p:par>
                                <p:cTn id="29" presetID="7" presetClass="emph" presetSubtype="2" fill="hold" nodeType="withEffect">
                                  <p:stCondLst>
                                    <p:cond delay="0"/>
                                  </p:stCondLst>
                                  <p:childTnLst>
                                    <p:animClr clrSpc="rgb" dir="cw">
                                      <p:cBhvr>
                                        <p:cTn id="30" dur="1000" fill="hold"/>
                                        <p:tgtEl>
                                          <p:spTgt spid="44"/>
                                        </p:tgtEl>
                                        <p:attrNameLst>
                                          <p:attrName>stroke.color</p:attrName>
                                        </p:attrNameLst>
                                      </p:cBhvr>
                                      <p:to>
                                        <a:schemeClr val="tx1"/>
                                      </p:to>
                                    </p:animClr>
                                    <p:set>
                                      <p:cBhvr>
                                        <p:cTn id="31" dur="1000" fill="hold"/>
                                        <p:tgtEl>
                                          <p:spTgt spid="44"/>
                                        </p:tgtEl>
                                        <p:attrNameLst>
                                          <p:attrName>stroke.on</p:attrName>
                                        </p:attrNameLst>
                                      </p:cBhvr>
                                      <p:to>
                                        <p:strVal val="true"/>
                                      </p:to>
                                    </p:set>
                                  </p:childTnLst>
                                </p:cTn>
                              </p:par>
                              <p:par>
                                <p:cTn id="32" presetID="7" presetClass="emph" presetSubtype="2" fill="hold" nodeType="withEffect">
                                  <p:stCondLst>
                                    <p:cond delay="0"/>
                                  </p:stCondLst>
                                  <p:childTnLst>
                                    <p:animClr clrSpc="rgb" dir="cw">
                                      <p:cBhvr>
                                        <p:cTn id="33" dur="1000" fill="hold"/>
                                        <p:tgtEl>
                                          <p:spTgt spid="42"/>
                                        </p:tgtEl>
                                        <p:attrNameLst>
                                          <p:attrName>stroke.color</p:attrName>
                                        </p:attrNameLst>
                                      </p:cBhvr>
                                      <p:to>
                                        <a:schemeClr val="tx1"/>
                                      </p:to>
                                    </p:animClr>
                                    <p:set>
                                      <p:cBhvr>
                                        <p:cTn id="34" dur="1000" fill="hold"/>
                                        <p:tgtEl>
                                          <p:spTgt spid="42"/>
                                        </p:tgtEl>
                                        <p:attrNameLst>
                                          <p:attrName>stroke.on</p:attrName>
                                        </p:attrNameLst>
                                      </p:cBhvr>
                                      <p:to>
                                        <p:strVal val="true"/>
                                      </p:to>
                                    </p:set>
                                  </p:childTnLst>
                                </p:cTn>
                              </p:par>
                              <p:par>
                                <p:cTn id="35" presetID="7" presetClass="emph" presetSubtype="2" fill="hold" nodeType="withEffect">
                                  <p:stCondLst>
                                    <p:cond delay="0"/>
                                  </p:stCondLst>
                                  <p:childTnLst>
                                    <p:animClr clrSpc="rgb" dir="cw">
                                      <p:cBhvr>
                                        <p:cTn id="36" dur="1000" fill="hold"/>
                                        <p:tgtEl>
                                          <p:spTgt spid="11"/>
                                        </p:tgtEl>
                                        <p:attrNameLst>
                                          <p:attrName>stroke.color</p:attrName>
                                        </p:attrNameLst>
                                      </p:cBhvr>
                                      <p:to>
                                        <a:schemeClr val="tx1"/>
                                      </p:to>
                                    </p:animClr>
                                    <p:set>
                                      <p:cBhvr>
                                        <p:cTn id="37" dur="1000" fill="hold"/>
                                        <p:tgtEl>
                                          <p:spTgt spid="11"/>
                                        </p:tgtEl>
                                        <p:attrNameLst>
                                          <p:attrName>stroke.on</p:attrName>
                                        </p:attrNameLst>
                                      </p:cBhvr>
                                      <p:to>
                                        <p:strVal val="true"/>
                                      </p:to>
                                    </p:set>
                                  </p:childTnLst>
                                </p:cTn>
                              </p:par>
                              <p:par>
                                <p:cTn id="38" presetID="7" presetClass="emph" presetSubtype="2" fill="hold" nodeType="withEffect">
                                  <p:stCondLst>
                                    <p:cond delay="0"/>
                                  </p:stCondLst>
                                  <p:childTnLst>
                                    <p:animClr clrSpc="rgb" dir="cw">
                                      <p:cBhvr>
                                        <p:cTn id="39" dur="1000" fill="hold"/>
                                        <p:tgtEl>
                                          <p:spTgt spid="17"/>
                                        </p:tgtEl>
                                        <p:attrNameLst>
                                          <p:attrName>stroke.color</p:attrName>
                                        </p:attrNameLst>
                                      </p:cBhvr>
                                      <p:to>
                                        <a:schemeClr val="tx1"/>
                                      </p:to>
                                    </p:animClr>
                                    <p:set>
                                      <p:cBhvr>
                                        <p:cTn id="40" dur="1000" fill="hold"/>
                                        <p:tgtEl>
                                          <p:spTgt spid="17"/>
                                        </p:tgtEl>
                                        <p:attrNameLst>
                                          <p:attrName>stroke.on</p:attrName>
                                        </p:attrNameLst>
                                      </p:cBhvr>
                                      <p:to>
                                        <p:strVal val="true"/>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39"/>
                                        </p:tgtEl>
                                      </p:cBhvr>
                                    </p:animEffect>
                                    <p:set>
                                      <p:cBhvr>
                                        <p:cTn id="45" dur="1" fill="hold">
                                          <p:stCondLst>
                                            <p:cond delay="499"/>
                                          </p:stCondLst>
                                        </p:cTn>
                                        <p:tgtEl>
                                          <p:spTgt spid="39"/>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childTnLst>
                                </p:cTn>
                              </p:par>
                              <p:par>
                                <p:cTn id="49" presetID="10" presetClass="exit" presetSubtype="0" fill="hold" grpId="0" nodeType="withEffect">
                                  <p:stCondLst>
                                    <p:cond delay="0"/>
                                  </p:stCondLst>
                                  <p:childTnLst>
                                    <p:animEffect transition="out" filter="fade">
                                      <p:cBhvr>
                                        <p:cTn id="50" dur="500"/>
                                        <p:tgtEl>
                                          <p:spTgt spid="63"/>
                                        </p:tgtEl>
                                      </p:cBhvr>
                                    </p:animEffect>
                                    <p:set>
                                      <p:cBhvr>
                                        <p:cTn id="51" dur="1" fill="hold">
                                          <p:stCondLst>
                                            <p:cond delay="499"/>
                                          </p:stCondLst>
                                        </p:cTn>
                                        <p:tgtEl>
                                          <p:spTgt spid="63"/>
                                        </p:tgtEl>
                                        <p:attrNameLst>
                                          <p:attrName>style.visibility</p:attrName>
                                        </p:attrNameLst>
                                      </p:cBhvr>
                                      <p:to>
                                        <p:strVal val="hidden"/>
                                      </p:to>
                                    </p:set>
                                  </p:childTnLst>
                                </p:cTn>
                              </p:par>
                              <p:par>
                                <p:cTn id="52" presetID="7" presetClass="emph" presetSubtype="2" fill="hold" nodeType="withEffect">
                                  <p:stCondLst>
                                    <p:cond delay="0"/>
                                  </p:stCondLst>
                                  <p:childTnLst>
                                    <p:animClr clrSpc="rgb" dir="cw">
                                      <p:cBhvr>
                                        <p:cTn id="53" dur="2000" fill="hold"/>
                                        <p:tgtEl>
                                          <p:spTgt spid="9"/>
                                        </p:tgtEl>
                                        <p:attrNameLst>
                                          <p:attrName>stroke.color</p:attrName>
                                        </p:attrNameLst>
                                      </p:cBhvr>
                                      <p:to>
                                        <a:schemeClr val="tx1"/>
                                      </p:to>
                                    </p:animClr>
                                    <p:set>
                                      <p:cBhvr>
                                        <p:cTn id="54" dur="2000" fill="hold"/>
                                        <p:tgtEl>
                                          <p:spTgt spid="9"/>
                                        </p:tgtEl>
                                        <p:attrNameLst>
                                          <p:attrName>stroke.on</p:attrName>
                                        </p:attrNameLst>
                                      </p:cBhvr>
                                      <p:to>
                                        <p:strVal val="true"/>
                                      </p:to>
                                    </p:set>
                                  </p:childTnLst>
                                </p:cTn>
                              </p:par>
                              <p:par>
                                <p:cTn id="55" presetID="1" presetClass="emph" presetSubtype="2" fill="hold" nodeType="withEffect">
                                  <p:stCondLst>
                                    <p:cond delay="0"/>
                                  </p:stCondLst>
                                  <p:childTnLst>
                                    <p:animClr clrSpc="rgb" dir="cw">
                                      <p:cBhvr>
                                        <p:cTn id="56" dur="2000" fill="hold"/>
                                        <p:tgtEl>
                                          <p:spTgt spid="46"/>
                                        </p:tgtEl>
                                        <p:attrNameLst>
                                          <p:attrName>fillcolor</p:attrName>
                                        </p:attrNameLst>
                                      </p:cBhvr>
                                      <p:to>
                                        <a:srgbClr val="EEDD88"/>
                                      </p:to>
                                    </p:animClr>
                                    <p:set>
                                      <p:cBhvr>
                                        <p:cTn id="57" dur="2000" fill="hold"/>
                                        <p:tgtEl>
                                          <p:spTgt spid="46"/>
                                        </p:tgtEl>
                                        <p:attrNameLst>
                                          <p:attrName>fill.type</p:attrName>
                                        </p:attrNameLst>
                                      </p:cBhvr>
                                      <p:to>
                                        <p:strVal val="solid"/>
                                      </p:to>
                                    </p:set>
                                    <p:set>
                                      <p:cBhvr>
                                        <p:cTn id="58" dur="2000" fill="hold"/>
                                        <p:tgtEl>
                                          <p:spTgt spid="46"/>
                                        </p:tgtEl>
                                        <p:attrNameLst>
                                          <p:attrName>fill.on</p:attrName>
                                        </p:attrNameLst>
                                      </p:cBhvr>
                                      <p:to>
                                        <p:strVal val="true"/>
                                      </p:to>
                                    </p:set>
                                  </p:childTnLst>
                                </p:cTn>
                              </p:par>
                              <p:par>
                                <p:cTn id="59" presetID="10"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38"/>
                                        </p:tgtEl>
                                      </p:cBhvr>
                                    </p:animEffect>
                                    <p:set>
                                      <p:cBhvr>
                                        <p:cTn id="66" dur="1" fill="hold">
                                          <p:stCondLst>
                                            <p:cond delay="499"/>
                                          </p:stCondLst>
                                        </p:cTn>
                                        <p:tgtEl>
                                          <p:spTgt spid="38"/>
                                        </p:tgtEl>
                                        <p:attrNameLst>
                                          <p:attrName>style.visibility</p:attrName>
                                        </p:attrNameLst>
                                      </p:cBhvr>
                                      <p:to>
                                        <p:strVal val="hidden"/>
                                      </p:to>
                                    </p:set>
                                  </p:childTnLst>
                                </p:cTn>
                              </p:par>
                              <p:par>
                                <p:cTn id="67" presetID="10" presetClass="entr" presetSubtype="0" fill="hold" grpId="0" nodeType="with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fade">
                                      <p:cBhvr>
                                        <p:cTn id="69" dur="500"/>
                                        <p:tgtEl>
                                          <p:spTgt spid="41"/>
                                        </p:tgtEl>
                                      </p:cBhvr>
                                    </p:animEffect>
                                  </p:childTnLst>
                                </p:cTn>
                              </p:par>
                              <p:par>
                                <p:cTn id="70" presetID="7" presetClass="emph" presetSubtype="2" fill="hold" nodeType="withEffect">
                                  <p:stCondLst>
                                    <p:cond delay="0"/>
                                  </p:stCondLst>
                                  <p:childTnLst>
                                    <p:animClr clrSpc="rgb" dir="cw">
                                      <p:cBhvr>
                                        <p:cTn id="71" dur="1000" fill="hold"/>
                                        <p:tgtEl>
                                          <p:spTgt spid="49"/>
                                        </p:tgtEl>
                                        <p:attrNameLst>
                                          <p:attrName>stroke.color</p:attrName>
                                        </p:attrNameLst>
                                      </p:cBhvr>
                                      <p:to>
                                        <a:schemeClr val="tx1"/>
                                      </p:to>
                                    </p:animClr>
                                    <p:set>
                                      <p:cBhvr>
                                        <p:cTn id="72" dur="1000" fill="hold"/>
                                        <p:tgtEl>
                                          <p:spTgt spid="49"/>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34" grpId="0"/>
      <p:bldP spid="38" grpId="0"/>
      <p:bldP spid="38" grpId="1"/>
      <p:bldP spid="39" grpId="0"/>
      <p:bldP spid="39" grpId="1"/>
      <p:bldP spid="4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EA10-48E2-8845-946C-CA15C19B3820}"/>
              </a:ext>
            </a:extLst>
          </p:cNvPr>
          <p:cNvSpPr>
            <a:spLocks noGrp="1"/>
          </p:cNvSpPr>
          <p:nvPr>
            <p:ph type="title"/>
          </p:nvPr>
        </p:nvSpPr>
        <p:spPr/>
        <p:txBody>
          <a:bodyPr>
            <a:normAutofit fontScale="90000"/>
          </a:bodyPr>
          <a:lstStyle/>
          <a:p>
            <a:r>
              <a:rPr lang="en-US" dirty="0"/>
              <a:t>Code Using SIMDRAM Instructions</a:t>
            </a:r>
          </a:p>
        </p:txBody>
      </p:sp>
      <p:graphicFrame>
        <p:nvGraphicFramePr>
          <p:cNvPr id="4" name="Table 4">
            <a:extLst>
              <a:ext uri="{FF2B5EF4-FFF2-40B4-BE49-F238E27FC236}">
                <a16:creationId xmlns:a16="http://schemas.microsoft.com/office/drawing/2014/main" id="{7DEF2596-3AED-384F-8507-64F674C64DDB}"/>
              </a:ext>
            </a:extLst>
          </p:cNvPr>
          <p:cNvGraphicFramePr>
            <a:graphicFrameLocks noGrp="1"/>
          </p:cNvGraphicFramePr>
          <p:nvPr>
            <p:extLst>
              <p:ext uri="{D42A27DB-BD31-4B8C-83A1-F6EECF244321}">
                <p14:modId xmlns:p14="http://schemas.microsoft.com/office/powerpoint/2010/main" val="1817306706"/>
              </p:ext>
            </p:extLst>
          </p:nvPr>
        </p:nvGraphicFramePr>
        <p:xfrm>
          <a:off x="156378" y="886615"/>
          <a:ext cx="5341897" cy="2194560"/>
        </p:xfrm>
        <a:graphic>
          <a:graphicData uri="http://schemas.openxmlformats.org/drawingml/2006/table">
            <a:tbl>
              <a:tblPr firstRow="1" bandRow="1">
                <a:tableStyleId>{2D5ABB26-0587-4C30-8999-92F81FD0307C}</a:tableStyleId>
              </a:tblPr>
              <a:tblGrid>
                <a:gridCol w="257491">
                  <a:extLst>
                    <a:ext uri="{9D8B030D-6E8A-4147-A177-3AD203B41FA5}">
                      <a16:colId xmlns:a16="http://schemas.microsoft.com/office/drawing/2014/main" val="2795896345"/>
                    </a:ext>
                  </a:extLst>
                </a:gridCol>
                <a:gridCol w="5084406">
                  <a:extLst>
                    <a:ext uri="{9D8B030D-6E8A-4147-A177-3AD203B41FA5}">
                      <a16:colId xmlns:a16="http://schemas.microsoft.com/office/drawing/2014/main" val="4180721553"/>
                    </a:ext>
                  </a:extLst>
                </a:gridCol>
              </a:tblGrid>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 </a:t>
                      </a:r>
                      <a:r>
                        <a:rPr lang="en-US" sz="1200" dirty="0">
                          <a:latin typeface="Consolas" panose="020B0609020204030204" pitchFamily="49" charset="0"/>
                          <a:cs typeface="Consolas" panose="020B0609020204030204" pitchFamily="49" charset="0"/>
                        </a:rPr>
                        <a:t>size = 65536;</a:t>
                      </a:r>
                    </a:p>
                  </a:txBody>
                  <a:tcPr marL="0" marR="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950481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82752730"/>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 , *B , *C =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69278557"/>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uint8_t</a:t>
                      </a:r>
                      <a:r>
                        <a:rPr lang="en-US" sz="1200" dirty="0">
                          <a:solidFill>
                            <a:srgbClr val="0070C0"/>
                          </a:solidFill>
                          <a:latin typeface="Consolas" panose="020B0609020204030204" pitchFamily="49" charset="0"/>
                          <a:cs typeface="Consolas" panose="020B0609020204030204" pitchFamily="49" charset="0"/>
                        </a:rPr>
                        <a: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55945574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20554773"/>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for</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0;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&lt; size ; ++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68393821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&gt;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3042032608"/>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if</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44918745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098150096"/>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else</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889506239"/>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78399853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8530596"/>
                  </a:ext>
                </a:extLst>
              </a:tr>
            </a:tbl>
          </a:graphicData>
        </a:graphic>
      </p:graphicFrame>
      <p:graphicFrame>
        <p:nvGraphicFramePr>
          <p:cNvPr id="5" name="Table 5">
            <a:extLst>
              <a:ext uri="{FF2B5EF4-FFF2-40B4-BE49-F238E27FC236}">
                <a16:creationId xmlns:a16="http://schemas.microsoft.com/office/drawing/2014/main" id="{FAEAE455-C1ED-9244-8632-20C3A5F3AF16}"/>
              </a:ext>
            </a:extLst>
          </p:cNvPr>
          <p:cNvGraphicFramePr>
            <a:graphicFrameLocks noGrp="1"/>
          </p:cNvGraphicFramePr>
          <p:nvPr>
            <p:extLst>
              <p:ext uri="{D42A27DB-BD31-4B8C-83A1-F6EECF244321}">
                <p14:modId xmlns:p14="http://schemas.microsoft.com/office/powerpoint/2010/main" val="2357942749"/>
              </p:ext>
            </p:extLst>
          </p:nvPr>
        </p:nvGraphicFramePr>
        <p:xfrm>
          <a:off x="3645725" y="3195361"/>
          <a:ext cx="5341897" cy="3245552"/>
        </p:xfrm>
        <a:graphic>
          <a:graphicData uri="http://schemas.openxmlformats.org/drawingml/2006/table">
            <a:tbl>
              <a:tblPr firstRow="1" bandRow="1">
                <a:tableStyleId>{2D5ABB26-0587-4C30-8999-92F81FD0307C}</a:tableStyleId>
              </a:tblPr>
              <a:tblGrid>
                <a:gridCol w="215063">
                  <a:extLst>
                    <a:ext uri="{9D8B030D-6E8A-4147-A177-3AD203B41FA5}">
                      <a16:colId xmlns:a16="http://schemas.microsoft.com/office/drawing/2014/main" val="2916340993"/>
                    </a:ext>
                  </a:extLst>
                </a:gridCol>
                <a:gridCol w="5126834">
                  <a:extLst>
                    <a:ext uri="{9D8B030D-6E8A-4147-A177-3AD203B41FA5}">
                      <a16:colId xmlns:a16="http://schemas.microsoft.com/office/drawing/2014/main" val="540741591"/>
                    </a:ext>
                  </a:extLst>
                </a:gridCol>
              </a:tblGrid>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size = 65536;</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67458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uint8</a:t>
                      </a:r>
                      <a:r>
                        <a:rPr lang="en-US" sz="1200" dirty="0">
                          <a:latin typeface="Consolas" panose="020B0609020204030204" pitchFamily="49" charset="0"/>
                          <a:cs typeface="Consolas" panose="020B0609020204030204" pitchFamily="49" charset="0"/>
                        </a:rPr>
                        <a:t>_t);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679032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 , *B , *C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277533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endParaRPr lang="en-US" sz="1200">
                        <a:latin typeface="Consolas" panose="020B0609020204030204" pitchFamily="49" charset="0"/>
                        <a:cs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7251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(A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47427723"/>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19030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(C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1606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(uint8_t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065514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chemeClr val="accent6">
                              <a:lumMod val="75000"/>
                            </a:schemeClr>
                          </a:solidFill>
                          <a:latin typeface="Consolas" panose="020B0609020204030204" pitchFamily="49" charset="0"/>
                          <a:cs typeface="Consolas" panose="020B0609020204030204" pitchFamily="49" charset="0"/>
                        </a:rPr>
                        <a:t>// D, E, F store intermediate data</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677862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*D , *E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7078612"/>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*F =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 malloc (size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832334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651510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bbop_add</a:t>
                      </a:r>
                      <a:r>
                        <a:rPr lang="en-US" sz="1200" dirty="0">
                          <a:latin typeface="Consolas" panose="020B0609020204030204" pitchFamily="49" charset="0"/>
                          <a:cs typeface="Consolas" panose="020B0609020204030204" pitchFamily="49" charset="0"/>
                        </a:rPr>
                        <a:t>(D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786490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bbop_sub</a:t>
                      </a:r>
                      <a:r>
                        <a:rPr lang="en-US" sz="1200" dirty="0">
                          <a:latin typeface="Consolas" panose="020B0609020204030204" pitchFamily="49" charset="0"/>
                          <a:cs typeface="Consolas" panose="020B0609020204030204" pitchFamily="49" charset="0"/>
                        </a:rPr>
                        <a:t>(E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157152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bbop_greater</a:t>
                      </a:r>
                      <a:r>
                        <a:rPr lang="en-US" sz="1200" dirty="0">
                          <a:latin typeface="Consolas" panose="020B0609020204030204" pitchFamily="49" charset="0"/>
                          <a:cs typeface="Consolas" panose="020B0609020204030204" pitchFamily="49" charset="0"/>
                        </a:rPr>
                        <a:t>(F , A ,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775079464"/>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bbop_if_else</a:t>
                      </a:r>
                      <a:r>
                        <a:rPr lang="en-US" sz="1200" dirty="0">
                          <a:latin typeface="Consolas" panose="020B0609020204030204" pitchFamily="49" charset="0"/>
                          <a:cs typeface="Consolas" panose="020B0609020204030204" pitchFamily="49" charset="0"/>
                        </a:rPr>
                        <a:t>(C , D , E , F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0022354"/>
                  </a:ext>
                </a:extLst>
              </a:tr>
            </a:tbl>
          </a:graphicData>
        </a:graphic>
      </p:graphicFrame>
      <p:sp>
        <p:nvSpPr>
          <p:cNvPr id="7" name="TextBox 6">
            <a:extLst>
              <a:ext uri="{FF2B5EF4-FFF2-40B4-BE49-F238E27FC236}">
                <a16:creationId xmlns:a16="http://schemas.microsoft.com/office/drawing/2014/main" id="{8486CD9F-8FE9-6E4A-BF17-31339D7027E3}"/>
              </a:ext>
            </a:extLst>
          </p:cNvPr>
          <p:cNvSpPr txBox="1"/>
          <p:nvPr/>
        </p:nvSpPr>
        <p:spPr>
          <a:xfrm>
            <a:off x="5498275" y="726128"/>
            <a:ext cx="3332969" cy="707886"/>
          </a:xfrm>
          <a:prstGeom prst="rect">
            <a:avLst/>
          </a:prstGeom>
          <a:noFill/>
        </p:spPr>
        <p:txBody>
          <a:bodyPr wrap="square">
            <a:spAutoFit/>
          </a:bodyPr>
          <a:lstStyle/>
          <a:p>
            <a:r>
              <a:rPr lang="en-US" sz="2000" dirty="0">
                <a:latin typeface="Cambria" panose="02040503050406030204" pitchFamily="18" charset="0"/>
              </a:rPr>
              <a:t>← C code for vector add/sub </a:t>
            </a:r>
          </a:p>
          <a:p>
            <a:r>
              <a:rPr lang="en-US" sz="2000" dirty="0">
                <a:latin typeface="Cambria" panose="02040503050406030204" pitchFamily="18" charset="0"/>
              </a:rPr>
              <a:t>with predicated execution</a:t>
            </a:r>
          </a:p>
        </p:txBody>
      </p:sp>
      <p:sp>
        <p:nvSpPr>
          <p:cNvPr id="8" name="TextBox 7">
            <a:extLst>
              <a:ext uri="{FF2B5EF4-FFF2-40B4-BE49-F238E27FC236}">
                <a16:creationId xmlns:a16="http://schemas.microsoft.com/office/drawing/2014/main" id="{F2A767A5-BEC6-E047-9285-EB154F0BEF24}"/>
              </a:ext>
            </a:extLst>
          </p:cNvPr>
          <p:cNvSpPr txBox="1"/>
          <p:nvPr/>
        </p:nvSpPr>
        <p:spPr>
          <a:xfrm>
            <a:off x="848086" y="5733033"/>
            <a:ext cx="3645725" cy="707886"/>
          </a:xfrm>
          <a:prstGeom prst="rect">
            <a:avLst/>
          </a:prstGeom>
          <a:noFill/>
        </p:spPr>
        <p:txBody>
          <a:bodyPr wrap="square">
            <a:spAutoFit/>
          </a:bodyPr>
          <a:lstStyle/>
          <a:p>
            <a:r>
              <a:rPr lang="en-US" sz="2000" dirty="0">
                <a:latin typeface="Cambria" panose="02040503050406030204" pitchFamily="18" charset="0"/>
              </a:rPr>
              <a:t>Equivalent code using SIMDRAM operations →</a:t>
            </a:r>
          </a:p>
        </p:txBody>
      </p:sp>
    </p:spTree>
    <p:extLst>
      <p:ext uri="{BB962C8B-B14F-4D97-AF65-F5344CB8AC3E}">
        <p14:creationId xmlns:p14="http://schemas.microsoft.com/office/powerpoint/2010/main" val="32743040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EA10-48E2-8845-946C-CA15C19B3820}"/>
              </a:ext>
            </a:extLst>
          </p:cNvPr>
          <p:cNvSpPr>
            <a:spLocks noGrp="1"/>
          </p:cNvSpPr>
          <p:nvPr>
            <p:ph type="title"/>
          </p:nvPr>
        </p:nvSpPr>
        <p:spPr/>
        <p:txBody>
          <a:bodyPr>
            <a:normAutofit fontScale="90000"/>
          </a:bodyPr>
          <a:lstStyle/>
          <a:p>
            <a:r>
              <a:rPr lang="en-US" dirty="0"/>
              <a:t>Code Using SIMDRAM Instructions</a:t>
            </a:r>
          </a:p>
        </p:txBody>
      </p:sp>
      <p:graphicFrame>
        <p:nvGraphicFramePr>
          <p:cNvPr id="4" name="Table 4">
            <a:extLst>
              <a:ext uri="{FF2B5EF4-FFF2-40B4-BE49-F238E27FC236}">
                <a16:creationId xmlns:a16="http://schemas.microsoft.com/office/drawing/2014/main" id="{7DEF2596-3AED-384F-8507-64F674C64DDB}"/>
              </a:ext>
            </a:extLst>
          </p:cNvPr>
          <p:cNvGraphicFramePr>
            <a:graphicFrameLocks noGrp="1"/>
          </p:cNvGraphicFramePr>
          <p:nvPr>
            <p:extLst>
              <p:ext uri="{D42A27DB-BD31-4B8C-83A1-F6EECF244321}">
                <p14:modId xmlns:p14="http://schemas.microsoft.com/office/powerpoint/2010/main" val="3202823742"/>
              </p:ext>
            </p:extLst>
          </p:nvPr>
        </p:nvGraphicFramePr>
        <p:xfrm>
          <a:off x="156378" y="886615"/>
          <a:ext cx="5341897" cy="2194560"/>
        </p:xfrm>
        <a:graphic>
          <a:graphicData uri="http://schemas.openxmlformats.org/drawingml/2006/table">
            <a:tbl>
              <a:tblPr firstRow="1" bandRow="1">
                <a:tableStyleId>{2D5ABB26-0587-4C30-8999-92F81FD0307C}</a:tableStyleId>
              </a:tblPr>
              <a:tblGrid>
                <a:gridCol w="257491">
                  <a:extLst>
                    <a:ext uri="{9D8B030D-6E8A-4147-A177-3AD203B41FA5}">
                      <a16:colId xmlns:a16="http://schemas.microsoft.com/office/drawing/2014/main" val="2795896345"/>
                    </a:ext>
                  </a:extLst>
                </a:gridCol>
                <a:gridCol w="5084406">
                  <a:extLst>
                    <a:ext uri="{9D8B030D-6E8A-4147-A177-3AD203B41FA5}">
                      <a16:colId xmlns:a16="http://schemas.microsoft.com/office/drawing/2014/main" val="4180721553"/>
                    </a:ext>
                  </a:extLst>
                </a:gridCol>
              </a:tblGrid>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 </a:t>
                      </a:r>
                      <a:r>
                        <a:rPr lang="en-US" sz="1200" dirty="0">
                          <a:latin typeface="Consolas" panose="020B0609020204030204" pitchFamily="49" charset="0"/>
                          <a:cs typeface="Consolas" panose="020B0609020204030204" pitchFamily="49" charset="0"/>
                        </a:rPr>
                        <a:t>size = 65536;</a:t>
                      </a:r>
                    </a:p>
                  </a:txBody>
                  <a:tcPr marL="0" marR="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950481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82752730"/>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 , *B , *C =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69278557"/>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uint8_t</a:t>
                      </a:r>
                      <a:r>
                        <a:rPr lang="en-US" sz="1200" dirty="0">
                          <a:solidFill>
                            <a:srgbClr val="0070C0"/>
                          </a:solidFill>
                          <a:latin typeface="Consolas" panose="020B0609020204030204" pitchFamily="49" charset="0"/>
                          <a:cs typeface="Consolas" panose="020B0609020204030204" pitchFamily="49" charset="0"/>
                        </a:rPr>
                        <a: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55945574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20554773"/>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noFill/>
                  </a:tcPr>
                </a:tc>
                <a:tc>
                  <a:txBody>
                    <a:bodyPr/>
                    <a:lstStyle/>
                    <a:p>
                      <a:r>
                        <a:rPr lang="en-US" sz="1200" dirty="0">
                          <a:solidFill>
                            <a:srgbClr val="0432FF"/>
                          </a:solidFill>
                          <a:latin typeface="Consolas" panose="020B0609020204030204" pitchFamily="49" charset="0"/>
                          <a:cs typeface="Consolas" panose="020B0609020204030204" pitchFamily="49" charset="0"/>
                        </a:rPr>
                        <a:t>for</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0;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&lt; size ; ++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268393821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&gt;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042032608"/>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solidFill>
                      <a:srgbClr val="F9DED7"/>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if</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rgbClr val="F9DED7"/>
                    </a:solidFill>
                  </a:tcPr>
                </a:tc>
                <a:extLst>
                  <a:ext uri="{0D108BD9-81ED-4DB2-BD59-A6C34878D82A}">
                    <a16:rowId xmlns:a16="http://schemas.microsoft.com/office/drawing/2014/main" val="144918745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098150096"/>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solidFill>
                      <a:srgbClr val="F9DED7"/>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else</a:t>
                      </a:r>
                    </a:p>
                  </a:txBody>
                  <a:tcPr marL="0" marR="0" marT="0" marB="0">
                    <a:lnR w="12700" cap="flat" cmpd="sng" algn="ctr">
                      <a:solidFill>
                        <a:schemeClr val="tx1"/>
                      </a:solidFill>
                      <a:prstDash val="solid"/>
                      <a:round/>
                      <a:headEnd type="none" w="med" len="med"/>
                      <a:tailEnd type="none" w="med" len="med"/>
                    </a:lnR>
                    <a:solidFill>
                      <a:srgbClr val="F9DED7"/>
                    </a:solidFill>
                  </a:tcPr>
                </a:tc>
                <a:extLst>
                  <a:ext uri="{0D108BD9-81ED-4DB2-BD59-A6C34878D82A}">
                    <a16:rowId xmlns:a16="http://schemas.microsoft.com/office/drawing/2014/main" val="889506239"/>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78399853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8530596"/>
                  </a:ext>
                </a:extLst>
              </a:tr>
            </a:tbl>
          </a:graphicData>
        </a:graphic>
      </p:graphicFrame>
      <p:graphicFrame>
        <p:nvGraphicFramePr>
          <p:cNvPr id="5" name="Table 5">
            <a:extLst>
              <a:ext uri="{FF2B5EF4-FFF2-40B4-BE49-F238E27FC236}">
                <a16:creationId xmlns:a16="http://schemas.microsoft.com/office/drawing/2014/main" id="{FAEAE455-C1ED-9244-8632-20C3A5F3AF16}"/>
              </a:ext>
            </a:extLst>
          </p:cNvPr>
          <p:cNvGraphicFramePr>
            <a:graphicFrameLocks noGrp="1"/>
          </p:cNvGraphicFramePr>
          <p:nvPr>
            <p:extLst>
              <p:ext uri="{D42A27DB-BD31-4B8C-83A1-F6EECF244321}">
                <p14:modId xmlns:p14="http://schemas.microsoft.com/office/powerpoint/2010/main" val="357185434"/>
              </p:ext>
            </p:extLst>
          </p:nvPr>
        </p:nvGraphicFramePr>
        <p:xfrm>
          <a:off x="3645725" y="3195361"/>
          <a:ext cx="5341897" cy="3245552"/>
        </p:xfrm>
        <a:graphic>
          <a:graphicData uri="http://schemas.openxmlformats.org/drawingml/2006/table">
            <a:tbl>
              <a:tblPr firstRow="1" bandRow="1">
                <a:tableStyleId>{2D5ABB26-0587-4C30-8999-92F81FD0307C}</a:tableStyleId>
              </a:tblPr>
              <a:tblGrid>
                <a:gridCol w="215063">
                  <a:extLst>
                    <a:ext uri="{9D8B030D-6E8A-4147-A177-3AD203B41FA5}">
                      <a16:colId xmlns:a16="http://schemas.microsoft.com/office/drawing/2014/main" val="2916340993"/>
                    </a:ext>
                  </a:extLst>
                </a:gridCol>
                <a:gridCol w="5126834">
                  <a:extLst>
                    <a:ext uri="{9D8B030D-6E8A-4147-A177-3AD203B41FA5}">
                      <a16:colId xmlns:a16="http://schemas.microsoft.com/office/drawing/2014/main" val="540741591"/>
                    </a:ext>
                  </a:extLst>
                </a:gridCol>
              </a:tblGrid>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size = 65536;</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67458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uint8</a:t>
                      </a:r>
                      <a:r>
                        <a:rPr lang="en-US" sz="1200" dirty="0">
                          <a:latin typeface="Consolas" panose="020B0609020204030204" pitchFamily="49" charset="0"/>
                          <a:cs typeface="Consolas" panose="020B0609020204030204" pitchFamily="49" charset="0"/>
                        </a:rPr>
                        <a:t>_t);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679032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 , *B , *C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277533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endParaRPr lang="en-US" sz="1200">
                        <a:latin typeface="Consolas" panose="020B0609020204030204" pitchFamily="49" charset="0"/>
                        <a:cs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7251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(A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47427723"/>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19030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(C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1606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(uint8_t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065514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chemeClr val="accent6">
                              <a:lumMod val="75000"/>
                            </a:schemeClr>
                          </a:solidFill>
                          <a:latin typeface="Consolas" panose="020B0609020204030204" pitchFamily="49" charset="0"/>
                          <a:cs typeface="Consolas" panose="020B0609020204030204" pitchFamily="49" charset="0"/>
                        </a:rPr>
                        <a:t>// D, E, F store intermediate data</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677862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*D , *E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7078612"/>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*F =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 malloc (size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832334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651510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bbop_add</a:t>
                      </a:r>
                      <a:r>
                        <a:rPr lang="en-US" sz="1200" dirty="0">
                          <a:latin typeface="Consolas" panose="020B0609020204030204" pitchFamily="49" charset="0"/>
                          <a:cs typeface="Consolas" panose="020B0609020204030204" pitchFamily="49" charset="0"/>
                        </a:rPr>
                        <a:t>(D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786490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bbop_sub</a:t>
                      </a:r>
                      <a:r>
                        <a:rPr lang="en-US" sz="1200" dirty="0">
                          <a:latin typeface="Consolas" panose="020B0609020204030204" pitchFamily="49" charset="0"/>
                          <a:cs typeface="Consolas" panose="020B0609020204030204" pitchFamily="49" charset="0"/>
                        </a:rPr>
                        <a:t>(E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157152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bbop_greater</a:t>
                      </a:r>
                      <a:r>
                        <a:rPr lang="en-US" sz="1200" dirty="0">
                          <a:latin typeface="Consolas" panose="020B0609020204030204" pitchFamily="49" charset="0"/>
                          <a:cs typeface="Consolas" panose="020B0609020204030204" pitchFamily="49" charset="0"/>
                        </a:rPr>
                        <a:t>(F , A ,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5079464"/>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DED7"/>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bbop_if_else</a:t>
                      </a:r>
                      <a:r>
                        <a:rPr lang="en-US" sz="1200" dirty="0">
                          <a:latin typeface="Consolas" panose="020B0609020204030204" pitchFamily="49" charset="0"/>
                          <a:cs typeface="Consolas" panose="020B0609020204030204" pitchFamily="49" charset="0"/>
                        </a:rPr>
                        <a:t>(C , D , E , F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DED7"/>
                    </a:solidFill>
                  </a:tcPr>
                </a:tc>
                <a:extLst>
                  <a:ext uri="{0D108BD9-81ED-4DB2-BD59-A6C34878D82A}">
                    <a16:rowId xmlns:a16="http://schemas.microsoft.com/office/drawing/2014/main" val="2840022354"/>
                  </a:ext>
                </a:extLst>
              </a:tr>
            </a:tbl>
          </a:graphicData>
        </a:graphic>
      </p:graphicFrame>
      <p:sp>
        <p:nvSpPr>
          <p:cNvPr id="7" name="TextBox 6">
            <a:extLst>
              <a:ext uri="{FF2B5EF4-FFF2-40B4-BE49-F238E27FC236}">
                <a16:creationId xmlns:a16="http://schemas.microsoft.com/office/drawing/2014/main" id="{8486CD9F-8FE9-6E4A-BF17-31339D7027E3}"/>
              </a:ext>
            </a:extLst>
          </p:cNvPr>
          <p:cNvSpPr txBox="1"/>
          <p:nvPr/>
        </p:nvSpPr>
        <p:spPr>
          <a:xfrm>
            <a:off x="5498275" y="726128"/>
            <a:ext cx="3332969" cy="707886"/>
          </a:xfrm>
          <a:prstGeom prst="rect">
            <a:avLst/>
          </a:prstGeom>
          <a:noFill/>
        </p:spPr>
        <p:txBody>
          <a:bodyPr wrap="square">
            <a:spAutoFit/>
          </a:bodyPr>
          <a:lstStyle/>
          <a:p>
            <a:r>
              <a:rPr lang="en-US" sz="2000" dirty="0">
                <a:latin typeface="Cambria" panose="02040503050406030204" pitchFamily="18" charset="0"/>
              </a:rPr>
              <a:t>← C code for vector add/sub </a:t>
            </a:r>
          </a:p>
          <a:p>
            <a:r>
              <a:rPr lang="en-US" sz="2000" dirty="0">
                <a:latin typeface="Cambria" panose="02040503050406030204" pitchFamily="18" charset="0"/>
              </a:rPr>
              <a:t>with predicated execution</a:t>
            </a:r>
          </a:p>
        </p:txBody>
      </p:sp>
      <p:sp>
        <p:nvSpPr>
          <p:cNvPr id="8" name="TextBox 7">
            <a:extLst>
              <a:ext uri="{FF2B5EF4-FFF2-40B4-BE49-F238E27FC236}">
                <a16:creationId xmlns:a16="http://schemas.microsoft.com/office/drawing/2014/main" id="{F2A767A5-BEC6-E047-9285-EB154F0BEF24}"/>
              </a:ext>
            </a:extLst>
          </p:cNvPr>
          <p:cNvSpPr txBox="1"/>
          <p:nvPr/>
        </p:nvSpPr>
        <p:spPr>
          <a:xfrm>
            <a:off x="848086" y="5733033"/>
            <a:ext cx="3645725" cy="707886"/>
          </a:xfrm>
          <a:prstGeom prst="rect">
            <a:avLst/>
          </a:prstGeom>
          <a:noFill/>
        </p:spPr>
        <p:txBody>
          <a:bodyPr wrap="square">
            <a:spAutoFit/>
          </a:bodyPr>
          <a:lstStyle/>
          <a:p>
            <a:r>
              <a:rPr lang="en-US" sz="2000" dirty="0">
                <a:latin typeface="Cambria" panose="02040503050406030204" pitchFamily="18" charset="0"/>
              </a:rPr>
              <a:t>Equivalent code using SIMDRAM operations →</a:t>
            </a:r>
          </a:p>
        </p:txBody>
      </p:sp>
    </p:spTree>
    <p:extLst>
      <p:ext uri="{BB962C8B-B14F-4D97-AF65-F5344CB8AC3E}">
        <p14:creationId xmlns:p14="http://schemas.microsoft.com/office/powerpoint/2010/main" val="16848156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EA10-48E2-8845-946C-CA15C19B3820}"/>
              </a:ext>
            </a:extLst>
          </p:cNvPr>
          <p:cNvSpPr>
            <a:spLocks noGrp="1"/>
          </p:cNvSpPr>
          <p:nvPr>
            <p:ph type="title"/>
          </p:nvPr>
        </p:nvSpPr>
        <p:spPr/>
        <p:txBody>
          <a:bodyPr>
            <a:normAutofit fontScale="90000"/>
          </a:bodyPr>
          <a:lstStyle/>
          <a:p>
            <a:r>
              <a:rPr lang="en-US" dirty="0"/>
              <a:t>Code Using SIMDRAM Instructions</a:t>
            </a:r>
          </a:p>
        </p:txBody>
      </p:sp>
      <p:graphicFrame>
        <p:nvGraphicFramePr>
          <p:cNvPr id="4" name="Table 4">
            <a:extLst>
              <a:ext uri="{FF2B5EF4-FFF2-40B4-BE49-F238E27FC236}">
                <a16:creationId xmlns:a16="http://schemas.microsoft.com/office/drawing/2014/main" id="{7DEF2596-3AED-384F-8507-64F674C64DDB}"/>
              </a:ext>
            </a:extLst>
          </p:cNvPr>
          <p:cNvGraphicFramePr>
            <a:graphicFrameLocks noGrp="1"/>
          </p:cNvGraphicFramePr>
          <p:nvPr>
            <p:extLst>
              <p:ext uri="{D42A27DB-BD31-4B8C-83A1-F6EECF244321}">
                <p14:modId xmlns:p14="http://schemas.microsoft.com/office/powerpoint/2010/main" val="1516295331"/>
              </p:ext>
            </p:extLst>
          </p:nvPr>
        </p:nvGraphicFramePr>
        <p:xfrm>
          <a:off x="156378" y="886615"/>
          <a:ext cx="5341897" cy="2194560"/>
        </p:xfrm>
        <a:graphic>
          <a:graphicData uri="http://schemas.openxmlformats.org/drawingml/2006/table">
            <a:tbl>
              <a:tblPr firstRow="1" bandRow="1">
                <a:tableStyleId>{2D5ABB26-0587-4C30-8999-92F81FD0307C}</a:tableStyleId>
              </a:tblPr>
              <a:tblGrid>
                <a:gridCol w="257491">
                  <a:extLst>
                    <a:ext uri="{9D8B030D-6E8A-4147-A177-3AD203B41FA5}">
                      <a16:colId xmlns:a16="http://schemas.microsoft.com/office/drawing/2014/main" val="2795896345"/>
                    </a:ext>
                  </a:extLst>
                </a:gridCol>
                <a:gridCol w="5084406">
                  <a:extLst>
                    <a:ext uri="{9D8B030D-6E8A-4147-A177-3AD203B41FA5}">
                      <a16:colId xmlns:a16="http://schemas.microsoft.com/office/drawing/2014/main" val="4180721553"/>
                    </a:ext>
                  </a:extLst>
                </a:gridCol>
              </a:tblGrid>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 </a:t>
                      </a:r>
                      <a:r>
                        <a:rPr lang="en-US" sz="1200" dirty="0">
                          <a:latin typeface="Consolas" panose="020B0609020204030204" pitchFamily="49" charset="0"/>
                          <a:cs typeface="Consolas" panose="020B0609020204030204" pitchFamily="49" charset="0"/>
                        </a:rPr>
                        <a:t>size = 65536;</a:t>
                      </a:r>
                    </a:p>
                  </a:txBody>
                  <a:tcPr marL="0" marR="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950481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82752730"/>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 , *B , *C =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69278557"/>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uint8_t</a:t>
                      </a:r>
                      <a:r>
                        <a:rPr lang="en-US" sz="1200" dirty="0">
                          <a:solidFill>
                            <a:srgbClr val="0070C0"/>
                          </a:solidFill>
                          <a:latin typeface="Consolas" panose="020B0609020204030204" pitchFamily="49" charset="0"/>
                          <a:cs typeface="Consolas" panose="020B0609020204030204" pitchFamily="49" charset="0"/>
                        </a:rPr>
                        <a: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55945574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20554773"/>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for</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0;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&lt; size ; ++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68393821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&gt;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3042032608"/>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solidFill>
                      <a:srgbClr val="F9DED7"/>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if</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rgbClr val="F9DED7"/>
                    </a:solidFill>
                  </a:tcPr>
                </a:tc>
                <a:extLst>
                  <a:ext uri="{0D108BD9-81ED-4DB2-BD59-A6C34878D82A}">
                    <a16:rowId xmlns:a16="http://schemas.microsoft.com/office/drawing/2014/main" val="144918745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2098150096"/>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solidFill>
                      <a:srgbClr val="F9DED7"/>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else</a:t>
                      </a:r>
                    </a:p>
                  </a:txBody>
                  <a:tcPr marL="0" marR="0" marT="0" marB="0">
                    <a:lnR w="12700" cap="flat" cmpd="sng" algn="ctr">
                      <a:solidFill>
                        <a:schemeClr val="tx1"/>
                      </a:solidFill>
                      <a:prstDash val="solid"/>
                      <a:round/>
                      <a:headEnd type="none" w="med" len="med"/>
                      <a:tailEnd type="none" w="med" len="med"/>
                    </a:lnR>
                    <a:solidFill>
                      <a:srgbClr val="F9DED7"/>
                    </a:solidFill>
                  </a:tcPr>
                </a:tc>
                <a:extLst>
                  <a:ext uri="{0D108BD9-81ED-4DB2-BD59-A6C34878D82A}">
                    <a16:rowId xmlns:a16="http://schemas.microsoft.com/office/drawing/2014/main" val="889506239"/>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accent4">
                        <a:lumMod val="20000"/>
                        <a:lumOff val="80000"/>
                      </a:schemeClr>
                    </a:solidFill>
                  </a:tcPr>
                </a:tc>
                <a:extLst>
                  <a:ext uri="{0D108BD9-81ED-4DB2-BD59-A6C34878D82A}">
                    <a16:rowId xmlns:a16="http://schemas.microsoft.com/office/drawing/2014/main" val="278399853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8530596"/>
                  </a:ext>
                </a:extLst>
              </a:tr>
            </a:tbl>
          </a:graphicData>
        </a:graphic>
      </p:graphicFrame>
      <p:graphicFrame>
        <p:nvGraphicFramePr>
          <p:cNvPr id="5" name="Table 5">
            <a:extLst>
              <a:ext uri="{FF2B5EF4-FFF2-40B4-BE49-F238E27FC236}">
                <a16:creationId xmlns:a16="http://schemas.microsoft.com/office/drawing/2014/main" id="{FAEAE455-C1ED-9244-8632-20C3A5F3AF16}"/>
              </a:ext>
            </a:extLst>
          </p:cNvPr>
          <p:cNvGraphicFramePr>
            <a:graphicFrameLocks noGrp="1"/>
          </p:cNvGraphicFramePr>
          <p:nvPr>
            <p:extLst>
              <p:ext uri="{D42A27DB-BD31-4B8C-83A1-F6EECF244321}">
                <p14:modId xmlns:p14="http://schemas.microsoft.com/office/powerpoint/2010/main" val="2669559441"/>
              </p:ext>
            </p:extLst>
          </p:nvPr>
        </p:nvGraphicFramePr>
        <p:xfrm>
          <a:off x="3645725" y="3195361"/>
          <a:ext cx="5341897" cy="3245552"/>
        </p:xfrm>
        <a:graphic>
          <a:graphicData uri="http://schemas.openxmlformats.org/drawingml/2006/table">
            <a:tbl>
              <a:tblPr firstRow="1" bandRow="1">
                <a:tableStyleId>{2D5ABB26-0587-4C30-8999-92F81FD0307C}</a:tableStyleId>
              </a:tblPr>
              <a:tblGrid>
                <a:gridCol w="215063">
                  <a:extLst>
                    <a:ext uri="{9D8B030D-6E8A-4147-A177-3AD203B41FA5}">
                      <a16:colId xmlns:a16="http://schemas.microsoft.com/office/drawing/2014/main" val="2916340993"/>
                    </a:ext>
                  </a:extLst>
                </a:gridCol>
                <a:gridCol w="5126834">
                  <a:extLst>
                    <a:ext uri="{9D8B030D-6E8A-4147-A177-3AD203B41FA5}">
                      <a16:colId xmlns:a16="http://schemas.microsoft.com/office/drawing/2014/main" val="540741591"/>
                    </a:ext>
                  </a:extLst>
                </a:gridCol>
              </a:tblGrid>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size = 65536;</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67458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uint8</a:t>
                      </a:r>
                      <a:r>
                        <a:rPr lang="en-US" sz="1200" dirty="0">
                          <a:latin typeface="Consolas" panose="020B0609020204030204" pitchFamily="49" charset="0"/>
                          <a:cs typeface="Consolas" panose="020B0609020204030204" pitchFamily="49" charset="0"/>
                        </a:rPr>
                        <a:t>_t);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679032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 , *B , *C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277533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endParaRPr lang="en-US" sz="1200">
                        <a:latin typeface="Consolas" panose="020B0609020204030204" pitchFamily="49" charset="0"/>
                        <a:cs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7251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(A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extLst>
                  <a:ext uri="{0D108BD9-81ED-4DB2-BD59-A6C34878D82A}">
                    <a16:rowId xmlns:a16="http://schemas.microsoft.com/office/drawing/2014/main" val="1147427723"/>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extLst>
                  <a:ext uri="{0D108BD9-81ED-4DB2-BD59-A6C34878D82A}">
                    <a16:rowId xmlns:a16="http://schemas.microsoft.com/office/drawing/2014/main" val="34019030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(C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extLst>
                  <a:ext uri="{0D108BD9-81ED-4DB2-BD59-A6C34878D82A}">
                    <a16:rowId xmlns:a16="http://schemas.microsoft.com/office/drawing/2014/main" val="2071606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(uint8_t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065514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chemeClr val="accent6">
                              <a:lumMod val="75000"/>
                            </a:schemeClr>
                          </a:solidFill>
                          <a:latin typeface="Consolas" panose="020B0609020204030204" pitchFamily="49" charset="0"/>
                          <a:cs typeface="Consolas" panose="020B0609020204030204" pitchFamily="49" charset="0"/>
                        </a:rPr>
                        <a:t>// D, E, F store intermediate data</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677862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*D , *E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7078612"/>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*F =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 malloc (size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832334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651510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bbop_add</a:t>
                      </a:r>
                      <a:r>
                        <a:rPr lang="en-US" sz="1200" dirty="0">
                          <a:latin typeface="Consolas" panose="020B0609020204030204" pitchFamily="49" charset="0"/>
                          <a:cs typeface="Consolas" panose="020B0609020204030204" pitchFamily="49" charset="0"/>
                        </a:rPr>
                        <a:t>(D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56786490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bbop_sub</a:t>
                      </a:r>
                      <a:r>
                        <a:rPr lang="en-US" sz="1200" dirty="0">
                          <a:latin typeface="Consolas" panose="020B0609020204030204" pitchFamily="49" charset="0"/>
                          <a:cs typeface="Consolas" panose="020B0609020204030204" pitchFamily="49" charset="0"/>
                        </a:rPr>
                        <a:t>(E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64157152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bbop_greater</a:t>
                      </a:r>
                      <a:r>
                        <a:rPr lang="en-US" sz="1200" dirty="0">
                          <a:latin typeface="Consolas" panose="020B0609020204030204" pitchFamily="49" charset="0"/>
                          <a:cs typeface="Consolas" panose="020B0609020204030204" pitchFamily="49" charset="0"/>
                        </a:rPr>
                        <a:t>(F , A ,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775079464"/>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DED7"/>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bbop_if_else</a:t>
                      </a:r>
                      <a:r>
                        <a:rPr lang="en-US" sz="1200" dirty="0">
                          <a:latin typeface="Consolas" panose="020B0609020204030204" pitchFamily="49" charset="0"/>
                          <a:cs typeface="Consolas" panose="020B0609020204030204" pitchFamily="49" charset="0"/>
                        </a:rPr>
                        <a:t>(C , D , E , F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DED7"/>
                    </a:solidFill>
                  </a:tcPr>
                </a:tc>
                <a:extLst>
                  <a:ext uri="{0D108BD9-81ED-4DB2-BD59-A6C34878D82A}">
                    <a16:rowId xmlns:a16="http://schemas.microsoft.com/office/drawing/2014/main" val="2840022354"/>
                  </a:ext>
                </a:extLst>
              </a:tr>
            </a:tbl>
          </a:graphicData>
        </a:graphic>
      </p:graphicFrame>
      <p:sp>
        <p:nvSpPr>
          <p:cNvPr id="7" name="TextBox 6">
            <a:extLst>
              <a:ext uri="{FF2B5EF4-FFF2-40B4-BE49-F238E27FC236}">
                <a16:creationId xmlns:a16="http://schemas.microsoft.com/office/drawing/2014/main" id="{8486CD9F-8FE9-6E4A-BF17-31339D7027E3}"/>
              </a:ext>
            </a:extLst>
          </p:cNvPr>
          <p:cNvSpPr txBox="1"/>
          <p:nvPr/>
        </p:nvSpPr>
        <p:spPr>
          <a:xfrm>
            <a:off x="5498275" y="726128"/>
            <a:ext cx="3332969" cy="707886"/>
          </a:xfrm>
          <a:prstGeom prst="rect">
            <a:avLst/>
          </a:prstGeom>
          <a:noFill/>
        </p:spPr>
        <p:txBody>
          <a:bodyPr wrap="square">
            <a:spAutoFit/>
          </a:bodyPr>
          <a:lstStyle/>
          <a:p>
            <a:r>
              <a:rPr lang="en-US" sz="2000" dirty="0">
                <a:latin typeface="Cambria" panose="02040503050406030204" pitchFamily="18" charset="0"/>
              </a:rPr>
              <a:t>← C code for vector add/sub </a:t>
            </a:r>
          </a:p>
          <a:p>
            <a:r>
              <a:rPr lang="en-US" sz="2000" dirty="0">
                <a:latin typeface="Cambria" panose="02040503050406030204" pitchFamily="18" charset="0"/>
              </a:rPr>
              <a:t>with predicated execution</a:t>
            </a:r>
          </a:p>
        </p:txBody>
      </p:sp>
      <p:sp>
        <p:nvSpPr>
          <p:cNvPr id="8" name="TextBox 7">
            <a:extLst>
              <a:ext uri="{FF2B5EF4-FFF2-40B4-BE49-F238E27FC236}">
                <a16:creationId xmlns:a16="http://schemas.microsoft.com/office/drawing/2014/main" id="{F2A767A5-BEC6-E047-9285-EB154F0BEF24}"/>
              </a:ext>
            </a:extLst>
          </p:cNvPr>
          <p:cNvSpPr txBox="1"/>
          <p:nvPr/>
        </p:nvSpPr>
        <p:spPr>
          <a:xfrm>
            <a:off x="848086" y="5733033"/>
            <a:ext cx="3645725" cy="707886"/>
          </a:xfrm>
          <a:prstGeom prst="rect">
            <a:avLst/>
          </a:prstGeom>
          <a:noFill/>
        </p:spPr>
        <p:txBody>
          <a:bodyPr wrap="square">
            <a:spAutoFit/>
          </a:bodyPr>
          <a:lstStyle/>
          <a:p>
            <a:r>
              <a:rPr lang="en-US" sz="2000" dirty="0">
                <a:latin typeface="Cambria" panose="02040503050406030204" pitchFamily="18" charset="0"/>
              </a:rPr>
              <a:t>Equivalent code using SIMDRAM operations →</a:t>
            </a:r>
          </a:p>
        </p:txBody>
      </p:sp>
    </p:spTree>
    <p:extLst>
      <p:ext uri="{BB962C8B-B14F-4D97-AF65-F5344CB8AC3E}">
        <p14:creationId xmlns:p14="http://schemas.microsoft.com/office/powerpoint/2010/main" val="36767019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BFE0-AC75-EA4D-B294-B564E8EA58A2}"/>
              </a:ext>
            </a:extLst>
          </p:cNvPr>
          <p:cNvSpPr>
            <a:spLocks noGrp="1"/>
          </p:cNvSpPr>
          <p:nvPr>
            <p:ph type="title"/>
          </p:nvPr>
        </p:nvSpPr>
        <p:spPr/>
        <p:txBody>
          <a:bodyPr>
            <a:normAutofit fontScale="90000"/>
          </a:bodyPr>
          <a:lstStyle/>
          <a:p>
            <a:r>
              <a:rPr lang="en-US" dirty="0"/>
              <a:t>More in the Paper</a:t>
            </a:r>
          </a:p>
        </p:txBody>
      </p:sp>
      <p:sp>
        <p:nvSpPr>
          <p:cNvPr id="3" name="Content Placeholder 2">
            <a:extLst>
              <a:ext uri="{FF2B5EF4-FFF2-40B4-BE49-F238E27FC236}">
                <a16:creationId xmlns:a16="http://schemas.microsoft.com/office/drawing/2014/main" id="{38B4B9AD-DEF9-4C4F-9DC2-DABFA4D56025}"/>
              </a:ext>
            </a:extLst>
          </p:cNvPr>
          <p:cNvSpPr>
            <a:spLocks noGrp="1"/>
          </p:cNvSpPr>
          <p:nvPr>
            <p:ph idx="1"/>
          </p:nvPr>
        </p:nvSpPr>
        <p:spPr>
          <a:xfrm>
            <a:off x="124426" y="867536"/>
            <a:ext cx="8894602" cy="4876800"/>
          </a:xfrm>
        </p:spPr>
        <p:txBody>
          <a:bodyPr>
            <a:noAutofit/>
          </a:bodyPr>
          <a:lstStyle/>
          <a:p>
            <a:r>
              <a:rPr lang="en-US" sz="2000" dirty="0" err="1"/>
              <a:t>Nastaran</a:t>
            </a:r>
            <a:r>
              <a:rPr lang="en-US" sz="2000" dirty="0"/>
              <a:t> </a:t>
            </a:r>
            <a:r>
              <a:rPr lang="en-US" sz="2000" dirty="0" err="1"/>
              <a:t>Hajinazar</a:t>
            </a:r>
            <a:r>
              <a:rPr lang="en-US" sz="2000" dirty="0"/>
              <a:t>, Geraldo F. Oliveira, Sven Gregorio, Joao </a:t>
            </a:r>
            <a:r>
              <a:rPr lang="en-US" sz="2000" dirty="0" err="1"/>
              <a:t>Dinis</a:t>
            </a:r>
            <a:r>
              <a:rPr lang="en-US" sz="2000" dirty="0"/>
              <a:t> Ferreira, Nika Mansouri </a:t>
            </a:r>
            <a:r>
              <a:rPr lang="en-US" sz="2000" dirty="0" err="1"/>
              <a:t>Ghiasi</a:t>
            </a:r>
            <a:r>
              <a:rPr lang="en-US" sz="2000" dirty="0"/>
              <a:t>, </a:t>
            </a:r>
            <a:r>
              <a:rPr lang="en-US" sz="2000" dirty="0" err="1"/>
              <a:t>Minesh</a:t>
            </a:r>
            <a:r>
              <a:rPr lang="en-US" sz="2000" dirty="0"/>
              <a:t> Patel, Mohammed </a:t>
            </a:r>
            <a:r>
              <a:rPr lang="en-US" sz="2000" dirty="0" err="1"/>
              <a:t>Alser</a:t>
            </a:r>
            <a:r>
              <a:rPr lang="en-US" sz="2000" dirty="0"/>
              <a:t>, </a:t>
            </a:r>
            <a:r>
              <a:rPr lang="en-US" sz="2000" dirty="0" err="1"/>
              <a:t>Saugata</a:t>
            </a:r>
            <a:r>
              <a:rPr lang="en-US" sz="2000" dirty="0"/>
              <a:t> Ghose, Juan Gomez-Luna,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"SIMDRAM: An End-to-End Framework for Bit-Serial SIMD Computing in DRAM"</a:t>
            </a:r>
            <a:br>
              <a:rPr lang="en-US" sz="2000" dirty="0">
                <a:solidFill>
                  <a:srgbClr val="0432FF"/>
                </a:solidFill>
              </a:rPr>
            </a:br>
            <a:r>
              <a:rPr lang="en-US" sz="2000" i="1" dirty="0"/>
              <a:t>Proceedings of the </a:t>
            </a:r>
            <a:r>
              <a:rPr lang="en-US" sz="2000" i="1" dirty="0">
                <a:hlinkClick r:id="rId3"/>
              </a:rPr>
              <a:t>26th International Conference on Architectural Support for Programming Languages and Operating Systems</a:t>
            </a:r>
            <a:r>
              <a:rPr lang="en-US" sz="2000" i="1" dirty="0"/>
              <a:t> (</a:t>
            </a:r>
            <a:r>
              <a:rPr lang="en-US" sz="2000" b="1" i="1" dirty="0"/>
              <a:t>ASPLOS</a:t>
            </a:r>
            <a:r>
              <a:rPr lang="en-US" sz="2000" i="1" dirty="0"/>
              <a:t>)</a:t>
            </a:r>
            <a:r>
              <a:rPr lang="en-US" sz="2000" dirty="0"/>
              <a:t>, Virtual, 2021</a:t>
            </a:r>
            <a:br>
              <a:rPr lang="en-US" sz="2000" dirty="0"/>
            </a:br>
            <a:r>
              <a:rPr lang="en-US" sz="2000" dirty="0"/>
              <a:t>[</a:t>
            </a:r>
            <a:r>
              <a:rPr lang="en-US" sz="2000" dirty="0">
                <a:hlinkClick r:id="rId4"/>
              </a:rPr>
              <a:t>2-page Extended Abstract</a:t>
            </a:r>
            <a:r>
              <a:rPr lang="en-US" sz="2000" dirty="0"/>
              <a:t>]</a:t>
            </a:r>
            <a:br>
              <a:rPr lang="en-US" sz="2000" dirty="0"/>
            </a:br>
            <a:r>
              <a:rPr lang="en-US" sz="2000" dirty="0"/>
              <a:t>[</a:t>
            </a:r>
            <a:r>
              <a:rPr lang="en-US" sz="2000" dirty="0">
                <a:hlinkClick r:id="rId5"/>
              </a:rPr>
              <a:t>Short Talk Slides (pptx)</a:t>
            </a:r>
            <a:r>
              <a:rPr lang="en-US" sz="2000" dirty="0"/>
              <a:t> </a:t>
            </a:r>
            <a:r>
              <a:rPr lang="en-US" sz="2000" dirty="0">
                <a:hlinkClick r:id="rId6"/>
              </a:rPr>
              <a:t>(pdf)</a:t>
            </a:r>
            <a:r>
              <a:rPr lang="en-US" sz="2000" dirty="0"/>
              <a:t>]</a:t>
            </a:r>
            <a:br>
              <a:rPr lang="en-US" sz="2000" dirty="0"/>
            </a:br>
            <a:r>
              <a:rPr lang="en-US" sz="2000" dirty="0"/>
              <a:t>[</a:t>
            </a:r>
            <a:r>
              <a:rPr lang="en-US" sz="2000" dirty="0">
                <a:hlinkClick r:id="rId7"/>
              </a:rPr>
              <a:t>Talk Slides (pptx)</a:t>
            </a:r>
            <a:r>
              <a:rPr lang="en-US" sz="2000" dirty="0"/>
              <a:t> </a:t>
            </a:r>
            <a:r>
              <a:rPr lang="en-US" sz="2000" dirty="0">
                <a:hlinkClick r:id="rId8"/>
              </a:rPr>
              <a:t>(pdf)</a:t>
            </a:r>
            <a:r>
              <a:rPr lang="en-US" sz="2000" dirty="0"/>
              <a:t>]</a:t>
            </a:r>
            <a:br>
              <a:rPr lang="en-US" sz="2000" dirty="0"/>
            </a:br>
            <a:r>
              <a:rPr lang="en-US" sz="2000" dirty="0"/>
              <a:t>[</a:t>
            </a:r>
            <a:r>
              <a:rPr lang="en-US" sz="2000" dirty="0">
                <a:hlinkClick r:id="rId9"/>
              </a:rPr>
              <a:t>Short Talk Video</a:t>
            </a:r>
            <a:r>
              <a:rPr lang="en-US" sz="2000" dirty="0"/>
              <a:t> (5 mins)]</a:t>
            </a:r>
            <a:br>
              <a:rPr lang="en-US" sz="2000" dirty="0"/>
            </a:br>
            <a:r>
              <a:rPr lang="en-US" sz="2000" dirty="0"/>
              <a:t>[</a:t>
            </a:r>
            <a:r>
              <a:rPr lang="en-US" sz="2000" dirty="0">
                <a:hlinkClick r:id="rId10"/>
              </a:rPr>
              <a:t>Full Talk Video</a:t>
            </a:r>
            <a:r>
              <a:rPr lang="en-US" sz="2000" dirty="0"/>
              <a:t> (27 mins)]</a:t>
            </a:r>
          </a:p>
          <a:p>
            <a:pPr marL="0" indent="0">
              <a:buNone/>
            </a:pPr>
            <a:br>
              <a:rPr lang="en-US" sz="2000" dirty="0"/>
            </a:br>
            <a:endParaRPr lang="en-US" sz="2000" dirty="0"/>
          </a:p>
        </p:txBody>
      </p:sp>
      <p:pic>
        <p:nvPicPr>
          <p:cNvPr id="6" name="Picture 5">
            <a:extLst>
              <a:ext uri="{FF2B5EF4-FFF2-40B4-BE49-F238E27FC236}">
                <a16:creationId xmlns:a16="http://schemas.microsoft.com/office/drawing/2014/main" id="{1F2D6C2E-4B30-5D40-A601-57FD66ECFD90}"/>
              </a:ext>
            </a:extLst>
          </p:cNvPr>
          <p:cNvPicPr>
            <a:picLocks noChangeAspect="1"/>
          </p:cNvPicPr>
          <p:nvPr/>
        </p:nvPicPr>
        <p:blipFill>
          <a:blip r:embed="rId11"/>
          <a:stretch>
            <a:fillRect/>
          </a:stretch>
        </p:blipFill>
        <p:spPr>
          <a:xfrm>
            <a:off x="462653" y="4281636"/>
            <a:ext cx="8218695" cy="2152195"/>
          </a:xfrm>
          <a:prstGeom prst="rect">
            <a:avLst/>
          </a:prstGeom>
        </p:spPr>
      </p:pic>
    </p:spTree>
    <p:extLst>
      <p:ext uri="{BB962C8B-B14F-4D97-AF65-F5344CB8AC3E}">
        <p14:creationId xmlns:p14="http://schemas.microsoft.com/office/powerpoint/2010/main" val="40221164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9BB3C-BDB2-0D4E-A0F6-0F383DF93FA4}"/>
              </a:ext>
            </a:extLst>
          </p:cNvPr>
          <p:cNvSpPr>
            <a:spLocks noGrp="1"/>
          </p:cNvSpPr>
          <p:nvPr>
            <p:ph type="title"/>
          </p:nvPr>
        </p:nvSpPr>
        <p:spPr/>
        <p:txBody>
          <a:bodyPr>
            <a:normAutofit fontScale="90000"/>
          </a:bodyPr>
          <a:lstStyle/>
          <a:p>
            <a:r>
              <a:rPr lang="en-US" sz="4000" dirty="0"/>
              <a:t>Methodology: Experimental Setup </a:t>
            </a:r>
          </a:p>
        </p:txBody>
      </p:sp>
      <p:sp>
        <p:nvSpPr>
          <p:cNvPr id="3" name="Content Placeholder 2">
            <a:extLst>
              <a:ext uri="{FF2B5EF4-FFF2-40B4-BE49-F238E27FC236}">
                <a16:creationId xmlns:a16="http://schemas.microsoft.com/office/drawing/2014/main" id="{37429152-3265-AA48-888F-01B3E3465741}"/>
              </a:ext>
            </a:extLst>
          </p:cNvPr>
          <p:cNvSpPr>
            <a:spLocks noGrp="1"/>
          </p:cNvSpPr>
          <p:nvPr>
            <p:ph idx="1"/>
          </p:nvPr>
        </p:nvSpPr>
        <p:spPr>
          <a:xfrm>
            <a:off x="169011" y="844377"/>
            <a:ext cx="8882286" cy="5598064"/>
          </a:xfrm>
        </p:spPr>
        <p:txBody>
          <a:bodyPr/>
          <a:lstStyle/>
          <a:p>
            <a:r>
              <a:rPr lang="en-US" sz="2800" b="1" dirty="0"/>
              <a:t>Simulator: </a:t>
            </a:r>
            <a:r>
              <a:rPr lang="en-US" sz="2800" dirty="0">
                <a:solidFill>
                  <a:srgbClr val="0070C0"/>
                </a:solidFill>
              </a:rPr>
              <a:t>gem5</a:t>
            </a:r>
          </a:p>
          <a:p>
            <a:pPr marL="0" indent="0">
              <a:buNone/>
            </a:pPr>
            <a:br>
              <a:rPr lang="en-US" sz="1200" dirty="0"/>
            </a:br>
            <a:endParaRPr lang="en-US" sz="1200" dirty="0"/>
          </a:p>
          <a:p>
            <a:r>
              <a:rPr lang="en-US" sz="2800" b="1" dirty="0"/>
              <a:t>Baselines:</a:t>
            </a:r>
            <a:endParaRPr lang="en-US" sz="800" b="1" dirty="0"/>
          </a:p>
          <a:p>
            <a:pPr lvl="1"/>
            <a:r>
              <a:rPr lang="en-US" sz="2400" dirty="0"/>
              <a:t>A </a:t>
            </a:r>
            <a:r>
              <a:rPr lang="en-US" sz="2400" dirty="0">
                <a:solidFill>
                  <a:schemeClr val="accent6">
                    <a:lumMod val="75000"/>
                  </a:schemeClr>
                </a:solidFill>
              </a:rPr>
              <a:t>multi-core CPU </a:t>
            </a:r>
            <a:r>
              <a:rPr lang="en-US" sz="2400" dirty="0"/>
              <a:t>(Intel Skylake)</a:t>
            </a:r>
          </a:p>
          <a:p>
            <a:pPr lvl="1"/>
            <a:r>
              <a:rPr lang="en-US" sz="2400" dirty="0"/>
              <a:t>A </a:t>
            </a:r>
            <a:r>
              <a:rPr lang="en-US" sz="2400" dirty="0">
                <a:solidFill>
                  <a:schemeClr val="accent6">
                    <a:lumMod val="75000"/>
                  </a:schemeClr>
                </a:solidFill>
              </a:rPr>
              <a:t>high-end GPU </a:t>
            </a:r>
            <a:r>
              <a:rPr lang="en-US" sz="2400" dirty="0"/>
              <a:t>(NVidia Titan V)</a:t>
            </a:r>
          </a:p>
          <a:p>
            <a:pPr lvl="1"/>
            <a:r>
              <a:rPr lang="en-US" sz="2400" dirty="0">
                <a:solidFill>
                  <a:schemeClr val="accent6">
                    <a:lumMod val="75000"/>
                  </a:schemeClr>
                </a:solidFill>
              </a:rPr>
              <a:t>Ambit:</a:t>
            </a:r>
            <a:r>
              <a:rPr lang="en-US" sz="2400" dirty="0"/>
              <a:t> a state-of-the-art in-memory computing mechanism</a:t>
            </a:r>
          </a:p>
          <a:p>
            <a:pPr marL="457200" lvl="1" indent="0">
              <a:buNone/>
            </a:pPr>
            <a:br>
              <a:rPr lang="en-US" sz="1200" dirty="0"/>
            </a:br>
            <a:endParaRPr lang="en-US" sz="1200" dirty="0"/>
          </a:p>
          <a:p>
            <a:r>
              <a:rPr lang="en-US" sz="2800" b="1" dirty="0"/>
              <a:t>Evaluated </a:t>
            </a:r>
            <a:r>
              <a:rPr lang="en-US" sz="2800" b="1" dirty="0">
                <a:solidFill>
                  <a:schemeClr val="accent2"/>
                </a:solidFill>
              </a:rPr>
              <a:t>SIMDRAM configurations</a:t>
            </a:r>
            <a:r>
              <a:rPr lang="en-US" sz="2800" dirty="0"/>
              <a:t> (all using a DDR4 device):</a:t>
            </a:r>
            <a:endParaRPr lang="en-US" sz="800" dirty="0"/>
          </a:p>
          <a:p>
            <a:pPr lvl="1"/>
            <a:r>
              <a:rPr lang="en-US" sz="2400" b="1" dirty="0">
                <a:solidFill>
                  <a:schemeClr val="accent5"/>
                </a:solidFill>
              </a:rPr>
              <a:t>1-bank:</a:t>
            </a:r>
            <a:r>
              <a:rPr lang="en-US" sz="2400" b="1" dirty="0"/>
              <a:t> </a:t>
            </a:r>
            <a:r>
              <a:rPr lang="en-US" sz="2400" dirty="0"/>
              <a:t>SIMDRAM exploits 65’536 </a:t>
            </a:r>
            <a:r>
              <a:rPr lang="en-US" dirty="0"/>
              <a:t>SIMD lanes (an 8 kB row buffer) </a:t>
            </a:r>
            <a:endParaRPr lang="en-US" sz="2400" dirty="0"/>
          </a:p>
          <a:p>
            <a:pPr lvl="1"/>
            <a:r>
              <a:rPr lang="en-US" sz="2400" b="1" dirty="0">
                <a:solidFill>
                  <a:schemeClr val="accent5"/>
                </a:solidFill>
              </a:rPr>
              <a:t>4-banks:</a:t>
            </a:r>
            <a:r>
              <a:rPr lang="en-US" sz="2400" b="1" dirty="0"/>
              <a:t> </a:t>
            </a:r>
            <a:r>
              <a:rPr lang="en-US" sz="2400" dirty="0"/>
              <a:t>SIMDRAM exploits 262’144 SIMD lanes</a:t>
            </a:r>
          </a:p>
          <a:p>
            <a:pPr lvl="1"/>
            <a:r>
              <a:rPr lang="en-US" sz="2400" b="1" dirty="0">
                <a:solidFill>
                  <a:schemeClr val="accent5"/>
                </a:solidFill>
              </a:rPr>
              <a:t>16-banks: </a:t>
            </a:r>
            <a:r>
              <a:rPr lang="en-US" sz="2400" dirty="0"/>
              <a:t>SIMDRAM exploits 1’048’576 SIMD lanes</a:t>
            </a:r>
          </a:p>
          <a:p>
            <a:pPr marL="457200" lvl="1" indent="0">
              <a:buNone/>
            </a:pPr>
            <a:endParaRPr lang="en-US" sz="2000" dirty="0"/>
          </a:p>
          <a:p>
            <a:pPr lvl="1"/>
            <a:endParaRPr lang="en-US" sz="2000" dirty="0"/>
          </a:p>
          <a:p>
            <a:pPr lvl="1"/>
            <a:endParaRPr lang="en-US" sz="2000" dirty="0"/>
          </a:p>
        </p:txBody>
      </p:sp>
    </p:spTree>
    <p:extLst>
      <p:ext uri="{BB962C8B-B14F-4D97-AF65-F5344CB8AC3E}">
        <p14:creationId xmlns:p14="http://schemas.microsoft.com/office/powerpoint/2010/main" val="106575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9BB8B-1C6D-5A41-A0F4-6D2E86F206C9}"/>
              </a:ext>
            </a:extLst>
          </p:cNvPr>
          <p:cNvSpPr>
            <a:spLocks noGrp="1"/>
          </p:cNvSpPr>
          <p:nvPr>
            <p:ph type="title"/>
          </p:nvPr>
        </p:nvSpPr>
        <p:spPr/>
        <p:txBody>
          <a:bodyPr>
            <a:normAutofit fontScale="90000"/>
          </a:bodyPr>
          <a:lstStyle/>
          <a:p>
            <a:r>
              <a:rPr lang="en-US" dirty="0"/>
              <a:t>Methodology: Workloads</a:t>
            </a:r>
          </a:p>
        </p:txBody>
      </p:sp>
      <p:sp>
        <p:nvSpPr>
          <p:cNvPr id="3" name="Content Placeholder 2">
            <a:extLst>
              <a:ext uri="{FF2B5EF4-FFF2-40B4-BE49-F238E27FC236}">
                <a16:creationId xmlns:a16="http://schemas.microsoft.com/office/drawing/2014/main" id="{DF03ED42-A44B-A74C-B5E3-42BE95B6F362}"/>
              </a:ext>
            </a:extLst>
          </p:cNvPr>
          <p:cNvSpPr>
            <a:spLocks noGrp="1"/>
          </p:cNvSpPr>
          <p:nvPr>
            <p:ph idx="1"/>
          </p:nvPr>
        </p:nvSpPr>
        <p:spPr>
          <a:xfrm>
            <a:off x="169011" y="936172"/>
            <a:ext cx="8894602" cy="5293805"/>
          </a:xfrm>
        </p:spPr>
        <p:txBody>
          <a:bodyPr>
            <a:normAutofit/>
          </a:bodyPr>
          <a:lstStyle/>
          <a:p>
            <a:pPr marL="0" indent="0">
              <a:buNone/>
            </a:pPr>
            <a:r>
              <a:rPr lang="en-US" sz="2800" b="1" dirty="0"/>
              <a:t>Evaluated:</a:t>
            </a:r>
          </a:p>
          <a:p>
            <a:r>
              <a:rPr lang="en-US" sz="2800" dirty="0">
                <a:solidFill>
                  <a:schemeClr val="accent2"/>
                </a:solidFill>
              </a:rPr>
              <a:t>16 complex in-DRAM operations:</a:t>
            </a:r>
            <a:endParaRPr lang="en-US" sz="800" dirty="0">
              <a:solidFill>
                <a:schemeClr val="accent2"/>
              </a:solidFill>
            </a:endParaRPr>
          </a:p>
          <a:p>
            <a:pPr lvl="1"/>
            <a:r>
              <a:rPr lang="en-US" dirty="0"/>
              <a:t>Absolute			         - Predication</a:t>
            </a:r>
          </a:p>
          <a:p>
            <a:pPr lvl="1"/>
            <a:r>
              <a:rPr lang="en-US" dirty="0"/>
              <a:t>Addition/Subtraction		         - </a:t>
            </a:r>
            <a:r>
              <a:rPr lang="en-US" dirty="0" err="1"/>
              <a:t>ReLU</a:t>
            </a:r>
            <a:endParaRPr lang="en-US" dirty="0"/>
          </a:p>
          <a:p>
            <a:pPr lvl="1"/>
            <a:r>
              <a:rPr lang="en-US" dirty="0" err="1"/>
              <a:t>BitCount</a:t>
            </a:r>
            <a:r>
              <a:rPr lang="en-US" dirty="0"/>
              <a:t>			        	 - AND-/OR-/XOR-Reduction</a:t>
            </a:r>
          </a:p>
          <a:p>
            <a:pPr lvl="1"/>
            <a:r>
              <a:rPr lang="en-US" dirty="0"/>
              <a:t>Equality/ Greater/Greater Equal    - Division/Multiplication</a:t>
            </a:r>
          </a:p>
          <a:p>
            <a:pPr marL="457200" lvl="1" indent="0">
              <a:buNone/>
            </a:pPr>
            <a:endParaRPr lang="en-US" dirty="0"/>
          </a:p>
          <a:p>
            <a:pPr lvl="1"/>
            <a:endParaRPr lang="en-US" dirty="0"/>
          </a:p>
          <a:p>
            <a:r>
              <a:rPr lang="en-US" sz="2800" dirty="0">
                <a:solidFill>
                  <a:schemeClr val="accent5"/>
                </a:solidFill>
              </a:rPr>
              <a:t>7 real-world applications</a:t>
            </a:r>
            <a:endParaRPr lang="en-US" sz="800" dirty="0">
              <a:solidFill>
                <a:schemeClr val="accent5"/>
              </a:solidFill>
            </a:endParaRPr>
          </a:p>
          <a:p>
            <a:pPr lvl="1"/>
            <a:r>
              <a:rPr lang="en-US" dirty="0" err="1"/>
              <a:t>BitWeaving</a:t>
            </a:r>
            <a:r>
              <a:rPr lang="en-US" dirty="0"/>
              <a:t> (databases)   - </a:t>
            </a:r>
            <a:r>
              <a:rPr lang="en-US" dirty="0" err="1"/>
              <a:t>LeNET</a:t>
            </a:r>
            <a:r>
              <a:rPr lang="en-US" dirty="0"/>
              <a:t> (neural networks)</a:t>
            </a:r>
          </a:p>
          <a:p>
            <a:pPr lvl="1"/>
            <a:r>
              <a:rPr lang="en-US" dirty="0"/>
              <a:t>TPH-H (databases)	     - VGG-13/VGG-16 (neural networks)</a:t>
            </a:r>
          </a:p>
          <a:p>
            <a:pPr lvl="1"/>
            <a:r>
              <a:rPr lang="en-US" dirty="0" err="1"/>
              <a:t>kNN</a:t>
            </a:r>
            <a:r>
              <a:rPr lang="en-US" dirty="0"/>
              <a:t> (machine learning)   - Brightness (graphics)</a:t>
            </a:r>
          </a:p>
        </p:txBody>
      </p:sp>
    </p:spTree>
    <p:extLst>
      <p:ext uri="{BB962C8B-B14F-4D97-AF65-F5344CB8AC3E}">
        <p14:creationId xmlns:p14="http://schemas.microsoft.com/office/powerpoint/2010/main" val="180484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fade">
                                      <p:cBhvr>
                                        <p:cTn id="3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27B85-BFEF-3745-AFB1-8D35B415B00A}"/>
              </a:ext>
            </a:extLst>
          </p:cNvPr>
          <p:cNvSpPr>
            <a:spLocks noGrp="1"/>
          </p:cNvSpPr>
          <p:nvPr>
            <p:ph type="title"/>
          </p:nvPr>
        </p:nvSpPr>
        <p:spPr/>
        <p:txBody>
          <a:bodyPr>
            <a:normAutofit fontScale="90000"/>
          </a:bodyPr>
          <a:lstStyle/>
          <a:p>
            <a:r>
              <a:rPr lang="en-US" dirty="0"/>
              <a:t>Throughput Analysis</a:t>
            </a:r>
          </a:p>
        </p:txBody>
      </p:sp>
      <p:graphicFrame>
        <p:nvGraphicFramePr>
          <p:cNvPr id="6" name="Chart 5">
            <a:extLst>
              <a:ext uri="{FF2B5EF4-FFF2-40B4-BE49-F238E27FC236}">
                <a16:creationId xmlns:a16="http://schemas.microsoft.com/office/drawing/2014/main" id="{80B01CB5-3095-5141-808B-7F84EF53D996}"/>
              </a:ext>
            </a:extLst>
          </p:cNvPr>
          <p:cNvGraphicFramePr>
            <a:graphicFrameLocks/>
          </p:cNvGraphicFramePr>
          <p:nvPr>
            <p:extLst>
              <p:ext uri="{D42A27DB-BD31-4B8C-83A1-F6EECF244321}">
                <p14:modId xmlns:p14="http://schemas.microsoft.com/office/powerpoint/2010/main" val="3478358754"/>
              </p:ext>
            </p:extLst>
          </p:nvPr>
        </p:nvGraphicFramePr>
        <p:xfrm>
          <a:off x="75991" y="1255777"/>
          <a:ext cx="8911632" cy="4230695"/>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6ED6C538-3B5D-0D46-9A82-376ACFF89F60}"/>
              </a:ext>
            </a:extLst>
          </p:cNvPr>
          <p:cNvSpPr/>
          <p:nvPr/>
        </p:nvSpPr>
        <p:spPr>
          <a:xfrm>
            <a:off x="75991" y="5531277"/>
            <a:ext cx="8911632" cy="830997"/>
          </a:xfrm>
          <a:prstGeom prst="rect">
            <a:avLst/>
          </a:prstGeom>
          <a:solidFill>
            <a:schemeClr val="accent4">
              <a:lumMod val="20000"/>
              <a:lumOff val="80000"/>
            </a:schemeClr>
          </a:solidFill>
          <a:ln w="76200">
            <a:solidFill>
              <a:schemeClr val="accent1"/>
            </a:solidFill>
          </a:ln>
        </p:spPr>
        <p:txBody>
          <a:bodyPr wrap="square">
            <a:spAutoFit/>
          </a:bodyPr>
          <a:lstStyle/>
          <a:p>
            <a:pPr lvl="0" algn="ctr" defTabSz="914400">
              <a:defRPr/>
            </a:pPr>
            <a:r>
              <a:rPr lang="en-US" sz="2400" b="1" dirty="0">
                <a:latin typeface="Candara" panose="020E0502030303020204" pitchFamily="34" charset="0"/>
              </a:rPr>
              <a:t>SIMDRAM </a:t>
            </a:r>
            <a:r>
              <a:rPr lang="en-US" sz="2400" b="1" dirty="0">
                <a:solidFill>
                  <a:srgbClr val="C00000"/>
                </a:solidFill>
                <a:latin typeface="Candara" panose="020E0502030303020204" pitchFamily="34" charset="0"/>
              </a:rPr>
              <a:t>significantly outperforms </a:t>
            </a:r>
          </a:p>
          <a:p>
            <a:pPr lvl="0" algn="ctr" defTabSz="914400">
              <a:defRPr/>
            </a:pPr>
            <a:r>
              <a:rPr lang="en-US" sz="2400" b="1" dirty="0">
                <a:latin typeface="Candara" panose="020E0502030303020204" pitchFamily="34" charset="0"/>
              </a:rPr>
              <a:t>all state-of-the-art baselines for a wide range of operations</a:t>
            </a:r>
            <a:endParaRPr kumimoji="0" lang="en-US" sz="2400" b="1" i="0" u="none" strike="noStrike" kern="1200" cap="none" spc="0" normalizeH="0" baseline="0" noProof="0" dirty="0">
              <a:ln>
                <a:noFill/>
              </a:ln>
              <a:effectLst/>
              <a:uLnTx/>
              <a:uFillTx/>
              <a:latin typeface="Candara" panose="020E0502030303020204" pitchFamily="34" charset="0"/>
            </a:endParaRPr>
          </a:p>
        </p:txBody>
      </p:sp>
      <p:sp>
        <p:nvSpPr>
          <p:cNvPr id="15" name="Content Placeholder 2">
            <a:extLst>
              <a:ext uri="{FF2B5EF4-FFF2-40B4-BE49-F238E27FC236}">
                <a16:creationId xmlns:a16="http://schemas.microsoft.com/office/drawing/2014/main" id="{383F3A8F-120F-4240-A128-724890787C15}"/>
              </a:ext>
            </a:extLst>
          </p:cNvPr>
          <p:cNvSpPr>
            <a:spLocks noGrp="1"/>
          </p:cNvSpPr>
          <p:nvPr>
            <p:ph idx="1"/>
          </p:nvPr>
        </p:nvSpPr>
        <p:spPr>
          <a:xfrm>
            <a:off x="75991" y="879676"/>
            <a:ext cx="8987622" cy="5121500"/>
          </a:xfrm>
        </p:spPr>
        <p:txBody>
          <a:bodyPr>
            <a:normAutofit/>
          </a:bodyPr>
          <a:lstStyle/>
          <a:p>
            <a:pPr marL="0" indent="0">
              <a:buNone/>
            </a:pPr>
            <a:r>
              <a:rPr lang="en-US" sz="2400" dirty="0"/>
              <a:t>Average normalized throughput across all 16 SIMDRAM operations</a:t>
            </a:r>
          </a:p>
          <a:p>
            <a:endParaRPr lang="en-US" sz="2400" dirty="0"/>
          </a:p>
        </p:txBody>
      </p:sp>
    </p:spTree>
    <p:extLst>
      <p:ext uri="{BB962C8B-B14F-4D97-AF65-F5344CB8AC3E}">
        <p14:creationId xmlns:p14="http://schemas.microsoft.com/office/powerpoint/2010/main" val="128058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fade">
                                      <p:cBhvr>
                                        <p:cTn id="7" dur="500"/>
                                        <p:tgtEl>
                                          <p:spTgt spid="6">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chart seriesIdx="0" categoryIdx="0" bldStep="ptInCategory"/>
                                            </p:graphicEl>
                                          </p:spTgt>
                                        </p:tgtEl>
                                        <p:attrNameLst>
                                          <p:attrName>style.visibility</p:attrName>
                                        </p:attrNameLst>
                                      </p:cBhvr>
                                      <p:to>
                                        <p:strVal val="visible"/>
                                      </p:to>
                                    </p:set>
                                    <p:animEffect transition="in" filter="fade">
                                      <p:cBhvr>
                                        <p:cTn id="12" dur="500"/>
                                        <p:tgtEl>
                                          <p:spTgt spid="6">
                                            <p:graphicEl>
                                              <a:chart seriesIdx="0" categoryIdx="0" bldStep="ptIn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chart seriesIdx="1" categoryIdx="0" bldStep="ptInCategory"/>
                                            </p:graphicEl>
                                          </p:spTgt>
                                        </p:tgtEl>
                                        <p:attrNameLst>
                                          <p:attrName>style.visibility</p:attrName>
                                        </p:attrNameLst>
                                      </p:cBhvr>
                                      <p:to>
                                        <p:strVal val="visible"/>
                                      </p:to>
                                    </p:set>
                                    <p:animEffect transition="in" filter="fade">
                                      <p:cBhvr>
                                        <p:cTn id="17" dur="500"/>
                                        <p:tgtEl>
                                          <p:spTgt spid="6">
                                            <p:graphicEl>
                                              <a:chart seriesIdx="1" categoryIdx="0" bldStep="ptIn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graphicEl>
                                              <a:chart seriesIdx="2" categoryIdx="0" bldStep="ptInCategory"/>
                                            </p:graphicEl>
                                          </p:spTgt>
                                        </p:tgtEl>
                                        <p:attrNameLst>
                                          <p:attrName>style.visibility</p:attrName>
                                        </p:attrNameLst>
                                      </p:cBhvr>
                                      <p:to>
                                        <p:strVal val="visible"/>
                                      </p:to>
                                    </p:set>
                                    <p:animEffect transition="in" filter="fade">
                                      <p:cBhvr>
                                        <p:cTn id="22" dur="500"/>
                                        <p:tgtEl>
                                          <p:spTgt spid="6">
                                            <p:graphicEl>
                                              <a:chart seriesIdx="2" categoryIdx="0" bldStep="ptIn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graphicEl>
                                              <a:chart seriesIdx="0" categoryIdx="1" bldStep="ptInCategory"/>
                                            </p:graphicEl>
                                          </p:spTgt>
                                        </p:tgtEl>
                                        <p:attrNameLst>
                                          <p:attrName>style.visibility</p:attrName>
                                        </p:attrNameLst>
                                      </p:cBhvr>
                                      <p:to>
                                        <p:strVal val="visible"/>
                                      </p:to>
                                    </p:set>
                                    <p:animEffect transition="in" filter="fade">
                                      <p:cBhvr>
                                        <p:cTn id="27" dur="500"/>
                                        <p:tgtEl>
                                          <p:spTgt spid="6">
                                            <p:graphicEl>
                                              <a:chart seriesIdx="0" categoryIdx="1" bldStep="ptInCategory"/>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graphicEl>
                                              <a:chart seriesIdx="1" categoryIdx="1" bldStep="ptInCategory"/>
                                            </p:graphicEl>
                                          </p:spTgt>
                                        </p:tgtEl>
                                        <p:attrNameLst>
                                          <p:attrName>style.visibility</p:attrName>
                                        </p:attrNameLst>
                                      </p:cBhvr>
                                      <p:to>
                                        <p:strVal val="visible"/>
                                      </p:to>
                                    </p:set>
                                    <p:animEffect transition="in" filter="fade">
                                      <p:cBhvr>
                                        <p:cTn id="32" dur="500"/>
                                        <p:tgtEl>
                                          <p:spTgt spid="6">
                                            <p:graphicEl>
                                              <a:chart seriesIdx="1" categoryIdx="1" bldStep="ptInCategory"/>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graphicEl>
                                              <a:chart seriesIdx="2" categoryIdx="1" bldStep="ptInCategory"/>
                                            </p:graphicEl>
                                          </p:spTgt>
                                        </p:tgtEl>
                                        <p:attrNameLst>
                                          <p:attrName>style.visibility</p:attrName>
                                        </p:attrNameLst>
                                      </p:cBhvr>
                                      <p:to>
                                        <p:strVal val="visible"/>
                                      </p:to>
                                    </p:set>
                                    <p:animEffect transition="in" filter="fade">
                                      <p:cBhvr>
                                        <p:cTn id="37" dur="500"/>
                                        <p:tgtEl>
                                          <p:spTgt spid="6">
                                            <p:graphicEl>
                                              <a:chart seriesIdx="2" categoryIdx="1" bldStep="ptInCategory"/>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graphicEl>
                                              <a:chart seriesIdx="0" categoryIdx="2" bldStep="ptInCategory"/>
                                            </p:graphicEl>
                                          </p:spTgt>
                                        </p:tgtEl>
                                        <p:attrNameLst>
                                          <p:attrName>style.visibility</p:attrName>
                                        </p:attrNameLst>
                                      </p:cBhvr>
                                      <p:to>
                                        <p:strVal val="visible"/>
                                      </p:to>
                                    </p:set>
                                    <p:animEffect transition="in" filter="fade">
                                      <p:cBhvr>
                                        <p:cTn id="42" dur="500"/>
                                        <p:tgtEl>
                                          <p:spTgt spid="6">
                                            <p:graphicEl>
                                              <a:chart seriesIdx="0" categoryIdx="2" bldStep="ptInCategory"/>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graphicEl>
                                              <a:chart seriesIdx="1" categoryIdx="2" bldStep="ptInCategory"/>
                                            </p:graphicEl>
                                          </p:spTgt>
                                        </p:tgtEl>
                                        <p:attrNameLst>
                                          <p:attrName>style.visibility</p:attrName>
                                        </p:attrNameLst>
                                      </p:cBhvr>
                                      <p:to>
                                        <p:strVal val="visible"/>
                                      </p:to>
                                    </p:set>
                                    <p:animEffect transition="in" filter="fade">
                                      <p:cBhvr>
                                        <p:cTn id="47" dur="500"/>
                                        <p:tgtEl>
                                          <p:spTgt spid="6">
                                            <p:graphicEl>
                                              <a:chart seriesIdx="1" categoryIdx="2" bldStep="ptInCategory"/>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graphicEl>
                                              <a:chart seriesIdx="2" categoryIdx="2" bldStep="ptInCategory"/>
                                            </p:graphicEl>
                                          </p:spTgt>
                                        </p:tgtEl>
                                        <p:attrNameLst>
                                          <p:attrName>style.visibility</p:attrName>
                                        </p:attrNameLst>
                                      </p:cBhvr>
                                      <p:to>
                                        <p:strVal val="visible"/>
                                      </p:to>
                                    </p:set>
                                    <p:animEffect transition="in" filter="fade">
                                      <p:cBhvr>
                                        <p:cTn id="52" dur="500"/>
                                        <p:tgtEl>
                                          <p:spTgt spid="6">
                                            <p:graphicEl>
                                              <a:chart seriesIdx="2" categoryIdx="2" bldStep="ptInCategory"/>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categoryEl"/>
        </p:bldSub>
      </p:bldGraphic>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A50A0-9775-E441-B350-0DAC9FCA32F9}"/>
              </a:ext>
            </a:extLst>
          </p:cNvPr>
          <p:cNvSpPr>
            <a:spLocks noGrp="1"/>
          </p:cNvSpPr>
          <p:nvPr>
            <p:ph type="title"/>
          </p:nvPr>
        </p:nvSpPr>
        <p:spPr/>
        <p:txBody>
          <a:bodyPr>
            <a:normAutofit fontScale="90000"/>
          </a:bodyPr>
          <a:lstStyle/>
          <a:p>
            <a:r>
              <a:rPr lang="en-US" dirty="0"/>
              <a:t>Energy Analysis</a:t>
            </a:r>
          </a:p>
        </p:txBody>
      </p:sp>
      <p:sp>
        <p:nvSpPr>
          <p:cNvPr id="3" name="Content Placeholder 2">
            <a:extLst>
              <a:ext uri="{FF2B5EF4-FFF2-40B4-BE49-F238E27FC236}">
                <a16:creationId xmlns:a16="http://schemas.microsoft.com/office/drawing/2014/main" id="{00BF0532-C2F9-764D-B08B-FA32C3CDA6AF}"/>
              </a:ext>
            </a:extLst>
          </p:cNvPr>
          <p:cNvSpPr>
            <a:spLocks noGrp="1"/>
          </p:cNvSpPr>
          <p:nvPr>
            <p:ph idx="1"/>
          </p:nvPr>
        </p:nvSpPr>
        <p:spPr>
          <a:xfrm>
            <a:off x="75990" y="814607"/>
            <a:ext cx="9068010" cy="5186569"/>
          </a:xfrm>
        </p:spPr>
        <p:txBody>
          <a:bodyPr>
            <a:normAutofit/>
          </a:bodyPr>
          <a:lstStyle/>
          <a:p>
            <a:pPr marL="0" indent="0">
              <a:buNone/>
            </a:pPr>
            <a:r>
              <a:rPr lang="en-US" sz="2400" dirty="0"/>
              <a:t>Average normalized energy efficiency across all 16 SIMDRAM operations</a:t>
            </a:r>
          </a:p>
          <a:p>
            <a:endParaRPr lang="en-US" sz="2400" dirty="0"/>
          </a:p>
        </p:txBody>
      </p:sp>
      <p:graphicFrame>
        <p:nvGraphicFramePr>
          <p:cNvPr id="4" name="Chart 3">
            <a:extLst>
              <a:ext uri="{FF2B5EF4-FFF2-40B4-BE49-F238E27FC236}">
                <a16:creationId xmlns:a16="http://schemas.microsoft.com/office/drawing/2014/main" id="{0E88332F-AF1E-CA40-876D-C692B725F894}"/>
              </a:ext>
            </a:extLst>
          </p:cNvPr>
          <p:cNvGraphicFramePr>
            <a:graphicFrameLocks/>
          </p:cNvGraphicFramePr>
          <p:nvPr>
            <p:extLst>
              <p:ext uri="{D42A27DB-BD31-4B8C-83A1-F6EECF244321}">
                <p14:modId xmlns:p14="http://schemas.microsoft.com/office/powerpoint/2010/main" val="2045538152"/>
              </p:ext>
            </p:extLst>
          </p:nvPr>
        </p:nvGraphicFramePr>
        <p:xfrm>
          <a:off x="75990" y="1524414"/>
          <a:ext cx="8987623" cy="391155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C5B71BB1-D44B-8746-8D67-D211AF732DB8}"/>
              </a:ext>
            </a:extLst>
          </p:cNvPr>
          <p:cNvSpPr/>
          <p:nvPr/>
        </p:nvSpPr>
        <p:spPr>
          <a:xfrm>
            <a:off x="75991" y="5535304"/>
            <a:ext cx="8987622" cy="830997"/>
          </a:xfrm>
          <a:prstGeom prst="rect">
            <a:avLst/>
          </a:prstGeom>
          <a:solidFill>
            <a:schemeClr val="accent4">
              <a:lumMod val="20000"/>
              <a:lumOff val="80000"/>
            </a:schemeClr>
          </a:solidFill>
          <a:ln w="76200">
            <a:solidFill>
              <a:schemeClr val="accent1"/>
            </a:solidFill>
          </a:ln>
        </p:spPr>
        <p:txBody>
          <a:bodyPr wrap="square">
            <a:spAutoFit/>
          </a:bodyPr>
          <a:lstStyle/>
          <a:p>
            <a:pPr lvl="0" algn="ctr" defTabSz="914400">
              <a:defRPr/>
            </a:pPr>
            <a:r>
              <a:rPr lang="en-US" sz="2400" b="1" dirty="0">
                <a:latin typeface="Candara" panose="020E0502030303020204" pitchFamily="34" charset="0"/>
              </a:rPr>
              <a:t>SIMDRAM is </a:t>
            </a:r>
            <a:r>
              <a:rPr lang="en-US" sz="2400" b="1" dirty="0">
                <a:solidFill>
                  <a:srgbClr val="C00000"/>
                </a:solidFill>
                <a:latin typeface="Candara" panose="020E0502030303020204" pitchFamily="34" charset="0"/>
              </a:rPr>
              <a:t>more energy-efficient</a:t>
            </a:r>
            <a:r>
              <a:rPr lang="en-US" sz="2400" b="1" dirty="0">
                <a:solidFill>
                  <a:srgbClr val="FF0000"/>
                </a:solidFill>
                <a:latin typeface="Candara" panose="020E0502030303020204" pitchFamily="34" charset="0"/>
              </a:rPr>
              <a:t> </a:t>
            </a:r>
            <a:r>
              <a:rPr lang="en-US" sz="2400" b="1" dirty="0">
                <a:latin typeface="Candara" panose="020E0502030303020204" pitchFamily="34" charset="0"/>
              </a:rPr>
              <a:t>than </a:t>
            </a:r>
          </a:p>
          <a:p>
            <a:pPr lvl="0" algn="ctr" defTabSz="914400">
              <a:defRPr/>
            </a:pPr>
            <a:r>
              <a:rPr lang="en-US" sz="2400" b="1" dirty="0">
                <a:latin typeface="Candara" panose="020E0502030303020204" pitchFamily="34" charset="0"/>
              </a:rPr>
              <a:t>all state-of-the-art baselines for a wide range of operations</a:t>
            </a:r>
            <a:endParaRPr kumimoji="0" lang="en-US" sz="2400" b="1" i="0" u="none" strike="noStrike" kern="1200" cap="none" spc="0" normalizeH="0" baseline="0" noProof="0" dirty="0">
              <a:ln>
                <a:noFill/>
              </a:ln>
              <a:effectLst/>
              <a:uLnTx/>
              <a:uFillTx/>
              <a:latin typeface="Candara" panose="020E0502030303020204" pitchFamily="34" charset="0"/>
            </a:endParaRPr>
          </a:p>
        </p:txBody>
      </p:sp>
    </p:spTree>
    <p:extLst>
      <p:ext uri="{BB962C8B-B14F-4D97-AF65-F5344CB8AC3E}">
        <p14:creationId xmlns:p14="http://schemas.microsoft.com/office/powerpoint/2010/main" val="175757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fade">
                                      <p:cBhvr>
                                        <p:cTn id="12" dur="500"/>
                                        <p:tgtEl>
                                          <p:spTgt spid="4">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fade">
                                      <p:cBhvr>
                                        <p:cTn id="17" dur="500"/>
                                        <p:tgtEl>
                                          <p:spTgt spid="4">
                                            <p:graphicEl>
                                              <a:chart seriesIdx="-4" categoryIdx="1"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chart seriesIdx="-4" categoryIdx="2" bldStep="category"/>
                                            </p:graphicEl>
                                          </p:spTgt>
                                        </p:tgtEl>
                                        <p:attrNameLst>
                                          <p:attrName>style.visibility</p:attrName>
                                        </p:attrNameLst>
                                      </p:cBhvr>
                                      <p:to>
                                        <p:strVal val="visible"/>
                                      </p:to>
                                    </p:set>
                                    <p:animEffect transition="in" filter="fade">
                                      <p:cBhvr>
                                        <p:cTn id="22" dur="500"/>
                                        <p:tgtEl>
                                          <p:spTgt spid="4">
                                            <p:graphicEl>
                                              <a:chart seriesIdx="-4" categoryIdx="2" bldStep="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category"/>
        </p:bldSub>
      </p:bldGraphic>
      <p:bldP spid="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F17AB-B934-1043-A405-54E5AF7F529E}"/>
              </a:ext>
            </a:extLst>
          </p:cNvPr>
          <p:cNvSpPr>
            <a:spLocks noGrp="1"/>
          </p:cNvSpPr>
          <p:nvPr>
            <p:ph type="title"/>
          </p:nvPr>
        </p:nvSpPr>
        <p:spPr/>
        <p:txBody>
          <a:bodyPr>
            <a:normAutofit fontScale="90000"/>
          </a:bodyPr>
          <a:lstStyle/>
          <a:p>
            <a:r>
              <a:rPr lang="en-US" dirty="0"/>
              <a:t>Real-World Application</a:t>
            </a:r>
          </a:p>
        </p:txBody>
      </p:sp>
      <p:graphicFrame>
        <p:nvGraphicFramePr>
          <p:cNvPr id="5" name="Chart 4">
            <a:extLst>
              <a:ext uri="{FF2B5EF4-FFF2-40B4-BE49-F238E27FC236}">
                <a16:creationId xmlns:a16="http://schemas.microsoft.com/office/drawing/2014/main" id="{D68F0148-A9B2-7546-923C-5647AD091583}"/>
              </a:ext>
            </a:extLst>
          </p:cNvPr>
          <p:cNvGraphicFramePr>
            <a:graphicFrameLocks/>
          </p:cNvGraphicFramePr>
          <p:nvPr>
            <p:extLst>
              <p:ext uri="{D42A27DB-BD31-4B8C-83A1-F6EECF244321}">
                <p14:modId xmlns:p14="http://schemas.microsoft.com/office/powerpoint/2010/main" val="2393824881"/>
              </p:ext>
            </p:extLst>
          </p:nvPr>
        </p:nvGraphicFramePr>
        <p:xfrm>
          <a:off x="75991" y="1193166"/>
          <a:ext cx="8987622" cy="4672584"/>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3017CF6C-2133-7045-9444-154C1FDBC163}"/>
              </a:ext>
            </a:extLst>
          </p:cNvPr>
          <p:cNvSpPr/>
          <p:nvPr/>
        </p:nvSpPr>
        <p:spPr>
          <a:xfrm>
            <a:off x="75990" y="5531277"/>
            <a:ext cx="8987623" cy="830997"/>
          </a:xfrm>
          <a:prstGeom prst="rect">
            <a:avLst/>
          </a:prstGeom>
          <a:solidFill>
            <a:schemeClr val="accent4">
              <a:lumMod val="20000"/>
              <a:lumOff val="80000"/>
            </a:schemeClr>
          </a:solidFill>
          <a:ln w="76200">
            <a:solidFill>
              <a:schemeClr val="accent1"/>
            </a:solidFill>
          </a:ln>
        </p:spPr>
        <p:txBody>
          <a:bodyPr wrap="square">
            <a:spAutoFit/>
          </a:bodyPr>
          <a:lstStyle/>
          <a:p>
            <a:pPr lvl="0" algn="ctr" defTabSz="914400">
              <a:defRPr/>
            </a:pPr>
            <a:r>
              <a:rPr lang="en-US" sz="2400" b="1" dirty="0">
                <a:latin typeface="Candara" panose="020E0502030303020204" pitchFamily="34" charset="0"/>
              </a:rPr>
              <a:t>SIMDRAM </a:t>
            </a:r>
            <a:r>
              <a:rPr lang="en-US" sz="2400" b="1" dirty="0">
                <a:solidFill>
                  <a:srgbClr val="C00000"/>
                </a:solidFill>
                <a:latin typeface="Candara" panose="020E0502030303020204" pitchFamily="34" charset="0"/>
              </a:rPr>
              <a:t>effectively and efficiently </a:t>
            </a:r>
            <a:r>
              <a:rPr lang="en-US" sz="2400" b="1" dirty="0">
                <a:latin typeface="Candara" panose="020E0502030303020204" pitchFamily="34" charset="0"/>
              </a:rPr>
              <a:t>accelerates </a:t>
            </a:r>
          </a:p>
          <a:p>
            <a:pPr lvl="0" algn="ctr" defTabSz="914400">
              <a:defRPr/>
            </a:pPr>
            <a:r>
              <a:rPr lang="en-US" sz="2400" b="1" dirty="0">
                <a:latin typeface="Candara" panose="020E0502030303020204" pitchFamily="34" charset="0"/>
              </a:rPr>
              <a:t>many commonly-used real-world applications</a:t>
            </a:r>
            <a:endParaRPr kumimoji="0" lang="en-US" sz="2400" b="1" i="0" u="none" strike="noStrike" kern="1200" cap="none" spc="0" normalizeH="0" baseline="0" noProof="0" dirty="0">
              <a:ln>
                <a:noFill/>
              </a:ln>
              <a:effectLst/>
              <a:uLnTx/>
              <a:uFillTx/>
              <a:latin typeface="Candara" panose="020E0502030303020204" pitchFamily="34" charset="0"/>
            </a:endParaRPr>
          </a:p>
        </p:txBody>
      </p:sp>
      <p:sp>
        <p:nvSpPr>
          <p:cNvPr id="17" name="Content Placeholder 2">
            <a:extLst>
              <a:ext uri="{FF2B5EF4-FFF2-40B4-BE49-F238E27FC236}">
                <a16:creationId xmlns:a16="http://schemas.microsoft.com/office/drawing/2014/main" id="{A2F0CA35-E40F-6144-91C7-598F0A12696F}"/>
              </a:ext>
            </a:extLst>
          </p:cNvPr>
          <p:cNvSpPr>
            <a:spLocks noGrp="1"/>
          </p:cNvSpPr>
          <p:nvPr>
            <p:ph idx="1"/>
          </p:nvPr>
        </p:nvSpPr>
        <p:spPr>
          <a:xfrm>
            <a:off x="169011" y="821803"/>
            <a:ext cx="8894602" cy="5179373"/>
          </a:xfrm>
        </p:spPr>
        <p:txBody>
          <a:bodyPr/>
          <a:lstStyle/>
          <a:p>
            <a:pPr marL="0" indent="0">
              <a:buNone/>
            </a:pPr>
            <a:r>
              <a:rPr lang="en-US" dirty="0"/>
              <a:t>Average speedup across 7 real-world applications</a:t>
            </a:r>
          </a:p>
          <a:p>
            <a:endParaRPr lang="en-US" dirty="0"/>
          </a:p>
        </p:txBody>
      </p:sp>
    </p:spTree>
    <p:extLst>
      <p:ext uri="{BB962C8B-B14F-4D97-AF65-F5344CB8AC3E}">
        <p14:creationId xmlns:p14="http://schemas.microsoft.com/office/powerpoint/2010/main" val="343946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fade">
                                      <p:cBhvr>
                                        <p:cTn id="7" dur="500"/>
                                        <p:tgtEl>
                                          <p:spTgt spid="5">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chart seriesIdx="0" categoryIdx="0" bldStep="ptInCategory"/>
                                            </p:graphicEl>
                                          </p:spTgt>
                                        </p:tgtEl>
                                        <p:attrNameLst>
                                          <p:attrName>style.visibility</p:attrName>
                                        </p:attrNameLst>
                                      </p:cBhvr>
                                      <p:to>
                                        <p:strVal val="visible"/>
                                      </p:to>
                                    </p:set>
                                    <p:animEffect transition="in" filter="fade">
                                      <p:cBhvr>
                                        <p:cTn id="12" dur="500"/>
                                        <p:tgtEl>
                                          <p:spTgt spid="5">
                                            <p:graphicEl>
                                              <a:chart seriesIdx="0" categoryIdx="0" bldStep="ptIn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chart seriesIdx="1" categoryIdx="0" bldStep="ptInCategory"/>
                                            </p:graphicEl>
                                          </p:spTgt>
                                        </p:tgtEl>
                                        <p:attrNameLst>
                                          <p:attrName>style.visibility</p:attrName>
                                        </p:attrNameLst>
                                      </p:cBhvr>
                                      <p:to>
                                        <p:strVal val="visible"/>
                                      </p:to>
                                    </p:set>
                                    <p:animEffect transition="in" filter="fade">
                                      <p:cBhvr>
                                        <p:cTn id="17" dur="500"/>
                                        <p:tgtEl>
                                          <p:spTgt spid="5">
                                            <p:graphicEl>
                                              <a:chart seriesIdx="1" categoryIdx="0" bldStep="ptIn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chart seriesIdx="2" categoryIdx="0" bldStep="ptInCategory"/>
                                            </p:graphicEl>
                                          </p:spTgt>
                                        </p:tgtEl>
                                        <p:attrNameLst>
                                          <p:attrName>style.visibility</p:attrName>
                                        </p:attrNameLst>
                                      </p:cBhvr>
                                      <p:to>
                                        <p:strVal val="visible"/>
                                      </p:to>
                                    </p:set>
                                    <p:animEffect transition="in" filter="fade">
                                      <p:cBhvr>
                                        <p:cTn id="22" dur="500"/>
                                        <p:tgtEl>
                                          <p:spTgt spid="5">
                                            <p:graphicEl>
                                              <a:chart seriesIdx="2" categoryIdx="0" bldStep="ptIn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chart seriesIdx="0" categoryIdx="1" bldStep="ptInCategory"/>
                                            </p:graphicEl>
                                          </p:spTgt>
                                        </p:tgtEl>
                                        <p:attrNameLst>
                                          <p:attrName>style.visibility</p:attrName>
                                        </p:attrNameLst>
                                      </p:cBhvr>
                                      <p:to>
                                        <p:strVal val="visible"/>
                                      </p:to>
                                    </p:set>
                                    <p:animEffect transition="in" filter="fade">
                                      <p:cBhvr>
                                        <p:cTn id="27" dur="500"/>
                                        <p:tgtEl>
                                          <p:spTgt spid="5">
                                            <p:graphicEl>
                                              <a:chart seriesIdx="0" categoryIdx="1" bldStep="ptInCategory"/>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graphicEl>
                                              <a:chart seriesIdx="1" categoryIdx="1" bldStep="ptInCategory"/>
                                            </p:graphicEl>
                                          </p:spTgt>
                                        </p:tgtEl>
                                        <p:attrNameLst>
                                          <p:attrName>style.visibility</p:attrName>
                                        </p:attrNameLst>
                                      </p:cBhvr>
                                      <p:to>
                                        <p:strVal val="visible"/>
                                      </p:to>
                                    </p:set>
                                    <p:animEffect transition="in" filter="fade">
                                      <p:cBhvr>
                                        <p:cTn id="32" dur="500"/>
                                        <p:tgtEl>
                                          <p:spTgt spid="5">
                                            <p:graphicEl>
                                              <a:chart seriesIdx="1" categoryIdx="1" bldStep="ptInCategory"/>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graphicEl>
                                              <a:chart seriesIdx="2" categoryIdx="1" bldStep="ptInCategory"/>
                                            </p:graphicEl>
                                          </p:spTgt>
                                        </p:tgtEl>
                                        <p:attrNameLst>
                                          <p:attrName>style.visibility</p:attrName>
                                        </p:attrNameLst>
                                      </p:cBhvr>
                                      <p:to>
                                        <p:strVal val="visible"/>
                                      </p:to>
                                    </p:set>
                                    <p:animEffect transition="in" filter="fade">
                                      <p:cBhvr>
                                        <p:cTn id="37" dur="500"/>
                                        <p:tgtEl>
                                          <p:spTgt spid="5">
                                            <p:graphicEl>
                                              <a:chart seriesIdx="2" categoryIdx="1" bldStep="ptInCategory"/>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graphicEl>
                                              <a:chart seriesIdx="0" categoryIdx="2" bldStep="ptInCategory"/>
                                            </p:graphicEl>
                                          </p:spTgt>
                                        </p:tgtEl>
                                        <p:attrNameLst>
                                          <p:attrName>style.visibility</p:attrName>
                                        </p:attrNameLst>
                                      </p:cBhvr>
                                      <p:to>
                                        <p:strVal val="visible"/>
                                      </p:to>
                                    </p:set>
                                    <p:animEffect transition="in" filter="fade">
                                      <p:cBhvr>
                                        <p:cTn id="42" dur="500"/>
                                        <p:tgtEl>
                                          <p:spTgt spid="5">
                                            <p:graphicEl>
                                              <a:chart seriesIdx="0" categoryIdx="2" bldStep="ptInCategory"/>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graphicEl>
                                              <a:chart seriesIdx="1" categoryIdx="2" bldStep="ptInCategory"/>
                                            </p:graphicEl>
                                          </p:spTgt>
                                        </p:tgtEl>
                                        <p:attrNameLst>
                                          <p:attrName>style.visibility</p:attrName>
                                        </p:attrNameLst>
                                      </p:cBhvr>
                                      <p:to>
                                        <p:strVal val="visible"/>
                                      </p:to>
                                    </p:set>
                                    <p:animEffect transition="in" filter="fade">
                                      <p:cBhvr>
                                        <p:cTn id="47" dur="500"/>
                                        <p:tgtEl>
                                          <p:spTgt spid="5">
                                            <p:graphicEl>
                                              <a:chart seriesIdx="1" categoryIdx="2" bldStep="ptInCategory"/>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graphicEl>
                                              <a:chart seriesIdx="2" categoryIdx="2" bldStep="ptInCategory"/>
                                            </p:graphicEl>
                                          </p:spTgt>
                                        </p:tgtEl>
                                        <p:attrNameLst>
                                          <p:attrName>style.visibility</p:attrName>
                                        </p:attrNameLst>
                                      </p:cBhvr>
                                      <p:to>
                                        <p:strVal val="visible"/>
                                      </p:to>
                                    </p:set>
                                    <p:animEffect transition="in" filter="fade">
                                      <p:cBhvr>
                                        <p:cTn id="52" dur="500"/>
                                        <p:tgtEl>
                                          <p:spTgt spid="5">
                                            <p:graphicEl>
                                              <a:chart seriesIdx="2" categoryIdx="2" bldStep="ptInCategory"/>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categoryEl"/>
        </p:bldSub>
      </p:bldGraphic>
      <p:bldP spid="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20B5B-CD1E-8944-89B2-3D4342D6F8AD}"/>
              </a:ext>
            </a:extLst>
          </p:cNvPr>
          <p:cNvSpPr>
            <a:spLocks noGrp="1"/>
          </p:cNvSpPr>
          <p:nvPr>
            <p:ph type="title"/>
          </p:nvPr>
        </p:nvSpPr>
        <p:spPr/>
        <p:txBody>
          <a:bodyPr>
            <a:normAutofit fontScale="90000"/>
          </a:bodyPr>
          <a:lstStyle/>
          <a:p>
            <a:r>
              <a:rPr lang="en-US" dirty="0"/>
              <a:t>More in the Paper</a:t>
            </a:r>
            <a:endParaRPr lang="en-US" sz="4000" b="1" dirty="0"/>
          </a:p>
        </p:txBody>
      </p:sp>
      <p:sp>
        <p:nvSpPr>
          <p:cNvPr id="3" name="Content Placeholder 2">
            <a:extLst>
              <a:ext uri="{FF2B5EF4-FFF2-40B4-BE49-F238E27FC236}">
                <a16:creationId xmlns:a16="http://schemas.microsoft.com/office/drawing/2014/main" id="{476800CF-00E2-BE45-9BE8-9C6B087AD579}"/>
              </a:ext>
            </a:extLst>
          </p:cNvPr>
          <p:cNvSpPr>
            <a:spLocks noGrp="1"/>
          </p:cNvSpPr>
          <p:nvPr>
            <p:ph idx="1"/>
          </p:nvPr>
        </p:nvSpPr>
        <p:spPr/>
        <p:txBody>
          <a:bodyPr/>
          <a:lstStyle/>
          <a:p>
            <a:pPr>
              <a:lnSpc>
                <a:spcPct val="150000"/>
              </a:lnSpc>
            </a:pPr>
            <a:r>
              <a:rPr lang="en-US" sz="3200" b="1" dirty="0"/>
              <a:t>Evaluation:</a:t>
            </a:r>
          </a:p>
          <a:p>
            <a:pPr lvl="1">
              <a:lnSpc>
                <a:spcPct val="150000"/>
              </a:lnSpc>
            </a:pPr>
            <a:r>
              <a:rPr lang="en-US" sz="2800" dirty="0"/>
              <a:t>Reliability </a:t>
            </a:r>
          </a:p>
          <a:p>
            <a:pPr lvl="1">
              <a:lnSpc>
                <a:spcPct val="150000"/>
              </a:lnSpc>
            </a:pPr>
            <a:r>
              <a:rPr lang="en-US" sz="2800" dirty="0"/>
              <a:t>Data movement overhead </a:t>
            </a:r>
          </a:p>
          <a:p>
            <a:pPr lvl="1">
              <a:lnSpc>
                <a:spcPct val="150000"/>
              </a:lnSpc>
            </a:pPr>
            <a:r>
              <a:rPr lang="en-US" sz="2800" dirty="0"/>
              <a:t>Data transposition overhead</a:t>
            </a:r>
          </a:p>
          <a:p>
            <a:pPr lvl="1">
              <a:lnSpc>
                <a:spcPct val="150000"/>
              </a:lnSpc>
            </a:pPr>
            <a:r>
              <a:rPr lang="en-US" sz="2800" dirty="0"/>
              <a:t>Area overhead</a:t>
            </a:r>
          </a:p>
          <a:p>
            <a:pPr lvl="1">
              <a:lnSpc>
                <a:spcPct val="150000"/>
              </a:lnSpc>
            </a:pPr>
            <a:r>
              <a:rPr lang="en-US" sz="2800" dirty="0"/>
              <a:t>Comparison to in-cache computing</a:t>
            </a:r>
          </a:p>
        </p:txBody>
      </p:sp>
    </p:spTree>
    <p:extLst>
      <p:ext uri="{BB962C8B-B14F-4D97-AF65-F5344CB8AC3E}">
        <p14:creationId xmlns:p14="http://schemas.microsoft.com/office/powerpoint/2010/main" val="641276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1|0.2|0.1|0.1|0.1"/>
</p:tagLst>
</file>

<file path=ppt/tags/tag2.xml><?xml version="1.0" encoding="utf-8"?>
<p:tagLst xmlns:a="http://schemas.openxmlformats.org/drawingml/2006/main" xmlns:r="http://schemas.openxmlformats.org/officeDocument/2006/relationships" xmlns:p="http://schemas.openxmlformats.org/presentationml/2006/main">
  <p:tag name="TIMING" val="|0.1"/>
</p:tagLst>
</file>

<file path=ppt/tags/tag3.xml><?xml version="1.0" encoding="utf-8"?>
<p:tagLst xmlns:a="http://schemas.openxmlformats.org/drawingml/2006/main" xmlns:r="http://schemas.openxmlformats.org/officeDocument/2006/relationships" xmlns:p="http://schemas.openxmlformats.org/presentationml/2006/main">
  <p:tag name="TIMING" val="|0.2"/>
</p:tagLst>
</file>

<file path=ppt/tags/tag4.xml><?xml version="1.0" encoding="utf-8"?>
<p:tagLst xmlns:a="http://schemas.openxmlformats.org/drawingml/2006/main" xmlns:r="http://schemas.openxmlformats.org/officeDocument/2006/relationships" xmlns:p="http://schemas.openxmlformats.org/presentationml/2006/main">
  <p:tag name="TIMING" val="|28.5|1.1|0.7|1.2|0.5|13.7|1|5.9|1.2|1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y">
    <a:dk1>
      <a:srgbClr val="262626"/>
    </a:dk1>
    <a:lt1>
      <a:sysClr val="window" lastClr="FFFFFF"/>
    </a:lt1>
    <a:dk2>
      <a:srgbClr val="2E2E2E"/>
    </a:dk2>
    <a:lt2>
      <a:srgbClr val="F2F2F2"/>
    </a:lt2>
    <a:accent1>
      <a:srgbClr val="4F6128"/>
    </a:accent1>
    <a:accent2>
      <a:srgbClr val="6F2926"/>
    </a:accent2>
    <a:accent3>
      <a:srgbClr val="17365D"/>
    </a:accent3>
    <a:accent4>
      <a:srgbClr val="2E2E2E"/>
    </a:accent4>
    <a:accent5>
      <a:srgbClr val="246374"/>
    </a:accent5>
    <a:accent6>
      <a:srgbClr val="31859B"/>
    </a:accent6>
    <a:hlink>
      <a:srgbClr val="205867"/>
    </a:hlink>
    <a:folHlink>
      <a:srgbClr val="0000FF"/>
    </a:folHlink>
  </a:clrScheme>
  <a:fontScheme name="Visesh">
    <a:majorFont>
      <a:latin typeface="Myriad Pro Cond"/>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2">
    <a:dk1>
      <a:srgbClr val="000000"/>
    </a:dk1>
    <a:lt1>
      <a:srgbClr val="FFFFFF"/>
    </a:lt1>
    <a:dk2>
      <a:srgbClr val="000000"/>
    </a:dk2>
    <a:lt2>
      <a:srgbClr val="808080"/>
    </a:lt2>
    <a:accent1>
      <a:srgbClr val="00CC99"/>
    </a:accent1>
    <a:accent2>
      <a:srgbClr val="3333CC"/>
    </a:accent2>
    <a:accent3>
      <a:srgbClr val="990000"/>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12811</TotalTime>
  <Words>19940</Words>
  <Application>Microsoft Macintosh PowerPoint</Application>
  <PresentationFormat>On-screen Show (4:3)</PresentationFormat>
  <Paragraphs>5098</Paragraphs>
  <Slides>178</Slides>
  <Notes>122</Notes>
  <HiddenSlides>0</HiddenSlides>
  <MMClips>0</MMClips>
  <ScaleCrop>false</ScaleCrop>
  <HeadingPairs>
    <vt:vector size="6" baseType="variant">
      <vt:variant>
        <vt:lpstr>Fonts Used</vt:lpstr>
      </vt:variant>
      <vt:variant>
        <vt:i4>23</vt:i4>
      </vt:variant>
      <vt:variant>
        <vt:lpstr>Theme</vt:lpstr>
      </vt:variant>
      <vt:variant>
        <vt:i4>8</vt:i4>
      </vt:variant>
      <vt:variant>
        <vt:lpstr>Slide Titles</vt:lpstr>
      </vt:variant>
      <vt:variant>
        <vt:i4>178</vt:i4>
      </vt:variant>
    </vt:vector>
  </HeadingPairs>
  <TitlesOfParts>
    <vt:vector size="209" baseType="lpstr">
      <vt:lpstr>JetBrains Mono</vt:lpstr>
      <vt:lpstr>Myriad Pro Bold Cond</vt:lpstr>
      <vt:lpstr>Arial</vt:lpstr>
      <vt:lpstr>Arial Rounded MT Bold</vt:lpstr>
      <vt:lpstr>Avenir Next</vt:lpstr>
      <vt:lpstr>Calibri</vt:lpstr>
      <vt:lpstr>Calibri Light</vt:lpstr>
      <vt:lpstr>Cambria</vt:lpstr>
      <vt:lpstr>Cambria Math</vt:lpstr>
      <vt:lpstr>Candara</vt:lpstr>
      <vt:lpstr>Consolas</vt:lpstr>
      <vt:lpstr>Corbel</vt:lpstr>
      <vt:lpstr>Courier New</vt:lpstr>
      <vt:lpstr>Garamond</vt:lpstr>
      <vt:lpstr>Georgia</vt:lpstr>
      <vt:lpstr>Gill Sans MT</vt:lpstr>
      <vt:lpstr>Helvetica Neue</vt:lpstr>
      <vt:lpstr>Lucida Grande</vt:lpstr>
      <vt:lpstr>Segoe UI</vt:lpstr>
      <vt:lpstr>Segoe UI Symbol</vt:lpstr>
      <vt:lpstr>Tahoma</vt:lpstr>
      <vt:lpstr>Trebuchet MS</vt:lpstr>
      <vt:lpstr>Wingdings</vt:lpstr>
      <vt:lpstr>Office Theme</vt:lpstr>
      <vt:lpstr>Edge</vt:lpstr>
      <vt:lpstr>3_Edge</vt:lpstr>
      <vt:lpstr>4_Edge</vt:lpstr>
      <vt:lpstr>2_Edge</vt:lpstr>
      <vt:lpstr>1_Office Theme</vt:lpstr>
      <vt:lpstr>Custom Design</vt:lpstr>
      <vt:lpstr>100_Edge</vt:lpstr>
      <vt:lpstr>PowerPoint Presentation</vt:lpstr>
      <vt:lpstr>Two PIM Approaches</vt:lpstr>
      <vt:lpstr>Processing-Using-Memory (PUM)</vt:lpstr>
      <vt:lpstr>DRAM Operation</vt:lpstr>
      <vt:lpstr>Inside a DRAM Chip </vt:lpstr>
      <vt:lpstr>DRAM Cell Operation</vt:lpstr>
      <vt:lpstr>DRAM Cell Operation (I)</vt:lpstr>
      <vt:lpstr>DRAM Cell Operation (II)</vt:lpstr>
      <vt:lpstr>DRAM Cell Operation (III)</vt:lpstr>
      <vt:lpstr>Starting Simple:  Data Copy and Initialization</vt:lpstr>
      <vt:lpstr>Starting Simple: Data Copy and Initialization</vt:lpstr>
      <vt:lpstr>Bulk Data Copy and Initialization</vt:lpstr>
      <vt:lpstr>Starting Simple: Data Copy and Initialization</vt:lpstr>
      <vt:lpstr>Today’s Systems: Bulk Data Copy</vt:lpstr>
      <vt:lpstr>Future Systems: In-Memory Copy</vt:lpstr>
      <vt:lpstr>RowClone: In-DRAM Row Copy</vt:lpstr>
      <vt:lpstr>RowClone: In-DRAM Row Copy (I)</vt:lpstr>
      <vt:lpstr>RowClone: In-DRAM Row Copy (II)</vt:lpstr>
      <vt:lpstr>RowClone: Intra-Subarray (II)</vt:lpstr>
      <vt:lpstr>RowClone: Inter-Bank</vt:lpstr>
      <vt:lpstr>Generalized RowClone</vt:lpstr>
      <vt:lpstr>RowClone: Latency and Energy Savings</vt:lpstr>
      <vt:lpstr>RowClone: Fast Row Initialization</vt:lpstr>
      <vt:lpstr>Copy and Initialization in Workloads</vt:lpstr>
      <vt:lpstr>RowClone: Application Performance</vt:lpstr>
      <vt:lpstr>More on RowClone</vt:lpstr>
      <vt:lpstr>Lecture on RowClone &amp; Processing using DRAM</vt:lpstr>
      <vt:lpstr>Generalized RowClone</vt:lpstr>
      <vt:lpstr>Moving Data Inside DRAM?</vt:lpstr>
      <vt:lpstr>Key Idea and Applications</vt:lpstr>
      <vt:lpstr>More on LISA</vt:lpstr>
      <vt:lpstr>FIGARO: Fine-Grained In-DRAM Copy</vt:lpstr>
      <vt:lpstr>In-Memory  Bulk Bitwise Operations</vt:lpstr>
      <vt:lpstr>In-Memory Bulk Bitwise Operations</vt:lpstr>
      <vt:lpstr>Triple-Row Activation: Majority Function (I)</vt:lpstr>
      <vt:lpstr>Triple-Row Activation: Majority Function (II)</vt:lpstr>
      <vt:lpstr>Ambit: In-DRAM Bulk Bitwise AND/OR </vt:lpstr>
      <vt:lpstr>Ambit: Subarray Organization</vt:lpstr>
      <vt:lpstr>More on In-DRAM Bulk AND/OR</vt:lpstr>
      <vt:lpstr>In-DRAM NOT: Dual Contact Cell</vt:lpstr>
      <vt:lpstr>In-DRAM NOT Operation</vt:lpstr>
      <vt:lpstr>Performance: In-DRAM Bitwise Operations</vt:lpstr>
      <vt:lpstr>Energy of In-DRAM Bitwise Operations</vt:lpstr>
      <vt:lpstr>Bulk Bitwise Operations in Workloads</vt:lpstr>
      <vt:lpstr>Example Data Structure: Bitmap Index</vt:lpstr>
      <vt:lpstr>Performance: Bitmap Index on Ambit</vt:lpstr>
      <vt:lpstr>Performance: BitWeaving on Ambit</vt:lpstr>
      <vt:lpstr>More on In-DRAM Bitwise Operations</vt:lpstr>
      <vt:lpstr>More on In-DRAM Bulk Bitwise Execution</vt:lpstr>
      <vt:lpstr>A Framework for PUM  in DRAM</vt:lpstr>
      <vt:lpstr>PUM: Prior Works</vt:lpstr>
      <vt:lpstr>PuM: Prior Works</vt:lpstr>
      <vt:lpstr>Our Goal</vt:lpstr>
      <vt:lpstr>Key Idea</vt:lpstr>
      <vt:lpstr>SIMDRAM: PUM Substrate</vt:lpstr>
      <vt:lpstr>SIMDRAM Framework </vt:lpstr>
      <vt:lpstr>SIMDRAM Framework: Step 1 </vt:lpstr>
      <vt:lpstr>PowerPoint Presentation</vt:lpstr>
      <vt:lpstr>PowerPoint Presentation</vt:lpstr>
      <vt:lpstr>SIMDRAM Framework: Step 2 </vt:lpstr>
      <vt:lpstr>Step 2: µProgram Generation</vt:lpstr>
      <vt:lpstr>Step 2: µProgram Generation</vt:lpstr>
      <vt:lpstr>Task 1: Allocating DRAM Rows to Operands</vt:lpstr>
      <vt:lpstr>Task 1: Allocating DRAM Rows to Operands</vt:lpstr>
      <vt:lpstr>Task 1: Allocating DRAM Rows to Operands</vt:lpstr>
      <vt:lpstr>Step 2: µProgram Generation</vt:lpstr>
      <vt:lpstr>Task 2: Generate an initial µProgram</vt:lpstr>
      <vt:lpstr>Task 2: Optimize the µProgram</vt:lpstr>
      <vt:lpstr>Task 2: Optimize the µProgram</vt:lpstr>
      <vt:lpstr>Task 2: Optimize the µProgram</vt:lpstr>
      <vt:lpstr>Task 2: Optimize the µProgram</vt:lpstr>
      <vt:lpstr>Task 2: Generate N-bit Computation</vt:lpstr>
      <vt:lpstr>Task 2: Generate µProgram</vt:lpstr>
      <vt:lpstr>SIMDRAM Framework: Step 3 </vt:lpstr>
      <vt:lpstr>Step 3: µProgram Execution</vt:lpstr>
      <vt:lpstr>System Integration</vt:lpstr>
      <vt:lpstr>System Integration</vt:lpstr>
      <vt:lpstr>Transposing Data</vt:lpstr>
      <vt:lpstr>Transposition Unit</vt:lpstr>
      <vt:lpstr>Efficiently Transposing Data</vt:lpstr>
      <vt:lpstr>Programming Interface</vt:lpstr>
      <vt:lpstr>Programming Interface</vt:lpstr>
      <vt:lpstr>Programming Interface</vt:lpstr>
      <vt:lpstr>Programming Interface</vt:lpstr>
      <vt:lpstr>Programming Interface</vt:lpstr>
      <vt:lpstr>Code Using SIMDRAM Instructions</vt:lpstr>
      <vt:lpstr>Code Using SIMDRAM Instructions</vt:lpstr>
      <vt:lpstr>Code Using SIMDRAM Instructions</vt:lpstr>
      <vt:lpstr>Code Using SIMDRAM Instructions</vt:lpstr>
      <vt:lpstr>Code Using SIMDRAM Instructions</vt:lpstr>
      <vt:lpstr>Code Using SIMDRAM Instructions</vt:lpstr>
      <vt:lpstr>Code Using SIMDRAM Instructions</vt:lpstr>
      <vt:lpstr>More in the Paper</vt:lpstr>
      <vt:lpstr>Methodology: Experimental Setup </vt:lpstr>
      <vt:lpstr>Methodology: Workloads</vt:lpstr>
      <vt:lpstr>Throughput Analysis</vt:lpstr>
      <vt:lpstr>Energy Analysis</vt:lpstr>
      <vt:lpstr>Real-World Application</vt:lpstr>
      <vt:lpstr>More in the Paper</vt:lpstr>
      <vt:lpstr>SIMDRAM: Conclusion</vt:lpstr>
      <vt:lpstr>Extending PUM Operations</vt:lpstr>
      <vt:lpstr>Limitations of Processing-using-DRAM</vt:lpstr>
      <vt:lpstr>The Goal of pLUTo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in the Paper</vt:lpstr>
      <vt:lpstr>PowerPoint Presentation</vt:lpstr>
      <vt:lpstr>PowerPoint Presentation</vt:lpstr>
      <vt:lpstr>PowerPoint Presentation</vt:lpstr>
      <vt:lpstr>More Results in the Paper</vt:lpstr>
      <vt:lpstr>SRC TECHCON Presentation</vt:lpstr>
      <vt:lpstr>Is PUM in DRAM Really Feasible?</vt:lpstr>
      <vt:lpstr>RowClone in Off-the-Shelf DRAM Chips</vt:lpstr>
      <vt:lpstr>RowClone &amp; Bitwise Ops in Real DRAM Chips</vt:lpstr>
      <vt:lpstr>Row Copy in ComputeDRAM</vt:lpstr>
      <vt:lpstr>Bitwise AND in ComputeDRAM</vt:lpstr>
      <vt:lpstr>Experimental Methodology</vt:lpstr>
      <vt:lpstr>Experimental Methodology</vt:lpstr>
      <vt:lpstr>Proof of Concept</vt:lpstr>
      <vt:lpstr>Proof of Concept</vt:lpstr>
      <vt:lpstr>Real Processing-Using-Memory Prototype</vt:lpstr>
      <vt:lpstr>PiDRAM</vt:lpstr>
      <vt:lpstr>Real Processing-Using-Memory Prototype</vt:lpstr>
      <vt:lpstr>PiDRAM Workflow</vt:lpstr>
      <vt:lpstr>Real Processing-Using-Memory Prototype</vt:lpstr>
      <vt:lpstr>Microbenchmark Copy/Initialization Throughput</vt:lpstr>
      <vt:lpstr>PiDRAM is Open Source</vt:lpstr>
      <vt:lpstr>PiDRAM: Long Talk and Tutorial</vt:lpstr>
      <vt:lpstr>PUM  in Non-Volatile Memories</vt:lpstr>
      <vt:lpstr>Pinatubo: Row Copy and Bitwise Ops in PCM</vt:lpstr>
      <vt:lpstr>Pinatubo: Row Copy and Bitwise Ops in PCM</vt:lpstr>
      <vt:lpstr>In-Memory Crossbar Array Operations</vt:lpstr>
      <vt:lpstr>In-Memory Crossbar Computation</vt:lpstr>
      <vt:lpstr>In-Memory Crossbar Computation</vt:lpstr>
      <vt:lpstr>In-Flash Bulk Bitwise Execution</vt:lpstr>
      <vt:lpstr>NAND Flash Basics: A Flash Cell</vt:lpstr>
      <vt:lpstr>NAND Flash Basics: A NAND String</vt:lpstr>
      <vt:lpstr>NAND Flash Basics: A NAND Flash Block</vt:lpstr>
      <vt:lpstr>Multi-Wordline Sensing (MWS): Bitwise AND</vt:lpstr>
      <vt:lpstr>Multi-Wordline Sensing (MWS): Bitwise AND</vt:lpstr>
      <vt:lpstr>Multi-Wordline Sensing (MWS): Bitwise AND</vt:lpstr>
      <vt:lpstr>Multi-Wordline Sensing (MWS): Bitwise OR</vt:lpstr>
      <vt:lpstr>Multi-Wordline Sensing (MWS): Bitwise OR</vt:lpstr>
      <vt:lpstr>Multi-Wordline Sensing (MWS): Bitwise OR</vt:lpstr>
      <vt:lpstr>Processing-Using-Memory (PUM)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dc:title>
  <dc:creator>Microsoft Office User</dc:creator>
  <cp:lastModifiedBy>De Oliveira Junior  Geraldo Francisco</cp:lastModifiedBy>
  <cp:revision>839</cp:revision>
  <dcterms:created xsi:type="dcterms:W3CDTF">2020-09-04T14:15:51Z</dcterms:created>
  <dcterms:modified xsi:type="dcterms:W3CDTF">2023-10-28T16:29:54Z</dcterms:modified>
</cp:coreProperties>
</file>